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09.xml" ContentType="application/vnd.openxmlformats-officedocument.presentationml.notesSlide+xml"/>
  <Override PartName="/ppt/notesSlides/notesSlide8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1"/>
    <p:sldMasterId id="2147483745" r:id="rId2"/>
  </p:sldMasterIdLst>
  <p:notesMasterIdLst>
    <p:notesMasterId r:id="rId247"/>
  </p:notesMasterIdLst>
  <p:handoutMasterIdLst>
    <p:handoutMasterId r:id="rId248"/>
  </p:handoutMasterIdLst>
  <p:sldIdLst>
    <p:sldId id="257" r:id="rId3"/>
    <p:sldId id="1246" r:id="rId4"/>
    <p:sldId id="295" r:id="rId5"/>
    <p:sldId id="296" r:id="rId6"/>
    <p:sldId id="297" r:id="rId7"/>
    <p:sldId id="1230" r:id="rId8"/>
    <p:sldId id="604" r:id="rId9"/>
    <p:sldId id="600" r:id="rId10"/>
    <p:sldId id="308" r:id="rId11"/>
    <p:sldId id="818" r:id="rId12"/>
    <p:sldId id="947" r:id="rId13"/>
    <p:sldId id="939" r:id="rId14"/>
    <p:sldId id="302" r:id="rId15"/>
    <p:sldId id="309" r:id="rId16"/>
    <p:sldId id="310" r:id="rId17"/>
    <p:sldId id="313" r:id="rId18"/>
    <p:sldId id="1051" r:id="rId19"/>
    <p:sldId id="1052" r:id="rId20"/>
    <p:sldId id="819" r:id="rId21"/>
    <p:sldId id="304" r:id="rId22"/>
    <p:sldId id="848" r:id="rId23"/>
    <p:sldId id="307" r:id="rId24"/>
    <p:sldId id="258" r:id="rId25"/>
    <p:sldId id="261" r:id="rId26"/>
    <p:sldId id="1054" r:id="rId27"/>
    <p:sldId id="810" r:id="rId28"/>
    <p:sldId id="795" r:id="rId29"/>
    <p:sldId id="276" r:id="rId30"/>
    <p:sldId id="878" r:id="rId31"/>
    <p:sldId id="1243" r:id="rId32"/>
    <p:sldId id="797" r:id="rId33"/>
    <p:sldId id="862" r:id="rId34"/>
    <p:sldId id="937" r:id="rId35"/>
    <p:sldId id="955" r:id="rId36"/>
    <p:sldId id="956" r:id="rId37"/>
    <p:sldId id="957" r:id="rId38"/>
    <p:sldId id="958" r:id="rId39"/>
    <p:sldId id="959" r:id="rId40"/>
    <p:sldId id="960" r:id="rId41"/>
    <p:sldId id="1239" r:id="rId42"/>
    <p:sldId id="1240" r:id="rId43"/>
    <p:sldId id="1241" r:id="rId44"/>
    <p:sldId id="1242" r:id="rId45"/>
    <p:sldId id="965" r:id="rId46"/>
    <p:sldId id="966" r:id="rId47"/>
    <p:sldId id="967" r:id="rId48"/>
    <p:sldId id="968" r:id="rId49"/>
    <p:sldId id="969" r:id="rId50"/>
    <p:sldId id="970" r:id="rId51"/>
    <p:sldId id="971" r:id="rId52"/>
    <p:sldId id="1238" r:id="rId53"/>
    <p:sldId id="973" r:id="rId54"/>
    <p:sldId id="974" r:id="rId55"/>
    <p:sldId id="975" r:id="rId56"/>
    <p:sldId id="976" r:id="rId57"/>
    <p:sldId id="977" r:id="rId58"/>
    <p:sldId id="978" r:id="rId59"/>
    <p:sldId id="979" r:id="rId60"/>
    <p:sldId id="980" r:id="rId61"/>
    <p:sldId id="981" r:id="rId62"/>
    <p:sldId id="982" r:id="rId63"/>
    <p:sldId id="983" r:id="rId64"/>
    <p:sldId id="984" r:id="rId65"/>
    <p:sldId id="985" r:id="rId66"/>
    <p:sldId id="986" r:id="rId67"/>
    <p:sldId id="987" r:id="rId68"/>
    <p:sldId id="988" r:id="rId69"/>
    <p:sldId id="989" r:id="rId70"/>
    <p:sldId id="990" r:id="rId71"/>
    <p:sldId id="991" r:id="rId72"/>
    <p:sldId id="992" r:id="rId73"/>
    <p:sldId id="993" r:id="rId74"/>
    <p:sldId id="994" r:id="rId75"/>
    <p:sldId id="995" r:id="rId76"/>
    <p:sldId id="996" r:id="rId77"/>
    <p:sldId id="997" r:id="rId78"/>
    <p:sldId id="998" r:id="rId79"/>
    <p:sldId id="999" r:id="rId80"/>
    <p:sldId id="1000" r:id="rId81"/>
    <p:sldId id="1001" r:id="rId82"/>
    <p:sldId id="1002" r:id="rId83"/>
    <p:sldId id="1003" r:id="rId84"/>
    <p:sldId id="1004" r:id="rId85"/>
    <p:sldId id="1005" r:id="rId86"/>
    <p:sldId id="1006" r:id="rId87"/>
    <p:sldId id="1007" r:id="rId88"/>
    <p:sldId id="1008" r:id="rId89"/>
    <p:sldId id="1009" r:id="rId90"/>
    <p:sldId id="1010" r:id="rId91"/>
    <p:sldId id="1011" r:id="rId92"/>
    <p:sldId id="1012" r:id="rId93"/>
    <p:sldId id="1013" r:id="rId94"/>
    <p:sldId id="1014" r:id="rId95"/>
    <p:sldId id="1015" r:id="rId96"/>
    <p:sldId id="1016" r:id="rId97"/>
    <p:sldId id="1017" r:id="rId98"/>
    <p:sldId id="1237" r:id="rId99"/>
    <p:sldId id="1019" r:id="rId100"/>
    <p:sldId id="1020" r:id="rId101"/>
    <p:sldId id="1021" r:id="rId102"/>
    <p:sldId id="1022" r:id="rId103"/>
    <p:sldId id="1023" r:id="rId104"/>
    <p:sldId id="1024" r:id="rId105"/>
    <p:sldId id="1025" r:id="rId106"/>
    <p:sldId id="1026" r:id="rId107"/>
    <p:sldId id="1027" r:id="rId108"/>
    <p:sldId id="1028" r:id="rId109"/>
    <p:sldId id="1029" r:id="rId110"/>
    <p:sldId id="1030" r:id="rId111"/>
    <p:sldId id="1031" r:id="rId112"/>
    <p:sldId id="1032" r:id="rId113"/>
    <p:sldId id="1033" r:id="rId114"/>
    <p:sldId id="881" r:id="rId115"/>
    <p:sldId id="666" r:id="rId116"/>
    <p:sldId id="363" r:id="rId117"/>
    <p:sldId id="342" r:id="rId118"/>
    <p:sldId id="343" r:id="rId119"/>
    <p:sldId id="346" r:id="rId120"/>
    <p:sldId id="347" r:id="rId121"/>
    <p:sldId id="348" r:id="rId122"/>
    <p:sldId id="359" r:id="rId123"/>
    <p:sldId id="360" r:id="rId124"/>
    <p:sldId id="361" r:id="rId125"/>
    <p:sldId id="362" r:id="rId126"/>
    <p:sldId id="364" r:id="rId127"/>
    <p:sldId id="1236" r:id="rId128"/>
    <p:sldId id="367" r:id="rId129"/>
    <p:sldId id="368" r:id="rId130"/>
    <p:sldId id="369" r:id="rId131"/>
    <p:sldId id="756" r:id="rId132"/>
    <p:sldId id="373" r:id="rId133"/>
    <p:sldId id="400" r:id="rId134"/>
    <p:sldId id="397" r:id="rId135"/>
    <p:sldId id="374" r:id="rId136"/>
    <p:sldId id="378" r:id="rId137"/>
    <p:sldId id="379" r:id="rId138"/>
    <p:sldId id="380" r:id="rId139"/>
    <p:sldId id="384" r:id="rId140"/>
    <p:sldId id="385" r:id="rId141"/>
    <p:sldId id="389" r:id="rId142"/>
    <p:sldId id="813" r:id="rId143"/>
    <p:sldId id="757" r:id="rId144"/>
    <p:sldId id="403" r:id="rId145"/>
    <p:sldId id="941" r:id="rId146"/>
    <p:sldId id="801" r:id="rId147"/>
    <p:sldId id="405" r:id="rId148"/>
    <p:sldId id="758" r:id="rId149"/>
    <p:sldId id="1235" r:id="rId150"/>
    <p:sldId id="409" r:id="rId151"/>
    <p:sldId id="942" r:id="rId152"/>
    <p:sldId id="411" r:id="rId153"/>
    <p:sldId id="882" r:id="rId154"/>
    <p:sldId id="883" r:id="rId155"/>
    <p:sldId id="943" r:id="rId156"/>
    <p:sldId id="884" r:id="rId157"/>
    <p:sldId id="885" r:id="rId158"/>
    <p:sldId id="944" r:id="rId159"/>
    <p:sldId id="886" r:id="rId160"/>
    <p:sldId id="938" r:id="rId161"/>
    <p:sldId id="945" r:id="rId162"/>
    <p:sldId id="946" r:id="rId163"/>
    <p:sldId id="1247" r:id="rId164"/>
    <p:sldId id="879" r:id="rId165"/>
    <p:sldId id="423" r:id="rId166"/>
    <p:sldId id="948" r:id="rId167"/>
    <p:sldId id="864" r:id="rId168"/>
    <p:sldId id="865" r:id="rId169"/>
    <p:sldId id="424" r:id="rId170"/>
    <p:sldId id="426" r:id="rId171"/>
    <p:sldId id="861" r:id="rId172"/>
    <p:sldId id="870" r:id="rId173"/>
    <p:sldId id="871" r:id="rId174"/>
    <p:sldId id="872" r:id="rId175"/>
    <p:sldId id="873" r:id="rId176"/>
    <p:sldId id="863" r:id="rId177"/>
    <p:sldId id="868" r:id="rId178"/>
    <p:sldId id="869" r:id="rId179"/>
    <p:sldId id="678" r:id="rId180"/>
    <p:sldId id="438" r:id="rId181"/>
    <p:sldId id="696" r:id="rId182"/>
    <p:sldId id="697" r:id="rId183"/>
    <p:sldId id="703" r:id="rId184"/>
    <p:sldId id="874" r:id="rId185"/>
    <p:sldId id="699" r:id="rId186"/>
    <p:sldId id="701" r:id="rId187"/>
    <p:sldId id="953" r:id="rId188"/>
    <p:sldId id="954" r:id="rId189"/>
    <p:sldId id="875" r:id="rId190"/>
    <p:sldId id="452" r:id="rId191"/>
    <p:sldId id="676" r:id="rId192"/>
    <p:sldId id="681" r:id="rId193"/>
    <p:sldId id="682" r:id="rId194"/>
    <p:sldId id="468" r:id="rId195"/>
    <p:sldId id="685" r:id="rId196"/>
    <p:sldId id="867" r:id="rId197"/>
    <p:sldId id="686" r:id="rId198"/>
    <p:sldId id="876" r:id="rId199"/>
    <p:sldId id="687" r:id="rId200"/>
    <p:sldId id="680" r:id="rId201"/>
    <p:sldId id="691" r:id="rId202"/>
    <p:sldId id="485" r:id="rId203"/>
    <p:sldId id="705" r:id="rId204"/>
    <p:sldId id="707" r:id="rId205"/>
    <p:sldId id="809" r:id="rId206"/>
    <p:sldId id="692" r:id="rId207"/>
    <p:sldId id="877" r:id="rId208"/>
    <p:sldId id="490" r:id="rId209"/>
    <p:sldId id="1228" r:id="rId210"/>
    <p:sldId id="711" r:id="rId211"/>
    <p:sldId id="880" r:id="rId212"/>
    <p:sldId id="559" r:id="rId213"/>
    <p:sldId id="560" r:id="rId214"/>
    <p:sldId id="564" r:id="rId215"/>
    <p:sldId id="561" r:id="rId216"/>
    <p:sldId id="912" r:id="rId217"/>
    <p:sldId id="911" r:id="rId218"/>
    <p:sldId id="817" r:id="rId219"/>
    <p:sldId id="569" r:id="rId220"/>
    <p:sldId id="575" r:id="rId221"/>
    <p:sldId id="576" r:id="rId222"/>
    <p:sldId id="1248" r:id="rId223"/>
    <p:sldId id="637" r:id="rId224"/>
    <p:sldId id="581" r:id="rId225"/>
    <p:sldId id="582" r:id="rId226"/>
    <p:sldId id="583" r:id="rId227"/>
    <p:sldId id="584" r:id="rId228"/>
    <p:sldId id="1053" r:id="rId229"/>
    <p:sldId id="1034" r:id="rId230"/>
    <p:sldId id="1035" r:id="rId231"/>
    <p:sldId id="1036" r:id="rId232"/>
    <p:sldId id="1037" r:id="rId233"/>
    <p:sldId id="1038" r:id="rId234"/>
    <p:sldId id="1039" r:id="rId235"/>
    <p:sldId id="1040" r:id="rId236"/>
    <p:sldId id="1041" r:id="rId237"/>
    <p:sldId id="1042" r:id="rId238"/>
    <p:sldId id="1043" r:id="rId239"/>
    <p:sldId id="1044" r:id="rId240"/>
    <p:sldId id="1045" r:id="rId241"/>
    <p:sldId id="1046" r:id="rId242"/>
    <p:sldId id="1047" r:id="rId243"/>
    <p:sldId id="1048" r:id="rId244"/>
    <p:sldId id="1049" r:id="rId245"/>
    <p:sldId id="1050" r:id="rId246"/>
  </p:sldIdLst>
  <p:sldSz cx="12192000" cy="6858000"/>
  <p:notesSz cx="6865938" cy="9998075"/>
  <p:custDataLst>
    <p:tags r:id="rId2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r8+t0nNKtvWz5Hm/84BQQ==" hashData="owlXRSEthk2S7HEd2/lC09d7/fwJjkKB2A++RgSyqJGE4Wj6+ik7g4GQoavnAw95MxqA1XDBspoeuilrTc107g=="/>
  <p:extLst>
    <p:ext uri="{EFAFB233-063F-42B5-8137-9DF3F51BA10A}">
      <p15:sldGuideLst xmlns:p15="http://schemas.microsoft.com/office/powerpoint/2012/main">
        <p15:guide id="1" orient="horz" pos="1525" userDrawn="1">
          <p15:clr>
            <a:srgbClr val="A4A3A4"/>
          </p15:clr>
        </p15:guide>
        <p15:guide id="2" pos="7381" userDrawn="1">
          <p15:clr>
            <a:srgbClr val="A4A3A4"/>
          </p15:clr>
        </p15:guide>
        <p15:guide id="3" pos="3900" userDrawn="1">
          <p15:clr>
            <a:srgbClr val="A4A3A4"/>
          </p15:clr>
        </p15:guide>
        <p15:guide id="4" pos="3961" userDrawn="1">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M Coaching" initials="PC" lastIdx="0" clrIdx="0">
    <p:extLst>
      <p:ext uri="{19B8F6BF-5375-455C-9EA6-DF929625EA0E}">
        <p15:presenceInfo xmlns:p15="http://schemas.microsoft.com/office/powerpoint/2012/main" userId="f254acf5bace37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BF"/>
    <a:srgbClr val="FF8533"/>
    <a:srgbClr val="FF6600"/>
    <a:srgbClr val="AFE1FF"/>
    <a:srgbClr val="00B050"/>
    <a:srgbClr val="92D050"/>
    <a:srgbClr val="DB0A11"/>
    <a:srgbClr val="D9829B"/>
    <a:srgbClr val="BF2E5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256" autoAdjust="0"/>
    <p:restoredTop sz="88736" autoAdjust="0"/>
  </p:normalViewPr>
  <p:slideViewPr>
    <p:cSldViewPr showGuides="1">
      <p:cViewPr varScale="1">
        <p:scale>
          <a:sx n="115" d="100"/>
          <a:sy n="115" d="100"/>
        </p:scale>
        <p:origin x="414" y="96"/>
      </p:cViewPr>
      <p:guideLst>
        <p:guide orient="horz" pos="1525"/>
        <p:guide pos="7381"/>
        <p:guide pos="3900"/>
        <p:guide pos="3961"/>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77" d="100"/>
          <a:sy n="77" d="100"/>
        </p:scale>
        <p:origin x="4068" y="90"/>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notesMaster" Target="notesMasters/notes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handoutMaster" Target="handoutMasters/handoutMaster1.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tags" Target="tags/tag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commentAuthors" Target="commentAuthors.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presProps" Target="presProp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viewProps" Target="viewProp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theme" Target="theme/theme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tableStyles" Target="tableStyles.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customXml" Target="../customXml/item1.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customXml" Target="../customXml/item2.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customXml" Target="../customXml/item3.xml"/></Relationships>
</file>

<file path=ppt/_rels/viewProps.xml.rels><?xml version="1.0" encoding="UTF-8" standalone="yes"?>
<Relationships xmlns="http://schemas.openxmlformats.org/package/2006/relationships"><Relationship Id="rId8" Type="http://schemas.openxmlformats.org/officeDocument/2006/relationships/slide" Target="slides/slide225.xml"/><Relationship Id="rId3" Type="http://schemas.openxmlformats.org/officeDocument/2006/relationships/slide" Target="slides/slide201.xml"/><Relationship Id="rId7" Type="http://schemas.openxmlformats.org/officeDocument/2006/relationships/slide" Target="slides/slide224.xml"/><Relationship Id="rId2" Type="http://schemas.openxmlformats.org/officeDocument/2006/relationships/slide" Target="slides/slide180.xml"/><Relationship Id="rId1" Type="http://schemas.openxmlformats.org/officeDocument/2006/relationships/slide" Target="slides/slide3.xml"/><Relationship Id="rId6" Type="http://schemas.openxmlformats.org/officeDocument/2006/relationships/slide" Target="slides/slide223.xml"/><Relationship Id="rId5" Type="http://schemas.openxmlformats.org/officeDocument/2006/relationships/slide" Target="slides/slide212.xml"/><Relationship Id="rId10" Type="http://schemas.openxmlformats.org/officeDocument/2006/relationships/slide" Target="slides/slide238.xml"/><Relationship Id="rId4" Type="http://schemas.openxmlformats.org/officeDocument/2006/relationships/slide" Target="slides/slide207.xml"/><Relationship Id="rId9" Type="http://schemas.openxmlformats.org/officeDocument/2006/relationships/slide" Target="slides/slide2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75885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623094" y="644525"/>
            <a:ext cx="5619751" cy="3162300"/>
          </a:xfrm>
          <a:prstGeom prst="rect">
            <a:avLst/>
          </a:prstGeom>
          <a:noFill/>
          <a:ln w="12700">
            <a:solidFill>
              <a:prstClr val="black"/>
            </a:solidFill>
          </a:ln>
        </p:spPr>
        <p:txBody>
          <a:bodyPr vert="horz" lIns="96342" tIns="48171" rIns="96342" bIns="48171" rtlCol="0" anchor="ctr"/>
          <a:lstStyle/>
          <a:p>
            <a:endParaRPr lang="nl-NL" dirty="0"/>
          </a:p>
        </p:txBody>
      </p:sp>
      <p:sp>
        <p:nvSpPr>
          <p:cNvPr id="6" name="Tijdelijke aanduiding voor voettekst 5"/>
          <p:cNvSpPr>
            <a:spLocks noGrp="1"/>
          </p:cNvSpPr>
          <p:nvPr>
            <p:ph type="ftr" sz="quarter" idx="4"/>
          </p:nvPr>
        </p:nvSpPr>
        <p:spPr>
          <a:xfrm>
            <a:off x="3" y="9496437"/>
            <a:ext cx="2975239" cy="499904"/>
          </a:xfrm>
          <a:prstGeom prst="rect">
            <a:avLst/>
          </a:prstGeom>
        </p:spPr>
        <p:txBody>
          <a:bodyPr vert="horz" lIns="96342" tIns="48171" rIns="96342" bIns="48171" rtlCol="0" anchor="b"/>
          <a:lstStyle>
            <a:lvl1pPr algn="l">
              <a:defRPr sz="1100">
                <a:latin typeface="Trebuchet MS" pitchFamily="34" charset="0"/>
              </a:defRPr>
            </a:lvl1pPr>
          </a:lstStyle>
          <a:p>
            <a:r>
              <a:rPr lang="nl-NL" dirty="0"/>
              <a:t>© 2018 Van Haren Publishing</a:t>
            </a:r>
          </a:p>
        </p:txBody>
      </p:sp>
      <p:sp>
        <p:nvSpPr>
          <p:cNvPr id="8" name="Tekstvak 7"/>
          <p:cNvSpPr txBox="1"/>
          <p:nvPr/>
        </p:nvSpPr>
        <p:spPr>
          <a:xfrm>
            <a:off x="231305" y="3829246"/>
            <a:ext cx="3045090" cy="374282"/>
          </a:xfrm>
          <a:prstGeom prst="rect">
            <a:avLst/>
          </a:prstGeom>
          <a:noFill/>
        </p:spPr>
        <p:txBody>
          <a:bodyPr wrap="none" lIns="96342" tIns="48171" rIns="96342" bIns="48171" rtlCol="0">
            <a:spAutoFit/>
          </a:bodyPr>
          <a:lstStyle/>
          <a:p>
            <a:r>
              <a:rPr lang="en-US" u="sng" dirty="0">
                <a:latin typeface="Trebuchet MS" pitchFamily="34" charset="0"/>
              </a:rPr>
              <a:t>Persoonlijke aantekeningen</a:t>
            </a:r>
          </a:p>
        </p:txBody>
      </p:sp>
      <p:sp>
        <p:nvSpPr>
          <p:cNvPr id="9" name="Tijdelijke aanduiding voor notities 8"/>
          <p:cNvSpPr>
            <a:spLocks noGrp="1"/>
          </p:cNvSpPr>
          <p:nvPr>
            <p:ph type="body" sz="quarter" idx="3"/>
          </p:nvPr>
        </p:nvSpPr>
        <p:spPr>
          <a:xfrm>
            <a:off x="304071" y="4128305"/>
            <a:ext cx="6293689" cy="5244921"/>
          </a:xfrm>
          <a:prstGeom prst="rect">
            <a:avLst/>
          </a:prstGeom>
        </p:spPr>
        <p:txBody>
          <a:bodyPr vert="horz" lIns="96342" tIns="48171" rIns="96342" bIns="48171"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0" name="Tijdelijke aanduiding voor dianummer 9"/>
          <p:cNvSpPr>
            <a:spLocks noGrp="1"/>
          </p:cNvSpPr>
          <p:nvPr>
            <p:ph type="sldNum" sz="quarter" idx="5"/>
          </p:nvPr>
        </p:nvSpPr>
        <p:spPr>
          <a:xfrm>
            <a:off x="3889510" y="9495859"/>
            <a:ext cx="2975239" cy="499904"/>
          </a:xfrm>
          <a:prstGeom prst="rect">
            <a:avLst/>
          </a:prstGeom>
        </p:spPr>
        <p:txBody>
          <a:bodyPr vert="horz" lIns="96342" tIns="48171" rIns="96342" bIns="48171" rtlCol="0" anchor="b"/>
          <a:lstStyle>
            <a:lvl1pPr algn="r">
              <a:defRPr sz="1100">
                <a:latin typeface="Trebuchet MS" pitchFamily="34" charset="0"/>
              </a:defRPr>
            </a:lvl1pPr>
          </a:lstStyle>
          <a:p>
            <a:fld id="{493760A0-95B5-41CC-9CA1-03340C75FFFF}" type="slidenum">
              <a:rPr lang="en-US" smtClean="0"/>
              <a:pPr/>
              <a:t>‹nr.›</a:t>
            </a:fld>
            <a:endParaRPr lang="en-US" dirty="0"/>
          </a:p>
        </p:txBody>
      </p:sp>
      <p:sp>
        <p:nvSpPr>
          <p:cNvPr id="16" name="Tijdelijke aanduiding voor koptekst 15"/>
          <p:cNvSpPr>
            <a:spLocks noGrp="1"/>
          </p:cNvSpPr>
          <p:nvPr>
            <p:ph type="hdr" sz="quarter"/>
          </p:nvPr>
        </p:nvSpPr>
        <p:spPr>
          <a:xfrm>
            <a:off x="0" y="1"/>
            <a:ext cx="2975560" cy="500799"/>
          </a:xfrm>
          <a:prstGeom prst="rect">
            <a:avLst/>
          </a:prstGeom>
        </p:spPr>
        <p:txBody>
          <a:bodyPr vert="horz" lIns="88943" tIns="44472" rIns="88943" bIns="44472" rtlCol="0"/>
          <a:lstStyle>
            <a:lvl1pPr algn="l">
              <a:defRPr sz="1000" b="1">
                <a:latin typeface="Trebuchet MS" pitchFamily="34" charset="0"/>
              </a:defRPr>
            </a:lvl1pPr>
          </a:lstStyle>
          <a:p>
            <a:r>
              <a:rPr lang="nl-NL" dirty="0"/>
              <a:t>PRINCE2 2017 Foundation Courseware </a:t>
            </a:r>
          </a:p>
        </p:txBody>
      </p:sp>
    </p:spTree>
    <p:extLst>
      <p:ext uri="{BB962C8B-B14F-4D97-AF65-F5344CB8AC3E}">
        <p14:creationId xmlns:p14="http://schemas.microsoft.com/office/powerpoint/2010/main" val="280219207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r>
              <a:rPr lang="en-GB" noProof="0" dirty="0"/>
              <a:t>Shown at the start of day 1 – as candidates come into the room (confirming they</a:t>
            </a:r>
            <a:r>
              <a:rPr lang="en-GB" baseline="0" noProof="0" dirty="0"/>
              <a:t> are at the right address)</a:t>
            </a:r>
            <a:endParaRPr lang="en-GB" noProof="0" dirty="0"/>
          </a:p>
        </p:txBody>
      </p:sp>
      <p:sp>
        <p:nvSpPr>
          <p:cNvPr id="4" name="Tijdelijke aanduiding voor dianummer 3"/>
          <p:cNvSpPr>
            <a:spLocks noGrp="1"/>
          </p:cNvSpPr>
          <p:nvPr>
            <p:ph type="sldNum" sz="quarter" idx="10"/>
          </p:nvPr>
        </p:nvSpPr>
        <p:spPr>
          <a:xfrm>
            <a:off x="3902599" y="9519056"/>
            <a:ext cx="2985558" cy="501095"/>
          </a:xfrm>
          <a:prstGeom prst="rect">
            <a:avLst/>
          </a:prstGeom>
        </p:spPr>
        <p:txBody>
          <a:bodyPr/>
          <a:lstStyle/>
          <a:p>
            <a:fld id="{6E7F4E76-8D7D-41BE-B7F8-297A0B453814}" type="slidenum">
              <a:rPr lang="nl-NL" smtClean="0"/>
              <a:pPr/>
              <a:t>1</a:t>
            </a:fld>
            <a:endParaRPr lang="nl-NL" dirty="0"/>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F722379D-37AC-494A-B2E3-77C3BA6F4830}" type="datetime1">
              <a:rPr lang="nl-NL" smtClean="0"/>
              <a:t>31-8-2019</a:t>
            </a:fld>
            <a:endParaRPr lang="nl-NL" dirty="0"/>
          </a:p>
        </p:txBody>
      </p:sp>
      <p:sp>
        <p:nvSpPr>
          <p:cNvPr id="6" name="Tijdelijke aanduiding voor voettekst 5"/>
          <p:cNvSpPr>
            <a:spLocks noGrp="1"/>
          </p:cNvSpPr>
          <p:nvPr>
            <p:ph type="ftr" sz="quarter" idx="12"/>
          </p:nvPr>
        </p:nvSpPr>
        <p:spPr/>
        <p:txBody>
          <a:bodyPr/>
          <a:lstStyle/>
          <a:p>
            <a:r>
              <a:rPr lang="nl-NL"/>
              <a:t>©2018 nThen!</a:t>
            </a:r>
            <a:endParaRPr lang="nl-NL" dirty="0"/>
          </a:p>
        </p:txBody>
      </p:sp>
      <p:sp>
        <p:nvSpPr>
          <p:cNvPr id="7" name="Tijdelijke aanduiding voor koptekst 6"/>
          <p:cNvSpPr>
            <a:spLocks noGrp="1"/>
          </p:cNvSpPr>
          <p:nvPr>
            <p:ph type="hdr" sz="quarter" idx="13"/>
          </p:nvPr>
        </p:nvSpPr>
        <p:spPr>
          <a:xfrm>
            <a:off x="1" y="1"/>
            <a:ext cx="2985558" cy="501095"/>
          </a:xfrm>
          <a:prstGeom prst="rect">
            <a:avLst/>
          </a:prstGeom>
        </p:spPr>
        <p:txBody>
          <a:bodyPr/>
          <a:lstStyle/>
          <a:p>
            <a:r>
              <a:rPr lang="nl-NL"/>
              <a:t>M_o_R sheets</a:t>
            </a:r>
            <a:endParaRPr lang="nl-NL" dirty="0"/>
          </a:p>
        </p:txBody>
      </p:sp>
    </p:spTree>
    <p:extLst>
      <p:ext uri="{BB962C8B-B14F-4D97-AF65-F5344CB8AC3E}">
        <p14:creationId xmlns:p14="http://schemas.microsoft.com/office/powerpoint/2010/main" val="34300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3888" y="644525"/>
            <a:ext cx="5619750" cy="3162300"/>
          </a:xfrm>
        </p:spPr>
      </p:sp>
      <p:sp>
        <p:nvSpPr>
          <p:cNvPr id="3" name="Tijdelijke aanduiding voor notities 2"/>
          <p:cNvSpPr>
            <a:spLocks noGrp="1"/>
          </p:cNvSpPr>
          <p:nvPr>
            <p:ph type="body" idx="1"/>
          </p:nvPr>
        </p:nvSpPr>
        <p:spPr/>
        <p:txBody>
          <a:bodyPr>
            <a:normAutofit/>
          </a:bodyPr>
          <a:lstStyle/>
          <a:p>
            <a:r>
              <a:rPr lang="en-US" noProof="0" dirty="0"/>
              <a:t>The</a:t>
            </a:r>
            <a:r>
              <a:rPr lang="en-US" baseline="0" noProof="0" dirty="0"/>
              <a:t> orange words make the link between what you’re doing as an organisation and the process model</a:t>
            </a:r>
            <a:endParaRPr lang="en-US" noProof="0" dirty="0"/>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11</a:t>
            </a:fld>
            <a:endParaRPr lang="en-US"/>
          </a:p>
        </p:txBody>
      </p:sp>
      <p:sp>
        <p:nvSpPr>
          <p:cNvPr id="6" name="Tijdelijke aanduiding voor datum 5"/>
          <p:cNvSpPr>
            <a:spLocks noGrp="1"/>
          </p:cNvSpPr>
          <p:nvPr>
            <p:ph type="dt" idx="12"/>
          </p:nvPr>
        </p:nvSpPr>
        <p:spPr/>
        <p:txBody>
          <a:bodyPr/>
          <a:lstStyle/>
          <a:p>
            <a:fld id="{381F50C0-71E9-49E8-BE1E-68C00667BDB5}"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3091060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r>
              <a:rPr lang="en-US" dirty="0"/>
              <a:t>More is covered during day three when Embedding and reviewing is covered</a:t>
            </a:r>
          </a:p>
          <a:p>
            <a:endParaRPr lang="en-US" dirty="0"/>
          </a:p>
          <a:p>
            <a:r>
              <a:rPr lang="en-US" dirty="0"/>
              <a:t>7 Embedding and Reviewing cultural components</a:t>
            </a:r>
          </a:p>
          <a:p>
            <a:r>
              <a:rPr lang="en-US" dirty="0"/>
              <a:t>Helping your memory with a mnemonic </a:t>
            </a:r>
            <a:r>
              <a:rPr lang="en-US" b="1" dirty="0"/>
              <a:t>ABC BORS</a:t>
            </a:r>
          </a:p>
          <a:p>
            <a:r>
              <a:rPr lang="en-US" b="1" dirty="0"/>
              <a:t>A</a:t>
            </a:r>
            <a:r>
              <a:rPr lang="en-US" dirty="0"/>
              <a:t>wareness, </a:t>
            </a:r>
            <a:r>
              <a:rPr lang="en-US" b="1" dirty="0"/>
              <a:t>B</a:t>
            </a:r>
            <a:r>
              <a:rPr lang="en-US" dirty="0"/>
              <a:t>ehavior, </a:t>
            </a:r>
            <a:r>
              <a:rPr lang="en-US" b="1" dirty="0"/>
              <a:t>C</a:t>
            </a:r>
            <a:r>
              <a:rPr lang="en-US" dirty="0"/>
              <a:t>ommitment, </a:t>
            </a:r>
          </a:p>
          <a:p>
            <a:r>
              <a:rPr lang="en-US" b="1" dirty="0"/>
              <a:t>B</a:t>
            </a:r>
            <a:r>
              <a:rPr lang="en-US" dirty="0"/>
              <a:t>enefits, </a:t>
            </a:r>
            <a:r>
              <a:rPr lang="en-US" b="1" dirty="0"/>
              <a:t>O</a:t>
            </a:r>
            <a:r>
              <a:rPr lang="en-US" dirty="0"/>
              <a:t>pportunities, </a:t>
            </a:r>
            <a:r>
              <a:rPr lang="en-US" b="1" dirty="0"/>
              <a:t>R</a:t>
            </a:r>
            <a:r>
              <a:rPr lang="en-US" dirty="0"/>
              <a:t>oles &amp; Responsibilities, </a:t>
            </a:r>
            <a:r>
              <a:rPr lang="en-US" b="1" dirty="0"/>
              <a:t>S</a:t>
            </a:r>
            <a:r>
              <a:rPr lang="en-US" dirty="0"/>
              <a:t>uccess factors</a:t>
            </a:r>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390D644A-B9C8-49CB-A5CE-F1CF4F08EB9E}"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103</a:t>
            </a:fld>
            <a:endParaRPr lang="nl-NL"/>
          </a:p>
        </p:txBody>
      </p:sp>
    </p:spTree>
    <p:extLst>
      <p:ext uri="{BB962C8B-B14F-4D97-AF65-F5344CB8AC3E}">
        <p14:creationId xmlns:p14="http://schemas.microsoft.com/office/powerpoint/2010/main" val="35304471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bwMode="auto">
          <a:xfrm>
            <a:off x="104775" y="752475"/>
            <a:ext cx="6680200" cy="3757613"/>
          </a:xfrm>
          <a:noFill/>
          <a:ln>
            <a:solidFill>
              <a:srgbClr val="000000"/>
            </a:solidFill>
            <a:miter lim="800000"/>
            <a:headEnd/>
            <a:tailEnd/>
          </a:ln>
        </p:spPr>
      </p:sp>
      <p:sp>
        <p:nvSpPr>
          <p:cNvPr id="63491" name="Tijdelijke aanduiding voor notities 2"/>
          <p:cNvSpPr>
            <a:spLocks noGrp="1"/>
          </p:cNvSpPr>
          <p:nvPr>
            <p:ph type="body" idx="1"/>
          </p:nvPr>
        </p:nvSpPr>
        <p:spPr bwMode="auto">
          <a:xfrm>
            <a:off x="215030" y="522171"/>
            <a:ext cx="6459692" cy="8998625"/>
          </a:xfrm>
          <a:noFill/>
        </p:spPr>
        <p:txBody>
          <a:bodyPr wrap="square" numCol="1" anchor="t" anchorCtr="0" compatLnSpc="1">
            <a:prstTxWarp prst="textNoShape">
              <a:avLst/>
            </a:prstTxWarp>
          </a:bodyPr>
          <a:lstStyle/>
          <a:p>
            <a:pPr defTabSz="956905">
              <a:defRPr/>
            </a:pPr>
            <a:r>
              <a:rPr lang="en-US" dirty="0" err="1"/>
              <a:t>Afgeleid</a:t>
            </a:r>
            <a:r>
              <a:rPr lang="en-US" dirty="0"/>
              <a:t> van interview van </a:t>
            </a:r>
            <a:r>
              <a:rPr lang="nl-NL" dirty="0" err="1"/>
              <a:t>Janice</a:t>
            </a:r>
            <a:r>
              <a:rPr lang="nl-NL" dirty="0"/>
              <a:t> Preston (PMI </a:t>
            </a:r>
            <a:r>
              <a:rPr lang="nl-NL" dirty="0" err="1"/>
              <a:t>Podcast</a:t>
            </a:r>
            <a:r>
              <a:rPr lang="nl-NL" dirty="0"/>
              <a:t>  http://www.thepmpodcast.com/index.php?option=com_content&amp;task=view&amp;id=110&amp;Itemid=9/  )</a:t>
            </a:r>
          </a:p>
          <a:p>
            <a:endParaRPr lang="nl-NL" dirty="0"/>
          </a:p>
          <a:p>
            <a:r>
              <a:rPr lang="nl-NL" dirty="0"/>
              <a:t>Drie </a:t>
            </a:r>
            <a:r>
              <a:rPr lang="nl-NL" dirty="0" err="1"/>
              <a:t>niveau’s</a:t>
            </a:r>
            <a:r>
              <a:rPr lang="nl-NL" dirty="0"/>
              <a:t> zijn een </a:t>
            </a:r>
            <a:r>
              <a:rPr lang="nl-NL" dirty="0" err="1"/>
              <a:t>continuum</a:t>
            </a:r>
            <a:endParaRPr lang="nl-NL" dirty="0"/>
          </a:p>
          <a:p>
            <a:r>
              <a:rPr lang="nl-NL" dirty="0"/>
              <a:t>Gaat er niet om WAAR je staat, dat kan erg afhangen van de AARD van je bedrijf</a:t>
            </a:r>
          </a:p>
          <a:p>
            <a:r>
              <a:rPr lang="nl-NL" dirty="0"/>
              <a:t>Gaat om Welke houding en gedrag je aanneemt – Neutraal</a:t>
            </a:r>
          </a:p>
          <a:p>
            <a:endParaRPr lang="nl-NL" dirty="0"/>
          </a:p>
          <a:p>
            <a:r>
              <a:rPr lang="nl-NL" dirty="0"/>
              <a:t>Aanrader:</a:t>
            </a:r>
          </a:p>
          <a:p>
            <a:r>
              <a:rPr lang="nl-NL" dirty="0" err="1"/>
              <a:t>Únderstanding</a:t>
            </a:r>
            <a:r>
              <a:rPr lang="nl-NL" dirty="0"/>
              <a:t> and Managing Risk Attitude: David </a:t>
            </a:r>
            <a:r>
              <a:rPr lang="nl-NL" dirty="0" err="1"/>
              <a:t>Hillson</a:t>
            </a:r>
            <a:r>
              <a:rPr lang="nl-NL" dirty="0"/>
              <a:t> and Ruth </a:t>
            </a:r>
            <a:r>
              <a:rPr lang="nl-NL" dirty="0" err="1"/>
              <a:t>Murray-Webster</a:t>
            </a:r>
            <a:endParaRPr lang="nl-NL" dirty="0"/>
          </a:p>
          <a:p>
            <a:r>
              <a:rPr lang="nl-NL" dirty="0"/>
              <a:t>ISBN: 978-0-566-08798-1</a:t>
            </a:r>
          </a:p>
          <a:p>
            <a:endParaRPr lang="nl-NL" dirty="0"/>
          </a:p>
          <a:p>
            <a:endParaRPr lang="nl-NL" dirty="0"/>
          </a:p>
          <a:p>
            <a:endParaRPr lang="en-US" dirty="0"/>
          </a:p>
        </p:txBody>
      </p:sp>
      <p:sp>
        <p:nvSpPr>
          <p:cNvPr id="63492"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0DBFBD-0981-4E1B-BCA2-2E222BCCB783}" type="slidenum">
              <a:rPr lang="nl-NL" smtClean="0"/>
              <a:pPr/>
              <a:t>104</a:t>
            </a:fld>
            <a:endParaRPr lang="nl-NL"/>
          </a:p>
        </p:txBody>
      </p:sp>
      <p:sp>
        <p:nvSpPr>
          <p:cNvPr id="63493"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nl-NL"/>
              <a:t>©2018 nThen!</a:t>
            </a:r>
          </a:p>
        </p:txBody>
      </p:sp>
    </p:spTree>
    <p:extLst>
      <p:ext uri="{BB962C8B-B14F-4D97-AF65-F5344CB8AC3E}">
        <p14:creationId xmlns:p14="http://schemas.microsoft.com/office/powerpoint/2010/main" val="41658412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bwMode="auto">
          <a:xfrm>
            <a:off x="104775" y="752475"/>
            <a:ext cx="6680200" cy="3757613"/>
          </a:xfrm>
          <a:noFill/>
          <a:ln>
            <a:solidFill>
              <a:srgbClr val="000000"/>
            </a:solidFill>
            <a:miter lim="800000"/>
            <a:headEnd/>
            <a:tailEnd/>
          </a:ln>
        </p:spPr>
      </p:sp>
      <p:sp>
        <p:nvSpPr>
          <p:cNvPr id="64515" name="Tijdelijke aanduiding voor notities 2"/>
          <p:cNvSpPr>
            <a:spLocks noGrp="1"/>
          </p:cNvSpPr>
          <p:nvPr>
            <p:ph type="body" idx="1"/>
          </p:nvPr>
        </p:nvSpPr>
        <p:spPr bwMode="auto">
          <a:xfrm>
            <a:off x="215030" y="522171"/>
            <a:ext cx="6459692" cy="8998625"/>
          </a:xfrm>
          <a:noFill/>
        </p:spPr>
        <p:txBody>
          <a:bodyPr wrap="square" numCol="1" anchor="t" anchorCtr="0" compatLnSpc="1">
            <a:prstTxWarp prst="textNoShape">
              <a:avLst/>
            </a:prstTxWarp>
          </a:bodyPr>
          <a:lstStyle/>
          <a:p>
            <a:endParaRPr lang="nl-NL"/>
          </a:p>
        </p:txBody>
      </p:sp>
      <p:sp>
        <p:nvSpPr>
          <p:cNvPr id="6451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E07670-289A-4DAE-99F7-331B1E679F15}" type="slidenum">
              <a:rPr lang="nl-NL" smtClean="0"/>
              <a:pPr/>
              <a:t>105</a:t>
            </a:fld>
            <a:endParaRPr lang="nl-NL"/>
          </a:p>
        </p:txBody>
      </p:sp>
      <p:sp>
        <p:nvSpPr>
          <p:cNvPr id="64517"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nl-NL"/>
              <a:t>©2018 nThen!</a:t>
            </a:r>
          </a:p>
        </p:txBody>
      </p:sp>
    </p:spTree>
    <p:extLst>
      <p:ext uri="{BB962C8B-B14F-4D97-AF65-F5344CB8AC3E}">
        <p14:creationId xmlns:p14="http://schemas.microsoft.com/office/powerpoint/2010/main" val="34295509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p:cNvSpPr>
            <a:spLocks noGrp="1" noRot="1" noChangeAspect="1" noTextEdit="1"/>
          </p:cNvSpPr>
          <p:nvPr>
            <p:ph type="sldImg"/>
          </p:nvPr>
        </p:nvSpPr>
        <p:spPr bwMode="auto">
          <a:xfrm>
            <a:off x="104775" y="752475"/>
            <a:ext cx="6680200" cy="3757613"/>
          </a:xfrm>
          <a:noFill/>
          <a:ln>
            <a:solidFill>
              <a:srgbClr val="000000"/>
            </a:solidFill>
            <a:miter lim="800000"/>
            <a:headEnd/>
            <a:tailEnd/>
          </a:ln>
        </p:spPr>
      </p:sp>
      <p:sp>
        <p:nvSpPr>
          <p:cNvPr id="65539" name="Tijdelijke aanduiding voor notities 2"/>
          <p:cNvSpPr>
            <a:spLocks noGrp="1"/>
          </p:cNvSpPr>
          <p:nvPr>
            <p:ph type="body" idx="1"/>
          </p:nvPr>
        </p:nvSpPr>
        <p:spPr bwMode="auto">
          <a:xfrm>
            <a:off x="215030" y="627540"/>
            <a:ext cx="6459692" cy="8893255"/>
          </a:xfrm>
          <a:noFill/>
        </p:spPr>
        <p:txBody>
          <a:bodyPr wrap="square" numCol="1" anchor="t" anchorCtr="0" compatLnSpc="1">
            <a:prstTxWarp prst="textNoShape">
              <a:avLst/>
            </a:prstTxWarp>
          </a:bodyPr>
          <a:lstStyle/>
          <a:p>
            <a:r>
              <a:rPr lang="en-US"/>
              <a:t>Een tevreden klant / medewerker is een blije medewerker.</a:t>
            </a:r>
          </a:p>
          <a:p>
            <a:r>
              <a:rPr lang="en-US"/>
              <a:t>Onderzoek naar hapiness</a:t>
            </a:r>
            <a:endParaRPr lang="nl-NL"/>
          </a:p>
        </p:txBody>
      </p:sp>
      <p:sp>
        <p:nvSpPr>
          <p:cNvPr id="6554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5AC97A-66F8-4229-AB1E-810C56242CF9}" type="slidenum">
              <a:rPr lang="nl-NL" smtClean="0"/>
              <a:pPr/>
              <a:t>106</a:t>
            </a:fld>
            <a:endParaRPr lang="nl-NL"/>
          </a:p>
        </p:txBody>
      </p:sp>
      <p:sp>
        <p:nvSpPr>
          <p:cNvPr id="65541"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nl-NL"/>
              <a:t>©2018 nThen!</a:t>
            </a:r>
          </a:p>
        </p:txBody>
      </p:sp>
    </p:spTree>
    <p:extLst>
      <p:ext uri="{BB962C8B-B14F-4D97-AF65-F5344CB8AC3E}">
        <p14:creationId xmlns:p14="http://schemas.microsoft.com/office/powerpoint/2010/main" val="33233022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44037813-4326-49BD-9B97-A25AB61AF5BD}"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107</a:t>
            </a:fld>
            <a:endParaRPr lang="nl-NL"/>
          </a:p>
        </p:txBody>
      </p:sp>
    </p:spTree>
    <p:extLst>
      <p:ext uri="{BB962C8B-B14F-4D97-AF65-F5344CB8AC3E}">
        <p14:creationId xmlns:p14="http://schemas.microsoft.com/office/powerpoint/2010/main" val="17808353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r>
              <a:rPr lang="en-US" dirty="0"/>
              <a:t>Make the link with </a:t>
            </a:r>
            <a:r>
              <a:rPr lang="en-US" dirty="0" err="1"/>
              <a:t>MoV</a:t>
            </a:r>
            <a:r>
              <a:rPr lang="en-US" dirty="0"/>
              <a:t> for</a:t>
            </a:r>
            <a:r>
              <a:rPr lang="en-US" baseline="0" dirty="0"/>
              <a:t> more in-depth guidance</a:t>
            </a:r>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3A0C6166-25F5-49C2-A75D-73337FFD2F23}"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108</a:t>
            </a:fld>
            <a:endParaRPr lang="nl-NL"/>
          </a:p>
        </p:txBody>
      </p:sp>
    </p:spTree>
    <p:extLst>
      <p:ext uri="{BB962C8B-B14F-4D97-AF65-F5344CB8AC3E}">
        <p14:creationId xmlns:p14="http://schemas.microsoft.com/office/powerpoint/2010/main" val="35020491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xfrm>
            <a:off x="3902599" y="9519056"/>
            <a:ext cx="2985558" cy="501095"/>
          </a:xfrm>
          <a:prstGeom prst="rect">
            <a:avLst/>
          </a:prstGeom>
          <a:noFill/>
        </p:spPr>
        <p:txBody>
          <a:bodyPr/>
          <a:lstStyle/>
          <a:p>
            <a:fld id="{191A0D84-57EC-4D19-98BB-9DA4C7A23224}" type="slidenum">
              <a:rPr smtClean="0"/>
              <a:pPr/>
              <a:t>112</a:t>
            </a:fld>
            <a:endParaRPr lang="nl-NL"/>
          </a:p>
        </p:txBody>
      </p:sp>
      <p:sp>
        <p:nvSpPr>
          <p:cNvPr id="37785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77860" name="Rectangle 1026"/>
          <p:cNvSpPr>
            <a:spLocks noGrp="1" noRot="1" noChangeAspect="1" noChangeArrowheads="1" noTextEdit="1"/>
          </p:cNvSpPr>
          <p:nvPr>
            <p:ph type="sldImg"/>
          </p:nvPr>
        </p:nvSpPr>
        <p:spPr bwMode="auto">
          <a:xfrm>
            <a:off x="-2449513" y="942975"/>
            <a:ext cx="8316913" cy="4678363"/>
          </a:xfrm>
          <a:noFill/>
          <a:ln>
            <a:solidFill>
              <a:srgbClr val="000000"/>
            </a:solidFill>
            <a:miter lim="800000"/>
            <a:headEnd/>
            <a:tailEnd/>
          </a:ln>
        </p:spPr>
      </p:sp>
      <p:sp>
        <p:nvSpPr>
          <p:cNvPr id="377861" name="Rectangle 1027"/>
          <p:cNvSpPr>
            <a:spLocks noGrp="1" noChangeArrowheads="1"/>
          </p:cNvSpPr>
          <p:nvPr>
            <p:ph type="body" idx="1"/>
          </p:nvPr>
        </p:nvSpPr>
        <p:spPr bwMode="auto">
          <a:xfrm>
            <a:off x="3453682" y="915562"/>
            <a:ext cx="3261362" cy="8532654"/>
          </a:xfrm>
          <a:prstGeom prst="rect">
            <a:avLst/>
          </a:prstGeom>
          <a:noFill/>
        </p:spPr>
        <p:txBody>
          <a:bodyPr wrap="square" numCol="1" anchor="t" anchorCtr="0" compatLnSpc="1">
            <a:prstTxWarp prst="textNoShape">
              <a:avLst/>
            </a:prstTxWarp>
          </a:bodyPr>
          <a:lstStyle/>
          <a:p>
            <a:r>
              <a:rPr lang="en-GB" b="0" dirty="0">
                <a:latin typeface="Times New Roman" pitchFamily="18" charset="0"/>
                <a:cs typeface="Arial" charset="0"/>
              </a:rPr>
              <a:t>Refer to table 6.1 and the hierarchy of responsibilities to make RM</a:t>
            </a:r>
            <a:r>
              <a:rPr lang="en-GB" b="0" baseline="0" dirty="0">
                <a:latin typeface="Times New Roman" pitchFamily="18" charset="0"/>
                <a:cs typeface="Arial" charset="0"/>
              </a:rPr>
              <a:t> work</a:t>
            </a:r>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8F43042D-ECE4-4215-98B3-2D77C1C8EF9F}" type="datetime1">
              <a:rPr lang="nl-NL" smtClean="0"/>
              <a:t>31-8-2019</a:t>
            </a:fld>
            <a:endParaRPr lang="nl-NL" dirty="0"/>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endParaRPr lang="nl-NL" dirty="0"/>
          </a:p>
        </p:txBody>
      </p:sp>
    </p:spTree>
    <p:extLst>
      <p:ext uri="{BB962C8B-B14F-4D97-AF65-F5344CB8AC3E}">
        <p14:creationId xmlns:p14="http://schemas.microsoft.com/office/powerpoint/2010/main" val="20369876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5D4375F1-366F-4F7F-A63B-4C225FEF8E78}"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113</a:t>
            </a:fld>
            <a:endParaRPr lang="nl-NL"/>
          </a:p>
        </p:txBody>
      </p:sp>
    </p:spTree>
    <p:extLst>
      <p:ext uri="{BB962C8B-B14F-4D97-AF65-F5344CB8AC3E}">
        <p14:creationId xmlns:p14="http://schemas.microsoft.com/office/powerpoint/2010/main" val="32588593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C95DFBC5-4180-4584-BABC-D7BB0E12EBC1}"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114</a:t>
            </a:fld>
            <a:endParaRPr lang="nl-NL"/>
          </a:p>
        </p:txBody>
      </p:sp>
    </p:spTree>
    <p:extLst>
      <p:ext uri="{BB962C8B-B14F-4D97-AF65-F5344CB8AC3E}">
        <p14:creationId xmlns:p14="http://schemas.microsoft.com/office/powerpoint/2010/main" val="8948561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xfrm>
            <a:off x="3902599" y="9519056"/>
            <a:ext cx="2985558" cy="501095"/>
          </a:xfrm>
          <a:prstGeom prst="rect">
            <a:avLst/>
          </a:prstGeom>
          <a:noFill/>
        </p:spPr>
        <p:txBody>
          <a:bodyPr/>
          <a:lstStyle/>
          <a:p>
            <a:fld id="{7C1201B7-DD71-44BF-AD3C-214E59922521}" type="slidenum">
              <a:rPr smtClean="0"/>
              <a:pPr/>
              <a:t>115</a:t>
            </a:fld>
            <a:endParaRPr lang="nl-NL"/>
          </a:p>
        </p:txBody>
      </p:sp>
      <p:sp>
        <p:nvSpPr>
          <p:cNvPr id="39219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92196"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92197" name="Rectangle 3"/>
          <p:cNvSpPr>
            <a:spLocks noGrp="1" noChangeArrowheads="1"/>
          </p:cNvSpPr>
          <p:nvPr>
            <p:ph type="body" idx="1"/>
          </p:nvPr>
        </p:nvSpPr>
        <p:spPr bwMode="auto">
          <a:xfrm>
            <a:off x="497084" y="697788"/>
            <a:ext cx="3367170" cy="8532654"/>
          </a:xfrm>
          <a:prstGeom prst="rect">
            <a:avLst/>
          </a:prstGeom>
          <a:noFill/>
        </p:spPr>
        <p:txBody>
          <a:bodyPr wrap="square" numCol="1" anchor="t" anchorCtr="0" compatLnSpc="1">
            <a:prstTxWarp prst="textNoShape">
              <a:avLst/>
            </a:prstTxWarp>
          </a:bodyPr>
          <a:lstStyle/>
          <a:p>
            <a:pPr eaLnBrk="1" hangingPunct="1"/>
            <a:endParaRPr lang="en-GB"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F04A736B-D7F4-4FF8-AC34-A28251D8298A}"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17093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7"/>
          <p:cNvSpPr>
            <a:spLocks noGrp="1" noChangeArrowheads="1"/>
          </p:cNvSpPr>
          <p:nvPr>
            <p:ph type="sldNum" sz="quarter" idx="5"/>
          </p:nvPr>
        </p:nvSpPr>
        <p:spPr>
          <a:xfrm>
            <a:off x="3902599" y="9519056"/>
            <a:ext cx="2985558" cy="501095"/>
          </a:xfrm>
          <a:prstGeom prst="rect">
            <a:avLst/>
          </a:prstGeom>
          <a:noFill/>
        </p:spPr>
        <p:txBody>
          <a:bodyPr/>
          <a:lstStyle/>
          <a:p>
            <a:fld id="{03D76E41-1492-4A4C-9934-812A61388DC3}" type="slidenum">
              <a:rPr smtClean="0"/>
              <a:pPr/>
              <a:t>12</a:t>
            </a:fld>
            <a:endParaRPr lang="nl-NL"/>
          </a:p>
        </p:txBody>
      </p:sp>
      <p:sp>
        <p:nvSpPr>
          <p:cNvPr id="59597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95972"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95973" name="Rectangle 3"/>
          <p:cNvSpPr>
            <a:spLocks noGrp="1" noChangeArrowheads="1"/>
          </p:cNvSpPr>
          <p:nvPr>
            <p:ph type="body" idx="1"/>
          </p:nvPr>
        </p:nvSpPr>
        <p:spPr bwMode="auto">
          <a:xfrm>
            <a:off x="3444055" y="915562"/>
            <a:ext cx="3367170" cy="8532654"/>
          </a:xfrm>
          <a:prstGeom prst="rect">
            <a:avLst/>
          </a:prstGeom>
          <a:noFill/>
        </p:spPr>
        <p:txBody>
          <a:bodyPr wrap="square" numCol="1" anchor="t" anchorCtr="0" compatLnSpc="1">
            <a:prstTxWarp prst="textNoShape">
              <a:avLst/>
            </a:prstTxWarp>
          </a:bodyPr>
          <a:lstStyle/>
          <a:p>
            <a:pPr eaLnBrk="1" hangingPunct="1"/>
            <a:r>
              <a:rPr lang="en-GB" b="0" dirty="0">
                <a:latin typeface="Times New Roman" pitchFamily="18" charset="0"/>
                <a:cs typeface="Arial" charset="0"/>
              </a:rPr>
              <a:t>See also the benefits of Risk</a:t>
            </a:r>
            <a:r>
              <a:rPr lang="en-GB" b="0" baseline="0" dirty="0">
                <a:latin typeface="Times New Roman" pitchFamily="18" charset="0"/>
                <a:cs typeface="Arial" charset="0"/>
              </a:rPr>
              <a:t> Management in chapter 1 (1.4)</a:t>
            </a:r>
          </a:p>
          <a:p>
            <a:pPr eaLnBrk="1" hangingPunct="1"/>
            <a:endParaRPr lang="en-GB" b="0" baseline="0" dirty="0">
              <a:latin typeface="Times New Roman" pitchFamily="18" charset="0"/>
              <a:cs typeface="Arial" charset="0"/>
            </a:endParaRPr>
          </a:p>
          <a:p>
            <a:pPr eaLnBrk="1" hangingPunct="1"/>
            <a:r>
              <a:rPr lang="en-GB" b="0" baseline="0" dirty="0">
                <a:latin typeface="Times New Roman" pitchFamily="18" charset="0"/>
                <a:cs typeface="Arial" charset="0"/>
              </a:rPr>
              <a:t>Relate to the definition of RM to the improved performance  against objectives – this shows what kind of objectives there may be.</a:t>
            </a:r>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2967D7DB-8C46-4006-9560-76851C9FD11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4386172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xfrm>
            <a:off x="3902599" y="9519056"/>
            <a:ext cx="2985558" cy="501095"/>
          </a:xfrm>
          <a:prstGeom prst="rect">
            <a:avLst/>
          </a:prstGeom>
          <a:noFill/>
        </p:spPr>
        <p:txBody>
          <a:bodyPr/>
          <a:lstStyle/>
          <a:p>
            <a:fld id="{C551CA37-D054-4ACE-B6AE-43A909B4AF2D}" type="slidenum">
              <a:rPr smtClean="0"/>
              <a:pPr/>
              <a:t>116</a:t>
            </a:fld>
            <a:endParaRPr lang="nl-NL"/>
          </a:p>
        </p:txBody>
      </p:sp>
      <p:sp>
        <p:nvSpPr>
          <p:cNvPr id="37069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70692"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70693" name="Rectangle 3"/>
          <p:cNvSpPr>
            <a:spLocks noGrp="1" noChangeArrowheads="1"/>
          </p:cNvSpPr>
          <p:nvPr>
            <p:ph type="body" idx="1"/>
          </p:nvPr>
        </p:nvSpPr>
        <p:spPr bwMode="auto">
          <a:xfrm>
            <a:off x="497084" y="697788"/>
            <a:ext cx="3249237" cy="8532654"/>
          </a:xfrm>
          <a:prstGeom prst="rect">
            <a:avLst/>
          </a:prstGeom>
          <a:noFill/>
        </p:spPr>
        <p:txBody>
          <a:bodyPr wrap="square" numCol="1" anchor="t" anchorCtr="0" compatLnSpc="1">
            <a:prstTxWarp prst="textNoShape">
              <a:avLst/>
            </a:prstTxWarp>
          </a:bodyPr>
          <a:lstStyle/>
          <a:p>
            <a:pPr eaLnBrk="1" hangingPunct="1"/>
            <a:endParaRPr lang="en-GB"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823309A9-C180-4863-97E7-63E00158428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7230617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xfrm>
            <a:off x="3902599" y="9519056"/>
            <a:ext cx="2985558" cy="501095"/>
          </a:xfrm>
          <a:prstGeom prst="rect">
            <a:avLst/>
          </a:prstGeom>
          <a:noFill/>
        </p:spPr>
        <p:txBody>
          <a:bodyPr/>
          <a:lstStyle/>
          <a:p>
            <a:fld id="{4D59EEBA-C355-4F75-BDEF-734A67FEFA18}" type="slidenum">
              <a:rPr smtClean="0"/>
              <a:pPr/>
              <a:t>117</a:t>
            </a:fld>
            <a:endParaRPr lang="nl-NL"/>
          </a:p>
        </p:txBody>
      </p:sp>
      <p:sp>
        <p:nvSpPr>
          <p:cNvPr id="37171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71716"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71717" name="Rectangle 3"/>
          <p:cNvSpPr>
            <a:spLocks noGrp="1" noChangeArrowheads="1"/>
          </p:cNvSpPr>
          <p:nvPr>
            <p:ph type="body" idx="1"/>
          </p:nvPr>
        </p:nvSpPr>
        <p:spPr bwMode="auto">
          <a:xfrm>
            <a:off x="497087" y="697788"/>
            <a:ext cx="3265769" cy="8532654"/>
          </a:xfrm>
          <a:prstGeom prst="rect">
            <a:avLst/>
          </a:prstGeom>
          <a:noFill/>
        </p:spPr>
        <p:txBody>
          <a:bodyPr wrap="square" numCol="1" anchor="t" anchorCtr="0" compatLnSpc="1">
            <a:prstTxWarp prst="textNoShape">
              <a:avLst/>
            </a:prstTxWarp>
          </a:bodyPr>
          <a:lstStyle/>
          <a:p>
            <a:pPr eaLnBrk="1" hangingPunct="1"/>
            <a:endParaRPr lang="en-US" b="0" dirty="0">
              <a:solidFill>
                <a:srgbClr val="231F20"/>
              </a:solidFill>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F8A81378-FF94-4380-B587-559509FA9D73}"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6028034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xfrm>
            <a:off x="3902599" y="9519056"/>
            <a:ext cx="2985558" cy="501095"/>
          </a:xfrm>
          <a:prstGeom prst="rect">
            <a:avLst/>
          </a:prstGeom>
          <a:noFill/>
        </p:spPr>
        <p:txBody>
          <a:bodyPr/>
          <a:lstStyle/>
          <a:p>
            <a:fld id="{EBE2D257-CCB1-47A7-88CB-C9967C95ABD9}" type="slidenum">
              <a:rPr smtClean="0"/>
              <a:pPr/>
              <a:t>118</a:t>
            </a:fld>
            <a:endParaRPr lang="nl-NL"/>
          </a:p>
        </p:txBody>
      </p:sp>
      <p:sp>
        <p:nvSpPr>
          <p:cNvPr id="37478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74788"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74789" name="Rectangle 3"/>
          <p:cNvSpPr>
            <a:spLocks noGrp="1" noChangeArrowheads="1"/>
          </p:cNvSpPr>
          <p:nvPr>
            <p:ph type="body" idx="1"/>
          </p:nvPr>
        </p:nvSpPr>
        <p:spPr bwMode="auto">
          <a:xfrm>
            <a:off x="497086" y="697788"/>
            <a:ext cx="3261362" cy="8532654"/>
          </a:xfrm>
          <a:prstGeom prst="rect">
            <a:avLst/>
          </a:prstGeom>
          <a:noFill/>
        </p:spPr>
        <p:txBody>
          <a:bodyPr wrap="square" numCol="1" anchor="t" anchorCtr="0" compatLnSpc="1">
            <a:prstTxWarp prst="textNoShape">
              <a:avLst/>
            </a:prstTxWarp>
          </a:bodyPr>
          <a:lstStyle/>
          <a:p>
            <a:endParaRPr lang="en-US" dirty="0">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B7E262B3-E5E8-4635-A0EC-308D53F701FB}"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91938659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xfrm>
            <a:off x="3902599" y="9519056"/>
            <a:ext cx="2985558" cy="501095"/>
          </a:xfrm>
          <a:prstGeom prst="rect">
            <a:avLst/>
          </a:prstGeom>
          <a:noFill/>
        </p:spPr>
        <p:txBody>
          <a:bodyPr/>
          <a:lstStyle/>
          <a:p>
            <a:fld id="{FC89843C-D342-41F3-AB74-BE155E98F0AB}" type="slidenum">
              <a:rPr smtClean="0"/>
              <a:pPr/>
              <a:t>119</a:t>
            </a:fld>
            <a:endParaRPr lang="nl-NL"/>
          </a:p>
        </p:txBody>
      </p:sp>
      <p:sp>
        <p:nvSpPr>
          <p:cNvPr id="37581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75812"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75813" name="Rectangle 3"/>
          <p:cNvSpPr>
            <a:spLocks noGrp="1" noChangeArrowheads="1"/>
          </p:cNvSpPr>
          <p:nvPr>
            <p:ph type="body" idx="1"/>
          </p:nvPr>
        </p:nvSpPr>
        <p:spPr bwMode="auto">
          <a:xfrm>
            <a:off x="497086" y="697788"/>
            <a:ext cx="3241522" cy="8532654"/>
          </a:xfrm>
          <a:prstGeom prst="rect">
            <a:avLst/>
          </a:prstGeom>
          <a:noFill/>
        </p:spPr>
        <p:txBody>
          <a:bodyPr wrap="square" numCol="1" anchor="t" anchorCtr="0" compatLnSpc="1">
            <a:prstTxWarp prst="textNoShape">
              <a:avLst/>
            </a:prstTxWarp>
          </a:bodyPr>
          <a:lstStyle/>
          <a:p>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1B151B25-2361-4B4E-B512-E8EFFA371A1A}"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4844267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xfrm>
            <a:off x="3902599" y="9519056"/>
            <a:ext cx="2985558" cy="501095"/>
          </a:xfrm>
          <a:prstGeom prst="rect">
            <a:avLst/>
          </a:prstGeom>
          <a:noFill/>
        </p:spPr>
        <p:txBody>
          <a:bodyPr/>
          <a:lstStyle/>
          <a:p>
            <a:fld id="{516E14B4-36AE-4184-9945-62A9CA3FCFD8}" type="slidenum">
              <a:rPr smtClean="0"/>
              <a:pPr/>
              <a:t>120</a:t>
            </a:fld>
            <a:endParaRPr lang="nl-NL"/>
          </a:p>
        </p:txBody>
      </p:sp>
      <p:sp>
        <p:nvSpPr>
          <p:cNvPr id="37683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76836"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76837" name="Rectangle 3"/>
          <p:cNvSpPr>
            <a:spLocks noGrp="1" noChangeArrowheads="1"/>
          </p:cNvSpPr>
          <p:nvPr>
            <p:ph type="body" idx="1"/>
          </p:nvPr>
        </p:nvSpPr>
        <p:spPr bwMode="auto">
          <a:xfrm>
            <a:off x="497087" y="697788"/>
            <a:ext cx="3265769" cy="8532654"/>
          </a:xfrm>
          <a:prstGeom prst="rect">
            <a:avLst/>
          </a:prstGeom>
          <a:noFill/>
        </p:spPr>
        <p:txBody>
          <a:bodyPr wrap="square" numCol="1" anchor="t" anchorCtr="0" compatLnSpc="1">
            <a:prstTxWarp prst="textNoShape">
              <a:avLst/>
            </a:prstTxWarp>
          </a:bodyPr>
          <a:lstStyle/>
          <a:p>
            <a:r>
              <a:rPr lang="en-US" b="1" dirty="0">
                <a:latin typeface="Times New Roman" pitchFamily="18" charset="0"/>
                <a:cs typeface="Arial" charset="0"/>
              </a:rPr>
              <a:t>Escalation Procedures</a:t>
            </a:r>
            <a:endParaRPr lang="en-GB" b="1" dirty="0">
              <a:latin typeface="Times New Roman" pitchFamily="18" charset="0"/>
              <a:cs typeface="Times New Roman" pitchFamily="18" charset="0"/>
            </a:endParaRPr>
          </a:p>
          <a:p>
            <a:r>
              <a:rPr lang="en-US" dirty="0">
                <a:solidFill>
                  <a:srgbClr val="231F20"/>
                </a:solidFill>
                <a:latin typeface="Times New Roman" pitchFamily="18" charset="0"/>
                <a:cs typeface="Arial" charset="0"/>
              </a:rPr>
              <a:t>For each perspective (or major activity), a risk escalation procedure should be developed whereby management teams (at these perspectives) are advised of the tolerance thresholds (see above) to which they are required to adhere. </a:t>
            </a:r>
            <a:endParaRPr lang="en-GB" dirty="0">
              <a:latin typeface="Times New Roman" pitchFamily="18" charset="0"/>
              <a:cs typeface="Times New Roman" pitchFamily="18" charset="0"/>
            </a:endParaRPr>
          </a:p>
          <a:p>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3034C21E-D20F-4357-963E-DFDF193926D6}"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88649688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xfrm>
            <a:off x="3902599" y="9519056"/>
            <a:ext cx="2985558" cy="501095"/>
          </a:xfrm>
          <a:prstGeom prst="rect">
            <a:avLst/>
          </a:prstGeom>
          <a:noFill/>
        </p:spPr>
        <p:txBody>
          <a:bodyPr/>
          <a:lstStyle/>
          <a:p>
            <a:fld id="{A839BE79-B361-4AF8-BA85-3F200E798AD9}" type="slidenum">
              <a:rPr smtClean="0"/>
              <a:pPr/>
              <a:t>121</a:t>
            </a:fld>
            <a:endParaRPr lang="nl-NL"/>
          </a:p>
        </p:txBody>
      </p:sp>
      <p:sp>
        <p:nvSpPr>
          <p:cNvPr id="38809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88100"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88101" name="Rectangle 3"/>
          <p:cNvSpPr>
            <a:spLocks noGrp="1" noChangeArrowheads="1"/>
          </p:cNvSpPr>
          <p:nvPr>
            <p:ph type="body" idx="1"/>
          </p:nvPr>
        </p:nvSpPr>
        <p:spPr bwMode="auto">
          <a:xfrm>
            <a:off x="497088" y="697788"/>
            <a:ext cx="3217272" cy="8532654"/>
          </a:xfrm>
          <a:prstGeom prst="rect">
            <a:avLst/>
          </a:prstGeom>
          <a:noFill/>
        </p:spPr>
        <p:txBody>
          <a:bodyPr wrap="square" numCol="1" anchor="t" anchorCtr="0" compatLnSpc="1">
            <a:prstTxWarp prst="textNoShape">
              <a:avLst/>
            </a:prstTxWarp>
          </a:bodyPr>
          <a:lstStyle/>
          <a:p>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2546A7A3-3FA7-4794-8606-75B0C2860C8B}"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8481808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xfrm>
            <a:off x="3902599" y="9519056"/>
            <a:ext cx="2985558" cy="501095"/>
          </a:xfrm>
          <a:prstGeom prst="rect">
            <a:avLst/>
          </a:prstGeom>
          <a:noFill/>
        </p:spPr>
        <p:txBody>
          <a:bodyPr/>
          <a:lstStyle/>
          <a:p>
            <a:fld id="{16D3AD7E-9811-4277-B7E2-CAF78BA0CAB4}" type="slidenum">
              <a:rPr smtClean="0"/>
              <a:pPr/>
              <a:t>122</a:t>
            </a:fld>
            <a:endParaRPr lang="nl-NL"/>
          </a:p>
        </p:txBody>
      </p:sp>
      <p:sp>
        <p:nvSpPr>
          <p:cNvPr id="38912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89124"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89125" name="Rectangle 3"/>
          <p:cNvSpPr>
            <a:spLocks noGrp="1" noChangeArrowheads="1"/>
          </p:cNvSpPr>
          <p:nvPr>
            <p:ph type="body" idx="1"/>
          </p:nvPr>
        </p:nvSpPr>
        <p:spPr bwMode="auto">
          <a:xfrm>
            <a:off x="497086" y="697788"/>
            <a:ext cx="3278996" cy="8532654"/>
          </a:xfrm>
          <a:prstGeom prst="rect">
            <a:avLst/>
          </a:prstGeom>
          <a:noFill/>
        </p:spPr>
        <p:txBody>
          <a:bodyPr wrap="square" numCol="1" anchor="t" anchorCtr="0" compatLnSpc="1">
            <a:prstTxWarp prst="textNoShape">
              <a:avLst/>
            </a:prstTxWarp>
          </a:bodyPr>
          <a:lstStyle/>
          <a:p>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9325D9DB-644D-47E3-889A-89E0842ED606}"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4280132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xfrm>
            <a:off x="3902599" y="9519056"/>
            <a:ext cx="2985558" cy="501095"/>
          </a:xfrm>
          <a:prstGeom prst="rect">
            <a:avLst/>
          </a:prstGeom>
          <a:noFill/>
        </p:spPr>
        <p:txBody>
          <a:bodyPr/>
          <a:lstStyle/>
          <a:p>
            <a:fld id="{ED64523C-CBB5-4BA7-9E2D-9EB3889113E4}" type="slidenum">
              <a:rPr smtClean="0"/>
              <a:pPr/>
              <a:t>123</a:t>
            </a:fld>
            <a:endParaRPr lang="nl-NL"/>
          </a:p>
        </p:txBody>
      </p:sp>
      <p:sp>
        <p:nvSpPr>
          <p:cNvPr id="39014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90148"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90149" name="Rectangle 3"/>
          <p:cNvSpPr>
            <a:spLocks noGrp="1" noChangeArrowheads="1"/>
          </p:cNvSpPr>
          <p:nvPr>
            <p:ph type="body" idx="1"/>
          </p:nvPr>
        </p:nvSpPr>
        <p:spPr bwMode="auto">
          <a:xfrm>
            <a:off x="71643" y="901503"/>
            <a:ext cx="3869766" cy="8324256"/>
          </a:xfrm>
          <a:prstGeom prst="rect">
            <a:avLst/>
          </a:prstGeom>
          <a:noFill/>
        </p:spPr>
        <p:txBody>
          <a:bodyPr wrap="square" numCol="1" anchor="t" anchorCtr="0" compatLnSpc="1">
            <a:prstTxWarp prst="textNoShape">
              <a:avLst/>
            </a:prstTxWarp>
          </a:bodyPr>
          <a:lstStyle/>
          <a:p>
            <a:r>
              <a:rPr lang="en-GB" b="0" dirty="0">
                <a:latin typeface="Times New Roman" pitchFamily="18" charset="0"/>
                <a:cs typeface="Arial" charset="0"/>
              </a:rPr>
              <a:t>A typical list from the Guidance that might have questions raised about it. There should be no doubt about</a:t>
            </a:r>
            <a:r>
              <a:rPr lang="en-GB" b="0" baseline="0" dirty="0">
                <a:latin typeface="Times New Roman" pitchFamily="18" charset="0"/>
                <a:cs typeface="Arial" charset="0"/>
              </a:rPr>
              <a:t> the validity of any of the bullets.</a:t>
            </a:r>
            <a:endParaRPr lang="en-GB" b="0" dirty="0">
              <a:latin typeface="Times New Roman" pitchFamily="18" charset="0"/>
              <a:cs typeface="Arial" charset="0"/>
            </a:endParaRPr>
          </a:p>
          <a:p>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DFD4C2A4-89E9-4180-820B-2E7CA20912E6}"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0611962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xfrm>
            <a:off x="3902599" y="9519056"/>
            <a:ext cx="2985558" cy="501095"/>
          </a:xfrm>
          <a:prstGeom prst="rect">
            <a:avLst/>
          </a:prstGeom>
          <a:noFill/>
        </p:spPr>
        <p:txBody>
          <a:bodyPr/>
          <a:lstStyle/>
          <a:p>
            <a:fld id="{20087427-25FC-4D49-82A3-DBDFD00082B2}" type="slidenum">
              <a:rPr smtClean="0"/>
              <a:pPr/>
              <a:t>124</a:t>
            </a:fld>
            <a:endParaRPr lang="nl-NL"/>
          </a:p>
        </p:txBody>
      </p:sp>
      <p:sp>
        <p:nvSpPr>
          <p:cNvPr id="39117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91172" name="Rectangle 1026"/>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91173" name="Rectangle 1027"/>
          <p:cNvSpPr>
            <a:spLocks noGrp="1" noChangeArrowheads="1"/>
          </p:cNvSpPr>
          <p:nvPr>
            <p:ph type="body" idx="1"/>
          </p:nvPr>
        </p:nvSpPr>
        <p:spPr bwMode="auto">
          <a:xfrm>
            <a:off x="497086" y="697788"/>
            <a:ext cx="3278996" cy="8532654"/>
          </a:xfrm>
          <a:prstGeom prst="rect">
            <a:avLst/>
          </a:prstGeom>
          <a:noFill/>
        </p:spPr>
        <p:txBody>
          <a:bodyPr wrap="square" numCol="1" anchor="t" anchorCtr="0" compatLnSpc="1">
            <a:prstTxWarp prst="textNoShape">
              <a:avLst/>
            </a:prstTxWarp>
          </a:bodyPr>
          <a:lstStyle/>
          <a:p>
            <a:endParaRPr lang="en-GB"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AFC02B14-0247-4B16-A224-D1A2D4D975AE}"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14205206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xfrm>
            <a:off x="3902599" y="9519056"/>
            <a:ext cx="2985558" cy="501095"/>
          </a:xfrm>
          <a:prstGeom prst="rect">
            <a:avLst/>
          </a:prstGeom>
          <a:noFill/>
        </p:spPr>
        <p:txBody>
          <a:bodyPr/>
          <a:lstStyle/>
          <a:p>
            <a:fld id="{7EE91C5A-36D7-4423-BDD7-30D2D05757FD}" type="slidenum">
              <a:rPr smtClean="0"/>
              <a:pPr/>
              <a:t>125</a:t>
            </a:fld>
            <a:endParaRPr lang="nl-NL"/>
          </a:p>
        </p:txBody>
      </p:sp>
      <p:sp>
        <p:nvSpPr>
          <p:cNvPr id="39321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93220"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93221" name="Rectangle 3"/>
          <p:cNvSpPr>
            <a:spLocks noGrp="1" noChangeArrowheads="1"/>
          </p:cNvSpPr>
          <p:nvPr>
            <p:ph type="body" idx="1"/>
          </p:nvPr>
        </p:nvSpPr>
        <p:spPr bwMode="auto">
          <a:xfrm>
            <a:off x="497084" y="697788"/>
            <a:ext cx="3367170" cy="8532654"/>
          </a:xfrm>
          <a:prstGeom prst="rect">
            <a:avLst/>
          </a:prstGeom>
          <a:noFill/>
        </p:spPr>
        <p:txBody>
          <a:bodyPr wrap="square" numCol="1" anchor="t" anchorCtr="0" compatLnSpc="1">
            <a:prstTxWarp prst="textNoShape">
              <a:avLst/>
            </a:prstTxWarp>
          </a:bodyPr>
          <a:lstStyle/>
          <a:p>
            <a:pPr eaLnBrk="1" hangingPunct="1"/>
            <a:endParaRPr lang="en-GB"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59AAEC79-CB74-4B97-9961-1858806EEF2D}"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410261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xfrm>
            <a:off x="3902599" y="9519056"/>
            <a:ext cx="2985558" cy="501095"/>
          </a:xfrm>
          <a:prstGeom prst="rect">
            <a:avLst/>
          </a:prstGeom>
          <a:noFill/>
        </p:spPr>
        <p:txBody>
          <a:bodyPr/>
          <a:lstStyle/>
          <a:p>
            <a:fld id="{8DDB72E1-1B18-42C9-953A-AC1898A88269}" type="slidenum">
              <a:rPr smtClean="0"/>
              <a:pPr/>
              <a:t>13</a:t>
            </a:fld>
            <a:endParaRPr lang="nl-NL"/>
          </a:p>
        </p:txBody>
      </p:sp>
      <p:sp>
        <p:nvSpPr>
          <p:cNvPr id="32973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29733" name="Text Box 4"/>
          <p:cNvSpPr txBox="1">
            <a:spLocks noChangeArrowheads="1"/>
          </p:cNvSpPr>
          <p:nvPr/>
        </p:nvSpPr>
        <p:spPr bwMode="auto">
          <a:xfrm>
            <a:off x="3788206" y="4783814"/>
            <a:ext cx="220987" cy="295126"/>
          </a:xfrm>
          <a:prstGeom prst="rect">
            <a:avLst/>
          </a:prstGeom>
          <a:noFill/>
          <a:ln w="9525" algn="ctr">
            <a:noFill/>
            <a:miter lim="800000"/>
            <a:headEnd/>
            <a:tailEnd/>
          </a:ln>
        </p:spPr>
        <p:txBody>
          <a:bodyPr wrap="none" lIns="109393" tIns="54696" rIns="109393" bIns="54696">
            <a:spAutoFit/>
          </a:bodyPr>
          <a:lstStyle/>
          <a:p>
            <a:pPr defTabSz="1093810" eaLnBrk="0" hangingPunct="0"/>
            <a:endParaRPr lang="en-US" sz="1200" dirty="0">
              <a:latin typeface="Arial" charset="0"/>
            </a:endParaRPr>
          </a:p>
        </p:txBody>
      </p:sp>
      <p:sp>
        <p:nvSpPr>
          <p:cNvPr id="8" name="Tijdelijke aanduiding voor datum 7"/>
          <p:cNvSpPr>
            <a:spLocks noGrp="1"/>
          </p:cNvSpPr>
          <p:nvPr>
            <p:ph type="dt" idx="10"/>
          </p:nvPr>
        </p:nvSpPr>
        <p:spPr>
          <a:xfrm>
            <a:off x="3902599" y="1"/>
            <a:ext cx="2985558" cy="501095"/>
          </a:xfrm>
          <a:prstGeom prst="rect">
            <a:avLst/>
          </a:prstGeom>
        </p:spPr>
        <p:txBody>
          <a:bodyPr/>
          <a:lstStyle/>
          <a:p>
            <a:fld id="{921E5DEF-E7BE-40BA-B303-48E96D2AC08F}" type="datetime1">
              <a:rPr lang="nl-NL" smtClean="0"/>
              <a:t>31-8-2019</a:t>
            </a:fld>
            <a:endParaRPr lang="nl-NL"/>
          </a:p>
        </p:txBody>
      </p:sp>
      <p:sp>
        <p:nvSpPr>
          <p:cNvPr id="9" name="Tijdelijke aanduiding voor koptekst 8"/>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0" name="Tijdelijke aanduiding voor dia-afbeelding 9"/>
          <p:cNvSpPr>
            <a:spLocks noGrp="1" noRot="1" noChangeAspect="1"/>
          </p:cNvSpPr>
          <p:nvPr>
            <p:ph type="sldImg"/>
          </p:nvPr>
        </p:nvSpPr>
        <p:spPr>
          <a:xfrm>
            <a:off x="-2439988" y="938213"/>
            <a:ext cx="8307388" cy="4673600"/>
          </a:xfrm>
        </p:spPr>
      </p:sp>
      <p:sp>
        <p:nvSpPr>
          <p:cNvPr id="11" name="Tijdelijke aanduiding voor notities 10"/>
          <p:cNvSpPr>
            <a:spLocks noGrp="1"/>
          </p:cNvSpPr>
          <p:nvPr>
            <p:ph type="body" idx="1"/>
          </p:nvPr>
        </p:nvSpPr>
        <p:spPr/>
        <p:txBody>
          <a:bodyPr>
            <a:normAutofit/>
          </a:bodyPr>
          <a:lstStyle/>
          <a:p>
            <a:pPr eaLnBrk="1" hangingPunct="1"/>
            <a:endParaRPr lang="en-GB" b="0" baseline="0" dirty="0">
              <a:latin typeface="Times New Roman" pitchFamily="18" charset="0"/>
              <a:cs typeface="Arial" charset="0"/>
            </a:endParaRPr>
          </a:p>
          <a:p>
            <a:pPr eaLnBrk="1" hangingPunct="1"/>
            <a:r>
              <a:rPr lang="en-GB" b="0" baseline="0" dirty="0">
                <a:latin typeface="Times New Roman" pitchFamily="18" charset="0"/>
                <a:cs typeface="Arial" charset="0"/>
              </a:rPr>
              <a:t>Relate to the definition of RM to the improved performance  against objectives – this shows what kind of objectives there may be.</a:t>
            </a:r>
            <a:endParaRPr lang="en-GB" b="0" dirty="0">
              <a:latin typeface="Times New Roman" pitchFamily="18" charset="0"/>
              <a:cs typeface="Arial" charset="0"/>
            </a:endParaRPr>
          </a:p>
          <a:p>
            <a:endParaRPr lang="en-US" dirty="0"/>
          </a:p>
        </p:txBody>
      </p:sp>
    </p:spTree>
    <p:extLst>
      <p:ext uri="{BB962C8B-B14F-4D97-AF65-F5344CB8AC3E}">
        <p14:creationId xmlns:p14="http://schemas.microsoft.com/office/powerpoint/2010/main" val="159491398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027772F0-1754-4BC8-B5FC-D91980AD4BDF}"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126</a:t>
            </a:fld>
            <a:endParaRPr lang="nl-NL"/>
          </a:p>
        </p:txBody>
      </p:sp>
    </p:spTree>
    <p:extLst>
      <p:ext uri="{BB962C8B-B14F-4D97-AF65-F5344CB8AC3E}">
        <p14:creationId xmlns:p14="http://schemas.microsoft.com/office/powerpoint/2010/main" val="269891835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xfrm>
            <a:off x="3902599" y="9519056"/>
            <a:ext cx="2985558" cy="501095"/>
          </a:xfrm>
          <a:prstGeom prst="rect">
            <a:avLst/>
          </a:prstGeom>
          <a:noFill/>
        </p:spPr>
        <p:txBody>
          <a:bodyPr/>
          <a:lstStyle/>
          <a:p>
            <a:fld id="{7A7EE98A-EC1A-431F-8CFC-DAD17EC7A6FA}" type="slidenum">
              <a:rPr smtClean="0"/>
              <a:pPr/>
              <a:t>127</a:t>
            </a:fld>
            <a:endParaRPr lang="nl-NL"/>
          </a:p>
        </p:txBody>
      </p:sp>
      <p:sp>
        <p:nvSpPr>
          <p:cNvPr id="39629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96292"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96293" name="Rectangle 3"/>
          <p:cNvSpPr>
            <a:spLocks noGrp="1" noChangeArrowheads="1"/>
          </p:cNvSpPr>
          <p:nvPr>
            <p:ph type="body" idx="1"/>
          </p:nvPr>
        </p:nvSpPr>
        <p:spPr bwMode="auto">
          <a:xfrm>
            <a:off x="497084" y="697788"/>
            <a:ext cx="3367170" cy="8532654"/>
          </a:xfrm>
          <a:prstGeom prst="rect">
            <a:avLst/>
          </a:prstGeom>
          <a:noFill/>
        </p:spPr>
        <p:txBody>
          <a:bodyPr wrap="square" numCol="1" anchor="t" anchorCtr="0" compatLnSpc="1">
            <a:prstTxWarp prst="textNoShape">
              <a:avLst/>
            </a:prstTxWarp>
          </a:bodyPr>
          <a:lstStyle/>
          <a:p>
            <a:pPr eaLnBrk="1" hangingPunct="1"/>
            <a:endParaRPr lang="en-GB"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1BD37ECF-6FA4-4DE3-AB27-D4D972DC7099}"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9225620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xfrm>
            <a:off x="3902599" y="9519056"/>
            <a:ext cx="2985558" cy="501095"/>
          </a:xfrm>
          <a:prstGeom prst="rect">
            <a:avLst/>
          </a:prstGeom>
          <a:noFill/>
        </p:spPr>
        <p:txBody>
          <a:bodyPr/>
          <a:lstStyle/>
          <a:p>
            <a:fld id="{1379D762-E2BB-4188-999E-FC9F1578D644}" type="slidenum">
              <a:rPr smtClean="0"/>
              <a:pPr/>
              <a:t>128</a:t>
            </a:fld>
            <a:endParaRPr lang="nl-NL"/>
          </a:p>
        </p:txBody>
      </p:sp>
      <p:sp>
        <p:nvSpPr>
          <p:cNvPr id="39731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97316"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97317" name="Rectangle 3"/>
          <p:cNvSpPr>
            <a:spLocks noGrp="1" noChangeArrowheads="1"/>
          </p:cNvSpPr>
          <p:nvPr>
            <p:ph type="body" idx="1"/>
          </p:nvPr>
        </p:nvSpPr>
        <p:spPr bwMode="auto">
          <a:xfrm>
            <a:off x="497084" y="697788"/>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3C3F81E5-483D-4762-83E6-8CEE25CE325C}"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88286823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xfrm>
            <a:off x="3902599" y="9519056"/>
            <a:ext cx="2985558" cy="501095"/>
          </a:xfrm>
          <a:prstGeom prst="rect">
            <a:avLst/>
          </a:prstGeom>
          <a:noFill/>
        </p:spPr>
        <p:txBody>
          <a:bodyPr/>
          <a:lstStyle/>
          <a:p>
            <a:fld id="{98528B74-407F-442E-B292-D376CD136C42}" type="slidenum">
              <a:rPr smtClean="0"/>
              <a:pPr/>
              <a:t>129</a:t>
            </a:fld>
            <a:endParaRPr lang="nl-NL"/>
          </a:p>
        </p:txBody>
      </p:sp>
      <p:sp>
        <p:nvSpPr>
          <p:cNvPr id="39833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98340"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98341" name="Rectangle 3"/>
          <p:cNvSpPr>
            <a:spLocks noGrp="1" noChangeArrowheads="1"/>
          </p:cNvSpPr>
          <p:nvPr>
            <p:ph type="body" idx="1"/>
          </p:nvPr>
        </p:nvSpPr>
        <p:spPr bwMode="auto">
          <a:xfrm>
            <a:off x="497084" y="697788"/>
            <a:ext cx="3367170" cy="8532654"/>
          </a:xfrm>
          <a:prstGeom prst="rect">
            <a:avLst/>
          </a:prstGeom>
          <a:noFill/>
        </p:spPr>
        <p:txBody>
          <a:bodyPr wrap="square" lIns="99704" tIns="49852" rIns="99704" bIns="49852" numCol="1" anchor="t" anchorCtr="0" compatLnSpc="1">
            <a:prstTxWarp prst="textNoShape">
              <a:avLst/>
            </a:prstTxWarp>
          </a:bodyPr>
          <a:lstStyle/>
          <a:p>
            <a:pPr eaLnBrk="1" hangingPunct="1"/>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BC7A2D22-3BB9-443A-86C4-88F00B5FBA28}"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54349513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FA635FAE-CE4C-456B-BF1B-F3E9D387AFAB}"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130</a:t>
            </a:fld>
            <a:endParaRPr lang="nl-NL"/>
          </a:p>
        </p:txBody>
      </p:sp>
    </p:spTree>
    <p:extLst>
      <p:ext uri="{BB962C8B-B14F-4D97-AF65-F5344CB8AC3E}">
        <p14:creationId xmlns:p14="http://schemas.microsoft.com/office/powerpoint/2010/main" val="277724460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xfrm>
            <a:off x="3902599" y="9519056"/>
            <a:ext cx="2985558" cy="501095"/>
          </a:xfrm>
          <a:prstGeom prst="rect">
            <a:avLst/>
          </a:prstGeom>
          <a:noFill/>
        </p:spPr>
        <p:txBody>
          <a:bodyPr/>
          <a:lstStyle/>
          <a:p>
            <a:fld id="{A6A9179B-3F65-47C8-A4BF-BA868AEA7DB5}" type="slidenum">
              <a:rPr smtClean="0"/>
              <a:pPr/>
              <a:t>131</a:t>
            </a:fld>
            <a:endParaRPr lang="nl-NL"/>
          </a:p>
        </p:txBody>
      </p:sp>
      <p:sp>
        <p:nvSpPr>
          <p:cNvPr id="40243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02436"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02437" name="Rectangle 3"/>
          <p:cNvSpPr>
            <a:spLocks noGrp="1" noChangeArrowheads="1"/>
          </p:cNvSpPr>
          <p:nvPr>
            <p:ph type="body" idx="1"/>
          </p:nvPr>
        </p:nvSpPr>
        <p:spPr bwMode="auto">
          <a:xfrm>
            <a:off x="497084" y="697788"/>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FCA4435C-9578-4F6B-99B0-05B0DDB15178}"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26132682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xfrm>
            <a:off x="3902599" y="9519056"/>
            <a:ext cx="2985558" cy="501095"/>
          </a:xfrm>
          <a:prstGeom prst="rect">
            <a:avLst/>
          </a:prstGeom>
          <a:noFill/>
        </p:spPr>
        <p:txBody>
          <a:bodyPr/>
          <a:lstStyle/>
          <a:p>
            <a:fld id="{B1E3E75A-73E3-45DF-9892-A097225492BC}" type="slidenum">
              <a:rPr smtClean="0"/>
              <a:pPr/>
              <a:t>132</a:t>
            </a:fld>
            <a:endParaRPr lang="nl-NL"/>
          </a:p>
        </p:txBody>
      </p:sp>
      <p:sp>
        <p:nvSpPr>
          <p:cNvPr id="43008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30084"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30085" name="Rectangle 3"/>
          <p:cNvSpPr>
            <a:spLocks noGrp="1" noChangeArrowheads="1"/>
          </p:cNvSpPr>
          <p:nvPr>
            <p:ph type="body" idx="1"/>
          </p:nvPr>
        </p:nvSpPr>
        <p:spPr bwMode="auto">
          <a:xfrm>
            <a:off x="497084" y="697788"/>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5F549A9E-43E6-44D3-9CEE-3618AEA0FF46}"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427858832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xfrm>
            <a:off x="3902599" y="9519056"/>
            <a:ext cx="2985558" cy="501095"/>
          </a:xfrm>
          <a:prstGeom prst="rect">
            <a:avLst/>
          </a:prstGeom>
          <a:noFill/>
        </p:spPr>
        <p:txBody>
          <a:bodyPr/>
          <a:lstStyle/>
          <a:p>
            <a:fld id="{3CAD1812-97DB-444C-BCF1-BCCDAA2A15F2}" type="slidenum">
              <a:rPr smtClean="0"/>
              <a:pPr/>
              <a:t>133</a:t>
            </a:fld>
            <a:endParaRPr lang="nl-NL"/>
          </a:p>
        </p:txBody>
      </p:sp>
      <p:sp>
        <p:nvSpPr>
          <p:cNvPr id="42701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27012"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27013" name="Rectangle 3"/>
          <p:cNvSpPr>
            <a:spLocks noGrp="1" noChangeArrowheads="1"/>
          </p:cNvSpPr>
          <p:nvPr>
            <p:ph type="body" idx="1"/>
          </p:nvPr>
        </p:nvSpPr>
        <p:spPr bwMode="auto">
          <a:xfrm>
            <a:off x="71643" y="901503"/>
            <a:ext cx="3869766" cy="8324256"/>
          </a:xfrm>
          <a:prstGeom prst="rect">
            <a:avLst/>
          </a:prstGeom>
          <a:noFill/>
        </p:spPr>
        <p:txBody>
          <a:bodyPr wrap="square" numCol="1" anchor="t" anchorCtr="0" compatLnSpc="1">
            <a:prstTxWarp prst="textNoShape">
              <a:avLst/>
            </a:prstTxWarp>
          </a:bodyPr>
          <a:lstStyle/>
          <a:p>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697CBFDC-15EC-474E-9AAF-113C2CB1358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658620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xfrm>
            <a:off x="3902599" y="9519056"/>
            <a:ext cx="2985558" cy="501095"/>
          </a:xfrm>
          <a:prstGeom prst="rect">
            <a:avLst/>
          </a:prstGeom>
          <a:noFill/>
        </p:spPr>
        <p:txBody>
          <a:bodyPr/>
          <a:lstStyle/>
          <a:p>
            <a:fld id="{412932B4-2B3F-4750-9039-C346C70C952A}" type="slidenum">
              <a:rPr smtClean="0"/>
              <a:pPr/>
              <a:t>134</a:t>
            </a:fld>
            <a:endParaRPr lang="nl-NL"/>
          </a:p>
        </p:txBody>
      </p:sp>
      <p:sp>
        <p:nvSpPr>
          <p:cNvPr id="40345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03460"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03461" name="Rectangle 3"/>
          <p:cNvSpPr>
            <a:spLocks noGrp="1" noChangeArrowheads="1"/>
          </p:cNvSpPr>
          <p:nvPr>
            <p:ph type="body" idx="1"/>
          </p:nvPr>
        </p:nvSpPr>
        <p:spPr bwMode="auto">
          <a:xfrm>
            <a:off x="497084" y="697788"/>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6CD2A6F5-17A7-4C7F-9827-B71B2751DE61}"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0067957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xfrm>
            <a:off x="3902599" y="9519056"/>
            <a:ext cx="2985558" cy="501095"/>
          </a:xfrm>
          <a:prstGeom prst="rect">
            <a:avLst/>
          </a:prstGeom>
          <a:noFill/>
        </p:spPr>
        <p:txBody>
          <a:bodyPr/>
          <a:lstStyle/>
          <a:p>
            <a:fld id="{26E784C7-7543-42F3-BA04-1263B7E8026C}" type="slidenum">
              <a:rPr smtClean="0"/>
              <a:pPr/>
              <a:t>135</a:t>
            </a:fld>
            <a:endParaRPr lang="nl-NL"/>
          </a:p>
        </p:txBody>
      </p:sp>
      <p:sp>
        <p:nvSpPr>
          <p:cNvPr id="40755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07556"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07557" name="Rectangle 3"/>
          <p:cNvSpPr>
            <a:spLocks noGrp="1" noChangeArrowheads="1"/>
          </p:cNvSpPr>
          <p:nvPr>
            <p:ph type="body" idx="1"/>
          </p:nvPr>
        </p:nvSpPr>
        <p:spPr bwMode="auto">
          <a:xfrm>
            <a:off x="71643" y="901503"/>
            <a:ext cx="3869766" cy="8324256"/>
          </a:xfrm>
          <a:prstGeom prst="rect">
            <a:avLst/>
          </a:prstGeom>
          <a:noFill/>
        </p:spPr>
        <p:txBody>
          <a:bodyPr wrap="square" numCol="1" anchor="t" anchorCtr="0" compatLnSpc="1">
            <a:prstTxWarp prst="textNoShape">
              <a:avLst/>
            </a:prstTxWarp>
          </a:bodyPr>
          <a:lstStyle/>
          <a:p>
            <a:r>
              <a:rPr lang="en-US" b="1" dirty="0">
                <a:latin typeface="Times New Roman" pitchFamily="18" charset="0"/>
                <a:cs typeface="Arial" charset="0"/>
              </a:rPr>
              <a:t>The Process</a:t>
            </a:r>
            <a:endParaRPr lang="en-GB" b="1" dirty="0">
              <a:latin typeface="Times New Roman" pitchFamily="18" charset="0"/>
              <a:cs typeface="Times New Roman" pitchFamily="18" charset="0"/>
            </a:endParaRPr>
          </a:p>
          <a:p>
            <a:r>
              <a:rPr lang="en-US" dirty="0">
                <a:solidFill>
                  <a:srgbClr val="231F20"/>
                </a:solidFill>
                <a:latin typeface="Times New Roman" pitchFamily="18" charset="0"/>
                <a:cs typeface="Arial" charset="0"/>
              </a:rPr>
              <a:t>This section of the strategy will describe the risk management process that will be adopted and will refer to the Risk Management Process Guide. </a:t>
            </a:r>
          </a:p>
          <a:p>
            <a:r>
              <a:rPr lang="en-US" dirty="0">
                <a:solidFill>
                  <a:srgbClr val="231F20"/>
                </a:solidFill>
                <a:latin typeface="Times New Roman" pitchFamily="18" charset="0"/>
                <a:cs typeface="Arial" charset="0"/>
              </a:rPr>
              <a:t>It will state what departures (if any) have been made from the steps described in the process guide and why they were necessary, or it will state that the guide will be followed.</a:t>
            </a:r>
            <a:endParaRPr lang="en-GB" dirty="0">
              <a:latin typeface="Times New Roman" pitchFamily="18" charset="0"/>
              <a:cs typeface="Times New Roman" pitchFamily="18" charset="0"/>
            </a:endParaRPr>
          </a:p>
          <a:p>
            <a:r>
              <a:rPr lang="en-US" dirty="0">
                <a:solidFill>
                  <a:srgbClr val="231F20"/>
                </a:solidFill>
                <a:latin typeface="Times New Roman" pitchFamily="18" charset="0"/>
                <a:cs typeface="Arial" charset="0"/>
              </a:rPr>
              <a:t> </a:t>
            </a:r>
            <a:endParaRPr lang="en-GB"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6830DCE3-77A9-40B8-89DB-84E60B346677}"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71752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p:txBody>
          <a:bodyPr/>
          <a:lstStyle/>
          <a:p>
            <a:fld id="{748DF4D6-2FCC-482C-964A-3DB0DF9740E6}" type="slidenum">
              <a:rPr lang="nl-NL" smtClean="0"/>
              <a:pPr/>
              <a:t>14</a:t>
            </a:fld>
            <a:endParaRPr lang="nl-NL"/>
          </a:p>
        </p:txBody>
      </p:sp>
      <p:sp>
        <p:nvSpPr>
          <p:cNvPr id="336899" name="Tijdelijke aanduiding voor voettekst 12"/>
          <p:cNvSpPr>
            <a:spLocks noGrp="1"/>
          </p:cNvSpPr>
          <p:nvPr>
            <p:ph type="ftr" sz="quarter" idx="4"/>
          </p:nvPr>
        </p:nvSpPr>
        <p:spPr/>
        <p:txBody>
          <a:bodyPr/>
          <a:lstStyle/>
          <a:p>
            <a:r>
              <a:rPr lang="nl-NL"/>
              <a:t>©2018 nThen!</a:t>
            </a:r>
          </a:p>
        </p:txBody>
      </p:sp>
      <p:sp>
        <p:nvSpPr>
          <p:cNvPr id="336901" name="Rectangle 3"/>
          <p:cNvSpPr>
            <a:spLocks noGrp="1" noChangeArrowheads="1"/>
          </p:cNvSpPr>
          <p:nvPr>
            <p:ph type="body" idx="1"/>
          </p:nvPr>
        </p:nvSpPr>
        <p:spPr/>
        <p:txBody>
          <a:bodyPr>
            <a:normAutofit/>
          </a:bodyPr>
          <a:lstStyle/>
          <a:p>
            <a:r>
              <a:rPr lang="en-GB" dirty="0"/>
              <a:t>Threat or Opportunity?</a:t>
            </a:r>
          </a:p>
          <a:p>
            <a:endParaRPr lang="en-GB" dirty="0"/>
          </a:p>
          <a:p>
            <a:endParaRPr lang="en-GB" dirty="0"/>
          </a:p>
          <a:p>
            <a:endParaRPr lang="en-GB" dirty="0"/>
          </a:p>
          <a:p>
            <a:endParaRPr lang="en-GB" dirty="0"/>
          </a:p>
          <a:p>
            <a:r>
              <a:rPr lang="en-GB" dirty="0"/>
              <a:t>Objective: Hosting a BBQ people will still remember for years to come.</a:t>
            </a:r>
          </a:p>
          <a:p>
            <a:endParaRPr lang="en-GB" dirty="0"/>
          </a:p>
          <a:p>
            <a:r>
              <a:rPr lang="en-GB" dirty="0"/>
              <a:t>Bad weather, Weather forecast: It will be cloudy and rain is expected.</a:t>
            </a:r>
          </a:p>
          <a:p>
            <a:endParaRPr lang="en-GB" dirty="0"/>
          </a:p>
          <a:p>
            <a:r>
              <a:rPr lang="en-GB" dirty="0"/>
              <a:t>Threat or Opportunity? Or Both in this Case?</a:t>
            </a:r>
          </a:p>
          <a:p>
            <a:endParaRPr lang="en-GB" dirty="0"/>
          </a:p>
          <a:p>
            <a:endParaRPr lang="en-GB" dirty="0"/>
          </a:p>
          <a:p>
            <a:endParaRPr lang="en-GB" dirty="0"/>
          </a:p>
          <a:p>
            <a:endParaRPr lang="en-GB" dirty="0"/>
          </a:p>
        </p:txBody>
      </p:sp>
      <p:sp>
        <p:nvSpPr>
          <p:cNvPr id="336902" name="Text Box 4"/>
          <p:cNvSpPr txBox="1">
            <a:spLocks noChangeArrowheads="1"/>
          </p:cNvSpPr>
          <p:nvPr/>
        </p:nvSpPr>
        <p:spPr bwMode="auto">
          <a:xfrm>
            <a:off x="3788206" y="4800205"/>
            <a:ext cx="220987" cy="295126"/>
          </a:xfrm>
          <a:prstGeom prst="rect">
            <a:avLst/>
          </a:prstGeom>
          <a:noFill/>
          <a:ln w="9525">
            <a:noFill/>
            <a:miter lim="800000"/>
            <a:headEnd/>
            <a:tailEnd/>
          </a:ln>
        </p:spPr>
        <p:txBody>
          <a:bodyPr wrap="none" lIns="109393" tIns="54696" rIns="109393" bIns="54696">
            <a:spAutoFit/>
          </a:bodyPr>
          <a:lstStyle/>
          <a:p>
            <a:pPr defTabSz="1093810" eaLnBrk="0" hangingPunct="0"/>
            <a:endParaRPr lang="en-US" sz="1200" dirty="0">
              <a:latin typeface="Arial" charset="0"/>
            </a:endParaRPr>
          </a:p>
        </p:txBody>
      </p:sp>
      <p:sp>
        <p:nvSpPr>
          <p:cNvPr id="8" name="Tijdelijke aanduiding voor datum 7"/>
          <p:cNvSpPr>
            <a:spLocks noGrp="1"/>
          </p:cNvSpPr>
          <p:nvPr>
            <p:ph type="dt" idx="10"/>
          </p:nvPr>
        </p:nvSpPr>
        <p:spPr/>
        <p:txBody>
          <a:bodyPr/>
          <a:lstStyle/>
          <a:p>
            <a:fld id="{D915B80C-F012-4470-B795-CE73B3BF31E6}" type="datetime1">
              <a:rPr lang="nl-NL" smtClean="0"/>
              <a:t>31-8-2019</a:t>
            </a:fld>
            <a:endParaRPr lang="nl-NL"/>
          </a:p>
        </p:txBody>
      </p:sp>
      <p:sp>
        <p:nvSpPr>
          <p:cNvPr id="9" name="Tijdelijke aanduiding voor koptekst 8"/>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21" name="Tijdelijke aanduiding voor dia-afbeelding 20"/>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388159656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xfrm>
            <a:off x="3902599" y="9519056"/>
            <a:ext cx="2985558" cy="501095"/>
          </a:xfrm>
          <a:prstGeom prst="rect">
            <a:avLst/>
          </a:prstGeom>
          <a:noFill/>
        </p:spPr>
        <p:txBody>
          <a:bodyPr/>
          <a:lstStyle/>
          <a:p>
            <a:fld id="{729199DF-B68B-462A-87AF-43343D6A0113}" type="slidenum">
              <a:rPr smtClean="0"/>
              <a:pPr/>
              <a:t>136</a:t>
            </a:fld>
            <a:endParaRPr lang="nl-NL"/>
          </a:p>
        </p:txBody>
      </p:sp>
      <p:sp>
        <p:nvSpPr>
          <p:cNvPr id="40857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08580"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08581" name="Rectangle 3"/>
          <p:cNvSpPr>
            <a:spLocks noGrp="1" noChangeArrowheads="1"/>
          </p:cNvSpPr>
          <p:nvPr>
            <p:ph type="body" idx="1"/>
          </p:nvPr>
        </p:nvSpPr>
        <p:spPr bwMode="auto">
          <a:xfrm>
            <a:off x="71643" y="901503"/>
            <a:ext cx="3869766" cy="8324256"/>
          </a:xfrm>
          <a:prstGeom prst="rect">
            <a:avLst/>
          </a:prstGeom>
          <a:noFill/>
        </p:spPr>
        <p:txBody>
          <a:bodyPr wrap="square" numCol="1" anchor="t" anchorCtr="0" compatLnSpc="1">
            <a:prstTxWarp prst="textNoShape">
              <a:avLst/>
            </a:prstTxWarp>
          </a:bodyPr>
          <a:lstStyle/>
          <a:p>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BC655081-C56F-47D5-B490-96F243E53FBD}"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68606931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xfrm>
            <a:off x="3902599" y="9519056"/>
            <a:ext cx="2985558" cy="501095"/>
          </a:xfrm>
          <a:prstGeom prst="rect">
            <a:avLst/>
          </a:prstGeom>
          <a:noFill/>
        </p:spPr>
        <p:txBody>
          <a:bodyPr/>
          <a:lstStyle/>
          <a:p>
            <a:fld id="{1DC0464D-2FB6-485F-8355-C59DBE5B1445}" type="slidenum">
              <a:rPr smtClean="0"/>
              <a:pPr/>
              <a:t>137</a:t>
            </a:fld>
            <a:endParaRPr lang="nl-NL"/>
          </a:p>
        </p:txBody>
      </p:sp>
      <p:sp>
        <p:nvSpPr>
          <p:cNvPr id="40960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09604"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09605" name="Rectangle 3"/>
          <p:cNvSpPr>
            <a:spLocks noGrp="1" noChangeArrowheads="1"/>
          </p:cNvSpPr>
          <p:nvPr>
            <p:ph type="body" idx="1"/>
          </p:nvPr>
        </p:nvSpPr>
        <p:spPr bwMode="auto">
          <a:xfrm>
            <a:off x="71643" y="901503"/>
            <a:ext cx="3869766" cy="8324256"/>
          </a:xfrm>
          <a:prstGeom prst="rect">
            <a:avLst/>
          </a:prstGeom>
          <a:noFill/>
        </p:spPr>
        <p:txBody>
          <a:bodyPr wrap="square" numCol="1" anchor="t" anchorCtr="0" compatLnSpc="1">
            <a:prstTxWarp prst="textNoShape">
              <a:avLst/>
            </a:prstTxWarp>
          </a:bodyPr>
          <a:lstStyle/>
          <a:p>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823511EF-2DAF-44B5-9F5E-F60D6C3AA1CC}"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412029499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xfrm>
            <a:off x="3902599" y="9519056"/>
            <a:ext cx="2985558" cy="501095"/>
          </a:xfrm>
          <a:prstGeom prst="rect">
            <a:avLst/>
          </a:prstGeom>
          <a:noFill/>
        </p:spPr>
        <p:txBody>
          <a:bodyPr/>
          <a:lstStyle/>
          <a:p>
            <a:fld id="{C6DF95CB-5AA2-428A-8FD7-1D97E483E8E9}" type="slidenum">
              <a:rPr smtClean="0"/>
              <a:pPr/>
              <a:t>138</a:t>
            </a:fld>
            <a:endParaRPr lang="nl-NL"/>
          </a:p>
        </p:txBody>
      </p:sp>
      <p:sp>
        <p:nvSpPr>
          <p:cNvPr id="41369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13700"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13701" name="Rectangle 3"/>
          <p:cNvSpPr>
            <a:spLocks noGrp="1" noChangeArrowheads="1"/>
          </p:cNvSpPr>
          <p:nvPr>
            <p:ph type="body" idx="1"/>
          </p:nvPr>
        </p:nvSpPr>
        <p:spPr bwMode="auto">
          <a:xfrm>
            <a:off x="71643" y="901503"/>
            <a:ext cx="3869766" cy="8324256"/>
          </a:xfrm>
          <a:prstGeom prst="rect">
            <a:avLst/>
          </a:prstGeom>
          <a:noFill/>
        </p:spPr>
        <p:txBody>
          <a:bodyPr wrap="square" numCol="1" anchor="t" anchorCtr="0" compatLnSpc="1">
            <a:prstTxWarp prst="textNoShape">
              <a:avLst/>
            </a:prstTxWarp>
          </a:bodyPr>
          <a:lstStyle/>
          <a:p>
            <a:endParaRPr lang="en-GB"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C5FE3482-AFF9-4783-873A-17FE5A653E95}"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48898936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xfrm>
            <a:off x="3902599" y="9519056"/>
            <a:ext cx="2985558" cy="501095"/>
          </a:xfrm>
          <a:prstGeom prst="rect">
            <a:avLst/>
          </a:prstGeom>
          <a:noFill/>
        </p:spPr>
        <p:txBody>
          <a:bodyPr/>
          <a:lstStyle/>
          <a:p>
            <a:fld id="{E590F54B-02D4-4AB2-87E8-A76ACE5C8790}" type="slidenum">
              <a:rPr smtClean="0"/>
              <a:pPr/>
              <a:t>139</a:t>
            </a:fld>
            <a:endParaRPr lang="nl-NL"/>
          </a:p>
        </p:txBody>
      </p:sp>
      <p:sp>
        <p:nvSpPr>
          <p:cNvPr id="41472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14724"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14725" name="Rectangle 3"/>
          <p:cNvSpPr>
            <a:spLocks noGrp="1" noChangeArrowheads="1"/>
          </p:cNvSpPr>
          <p:nvPr>
            <p:ph type="body" idx="1"/>
          </p:nvPr>
        </p:nvSpPr>
        <p:spPr bwMode="auto">
          <a:xfrm>
            <a:off x="71643" y="901503"/>
            <a:ext cx="3869766" cy="8324256"/>
          </a:xfrm>
          <a:prstGeom prst="rect">
            <a:avLst/>
          </a:prstGeom>
          <a:noFill/>
        </p:spPr>
        <p:txBody>
          <a:bodyPr wrap="square" numCol="1" anchor="t" anchorCtr="0" compatLnSpc="1">
            <a:prstTxWarp prst="textNoShape">
              <a:avLst/>
            </a:prstTxWarp>
          </a:bodyPr>
          <a:lstStyle/>
          <a:p>
            <a:endParaRPr lang="en-GB"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E7B06840-AE6E-49E5-8660-225DDAFCADC9}"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23491020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xfrm>
            <a:off x="3902599" y="9519056"/>
            <a:ext cx="2985558" cy="501095"/>
          </a:xfrm>
          <a:prstGeom prst="rect">
            <a:avLst/>
          </a:prstGeom>
          <a:noFill/>
        </p:spPr>
        <p:txBody>
          <a:bodyPr/>
          <a:lstStyle/>
          <a:p>
            <a:fld id="{A5BD2D62-B05C-4830-8D0A-F6D02618F94F}" type="slidenum">
              <a:rPr smtClean="0"/>
              <a:pPr/>
              <a:t>140</a:t>
            </a:fld>
            <a:endParaRPr lang="nl-NL"/>
          </a:p>
        </p:txBody>
      </p:sp>
      <p:sp>
        <p:nvSpPr>
          <p:cNvPr id="41881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18820"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18821" name="Rectangle 3"/>
          <p:cNvSpPr>
            <a:spLocks noGrp="1" noChangeArrowheads="1"/>
          </p:cNvSpPr>
          <p:nvPr>
            <p:ph type="body" idx="1"/>
          </p:nvPr>
        </p:nvSpPr>
        <p:spPr bwMode="auto">
          <a:xfrm>
            <a:off x="71643" y="901503"/>
            <a:ext cx="3869766" cy="8324256"/>
          </a:xfrm>
          <a:prstGeom prst="rect">
            <a:avLst/>
          </a:prstGeom>
          <a:noFill/>
        </p:spPr>
        <p:txBody>
          <a:bodyPr wrap="square" numCol="1" anchor="t" anchorCtr="0" compatLnSpc="1">
            <a:prstTxWarp prst="textNoShape">
              <a:avLst/>
            </a:prstTxWarp>
          </a:bodyPr>
          <a:lstStyle/>
          <a:p>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16DE2FD8-C811-4A17-9A1C-B9F0BCAD410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07440767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xfrm>
            <a:off x="3902599" y="9519056"/>
            <a:ext cx="2985558" cy="501095"/>
          </a:xfrm>
          <a:prstGeom prst="rect">
            <a:avLst/>
          </a:prstGeom>
          <a:noFill/>
        </p:spPr>
        <p:txBody>
          <a:bodyPr/>
          <a:lstStyle/>
          <a:p>
            <a:fld id="{3CD8CBAB-3E31-4418-834F-B50E414BDBF2}" type="slidenum">
              <a:rPr smtClean="0"/>
              <a:pPr/>
              <a:t>141</a:t>
            </a:fld>
            <a:endParaRPr lang="nl-NL"/>
          </a:p>
        </p:txBody>
      </p:sp>
      <p:sp>
        <p:nvSpPr>
          <p:cNvPr id="41984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19844" name="Rectangle 1026"/>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19845" name="Rectangle 1027"/>
          <p:cNvSpPr>
            <a:spLocks noGrp="1" noChangeArrowheads="1"/>
          </p:cNvSpPr>
          <p:nvPr>
            <p:ph type="body" idx="1"/>
          </p:nvPr>
        </p:nvSpPr>
        <p:spPr bwMode="auto">
          <a:xfrm>
            <a:off x="71643" y="901503"/>
            <a:ext cx="3869766" cy="8324256"/>
          </a:xfrm>
          <a:prstGeom prst="rect">
            <a:avLst/>
          </a:prstGeom>
          <a:noFill/>
        </p:spPr>
        <p:txBody>
          <a:bodyPr wrap="square" numCol="1" anchor="t" anchorCtr="0" compatLnSpc="1">
            <a:prstTxWarp prst="textNoShape">
              <a:avLst/>
            </a:prstTxWarp>
          </a:bodyPr>
          <a:lstStyle/>
          <a:p>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151DC32A-5AA5-47A8-9E01-FDE001DCEAEA}"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41057023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45470444-C32D-47E2-BD0A-B8D8F5D93B65}"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142</a:t>
            </a:fld>
            <a:endParaRPr lang="nl-NL"/>
          </a:p>
        </p:txBody>
      </p:sp>
    </p:spTree>
    <p:extLst>
      <p:ext uri="{BB962C8B-B14F-4D97-AF65-F5344CB8AC3E}">
        <p14:creationId xmlns:p14="http://schemas.microsoft.com/office/powerpoint/2010/main" val="216970468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xfrm>
            <a:off x="3902599" y="9519056"/>
            <a:ext cx="2985558" cy="501095"/>
          </a:xfrm>
          <a:prstGeom prst="rect">
            <a:avLst/>
          </a:prstGeom>
          <a:noFill/>
        </p:spPr>
        <p:txBody>
          <a:bodyPr/>
          <a:lstStyle/>
          <a:p>
            <a:fld id="{3B2A7427-1D21-482A-AFCE-3737AA9A4C30}" type="slidenum">
              <a:rPr smtClean="0"/>
              <a:pPr/>
              <a:t>143</a:t>
            </a:fld>
            <a:endParaRPr lang="nl-NL"/>
          </a:p>
        </p:txBody>
      </p:sp>
      <p:sp>
        <p:nvSpPr>
          <p:cNvPr id="43315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33156"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33157" name="Rectangle 3"/>
          <p:cNvSpPr>
            <a:spLocks noGrp="1" noChangeArrowheads="1"/>
          </p:cNvSpPr>
          <p:nvPr>
            <p:ph type="body" idx="1"/>
          </p:nvPr>
        </p:nvSpPr>
        <p:spPr bwMode="auto">
          <a:xfrm>
            <a:off x="497084" y="697788"/>
            <a:ext cx="3367170" cy="8532654"/>
          </a:xfrm>
          <a:prstGeom prst="rect">
            <a:avLst/>
          </a:prstGeom>
          <a:noFill/>
        </p:spPr>
        <p:txBody>
          <a:bodyPr wrap="square" numCol="1" anchor="t" anchorCtr="0" compatLnSpc="1">
            <a:prstTxWarp prst="textNoShape">
              <a:avLst/>
            </a:prstTxWarp>
          </a:bodyPr>
          <a:lstStyle/>
          <a:p>
            <a:pPr eaLnBrk="1" hangingPunct="1"/>
            <a:r>
              <a:rPr lang="en-US" b="1">
                <a:latin typeface="Times New Roman" pitchFamily="18" charset="0"/>
                <a:cs typeface="Arial" charset="0"/>
              </a:rPr>
              <a:t>Risk Register - Purpose</a:t>
            </a:r>
            <a:endParaRPr lang="en-GB">
              <a:latin typeface="Times New Roman" pitchFamily="18" charset="0"/>
              <a:cs typeface="Times New Roman" pitchFamily="18" charset="0"/>
            </a:endParaRPr>
          </a:p>
          <a:p>
            <a:pPr eaLnBrk="1" hangingPunct="1"/>
            <a:endParaRPr lang="en-GB">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47239649-D785-4275-B85D-F9D2B501293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95392388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xfrm>
            <a:off x="3902599" y="9519056"/>
            <a:ext cx="2985558" cy="501095"/>
          </a:xfrm>
          <a:prstGeom prst="rect">
            <a:avLst/>
          </a:prstGeom>
          <a:noFill/>
        </p:spPr>
        <p:txBody>
          <a:bodyPr/>
          <a:lstStyle/>
          <a:p>
            <a:fld id="{7D26ADE0-CF07-4D13-9D13-891EA7BDC491}" type="slidenum">
              <a:rPr smtClean="0"/>
              <a:pPr/>
              <a:t>144</a:t>
            </a:fld>
            <a:endParaRPr lang="nl-NL"/>
          </a:p>
        </p:txBody>
      </p:sp>
      <p:sp>
        <p:nvSpPr>
          <p:cNvPr id="43417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34180" name="Rectangle 2"/>
          <p:cNvSpPr>
            <a:spLocks noGrp="1" noRot="1" noChangeAspect="1" noTextEdit="1"/>
          </p:cNvSpPr>
          <p:nvPr>
            <p:ph type="sldImg"/>
          </p:nvPr>
        </p:nvSpPr>
        <p:spPr bwMode="auto">
          <a:xfrm>
            <a:off x="1876425" y="841375"/>
            <a:ext cx="7037388" cy="3959225"/>
          </a:xfrm>
          <a:noFill/>
          <a:ln>
            <a:solidFill>
              <a:srgbClr val="000000"/>
            </a:solidFill>
            <a:miter lim="800000"/>
            <a:headEnd/>
            <a:tailEnd/>
          </a:ln>
        </p:spPr>
      </p:sp>
      <p:sp>
        <p:nvSpPr>
          <p:cNvPr id="434181" name="Rectangle 3"/>
          <p:cNvSpPr>
            <a:spLocks noGrp="1"/>
          </p:cNvSpPr>
          <p:nvPr>
            <p:ph type="body" idx="1"/>
          </p:nvPr>
        </p:nvSpPr>
        <p:spPr bwMode="auto">
          <a:xfrm>
            <a:off x="3444876" y="939523"/>
            <a:ext cx="3337246" cy="8560423"/>
          </a:xfrm>
          <a:prstGeom prst="rect">
            <a:avLst/>
          </a:prstGeom>
          <a:noFill/>
        </p:spPr>
        <p:txBody>
          <a:bodyPr wrap="square" numCol="1" anchor="t" anchorCtr="0" compatLnSpc="1">
            <a:prstTxWarp prst="textNoShape">
              <a:avLst/>
            </a:prstTxWarp>
          </a:bodyPr>
          <a:lstStyle/>
          <a:p>
            <a:endParaRPr lang="en-US">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5FA31029-C4B0-4496-8586-F0A822EC1762}"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400930732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xfrm>
            <a:off x="3902599" y="9519056"/>
            <a:ext cx="2985558" cy="501095"/>
          </a:xfrm>
          <a:prstGeom prst="rect">
            <a:avLst/>
          </a:prstGeom>
          <a:noFill/>
        </p:spPr>
        <p:txBody>
          <a:bodyPr/>
          <a:lstStyle/>
          <a:p>
            <a:fld id="{2CA9EA58-990C-481E-8A1D-3397D6075258}" type="slidenum">
              <a:rPr smtClean="0"/>
              <a:pPr/>
              <a:t>145</a:t>
            </a:fld>
            <a:endParaRPr lang="nl-NL"/>
          </a:p>
        </p:txBody>
      </p:sp>
      <p:sp>
        <p:nvSpPr>
          <p:cNvPr id="34304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43044"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43045" name="Rectangle 3"/>
          <p:cNvSpPr>
            <a:spLocks noGrp="1" noChangeArrowheads="1"/>
          </p:cNvSpPr>
          <p:nvPr>
            <p:ph type="body" idx="1"/>
          </p:nvPr>
        </p:nvSpPr>
        <p:spPr bwMode="auto">
          <a:xfrm>
            <a:off x="71643" y="901503"/>
            <a:ext cx="3869766" cy="8324256"/>
          </a:xfrm>
          <a:prstGeom prst="rect">
            <a:avLst/>
          </a:prstGeom>
          <a:noFill/>
        </p:spPr>
        <p:txBody>
          <a:bodyPr wrap="square" numCol="1" anchor="t" anchorCtr="0" compatLnSpc="1">
            <a:prstTxWarp prst="textNoShape">
              <a:avLst/>
            </a:prstTxWarp>
          </a:bodyPr>
          <a:lstStyle/>
          <a:p>
            <a:endParaRPr lang="en-GB" dirty="0">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090B07BC-B43C-4E26-9744-6C79C81B3EA2}"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212439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p:txBody>
          <a:bodyPr/>
          <a:lstStyle/>
          <a:p>
            <a:fld id="{E752BB95-61D2-4BE9-AD91-94DDC25C9382}" type="slidenum">
              <a:rPr lang="nl-NL" smtClean="0"/>
              <a:pPr/>
              <a:t>15</a:t>
            </a:fld>
            <a:endParaRPr lang="nl-NL"/>
          </a:p>
        </p:txBody>
      </p:sp>
      <p:sp>
        <p:nvSpPr>
          <p:cNvPr id="337923" name="Tijdelijke aanduiding voor voettekst 12"/>
          <p:cNvSpPr>
            <a:spLocks noGrp="1"/>
          </p:cNvSpPr>
          <p:nvPr>
            <p:ph type="ftr" sz="quarter" idx="4"/>
          </p:nvPr>
        </p:nvSpPr>
        <p:spPr/>
        <p:txBody>
          <a:bodyPr/>
          <a:lstStyle/>
          <a:p>
            <a:r>
              <a:rPr lang="nl-NL"/>
              <a:t>©2018 nThen!</a:t>
            </a:r>
          </a:p>
        </p:txBody>
      </p:sp>
      <p:sp>
        <p:nvSpPr>
          <p:cNvPr id="337925" name="Rectangle 3"/>
          <p:cNvSpPr>
            <a:spLocks noGrp="1" noChangeArrowheads="1"/>
          </p:cNvSpPr>
          <p:nvPr>
            <p:ph type="body" idx="1"/>
          </p:nvPr>
        </p:nvSpPr>
        <p:spPr/>
        <p:txBody>
          <a:bodyPr>
            <a:normAutofit/>
          </a:bodyPr>
          <a:lstStyle/>
          <a:p>
            <a:r>
              <a:rPr lang="en-US" dirty="0"/>
              <a:t>Risk Cause, Event, and Effect</a:t>
            </a:r>
          </a:p>
          <a:p>
            <a:endParaRPr lang="en-US" dirty="0"/>
          </a:p>
          <a:p>
            <a:endParaRPr lang="en-US" dirty="0"/>
          </a:p>
          <a:p>
            <a:endParaRPr lang="en-US" dirty="0"/>
          </a:p>
          <a:p>
            <a:r>
              <a:rPr lang="en-US" dirty="0"/>
              <a:t>Objective: Hosting a BBQ people will still remember for years to come.</a:t>
            </a:r>
          </a:p>
          <a:p>
            <a:endParaRPr lang="en-US" dirty="0"/>
          </a:p>
          <a:p>
            <a:r>
              <a:rPr lang="en-GB" dirty="0"/>
              <a:t>Weather forecast: It will be cloudy and rain is expected.</a:t>
            </a:r>
          </a:p>
          <a:p>
            <a:endParaRPr lang="en-US" dirty="0"/>
          </a:p>
          <a:p>
            <a:r>
              <a:rPr lang="en-US" dirty="0"/>
              <a:t>Risk Cause: Bad weather</a:t>
            </a:r>
          </a:p>
          <a:p>
            <a:r>
              <a:rPr lang="en-US" dirty="0"/>
              <a:t>Risk Event: it might rain during the BBQ</a:t>
            </a:r>
          </a:p>
          <a:p>
            <a:r>
              <a:rPr lang="en-US" dirty="0"/>
              <a:t>Risk Effect: People will not enjoy the BBQ in the rain</a:t>
            </a:r>
          </a:p>
          <a:p>
            <a:endParaRPr lang="en-GB" dirty="0"/>
          </a:p>
        </p:txBody>
      </p:sp>
      <p:sp>
        <p:nvSpPr>
          <p:cNvPr id="7" name="Tijdelijke aanduiding voor datum 6"/>
          <p:cNvSpPr>
            <a:spLocks noGrp="1"/>
          </p:cNvSpPr>
          <p:nvPr>
            <p:ph type="dt" idx="10"/>
          </p:nvPr>
        </p:nvSpPr>
        <p:spPr/>
        <p:txBody>
          <a:bodyPr/>
          <a:lstStyle/>
          <a:p>
            <a:fld id="{C5AC0365-5FE3-4378-AD55-F7B479369BD0}"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20" name="Tijdelijke aanduiding voor dia-afbeelding 19"/>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173937714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xfrm>
            <a:off x="3902599" y="9519056"/>
            <a:ext cx="2985558" cy="501095"/>
          </a:xfrm>
          <a:prstGeom prst="rect">
            <a:avLst/>
          </a:prstGeom>
          <a:noFill/>
        </p:spPr>
        <p:txBody>
          <a:bodyPr/>
          <a:lstStyle/>
          <a:p>
            <a:fld id="{69929F67-846F-4D24-A6B2-6C70CE3AA2E5}" type="slidenum">
              <a:rPr smtClean="0"/>
              <a:pPr/>
              <a:t>146</a:t>
            </a:fld>
            <a:endParaRPr lang="nl-NL"/>
          </a:p>
        </p:txBody>
      </p:sp>
      <p:sp>
        <p:nvSpPr>
          <p:cNvPr id="43520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35204" name="Rectangle 2"/>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435205" name="Rectangle 3"/>
          <p:cNvSpPr>
            <a:spLocks noGrp="1" noChangeArrowheads="1"/>
          </p:cNvSpPr>
          <p:nvPr>
            <p:ph type="body" idx="1"/>
          </p:nvPr>
        </p:nvSpPr>
        <p:spPr bwMode="auto">
          <a:xfrm>
            <a:off x="497084" y="697788"/>
            <a:ext cx="3367170" cy="8532654"/>
          </a:xfrm>
          <a:prstGeom prst="rect">
            <a:avLst/>
          </a:prstGeom>
          <a:noFill/>
        </p:spPr>
        <p:txBody>
          <a:bodyPr wrap="square" numCol="1" anchor="t" anchorCtr="0" compatLnSpc="1">
            <a:prstTxWarp prst="textNoShape">
              <a:avLst/>
            </a:prstTxWarp>
          </a:bodyPr>
          <a:lstStyle/>
          <a:p>
            <a:pPr eaLnBrk="1" hangingPunct="1"/>
            <a:r>
              <a:rPr lang="en-US" b="1" dirty="0">
                <a:latin typeface="Times New Roman" pitchFamily="18" charset="0"/>
                <a:cs typeface="Arial" charset="0"/>
              </a:rPr>
              <a:t>Activities &amp; Relationship</a:t>
            </a:r>
            <a:endParaRPr lang="en-GB"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D97F4227-EC27-4448-8401-7E8EFC2EE2F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427392520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F720ECB3-8556-4B61-81A9-D1D9E6CF76A0}"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147</a:t>
            </a:fld>
            <a:endParaRPr lang="nl-NL"/>
          </a:p>
        </p:txBody>
      </p:sp>
    </p:spTree>
    <p:extLst>
      <p:ext uri="{BB962C8B-B14F-4D97-AF65-F5344CB8AC3E}">
        <p14:creationId xmlns:p14="http://schemas.microsoft.com/office/powerpoint/2010/main" val="86123629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xfrm>
            <a:off x="3902599" y="9519056"/>
            <a:ext cx="2985558" cy="501095"/>
          </a:xfrm>
          <a:prstGeom prst="rect">
            <a:avLst/>
          </a:prstGeom>
          <a:noFill/>
        </p:spPr>
        <p:txBody>
          <a:bodyPr/>
          <a:lstStyle/>
          <a:p>
            <a:fld id="{97D40CBD-6A70-4C55-BBA1-893A33DFD15B}" type="slidenum">
              <a:rPr smtClean="0"/>
              <a:pPr/>
              <a:t>148</a:t>
            </a:fld>
            <a:endParaRPr lang="nl-NL"/>
          </a:p>
        </p:txBody>
      </p:sp>
      <p:sp>
        <p:nvSpPr>
          <p:cNvPr id="43827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38276"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438277" name="Rectangle 3"/>
          <p:cNvSpPr>
            <a:spLocks noGrp="1" noChangeArrowheads="1"/>
          </p:cNvSpPr>
          <p:nvPr>
            <p:ph type="body" idx="1"/>
          </p:nvPr>
        </p:nvSpPr>
        <p:spPr bwMode="auto">
          <a:xfrm>
            <a:off x="3444055" y="814715"/>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323D87DC-8BD4-4BEF-AA82-E0418C493DC6}"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54443233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xfrm>
            <a:off x="3902599" y="9519056"/>
            <a:ext cx="2985558" cy="501095"/>
          </a:xfrm>
          <a:prstGeom prst="rect">
            <a:avLst/>
          </a:prstGeom>
          <a:noFill/>
        </p:spPr>
        <p:txBody>
          <a:bodyPr/>
          <a:lstStyle/>
          <a:p>
            <a:fld id="{6887E960-7BB8-4AF1-B84B-CE51FB8CB76A}" type="slidenum">
              <a:rPr smtClean="0"/>
              <a:pPr/>
              <a:t>149</a:t>
            </a:fld>
            <a:endParaRPr lang="nl-NL"/>
          </a:p>
        </p:txBody>
      </p:sp>
      <p:sp>
        <p:nvSpPr>
          <p:cNvPr id="43929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39300"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439301" name="Rectangle 3"/>
          <p:cNvSpPr>
            <a:spLocks noGrp="1" noChangeArrowheads="1"/>
          </p:cNvSpPr>
          <p:nvPr>
            <p:ph type="body" idx="1"/>
          </p:nvPr>
        </p:nvSpPr>
        <p:spPr bwMode="auto">
          <a:xfrm>
            <a:off x="3444055" y="814715"/>
            <a:ext cx="3367170" cy="8532654"/>
          </a:xfrm>
          <a:prstGeom prst="rect">
            <a:avLst/>
          </a:prstGeom>
          <a:noFill/>
        </p:spPr>
        <p:txBody>
          <a:bodyPr wrap="square" numCol="1" anchor="t" anchorCtr="0" compatLnSpc="1">
            <a:prstTxWarp prst="textNoShape">
              <a:avLst/>
            </a:prstTxWarp>
          </a:bodyPr>
          <a:lstStyle/>
          <a:p>
            <a:pPr eaLnBrk="1" hangingPunct="1"/>
            <a:r>
              <a:rPr lang="en-US" b="1" dirty="0">
                <a:latin typeface="Times New Roman" pitchFamily="18" charset="0"/>
                <a:cs typeface="Arial" charset="0"/>
              </a:rPr>
              <a:t>Issue log</a:t>
            </a:r>
            <a:endParaRPr lang="en-GB"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87F83BE0-7BAE-4C95-81DF-0F65FC13CB60}"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74319681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xfrm>
            <a:off x="3902599" y="9519056"/>
            <a:ext cx="2985558" cy="501095"/>
          </a:xfrm>
          <a:prstGeom prst="rect">
            <a:avLst/>
          </a:prstGeom>
          <a:noFill/>
        </p:spPr>
        <p:txBody>
          <a:bodyPr/>
          <a:lstStyle/>
          <a:p>
            <a:fld id="{7D26ADE0-CF07-4D13-9D13-891EA7BDC491}" type="slidenum">
              <a:rPr smtClean="0"/>
              <a:pPr/>
              <a:t>150</a:t>
            </a:fld>
            <a:endParaRPr lang="nl-NL"/>
          </a:p>
        </p:txBody>
      </p:sp>
      <p:sp>
        <p:nvSpPr>
          <p:cNvPr id="43417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34180" name="Rectangle 2"/>
          <p:cNvSpPr>
            <a:spLocks noGrp="1" noRot="1" noChangeAspect="1" noTextEdit="1"/>
          </p:cNvSpPr>
          <p:nvPr>
            <p:ph type="sldImg"/>
          </p:nvPr>
        </p:nvSpPr>
        <p:spPr bwMode="auto">
          <a:xfrm>
            <a:off x="-2506663" y="841375"/>
            <a:ext cx="8496301" cy="4779963"/>
          </a:xfrm>
          <a:noFill/>
          <a:ln>
            <a:solidFill>
              <a:srgbClr val="000000"/>
            </a:solidFill>
            <a:miter lim="800000"/>
            <a:headEnd/>
            <a:tailEnd/>
          </a:ln>
        </p:spPr>
      </p:sp>
      <p:sp>
        <p:nvSpPr>
          <p:cNvPr id="434181" name="Rectangle 3"/>
          <p:cNvSpPr>
            <a:spLocks noGrp="1"/>
          </p:cNvSpPr>
          <p:nvPr>
            <p:ph type="body" idx="1"/>
          </p:nvPr>
        </p:nvSpPr>
        <p:spPr bwMode="auto">
          <a:xfrm>
            <a:off x="3444876" y="939523"/>
            <a:ext cx="3337246" cy="8560423"/>
          </a:xfrm>
          <a:prstGeom prst="rect">
            <a:avLst/>
          </a:prstGeom>
          <a:noFill/>
        </p:spPr>
        <p:txBody>
          <a:bodyPr wrap="square" numCol="1" anchor="t" anchorCtr="0" compatLnSpc="1">
            <a:prstTxWarp prst="textNoShape">
              <a:avLst/>
            </a:prstTxWarp>
          </a:bodyPr>
          <a:lstStyle/>
          <a:p>
            <a:r>
              <a:rPr lang="en-US" dirty="0">
                <a:latin typeface="Times New Roman" pitchFamily="18" charset="0"/>
                <a:cs typeface="Arial" charset="0"/>
              </a:rPr>
              <a:t>Also noted in Appendix A</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B2AE4127-4544-4973-94B8-86C724D3DA88}"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49155173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xfrm>
            <a:off x="3902599" y="9519056"/>
            <a:ext cx="2985558" cy="501095"/>
          </a:xfrm>
          <a:prstGeom prst="rect">
            <a:avLst/>
          </a:prstGeom>
          <a:noFill/>
        </p:spPr>
        <p:txBody>
          <a:bodyPr/>
          <a:lstStyle/>
          <a:p>
            <a:fld id="{E944821B-D8DB-4ACF-BFA1-D861FC05A1D8}" type="slidenum">
              <a:rPr smtClean="0"/>
              <a:pPr/>
              <a:t>151</a:t>
            </a:fld>
            <a:endParaRPr lang="nl-NL"/>
          </a:p>
        </p:txBody>
      </p:sp>
      <p:sp>
        <p:nvSpPr>
          <p:cNvPr id="44134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41348" name="Rectangle 2"/>
          <p:cNvSpPr>
            <a:spLocks noGrp="1" noRot="1" noChangeAspect="1" noChangeArrowheads="1" noTextEdit="1"/>
          </p:cNvSpPr>
          <p:nvPr>
            <p:ph type="sldImg"/>
          </p:nvPr>
        </p:nvSpPr>
        <p:spPr bwMode="auto">
          <a:xfrm>
            <a:off x="-2444750" y="866775"/>
            <a:ext cx="8451850" cy="4754563"/>
          </a:xfrm>
          <a:noFill/>
          <a:ln>
            <a:solidFill>
              <a:srgbClr val="000000"/>
            </a:solidFill>
            <a:miter lim="800000"/>
            <a:headEnd/>
            <a:tailEnd/>
          </a:ln>
        </p:spPr>
      </p:sp>
      <p:sp>
        <p:nvSpPr>
          <p:cNvPr id="441349" name="Rectangle 3"/>
          <p:cNvSpPr>
            <a:spLocks noGrp="1" noChangeArrowheads="1"/>
          </p:cNvSpPr>
          <p:nvPr>
            <p:ph type="body" idx="1"/>
          </p:nvPr>
        </p:nvSpPr>
        <p:spPr bwMode="auto">
          <a:xfrm>
            <a:off x="3444055" y="915562"/>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A90465A6-0BBA-4F5D-AE06-AB56DD1FE52A}"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43163910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5C16872D-27AD-4602-9130-1F1C15E991D7}"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152</a:t>
            </a:fld>
            <a:endParaRPr lang="nl-NL"/>
          </a:p>
        </p:txBody>
      </p:sp>
    </p:spTree>
    <p:extLst>
      <p:ext uri="{BB962C8B-B14F-4D97-AF65-F5344CB8AC3E}">
        <p14:creationId xmlns:p14="http://schemas.microsoft.com/office/powerpoint/2010/main" val="151615821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7"/>
          <p:cNvSpPr>
            <a:spLocks noGrp="1" noChangeArrowheads="1"/>
          </p:cNvSpPr>
          <p:nvPr>
            <p:ph type="sldNum" sz="quarter" idx="5"/>
          </p:nvPr>
        </p:nvSpPr>
        <p:spPr>
          <a:xfrm>
            <a:off x="3902599" y="9519056"/>
            <a:ext cx="2985558" cy="501095"/>
          </a:xfrm>
          <a:prstGeom prst="rect">
            <a:avLst/>
          </a:prstGeom>
          <a:noFill/>
        </p:spPr>
        <p:txBody>
          <a:bodyPr/>
          <a:lstStyle/>
          <a:p>
            <a:fld id="{414E74CA-FE90-4061-A371-25754A798191}" type="slidenum">
              <a:rPr smtClean="0"/>
              <a:pPr/>
              <a:t>153</a:t>
            </a:fld>
            <a:endParaRPr lang="nl-NL"/>
          </a:p>
        </p:txBody>
      </p:sp>
      <p:sp>
        <p:nvSpPr>
          <p:cNvPr id="59699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96996"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96997" name="Rectangle 3"/>
          <p:cNvSpPr>
            <a:spLocks noGrp="1" noChangeArrowheads="1"/>
          </p:cNvSpPr>
          <p:nvPr>
            <p:ph type="body" idx="1"/>
          </p:nvPr>
        </p:nvSpPr>
        <p:spPr bwMode="auto">
          <a:xfrm>
            <a:off x="3444875" y="915562"/>
            <a:ext cx="3367170" cy="8532654"/>
          </a:xfrm>
          <a:prstGeom prst="rect">
            <a:avLst/>
          </a:prstGeom>
          <a:noFill/>
        </p:spPr>
        <p:txBody>
          <a:bodyPr wrap="square" numCol="1" anchor="t" anchorCtr="0" compatLnSpc="1">
            <a:prstTxWarp prst="textNoShape">
              <a:avLst/>
            </a:prstTxWarp>
          </a:bodyPr>
          <a:lstStyle/>
          <a:p>
            <a:pPr eaLnBrk="1" hangingPunct="1"/>
            <a:r>
              <a:rPr lang="en-US" dirty="0">
                <a:latin typeface="Times New Roman" pitchFamily="18" charset="0"/>
                <a:cs typeface="Arial" charset="0"/>
              </a:rPr>
              <a:t>Not to be confused with the Risk</a:t>
            </a:r>
            <a:r>
              <a:rPr lang="en-US" baseline="0" dirty="0">
                <a:latin typeface="Times New Roman" pitchFamily="18" charset="0"/>
                <a:cs typeface="Arial" charset="0"/>
              </a:rPr>
              <a:t> Response Plan that addresses the management of the responses to risks (Appendix A8)</a:t>
            </a:r>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7C70F97F-150B-47AA-9950-3CE1BCF8C5C0}"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57122321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B1EA0BAE-EC24-4B4B-ABC2-AF665D81C124}"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155</a:t>
            </a:fld>
            <a:endParaRPr lang="nl-NL"/>
          </a:p>
        </p:txBody>
      </p:sp>
    </p:spTree>
    <p:extLst>
      <p:ext uri="{BB962C8B-B14F-4D97-AF65-F5344CB8AC3E}">
        <p14:creationId xmlns:p14="http://schemas.microsoft.com/office/powerpoint/2010/main" val="137263630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p:txBody>
          <a:bodyPr>
            <a:normAutofit/>
          </a:bodyPr>
          <a:lstStyle/>
          <a:p>
            <a:endParaRPr lang="en-US"/>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156</a:t>
            </a:fld>
            <a:endParaRPr lang="en-US"/>
          </a:p>
        </p:txBody>
      </p:sp>
      <p:sp>
        <p:nvSpPr>
          <p:cNvPr id="6" name="Tijdelijke aanduiding voor datum 5"/>
          <p:cNvSpPr>
            <a:spLocks noGrp="1"/>
          </p:cNvSpPr>
          <p:nvPr>
            <p:ph type="dt" idx="12"/>
          </p:nvPr>
        </p:nvSpPr>
        <p:spPr/>
        <p:txBody>
          <a:bodyPr/>
          <a:lstStyle/>
          <a:p>
            <a:fld id="{B8663796-B404-403E-887F-EC9F1925864F}"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313906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p:txBody>
          <a:bodyPr/>
          <a:lstStyle/>
          <a:p>
            <a:fld id="{746FC18F-19BD-4E75-AE64-9DF5EDD65343}" type="slidenum">
              <a:rPr lang="nl-NL" smtClean="0"/>
              <a:pPr/>
              <a:t>16</a:t>
            </a:fld>
            <a:endParaRPr lang="nl-NL"/>
          </a:p>
        </p:txBody>
      </p:sp>
      <p:sp>
        <p:nvSpPr>
          <p:cNvPr id="340995" name="Tijdelijke aanduiding voor voettekst 12"/>
          <p:cNvSpPr>
            <a:spLocks noGrp="1"/>
          </p:cNvSpPr>
          <p:nvPr>
            <p:ph type="ftr" sz="quarter" idx="4"/>
          </p:nvPr>
        </p:nvSpPr>
        <p:spPr/>
        <p:txBody>
          <a:bodyPr/>
          <a:lstStyle/>
          <a:p>
            <a:r>
              <a:rPr lang="nl-NL"/>
              <a:t>©2018 nThen!</a:t>
            </a:r>
          </a:p>
        </p:txBody>
      </p:sp>
      <p:sp>
        <p:nvSpPr>
          <p:cNvPr id="7" name="Tijdelijke aanduiding voor datum 6"/>
          <p:cNvSpPr>
            <a:spLocks noGrp="1"/>
          </p:cNvSpPr>
          <p:nvPr>
            <p:ph type="dt" idx="10"/>
          </p:nvPr>
        </p:nvSpPr>
        <p:spPr/>
        <p:txBody>
          <a:bodyPr/>
          <a:lstStyle/>
          <a:p>
            <a:fld id="{BE2B44E8-269D-445B-A8CD-223004BFB2FB}"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9" name="Tijdelijke aanduiding voor dia-afbeelding 18"/>
          <p:cNvSpPr>
            <a:spLocks noGrp="1" noRot="1" noChangeAspect="1"/>
          </p:cNvSpPr>
          <p:nvPr>
            <p:ph type="sldImg"/>
          </p:nvPr>
        </p:nvSpPr>
        <p:spPr>
          <a:xfrm>
            <a:off x="-2439988" y="938213"/>
            <a:ext cx="8307388" cy="4673600"/>
          </a:xfrm>
        </p:spPr>
      </p:sp>
      <p:sp>
        <p:nvSpPr>
          <p:cNvPr id="20" name="Tijdelijke aanduiding voor notities 1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930457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38258670-EAB6-4A11-80E4-135438474EB8}"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158</a:t>
            </a:fld>
            <a:endParaRPr lang="nl-NL"/>
          </a:p>
        </p:txBody>
      </p:sp>
    </p:spTree>
    <p:extLst>
      <p:ext uri="{BB962C8B-B14F-4D97-AF65-F5344CB8AC3E}">
        <p14:creationId xmlns:p14="http://schemas.microsoft.com/office/powerpoint/2010/main" val="78811585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6B21DCA6-D01C-4694-8E32-C5585B807B90}"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160</a:t>
            </a:fld>
            <a:endParaRPr lang="nl-NL"/>
          </a:p>
        </p:txBody>
      </p:sp>
    </p:spTree>
    <p:extLst>
      <p:ext uri="{BB962C8B-B14F-4D97-AF65-F5344CB8AC3E}">
        <p14:creationId xmlns:p14="http://schemas.microsoft.com/office/powerpoint/2010/main" val="320806472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B8FDFD70-A542-4B87-B05A-4E6C15727DBC}"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163</a:t>
            </a:fld>
            <a:endParaRPr lang="nl-NL"/>
          </a:p>
        </p:txBody>
      </p:sp>
    </p:spTree>
    <p:extLst>
      <p:ext uri="{BB962C8B-B14F-4D97-AF65-F5344CB8AC3E}">
        <p14:creationId xmlns:p14="http://schemas.microsoft.com/office/powerpoint/2010/main" val="1926164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xfrm>
            <a:off x="3902599" y="9519056"/>
            <a:ext cx="2985558" cy="501095"/>
          </a:xfrm>
          <a:prstGeom prst="rect">
            <a:avLst/>
          </a:prstGeom>
          <a:noFill/>
        </p:spPr>
        <p:txBody>
          <a:bodyPr/>
          <a:lstStyle/>
          <a:p>
            <a:fld id="{A7D57F01-E8ED-4453-9307-7260D0E8FA2C}" type="slidenum">
              <a:rPr smtClean="0"/>
              <a:pPr/>
              <a:t>164</a:t>
            </a:fld>
            <a:endParaRPr lang="nl-NL"/>
          </a:p>
        </p:txBody>
      </p:sp>
      <p:sp>
        <p:nvSpPr>
          <p:cNvPr id="45363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53636"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453637" name="Rectangle 3"/>
          <p:cNvSpPr>
            <a:spLocks noGrp="1" noChangeArrowheads="1"/>
          </p:cNvSpPr>
          <p:nvPr>
            <p:ph type="body" idx="1"/>
          </p:nvPr>
        </p:nvSpPr>
        <p:spPr bwMode="auto">
          <a:xfrm>
            <a:off x="3444055" y="876214"/>
            <a:ext cx="3367170" cy="8532654"/>
          </a:xfrm>
          <a:prstGeom prst="rect">
            <a:avLst/>
          </a:prstGeom>
          <a:noFill/>
        </p:spPr>
        <p:txBody>
          <a:bodyPr wrap="square" numCol="1" anchor="t" anchorCtr="0" compatLnSpc="1">
            <a:prstTxWarp prst="textNoShape">
              <a:avLst/>
            </a:prstTxWarp>
          </a:bodyPr>
          <a:lstStyle/>
          <a:p>
            <a:pPr eaLnBrk="1" hangingPunct="1"/>
            <a:r>
              <a:rPr lang="en-GB" b="1">
                <a:solidFill>
                  <a:srgbClr val="231F20"/>
                </a:solidFill>
                <a:latin typeface="Times New Roman" pitchFamily="18" charset="0"/>
                <a:cs typeface="Arial" charset="0"/>
              </a:rPr>
              <a:t>The M_o_R Process</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74D56B73-2CE0-45B5-8EC6-CCE161B2DCBB}"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31602887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3888" y="644525"/>
            <a:ext cx="5619750" cy="3162300"/>
          </a:xfrm>
        </p:spPr>
      </p:sp>
      <p:sp>
        <p:nvSpPr>
          <p:cNvPr id="3" name="Tijdelijke aanduiding voor notities 2"/>
          <p:cNvSpPr>
            <a:spLocks noGrp="1"/>
          </p:cNvSpPr>
          <p:nvPr>
            <p:ph type="body" idx="1"/>
          </p:nvPr>
        </p:nvSpPr>
        <p:spPr/>
        <p:txBody>
          <a:bodyPr>
            <a:normAutofit/>
          </a:bodyPr>
          <a:lstStyle/>
          <a:p>
            <a:r>
              <a:rPr lang="en-US" noProof="0" dirty="0"/>
              <a:t>Focus on the two steps in Identify and assess</a:t>
            </a:r>
          </a:p>
          <a:p>
            <a:endParaRPr lang="en-US" noProof="0" dirty="0"/>
          </a:p>
          <a:p>
            <a:r>
              <a:rPr lang="en-US" noProof="0" dirty="0"/>
              <a:t>Relate the process to the Orange</a:t>
            </a:r>
            <a:r>
              <a:rPr lang="en-US" baseline="0" noProof="0" dirty="0"/>
              <a:t> Book, explain what it </a:t>
            </a:r>
            <a:r>
              <a:rPr lang="en-US" baseline="0" noProof="0"/>
              <a:t>is and </a:t>
            </a:r>
            <a:r>
              <a:rPr lang="en-US" baseline="0" noProof="0" dirty="0"/>
              <a:t>how this might relate to a Dutch equivalent</a:t>
            </a:r>
            <a:endParaRPr lang="en-US" noProof="0" dirty="0"/>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165</a:t>
            </a:fld>
            <a:endParaRPr lang="en-US"/>
          </a:p>
        </p:txBody>
      </p:sp>
      <p:sp>
        <p:nvSpPr>
          <p:cNvPr id="6" name="Tijdelijke aanduiding voor datum 5"/>
          <p:cNvSpPr>
            <a:spLocks noGrp="1"/>
          </p:cNvSpPr>
          <p:nvPr>
            <p:ph type="dt" idx="12"/>
          </p:nvPr>
        </p:nvSpPr>
        <p:spPr/>
        <p:txBody>
          <a:bodyPr/>
          <a:lstStyle/>
          <a:p>
            <a:fld id="{E7D953D2-E659-47B9-BE3F-CA3880054185}"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272693469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xfrm>
            <a:off x="3902599" y="9519056"/>
            <a:ext cx="2985558" cy="501095"/>
          </a:xfrm>
          <a:prstGeom prst="rect">
            <a:avLst/>
          </a:prstGeom>
          <a:noFill/>
        </p:spPr>
        <p:txBody>
          <a:bodyPr/>
          <a:lstStyle/>
          <a:p>
            <a:fld id="{96B39773-625B-4045-AC23-D3C1D3439C10}" type="slidenum">
              <a:rPr smtClean="0"/>
              <a:pPr/>
              <a:t>166</a:t>
            </a:fld>
            <a:endParaRPr lang="nl-NL"/>
          </a:p>
        </p:txBody>
      </p:sp>
      <p:sp>
        <p:nvSpPr>
          <p:cNvPr id="52941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29412"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529413" name="Rectangle 3"/>
          <p:cNvSpPr>
            <a:spLocks noGrp="1" noChangeArrowheads="1"/>
          </p:cNvSpPr>
          <p:nvPr>
            <p:ph type="body" idx="1"/>
          </p:nvPr>
        </p:nvSpPr>
        <p:spPr bwMode="auto">
          <a:xfrm>
            <a:off x="3437459" y="901503"/>
            <a:ext cx="3373767" cy="8324256"/>
          </a:xfrm>
          <a:prstGeom prst="rect">
            <a:avLst/>
          </a:prstGeom>
          <a:noFill/>
        </p:spPr>
        <p:txBody>
          <a:bodyPr wrap="square" numCol="1" anchor="t" anchorCtr="0" compatLnSpc="1">
            <a:prstTxWarp prst="textNoShape">
              <a:avLst/>
            </a:prstTxWarp>
          </a:bodyPr>
          <a:lstStyle/>
          <a:p>
            <a:endParaRPr lang="en-US" b="0" dirty="0">
              <a:solidFill>
                <a:srgbClr val="231F20"/>
              </a:solidFill>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D64610DF-BAAF-4ADF-9623-19E2F5680C3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04345690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xfrm>
            <a:off x="3902599" y="9519056"/>
            <a:ext cx="2985558" cy="501095"/>
          </a:xfrm>
          <a:prstGeom prst="rect">
            <a:avLst/>
          </a:prstGeom>
          <a:noFill/>
        </p:spPr>
        <p:txBody>
          <a:bodyPr/>
          <a:lstStyle/>
          <a:p>
            <a:fld id="{865CB3BC-3FD2-45E4-B4EE-E18428EDEE5D}" type="slidenum">
              <a:rPr smtClean="0"/>
              <a:pPr/>
              <a:t>167</a:t>
            </a:fld>
            <a:endParaRPr lang="nl-NL"/>
          </a:p>
        </p:txBody>
      </p:sp>
      <p:sp>
        <p:nvSpPr>
          <p:cNvPr id="53043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30436" name="Rectangle 2"/>
          <p:cNvSpPr>
            <a:spLocks noGrp="1" noRot="1" noChangeAspect="1" noChangeArrowheads="1" noTextEdit="1"/>
          </p:cNvSpPr>
          <p:nvPr>
            <p:ph type="sldImg"/>
          </p:nvPr>
        </p:nvSpPr>
        <p:spPr bwMode="auto">
          <a:xfrm>
            <a:off x="-2428875" y="977900"/>
            <a:ext cx="8255000" cy="4643438"/>
          </a:xfrm>
          <a:noFill/>
          <a:ln>
            <a:solidFill>
              <a:srgbClr val="000000"/>
            </a:solidFill>
            <a:miter lim="800000"/>
            <a:headEnd/>
            <a:tailEnd/>
          </a:ln>
        </p:spPr>
      </p:sp>
      <p:sp>
        <p:nvSpPr>
          <p:cNvPr id="530437" name="Rectangle 3"/>
          <p:cNvSpPr>
            <a:spLocks noGrp="1" noChangeArrowheads="1"/>
          </p:cNvSpPr>
          <p:nvPr>
            <p:ph type="body" idx="1"/>
          </p:nvPr>
        </p:nvSpPr>
        <p:spPr bwMode="auto">
          <a:xfrm>
            <a:off x="3444876" y="901503"/>
            <a:ext cx="3366350" cy="8324256"/>
          </a:xfrm>
          <a:prstGeom prst="rect">
            <a:avLst/>
          </a:prstGeom>
          <a:noFill/>
        </p:spPr>
        <p:txBody>
          <a:bodyPr wrap="square" numCol="1" anchor="t" anchorCtr="0" compatLnSpc="1">
            <a:prstTxWarp prst="textNoShape">
              <a:avLst/>
            </a:prstTxWarp>
          </a:bodyPr>
          <a:lstStyle/>
          <a:p>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CD7958AB-36F6-4B82-BDD5-A377AD12977C}"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35301249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xfrm>
            <a:off x="3902599" y="9519056"/>
            <a:ext cx="2985558" cy="501095"/>
          </a:xfrm>
          <a:prstGeom prst="rect">
            <a:avLst/>
          </a:prstGeom>
          <a:noFill/>
        </p:spPr>
        <p:txBody>
          <a:bodyPr/>
          <a:lstStyle/>
          <a:p>
            <a:fld id="{65463E76-A48C-40B3-9E43-789DF93D3970}" type="slidenum">
              <a:rPr smtClean="0"/>
              <a:pPr/>
              <a:t>168</a:t>
            </a:fld>
            <a:endParaRPr lang="nl-NL"/>
          </a:p>
        </p:txBody>
      </p:sp>
      <p:sp>
        <p:nvSpPr>
          <p:cNvPr id="45465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54660" name="Rectangle 3"/>
          <p:cNvSpPr>
            <a:spLocks noGrp="1" noChangeArrowheads="1"/>
          </p:cNvSpPr>
          <p:nvPr>
            <p:ph type="body" idx="1"/>
          </p:nvPr>
        </p:nvSpPr>
        <p:spPr bwMode="auto">
          <a:xfrm>
            <a:off x="3444876" y="901503"/>
            <a:ext cx="3366350" cy="8324256"/>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Arial" charset="0"/>
            </a:endParaRPr>
          </a:p>
        </p:txBody>
      </p:sp>
      <p:sp>
        <p:nvSpPr>
          <p:cNvPr id="454661" name="Tijdelijke aanduiding voor dia-afbeelding 12"/>
          <p:cNvSpPr>
            <a:spLocks noGrp="1" noRot="1" noChangeAspect="1" noTextEdit="1"/>
          </p:cNvSpPr>
          <p:nvPr>
            <p:ph type="sldImg"/>
          </p:nvPr>
        </p:nvSpPr>
        <p:spPr bwMode="auto">
          <a:xfrm>
            <a:off x="-2495550" y="860425"/>
            <a:ext cx="8462963" cy="4760913"/>
          </a:xfrm>
          <a:noFill/>
          <a:ln>
            <a:solidFill>
              <a:srgbClr val="000000"/>
            </a:solidFill>
            <a:miter lim="800000"/>
            <a:headEnd/>
            <a:tailEnd/>
          </a:ln>
        </p:spPr>
      </p:sp>
      <p:sp>
        <p:nvSpPr>
          <p:cNvPr id="7" name="Tijdelijke aanduiding voor datum 6"/>
          <p:cNvSpPr>
            <a:spLocks noGrp="1"/>
          </p:cNvSpPr>
          <p:nvPr>
            <p:ph type="dt" idx="10"/>
          </p:nvPr>
        </p:nvSpPr>
        <p:spPr>
          <a:xfrm>
            <a:off x="3902599" y="1"/>
            <a:ext cx="2985558" cy="501095"/>
          </a:xfrm>
          <a:prstGeom prst="rect">
            <a:avLst/>
          </a:prstGeom>
        </p:spPr>
        <p:txBody>
          <a:bodyPr/>
          <a:lstStyle/>
          <a:p>
            <a:fld id="{963018E9-084A-40AA-8B21-02AE799ECCA1}"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419921603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xfrm>
            <a:off x="3902599" y="9519056"/>
            <a:ext cx="2985558" cy="501095"/>
          </a:xfrm>
          <a:prstGeom prst="rect">
            <a:avLst/>
          </a:prstGeom>
          <a:noFill/>
        </p:spPr>
        <p:txBody>
          <a:bodyPr/>
          <a:lstStyle/>
          <a:p>
            <a:fld id="{94A4F906-D869-4D5D-AEDB-34EE8B0DB4E6}" type="slidenum">
              <a:rPr smtClean="0"/>
              <a:pPr/>
              <a:t>169</a:t>
            </a:fld>
            <a:endParaRPr lang="nl-NL"/>
          </a:p>
        </p:txBody>
      </p:sp>
      <p:sp>
        <p:nvSpPr>
          <p:cNvPr id="45670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56708"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456709" name="Text Box 3"/>
          <p:cNvSpPr txBox="1">
            <a:spLocks noChangeArrowheads="1"/>
          </p:cNvSpPr>
          <p:nvPr/>
        </p:nvSpPr>
        <p:spPr bwMode="auto">
          <a:xfrm>
            <a:off x="3445384" y="796132"/>
            <a:ext cx="3365841" cy="266853"/>
          </a:xfrm>
          <a:prstGeom prst="rect">
            <a:avLst/>
          </a:prstGeom>
          <a:noFill/>
          <a:ln w="12700">
            <a:noFill/>
            <a:miter lim="800000"/>
            <a:headEnd/>
            <a:tailEnd/>
          </a:ln>
        </p:spPr>
        <p:txBody>
          <a:bodyPr wrap="square" lIns="96631" tIns="48316" rIns="96631" bIns="48316">
            <a:spAutoFit/>
          </a:bodyPr>
          <a:lstStyle/>
          <a:p>
            <a:pPr eaLnBrk="0" hangingPunct="0"/>
            <a:r>
              <a:rPr lang="en-GB" sz="1100" dirty="0">
                <a:latin typeface="Arial" charset="0"/>
              </a:rPr>
              <a:t>Identify – Step One Context</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E01E7EE0-3526-4835-AD30-18584D18391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2371010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p:txBody>
          <a:bodyPr/>
          <a:lstStyle/>
          <a:p>
            <a:fld id="{20521A34-CB06-4259-B5FD-D32F76BC2AC5}" type="slidenum">
              <a:rPr lang="nl-NL" smtClean="0"/>
              <a:pPr/>
              <a:t>170</a:t>
            </a:fld>
            <a:endParaRPr lang="nl-NL"/>
          </a:p>
        </p:txBody>
      </p:sp>
      <p:sp>
        <p:nvSpPr>
          <p:cNvPr id="457731" name="Tijdelijke aanduiding voor voettekst 12"/>
          <p:cNvSpPr>
            <a:spLocks noGrp="1"/>
          </p:cNvSpPr>
          <p:nvPr>
            <p:ph type="ftr" sz="quarter" idx="4"/>
          </p:nvPr>
        </p:nvSpPr>
        <p:spPr/>
        <p:txBody>
          <a:bodyPr/>
          <a:lstStyle/>
          <a:p>
            <a:r>
              <a:rPr lang="nl-NL"/>
              <a:t>©2018 nThen!</a:t>
            </a:r>
          </a:p>
        </p:txBody>
      </p:sp>
      <p:sp>
        <p:nvSpPr>
          <p:cNvPr id="7" name="Tijdelijke aanduiding voor datum 6"/>
          <p:cNvSpPr>
            <a:spLocks noGrp="1"/>
          </p:cNvSpPr>
          <p:nvPr>
            <p:ph type="dt" idx="10"/>
          </p:nvPr>
        </p:nvSpPr>
        <p:spPr/>
        <p:txBody>
          <a:bodyPr/>
          <a:lstStyle/>
          <a:p>
            <a:fld id="{84AC3E8C-8269-4EE8-9947-A974A4B54C8F}"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3" name="Tijdelijke aanduiding voor dia-afbeelding 12"/>
          <p:cNvSpPr>
            <a:spLocks noGrp="1" noRot="1" noChangeAspect="1"/>
          </p:cNvSpPr>
          <p:nvPr>
            <p:ph type="sldImg"/>
          </p:nvPr>
        </p:nvSpPr>
        <p:spPr>
          <a:xfrm>
            <a:off x="-2439988" y="938213"/>
            <a:ext cx="8307388" cy="4673600"/>
          </a:xfrm>
        </p:spPr>
      </p:sp>
      <p:sp>
        <p:nvSpPr>
          <p:cNvPr id="14" name="Tijdelijke aanduiding voor notities 13"/>
          <p:cNvSpPr>
            <a:spLocks noGrp="1"/>
          </p:cNvSpPr>
          <p:nvPr>
            <p:ph type="body" idx="1"/>
          </p:nvPr>
        </p:nvSpPr>
        <p:spPr/>
        <p:txBody>
          <a:bodyPr>
            <a:normAutofit/>
          </a:bodyPr>
          <a:lstStyle/>
          <a:p>
            <a:r>
              <a:rPr lang="en-US" b="1" dirty="0"/>
              <a:t>Note:</a:t>
            </a:r>
          </a:p>
          <a:p>
            <a:r>
              <a:rPr lang="en-US" b="0" dirty="0"/>
              <a:t>Though these</a:t>
            </a:r>
            <a:r>
              <a:rPr lang="en-US" b="0" baseline="0" dirty="0"/>
              <a:t> activities relate to the Process step ID the context, they are discussed here as the cross relation in the framework between Principles and the process are apparent. It also helps to clarify the objectives of the ID step in a wider framework.</a:t>
            </a:r>
            <a:endParaRPr lang="en-US" b="0" dirty="0"/>
          </a:p>
        </p:txBody>
      </p:sp>
    </p:spTree>
    <p:extLst>
      <p:ext uri="{BB962C8B-B14F-4D97-AF65-F5344CB8AC3E}">
        <p14:creationId xmlns:p14="http://schemas.microsoft.com/office/powerpoint/2010/main" val="2524591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p:txBody>
          <a:bodyPr/>
          <a:lstStyle/>
          <a:p>
            <a:fld id="{D45CDA9C-AC4B-4168-94F2-03A181666FF4}" type="slidenum">
              <a:rPr lang="nl-NL" smtClean="0"/>
              <a:pPr/>
              <a:t>17</a:t>
            </a:fld>
            <a:endParaRPr lang="nl-NL"/>
          </a:p>
        </p:txBody>
      </p:sp>
      <p:sp>
        <p:nvSpPr>
          <p:cNvPr id="342019" name="Tijdelijke aanduiding voor voettekst 12"/>
          <p:cNvSpPr>
            <a:spLocks noGrp="1"/>
          </p:cNvSpPr>
          <p:nvPr>
            <p:ph type="ftr" sz="quarter" idx="4"/>
          </p:nvPr>
        </p:nvSpPr>
        <p:spPr/>
        <p:txBody>
          <a:bodyPr/>
          <a:lstStyle/>
          <a:p>
            <a:r>
              <a:rPr lang="nl-NL"/>
              <a:t>©2018 nThen!</a:t>
            </a:r>
          </a:p>
        </p:txBody>
      </p:sp>
      <p:sp>
        <p:nvSpPr>
          <p:cNvPr id="7" name="Tijdelijke aanduiding voor datum 6"/>
          <p:cNvSpPr>
            <a:spLocks noGrp="1"/>
          </p:cNvSpPr>
          <p:nvPr>
            <p:ph type="dt" idx="10"/>
          </p:nvPr>
        </p:nvSpPr>
        <p:spPr/>
        <p:txBody>
          <a:bodyPr/>
          <a:lstStyle/>
          <a:p>
            <a:fld id="{FAA70842-D811-4796-9A5A-9FF879BA37B6}"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5" name="Tijdelijke aanduiding voor dia-afbeelding 14"/>
          <p:cNvSpPr>
            <a:spLocks noGrp="1" noRot="1" noChangeAspect="1"/>
          </p:cNvSpPr>
          <p:nvPr>
            <p:ph type="sldImg"/>
          </p:nvPr>
        </p:nvSpPr>
        <p:spPr>
          <a:xfrm>
            <a:off x="-2439988" y="938213"/>
            <a:ext cx="8307388" cy="4673600"/>
          </a:xfrm>
        </p:spPr>
      </p:sp>
      <p:sp>
        <p:nvSpPr>
          <p:cNvPr id="16" name="Tijdelijke aanduiding voor notities 15"/>
          <p:cNvSpPr>
            <a:spLocks noGrp="1"/>
          </p:cNvSpPr>
          <p:nvPr>
            <p:ph type="body" idx="1"/>
          </p:nvPr>
        </p:nvSpPr>
        <p:spPr/>
        <p:txBody>
          <a:bodyPr>
            <a:normAutofit/>
          </a:bodyPr>
          <a:lstStyle/>
          <a:p>
            <a:r>
              <a:rPr lang="en-US" b="1" dirty="0"/>
              <a:t>Risk Category</a:t>
            </a:r>
          </a:p>
          <a:p>
            <a:r>
              <a:rPr lang="en-US" dirty="0"/>
              <a:t>Risk category can be derived from the risk breakdown structure or a risk prompt list. If no risks have been recorded against a particular category this is an immediate indication to re-examine  (early warning indicator)</a:t>
            </a:r>
          </a:p>
          <a:p>
            <a:endParaRPr lang="en-US" dirty="0"/>
          </a:p>
          <a:p>
            <a:r>
              <a:rPr lang="en-US" dirty="0"/>
              <a:t>Example of risk categories: </a:t>
            </a:r>
          </a:p>
          <a:p>
            <a:r>
              <a:rPr lang="en-US" dirty="0"/>
              <a:t>(At strategic level but also usable at project level)</a:t>
            </a:r>
          </a:p>
          <a:p>
            <a:pPr>
              <a:buFontTx/>
              <a:buChar char="-"/>
            </a:pPr>
            <a:r>
              <a:rPr lang="en-US" dirty="0"/>
              <a:t> Strategic/commercial</a:t>
            </a:r>
          </a:p>
          <a:p>
            <a:pPr>
              <a:buFontTx/>
              <a:buChar char="-"/>
            </a:pPr>
            <a:r>
              <a:rPr lang="en-US" dirty="0"/>
              <a:t> Economic/financial/market</a:t>
            </a:r>
          </a:p>
          <a:p>
            <a:pPr>
              <a:buFontTx/>
              <a:buChar char="-"/>
            </a:pPr>
            <a:r>
              <a:rPr lang="en-US" dirty="0"/>
              <a:t> Legal/contractual/regulatory</a:t>
            </a:r>
          </a:p>
          <a:p>
            <a:pPr>
              <a:buFontTx/>
              <a:buChar char="-"/>
            </a:pPr>
            <a:r>
              <a:rPr lang="en-US" dirty="0"/>
              <a:t> Organizational/management/human factors</a:t>
            </a:r>
          </a:p>
          <a:p>
            <a:pPr>
              <a:buFontTx/>
              <a:buChar char="-"/>
            </a:pPr>
            <a:r>
              <a:rPr lang="en-US" dirty="0"/>
              <a:t> Equality/discrimination</a:t>
            </a:r>
          </a:p>
          <a:p>
            <a:pPr>
              <a:buFontTx/>
              <a:buChar char="-"/>
            </a:pPr>
            <a:r>
              <a:rPr lang="en-US" dirty="0"/>
              <a:t> Political/societal factors</a:t>
            </a:r>
          </a:p>
          <a:p>
            <a:pPr>
              <a:buFontTx/>
              <a:buChar char="-"/>
            </a:pPr>
            <a:r>
              <a:rPr lang="en-US" dirty="0"/>
              <a:t> Environmental factors/acts of God (force majeure)</a:t>
            </a:r>
          </a:p>
          <a:p>
            <a:pPr>
              <a:buFontTx/>
              <a:buChar char="-"/>
            </a:pPr>
            <a:r>
              <a:rPr lang="en-US" dirty="0"/>
              <a:t> Technical/operational/infrastructure</a:t>
            </a:r>
          </a:p>
        </p:txBody>
      </p:sp>
    </p:spTree>
    <p:extLst>
      <p:ext uri="{BB962C8B-B14F-4D97-AF65-F5344CB8AC3E}">
        <p14:creationId xmlns:p14="http://schemas.microsoft.com/office/powerpoint/2010/main" val="292111660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0C0DB8E9-E407-41DF-A92C-BC8C2DBF5778}"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171</a:t>
            </a:fld>
            <a:endParaRPr lang="nl-NL"/>
          </a:p>
        </p:txBody>
      </p:sp>
    </p:spTree>
    <p:extLst>
      <p:ext uri="{BB962C8B-B14F-4D97-AF65-F5344CB8AC3E}">
        <p14:creationId xmlns:p14="http://schemas.microsoft.com/office/powerpoint/2010/main" val="164051405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bwMode="auto">
          <a:xfrm>
            <a:off x="-2455863" y="930275"/>
            <a:ext cx="8339138" cy="4691063"/>
          </a:xfrm>
          <a:solidFill>
            <a:srgbClr val="FFFFFF"/>
          </a:solidFill>
          <a:ln>
            <a:solidFill>
              <a:srgbClr val="000000"/>
            </a:solidFill>
            <a:miter lim="800000"/>
            <a:headEnd/>
            <a:tailEnd/>
          </a:ln>
        </p:spPr>
      </p:sp>
      <p:sp>
        <p:nvSpPr>
          <p:cNvPr id="460803" name="Rectangle 3"/>
          <p:cNvSpPr>
            <a:spLocks noGrp="1" noChangeArrowheads="1"/>
          </p:cNvSpPr>
          <p:nvPr>
            <p:ph type="body" idx="1"/>
          </p:nvPr>
        </p:nvSpPr>
        <p:spPr bwMode="auto">
          <a:xfrm>
            <a:off x="3444055" y="915562"/>
            <a:ext cx="3367170" cy="8532654"/>
          </a:xfrm>
          <a:prstGeom prst="rect">
            <a:avLst/>
          </a:prstGeom>
          <a:solidFill>
            <a:srgbClr val="FFFFFF"/>
          </a:solidFill>
        </p:spPr>
        <p:txBody>
          <a:bodyPr wrap="square" numCol="1" anchor="t" anchorCtr="0" compatLnSpc="1">
            <a:prstTxWarp prst="textNoShape">
              <a:avLst/>
            </a:prstTxWarp>
          </a:bodyPr>
          <a:lstStyle/>
          <a:p>
            <a:r>
              <a:rPr lang="en-GB" b="0" dirty="0">
                <a:cs typeface="Arial" charset="0"/>
              </a:rPr>
              <a:t>Can also be used during a stakeholder analysis</a:t>
            </a:r>
          </a:p>
          <a:p>
            <a:r>
              <a:rPr lang="en-GB" b="0" dirty="0">
                <a:cs typeface="Arial" charset="0"/>
              </a:rPr>
              <a:t>Verifies</a:t>
            </a:r>
            <a:r>
              <a:rPr lang="en-GB" b="0" baseline="0" dirty="0">
                <a:cs typeface="Arial" charset="0"/>
              </a:rPr>
              <a:t> and Signs off can also be added</a:t>
            </a:r>
            <a:endParaRPr lang="en-GB" b="0" dirty="0">
              <a:cs typeface="Arial" charset="0"/>
            </a:endParaRPr>
          </a:p>
        </p:txBody>
      </p:sp>
      <p:sp>
        <p:nvSpPr>
          <p:cNvPr id="460804" name="Tijdelijke aanduiding voor datum 3"/>
          <p:cNvSpPr>
            <a:spLocks noGrp="1"/>
          </p:cNvSpPr>
          <p:nvPr>
            <p:ph type="dt" sz="quarter" idx="1"/>
          </p:nvPr>
        </p:nvSpPr>
        <p:spPr>
          <a:xfrm>
            <a:off x="3902599" y="1"/>
            <a:ext cx="2985558" cy="501095"/>
          </a:xfrm>
          <a:prstGeom prst="rect">
            <a:avLst/>
          </a:prstGeom>
          <a:noFill/>
        </p:spPr>
        <p:txBody>
          <a:bodyPr/>
          <a:lstStyle/>
          <a:p>
            <a:fld id="{1D75E89C-3BEA-4885-9CC0-48C75F6D78BD}" type="datetime1">
              <a:rPr lang="nl-NL" smtClean="0"/>
              <a:t>31-8-2019</a:t>
            </a:fld>
            <a:endParaRPr lang="nl-NL"/>
          </a:p>
        </p:txBody>
      </p:sp>
      <p:sp>
        <p:nvSpPr>
          <p:cNvPr id="460805" name="Tijdelijke aanduiding voor dianummer 4"/>
          <p:cNvSpPr>
            <a:spLocks noGrp="1"/>
          </p:cNvSpPr>
          <p:nvPr>
            <p:ph type="sldNum" sz="quarter" idx="5"/>
          </p:nvPr>
        </p:nvSpPr>
        <p:spPr>
          <a:xfrm>
            <a:off x="3902599" y="9519056"/>
            <a:ext cx="2985558" cy="501095"/>
          </a:xfrm>
          <a:prstGeom prst="rect">
            <a:avLst/>
          </a:prstGeom>
          <a:noFill/>
        </p:spPr>
        <p:txBody>
          <a:bodyPr/>
          <a:lstStyle/>
          <a:p>
            <a:fld id="{9B77B8D4-6828-4843-A5C2-3DF1B4822776}" type="slidenum">
              <a:rPr smtClean="0"/>
              <a:pPr/>
              <a:t>172</a:t>
            </a:fld>
            <a:endParaRPr lang="nl-NL"/>
          </a:p>
        </p:txBody>
      </p:sp>
      <p:sp>
        <p:nvSpPr>
          <p:cNvPr id="460806" name="Tijdelijke aanduiding voor voettekst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nl-NL"/>
              <a:t>©2018 nThen!</a:t>
            </a:r>
          </a:p>
        </p:txBody>
      </p:sp>
      <p:sp>
        <p:nvSpPr>
          <p:cNvPr id="460807" name="Tijdelijke aanduiding voor koptekst 6"/>
          <p:cNvSpPr>
            <a:spLocks noGrp="1"/>
          </p:cNvSpPr>
          <p:nvPr>
            <p:ph type="hdr" sz="quarter"/>
          </p:nvPr>
        </p:nvSpPr>
        <p:spPr bwMode="auto">
          <a:xfrm>
            <a:off x="1" y="1"/>
            <a:ext cx="2985558" cy="501095"/>
          </a:xfrm>
          <a:prstGeom prst="rect">
            <a:avLst/>
          </a:prstGeom>
          <a:noFill/>
          <a:ln>
            <a:miter lim="800000"/>
            <a:headEnd/>
            <a:tailEnd/>
          </a:ln>
        </p:spPr>
        <p:txBody>
          <a:bodyPr wrap="square" numCol="1" anchor="t" anchorCtr="0" compatLnSpc="1">
            <a:prstTxWarp prst="textNoShape">
              <a:avLst/>
            </a:prstTxWarp>
          </a:bodyPr>
          <a:lstStyle/>
          <a:p>
            <a:r>
              <a:rPr lang="nl-NL"/>
              <a:t>M_o_R sheets</a:t>
            </a:r>
          </a:p>
        </p:txBody>
      </p:sp>
    </p:spTree>
    <p:extLst>
      <p:ext uri="{BB962C8B-B14F-4D97-AF65-F5344CB8AC3E}">
        <p14:creationId xmlns:p14="http://schemas.microsoft.com/office/powerpoint/2010/main" val="12788478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DBFB65F8-430D-4A32-9C70-B551EED5D672}"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173</a:t>
            </a:fld>
            <a:endParaRPr lang="nl-NL"/>
          </a:p>
        </p:txBody>
      </p:sp>
    </p:spTree>
    <p:extLst>
      <p:ext uri="{BB962C8B-B14F-4D97-AF65-F5344CB8AC3E}">
        <p14:creationId xmlns:p14="http://schemas.microsoft.com/office/powerpoint/2010/main" val="325956075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xfrm>
            <a:off x="3902599" y="9519056"/>
            <a:ext cx="2985558" cy="501095"/>
          </a:xfrm>
          <a:prstGeom prst="rect">
            <a:avLst/>
          </a:prstGeom>
          <a:noFill/>
        </p:spPr>
        <p:txBody>
          <a:bodyPr/>
          <a:lstStyle/>
          <a:p>
            <a:fld id="{8598B09F-B430-473C-A657-CBB0948C1248}" type="slidenum">
              <a:rPr smtClean="0"/>
              <a:pPr/>
              <a:t>174</a:t>
            </a:fld>
            <a:endParaRPr lang="nl-NL"/>
          </a:p>
        </p:txBody>
      </p:sp>
      <p:sp>
        <p:nvSpPr>
          <p:cNvPr id="46694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66948" name="Rectangle 4098"/>
          <p:cNvSpPr>
            <a:spLocks noGrp="1" noRot="1" noChangeAspect="1" noChangeArrowheads="1" noTextEdit="1"/>
          </p:cNvSpPr>
          <p:nvPr>
            <p:ph type="sldImg"/>
          </p:nvPr>
        </p:nvSpPr>
        <p:spPr bwMode="auto">
          <a:xfrm>
            <a:off x="-2381250" y="977900"/>
            <a:ext cx="8255000" cy="4643438"/>
          </a:xfrm>
          <a:solidFill>
            <a:srgbClr val="FFFFFF"/>
          </a:solidFill>
          <a:ln>
            <a:solidFill>
              <a:srgbClr val="000000"/>
            </a:solidFill>
            <a:miter lim="800000"/>
            <a:headEnd/>
            <a:tailEnd/>
          </a:ln>
        </p:spPr>
      </p:sp>
      <p:sp>
        <p:nvSpPr>
          <p:cNvPr id="466949" name="Rectangle 4099"/>
          <p:cNvSpPr>
            <a:spLocks noGrp="1" noChangeArrowheads="1"/>
          </p:cNvSpPr>
          <p:nvPr>
            <p:ph type="body" idx="1"/>
          </p:nvPr>
        </p:nvSpPr>
        <p:spPr bwMode="auto">
          <a:xfrm>
            <a:off x="3444055" y="977062"/>
            <a:ext cx="3367170" cy="8532654"/>
          </a:xfrm>
          <a:prstGeom prst="rect">
            <a:avLst/>
          </a:prstGeom>
          <a:solidFill>
            <a:srgbClr val="FFFFFF"/>
          </a:solidFill>
        </p:spPr>
        <p:txBody>
          <a:bodyPr wrap="square" numCol="1" anchor="t" anchorCtr="0" compatLnSpc="1">
            <a:prstTxWarp prst="textNoShape">
              <a:avLst/>
            </a:prstTxWarp>
          </a:bodyPr>
          <a:lstStyle/>
          <a:p>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1F4B8F83-BA88-4954-9F8D-9DAF872000D3}"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12210803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3707222A-7586-472C-A2B8-62D639AD9999}"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175</a:t>
            </a:fld>
            <a:endParaRPr lang="nl-NL"/>
          </a:p>
        </p:txBody>
      </p:sp>
    </p:spTree>
    <p:extLst>
      <p:ext uri="{BB962C8B-B14F-4D97-AF65-F5344CB8AC3E}">
        <p14:creationId xmlns:p14="http://schemas.microsoft.com/office/powerpoint/2010/main" val="353082824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E42C633D-4E02-49C4-9282-631865B102D4}"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176</a:t>
            </a:fld>
            <a:endParaRPr lang="nl-NL"/>
          </a:p>
        </p:txBody>
      </p:sp>
    </p:spTree>
    <p:extLst>
      <p:ext uri="{BB962C8B-B14F-4D97-AF65-F5344CB8AC3E}">
        <p14:creationId xmlns:p14="http://schemas.microsoft.com/office/powerpoint/2010/main" val="171087153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4059EEBE-F432-4589-A3B5-5A348D8F18F9}"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177</a:t>
            </a:fld>
            <a:endParaRPr lang="nl-NL"/>
          </a:p>
        </p:txBody>
      </p:sp>
    </p:spTree>
    <p:extLst>
      <p:ext uri="{BB962C8B-B14F-4D97-AF65-F5344CB8AC3E}">
        <p14:creationId xmlns:p14="http://schemas.microsoft.com/office/powerpoint/2010/main" val="5105530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xfrm>
            <a:off x="3902599" y="9519056"/>
            <a:ext cx="2985558" cy="501095"/>
          </a:xfrm>
          <a:prstGeom prst="rect">
            <a:avLst/>
          </a:prstGeom>
          <a:noFill/>
        </p:spPr>
        <p:txBody>
          <a:bodyPr/>
          <a:lstStyle/>
          <a:p>
            <a:fld id="{4FB05BA8-60F5-4147-B26F-DA6066DEABE0}" type="slidenum">
              <a:rPr smtClean="0"/>
              <a:pPr/>
              <a:t>178</a:t>
            </a:fld>
            <a:endParaRPr lang="nl-NL"/>
          </a:p>
        </p:txBody>
      </p:sp>
      <p:sp>
        <p:nvSpPr>
          <p:cNvPr id="48640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86404" name="Rectangle 2"/>
          <p:cNvSpPr>
            <a:spLocks noGrp="1" noRot="1" noChangeAspect="1" noChangeArrowheads="1" noTextEdit="1"/>
          </p:cNvSpPr>
          <p:nvPr>
            <p:ph type="sldImg"/>
          </p:nvPr>
        </p:nvSpPr>
        <p:spPr bwMode="auto">
          <a:xfrm>
            <a:off x="-2492375" y="866775"/>
            <a:ext cx="8451850" cy="4754563"/>
          </a:xfrm>
          <a:solidFill>
            <a:srgbClr val="FFFFFF"/>
          </a:solidFill>
          <a:ln>
            <a:solidFill>
              <a:srgbClr val="000000"/>
            </a:solidFill>
            <a:miter lim="800000"/>
            <a:headEnd/>
            <a:tailEnd/>
          </a:ln>
        </p:spPr>
      </p:sp>
      <p:sp>
        <p:nvSpPr>
          <p:cNvPr id="486405" name="Rectangle 3"/>
          <p:cNvSpPr>
            <a:spLocks noGrp="1" noChangeArrowheads="1"/>
          </p:cNvSpPr>
          <p:nvPr>
            <p:ph type="body" idx="1"/>
          </p:nvPr>
        </p:nvSpPr>
        <p:spPr bwMode="auto">
          <a:xfrm>
            <a:off x="3444055" y="876214"/>
            <a:ext cx="3367170" cy="8532654"/>
          </a:xfrm>
          <a:prstGeom prst="rect">
            <a:avLst/>
          </a:prstGeom>
          <a:solidFill>
            <a:srgbClr val="FFFFFF"/>
          </a:solidFill>
        </p:spPr>
        <p:txBody>
          <a:bodyPr wrap="square" numCol="1" anchor="t" anchorCtr="0" compatLnSpc="1">
            <a:prstTxWarp prst="textNoShape">
              <a:avLst/>
            </a:prstTxWarp>
          </a:bodyPr>
          <a:lstStyle/>
          <a:p>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7E1902FF-C169-409E-AD9A-BFDF8971AA6F}"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9111252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xfrm>
            <a:off x="3902599" y="9519056"/>
            <a:ext cx="2985558" cy="501095"/>
          </a:xfrm>
          <a:prstGeom prst="rect">
            <a:avLst/>
          </a:prstGeom>
          <a:noFill/>
        </p:spPr>
        <p:txBody>
          <a:bodyPr/>
          <a:lstStyle/>
          <a:p>
            <a:fld id="{654D6D3A-E7BA-4D8B-9CC4-535D1E6D95CD}" type="slidenum">
              <a:rPr smtClean="0"/>
              <a:pPr/>
              <a:t>179</a:t>
            </a:fld>
            <a:endParaRPr lang="nl-NL"/>
          </a:p>
        </p:txBody>
      </p:sp>
      <p:sp>
        <p:nvSpPr>
          <p:cNvPr id="46899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68996" name="Rectangle 2"/>
          <p:cNvSpPr>
            <a:spLocks noGrp="1" noRot="1" noChangeAspect="1" noChangeArrowheads="1" noTextEdit="1"/>
          </p:cNvSpPr>
          <p:nvPr>
            <p:ph type="sldImg"/>
          </p:nvPr>
        </p:nvSpPr>
        <p:spPr bwMode="auto">
          <a:xfrm>
            <a:off x="-2444750" y="866775"/>
            <a:ext cx="8451850" cy="4754563"/>
          </a:xfrm>
          <a:noFill/>
          <a:ln>
            <a:solidFill>
              <a:srgbClr val="000000"/>
            </a:solidFill>
            <a:miter lim="800000"/>
            <a:headEnd/>
            <a:tailEnd/>
          </a:ln>
        </p:spPr>
      </p:sp>
      <p:sp>
        <p:nvSpPr>
          <p:cNvPr id="468997" name="Rectangle 3"/>
          <p:cNvSpPr>
            <a:spLocks noGrp="1" noChangeArrowheads="1"/>
          </p:cNvSpPr>
          <p:nvPr>
            <p:ph type="body" idx="1"/>
          </p:nvPr>
        </p:nvSpPr>
        <p:spPr bwMode="auto">
          <a:xfrm>
            <a:off x="3444875" y="876214"/>
            <a:ext cx="3367170" cy="8532654"/>
          </a:xfrm>
          <a:prstGeom prst="rect">
            <a:avLst/>
          </a:prstGeom>
          <a:noFill/>
        </p:spPr>
        <p:txBody>
          <a:bodyPr wrap="square" numCol="1" anchor="t" anchorCtr="0" compatLnSpc="1">
            <a:prstTxWarp prst="textNoShape">
              <a:avLst/>
            </a:prstTxWarp>
          </a:bodyPr>
          <a:lstStyle/>
          <a:p>
            <a:pPr eaLnBrk="1" hangingPunct="1"/>
            <a:endParaRPr lang="en-GB" b="0" dirty="0">
              <a:solidFill>
                <a:srgbClr val="00000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A39AC53F-ACE0-41E0-A85B-EB514758354C}"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81179213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xfrm>
            <a:off x="3902599" y="9519056"/>
            <a:ext cx="2985558" cy="501095"/>
          </a:xfrm>
          <a:prstGeom prst="rect">
            <a:avLst/>
          </a:prstGeom>
          <a:noFill/>
        </p:spPr>
        <p:txBody>
          <a:bodyPr/>
          <a:lstStyle/>
          <a:p>
            <a:fld id="{03C5EB34-E860-463E-99F8-3426B485F027}" type="slidenum">
              <a:rPr smtClean="0"/>
              <a:pPr/>
              <a:t>180</a:t>
            </a:fld>
            <a:endParaRPr lang="nl-NL"/>
          </a:p>
        </p:txBody>
      </p:sp>
      <p:sp>
        <p:nvSpPr>
          <p:cNvPr id="47001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70020" name="Rectangle 2"/>
          <p:cNvSpPr>
            <a:spLocks noGrp="1" noRot="1" noChangeAspect="1" noChangeArrowheads="1" noTextEdit="1"/>
          </p:cNvSpPr>
          <p:nvPr>
            <p:ph type="sldImg"/>
          </p:nvPr>
        </p:nvSpPr>
        <p:spPr bwMode="auto">
          <a:xfrm>
            <a:off x="-2444750" y="866775"/>
            <a:ext cx="8451850" cy="4754563"/>
          </a:xfrm>
          <a:noFill/>
          <a:ln>
            <a:solidFill>
              <a:srgbClr val="000000"/>
            </a:solidFill>
            <a:miter lim="800000"/>
            <a:headEnd/>
            <a:tailEnd/>
          </a:ln>
        </p:spPr>
      </p:sp>
      <p:sp>
        <p:nvSpPr>
          <p:cNvPr id="470021" name="Rectangle 3"/>
          <p:cNvSpPr>
            <a:spLocks noGrp="1" noChangeArrowheads="1"/>
          </p:cNvSpPr>
          <p:nvPr>
            <p:ph type="body" idx="1"/>
          </p:nvPr>
        </p:nvSpPr>
        <p:spPr bwMode="auto">
          <a:xfrm>
            <a:off x="3444055" y="915562"/>
            <a:ext cx="3367170" cy="8532654"/>
          </a:xfrm>
          <a:prstGeom prst="rect">
            <a:avLst/>
          </a:prstGeom>
          <a:noFill/>
        </p:spPr>
        <p:txBody>
          <a:bodyPr wrap="square" numCol="1" anchor="t" anchorCtr="0" compatLnSpc="1">
            <a:prstTxWarp prst="textNoShape">
              <a:avLst/>
            </a:prstTxWarp>
          </a:bodyPr>
          <a:lstStyle/>
          <a:p>
            <a:pPr eaLnBrk="1" hangingPunct="1"/>
            <a:endParaRPr lang="en-US" b="0" dirty="0">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F2C94FE0-671B-4B17-B73F-FFF536F8D973}"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68070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3888" y="644525"/>
            <a:ext cx="5619750" cy="3162300"/>
          </a:xfrm>
        </p:spPr>
      </p:sp>
      <p:sp>
        <p:nvSpPr>
          <p:cNvPr id="3" name="Tijdelijke aanduiding voor notities 2"/>
          <p:cNvSpPr>
            <a:spLocks noGrp="1"/>
          </p:cNvSpPr>
          <p:nvPr>
            <p:ph type="body" idx="1"/>
          </p:nvPr>
        </p:nvSpPr>
        <p:spPr/>
        <p:txBody>
          <a:bodyPr>
            <a:normAutofit/>
          </a:bodyPr>
          <a:lstStyle/>
          <a:p>
            <a:r>
              <a:rPr lang="nl-NL" dirty="0"/>
              <a:t>For </a:t>
            </a:r>
            <a:r>
              <a:rPr lang="nl-NL" dirty="0" err="1"/>
              <a:t>secondary</a:t>
            </a:r>
            <a:r>
              <a:rPr lang="nl-NL" dirty="0"/>
              <a:t> risk – </a:t>
            </a:r>
            <a:r>
              <a:rPr lang="nl-NL" dirty="0" err="1"/>
              <a:t>refer</a:t>
            </a:r>
            <a:r>
              <a:rPr lang="nl-NL" dirty="0"/>
              <a:t> to the risk</a:t>
            </a:r>
            <a:r>
              <a:rPr lang="nl-NL" baseline="0" dirty="0"/>
              <a:t> register A.4 </a:t>
            </a:r>
            <a:r>
              <a:rPr lang="nl-NL" baseline="0" dirty="0" err="1"/>
              <a:t>where</a:t>
            </a:r>
            <a:r>
              <a:rPr lang="nl-NL" baseline="0" dirty="0"/>
              <a:t> more </a:t>
            </a:r>
            <a:r>
              <a:rPr lang="nl-NL" baseline="0" dirty="0" err="1"/>
              <a:t>explanation</a:t>
            </a:r>
            <a:r>
              <a:rPr lang="nl-NL" baseline="0" dirty="0"/>
              <a:t> is </a:t>
            </a:r>
            <a:r>
              <a:rPr lang="nl-NL" baseline="0" dirty="0" err="1"/>
              <a:t>given</a:t>
            </a:r>
            <a:endParaRPr lang="nl-NL" dirty="0"/>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18</a:t>
            </a:fld>
            <a:endParaRPr lang="en-US"/>
          </a:p>
        </p:txBody>
      </p:sp>
      <p:sp>
        <p:nvSpPr>
          <p:cNvPr id="6" name="Tijdelijke aanduiding voor datum 5"/>
          <p:cNvSpPr>
            <a:spLocks noGrp="1"/>
          </p:cNvSpPr>
          <p:nvPr>
            <p:ph type="dt" idx="12"/>
          </p:nvPr>
        </p:nvSpPr>
        <p:spPr/>
        <p:txBody>
          <a:bodyPr/>
          <a:lstStyle/>
          <a:p>
            <a:fld id="{B815D2AE-BBEA-4CBC-B7D7-3A50A05054B0}"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381828461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xfrm>
            <a:off x="3902599" y="9519056"/>
            <a:ext cx="2985558" cy="501095"/>
          </a:xfrm>
          <a:prstGeom prst="rect">
            <a:avLst/>
          </a:prstGeom>
          <a:noFill/>
        </p:spPr>
        <p:txBody>
          <a:bodyPr/>
          <a:lstStyle/>
          <a:p>
            <a:fld id="{A783577A-80AD-4DB8-BA9B-E17F55379BBF}" type="slidenum">
              <a:rPr smtClean="0"/>
              <a:pPr/>
              <a:t>181</a:t>
            </a:fld>
            <a:endParaRPr lang="nl-NL"/>
          </a:p>
        </p:txBody>
      </p:sp>
      <p:sp>
        <p:nvSpPr>
          <p:cNvPr id="47104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71044" name="Rectangle 2"/>
          <p:cNvSpPr>
            <a:spLocks noGrp="1" noRot="1" noChangeAspect="1" noChangeArrowheads="1" noTextEdit="1"/>
          </p:cNvSpPr>
          <p:nvPr>
            <p:ph type="sldImg"/>
          </p:nvPr>
        </p:nvSpPr>
        <p:spPr bwMode="auto">
          <a:xfrm>
            <a:off x="-2444750" y="866775"/>
            <a:ext cx="8451850" cy="4754563"/>
          </a:xfrm>
          <a:solidFill>
            <a:srgbClr val="FFFFFF"/>
          </a:solidFill>
          <a:ln>
            <a:solidFill>
              <a:srgbClr val="000000"/>
            </a:solidFill>
            <a:miter lim="800000"/>
            <a:headEnd/>
            <a:tailEnd/>
          </a:ln>
        </p:spPr>
      </p:sp>
      <p:sp>
        <p:nvSpPr>
          <p:cNvPr id="471045" name="Rectangle 3"/>
          <p:cNvSpPr>
            <a:spLocks noGrp="1" noChangeArrowheads="1"/>
          </p:cNvSpPr>
          <p:nvPr>
            <p:ph type="body" idx="1"/>
          </p:nvPr>
        </p:nvSpPr>
        <p:spPr bwMode="auto">
          <a:xfrm>
            <a:off x="3444055" y="915562"/>
            <a:ext cx="3367170" cy="8532654"/>
          </a:xfrm>
          <a:prstGeom prst="rect">
            <a:avLst/>
          </a:prstGeom>
          <a:solidFill>
            <a:srgbClr val="FFFFFF"/>
          </a:solidFill>
        </p:spPr>
        <p:txBody>
          <a:bodyPr wrap="square" numCol="1" anchor="t" anchorCtr="0" compatLnSpc="1">
            <a:prstTxWarp prst="textNoShape">
              <a:avLst/>
            </a:prstTxWarp>
          </a:bodyPr>
          <a:lstStyle/>
          <a:p>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6DBDBF7E-6297-48B0-AA57-0EBBAD2BDDA1}"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65031748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EDE66352-2B9E-46E9-9A4F-A51D642680A2}"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182</a:t>
            </a:fld>
            <a:endParaRPr lang="nl-NL"/>
          </a:p>
        </p:txBody>
      </p:sp>
    </p:spTree>
    <p:extLst>
      <p:ext uri="{BB962C8B-B14F-4D97-AF65-F5344CB8AC3E}">
        <p14:creationId xmlns:p14="http://schemas.microsoft.com/office/powerpoint/2010/main" val="167936839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xfrm>
            <a:off x="3902599" y="9519056"/>
            <a:ext cx="2985558" cy="501095"/>
          </a:xfrm>
          <a:prstGeom prst="rect">
            <a:avLst/>
          </a:prstGeom>
          <a:noFill/>
        </p:spPr>
        <p:txBody>
          <a:bodyPr/>
          <a:lstStyle/>
          <a:p>
            <a:fld id="{6A34CEA4-2F4F-45E0-9DA7-52C7776A2A41}" type="slidenum">
              <a:rPr smtClean="0"/>
              <a:pPr/>
              <a:t>184</a:t>
            </a:fld>
            <a:endParaRPr lang="nl-NL"/>
          </a:p>
        </p:txBody>
      </p:sp>
      <p:sp>
        <p:nvSpPr>
          <p:cNvPr id="47309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73092" name="Rectangle 1026"/>
          <p:cNvSpPr>
            <a:spLocks noGrp="1" noRot="1" noChangeAspect="1" noChangeArrowheads="1" noTextEdit="1"/>
          </p:cNvSpPr>
          <p:nvPr>
            <p:ph type="sldImg"/>
          </p:nvPr>
        </p:nvSpPr>
        <p:spPr bwMode="auto">
          <a:xfrm>
            <a:off x="-2444750" y="866775"/>
            <a:ext cx="8451850" cy="4754563"/>
          </a:xfrm>
          <a:solidFill>
            <a:srgbClr val="FFFFFF"/>
          </a:solidFill>
          <a:ln>
            <a:solidFill>
              <a:srgbClr val="000000"/>
            </a:solidFill>
            <a:miter lim="800000"/>
            <a:headEnd/>
            <a:tailEnd/>
          </a:ln>
        </p:spPr>
      </p:sp>
      <p:sp>
        <p:nvSpPr>
          <p:cNvPr id="473093" name="Rectangle 1027"/>
          <p:cNvSpPr>
            <a:spLocks noGrp="1" noChangeArrowheads="1"/>
          </p:cNvSpPr>
          <p:nvPr>
            <p:ph type="body" idx="1"/>
          </p:nvPr>
        </p:nvSpPr>
        <p:spPr bwMode="auto">
          <a:xfrm>
            <a:off x="3444875" y="915562"/>
            <a:ext cx="3367170" cy="8532654"/>
          </a:xfrm>
          <a:prstGeom prst="rect">
            <a:avLst/>
          </a:prstGeom>
          <a:solidFill>
            <a:srgbClr val="FFFFFF"/>
          </a:solidFill>
        </p:spPr>
        <p:txBody>
          <a:bodyPr wrap="square" numCol="1" anchor="t" anchorCtr="0" compatLnSpc="1">
            <a:prstTxWarp prst="textNoShape">
              <a:avLst/>
            </a:prstTxWarp>
          </a:bodyPr>
          <a:lstStyle/>
          <a:p>
            <a:endParaRPr lang="en-US" b="1"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D096A87B-5D15-444E-84DE-A2FCC0972B98}"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16595581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FA2CC0C7-7881-4BE0-A25F-DDE96B36E6A4}"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185</a:t>
            </a:fld>
            <a:endParaRPr lang="nl-NL"/>
          </a:p>
        </p:txBody>
      </p:sp>
    </p:spTree>
    <p:extLst>
      <p:ext uri="{BB962C8B-B14F-4D97-AF65-F5344CB8AC3E}">
        <p14:creationId xmlns:p14="http://schemas.microsoft.com/office/powerpoint/2010/main" val="112623746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3888" y="644525"/>
            <a:ext cx="5619750" cy="3162300"/>
          </a:xfrm>
        </p:spPr>
      </p:sp>
      <p:sp>
        <p:nvSpPr>
          <p:cNvPr id="3" name="Tijdelijke aanduiding voor notities 2"/>
          <p:cNvSpPr>
            <a:spLocks noGrp="1"/>
          </p:cNvSpPr>
          <p:nvPr>
            <p:ph type="body" idx="1"/>
          </p:nvPr>
        </p:nvSpPr>
        <p:spPr/>
        <p:txBody>
          <a:bodyPr>
            <a:normAutofit/>
          </a:bodyPr>
          <a:lstStyle/>
          <a:p>
            <a:r>
              <a:rPr lang="en-US" sz="1600" dirty="0"/>
              <a:t>Assumption from assume remember do not make an ASS of U and ME</a:t>
            </a:r>
            <a:endParaRPr lang="nl-NL" sz="1600" dirty="0"/>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187</a:t>
            </a:fld>
            <a:endParaRPr lang="en-US"/>
          </a:p>
        </p:txBody>
      </p:sp>
      <p:sp>
        <p:nvSpPr>
          <p:cNvPr id="6" name="Tijdelijke aanduiding voor datum 5"/>
          <p:cNvSpPr>
            <a:spLocks noGrp="1"/>
          </p:cNvSpPr>
          <p:nvPr>
            <p:ph type="dt" idx="12"/>
          </p:nvPr>
        </p:nvSpPr>
        <p:spPr/>
        <p:txBody>
          <a:bodyPr/>
          <a:lstStyle/>
          <a:p>
            <a:fld id="{3124DDD3-850A-4488-B72C-6546AA05568A}"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348976755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p:txBody>
          <a:bodyPr/>
          <a:lstStyle/>
          <a:p>
            <a:fld id="{E752BB95-61D2-4BE9-AD91-94DDC25C9382}" type="slidenum">
              <a:rPr lang="nl-NL" smtClean="0"/>
              <a:pPr/>
              <a:t>188</a:t>
            </a:fld>
            <a:endParaRPr lang="nl-NL"/>
          </a:p>
        </p:txBody>
      </p:sp>
      <p:sp>
        <p:nvSpPr>
          <p:cNvPr id="337923" name="Tijdelijke aanduiding voor voettekst 12"/>
          <p:cNvSpPr>
            <a:spLocks noGrp="1"/>
          </p:cNvSpPr>
          <p:nvPr>
            <p:ph type="ftr" sz="quarter" idx="4"/>
          </p:nvPr>
        </p:nvSpPr>
        <p:spPr/>
        <p:txBody>
          <a:bodyPr/>
          <a:lstStyle/>
          <a:p>
            <a:r>
              <a:rPr lang="nl-NL"/>
              <a:t>©2018 nThen!</a:t>
            </a:r>
          </a:p>
        </p:txBody>
      </p:sp>
      <p:sp>
        <p:nvSpPr>
          <p:cNvPr id="337925" name="Rectangle 3"/>
          <p:cNvSpPr>
            <a:spLocks noGrp="1" noChangeArrowheads="1"/>
          </p:cNvSpPr>
          <p:nvPr>
            <p:ph type="body" idx="1"/>
          </p:nvPr>
        </p:nvSpPr>
        <p:spPr/>
        <p:txBody>
          <a:bodyPr>
            <a:normAutofit/>
          </a:bodyPr>
          <a:lstStyle/>
          <a:p>
            <a:r>
              <a:rPr lang="en-US" dirty="0"/>
              <a:t>Risk Cause, Event, and Effect</a:t>
            </a:r>
          </a:p>
          <a:p>
            <a:endParaRPr lang="en-US" dirty="0"/>
          </a:p>
          <a:p>
            <a:endParaRPr lang="en-US" dirty="0"/>
          </a:p>
          <a:p>
            <a:endParaRPr lang="en-US" dirty="0"/>
          </a:p>
          <a:p>
            <a:r>
              <a:rPr lang="en-US" dirty="0"/>
              <a:t>Objective: Hosting a BBQ people will still remember for years to come.</a:t>
            </a:r>
          </a:p>
          <a:p>
            <a:endParaRPr lang="en-US" dirty="0"/>
          </a:p>
          <a:p>
            <a:r>
              <a:rPr lang="en-GB" dirty="0"/>
              <a:t>Weather forecast: It will be cloudy and rain is expected.</a:t>
            </a:r>
          </a:p>
          <a:p>
            <a:endParaRPr lang="en-US" dirty="0"/>
          </a:p>
          <a:p>
            <a:r>
              <a:rPr lang="en-US" dirty="0"/>
              <a:t>Risk Cause: Bad weather</a:t>
            </a:r>
          </a:p>
          <a:p>
            <a:r>
              <a:rPr lang="en-US" dirty="0"/>
              <a:t>Risk Event: it might rain during the BBQ</a:t>
            </a:r>
          </a:p>
          <a:p>
            <a:r>
              <a:rPr lang="en-US" dirty="0"/>
              <a:t>Risk Effect: People will not enjoy the BBQ in the rain</a:t>
            </a:r>
          </a:p>
          <a:p>
            <a:endParaRPr lang="en-GB" dirty="0"/>
          </a:p>
        </p:txBody>
      </p:sp>
      <p:sp>
        <p:nvSpPr>
          <p:cNvPr id="7" name="Tijdelijke aanduiding voor datum 6"/>
          <p:cNvSpPr>
            <a:spLocks noGrp="1"/>
          </p:cNvSpPr>
          <p:nvPr>
            <p:ph type="dt" idx="10"/>
          </p:nvPr>
        </p:nvSpPr>
        <p:spPr/>
        <p:txBody>
          <a:bodyPr/>
          <a:lstStyle/>
          <a:p>
            <a:fld id="{F70CAA0E-9903-451D-A953-828A886E5A0D}"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20" name="Tijdelijke aanduiding voor dia-afbeelding 19"/>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311599150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xfrm>
            <a:off x="3902599" y="9519056"/>
            <a:ext cx="2985558" cy="501095"/>
          </a:xfrm>
          <a:prstGeom prst="rect">
            <a:avLst/>
          </a:prstGeom>
          <a:noFill/>
        </p:spPr>
        <p:txBody>
          <a:bodyPr/>
          <a:lstStyle/>
          <a:p>
            <a:fld id="{09F042FF-E624-40C9-AC03-0790A6D2D952}" type="slidenum">
              <a:rPr smtClean="0"/>
              <a:pPr/>
              <a:t>189</a:t>
            </a:fld>
            <a:endParaRPr lang="nl-NL"/>
          </a:p>
        </p:txBody>
      </p:sp>
      <p:sp>
        <p:nvSpPr>
          <p:cNvPr id="48333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83332"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483333" name="Rectangle 3"/>
          <p:cNvSpPr>
            <a:spLocks noGrp="1" noChangeArrowheads="1"/>
          </p:cNvSpPr>
          <p:nvPr>
            <p:ph type="body" idx="1"/>
          </p:nvPr>
        </p:nvSpPr>
        <p:spPr bwMode="auto">
          <a:xfrm>
            <a:off x="3444875" y="915562"/>
            <a:ext cx="3367170" cy="8532654"/>
          </a:xfrm>
          <a:prstGeom prst="rect">
            <a:avLst/>
          </a:prstGeom>
          <a:noFill/>
        </p:spPr>
        <p:txBody>
          <a:bodyPr wrap="square" numCol="1" anchor="t" anchorCtr="0" compatLnSpc="1">
            <a:prstTxWarp prst="textNoShape">
              <a:avLst/>
            </a:prstTxWarp>
          </a:bodyPr>
          <a:lstStyle/>
          <a:p>
            <a:pPr eaLnBrk="1" hangingPunct="1"/>
            <a:r>
              <a:rPr lang="en-GB" b="1" dirty="0">
                <a:solidFill>
                  <a:srgbClr val="000000"/>
                </a:solidFill>
                <a:latin typeface="Times New Roman" pitchFamily="18" charset="0"/>
                <a:cs typeface="Arial" charset="0"/>
              </a:rPr>
              <a:t>Estimate Step  - Goals</a:t>
            </a:r>
            <a:endParaRPr lang="en-GB" dirty="0">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AD35E6F2-C1A7-4AA3-BCF9-D39802E73891}"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33141682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xfrm>
            <a:off x="3902599" y="9519056"/>
            <a:ext cx="2985558" cy="501095"/>
          </a:xfrm>
          <a:prstGeom prst="rect">
            <a:avLst/>
          </a:prstGeom>
          <a:noFill/>
        </p:spPr>
        <p:txBody>
          <a:bodyPr/>
          <a:lstStyle/>
          <a:p>
            <a:fld id="{3C852F23-DC0F-4169-A65C-3AFC12EAD065}" type="slidenum">
              <a:rPr smtClean="0"/>
              <a:pPr/>
              <a:t>190</a:t>
            </a:fld>
            <a:endParaRPr lang="nl-NL"/>
          </a:p>
        </p:txBody>
      </p:sp>
      <p:sp>
        <p:nvSpPr>
          <p:cNvPr id="48435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84356" name="Rectangle 2"/>
          <p:cNvSpPr>
            <a:spLocks noGrp="1" noRot="1" noChangeAspect="1" noChangeArrowheads="1" noTextEdit="1"/>
          </p:cNvSpPr>
          <p:nvPr>
            <p:ph type="sldImg"/>
          </p:nvPr>
        </p:nvSpPr>
        <p:spPr bwMode="auto">
          <a:xfrm>
            <a:off x="-2484438" y="866775"/>
            <a:ext cx="8450263" cy="4754563"/>
          </a:xfrm>
          <a:noFill/>
          <a:ln>
            <a:solidFill>
              <a:srgbClr val="000000"/>
            </a:solidFill>
            <a:miter lim="800000"/>
            <a:headEnd/>
            <a:tailEnd/>
          </a:ln>
        </p:spPr>
      </p:sp>
      <p:sp>
        <p:nvSpPr>
          <p:cNvPr id="484357" name="Rectangle 3"/>
          <p:cNvSpPr>
            <a:spLocks noGrp="1" noChangeArrowheads="1"/>
          </p:cNvSpPr>
          <p:nvPr>
            <p:ph type="body" idx="1"/>
          </p:nvPr>
        </p:nvSpPr>
        <p:spPr bwMode="auto">
          <a:xfrm>
            <a:off x="3444055" y="814715"/>
            <a:ext cx="3367170" cy="8532654"/>
          </a:xfrm>
          <a:prstGeom prst="rect">
            <a:avLst/>
          </a:prstGeom>
          <a:noFill/>
        </p:spPr>
        <p:txBody>
          <a:bodyPr wrap="square" numCol="1" anchor="t" anchorCtr="0" compatLnSpc="1">
            <a:prstTxWarp prst="textNoShape">
              <a:avLst/>
            </a:prstTxWarp>
          </a:bodyPr>
          <a:lstStyle/>
          <a:p>
            <a:pPr eaLnBrk="1" hangingPunct="1"/>
            <a:endParaRPr lang="en-US" b="0" dirty="0">
              <a:solidFill>
                <a:srgbClr val="231F20"/>
              </a:solidFill>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23BDE9FC-7EC8-4F37-A126-68CCFB7AD091}"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54408322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xfrm>
            <a:off x="3902599" y="9519056"/>
            <a:ext cx="2985558" cy="501095"/>
          </a:xfrm>
          <a:prstGeom prst="rect">
            <a:avLst/>
          </a:prstGeom>
          <a:noFill/>
        </p:spPr>
        <p:txBody>
          <a:bodyPr/>
          <a:lstStyle/>
          <a:p>
            <a:fld id="{C622A757-7FFE-476F-AD79-C0E35F0D1078}" type="slidenum">
              <a:rPr smtClean="0"/>
              <a:pPr/>
              <a:t>191</a:t>
            </a:fld>
            <a:endParaRPr lang="nl-NL"/>
          </a:p>
        </p:txBody>
      </p:sp>
      <p:sp>
        <p:nvSpPr>
          <p:cNvPr id="49254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92548" name="Rectangle 2"/>
          <p:cNvSpPr>
            <a:spLocks noGrp="1" noRot="1" noChangeAspect="1" noChangeArrowheads="1" noTextEdit="1"/>
          </p:cNvSpPr>
          <p:nvPr>
            <p:ph type="sldImg"/>
          </p:nvPr>
        </p:nvSpPr>
        <p:spPr bwMode="auto">
          <a:xfrm>
            <a:off x="-2492375" y="866775"/>
            <a:ext cx="8451850" cy="4754563"/>
          </a:xfrm>
          <a:solidFill>
            <a:srgbClr val="FFFFFF"/>
          </a:solidFill>
          <a:ln>
            <a:solidFill>
              <a:srgbClr val="000000"/>
            </a:solidFill>
            <a:miter lim="800000"/>
            <a:headEnd/>
            <a:tailEnd/>
          </a:ln>
        </p:spPr>
      </p:sp>
      <p:sp>
        <p:nvSpPr>
          <p:cNvPr id="492549" name="Rectangle 3"/>
          <p:cNvSpPr>
            <a:spLocks noGrp="1" noChangeArrowheads="1"/>
          </p:cNvSpPr>
          <p:nvPr>
            <p:ph type="body" idx="1"/>
          </p:nvPr>
        </p:nvSpPr>
        <p:spPr bwMode="auto">
          <a:xfrm>
            <a:off x="3444055" y="876214"/>
            <a:ext cx="3367170" cy="8532654"/>
          </a:xfrm>
          <a:prstGeom prst="rect">
            <a:avLst/>
          </a:prstGeom>
          <a:solidFill>
            <a:srgbClr val="FFFFFF"/>
          </a:solidFill>
        </p:spPr>
        <p:txBody>
          <a:bodyPr wrap="square" numCol="1" anchor="t" anchorCtr="0" compatLnSpc="1">
            <a:prstTxWarp prst="textNoShape">
              <a:avLst/>
            </a:prstTxWarp>
          </a:bodyPr>
          <a:lstStyle/>
          <a:p>
            <a:endParaRPr lang="en-GB"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66439D57-0B64-47EB-AA90-CA59B8F0CCBA}"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50431921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7"/>
          <p:cNvSpPr>
            <a:spLocks noGrp="1" noChangeArrowheads="1"/>
          </p:cNvSpPr>
          <p:nvPr>
            <p:ph type="sldNum" sz="quarter" idx="5"/>
          </p:nvPr>
        </p:nvSpPr>
        <p:spPr>
          <a:xfrm>
            <a:off x="3902599" y="9519056"/>
            <a:ext cx="2985558" cy="501095"/>
          </a:xfrm>
          <a:prstGeom prst="rect">
            <a:avLst/>
          </a:prstGeom>
          <a:noFill/>
        </p:spPr>
        <p:txBody>
          <a:bodyPr/>
          <a:lstStyle/>
          <a:p>
            <a:fld id="{B3AED984-8C57-4FE9-84CB-D4B9ABF44666}" type="slidenum">
              <a:rPr smtClean="0"/>
              <a:pPr/>
              <a:t>192</a:t>
            </a:fld>
            <a:endParaRPr lang="nl-NL"/>
          </a:p>
        </p:txBody>
      </p:sp>
      <p:sp>
        <p:nvSpPr>
          <p:cNvPr id="49459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94596" name="Rectangle 2"/>
          <p:cNvSpPr>
            <a:spLocks noGrp="1" noRot="1" noChangeAspect="1" noChangeArrowheads="1" noTextEdit="1"/>
          </p:cNvSpPr>
          <p:nvPr>
            <p:ph type="sldImg"/>
          </p:nvPr>
        </p:nvSpPr>
        <p:spPr bwMode="auto">
          <a:xfrm>
            <a:off x="-2492375" y="866775"/>
            <a:ext cx="8451850" cy="4754563"/>
          </a:xfrm>
          <a:solidFill>
            <a:srgbClr val="FFFFFF"/>
          </a:solidFill>
          <a:ln>
            <a:solidFill>
              <a:srgbClr val="000000"/>
            </a:solidFill>
            <a:miter lim="800000"/>
            <a:headEnd/>
            <a:tailEnd/>
          </a:ln>
        </p:spPr>
      </p:sp>
      <p:sp>
        <p:nvSpPr>
          <p:cNvPr id="494597" name="Rectangle 3"/>
          <p:cNvSpPr>
            <a:spLocks noGrp="1" noChangeArrowheads="1"/>
          </p:cNvSpPr>
          <p:nvPr>
            <p:ph type="body" idx="1"/>
          </p:nvPr>
        </p:nvSpPr>
        <p:spPr bwMode="auto">
          <a:xfrm>
            <a:off x="3444055" y="814715"/>
            <a:ext cx="3367170" cy="8532654"/>
          </a:xfrm>
          <a:prstGeom prst="rect">
            <a:avLst/>
          </a:prstGeom>
          <a:solidFill>
            <a:srgbClr val="FFFFFF"/>
          </a:solidFill>
        </p:spPr>
        <p:txBody>
          <a:bodyPr wrap="square" numCol="1" anchor="t" anchorCtr="0" compatLnSpc="1">
            <a:prstTxWarp prst="textNoShape">
              <a:avLst/>
            </a:prstTxWarp>
          </a:bodyPr>
          <a:lstStyle/>
          <a:p>
            <a:r>
              <a:rPr lang="en-GB" dirty="0">
                <a:latin typeface="Times New Roman" pitchFamily="18" charset="0"/>
                <a:cs typeface="Arial" charset="0"/>
              </a:rPr>
              <a:t>For instance: Placing</a:t>
            </a:r>
            <a:r>
              <a:rPr lang="en-GB" baseline="0" dirty="0">
                <a:latin typeface="Times New Roman" pitchFamily="18" charset="0"/>
                <a:cs typeface="Arial" charset="0"/>
              </a:rPr>
              <a:t> a monetary value on life for insurance purposes can be highly controversial</a:t>
            </a:r>
          </a:p>
          <a:p>
            <a:r>
              <a:rPr lang="en-GB" baseline="0" dirty="0">
                <a:latin typeface="Times New Roman" pitchFamily="18" charset="0"/>
                <a:cs typeface="Arial" charset="0"/>
              </a:rPr>
              <a:t>See also appendix B for table B3 for an example how this might aid decisions. </a:t>
            </a:r>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4EF730C4-F2DF-4F21-A8C9-266FBD2EEE22}"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95468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19</a:t>
            </a:fld>
            <a:endParaRPr lang="en-US"/>
          </a:p>
        </p:txBody>
      </p:sp>
      <p:sp>
        <p:nvSpPr>
          <p:cNvPr id="6" name="Tijdelijke aanduiding voor datum 5"/>
          <p:cNvSpPr>
            <a:spLocks noGrp="1"/>
          </p:cNvSpPr>
          <p:nvPr>
            <p:ph type="dt" idx="12"/>
          </p:nvPr>
        </p:nvSpPr>
        <p:spPr/>
        <p:txBody>
          <a:bodyPr/>
          <a:lstStyle/>
          <a:p>
            <a:fld id="{EAE324DC-ED98-4706-B498-F8032FFA8BF4}"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134059797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xfrm>
            <a:off x="3902599" y="9519056"/>
            <a:ext cx="2985558" cy="501095"/>
          </a:xfrm>
          <a:prstGeom prst="rect">
            <a:avLst/>
          </a:prstGeom>
          <a:noFill/>
        </p:spPr>
        <p:txBody>
          <a:bodyPr/>
          <a:lstStyle/>
          <a:p>
            <a:fld id="{AD4EB895-7818-46BC-BF55-6736C844D225}" type="slidenum">
              <a:rPr smtClean="0"/>
              <a:pPr/>
              <a:t>193</a:t>
            </a:fld>
            <a:endParaRPr lang="nl-NL"/>
          </a:p>
        </p:txBody>
      </p:sp>
      <p:sp>
        <p:nvSpPr>
          <p:cNvPr id="49971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99716"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499717" name="Rectangle 3"/>
          <p:cNvSpPr>
            <a:spLocks noGrp="1" noChangeArrowheads="1"/>
          </p:cNvSpPr>
          <p:nvPr>
            <p:ph type="body" idx="1"/>
          </p:nvPr>
        </p:nvSpPr>
        <p:spPr bwMode="auto">
          <a:xfrm>
            <a:off x="3444055" y="876214"/>
            <a:ext cx="3367170" cy="8532654"/>
          </a:xfrm>
          <a:prstGeom prst="rect">
            <a:avLst/>
          </a:prstGeom>
          <a:noFill/>
        </p:spPr>
        <p:txBody>
          <a:bodyPr wrap="square" numCol="1" anchor="t" anchorCtr="0" compatLnSpc="1">
            <a:prstTxWarp prst="textNoShape">
              <a:avLst/>
            </a:prstTxWarp>
          </a:bodyPr>
          <a:lstStyle/>
          <a:p>
            <a:pPr eaLnBrk="1" hangingPunct="1"/>
            <a:endParaRPr lang="en-GB" b="0" dirty="0">
              <a:solidFill>
                <a:srgbClr val="00000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39834C3F-0605-4AEC-960A-B66ACB7A1343}"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51433698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xfrm>
            <a:off x="3902599" y="9519056"/>
            <a:ext cx="2985558" cy="501095"/>
          </a:xfrm>
          <a:prstGeom prst="rect">
            <a:avLst/>
          </a:prstGeom>
          <a:noFill/>
        </p:spPr>
        <p:txBody>
          <a:bodyPr/>
          <a:lstStyle/>
          <a:p>
            <a:fld id="{2815459E-9ADA-4E59-A757-08EDC11D7CCF}" type="slidenum">
              <a:rPr smtClean="0"/>
              <a:pPr/>
              <a:t>194</a:t>
            </a:fld>
            <a:endParaRPr lang="nl-NL"/>
          </a:p>
        </p:txBody>
      </p:sp>
      <p:sp>
        <p:nvSpPr>
          <p:cNvPr id="50073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00740"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500741" name="Rectangle 3"/>
          <p:cNvSpPr>
            <a:spLocks noGrp="1" noChangeArrowheads="1"/>
          </p:cNvSpPr>
          <p:nvPr>
            <p:ph type="body" idx="1"/>
          </p:nvPr>
        </p:nvSpPr>
        <p:spPr bwMode="auto">
          <a:xfrm>
            <a:off x="3444055" y="915562"/>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32EFE9A2-77E3-456D-8632-B6DA2CCE18AC}"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94849648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C62E69EC-69AB-4B0D-8038-9C7415075BE0}"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195</a:t>
            </a:fld>
            <a:endParaRPr lang="nl-NL"/>
          </a:p>
        </p:txBody>
      </p:sp>
    </p:spTree>
    <p:extLst>
      <p:ext uri="{BB962C8B-B14F-4D97-AF65-F5344CB8AC3E}">
        <p14:creationId xmlns:p14="http://schemas.microsoft.com/office/powerpoint/2010/main" val="187352300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xfrm>
            <a:off x="3902599" y="9519056"/>
            <a:ext cx="2985558" cy="501095"/>
          </a:xfrm>
          <a:prstGeom prst="rect">
            <a:avLst/>
          </a:prstGeom>
          <a:noFill/>
        </p:spPr>
        <p:txBody>
          <a:bodyPr/>
          <a:lstStyle/>
          <a:p>
            <a:fld id="{9175F6C7-C5AA-4F30-A400-4360720DB176}" type="slidenum">
              <a:rPr smtClean="0"/>
              <a:pPr/>
              <a:t>196</a:t>
            </a:fld>
            <a:endParaRPr lang="nl-NL"/>
          </a:p>
        </p:txBody>
      </p:sp>
      <p:sp>
        <p:nvSpPr>
          <p:cNvPr id="50176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01764"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501765" name="Rectangle 3"/>
          <p:cNvSpPr>
            <a:spLocks noGrp="1" noChangeArrowheads="1"/>
          </p:cNvSpPr>
          <p:nvPr>
            <p:ph type="body" idx="1"/>
          </p:nvPr>
        </p:nvSpPr>
        <p:spPr bwMode="auto">
          <a:xfrm>
            <a:off x="3444055" y="915562"/>
            <a:ext cx="3367170" cy="8532654"/>
          </a:xfrm>
          <a:prstGeom prst="rect">
            <a:avLst/>
          </a:prstGeom>
          <a:noFill/>
        </p:spPr>
        <p:txBody>
          <a:bodyPr wrap="square" numCol="1" anchor="t" anchorCtr="0" compatLnSpc="1">
            <a:prstTxWarp prst="textNoShape">
              <a:avLst/>
            </a:prstTxWarp>
          </a:bodyPr>
          <a:lstStyle/>
          <a:p>
            <a:pPr eaLnBrk="1" hangingPunct="1"/>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DE01C3F6-D7BF-4113-8B92-00E6162ECCA1}"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50869872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xfrm>
            <a:off x="3902599" y="9519056"/>
            <a:ext cx="2985558" cy="501095"/>
          </a:xfrm>
          <a:prstGeom prst="rect">
            <a:avLst/>
          </a:prstGeom>
          <a:noFill/>
        </p:spPr>
        <p:txBody>
          <a:bodyPr/>
          <a:lstStyle/>
          <a:p>
            <a:fld id="{ABA6164E-6B9D-4833-9C93-9400153A738B}" type="slidenum">
              <a:rPr smtClean="0"/>
              <a:pPr/>
              <a:t>198</a:t>
            </a:fld>
            <a:endParaRPr lang="nl-NL"/>
          </a:p>
        </p:txBody>
      </p:sp>
      <p:sp>
        <p:nvSpPr>
          <p:cNvPr id="50278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02788"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502789" name="Rectangle 3"/>
          <p:cNvSpPr>
            <a:spLocks noGrp="1" noChangeArrowheads="1"/>
          </p:cNvSpPr>
          <p:nvPr>
            <p:ph type="body" idx="1"/>
          </p:nvPr>
        </p:nvSpPr>
        <p:spPr bwMode="auto">
          <a:xfrm>
            <a:off x="3444055" y="915562"/>
            <a:ext cx="3367170" cy="8532654"/>
          </a:xfrm>
          <a:prstGeom prst="rect">
            <a:avLst/>
          </a:prstGeom>
          <a:noFill/>
        </p:spPr>
        <p:txBody>
          <a:bodyPr wrap="square" numCol="1" anchor="t" anchorCtr="0" compatLnSpc="1">
            <a:prstTxWarp prst="textNoShape">
              <a:avLst/>
            </a:prstTxWarp>
          </a:bodyPr>
          <a:lstStyle/>
          <a:p>
            <a:pPr eaLnBrk="1" hangingPunct="1"/>
            <a:r>
              <a:rPr lang="en-US" b="0" dirty="0">
                <a:solidFill>
                  <a:srgbClr val="231F20"/>
                </a:solidFill>
                <a:latin typeface="Times New Roman" pitchFamily="18" charset="0"/>
                <a:cs typeface="Arial" charset="0"/>
              </a:rPr>
              <a:t>Ask candidates if they have experience with for instance the Monte Carlo</a:t>
            </a:r>
            <a:r>
              <a:rPr lang="en-US" b="0" baseline="0" dirty="0">
                <a:solidFill>
                  <a:srgbClr val="231F20"/>
                </a:solidFill>
                <a:latin typeface="Times New Roman" pitchFamily="18" charset="0"/>
                <a:cs typeface="Arial" charset="0"/>
              </a:rPr>
              <a:t> simulation,</a:t>
            </a:r>
            <a:r>
              <a:rPr lang="en-US" b="0" dirty="0">
                <a:solidFill>
                  <a:srgbClr val="231F20"/>
                </a:solidFill>
                <a:latin typeface="Times New Roman" pitchFamily="18" charset="0"/>
                <a:cs typeface="Arial" charset="0"/>
              </a:rPr>
              <a:t> else give your own example</a:t>
            </a:r>
            <a:r>
              <a:rPr lang="en-US" b="0" baseline="0" dirty="0">
                <a:solidFill>
                  <a:srgbClr val="231F20"/>
                </a:solidFill>
                <a:latin typeface="Times New Roman" pitchFamily="18" charset="0"/>
                <a:cs typeface="Arial" charset="0"/>
              </a:rPr>
              <a:t> or refer to the example in the Guidance App B.</a:t>
            </a:r>
            <a:endParaRPr lang="en-US" b="0" dirty="0">
              <a:solidFill>
                <a:srgbClr val="231F20"/>
              </a:solidFill>
              <a:latin typeface="Times New Roman" pitchFamily="18" charset="0"/>
              <a:cs typeface="Arial" charset="0"/>
            </a:endParaRPr>
          </a:p>
          <a:p>
            <a:pPr eaLnBrk="1" hangingPunct="1"/>
            <a:endParaRPr lang="en-US" b="0" dirty="0">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04822C2F-CDB9-473D-987C-D140F4BC1E30}"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99351653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xfrm>
            <a:off x="3902599" y="9519056"/>
            <a:ext cx="2985558" cy="501095"/>
          </a:xfrm>
          <a:prstGeom prst="rect">
            <a:avLst/>
          </a:prstGeom>
          <a:noFill/>
        </p:spPr>
        <p:txBody>
          <a:bodyPr/>
          <a:lstStyle/>
          <a:p>
            <a:fld id="{5FD25F20-6E5E-495F-8787-A0385E1D86DF}" type="slidenum">
              <a:rPr smtClean="0"/>
              <a:pPr/>
              <a:t>199</a:t>
            </a:fld>
            <a:endParaRPr lang="nl-NL"/>
          </a:p>
        </p:txBody>
      </p:sp>
      <p:sp>
        <p:nvSpPr>
          <p:cNvPr id="49049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90500" name="Rectangle 2"/>
          <p:cNvSpPr>
            <a:spLocks noGrp="1" noRot="1" noChangeAspect="1" noChangeArrowheads="1" noTextEdit="1"/>
          </p:cNvSpPr>
          <p:nvPr>
            <p:ph type="sldImg"/>
          </p:nvPr>
        </p:nvSpPr>
        <p:spPr bwMode="auto">
          <a:xfrm>
            <a:off x="-2492375" y="866775"/>
            <a:ext cx="8451850" cy="4754563"/>
          </a:xfrm>
          <a:solidFill>
            <a:srgbClr val="FFFFFF"/>
          </a:solidFill>
          <a:ln>
            <a:solidFill>
              <a:srgbClr val="000000"/>
            </a:solidFill>
            <a:miter lim="800000"/>
            <a:headEnd/>
            <a:tailEnd/>
          </a:ln>
        </p:spPr>
      </p:sp>
      <p:sp>
        <p:nvSpPr>
          <p:cNvPr id="490501" name="Rectangle 3"/>
          <p:cNvSpPr>
            <a:spLocks noGrp="1" noChangeArrowheads="1"/>
          </p:cNvSpPr>
          <p:nvPr>
            <p:ph type="body" idx="1"/>
          </p:nvPr>
        </p:nvSpPr>
        <p:spPr bwMode="auto">
          <a:xfrm>
            <a:off x="3444875" y="915562"/>
            <a:ext cx="3367170" cy="8532654"/>
          </a:xfrm>
          <a:prstGeom prst="rect">
            <a:avLst/>
          </a:prstGeom>
          <a:solidFill>
            <a:srgbClr val="FFFFFF"/>
          </a:solidFill>
        </p:spPr>
        <p:txBody>
          <a:bodyPr wrap="square" numCol="1" anchor="t" anchorCtr="0" compatLnSpc="1">
            <a:prstTxWarp prst="textNoShape">
              <a:avLst/>
            </a:prstTxWarp>
          </a:bodyPr>
          <a:lstStyle/>
          <a:p>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44111DEE-130B-414D-8C10-29BDF642CB5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37419803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xfrm>
            <a:off x="3902599" y="9519056"/>
            <a:ext cx="2985558" cy="501095"/>
          </a:xfrm>
          <a:prstGeom prst="rect">
            <a:avLst/>
          </a:prstGeom>
          <a:noFill/>
        </p:spPr>
        <p:txBody>
          <a:bodyPr/>
          <a:lstStyle/>
          <a:p>
            <a:fld id="{8634B1DE-37C2-420A-88AC-F178321BA3B8}" type="slidenum">
              <a:rPr smtClean="0"/>
              <a:pPr/>
              <a:t>200</a:t>
            </a:fld>
            <a:endParaRPr lang="nl-NL"/>
          </a:p>
        </p:txBody>
      </p:sp>
      <p:sp>
        <p:nvSpPr>
          <p:cNvPr id="50893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08932" name="Rectangle 2"/>
          <p:cNvSpPr>
            <a:spLocks noGrp="1" noRot="1" noChangeAspect="1" noChangeArrowheads="1" noTextEdit="1"/>
          </p:cNvSpPr>
          <p:nvPr>
            <p:ph type="sldImg"/>
          </p:nvPr>
        </p:nvSpPr>
        <p:spPr bwMode="auto">
          <a:xfrm>
            <a:off x="-2492375" y="866775"/>
            <a:ext cx="8451850" cy="4754563"/>
          </a:xfrm>
          <a:solidFill>
            <a:srgbClr val="FFFFFF"/>
          </a:solidFill>
          <a:ln>
            <a:solidFill>
              <a:srgbClr val="000000"/>
            </a:solidFill>
            <a:miter lim="800000"/>
            <a:headEnd/>
            <a:tailEnd/>
          </a:ln>
        </p:spPr>
      </p:sp>
      <p:sp>
        <p:nvSpPr>
          <p:cNvPr id="508933" name="Rectangle 3"/>
          <p:cNvSpPr>
            <a:spLocks noGrp="1" noChangeArrowheads="1"/>
          </p:cNvSpPr>
          <p:nvPr>
            <p:ph type="body" idx="1"/>
          </p:nvPr>
        </p:nvSpPr>
        <p:spPr bwMode="auto">
          <a:xfrm>
            <a:off x="3444875" y="877036"/>
            <a:ext cx="3318260" cy="9377958"/>
          </a:xfrm>
          <a:prstGeom prst="rect">
            <a:avLst/>
          </a:prstGeom>
          <a:noFill/>
        </p:spPr>
        <p:txBody>
          <a:bodyPr wrap="square" numCol="1" anchor="t" anchorCtr="0" compatLnSpc="1">
            <a:prstTxWarp prst="textNoShape">
              <a:avLst/>
            </a:prstTxWarp>
          </a:bodyPr>
          <a:lstStyle/>
          <a:p>
            <a:pPr defTabSz="892089">
              <a:defRPr/>
            </a:pPr>
            <a:r>
              <a:rPr lang="en-US" dirty="0"/>
              <a:t>This example is taken from another book and is only added as a</a:t>
            </a:r>
            <a:r>
              <a:rPr lang="en-US" baseline="0" dirty="0"/>
              <a:t> visual example.</a:t>
            </a:r>
            <a:endParaRPr lang="en-US" dirty="0"/>
          </a:p>
          <a:p>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1FE4D768-41BC-4808-A321-85BE468EE1B8}"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18225327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xfrm>
            <a:off x="3902599" y="9519056"/>
            <a:ext cx="2985558" cy="501095"/>
          </a:xfrm>
          <a:prstGeom prst="rect">
            <a:avLst/>
          </a:prstGeom>
          <a:noFill/>
        </p:spPr>
        <p:txBody>
          <a:bodyPr/>
          <a:lstStyle/>
          <a:p>
            <a:fld id="{2A458A02-61E2-4D36-B23D-2805DC998B49}" type="slidenum">
              <a:rPr smtClean="0"/>
              <a:pPr/>
              <a:t>201</a:t>
            </a:fld>
            <a:endParaRPr lang="nl-NL"/>
          </a:p>
        </p:txBody>
      </p:sp>
      <p:sp>
        <p:nvSpPr>
          <p:cNvPr id="51712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17124"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517125" name="Rectangle 3"/>
          <p:cNvSpPr>
            <a:spLocks noGrp="1" noChangeArrowheads="1"/>
          </p:cNvSpPr>
          <p:nvPr>
            <p:ph type="body" idx="1"/>
          </p:nvPr>
        </p:nvSpPr>
        <p:spPr bwMode="auto">
          <a:xfrm>
            <a:off x="3444055" y="814715"/>
            <a:ext cx="3367170" cy="8532654"/>
          </a:xfrm>
          <a:prstGeom prst="rect">
            <a:avLst/>
          </a:prstGeom>
          <a:noFill/>
        </p:spPr>
        <p:txBody>
          <a:bodyPr wrap="square" numCol="1" anchor="t" anchorCtr="0" compatLnSpc="1">
            <a:prstTxWarp prst="textNoShape">
              <a:avLst/>
            </a:prstTxWarp>
          </a:bodyPr>
          <a:lstStyle/>
          <a:p>
            <a:pPr eaLnBrk="1" hangingPunct="1"/>
            <a:r>
              <a:rPr lang="en-GB" b="1">
                <a:solidFill>
                  <a:srgbClr val="000000"/>
                </a:solidFill>
                <a:latin typeface="Times New Roman" pitchFamily="18" charset="0"/>
                <a:cs typeface="Arial" charset="0"/>
              </a:rPr>
              <a:t>Plan Step</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EB7FF6B4-EFB8-469E-83EF-48A9005DC3D0}"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90636531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xfrm>
            <a:off x="3902599" y="9519056"/>
            <a:ext cx="2985558" cy="501095"/>
          </a:xfrm>
          <a:prstGeom prst="rect">
            <a:avLst/>
          </a:prstGeom>
          <a:noFill/>
        </p:spPr>
        <p:txBody>
          <a:bodyPr/>
          <a:lstStyle/>
          <a:p>
            <a:fld id="{703EA440-2F51-45DF-B34B-53738EEFEDF2}" type="slidenum">
              <a:rPr smtClean="0"/>
              <a:pPr/>
              <a:t>202</a:t>
            </a:fld>
            <a:endParaRPr lang="nl-NL"/>
          </a:p>
        </p:txBody>
      </p:sp>
      <p:sp>
        <p:nvSpPr>
          <p:cNvPr id="51814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18148"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518149" name="Rectangle 3"/>
          <p:cNvSpPr>
            <a:spLocks noGrp="1" noChangeArrowheads="1"/>
          </p:cNvSpPr>
          <p:nvPr>
            <p:ph type="body" idx="1"/>
          </p:nvPr>
        </p:nvSpPr>
        <p:spPr bwMode="auto">
          <a:xfrm>
            <a:off x="3444055" y="876214"/>
            <a:ext cx="3367170" cy="8532654"/>
          </a:xfrm>
          <a:prstGeom prst="rect">
            <a:avLst/>
          </a:prstGeom>
          <a:noFill/>
        </p:spPr>
        <p:txBody>
          <a:bodyPr wrap="square" numCol="1" anchor="t" anchorCtr="0" compatLnSpc="1">
            <a:prstTxWarp prst="textNoShape">
              <a:avLst/>
            </a:prstTxWarp>
          </a:bodyPr>
          <a:lstStyle/>
          <a:p>
            <a:pPr eaLnBrk="1" hangingPunct="1"/>
            <a:endParaRPr lang="en-US" b="0" dirty="0">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715E63E2-5026-41AC-B400-8EE860AD46BC}"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12956610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xfrm>
            <a:off x="3902599" y="9519056"/>
            <a:ext cx="2985558" cy="501095"/>
          </a:xfrm>
          <a:prstGeom prst="rect">
            <a:avLst/>
          </a:prstGeom>
          <a:noFill/>
        </p:spPr>
        <p:txBody>
          <a:bodyPr/>
          <a:lstStyle/>
          <a:p>
            <a:fld id="{008EF5FC-543D-48B2-ADB0-AD6D6986E603}" type="slidenum">
              <a:rPr smtClean="0"/>
              <a:pPr/>
              <a:t>203</a:t>
            </a:fld>
            <a:endParaRPr lang="nl-NL"/>
          </a:p>
        </p:txBody>
      </p:sp>
      <p:sp>
        <p:nvSpPr>
          <p:cNvPr id="52019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20196"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520197" name="Rectangle 3"/>
          <p:cNvSpPr>
            <a:spLocks noGrp="1" noChangeArrowheads="1"/>
          </p:cNvSpPr>
          <p:nvPr>
            <p:ph type="body" idx="1"/>
          </p:nvPr>
        </p:nvSpPr>
        <p:spPr bwMode="auto">
          <a:xfrm>
            <a:off x="3444055" y="814715"/>
            <a:ext cx="3367170" cy="8532654"/>
          </a:xfrm>
          <a:prstGeom prst="rect">
            <a:avLst/>
          </a:prstGeom>
          <a:noFill/>
        </p:spPr>
        <p:txBody>
          <a:bodyPr wrap="square" numCol="1" anchor="t" anchorCtr="0" compatLnSpc="1">
            <a:prstTxWarp prst="textNoShape">
              <a:avLst/>
            </a:prstTxWarp>
          </a:bodyPr>
          <a:lstStyle/>
          <a:p>
            <a:pPr eaLnBrk="1" hangingPunct="1"/>
            <a:r>
              <a:rPr lang="en-GB" sz="900" dirty="0">
                <a:solidFill>
                  <a:srgbClr val="231F20"/>
                </a:solidFill>
                <a:latin typeface="Times New Roman" pitchFamily="18" charset="0"/>
                <a:cs typeface="Arial" charset="0"/>
              </a:rPr>
              <a:t>Ask delegates to come up with examples of every response type.</a:t>
            </a:r>
          </a:p>
          <a:p>
            <a:pPr eaLnBrk="1" hangingPunct="1"/>
            <a:endParaRPr lang="en-GB" sz="900" dirty="0">
              <a:solidFill>
                <a:srgbClr val="231F20"/>
              </a:solidFill>
              <a:latin typeface="Times New Roman" pitchFamily="18" charset="0"/>
              <a:cs typeface="Arial" charset="0"/>
            </a:endParaRPr>
          </a:p>
          <a:p>
            <a:pPr eaLnBrk="1" hangingPunct="1"/>
            <a:r>
              <a:rPr lang="en-GB" sz="900" dirty="0">
                <a:solidFill>
                  <a:srgbClr val="231F20"/>
                </a:solidFill>
                <a:latin typeface="Times New Roman" pitchFamily="18" charset="0"/>
                <a:cs typeface="Arial" charset="0"/>
              </a:rPr>
              <a:t>Address the difficulty of Avoiding – Example change the approach of a project</a:t>
            </a:r>
          </a:p>
          <a:p>
            <a:pPr eaLnBrk="1" hangingPunct="1"/>
            <a:r>
              <a:rPr lang="en-GB" sz="900" dirty="0">
                <a:solidFill>
                  <a:srgbClr val="231F20"/>
                </a:solidFill>
                <a:latin typeface="Times New Roman" pitchFamily="18" charset="0"/>
                <a:cs typeface="Arial" charset="0"/>
              </a:rPr>
              <a:t>Note that Contingency plans seem to be reactive but need to be developed and tested in advance. Ask for common examples of Contingent plans</a:t>
            </a:r>
          </a:p>
          <a:p>
            <a:pPr eaLnBrk="1" hangingPunct="1"/>
            <a:endParaRPr lang="en-GB" sz="900" dirty="0">
              <a:solidFill>
                <a:srgbClr val="231F20"/>
              </a:solidFill>
              <a:latin typeface="Times New Roman" pitchFamily="18" charset="0"/>
              <a:cs typeface="Arial" charset="0"/>
            </a:endParaRPr>
          </a:p>
          <a:p>
            <a:pPr eaLnBrk="1" hangingPunct="1"/>
            <a:r>
              <a:rPr lang="en-GB" sz="900" dirty="0">
                <a:solidFill>
                  <a:srgbClr val="231F20"/>
                </a:solidFill>
                <a:latin typeface="Times New Roman" pitchFamily="18" charset="0"/>
                <a:cs typeface="Arial" charset="0"/>
              </a:rPr>
              <a:t>Explain the difference between Enhance and Exploit – Multiple benefits for Exploit – it could be complete new project or even business line.</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257E9DD1-C3D0-4D3D-AF7D-82B485D0CED3}"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343800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xfrm>
            <a:off x="3902599" y="9519056"/>
            <a:ext cx="2985558" cy="501095"/>
          </a:xfrm>
          <a:prstGeom prst="rect">
            <a:avLst/>
          </a:prstGeom>
          <a:noFill/>
        </p:spPr>
        <p:txBody>
          <a:bodyPr/>
          <a:lstStyle/>
          <a:p>
            <a:fld id="{E15EE059-ED13-473A-871D-7F192932E89C}" type="slidenum">
              <a:rPr smtClean="0"/>
              <a:pPr/>
              <a:t>20</a:t>
            </a:fld>
            <a:endParaRPr lang="nl-NL"/>
          </a:p>
        </p:txBody>
      </p:sp>
      <p:sp>
        <p:nvSpPr>
          <p:cNvPr id="33177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D1A7AFAF-82B4-42F2-9B1A-CF9188DC03C7}" type="datetime1">
              <a:rPr lang="nl-NL" smtClean="0"/>
              <a:t>31-8-2019</a:t>
            </a:fld>
            <a:endParaRPr lang="nl-NL" dirty="0"/>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3" name="Tijdelijke aanduiding voor dia-afbeelding 12"/>
          <p:cNvSpPr>
            <a:spLocks noGrp="1" noRot="1" noChangeAspect="1"/>
          </p:cNvSpPr>
          <p:nvPr>
            <p:ph type="sldImg"/>
          </p:nvPr>
        </p:nvSpPr>
        <p:spPr>
          <a:xfrm>
            <a:off x="-2439988" y="938213"/>
            <a:ext cx="8307388" cy="4673600"/>
          </a:xfrm>
        </p:spPr>
      </p:sp>
      <p:sp>
        <p:nvSpPr>
          <p:cNvPr id="14" name="Tijdelijke aanduiding voor notities 13"/>
          <p:cNvSpPr>
            <a:spLocks noGrp="1"/>
          </p:cNvSpPr>
          <p:nvPr>
            <p:ph type="body" idx="1"/>
          </p:nvPr>
        </p:nvSpPr>
        <p:spPr/>
        <p:txBody>
          <a:bodyPr>
            <a:normAutofit/>
          </a:bodyPr>
          <a:lstStyle/>
          <a:p>
            <a:r>
              <a:rPr lang="en-US" dirty="0"/>
              <a:t>Remember Nick </a:t>
            </a:r>
            <a:r>
              <a:rPr lang="en-US" dirty="0" err="1"/>
              <a:t>Leeson</a:t>
            </a:r>
            <a:r>
              <a:rPr lang="en-US" dirty="0"/>
              <a:t>, infamous investment officer who speculated and brought bankruptcy on a global bank in 1995 (Barings Bank now part of ING). This was a cause for more corporate governance</a:t>
            </a:r>
          </a:p>
          <a:p>
            <a:endParaRPr lang="en-US" dirty="0"/>
          </a:p>
          <a:p>
            <a:r>
              <a:rPr lang="en-US" dirty="0"/>
              <a:t>You need to have control and grip on financial/operational compliance and your threats and opportunities (risks)</a:t>
            </a:r>
          </a:p>
          <a:p>
            <a:endParaRPr lang="en-US" dirty="0"/>
          </a:p>
          <a:p>
            <a:r>
              <a:rPr lang="en-US" dirty="0"/>
              <a:t>By using M_o_R you are able to be held accountable and to answer for your accountability</a:t>
            </a:r>
          </a:p>
        </p:txBody>
      </p:sp>
    </p:spTree>
    <p:extLst>
      <p:ext uri="{BB962C8B-B14F-4D97-AF65-F5344CB8AC3E}">
        <p14:creationId xmlns:p14="http://schemas.microsoft.com/office/powerpoint/2010/main" val="192531761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1026"/>
          <p:cNvSpPr>
            <a:spLocks noGrp="1" noRot="1" noChangeAspect="1" noChangeArrowheads="1" noTextEdit="1"/>
          </p:cNvSpPr>
          <p:nvPr>
            <p:ph type="sldImg"/>
          </p:nvPr>
        </p:nvSpPr>
        <p:spPr bwMode="auto">
          <a:xfrm>
            <a:off x="-2492375" y="866775"/>
            <a:ext cx="8451850" cy="4754563"/>
          </a:xfrm>
          <a:solidFill>
            <a:srgbClr val="FFFFFF"/>
          </a:solidFill>
          <a:ln>
            <a:solidFill>
              <a:srgbClr val="000000"/>
            </a:solidFill>
            <a:miter lim="800000"/>
            <a:headEnd/>
            <a:tailEnd/>
          </a:ln>
        </p:spPr>
      </p:sp>
      <p:sp>
        <p:nvSpPr>
          <p:cNvPr id="506883" name="Rectangle 1027"/>
          <p:cNvSpPr>
            <a:spLocks noGrp="1" noChangeArrowheads="1"/>
          </p:cNvSpPr>
          <p:nvPr>
            <p:ph type="body" idx="1"/>
          </p:nvPr>
        </p:nvSpPr>
        <p:spPr bwMode="auto">
          <a:xfrm>
            <a:off x="3444055" y="876214"/>
            <a:ext cx="3367170" cy="8532654"/>
          </a:xfrm>
          <a:prstGeom prst="rect">
            <a:avLst/>
          </a:prstGeom>
          <a:solidFill>
            <a:srgbClr val="FFFFFF"/>
          </a:solidFill>
        </p:spPr>
        <p:txBody>
          <a:bodyPr wrap="square" numCol="1" anchor="t" anchorCtr="0" compatLnSpc="1">
            <a:prstTxWarp prst="textNoShape">
              <a:avLst/>
            </a:prstTxWarp>
          </a:bodyPr>
          <a:lstStyle/>
          <a:p>
            <a:endParaRPr lang="en-US" dirty="0">
              <a:cs typeface="Arial" charset="0"/>
            </a:endParaRPr>
          </a:p>
        </p:txBody>
      </p:sp>
      <p:sp>
        <p:nvSpPr>
          <p:cNvPr id="506884" name="Tijdelijke aanduiding voor datum 3"/>
          <p:cNvSpPr>
            <a:spLocks noGrp="1"/>
          </p:cNvSpPr>
          <p:nvPr>
            <p:ph type="dt" sz="quarter" idx="1"/>
          </p:nvPr>
        </p:nvSpPr>
        <p:spPr>
          <a:xfrm>
            <a:off x="3902599" y="1"/>
            <a:ext cx="2985558" cy="501095"/>
          </a:xfrm>
          <a:prstGeom prst="rect">
            <a:avLst/>
          </a:prstGeom>
          <a:noFill/>
        </p:spPr>
        <p:txBody>
          <a:bodyPr/>
          <a:lstStyle/>
          <a:p>
            <a:fld id="{29B0F7A1-E792-4232-969E-F62215A36A75}" type="datetime1">
              <a:rPr lang="nl-NL" smtClean="0"/>
              <a:t>31-8-2019</a:t>
            </a:fld>
            <a:endParaRPr lang="nl-NL"/>
          </a:p>
        </p:txBody>
      </p:sp>
      <p:sp>
        <p:nvSpPr>
          <p:cNvPr id="506885" name="Tijdelijke aanduiding voor dianummer 4"/>
          <p:cNvSpPr>
            <a:spLocks noGrp="1"/>
          </p:cNvSpPr>
          <p:nvPr>
            <p:ph type="sldNum" sz="quarter" idx="5"/>
          </p:nvPr>
        </p:nvSpPr>
        <p:spPr>
          <a:xfrm>
            <a:off x="3902599" y="9519056"/>
            <a:ext cx="2985558" cy="501095"/>
          </a:xfrm>
          <a:prstGeom prst="rect">
            <a:avLst/>
          </a:prstGeom>
          <a:noFill/>
        </p:spPr>
        <p:txBody>
          <a:bodyPr/>
          <a:lstStyle/>
          <a:p>
            <a:fld id="{CC7B9A64-FB4C-4F4C-BA08-59EF6C983AAE}" type="slidenum">
              <a:rPr smtClean="0"/>
              <a:pPr/>
              <a:t>204</a:t>
            </a:fld>
            <a:endParaRPr lang="nl-NL"/>
          </a:p>
        </p:txBody>
      </p:sp>
      <p:sp>
        <p:nvSpPr>
          <p:cNvPr id="506886" name="Tijdelijke aanduiding voor voettekst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nl-NL"/>
              <a:t>©2018 nThen!</a:t>
            </a:r>
          </a:p>
        </p:txBody>
      </p:sp>
      <p:sp>
        <p:nvSpPr>
          <p:cNvPr id="506887" name="Tijdelijke aanduiding voor koptekst 6"/>
          <p:cNvSpPr>
            <a:spLocks noGrp="1"/>
          </p:cNvSpPr>
          <p:nvPr>
            <p:ph type="hdr" sz="quarter"/>
          </p:nvPr>
        </p:nvSpPr>
        <p:spPr bwMode="auto">
          <a:xfrm>
            <a:off x="1" y="1"/>
            <a:ext cx="2985558" cy="501095"/>
          </a:xfrm>
          <a:prstGeom prst="rect">
            <a:avLst/>
          </a:prstGeom>
          <a:noFill/>
          <a:ln>
            <a:miter lim="800000"/>
            <a:headEnd/>
            <a:tailEnd/>
          </a:ln>
        </p:spPr>
        <p:txBody>
          <a:bodyPr wrap="square" numCol="1" anchor="t" anchorCtr="0" compatLnSpc="1">
            <a:prstTxWarp prst="textNoShape">
              <a:avLst/>
            </a:prstTxWarp>
          </a:bodyPr>
          <a:lstStyle/>
          <a:p>
            <a:r>
              <a:rPr lang="nl-NL"/>
              <a:t>M_o_R sheets</a:t>
            </a:r>
          </a:p>
        </p:txBody>
      </p:sp>
    </p:spTree>
    <p:extLst>
      <p:ext uri="{BB962C8B-B14F-4D97-AF65-F5344CB8AC3E}">
        <p14:creationId xmlns:p14="http://schemas.microsoft.com/office/powerpoint/2010/main" val="277786047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xfrm>
            <a:off x="3902599" y="9519056"/>
            <a:ext cx="2985558" cy="501095"/>
          </a:xfrm>
          <a:prstGeom prst="rect">
            <a:avLst/>
          </a:prstGeom>
          <a:noFill/>
        </p:spPr>
        <p:txBody>
          <a:bodyPr/>
          <a:lstStyle/>
          <a:p>
            <a:fld id="{C4BA3EAB-A68B-4A4F-A193-378CBA65AF81}" type="slidenum">
              <a:rPr smtClean="0"/>
              <a:pPr/>
              <a:t>205</a:t>
            </a:fld>
            <a:endParaRPr lang="nl-NL"/>
          </a:p>
        </p:txBody>
      </p:sp>
      <p:sp>
        <p:nvSpPr>
          <p:cNvPr id="51200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12004" name="Rectangle 2"/>
          <p:cNvSpPr>
            <a:spLocks noGrp="1" noRot="1" noChangeAspect="1" noChangeArrowheads="1" noTextEdit="1"/>
          </p:cNvSpPr>
          <p:nvPr>
            <p:ph type="sldImg"/>
          </p:nvPr>
        </p:nvSpPr>
        <p:spPr bwMode="auto">
          <a:xfrm>
            <a:off x="-2484438" y="866775"/>
            <a:ext cx="8450263" cy="4754563"/>
          </a:xfrm>
          <a:solidFill>
            <a:srgbClr val="FFFFFF"/>
          </a:solidFill>
          <a:ln>
            <a:solidFill>
              <a:srgbClr val="000000"/>
            </a:solidFill>
            <a:miter lim="800000"/>
            <a:headEnd/>
            <a:tailEnd/>
          </a:ln>
        </p:spPr>
      </p:sp>
      <p:sp>
        <p:nvSpPr>
          <p:cNvPr id="512005" name="Rectangle 3"/>
          <p:cNvSpPr>
            <a:spLocks noGrp="1" noChangeArrowheads="1"/>
          </p:cNvSpPr>
          <p:nvPr>
            <p:ph type="body" idx="1"/>
          </p:nvPr>
        </p:nvSpPr>
        <p:spPr bwMode="auto">
          <a:xfrm>
            <a:off x="3444875" y="814715"/>
            <a:ext cx="3367170" cy="8532654"/>
          </a:xfrm>
          <a:prstGeom prst="rect">
            <a:avLst/>
          </a:prstGeom>
          <a:solidFill>
            <a:srgbClr val="FFFFFF"/>
          </a:solidFill>
        </p:spPr>
        <p:txBody>
          <a:bodyPr wrap="square" numCol="1" anchor="t" anchorCtr="0" compatLnSpc="1">
            <a:prstTxWarp prst="textNoShape">
              <a:avLst/>
            </a:prstTxWarp>
          </a:bodyPr>
          <a:lstStyle/>
          <a:p>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8531C94E-04CA-46E9-BCF1-EF4074E9473C}"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90350244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xfrm>
            <a:off x="3902599" y="9519056"/>
            <a:ext cx="2985558" cy="501095"/>
          </a:xfrm>
          <a:prstGeom prst="rect">
            <a:avLst/>
          </a:prstGeom>
          <a:noFill/>
        </p:spPr>
        <p:txBody>
          <a:bodyPr/>
          <a:lstStyle/>
          <a:p>
            <a:fld id="{5E2CC085-6BD1-4D98-B51D-1A9D99A8C358}" type="slidenum">
              <a:rPr smtClean="0"/>
              <a:pPr/>
              <a:t>207</a:t>
            </a:fld>
            <a:endParaRPr lang="nl-NL"/>
          </a:p>
        </p:txBody>
      </p:sp>
      <p:sp>
        <p:nvSpPr>
          <p:cNvPr id="52224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22244"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522245" name="Rectangle 3"/>
          <p:cNvSpPr>
            <a:spLocks noGrp="1" noChangeArrowheads="1"/>
          </p:cNvSpPr>
          <p:nvPr>
            <p:ph type="body" idx="1"/>
          </p:nvPr>
        </p:nvSpPr>
        <p:spPr bwMode="auto">
          <a:xfrm>
            <a:off x="3444875" y="876214"/>
            <a:ext cx="3367170" cy="8532654"/>
          </a:xfrm>
          <a:prstGeom prst="rect">
            <a:avLst/>
          </a:prstGeom>
          <a:noFill/>
        </p:spPr>
        <p:txBody>
          <a:bodyPr wrap="square" numCol="1" anchor="t" anchorCtr="0" compatLnSpc="1">
            <a:prstTxWarp prst="textNoShape">
              <a:avLst/>
            </a:prstTxWarp>
          </a:bodyPr>
          <a:lstStyle/>
          <a:p>
            <a:pPr eaLnBrk="1" hangingPunct="1"/>
            <a:r>
              <a:rPr lang="en-GB" b="1">
                <a:solidFill>
                  <a:srgbClr val="000000"/>
                </a:solidFill>
                <a:latin typeface="Times New Roman" pitchFamily="18" charset="0"/>
                <a:cs typeface="Arial" charset="0"/>
              </a:rPr>
              <a:t>Implement</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19E53435-D8F0-4787-8CA2-5F90CB88537B}"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5219249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xfrm>
            <a:off x="4021295" y="9721107"/>
            <a:ext cx="3076363" cy="511731"/>
          </a:xfrm>
          <a:prstGeom prst="rect">
            <a:avLst/>
          </a:prstGeom>
          <a:noFill/>
        </p:spPr>
        <p:txBody>
          <a:bodyPr/>
          <a:lstStyle/>
          <a:p>
            <a:fld id="{5DDC8383-6678-474F-90D7-6A08D333ECE0}" type="slidenum">
              <a:rPr smtClean="0"/>
              <a:pPr/>
              <a:t>208</a:t>
            </a:fld>
            <a:endParaRPr lang="nl-NL"/>
          </a:p>
        </p:txBody>
      </p:sp>
      <p:sp>
        <p:nvSpPr>
          <p:cNvPr id="52531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25316" name="Rectangle 2"/>
          <p:cNvSpPr>
            <a:spLocks noGrp="1" noRot="1" noChangeAspect="1" noChangeArrowheads="1" noTextEdit="1"/>
          </p:cNvSpPr>
          <p:nvPr>
            <p:ph type="sldImg"/>
          </p:nvPr>
        </p:nvSpPr>
        <p:spPr bwMode="auto">
          <a:xfrm>
            <a:off x="-2528888" y="885825"/>
            <a:ext cx="8629651" cy="4854575"/>
          </a:xfrm>
          <a:noFill/>
          <a:ln>
            <a:solidFill>
              <a:srgbClr val="000000"/>
            </a:solidFill>
            <a:miter lim="800000"/>
            <a:headEnd/>
            <a:tailEnd/>
          </a:ln>
        </p:spPr>
      </p:sp>
      <p:sp>
        <p:nvSpPr>
          <p:cNvPr id="525317" name="Rectangle 3"/>
          <p:cNvSpPr>
            <a:spLocks noGrp="1" noChangeArrowheads="1"/>
          </p:cNvSpPr>
          <p:nvPr>
            <p:ph type="body" idx="1"/>
          </p:nvPr>
        </p:nvSpPr>
        <p:spPr bwMode="auto">
          <a:xfrm>
            <a:off x="3549650" y="894813"/>
            <a:ext cx="3469582" cy="8713768"/>
          </a:xfrm>
          <a:prstGeom prst="rect">
            <a:avLst/>
          </a:prstGeom>
          <a:noFill/>
        </p:spPr>
        <p:txBody>
          <a:bodyPr wrap="square" numCol="1" anchor="t" anchorCtr="0" compatLnSpc="1">
            <a:prstTxWarp prst="textNoShape">
              <a:avLst/>
            </a:prstTxWarp>
          </a:bodyPr>
          <a:lstStyle/>
          <a:p>
            <a:pPr marL="309524" marR="0" indent="-309524" algn="l" defTabSz="914400" rtl="0" eaLnBrk="1" fontAlgn="auto" latinLnBrk="0" hangingPunct="1">
              <a:lnSpc>
                <a:spcPct val="100000"/>
              </a:lnSpc>
              <a:spcBef>
                <a:spcPts val="0"/>
              </a:spcBef>
              <a:spcAft>
                <a:spcPts val="0"/>
              </a:spcAft>
              <a:buClrTx/>
              <a:buSzTx/>
              <a:buFontTx/>
              <a:buNone/>
              <a:tabLst/>
              <a:defRPr/>
            </a:pPr>
            <a:r>
              <a:rPr lang="en-US" dirty="0"/>
              <a:t>Discuss experiences</a:t>
            </a:r>
            <a:r>
              <a:rPr lang="en-US" baseline="0" dirty="0"/>
              <a:t> with this technique and b</a:t>
            </a:r>
            <a:r>
              <a:rPr lang="en-US" dirty="0"/>
              <a:t>enefits</a:t>
            </a:r>
            <a:r>
              <a:rPr lang="en-US" baseline="0" dirty="0"/>
              <a:t> and limitations </a:t>
            </a:r>
            <a:r>
              <a:rPr lang="en-US" dirty="0"/>
              <a:t>using</a:t>
            </a:r>
            <a:r>
              <a:rPr lang="en-US" baseline="0" dirty="0"/>
              <a:t> Appendix  B</a:t>
            </a:r>
            <a:endParaRPr lang="en-US" dirty="0"/>
          </a:p>
          <a:p>
            <a:pPr marL="309524" indent="-309524"/>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4021295" y="1"/>
            <a:ext cx="3076363" cy="511731"/>
          </a:xfrm>
          <a:prstGeom prst="rect">
            <a:avLst/>
          </a:prstGeom>
        </p:spPr>
        <p:txBody>
          <a:bodyPr/>
          <a:lstStyle/>
          <a:p>
            <a:fld id="{02682970-DAAA-4F32-9D1A-3DBEC68F8BFB}" type="datetime1">
              <a:rPr lang="nl-NL" smtClean="0"/>
              <a:t>31-8-2019</a:t>
            </a:fld>
            <a:endParaRPr lang="nl-NL"/>
          </a:p>
        </p:txBody>
      </p:sp>
      <p:sp>
        <p:nvSpPr>
          <p:cNvPr id="8" name="Tijdelijke aanduiding voor koptekst 7"/>
          <p:cNvSpPr>
            <a:spLocks noGrp="1"/>
          </p:cNvSpPr>
          <p:nvPr>
            <p:ph type="hdr" sz="quarter" idx="11"/>
          </p:nvPr>
        </p:nvSpPr>
        <p:spPr>
          <a:xfrm>
            <a:off x="1" y="1"/>
            <a:ext cx="3076363" cy="511731"/>
          </a:xfrm>
          <a:prstGeom prst="rect">
            <a:avLst/>
          </a:prstGeom>
        </p:spPr>
        <p:txBody>
          <a:bodyPr/>
          <a:lstStyle/>
          <a:p>
            <a:r>
              <a:rPr lang="nl-NL"/>
              <a:t>M_o_R notes</a:t>
            </a:r>
          </a:p>
        </p:txBody>
      </p:sp>
    </p:spTree>
    <p:extLst>
      <p:ext uri="{BB962C8B-B14F-4D97-AF65-F5344CB8AC3E}">
        <p14:creationId xmlns:p14="http://schemas.microsoft.com/office/powerpoint/2010/main" val="316110366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a:xfrm>
            <a:off x="3902599" y="9519056"/>
            <a:ext cx="2985558" cy="501095"/>
          </a:xfrm>
          <a:prstGeom prst="rect">
            <a:avLst/>
          </a:prstGeom>
          <a:noFill/>
        </p:spPr>
        <p:txBody>
          <a:bodyPr/>
          <a:lstStyle/>
          <a:p>
            <a:fld id="{6CEFD0A8-6306-4E65-B3E7-CB942696BB46}" type="slidenum">
              <a:rPr smtClean="0"/>
              <a:pPr/>
              <a:t>209</a:t>
            </a:fld>
            <a:endParaRPr lang="nl-NL"/>
          </a:p>
        </p:txBody>
      </p:sp>
      <p:sp>
        <p:nvSpPr>
          <p:cNvPr id="52736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27364" name="Rectangle 2"/>
          <p:cNvSpPr>
            <a:spLocks noGrp="1" noRot="1" noChangeAspect="1" noChangeArrowheads="1" noTextEdit="1"/>
          </p:cNvSpPr>
          <p:nvPr>
            <p:ph type="sldImg"/>
          </p:nvPr>
        </p:nvSpPr>
        <p:spPr bwMode="auto">
          <a:xfrm>
            <a:off x="-2492375" y="866775"/>
            <a:ext cx="8451850" cy="4754563"/>
          </a:xfrm>
          <a:solidFill>
            <a:srgbClr val="FFFFFF"/>
          </a:solidFill>
          <a:ln>
            <a:solidFill>
              <a:srgbClr val="000000"/>
            </a:solidFill>
            <a:miter lim="800000"/>
            <a:headEnd/>
            <a:tailEnd/>
          </a:ln>
        </p:spPr>
      </p:sp>
      <p:sp>
        <p:nvSpPr>
          <p:cNvPr id="527365" name="Rectangle 3"/>
          <p:cNvSpPr>
            <a:spLocks noGrp="1" noChangeArrowheads="1"/>
          </p:cNvSpPr>
          <p:nvPr>
            <p:ph type="body" idx="1"/>
          </p:nvPr>
        </p:nvSpPr>
        <p:spPr bwMode="auto">
          <a:xfrm>
            <a:off x="3444055" y="876214"/>
            <a:ext cx="3367170" cy="8532654"/>
          </a:xfrm>
          <a:prstGeom prst="rect">
            <a:avLst/>
          </a:prstGeom>
          <a:solidFill>
            <a:srgbClr val="FFFFFF"/>
          </a:solidFill>
        </p:spPr>
        <p:txBody>
          <a:bodyPr wrap="square" numCol="1" anchor="t" anchorCtr="0" compatLnSpc="1">
            <a:prstTxWarp prst="textNoShape">
              <a:avLst/>
            </a:prstTxWarp>
          </a:bodyPr>
          <a:lstStyle/>
          <a:p>
            <a:endParaRPr lang="en-GB" dirty="0">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438B69CC-16E7-4E1C-B22B-418AD74C7821}"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426218917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7AFC775A-267C-4D39-94E8-061F073AF9D6}"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210</a:t>
            </a:fld>
            <a:endParaRPr lang="nl-NL"/>
          </a:p>
        </p:txBody>
      </p:sp>
    </p:spTree>
    <p:extLst>
      <p:ext uri="{BB962C8B-B14F-4D97-AF65-F5344CB8AC3E}">
        <p14:creationId xmlns:p14="http://schemas.microsoft.com/office/powerpoint/2010/main" val="55865631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7"/>
          <p:cNvSpPr>
            <a:spLocks noGrp="1" noChangeArrowheads="1"/>
          </p:cNvSpPr>
          <p:nvPr>
            <p:ph type="sldNum" sz="quarter" idx="5"/>
          </p:nvPr>
        </p:nvSpPr>
        <p:spPr>
          <a:xfrm>
            <a:off x="3902599" y="9519056"/>
            <a:ext cx="2985558" cy="501095"/>
          </a:xfrm>
          <a:prstGeom prst="rect">
            <a:avLst/>
          </a:prstGeom>
          <a:noFill/>
        </p:spPr>
        <p:txBody>
          <a:bodyPr/>
          <a:lstStyle/>
          <a:p>
            <a:fld id="{50DD33A2-545F-48CB-8019-1294DDE32A6C}" type="slidenum">
              <a:rPr smtClean="0"/>
              <a:pPr/>
              <a:t>211</a:t>
            </a:fld>
            <a:endParaRPr lang="nl-NL"/>
          </a:p>
        </p:txBody>
      </p:sp>
      <p:sp>
        <p:nvSpPr>
          <p:cNvPr id="59289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92900"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92901" name="Rectangle 3"/>
          <p:cNvSpPr>
            <a:spLocks noGrp="1" noChangeArrowheads="1"/>
          </p:cNvSpPr>
          <p:nvPr>
            <p:ph type="body" idx="1"/>
          </p:nvPr>
        </p:nvSpPr>
        <p:spPr bwMode="auto">
          <a:xfrm>
            <a:off x="3444055" y="915562"/>
            <a:ext cx="3367170" cy="8532654"/>
          </a:xfrm>
          <a:prstGeom prst="rect">
            <a:avLst/>
          </a:prstGeom>
          <a:noFill/>
        </p:spPr>
        <p:txBody>
          <a:bodyPr wrap="square" numCol="1" anchor="t" anchorCtr="0" compatLnSpc="1">
            <a:prstTxWarp prst="textNoShape">
              <a:avLst/>
            </a:prstTxWarp>
          </a:bodyPr>
          <a:lstStyle/>
          <a:p>
            <a:pPr eaLnBrk="1" hangingPunct="1"/>
            <a:r>
              <a:rPr lang="en-GB" b="1" dirty="0">
                <a:latin typeface="Times New Roman" pitchFamily="18" charset="0"/>
                <a:cs typeface="Arial" charset="0"/>
              </a:rPr>
              <a:t>Embedding and Reviewing M_o_R – Objectives</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D700620A-4FF2-4CEE-915C-F8762A6D60D9}"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20678603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a:xfrm>
            <a:off x="3902599" y="9519056"/>
            <a:ext cx="2985558" cy="501095"/>
          </a:xfrm>
          <a:prstGeom prst="rect">
            <a:avLst/>
          </a:prstGeom>
          <a:noFill/>
        </p:spPr>
        <p:txBody>
          <a:bodyPr/>
          <a:lstStyle/>
          <a:p>
            <a:fld id="{F11346C5-5D12-4E44-A18F-D5CA417831F1}" type="slidenum">
              <a:rPr smtClean="0"/>
              <a:pPr/>
              <a:t>212</a:t>
            </a:fld>
            <a:endParaRPr lang="nl-NL"/>
          </a:p>
        </p:txBody>
      </p:sp>
      <p:sp>
        <p:nvSpPr>
          <p:cNvPr id="59392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93924"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93925" name="Rectangle 3"/>
          <p:cNvSpPr>
            <a:spLocks noGrp="1" noChangeArrowheads="1"/>
          </p:cNvSpPr>
          <p:nvPr>
            <p:ph type="body" idx="1"/>
          </p:nvPr>
        </p:nvSpPr>
        <p:spPr bwMode="auto">
          <a:xfrm>
            <a:off x="3444875" y="915562"/>
            <a:ext cx="3367170" cy="8532654"/>
          </a:xfrm>
          <a:prstGeom prst="rect">
            <a:avLst/>
          </a:prstGeom>
          <a:noFill/>
        </p:spPr>
        <p:txBody>
          <a:bodyPr wrap="square" lIns="109393" tIns="54696" rIns="109393" bIns="54696" numCol="1" anchor="t" anchorCtr="0" compatLnSpc="1">
            <a:prstTxWarp prst="textNoShape">
              <a:avLst/>
            </a:prstTxWarp>
          </a:bodyPr>
          <a:lstStyle/>
          <a:p>
            <a:pPr eaLnBrk="1" hangingPunct="1"/>
            <a:r>
              <a:rPr lang="en-GB" b="1">
                <a:solidFill>
                  <a:srgbClr val="231F20"/>
                </a:solidFill>
                <a:latin typeface="Times New Roman" pitchFamily="18" charset="0"/>
                <a:cs typeface="Arial" charset="0"/>
              </a:rPr>
              <a:t>Integrating M_o_R</a:t>
            </a:r>
          </a:p>
          <a:p>
            <a:pPr eaLnBrk="1" hangingPunct="1"/>
            <a:endParaRPr lang="en-GB">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06B585F0-DF9F-49DD-8606-AC7321FFAC6F}"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12763415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7"/>
          <p:cNvSpPr>
            <a:spLocks noGrp="1" noChangeArrowheads="1"/>
          </p:cNvSpPr>
          <p:nvPr>
            <p:ph type="sldNum" sz="quarter" idx="5"/>
          </p:nvPr>
        </p:nvSpPr>
        <p:spPr>
          <a:xfrm>
            <a:off x="3902599" y="9519056"/>
            <a:ext cx="2985558" cy="501095"/>
          </a:xfrm>
          <a:prstGeom prst="rect">
            <a:avLst/>
          </a:prstGeom>
          <a:noFill/>
        </p:spPr>
        <p:txBody>
          <a:bodyPr/>
          <a:lstStyle/>
          <a:p>
            <a:fld id="{5F1C8040-1118-4F5D-B9A0-EC8309B7EEBB}" type="slidenum">
              <a:rPr smtClean="0"/>
              <a:pPr/>
              <a:t>213</a:t>
            </a:fld>
            <a:endParaRPr lang="nl-NL"/>
          </a:p>
        </p:txBody>
      </p:sp>
      <p:sp>
        <p:nvSpPr>
          <p:cNvPr id="59801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98020"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98021" name="Rectangle 3"/>
          <p:cNvSpPr>
            <a:spLocks noGrp="1" noChangeArrowheads="1"/>
          </p:cNvSpPr>
          <p:nvPr>
            <p:ph type="body" idx="1"/>
          </p:nvPr>
        </p:nvSpPr>
        <p:spPr bwMode="auto">
          <a:xfrm>
            <a:off x="3444876" y="901503"/>
            <a:ext cx="3366350" cy="8324256"/>
          </a:xfrm>
          <a:prstGeom prst="rect">
            <a:avLst/>
          </a:prstGeom>
          <a:noFill/>
        </p:spPr>
        <p:txBody>
          <a:bodyPr wrap="square" numCol="1" anchor="t" anchorCtr="0" compatLnSpc="1">
            <a:prstTxWarp prst="textNoShape">
              <a:avLst/>
            </a:prstTxWarp>
          </a:bodyPr>
          <a:lstStyle/>
          <a:p>
            <a:endParaRPr lang="en-GB" dirty="0">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518D3F67-3AA7-4489-BBF5-BCFC5EA99E9D}"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02212678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p:cNvSpPr>
            <a:spLocks noGrp="1" noChangeArrowheads="1"/>
          </p:cNvSpPr>
          <p:nvPr>
            <p:ph type="sldNum" sz="quarter" idx="5"/>
          </p:nvPr>
        </p:nvSpPr>
        <p:spPr>
          <a:xfrm>
            <a:off x="3902599" y="9519056"/>
            <a:ext cx="2985558" cy="501095"/>
          </a:xfrm>
          <a:prstGeom prst="rect">
            <a:avLst/>
          </a:prstGeom>
          <a:noFill/>
        </p:spPr>
        <p:txBody>
          <a:bodyPr/>
          <a:lstStyle/>
          <a:p>
            <a:fld id="{7AF440A5-F91A-4B24-82ED-693ECE3A2244}" type="slidenum">
              <a:rPr smtClean="0"/>
              <a:pPr/>
              <a:t>214</a:t>
            </a:fld>
            <a:endParaRPr lang="nl-NL"/>
          </a:p>
        </p:txBody>
      </p:sp>
      <p:sp>
        <p:nvSpPr>
          <p:cNvPr id="59494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94948"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94949" name="Rectangle 3"/>
          <p:cNvSpPr>
            <a:spLocks noGrp="1" noChangeArrowheads="1"/>
          </p:cNvSpPr>
          <p:nvPr>
            <p:ph type="body" idx="1"/>
          </p:nvPr>
        </p:nvSpPr>
        <p:spPr bwMode="auto">
          <a:xfrm>
            <a:off x="3444055" y="915562"/>
            <a:ext cx="3367170" cy="8532654"/>
          </a:xfrm>
          <a:prstGeom prst="rect">
            <a:avLst/>
          </a:prstGeom>
          <a:noFill/>
        </p:spPr>
        <p:txBody>
          <a:bodyPr wrap="square" numCol="1" anchor="t" anchorCtr="0" compatLnSpc="1">
            <a:prstTxWarp prst="textNoShape">
              <a:avLst/>
            </a:prstTxWarp>
          </a:bodyPr>
          <a:lstStyle/>
          <a:p>
            <a:pPr eaLnBrk="1" hangingPunct="1"/>
            <a:endParaRPr lang="en-GB" b="0" dirty="0">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A2BC5ED6-694D-4771-A210-5E44BE5581E5}"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71365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p:txBody>
          <a:bodyPr/>
          <a:lstStyle/>
          <a:p>
            <a:fld id="{F6BEAF9D-E709-46CD-9BD5-B607967770CF}" type="slidenum">
              <a:rPr lang="nl-NL" smtClean="0"/>
              <a:pPr/>
              <a:t>3</a:t>
            </a:fld>
            <a:endParaRPr lang="nl-NL" dirty="0"/>
          </a:p>
        </p:txBody>
      </p:sp>
      <p:sp>
        <p:nvSpPr>
          <p:cNvPr id="322563" name="Tijdelijke aanduiding voor voettekst 12"/>
          <p:cNvSpPr>
            <a:spLocks noGrp="1"/>
          </p:cNvSpPr>
          <p:nvPr>
            <p:ph type="ftr" sz="quarter" idx="4"/>
          </p:nvPr>
        </p:nvSpPr>
        <p:spPr/>
        <p:txBody>
          <a:bodyPr/>
          <a:lstStyle/>
          <a:p>
            <a:r>
              <a:rPr lang="nl-NL"/>
              <a:t>©2018 nThen!</a:t>
            </a:r>
            <a:endParaRPr lang="nl-NL" dirty="0"/>
          </a:p>
        </p:txBody>
      </p:sp>
      <p:sp>
        <p:nvSpPr>
          <p:cNvPr id="7" name="Tijdelijke aanduiding voor notities 6"/>
          <p:cNvSpPr>
            <a:spLocks noGrp="1"/>
          </p:cNvSpPr>
          <p:nvPr>
            <p:ph type="body" idx="1"/>
          </p:nvPr>
        </p:nvSpPr>
        <p:spPr/>
        <p:txBody>
          <a:bodyPr>
            <a:normAutofit/>
          </a:bodyPr>
          <a:lstStyle/>
          <a:p>
            <a:r>
              <a:rPr lang="en-US" dirty="0"/>
              <a:t>Practitioner courses are usually small groups of specialists and experience project / programme managers who want to develop further. Their interest is in the subject matter and less in passing the exam.</a:t>
            </a:r>
          </a:p>
          <a:p>
            <a:r>
              <a:rPr lang="en-US" dirty="0"/>
              <a:t>This material attempts to achieve both by letting them apply the guidance to their own experience.</a:t>
            </a:r>
          </a:p>
          <a:p>
            <a:r>
              <a:rPr lang="en-US" dirty="0"/>
              <a:t>It is therefore important to take time here to research their motivation to participate and prepare them for the application of M_o_R to their own situation</a:t>
            </a:r>
          </a:p>
        </p:txBody>
      </p:sp>
      <p:sp>
        <p:nvSpPr>
          <p:cNvPr id="8" name="Tijdelijke aanduiding voor datum 7"/>
          <p:cNvSpPr>
            <a:spLocks noGrp="1"/>
          </p:cNvSpPr>
          <p:nvPr>
            <p:ph type="dt" idx="10"/>
          </p:nvPr>
        </p:nvSpPr>
        <p:spPr/>
        <p:txBody>
          <a:bodyPr/>
          <a:lstStyle/>
          <a:p>
            <a:fld id="{134F4D17-B775-4011-8EDB-E757383EC60A}" type="datetime1">
              <a:rPr lang="nl-NL" smtClean="0"/>
              <a:t>31-8-2019</a:t>
            </a:fld>
            <a:endParaRPr lang="nl-NL"/>
          </a:p>
        </p:txBody>
      </p:sp>
      <p:sp>
        <p:nvSpPr>
          <p:cNvPr id="22" name="Tijdelijke aanduiding voor dia-afbeelding 21"/>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3550469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p:txBody>
          <a:bodyPr>
            <a:normAutofit/>
          </a:bodyPr>
          <a:lstStyle/>
          <a:p>
            <a:r>
              <a:rPr lang="nl-NL" dirty="0" err="1"/>
              <a:t>Other</a:t>
            </a:r>
            <a:r>
              <a:rPr lang="nl-NL" dirty="0"/>
              <a:t> </a:t>
            </a:r>
            <a:r>
              <a:rPr lang="nl-NL" dirty="0" err="1"/>
              <a:t>controls</a:t>
            </a:r>
            <a:r>
              <a:rPr lang="nl-NL" baseline="0" dirty="0"/>
              <a:t> are Financial, </a:t>
            </a:r>
            <a:r>
              <a:rPr lang="nl-NL" baseline="0" dirty="0" err="1"/>
              <a:t>Operational</a:t>
            </a:r>
            <a:r>
              <a:rPr lang="nl-NL" baseline="0" dirty="0"/>
              <a:t> and </a:t>
            </a:r>
            <a:r>
              <a:rPr lang="nl-NL" baseline="0" dirty="0" err="1"/>
              <a:t>Compliance</a:t>
            </a:r>
            <a:endParaRPr lang="nl-NL" dirty="0"/>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21</a:t>
            </a:fld>
            <a:endParaRPr lang="en-US"/>
          </a:p>
        </p:txBody>
      </p:sp>
      <p:sp>
        <p:nvSpPr>
          <p:cNvPr id="6" name="Tijdelijke aanduiding voor datum 5"/>
          <p:cNvSpPr>
            <a:spLocks noGrp="1"/>
          </p:cNvSpPr>
          <p:nvPr>
            <p:ph type="dt" idx="12"/>
          </p:nvPr>
        </p:nvSpPr>
        <p:spPr/>
        <p:txBody>
          <a:bodyPr/>
          <a:lstStyle/>
          <a:p>
            <a:fld id="{C9CFB28D-7CBC-4F9C-9634-AC15B0364B38}"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14336046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r>
              <a:rPr lang="en-US" dirty="0"/>
              <a:t>See also the relationship with the common process barriers – page 37 (4.2)</a:t>
            </a:r>
          </a:p>
          <a:p>
            <a:endParaRPr lang="en-US" dirty="0"/>
          </a:p>
          <a:p>
            <a:endParaRPr lang="en-US" dirty="0"/>
          </a:p>
          <a:p>
            <a:r>
              <a:rPr lang="en-US" dirty="0"/>
              <a:t>Changed slide to delete overlap with added slide supporting factors</a:t>
            </a:r>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566E7963-38B8-4F6E-96F6-F3EFC286D909}"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215</a:t>
            </a:fld>
            <a:endParaRPr lang="nl-NL"/>
          </a:p>
        </p:txBody>
      </p:sp>
    </p:spTree>
    <p:extLst>
      <p:ext uri="{BB962C8B-B14F-4D97-AF65-F5344CB8AC3E}">
        <p14:creationId xmlns:p14="http://schemas.microsoft.com/office/powerpoint/2010/main" val="156961752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a:p>
            <a:r>
              <a:rPr lang="en-US" dirty="0"/>
              <a:t>Also point to the list in the Guidance</a:t>
            </a:r>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0BB796BE-2F34-44B3-A1D5-D84FAF338F91}"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216</a:t>
            </a:fld>
            <a:endParaRPr lang="nl-NL"/>
          </a:p>
        </p:txBody>
      </p:sp>
    </p:spTree>
    <p:extLst>
      <p:ext uri="{BB962C8B-B14F-4D97-AF65-F5344CB8AC3E}">
        <p14:creationId xmlns:p14="http://schemas.microsoft.com/office/powerpoint/2010/main" val="7793885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p:txBody>
          <a:bodyPr>
            <a:normAutofit/>
          </a:bodyPr>
          <a:lstStyle/>
          <a:p>
            <a:endParaRPr lang="en-US"/>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217</a:t>
            </a:fld>
            <a:endParaRPr lang="en-US"/>
          </a:p>
        </p:txBody>
      </p:sp>
      <p:sp>
        <p:nvSpPr>
          <p:cNvPr id="6" name="Tijdelijke aanduiding voor datum 5"/>
          <p:cNvSpPr>
            <a:spLocks noGrp="1"/>
          </p:cNvSpPr>
          <p:nvPr>
            <p:ph type="dt" idx="12"/>
          </p:nvPr>
        </p:nvSpPr>
        <p:spPr/>
        <p:txBody>
          <a:bodyPr/>
          <a:lstStyle/>
          <a:p>
            <a:fld id="{4A96836D-F55D-4052-838A-7777060E6BFD}"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5878275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7"/>
          <p:cNvSpPr>
            <a:spLocks noGrp="1" noChangeArrowheads="1"/>
          </p:cNvSpPr>
          <p:nvPr>
            <p:ph type="sldNum" sz="quarter" idx="5"/>
          </p:nvPr>
        </p:nvSpPr>
        <p:spPr>
          <a:xfrm>
            <a:off x="3902599" y="9519056"/>
            <a:ext cx="2985558" cy="501095"/>
          </a:xfrm>
          <a:prstGeom prst="rect">
            <a:avLst/>
          </a:prstGeom>
          <a:noFill/>
        </p:spPr>
        <p:txBody>
          <a:bodyPr/>
          <a:lstStyle/>
          <a:p>
            <a:fld id="{153AE1BF-338E-4096-B4EC-CB5FB1E07E28}" type="slidenum">
              <a:rPr smtClean="0"/>
              <a:pPr/>
              <a:t>218</a:t>
            </a:fld>
            <a:endParaRPr lang="nl-NL"/>
          </a:p>
        </p:txBody>
      </p:sp>
      <p:sp>
        <p:nvSpPr>
          <p:cNvPr id="60313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603140" name="Rectangle 2"/>
          <p:cNvSpPr>
            <a:spLocks noGrp="1" noRot="1" noChangeAspect="1" noChangeArrowheads="1" noTextEdit="1"/>
          </p:cNvSpPr>
          <p:nvPr>
            <p:ph type="sldImg"/>
          </p:nvPr>
        </p:nvSpPr>
        <p:spPr bwMode="auto">
          <a:xfrm>
            <a:off x="-2439988" y="938213"/>
            <a:ext cx="8307388" cy="4673600"/>
          </a:xfrm>
          <a:solidFill>
            <a:srgbClr val="FFFFFF"/>
          </a:solidFill>
          <a:ln>
            <a:solidFill>
              <a:srgbClr val="000000"/>
            </a:solidFill>
            <a:miter lim="800000"/>
            <a:headEnd/>
            <a:tailEnd/>
          </a:ln>
        </p:spPr>
      </p:sp>
      <p:sp>
        <p:nvSpPr>
          <p:cNvPr id="603141" name="Rectangle 3"/>
          <p:cNvSpPr>
            <a:spLocks noGrp="1" noChangeArrowheads="1"/>
          </p:cNvSpPr>
          <p:nvPr>
            <p:ph type="body" idx="1"/>
          </p:nvPr>
        </p:nvSpPr>
        <p:spPr bwMode="auto">
          <a:xfrm>
            <a:off x="3462905" y="915562"/>
            <a:ext cx="3204048" cy="8532654"/>
          </a:xfrm>
          <a:prstGeom prst="rect">
            <a:avLst/>
          </a:prstGeom>
          <a:solidFill>
            <a:srgbClr val="FFFFFF"/>
          </a:solidFill>
        </p:spPr>
        <p:txBody>
          <a:bodyPr wrap="square" numCol="1" anchor="t" anchorCtr="0" compatLnSpc="1">
            <a:prstTxWarp prst="textNoShape">
              <a:avLst/>
            </a:prstTxWarp>
          </a:bodyPr>
          <a:lstStyle/>
          <a:p>
            <a:r>
              <a:rPr lang="en-US" dirty="0">
                <a:solidFill>
                  <a:srgbClr val="231F20"/>
                </a:solidFill>
                <a:latin typeface="Times New Roman" pitchFamily="18" charset="0"/>
                <a:cs typeface="Arial" charset="0"/>
              </a:rPr>
              <a:t>Ask the delegates</a:t>
            </a:r>
            <a:r>
              <a:rPr lang="en-US" baseline="0" dirty="0">
                <a:solidFill>
                  <a:srgbClr val="231F20"/>
                </a:solidFill>
                <a:latin typeface="Times New Roman" pitchFamily="18" charset="0"/>
                <a:cs typeface="Arial" charset="0"/>
              </a:rPr>
              <a:t> how this commitment might be achieved.</a:t>
            </a:r>
          </a:p>
          <a:p>
            <a:r>
              <a:rPr lang="en-US" baseline="0" dirty="0">
                <a:solidFill>
                  <a:srgbClr val="231F20"/>
                </a:solidFill>
                <a:latin typeface="Times New Roman" pitchFamily="18" charset="0"/>
                <a:cs typeface="Arial" charset="0"/>
              </a:rPr>
              <a:t>Refer to page 59/60 for the list of useful methods.</a:t>
            </a:r>
          </a:p>
          <a:p>
            <a:endParaRPr lang="en-GB" dirty="0">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ABB796A5-64D7-40AB-B3C7-3FEE060AC96A}"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28082500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7"/>
          <p:cNvSpPr>
            <a:spLocks noGrp="1" noChangeArrowheads="1"/>
          </p:cNvSpPr>
          <p:nvPr>
            <p:ph type="sldNum" sz="quarter" idx="5"/>
          </p:nvPr>
        </p:nvSpPr>
        <p:spPr>
          <a:xfrm>
            <a:off x="3902599" y="9519056"/>
            <a:ext cx="2985558" cy="501095"/>
          </a:xfrm>
          <a:prstGeom prst="rect">
            <a:avLst/>
          </a:prstGeom>
          <a:noFill/>
        </p:spPr>
        <p:txBody>
          <a:bodyPr/>
          <a:lstStyle/>
          <a:p>
            <a:fld id="{5055B4CA-7523-415A-920C-B65F3A89E6F5}" type="slidenum">
              <a:rPr smtClean="0"/>
              <a:pPr/>
              <a:t>219</a:t>
            </a:fld>
            <a:endParaRPr lang="nl-NL"/>
          </a:p>
        </p:txBody>
      </p:sp>
      <p:sp>
        <p:nvSpPr>
          <p:cNvPr id="60928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609284"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609285" name="Rectangle 3"/>
          <p:cNvSpPr>
            <a:spLocks noGrp="1" noChangeArrowheads="1"/>
          </p:cNvSpPr>
          <p:nvPr>
            <p:ph type="body" idx="1"/>
          </p:nvPr>
        </p:nvSpPr>
        <p:spPr bwMode="auto">
          <a:xfrm>
            <a:off x="3440570" y="915562"/>
            <a:ext cx="3130202" cy="8532654"/>
          </a:xfrm>
          <a:prstGeom prst="rect">
            <a:avLst/>
          </a:prstGeom>
          <a:noFill/>
        </p:spPr>
        <p:txBody>
          <a:bodyPr wrap="square" numCol="1" anchor="t" anchorCtr="0" compatLnSpc="1">
            <a:prstTxWarp prst="textNoShape">
              <a:avLst/>
            </a:prstTxWarp>
          </a:bodyPr>
          <a:lstStyle/>
          <a:p>
            <a:pPr eaLnBrk="1" hangingPunct="1"/>
            <a:r>
              <a:rPr lang="en-GB" b="1" dirty="0">
                <a:latin typeface="Times New Roman" pitchFamily="18" charset="0"/>
                <a:cs typeface="Arial" charset="0"/>
              </a:rPr>
              <a:t>Building &amp; Developing Awareness</a:t>
            </a:r>
            <a:endParaRPr lang="en-GB" b="1" dirty="0">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44891F61-A907-4DF0-AC69-366894EDF54A}"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96753840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xfrm>
            <a:off x="3902599" y="9519056"/>
            <a:ext cx="2985558" cy="501095"/>
          </a:xfrm>
          <a:prstGeom prst="rect">
            <a:avLst/>
          </a:prstGeom>
          <a:noFill/>
        </p:spPr>
        <p:txBody>
          <a:bodyPr/>
          <a:lstStyle/>
          <a:p>
            <a:fld id="{2D64C127-2E43-4418-A65E-4FF2B45E7F95}" type="slidenum">
              <a:rPr smtClean="0"/>
              <a:pPr/>
              <a:t>220</a:t>
            </a:fld>
            <a:endParaRPr lang="nl-NL"/>
          </a:p>
        </p:txBody>
      </p:sp>
      <p:sp>
        <p:nvSpPr>
          <p:cNvPr id="61030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610308"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610309" name="Rectangle 3"/>
          <p:cNvSpPr>
            <a:spLocks noGrp="1" noChangeArrowheads="1"/>
          </p:cNvSpPr>
          <p:nvPr>
            <p:ph type="body" idx="1"/>
          </p:nvPr>
        </p:nvSpPr>
        <p:spPr bwMode="auto">
          <a:xfrm>
            <a:off x="3444055" y="977062"/>
            <a:ext cx="3367170" cy="8532654"/>
          </a:xfrm>
          <a:prstGeom prst="rect">
            <a:avLst/>
          </a:prstGeom>
          <a:noFill/>
        </p:spPr>
        <p:txBody>
          <a:bodyPr wrap="square" numCol="1" anchor="t" anchorCtr="0" compatLnSpc="1">
            <a:prstTxWarp prst="textNoShape">
              <a:avLst/>
            </a:prstTxWarp>
          </a:bodyPr>
          <a:lstStyle/>
          <a:p>
            <a:pPr eaLnBrk="1" hangingPunct="1"/>
            <a:endParaRPr lang="en-GB" b="0" dirty="0">
              <a:solidFill>
                <a:srgbClr val="231F2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46AA6007-728A-48B0-9A1C-8356C9816FEC}"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2071846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491369D9-61F5-40AB-9876-8759C4F46997}"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222</a:t>
            </a:fld>
            <a:endParaRPr lang="nl-NL"/>
          </a:p>
        </p:txBody>
      </p:sp>
    </p:spTree>
    <p:extLst>
      <p:ext uri="{BB962C8B-B14F-4D97-AF65-F5344CB8AC3E}">
        <p14:creationId xmlns:p14="http://schemas.microsoft.com/office/powerpoint/2010/main" val="5249547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a:xfrm>
            <a:off x="3902599" y="9519056"/>
            <a:ext cx="2985558" cy="501095"/>
          </a:xfrm>
          <a:prstGeom prst="rect">
            <a:avLst/>
          </a:prstGeom>
          <a:noFill/>
        </p:spPr>
        <p:txBody>
          <a:bodyPr/>
          <a:lstStyle/>
          <a:p>
            <a:fld id="{09E9496F-4706-45B1-9C60-9E4E1FFEC6F1}" type="slidenum">
              <a:rPr smtClean="0"/>
              <a:pPr/>
              <a:t>223</a:t>
            </a:fld>
            <a:endParaRPr lang="nl-NL"/>
          </a:p>
        </p:txBody>
      </p:sp>
      <p:sp>
        <p:nvSpPr>
          <p:cNvPr id="61542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615428"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615429" name="Rectangle 3"/>
          <p:cNvSpPr>
            <a:spLocks noGrp="1" noChangeArrowheads="1"/>
          </p:cNvSpPr>
          <p:nvPr>
            <p:ph type="body" idx="1"/>
          </p:nvPr>
        </p:nvSpPr>
        <p:spPr bwMode="auto">
          <a:xfrm>
            <a:off x="3444055" y="915562"/>
            <a:ext cx="3367170" cy="8532654"/>
          </a:xfrm>
          <a:prstGeom prst="rect">
            <a:avLst/>
          </a:prstGeom>
          <a:noFill/>
        </p:spPr>
        <p:txBody>
          <a:bodyPr wrap="square" lIns="109393" tIns="54696" rIns="109393" bIns="54696" numCol="1" anchor="t" anchorCtr="0" compatLnSpc="1">
            <a:prstTxWarp prst="textNoShape">
              <a:avLst/>
            </a:prstTxWarp>
          </a:bodyPr>
          <a:lstStyle/>
          <a:p>
            <a:pPr eaLnBrk="1" hangingPunct="1"/>
            <a:endParaRPr lang="en-GB" b="0" dirty="0">
              <a:solidFill>
                <a:srgbClr val="FF000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7EBD8F1B-8590-4E2A-9F07-A92FB890B2E6}"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69565153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xfrm>
            <a:off x="3902599" y="9519056"/>
            <a:ext cx="2985558" cy="501095"/>
          </a:xfrm>
          <a:prstGeom prst="rect">
            <a:avLst/>
          </a:prstGeom>
          <a:noFill/>
        </p:spPr>
        <p:txBody>
          <a:bodyPr/>
          <a:lstStyle/>
          <a:p>
            <a:fld id="{83608A4E-50B3-47A6-983D-1B9F37DCA5F8}" type="slidenum">
              <a:rPr smtClean="0"/>
              <a:pPr/>
              <a:t>224</a:t>
            </a:fld>
            <a:endParaRPr lang="nl-NL"/>
          </a:p>
        </p:txBody>
      </p:sp>
      <p:sp>
        <p:nvSpPr>
          <p:cNvPr id="61645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616452"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616453" name="Rectangle 3"/>
          <p:cNvSpPr>
            <a:spLocks noGrp="1" noChangeArrowheads="1"/>
          </p:cNvSpPr>
          <p:nvPr>
            <p:ph type="body" idx="1"/>
          </p:nvPr>
        </p:nvSpPr>
        <p:spPr bwMode="auto">
          <a:xfrm>
            <a:off x="3444876" y="901503"/>
            <a:ext cx="3366350" cy="8324256"/>
          </a:xfrm>
          <a:prstGeom prst="rect">
            <a:avLst/>
          </a:prstGeom>
          <a:noFill/>
        </p:spPr>
        <p:txBody>
          <a:bodyPr wrap="square" numCol="1" anchor="t" anchorCtr="0" compatLnSpc="1">
            <a:prstTxWarp prst="textNoShape">
              <a:avLst/>
            </a:prstTxWarp>
          </a:bodyPr>
          <a:lstStyle/>
          <a:p>
            <a:r>
              <a:rPr lang="en-US" dirty="0">
                <a:latin typeface="Times New Roman" pitchFamily="18" charset="0"/>
                <a:cs typeface="Arial" charset="0"/>
              </a:rPr>
              <a:t>See</a:t>
            </a:r>
            <a:r>
              <a:rPr lang="en-US" baseline="0" dirty="0">
                <a:latin typeface="Times New Roman" pitchFamily="18" charset="0"/>
                <a:cs typeface="Arial" charset="0"/>
              </a:rPr>
              <a:t> page 111</a:t>
            </a:r>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55337E4B-39E1-43BA-9132-8B9A01CD7BC6}"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91137755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7"/>
          <p:cNvSpPr>
            <a:spLocks noGrp="1" noChangeArrowheads="1"/>
          </p:cNvSpPr>
          <p:nvPr>
            <p:ph type="sldNum" sz="quarter" idx="5"/>
          </p:nvPr>
        </p:nvSpPr>
        <p:spPr/>
        <p:txBody>
          <a:bodyPr/>
          <a:lstStyle/>
          <a:p>
            <a:fld id="{E38BBF48-1671-4945-AD00-08F7432B7BB3}" type="slidenum">
              <a:rPr lang="nl-NL" smtClean="0"/>
              <a:pPr/>
              <a:t>225</a:t>
            </a:fld>
            <a:endParaRPr lang="nl-NL"/>
          </a:p>
        </p:txBody>
      </p:sp>
      <p:sp>
        <p:nvSpPr>
          <p:cNvPr id="617475" name="Tijdelijke aanduiding voor voettekst 12"/>
          <p:cNvSpPr>
            <a:spLocks noGrp="1"/>
          </p:cNvSpPr>
          <p:nvPr>
            <p:ph type="ftr" sz="quarter" idx="4"/>
          </p:nvPr>
        </p:nvSpPr>
        <p:spPr/>
        <p:txBody>
          <a:bodyPr/>
          <a:lstStyle/>
          <a:p>
            <a:r>
              <a:rPr lang="nl-NL"/>
              <a:t>©2018 nThen!</a:t>
            </a:r>
          </a:p>
        </p:txBody>
      </p:sp>
      <p:sp>
        <p:nvSpPr>
          <p:cNvPr id="7" name="Tijdelijke aanduiding voor datum 6"/>
          <p:cNvSpPr>
            <a:spLocks noGrp="1"/>
          </p:cNvSpPr>
          <p:nvPr>
            <p:ph type="dt" idx="10"/>
          </p:nvPr>
        </p:nvSpPr>
        <p:spPr/>
        <p:txBody>
          <a:bodyPr/>
          <a:lstStyle/>
          <a:p>
            <a:fld id="{FAAA0824-7526-469D-B073-11A72E2F9CBB}"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3" name="Tijdelijke aanduiding voor dia-afbeelding 12"/>
          <p:cNvSpPr>
            <a:spLocks noGrp="1" noRot="1" noChangeAspect="1"/>
          </p:cNvSpPr>
          <p:nvPr>
            <p:ph type="sldImg"/>
          </p:nvPr>
        </p:nvSpPr>
        <p:spPr>
          <a:xfrm>
            <a:off x="-2439988" y="938213"/>
            <a:ext cx="8307388" cy="4673600"/>
          </a:xfrm>
        </p:spPr>
      </p:sp>
      <p:sp>
        <p:nvSpPr>
          <p:cNvPr id="14" name="Tijdelijke aanduiding voor notities 13"/>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400282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xfrm>
            <a:off x="3902599" y="9519056"/>
            <a:ext cx="2985558" cy="501095"/>
          </a:xfrm>
          <a:prstGeom prst="rect">
            <a:avLst/>
          </a:prstGeom>
          <a:noFill/>
        </p:spPr>
        <p:txBody>
          <a:bodyPr/>
          <a:lstStyle/>
          <a:p>
            <a:fld id="{40EFABF3-68EE-414A-89D4-EC4D12FADEBF}" type="slidenum">
              <a:rPr smtClean="0"/>
              <a:pPr/>
              <a:t>22</a:t>
            </a:fld>
            <a:endParaRPr lang="nl-NL"/>
          </a:p>
        </p:txBody>
      </p:sp>
      <p:sp>
        <p:nvSpPr>
          <p:cNvPr id="33485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34853" name="Rectangle 3"/>
          <p:cNvSpPr>
            <a:spLocks noChangeArrowheads="1"/>
          </p:cNvSpPr>
          <p:nvPr/>
        </p:nvSpPr>
        <p:spPr bwMode="auto">
          <a:xfrm>
            <a:off x="544480" y="786766"/>
            <a:ext cx="3264668" cy="8242300"/>
          </a:xfrm>
          <a:prstGeom prst="rect">
            <a:avLst/>
          </a:prstGeom>
          <a:noFill/>
          <a:ln w="12700">
            <a:noFill/>
            <a:miter lim="800000"/>
            <a:headEnd/>
            <a:tailEnd/>
          </a:ln>
        </p:spPr>
        <p:txBody>
          <a:bodyPr lIns="109391" tIns="54695" rIns="109391" bIns="54695"/>
          <a:lstStyle/>
          <a:p>
            <a:pPr>
              <a:spcBef>
                <a:spcPct val="30000"/>
              </a:spcBef>
            </a:pPr>
            <a:r>
              <a:rPr lang="en-US" sz="1300" dirty="0"/>
              <a:t>Risk Management</a:t>
            </a:r>
          </a:p>
        </p:txBody>
      </p:sp>
      <p:sp>
        <p:nvSpPr>
          <p:cNvPr id="334854" name="Text Box 4"/>
          <p:cNvSpPr txBox="1">
            <a:spLocks noChangeArrowheads="1"/>
          </p:cNvSpPr>
          <p:nvPr/>
        </p:nvSpPr>
        <p:spPr bwMode="auto">
          <a:xfrm>
            <a:off x="3788206" y="4800205"/>
            <a:ext cx="220987" cy="295126"/>
          </a:xfrm>
          <a:prstGeom prst="rect">
            <a:avLst/>
          </a:prstGeom>
          <a:noFill/>
          <a:ln w="9525">
            <a:noFill/>
            <a:miter lim="800000"/>
            <a:headEnd/>
            <a:tailEnd/>
          </a:ln>
        </p:spPr>
        <p:txBody>
          <a:bodyPr wrap="none" lIns="109393" tIns="54696" rIns="109393" bIns="54696">
            <a:spAutoFit/>
          </a:bodyPr>
          <a:lstStyle/>
          <a:p>
            <a:pPr defTabSz="1093810" eaLnBrk="0" hangingPunct="0"/>
            <a:endParaRPr lang="en-US" sz="1200" dirty="0">
              <a:latin typeface="Arial" charset="0"/>
            </a:endParaRPr>
          </a:p>
        </p:txBody>
      </p:sp>
      <p:sp>
        <p:nvSpPr>
          <p:cNvPr id="8" name="Tijdelijke aanduiding voor datum 7"/>
          <p:cNvSpPr>
            <a:spLocks noGrp="1"/>
          </p:cNvSpPr>
          <p:nvPr>
            <p:ph type="dt" idx="10"/>
          </p:nvPr>
        </p:nvSpPr>
        <p:spPr>
          <a:xfrm>
            <a:off x="3902599" y="1"/>
            <a:ext cx="2985558" cy="501095"/>
          </a:xfrm>
          <a:prstGeom prst="rect">
            <a:avLst/>
          </a:prstGeom>
        </p:spPr>
        <p:txBody>
          <a:bodyPr/>
          <a:lstStyle/>
          <a:p>
            <a:fld id="{9F53702F-1DB3-4E6B-B2A7-FFF96A9A1730}" type="datetime1">
              <a:rPr lang="nl-NL" smtClean="0"/>
              <a:t>31-8-2019</a:t>
            </a:fld>
            <a:endParaRPr lang="nl-NL"/>
          </a:p>
        </p:txBody>
      </p:sp>
      <p:sp>
        <p:nvSpPr>
          <p:cNvPr id="9" name="Tijdelijke aanduiding voor koptekst 8"/>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0" name="Tijdelijke aanduiding voor dia-afbeelding 9"/>
          <p:cNvSpPr>
            <a:spLocks noGrp="1" noRot="1" noChangeAspect="1"/>
          </p:cNvSpPr>
          <p:nvPr>
            <p:ph type="sldImg"/>
          </p:nvPr>
        </p:nvSpPr>
        <p:spPr>
          <a:xfrm>
            <a:off x="-2439988" y="938213"/>
            <a:ext cx="8307388" cy="4673600"/>
          </a:xfrm>
        </p:spPr>
      </p:sp>
      <p:sp>
        <p:nvSpPr>
          <p:cNvPr id="11" name="Tijdelijke aanduiding voor notities 10"/>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7709001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p:txBody>
          <a:bodyPr/>
          <a:lstStyle/>
          <a:p>
            <a:fld id="{EF823684-2397-4D7E-B7E2-3CC5053D3D61}" type="slidenum">
              <a:rPr lang="nl-NL" smtClean="0"/>
              <a:pPr/>
              <a:t>226</a:t>
            </a:fld>
            <a:endParaRPr lang="nl-NL"/>
          </a:p>
        </p:txBody>
      </p:sp>
      <p:sp>
        <p:nvSpPr>
          <p:cNvPr id="618499" name="Tijdelijke aanduiding voor voettekst 12"/>
          <p:cNvSpPr>
            <a:spLocks noGrp="1"/>
          </p:cNvSpPr>
          <p:nvPr>
            <p:ph type="ftr" sz="quarter" idx="4"/>
          </p:nvPr>
        </p:nvSpPr>
        <p:spPr/>
        <p:txBody>
          <a:bodyPr/>
          <a:lstStyle/>
          <a:p>
            <a:r>
              <a:rPr lang="nl-NL"/>
              <a:t>©2018 nThen!</a:t>
            </a:r>
          </a:p>
        </p:txBody>
      </p:sp>
      <p:sp>
        <p:nvSpPr>
          <p:cNvPr id="7" name="Tijdelijke aanduiding voor datum 6"/>
          <p:cNvSpPr>
            <a:spLocks noGrp="1"/>
          </p:cNvSpPr>
          <p:nvPr>
            <p:ph type="dt" idx="10"/>
          </p:nvPr>
        </p:nvSpPr>
        <p:spPr/>
        <p:txBody>
          <a:bodyPr/>
          <a:lstStyle/>
          <a:p>
            <a:fld id="{42E31AFE-A436-4B99-8221-C4351BDF6139}"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3" name="Tijdelijke aanduiding voor dia-afbeelding 12"/>
          <p:cNvSpPr>
            <a:spLocks noGrp="1" noRot="1" noChangeAspect="1"/>
          </p:cNvSpPr>
          <p:nvPr>
            <p:ph type="sldImg"/>
          </p:nvPr>
        </p:nvSpPr>
        <p:spPr>
          <a:xfrm>
            <a:off x="-2439988" y="938213"/>
            <a:ext cx="8307388" cy="4673600"/>
          </a:xfrm>
        </p:spPr>
      </p:sp>
      <p:sp>
        <p:nvSpPr>
          <p:cNvPr id="14" name="Tijdelijke aanduiding voor notities 13"/>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2603961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p:txBody>
          <a:bodyPr/>
          <a:lstStyle/>
          <a:p>
            <a:fld id="{571E4CA8-7D18-4957-9E87-C0FC75A94D12}" type="slidenum">
              <a:rPr lang="nl-NL" smtClean="0"/>
              <a:pPr/>
              <a:t>228</a:t>
            </a:fld>
            <a:endParaRPr lang="nl-NL"/>
          </a:p>
        </p:txBody>
      </p:sp>
      <p:sp>
        <p:nvSpPr>
          <p:cNvPr id="621571" name="Tijdelijke aanduiding voor voettekst 12"/>
          <p:cNvSpPr>
            <a:spLocks noGrp="1"/>
          </p:cNvSpPr>
          <p:nvPr>
            <p:ph type="ftr" sz="quarter" idx="4"/>
          </p:nvPr>
        </p:nvSpPr>
        <p:spPr/>
        <p:txBody>
          <a:bodyPr/>
          <a:lstStyle/>
          <a:p>
            <a:r>
              <a:rPr lang="nl-NL"/>
              <a:t>©2018 nThen!</a:t>
            </a:r>
          </a:p>
        </p:txBody>
      </p:sp>
      <p:sp>
        <p:nvSpPr>
          <p:cNvPr id="621573" name="Rectangle 3"/>
          <p:cNvSpPr>
            <a:spLocks noGrp="1" noChangeArrowheads="1"/>
          </p:cNvSpPr>
          <p:nvPr>
            <p:ph type="body" idx="1"/>
          </p:nvPr>
        </p:nvSpPr>
        <p:spPr/>
        <p:txBody>
          <a:bodyPr>
            <a:normAutofit/>
          </a:bodyPr>
          <a:lstStyle/>
          <a:p>
            <a:r>
              <a:rPr lang="en-US"/>
              <a:t>Risk Specialisms</a:t>
            </a:r>
            <a:endParaRPr lang="en-GB"/>
          </a:p>
        </p:txBody>
      </p:sp>
      <p:sp>
        <p:nvSpPr>
          <p:cNvPr id="7" name="Tijdelijke aanduiding voor datum 6"/>
          <p:cNvSpPr>
            <a:spLocks noGrp="1"/>
          </p:cNvSpPr>
          <p:nvPr>
            <p:ph type="dt" idx="10"/>
          </p:nvPr>
        </p:nvSpPr>
        <p:spPr/>
        <p:txBody>
          <a:bodyPr/>
          <a:lstStyle/>
          <a:p>
            <a:fld id="{66C8F6B9-2092-4C04-A876-A62B298BB235}"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4" name="Tijdelijke aanduiding voor dia-afbeelding 13"/>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400656139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p:txBody>
          <a:bodyPr/>
          <a:lstStyle/>
          <a:p>
            <a:fld id="{95427CF3-8181-4A4F-8964-576901DDD3BC}" type="slidenum">
              <a:rPr lang="nl-NL" smtClean="0"/>
              <a:pPr/>
              <a:t>229</a:t>
            </a:fld>
            <a:endParaRPr lang="nl-NL"/>
          </a:p>
        </p:txBody>
      </p:sp>
      <p:sp>
        <p:nvSpPr>
          <p:cNvPr id="622595" name="Tijdelijke aanduiding voor voettekst 12"/>
          <p:cNvSpPr>
            <a:spLocks noGrp="1"/>
          </p:cNvSpPr>
          <p:nvPr>
            <p:ph type="ftr" sz="quarter" idx="4"/>
          </p:nvPr>
        </p:nvSpPr>
        <p:spPr/>
        <p:txBody>
          <a:bodyPr/>
          <a:lstStyle/>
          <a:p>
            <a:r>
              <a:rPr lang="nl-NL"/>
              <a:t>©2018 nThen!</a:t>
            </a:r>
          </a:p>
        </p:txBody>
      </p:sp>
      <p:sp>
        <p:nvSpPr>
          <p:cNvPr id="622597" name="Rectangle 3"/>
          <p:cNvSpPr>
            <a:spLocks noGrp="1" noChangeArrowheads="1"/>
          </p:cNvSpPr>
          <p:nvPr>
            <p:ph type="body" idx="1"/>
          </p:nvPr>
        </p:nvSpPr>
        <p:spPr/>
        <p:txBody>
          <a:bodyPr>
            <a:normAutofit/>
          </a:bodyPr>
          <a:lstStyle/>
          <a:p>
            <a:r>
              <a:rPr lang="en-US" dirty="0"/>
              <a:t>Business Continuity Management in a Risk Context</a:t>
            </a:r>
          </a:p>
          <a:p>
            <a:pPr eaLnBrk="1" hangingPunct="1">
              <a:buFont typeface="Arial" pitchFamily="34" charset="0"/>
              <a:buChar char="•"/>
              <a:defRPr/>
            </a:pPr>
            <a:r>
              <a:rPr lang="en-GB" dirty="0">
                <a:solidFill>
                  <a:srgbClr val="231F20"/>
                </a:solidFill>
                <a:cs typeface="Arial" charset="0"/>
              </a:rPr>
              <a:t>BCM complements wider risk management programme</a:t>
            </a:r>
          </a:p>
          <a:p>
            <a:pPr eaLnBrk="1" hangingPunct="1">
              <a:buFont typeface="Arial" pitchFamily="34" charset="0"/>
              <a:buChar char="•"/>
              <a:defRPr/>
            </a:pPr>
            <a:r>
              <a:rPr lang="en-GB" dirty="0">
                <a:solidFill>
                  <a:srgbClr val="231F20"/>
                </a:solidFill>
                <a:cs typeface="Arial" charset="0"/>
              </a:rPr>
              <a:t>Risk management is integral part of BCM </a:t>
            </a:r>
          </a:p>
          <a:p>
            <a:pPr eaLnBrk="1" hangingPunct="1">
              <a:buFont typeface="Arial" pitchFamily="34" charset="0"/>
              <a:buChar char="•"/>
              <a:defRPr/>
            </a:pPr>
            <a:r>
              <a:rPr lang="en-GB" dirty="0">
                <a:solidFill>
                  <a:srgbClr val="231F20"/>
                </a:solidFill>
                <a:cs typeface="Arial" charset="0"/>
              </a:rPr>
              <a:t>BCM incorporates risk identification, assessment and control in relation to the activities, products and services on which the organisation depends  </a:t>
            </a:r>
            <a:endParaRPr lang="en-GB" dirty="0">
              <a:cs typeface="Times New Roman" pitchFamily="18" charset="0"/>
            </a:endParaRPr>
          </a:p>
          <a:p>
            <a:pPr eaLnBrk="1" hangingPunct="1">
              <a:buFont typeface="Arial" pitchFamily="34" charset="0"/>
              <a:buChar char="•"/>
              <a:defRPr/>
            </a:pPr>
            <a:r>
              <a:rPr lang="en-GB" dirty="0">
                <a:solidFill>
                  <a:srgbClr val="231F20"/>
                </a:solidFill>
                <a:cs typeface="Arial" charset="0"/>
              </a:rPr>
              <a:t>Organisations must take a risk informed view on the responses that may be needed when disruption occurs</a:t>
            </a:r>
          </a:p>
          <a:p>
            <a:pPr eaLnBrk="1" hangingPunct="1">
              <a:buFont typeface="Arial" pitchFamily="34" charset="0"/>
              <a:buChar char="•"/>
              <a:defRPr/>
            </a:pPr>
            <a:r>
              <a:rPr lang="en-GB" dirty="0">
                <a:solidFill>
                  <a:srgbClr val="231F20"/>
                </a:solidFill>
                <a:cs typeface="Arial" charset="0"/>
              </a:rPr>
              <a:t>Organisations must be confident that it will manage its risks through any consequences without unacceptable delay in delivering its products or services</a:t>
            </a:r>
          </a:p>
          <a:p>
            <a:pPr>
              <a:buFont typeface="Arial" pitchFamily="34" charset="0"/>
              <a:buChar char="•"/>
            </a:pPr>
            <a:endParaRPr lang="en-GB" dirty="0"/>
          </a:p>
        </p:txBody>
      </p:sp>
      <p:sp>
        <p:nvSpPr>
          <p:cNvPr id="7" name="Tijdelijke aanduiding voor datum 6"/>
          <p:cNvSpPr>
            <a:spLocks noGrp="1"/>
          </p:cNvSpPr>
          <p:nvPr>
            <p:ph type="dt" idx="10"/>
          </p:nvPr>
        </p:nvSpPr>
        <p:spPr/>
        <p:txBody>
          <a:bodyPr/>
          <a:lstStyle/>
          <a:p>
            <a:fld id="{AED44DF4-85F8-44B9-8BDB-312C6687EDB9}"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4" name="Tijdelijke aanduiding voor dia-afbeelding 13"/>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2734259332"/>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p:txBody>
          <a:bodyPr/>
          <a:lstStyle/>
          <a:p>
            <a:fld id="{571E4CA8-7D18-4957-9E87-C0FC75A94D12}" type="slidenum">
              <a:rPr lang="nl-NL" smtClean="0"/>
              <a:pPr/>
              <a:t>230</a:t>
            </a:fld>
            <a:endParaRPr lang="nl-NL"/>
          </a:p>
        </p:txBody>
      </p:sp>
      <p:sp>
        <p:nvSpPr>
          <p:cNvPr id="621571" name="Tijdelijke aanduiding voor voettekst 12"/>
          <p:cNvSpPr>
            <a:spLocks noGrp="1"/>
          </p:cNvSpPr>
          <p:nvPr>
            <p:ph type="ftr" sz="quarter" idx="4"/>
          </p:nvPr>
        </p:nvSpPr>
        <p:spPr/>
        <p:txBody>
          <a:bodyPr/>
          <a:lstStyle/>
          <a:p>
            <a:r>
              <a:rPr lang="nl-NL"/>
              <a:t>©2018 nThen!</a:t>
            </a:r>
          </a:p>
        </p:txBody>
      </p:sp>
      <p:sp>
        <p:nvSpPr>
          <p:cNvPr id="621573" name="Rectangle 3"/>
          <p:cNvSpPr>
            <a:spLocks noGrp="1" noChangeArrowheads="1"/>
          </p:cNvSpPr>
          <p:nvPr>
            <p:ph type="body" idx="1"/>
          </p:nvPr>
        </p:nvSpPr>
        <p:spPr/>
        <p:txBody>
          <a:bodyPr>
            <a:normAutofit/>
          </a:bodyPr>
          <a:lstStyle/>
          <a:p>
            <a:r>
              <a:rPr lang="en-US"/>
              <a:t>Risk Specialisms</a:t>
            </a:r>
            <a:endParaRPr lang="en-GB"/>
          </a:p>
        </p:txBody>
      </p:sp>
      <p:sp>
        <p:nvSpPr>
          <p:cNvPr id="7" name="Tijdelijke aanduiding voor datum 6"/>
          <p:cNvSpPr>
            <a:spLocks noGrp="1"/>
          </p:cNvSpPr>
          <p:nvPr>
            <p:ph type="dt" idx="10"/>
          </p:nvPr>
        </p:nvSpPr>
        <p:spPr/>
        <p:txBody>
          <a:bodyPr/>
          <a:lstStyle/>
          <a:p>
            <a:fld id="{41ECFF51-A208-4A8C-A014-6ECD7DD998B5}"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4" name="Tijdelijke aanduiding voor dia-afbeelding 13"/>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78474637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p:txBody>
          <a:bodyPr/>
          <a:lstStyle/>
          <a:p>
            <a:fld id="{EDF52531-A9EC-4B61-99BD-0EA9634BA65A}" type="slidenum">
              <a:rPr lang="nl-NL" smtClean="0"/>
              <a:pPr/>
              <a:t>231</a:t>
            </a:fld>
            <a:endParaRPr lang="nl-NL"/>
          </a:p>
        </p:txBody>
      </p:sp>
      <p:sp>
        <p:nvSpPr>
          <p:cNvPr id="624643" name="Tijdelijke aanduiding voor voettekst 12"/>
          <p:cNvSpPr>
            <a:spLocks noGrp="1"/>
          </p:cNvSpPr>
          <p:nvPr>
            <p:ph type="ftr" sz="quarter" idx="4"/>
          </p:nvPr>
        </p:nvSpPr>
        <p:spPr/>
        <p:txBody>
          <a:bodyPr/>
          <a:lstStyle/>
          <a:p>
            <a:r>
              <a:rPr lang="nl-NL"/>
              <a:t>©2018 nThen!</a:t>
            </a:r>
          </a:p>
        </p:txBody>
      </p:sp>
      <p:sp>
        <p:nvSpPr>
          <p:cNvPr id="624645" name="Rectangle 3"/>
          <p:cNvSpPr>
            <a:spLocks noGrp="1" noChangeArrowheads="1"/>
          </p:cNvSpPr>
          <p:nvPr>
            <p:ph type="body" idx="1"/>
          </p:nvPr>
        </p:nvSpPr>
        <p:spPr/>
        <p:txBody>
          <a:bodyPr>
            <a:normAutofit/>
          </a:bodyPr>
          <a:lstStyle/>
          <a:p>
            <a:pPr eaLnBrk="1" hangingPunct="1">
              <a:defRPr/>
            </a:pPr>
            <a:r>
              <a:rPr lang="en-GB" dirty="0"/>
              <a:t>Disaster Recovery Planning</a:t>
            </a:r>
          </a:p>
          <a:p>
            <a:pPr eaLnBrk="1" hangingPunct="1">
              <a:defRPr/>
            </a:pPr>
            <a:endParaRPr lang="en-GB" dirty="0">
              <a:solidFill>
                <a:srgbClr val="231F20"/>
              </a:solidFill>
              <a:cs typeface="Arial" charset="0"/>
            </a:endParaRPr>
          </a:p>
          <a:p>
            <a:pPr eaLnBrk="1" hangingPunct="1">
              <a:defRPr/>
            </a:pPr>
            <a:r>
              <a:rPr lang="en-US" dirty="0">
                <a:solidFill>
                  <a:srgbClr val="231F20"/>
                </a:solidFill>
                <a:cs typeface="Arial" charset="0"/>
              </a:rPr>
              <a:t>A series of processes that focus on recovery processes, principally in response to </a:t>
            </a:r>
            <a:r>
              <a:rPr lang="en-US" b="1" dirty="0">
                <a:solidFill>
                  <a:srgbClr val="231F20"/>
                </a:solidFill>
                <a:cs typeface="Arial" charset="0"/>
              </a:rPr>
              <a:t>disasters</a:t>
            </a:r>
          </a:p>
          <a:p>
            <a:pPr eaLnBrk="1" hangingPunct="1">
              <a:defRPr/>
            </a:pPr>
            <a:r>
              <a:rPr lang="en-US" dirty="0">
                <a:solidFill>
                  <a:srgbClr val="231F20"/>
                </a:solidFill>
                <a:cs typeface="Arial" charset="0"/>
              </a:rPr>
              <a:t>This activity </a:t>
            </a:r>
            <a:r>
              <a:rPr lang="en-US" b="1" dirty="0">
                <a:solidFill>
                  <a:srgbClr val="231F20"/>
                </a:solidFill>
                <a:cs typeface="Arial" charset="0"/>
              </a:rPr>
              <a:t>forms part of business continuity planning</a:t>
            </a:r>
            <a:r>
              <a:rPr lang="en-US" dirty="0">
                <a:solidFill>
                  <a:srgbClr val="231F20"/>
                </a:solidFill>
                <a:cs typeface="Arial" charset="0"/>
              </a:rPr>
              <a:t>, not the totality</a:t>
            </a:r>
            <a:endParaRPr lang="en-GB" dirty="0">
              <a:cs typeface="Times New Roman" pitchFamily="18" charset="0"/>
            </a:endParaRPr>
          </a:p>
          <a:p>
            <a:pPr eaLnBrk="1" hangingPunct="1">
              <a:defRPr/>
            </a:pPr>
            <a:endParaRPr lang="en-GB" dirty="0"/>
          </a:p>
          <a:p>
            <a:pPr eaLnBrk="1" hangingPunct="1">
              <a:buNone/>
              <a:defRPr/>
            </a:pPr>
            <a:r>
              <a:rPr lang="en-GB" dirty="0"/>
              <a:t>Primary aim of the incident management plan:</a:t>
            </a:r>
          </a:p>
          <a:p>
            <a:pPr>
              <a:defRPr/>
            </a:pPr>
            <a:r>
              <a:rPr lang="en-GB" dirty="0"/>
              <a:t>Safety of all affected individuals</a:t>
            </a:r>
          </a:p>
          <a:p>
            <a:pPr>
              <a:defRPr/>
            </a:pPr>
            <a:r>
              <a:rPr lang="en-GB" dirty="0"/>
              <a:t>Contain the disaster to minimise loss</a:t>
            </a:r>
          </a:p>
          <a:p>
            <a:pPr>
              <a:defRPr/>
            </a:pPr>
            <a:endParaRPr lang="en-GB" dirty="0"/>
          </a:p>
          <a:p>
            <a:pPr>
              <a:defRPr/>
            </a:pPr>
            <a:r>
              <a:rPr lang="en-GB" dirty="0"/>
              <a:t>It must have board level support</a:t>
            </a:r>
          </a:p>
          <a:p>
            <a:pPr>
              <a:defRPr/>
            </a:pPr>
            <a:r>
              <a:rPr lang="en-GB" dirty="0"/>
              <a:t>Budget for development, maintenance and training</a:t>
            </a:r>
          </a:p>
          <a:p>
            <a:endParaRPr lang="en-GB" dirty="0"/>
          </a:p>
        </p:txBody>
      </p:sp>
      <p:sp>
        <p:nvSpPr>
          <p:cNvPr id="7" name="Tijdelijke aanduiding voor datum 6"/>
          <p:cNvSpPr>
            <a:spLocks noGrp="1"/>
          </p:cNvSpPr>
          <p:nvPr>
            <p:ph type="dt" idx="10"/>
          </p:nvPr>
        </p:nvSpPr>
        <p:spPr/>
        <p:txBody>
          <a:bodyPr/>
          <a:lstStyle/>
          <a:p>
            <a:fld id="{93CBFF90-EB27-48B8-BA6E-B52A20DD5524}" type="datetime1">
              <a:rPr lang="nl-NL" smtClean="0"/>
              <a:t>31-8-2019</a:t>
            </a:fld>
            <a:endParaRPr lang="nl-NL"/>
          </a:p>
        </p:txBody>
      </p:sp>
      <p:sp>
        <p:nvSpPr>
          <p:cNvPr id="19" name="Tijdelijke aanduiding voor dia-afbeelding 18"/>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28769237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p:txBody>
          <a:bodyPr/>
          <a:lstStyle/>
          <a:p>
            <a:fld id="{571E4CA8-7D18-4957-9E87-C0FC75A94D12}" type="slidenum">
              <a:rPr lang="nl-NL" smtClean="0"/>
              <a:pPr/>
              <a:t>232</a:t>
            </a:fld>
            <a:endParaRPr lang="nl-NL"/>
          </a:p>
        </p:txBody>
      </p:sp>
      <p:sp>
        <p:nvSpPr>
          <p:cNvPr id="621571" name="Tijdelijke aanduiding voor voettekst 12"/>
          <p:cNvSpPr>
            <a:spLocks noGrp="1"/>
          </p:cNvSpPr>
          <p:nvPr>
            <p:ph type="ftr" sz="quarter" idx="4"/>
          </p:nvPr>
        </p:nvSpPr>
        <p:spPr/>
        <p:txBody>
          <a:bodyPr/>
          <a:lstStyle/>
          <a:p>
            <a:r>
              <a:rPr lang="nl-NL"/>
              <a:t>©2018 nThen!</a:t>
            </a:r>
          </a:p>
        </p:txBody>
      </p:sp>
      <p:sp>
        <p:nvSpPr>
          <p:cNvPr id="621573" name="Rectangle 3"/>
          <p:cNvSpPr>
            <a:spLocks noGrp="1" noChangeArrowheads="1"/>
          </p:cNvSpPr>
          <p:nvPr>
            <p:ph type="body" idx="1"/>
          </p:nvPr>
        </p:nvSpPr>
        <p:spPr/>
        <p:txBody>
          <a:bodyPr>
            <a:normAutofit/>
          </a:bodyPr>
          <a:lstStyle/>
          <a:p>
            <a:r>
              <a:rPr lang="en-US"/>
              <a:t>Risk Specialisms</a:t>
            </a:r>
            <a:endParaRPr lang="en-GB"/>
          </a:p>
        </p:txBody>
      </p:sp>
      <p:sp>
        <p:nvSpPr>
          <p:cNvPr id="7" name="Tijdelijke aanduiding voor datum 6"/>
          <p:cNvSpPr>
            <a:spLocks noGrp="1"/>
          </p:cNvSpPr>
          <p:nvPr>
            <p:ph type="dt" idx="10"/>
          </p:nvPr>
        </p:nvSpPr>
        <p:spPr/>
        <p:txBody>
          <a:bodyPr/>
          <a:lstStyle/>
          <a:p>
            <a:fld id="{758FD81C-67C7-4941-82CE-D1B7BA64733E}"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4" name="Tijdelijke aanduiding voor dia-afbeelding 13"/>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104556127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7"/>
          <p:cNvSpPr>
            <a:spLocks noGrp="1" noChangeArrowheads="1"/>
          </p:cNvSpPr>
          <p:nvPr>
            <p:ph type="sldNum" sz="quarter" idx="5"/>
          </p:nvPr>
        </p:nvSpPr>
        <p:spPr/>
        <p:txBody>
          <a:bodyPr/>
          <a:lstStyle/>
          <a:p>
            <a:fld id="{15F90B66-23FA-49B0-98E0-41912970A0F8}" type="slidenum">
              <a:rPr lang="nl-NL" smtClean="0"/>
              <a:pPr/>
              <a:t>233</a:t>
            </a:fld>
            <a:endParaRPr lang="nl-NL"/>
          </a:p>
        </p:txBody>
      </p:sp>
      <p:sp>
        <p:nvSpPr>
          <p:cNvPr id="625667" name="Tijdelijke aanduiding voor voettekst 12"/>
          <p:cNvSpPr>
            <a:spLocks noGrp="1"/>
          </p:cNvSpPr>
          <p:nvPr>
            <p:ph type="ftr" sz="quarter" idx="4"/>
          </p:nvPr>
        </p:nvSpPr>
        <p:spPr/>
        <p:txBody>
          <a:bodyPr/>
          <a:lstStyle/>
          <a:p>
            <a:r>
              <a:rPr lang="nl-NL"/>
              <a:t>©2018 nThen!</a:t>
            </a:r>
          </a:p>
        </p:txBody>
      </p:sp>
      <p:sp>
        <p:nvSpPr>
          <p:cNvPr id="625669" name="Rectangle 3"/>
          <p:cNvSpPr>
            <a:spLocks noGrp="1" noChangeArrowheads="1"/>
          </p:cNvSpPr>
          <p:nvPr>
            <p:ph type="body" idx="1"/>
          </p:nvPr>
        </p:nvSpPr>
        <p:spPr/>
        <p:txBody>
          <a:bodyPr>
            <a:normAutofit/>
          </a:bodyPr>
          <a:lstStyle/>
          <a:p>
            <a:r>
              <a:rPr lang="en-US" dirty="0"/>
              <a:t>Health and Safety</a:t>
            </a:r>
          </a:p>
          <a:p>
            <a:pPr eaLnBrk="1" hangingPunct="1">
              <a:buFont typeface="Arial" pitchFamily="34" charset="0"/>
              <a:buChar char="•"/>
              <a:defRPr/>
            </a:pPr>
            <a:r>
              <a:rPr lang="en-US" dirty="0" err="1">
                <a:solidFill>
                  <a:srgbClr val="231F20"/>
                </a:solidFill>
                <a:cs typeface="Times New Roman" pitchFamily="18" charset="0"/>
              </a:rPr>
              <a:t>Organisations</a:t>
            </a:r>
            <a:r>
              <a:rPr lang="en-US" dirty="0">
                <a:solidFill>
                  <a:srgbClr val="231F20"/>
                </a:solidFill>
                <a:cs typeface="Times New Roman" pitchFamily="18" charset="0"/>
              </a:rPr>
              <a:t> must protect its most valuable asset – ‘people’ </a:t>
            </a:r>
          </a:p>
          <a:p>
            <a:pPr lvl="1" eaLnBrk="1" hangingPunct="1">
              <a:buFont typeface="Arial" pitchFamily="34" charset="0"/>
              <a:buChar char="•"/>
              <a:defRPr/>
            </a:pPr>
            <a:r>
              <a:rPr lang="en-US" dirty="0">
                <a:solidFill>
                  <a:srgbClr val="231F20"/>
                </a:solidFill>
                <a:cs typeface="Times New Roman" pitchFamily="18" charset="0"/>
              </a:rPr>
              <a:t> major responsibility </a:t>
            </a:r>
          </a:p>
          <a:p>
            <a:pPr lvl="1" eaLnBrk="1" hangingPunct="1">
              <a:buFont typeface="Arial" pitchFamily="34" charset="0"/>
              <a:buChar char="•"/>
              <a:defRPr/>
            </a:pPr>
            <a:r>
              <a:rPr lang="en-US" dirty="0">
                <a:solidFill>
                  <a:srgbClr val="231F20"/>
                </a:solidFill>
                <a:cs typeface="Times New Roman" pitchFamily="18" charset="0"/>
              </a:rPr>
              <a:t> legal obligation</a:t>
            </a:r>
            <a:endParaRPr lang="en-GB" dirty="0">
              <a:cs typeface="Times New Roman" pitchFamily="18" charset="0"/>
            </a:endParaRPr>
          </a:p>
          <a:p>
            <a:pPr>
              <a:buFont typeface="Arial" pitchFamily="34" charset="0"/>
              <a:buChar char="•"/>
              <a:defRPr/>
            </a:pPr>
            <a:r>
              <a:rPr lang="en-US" dirty="0">
                <a:solidFill>
                  <a:srgbClr val="231F20"/>
                </a:solidFill>
                <a:cs typeface="Times New Roman" pitchFamily="18" charset="0"/>
              </a:rPr>
              <a:t>H</a:t>
            </a:r>
            <a:r>
              <a:rPr lang="en-US" dirty="0">
                <a:latin typeface="Arial" pitchFamily="34" charset="0"/>
                <a:cs typeface="Arial" pitchFamily="34" charset="0"/>
              </a:rPr>
              <a:t> &amp; </a:t>
            </a:r>
            <a:r>
              <a:rPr lang="en-US" dirty="0">
                <a:solidFill>
                  <a:srgbClr val="231F20"/>
                </a:solidFill>
                <a:cs typeface="Times New Roman" pitchFamily="18" charset="0"/>
              </a:rPr>
              <a:t>S  legislation relates to all aspects of people within a working environment</a:t>
            </a:r>
          </a:p>
          <a:p>
            <a:pPr eaLnBrk="1" hangingPunct="1">
              <a:buFont typeface="Arial" pitchFamily="34" charset="0"/>
              <a:buChar char="•"/>
              <a:defRPr/>
            </a:pPr>
            <a:r>
              <a:rPr lang="en-US" dirty="0">
                <a:solidFill>
                  <a:srgbClr val="231F20"/>
                </a:solidFill>
                <a:cs typeface="Times New Roman" pitchFamily="18" charset="0"/>
              </a:rPr>
              <a:t>Specialist area requiring adequate training as well as fully assigned responsibility for ensuring adequate controls are in place</a:t>
            </a:r>
            <a:endParaRPr lang="en-GB" dirty="0">
              <a:cs typeface="Times New Roman" pitchFamily="18" charset="0"/>
            </a:endParaRPr>
          </a:p>
          <a:p>
            <a:endParaRPr lang="en-GB" dirty="0"/>
          </a:p>
        </p:txBody>
      </p:sp>
      <p:sp>
        <p:nvSpPr>
          <p:cNvPr id="7" name="Tijdelijke aanduiding voor datum 6"/>
          <p:cNvSpPr>
            <a:spLocks noGrp="1"/>
          </p:cNvSpPr>
          <p:nvPr>
            <p:ph type="dt" idx="10"/>
          </p:nvPr>
        </p:nvSpPr>
        <p:spPr/>
        <p:txBody>
          <a:bodyPr/>
          <a:lstStyle/>
          <a:p>
            <a:fld id="{A61EFE0E-7489-4A87-B9B0-5ECFA36593AB}" type="datetime1">
              <a:rPr lang="nl-NL" smtClean="0"/>
              <a:t>31-8-2019</a:t>
            </a:fld>
            <a:endParaRPr lang="nl-NL"/>
          </a:p>
        </p:txBody>
      </p:sp>
      <p:sp>
        <p:nvSpPr>
          <p:cNvPr id="14" name="Tijdelijke aanduiding voor dia-afbeelding 13"/>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252368769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p:txBody>
          <a:bodyPr/>
          <a:lstStyle/>
          <a:p>
            <a:fld id="{571E4CA8-7D18-4957-9E87-C0FC75A94D12}" type="slidenum">
              <a:rPr lang="nl-NL" smtClean="0"/>
              <a:pPr/>
              <a:t>234</a:t>
            </a:fld>
            <a:endParaRPr lang="nl-NL"/>
          </a:p>
        </p:txBody>
      </p:sp>
      <p:sp>
        <p:nvSpPr>
          <p:cNvPr id="621571" name="Tijdelijke aanduiding voor voettekst 12"/>
          <p:cNvSpPr>
            <a:spLocks noGrp="1"/>
          </p:cNvSpPr>
          <p:nvPr>
            <p:ph type="ftr" sz="quarter" idx="4"/>
          </p:nvPr>
        </p:nvSpPr>
        <p:spPr/>
        <p:txBody>
          <a:bodyPr/>
          <a:lstStyle/>
          <a:p>
            <a:r>
              <a:rPr lang="nl-NL"/>
              <a:t>©2018 nThen!</a:t>
            </a:r>
          </a:p>
        </p:txBody>
      </p:sp>
      <p:sp>
        <p:nvSpPr>
          <p:cNvPr id="621573" name="Rectangle 3"/>
          <p:cNvSpPr>
            <a:spLocks noGrp="1" noChangeArrowheads="1"/>
          </p:cNvSpPr>
          <p:nvPr>
            <p:ph type="body" idx="1"/>
          </p:nvPr>
        </p:nvSpPr>
        <p:spPr/>
        <p:txBody>
          <a:bodyPr>
            <a:normAutofit/>
          </a:bodyPr>
          <a:lstStyle/>
          <a:p>
            <a:r>
              <a:rPr lang="en-US"/>
              <a:t>Risk Specialisms</a:t>
            </a:r>
            <a:endParaRPr lang="en-GB"/>
          </a:p>
        </p:txBody>
      </p:sp>
      <p:sp>
        <p:nvSpPr>
          <p:cNvPr id="7" name="Tijdelijke aanduiding voor datum 6"/>
          <p:cNvSpPr>
            <a:spLocks noGrp="1"/>
          </p:cNvSpPr>
          <p:nvPr>
            <p:ph type="dt" idx="10"/>
          </p:nvPr>
        </p:nvSpPr>
        <p:spPr/>
        <p:txBody>
          <a:bodyPr/>
          <a:lstStyle/>
          <a:p>
            <a:fld id="{63EA7F05-0DED-4AAC-B4D0-5840D1F36955}"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4" name="Tijdelijke aanduiding voor dia-afbeelding 13"/>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671534657"/>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p:txBody>
          <a:bodyPr/>
          <a:lstStyle/>
          <a:p>
            <a:fld id="{DA559AF3-7C2E-46A4-BB6A-48E6B2528059}" type="slidenum">
              <a:rPr lang="nl-NL" smtClean="0"/>
              <a:pPr/>
              <a:t>235</a:t>
            </a:fld>
            <a:endParaRPr lang="nl-NL"/>
          </a:p>
        </p:txBody>
      </p:sp>
      <p:sp>
        <p:nvSpPr>
          <p:cNvPr id="626691" name="Tijdelijke aanduiding voor voettekst 12"/>
          <p:cNvSpPr>
            <a:spLocks noGrp="1"/>
          </p:cNvSpPr>
          <p:nvPr>
            <p:ph type="ftr" sz="quarter" idx="4"/>
          </p:nvPr>
        </p:nvSpPr>
        <p:spPr/>
        <p:txBody>
          <a:bodyPr/>
          <a:lstStyle/>
          <a:p>
            <a:r>
              <a:rPr lang="nl-NL"/>
              <a:t>©2018 nThen!</a:t>
            </a:r>
          </a:p>
        </p:txBody>
      </p:sp>
      <p:sp>
        <p:nvSpPr>
          <p:cNvPr id="626693" name="Rectangle 3"/>
          <p:cNvSpPr>
            <a:spLocks noGrp="1" noChangeArrowheads="1"/>
          </p:cNvSpPr>
          <p:nvPr>
            <p:ph type="body" idx="1"/>
          </p:nvPr>
        </p:nvSpPr>
        <p:spPr/>
        <p:txBody>
          <a:bodyPr>
            <a:normAutofit lnSpcReduction="10000"/>
          </a:bodyPr>
          <a:lstStyle/>
          <a:p>
            <a:pPr eaLnBrk="1" hangingPunct="1">
              <a:buNone/>
              <a:defRPr/>
            </a:pPr>
            <a:r>
              <a:rPr lang="en-US" dirty="0">
                <a:solidFill>
                  <a:srgbClr val="231F20"/>
                </a:solidFill>
                <a:cs typeface="Times New Roman" pitchFamily="18" charset="0"/>
              </a:rPr>
              <a:t>Main areas for consideration </a:t>
            </a:r>
          </a:p>
          <a:p>
            <a:pPr lvl="1" eaLnBrk="1" hangingPunct="1">
              <a:defRPr/>
            </a:pPr>
            <a:r>
              <a:rPr lang="en-US" dirty="0">
                <a:solidFill>
                  <a:srgbClr val="231F20"/>
                </a:solidFill>
                <a:cs typeface="Times New Roman" pitchFamily="18" charset="0"/>
              </a:rPr>
              <a:t>information</a:t>
            </a:r>
          </a:p>
          <a:p>
            <a:pPr lvl="1" eaLnBrk="1" hangingPunct="1">
              <a:defRPr/>
            </a:pPr>
            <a:r>
              <a:rPr lang="en-US" dirty="0">
                <a:solidFill>
                  <a:srgbClr val="231F20"/>
                </a:solidFill>
                <a:cs typeface="Times New Roman" pitchFamily="18" charset="0"/>
              </a:rPr>
              <a:t>personnel</a:t>
            </a:r>
          </a:p>
          <a:p>
            <a:pPr lvl="1" eaLnBrk="1" hangingPunct="1">
              <a:defRPr/>
            </a:pPr>
            <a:r>
              <a:rPr lang="en-US" dirty="0">
                <a:solidFill>
                  <a:srgbClr val="231F20"/>
                </a:solidFill>
                <a:cs typeface="Times New Roman" pitchFamily="18" charset="0"/>
              </a:rPr>
              <a:t>physical</a:t>
            </a:r>
          </a:p>
          <a:p>
            <a:pPr lvl="1" eaLnBrk="1" hangingPunct="1">
              <a:defRPr/>
            </a:pPr>
            <a:r>
              <a:rPr lang="en-US" strike="sngStrike" dirty="0">
                <a:solidFill>
                  <a:srgbClr val="231F20"/>
                </a:solidFill>
                <a:cs typeface="Times New Roman" pitchFamily="18" charset="0"/>
              </a:rPr>
              <a:t>Technical </a:t>
            </a:r>
            <a:r>
              <a:rPr lang="en-US" strike="noStrike" dirty="0">
                <a:solidFill>
                  <a:srgbClr val="231F20"/>
                </a:solidFill>
                <a:cs typeface="Times New Roman" pitchFamily="18" charset="0"/>
              </a:rPr>
              <a:t>NOT technical</a:t>
            </a:r>
            <a:r>
              <a:rPr lang="en-US" strike="noStrike" baseline="0" dirty="0">
                <a:solidFill>
                  <a:srgbClr val="231F20"/>
                </a:solidFill>
                <a:cs typeface="Times New Roman" pitchFamily="18" charset="0"/>
              </a:rPr>
              <a:t> anymore</a:t>
            </a:r>
            <a:endParaRPr lang="en-GB" strike="noStrike" dirty="0"/>
          </a:p>
          <a:p>
            <a:pPr eaLnBrk="1" hangingPunct="1">
              <a:defRPr/>
            </a:pPr>
            <a:endParaRPr lang="en-US" sz="2300" dirty="0">
              <a:solidFill>
                <a:srgbClr val="231F20"/>
              </a:solidFill>
              <a:cs typeface="Times New Roman" pitchFamily="18" charset="0"/>
            </a:endParaRPr>
          </a:p>
          <a:p>
            <a:pPr eaLnBrk="1" hangingPunct="1">
              <a:defRPr/>
            </a:pPr>
            <a:endParaRPr lang="en-US" sz="2300" dirty="0">
              <a:solidFill>
                <a:srgbClr val="231F20"/>
              </a:solidFill>
              <a:cs typeface="Times New Roman" pitchFamily="18" charset="0"/>
            </a:endParaRPr>
          </a:p>
          <a:p>
            <a:pPr eaLnBrk="1" hangingPunct="1">
              <a:defRPr/>
            </a:pPr>
            <a:r>
              <a:rPr lang="en-US" sz="2300" dirty="0">
                <a:solidFill>
                  <a:srgbClr val="231F20"/>
                </a:solidFill>
                <a:cs typeface="Times New Roman" pitchFamily="18" charset="0"/>
              </a:rPr>
              <a:t>Security - about maintaining the </a:t>
            </a:r>
          </a:p>
          <a:p>
            <a:pPr lvl="1" eaLnBrk="1" hangingPunct="1">
              <a:defRPr/>
            </a:pPr>
            <a:r>
              <a:rPr lang="en-US" b="1" dirty="0">
                <a:solidFill>
                  <a:srgbClr val="231F20"/>
                </a:solidFill>
                <a:cs typeface="Times New Roman" pitchFamily="18" charset="0"/>
              </a:rPr>
              <a:t>Confidentiality 	</a:t>
            </a:r>
            <a:r>
              <a:rPr lang="en-US" i="1" dirty="0">
                <a:solidFill>
                  <a:srgbClr val="231F20"/>
                </a:solidFill>
                <a:cs typeface="Times New Roman" pitchFamily="18" charset="0"/>
              </a:rPr>
              <a:t>(of an asset)</a:t>
            </a:r>
          </a:p>
          <a:p>
            <a:pPr lvl="1" eaLnBrk="1" hangingPunct="1">
              <a:defRPr/>
            </a:pPr>
            <a:r>
              <a:rPr lang="en-US" b="1" dirty="0">
                <a:solidFill>
                  <a:srgbClr val="231F20"/>
                </a:solidFill>
                <a:cs typeface="Times New Roman" pitchFamily="18" charset="0"/>
              </a:rPr>
              <a:t>Availability 	</a:t>
            </a:r>
            <a:r>
              <a:rPr lang="en-US" i="1" dirty="0">
                <a:solidFill>
                  <a:srgbClr val="231F20"/>
                </a:solidFill>
                <a:cs typeface="Times New Roman" pitchFamily="18" charset="0"/>
              </a:rPr>
              <a:t>(of an asset)</a:t>
            </a:r>
            <a:endParaRPr lang="en-US" b="1" dirty="0">
              <a:solidFill>
                <a:srgbClr val="231F20"/>
              </a:solidFill>
              <a:cs typeface="Times New Roman" pitchFamily="18" charset="0"/>
            </a:endParaRPr>
          </a:p>
          <a:p>
            <a:pPr lvl="1" eaLnBrk="1" hangingPunct="1">
              <a:defRPr/>
            </a:pPr>
            <a:r>
              <a:rPr lang="en-US" b="1" dirty="0">
                <a:solidFill>
                  <a:srgbClr val="231F20"/>
                </a:solidFill>
                <a:cs typeface="Times New Roman" pitchFamily="18" charset="0"/>
              </a:rPr>
              <a:t>Integrity 	</a:t>
            </a:r>
            <a:r>
              <a:rPr lang="en-US" i="1" dirty="0">
                <a:solidFill>
                  <a:srgbClr val="231F20"/>
                </a:solidFill>
                <a:cs typeface="Times New Roman" pitchFamily="18" charset="0"/>
              </a:rPr>
              <a:t>(of an asset)</a:t>
            </a:r>
            <a:endParaRPr lang="en-US" dirty="0">
              <a:solidFill>
                <a:srgbClr val="231F20"/>
              </a:solidFill>
              <a:cs typeface="Times New Roman" pitchFamily="18" charset="0"/>
            </a:endParaRPr>
          </a:p>
          <a:p>
            <a:pPr eaLnBrk="1" hangingPunct="1">
              <a:defRPr/>
            </a:pPr>
            <a:r>
              <a:rPr lang="en-US" sz="2300" dirty="0">
                <a:solidFill>
                  <a:srgbClr val="231F20"/>
                </a:solidFill>
                <a:cs typeface="Times New Roman" pitchFamily="18" charset="0"/>
              </a:rPr>
              <a:t>Security risk management looks at, assesses and develops an appropriate approach or treatment for risks relating to the security of those assets. </a:t>
            </a:r>
          </a:p>
          <a:p>
            <a:pPr eaLnBrk="1" hangingPunct="1">
              <a:defRPr/>
            </a:pPr>
            <a:r>
              <a:rPr lang="en-US" sz="2300" dirty="0">
                <a:solidFill>
                  <a:srgbClr val="231F20"/>
                </a:solidFill>
                <a:cs typeface="Times New Roman" pitchFamily="18" charset="0"/>
              </a:rPr>
              <a:t>Threats - activities that could affect the </a:t>
            </a:r>
            <a:r>
              <a:rPr lang="en-US" sz="2300" b="1" dirty="0">
                <a:solidFill>
                  <a:srgbClr val="231F20"/>
                </a:solidFill>
                <a:cs typeface="Times New Roman" pitchFamily="18" charset="0"/>
              </a:rPr>
              <a:t>confidentiality</a:t>
            </a:r>
            <a:r>
              <a:rPr lang="en-US" sz="2300" dirty="0">
                <a:solidFill>
                  <a:srgbClr val="231F20"/>
                </a:solidFill>
                <a:cs typeface="Times New Roman" pitchFamily="18" charset="0"/>
              </a:rPr>
              <a:t>, </a:t>
            </a:r>
            <a:r>
              <a:rPr lang="en-US" sz="2300" b="1" dirty="0">
                <a:solidFill>
                  <a:srgbClr val="231F20"/>
                </a:solidFill>
                <a:cs typeface="Times New Roman" pitchFamily="18" charset="0"/>
              </a:rPr>
              <a:t>availability</a:t>
            </a:r>
            <a:r>
              <a:rPr lang="en-US" sz="2300" dirty="0">
                <a:solidFill>
                  <a:srgbClr val="231F20"/>
                </a:solidFill>
                <a:cs typeface="Times New Roman" pitchFamily="18" charset="0"/>
              </a:rPr>
              <a:t> or </a:t>
            </a:r>
            <a:r>
              <a:rPr lang="en-US" sz="2300" b="1" dirty="0">
                <a:solidFill>
                  <a:srgbClr val="231F20"/>
                </a:solidFill>
                <a:cs typeface="Times New Roman" pitchFamily="18" charset="0"/>
              </a:rPr>
              <a:t>integrity</a:t>
            </a:r>
            <a:r>
              <a:rPr lang="en-US" sz="2300" dirty="0">
                <a:solidFill>
                  <a:srgbClr val="231F20"/>
                </a:solidFill>
                <a:cs typeface="Times New Roman" pitchFamily="18" charset="0"/>
              </a:rPr>
              <a:t> of the asset</a:t>
            </a:r>
            <a:endParaRPr lang="en-GB" sz="2300" dirty="0">
              <a:cs typeface="Times New Roman" pitchFamily="18" charset="0"/>
            </a:endParaRPr>
          </a:p>
          <a:p>
            <a:pPr eaLnBrk="1" hangingPunct="1">
              <a:defRPr/>
            </a:pPr>
            <a:r>
              <a:rPr lang="en-US" sz="2300" dirty="0">
                <a:solidFill>
                  <a:srgbClr val="231F20"/>
                </a:solidFill>
                <a:cs typeface="Times New Roman" pitchFamily="18" charset="0"/>
              </a:rPr>
              <a:t>Same risk management principles, techniques and process should be applied to security risks as are applied to any other risks</a:t>
            </a:r>
            <a:endParaRPr lang="en-GB" sz="2300" dirty="0">
              <a:solidFill>
                <a:srgbClr val="231F20"/>
              </a:solidFill>
              <a:cs typeface="Times New Roman" pitchFamily="18" charset="0"/>
            </a:endParaRPr>
          </a:p>
          <a:p>
            <a:endParaRPr lang="en-US" dirty="0"/>
          </a:p>
        </p:txBody>
      </p:sp>
      <p:sp>
        <p:nvSpPr>
          <p:cNvPr id="7" name="Tijdelijke aanduiding voor datum 6"/>
          <p:cNvSpPr>
            <a:spLocks noGrp="1"/>
          </p:cNvSpPr>
          <p:nvPr>
            <p:ph type="dt" idx="10"/>
          </p:nvPr>
        </p:nvSpPr>
        <p:spPr/>
        <p:txBody>
          <a:bodyPr/>
          <a:lstStyle/>
          <a:p>
            <a:fld id="{8EECB342-CF54-4EA9-80B9-65DAE3F3E471}" type="datetime1">
              <a:rPr lang="nl-NL" smtClean="0"/>
              <a:t>31-8-2019</a:t>
            </a:fld>
            <a:endParaRPr lang="nl-NL"/>
          </a:p>
        </p:txBody>
      </p:sp>
      <p:sp>
        <p:nvSpPr>
          <p:cNvPr id="14" name="Tijdelijke aanduiding voor dia-afbeelding 13"/>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354343386"/>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p:txBody>
          <a:bodyPr/>
          <a:lstStyle/>
          <a:p>
            <a:fld id="{571E4CA8-7D18-4957-9E87-C0FC75A94D12}" type="slidenum">
              <a:rPr lang="nl-NL" smtClean="0"/>
              <a:pPr/>
              <a:t>236</a:t>
            </a:fld>
            <a:endParaRPr lang="nl-NL"/>
          </a:p>
        </p:txBody>
      </p:sp>
      <p:sp>
        <p:nvSpPr>
          <p:cNvPr id="621571" name="Tijdelijke aanduiding voor voettekst 12"/>
          <p:cNvSpPr>
            <a:spLocks noGrp="1"/>
          </p:cNvSpPr>
          <p:nvPr>
            <p:ph type="ftr" sz="quarter" idx="4"/>
          </p:nvPr>
        </p:nvSpPr>
        <p:spPr/>
        <p:txBody>
          <a:bodyPr/>
          <a:lstStyle/>
          <a:p>
            <a:r>
              <a:rPr lang="nl-NL"/>
              <a:t>©2018 nThen!</a:t>
            </a:r>
          </a:p>
        </p:txBody>
      </p:sp>
      <p:sp>
        <p:nvSpPr>
          <p:cNvPr id="621573" name="Rectangle 3"/>
          <p:cNvSpPr>
            <a:spLocks noGrp="1" noChangeArrowheads="1"/>
          </p:cNvSpPr>
          <p:nvPr>
            <p:ph type="body" idx="1"/>
          </p:nvPr>
        </p:nvSpPr>
        <p:spPr/>
        <p:txBody>
          <a:bodyPr>
            <a:normAutofit/>
          </a:bodyPr>
          <a:lstStyle/>
          <a:p>
            <a:r>
              <a:rPr lang="en-US"/>
              <a:t>Risk Specialisms</a:t>
            </a:r>
            <a:endParaRPr lang="en-GB"/>
          </a:p>
        </p:txBody>
      </p:sp>
      <p:sp>
        <p:nvSpPr>
          <p:cNvPr id="7" name="Tijdelijke aanduiding voor datum 6"/>
          <p:cNvSpPr>
            <a:spLocks noGrp="1"/>
          </p:cNvSpPr>
          <p:nvPr>
            <p:ph type="dt" idx="10"/>
          </p:nvPr>
        </p:nvSpPr>
        <p:spPr/>
        <p:txBody>
          <a:bodyPr/>
          <a:lstStyle/>
          <a:p>
            <a:fld id="{7238652B-291D-4344-B941-00DD3D3E76B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4" name="Tijdelijke aanduiding voor dia-afbeelding 13"/>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507398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0D532C4F-CD56-4DC2-BB30-9D46D2A05D60}"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23</a:t>
            </a:fld>
            <a:endParaRPr lang="nl-NL"/>
          </a:p>
        </p:txBody>
      </p:sp>
    </p:spTree>
    <p:extLst>
      <p:ext uri="{BB962C8B-B14F-4D97-AF65-F5344CB8AC3E}">
        <p14:creationId xmlns:p14="http://schemas.microsoft.com/office/powerpoint/2010/main" val="3585437007"/>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p:txBody>
          <a:bodyPr/>
          <a:lstStyle/>
          <a:p>
            <a:fld id="{7CC0B210-8DFC-4736-886F-56545C0F9223}" type="slidenum">
              <a:rPr lang="nl-NL" smtClean="0"/>
              <a:pPr/>
              <a:t>237</a:t>
            </a:fld>
            <a:endParaRPr lang="nl-NL"/>
          </a:p>
        </p:txBody>
      </p:sp>
      <p:sp>
        <p:nvSpPr>
          <p:cNvPr id="628739" name="Tijdelijke aanduiding voor voettekst 12"/>
          <p:cNvSpPr>
            <a:spLocks noGrp="1"/>
          </p:cNvSpPr>
          <p:nvPr>
            <p:ph type="ftr" sz="quarter" idx="4"/>
          </p:nvPr>
        </p:nvSpPr>
        <p:spPr/>
        <p:txBody>
          <a:bodyPr/>
          <a:lstStyle/>
          <a:p>
            <a:r>
              <a:rPr lang="nl-NL"/>
              <a:t>©2018 nThen!</a:t>
            </a:r>
          </a:p>
        </p:txBody>
      </p:sp>
      <p:sp>
        <p:nvSpPr>
          <p:cNvPr id="628741" name="Rectangle 3"/>
          <p:cNvSpPr>
            <a:spLocks noGrp="1" noChangeArrowheads="1"/>
          </p:cNvSpPr>
          <p:nvPr>
            <p:ph type="body" idx="1"/>
          </p:nvPr>
        </p:nvSpPr>
        <p:spPr/>
        <p:txBody>
          <a:bodyPr>
            <a:normAutofit/>
          </a:bodyPr>
          <a:lstStyle/>
          <a:p>
            <a:r>
              <a:rPr lang="en-GB" dirty="0"/>
              <a:t>Financial</a:t>
            </a:r>
            <a:r>
              <a:rPr lang="en-GB" baseline="0" dirty="0"/>
              <a:t> risk management</a:t>
            </a:r>
          </a:p>
          <a:p>
            <a:pPr defTabSz="892089">
              <a:defRPr/>
            </a:pPr>
            <a:endParaRPr lang="en-GB" dirty="0">
              <a:cs typeface="Arial" charset="0"/>
            </a:endParaRPr>
          </a:p>
          <a:p>
            <a:pPr defTabSz="892089">
              <a:defRPr/>
            </a:pPr>
            <a:r>
              <a:rPr lang="en-GB" dirty="0">
                <a:cs typeface="Arial" charset="0"/>
              </a:rPr>
              <a:t>Four aspects of financial risk management on which success depends are </a:t>
            </a:r>
            <a:endParaRPr lang="en-GB" baseline="0" dirty="0"/>
          </a:p>
          <a:p>
            <a:r>
              <a:rPr lang="en-GB" baseline="0" dirty="0"/>
              <a:t>closely related to principles of overall good risk management practice, and </a:t>
            </a:r>
            <a:r>
              <a:rPr lang="en-GB" b="1" baseline="0" dirty="0"/>
              <a:t>have been specifically publicized following a number of financial risk management failures</a:t>
            </a:r>
            <a:endParaRPr lang="en-GB" b="1" dirty="0"/>
          </a:p>
        </p:txBody>
      </p:sp>
      <p:sp>
        <p:nvSpPr>
          <p:cNvPr id="7" name="Tijdelijke aanduiding voor datum 6"/>
          <p:cNvSpPr>
            <a:spLocks noGrp="1"/>
          </p:cNvSpPr>
          <p:nvPr>
            <p:ph type="dt" idx="10"/>
          </p:nvPr>
        </p:nvSpPr>
        <p:spPr/>
        <p:txBody>
          <a:bodyPr/>
          <a:lstStyle/>
          <a:p>
            <a:fld id="{3035989B-050D-475F-82E5-6D76BBFB903C}" type="datetime1">
              <a:rPr lang="nl-NL" smtClean="0"/>
              <a:t>31-8-2019</a:t>
            </a:fld>
            <a:endParaRPr lang="nl-NL"/>
          </a:p>
        </p:txBody>
      </p:sp>
      <p:sp>
        <p:nvSpPr>
          <p:cNvPr id="14" name="Tijdelijke aanduiding voor dia-afbeelding 13"/>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375067999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xfrm>
            <a:off x="3902599" y="9519056"/>
            <a:ext cx="2985558" cy="501095"/>
          </a:xfrm>
          <a:prstGeom prst="rect">
            <a:avLst/>
          </a:prstGeom>
          <a:noFill/>
        </p:spPr>
        <p:txBody>
          <a:bodyPr/>
          <a:lstStyle/>
          <a:p>
            <a:fld id="{CF1E064A-DBC5-4C63-BD21-0788F5EE25FC}" type="slidenum">
              <a:rPr smtClean="0"/>
              <a:pPr/>
              <a:t>238</a:t>
            </a:fld>
            <a:endParaRPr lang="nl-NL"/>
          </a:p>
        </p:txBody>
      </p:sp>
      <p:sp>
        <p:nvSpPr>
          <p:cNvPr id="63078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630788"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630789" name="Rectangle 3"/>
          <p:cNvSpPr>
            <a:spLocks noGrp="1" noChangeArrowheads="1"/>
          </p:cNvSpPr>
          <p:nvPr>
            <p:ph type="body" idx="1"/>
          </p:nvPr>
        </p:nvSpPr>
        <p:spPr bwMode="auto">
          <a:xfrm>
            <a:off x="3444055" y="915562"/>
            <a:ext cx="3367170" cy="8532654"/>
          </a:xfrm>
          <a:prstGeom prst="rect">
            <a:avLst/>
          </a:prstGeom>
          <a:noFill/>
        </p:spPr>
        <p:txBody>
          <a:bodyPr wrap="square" numCol="1" anchor="t" anchorCtr="0" compatLnSpc="1">
            <a:prstTxWarp prst="textNoShape">
              <a:avLst/>
            </a:prstTxWarp>
          </a:bodyPr>
          <a:lstStyle/>
          <a:p>
            <a:pPr eaLnBrk="1" hangingPunct="1"/>
            <a:r>
              <a:rPr lang="en-US" b="1" dirty="0">
                <a:solidFill>
                  <a:srgbClr val="000000"/>
                </a:solidFill>
                <a:latin typeface="Times New Roman" pitchFamily="18" charset="0"/>
                <a:cs typeface="Arial" charset="0"/>
              </a:rPr>
              <a:t>Independence</a:t>
            </a:r>
            <a:endParaRPr lang="en-GB" dirty="0">
              <a:solidFill>
                <a:srgbClr val="231F20"/>
              </a:solidFill>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01298F5E-373B-496C-9DCA-63139FAD38DE}"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endParaRPr lang="nl-NL" dirty="0"/>
          </a:p>
        </p:txBody>
      </p:sp>
    </p:spTree>
    <p:extLst>
      <p:ext uri="{BB962C8B-B14F-4D97-AF65-F5344CB8AC3E}">
        <p14:creationId xmlns:p14="http://schemas.microsoft.com/office/powerpoint/2010/main" val="3025708235"/>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p:txBody>
          <a:bodyPr/>
          <a:lstStyle/>
          <a:p>
            <a:fld id="{571E4CA8-7D18-4957-9E87-C0FC75A94D12}" type="slidenum">
              <a:rPr lang="nl-NL" smtClean="0"/>
              <a:pPr/>
              <a:t>239</a:t>
            </a:fld>
            <a:endParaRPr lang="nl-NL"/>
          </a:p>
        </p:txBody>
      </p:sp>
      <p:sp>
        <p:nvSpPr>
          <p:cNvPr id="621571" name="Tijdelijke aanduiding voor voettekst 12"/>
          <p:cNvSpPr>
            <a:spLocks noGrp="1"/>
          </p:cNvSpPr>
          <p:nvPr>
            <p:ph type="ftr" sz="quarter" idx="4"/>
          </p:nvPr>
        </p:nvSpPr>
        <p:spPr/>
        <p:txBody>
          <a:bodyPr/>
          <a:lstStyle/>
          <a:p>
            <a:r>
              <a:rPr lang="nl-NL"/>
              <a:t>©2018 nThen!</a:t>
            </a:r>
          </a:p>
        </p:txBody>
      </p:sp>
      <p:sp>
        <p:nvSpPr>
          <p:cNvPr id="621573" name="Rectangle 3"/>
          <p:cNvSpPr>
            <a:spLocks noGrp="1" noChangeArrowheads="1"/>
          </p:cNvSpPr>
          <p:nvPr>
            <p:ph type="body" idx="1"/>
          </p:nvPr>
        </p:nvSpPr>
        <p:spPr/>
        <p:txBody>
          <a:bodyPr>
            <a:normAutofit/>
          </a:bodyPr>
          <a:lstStyle/>
          <a:p>
            <a:r>
              <a:rPr lang="en-US"/>
              <a:t>Risk Specialisms</a:t>
            </a:r>
            <a:endParaRPr lang="en-GB"/>
          </a:p>
        </p:txBody>
      </p:sp>
      <p:sp>
        <p:nvSpPr>
          <p:cNvPr id="7" name="Tijdelijke aanduiding voor datum 6"/>
          <p:cNvSpPr>
            <a:spLocks noGrp="1"/>
          </p:cNvSpPr>
          <p:nvPr>
            <p:ph type="dt" idx="10"/>
          </p:nvPr>
        </p:nvSpPr>
        <p:spPr/>
        <p:txBody>
          <a:bodyPr/>
          <a:lstStyle/>
          <a:p>
            <a:fld id="{76BA6CBD-65A8-4E91-9DE3-4875A487C26A}"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4" name="Tijdelijke aanduiding voor dia-afbeelding 13"/>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108321945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p:txBody>
          <a:bodyPr/>
          <a:lstStyle/>
          <a:p>
            <a:fld id="{571E4CA8-7D18-4957-9E87-C0FC75A94D12}" type="slidenum">
              <a:rPr lang="nl-NL" smtClean="0"/>
              <a:pPr/>
              <a:t>241</a:t>
            </a:fld>
            <a:endParaRPr lang="nl-NL" dirty="0"/>
          </a:p>
        </p:txBody>
      </p:sp>
      <p:sp>
        <p:nvSpPr>
          <p:cNvPr id="621571" name="Tijdelijke aanduiding voor voettekst 12"/>
          <p:cNvSpPr>
            <a:spLocks noGrp="1"/>
          </p:cNvSpPr>
          <p:nvPr>
            <p:ph type="ftr" sz="quarter" idx="4"/>
          </p:nvPr>
        </p:nvSpPr>
        <p:spPr/>
        <p:txBody>
          <a:bodyPr/>
          <a:lstStyle/>
          <a:p>
            <a:r>
              <a:rPr lang="nl-NL"/>
              <a:t>©2018 nThen!</a:t>
            </a:r>
            <a:endParaRPr lang="nl-NL" dirty="0"/>
          </a:p>
        </p:txBody>
      </p:sp>
      <p:sp>
        <p:nvSpPr>
          <p:cNvPr id="621573" name="Rectangle 3"/>
          <p:cNvSpPr>
            <a:spLocks noGrp="1" noChangeArrowheads="1"/>
          </p:cNvSpPr>
          <p:nvPr>
            <p:ph type="body" idx="1"/>
          </p:nvPr>
        </p:nvSpPr>
        <p:spPr/>
        <p:txBody>
          <a:bodyPr>
            <a:normAutofit/>
          </a:bodyPr>
          <a:lstStyle/>
          <a:p>
            <a:r>
              <a:rPr lang="en-US" dirty="0"/>
              <a:t>Risk </a:t>
            </a:r>
            <a:r>
              <a:rPr lang="en-US" dirty="0" err="1"/>
              <a:t>Specialisms</a:t>
            </a:r>
            <a:endParaRPr lang="en-GB"/>
          </a:p>
        </p:txBody>
      </p:sp>
      <p:sp>
        <p:nvSpPr>
          <p:cNvPr id="7" name="Tijdelijke aanduiding voor datum 6"/>
          <p:cNvSpPr>
            <a:spLocks noGrp="1"/>
          </p:cNvSpPr>
          <p:nvPr>
            <p:ph type="dt" idx="10"/>
          </p:nvPr>
        </p:nvSpPr>
        <p:spPr/>
        <p:txBody>
          <a:bodyPr/>
          <a:lstStyle/>
          <a:p>
            <a:fld id="{07815805-5289-4859-81AF-A74B0A5DA2A0}"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4" name="Tijdelijke aanduiding voor dia-afbeelding 13"/>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99007708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p:txBody>
          <a:bodyPr/>
          <a:lstStyle/>
          <a:p>
            <a:fld id="{571E4CA8-7D18-4957-9E87-C0FC75A94D12}" type="slidenum">
              <a:rPr lang="nl-NL" smtClean="0"/>
              <a:pPr/>
              <a:t>243</a:t>
            </a:fld>
            <a:endParaRPr lang="nl-NL"/>
          </a:p>
        </p:txBody>
      </p:sp>
      <p:sp>
        <p:nvSpPr>
          <p:cNvPr id="621571" name="Tijdelijke aanduiding voor voettekst 12"/>
          <p:cNvSpPr>
            <a:spLocks noGrp="1"/>
          </p:cNvSpPr>
          <p:nvPr>
            <p:ph type="ftr" sz="quarter" idx="4"/>
          </p:nvPr>
        </p:nvSpPr>
        <p:spPr/>
        <p:txBody>
          <a:bodyPr/>
          <a:lstStyle/>
          <a:p>
            <a:r>
              <a:rPr lang="nl-NL"/>
              <a:t>©2018 nThen!</a:t>
            </a:r>
          </a:p>
        </p:txBody>
      </p:sp>
      <p:sp>
        <p:nvSpPr>
          <p:cNvPr id="621573" name="Rectangle 3"/>
          <p:cNvSpPr>
            <a:spLocks noGrp="1" noChangeArrowheads="1"/>
          </p:cNvSpPr>
          <p:nvPr>
            <p:ph type="body" idx="1"/>
          </p:nvPr>
        </p:nvSpPr>
        <p:spPr/>
        <p:txBody>
          <a:bodyPr>
            <a:normAutofit/>
          </a:bodyPr>
          <a:lstStyle/>
          <a:p>
            <a:r>
              <a:rPr lang="en-US" dirty="0"/>
              <a:t>Risk Specialisms</a:t>
            </a:r>
            <a:endParaRPr lang="en-GB" dirty="0"/>
          </a:p>
        </p:txBody>
      </p:sp>
      <p:sp>
        <p:nvSpPr>
          <p:cNvPr id="7" name="Tijdelijke aanduiding voor datum 6"/>
          <p:cNvSpPr>
            <a:spLocks noGrp="1"/>
          </p:cNvSpPr>
          <p:nvPr>
            <p:ph type="dt" idx="10"/>
          </p:nvPr>
        </p:nvSpPr>
        <p:spPr/>
        <p:txBody>
          <a:bodyPr/>
          <a:lstStyle/>
          <a:p>
            <a:fld id="{86D491C0-7392-4F95-8F94-244425D0D3FE}"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4" name="Tijdelijke aanduiding voor dia-afbeelding 13"/>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581440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r>
              <a:rPr lang="en-US" dirty="0"/>
              <a:t>The first</a:t>
            </a:r>
            <a:r>
              <a:rPr lang="en-US" baseline="0" dirty="0"/>
              <a:t> 7 are enablers, the final one is the result of implementing risk management well.</a:t>
            </a:r>
          </a:p>
          <a:p>
            <a:endParaRPr lang="en-US" baseline="0" dirty="0"/>
          </a:p>
          <a:p>
            <a:r>
              <a:rPr lang="en-US" baseline="0" dirty="0"/>
              <a:t>Relationship of these principles to the 12 from the 2007 guidance:</a:t>
            </a:r>
          </a:p>
          <a:p>
            <a:pPr>
              <a:buFont typeface="Arial" pitchFamily="34" charset="0"/>
              <a:buChar char="•"/>
            </a:pPr>
            <a:r>
              <a:rPr lang="en-US" baseline="0" dirty="0"/>
              <a:t>  Aligns with objectives = </a:t>
            </a:r>
            <a:r>
              <a:rPr lang="en-US" i="1" baseline="0" dirty="0" err="1"/>
              <a:t>Organisational</a:t>
            </a:r>
            <a:r>
              <a:rPr lang="en-US" i="1" baseline="0" dirty="0"/>
              <a:t> Objectives</a:t>
            </a:r>
          </a:p>
          <a:p>
            <a:pPr>
              <a:buFont typeface="Arial" pitchFamily="34" charset="0"/>
              <a:buChar char="•"/>
            </a:pPr>
            <a:r>
              <a:rPr lang="en-US" baseline="0" dirty="0"/>
              <a:t> Fits the context = </a:t>
            </a:r>
            <a:r>
              <a:rPr lang="en-US" i="1" baseline="0" dirty="0" err="1"/>
              <a:t>Organisational</a:t>
            </a:r>
            <a:r>
              <a:rPr lang="en-US" i="1" baseline="0" dirty="0"/>
              <a:t> Context</a:t>
            </a:r>
          </a:p>
          <a:p>
            <a:pPr>
              <a:buFont typeface="Arial" pitchFamily="34" charset="0"/>
              <a:buChar char="•"/>
            </a:pPr>
            <a:r>
              <a:rPr lang="en-US" baseline="0" dirty="0"/>
              <a:t> Engages stakeholders = </a:t>
            </a:r>
            <a:r>
              <a:rPr lang="en-US" i="1" baseline="0" dirty="0"/>
              <a:t>Stakeholder Involvement</a:t>
            </a:r>
          </a:p>
          <a:p>
            <a:pPr>
              <a:buFont typeface="Arial" pitchFamily="34" charset="0"/>
              <a:buChar char="•"/>
            </a:pPr>
            <a:r>
              <a:rPr lang="en-US" baseline="0" dirty="0"/>
              <a:t> Provides clear guidance = </a:t>
            </a:r>
            <a:r>
              <a:rPr lang="en-US" i="1" baseline="0" dirty="0"/>
              <a:t>M_o_R Approach, EWI’s and Roles &amp; responsibilities</a:t>
            </a:r>
          </a:p>
          <a:p>
            <a:pPr>
              <a:buFont typeface="Arial" pitchFamily="34" charset="0"/>
              <a:buChar char="•"/>
            </a:pPr>
            <a:r>
              <a:rPr lang="en-US" baseline="0" dirty="0"/>
              <a:t> Informs decision-making = </a:t>
            </a:r>
            <a:r>
              <a:rPr lang="en-US" i="1" baseline="0" dirty="0"/>
              <a:t>Roles and Responsibilities</a:t>
            </a:r>
            <a:r>
              <a:rPr lang="en-US" baseline="0" dirty="0"/>
              <a:t>, </a:t>
            </a:r>
            <a:r>
              <a:rPr lang="en-US" i="1" baseline="0" dirty="0"/>
              <a:t>Reporting</a:t>
            </a:r>
            <a:r>
              <a:rPr lang="en-US" baseline="0" dirty="0"/>
              <a:t>  and </a:t>
            </a:r>
            <a:r>
              <a:rPr lang="en-US" i="1" baseline="0" dirty="0"/>
              <a:t>EWI’s</a:t>
            </a:r>
          </a:p>
          <a:p>
            <a:pPr>
              <a:buFont typeface="Arial" pitchFamily="34" charset="0"/>
              <a:buChar char="•"/>
            </a:pPr>
            <a:r>
              <a:rPr lang="en-US" baseline="0" dirty="0"/>
              <a:t> Facilitates continual improvement = </a:t>
            </a:r>
            <a:r>
              <a:rPr lang="en-US" i="1" baseline="0" dirty="0"/>
              <a:t>Continual Improvement and review cycle</a:t>
            </a:r>
          </a:p>
          <a:p>
            <a:pPr>
              <a:buFont typeface="Arial" pitchFamily="34" charset="0"/>
              <a:buChar char="•"/>
            </a:pPr>
            <a:r>
              <a:rPr lang="en-US" baseline="0" dirty="0"/>
              <a:t> Creates a supportive culture = </a:t>
            </a:r>
            <a:r>
              <a:rPr lang="en-US" i="1" baseline="0" dirty="0"/>
              <a:t>Supportive Culture, overcoming barriers to M_o_R and Support structure</a:t>
            </a:r>
          </a:p>
          <a:p>
            <a:pPr>
              <a:buFont typeface="Arial" pitchFamily="34" charset="0"/>
              <a:buChar char="•"/>
            </a:pPr>
            <a:r>
              <a:rPr lang="en-US" baseline="0" dirty="0"/>
              <a:t> Achieves measurable value = builds upon </a:t>
            </a:r>
            <a:r>
              <a:rPr lang="en-US" i="1" baseline="0" dirty="0"/>
              <a:t>Embedding and reviewing</a:t>
            </a:r>
          </a:p>
          <a:p>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C56A9EC2-F86C-46EC-8766-DD7AAD2826B2}"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24</a:t>
            </a:fld>
            <a:endParaRPr lang="nl-NL"/>
          </a:p>
        </p:txBody>
      </p:sp>
    </p:spTree>
    <p:extLst>
      <p:ext uri="{BB962C8B-B14F-4D97-AF65-F5344CB8AC3E}">
        <p14:creationId xmlns:p14="http://schemas.microsoft.com/office/powerpoint/2010/main" val="241509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xfrm>
            <a:off x="4021295" y="9721107"/>
            <a:ext cx="3076363" cy="511731"/>
          </a:xfrm>
          <a:prstGeom prst="rect">
            <a:avLst/>
          </a:prstGeom>
          <a:noFill/>
        </p:spPr>
        <p:txBody>
          <a:bodyPr/>
          <a:lstStyle/>
          <a:p>
            <a:fld id="{A7D57F01-E8ED-4453-9307-7260D0E8FA2C}" type="slidenum">
              <a:rPr smtClean="0"/>
              <a:pPr/>
              <a:t>25</a:t>
            </a:fld>
            <a:endParaRPr lang="nl-NL"/>
          </a:p>
        </p:txBody>
      </p:sp>
      <p:sp>
        <p:nvSpPr>
          <p:cNvPr id="45363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453636" name="Rectangle 2"/>
          <p:cNvSpPr>
            <a:spLocks noGrp="1" noRot="1" noChangeAspect="1" noChangeArrowheads="1" noTextEdit="1"/>
          </p:cNvSpPr>
          <p:nvPr>
            <p:ph type="sldImg"/>
          </p:nvPr>
        </p:nvSpPr>
        <p:spPr bwMode="auto">
          <a:xfrm>
            <a:off x="-2528888" y="885825"/>
            <a:ext cx="8629651" cy="4854575"/>
          </a:xfrm>
          <a:noFill/>
          <a:ln>
            <a:solidFill>
              <a:srgbClr val="000000"/>
            </a:solidFill>
            <a:miter lim="800000"/>
            <a:headEnd/>
            <a:tailEnd/>
          </a:ln>
        </p:spPr>
      </p:sp>
      <p:sp>
        <p:nvSpPr>
          <p:cNvPr id="453637" name="Rectangle 3"/>
          <p:cNvSpPr>
            <a:spLocks noGrp="1" noChangeArrowheads="1"/>
          </p:cNvSpPr>
          <p:nvPr>
            <p:ph type="body" idx="1"/>
          </p:nvPr>
        </p:nvSpPr>
        <p:spPr bwMode="auto">
          <a:xfrm>
            <a:off x="3548805" y="894813"/>
            <a:ext cx="3469582" cy="8713768"/>
          </a:xfrm>
          <a:prstGeom prst="rect">
            <a:avLst/>
          </a:prstGeom>
          <a:noFill/>
        </p:spPr>
        <p:txBody>
          <a:bodyPr wrap="square" numCol="1" anchor="t" anchorCtr="0" compatLnSpc="1">
            <a:prstTxWarp prst="textNoShape">
              <a:avLst/>
            </a:prstTxWarp>
          </a:bodyPr>
          <a:lstStyle/>
          <a:p>
            <a:pPr eaLnBrk="1" hangingPunct="1"/>
            <a:r>
              <a:rPr lang="en-GB" b="1">
                <a:solidFill>
                  <a:srgbClr val="231F20"/>
                </a:solidFill>
                <a:latin typeface="Times New Roman" pitchFamily="18" charset="0"/>
                <a:cs typeface="Arial" charset="0"/>
              </a:rPr>
              <a:t>The M_o_R Process</a:t>
            </a:r>
          </a:p>
        </p:txBody>
      </p:sp>
      <p:sp>
        <p:nvSpPr>
          <p:cNvPr id="7" name="Tijdelijke aanduiding voor datum 6"/>
          <p:cNvSpPr>
            <a:spLocks noGrp="1"/>
          </p:cNvSpPr>
          <p:nvPr>
            <p:ph type="dt" idx="10"/>
          </p:nvPr>
        </p:nvSpPr>
        <p:spPr>
          <a:xfrm>
            <a:off x="4021295" y="1"/>
            <a:ext cx="3076363" cy="511731"/>
          </a:xfrm>
          <a:prstGeom prst="rect">
            <a:avLst/>
          </a:prstGeom>
        </p:spPr>
        <p:txBody>
          <a:bodyPr/>
          <a:lstStyle/>
          <a:p>
            <a:fld id="{3A16CB1B-F34D-46F9-8E87-380D3BE846C3}" type="datetime1">
              <a:rPr lang="nl-NL" smtClean="0"/>
              <a:t>31-8-2019</a:t>
            </a:fld>
            <a:endParaRPr lang="nl-NL"/>
          </a:p>
        </p:txBody>
      </p:sp>
      <p:sp>
        <p:nvSpPr>
          <p:cNvPr id="8" name="Tijdelijke aanduiding voor koptekst 7"/>
          <p:cNvSpPr>
            <a:spLocks noGrp="1"/>
          </p:cNvSpPr>
          <p:nvPr>
            <p:ph type="hdr" sz="quarter" idx="11"/>
          </p:nvPr>
        </p:nvSpPr>
        <p:spPr>
          <a:xfrm>
            <a:off x="1" y="1"/>
            <a:ext cx="3076363" cy="511731"/>
          </a:xfrm>
          <a:prstGeom prst="rect">
            <a:avLst/>
          </a:prstGeom>
        </p:spPr>
        <p:txBody>
          <a:bodyPr/>
          <a:lstStyle/>
          <a:p>
            <a:r>
              <a:rPr lang="nl-NL"/>
              <a:t>M_o_R notes</a:t>
            </a:r>
          </a:p>
        </p:txBody>
      </p:sp>
    </p:spTree>
    <p:extLst>
      <p:ext uri="{BB962C8B-B14F-4D97-AF65-F5344CB8AC3E}">
        <p14:creationId xmlns:p14="http://schemas.microsoft.com/office/powerpoint/2010/main" val="460982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xfrm>
            <a:off x="3902599" y="9519056"/>
            <a:ext cx="2985558" cy="501095"/>
          </a:xfrm>
          <a:prstGeom prst="rect">
            <a:avLst/>
          </a:prstGeom>
          <a:noFill/>
        </p:spPr>
        <p:txBody>
          <a:bodyPr/>
          <a:lstStyle/>
          <a:p>
            <a:fld id="{26E0799D-3F90-4786-ADF0-BF16149EC756}" type="slidenum">
              <a:rPr smtClean="0"/>
              <a:pPr/>
              <a:t>26</a:t>
            </a:fld>
            <a:endParaRPr lang="nl-NL" dirty="0"/>
          </a:p>
        </p:txBody>
      </p:sp>
      <p:sp>
        <p:nvSpPr>
          <p:cNvPr id="45261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endParaRPr lang="nl-NL" dirty="0">
              <a:latin typeface="Arial"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BDFB7EDA-2C32-4769-BEF9-515EFFED6767}" type="datetime1">
              <a:rPr lang="nl-NL" smtClean="0"/>
              <a:t>31-8-2019</a:t>
            </a:fld>
            <a:endParaRPr lang="nl-NL" dirty="0"/>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endParaRPr lang="nl-NL" dirty="0"/>
          </a:p>
        </p:txBody>
      </p:sp>
      <p:sp>
        <p:nvSpPr>
          <p:cNvPr id="12" name="Tijdelijke aanduiding voor dia-afbeelding 11"/>
          <p:cNvSpPr>
            <a:spLocks noGrp="1" noRot="1" noChangeAspect="1"/>
          </p:cNvSpPr>
          <p:nvPr>
            <p:ph type="sldImg"/>
          </p:nvPr>
        </p:nvSpPr>
        <p:spPr>
          <a:xfrm>
            <a:off x="-2439988" y="938213"/>
            <a:ext cx="8307388" cy="4673600"/>
          </a:xfrm>
        </p:spPr>
      </p:sp>
      <p:sp>
        <p:nvSpPr>
          <p:cNvPr id="13" name="Tijdelijke aanduiding voor notities 1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353625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xfrm>
            <a:off x="4021295" y="9721107"/>
            <a:ext cx="3076363" cy="511731"/>
          </a:xfrm>
          <a:prstGeom prst="rect">
            <a:avLst/>
          </a:prstGeom>
          <a:noFill/>
        </p:spPr>
        <p:txBody>
          <a:bodyPr/>
          <a:lstStyle/>
          <a:p>
            <a:fld id="{40EFABF3-68EE-414A-89D4-EC4D12FADEBF}" type="slidenum">
              <a:rPr smtClean="0"/>
              <a:pPr/>
              <a:t>27</a:t>
            </a:fld>
            <a:endParaRPr lang="nl-NL"/>
          </a:p>
        </p:txBody>
      </p:sp>
      <p:sp>
        <p:nvSpPr>
          <p:cNvPr id="33485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34853" name="Rectangle 3"/>
          <p:cNvSpPr>
            <a:spLocks noChangeArrowheads="1"/>
          </p:cNvSpPr>
          <p:nvPr/>
        </p:nvSpPr>
        <p:spPr bwMode="auto">
          <a:xfrm>
            <a:off x="561040" y="803466"/>
            <a:ext cx="3363962" cy="8417251"/>
          </a:xfrm>
          <a:prstGeom prst="rect">
            <a:avLst/>
          </a:prstGeom>
          <a:noFill/>
          <a:ln w="12700">
            <a:noFill/>
            <a:miter lim="800000"/>
            <a:headEnd/>
            <a:tailEnd/>
          </a:ln>
        </p:spPr>
        <p:txBody>
          <a:bodyPr lIns="112127" tIns="56063" rIns="112127" bIns="56063"/>
          <a:lstStyle/>
          <a:p>
            <a:pPr>
              <a:spcBef>
                <a:spcPct val="30000"/>
              </a:spcBef>
            </a:pPr>
            <a:r>
              <a:rPr lang="en-US" sz="1300" dirty="0"/>
              <a:t>Risk Management</a:t>
            </a:r>
          </a:p>
        </p:txBody>
      </p:sp>
      <p:sp>
        <p:nvSpPr>
          <p:cNvPr id="334854" name="Text Box 4"/>
          <p:cNvSpPr txBox="1">
            <a:spLocks noChangeArrowheads="1"/>
          </p:cNvSpPr>
          <p:nvPr/>
        </p:nvSpPr>
        <p:spPr bwMode="auto">
          <a:xfrm>
            <a:off x="3903423" y="4902094"/>
            <a:ext cx="226513" cy="297889"/>
          </a:xfrm>
          <a:prstGeom prst="rect">
            <a:avLst/>
          </a:prstGeom>
          <a:noFill/>
          <a:ln w="9525">
            <a:noFill/>
            <a:miter lim="800000"/>
            <a:headEnd/>
            <a:tailEnd/>
          </a:ln>
        </p:spPr>
        <p:txBody>
          <a:bodyPr wrap="none" lIns="112129" tIns="56064" rIns="112129" bIns="56064">
            <a:spAutoFit/>
          </a:bodyPr>
          <a:lstStyle/>
          <a:p>
            <a:pPr defTabSz="1121166" eaLnBrk="0" hangingPunct="0"/>
            <a:endParaRPr lang="en-US" sz="1200" dirty="0">
              <a:latin typeface="Arial" charset="0"/>
            </a:endParaRPr>
          </a:p>
        </p:txBody>
      </p:sp>
      <p:sp>
        <p:nvSpPr>
          <p:cNvPr id="8" name="Tijdelijke aanduiding voor datum 7"/>
          <p:cNvSpPr>
            <a:spLocks noGrp="1"/>
          </p:cNvSpPr>
          <p:nvPr>
            <p:ph type="dt" idx="10"/>
          </p:nvPr>
        </p:nvSpPr>
        <p:spPr>
          <a:xfrm>
            <a:off x="4021295" y="1"/>
            <a:ext cx="3076363" cy="511731"/>
          </a:xfrm>
          <a:prstGeom prst="rect">
            <a:avLst/>
          </a:prstGeom>
        </p:spPr>
        <p:txBody>
          <a:bodyPr/>
          <a:lstStyle/>
          <a:p>
            <a:fld id="{197046BB-FDAC-45D5-B5C9-0EE89376ADD0}" type="datetime1">
              <a:rPr lang="nl-NL" smtClean="0"/>
              <a:t>31-8-2019</a:t>
            </a:fld>
            <a:endParaRPr lang="nl-NL"/>
          </a:p>
        </p:txBody>
      </p:sp>
      <p:sp>
        <p:nvSpPr>
          <p:cNvPr id="9" name="Tijdelijke aanduiding voor koptekst 8"/>
          <p:cNvSpPr>
            <a:spLocks noGrp="1"/>
          </p:cNvSpPr>
          <p:nvPr>
            <p:ph type="hdr" sz="quarter" idx="11"/>
          </p:nvPr>
        </p:nvSpPr>
        <p:spPr>
          <a:xfrm>
            <a:off x="1" y="1"/>
            <a:ext cx="3076363" cy="511731"/>
          </a:xfrm>
          <a:prstGeom prst="rect">
            <a:avLst/>
          </a:prstGeom>
        </p:spPr>
        <p:txBody>
          <a:bodyPr/>
          <a:lstStyle/>
          <a:p>
            <a:r>
              <a:rPr lang="nl-NL"/>
              <a:t>M_o_R notes</a:t>
            </a:r>
          </a:p>
        </p:txBody>
      </p:sp>
      <p:sp>
        <p:nvSpPr>
          <p:cNvPr id="10" name="Tijdelijke aanduiding voor dia-afbeelding 9"/>
          <p:cNvSpPr>
            <a:spLocks noGrp="1" noRot="1" noChangeAspect="1"/>
          </p:cNvSpPr>
          <p:nvPr>
            <p:ph type="sldImg"/>
          </p:nvPr>
        </p:nvSpPr>
        <p:spPr>
          <a:xfrm>
            <a:off x="623888" y="644525"/>
            <a:ext cx="5619750" cy="3162300"/>
          </a:xfrm>
        </p:spPr>
      </p:sp>
      <p:sp>
        <p:nvSpPr>
          <p:cNvPr id="11" name="Tijdelijke aanduiding voor notities 10"/>
          <p:cNvSpPr>
            <a:spLocks noGrp="1"/>
          </p:cNvSpPr>
          <p:nvPr>
            <p:ph type="body" idx="1"/>
          </p:nvPr>
        </p:nvSpPr>
        <p:spPr/>
        <p:txBody>
          <a:bodyPr>
            <a:normAutofit/>
          </a:bodyPr>
          <a:lstStyle/>
          <a:p>
            <a:r>
              <a:rPr lang="en-US" dirty="0"/>
              <a:t>Explain that we will address the documents later on in the day and on</a:t>
            </a:r>
            <a:r>
              <a:rPr lang="en-US" baseline="0" dirty="0"/>
              <a:t> day 2.</a:t>
            </a:r>
            <a:endParaRPr lang="en-US" dirty="0"/>
          </a:p>
        </p:txBody>
      </p:sp>
    </p:spTree>
    <p:extLst>
      <p:ext uri="{BB962C8B-B14F-4D97-AF65-F5344CB8AC3E}">
        <p14:creationId xmlns:p14="http://schemas.microsoft.com/office/powerpoint/2010/main" val="3923544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5FEA5AAF-8AB1-412E-A3CB-25D1B95A8496}"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28</a:t>
            </a:fld>
            <a:endParaRPr lang="nl-NL"/>
          </a:p>
        </p:txBody>
      </p:sp>
    </p:spTree>
    <p:extLst>
      <p:ext uri="{BB962C8B-B14F-4D97-AF65-F5344CB8AC3E}">
        <p14:creationId xmlns:p14="http://schemas.microsoft.com/office/powerpoint/2010/main" val="2168413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p:txBody>
          <a:bodyPr>
            <a:normAutofit/>
          </a:bodyPr>
          <a:lstStyle/>
          <a:p>
            <a:r>
              <a:rPr lang="nl-NL" dirty="0" err="1"/>
              <a:t>Take</a:t>
            </a:r>
            <a:r>
              <a:rPr lang="nl-NL" dirty="0"/>
              <a:t> </a:t>
            </a:r>
            <a:r>
              <a:rPr lang="nl-NL" dirty="0" err="1"/>
              <a:t>note</a:t>
            </a:r>
            <a:r>
              <a:rPr lang="nl-NL" baseline="0" dirty="0"/>
              <a:t> of the </a:t>
            </a:r>
            <a:r>
              <a:rPr lang="nl-NL" baseline="0" dirty="0" err="1"/>
              <a:t>error</a:t>
            </a:r>
            <a:r>
              <a:rPr lang="nl-NL" baseline="0" dirty="0"/>
              <a:t> in the </a:t>
            </a:r>
            <a:r>
              <a:rPr lang="nl-NL" baseline="0" dirty="0" err="1"/>
              <a:t>book</a:t>
            </a:r>
            <a:r>
              <a:rPr lang="nl-NL" baseline="0" dirty="0"/>
              <a:t>. </a:t>
            </a:r>
            <a:r>
              <a:rPr lang="nl-NL" baseline="0" dirty="0" err="1"/>
              <a:t>Rename</a:t>
            </a:r>
            <a:r>
              <a:rPr lang="nl-NL" baseline="0" dirty="0"/>
              <a:t> risk </a:t>
            </a:r>
            <a:r>
              <a:rPr lang="nl-NL" baseline="0" dirty="0" err="1"/>
              <a:t>progress</a:t>
            </a:r>
            <a:r>
              <a:rPr lang="nl-NL" baseline="0" dirty="0"/>
              <a:t> plan to report.</a:t>
            </a:r>
            <a:endParaRPr lang="nl-NL" dirty="0"/>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30</a:t>
            </a:fld>
            <a:endParaRPr lang="en-US"/>
          </a:p>
        </p:txBody>
      </p:sp>
      <p:sp>
        <p:nvSpPr>
          <p:cNvPr id="6" name="Tijdelijke aanduiding voor datum 5"/>
          <p:cNvSpPr>
            <a:spLocks noGrp="1"/>
          </p:cNvSpPr>
          <p:nvPr>
            <p:ph type="dt" idx="12"/>
          </p:nvPr>
        </p:nvSpPr>
        <p:spPr/>
        <p:txBody>
          <a:bodyPr/>
          <a:lstStyle/>
          <a:p>
            <a:fld id="{522CD108-8A61-4314-B595-7744D358B47A}"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2927178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xfrm>
            <a:off x="4021295" y="9721107"/>
            <a:ext cx="3076363" cy="511731"/>
          </a:xfrm>
          <a:prstGeom prst="rect">
            <a:avLst/>
          </a:prstGeom>
          <a:noFill/>
        </p:spPr>
        <p:txBody>
          <a:bodyPr/>
          <a:lstStyle/>
          <a:p>
            <a:fld id="{40EFABF3-68EE-414A-89D4-EC4D12FADEBF}" type="slidenum">
              <a:rPr smtClean="0"/>
              <a:pPr/>
              <a:t>31</a:t>
            </a:fld>
            <a:endParaRPr lang="nl-NL"/>
          </a:p>
        </p:txBody>
      </p:sp>
      <p:sp>
        <p:nvSpPr>
          <p:cNvPr id="33485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34853" name="Rectangle 3"/>
          <p:cNvSpPr>
            <a:spLocks noChangeArrowheads="1"/>
          </p:cNvSpPr>
          <p:nvPr/>
        </p:nvSpPr>
        <p:spPr bwMode="auto">
          <a:xfrm>
            <a:off x="561040" y="803466"/>
            <a:ext cx="3363962" cy="8417251"/>
          </a:xfrm>
          <a:prstGeom prst="rect">
            <a:avLst/>
          </a:prstGeom>
          <a:noFill/>
          <a:ln w="12700">
            <a:noFill/>
            <a:miter lim="800000"/>
            <a:headEnd/>
            <a:tailEnd/>
          </a:ln>
        </p:spPr>
        <p:txBody>
          <a:bodyPr lIns="112127" tIns="56063" rIns="112127" bIns="56063"/>
          <a:lstStyle/>
          <a:p>
            <a:pPr>
              <a:spcBef>
                <a:spcPct val="30000"/>
              </a:spcBef>
            </a:pPr>
            <a:r>
              <a:rPr lang="en-US" sz="1300" dirty="0"/>
              <a:t>Risk Management</a:t>
            </a:r>
          </a:p>
        </p:txBody>
      </p:sp>
      <p:sp>
        <p:nvSpPr>
          <p:cNvPr id="334854" name="Text Box 4"/>
          <p:cNvSpPr txBox="1">
            <a:spLocks noChangeArrowheads="1"/>
          </p:cNvSpPr>
          <p:nvPr/>
        </p:nvSpPr>
        <p:spPr bwMode="auto">
          <a:xfrm>
            <a:off x="3903423" y="4902094"/>
            <a:ext cx="226513" cy="297889"/>
          </a:xfrm>
          <a:prstGeom prst="rect">
            <a:avLst/>
          </a:prstGeom>
          <a:noFill/>
          <a:ln w="9525">
            <a:noFill/>
            <a:miter lim="800000"/>
            <a:headEnd/>
            <a:tailEnd/>
          </a:ln>
        </p:spPr>
        <p:txBody>
          <a:bodyPr wrap="none" lIns="112129" tIns="56064" rIns="112129" bIns="56064">
            <a:spAutoFit/>
          </a:bodyPr>
          <a:lstStyle/>
          <a:p>
            <a:pPr defTabSz="1121166" eaLnBrk="0" hangingPunct="0"/>
            <a:endParaRPr lang="en-US" sz="1200" dirty="0">
              <a:latin typeface="Arial" charset="0"/>
            </a:endParaRPr>
          </a:p>
        </p:txBody>
      </p:sp>
      <p:sp>
        <p:nvSpPr>
          <p:cNvPr id="8" name="Tijdelijke aanduiding voor datum 7"/>
          <p:cNvSpPr>
            <a:spLocks noGrp="1"/>
          </p:cNvSpPr>
          <p:nvPr>
            <p:ph type="dt" idx="10"/>
          </p:nvPr>
        </p:nvSpPr>
        <p:spPr>
          <a:xfrm>
            <a:off x="4021295" y="1"/>
            <a:ext cx="3076363" cy="511731"/>
          </a:xfrm>
          <a:prstGeom prst="rect">
            <a:avLst/>
          </a:prstGeom>
        </p:spPr>
        <p:txBody>
          <a:bodyPr/>
          <a:lstStyle/>
          <a:p>
            <a:fld id="{36805D54-A7E1-4211-B5D8-0DC51B574F19}" type="datetime1">
              <a:rPr lang="nl-NL" smtClean="0"/>
              <a:t>31-8-2019</a:t>
            </a:fld>
            <a:endParaRPr lang="nl-NL"/>
          </a:p>
        </p:txBody>
      </p:sp>
      <p:sp>
        <p:nvSpPr>
          <p:cNvPr id="9" name="Tijdelijke aanduiding voor koptekst 8"/>
          <p:cNvSpPr>
            <a:spLocks noGrp="1"/>
          </p:cNvSpPr>
          <p:nvPr>
            <p:ph type="hdr" sz="quarter" idx="11"/>
          </p:nvPr>
        </p:nvSpPr>
        <p:spPr>
          <a:xfrm>
            <a:off x="1" y="1"/>
            <a:ext cx="3076363" cy="511731"/>
          </a:xfrm>
          <a:prstGeom prst="rect">
            <a:avLst/>
          </a:prstGeom>
        </p:spPr>
        <p:txBody>
          <a:bodyPr/>
          <a:lstStyle/>
          <a:p>
            <a:r>
              <a:rPr lang="nl-NL"/>
              <a:t>M_o_R notes</a:t>
            </a:r>
          </a:p>
        </p:txBody>
      </p:sp>
      <p:sp>
        <p:nvSpPr>
          <p:cNvPr id="10" name="Tijdelijke aanduiding voor dia-afbeelding 9"/>
          <p:cNvSpPr>
            <a:spLocks noGrp="1" noRot="1" noChangeAspect="1"/>
          </p:cNvSpPr>
          <p:nvPr>
            <p:ph type="sldImg"/>
          </p:nvPr>
        </p:nvSpPr>
        <p:spPr>
          <a:xfrm>
            <a:off x="623888" y="644525"/>
            <a:ext cx="5619750" cy="3162300"/>
          </a:xfrm>
        </p:spPr>
      </p:sp>
      <p:sp>
        <p:nvSpPr>
          <p:cNvPr id="11" name="Tijdelijke aanduiding voor notities 10"/>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68855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p:txBody>
          <a:bodyPr/>
          <a:lstStyle/>
          <a:p>
            <a:fld id="{C5C10A79-7FE4-4A2D-AA0E-D92A86638352}" type="slidenum">
              <a:rPr lang="nl-NL" smtClean="0"/>
              <a:pPr/>
              <a:t>4</a:t>
            </a:fld>
            <a:endParaRPr lang="nl-NL"/>
          </a:p>
        </p:txBody>
      </p:sp>
      <p:sp>
        <p:nvSpPr>
          <p:cNvPr id="323587" name="Tijdelijke aanduiding voor voettekst 12"/>
          <p:cNvSpPr>
            <a:spLocks noGrp="1"/>
          </p:cNvSpPr>
          <p:nvPr>
            <p:ph type="ftr" sz="quarter" idx="4"/>
          </p:nvPr>
        </p:nvSpPr>
        <p:spPr/>
        <p:txBody>
          <a:bodyPr/>
          <a:lstStyle/>
          <a:p>
            <a:r>
              <a:rPr lang="nl-NL"/>
              <a:t>©2018 nThen!</a:t>
            </a:r>
          </a:p>
        </p:txBody>
      </p:sp>
      <p:sp>
        <p:nvSpPr>
          <p:cNvPr id="323588" name="Text Box 3"/>
          <p:cNvSpPr txBox="1">
            <a:spLocks noChangeArrowheads="1"/>
          </p:cNvSpPr>
          <p:nvPr/>
        </p:nvSpPr>
        <p:spPr bwMode="auto">
          <a:xfrm>
            <a:off x="3788206" y="4774448"/>
            <a:ext cx="220987" cy="295126"/>
          </a:xfrm>
          <a:prstGeom prst="rect">
            <a:avLst/>
          </a:prstGeom>
          <a:noFill/>
          <a:ln w="9525">
            <a:noFill/>
            <a:miter lim="800000"/>
            <a:headEnd/>
            <a:tailEnd/>
          </a:ln>
        </p:spPr>
        <p:txBody>
          <a:bodyPr wrap="none" lIns="109393" tIns="54696" rIns="109393" bIns="54696">
            <a:spAutoFit/>
          </a:bodyPr>
          <a:lstStyle/>
          <a:p>
            <a:pPr defTabSz="1093810" eaLnBrk="0" hangingPunct="0"/>
            <a:endParaRPr lang="en-US" sz="1200" dirty="0">
              <a:latin typeface="Arial" charset="0"/>
            </a:endParaRPr>
          </a:p>
        </p:txBody>
      </p:sp>
      <p:sp>
        <p:nvSpPr>
          <p:cNvPr id="323590" name="Tijdelijke aanduiding voor notities 8"/>
          <p:cNvSpPr>
            <a:spLocks noGrp="1"/>
          </p:cNvSpPr>
          <p:nvPr>
            <p:ph type="body" idx="1"/>
          </p:nvPr>
        </p:nvSpPr>
        <p:spPr/>
        <p:txBody>
          <a:bodyPr>
            <a:normAutofit/>
          </a:bodyPr>
          <a:lstStyle/>
          <a:p>
            <a:r>
              <a:rPr lang="en-US" b="0" dirty="0"/>
              <a:t>By combining the theory with the daily practice of the delegates the application of the Guidance is practiced and the complexity and use of the framework is made apparent.</a:t>
            </a:r>
          </a:p>
          <a:p>
            <a:r>
              <a:rPr lang="en-US" b="0" dirty="0"/>
              <a:t>By spreading the three days out over a three week period, the delegates will have ample time to make practice exams, study and reflect.</a:t>
            </a:r>
          </a:p>
          <a:p>
            <a:endParaRPr lang="en-US" dirty="0"/>
          </a:p>
          <a:p>
            <a:endParaRPr lang="en-US" dirty="0"/>
          </a:p>
          <a:p>
            <a:endParaRPr lang="en-US" dirty="0"/>
          </a:p>
          <a:p>
            <a:r>
              <a:rPr lang="en-US" b="0" dirty="0"/>
              <a:t>(The main objective is to understand M_o_R  and to be able to </a:t>
            </a:r>
            <a:r>
              <a:rPr lang="en-US" dirty="0"/>
              <a:t>apply M_o_R </a:t>
            </a:r>
            <a:r>
              <a:rPr lang="en-US" b="0" dirty="0"/>
              <a:t>in order to improve and speed up decision making.</a:t>
            </a:r>
          </a:p>
          <a:p>
            <a:r>
              <a:rPr lang="en-US" b="0" dirty="0"/>
              <a:t>To prepare delegates for M_o_R Practitioner exam is an important </a:t>
            </a:r>
          </a:p>
          <a:p>
            <a:r>
              <a:rPr lang="en-US" b="0" dirty="0"/>
              <a:t>side-effect)</a:t>
            </a:r>
          </a:p>
        </p:txBody>
      </p:sp>
      <p:sp>
        <p:nvSpPr>
          <p:cNvPr id="8" name="Tijdelijke aanduiding voor datum 7"/>
          <p:cNvSpPr>
            <a:spLocks noGrp="1"/>
          </p:cNvSpPr>
          <p:nvPr>
            <p:ph type="dt" idx="10"/>
          </p:nvPr>
        </p:nvSpPr>
        <p:spPr/>
        <p:txBody>
          <a:bodyPr/>
          <a:lstStyle/>
          <a:p>
            <a:fld id="{549091D6-A623-4BBC-B52C-55A1CA3AB089}" type="datetime1">
              <a:rPr lang="nl-NL" smtClean="0"/>
              <a:t>31-8-2019</a:t>
            </a:fld>
            <a:endParaRPr lang="nl-NL"/>
          </a:p>
        </p:txBody>
      </p:sp>
      <p:sp>
        <p:nvSpPr>
          <p:cNvPr id="25" name="Tijdelijke aanduiding voor dia-afbeelding 24"/>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3655646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7"/>
          <p:cNvSpPr>
            <a:spLocks noGrp="1" noChangeArrowheads="1"/>
          </p:cNvSpPr>
          <p:nvPr>
            <p:ph type="sldNum" sz="quarter" idx="5"/>
          </p:nvPr>
        </p:nvSpPr>
        <p:spPr>
          <a:xfrm>
            <a:off x="4021295" y="9721107"/>
            <a:ext cx="3076363" cy="511731"/>
          </a:xfrm>
          <a:prstGeom prst="rect">
            <a:avLst/>
          </a:prstGeom>
          <a:noFill/>
        </p:spPr>
        <p:txBody>
          <a:bodyPr/>
          <a:lstStyle/>
          <a:p>
            <a:fld id="{50DD33A2-545F-48CB-8019-1294DDE32A6C}" type="slidenum">
              <a:rPr smtClean="0"/>
              <a:pPr/>
              <a:t>32</a:t>
            </a:fld>
            <a:endParaRPr lang="nl-NL"/>
          </a:p>
        </p:txBody>
      </p:sp>
      <p:sp>
        <p:nvSpPr>
          <p:cNvPr id="59289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92900" name="Rectangle 2"/>
          <p:cNvSpPr>
            <a:spLocks noGrp="1" noRot="1" noChangeAspect="1" noChangeArrowheads="1" noTextEdit="1"/>
          </p:cNvSpPr>
          <p:nvPr>
            <p:ph type="sldImg"/>
          </p:nvPr>
        </p:nvSpPr>
        <p:spPr bwMode="auto">
          <a:xfrm>
            <a:off x="623888" y="644525"/>
            <a:ext cx="5619750" cy="3162300"/>
          </a:xfrm>
          <a:noFill/>
          <a:ln>
            <a:solidFill>
              <a:srgbClr val="000000"/>
            </a:solidFill>
            <a:miter lim="800000"/>
            <a:headEnd/>
            <a:tailEnd/>
          </a:ln>
        </p:spPr>
      </p:sp>
      <p:sp>
        <p:nvSpPr>
          <p:cNvPr id="592901" name="Rectangle 3"/>
          <p:cNvSpPr>
            <a:spLocks noGrp="1" noChangeArrowheads="1"/>
          </p:cNvSpPr>
          <p:nvPr>
            <p:ph type="body" idx="1"/>
          </p:nvPr>
        </p:nvSpPr>
        <p:spPr bwMode="auto">
          <a:xfrm>
            <a:off x="3548805" y="934996"/>
            <a:ext cx="3469582" cy="8713768"/>
          </a:xfrm>
          <a:prstGeom prst="rect">
            <a:avLst/>
          </a:prstGeom>
          <a:noFill/>
        </p:spPr>
        <p:txBody>
          <a:bodyPr wrap="square" numCol="1" anchor="t" anchorCtr="0" compatLnSpc="1">
            <a:prstTxWarp prst="textNoShape">
              <a:avLst/>
            </a:prstTxWarp>
          </a:bodyPr>
          <a:lstStyle/>
          <a:p>
            <a:pPr eaLnBrk="1" hangingPunct="1"/>
            <a:r>
              <a:rPr lang="en-GB" b="1" dirty="0">
                <a:latin typeface="Times New Roman" pitchFamily="18" charset="0"/>
                <a:cs typeface="Arial" charset="0"/>
              </a:rPr>
              <a:t>Embedding and Reviewing M_o_R – Objectives</a:t>
            </a:r>
          </a:p>
        </p:txBody>
      </p:sp>
      <p:sp>
        <p:nvSpPr>
          <p:cNvPr id="7" name="Tijdelijke aanduiding voor datum 6"/>
          <p:cNvSpPr>
            <a:spLocks noGrp="1"/>
          </p:cNvSpPr>
          <p:nvPr>
            <p:ph type="dt" idx="10"/>
          </p:nvPr>
        </p:nvSpPr>
        <p:spPr>
          <a:xfrm>
            <a:off x="4021295" y="1"/>
            <a:ext cx="3076363" cy="511731"/>
          </a:xfrm>
          <a:prstGeom prst="rect">
            <a:avLst/>
          </a:prstGeom>
        </p:spPr>
        <p:txBody>
          <a:bodyPr/>
          <a:lstStyle/>
          <a:p>
            <a:fld id="{DF500AEB-82DB-4657-8A93-A26303E58A3B}" type="datetime1">
              <a:rPr lang="nl-NL" smtClean="0"/>
              <a:t>31-8-2019</a:t>
            </a:fld>
            <a:endParaRPr lang="nl-NL"/>
          </a:p>
        </p:txBody>
      </p:sp>
      <p:sp>
        <p:nvSpPr>
          <p:cNvPr id="8" name="Tijdelijke aanduiding voor koptekst 7"/>
          <p:cNvSpPr>
            <a:spLocks noGrp="1"/>
          </p:cNvSpPr>
          <p:nvPr>
            <p:ph type="hdr" sz="quarter" idx="11"/>
          </p:nvPr>
        </p:nvSpPr>
        <p:spPr>
          <a:xfrm>
            <a:off x="1" y="1"/>
            <a:ext cx="3076363" cy="511731"/>
          </a:xfrm>
          <a:prstGeom prst="rect">
            <a:avLst/>
          </a:prstGeom>
        </p:spPr>
        <p:txBody>
          <a:bodyPr/>
          <a:lstStyle/>
          <a:p>
            <a:r>
              <a:rPr lang="nl-NL"/>
              <a:t>M_o_R notes</a:t>
            </a:r>
          </a:p>
        </p:txBody>
      </p:sp>
    </p:spTree>
    <p:extLst>
      <p:ext uri="{BB962C8B-B14F-4D97-AF65-F5344CB8AC3E}">
        <p14:creationId xmlns:p14="http://schemas.microsoft.com/office/powerpoint/2010/main" val="1991660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Participants will take the M_o_R foundation sample paper 1.</a:t>
            </a:r>
          </a:p>
          <a:p>
            <a:r>
              <a:rPr lang="en-US" dirty="0"/>
              <a:t>Let them check their answer and explain which Syllabus area still needs improving.</a:t>
            </a:r>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457DF365-95D8-4DAB-BDE5-EC04E9FD5444}"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33</a:t>
            </a:fld>
            <a:endParaRPr lang="nl-NL"/>
          </a:p>
        </p:txBody>
      </p:sp>
    </p:spTree>
    <p:extLst>
      <p:ext uri="{BB962C8B-B14F-4D97-AF65-F5344CB8AC3E}">
        <p14:creationId xmlns:p14="http://schemas.microsoft.com/office/powerpoint/2010/main" val="2671470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B122EB26-848A-47CF-BFA2-8540EF744359}"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34</a:t>
            </a:fld>
            <a:endParaRPr lang="nl-NL"/>
          </a:p>
        </p:txBody>
      </p:sp>
    </p:spTree>
    <p:extLst>
      <p:ext uri="{BB962C8B-B14F-4D97-AF65-F5344CB8AC3E}">
        <p14:creationId xmlns:p14="http://schemas.microsoft.com/office/powerpoint/2010/main" val="4147936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8B437BE5-6748-4D0E-94FA-D3EA9D666B5B}"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35</a:t>
            </a:fld>
            <a:endParaRPr lang="nl-NL"/>
          </a:p>
        </p:txBody>
      </p:sp>
    </p:spTree>
    <p:extLst>
      <p:ext uri="{BB962C8B-B14F-4D97-AF65-F5344CB8AC3E}">
        <p14:creationId xmlns:p14="http://schemas.microsoft.com/office/powerpoint/2010/main" val="957508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CFA035B4-BC50-4A85-9A93-FD927A690A13}"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36</a:t>
            </a:fld>
            <a:endParaRPr lang="nl-NL"/>
          </a:p>
        </p:txBody>
      </p:sp>
    </p:spTree>
    <p:extLst>
      <p:ext uri="{BB962C8B-B14F-4D97-AF65-F5344CB8AC3E}">
        <p14:creationId xmlns:p14="http://schemas.microsoft.com/office/powerpoint/2010/main" val="2524543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a:p>
            <a:endParaRPr lang="en-US" dirty="0"/>
          </a:p>
          <a:p>
            <a:endParaRPr lang="en-US" dirty="0"/>
          </a:p>
          <a:p>
            <a:r>
              <a:rPr lang="en-US" dirty="0"/>
              <a:t>Added slide</a:t>
            </a:r>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7C80572E-E05F-42D8-B658-01409816EAB4}"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37</a:t>
            </a:fld>
            <a:endParaRPr lang="nl-NL"/>
          </a:p>
        </p:txBody>
      </p:sp>
    </p:spTree>
    <p:extLst>
      <p:ext uri="{BB962C8B-B14F-4D97-AF65-F5344CB8AC3E}">
        <p14:creationId xmlns:p14="http://schemas.microsoft.com/office/powerpoint/2010/main" val="907962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xfrm>
            <a:off x="3902599" y="9519056"/>
            <a:ext cx="2985558" cy="501095"/>
          </a:xfrm>
          <a:prstGeom prst="rect">
            <a:avLst/>
          </a:prstGeom>
          <a:noFill/>
        </p:spPr>
        <p:txBody>
          <a:bodyPr/>
          <a:lstStyle/>
          <a:p>
            <a:fld id="{C35616E5-4848-4DEE-8E3B-6576C6575401}" type="slidenum">
              <a:rPr smtClean="0"/>
              <a:pPr/>
              <a:t>38</a:t>
            </a:fld>
            <a:endParaRPr lang="nl-NL"/>
          </a:p>
        </p:txBody>
      </p:sp>
      <p:sp>
        <p:nvSpPr>
          <p:cNvPr id="37376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73764" name="Rectangle 3074"/>
          <p:cNvSpPr>
            <a:spLocks noGrp="1" noRot="1" noChangeAspect="1" noChangeArrowheads="1" noTextEdit="1"/>
          </p:cNvSpPr>
          <p:nvPr>
            <p:ph type="sldImg"/>
          </p:nvPr>
        </p:nvSpPr>
        <p:spPr bwMode="auto">
          <a:xfrm>
            <a:off x="1900238" y="866775"/>
            <a:ext cx="6991350" cy="3933825"/>
          </a:xfrm>
          <a:noFill/>
          <a:ln>
            <a:solidFill>
              <a:srgbClr val="000000"/>
            </a:solidFill>
            <a:miter lim="800000"/>
            <a:headEnd/>
            <a:tailEnd/>
          </a:ln>
        </p:spPr>
      </p:sp>
      <p:sp>
        <p:nvSpPr>
          <p:cNvPr id="373765" name="Rectangle 3075"/>
          <p:cNvSpPr>
            <a:spLocks noGrp="1" noChangeArrowheads="1"/>
          </p:cNvSpPr>
          <p:nvPr>
            <p:ph type="body" idx="1"/>
          </p:nvPr>
        </p:nvSpPr>
        <p:spPr bwMode="auto">
          <a:xfrm>
            <a:off x="497086" y="697788"/>
            <a:ext cx="3204048" cy="8532654"/>
          </a:xfrm>
          <a:prstGeom prst="rect">
            <a:avLst/>
          </a:prstGeom>
          <a:noFill/>
        </p:spPr>
        <p:txBody>
          <a:bodyPr wrap="square" numCol="1" anchor="t" anchorCtr="0" compatLnSpc="1">
            <a:prstTxWarp prst="textNoShape">
              <a:avLst/>
            </a:prstTxWarp>
          </a:bodyPr>
          <a:lstStyle/>
          <a:p>
            <a:endParaRPr lang="en-GB" b="0" dirty="0">
              <a:latin typeface="Times New Roman" pitchFamily="18" charset="0"/>
              <a:cs typeface="Times New Roman" pitchFamily="18"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55BD4520-D200-4A8B-AEF0-92198CDC8508}"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671430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E56E7364-44C6-4B25-8626-97C7C77BD628}"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39</a:t>
            </a:fld>
            <a:endParaRPr lang="nl-NL"/>
          </a:p>
        </p:txBody>
      </p:sp>
    </p:spTree>
    <p:extLst>
      <p:ext uri="{BB962C8B-B14F-4D97-AF65-F5344CB8AC3E}">
        <p14:creationId xmlns:p14="http://schemas.microsoft.com/office/powerpoint/2010/main" val="2240981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xfrm>
            <a:off x="3902599" y="9519056"/>
            <a:ext cx="2985558" cy="501095"/>
          </a:xfrm>
          <a:prstGeom prst="rect">
            <a:avLst/>
          </a:prstGeom>
          <a:noFill/>
        </p:spPr>
        <p:txBody>
          <a:bodyPr/>
          <a:lstStyle/>
          <a:p>
            <a:fld id="{58113CDA-A737-4522-8789-BB0DD8C7F931}" type="slidenum">
              <a:rPr smtClean="0"/>
              <a:pPr/>
              <a:t>40</a:t>
            </a:fld>
            <a:endParaRPr lang="nl-NL"/>
          </a:p>
        </p:txBody>
      </p:sp>
      <p:sp>
        <p:nvSpPr>
          <p:cNvPr id="53555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35556" name="Rectangle 2"/>
          <p:cNvSpPr>
            <a:spLocks noGrp="1" noRot="1" noChangeAspect="1" noChangeArrowheads="1" noTextEdit="1"/>
          </p:cNvSpPr>
          <p:nvPr>
            <p:ph type="sldImg"/>
          </p:nvPr>
        </p:nvSpPr>
        <p:spPr bwMode="auto">
          <a:xfrm>
            <a:off x="-2428875" y="973138"/>
            <a:ext cx="8255000" cy="4643437"/>
          </a:xfrm>
          <a:noFill/>
          <a:ln>
            <a:solidFill>
              <a:srgbClr val="000000"/>
            </a:solidFill>
            <a:miter lim="800000"/>
            <a:headEnd/>
            <a:tailEnd/>
          </a:ln>
        </p:spPr>
      </p:sp>
      <p:sp>
        <p:nvSpPr>
          <p:cNvPr id="535557" name="Rectangle 3"/>
          <p:cNvSpPr>
            <a:spLocks noGrp="1" noChangeArrowheads="1"/>
          </p:cNvSpPr>
          <p:nvPr>
            <p:ph type="body" idx="1"/>
          </p:nvPr>
        </p:nvSpPr>
        <p:spPr bwMode="auto">
          <a:xfrm>
            <a:off x="3444055" y="1016409"/>
            <a:ext cx="3367170" cy="8532654"/>
          </a:xfrm>
          <a:prstGeom prst="rect">
            <a:avLst/>
          </a:prstGeom>
          <a:noFill/>
        </p:spPr>
        <p:txBody>
          <a:bodyPr wrap="square" numCol="1" anchor="t" anchorCtr="0" compatLnSpc="1">
            <a:prstTxWarp prst="textNoShape">
              <a:avLst/>
            </a:prstTxWarp>
          </a:bodyPr>
          <a:lstStyle/>
          <a:p>
            <a:pPr eaLnBrk="1" hangingPunct="1"/>
            <a:endParaRPr lang="en-GB" b="1"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48A43E44-7EA7-4DA1-A651-2FCB7CE1A8CF}"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876986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xfrm>
            <a:off x="3902599" y="9519056"/>
            <a:ext cx="2985558" cy="501095"/>
          </a:xfrm>
          <a:prstGeom prst="rect">
            <a:avLst/>
          </a:prstGeom>
          <a:noFill/>
        </p:spPr>
        <p:txBody>
          <a:bodyPr/>
          <a:lstStyle/>
          <a:p>
            <a:fld id="{CCE57002-2089-48CD-A8C9-7E2F7ABADFEF}" type="slidenum">
              <a:rPr smtClean="0"/>
              <a:pPr/>
              <a:t>41</a:t>
            </a:fld>
            <a:endParaRPr lang="nl-NL"/>
          </a:p>
        </p:txBody>
      </p:sp>
      <p:sp>
        <p:nvSpPr>
          <p:cNvPr id="54784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47844"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47845" name="Rectangle 3"/>
          <p:cNvSpPr>
            <a:spLocks noGrp="1" noChangeArrowheads="1"/>
          </p:cNvSpPr>
          <p:nvPr>
            <p:ph type="body" idx="1"/>
          </p:nvPr>
        </p:nvSpPr>
        <p:spPr bwMode="auto">
          <a:xfrm>
            <a:off x="3444055" y="915562"/>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2DB65D34-16D1-426E-8339-72FD2022862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05796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r>
              <a:rPr lang="en-US" dirty="0"/>
              <a:t>Make the delegates aware of their own responsibility during the training course to study and do their homework.</a:t>
            </a:r>
          </a:p>
        </p:txBody>
      </p:sp>
      <p:sp>
        <p:nvSpPr>
          <p:cNvPr id="4" name="Tijdelijke aanduiding voor dianummer 3"/>
          <p:cNvSpPr>
            <a:spLocks noGrp="1"/>
          </p:cNvSpPr>
          <p:nvPr>
            <p:ph type="sldNum" sz="quarter" idx="10"/>
          </p:nvPr>
        </p:nvSpPr>
        <p:spPr>
          <a:xfrm>
            <a:off x="3902599" y="9519056"/>
            <a:ext cx="2985558" cy="501095"/>
          </a:xfrm>
          <a:prstGeom prst="rect">
            <a:avLst/>
          </a:prstGeom>
        </p:spPr>
        <p:txBody>
          <a:bodyPr/>
          <a:lstStyle/>
          <a:p>
            <a:fld id="{6E7F4E76-8D7D-41BE-B7F8-297A0B453814}" type="slidenum">
              <a:rPr lang="nl-NL" smtClean="0"/>
              <a:pPr/>
              <a:t>5</a:t>
            </a:fld>
            <a:endParaRPr lang="nl-NL"/>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48AC24E5-C0BD-48C5-BF5A-DF1CABD56967}"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Tree>
    <p:extLst>
      <p:ext uri="{BB962C8B-B14F-4D97-AF65-F5344CB8AC3E}">
        <p14:creationId xmlns:p14="http://schemas.microsoft.com/office/powerpoint/2010/main" val="3181975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a:xfrm>
            <a:off x="3902599" y="9519056"/>
            <a:ext cx="2985558" cy="501095"/>
          </a:xfrm>
          <a:prstGeom prst="rect">
            <a:avLst/>
          </a:prstGeom>
          <a:noFill/>
        </p:spPr>
        <p:txBody>
          <a:bodyPr/>
          <a:lstStyle/>
          <a:p>
            <a:fld id="{E4A81745-2453-49DD-817A-945A267A40C8}" type="slidenum">
              <a:rPr smtClean="0"/>
              <a:pPr/>
              <a:t>42</a:t>
            </a:fld>
            <a:endParaRPr lang="nl-NL"/>
          </a:p>
        </p:txBody>
      </p:sp>
      <p:sp>
        <p:nvSpPr>
          <p:cNvPr id="56217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62180"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62181" name="Rectangle 3"/>
          <p:cNvSpPr>
            <a:spLocks noGrp="1" noChangeArrowheads="1"/>
          </p:cNvSpPr>
          <p:nvPr>
            <p:ph type="body" idx="1"/>
          </p:nvPr>
        </p:nvSpPr>
        <p:spPr bwMode="auto">
          <a:xfrm>
            <a:off x="3444875" y="977062"/>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B3D5B5A8-805F-4834-8C54-131E280ACC60}"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079074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xfrm>
            <a:off x="3902599" y="9519056"/>
            <a:ext cx="2985558" cy="501095"/>
          </a:xfrm>
          <a:prstGeom prst="rect">
            <a:avLst/>
          </a:prstGeom>
          <a:noFill/>
        </p:spPr>
        <p:txBody>
          <a:bodyPr/>
          <a:lstStyle/>
          <a:p>
            <a:fld id="{5E5A8651-AA60-4D1B-B856-14E2EA21CE19}" type="slidenum">
              <a:rPr smtClean="0"/>
              <a:pPr/>
              <a:t>43</a:t>
            </a:fld>
            <a:endParaRPr lang="nl-NL"/>
          </a:p>
        </p:txBody>
      </p:sp>
      <p:sp>
        <p:nvSpPr>
          <p:cNvPr id="58163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81636"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81637" name="Rectangle 3"/>
          <p:cNvSpPr>
            <a:spLocks noGrp="1" noChangeArrowheads="1"/>
          </p:cNvSpPr>
          <p:nvPr>
            <p:ph type="body" idx="1"/>
          </p:nvPr>
        </p:nvSpPr>
        <p:spPr bwMode="auto">
          <a:xfrm>
            <a:off x="3444875" y="977062"/>
            <a:ext cx="3367170" cy="8532654"/>
          </a:xfrm>
          <a:prstGeom prst="rect">
            <a:avLst/>
          </a:prstGeom>
          <a:noFill/>
        </p:spPr>
        <p:txBody>
          <a:bodyPr wrap="square" numCol="1" anchor="t" anchorCtr="0" compatLnSpc="1">
            <a:prstTxWarp prst="textNoShape">
              <a:avLst/>
            </a:prstTxWarp>
          </a:bodyPr>
          <a:lstStyle/>
          <a:p>
            <a:pPr eaLnBrk="1" hangingPunct="1"/>
            <a:endParaRPr lang="en-GB"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1E1CA440-EFB2-402D-B328-82FCC6151DC2}"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626475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BB30D518-42ED-4F94-80F4-E02286E91D2A}"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44</a:t>
            </a:fld>
            <a:endParaRPr lang="nl-NL"/>
          </a:p>
        </p:txBody>
      </p:sp>
    </p:spTree>
    <p:extLst>
      <p:ext uri="{BB962C8B-B14F-4D97-AF65-F5344CB8AC3E}">
        <p14:creationId xmlns:p14="http://schemas.microsoft.com/office/powerpoint/2010/main" val="3315810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2B62D762-531B-48A5-B235-2D586259E2BB}"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45</a:t>
            </a:fld>
            <a:endParaRPr lang="nl-NL"/>
          </a:p>
        </p:txBody>
      </p:sp>
    </p:spTree>
    <p:extLst>
      <p:ext uri="{BB962C8B-B14F-4D97-AF65-F5344CB8AC3E}">
        <p14:creationId xmlns:p14="http://schemas.microsoft.com/office/powerpoint/2010/main" val="835697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8C790991-916E-43B7-89B7-77872B2F13A2}"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46</a:t>
            </a:fld>
            <a:endParaRPr lang="nl-NL"/>
          </a:p>
        </p:txBody>
      </p:sp>
    </p:spTree>
    <p:extLst>
      <p:ext uri="{BB962C8B-B14F-4D97-AF65-F5344CB8AC3E}">
        <p14:creationId xmlns:p14="http://schemas.microsoft.com/office/powerpoint/2010/main" val="424622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r>
              <a:rPr lang="en-US" dirty="0"/>
              <a:t>Added slide</a:t>
            </a:r>
          </a:p>
          <a:p>
            <a:endParaRPr lang="en-US" dirty="0"/>
          </a:p>
          <a:p>
            <a:endParaRPr lang="en-US" dirty="0"/>
          </a:p>
          <a:p>
            <a:r>
              <a:rPr lang="en-US" dirty="0" err="1"/>
              <a:t>Organisations</a:t>
            </a:r>
            <a:r>
              <a:rPr lang="en-US" dirty="0"/>
              <a:t> should have the ability and </a:t>
            </a:r>
            <a:r>
              <a:rPr lang="en-US" b="1" dirty="0"/>
              <a:t>capacity</a:t>
            </a:r>
            <a:r>
              <a:rPr lang="en-US" dirty="0"/>
              <a:t> to respond to changes in the business environment (external)</a:t>
            </a:r>
          </a:p>
          <a:p>
            <a:r>
              <a:rPr lang="en-US" dirty="0"/>
              <a:t>The capacity to understand immediate threats and opportunities and those </a:t>
            </a:r>
            <a:r>
              <a:rPr lang="en-US" b="1" dirty="0"/>
              <a:t>on the horizon </a:t>
            </a:r>
            <a:r>
              <a:rPr lang="en-US" dirty="0"/>
              <a:t>(slowly gaining in clarity) is a measure of its ability to compete.</a:t>
            </a:r>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6EDA5907-D83B-4F34-888F-712BF8FE7421}"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47</a:t>
            </a:fld>
            <a:endParaRPr lang="nl-NL"/>
          </a:p>
        </p:txBody>
      </p:sp>
    </p:spTree>
    <p:extLst>
      <p:ext uri="{BB962C8B-B14F-4D97-AF65-F5344CB8AC3E}">
        <p14:creationId xmlns:p14="http://schemas.microsoft.com/office/powerpoint/2010/main" val="493516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BC5D14F7-A7ED-48EE-B7F0-A4576A46B8B3}"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48</a:t>
            </a:fld>
            <a:endParaRPr lang="nl-NL"/>
          </a:p>
        </p:txBody>
      </p:sp>
    </p:spTree>
    <p:extLst>
      <p:ext uri="{BB962C8B-B14F-4D97-AF65-F5344CB8AC3E}">
        <p14:creationId xmlns:p14="http://schemas.microsoft.com/office/powerpoint/2010/main" val="2048878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p:txBody>
          <a:bodyPr/>
          <a:lstStyle/>
          <a:p>
            <a:fld id="{B3D905A2-BBBF-4CA4-876A-2F205F493DD4}" type="slidenum">
              <a:rPr lang="nl-NL" smtClean="0"/>
              <a:pPr/>
              <a:t>49</a:t>
            </a:fld>
            <a:endParaRPr lang="nl-NL"/>
          </a:p>
        </p:txBody>
      </p:sp>
      <p:sp>
        <p:nvSpPr>
          <p:cNvPr id="449539" name="Tijdelijke aanduiding voor voettekst 12"/>
          <p:cNvSpPr>
            <a:spLocks noGrp="1"/>
          </p:cNvSpPr>
          <p:nvPr>
            <p:ph type="ftr" sz="quarter" idx="4"/>
          </p:nvPr>
        </p:nvSpPr>
        <p:spPr/>
        <p:txBody>
          <a:bodyPr/>
          <a:lstStyle/>
          <a:p>
            <a:r>
              <a:rPr lang="nl-NL"/>
              <a:t>©2018 nThen!</a:t>
            </a:r>
          </a:p>
        </p:txBody>
      </p:sp>
      <p:sp>
        <p:nvSpPr>
          <p:cNvPr id="7" name="Tijdelijke aanduiding voor datum 6"/>
          <p:cNvSpPr>
            <a:spLocks noGrp="1"/>
          </p:cNvSpPr>
          <p:nvPr>
            <p:ph type="dt" idx="10"/>
          </p:nvPr>
        </p:nvSpPr>
        <p:spPr/>
        <p:txBody>
          <a:bodyPr/>
          <a:lstStyle/>
          <a:p>
            <a:fld id="{D630862A-B598-4C1B-8C23-0CE1FF5204A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13" name="Tijdelijke aanduiding voor dia-afbeelding 12"/>
          <p:cNvSpPr>
            <a:spLocks noGrp="1" noRot="1" noChangeAspect="1"/>
          </p:cNvSpPr>
          <p:nvPr>
            <p:ph type="sldImg"/>
          </p:nvPr>
        </p:nvSpPr>
        <p:spPr>
          <a:xfrm>
            <a:off x="-2439988" y="938213"/>
            <a:ext cx="8307388" cy="4673600"/>
          </a:xfrm>
        </p:spPr>
      </p:sp>
      <p:sp>
        <p:nvSpPr>
          <p:cNvPr id="14" name="Tijdelijke aanduiding voor notities 13"/>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853502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5410" y="977061"/>
            <a:ext cx="3337246" cy="8560423"/>
          </a:xfrm>
          <a:prstGeom prst="rect">
            <a:avLst/>
          </a:prstGeo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Looking at the organizational context from the different perspectives</a:t>
            </a:r>
          </a:p>
          <a:p>
            <a:r>
              <a:rPr lang="en-US" dirty="0"/>
              <a:t>A cross-reference of the principles and the perspectives</a:t>
            </a:r>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5104FAF6-FC52-43F3-9AA8-E485A44AD2C0}"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51</a:t>
            </a:fld>
            <a:endParaRPr lang="nl-NL"/>
          </a:p>
        </p:txBody>
      </p:sp>
    </p:spTree>
    <p:extLst>
      <p:ext uri="{BB962C8B-B14F-4D97-AF65-F5344CB8AC3E}">
        <p14:creationId xmlns:p14="http://schemas.microsoft.com/office/powerpoint/2010/main" val="2446467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xfrm>
            <a:off x="3902599" y="9519056"/>
            <a:ext cx="2985558" cy="501095"/>
          </a:xfrm>
          <a:prstGeom prst="rect">
            <a:avLst/>
          </a:prstGeom>
          <a:noFill/>
        </p:spPr>
        <p:txBody>
          <a:bodyPr/>
          <a:lstStyle/>
          <a:p>
            <a:fld id="{98D29C43-8765-415A-BA45-DCA63671A228}" type="slidenum">
              <a:rPr smtClean="0"/>
              <a:pPr/>
              <a:t>52</a:t>
            </a:fld>
            <a:endParaRPr lang="nl-NL"/>
          </a:p>
        </p:txBody>
      </p:sp>
      <p:sp>
        <p:nvSpPr>
          <p:cNvPr id="53453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34532" name="Rectangle 2"/>
          <p:cNvSpPr>
            <a:spLocks noGrp="1" noRot="1" noChangeAspect="1" noChangeArrowheads="1" noTextEdit="1"/>
          </p:cNvSpPr>
          <p:nvPr>
            <p:ph type="sldImg"/>
          </p:nvPr>
        </p:nvSpPr>
        <p:spPr bwMode="auto">
          <a:xfrm>
            <a:off x="-2446338" y="944563"/>
            <a:ext cx="8305801" cy="4672012"/>
          </a:xfrm>
          <a:noFill/>
          <a:ln>
            <a:solidFill>
              <a:srgbClr val="000000"/>
            </a:solidFill>
            <a:miter lim="800000"/>
            <a:headEnd/>
            <a:tailEnd/>
          </a:ln>
        </p:spPr>
      </p:sp>
      <p:sp>
        <p:nvSpPr>
          <p:cNvPr id="534533" name="Rectangle 3"/>
          <p:cNvSpPr>
            <a:spLocks noGrp="1" noChangeArrowheads="1"/>
          </p:cNvSpPr>
          <p:nvPr>
            <p:ph type="body" idx="1"/>
          </p:nvPr>
        </p:nvSpPr>
        <p:spPr bwMode="auto">
          <a:xfrm>
            <a:off x="3444875" y="915562"/>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Arial" charset="0"/>
            </a:endParaRPr>
          </a:p>
          <a:p>
            <a:pPr eaLnBrk="1" hangingPunct="1"/>
            <a:endParaRPr lang="en-GB" dirty="0">
              <a:latin typeface="Times New Roman" pitchFamily="18" charset="0"/>
              <a:cs typeface="Arial" charset="0"/>
            </a:endParaRPr>
          </a:p>
          <a:p>
            <a:pPr eaLnBrk="1" hangingPunct="1"/>
            <a:endParaRPr lang="en-GB" b="0" dirty="0">
              <a:latin typeface="Times New Roman" pitchFamily="18" charset="0"/>
              <a:cs typeface="Arial" charset="0"/>
            </a:endParaRPr>
          </a:p>
          <a:p>
            <a:pPr eaLnBrk="1" hangingPunct="1"/>
            <a:endParaRPr lang="en-GB" dirty="0">
              <a:latin typeface="Times New Roman" pitchFamily="18" charset="0"/>
              <a:cs typeface="Arial" charset="0"/>
            </a:endParaRPr>
          </a:p>
          <a:p>
            <a:pPr eaLnBrk="1" hangingPunct="1"/>
            <a:r>
              <a:rPr lang="en-GB" dirty="0">
                <a:latin typeface="Times New Roman" pitchFamily="18" charset="0"/>
                <a:cs typeface="Arial" charset="0"/>
              </a:rPr>
              <a:t>Examples,</a:t>
            </a:r>
          </a:p>
          <a:p>
            <a:pPr eaLnBrk="1" hangingPunct="1">
              <a:buFontTx/>
              <a:buChar char="-"/>
            </a:pPr>
            <a:r>
              <a:rPr lang="nl-NL" dirty="0" err="1">
                <a:latin typeface="Times New Roman" pitchFamily="18" charset="0"/>
                <a:cs typeface="Arial" charset="0"/>
              </a:rPr>
              <a:t>Traffic</a:t>
            </a:r>
            <a:r>
              <a:rPr lang="nl-NL" dirty="0">
                <a:latin typeface="Times New Roman" pitchFamily="18" charset="0"/>
                <a:cs typeface="Arial" charset="0"/>
              </a:rPr>
              <a:t> Jams / </a:t>
            </a:r>
            <a:r>
              <a:rPr lang="nl-NL" dirty="0" err="1">
                <a:latin typeface="Times New Roman" pitchFamily="18" charset="0"/>
                <a:cs typeface="Arial" charset="0"/>
              </a:rPr>
              <a:t>Commuting</a:t>
            </a:r>
            <a:endParaRPr lang="nl-NL" dirty="0">
              <a:latin typeface="Times New Roman" pitchFamily="18" charset="0"/>
              <a:cs typeface="Arial" charset="0"/>
            </a:endParaRPr>
          </a:p>
          <a:p>
            <a:pPr eaLnBrk="1" hangingPunct="1">
              <a:buFontTx/>
              <a:buChar char="-"/>
            </a:pPr>
            <a:r>
              <a:rPr lang="nl-NL" dirty="0" err="1">
                <a:latin typeface="Times New Roman" pitchFamily="18" charset="0"/>
                <a:cs typeface="Arial" charset="0"/>
              </a:rPr>
              <a:t>Environmental</a:t>
            </a:r>
            <a:r>
              <a:rPr lang="nl-NL" dirty="0">
                <a:latin typeface="Times New Roman" pitchFamily="18" charset="0"/>
                <a:cs typeface="Arial" charset="0"/>
              </a:rPr>
              <a:t> Issues</a:t>
            </a:r>
          </a:p>
          <a:p>
            <a:pPr eaLnBrk="1" hangingPunct="1">
              <a:buFontTx/>
              <a:buChar char="-"/>
            </a:pPr>
            <a:r>
              <a:rPr lang="nl-NL" b="0" dirty="0" err="1">
                <a:latin typeface="Times New Roman" pitchFamily="18" charset="0"/>
                <a:cs typeface="Arial" charset="0"/>
              </a:rPr>
              <a:t>People</a:t>
            </a:r>
            <a:r>
              <a:rPr lang="nl-NL" b="0" dirty="0">
                <a:latin typeface="Times New Roman" pitchFamily="18" charset="0"/>
                <a:cs typeface="Arial" charset="0"/>
              </a:rPr>
              <a:t> </a:t>
            </a:r>
            <a:r>
              <a:rPr lang="nl-NL" b="0" dirty="0" err="1">
                <a:latin typeface="Times New Roman" pitchFamily="18" charset="0"/>
                <a:cs typeface="Arial" charset="0"/>
              </a:rPr>
              <a:t>Planet</a:t>
            </a:r>
            <a:r>
              <a:rPr lang="nl-NL" b="0" dirty="0">
                <a:latin typeface="Times New Roman" pitchFamily="18" charset="0"/>
                <a:cs typeface="Arial" charset="0"/>
              </a:rPr>
              <a:t> </a:t>
            </a:r>
            <a:r>
              <a:rPr lang="nl-NL" b="0" dirty="0" err="1">
                <a:latin typeface="Times New Roman" pitchFamily="18" charset="0"/>
                <a:cs typeface="Arial" charset="0"/>
              </a:rPr>
              <a:t>Profit</a:t>
            </a:r>
            <a:r>
              <a:rPr lang="nl-NL" b="0" dirty="0">
                <a:latin typeface="Times New Roman" pitchFamily="18" charset="0"/>
                <a:cs typeface="Arial" charset="0"/>
              </a:rPr>
              <a:t> </a:t>
            </a:r>
          </a:p>
          <a:p>
            <a:pPr eaLnBrk="1" hangingPunct="1">
              <a:buFontTx/>
              <a:buChar char="-"/>
            </a:pPr>
            <a:r>
              <a:rPr lang="nl-NL" dirty="0" err="1">
                <a:latin typeface="Times New Roman" pitchFamily="18" charset="0"/>
                <a:cs typeface="Arial" charset="0"/>
              </a:rPr>
              <a:t>Work-life</a:t>
            </a:r>
            <a:r>
              <a:rPr lang="nl-NL" dirty="0">
                <a:latin typeface="Times New Roman" pitchFamily="18" charset="0"/>
                <a:cs typeface="Arial" charset="0"/>
              </a:rPr>
              <a:t> </a:t>
            </a:r>
            <a:r>
              <a:rPr lang="nl-NL" dirty="0" err="1">
                <a:latin typeface="Times New Roman" pitchFamily="18" charset="0"/>
                <a:cs typeface="Arial" charset="0"/>
              </a:rPr>
              <a:t>balance</a:t>
            </a:r>
            <a:endParaRPr lang="nl-NL" dirty="0">
              <a:latin typeface="Times New Roman" pitchFamily="18" charset="0"/>
              <a:cs typeface="Arial" charset="0"/>
            </a:endParaRPr>
          </a:p>
          <a:p>
            <a:pPr eaLnBrk="1" hangingPunct="1">
              <a:buFontTx/>
              <a:buChar char="-"/>
            </a:pPr>
            <a:r>
              <a:rPr lang="nl-NL" b="0" dirty="0">
                <a:latin typeface="Times New Roman" pitchFamily="18" charset="0"/>
                <a:cs typeface="Arial" charset="0"/>
              </a:rPr>
              <a:t>Impact </a:t>
            </a:r>
            <a:r>
              <a:rPr lang="nl-NL" dirty="0">
                <a:latin typeface="Times New Roman" pitchFamily="18" charset="0"/>
                <a:cs typeface="Arial" charset="0"/>
              </a:rPr>
              <a:t>of </a:t>
            </a:r>
            <a:r>
              <a:rPr lang="nl-NL" b="0" dirty="0" err="1">
                <a:latin typeface="Times New Roman" pitchFamily="18" charset="0"/>
                <a:cs typeface="Arial" charset="0"/>
              </a:rPr>
              <a:t>Social</a:t>
            </a:r>
            <a:r>
              <a:rPr lang="nl-NL" b="0" dirty="0">
                <a:latin typeface="Times New Roman" pitchFamily="18" charset="0"/>
                <a:cs typeface="Arial" charset="0"/>
              </a:rPr>
              <a:t> media </a:t>
            </a:r>
          </a:p>
          <a:p>
            <a:pPr eaLnBrk="1" hangingPunct="1">
              <a:buFontTx/>
              <a:buChar char="-"/>
            </a:pPr>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A77A5DFB-86A9-4D24-98A0-65C37612E02E}"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554681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p:txBody>
          <a:bodyPr/>
          <a:lstStyle/>
          <a:p>
            <a:fld id="{06A5EC74-83CF-43B4-BAED-4E299AE78C54}" type="slidenum">
              <a:rPr lang="nl-NL" smtClean="0"/>
              <a:pPr/>
              <a:t>6</a:t>
            </a:fld>
            <a:endParaRPr lang="nl-NL"/>
          </a:p>
        </p:txBody>
      </p:sp>
      <p:sp>
        <p:nvSpPr>
          <p:cNvPr id="327683" name="Tijdelijke aanduiding voor voettekst 12"/>
          <p:cNvSpPr>
            <a:spLocks noGrp="1"/>
          </p:cNvSpPr>
          <p:nvPr>
            <p:ph type="ftr" sz="quarter" idx="4"/>
          </p:nvPr>
        </p:nvSpPr>
        <p:spPr/>
        <p:txBody>
          <a:bodyPr/>
          <a:lstStyle/>
          <a:p>
            <a:r>
              <a:rPr lang="nl-NL"/>
              <a:t>©2018 nThen!</a:t>
            </a:r>
          </a:p>
        </p:txBody>
      </p:sp>
      <p:sp>
        <p:nvSpPr>
          <p:cNvPr id="327685" name="Tijdelijke aanduiding voor notities 8"/>
          <p:cNvSpPr>
            <a:spLocks noGrp="1"/>
          </p:cNvSpPr>
          <p:nvPr>
            <p:ph type="body" idx="1"/>
          </p:nvPr>
        </p:nvSpPr>
        <p:spPr/>
        <p:txBody>
          <a:bodyPr>
            <a:normAutofit/>
          </a:bodyPr>
          <a:lstStyle/>
          <a:p>
            <a:r>
              <a:rPr lang="en-US" dirty="0"/>
              <a:t>Focus on the Guidance!</a:t>
            </a:r>
          </a:p>
          <a:p>
            <a:r>
              <a:rPr lang="en-US" dirty="0"/>
              <a:t>This is all there is. Getting to know what the guidance is about and where information is at can be assisted using tabs. Link this to the open book practitioner exam and explain some details of it.</a:t>
            </a:r>
          </a:p>
          <a:p>
            <a:r>
              <a:rPr lang="en-US" dirty="0"/>
              <a:t>Relate the book to the Syllabus that is present in their student manual and explain how the syllabus can be used as a checklist for their studying to pass the exam.</a:t>
            </a:r>
          </a:p>
        </p:txBody>
      </p:sp>
      <p:sp>
        <p:nvSpPr>
          <p:cNvPr id="7" name="Tijdelijke aanduiding voor datum 6"/>
          <p:cNvSpPr>
            <a:spLocks noGrp="1"/>
          </p:cNvSpPr>
          <p:nvPr>
            <p:ph type="dt" idx="10"/>
          </p:nvPr>
        </p:nvSpPr>
        <p:spPr/>
        <p:txBody>
          <a:bodyPr/>
          <a:lstStyle/>
          <a:p>
            <a:fld id="{2A54D79B-8134-4277-A54B-1B1751CE5670}" type="datetime1">
              <a:rPr lang="nl-NL" smtClean="0"/>
              <a:t>31-8-2019</a:t>
            </a:fld>
            <a:endParaRPr lang="nl-NL"/>
          </a:p>
        </p:txBody>
      </p:sp>
      <p:sp>
        <p:nvSpPr>
          <p:cNvPr id="25" name="Tijdelijke aanduiding voor dia-afbeelding 24"/>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11394346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3888" y="644525"/>
            <a:ext cx="5619750" cy="3162300"/>
          </a:xfrm>
        </p:spPr>
      </p:sp>
      <p:sp>
        <p:nvSpPr>
          <p:cNvPr id="3" name="Tijdelijke aanduiding voor notities 2"/>
          <p:cNvSpPr>
            <a:spLocks noGrp="1"/>
          </p:cNvSpPr>
          <p:nvPr>
            <p:ph type="body" idx="1"/>
          </p:nvPr>
        </p:nvSpPr>
        <p:spPr/>
        <p:txBody>
          <a:bodyPr>
            <a:normAutofit/>
          </a:bodyPr>
          <a:lstStyle/>
          <a:p>
            <a:pPr defTabSz="892000">
              <a:defRPr/>
            </a:pPr>
            <a:r>
              <a:rPr lang="nl-NL" dirty="0" err="1"/>
              <a:t>This</a:t>
            </a:r>
            <a:r>
              <a:rPr lang="nl-NL" baseline="0" dirty="0"/>
              <a:t> list is taken </a:t>
            </a:r>
            <a:r>
              <a:rPr lang="nl-NL" baseline="0" dirty="0" err="1"/>
              <a:t>from</a:t>
            </a:r>
            <a:r>
              <a:rPr lang="nl-NL" baseline="0" dirty="0"/>
              <a:t> </a:t>
            </a:r>
            <a:r>
              <a:rPr lang="nl-NL" baseline="0" dirty="0" err="1"/>
              <a:t>chapter</a:t>
            </a:r>
            <a:r>
              <a:rPr lang="nl-NL" baseline="0" dirty="0"/>
              <a:t> 6.2.2</a:t>
            </a:r>
            <a:endParaRPr lang="nl-NL" dirty="0"/>
          </a:p>
          <a:p>
            <a:endParaRPr lang="nl-NL" dirty="0"/>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53</a:t>
            </a:fld>
            <a:endParaRPr lang="en-US"/>
          </a:p>
        </p:txBody>
      </p:sp>
      <p:sp>
        <p:nvSpPr>
          <p:cNvPr id="6" name="Tijdelijke aanduiding voor datum 5"/>
          <p:cNvSpPr>
            <a:spLocks noGrp="1"/>
          </p:cNvSpPr>
          <p:nvPr>
            <p:ph type="dt" idx="12"/>
          </p:nvPr>
        </p:nvSpPr>
        <p:spPr/>
        <p:txBody>
          <a:bodyPr/>
          <a:lstStyle/>
          <a:p>
            <a:fld id="{72DB0313-3BCB-4C79-BBF2-82B8E88D1B29}"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1385647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xfrm>
            <a:off x="3902599" y="9519056"/>
            <a:ext cx="2985558" cy="501095"/>
          </a:xfrm>
          <a:prstGeom prst="rect">
            <a:avLst/>
          </a:prstGeom>
          <a:noFill/>
        </p:spPr>
        <p:txBody>
          <a:bodyPr/>
          <a:lstStyle/>
          <a:p>
            <a:fld id="{F30E27E8-A99A-4E67-ABDB-A8BC691204A8}" type="slidenum">
              <a:rPr smtClean="0"/>
              <a:pPr/>
              <a:t>54</a:t>
            </a:fld>
            <a:endParaRPr lang="nl-NL"/>
          </a:p>
        </p:txBody>
      </p:sp>
      <p:sp>
        <p:nvSpPr>
          <p:cNvPr id="54477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44772"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44773" name="Rectangle 3"/>
          <p:cNvSpPr>
            <a:spLocks noGrp="1" noChangeArrowheads="1"/>
          </p:cNvSpPr>
          <p:nvPr>
            <p:ph type="body" idx="1"/>
          </p:nvPr>
        </p:nvSpPr>
        <p:spPr bwMode="auto">
          <a:xfrm>
            <a:off x="3444875" y="977062"/>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Arial" charset="0"/>
            </a:endParaRPr>
          </a:p>
          <a:p>
            <a:pPr eaLnBrk="1" hangingPunct="1"/>
            <a:endParaRPr lang="en-GB" dirty="0">
              <a:latin typeface="Times New Roman" pitchFamily="18" charset="0"/>
              <a:cs typeface="Arial" charset="0"/>
            </a:endParaRPr>
          </a:p>
          <a:p>
            <a:pPr eaLnBrk="1" hangingPunct="1"/>
            <a:endParaRPr lang="en-GB" b="0" dirty="0">
              <a:latin typeface="Times New Roman" pitchFamily="18" charset="0"/>
              <a:cs typeface="Arial" charset="0"/>
            </a:endParaRPr>
          </a:p>
          <a:p>
            <a:pPr eaLnBrk="1" hangingPunct="1"/>
            <a:endParaRPr lang="en-GB" dirty="0">
              <a:latin typeface="Times New Roman" pitchFamily="18" charset="0"/>
              <a:cs typeface="Arial" charset="0"/>
            </a:endParaRPr>
          </a:p>
          <a:p>
            <a:pPr eaLnBrk="1" hangingPunct="1"/>
            <a:r>
              <a:rPr lang="en-GB" b="0" dirty="0">
                <a:latin typeface="Times New Roman" pitchFamily="18" charset="0"/>
                <a:cs typeface="Arial" charset="0"/>
              </a:rPr>
              <a:t>Examples:</a:t>
            </a:r>
          </a:p>
          <a:p>
            <a:pPr eaLnBrk="1" hangingPunct="1">
              <a:buFontTx/>
              <a:buChar char="-"/>
            </a:pPr>
            <a:r>
              <a:rPr lang="en-GB" dirty="0">
                <a:latin typeface="Times New Roman" pitchFamily="18" charset="0"/>
                <a:cs typeface="Arial" charset="0"/>
              </a:rPr>
              <a:t>Flexible workforce</a:t>
            </a:r>
          </a:p>
          <a:p>
            <a:pPr eaLnBrk="1" hangingPunct="1">
              <a:buFontTx/>
              <a:buChar char="-"/>
            </a:pPr>
            <a:r>
              <a:rPr lang="en-GB" b="0" dirty="0">
                <a:latin typeface="Times New Roman" pitchFamily="18" charset="0"/>
                <a:cs typeface="Arial" charset="0"/>
              </a:rPr>
              <a:t>Flexible ways of working together, WAT Working Apart Together</a:t>
            </a:r>
          </a:p>
          <a:p>
            <a:pPr eaLnBrk="1" hangingPunct="1">
              <a:buFontTx/>
              <a:buChar char="-"/>
            </a:pPr>
            <a:endParaRPr lang="en-GB" b="0" dirty="0">
              <a:latin typeface="Times New Roman" pitchFamily="18" charset="0"/>
              <a:cs typeface="Arial" charset="0"/>
            </a:endParaRPr>
          </a:p>
          <a:p>
            <a:pPr eaLnBrk="1" hangingPunct="1"/>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6C78CECC-EED0-4666-8021-A723F82CBCD1}"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472419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3888" y="644525"/>
            <a:ext cx="5619750" cy="3162300"/>
          </a:xfrm>
        </p:spPr>
      </p:sp>
      <p:sp>
        <p:nvSpPr>
          <p:cNvPr id="3" name="Tijdelijke aanduiding voor notities 2"/>
          <p:cNvSpPr>
            <a:spLocks noGrp="1"/>
          </p:cNvSpPr>
          <p:nvPr>
            <p:ph type="body" idx="1"/>
          </p:nvPr>
        </p:nvSpPr>
        <p:spPr/>
        <p:txBody>
          <a:bodyPr>
            <a:normAutofit/>
          </a:bodyPr>
          <a:lstStyle/>
          <a:p>
            <a:pPr defTabSz="892000">
              <a:defRPr/>
            </a:pPr>
            <a:r>
              <a:rPr lang="nl-NL" dirty="0" err="1"/>
              <a:t>This</a:t>
            </a:r>
            <a:r>
              <a:rPr lang="nl-NL" baseline="0" dirty="0"/>
              <a:t> list is taken </a:t>
            </a:r>
            <a:r>
              <a:rPr lang="nl-NL" baseline="0" dirty="0" err="1"/>
              <a:t>from</a:t>
            </a:r>
            <a:r>
              <a:rPr lang="nl-NL" baseline="0" dirty="0"/>
              <a:t> </a:t>
            </a:r>
            <a:r>
              <a:rPr lang="nl-NL" baseline="0" dirty="0" err="1"/>
              <a:t>chapter</a:t>
            </a:r>
            <a:r>
              <a:rPr lang="nl-NL" baseline="0" dirty="0"/>
              <a:t> 6.3.2</a:t>
            </a:r>
            <a:endParaRPr lang="nl-NL" dirty="0"/>
          </a:p>
          <a:p>
            <a:endParaRPr lang="nl-NL" dirty="0"/>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55</a:t>
            </a:fld>
            <a:endParaRPr lang="en-US"/>
          </a:p>
        </p:txBody>
      </p:sp>
      <p:sp>
        <p:nvSpPr>
          <p:cNvPr id="6" name="Tijdelijke aanduiding voor datum 5"/>
          <p:cNvSpPr>
            <a:spLocks noGrp="1"/>
          </p:cNvSpPr>
          <p:nvPr>
            <p:ph type="dt" idx="12"/>
          </p:nvPr>
        </p:nvSpPr>
        <p:spPr/>
        <p:txBody>
          <a:bodyPr/>
          <a:lstStyle/>
          <a:p>
            <a:fld id="{03589FD3-8636-4F61-9656-87544AFFEBFA}"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2807661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xfrm>
            <a:off x="3902599" y="9519056"/>
            <a:ext cx="2985558" cy="501095"/>
          </a:xfrm>
          <a:prstGeom prst="rect">
            <a:avLst/>
          </a:prstGeom>
          <a:noFill/>
        </p:spPr>
        <p:txBody>
          <a:bodyPr/>
          <a:lstStyle/>
          <a:p>
            <a:fld id="{C1CC999F-216B-4183-96BA-7BA0CFC0A263}" type="slidenum">
              <a:rPr smtClean="0"/>
              <a:pPr/>
              <a:t>56</a:t>
            </a:fld>
            <a:endParaRPr lang="nl-NL"/>
          </a:p>
        </p:txBody>
      </p:sp>
      <p:sp>
        <p:nvSpPr>
          <p:cNvPr id="55910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59108"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59109" name="Rectangle 3"/>
          <p:cNvSpPr>
            <a:spLocks noGrp="1" noChangeArrowheads="1"/>
          </p:cNvSpPr>
          <p:nvPr>
            <p:ph type="body" idx="1"/>
          </p:nvPr>
        </p:nvSpPr>
        <p:spPr bwMode="auto">
          <a:xfrm>
            <a:off x="3444875" y="929009"/>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Arial" charset="0"/>
            </a:endParaRPr>
          </a:p>
          <a:p>
            <a:pPr eaLnBrk="1" hangingPunct="1"/>
            <a:endParaRPr lang="en-GB" dirty="0">
              <a:latin typeface="Times New Roman" pitchFamily="18" charset="0"/>
              <a:cs typeface="Arial" charset="0"/>
            </a:endParaRPr>
          </a:p>
          <a:p>
            <a:pPr eaLnBrk="1" hangingPunct="1"/>
            <a:endParaRPr lang="en-GB" b="0" dirty="0">
              <a:latin typeface="Times New Roman" pitchFamily="18" charset="0"/>
              <a:cs typeface="Arial" charset="0"/>
            </a:endParaRPr>
          </a:p>
          <a:p>
            <a:pPr eaLnBrk="1" hangingPunct="1"/>
            <a:endParaRPr lang="en-GB" dirty="0">
              <a:latin typeface="Times New Roman" pitchFamily="18" charset="0"/>
              <a:cs typeface="Arial" charset="0"/>
            </a:endParaRPr>
          </a:p>
          <a:p>
            <a:pPr eaLnBrk="1" hangingPunct="1"/>
            <a:r>
              <a:rPr lang="en-GB" b="0" dirty="0">
                <a:latin typeface="Times New Roman" pitchFamily="18" charset="0"/>
                <a:cs typeface="Arial" charset="0"/>
              </a:rPr>
              <a:t>Examples:</a:t>
            </a:r>
          </a:p>
          <a:p>
            <a:pPr eaLnBrk="1" hangingPunct="1">
              <a:buFontTx/>
              <a:buChar char="-"/>
            </a:pPr>
            <a:r>
              <a:rPr lang="en-GB" dirty="0">
                <a:latin typeface="Times New Roman" pitchFamily="18" charset="0"/>
                <a:cs typeface="Arial" charset="0"/>
              </a:rPr>
              <a:t>Too many projects going on at the same time</a:t>
            </a:r>
          </a:p>
          <a:p>
            <a:pPr eaLnBrk="1" hangingPunct="1">
              <a:buFontTx/>
              <a:buChar char="-"/>
            </a:pPr>
            <a:r>
              <a:rPr lang="en-GB" b="0" dirty="0">
                <a:latin typeface="Times New Roman" pitchFamily="18" charset="0"/>
                <a:cs typeface="Arial" charset="0"/>
              </a:rPr>
              <a:t>Third party which is not flexible enough</a:t>
            </a:r>
          </a:p>
          <a:p>
            <a:pPr eaLnBrk="1" hangingPunct="1">
              <a:buFontTx/>
              <a:buChar char="-"/>
            </a:pPr>
            <a:r>
              <a:rPr lang="en-GB" dirty="0">
                <a:latin typeface="Times New Roman" pitchFamily="18" charset="0"/>
                <a:cs typeface="Arial" charset="0"/>
              </a:rPr>
              <a:t>Third party which is reorganizing it’s business</a:t>
            </a:r>
          </a:p>
          <a:p>
            <a:pPr eaLnBrk="1" hangingPunct="1">
              <a:buFontTx/>
              <a:buChar char="-"/>
            </a:pPr>
            <a:r>
              <a:rPr lang="en-GB" b="0" dirty="0">
                <a:latin typeface="Times New Roman" pitchFamily="18" charset="0"/>
                <a:cs typeface="Arial" charset="0"/>
              </a:rPr>
              <a:t>Solution which is not sustainable (green)</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76BD2ED9-1E6C-4DE3-BC42-E4614E6B85A3}"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7310329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3888" y="644525"/>
            <a:ext cx="5619750" cy="3162300"/>
          </a:xfrm>
        </p:spPr>
      </p:sp>
      <p:sp>
        <p:nvSpPr>
          <p:cNvPr id="3" name="Tijdelijke aanduiding voor notities 2"/>
          <p:cNvSpPr>
            <a:spLocks noGrp="1"/>
          </p:cNvSpPr>
          <p:nvPr>
            <p:ph type="body" idx="1"/>
          </p:nvPr>
        </p:nvSpPr>
        <p:spPr/>
        <p:txBody>
          <a:bodyPr>
            <a:normAutofit/>
          </a:bodyPr>
          <a:lstStyle/>
          <a:p>
            <a:pPr defTabSz="892000">
              <a:defRPr/>
            </a:pPr>
            <a:r>
              <a:rPr lang="nl-NL" dirty="0" err="1"/>
              <a:t>This</a:t>
            </a:r>
            <a:r>
              <a:rPr lang="nl-NL" baseline="0" dirty="0"/>
              <a:t> list is taken </a:t>
            </a:r>
            <a:r>
              <a:rPr lang="nl-NL" baseline="0" dirty="0" err="1"/>
              <a:t>from</a:t>
            </a:r>
            <a:r>
              <a:rPr lang="nl-NL" baseline="0" dirty="0"/>
              <a:t> </a:t>
            </a:r>
            <a:r>
              <a:rPr lang="nl-NL" baseline="0" dirty="0" err="1"/>
              <a:t>chapter</a:t>
            </a:r>
            <a:r>
              <a:rPr lang="nl-NL" baseline="0" dirty="0"/>
              <a:t> 6.4.2</a:t>
            </a:r>
            <a:endParaRPr lang="nl-NL" dirty="0"/>
          </a:p>
          <a:p>
            <a:endParaRPr lang="nl-NL" dirty="0"/>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57</a:t>
            </a:fld>
            <a:endParaRPr lang="en-US"/>
          </a:p>
        </p:txBody>
      </p:sp>
      <p:sp>
        <p:nvSpPr>
          <p:cNvPr id="6" name="Tijdelijke aanduiding voor datum 5"/>
          <p:cNvSpPr>
            <a:spLocks noGrp="1"/>
          </p:cNvSpPr>
          <p:nvPr>
            <p:ph type="dt" idx="12"/>
          </p:nvPr>
        </p:nvSpPr>
        <p:spPr/>
        <p:txBody>
          <a:bodyPr/>
          <a:lstStyle/>
          <a:p>
            <a:fld id="{9AAB18C8-0C95-46A4-B189-0CF4CB57BD63}"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11616016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xfrm>
            <a:off x="3902599" y="9519056"/>
            <a:ext cx="2985558" cy="501095"/>
          </a:xfrm>
          <a:prstGeom prst="rect">
            <a:avLst/>
          </a:prstGeom>
          <a:noFill/>
        </p:spPr>
        <p:txBody>
          <a:bodyPr/>
          <a:lstStyle/>
          <a:p>
            <a:fld id="{C43AD982-7889-4D03-B5D5-91E87A92ECBC}" type="slidenum">
              <a:rPr smtClean="0"/>
              <a:pPr/>
              <a:t>58</a:t>
            </a:fld>
            <a:endParaRPr lang="nl-NL"/>
          </a:p>
        </p:txBody>
      </p:sp>
      <p:sp>
        <p:nvSpPr>
          <p:cNvPr id="57549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75492"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75493" name="Rectangle 3"/>
          <p:cNvSpPr>
            <a:spLocks noGrp="1" noChangeArrowheads="1"/>
          </p:cNvSpPr>
          <p:nvPr>
            <p:ph type="body" idx="1"/>
          </p:nvPr>
        </p:nvSpPr>
        <p:spPr bwMode="auto">
          <a:xfrm>
            <a:off x="3448755" y="913220"/>
            <a:ext cx="3458652" cy="8534996"/>
          </a:xfrm>
          <a:prstGeom prst="rect">
            <a:avLst/>
          </a:prstGeom>
          <a:noFill/>
        </p:spPr>
        <p:txBody>
          <a:bodyPr wrap="square" numCol="1" anchor="t" anchorCtr="0" compatLnSpc="1">
            <a:prstTxWarp prst="textNoShape">
              <a:avLst/>
            </a:prstTxWarp>
          </a:bodyPr>
          <a:lstStyle/>
          <a:p>
            <a:pPr eaLnBrk="1" hangingPunct="1"/>
            <a:r>
              <a:rPr lang="en-GB" b="0" dirty="0">
                <a:latin typeface="Times New Roman" pitchFamily="18" charset="0"/>
                <a:cs typeface="Arial" charset="0"/>
              </a:rPr>
              <a:t>Business As Usual – BAU</a:t>
            </a:r>
          </a:p>
          <a:p>
            <a:pPr eaLnBrk="1" hangingPunct="1"/>
            <a:endParaRPr lang="en-GB" dirty="0">
              <a:latin typeface="Times New Roman" pitchFamily="18" charset="0"/>
              <a:cs typeface="Arial" charset="0"/>
            </a:endParaRPr>
          </a:p>
          <a:p>
            <a:pPr eaLnBrk="1" hangingPunct="1"/>
            <a:endParaRPr lang="en-GB" b="0" dirty="0">
              <a:latin typeface="Times New Roman" pitchFamily="18" charset="0"/>
              <a:cs typeface="Arial" charset="0"/>
            </a:endParaRPr>
          </a:p>
          <a:p>
            <a:pPr eaLnBrk="1" hangingPunct="1"/>
            <a:endParaRPr lang="en-GB" dirty="0">
              <a:latin typeface="Times New Roman" pitchFamily="18" charset="0"/>
              <a:cs typeface="Arial" charset="0"/>
            </a:endParaRPr>
          </a:p>
          <a:p>
            <a:pPr eaLnBrk="1" hangingPunct="1"/>
            <a:r>
              <a:rPr lang="en-GB" b="0" dirty="0">
                <a:latin typeface="Times New Roman" pitchFamily="18" charset="0"/>
                <a:cs typeface="Arial" charset="0"/>
              </a:rPr>
              <a:t>Examples:</a:t>
            </a:r>
          </a:p>
          <a:p>
            <a:pPr eaLnBrk="1" hangingPunct="1">
              <a:buFontTx/>
              <a:buChar char="-"/>
            </a:pPr>
            <a:r>
              <a:rPr lang="en-GB" dirty="0">
                <a:latin typeface="Times New Roman" pitchFamily="18" charset="0"/>
                <a:cs typeface="Arial" charset="0"/>
              </a:rPr>
              <a:t>To many changes happening at the same time</a:t>
            </a:r>
          </a:p>
          <a:p>
            <a:pPr eaLnBrk="1" hangingPunct="1">
              <a:buFontTx/>
              <a:buChar char="-"/>
            </a:pPr>
            <a:r>
              <a:rPr lang="en-GB" b="0" dirty="0">
                <a:latin typeface="Times New Roman" pitchFamily="18" charset="0"/>
                <a:cs typeface="Arial" charset="0"/>
              </a:rPr>
              <a:t>Legislation changing, new demands from regulations</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7B513E7C-7CB6-4CC0-BFCF-99D5855821B3}"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4019333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3888" y="644525"/>
            <a:ext cx="5619750" cy="3162300"/>
          </a:xfrm>
        </p:spPr>
      </p:sp>
      <p:sp>
        <p:nvSpPr>
          <p:cNvPr id="3" name="Tijdelijke aanduiding voor notities 2"/>
          <p:cNvSpPr>
            <a:spLocks noGrp="1"/>
          </p:cNvSpPr>
          <p:nvPr>
            <p:ph type="body" idx="1"/>
          </p:nvPr>
        </p:nvSpPr>
        <p:spPr/>
        <p:txBody>
          <a:bodyPr>
            <a:normAutofit/>
          </a:bodyPr>
          <a:lstStyle/>
          <a:p>
            <a:r>
              <a:rPr lang="nl-NL" dirty="0" err="1"/>
              <a:t>This</a:t>
            </a:r>
            <a:r>
              <a:rPr lang="nl-NL" baseline="0" dirty="0"/>
              <a:t> list is taken </a:t>
            </a:r>
            <a:r>
              <a:rPr lang="nl-NL" baseline="0" dirty="0" err="1"/>
              <a:t>from</a:t>
            </a:r>
            <a:r>
              <a:rPr lang="nl-NL" baseline="0" dirty="0"/>
              <a:t> </a:t>
            </a:r>
            <a:r>
              <a:rPr lang="nl-NL" baseline="0" dirty="0" err="1"/>
              <a:t>chapter</a:t>
            </a:r>
            <a:r>
              <a:rPr lang="nl-NL" baseline="0" dirty="0"/>
              <a:t> 6.5.2</a:t>
            </a:r>
            <a:endParaRPr lang="nl-NL" dirty="0"/>
          </a:p>
        </p:txBody>
      </p:sp>
      <p:sp>
        <p:nvSpPr>
          <p:cNvPr id="4" name="Tijdelijke aanduiding voor voettekst 3"/>
          <p:cNvSpPr>
            <a:spLocks noGrp="1"/>
          </p:cNvSpPr>
          <p:nvPr>
            <p:ph type="ftr" sz="quarter" idx="10"/>
          </p:nvPr>
        </p:nvSpPr>
        <p:spPr/>
        <p:txBody>
          <a:bodyPr/>
          <a:lstStyle/>
          <a:p>
            <a:r>
              <a:rPr lang="nl-NL"/>
              <a:t>©2018 nThen!</a:t>
            </a:r>
            <a:endParaRPr lang="nl-NL" dirty="0"/>
          </a:p>
        </p:txBody>
      </p:sp>
      <p:sp>
        <p:nvSpPr>
          <p:cNvPr id="5" name="Tijdelijke aanduiding voor dianummer 4"/>
          <p:cNvSpPr>
            <a:spLocks noGrp="1"/>
          </p:cNvSpPr>
          <p:nvPr>
            <p:ph type="sldNum" sz="quarter" idx="11"/>
          </p:nvPr>
        </p:nvSpPr>
        <p:spPr/>
        <p:txBody>
          <a:bodyPr/>
          <a:lstStyle/>
          <a:p>
            <a:fld id="{493760A0-95B5-41CC-9CA1-03340C75FFFF}" type="slidenum">
              <a:rPr lang="en-US" smtClean="0"/>
              <a:pPr/>
              <a:t>59</a:t>
            </a:fld>
            <a:endParaRPr lang="en-US"/>
          </a:p>
        </p:txBody>
      </p:sp>
      <p:sp>
        <p:nvSpPr>
          <p:cNvPr id="6" name="Tijdelijke aanduiding voor datum 5"/>
          <p:cNvSpPr>
            <a:spLocks noGrp="1"/>
          </p:cNvSpPr>
          <p:nvPr>
            <p:ph type="dt" idx="12"/>
          </p:nvPr>
        </p:nvSpPr>
        <p:spPr/>
        <p:txBody>
          <a:bodyPr/>
          <a:lstStyle/>
          <a:p>
            <a:fld id="{675E79D0-8C27-489F-9B1F-16B40EB6D3B0}" type="datetime1">
              <a:rPr lang="nl-NL" smtClean="0"/>
              <a:t>31-8-2019</a:t>
            </a:fld>
            <a:endParaRPr lang="en-US"/>
          </a:p>
        </p:txBody>
      </p:sp>
      <p:sp>
        <p:nvSpPr>
          <p:cNvPr id="7" name="Tijdelijke aanduiding voor koptekst 6"/>
          <p:cNvSpPr>
            <a:spLocks noGrp="1"/>
          </p:cNvSpPr>
          <p:nvPr>
            <p:ph type="hdr" sz="quarter" idx="13"/>
          </p:nvPr>
        </p:nvSpPr>
        <p:spPr/>
        <p:txBody>
          <a:bodyPr/>
          <a:lstStyle/>
          <a:p>
            <a:r>
              <a:rPr lang="nl-NL"/>
              <a:t>M_o_R sheets</a:t>
            </a:r>
            <a:endParaRPr lang="nl-NL" dirty="0"/>
          </a:p>
        </p:txBody>
      </p:sp>
    </p:spTree>
    <p:extLst>
      <p:ext uri="{BB962C8B-B14F-4D97-AF65-F5344CB8AC3E}">
        <p14:creationId xmlns:p14="http://schemas.microsoft.com/office/powerpoint/2010/main" val="5171982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xfrm>
            <a:off x="3902599" y="9519056"/>
            <a:ext cx="2985558" cy="501095"/>
          </a:xfrm>
          <a:prstGeom prst="rect">
            <a:avLst/>
          </a:prstGeom>
          <a:noFill/>
        </p:spPr>
        <p:txBody>
          <a:bodyPr/>
          <a:lstStyle/>
          <a:p>
            <a:fld id="{23190F3A-BBAC-4888-A59C-0A62E8EE83D4}" type="slidenum">
              <a:rPr smtClean="0"/>
              <a:pPr/>
              <a:t>60</a:t>
            </a:fld>
            <a:endParaRPr lang="nl-NL"/>
          </a:p>
        </p:txBody>
      </p:sp>
      <p:sp>
        <p:nvSpPr>
          <p:cNvPr id="57753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77540"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77541" name="Rectangle 3"/>
          <p:cNvSpPr>
            <a:spLocks noGrp="1" noChangeArrowheads="1"/>
          </p:cNvSpPr>
          <p:nvPr>
            <p:ph type="body" idx="1"/>
          </p:nvPr>
        </p:nvSpPr>
        <p:spPr bwMode="auto">
          <a:xfrm>
            <a:off x="3444875" y="915562"/>
            <a:ext cx="3367170" cy="8532654"/>
          </a:xfrm>
          <a:prstGeom prst="rect">
            <a:avLst/>
          </a:prstGeom>
          <a:noFill/>
        </p:spPr>
        <p:txBody>
          <a:bodyPr wrap="square" numCol="1" anchor="t" anchorCtr="0" compatLnSpc="1">
            <a:prstTxWarp prst="textNoShape">
              <a:avLst/>
            </a:prstTxWarp>
          </a:bodyPr>
          <a:lstStyle/>
          <a:p>
            <a:pPr eaLnBrk="1" hangingPunct="1"/>
            <a:r>
              <a:rPr lang="en-GB" b="1">
                <a:latin typeface="Times New Roman" pitchFamily="18" charset="0"/>
                <a:cs typeface="Arial" charset="0"/>
              </a:rPr>
              <a:t>Operational Controls</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EFF5470F-C8CE-4157-8F83-69724B11B993}"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0554894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3D91CFC6-78EE-4F4F-B5E1-92A8ED5CCA3B}"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61</a:t>
            </a:fld>
            <a:endParaRPr lang="nl-NL"/>
          </a:p>
        </p:txBody>
      </p:sp>
    </p:spTree>
    <p:extLst>
      <p:ext uri="{BB962C8B-B14F-4D97-AF65-F5344CB8AC3E}">
        <p14:creationId xmlns:p14="http://schemas.microsoft.com/office/powerpoint/2010/main" val="30380323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41E5B275-F48B-49F6-AE81-68E2ED5D4056}"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62</a:t>
            </a:fld>
            <a:endParaRPr lang="nl-NL"/>
          </a:p>
        </p:txBody>
      </p:sp>
    </p:spTree>
    <p:extLst>
      <p:ext uri="{BB962C8B-B14F-4D97-AF65-F5344CB8AC3E}">
        <p14:creationId xmlns:p14="http://schemas.microsoft.com/office/powerpoint/2010/main" val="138708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Participants will take the M_o_R foundation sample paper 1.</a:t>
            </a:r>
          </a:p>
          <a:p>
            <a:r>
              <a:rPr lang="en-US" dirty="0"/>
              <a:t>Let them check their answer and explain which Syllabus area still needs improving.</a:t>
            </a:r>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75FF079A-43F3-48BA-A281-A10629217AE8}"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7</a:t>
            </a:fld>
            <a:endParaRPr lang="nl-NL"/>
          </a:p>
        </p:txBody>
      </p:sp>
    </p:spTree>
    <p:extLst>
      <p:ext uri="{BB962C8B-B14F-4D97-AF65-F5344CB8AC3E}">
        <p14:creationId xmlns:p14="http://schemas.microsoft.com/office/powerpoint/2010/main" val="23809348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noProof="0" dirty="0"/>
          </a:p>
          <a:p>
            <a:r>
              <a:rPr lang="en-US" noProof="0" dirty="0"/>
              <a:t>When appropriate stakeholders should be involved in the identification and assessment of risks</a:t>
            </a:r>
          </a:p>
          <a:p>
            <a:r>
              <a:rPr lang="en-US" noProof="0" dirty="0"/>
              <a:t>Stakeholders may have to take responsibility for risk events that materialize</a:t>
            </a:r>
          </a:p>
          <a:p>
            <a:endParaRPr lang="en-US" noProof="0"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08B43270-FBB5-4198-888D-65348177C6BE}"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63</a:t>
            </a:fld>
            <a:endParaRPr lang="nl-NL"/>
          </a:p>
        </p:txBody>
      </p:sp>
    </p:spTree>
    <p:extLst>
      <p:ext uri="{BB962C8B-B14F-4D97-AF65-F5344CB8AC3E}">
        <p14:creationId xmlns:p14="http://schemas.microsoft.com/office/powerpoint/2010/main" val="31239072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ABE83585-CE0F-4DF8-B608-B3A4EF2AF740}"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64</a:t>
            </a:fld>
            <a:endParaRPr lang="nl-NL"/>
          </a:p>
        </p:txBody>
      </p:sp>
    </p:spTree>
    <p:extLst>
      <p:ext uri="{BB962C8B-B14F-4D97-AF65-F5344CB8AC3E}">
        <p14:creationId xmlns:p14="http://schemas.microsoft.com/office/powerpoint/2010/main" val="28191215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2050" y="944563"/>
            <a:ext cx="8296275" cy="466725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D7E99AD4-4791-41E3-A212-66479DAB7471}"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65</a:t>
            </a:fld>
            <a:endParaRPr lang="nl-NL"/>
          </a:p>
        </p:txBody>
      </p:sp>
    </p:spTree>
    <p:extLst>
      <p:ext uri="{BB962C8B-B14F-4D97-AF65-F5344CB8AC3E}">
        <p14:creationId xmlns:p14="http://schemas.microsoft.com/office/powerpoint/2010/main" val="38575283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xfrm>
            <a:off x="3902599" y="9519056"/>
            <a:ext cx="2985558" cy="501095"/>
          </a:xfrm>
          <a:prstGeom prst="rect">
            <a:avLst/>
          </a:prstGeom>
          <a:noFill/>
        </p:spPr>
        <p:txBody>
          <a:bodyPr/>
          <a:lstStyle/>
          <a:p>
            <a:fld id="{47B5E3A0-0570-42D3-95C6-96404B60DF36}" type="slidenum">
              <a:rPr smtClean="0"/>
              <a:pPr/>
              <a:t>66</a:t>
            </a:fld>
            <a:endParaRPr lang="nl-NL"/>
          </a:p>
        </p:txBody>
      </p:sp>
      <p:sp>
        <p:nvSpPr>
          <p:cNvPr id="53657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36580" name="Rectangle 2"/>
          <p:cNvSpPr>
            <a:spLocks noGrp="1" noRot="1" noChangeAspect="1" noChangeArrowheads="1" noTextEdit="1"/>
          </p:cNvSpPr>
          <p:nvPr>
            <p:ph type="sldImg"/>
          </p:nvPr>
        </p:nvSpPr>
        <p:spPr bwMode="auto">
          <a:xfrm>
            <a:off x="-2428875" y="977900"/>
            <a:ext cx="8255000" cy="4643438"/>
          </a:xfrm>
          <a:noFill/>
          <a:ln>
            <a:solidFill>
              <a:srgbClr val="000000"/>
            </a:solidFill>
            <a:miter lim="800000"/>
            <a:headEnd/>
            <a:tailEnd/>
          </a:ln>
        </p:spPr>
      </p:sp>
      <p:sp>
        <p:nvSpPr>
          <p:cNvPr id="536581" name="Rectangle 3"/>
          <p:cNvSpPr>
            <a:spLocks noGrp="1" noChangeArrowheads="1"/>
          </p:cNvSpPr>
          <p:nvPr>
            <p:ph type="body" idx="1"/>
          </p:nvPr>
        </p:nvSpPr>
        <p:spPr bwMode="auto">
          <a:xfrm>
            <a:off x="3444875" y="915562"/>
            <a:ext cx="3367170" cy="8532654"/>
          </a:xfrm>
          <a:prstGeom prst="rect">
            <a:avLst/>
          </a:prstGeom>
          <a:noFill/>
        </p:spPr>
        <p:txBody>
          <a:bodyPr wrap="square" numCol="1" anchor="t" anchorCtr="0" compatLnSpc="1">
            <a:prstTxWarp prst="textNoShape">
              <a:avLst/>
            </a:prstTxWarp>
          </a:bodyPr>
          <a:lstStyle/>
          <a:p>
            <a:pPr eaLnBrk="1" hangingPunct="1"/>
            <a:endParaRPr lang="en-GB" b="1"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472C41B3-B2DB-421E-A330-E7F9F908EB19}"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8716728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xfrm>
            <a:off x="3902599" y="9519056"/>
            <a:ext cx="2985558" cy="501095"/>
          </a:xfrm>
          <a:prstGeom prst="rect">
            <a:avLst/>
          </a:prstGeom>
          <a:noFill/>
        </p:spPr>
        <p:txBody>
          <a:bodyPr/>
          <a:lstStyle/>
          <a:p>
            <a:fld id="{B6850682-B9F9-4486-92C6-F89450E75304}" type="slidenum">
              <a:rPr smtClean="0"/>
              <a:pPr/>
              <a:t>67</a:t>
            </a:fld>
            <a:endParaRPr lang="nl-NL"/>
          </a:p>
        </p:txBody>
      </p:sp>
      <p:sp>
        <p:nvSpPr>
          <p:cNvPr id="54886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48868"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48869" name="Rectangle 3"/>
          <p:cNvSpPr>
            <a:spLocks noGrp="1" noChangeArrowheads="1"/>
          </p:cNvSpPr>
          <p:nvPr>
            <p:ph type="body" idx="1"/>
          </p:nvPr>
        </p:nvSpPr>
        <p:spPr bwMode="auto">
          <a:xfrm>
            <a:off x="3444055" y="977062"/>
            <a:ext cx="3367170" cy="8532654"/>
          </a:xfrm>
          <a:prstGeom prst="rect">
            <a:avLst/>
          </a:prstGeom>
          <a:noFill/>
        </p:spPr>
        <p:txBody>
          <a:bodyPr wrap="square" numCol="1" anchor="t" anchorCtr="0" compatLnSpc="1">
            <a:prstTxWarp prst="textNoShape">
              <a:avLst/>
            </a:prstTxWarp>
          </a:bodyPr>
          <a:lstStyle/>
          <a:p>
            <a:pPr eaLnBrk="1" hangingPunct="1"/>
            <a:endParaRPr lang="en-GB" b="1"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92826A12-F6EF-4416-9813-D3C8C36F6848}"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5471544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a:spLocks noGrp="1" noChangeArrowheads="1"/>
          </p:cNvSpPr>
          <p:nvPr>
            <p:ph type="sldNum" sz="quarter" idx="5"/>
          </p:nvPr>
        </p:nvSpPr>
        <p:spPr>
          <a:xfrm>
            <a:off x="3902599" y="9519056"/>
            <a:ext cx="2985558" cy="501095"/>
          </a:xfrm>
          <a:prstGeom prst="rect">
            <a:avLst/>
          </a:prstGeom>
          <a:noFill/>
        </p:spPr>
        <p:txBody>
          <a:bodyPr/>
          <a:lstStyle/>
          <a:p>
            <a:fld id="{B3DBA951-A70B-4541-A127-E995D1D61A63}" type="slidenum">
              <a:rPr smtClean="0"/>
              <a:pPr/>
              <a:t>68</a:t>
            </a:fld>
            <a:endParaRPr lang="nl-NL"/>
          </a:p>
        </p:txBody>
      </p:sp>
      <p:sp>
        <p:nvSpPr>
          <p:cNvPr id="54989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49892"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49893" name="Rectangle 3"/>
          <p:cNvSpPr>
            <a:spLocks noGrp="1" noChangeArrowheads="1"/>
          </p:cNvSpPr>
          <p:nvPr>
            <p:ph type="body" idx="1"/>
          </p:nvPr>
        </p:nvSpPr>
        <p:spPr bwMode="auto">
          <a:xfrm>
            <a:off x="3444055" y="977062"/>
            <a:ext cx="3367170" cy="8532654"/>
          </a:xfrm>
          <a:prstGeom prst="rect">
            <a:avLst/>
          </a:prstGeom>
          <a:noFill/>
        </p:spPr>
        <p:txBody>
          <a:bodyPr wrap="square" numCol="1" anchor="t" anchorCtr="0" compatLnSpc="1">
            <a:prstTxWarp prst="textNoShape">
              <a:avLst/>
            </a:prstTxWarp>
          </a:bodyPr>
          <a:lstStyle/>
          <a:p>
            <a:pPr eaLnBrk="1" hangingPunct="1"/>
            <a:endParaRPr lang="en-GB" b="1" dirty="0">
              <a:latin typeface="Times New Roman" pitchFamily="18" charset="0"/>
              <a:cs typeface="Arial" charset="0"/>
            </a:endParaRPr>
          </a:p>
          <a:p>
            <a:pPr eaLnBrk="1" hangingPunct="1"/>
            <a:endParaRPr lang="en-GB" b="1" dirty="0">
              <a:latin typeface="Times New Roman" pitchFamily="18" charset="0"/>
              <a:cs typeface="Arial" charset="0"/>
            </a:endParaRPr>
          </a:p>
          <a:p>
            <a:pPr eaLnBrk="1" hangingPunct="1"/>
            <a:endParaRPr lang="en-GB" b="1" dirty="0">
              <a:latin typeface="Times New Roman" pitchFamily="18" charset="0"/>
              <a:cs typeface="Arial" charset="0"/>
            </a:endParaRPr>
          </a:p>
          <a:p>
            <a:pPr eaLnBrk="1" hangingPunct="1"/>
            <a:endParaRPr lang="en-GB" dirty="0">
              <a:latin typeface="Times New Roman" pitchFamily="18" charset="0"/>
              <a:cs typeface="Arial" charset="0"/>
            </a:endParaRPr>
          </a:p>
          <a:p>
            <a:pPr eaLnBrk="1" hangingPunct="1"/>
            <a:r>
              <a:rPr lang="en-GB" dirty="0">
                <a:latin typeface="Times New Roman" pitchFamily="18" charset="0"/>
                <a:cs typeface="Arial" charset="0"/>
              </a:rPr>
              <a:t>Someone with a vested interest has a personal stake, he/she will benefit directly and personally from it</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6C69A22B-B6EF-422D-B6DA-FF6F1754F44D}"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427275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xfrm>
            <a:off x="3902599" y="9519056"/>
            <a:ext cx="2985558" cy="501095"/>
          </a:xfrm>
          <a:prstGeom prst="rect">
            <a:avLst/>
          </a:prstGeom>
          <a:noFill/>
        </p:spPr>
        <p:txBody>
          <a:bodyPr/>
          <a:lstStyle/>
          <a:p>
            <a:fld id="{B0F8A5C9-65B9-40B2-8331-DC27B205AEBF}" type="slidenum">
              <a:rPr smtClean="0"/>
              <a:pPr/>
              <a:t>69</a:t>
            </a:fld>
            <a:endParaRPr lang="nl-NL"/>
          </a:p>
        </p:txBody>
      </p:sp>
      <p:sp>
        <p:nvSpPr>
          <p:cNvPr id="56320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63204"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63205" name="Rectangle 3"/>
          <p:cNvSpPr>
            <a:spLocks noGrp="1" noChangeArrowheads="1"/>
          </p:cNvSpPr>
          <p:nvPr>
            <p:ph type="body" idx="1"/>
          </p:nvPr>
        </p:nvSpPr>
        <p:spPr bwMode="auto">
          <a:xfrm>
            <a:off x="3444055" y="1016409"/>
            <a:ext cx="3367170" cy="8532654"/>
          </a:xfrm>
          <a:prstGeom prst="rect">
            <a:avLst/>
          </a:prstGeom>
          <a:noFill/>
        </p:spPr>
        <p:txBody>
          <a:bodyPr wrap="square" numCol="1" anchor="t" anchorCtr="0" compatLnSpc="1">
            <a:prstTxWarp prst="textNoShape">
              <a:avLst/>
            </a:prstTxWarp>
          </a:bodyPr>
          <a:lstStyle/>
          <a:p>
            <a:pPr eaLnBrk="1" hangingPunct="1"/>
            <a:endParaRPr lang="en-GB" b="1"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B2F9CFB2-53B3-429C-A90A-CE0FD653C746}"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7491749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7"/>
          <p:cNvSpPr>
            <a:spLocks noGrp="1" noChangeArrowheads="1"/>
          </p:cNvSpPr>
          <p:nvPr>
            <p:ph type="sldNum" sz="quarter" idx="5"/>
          </p:nvPr>
        </p:nvSpPr>
        <p:spPr>
          <a:xfrm>
            <a:off x="3902599" y="9519056"/>
            <a:ext cx="2985558" cy="501095"/>
          </a:xfrm>
          <a:prstGeom prst="rect">
            <a:avLst/>
          </a:prstGeom>
          <a:noFill/>
        </p:spPr>
        <p:txBody>
          <a:bodyPr/>
          <a:lstStyle/>
          <a:p>
            <a:fld id="{560C54E8-D3F6-4A8D-BE23-003D3C35647A}" type="slidenum">
              <a:rPr smtClean="0"/>
              <a:pPr/>
              <a:t>70</a:t>
            </a:fld>
            <a:endParaRPr lang="nl-NL"/>
          </a:p>
        </p:txBody>
      </p:sp>
      <p:sp>
        <p:nvSpPr>
          <p:cNvPr id="58265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82660"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82661" name="Rectangle 3"/>
          <p:cNvSpPr>
            <a:spLocks noGrp="1" noChangeArrowheads="1"/>
          </p:cNvSpPr>
          <p:nvPr>
            <p:ph type="body" idx="1"/>
          </p:nvPr>
        </p:nvSpPr>
        <p:spPr bwMode="auto">
          <a:xfrm>
            <a:off x="3444875" y="915562"/>
            <a:ext cx="3367170" cy="8532654"/>
          </a:xfrm>
          <a:prstGeom prst="rect">
            <a:avLst/>
          </a:prstGeom>
          <a:noFill/>
        </p:spPr>
        <p:txBody>
          <a:bodyPr wrap="square" numCol="1" anchor="t" anchorCtr="0" compatLnSpc="1">
            <a:prstTxWarp prst="textNoShape">
              <a:avLst/>
            </a:prstTxWarp>
          </a:bodyPr>
          <a:lstStyle/>
          <a:p>
            <a:pPr eaLnBrk="1" hangingPunct="1"/>
            <a:endParaRPr lang="en-GB" b="1"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422C32D0-A8E4-4E6C-8FF6-1C48F4BC12B5}"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42823133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xfrm>
            <a:off x="3902599" y="9519056"/>
            <a:ext cx="2985558" cy="501095"/>
          </a:xfrm>
          <a:prstGeom prst="rect">
            <a:avLst/>
          </a:prstGeom>
          <a:noFill/>
        </p:spPr>
        <p:txBody>
          <a:bodyPr/>
          <a:lstStyle/>
          <a:p>
            <a:fld id="{4238250D-A168-4ED8-9D16-260D301AB5BE}" type="slidenum">
              <a:rPr smtClean="0"/>
              <a:pPr/>
              <a:t>71</a:t>
            </a:fld>
            <a:endParaRPr lang="nl-NL"/>
          </a:p>
        </p:txBody>
      </p:sp>
      <p:sp>
        <p:nvSpPr>
          <p:cNvPr id="58368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83684"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83685" name="Rectangle 3"/>
          <p:cNvSpPr>
            <a:spLocks noGrp="1" noChangeArrowheads="1"/>
          </p:cNvSpPr>
          <p:nvPr>
            <p:ph type="body" idx="1"/>
          </p:nvPr>
        </p:nvSpPr>
        <p:spPr bwMode="auto">
          <a:xfrm>
            <a:off x="3444875" y="915562"/>
            <a:ext cx="3367170" cy="8532654"/>
          </a:xfrm>
          <a:prstGeom prst="rect">
            <a:avLst/>
          </a:prstGeom>
          <a:noFill/>
        </p:spPr>
        <p:txBody>
          <a:bodyPr wrap="square" numCol="1" anchor="t" anchorCtr="0" compatLnSpc="1">
            <a:prstTxWarp prst="textNoShape">
              <a:avLst/>
            </a:prstTxWarp>
          </a:bodyPr>
          <a:lstStyle/>
          <a:p>
            <a:pPr eaLnBrk="1" hangingPunct="1"/>
            <a:r>
              <a:rPr lang="en-GB" b="1" dirty="0">
                <a:solidFill>
                  <a:srgbClr val="231F20"/>
                </a:solidFill>
                <a:latin typeface="Times New Roman" pitchFamily="18" charset="0"/>
                <a:cs typeface="Arial" charset="0"/>
              </a:rPr>
              <a:t>This is just an example</a:t>
            </a:r>
            <a:endParaRPr lang="en-GB" b="0" dirty="0">
              <a:solidFill>
                <a:srgbClr val="231F20"/>
              </a:solidFill>
              <a:latin typeface="Times New Roman" pitchFamily="18" charset="0"/>
              <a:cs typeface="Arial" charset="0"/>
            </a:endParaRPr>
          </a:p>
          <a:p>
            <a:pPr eaLnBrk="1" hangingPunct="1"/>
            <a:endParaRPr lang="en-GB" b="0" dirty="0">
              <a:solidFill>
                <a:srgbClr val="231F20"/>
              </a:solidFill>
              <a:latin typeface="Times New Roman" pitchFamily="18" charset="0"/>
              <a:cs typeface="Arial" charset="0"/>
            </a:endParaRPr>
          </a:p>
          <a:p>
            <a:pPr eaLnBrk="1" hangingPunct="1"/>
            <a:r>
              <a:rPr lang="en-GB" b="0" dirty="0">
                <a:solidFill>
                  <a:srgbClr val="231F20"/>
                </a:solidFill>
                <a:latin typeface="Times New Roman" pitchFamily="18" charset="0"/>
                <a:cs typeface="Arial" charset="0"/>
              </a:rPr>
              <a:t>Check what</a:t>
            </a:r>
            <a:r>
              <a:rPr lang="en-GB" b="0" baseline="0" dirty="0">
                <a:solidFill>
                  <a:srgbClr val="231F20"/>
                </a:solidFill>
                <a:latin typeface="Times New Roman" pitchFamily="18" charset="0"/>
                <a:cs typeface="Arial" charset="0"/>
              </a:rPr>
              <a:t> techniques might be used to speedup this process and be more complete (Prompt lists, lessons learned)</a:t>
            </a:r>
            <a:endParaRPr lang="en-GB" b="1" dirty="0">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1FC9AE5D-99AF-477F-91DC-033290B8A36B}"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33100755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14630E47-2EE7-4BE7-B8A3-BF78165BA573}"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72</a:t>
            </a:fld>
            <a:endParaRPr lang="nl-NL"/>
          </a:p>
        </p:txBody>
      </p:sp>
    </p:spTree>
    <p:extLst>
      <p:ext uri="{BB962C8B-B14F-4D97-AF65-F5344CB8AC3E}">
        <p14:creationId xmlns:p14="http://schemas.microsoft.com/office/powerpoint/2010/main" val="303183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24C386A-2EE0-4A2C-96EA-CB9B6EC5C1CF}" type="slidenum">
              <a:rPr lang="en-GB"/>
              <a:pPr/>
              <a:t>8</a:t>
            </a:fld>
            <a:endParaRPr lang="en-GB"/>
          </a:p>
        </p:txBody>
      </p:sp>
      <p:sp>
        <p:nvSpPr>
          <p:cNvPr id="58371" name="Rectangle 2"/>
          <p:cNvSpPr>
            <a:spLocks noGrp="1" noRot="1" noChangeAspect="1" noChangeArrowheads="1" noTextEdit="1"/>
          </p:cNvSpPr>
          <p:nvPr>
            <p:ph type="sldImg"/>
          </p:nvPr>
        </p:nvSpPr>
        <p:spPr>
          <a:xfrm>
            <a:off x="-2432050" y="936625"/>
            <a:ext cx="8280400" cy="4659313"/>
          </a:xfrm>
          <a:ln/>
        </p:spPr>
      </p:sp>
      <p:sp>
        <p:nvSpPr>
          <p:cNvPr id="583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669800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r>
              <a:rPr lang="en-US" dirty="0"/>
              <a:t>Relate these to the approach documents and having </a:t>
            </a:r>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5A8F66F3-1BC2-4BA7-B4CD-FCE21E683207}"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73</a:t>
            </a:fld>
            <a:endParaRPr lang="nl-NL"/>
          </a:p>
        </p:txBody>
      </p:sp>
    </p:spTree>
    <p:extLst>
      <p:ext uri="{BB962C8B-B14F-4D97-AF65-F5344CB8AC3E}">
        <p14:creationId xmlns:p14="http://schemas.microsoft.com/office/powerpoint/2010/main" val="30420557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7" y="939525"/>
            <a:ext cx="3337246" cy="8560423"/>
          </a:xfrm>
          <a:prstGeom prst="rect">
            <a:avLst/>
          </a:prstGeom>
        </p:spPr>
        <p:txBody>
          <a:bodyPr>
            <a:normAutofit/>
          </a:bodyPr>
          <a:lstStyle/>
          <a:p>
            <a:endParaRPr lang="en-US" dirty="0"/>
          </a:p>
          <a:p>
            <a:endParaRPr lang="en-US" dirty="0"/>
          </a:p>
          <a:p>
            <a:endParaRPr lang="en-US" dirty="0"/>
          </a:p>
          <a:p>
            <a:endParaRPr lang="en-US" dirty="0"/>
          </a:p>
          <a:p>
            <a:r>
              <a:rPr lang="en-US" dirty="0"/>
              <a:t>Successful risk taking should be a combination of </a:t>
            </a:r>
            <a:r>
              <a:rPr lang="en-US" dirty="0" err="1"/>
              <a:t>maximisation</a:t>
            </a:r>
            <a:r>
              <a:rPr lang="en-US" dirty="0"/>
              <a:t> of opportunities and mitigation of threats associated with those opportunities</a:t>
            </a:r>
          </a:p>
          <a:p>
            <a:endParaRPr lang="en-US" dirty="0"/>
          </a:p>
          <a:p>
            <a:r>
              <a:rPr lang="en-US" dirty="0"/>
              <a:t>The selected approach should be adopted for all processes and reporting to ensure the adoption of best practices and ease of amalgamating information</a:t>
            </a:r>
          </a:p>
          <a:p>
            <a:r>
              <a:rPr lang="en-US" dirty="0"/>
              <a:t>(info put together)</a:t>
            </a:r>
          </a:p>
          <a:p>
            <a:endParaRPr lang="en-US" dirty="0"/>
          </a:p>
          <a:p>
            <a:r>
              <a:rPr lang="en-US" dirty="0"/>
              <a:t>Risk management should be integrated with other disciplines when implemented, to support improvements in programme and project management and other business processes.</a:t>
            </a:r>
          </a:p>
          <a:p>
            <a:endParaRPr lang="en-US" dirty="0"/>
          </a:p>
        </p:txBody>
      </p:sp>
      <p:sp>
        <p:nvSpPr>
          <p:cNvPr id="4" name="Tijdelijke aanduiding voor koptekst 3"/>
          <p:cNvSpPr>
            <a:spLocks noGrp="1"/>
          </p:cNvSpPr>
          <p:nvPr>
            <p:ph type="hdr" sz="quarter" idx="10"/>
          </p:nvPr>
        </p:nvSpPr>
        <p:spPr>
          <a:xfrm>
            <a:off x="1" y="2"/>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2"/>
            <a:ext cx="2985558" cy="501095"/>
          </a:xfrm>
          <a:prstGeom prst="rect">
            <a:avLst/>
          </a:prstGeom>
        </p:spPr>
        <p:txBody>
          <a:bodyPr/>
          <a:lstStyle/>
          <a:p>
            <a:fld id="{89AF5E83-8A7E-4FA4-A491-F6823068A90A}"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74</a:t>
            </a:fld>
            <a:endParaRPr lang="nl-NL"/>
          </a:p>
        </p:txBody>
      </p:sp>
    </p:spTree>
    <p:extLst>
      <p:ext uri="{BB962C8B-B14F-4D97-AF65-F5344CB8AC3E}">
        <p14:creationId xmlns:p14="http://schemas.microsoft.com/office/powerpoint/2010/main" val="12957736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3888" y="644525"/>
            <a:ext cx="5619750" cy="31623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D713BA2D-6C02-4A1E-BA99-C844FA6085D6}"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75</a:t>
            </a:fld>
            <a:endParaRPr lang="nl-NL"/>
          </a:p>
        </p:txBody>
      </p:sp>
    </p:spTree>
    <p:extLst>
      <p:ext uri="{BB962C8B-B14F-4D97-AF65-F5344CB8AC3E}">
        <p14:creationId xmlns:p14="http://schemas.microsoft.com/office/powerpoint/2010/main" val="6101708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7" y="939525"/>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2"/>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2"/>
            <a:ext cx="2985558" cy="501095"/>
          </a:xfrm>
          <a:prstGeom prst="rect">
            <a:avLst/>
          </a:prstGeom>
        </p:spPr>
        <p:txBody>
          <a:bodyPr/>
          <a:lstStyle/>
          <a:p>
            <a:fld id="{1531F7A8-48E0-4713-9F9F-6EA8AC78A888}"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76</a:t>
            </a:fld>
            <a:endParaRPr lang="nl-NL"/>
          </a:p>
        </p:txBody>
      </p:sp>
    </p:spTree>
    <p:extLst>
      <p:ext uri="{BB962C8B-B14F-4D97-AF65-F5344CB8AC3E}">
        <p14:creationId xmlns:p14="http://schemas.microsoft.com/office/powerpoint/2010/main" val="7266393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7" y="939525"/>
            <a:ext cx="3337246" cy="8560423"/>
          </a:xfrm>
          <a:prstGeom prst="rect">
            <a:avLst/>
          </a:prstGeom>
        </p:spPr>
        <p:txBody>
          <a:bodyPr>
            <a:normAutofit/>
          </a:bodyPr>
          <a:lstStyle/>
          <a:p>
            <a:endParaRPr lang="en-GB" dirty="0"/>
          </a:p>
        </p:txBody>
      </p:sp>
      <p:sp>
        <p:nvSpPr>
          <p:cNvPr id="4" name="Tijdelijke aanduiding voor koptekst 3"/>
          <p:cNvSpPr>
            <a:spLocks noGrp="1"/>
          </p:cNvSpPr>
          <p:nvPr>
            <p:ph type="hdr" sz="quarter" idx="10"/>
          </p:nvPr>
        </p:nvSpPr>
        <p:spPr>
          <a:xfrm>
            <a:off x="1" y="2"/>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2"/>
            <a:ext cx="2985558" cy="501095"/>
          </a:xfrm>
          <a:prstGeom prst="rect">
            <a:avLst/>
          </a:prstGeom>
        </p:spPr>
        <p:txBody>
          <a:bodyPr/>
          <a:lstStyle/>
          <a:p>
            <a:fld id="{332A18ED-2EC8-43DE-890F-5EA3BC78B034}"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77</a:t>
            </a:fld>
            <a:endParaRPr lang="nl-NL"/>
          </a:p>
        </p:txBody>
      </p:sp>
    </p:spTree>
    <p:extLst>
      <p:ext uri="{BB962C8B-B14F-4D97-AF65-F5344CB8AC3E}">
        <p14:creationId xmlns:p14="http://schemas.microsoft.com/office/powerpoint/2010/main" val="32300339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xfrm>
            <a:off x="3902599" y="9519056"/>
            <a:ext cx="2985558" cy="501095"/>
          </a:xfrm>
          <a:prstGeom prst="rect">
            <a:avLst/>
          </a:prstGeom>
          <a:noFill/>
        </p:spPr>
        <p:txBody>
          <a:bodyPr/>
          <a:lstStyle/>
          <a:p>
            <a:fld id="{D7C28827-A6AB-4DE3-89DC-D07B8E0151A4}" type="slidenum">
              <a:rPr smtClean="0"/>
              <a:pPr/>
              <a:t>78</a:t>
            </a:fld>
            <a:endParaRPr lang="nl-NL"/>
          </a:p>
        </p:txBody>
      </p:sp>
      <p:sp>
        <p:nvSpPr>
          <p:cNvPr id="53760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37604"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537605" name="Rectangle 3"/>
          <p:cNvSpPr>
            <a:spLocks noGrp="1" noChangeArrowheads="1"/>
          </p:cNvSpPr>
          <p:nvPr>
            <p:ph type="body" idx="1"/>
          </p:nvPr>
        </p:nvSpPr>
        <p:spPr bwMode="auto">
          <a:xfrm>
            <a:off x="3444054" y="876216"/>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2"/>
            <a:ext cx="2985558" cy="501095"/>
          </a:xfrm>
          <a:prstGeom prst="rect">
            <a:avLst/>
          </a:prstGeom>
        </p:spPr>
        <p:txBody>
          <a:bodyPr/>
          <a:lstStyle/>
          <a:p>
            <a:fld id="{A762FC05-6C4A-476C-B931-9684C65BB5F7}" type="datetime1">
              <a:rPr lang="nl-NL" smtClean="0"/>
              <a:t>31-8-2019</a:t>
            </a:fld>
            <a:endParaRPr lang="nl-NL"/>
          </a:p>
        </p:txBody>
      </p:sp>
      <p:sp>
        <p:nvSpPr>
          <p:cNvPr id="8" name="Tijdelijke aanduiding voor koptekst 7"/>
          <p:cNvSpPr>
            <a:spLocks noGrp="1"/>
          </p:cNvSpPr>
          <p:nvPr>
            <p:ph type="hdr" sz="quarter" idx="11"/>
          </p:nvPr>
        </p:nvSpPr>
        <p:spPr>
          <a:xfrm>
            <a:off x="1" y="2"/>
            <a:ext cx="2985558" cy="501095"/>
          </a:xfrm>
          <a:prstGeom prst="rect">
            <a:avLst/>
          </a:prstGeom>
        </p:spPr>
        <p:txBody>
          <a:bodyPr/>
          <a:lstStyle/>
          <a:p>
            <a:r>
              <a:rPr lang="nl-NL"/>
              <a:t>M_o_R sheets</a:t>
            </a:r>
            <a:endParaRPr lang="nl-NL" dirty="0"/>
          </a:p>
        </p:txBody>
      </p:sp>
    </p:spTree>
    <p:extLst>
      <p:ext uri="{BB962C8B-B14F-4D97-AF65-F5344CB8AC3E}">
        <p14:creationId xmlns:p14="http://schemas.microsoft.com/office/powerpoint/2010/main" val="8002084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xfrm>
            <a:off x="3902599" y="9519056"/>
            <a:ext cx="2985558" cy="501095"/>
          </a:xfrm>
          <a:prstGeom prst="rect">
            <a:avLst/>
          </a:prstGeom>
          <a:noFill/>
        </p:spPr>
        <p:txBody>
          <a:bodyPr/>
          <a:lstStyle/>
          <a:p>
            <a:fld id="{D7C28827-A6AB-4DE3-89DC-D07B8E0151A4}" type="slidenum">
              <a:rPr smtClean="0"/>
              <a:pPr/>
              <a:t>79</a:t>
            </a:fld>
            <a:endParaRPr lang="nl-NL"/>
          </a:p>
        </p:txBody>
      </p:sp>
      <p:sp>
        <p:nvSpPr>
          <p:cNvPr id="53760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37604" name="Rectangle 2"/>
          <p:cNvSpPr>
            <a:spLocks noGrp="1" noRot="1" noChangeAspect="1" noChangeArrowheads="1" noTextEdit="1"/>
          </p:cNvSpPr>
          <p:nvPr>
            <p:ph type="sldImg"/>
          </p:nvPr>
        </p:nvSpPr>
        <p:spPr bwMode="auto">
          <a:xfrm>
            <a:off x="-2492375" y="866775"/>
            <a:ext cx="8451850" cy="4754563"/>
          </a:xfrm>
          <a:noFill/>
          <a:ln>
            <a:solidFill>
              <a:srgbClr val="000000"/>
            </a:solidFill>
            <a:miter lim="800000"/>
            <a:headEnd/>
            <a:tailEnd/>
          </a:ln>
        </p:spPr>
      </p:sp>
      <p:sp>
        <p:nvSpPr>
          <p:cNvPr id="537605" name="Rectangle 3"/>
          <p:cNvSpPr>
            <a:spLocks noGrp="1" noChangeArrowheads="1"/>
          </p:cNvSpPr>
          <p:nvPr>
            <p:ph type="body" idx="1"/>
          </p:nvPr>
        </p:nvSpPr>
        <p:spPr bwMode="auto">
          <a:xfrm>
            <a:off x="3444876" y="876216"/>
            <a:ext cx="3367170" cy="8532654"/>
          </a:xfrm>
          <a:prstGeom prst="rect">
            <a:avLst/>
          </a:prstGeom>
          <a:noFill/>
        </p:spPr>
        <p:txBody>
          <a:bodyPr wrap="square" numCol="1" anchor="t" anchorCtr="0" compatLnSpc="1">
            <a:prstTxWarp prst="textNoShape">
              <a:avLst/>
            </a:prstTxWarp>
          </a:bodyPr>
          <a:lstStyle/>
          <a:p>
            <a:pPr eaLnBrk="1" hangingPunct="1"/>
            <a:endParaRPr lang="en-GB" b="0" dirty="0">
              <a:latin typeface="Times New Roman" pitchFamily="18" charset="0"/>
              <a:cs typeface="Arial" charset="0"/>
            </a:endParaRPr>
          </a:p>
        </p:txBody>
      </p:sp>
      <p:sp>
        <p:nvSpPr>
          <p:cNvPr id="7" name="Tijdelijke aanduiding voor datum 6"/>
          <p:cNvSpPr>
            <a:spLocks noGrp="1"/>
          </p:cNvSpPr>
          <p:nvPr>
            <p:ph type="dt" idx="10"/>
          </p:nvPr>
        </p:nvSpPr>
        <p:spPr>
          <a:xfrm>
            <a:off x="3902599" y="2"/>
            <a:ext cx="2985558" cy="501095"/>
          </a:xfrm>
          <a:prstGeom prst="rect">
            <a:avLst/>
          </a:prstGeom>
        </p:spPr>
        <p:txBody>
          <a:bodyPr/>
          <a:lstStyle/>
          <a:p>
            <a:fld id="{FF1B195F-791C-4AAA-8132-D618680AD47C}" type="datetime1">
              <a:rPr lang="nl-NL" smtClean="0"/>
              <a:t>31-8-2019</a:t>
            </a:fld>
            <a:endParaRPr lang="nl-NL"/>
          </a:p>
        </p:txBody>
      </p:sp>
      <p:sp>
        <p:nvSpPr>
          <p:cNvPr id="8" name="Tijdelijke aanduiding voor koptekst 7"/>
          <p:cNvSpPr>
            <a:spLocks noGrp="1"/>
          </p:cNvSpPr>
          <p:nvPr>
            <p:ph type="hdr" sz="quarter" idx="11"/>
          </p:nvPr>
        </p:nvSpPr>
        <p:spPr>
          <a:xfrm>
            <a:off x="1" y="2"/>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3850895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a:xfrm>
            <a:off x="3902599" y="9519056"/>
            <a:ext cx="2985558" cy="501095"/>
          </a:xfrm>
          <a:prstGeom prst="rect">
            <a:avLst/>
          </a:prstGeom>
          <a:noFill/>
        </p:spPr>
        <p:txBody>
          <a:bodyPr/>
          <a:lstStyle/>
          <a:p>
            <a:fld id="{0B9029ED-0811-4CE9-98D9-842FA9D5AD0E}" type="slidenum">
              <a:rPr smtClean="0"/>
              <a:pPr/>
              <a:t>80</a:t>
            </a:fld>
            <a:endParaRPr lang="nl-NL"/>
          </a:p>
        </p:txBody>
      </p:sp>
      <p:sp>
        <p:nvSpPr>
          <p:cNvPr id="56422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64228" name="Rectangle 2"/>
          <p:cNvSpPr>
            <a:spLocks noGrp="1" noRot="1" noChangeAspect="1" noChangeArrowheads="1" noTextEdit="1"/>
          </p:cNvSpPr>
          <p:nvPr>
            <p:ph type="sldImg"/>
          </p:nvPr>
        </p:nvSpPr>
        <p:spPr bwMode="auto">
          <a:xfrm>
            <a:off x="-2474913" y="876300"/>
            <a:ext cx="8416926" cy="4735513"/>
          </a:xfrm>
          <a:noFill/>
          <a:ln>
            <a:solidFill>
              <a:srgbClr val="000000"/>
            </a:solidFill>
            <a:miter lim="800000"/>
            <a:headEnd/>
            <a:tailEnd/>
          </a:ln>
        </p:spPr>
      </p:sp>
      <p:sp>
        <p:nvSpPr>
          <p:cNvPr id="564229" name="Rectangle 3"/>
          <p:cNvSpPr>
            <a:spLocks noGrp="1" noChangeArrowheads="1"/>
          </p:cNvSpPr>
          <p:nvPr>
            <p:ph type="body" idx="1"/>
          </p:nvPr>
        </p:nvSpPr>
        <p:spPr bwMode="auto">
          <a:xfrm>
            <a:off x="3444054" y="814717"/>
            <a:ext cx="3367170" cy="8532654"/>
          </a:xfrm>
          <a:prstGeom prst="rect">
            <a:avLst/>
          </a:prstGeom>
          <a:noFill/>
        </p:spPr>
        <p:txBody>
          <a:bodyPr wrap="square" numCol="1" anchor="t" anchorCtr="0" compatLnSpc="1">
            <a:prstTxWarp prst="textNoShape">
              <a:avLst/>
            </a:prstTxWarp>
          </a:bodyPr>
          <a:lstStyle/>
          <a:p>
            <a:pPr eaLnBrk="1" hangingPunct="1"/>
            <a:endParaRPr lang="en-GB" b="1" dirty="0">
              <a:latin typeface="Times New Roman" pitchFamily="18" charset="0"/>
              <a:cs typeface="Arial" charset="0"/>
            </a:endParaRPr>
          </a:p>
        </p:txBody>
      </p:sp>
      <p:sp>
        <p:nvSpPr>
          <p:cNvPr id="7" name="Tijdelijke aanduiding voor datum 6"/>
          <p:cNvSpPr>
            <a:spLocks noGrp="1"/>
          </p:cNvSpPr>
          <p:nvPr>
            <p:ph type="dt" idx="10"/>
          </p:nvPr>
        </p:nvSpPr>
        <p:spPr>
          <a:xfrm>
            <a:off x="3902599" y="2"/>
            <a:ext cx="2985558" cy="501095"/>
          </a:xfrm>
          <a:prstGeom prst="rect">
            <a:avLst/>
          </a:prstGeom>
        </p:spPr>
        <p:txBody>
          <a:bodyPr/>
          <a:lstStyle/>
          <a:p>
            <a:fld id="{0FCB1DDB-E511-402B-B571-8E8EE8359ABD}" type="datetime1">
              <a:rPr lang="nl-NL" smtClean="0"/>
              <a:t>31-8-2019</a:t>
            </a:fld>
            <a:endParaRPr lang="nl-NL"/>
          </a:p>
        </p:txBody>
      </p:sp>
      <p:sp>
        <p:nvSpPr>
          <p:cNvPr id="8" name="Tijdelijke aanduiding voor koptekst 7"/>
          <p:cNvSpPr>
            <a:spLocks noGrp="1"/>
          </p:cNvSpPr>
          <p:nvPr>
            <p:ph type="hdr" sz="quarter" idx="11"/>
          </p:nvPr>
        </p:nvSpPr>
        <p:spPr>
          <a:xfrm>
            <a:off x="1" y="2"/>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5157240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p:cNvSpPr>
            <a:spLocks noGrp="1" noChangeArrowheads="1"/>
          </p:cNvSpPr>
          <p:nvPr>
            <p:ph type="sldNum" sz="quarter" idx="5"/>
          </p:nvPr>
        </p:nvSpPr>
        <p:spPr>
          <a:xfrm>
            <a:off x="3902599" y="9519056"/>
            <a:ext cx="2985558" cy="501095"/>
          </a:xfrm>
          <a:prstGeom prst="rect">
            <a:avLst/>
          </a:prstGeom>
          <a:noFill/>
        </p:spPr>
        <p:txBody>
          <a:bodyPr/>
          <a:lstStyle/>
          <a:p>
            <a:fld id="{6461A49A-B834-45A7-B4CA-3EC1401D37D7}" type="slidenum">
              <a:rPr smtClean="0"/>
              <a:pPr/>
              <a:t>81</a:t>
            </a:fld>
            <a:endParaRPr lang="nl-NL"/>
          </a:p>
        </p:txBody>
      </p:sp>
      <p:sp>
        <p:nvSpPr>
          <p:cNvPr id="58470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84708" name="Rectangle 2"/>
          <p:cNvSpPr>
            <a:spLocks noGrp="1" noRot="1" noChangeAspect="1" noChangeArrowheads="1" noTextEdit="1"/>
          </p:cNvSpPr>
          <p:nvPr>
            <p:ph type="sldImg"/>
          </p:nvPr>
        </p:nvSpPr>
        <p:spPr bwMode="auto">
          <a:xfrm>
            <a:off x="-2486025" y="857250"/>
            <a:ext cx="8451850" cy="4754563"/>
          </a:xfrm>
          <a:noFill/>
          <a:ln>
            <a:solidFill>
              <a:srgbClr val="000000"/>
            </a:solidFill>
            <a:miter lim="800000"/>
            <a:headEnd/>
            <a:tailEnd/>
          </a:ln>
        </p:spPr>
      </p:sp>
      <p:sp>
        <p:nvSpPr>
          <p:cNvPr id="584709" name="Rectangle 3"/>
          <p:cNvSpPr>
            <a:spLocks noGrp="1" noChangeArrowheads="1"/>
          </p:cNvSpPr>
          <p:nvPr>
            <p:ph type="body" idx="1"/>
          </p:nvPr>
        </p:nvSpPr>
        <p:spPr bwMode="auto">
          <a:xfrm>
            <a:off x="3444876" y="814717"/>
            <a:ext cx="3367170" cy="8532654"/>
          </a:xfrm>
          <a:prstGeom prst="rect">
            <a:avLst/>
          </a:prstGeom>
          <a:noFill/>
        </p:spPr>
        <p:txBody>
          <a:bodyPr wrap="square" numCol="1" anchor="t" anchorCtr="0" compatLnSpc="1">
            <a:prstTxWarp prst="textNoShape">
              <a:avLst/>
            </a:prstTxWarp>
          </a:bodyPr>
          <a:lstStyle/>
          <a:p>
            <a:pPr eaLnBrk="1" hangingPunct="1"/>
            <a:endParaRPr lang="en-GB" b="1" dirty="0">
              <a:latin typeface="Times New Roman" pitchFamily="18" charset="0"/>
              <a:cs typeface="Arial" charset="0"/>
            </a:endParaRPr>
          </a:p>
        </p:txBody>
      </p:sp>
      <p:sp>
        <p:nvSpPr>
          <p:cNvPr id="7" name="Tijdelijke aanduiding voor datum 6"/>
          <p:cNvSpPr>
            <a:spLocks noGrp="1"/>
          </p:cNvSpPr>
          <p:nvPr>
            <p:ph type="dt" idx="10"/>
          </p:nvPr>
        </p:nvSpPr>
        <p:spPr>
          <a:xfrm>
            <a:off x="3902599" y="2"/>
            <a:ext cx="2985558" cy="501095"/>
          </a:xfrm>
          <a:prstGeom prst="rect">
            <a:avLst/>
          </a:prstGeom>
        </p:spPr>
        <p:txBody>
          <a:bodyPr/>
          <a:lstStyle/>
          <a:p>
            <a:fld id="{23193D53-BFB3-4714-AF33-273771F103B0}" type="datetime1">
              <a:rPr lang="nl-NL" smtClean="0"/>
              <a:t>31-8-2019</a:t>
            </a:fld>
            <a:endParaRPr lang="nl-NL"/>
          </a:p>
        </p:txBody>
      </p:sp>
      <p:sp>
        <p:nvSpPr>
          <p:cNvPr id="8" name="Tijdelijke aanduiding voor koptekst 7"/>
          <p:cNvSpPr>
            <a:spLocks noGrp="1"/>
          </p:cNvSpPr>
          <p:nvPr>
            <p:ph type="hdr" sz="quarter" idx="11"/>
          </p:nvPr>
        </p:nvSpPr>
        <p:spPr>
          <a:xfrm>
            <a:off x="1" y="2"/>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8223705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7" y="939525"/>
            <a:ext cx="3337246" cy="8560423"/>
          </a:xfrm>
          <a:prstGeom prst="rect">
            <a:avLst/>
          </a:prstGeom>
        </p:spPr>
        <p:txBody>
          <a:bodyPr>
            <a:normAutofit/>
          </a:bodyPr>
          <a:lstStyle/>
          <a:p>
            <a:endParaRPr lang="en-US" dirty="0"/>
          </a:p>
        </p:txBody>
      </p:sp>
      <p:sp>
        <p:nvSpPr>
          <p:cNvPr id="4" name="Tijdelijke aanduiding voor koptekst 3"/>
          <p:cNvSpPr>
            <a:spLocks noGrp="1"/>
          </p:cNvSpPr>
          <p:nvPr>
            <p:ph type="hdr" sz="quarter" idx="10"/>
          </p:nvPr>
        </p:nvSpPr>
        <p:spPr>
          <a:xfrm>
            <a:off x="1" y="2"/>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2"/>
            <a:ext cx="2985558" cy="501095"/>
          </a:xfrm>
          <a:prstGeom prst="rect">
            <a:avLst/>
          </a:prstGeom>
        </p:spPr>
        <p:txBody>
          <a:bodyPr/>
          <a:lstStyle/>
          <a:p>
            <a:fld id="{72D31C65-2349-449A-91BE-35D57BB68754}"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82</a:t>
            </a:fld>
            <a:endParaRPr lang="nl-NL"/>
          </a:p>
        </p:txBody>
      </p:sp>
    </p:spTree>
    <p:extLst>
      <p:ext uri="{BB962C8B-B14F-4D97-AF65-F5344CB8AC3E}">
        <p14:creationId xmlns:p14="http://schemas.microsoft.com/office/powerpoint/2010/main" val="363775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p:txBody>
          <a:bodyPr/>
          <a:lstStyle/>
          <a:p>
            <a:fld id="{6AF49DA9-0C73-4384-9D45-4DAE7C3451F4}" type="slidenum">
              <a:rPr lang="nl-NL" smtClean="0"/>
              <a:pPr/>
              <a:t>9</a:t>
            </a:fld>
            <a:endParaRPr lang="nl-NL"/>
          </a:p>
        </p:txBody>
      </p:sp>
      <p:sp>
        <p:nvSpPr>
          <p:cNvPr id="335875" name="Tijdelijke aanduiding voor voettekst 12"/>
          <p:cNvSpPr>
            <a:spLocks noGrp="1"/>
          </p:cNvSpPr>
          <p:nvPr>
            <p:ph type="ftr" sz="quarter" idx="4"/>
          </p:nvPr>
        </p:nvSpPr>
        <p:spPr/>
        <p:txBody>
          <a:bodyPr/>
          <a:lstStyle/>
          <a:p>
            <a:r>
              <a:rPr lang="nl-NL"/>
              <a:t>©2018 nThen!</a:t>
            </a:r>
          </a:p>
        </p:txBody>
      </p:sp>
      <p:sp>
        <p:nvSpPr>
          <p:cNvPr id="335877" name="Rectangle 3"/>
          <p:cNvSpPr>
            <a:spLocks noGrp="1" noChangeArrowheads="1"/>
          </p:cNvSpPr>
          <p:nvPr>
            <p:ph type="body" idx="1"/>
          </p:nvPr>
        </p:nvSpPr>
        <p:spPr/>
        <p:txBody>
          <a:bodyPr>
            <a:normAutofit/>
          </a:bodyPr>
          <a:lstStyle/>
          <a:p>
            <a:r>
              <a:rPr lang="en-US" dirty="0"/>
              <a:t>Introduce the Glossary in the back of the book and explain it’s use.</a:t>
            </a:r>
          </a:p>
          <a:p>
            <a:r>
              <a:rPr lang="en-US" dirty="0"/>
              <a:t>Show how the Syllabus prescribes the knowledge of the glossary as speaking one language and using uniform terminology is part of the objective of the training course and using the guidance in practice.</a:t>
            </a:r>
          </a:p>
          <a:p>
            <a:endParaRPr lang="en-US" dirty="0"/>
          </a:p>
          <a:p>
            <a:r>
              <a:rPr lang="en-US" dirty="0"/>
              <a:t>Relate the definition to the fact that thus risk management</a:t>
            </a:r>
            <a:r>
              <a:rPr lang="en-US" baseline="0" dirty="0"/>
              <a:t> will likely improve performance against objectives – whatever they may be.</a:t>
            </a:r>
            <a:endParaRPr lang="en-US" dirty="0"/>
          </a:p>
        </p:txBody>
      </p:sp>
      <p:sp>
        <p:nvSpPr>
          <p:cNvPr id="335878" name="Text Box 4"/>
          <p:cNvSpPr txBox="1">
            <a:spLocks noChangeArrowheads="1"/>
          </p:cNvSpPr>
          <p:nvPr/>
        </p:nvSpPr>
        <p:spPr bwMode="auto">
          <a:xfrm>
            <a:off x="3788206" y="4800205"/>
            <a:ext cx="220987" cy="295126"/>
          </a:xfrm>
          <a:prstGeom prst="rect">
            <a:avLst/>
          </a:prstGeom>
          <a:noFill/>
          <a:ln w="9525">
            <a:noFill/>
            <a:miter lim="800000"/>
            <a:headEnd/>
            <a:tailEnd/>
          </a:ln>
        </p:spPr>
        <p:txBody>
          <a:bodyPr wrap="none" lIns="109393" tIns="54696" rIns="109393" bIns="54696">
            <a:spAutoFit/>
          </a:bodyPr>
          <a:lstStyle/>
          <a:p>
            <a:pPr defTabSz="1093810" eaLnBrk="0" hangingPunct="0"/>
            <a:endParaRPr lang="en-US" sz="1200" dirty="0">
              <a:latin typeface="Arial" charset="0"/>
            </a:endParaRPr>
          </a:p>
        </p:txBody>
      </p:sp>
      <p:sp>
        <p:nvSpPr>
          <p:cNvPr id="8" name="Tijdelijke aanduiding voor datum 7"/>
          <p:cNvSpPr>
            <a:spLocks noGrp="1"/>
          </p:cNvSpPr>
          <p:nvPr>
            <p:ph type="dt" idx="10"/>
          </p:nvPr>
        </p:nvSpPr>
        <p:spPr/>
        <p:txBody>
          <a:bodyPr/>
          <a:lstStyle/>
          <a:p>
            <a:fld id="{0740707E-8ED6-4922-AA64-506905EAD321}" type="datetime1">
              <a:rPr lang="nl-NL" smtClean="0"/>
              <a:t>31-8-2019</a:t>
            </a:fld>
            <a:endParaRPr lang="nl-NL"/>
          </a:p>
        </p:txBody>
      </p:sp>
      <p:sp>
        <p:nvSpPr>
          <p:cNvPr id="9" name="Tijdelijke aanduiding voor koptekst 8"/>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21" name="Tijdelijke aanduiding voor dia-afbeelding 20"/>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5217694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3C28B79F-231C-4D21-AE05-9321EDA7B928}"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83</a:t>
            </a:fld>
            <a:endParaRPr lang="nl-NL"/>
          </a:p>
        </p:txBody>
      </p:sp>
    </p:spTree>
    <p:extLst>
      <p:ext uri="{BB962C8B-B14F-4D97-AF65-F5344CB8AC3E}">
        <p14:creationId xmlns:p14="http://schemas.microsoft.com/office/powerpoint/2010/main" val="25789539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7" y="939525"/>
            <a:ext cx="3337246" cy="8560423"/>
          </a:xfrm>
          <a:prstGeom prst="rect">
            <a:avLst/>
          </a:prstGeom>
        </p:spPr>
        <p:txBody>
          <a:bodyPr>
            <a:normAutofit/>
          </a:bodyPr>
          <a:lstStyle/>
          <a:p>
            <a:endParaRPr lang="en-US" dirty="0"/>
          </a:p>
          <a:p>
            <a:r>
              <a:rPr lang="en-US" dirty="0"/>
              <a:t>Greater granularity (=level of details) is added to the indicators where additional information will aid decision-making</a:t>
            </a:r>
          </a:p>
          <a:p>
            <a:r>
              <a:rPr lang="en-US" dirty="0"/>
              <a:t>Reports on trend information on the indicators are kept confidential. This is sensitive information about the organisation. </a:t>
            </a:r>
          </a:p>
          <a:p>
            <a:endParaRPr lang="en-US" dirty="0"/>
          </a:p>
        </p:txBody>
      </p:sp>
      <p:sp>
        <p:nvSpPr>
          <p:cNvPr id="4" name="Tijdelijke aanduiding voor koptekst 3"/>
          <p:cNvSpPr>
            <a:spLocks noGrp="1"/>
          </p:cNvSpPr>
          <p:nvPr>
            <p:ph type="hdr" sz="quarter" idx="10"/>
          </p:nvPr>
        </p:nvSpPr>
        <p:spPr>
          <a:xfrm>
            <a:off x="1" y="2"/>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2"/>
            <a:ext cx="2985558" cy="501095"/>
          </a:xfrm>
          <a:prstGeom prst="rect">
            <a:avLst/>
          </a:prstGeom>
        </p:spPr>
        <p:txBody>
          <a:bodyPr/>
          <a:lstStyle/>
          <a:p>
            <a:fld id="{2CDE32A1-3D74-4230-9754-D1F3C18E2CB4}"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84</a:t>
            </a:fld>
            <a:endParaRPr lang="nl-NL"/>
          </a:p>
        </p:txBody>
      </p:sp>
    </p:spTree>
    <p:extLst>
      <p:ext uri="{BB962C8B-B14F-4D97-AF65-F5344CB8AC3E}">
        <p14:creationId xmlns:p14="http://schemas.microsoft.com/office/powerpoint/2010/main" val="164044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7" y="939525"/>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2"/>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2"/>
            <a:ext cx="2985558" cy="501095"/>
          </a:xfrm>
          <a:prstGeom prst="rect">
            <a:avLst/>
          </a:prstGeom>
        </p:spPr>
        <p:txBody>
          <a:bodyPr/>
          <a:lstStyle/>
          <a:p>
            <a:fld id="{A9B1DC85-2AF7-45F0-94A4-233AAC5CC228}"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85</a:t>
            </a:fld>
            <a:endParaRPr lang="nl-NL"/>
          </a:p>
        </p:txBody>
      </p:sp>
    </p:spTree>
    <p:extLst>
      <p:ext uri="{BB962C8B-B14F-4D97-AF65-F5344CB8AC3E}">
        <p14:creationId xmlns:p14="http://schemas.microsoft.com/office/powerpoint/2010/main" val="28597460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7" y="939525"/>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2"/>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2"/>
            <a:ext cx="2985558" cy="501095"/>
          </a:xfrm>
          <a:prstGeom prst="rect">
            <a:avLst/>
          </a:prstGeom>
        </p:spPr>
        <p:txBody>
          <a:bodyPr/>
          <a:lstStyle/>
          <a:p>
            <a:fld id="{EA83A4EC-5B4C-4286-BF2A-5987BBB099F1}"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86</a:t>
            </a:fld>
            <a:endParaRPr lang="nl-NL"/>
          </a:p>
        </p:txBody>
      </p:sp>
    </p:spTree>
    <p:extLst>
      <p:ext uri="{BB962C8B-B14F-4D97-AF65-F5344CB8AC3E}">
        <p14:creationId xmlns:p14="http://schemas.microsoft.com/office/powerpoint/2010/main" val="37907291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7" y="939525"/>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2"/>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2"/>
            <a:ext cx="2985558" cy="501095"/>
          </a:xfrm>
          <a:prstGeom prst="rect">
            <a:avLst/>
          </a:prstGeom>
        </p:spPr>
        <p:txBody>
          <a:bodyPr/>
          <a:lstStyle/>
          <a:p>
            <a:fld id="{E0E5E005-8CFE-4882-AC49-92B3D28BAD28}"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87</a:t>
            </a:fld>
            <a:endParaRPr lang="nl-NL"/>
          </a:p>
        </p:txBody>
      </p:sp>
    </p:spTree>
    <p:extLst>
      <p:ext uri="{BB962C8B-B14F-4D97-AF65-F5344CB8AC3E}">
        <p14:creationId xmlns:p14="http://schemas.microsoft.com/office/powerpoint/2010/main" val="39308878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a:xfrm>
            <a:off x="3902599" y="9519056"/>
            <a:ext cx="2985558" cy="501095"/>
          </a:xfrm>
          <a:prstGeom prst="rect">
            <a:avLst/>
          </a:prstGeom>
          <a:noFill/>
        </p:spPr>
        <p:txBody>
          <a:bodyPr/>
          <a:lstStyle/>
          <a:p>
            <a:fld id="{BF5C9D36-E2D3-4019-AF54-33CD4E6995DD}" type="slidenum">
              <a:rPr smtClean="0"/>
              <a:pPr/>
              <a:t>88</a:t>
            </a:fld>
            <a:endParaRPr lang="nl-NL"/>
          </a:p>
        </p:txBody>
      </p:sp>
      <p:sp>
        <p:nvSpPr>
          <p:cNvPr id="54169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41700"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41701" name="Rectangle 3"/>
          <p:cNvSpPr>
            <a:spLocks noGrp="1" noChangeArrowheads="1"/>
          </p:cNvSpPr>
          <p:nvPr>
            <p:ph type="body" idx="1"/>
          </p:nvPr>
        </p:nvSpPr>
        <p:spPr bwMode="auto">
          <a:xfrm>
            <a:off x="3444054" y="915564"/>
            <a:ext cx="3367170" cy="8532654"/>
          </a:xfrm>
          <a:prstGeom prst="rect">
            <a:avLst/>
          </a:prstGeom>
          <a:noFill/>
        </p:spPr>
        <p:txBody>
          <a:bodyPr wrap="square" numCol="1" anchor="t" anchorCtr="0" compatLnSpc="1">
            <a:prstTxWarp prst="textNoShape">
              <a:avLst/>
            </a:prstTxWarp>
          </a:bodyPr>
          <a:lstStyle/>
          <a:p>
            <a:pPr eaLnBrk="1" hangingPunct="1"/>
            <a:endParaRPr lang="en-GB" b="1" dirty="0">
              <a:solidFill>
                <a:srgbClr val="000000"/>
              </a:solidFill>
              <a:latin typeface="Times New Roman" pitchFamily="18" charset="0"/>
              <a:cs typeface="Arial" charset="0"/>
            </a:endParaRPr>
          </a:p>
          <a:p>
            <a:pPr eaLnBrk="1" hangingPunct="1"/>
            <a:endParaRPr lang="en-GB" b="1" dirty="0">
              <a:solidFill>
                <a:srgbClr val="000000"/>
              </a:solidFill>
              <a:latin typeface="Times New Roman" pitchFamily="18" charset="0"/>
              <a:cs typeface="Arial" charset="0"/>
            </a:endParaRPr>
          </a:p>
          <a:p>
            <a:pPr eaLnBrk="1" hangingPunct="1"/>
            <a:endParaRPr lang="en-GB" b="1" dirty="0">
              <a:solidFill>
                <a:srgbClr val="000000"/>
              </a:solidFill>
              <a:latin typeface="Times New Roman" pitchFamily="18" charset="0"/>
              <a:cs typeface="Arial" charset="0"/>
            </a:endParaRPr>
          </a:p>
          <a:p>
            <a:pPr eaLnBrk="1" hangingPunct="1"/>
            <a:endParaRPr lang="en-GB" b="1" dirty="0">
              <a:solidFill>
                <a:srgbClr val="000000"/>
              </a:solidFill>
              <a:latin typeface="Times New Roman" pitchFamily="18" charset="0"/>
              <a:cs typeface="Arial" charset="0"/>
            </a:endParaRPr>
          </a:p>
          <a:p>
            <a:pPr eaLnBrk="1" hangingPunct="1"/>
            <a:r>
              <a:rPr lang="en-GB" b="1" dirty="0">
                <a:solidFill>
                  <a:srgbClr val="000000"/>
                </a:solidFill>
                <a:latin typeface="Times New Roman" pitchFamily="18" charset="0"/>
                <a:cs typeface="Arial" charset="0"/>
              </a:rPr>
              <a:t>To help you remember a mnemonic: FC  GESTO</a:t>
            </a:r>
          </a:p>
        </p:txBody>
      </p:sp>
      <p:sp>
        <p:nvSpPr>
          <p:cNvPr id="7" name="Tijdelijke aanduiding voor datum 6"/>
          <p:cNvSpPr>
            <a:spLocks noGrp="1"/>
          </p:cNvSpPr>
          <p:nvPr>
            <p:ph type="dt" idx="10"/>
          </p:nvPr>
        </p:nvSpPr>
        <p:spPr>
          <a:xfrm>
            <a:off x="3902599" y="2"/>
            <a:ext cx="2985558" cy="501095"/>
          </a:xfrm>
          <a:prstGeom prst="rect">
            <a:avLst/>
          </a:prstGeom>
        </p:spPr>
        <p:txBody>
          <a:bodyPr/>
          <a:lstStyle/>
          <a:p>
            <a:fld id="{7CE1171E-6182-4FBF-89EA-091E02C9A173}" type="datetime1">
              <a:rPr lang="nl-NL" smtClean="0"/>
              <a:t>31-8-2019</a:t>
            </a:fld>
            <a:endParaRPr lang="nl-NL"/>
          </a:p>
        </p:txBody>
      </p:sp>
      <p:sp>
        <p:nvSpPr>
          <p:cNvPr id="8" name="Tijdelijke aanduiding voor koptekst 7"/>
          <p:cNvSpPr>
            <a:spLocks noGrp="1"/>
          </p:cNvSpPr>
          <p:nvPr>
            <p:ph type="hdr" sz="quarter" idx="11"/>
          </p:nvPr>
        </p:nvSpPr>
        <p:spPr>
          <a:xfrm>
            <a:off x="1" y="2"/>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6138536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xfrm>
            <a:off x="3902599" y="9519056"/>
            <a:ext cx="2985558" cy="501095"/>
          </a:xfrm>
          <a:prstGeom prst="rect">
            <a:avLst/>
          </a:prstGeom>
          <a:noFill/>
        </p:spPr>
        <p:txBody>
          <a:bodyPr/>
          <a:lstStyle/>
          <a:p>
            <a:fld id="{4F4400B7-4FDB-4D66-B5E0-A6C6F1590EF4}" type="slidenum">
              <a:rPr smtClean="0"/>
              <a:pPr/>
              <a:t>89</a:t>
            </a:fld>
            <a:endParaRPr lang="nl-NL"/>
          </a:p>
        </p:txBody>
      </p:sp>
      <p:sp>
        <p:nvSpPr>
          <p:cNvPr id="53862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38628"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38629" name="Rectangle 3"/>
          <p:cNvSpPr>
            <a:spLocks noGrp="1" noChangeArrowheads="1"/>
          </p:cNvSpPr>
          <p:nvPr>
            <p:ph type="body" idx="1"/>
          </p:nvPr>
        </p:nvSpPr>
        <p:spPr bwMode="auto">
          <a:xfrm>
            <a:off x="3444055" y="915562"/>
            <a:ext cx="3367170" cy="8532654"/>
          </a:xfrm>
          <a:prstGeom prst="rect">
            <a:avLst/>
          </a:prstGeom>
          <a:noFill/>
        </p:spPr>
        <p:txBody>
          <a:bodyPr wrap="square" numCol="1" anchor="t" anchorCtr="0" compatLnSpc="1">
            <a:prstTxWarp prst="textNoShape">
              <a:avLst/>
            </a:prstTxWarp>
          </a:bodyPr>
          <a:lstStyle/>
          <a:p>
            <a:pPr eaLnBrk="1" hangingPunct="1"/>
            <a:r>
              <a:rPr lang="en-GB" b="1" dirty="0">
                <a:latin typeface="Times New Roman" pitchFamily="18" charset="0"/>
                <a:cs typeface="Arial" charset="0"/>
              </a:rPr>
              <a:t>Reporting</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9130BEB1-0129-436E-AFDE-11590ADAC38D}"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2722518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xfrm>
            <a:off x="3902599" y="9519056"/>
            <a:ext cx="2985558" cy="501095"/>
          </a:xfrm>
          <a:prstGeom prst="rect">
            <a:avLst/>
          </a:prstGeom>
          <a:noFill/>
        </p:spPr>
        <p:txBody>
          <a:bodyPr/>
          <a:lstStyle/>
          <a:p>
            <a:fld id="{46AADB17-49EA-432D-8B6E-73BEF9C30D7A}" type="slidenum">
              <a:rPr smtClean="0"/>
              <a:pPr/>
              <a:t>90</a:t>
            </a:fld>
            <a:endParaRPr lang="nl-NL"/>
          </a:p>
        </p:txBody>
      </p:sp>
      <p:sp>
        <p:nvSpPr>
          <p:cNvPr id="55603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56036"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56037" name="Rectangle 3"/>
          <p:cNvSpPr>
            <a:spLocks noGrp="1" noChangeArrowheads="1"/>
          </p:cNvSpPr>
          <p:nvPr>
            <p:ph type="body" idx="1"/>
          </p:nvPr>
        </p:nvSpPr>
        <p:spPr bwMode="auto">
          <a:xfrm>
            <a:off x="3444054" y="977062"/>
            <a:ext cx="3367170" cy="8532654"/>
          </a:xfrm>
          <a:prstGeom prst="rect">
            <a:avLst/>
          </a:prstGeom>
          <a:noFill/>
        </p:spPr>
        <p:txBody>
          <a:bodyPr wrap="square" numCol="1" anchor="t" anchorCtr="0" compatLnSpc="1">
            <a:prstTxWarp prst="textNoShape">
              <a:avLst/>
            </a:prstTxWarp>
          </a:bodyPr>
          <a:lstStyle/>
          <a:p>
            <a:pPr eaLnBrk="1" hangingPunct="1"/>
            <a:r>
              <a:rPr lang="en-GB" b="1" dirty="0">
                <a:solidFill>
                  <a:srgbClr val="000000"/>
                </a:solidFill>
                <a:latin typeface="Times New Roman" pitchFamily="18" charset="0"/>
                <a:cs typeface="Arial" charset="0"/>
              </a:rPr>
              <a:t>Early warning indicators</a:t>
            </a:r>
          </a:p>
        </p:txBody>
      </p:sp>
      <p:sp>
        <p:nvSpPr>
          <p:cNvPr id="7" name="Tijdelijke aanduiding voor datum 6"/>
          <p:cNvSpPr>
            <a:spLocks noGrp="1"/>
          </p:cNvSpPr>
          <p:nvPr>
            <p:ph type="dt" idx="10"/>
          </p:nvPr>
        </p:nvSpPr>
        <p:spPr>
          <a:xfrm>
            <a:off x="3902599" y="2"/>
            <a:ext cx="2985558" cy="501095"/>
          </a:xfrm>
          <a:prstGeom prst="rect">
            <a:avLst/>
          </a:prstGeom>
        </p:spPr>
        <p:txBody>
          <a:bodyPr/>
          <a:lstStyle/>
          <a:p>
            <a:fld id="{C358F490-3D1F-4C81-BEF4-F0C2F34E355F}" type="datetime1">
              <a:rPr lang="nl-NL" smtClean="0"/>
              <a:t>31-8-2019</a:t>
            </a:fld>
            <a:endParaRPr lang="nl-NL"/>
          </a:p>
        </p:txBody>
      </p:sp>
      <p:sp>
        <p:nvSpPr>
          <p:cNvPr id="8" name="Tijdelijke aanduiding voor koptekst 7"/>
          <p:cNvSpPr>
            <a:spLocks noGrp="1"/>
          </p:cNvSpPr>
          <p:nvPr>
            <p:ph type="hdr" sz="quarter" idx="11"/>
          </p:nvPr>
        </p:nvSpPr>
        <p:spPr>
          <a:xfrm>
            <a:off x="1" y="2"/>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3945760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xfrm>
            <a:off x="3902599" y="9519056"/>
            <a:ext cx="2985558" cy="501095"/>
          </a:xfrm>
          <a:prstGeom prst="rect">
            <a:avLst/>
          </a:prstGeom>
          <a:noFill/>
        </p:spPr>
        <p:txBody>
          <a:bodyPr/>
          <a:lstStyle/>
          <a:p>
            <a:fld id="{E5DEDCD0-5B63-4538-A53C-57CE77A61BED}" type="slidenum">
              <a:rPr smtClean="0"/>
              <a:pPr/>
              <a:t>91</a:t>
            </a:fld>
            <a:endParaRPr lang="nl-NL"/>
          </a:p>
        </p:txBody>
      </p:sp>
      <p:sp>
        <p:nvSpPr>
          <p:cNvPr id="552963"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52964"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52965" name="Rectangle 3"/>
          <p:cNvSpPr>
            <a:spLocks noGrp="1" noChangeArrowheads="1"/>
          </p:cNvSpPr>
          <p:nvPr>
            <p:ph type="body" idx="1"/>
          </p:nvPr>
        </p:nvSpPr>
        <p:spPr bwMode="auto">
          <a:xfrm>
            <a:off x="3444055" y="977062"/>
            <a:ext cx="3367170" cy="8532654"/>
          </a:xfrm>
          <a:prstGeom prst="rect">
            <a:avLst/>
          </a:prstGeom>
          <a:noFill/>
        </p:spPr>
        <p:txBody>
          <a:bodyPr wrap="square" numCol="1" anchor="t" anchorCtr="0" compatLnSpc="1">
            <a:prstTxWarp prst="textNoShape">
              <a:avLst/>
            </a:prstTxWarp>
          </a:bodyPr>
          <a:lstStyle/>
          <a:p>
            <a:pPr eaLnBrk="1" hangingPunct="1"/>
            <a:r>
              <a:rPr lang="en-GB" b="1" dirty="0">
                <a:latin typeface="Times New Roman" pitchFamily="18" charset="0"/>
                <a:cs typeface="Arial" charset="0"/>
              </a:rPr>
              <a:t>Reporting</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88C34F15-1E4B-42F6-A96B-56080A3060D3}"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10227323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xfrm>
            <a:off x="3902599" y="9519056"/>
            <a:ext cx="2985558" cy="501095"/>
          </a:xfrm>
          <a:prstGeom prst="rect">
            <a:avLst/>
          </a:prstGeom>
          <a:noFill/>
        </p:spPr>
        <p:txBody>
          <a:bodyPr/>
          <a:lstStyle/>
          <a:p>
            <a:fld id="{17AC0736-65F9-4BF8-A050-D90FE4D7AA5B}" type="slidenum">
              <a:rPr smtClean="0"/>
              <a:pPr/>
              <a:t>92</a:t>
            </a:fld>
            <a:endParaRPr lang="nl-NL"/>
          </a:p>
        </p:txBody>
      </p:sp>
      <p:sp>
        <p:nvSpPr>
          <p:cNvPr id="57037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70372"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70373" name="Rectangle 3"/>
          <p:cNvSpPr>
            <a:spLocks noGrp="1" noChangeArrowheads="1"/>
          </p:cNvSpPr>
          <p:nvPr>
            <p:ph type="body" idx="1"/>
          </p:nvPr>
        </p:nvSpPr>
        <p:spPr bwMode="auto">
          <a:xfrm>
            <a:off x="3444876" y="977062"/>
            <a:ext cx="3367170" cy="8532654"/>
          </a:xfrm>
          <a:prstGeom prst="rect">
            <a:avLst/>
          </a:prstGeom>
          <a:noFill/>
        </p:spPr>
        <p:txBody>
          <a:bodyPr wrap="square" numCol="1" anchor="t" anchorCtr="0" compatLnSpc="1">
            <a:prstTxWarp prst="textNoShape">
              <a:avLst/>
            </a:prstTxWarp>
          </a:bodyPr>
          <a:lstStyle/>
          <a:p>
            <a:pPr eaLnBrk="1" hangingPunct="1"/>
            <a:r>
              <a:rPr lang="en-GB" b="1" dirty="0">
                <a:solidFill>
                  <a:srgbClr val="000000"/>
                </a:solidFill>
                <a:latin typeface="Times New Roman" pitchFamily="18" charset="0"/>
                <a:cs typeface="Arial" charset="0"/>
              </a:rPr>
              <a:t>Early warning indicators</a:t>
            </a:r>
          </a:p>
        </p:txBody>
      </p:sp>
      <p:sp>
        <p:nvSpPr>
          <p:cNvPr id="7" name="Tijdelijke aanduiding voor datum 6"/>
          <p:cNvSpPr>
            <a:spLocks noGrp="1"/>
          </p:cNvSpPr>
          <p:nvPr>
            <p:ph type="dt" idx="10"/>
          </p:nvPr>
        </p:nvSpPr>
        <p:spPr>
          <a:xfrm>
            <a:off x="3902599" y="2"/>
            <a:ext cx="2985558" cy="501095"/>
          </a:xfrm>
          <a:prstGeom prst="rect">
            <a:avLst/>
          </a:prstGeom>
        </p:spPr>
        <p:txBody>
          <a:bodyPr/>
          <a:lstStyle/>
          <a:p>
            <a:fld id="{ABD47909-5105-4D69-ABE2-26FB31F2024F}" type="datetime1">
              <a:rPr lang="nl-NL" smtClean="0"/>
              <a:t>31-8-2019</a:t>
            </a:fld>
            <a:endParaRPr lang="nl-NL"/>
          </a:p>
        </p:txBody>
      </p:sp>
      <p:sp>
        <p:nvSpPr>
          <p:cNvPr id="8" name="Tijdelijke aanduiding voor koptekst 7"/>
          <p:cNvSpPr>
            <a:spLocks noGrp="1"/>
          </p:cNvSpPr>
          <p:nvPr>
            <p:ph type="hdr" sz="quarter" idx="11"/>
          </p:nvPr>
        </p:nvSpPr>
        <p:spPr>
          <a:xfrm>
            <a:off x="1" y="2"/>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94411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p:txBody>
          <a:bodyPr/>
          <a:lstStyle/>
          <a:p>
            <a:fld id="{6AF49DA9-0C73-4384-9D45-4DAE7C3451F4}" type="slidenum">
              <a:rPr lang="nl-NL" smtClean="0"/>
              <a:pPr/>
              <a:t>10</a:t>
            </a:fld>
            <a:endParaRPr lang="nl-NL"/>
          </a:p>
        </p:txBody>
      </p:sp>
      <p:sp>
        <p:nvSpPr>
          <p:cNvPr id="335875" name="Tijdelijke aanduiding voor voettekst 12"/>
          <p:cNvSpPr>
            <a:spLocks noGrp="1"/>
          </p:cNvSpPr>
          <p:nvPr>
            <p:ph type="ftr" sz="quarter" idx="4"/>
          </p:nvPr>
        </p:nvSpPr>
        <p:spPr/>
        <p:txBody>
          <a:bodyPr/>
          <a:lstStyle/>
          <a:p>
            <a:r>
              <a:rPr lang="nl-NL"/>
              <a:t>©2018 nThen!</a:t>
            </a:r>
          </a:p>
        </p:txBody>
      </p:sp>
      <p:sp>
        <p:nvSpPr>
          <p:cNvPr id="335877" name="Rectangle 3"/>
          <p:cNvSpPr>
            <a:spLocks noGrp="1" noChangeArrowheads="1"/>
          </p:cNvSpPr>
          <p:nvPr>
            <p:ph type="body" idx="1"/>
          </p:nvPr>
        </p:nvSpPr>
        <p:spPr/>
        <p:txBody>
          <a:bodyPr>
            <a:normAutofit/>
          </a:bodyPr>
          <a:lstStyle/>
          <a:p>
            <a:r>
              <a:rPr lang="en-US" dirty="0"/>
              <a:t>Introduce the Glossary in the back of the student manual and explain it’s use.</a:t>
            </a:r>
          </a:p>
          <a:p>
            <a:r>
              <a:rPr lang="en-US" dirty="0"/>
              <a:t>Show how the Syllabus prescribes the knowledge of the glossary as speaking one language and using uniform terminology is part of the objective of the training course and using the guidance in practice.</a:t>
            </a:r>
          </a:p>
        </p:txBody>
      </p:sp>
      <p:sp>
        <p:nvSpPr>
          <p:cNvPr id="335878" name="Text Box 4"/>
          <p:cNvSpPr txBox="1">
            <a:spLocks noChangeArrowheads="1"/>
          </p:cNvSpPr>
          <p:nvPr/>
        </p:nvSpPr>
        <p:spPr bwMode="auto">
          <a:xfrm>
            <a:off x="3788206" y="4800205"/>
            <a:ext cx="220987" cy="295126"/>
          </a:xfrm>
          <a:prstGeom prst="rect">
            <a:avLst/>
          </a:prstGeom>
          <a:noFill/>
          <a:ln w="9525">
            <a:noFill/>
            <a:miter lim="800000"/>
            <a:headEnd/>
            <a:tailEnd/>
          </a:ln>
        </p:spPr>
        <p:txBody>
          <a:bodyPr wrap="none" lIns="109393" tIns="54696" rIns="109393" bIns="54696">
            <a:spAutoFit/>
          </a:bodyPr>
          <a:lstStyle/>
          <a:p>
            <a:pPr defTabSz="1093810" eaLnBrk="0" hangingPunct="0"/>
            <a:endParaRPr lang="en-US" sz="1200" dirty="0">
              <a:latin typeface="Arial" charset="0"/>
            </a:endParaRPr>
          </a:p>
        </p:txBody>
      </p:sp>
      <p:sp>
        <p:nvSpPr>
          <p:cNvPr id="8" name="Tijdelijke aanduiding voor datum 7"/>
          <p:cNvSpPr>
            <a:spLocks noGrp="1"/>
          </p:cNvSpPr>
          <p:nvPr>
            <p:ph type="dt" idx="10"/>
          </p:nvPr>
        </p:nvSpPr>
        <p:spPr/>
        <p:txBody>
          <a:bodyPr/>
          <a:lstStyle/>
          <a:p>
            <a:fld id="{E158BAA1-B04D-4422-870F-FA3528FD6106}" type="datetime1">
              <a:rPr lang="nl-NL" smtClean="0"/>
              <a:t>31-8-2019</a:t>
            </a:fld>
            <a:endParaRPr lang="nl-NL"/>
          </a:p>
        </p:txBody>
      </p:sp>
      <p:sp>
        <p:nvSpPr>
          <p:cNvPr id="9" name="Tijdelijke aanduiding voor koptekst 8"/>
          <p:cNvSpPr>
            <a:spLocks noGrp="1"/>
          </p:cNvSpPr>
          <p:nvPr>
            <p:ph type="hdr" sz="quarter" idx="11"/>
          </p:nvPr>
        </p:nvSpPr>
        <p:spPr>
          <a:xfrm>
            <a:off x="1" y="1"/>
            <a:ext cx="2985558" cy="501095"/>
          </a:xfrm>
          <a:prstGeom prst="rect">
            <a:avLst/>
          </a:prstGeom>
        </p:spPr>
        <p:txBody>
          <a:bodyPr/>
          <a:lstStyle/>
          <a:p>
            <a:r>
              <a:rPr lang="nl-NL"/>
              <a:t>M_o_R sheets</a:t>
            </a:r>
          </a:p>
        </p:txBody>
      </p:sp>
      <p:sp>
        <p:nvSpPr>
          <p:cNvPr id="21" name="Tijdelijke aanduiding voor dia-afbeelding 20"/>
          <p:cNvSpPr>
            <a:spLocks noGrp="1" noRot="1" noChangeAspect="1"/>
          </p:cNvSpPr>
          <p:nvPr>
            <p:ph type="sldImg"/>
          </p:nvPr>
        </p:nvSpPr>
        <p:spPr>
          <a:xfrm>
            <a:off x="-2439988" y="938213"/>
            <a:ext cx="8307388" cy="4673600"/>
          </a:xfrm>
        </p:spPr>
      </p:sp>
    </p:spTree>
    <p:extLst>
      <p:ext uri="{BB962C8B-B14F-4D97-AF65-F5344CB8AC3E}">
        <p14:creationId xmlns:p14="http://schemas.microsoft.com/office/powerpoint/2010/main" val="34200066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xfrm>
            <a:off x="3902599" y="9519056"/>
            <a:ext cx="2985558" cy="501095"/>
          </a:xfrm>
          <a:prstGeom prst="rect">
            <a:avLst/>
          </a:prstGeom>
          <a:noFill/>
        </p:spPr>
        <p:txBody>
          <a:bodyPr/>
          <a:lstStyle/>
          <a:p>
            <a:fld id="{95F5B228-EB1B-4773-9C45-DAEB0630BEA2}" type="slidenum">
              <a:rPr smtClean="0"/>
              <a:pPr/>
              <a:t>93</a:t>
            </a:fld>
            <a:endParaRPr lang="nl-NL"/>
          </a:p>
        </p:txBody>
      </p:sp>
      <p:sp>
        <p:nvSpPr>
          <p:cNvPr id="57139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71396"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71397" name="Rectangle 3"/>
          <p:cNvSpPr>
            <a:spLocks noGrp="1" noChangeArrowheads="1"/>
          </p:cNvSpPr>
          <p:nvPr>
            <p:ph type="body" idx="1"/>
          </p:nvPr>
        </p:nvSpPr>
        <p:spPr bwMode="auto">
          <a:xfrm>
            <a:off x="3444054" y="915564"/>
            <a:ext cx="3367170" cy="8532654"/>
          </a:xfrm>
          <a:prstGeom prst="rect">
            <a:avLst/>
          </a:prstGeom>
          <a:noFill/>
        </p:spPr>
        <p:txBody>
          <a:bodyPr wrap="square" numCol="1" anchor="t" anchorCtr="0" compatLnSpc="1">
            <a:prstTxWarp prst="textNoShape">
              <a:avLst/>
            </a:prstTxWarp>
          </a:bodyPr>
          <a:lstStyle/>
          <a:p>
            <a:pPr eaLnBrk="1" hangingPunct="1"/>
            <a:r>
              <a:rPr lang="en-GB" b="1" dirty="0">
                <a:solidFill>
                  <a:srgbClr val="000000"/>
                </a:solidFill>
                <a:latin typeface="Times New Roman" pitchFamily="18" charset="0"/>
                <a:cs typeface="Arial" charset="0"/>
              </a:rPr>
              <a:t>Early warning Indicators</a:t>
            </a:r>
          </a:p>
          <a:p>
            <a:pPr eaLnBrk="1" hangingPunct="1"/>
            <a:endParaRPr lang="en-GB" b="1" dirty="0">
              <a:solidFill>
                <a:srgbClr val="00000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2"/>
            <a:ext cx="2985558" cy="501095"/>
          </a:xfrm>
          <a:prstGeom prst="rect">
            <a:avLst/>
          </a:prstGeom>
        </p:spPr>
        <p:txBody>
          <a:bodyPr/>
          <a:lstStyle/>
          <a:p>
            <a:fld id="{4328C2F3-0A58-4C4E-9BDE-8D82481CC760}" type="datetime1">
              <a:rPr lang="nl-NL" smtClean="0"/>
              <a:t>31-8-2019</a:t>
            </a:fld>
            <a:endParaRPr lang="nl-NL"/>
          </a:p>
        </p:txBody>
      </p:sp>
      <p:sp>
        <p:nvSpPr>
          <p:cNvPr id="8" name="Tijdelijke aanduiding voor koptekst 7"/>
          <p:cNvSpPr>
            <a:spLocks noGrp="1"/>
          </p:cNvSpPr>
          <p:nvPr>
            <p:ph type="hdr" sz="quarter" idx="11"/>
          </p:nvPr>
        </p:nvSpPr>
        <p:spPr>
          <a:xfrm>
            <a:off x="1" y="2"/>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9413234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xfrm>
            <a:off x="3902599" y="9519056"/>
            <a:ext cx="2985558" cy="501095"/>
          </a:xfrm>
          <a:prstGeom prst="rect">
            <a:avLst/>
          </a:prstGeom>
          <a:noFill/>
        </p:spPr>
        <p:txBody>
          <a:bodyPr/>
          <a:lstStyle/>
          <a:p>
            <a:fld id="{96D5D11F-09D2-41A5-B8B8-995B2D03A279}" type="slidenum">
              <a:rPr smtClean="0"/>
              <a:pPr/>
              <a:t>94</a:t>
            </a:fld>
            <a:endParaRPr lang="nl-NL"/>
          </a:p>
        </p:txBody>
      </p:sp>
      <p:sp>
        <p:nvSpPr>
          <p:cNvPr id="566275"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66276"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66277" name="Rectangle 3"/>
          <p:cNvSpPr>
            <a:spLocks noGrp="1" noChangeArrowheads="1"/>
          </p:cNvSpPr>
          <p:nvPr>
            <p:ph type="body" idx="1"/>
          </p:nvPr>
        </p:nvSpPr>
        <p:spPr bwMode="auto">
          <a:xfrm>
            <a:off x="3450960" y="915562"/>
            <a:ext cx="3456447" cy="8532654"/>
          </a:xfrm>
          <a:prstGeom prst="rect">
            <a:avLst/>
          </a:prstGeom>
          <a:noFill/>
        </p:spPr>
        <p:txBody>
          <a:bodyPr wrap="square" numCol="1" anchor="t" anchorCtr="0" compatLnSpc="1">
            <a:prstTxWarp prst="textNoShape">
              <a:avLst/>
            </a:prstTxWarp>
          </a:bodyPr>
          <a:lstStyle/>
          <a:p>
            <a:pPr eaLnBrk="1" hangingPunct="1"/>
            <a:endParaRPr lang="en-GB" b="1" dirty="0">
              <a:solidFill>
                <a:srgbClr val="000000"/>
              </a:solidFill>
              <a:latin typeface="Times New Roman" pitchFamily="18" charset="0"/>
              <a:cs typeface="Arial" charset="0"/>
            </a:endParaRP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B5C11D8E-26DE-40D4-B6A4-9D841354D8C8}"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2827081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xfrm>
            <a:off x="3902599" y="9519056"/>
            <a:ext cx="2985558" cy="501095"/>
          </a:xfrm>
          <a:prstGeom prst="rect">
            <a:avLst/>
          </a:prstGeom>
          <a:noFill/>
        </p:spPr>
        <p:txBody>
          <a:bodyPr/>
          <a:lstStyle/>
          <a:p>
            <a:fld id="{E0C36C85-B9CB-474C-97F8-60A40B544A1B}" type="slidenum">
              <a:rPr smtClean="0"/>
              <a:pPr/>
              <a:t>95</a:t>
            </a:fld>
            <a:endParaRPr lang="nl-NL"/>
          </a:p>
        </p:txBody>
      </p:sp>
      <p:sp>
        <p:nvSpPr>
          <p:cNvPr id="589827"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89828"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89829" name="Rectangle 3"/>
          <p:cNvSpPr>
            <a:spLocks noGrp="1" noChangeArrowheads="1"/>
          </p:cNvSpPr>
          <p:nvPr>
            <p:ph type="body" idx="1"/>
          </p:nvPr>
        </p:nvSpPr>
        <p:spPr bwMode="auto">
          <a:xfrm>
            <a:off x="3444054" y="915564"/>
            <a:ext cx="3367170" cy="8532654"/>
          </a:xfrm>
          <a:prstGeom prst="rect">
            <a:avLst/>
          </a:prstGeom>
          <a:noFill/>
        </p:spPr>
        <p:txBody>
          <a:bodyPr wrap="square" numCol="1" anchor="t" anchorCtr="0" compatLnSpc="1">
            <a:prstTxWarp prst="textNoShape">
              <a:avLst/>
            </a:prstTxWarp>
          </a:bodyPr>
          <a:lstStyle/>
          <a:p>
            <a:pPr eaLnBrk="1" hangingPunct="1"/>
            <a:r>
              <a:rPr lang="en-GB" b="1" dirty="0">
                <a:solidFill>
                  <a:srgbClr val="000000"/>
                </a:solidFill>
                <a:latin typeface="Times New Roman" pitchFamily="18" charset="0"/>
                <a:cs typeface="Arial" charset="0"/>
              </a:rPr>
              <a:t>Early Warning Indicators</a:t>
            </a:r>
          </a:p>
        </p:txBody>
      </p:sp>
      <p:sp>
        <p:nvSpPr>
          <p:cNvPr id="7" name="Tijdelijke aanduiding voor datum 6"/>
          <p:cNvSpPr>
            <a:spLocks noGrp="1"/>
          </p:cNvSpPr>
          <p:nvPr>
            <p:ph type="dt" idx="10"/>
          </p:nvPr>
        </p:nvSpPr>
        <p:spPr>
          <a:xfrm>
            <a:off x="3902599" y="2"/>
            <a:ext cx="2985558" cy="501095"/>
          </a:xfrm>
          <a:prstGeom prst="rect">
            <a:avLst/>
          </a:prstGeom>
        </p:spPr>
        <p:txBody>
          <a:bodyPr/>
          <a:lstStyle/>
          <a:p>
            <a:fld id="{C7EB94F6-90D9-42D7-95F3-7F2F2EC42A3B}" type="datetime1">
              <a:rPr lang="nl-NL" smtClean="0"/>
              <a:t>31-8-2019</a:t>
            </a:fld>
            <a:endParaRPr lang="nl-NL"/>
          </a:p>
        </p:txBody>
      </p:sp>
      <p:sp>
        <p:nvSpPr>
          <p:cNvPr id="8" name="Tijdelijke aanduiding voor koptekst 7"/>
          <p:cNvSpPr>
            <a:spLocks noGrp="1"/>
          </p:cNvSpPr>
          <p:nvPr>
            <p:ph type="hdr" sz="quarter" idx="11"/>
          </p:nvPr>
        </p:nvSpPr>
        <p:spPr>
          <a:xfrm>
            <a:off x="1" y="2"/>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8992948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p:cNvSpPr>
            <a:spLocks noGrp="1" noChangeArrowheads="1"/>
          </p:cNvSpPr>
          <p:nvPr>
            <p:ph type="sldNum" sz="quarter" idx="5"/>
          </p:nvPr>
        </p:nvSpPr>
        <p:spPr>
          <a:xfrm>
            <a:off x="3902599" y="9519056"/>
            <a:ext cx="2985558" cy="501095"/>
          </a:xfrm>
          <a:prstGeom prst="rect">
            <a:avLst/>
          </a:prstGeom>
          <a:noFill/>
        </p:spPr>
        <p:txBody>
          <a:bodyPr/>
          <a:lstStyle/>
          <a:p>
            <a:fld id="{7C94385C-C4EE-4D0B-A9B4-D35BC3F86B8C}" type="slidenum">
              <a:rPr smtClean="0"/>
              <a:pPr/>
              <a:t>96</a:t>
            </a:fld>
            <a:endParaRPr lang="nl-NL"/>
          </a:p>
        </p:txBody>
      </p:sp>
      <p:sp>
        <p:nvSpPr>
          <p:cNvPr id="585731"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585732" name="Rectangle 2"/>
          <p:cNvSpPr>
            <a:spLocks noGrp="1" noRot="1" noChangeAspect="1" noChangeArrowheads="1" noTextEdit="1"/>
          </p:cNvSpPr>
          <p:nvPr>
            <p:ph type="sldImg"/>
          </p:nvPr>
        </p:nvSpPr>
        <p:spPr bwMode="auto">
          <a:xfrm>
            <a:off x="-2439988" y="938213"/>
            <a:ext cx="8307388" cy="4673600"/>
          </a:xfrm>
          <a:noFill/>
          <a:ln>
            <a:solidFill>
              <a:srgbClr val="000000"/>
            </a:solidFill>
            <a:miter lim="800000"/>
            <a:headEnd/>
            <a:tailEnd/>
          </a:ln>
        </p:spPr>
      </p:sp>
      <p:sp>
        <p:nvSpPr>
          <p:cNvPr id="585733" name="Rectangle 3"/>
          <p:cNvSpPr>
            <a:spLocks noGrp="1" noChangeArrowheads="1"/>
          </p:cNvSpPr>
          <p:nvPr>
            <p:ph type="body" idx="1"/>
          </p:nvPr>
        </p:nvSpPr>
        <p:spPr bwMode="auto">
          <a:xfrm>
            <a:off x="3444055" y="977062"/>
            <a:ext cx="3367170" cy="8532654"/>
          </a:xfrm>
          <a:prstGeom prst="rect">
            <a:avLst/>
          </a:prstGeom>
          <a:noFill/>
        </p:spPr>
        <p:txBody>
          <a:bodyPr wrap="square" numCol="1" anchor="t" anchorCtr="0" compatLnSpc="1">
            <a:prstTxWarp prst="textNoShape">
              <a:avLst/>
            </a:prstTxWarp>
          </a:bodyPr>
          <a:lstStyle/>
          <a:p>
            <a:pPr eaLnBrk="1" hangingPunct="1"/>
            <a:r>
              <a:rPr lang="en-GB" b="1" dirty="0">
                <a:latin typeface="Times New Roman" pitchFamily="18" charset="0"/>
                <a:cs typeface="Arial" charset="0"/>
              </a:rPr>
              <a:t>Reporting</a:t>
            </a:r>
          </a:p>
        </p:txBody>
      </p:sp>
      <p:sp>
        <p:nvSpPr>
          <p:cNvPr id="7" name="Tijdelijke aanduiding voor datum 6"/>
          <p:cNvSpPr>
            <a:spLocks noGrp="1"/>
          </p:cNvSpPr>
          <p:nvPr>
            <p:ph type="dt" idx="10"/>
          </p:nvPr>
        </p:nvSpPr>
        <p:spPr>
          <a:xfrm>
            <a:off x="3902599" y="1"/>
            <a:ext cx="2985558" cy="501095"/>
          </a:xfrm>
          <a:prstGeom prst="rect">
            <a:avLst/>
          </a:prstGeom>
        </p:spPr>
        <p:txBody>
          <a:bodyPr/>
          <a:lstStyle/>
          <a:p>
            <a:fld id="{E337F4A7-E71D-4E9C-A8DC-A4A4C236DFE4}" type="datetime1">
              <a:rPr lang="nl-NL" smtClean="0"/>
              <a:t>31-8-2019</a:t>
            </a:fld>
            <a:endParaRPr lang="nl-NL"/>
          </a:p>
        </p:txBody>
      </p:sp>
      <p:sp>
        <p:nvSpPr>
          <p:cNvPr id="8" name="Tijdelijke aanduiding voor koptekst 7"/>
          <p:cNvSpPr>
            <a:spLocks noGrp="1"/>
          </p:cNvSpPr>
          <p:nvPr>
            <p:ph type="hdr" sz="quarter" idx="11"/>
          </p:nvPr>
        </p:nvSpPr>
        <p:spPr>
          <a:xfrm>
            <a:off x="1" y="1"/>
            <a:ext cx="2985558" cy="501095"/>
          </a:xfrm>
          <a:prstGeom prst="rect">
            <a:avLst/>
          </a:prstGeom>
        </p:spPr>
        <p:txBody>
          <a:bodyPr/>
          <a:lstStyle/>
          <a:p>
            <a:r>
              <a:rPr lang="nl-NL"/>
              <a:t>M_o_R sheets</a:t>
            </a:r>
          </a:p>
        </p:txBody>
      </p:sp>
    </p:spTree>
    <p:extLst>
      <p:ext uri="{BB962C8B-B14F-4D97-AF65-F5344CB8AC3E}">
        <p14:creationId xmlns:p14="http://schemas.microsoft.com/office/powerpoint/2010/main" val="22694853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DB8E7FE0-21C0-4587-B469-42CFCD0C6209}"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97</a:t>
            </a:fld>
            <a:endParaRPr lang="nl-NL"/>
          </a:p>
        </p:txBody>
      </p:sp>
    </p:spTree>
    <p:extLst>
      <p:ext uri="{BB962C8B-B14F-4D97-AF65-F5344CB8AC3E}">
        <p14:creationId xmlns:p14="http://schemas.microsoft.com/office/powerpoint/2010/main" val="31368097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3524E1D8-F42D-4B4A-8117-DFC5C111E7A5}"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98</a:t>
            </a:fld>
            <a:endParaRPr lang="nl-NL"/>
          </a:p>
        </p:txBody>
      </p:sp>
    </p:spTree>
    <p:extLst>
      <p:ext uri="{BB962C8B-B14F-4D97-AF65-F5344CB8AC3E}">
        <p14:creationId xmlns:p14="http://schemas.microsoft.com/office/powerpoint/2010/main" val="1072458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a:p>
            <a:endParaRPr lang="en-US" dirty="0"/>
          </a:p>
          <a:p>
            <a:endParaRPr lang="en-US" dirty="0"/>
          </a:p>
          <a:p>
            <a:endParaRPr lang="en-US" dirty="0"/>
          </a:p>
          <a:p>
            <a:r>
              <a:rPr lang="en-US" dirty="0"/>
              <a:t>Added slide</a:t>
            </a:r>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6974B91E-1370-4EB0-93F9-7F052C6E117C}"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99</a:t>
            </a:fld>
            <a:endParaRPr lang="nl-NL"/>
          </a:p>
        </p:txBody>
      </p:sp>
    </p:spTree>
    <p:extLst>
      <p:ext uri="{BB962C8B-B14F-4D97-AF65-F5344CB8AC3E}">
        <p14:creationId xmlns:p14="http://schemas.microsoft.com/office/powerpoint/2010/main" val="37711483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xfrm>
            <a:off x="3902599" y="9519056"/>
            <a:ext cx="2985558" cy="501095"/>
          </a:xfrm>
          <a:prstGeom prst="rect">
            <a:avLst/>
          </a:prstGeom>
          <a:noFill/>
        </p:spPr>
        <p:txBody>
          <a:bodyPr/>
          <a:lstStyle/>
          <a:p>
            <a:fld id="{DECB6068-8BAE-498C-B8C1-79FEFAD33F66}" type="slidenum">
              <a:rPr smtClean="0"/>
              <a:pPr/>
              <a:t>100</a:t>
            </a:fld>
            <a:endParaRPr lang="nl-NL"/>
          </a:p>
        </p:txBody>
      </p:sp>
      <p:sp>
        <p:nvSpPr>
          <p:cNvPr id="367619" name="Tijdelijke aanduiding voor voettekst 12"/>
          <p:cNvSpPr>
            <a:spLocks noGrp="1"/>
          </p:cNvSpPr>
          <p:nvPr>
            <p:ph type="ftr" sz="quarter" idx="4"/>
          </p:nvPr>
        </p:nvSpPr>
        <p:spPr bwMode="auto">
          <a:noFill/>
          <a:ln>
            <a:miter lim="800000"/>
            <a:headEnd/>
            <a:tailEnd/>
          </a:ln>
        </p:spPr>
        <p:txBody>
          <a:bodyPr/>
          <a:lstStyle/>
          <a:p>
            <a:r>
              <a:rPr lang="nl-NL">
                <a:latin typeface="Arial" charset="0"/>
                <a:cs typeface="Arial" charset="0"/>
              </a:rPr>
              <a:t>©2018 nThen!</a:t>
            </a:r>
          </a:p>
        </p:txBody>
      </p:sp>
      <p:sp>
        <p:nvSpPr>
          <p:cNvPr id="367620" name="Rectangle 2"/>
          <p:cNvSpPr>
            <a:spLocks noGrp="1" noRot="1" noChangeAspect="1" noChangeArrowheads="1" noTextEdit="1"/>
          </p:cNvSpPr>
          <p:nvPr>
            <p:ph type="sldImg"/>
          </p:nvPr>
        </p:nvSpPr>
        <p:spPr bwMode="auto">
          <a:xfrm>
            <a:off x="-2455863" y="930275"/>
            <a:ext cx="8339138" cy="4691063"/>
          </a:xfrm>
          <a:noFill/>
          <a:ln>
            <a:solidFill>
              <a:srgbClr val="000000"/>
            </a:solidFill>
            <a:miter lim="800000"/>
            <a:headEnd/>
            <a:tailEnd/>
          </a:ln>
        </p:spPr>
      </p:sp>
      <p:sp>
        <p:nvSpPr>
          <p:cNvPr id="367621" name="Rectangle 3"/>
          <p:cNvSpPr>
            <a:spLocks noGrp="1" noChangeArrowheads="1"/>
          </p:cNvSpPr>
          <p:nvPr>
            <p:ph type="body" idx="1"/>
          </p:nvPr>
        </p:nvSpPr>
        <p:spPr bwMode="auto">
          <a:xfrm>
            <a:off x="3454785" y="915562"/>
            <a:ext cx="3260259" cy="8532654"/>
          </a:xfrm>
          <a:prstGeom prst="rect">
            <a:avLst/>
          </a:prstGeom>
          <a:noFill/>
        </p:spPr>
        <p:txBody>
          <a:bodyPr wrap="square" lIns="99704" tIns="49852" rIns="99704" bIns="49852" numCol="1" anchor="t" anchorCtr="0" compatLnSpc="1">
            <a:prstTxWarp prst="textNoShape">
              <a:avLst/>
            </a:prstTxWarp>
          </a:bodyPr>
          <a:lstStyle/>
          <a:p>
            <a:pPr eaLnBrk="1" hangingPunct="1"/>
            <a:r>
              <a:rPr lang="en-GB" b="0" dirty="0">
                <a:solidFill>
                  <a:srgbClr val="231F20"/>
                </a:solidFill>
                <a:latin typeface="Times New Roman" pitchFamily="18" charset="0"/>
                <a:cs typeface="Arial" charset="0"/>
              </a:rPr>
              <a:t>Refer to the appendix C and D and to the topic of Embedding and reviewing which will be dealt with on day 3</a:t>
            </a:r>
          </a:p>
        </p:txBody>
      </p:sp>
    </p:spTree>
    <p:extLst>
      <p:ext uri="{BB962C8B-B14F-4D97-AF65-F5344CB8AC3E}">
        <p14:creationId xmlns:p14="http://schemas.microsoft.com/office/powerpoint/2010/main" val="32307445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B0E3B91B-E1B4-482B-98F9-B169F8908857}"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101</a:t>
            </a:fld>
            <a:endParaRPr lang="nl-NL"/>
          </a:p>
        </p:txBody>
      </p:sp>
    </p:spTree>
    <p:extLst>
      <p:ext uri="{BB962C8B-B14F-4D97-AF65-F5344CB8AC3E}">
        <p14:creationId xmlns:p14="http://schemas.microsoft.com/office/powerpoint/2010/main" val="251994501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39988" y="938213"/>
            <a:ext cx="8307388" cy="4673600"/>
          </a:xfrm>
        </p:spPr>
      </p:sp>
      <p:sp>
        <p:nvSpPr>
          <p:cNvPr id="3" name="Tijdelijke aanduiding voor notities 2"/>
          <p:cNvSpPr>
            <a:spLocks noGrp="1"/>
          </p:cNvSpPr>
          <p:nvPr>
            <p:ph type="body" idx="1"/>
          </p:nvPr>
        </p:nvSpPr>
        <p:spPr>
          <a:xfrm>
            <a:off x="3444876" y="939523"/>
            <a:ext cx="3337246" cy="8560423"/>
          </a:xfrm>
          <a:prstGeom prst="rect">
            <a:avLst/>
          </a:prstGeom>
        </p:spPr>
        <p:txBody>
          <a:bodyPr>
            <a:normAutofit/>
          </a:bodyPr>
          <a:lstStyle/>
          <a:p>
            <a:endParaRPr lang="en-US" dirty="0"/>
          </a:p>
        </p:txBody>
      </p:sp>
      <p:sp>
        <p:nvSpPr>
          <p:cNvPr id="4" name="Tijdelijke aanduiding voor koptekst 3"/>
          <p:cNvSpPr>
            <a:spLocks noGrp="1"/>
          </p:cNvSpPr>
          <p:nvPr>
            <p:ph type="hdr" sz="quarter" idx="10"/>
          </p:nvPr>
        </p:nvSpPr>
        <p:spPr>
          <a:xfrm>
            <a:off x="1" y="1"/>
            <a:ext cx="2985558" cy="501095"/>
          </a:xfrm>
          <a:prstGeom prst="rect">
            <a:avLst/>
          </a:prstGeom>
        </p:spPr>
        <p:txBody>
          <a:bodyPr/>
          <a:lstStyle/>
          <a:p>
            <a:r>
              <a:rPr lang="nl-NL"/>
              <a:t>M_o_R sheets</a:t>
            </a:r>
          </a:p>
        </p:txBody>
      </p:sp>
      <p:sp>
        <p:nvSpPr>
          <p:cNvPr id="5" name="Tijdelijke aanduiding voor datum 4"/>
          <p:cNvSpPr>
            <a:spLocks noGrp="1"/>
          </p:cNvSpPr>
          <p:nvPr>
            <p:ph type="dt" idx="11"/>
          </p:nvPr>
        </p:nvSpPr>
        <p:spPr>
          <a:xfrm>
            <a:off x="3902599" y="1"/>
            <a:ext cx="2985558" cy="501095"/>
          </a:xfrm>
          <a:prstGeom prst="rect">
            <a:avLst/>
          </a:prstGeom>
        </p:spPr>
        <p:txBody>
          <a:bodyPr/>
          <a:lstStyle/>
          <a:p>
            <a:fld id="{97032DA0-6BA3-4DA0-8A50-8BFEC8D2DA6F}" type="datetime1">
              <a:rPr lang="nl-NL" smtClean="0"/>
              <a:t>31-8-2019</a:t>
            </a:fld>
            <a:endParaRPr lang="nl-NL"/>
          </a:p>
        </p:txBody>
      </p:sp>
      <p:sp>
        <p:nvSpPr>
          <p:cNvPr id="6" name="Tijdelijke aanduiding voor voettekst 5"/>
          <p:cNvSpPr>
            <a:spLocks noGrp="1"/>
          </p:cNvSpPr>
          <p:nvPr>
            <p:ph type="ftr" sz="quarter" idx="12"/>
          </p:nvPr>
        </p:nvSpPr>
        <p:spPr/>
        <p:txBody>
          <a:bodyPr/>
          <a:lstStyle/>
          <a:p>
            <a:r>
              <a:rPr lang="nl-NL"/>
              <a:t>©2018 nThen!</a:t>
            </a:r>
          </a:p>
        </p:txBody>
      </p:sp>
      <p:sp>
        <p:nvSpPr>
          <p:cNvPr id="7" name="Tijdelijke aanduiding voor dianummer 6"/>
          <p:cNvSpPr>
            <a:spLocks noGrp="1"/>
          </p:cNvSpPr>
          <p:nvPr>
            <p:ph type="sldNum" sz="quarter" idx="13"/>
          </p:nvPr>
        </p:nvSpPr>
        <p:spPr>
          <a:xfrm>
            <a:off x="3902599" y="9519056"/>
            <a:ext cx="2985558" cy="501095"/>
          </a:xfrm>
          <a:prstGeom prst="rect">
            <a:avLst/>
          </a:prstGeom>
        </p:spPr>
        <p:txBody>
          <a:bodyPr/>
          <a:lstStyle/>
          <a:p>
            <a:fld id="{6E7F4E76-8D7D-41BE-B7F8-297A0B453814}" type="slidenum">
              <a:rPr lang="nl-NL" smtClean="0"/>
              <a:pPr/>
              <a:t>102</a:t>
            </a:fld>
            <a:endParaRPr lang="nl-NL"/>
          </a:p>
        </p:txBody>
      </p:sp>
    </p:spTree>
    <p:extLst>
      <p:ext uri="{BB962C8B-B14F-4D97-AF65-F5344CB8AC3E}">
        <p14:creationId xmlns:p14="http://schemas.microsoft.com/office/powerpoint/2010/main" val="431289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dia">
    <p:spTree>
      <p:nvGrpSpPr>
        <p:cNvPr id="1" name=""/>
        <p:cNvGrpSpPr/>
        <p:nvPr/>
      </p:nvGrpSpPr>
      <p:grpSpPr>
        <a:xfrm>
          <a:off x="0" y="0"/>
          <a:ext cx="0" cy="0"/>
          <a:chOff x="0" y="0"/>
          <a:chExt cx="0" cy="0"/>
        </a:xfrm>
      </p:grpSpPr>
      <p:sp>
        <p:nvSpPr>
          <p:cNvPr id="12" name="Rechthoek 11"/>
          <p:cNvSpPr/>
          <p:nvPr/>
        </p:nvSpPr>
        <p:spPr>
          <a:xfrm>
            <a:off x="0" y="0"/>
            <a:ext cx="12192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Titel 7"/>
          <p:cNvSpPr>
            <a:spLocks noGrp="1"/>
          </p:cNvSpPr>
          <p:nvPr>
            <p:ph type="ctrTitle" hasCustomPrompt="1"/>
          </p:nvPr>
        </p:nvSpPr>
        <p:spPr>
          <a:xfrm>
            <a:off x="1679509" y="2330736"/>
            <a:ext cx="9998903" cy="1470025"/>
          </a:xfrm>
        </p:spPr>
        <p:txBody>
          <a:bodyPr anchor="b">
            <a:normAutofit/>
          </a:bodyPr>
          <a:lstStyle>
            <a:lvl1pPr algn="ctr">
              <a:defRPr lang="en-US" sz="4400" dirty="0">
                <a:solidFill>
                  <a:schemeClr val="tx1">
                    <a:lumMod val="75000"/>
                    <a:lumOff val="25000"/>
                  </a:schemeClr>
                </a:solidFill>
              </a:defRPr>
            </a:lvl1pPr>
          </a:lstStyle>
          <a:p>
            <a:r>
              <a:rPr kumimoji="0" lang="en-US" noProof="0" dirty="0" err="1"/>
              <a:t>Klik</a:t>
            </a:r>
            <a:r>
              <a:rPr kumimoji="0" lang="nl-NL" dirty="0"/>
              <a:t> om de stijl te bewerken</a:t>
            </a:r>
            <a:endParaRPr kumimoji="0" lang="en-US" dirty="0"/>
          </a:p>
        </p:txBody>
      </p:sp>
      <p:sp>
        <p:nvSpPr>
          <p:cNvPr id="18" name="Rechthoek 17"/>
          <p:cNvSpPr/>
          <p:nvPr userDrawn="1"/>
        </p:nvSpPr>
        <p:spPr>
          <a:xfrm>
            <a:off x="1679509" y="6433978"/>
            <a:ext cx="10512491" cy="451405"/>
          </a:xfrm>
          <a:prstGeom prst="rect">
            <a:avLst/>
          </a:prstGeom>
          <a:solidFill>
            <a:srgbClr val="007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0070C0"/>
              </a:solidFill>
            </a:endParaRPr>
          </a:p>
        </p:txBody>
      </p:sp>
      <p:sp>
        <p:nvSpPr>
          <p:cNvPr id="17" name="Rechthoek 16"/>
          <p:cNvSpPr/>
          <p:nvPr userDrawn="1"/>
        </p:nvSpPr>
        <p:spPr>
          <a:xfrm>
            <a:off x="1" y="6433979"/>
            <a:ext cx="1583497" cy="3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endParaRPr>
          </a:p>
        </p:txBody>
      </p:sp>
      <p:pic>
        <p:nvPicPr>
          <p:cNvPr id="21" name="Afbeelding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92" y="6395874"/>
            <a:ext cx="1295806" cy="432032"/>
          </a:xfrm>
          <a:prstGeom prst="rect">
            <a:avLst/>
          </a:prstGeom>
        </p:spPr>
      </p:pic>
      <p:sp>
        <p:nvSpPr>
          <p:cNvPr id="22" name="Rechthoek 21"/>
          <p:cNvSpPr/>
          <p:nvPr userDrawn="1"/>
        </p:nvSpPr>
        <p:spPr>
          <a:xfrm>
            <a:off x="1679510" y="980728"/>
            <a:ext cx="10273141" cy="5328592"/>
          </a:xfrm>
          <a:prstGeom prst="rect">
            <a:avLst/>
          </a:prstGeom>
          <a:noFill/>
          <a:ln>
            <a:solidFill>
              <a:srgbClr val="00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nl-NL" altLang="nl-NL" sz="1800" dirty="0">
              <a:solidFill>
                <a:srgbClr val="D20A11"/>
              </a:solidFill>
              <a:latin typeface="Gill Sans MT" panose="020B0502020104020203" pitchFamily="34" charset="0"/>
            </a:endParaRPr>
          </a:p>
        </p:txBody>
      </p:sp>
      <p:pic>
        <p:nvPicPr>
          <p:cNvPr id="4" name="Afbeelding 3">
            <a:extLst>
              <a:ext uri="{FF2B5EF4-FFF2-40B4-BE49-F238E27FC236}">
                <a16:creationId xmlns:a16="http://schemas.microsoft.com/office/drawing/2014/main" id="{D57ED5BC-BDC0-4A38-89A3-4E88E4CC8A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6082413"/>
            <a:ext cx="1991544" cy="453814"/>
          </a:xfrm>
          <a:prstGeom prst="rect">
            <a:avLst/>
          </a:prstGeom>
        </p:spPr>
      </p:pic>
      <p:sp>
        <p:nvSpPr>
          <p:cNvPr id="14" name="Ondertitel 4">
            <a:extLst>
              <a:ext uri="{FF2B5EF4-FFF2-40B4-BE49-F238E27FC236}">
                <a16:creationId xmlns:a16="http://schemas.microsoft.com/office/drawing/2014/main" id="{B1E0D6CC-5011-0C43-A0A3-EA7C8D2624D3}"/>
              </a:ext>
            </a:extLst>
          </p:cNvPr>
          <p:cNvSpPr txBox="1">
            <a:spLocks/>
          </p:cNvSpPr>
          <p:nvPr userDrawn="1"/>
        </p:nvSpPr>
        <p:spPr>
          <a:xfrm>
            <a:off x="1679509" y="6453336"/>
            <a:ext cx="10512491" cy="404664"/>
          </a:xfrm>
          <a:prstGeom prst="rect">
            <a:avLst/>
          </a:prstGeom>
        </p:spPr>
        <p:txBody>
          <a:bodyPr>
            <a:noAutofit/>
          </a:bodyPr>
          <a:lstStyle/>
          <a:p>
            <a:pPr algn="ctr">
              <a:spcBef>
                <a:spcPts val="300"/>
              </a:spcBef>
              <a:buClr>
                <a:schemeClr val="accent1"/>
              </a:buClr>
              <a:buSzPct val="85000"/>
              <a:defRPr/>
            </a:pPr>
            <a:r>
              <a:rPr lang="en-US" sz="900" dirty="0">
                <a:solidFill>
                  <a:schemeClr val="bg1"/>
                </a:solidFill>
                <a:latin typeface="Trebuchet MS" pitchFamily="34" charset="0"/>
              </a:rPr>
              <a:t>©2019 - All training materials are sole property of Van Haren Publishing BV </a:t>
            </a:r>
          </a:p>
          <a:p>
            <a:pPr algn="ctr">
              <a:spcBef>
                <a:spcPts val="300"/>
              </a:spcBef>
              <a:buClr>
                <a:schemeClr val="accent1"/>
              </a:buClr>
              <a:buSzPct val="85000"/>
              <a:defRPr/>
            </a:pPr>
            <a:r>
              <a:rPr lang="en-US" sz="900" dirty="0">
                <a:solidFill>
                  <a:schemeClr val="bg1"/>
                </a:solidFill>
                <a:latin typeface="Trebuchet MS" pitchFamily="34" charset="0"/>
              </a:rPr>
              <a:t>a</a:t>
            </a:r>
            <a:r>
              <a:rPr lang="en-US" sz="900" dirty="0" err="1">
                <a:solidFill>
                  <a:schemeClr val="bg1"/>
                </a:solidFill>
                <a:latin typeface="Trebuchet MS" pitchFamily="34" charset="0"/>
              </a:rPr>
              <a:t>nd</a:t>
            </a:r>
            <a:r>
              <a:rPr lang="en-US" sz="900" dirty="0">
                <a:solidFill>
                  <a:schemeClr val="bg1"/>
                </a:solidFill>
                <a:latin typeface="Trebuchet MS" pitchFamily="34" charset="0"/>
              </a:rPr>
              <a:t> are not to be reproduced  in any form or shape without written permission.</a:t>
            </a:r>
          </a:p>
          <a:p>
            <a:pPr algn="ctr">
              <a:spcBef>
                <a:spcPts val="300"/>
              </a:spcBef>
              <a:buClr>
                <a:schemeClr val="accent1"/>
              </a:buClr>
              <a:buSzPct val="85000"/>
              <a:defRPr/>
            </a:pPr>
            <a:endParaRPr lang="en-US" sz="900" dirty="0">
              <a:solidFill>
                <a:schemeClr val="bg1"/>
              </a:solidFill>
              <a:latin typeface="Trebuchet MS" pitchFamily="34" charset="0"/>
            </a:endParaRPr>
          </a:p>
        </p:txBody>
      </p:sp>
      <p:pic>
        <p:nvPicPr>
          <p:cNvPr id="3" name="Afbeelding 2">
            <a:extLst>
              <a:ext uri="{FF2B5EF4-FFF2-40B4-BE49-F238E27FC236}">
                <a16:creationId xmlns:a16="http://schemas.microsoft.com/office/drawing/2014/main" id="{32A51222-5409-4C61-B961-685373FCD8B8}"/>
              </a:ext>
            </a:extLst>
          </p:cNvPr>
          <p:cNvPicPr>
            <a:picLocks noChangeAspect="1"/>
          </p:cNvPicPr>
          <p:nvPr userDrawn="1"/>
        </p:nvPicPr>
        <p:blipFill>
          <a:blip r:embed="rId4"/>
          <a:stretch>
            <a:fillRect/>
          </a:stretch>
        </p:blipFill>
        <p:spPr>
          <a:xfrm>
            <a:off x="0" y="0"/>
            <a:ext cx="1301695" cy="6356734"/>
          </a:xfrm>
          <a:prstGeom prst="rect">
            <a:avLst/>
          </a:prstGeom>
        </p:spPr>
      </p:pic>
      <p:sp>
        <p:nvSpPr>
          <p:cNvPr id="2" name="Rechthoek 1">
            <a:extLst>
              <a:ext uri="{FF2B5EF4-FFF2-40B4-BE49-F238E27FC236}">
                <a16:creationId xmlns:a16="http://schemas.microsoft.com/office/drawing/2014/main" id="{3C271D7B-BCF7-4E0F-A7B2-1FA55B710BF1}"/>
              </a:ext>
            </a:extLst>
          </p:cNvPr>
          <p:cNvSpPr/>
          <p:nvPr userDrawn="1"/>
        </p:nvSpPr>
        <p:spPr>
          <a:xfrm>
            <a:off x="11704154" y="6583019"/>
            <a:ext cx="535852" cy="369332"/>
          </a:xfrm>
          <a:prstGeom prst="rect">
            <a:avLst/>
          </a:prstGeom>
        </p:spPr>
        <p:txBody>
          <a:bodyPr wrap="none">
            <a:spAutoFit/>
          </a:bodyPr>
          <a:lstStyle/>
          <a:p>
            <a:fld id="{27958A0E-2EC8-4F47-AB5A-BD1B79E0E464}" type="slidenum">
              <a:rPr lang="en-GB" sz="1800" b="0" kern="1200" smtClean="0">
                <a:solidFill>
                  <a:schemeClr val="bg1"/>
                </a:solidFill>
                <a:latin typeface="+mn-lt"/>
                <a:ea typeface="+mn-ea"/>
                <a:cs typeface="+mn-cs"/>
              </a:rPr>
              <a:pPr/>
              <a:t>‹nr.›</a:t>
            </a:fld>
            <a:endParaRPr lang="nl-NL" dirty="0"/>
          </a:p>
        </p:txBody>
      </p:sp>
    </p:spTree>
    <p:extLst>
      <p:ext uri="{BB962C8B-B14F-4D97-AF65-F5344CB8AC3E}">
        <p14:creationId xmlns:p14="http://schemas.microsoft.com/office/powerpoint/2010/main" val="14853112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bookref">
    <p:spTree>
      <p:nvGrpSpPr>
        <p:cNvPr id="1" name=""/>
        <p:cNvGrpSpPr/>
        <p:nvPr/>
      </p:nvGrpSpPr>
      <p:grpSpPr>
        <a:xfrm>
          <a:off x="0" y="0"/>
          <a:ext cx="0" cy="0"/>
          <a:chOff x="0" y="0"/>
          <a:chExt cx="0" cy="0"/>
        </a:xfrm>
      </p:grpSpPr>
      <p:sp>
        <p:nvSpPr>
          <p:cNvPr id="8" name="Tijdelijke aanduiding voor inhoud 7"/>
          <p:cNvSpPr>
            <a:spLocks noGrp="1"/>
          </p:cNvSpPr>
          <p:nvPr>
            <p:ph sz="quarter" idx="1"/>
          </p:nvPr>
        </p:nvSpPr>
        <p:spPr>
          <a:xfrm>
            <a:off x="1679511" y="1268760"/>
            <a:ext cx="8832980" cy="5040560"/>
          </a:xfrm>
        </p:spPr>
        <p:txBody>
          <a:bodyPr vert="horz"/>
          <a:lstStyle>
            <a:lvl1pPr>
              <a:buClr>
                <a:srgbClr val="0078BF"/>
              </a:buClr>
              <a:defRPr/>
            </a:lvl1pPr>
            <a:lvl2pPr>
              <a:buClr>
                <a:srgbClr val="0078BF"/>
              </a:buClr>
              <a:defRPr/>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6" name="Tekstvak 5"/>
          <p:cNvSpPr txBox="1"/>
          <p:nvPr userDrawn="1"/>
        </p:nvSpPr>
        <p:spPr>
          <a:xfrm>
            <a:off x="143339" y="260648"/>
            <a:ext cx="1632181" cy="369332"/>
          </a:xfrm>
          <a:prstGeom prst="rect">
            <a:avLst/>
          </a:prstGeom>
          <a:noFill/>
        </p:spPr>
        <p:txBody>
          <a:bodyPr wrap="square" rtlCol="0">
            <a:spAutoFit/>
          </a:bodyPr>
          <a:lstStyle/>
          <a:p>
            <a:endParaRPr lang="en-GB" sz="1800" dirty="0"/>
          </a:p>
        </p:txBody>
      </p:sp>
      <p:pic>
        <p:nvPicPr>
          <p:cNvPr id="5" name="Picture 4">
            <a:extLst>
              <a:ext uri="{FF2B5EF4-FFF2-40B4-BE49-F238E27FC236}">
                <a16:creationId xmlns:a16="http://schemas.microsoft.com/office/drawing/2014/main" id="{F0C5D9A6-FDEA-3740-8F39-301A71D0B99A}"/>
              </a:ext>
            </a:extLst>
          </p:cNvPr>
          <p:cNvPicPr>
            <a:picLocks noChangeAspect="1"/>
          </p:cNvPicPr>
          <p:nvPr userDrawn="1"/>
        </p:nvPicPr>
        <p:blipFill>
          <a:blip r:embed="rId2"/>
          <a:stretch>
            <a:fillRect/>
          </a:stretch>
        </p:blipFill>
        <p:spPr>
          <a:xfrm>
            <a:off x="609600" y="6555911"/>
            <a:ext cx="242277" cy="224331"/>
          </a:xfrm>
          <a:prstGeom prst="rect">
            <a:avLst/>
          </a:prstGeom>
        </p:spPr>
      </p:pic>
      <p:sp>
        <p:nvSpPr>
          <p:cNvPr id="9" name="Text Placeholder 15">
            <a:extLst>
              <a:ext uri="{FF2B5EF4-FFF2-40B4-BE49-F238E27FC236}">
                <a16:creationId xmlns:a16="http://schemas.microsoft.com/office/drawing/2014/main" id="{C15C1689-C4D9-7C42-A5EA-DEFEDF635BA3}"/>
              </a:ext>
            </a:extLst>
          </p:cNvPr>
          <p:cNvSpPr>
            <a:spLocks noGrp="1"/>
          </p:cNvSpPr>
          <p:nvPr>
            <p:ph type="body" sz="quarter" idx="13" hasCustomPrompt="1"/>
          </p:nvPr>
        </p:nvSpPr>
        <p:spPr>
          <a:xfrm>
            <a:off x="845341" y="6466997"/>
            <a:ext cx="3109913" cy="414338"/>
          </a:xfrm>
        </p:spPr>
        <p:txBody>
          <a:bodyPr anchor="ctr">
            <a:normAutofit/>
          </a:bodyPr>
          <a:lstStyle>
            <a:lvl1pPr marL="0" indent="0">
              <a:buFont typeface="Arial" panose="020B0604020202020204" pitchFamily="34" charset="0"/>
              <a:buNone/>
              <a:defRPr sz="12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r>
              <a:rPr lang="en-US" dirty="0" err="1"/>
              <a:t>x.x</a:t>
            </a:r>
            <a:endParaRPr lang="en-GB" dirty="0"/>
          </a:p>
        </p:txBody>
      </p:sp>
      <p:sp>
        <p:nvSpPr>
          <p:cNvPr id="10" name="Titel 1">
            <a:extLst>
              <a:ext uri="{FF2B5EF4-FFF2-40B4-BE49-F238E27FC236}">
                <a16:creationId xmlns:a16="http://schemas.microsoft.com/office/drawing/2014/main" id="{69FA4C84-2D83-A545-BCA4-ED306C1D245A}"/>
              </a:ext>
            </a:extLst>
          </p:cNvPr>
          <p:cNvSpPr>
            <a:spLocks noGrp="1"/>
          </p:cNvSpPr>
          <p:nvPr>
            <p:ph type="title"/>
          </p:nvPr>
        </p:nvSpPr>
        <p:spPr>
          <a:xfrm>
            <a:off x="1679510" y="265644"/>
            <a:ext cx="8832980" cy="744558"/>
          </a:xfrm>
        </p:spPr>
        <p:txBody>
          <a:bodyPr/>
          <a:lstStyle/>
          <a:p>
            <a:r>
              <a:rPr kumimoji="0" lang="nl-NL" dirty="0"/>
              <a:t>Klik om de stijl te bewerken</a:t>
            </a:r>
            <a:endParaRPr kumimoji="0" lang="en-US" dirty="0"/>
          </a:p>
        </p:txBody>
      </p:sp>
    </p:spTree>
    <p:extLst>
      <p:ext uri="{BB962C8B-B14F-4D97-AF65-F5344CB8AC3E}">
        <p14:creationId xmlns:p14="http://schemas.microsoft.com/office/powerpoint/2010/main" val="289225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 en object +bookref">
    <p:spTree>
      <p:nvGrpSpPr>
        <p:cNvPr id="1" name=""/>
        <p:cNvGrpSpPr/>
        <p:nvPr/>
      </p:nvGrpSpPr>
      <p:grpSpPr>
        <a:xfrm>
          <a:off x="0" y="0"/>
          <a:ext cx="0" cy="0"/>
          <a:chOff x="0" y="0"/>
          <a:chExt cx="0" cy="0"/>
        </a:xfrm>
      </p:grpSpPr>
      <p:sp>
        <p:nvSpPr>
          <p:cNvPr id="8" name="Tijdelijke aanduiding voor inhoud 7"/>
          <p:cNvSpPr>
            <a:spLocks noGrp="1"/>
          </p:cNvSpPr>
          <p:nvPr>
            <p:ph sz="quarter" idx="1"/>
          </p:nvPr>
        </p:nvSpPr>
        <p:spPr>
          <a:xfrm>
            <a:off x="1679511" y="2492896"/>
            <a:ext cx="8832980" cy="3816424"/>
          </a:xfrm>
        </p:spPr>
        <p:txBody>
          <a:bodyPr vert="horz"/>
          <a:lstStyle>
            <a:lvl1pPr>
              <a:buClr>
                <a:srgbClr val="0078BF"/>
              </a:buClr>
              <a:defRPr/>
            </a:lvl1pPr>
            <a:lvl2pPr>
              <a:buClr>
                <a:srgbClr val="0078BF"/>
              </a:buClr>
              <a:defRPr/>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6" name="Tekstvak 5"/>
          <p:cNvSpPr txBox="1"/>
          <p:nvPr userDrawn="1"/>
        </p:nvSpPr>
        <p:spPr>
          <a:xfrm>
            <a:off x="143339" y="260648"/>
            <a:ext cx="1632181" cy="369332"/>
          </a:xfrm>
          <a:prstGeom prst="rect">
            <a:avLst/>
          </a:prstGeom>
          <a:noFill/>
        </p:spPr>
        <p:txBody>
          <a:bodyPr wrap="square" rtlCol="0">
            <a:spAutoFit/>
          </a:bodyPr>
          <a:lstStyle/>
          <a:p>
            <a:endParaRPr lang="en-GB" sz="1800" dirty="0"/>
          </a:p>
        </p:txBody>
      </p:sp>
      <p:pic>
        <p:nvPicPr>
          <p:cNvPr id="5" name="Picture 4">
            <a:extLst>
              <a:ext uri="{FF2B5EF4-FFF2-40B4-BE49-F238E27FC236}">
                <a16:creationId xmlns:a16="http://schemas.microsoft.com/office/drawing/2014/main" id="{F0C5D9A6-FDEA-3740-8F39-301A71D0B99A}"/>
              </a:ext>
            </a:extLst>
          </p:cNvPr>
          <p:cNvPicPr>
            <a:picLocks noChangeAspect="1"/>
          </p:cNvPicPr>
          <p:nvPr userDrawn="1"/>
        </p:nvPicPr>
        <p:blipFill>
          <a:blip r:embed="rId2"/>
          <a:stretch>
            <a:fillRect/>
          </a:stretch>
        </p:blipFill>
        <p:spPr>
          <a:xfrm>
            <a:off x="609600" y="6555911"/>
            <a:ext cx="242277" cy="224331"/>
          </a:xfrm>
          <a:prstGeom prst="rect">
            <a:avLst/>
          </a:prstGeom>
        </p:spPr>
      </p:pic>
      <p:sp>
        <p:nvSpPr>
          <p:cNvPr id="9" name="Text Placeholder 15">
            <a:extLst>
              <a:ext uri="{FF2B5EF4-FFF2-40B4-BE49-F238E27FC236}">
                <a16:creationId xmlns:a16="http://schemas.microsoft.com/office/drawing/2014/main" id="{C15C1689-C4D9-7C42-A5EA-DEFEDF635BA3}"/>
              </a:ext>
            </a:extLst>
          </p:cNvPr>
          <p:cNvSpPr>
            <a:spLocks noGrp="1"/>
          </p:cNvSpPr>
          <p:nvPr>
            <p:ph type="body" sz="quarter" idx="13" hasCustomPrompt="1"/>
          </p:nvPr>
        </p:nvSpPr>
        <p:spPr>
          <a:xfrm>
            <a:off x="845341" y="6466997"/>
            <a:ext cx="3109913" cy="414338"/>
          </a:xfrm>
        </p:spPr>
        <p:txBody>
          <a:bodyPr anchor="ctr">
            <a:normAutofit/>
          </a:bodyPr>
          <a:lstStyle>
            <a:lvl1pPr marL="0" indent="0">
              <a:buFont typeface="Arial" panose="020B0604020202020204" pitchFamily="34" charset="0"/>
              <a:buNone/>
              <a:defRPr sz="12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r>
              <a:rPr lang="en-US" dirty="0" err="1"/>
              <a:t>x.x</a:t>
            </a:r>
            <a:endParaRPr lang="en-GB" dirty="0"/>
          </a:p>
        </p:txBody>
      </p:sp>
      <p:sp>
        <p:nvSpPr>
          <p:cNvPr id="10" name="Titel 1">
            <a:extLst>
              <a:ext uri="{FF2B5EF4-FFF2-40B4-BE49-F238E27FC236}">
                <a16:creationId xmlns:a16="http://schemas.microsoft.com/office/drawing/2014/main" id="{69FA4C84-2D83-A545-BCA4-ED306C1D245A}"/>
              </a:ext>
            </a:extLst>
          </p:cNvPr>
          <p:cNvSpPr>
            <a:spLocks noGrp="1"/>
          </p:cNvSpPr>
          <p:nvPr>
            <p:ph type="title"/>
          </p:nvPr>
        </p:nvSpPr>
        <p:spPr>
          <a:xfrm>
            <a:off x="1679510" y="265644"/>
            <a:ext cx="8832980" cy="744558"/>
          </a:xfrm>
        </p:spPr>
        <p:txBody>
          <a:bodyPr/>
          <a:lstStyle/>
          <a:p>
            <a:r>
              <a:rPr kumimoji="0" lang="nl-NL" dirty="0"/>
              <a:t>Klik om de stijl te bewerken</a:t>
            </a:r>
            <a:endParaRPr kumimoji="0" lang="en-US" dirty="0"/>
          </a:p>
        </p:txBody>
      </p:sp>
    </p:spTree>
    <p:extLst>
      <p:ext uri="{BB962C8B-B14F-4D97-AF65-F5344CB8AC3E}">
        <p14:creationId xmlns:p14="http://schemas.microsoft.com/office/powerpoint/2010/main" val="2806258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 bookref">
    <p:spTree>
      <p:nvGrpSpPr>
        <p:cNvPr id="1" name=""/>
        <p:cNvGrpSpPr/>
        <p:nvPr/>
      </p:nvGrpSpPr>
      <p:grpSpPr>
        <a:xfrm>
          <a:off x="0" y="0"/>
          <a:ext cx="0" cy="0"/>
          <a:chOff x="0" y="0"/>
          <a:chExt cx="0" cy="0"/>
        </a:xfrm>
      </p:grpSpPr>
      <p:sp>
        <p:nvSpPr>
          <p:cNvPr id="2" name="Titel 1"/>
          <p:cNvSpPr>
            <a:spLocks noGrp="1"/>
          </p:cNvSpPr>
          <p:nvPr>
            <p:ph type="title"/>
          </p:nvPr>
        </p:nvSpPr>
        <p:spPr>
          <a:xfrm>
            <a:off x="1871531" y="188640"/>
            <a:ext cx="8832981" cy="792088"/>
          </a:xfrm>
        </p:spPr>
        <p:txBody>
          <a:bodyPr anchor="b" anchorCtr="0"/>
          <a:lstStyle>
            <a:lvl1pPr>
              <a:defRPr/>
            </a:lvl1pPr>
          </a:lstStyle>
          <a:p>
            <a:r>
              <a:rPr kumimoji="0" lang="nl-NL" dirty="0"/>
              <a:t>Klik om de stijl te bewerken</a:t>
            </a:r>
            <a:endParaRPr kumimoji="0" lang="en-US" dirty="0"/>
          </a:p>
        </p:txBody>
      </p:sp>
      <p:sp>
        <p:nvSpPr>
          <p:cNvPr id="3" name="Tijdelijke aanduiding voor tekst 2"/>
          <p:cNvSpPr>
            <a:spLocks noGrp="1"/>
          </p:cNvSpPr>
          <p:nvPr>
            <p:ph type="body" idx="1"/>
          </p:nvPr>
        </p:nvSpPr>
        <p:spPr>
          <a:xfrm>
            <a:off x="624418" y="1179216"/>
            <a:ext cx="5471583" cy="521593"/>
          </a:xfrm>
          <a:noFill/>
          <a:ln w="12700" cap="sq" cmpd="sng" algn="ctr">
            <a:noFill/>
            <a:prstDash val="solid"/>
          </a:ln>
        </p:spPr>
        <p:txBody>
          <a:bodyPr lIns="91440" anchor="t" anchorCtr="0">
            <a:noAutofit/>
          </a:bodyPr>
          <a:lstStyle>
            <a:lvl1pPr marL="0" indent="0">
              <a:buNone/>
              <a:defRPr sz="2000" b="1">
                <a:solidFill>
                  <a:schemeClr val="accent6">
                    <a:lumMod val="75000"/>
                  </a:schemeClr>
                </a:solidFill>
                <a:latin typeface="Calibri" panose="020F0502020204030204" pitchFamily="34" charset="0"/>
                <a:ea typeface="+mj-ea"/>
                <a:cs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nl-NL" dirty="0"/>
              <a:t>Klik om de modelstijlen te bewerken</a:t>
            </a:r>
          </a:p>
        </p:txBody>
      </p:sp>
      <p:sp>
        <p:nvSpPr>
          <p:cNvPr id="4" name="Tijdelijke aanduiding voor tekst 3"/>
          <p:cNvSpPr>
            <a:spLocks noGrp="1"/>
          </p:cNvSpPr>
          <p:nvPr>
            <p:ph type="body" sz="half" idx="3"/>
          </p:nvPr>
        </p:nvSpPr>
        <p:spPr>
          <a:xfrm>
            <a:off x="6288617" y="1196975"/>
            <a:ext cx="5760044" cy="503834"/>
          </a:xfrm>
          <a:noFill/>
          <a:ln w="12700" cap="sq" cmpd="sng" algn="ctr">
            <a:noFill/>
            <a:prstDash val="solid"/>
          </a:ln>
        </p:spPr>
        <p:txBody>
          <a:bodyPr lIns="91440" anchor="t" anchorCtr="0">
            <a:noAutofit/>
          </a:bodyPr>
          <a:lstStyle>
            <a:lvl1pPr marL="0" indent="0">
              <a:buNone/>
              <a:defRPr sz="2000" b="1">
                <a:solidFill>
                  <a:schemeClr val="accent6">
                    <a:lumMod val="75000"/>
                  </a:schemeClr>
                </a:solidFill>
                <a:latin typeface="Calibri" panose="020F0502020204030204" pitchFamily="34" charset="0"/>
                <a:ea typeface="+mj-ea"/>
                <a:cs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nl-NL" dirty="0"/>
              <a:t>Klik om de modelstijlen te bewerken</a:t>
            </a:r>
          </a:p>
        </p:txBody>
      </p:sp>
      <p:sp>
        <p:nvSpPr>
          <p:cNvPr id="11" name="Tijdelijke aanduiding voor inhoud 10"/>
          <p:cNvSpPr>
            <a:spLocks noGrp="1"/>
          </p:cNvSpPr>
          <p:nvPr>
            <p:ph sz="half" idx="2"/>
          </p:nvPr>
        </p:nvSpPr>
        <p:spPr>
          <a:xfrm>
            <a:off x="624418" y="1700808"/>
            <a:ext cx="5471583" cy="4536504"/>
          </a:xfrm>
        </p:spPr>
        <p:txBody>
          <a:bodyPr vert="horz"/>
          <a:lstStyle>
            <a:lvl1pPr>
              <a:buClr>
                <a:srgbClr val="0078BF"/>
              </a:buClr>
              <a:defRPr sz="2400">
                <a:solidFill>
                  <a:schemeClr val="tx1"/>
                </a:solidFill>
              </a:defRPr>
            </a:lvl1pPr>
            <a:lvl2pPr>
              <a:buClr>
                <a:srgbClr val="0078BF"/>
              </a:buClr>
              <a:defRPr sz="2200">
                <a:solidFill>
                  <a:schemeClr val="tx1"/>
                </a:solidFill>
              </a:defRPr>
            </a:lvl2pPr>
            <a:lvl3pPr>
              <a:buClr>
                <a:srgbClr val="0078BF"/>
              </a:buClr>
              <a:defRPr>
                <a:solidFill>
                  <a:schemeClr val="tx1"/>
                </a:solidFill>
              </a:defRPr>
            </a:lvl3pPr>
            <a:lvl4pPr>
              <a:buClr>
                <a:srgbClr val="0078BF"/>
              </a:buClr>
              <a:defRPr>
                <a:solidFill>
                  <a:schemeClr val="tx1"/>
                </a:solidFill>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13" name="Tijdelijke aanduiding voor inhoud 12"/>
          <p:cNvSpPr>
            <a:spLocks noGrp="1"/>
          </p:cNvSpPr>
          <p:nvPr>
            <p:ph sz="half" idx="4"/>
          </p:nvPr>
        </p:nvSpPr>
        <p:spPr>
          <a:xfrm>
            <a:off x="6288616" y="1700808"/>
            <a:ext cx="5664035" cy="4536504"/>
          </a:xfrm>
        </p:spPr>
        <p:txBody>
          <a:bodyPr vert="horz"/>
          <a:lstStyle>
            <a:lvl1pPr>
              <a:buClr>
                <a:srgbClr val="0078BF"/>
              </a:buClr>
              <a:defRPr sz="2400">
                <a:solidFill>
                  <a:schemeClr val="tx1"/>
                </a:solidFill>
              </a:defRPr>
            </a:lvl1pPr>
            <a:lvl2pPr>
              <a:buClr>
                <a:srgbClr val="0078BF"/>
              </a:buClr>
              <a:defRPr sz="2200">
                <a:solidFill>
                  <a:schemeClr val="tx1"/>
                </a:solidFill>
              </a:defRPr>
            </a:lvl2pPr>
            <a:lvl3pPr>
              <a:buClr>
                <a:srgbClr val="0078BF"/>
              </a:buClr>
              <a:defRPr>
                <a:solidFill>
                  <a:schemeClr val="tx1"/>
                </a:solidFill>
              </a:defRPr>
            </a:lvl3pPr>
            <a:lvl4pPr>
              <a:buClr>
                <a:srgbClr val="0078BF"/>
              </a:buClr>
              <a:defRPr>
                <a:solidFill>
                  <a:schemeClr val="tx1"/>
                </a:solidFill>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pic>
        <p:nvPicPr>
          <p:cNvPr id="8" name="Picture 7">
            <a:extLst>
              <a:ext uri="{FF2B5EF4-FFF2-40B4-BE49-F238E27FC236}">
                <a16:creationId xmlns:a16="http://schemas.microsoft.com/office/drawing/2014/main" id="{CFF0C47A-439A-3442-BDC3-42BD9100BACE}"/>
              </a:ext>
            </a:extLst>
          </p:cNvPr>
          <p:cNvPicPr>
            <a:picLocks noChangeAspect="1"/>
          </p:cNvPicPr>
          <p:nvPr userDrawn="1"/>
        </p:nvPicPr>
        <p:blipFill>
          <a:blip r:embed="rId2"/>
          <a:stretch>
            <a:fillRect/>
          </a:stretch>
        </p:blipFill>
        <p:spPr>
          <a:xfrm>
            <a:off x="609600" y="6555911"/>
            <a:ext cx="242277" cy="224331"/>
          </a:xfrm>
          <a:prstGeom prst="rect">
            <a:avLst/>
          </a:prstGeom>
        </p:spPr>
      </p:pic>
      <p:sp>
        <p:nvSpPr>
          <p:cNvPr id="10" name="Text Placeholder 15">
            <a:extLst>
              <a:ext uri="{FF2B5EF4-FFF2-40B4-BE49-F238E27FC236}">
                <a16:creationId xmlns:a16="http://schemas.microsoft.com/office/drawing/2014/main" id="{8E86A605-B607-7947-9D79-41B245D862D2}"/>
              </a:ext>
            </a:extLst>
          </p:cNvPr>
          <p:cNvSpPr>
            <a:spLocks noGrp="1"/>
          </p:cNvSpPr>
          <p:nvPr>
            <p:ph type="body" sz="quarter" idx="13" hasCustomPrompt="1"/>
          </p:nvPr>
        </p:nvSpPr>
        <p:spPr>
          <a:xfrm>
            <a:off x="845341" y="6466997"/>
            <a:ext cx="3109913" cy="414338"/>
          </a:xfrm>
        </p:spPr>
        <p:txBody>
          <a:bodyPr anchor="ctr">
            <a:normAutofit/>
          </a:bodyPr>
          <a:lstStyle>
            <a:lvl1pPr marL="0" indent="0">
              <a:buFont typeface="Arial" panose="020B0604020202020204" pitchFamily="34" charse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r>
              <a:rPr lang="en-US" dirty="0" err="1"/>
              <a:t>x.x</a:t>
            </a:r>
            <a:endParaRPr lang="en-GB" dirty="0"/>
          </a:p>
        </p:txBody>
      </p:sp>
    </p:spTree>
    <p:extLst>
      <p:ext uri="{BB962C8B-B14F-4D97-AF65-F5344CB8AC3E}">
        <p14:creationId xmlns:p14="http://schemas.microsoft.com/office/powerpoint/2010/main" val="236237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dirty="0"/>
              <a:t>Klik om de stijl te bewerken</a:t>
            </a:r>
            <a:endParaRPr kumimoji="0" lang="en-US" dirty="0"/>
          </a:p>
        </p:txBody>
      </p:sp>
      <p:sp>
        <p:nvSpPr>
          <p:cNvPr id="8" name="Tijdelijke aanduiding voor inhoud 7"/>
          <p:cNvSpPr>
            <a:spLocks noGrp="1"/>
          </p:cNvSpPr>
          <p:nvPr>
            <p:ph sz="quarter" idx="1"/>
          </p:nvPr>
        </p:nvSpPr>
        <p:spPr>
          <a:xfrm>
            <a:off x="1679510" y="1412875"/>
            <a:ext cx="8832980" cy="4445018"/>
          </a:xfrm>
        </p:spPr>
        <p:txBody>
          <a:bodyPr vert="horz"/>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Tree>
    <p:extLst>
      <p:ext uri="{BB962C8B-B14F-4D97-AF65-F5344CB8AC3E}">
        <p14:creationId xmlns:p14="http://schemas.microsoft.com/office/powerpoint/2010/main" val="3547137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ekop">
    <p:bg>
      <p:bgRef idx="1003">
        <a:schemeClr val="bg1"/>
      </p:bgRef>
    </p:bg>
    <p:spTree>
      <p:nvGrpSpPr>
        <p:cNvPr id="1" name=""/>
        <p:cNvGrpSpPr/>
        <p:nvPr/>
      </p:nvGrpSpPr>
      <p:grpSpPr>
        <a:xfrm>
          <a:off x="0" y="0"/>
          <a:ext cx="0" cy="0"/>
          <a:chOff x="0" y="0"/>
          <a:chExt cx="0" cy="0"/>
        </a:xfrm>
      </p:grpSpPr>
      <p:sp>
        <p:nvSpPr>
          <p:cNvPr id="11" name="Rechthoek 10"/>
          <p:cNvSpPr/>
          <p:nvPr userDrawn="1"/>
        </p:nvSpPr>
        <p:spPr>
          <a:xfrm>
            <a:off x="0" y="0"/>
            <a:ext cx="12192000" cy="6858000"/>
          </a:xfrm>
          <a:prstGeom prst="rect">
            <a:avLst/>
          </a:prstGeom>
          <a:solidFill>
            <a:schemeClr val="accent2">
              <a:lumMod val="75000"/>
            </a:schemeClr>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1" tIns="45715" rIns="91431" bIns="45715" rtlCol="0" anchor="ctr"/>
          <a:lstStyle/>
          <a:p>
            <a:pPr algn="ctr" eaLnBrk="1" latinLnBrk="0" hangingPunct="1"/>
            <a:endParaRPr kumimoji="0" lang="en-US" sz="1800" dirty="0"/>
          </a:p>
        </p:txBody>
      </p:sp>
      <p:sp>
        <p:nvSpPr>
          <p:cNvPr id="2" name="Titel 1"/>
          <p:cNvSpPr>
            <a:spLocks noGrp="1"/>
          </p:cNvSpPr>
          <p:nvPr>
            <p:ph type="title"/>
          </p:nvPr>
        </p:nvSpPr>
        <p:spPr>
          <a:xfrm>
            <a:off x="914400" y="1340768"/>
            <a:ext cx="10363200" cy="1362075"/>
          </a:xfrm>
        </p:spPr>
        <p:txBody>
          <a:bodyPr anchor="b" anchorCtr="0"/>
          <a:lstStyle>
            <a:lvl1pPr algn="ctr">
              <a:buNone/>
              <a:defRPr sz="4000" b="0" cap="none"/>
            </a:lvl1pPr>
          </a:lstStyle>
          <a:p>
            <a:r>
              <a:rPr kumimoji="0" lang="nl-NL" dirty="0"/>
              <a:t>Klik om de stijl te bewerken</a:t>
            </a:r>
            <a:endParaRPr kumimoji="0" lang="en-US" dirty="0"/>
          </a:p>
        </p:txBody>
      </p:sp>
      <p:sp>
        <p:nvSpPr>
          <p:cNvPr id="3" name="Tijdelijke aanduiding voor tekst 2"/>
          <p:cNvSpPr>
            <a:spLocks noGrp="1"/>
          </p:cNvSpPr>
          <p:nvPr>
            <p:ph type="body" idx="1"/>
          </p:nvPr>
        </p:nvSpPr>
        <p:spPr>
          <a:xfrm>
            <a:off x="963084" y="2786059"/>
            <a:ext cx="10363200" cy="110014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Tree>
    <p:extLst>
      <p:ext uri="{BB962C8B-B14F-4D97-AF65-F5344CB8AC3E}">
        <p14:creationId xmlns:p14="http://schemas.microsoft.com/office/powerpoint/2010/main" val="231449688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887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9" name="Tijdelijke aanduiding voor inhoud 8"/>
          <p:cNvSpPr>
            <a:spLocks noGrp="1"/>
          </p:cNvSpPr>
          <p:nvPr>
            <p:ph sz="quarter" idx="1"/>
          </p:nvPr>
        </p:nvSpPr>
        <p:spPr>
          <a:xfrm>
            <a:off x="1219200" y="1447800"/>
            <a:ext cx="4998720" cy="4572000"/>
          </a:xfrm>
        </p:spPr>
        <p:txBody>
          <a:bodyPr vert="horz"/>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1" name="Tijdelijke aanduiding voor inhoud 10"/>
          <p:cNvSpPr>
            <a:spLocks noGrp="1"/>
          </p:cNvSpPr>
          <p:nvPr>
            <p:ph sz="quarter" idx="2"/>
          </p:nvPr>
        </p:nvSpPr>
        <p:spPr>
          <a:xfrm>
            <a:off x="6578600" y="1447800"/>
            <a:ext cx="4998720" cy="4572000"/>
          </a:xfrm>
        </p:spPr>
        <p:txBody>
          <a:bodyPr vert="horz"/>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951932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3" name="Tijdelijke aanduiding voor titel 21"/>
          <p:cNvSpPr>
            <a:spLocks noGrp="1"/>
          </p:cNvSpPr>
          <p:nvPr>
            <p:ph type="title"/>
          </p:nvPr>
        </p:nvSpPr>
        <p:spPr>
          <a:xfrm>
            <a:off x="2552910" y="476672"/>
            <a:ext cx="8832981" cy="895348"/>
          </a:xfrm>
          <a:prstGeom prst="rect">
            <a:avLst/>
          </a:prstGeom>
          <a:ln w="9525" cap="sq">
            <a:solidFill>
              <a:srgbClr val="0078BF"/>
            </a:solidFill>
            <a:round/>
          </a:ln>
        </p:spPr>
        <p:txBody>
          <a:bodyPr bIns="91440" anchor="b" anchorCtr="0">
            <a:normAutofit/>
          </a:bodyPr>
          <a:lstStyle/>
          <a:p>
            <a:endParaRPr kumimoji="0" lang="en-US" dirty="0"/>
          </a:p>
        </p:txBody>
      </p:sp>
      <p:sp>
        <p:nvSpPr>
          <p:cNvPr id="7" name="Tijdelijke aanduiding voor dianummer 22"/>
          <p:cNvSpPr>
            <a:spLocks noGrp="1"/>
          </p:cNvSpPr>
          <p:nvPr>
            <p:ph type="sldNum" sz="quarter" idx="4"/>
          </p:nvPr>
        </p:nvSpPr>
        <p:spPr>
          <a:xfrm>
            <a:off x="11385891" y="6408342"/>
            <a:ext cx="522779" cy="385762"/>
          </a:xfrm>
          <a:prstGeom prst="ellipse">
            <a:avLst/>
          </a:prstGeom>
          <a:noFill/>
          <a:ln w="19050">
            <a:noFill/>
          </a:ln>
        </p:spPr>
        <p:txBody>
          <a:bodyPr wrap="none" lIns="0" tIns="0" rIns="0" bIns="0" anchor="ctr" anchorCtr="1">
            <a:noAutofit/>
          </a:bodyPr>
          <a:lstStyle>
            <a:lvl1pPr algn="ctr" eaLnBrk="1" latinLnBrk="0" hangingPunct="1">
              <a:defRPr kumimoji="0" sz="1000">
                <a:solidFill>
                  <a:schemeClr val="bg1"/>
                </a:solidFill>
                <a:latin typeface="Trebuchet MS" pitchFamily="34" charset="0"/>
                <a:ea typeface="+mj-ea"/>
                <a:cs typeface="+mj-cs"/>
              </a:defRPr>
            </a:lvl1pPr>
          </a:lstStyle>
          <a:p>
            <a:fld id="{6F42FDE4-A7DD-41A7-A0A6-9B649FB43336}" type="slidenum">
              <a:rPr lang="en-US" smtClean="0"/>
              <a:pPr/>
              <a:t>‹nr.›</a:t>
            </a:fld>
            <a:endParaRPr lang="en-US"/>
          </a:p>
        </p:txBody>
      </p:sp>
    </p:spTree>
    <p:extLst>
      <p:ext uri="{BB962C8B-B14F-4D97-AF65-F5344CB8AC3E}">
        <p14:creationId xmlns:p14="http://schemas.microsoft.com/office/powerpoint/2010/main" val="441976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 dia">
    <p:spTree>
      <p:nvGrpSpPr>
        <p:cNvPr id="1" name=""/>
        <p:cNvGrpSpPr/>
        <p:nvPr/>
      </p:nvGrpSpPr>
      <p:grpSpPr>
        <a:xfrm>
          <a:off x="0" y="0"/>
          <a:ext cx="0" cy="0"/>
          <a:chOff x="0" y="0"/>
          <a:chExt cx="0" cy="0"/>
        </a:xfrm>
      </p:grpSpPr>
      <p:sp>
        <p:nvSpPr>
          <p:cNvPr id="9" name="Ondertitel 8"/>
          <p:cNvSpPr>
            <a:spLocks noGrp="1"/>
          </p:cNvSpPr>
          <p:nvPr>
            <p:ph type="subTitle" idx="1" hasCustomPrompt="1"/>
          </p:nvPr>
        </p:nvSpPr>
        <p:spPr>
          <a:xfrm>
            <a:off x="2525034" y="3828144"/>
            <a:ext cx="8582091" cy="1600200"/>
          </a:xfrm>
        </p:spPr>
        <p:txBody>
          <a:bodyPr anchor="t">
            <a:noAutofit/>
          </a:bodyPr>
          <a:lstStyle>
            <a:lvl1pPr marL="0" indent="0" algn="ctr">
              <a:buNone/>
              <a:defRPr sz="3600">
                <a:solidFill>
                  <a:srgbClr val="0078B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noProof="0" dirty="0" err="1"/>
              <a:t>Klik</a:t>
            </a:r>
            <a:r>
              <a:rPr kumimoji="0" lang="en-US" noProof="0" dirty="0"/>
              <a:t> om het </a:t>
            </a:r>
            <a:r>
              <a:rPr kumimoji="0" lang="en-US" noProof="0" dirty="0" err="1"/>
              <a:t>opmaakprofiel</a:t>
            </a:r>
            <a:r>
              <a:rPr kumimoji="0" lang="en-US" noProof="0" dirty="0"/>
              <a:t> van de </a:t>
            </a:r>
            <a:r>
              <a:rPr kumimoji="0" lang="en-US" noProof="0" dirty="0" err="1"/>
              <a:t>modelondertitel</a:t>
            </a:r>
            <a:r>
              <a:rPr kumimoji="0" lang="en-US" noProof="0" dirty="0"/>
              <a:t> </a:t>
            </a:r>
            <a:r>
              <a:rPr kumimoji="0" lang="en-US" noProof="0" dirty="0" err="1"/>
              <a:t>te</a:t>
            </a:r>
            <a:r>
              <a:rPr kumimoji="0" lang="en-US" noProof="0" dirty="0"/>
              <a:t> </a:t>
            </a:r>
            <a:r>
              <a:rPr kumimoji="0" lang="en-US" noProof="0" dirty="0" err="1"/>
              <a:t>bewerken</a:t>
            </a:r>
            <a:endParaRPr kumimoji="0" lang="en-US" noProof="0" dirty="0"/>
          </a:p>
        </p:txBody>
      </p:sp>
      <p:sp>
        <p:nvSpPr>
          <p:cNvPr id="12" name="Rechthoek 11"/>
          <p:cNvSpPr/>
          <p:nvPr/>
        </p:nvSpPr>
        <p:spPr>
          <a:xfrm>
            <a:off x="0" y="0"/>
            <a:ext cx="12192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Titel 7"/>
          <p:cNvSpPr>
            <a:spLocks noGrp="1"/>
          </p:cNvSpPr>
          <p:nvPr>
            <p:ph type="ctrTitle" hasCustomPrompt="1"/>
          </p:nvPr>
        </p:nvSpPr>
        <p:spPr>
          <a:xfrm>
            <a:off x="1679509" y="2330736"/>
            <a:ext cx="9998903" cy="1470025"/>
          </a:xfrm>
        </p:spPr>
        <p:txBody>
          <a:bodyPr anchor="b">
            <a:normAutofit/>
          </a:bodyPr>
          <a:lstStyle>
            <a:lvl1pPr algn="ctr">
              <a:defRPr lang="en-US" sz="4400" dirty="0">
                <a:solidFill>
                  <a:schemeClr val="tx1">
                    <a:lumMod val="75000"/>
                    <a:lumOff val="25000"/>
                  </a:schemeClr>
                </a:solidFill>
              </a:defRPr>
            </a:lvl1pPr>
          </a:lstStyle>
          <a:p>
            <a:r>
              <a:rPr kumimoji="0" lang="en-US" noProof="0" dirty="0" err="1"/>
              <a:t>Klik</a:t>
            </a:r>
            <a:r>
              <a:rPr kumimoji="0" lang="nl-NL" dirty="0"/>
              <a:t> om de stijl te bewerken</a:t>
            </a:r>
            <a:endParaRPr kumimoji="0" lang="en-US" dirty="0"/>
          </a:p>
        </p:txBody>
      </p:sp>
      <p:sp>
        <p:nvSpPr>
          <p:cNvPr id="18" name="Rechthoek 17"/>
          <p:cNvSpPr/>
          <p:nvPr userDrawn="1"/>
        </p:nvSpPr>
        <p:spPr>
          <a:xfrm>
            <a:off x="1679509" y="6433978"/>
            <a:ext cx="10512491" cy="451405"/>
          </a:xfrm>
          <a:prstGeom prst="rect">
            <a:avLst/>
          </a:prstGeom>
          <a:solidFill>
            <a:srgbClr val="007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0070C0"/>
              </a:solidFill>
            </a:endParaRPr>
          </a:p>
        </p:txBody>
      </p:sp>
      <p:sp>
        <p:nvSpPr>
          <p:cNvPr id="17" name="Rechthoek 16"/>
          <p:cNvSpPr/>
          <p:nvPr userDrawn="1"/>
        </p:nvSpPr>
        <p:spPr>
          <a:xfrm>
            <a:off x="1" y="6433979"/>
            <a:ext cx="1583497" cy="3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endParaRPr>
          </a:p>
        </p:txBody>
      </p:sp>
      <p:pic>
        <p:nvPicPr>
          <p:cNvPr id="21" name="Afbeelding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92" y="6395874"/>
            <a:ext cx="1295806" cy="432032"/>
          </a:xfrm>
          <a:prstGeom prst="rect">
            <a:avLst/>
          </a:prstGeom>
        </p:spPr>
      </p:pic>
      <p:pic>
        <p:nvPicPr>
          <p:cNvPr id="4" name="Afbeelding 3">
            <a:extLst>
              <a:ext uri="{FF2B5EF4-FFF2-40B4-BE49-F238E27FC236}">
                <a16:creationId xmlns:a16="http://schemas.microsoft.com/office/drawing/2014/main" id="{D57ED5BC-BDC0-4A38-89A3-4E88E4CC8A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6082413"/>
            <a:ext cx="1991544" cy="453814"/>
          </a:xfrm>
          <a:prstGeom prst="rect">
            <a:avLst/>
          </a:prstGeom>
        </p:spPr>
      </p:pic>
      <p:sp>
        <p:nvSpPr>
          <p:cNvPr id="14" name="Ondertitel 4">
            <a:extLst>
              <a:ext uri="{FF2B5EF4-FFF2-40B4-BE49-F238E27FC236}">
                <a16:creationId xmlns:a16="http://schemas.microsoft.com/office/drawing/2014/main" id="{B1E0D6CC-5011-0C43-A0A3-EA7C8D2624D3}"/>
              </a:ext>
            </a:extLst>
          </p:cNvPr>
          <p:cNvSpPr txBox="1">
            <a:spLocks/>
          </p:cNvSpPr>
          <p:nvPr userDrawn="1"/>
        </p:nvSpPr>
        <p:spPr>
          <a:xfrm>
            <a:off x="1679509" y="6453336"/>
            <a:ext cx="10512491" cy="404664"/>
          </a:xfrm>
          <a:prstGeom prst="rect">
            <a:avLst/>
          </a:prstGeom>
        </p:spPr>
        <p:txBody>
          <a:bodyPr>
            <a:noAutofit/>
          </a:bodyPr>
          <a:lstStyle/>
          <a:p>
            <a:pPr algn="ctr">
              <a:spcBef>
                <a:spcPts val="300"/>
              </a:spcBef>
              <a:buClr>
                <a:schemeClr val="accent1"/>
              </a:buClr>
              <a:buSzPct val="85000"/>
              <a:defRPr/>
            </a:pPr>
            <a:r>
              <a:rPr lang="en-US" sz="900" dirty="0">
                <a:solidFill>
                  <a:schemeClr val="bg1"/>
                </a:solidFill>
                <a:latin typeface="Trebuchet MS" pitchFamily="34" charset="0"/>
              </a:rPr>
              <a:t>©2019 - All training materials are sole property of Van Haren Publishing BV </a:t>
            </a:r>
          </a:p>
          <a:p>
            <a:pPr algn="ctr">
              <a:spcBef>
                <a:spcPts val="300"/>
              </a:spcBef>
              <a:buClr>
                <a:schemeClr val="accent1"/>
              </a:buClr>
              <a:buSzPct val="85000"/>
              <a:defRPr/>
            </a:pPr>
            <a:r>
              <a:rPr lang="en-US" sz="900" dirty="0">
                <a:solidFill>
                  <a:schemeClr val="bg1"/>
                </a:solidFill>
                <a:latin typeface="Trebuchet MS" pitchFamily="34" charset="0"/>
              </a:rPr>
              <a:t>a</a:t>
            </a:r>
            <a:r>
              <a:rPr lang="en-US" sz="900" dirty="0" err="1">
                <a:solidFill>
                  <a:schemeClr val="bg1"/>
                </a:solidFill>
                <a:latin typeface="Trebuchet MS" pitchFamily="34" charset="0"/>
              </a:rPr>
              <a:t>nd</a:t>
            </a:r>
            <a:r>
              <a:rPr lang="en-US" sz="900" dirty="0">
                <a:solidFill>
                  <a:schemeClr val="bg1"/>
                </a:solidFill>
                <a:latin typeface="Trebuchet MS" pitchFamily="34" charset="0"/>
              </a:rPr>
              <a:t> are not to be reproduced  in any form or shape without written permission.</a:t>
            </a:r>
          </a:p>
          <a:p>
            <a:pPr algn="ctr">
              <a:spcBef>
                <a:spcPts val="300"/>
              </a:spcBef>
              <a:buClr>
                <a:schemeClr val="accent1"/>
              </a:buClr>
              <a:buSzPct val="85000"/>
              <a:defRPr/>
            </a:pPr>
            <a:endParaRPr lang="en-US" sz="900" dirty="0">
              <a:solidFill>
                <a:schemeClr val="bg1"/>
              </a:solidFill>
              <a:latin typeface="Trebuchet MS" pitchFamily="34" charset="0"/>
            </a:endParaRPr>
          </a:p>
        </p:txBody>
      </p:sp>
    </p:spTree>
    <p:extLst>
      <p:ext uri="{BB962C8B-B14F-4D97-AF65-F5344CB8AC3E}">
        <p14:creationId xmlns:p14="http://schemas.microsoft.com/office/powerpoint/2010/main" val="49555074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el di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D3B27EA0-2D11-40F5-9F3C-48671AF22345}"/>
              </a:ext>
            </a:extLst>
          </p:cNvPr>
          <p:cNvSpPr/>
          <p:nvPr userDrawn="1"/>
        </p:nvSpPr>
        <p:spPr>
          <a:xfrm>
            <a:off x="1679510" y="980727"/>
            <a:ext cx="10273141" cy="54452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nl-NL" altLang="nl-NL" sz="1800" dirty="0">
              <a:solidFill>
                <a:srgbClr val="D20A11"/>
              </a:solidFill>
              <a:latin typeface="Gill Sans MT" panose="020B0502020104020203" pitchFamily="34" charset="0"/>
            </a:endParaRPr>
          </a:p>
        </p:txBody>
      </p:sp>
      <p:sp>
        <p:nvSpPr>
          <p:cNvPr id="12" name="Rechthoek 11"/>
          <p:cNvSpPr/>
          <p:nvPr/>
        </p:nvSpPr>
        <p:spPr>
          <a:xfrm>
            <a:off x="0" y="0"/>
            <a:ext cx="12192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Titel 7"/>
          <p:cNvSpPr>
            <a:spLocks noGrp="1"/>
          </p:cNvSpPr>
          <p:nvPr>
            <p:ph type="ctrTitle" hasCustomPrompt="1"/>
          </p:nvPr>
        </p:nvSpPr>
        <p:spPr>
          <a:xfrm>
            <a:off x="1679509" y="2330736"/>
            <a:ext cx="9998903" cy="1470025"/>
          </a:xfrm>
        </p:spPr>
        <p:txBody>
          <a:bodyPr anchor="b">
            <a:normAutofit/>
          </a:bodyPr>
          <a:lstStyle>
            <a:lvl1pPr algn="ctr">
              <a:defRPr lang="en-US" sz="4400" dirty="0">
                <a:solidFill>
                  <a:schemeClr val="tx1">
                    <a:lumMod val="75000"/>
                    <a:lumOff val="25000"/>
                  </a:schemeClr>
                </a:solidFill>
              </a:defRPr>
            </a:lvl1pPr>
          </a:lstStyle>
          <a:p>
            <a:r>
              <a:rPr kumimoji="0" lang="en-US" noProof="0" dirty="0" err="1"/>
              <a:t>Klik</a:t>
            </a:r>
            <a:r>
              <a:rPr kumimoji="0" lang="nl-NL" dirty="0"/>
              <a:t> om de stijl te bewerken</a:t>
            </a:r>
            <a:endParaRPr kumimoji="0" lang="en-US" dirty="0"/>
          </a:p>
        </p:txBody>
      </p:sp>
      <p:sp>
        <p:nvSpPr>
          <p:cNvPr id="18" name="Rechthoek 17"/>
          <p:cNvSpPr/>
          <p:nvPr userDrawn="1"/>
        </p:nvSpPr>
        <p:spPr>
          <a:xfrm>
            <a:off x="1679509" y="6433978"/>
            <a:ext cx="10512491" cy="451405"/>
          </a:xfrm>
          <a:prstGeom prst="rect">
            <a:avLst/>
          </a:prstGeom>
          <a:solidFill>
            <a:srgbClr val="007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0070C0"/>
              </a:solidFill>
            </a:endParaRPr>
          </a:p>
        </p:txBody>
      </p:sp>
      <p:sp>
        <p:nvSpPr>
          <p:cNvPr id="17" name="Rechthoek 16"/>
          <p:cNvSpPr/>
          <p:nvPr userDrawn="1"/>
        </p:nvSpPr>
        <p:spPr>
          <a:xfrm>
            <a:off x="1" y="6433979"/>
            <a:ext cx="1583497" cy="3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endParaRPr>
          </a:p>
        </p:txBody>
      </p:sp>
      <p:pic>
        <p:nvPicPr>
          <p:cNvPr id="21" name="Afbeelding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92" y="6395874"/>
            <a:ext cx="1295806" cy="432032"/>
          </a:xfrm>
          <a:prstGeom prst="rect">
            <a:avLst/>
          </a:prstGeom>
        </p:spPr>
      </p:pic>
      <p:pic>
        <p:nvPicPr>
          <p:cNvPr id="4" name="Afbeelding 3">
            <a:extLst>
              <a:ext uri="{FF2B5EF4-FFF2-40B4-BE49-F238E27FC236}">
                <a16:creationId xmlns:a16="http://schemas.microsoft.com/office/drawing/2014/main" id="{D57ED5BC-BDC0-4A38-89A3-4E88E4CC8A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6082413"/>
            <a:ext cx="1991544" cy="453814"/>
          </a:xfrm>
          <a:prstGeom prst="rect">
            <a:avLst/>
          </a:prstGeom>
        </p:spPr>
      </p:pic>
      <p:sp>
        <p:nvSpPr>
          <p:cNvPr id="14" name="Ondertitel 4">
            <a:extLst>
              <a:ext uri="{FF2B5EF4-FFF2-40B4-BE49-F238E27FC236}">
                <a16:creationId xmlns:a16="http://schemas.microsoft.com/office/drawing/2014/main" id="{B1E0D6CC-5011-0C43-A0A3-EA7C8D2624D3}"/>
              </a:ext>
            </a:extLst>
          </p:cNvPr>
          <p:cNvSpPr txBox="1">
            <a:spLocks/>
          </p:cNvSpPr>
          <p:nvPr userDrawn="1"/>
        </p:nvSpPr>
        <p:spPr>
          <a:xfrm>
            <a:off x="1679509" y="6453336"/>
            <a:ext cx="10512491" cy="404664"/>
          </a:xfrm>
          <a:prstGeom prst="rect">
            <a:avLst/>
          </a:prstGeom>
        </p:spPr>
        <p:txBody>
          <a:bodyPr>
            <a:noAutofit/>
          </a:bodyPr>
          <a:lstStyle/>
          <a:p>
            <a:pPr algn="ctr">
              <a:spcBef>
                <a:spcPts val="300"/>
              </a:spcBef>
              <a:buClr>
                <a:schemeClr val="accent1"/>
              </a:buClr>
              <a:buSzPct val="85000"/>
              <a:defRPr/>
            </a:pPr>
            <a:r>
              <a:rPr lang="en-US" sz="900" dirty="0">
                <a:solidFill>
                  <a:schemeClr val="bg1"/>
                </a:solidFill>
                <a:latin typeface="Trebuchet MS" pitchFamily="34" charset="0"/>
              </a:rPr>
              <a:t>©2019 - All training materials are sole property of Van Haren Publishing BV </a:t>
            </a:r>
          </a:p>
          <a:p>
            <a:pPr algn="ctr">
              <a:spcBef>
                <a:spcPts val="300"/>
              </a:spcBef>
              <a:buClr>
                <a:schemeClr val="accent1"/>
              </a:buClr>
              <a:buSzPct val="85000"/>
              <a:defRPr/>
            </a:pPr>
            <a:r>
              <a:rPr lang="en-US" sz="900" dirty="0">
                <a:solidFill>
                  <a:schemeClr val="bg1"/>
                </a:solidFill>
                <a:latin typeface="Trebuchet MS" pitchFamily="34" charset="0"/>
              </a:rPr>
              <a:t>a</a:t>
            </a:r>
            <a:r>
              <a:rPr lang="en-US" sz="900" dirty="0" err="1">
                <a:solidFill>
                  <a:schemeClr val="bg1"/>
                </a:solidFill>
                <a:latin typeface="Trebuchet MS" pitchFamily="34" charset="0"/>
              </a:rPr>
              <a:t>nd</a:t>
            </a:r>
            <a:r>
              <a:rPr lang="en-US" sz="900" dirty="0">
                <a:solidFill>
                  <a:schemeClr val="bg1"/>
                </a:solidFill>
                <a:latin typeface="Trebuchet MS" pitchFamily="34" charset="0"/>
              </a:rPr>
              <a:t> are not to be reproduced  in any form or shape without written permission.</a:t>
            </a:r>
          </a:p>
          <a:p>
            <a:pPr algn="ctr">
              <a:spcBef>
                <a:spcPts val="300"/>
              </a:spcBef>
              <a:buClr>
                <a:schemeClr val="accent1"/>
              </a:buClr>
              <a:buSzPct val="85000"/>
              <a:defRPr/>
            </a:pPr>
            <a:endParaRPr lang="en-US" sz="900" dirty="0">
              <a:solidFill>
                <a:schemeClr val="bg1"/>
              </a:solidFill>
              <a:latin typeface="Trebuchet MS" pitchFamily="34" charset="0"/>
            </a:endParaRPr>
          </a:p>
        </p:txBody>
      </p:sp>
      <p:pic>
        <p:nvPicPr>
          <p:cNvPr id="10" name="Afbeelding 9">
            <a:extLst>
              <a:ext uri="{FF2B5EF4-FFF2-40B4-BE49-F238E27FC236}">
                <a16:creationId xmlns:a16="http://schemas.microsoft.com/office/drawing/2014/main" id="{C3D3F150-E449-47CE-A4AA-8DA3746C5CD5}"/>
              </a:ext>
            </a:extLst>
          </p:cNvPr>
          <p:cNvPicPr>
            <a:picLocks noChangeAspect="1"/>
          </p:cNvPicPr>
          <p:nvPr userDrawn="1"/>
        </p:nvPicPr>
        <p:blipFill>
          <a:blip r:embed="rId4"/>
          <a:stretch>
            <a:fillRect/>
          </a:stretch>
        </p:blipFill>
        <p:spPr>
          <a:xfrm>
            <a:off x="0" y="0"/>
            <a:ext cx="1301695" cy="6356734"/>
          </a:xfrm>
          <a:prstGeom prst="rect">
            <a:avLst/>
          </a:prstGeom>
        </p:spPr>
      </p:pic>
    </p:spTree>
    <p:extLst>
      <p:ext uri="{BB962C8B-B14F-4D97-AF65-F5344CB8AC3E}">
        <p14:creationId xmlns:p14="http://schemas.microsoft.com/office/powerpoint/2010/main" val="6739068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 dia">
    <p:spTree>
      <p:nvGrpSpPr>
        <p:cNvPr id="1" name=""/>
        <p:cNvGrpSpPr/>
        <p:nvPr/>
      </p:nvGrpSpPr>
      <p:grpSpPr>
        <a:xfrm>
          <a:off x="0" y="0"/>
          <a:ext cx="0" cy="0"/>
          <a:chOff x="0" y="0"/>
          <a:chExt cx="0" cy="0"/>
        </a:xfrm>
      </p:grpSpPr>
      <p:sp>
        <p:nvSpPr>
          <p:cNvPr id="12" name="Rechthoek 11"/>
          <p:cNvSpPr/>
          <p:nvPr/>
        </p:nvSpPr>
        <p:spPr>
          <a:xfrm>
            <a:off x="0" y="0"/>
            <a:ext cx="12192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Titel 7"/>
          <p:cNvSpPr>
            <a:spLocks noGrp="1"/>
          </p:cNvSpPr>
          <p:nvPr>
            <p:ph type="ctrTitle" hasCustomPrompt="1"/>
          </p:nvPr>
        </p:nvSpPr>
        <p:spPr>
          <a:xfrm>
            <a:off x="1936302" y="1124744"/>
            <a:ext cx="9998903" cy="1470025"/>
          </a:xfrm>
        </p:spPr>
        <p:txBody>
          <a:bodyPr anchor="b">
            <a:normAutofit/>
          </a:bodyPr>
          <a:lstStyle>
            <a:lvl1pPr algn="ctr">
              <a:defRPr lang="en-US" sz="4400" dirty="0">
                <a:solidFill>
                  <a:schemeClr val="tx1">
                    <a:lumMod val="75000"/>
                    <a:lumOff val="25000"/>
                  </a:schemeClr>
                </a:solidFill>
              </a:defRPr>
            </a:lvl1pPr>
          </a:lstStyle>
          <a:p>
            <a:r>
              <a:rPr kumimoji="0" lang="en-US" noProof="0" dirty="0" err="1"/>
              <a:t>Klik</a:t>
            </a:r>
            <a:r>
              <a:rPr kumimoji="0" lang="nl-NL" dirty="0"/>
              <a:t> om de stijl te bewerken</a:t>
            </a:r>
            <a:endParaRPr kumimoji="0" lang="en-US" dirty="0"/>
          </a:p>
        </p:txBody>
      </p:sp>
      <p:sp>
        <p:nvSpPr>
          <p:cNvPr id="18" name="Rechthoek 17"/>
          <p:cNvSpPr/>
          <p:nvPr userDrawn="1"/>
        </p:nvSpPr>
        <p:spPr>
          <a:xfrm>
            <a:off x="1679509" y="6433978"/>
            <a:ext cx="10512491" cy="451405"/>
          </a:xfrm>
          <a:prstGeom prst="rect">
            <a:avLst/>
          </a:prstGeom>
          <a:solidFill>
            <a:srgbClr val="007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0070C0"/>
              </a:solidFill>
            </a:endParaRPr>
          </a:p>
        </p:txBody>
      </p:sp>
      <p:sp>
        <p:nvSpPr>
          <p:cNvPr id="17" name="Rechthoek 16"/>
          <p:cNvSpPr/>
          <p:nvPr userDrawn="1"/>
        </p:nvSpPr>
        <p:spPr>
          <a:xfrm>
            <a:off x="1" y="6433979"/>
            <a:ext cx="1583497" cy="3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endParaRPr>
          </a:p>
        </p:txBody>
      </p:sp>
      <p:pic>
        <p:nvPicPr>
          <p:cNvPr id="21" name="Afbeelding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92" y="6395874"/>
            <a:ext cx="1295806" cy="432032"/>
          </a:xfrm>
          <a:prstGeom prst="rect">
            <a:avLst/>
          </a:prstGeom>
        </p:spPr>
      </p:pic>
      <p:sp>
        <p:nvSpPr>
          <p:cNvPr id="22" name="Rechthoek 21"/>
          <p:cNvSpPr/>
          <p:nvPr userDrawn="1"/>
        </p:nvSpPr>
        <p:spPr>
          <a:xfrm>
            <a:off x="1679510" y="980728"/>
            <a:ext cx="10273141" cy="5328592"/>
          </a:xfrm>
          <a:prstGeom prst="rect">
            <a:avLst/>
          </a:prstGeom>
          <a:noFill/>
          <a:ln>
            <a:solidFill>
              <a:srgbClr val="00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nl-NL" altLang="nl-NL" sz="1800" dirty="0">
              <a:solidFill>
                <a:srgbClr val="D20A11"/>
              </a:solidFill>
              <a:latin typeface="Gill Sans MT" panose="020B0502020104020203" pitchFamily="34" charset="0"/>
            </a:endParaRPr>
          </a:p>
        </p:txBody>
      </p:sp>
      <p:pic>
        <p:nvPicPr>
          <p:cNvPr id="4" name="Afbeelding 3">
            <a:extLst>
              <a:ext uri="{FF2B5EF4-FFF2-40B4-BE49-F238E27FC236}">
                <a16:creationId xmlns:a16="http://schemas.microsoft.com/office/drawing/2014/main" id="{D57ED5BC-BDC0-4A38-89A3-4E88E4CC8A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6082413"/>
            <a:ext cx="1991544" cy="453814"/>
          </a:xfrm>
          <a:prstGeom prst="rect">
            <a:avLst/>
          </a:prstGeom>
        </p:spPr>
      </p:pic>
      <p:sp>
        <p:nvSpPr>
          <p:cNvPr id="14" name="Ondertitel 4">
            <a:extLst>
              <a:ext uri="{FF2B5EF4-FFF2-40B4-BE49-F238E27FC236}">
                <a16:creationId xmlns:a16="http://schemas.microsoft.com/office/drawing/2014/main" id="{B1E0D6CC-5011-0C43-A0A3-EA7C8D2624D3}"/>
              </a:ext>
            </a:extLst>
          </p:cNvPr>
          <p:cNvSpPr txBox="1">
            <a:spLocks/>
          </p:cNvSpPr>
          <p:nvPr userDrawn="1"/>
        </p:nvSpPr>
        <p:spPr>
          <a:xfrm>
            <a:off x="1679509" y="6453336"/>
            <a:ext cx="10512491" cy="404664"/>
          </a:xfrm>
          <a:prstGeom prst="rect">
            <a:avLst/>
          </a:prstGeom>
        </p:spPr>
        <p:txBody>
          <a:bodyPr>
            <a:noAutofit/>
          </a:bodyPr>
          <a:lstStyle/>
          <a:p>
            <a:pPr algn="ctr">
              <a:spcBef>
                <a:spcPts val="300"/>
              </a:spcBef>
              <a:buClr>
                <a:schemeClr val="accent1"/>
              </a:buClr>
              <a:buSzPct val="85000"/>
              <a:defRPr/>
            </a:pPr>
            <a:r>
              <a:rPr lang="en-US" sz="900" dirty="0">
                <a:solidFill>
                  <a:schemeClr val="bg1"/>
                </a:solidFill>
                <a:latin typeface="Trebuchet MS" pitchFamily="34" charset="0"/>
              </a:rPr>
              <a:t>©2019 - All training materials are sole property of Van Haren Publishing BV </a:t>
            </a:r>
          </a:p>
          <a:p>
            <a:pPr algn="ctr">
              <a:spcBef>
                <a:spcPts val="300"/>
              </a:spcBef>
              <a:buClr>
                <a:schemeClr val="accent1"/>
              </a:buClr>
              <a:buSzPct val="85000"/>
              <a:defRPr/>
            </a:pPr>
            <a:r>
              <a:rPr lang="en-US" sz="900" dirty="0">
                <a:solidFill>
                  <a:schemeClr val="bg1"/>
                </a:solidFill>
                <a:latin typeface="Trebuchet MS" pitchFamily="34" charset="0"/>
              </a:rPr>
              <a:t>a</a:t>
            </a:r>
            <a:r>
              <a:rPr lang="en-US" sz="900" dirty="0" err="1">
                <a:solidFill>
                  <a:schemeClr val="bg1"/>
                </a:solidFill>
                <a:latin typeface="Trebuchet MS" pitchFamily="34" charset="0"/>
              </a:rPr>
              <a:t>nd</a:t>
            </a:r>
            <a:r>
              <a:rPr lang="en-US" sz="900" dirty="0">
                <a:solidFill>
                  <a:schemeClr val="bg1"/>
                </a:solidFill>
                <a:latin typeface="Trebuchet MS" pitchFamily="34" charset="0"/>
              </a:rPr>
              <a:t> are not to be reproduced  in any form or shape without written permission.</a:t>
            </a:r>
          </a:p>
          <a:p>
            <a:pPr algn="ctr">
              <a:spcBef>
                <a:spcPts val="300"/>
              </a:spcBef>
              <a:buClr>
                <a:schemeClr val="accent1"/>
              </a:buClr>
              <a:buSzPct val="85000"/>
              <a:defRPr/>
            </a:pPr>
            <a:endParaRPr lang="en-US" sz="900" dirty="0">
              <a:solidFill>
                <a:schemeClr val="bg1"/>
              </a:solidFill>
              <a:latin typeface="Trebuchet MS" pitchFamily="34" charset="0"/>
            </a:endParaRPr>
          </a:p>
        </p:txBody>
      </p:sp>
      <p:pic>
        <p:nvPicPr>
          <p:cNvPr id="3" name="Afbeelding 2">
            <a:extLst>
              <a:ext uri="{FF2B5EF4-FFF2-40B4-BE49-F238E27FC236}">
                <a16:creationId xmlns:a16="http://schemas.microsoft.com/office/drawing/2014/main" id="{32A51222-5409-4C61-B961-685373FCD8B8}"/>
              </a:ext>
            </a:extLst>
          </p:cNvPr>
          <p:cNvPicPr>
            <a:picLocks noChangeAspect="1"/>
          </p:cNvPicPr>
          <p:nvPr userDrawn="1"/>
        </p:nvPicPr>
        <p:blipFill>
          <a:blip r:embed="rId4"/>
          <a:stretch>
            <a:fillRect/>
          </a:stretch>
        </p:blipFill>
        <p:spPr>
          <a:xfrm>
            <a:off x="0" y="0"/>
            <a:ext cx="1301695" cy="6356734"/>
          </a:xfrm>
          <a:prstGeom prst="rect">
            <a:avLst/>
          </a:prstGeom>
        </p:spPr>
      </p:pic>
      <p:sp>
        <p:nvSpPr>
          <p:cNvPr id="2" name="Rechthoek 1">
            <a:extLst>
              <a:ext uri="{FF2B5EF4-FFF2-40B4-BE49-F238E27FC236}">
                <a16:creationId xmlns:a16="http://schemas.microsoft.com/office/drawing/2014/main" id="{D3056038-A3D6-4133-81A3-588FC408840F}"/>
              </a:ext>
            </a:extLst>
          </p:cNvPr>
          <p:cNvSpPr/>
          <p:nvPr userDrawn="1"/>
        </p:nvSpPr>
        <p:spPr>
          <a:xfrm>
            <a:off x="11704154" y="6592320"/>
            <a:ext cx="535852" cy="369332"/>
          </a:xfrm>
          <a:prstGeom prst="rect">
            <a:avLst/>
          </a:prstGeom>
        </p:spPr>
        <p:txBody>
          <a:bodyPr wrap="none">
            <a:spAutoFit/>
          </a:bodyPr>
          <a:lstStyle/>
          <a:p>
            <a:fld id="{27958A0E-2EC8-4F47-AB5A-BD1B79E0E464}" type="slidenum">
              <a:rPr lang="en-GB" sz="1800" b="0" kern="1200" smtClean="0">
                <a:solidFill>
                  <a:schemeClr val="bg1"/>
                </a:solidFill>
                <a:latin typeface="+mn-lt"/>
                <a:ea typeface="+mn-ea"/>
                <a:cs typeface="+mn-cs"/>
              </a:rPr>
              <a:pPr/>
              <a:t>‹nr.›</a:t>
            </a:fld>
            <a:endParaRPr lang="nl-NL" dirty="0"/>
          </a:p>
        </p:txBody>
      </p:sp>
    </p:spTree>
    <p:extLst>
      <p:ext uri="{BB962C8B-B14F-4D97-AF65-F5344CB8AC3E}">
        <p14:creationId xmlns:p14="http://schemas.microsoft.com/office/powerpoint/2010/main" val="128423703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ge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dirty="0"/>
              <a:t>Klik om de stijl te bewerken</a:t>
            </a:r>
            <a:endParaRPr kumimoji="0" lang="en-US" dirty="0"/>
          </a:p>
        </p:txBody>
      </p:sp>
      <p:sp>
        <p:nvSpPr>
          <p:cNvPr id="6" name="Tekstvak 5"/>
          <p:cNvSpPr txBox="1"/>
          <p:nvPr userDrawn="1"/>
        </p:nvSpPr>
        <p:spPr>
          <a:xfrm>
            <a:off x="143339" y="260648"/>
            <a:ext cx="1632181" cy="369332"/>
          </a:xfrm>
          <a:prstGeom prst="rect">
            <a:avLst/>
          </a:prstGeom>
          <a:noFill/>
        </p:spPr>
        <p:txBody>
          <a:bodyPr wrap="square" rtlCol="0">
            <a:spAutoFit/>
          </a:bodyPr>
          <a:lstStyle/>
          <a:p>
            <a:endParaRPr lang="en-GB" sz="1800" dirty="0"/>
          </a:p>
        </p:txBody>
      </p:sp>
    </p:spTree>
    <p:extLst>
      <p:ext uri="{BB962C8B-B14F-4D97-AF65-F5344CB8AC3E}">
        <p14:creationId xmlns:p14="http://schemas.microsoft.com/office/powerpoint/2010/main" val="668903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Titel en 2 object">
    <p:spTree>
      <p:nvGrpSpPr>
        <p:cNvPr id="1" name=""/>
        <p:cNvGrpSpPr/>
        <p:nvPr/>
      </p:nvGrpSpPr>
      <p:grpSpPr>
        <a:xfrm>
          <a:off x="0" y="0"/>
          <a:ext cx="0" cy="0"/>
          <a:chOff x="0" y="0"/>
          <a:chExt cx="0" cy="0"/>
        </a:xfrm>
      </p:grpSpPr>
      <p:sp>
        <p:nvSpPr>
          <p:cNvPr id="2" name="Titel 1"/>
          <p:cNvSpPr>
            <a:spLocks noGrp="1"/>
          </p:cNvSpPr>
          <p:nvPr>
            <p:ph type="title"/>
          </p:nvPr>
        </p:nvSpPr>
        <p:spPr>
          <a:xfrm>
            <a:off x="1871531" y="188640"/>
            <a:ext cx="8832981" cy="792088"/>
          </a:xfrm>
        </p:spPr>
        <p:txBody>
          <a:bodyPr anchor="b" anchorCtr="0"/>
          <a:lstStyle>
            <a:lvl1pPr>
              <a:defRPr/>
            </a:lvl1pPr>
          </a:lstStyle>
          <a:p>
            <a:r>
              <a:rPr kumimoji="0" lang="nl-NL" dirty="0"/>
              <a:t>Klik om de stijl te bewerken</a:t>
            </a:r>
            <a:endParaRPr kumimoji="0" lang="en-US" dirty="0"/>
          </a:p>
        </p:txBody>
      </p:sp>
      <p:sp>
        <p:nvSpPr>
          <p:cNvPr id="3" name="Tijdelijke aanduiding voor tekst 2"/>
          <p:cNvSpPr>
            <a:spLocks noGrp="1"/>
          </p:cNvSpPr>
          <p:nvPr>
            <p:ph type="body" idx="1"/>
          </p:nvPr>
        </p:nvSpPr>
        <p:spPr>
          <a:xfrm>
            <a:off x="624418" y="1179216"/>
            <a:ext cx="5471583" cy="521593"/>
          </a:xfrm>
          <a:noFill/>
          <a:ln w="12700" cap="sq" cmpd="sng" algn="ctr">
            <a:noFill/>
            <a:prstDash val="solid"/>
          </a:ln>
        </p:spPr>
        <p:txBody>
          <a:bodyPr lIns="91440" anchor="t" anchorCtr="0">
            <a:noAutofit/>
          </a:bodyPr>
          <a:lstStyle>
            <a:lvl1pPr marL="0" indent="0">
              <a:buNone/>
              <a:defRPr sz="2000" b="1">
                <a:solidFill>
                  <a:schemeClr val="accent6">
                    <a:lumMod val="75000"/>
                  </a:schemeClr>
                </a:solidFill>
                <a:latin typeface="Calibri" panose="020F0502020204030204" pitchFamily="34" charset="0"/>
                <a:ea typeface="+mj-ea"/>
                <a:cs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nl-NL" dirty="0"/>
              <a:t>Klik om de modelstijlen te bewerken</a:t>
            </a:r>
          </a:p>
        </p:txBody>
      </p:sp>
      <p:sp>
        <p:nvSpPr>
          <p:cNvPr id="4" name="Tijdelijke aanduiding voor tekst 3"/>
          <p:cNvSpPr>
            <a:spLocks noGrp="1"/>
          </p:cNvSpPr>
          <p:nvPr>
            <p:ph type="body" sz="half" idx="3"/>
          </p:nvPr>
        </p:nvSpPr>
        <p:spPr>
          <a:xfrm>
            <a:off x="6288617" y="1196975"/>
            <a:ext cx="5760044" cy="503834"/>
          </a:xfrm>
          <a:noFill/>
          <a:ln w="12700" cap="sq" cmpd="sng" algn="ctr">
            <a:noFill/>
            <a:prstDash val="solid"/>
          </a:ln>
        </p:spPr>
        <p:txBody>
          <a:bodyPr lIns="91440" anchor="t" anchorCtr="0">
            <a:noAutofit/>
          </a:bodyPr>
          <a:lstStyle>
            <a:lvl1pPr marL="0" indent="0">
              <a:buNone/>
              <a:defRPr sz="2000" b="1">
                <a:solidFill>
                  <a:schemeClr val="accent6">
                    <a:lumMod val="75000"/>
                  </a:schemeClr>
                </a:solidFill>
                <a:latin typeface="Calibri" panose="020F0502020204030204" pitchFamily="34" charset="0"/>
                <a:ea typeface="+mj-ea"/>
                <a:cs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nl-NL" dirty="0"/>
              <a:t>Klik om de modelstijlen te bewerken</a:t>
            </a:r>
          </a:p>
        </p:txBody>
      </p:sp>
      <p:sp>
        <p:nvSpPr>
          <p:cNvPr id="11" name="Tijdelijke aanduiding voor inhoud 10"/>
          <p:cNvSpPr>
            <a:spLocks noGrp="1"/>
          </p:cNvSpPr>
          <p:nvPr>
            <p:ph sz="half" idx="2"/>
          </p:nvPr>
        </p:nvSpPr>
        <p:spPr>
          <a:xfrm>
            <a:off x="624418" y="1700808"/>
            <a:ext cx="5471583" cy="4536504"/>
          </a:xfrm>
        </p:spPr>
        <p:txBody>
          <a:bodyPr vert="horz"/>
          <a:lstStyle>
            <a:lvl1pPr>
              <a:buClr>
                <a:srgbClr val="0078BF"/>
              </a:buClr>
              <a:defRPr sz="2400"/>
            </a:lvl1pPr>
            <a:lvl2pPr>
              <a:buClr>
                <a:srgbClr val="0078BF"/>
              </a:buClr>
              <a:defRPr sz="2200"/>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13" name="Tijdelijke aanduiding voor inhoud 12"/>
          <p:cNvSpPr>
            <a:spLocks noGrp="1"/>
          </p:cNvSpPr>
          <p:nvPr>
            <p:ph sz="half" idx="4"/>
          </p:nvPr>
        </p:nvSpPr>
        <p:spPr>
          <a:xfrm>
            <a:off x="6288616" y="1700808"/>
            <a:ext cx="5664035" cy="4536504"/>
          </a:xfrm>
        </p:spPr>
        <p:txBody>
          <a:bodyPr vert="horz"/>
          <a:lstStyle>
            <a:lvl1pPr>
              <a:buClr>
                <a:srgbClr val="0078BF"/>
              </a:buClr>
              <a:defRPr sz="2400"/>
            </a:lvl1pPr>
            <a:lvl2pPr>
              <a:buClr>
                <a:srgbClr val="0078BF"/>
              </a:buClr>
              <a:defRPr sz="2200"/>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Tree>
    <p:extLst>
      <p:ext uri="{BB962C8B-B14F-4D97-AF65-F5344CB8AC3E}">
        <p14:creationId xmlns:p14="http://schemas.microsoft.com/office/powerpoint/2010/main" val="1816197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8" name="Tijdelijke aanduiding voor inhoud 7"/>
          <p:cNvSpPr>
            <a:spLocks noGrp="1"/>
          </p:cNvSpPr>
          <p:nvPr>
            <p:ph sz="quarter" idx="1"/>
          </p:nvPr>
        </p:nvSpPr>
        <p:spPr>
          <a:xfrm>
            <a:off x="1631504" y="1268760"/>
            <a:ext cx="9073008" cy="5040560"/>
          </a:xfrm>
        </p:spPr>
        <p:txBody>
          <a:bodyPr vert="horz"/>
          <a:lstStyle>
            <a:lvl1pPr>
              <a:buClr>
                <a:srgbClr val="0078BF"/>
              </a:buClr>
              <a:defRPr/>
            </a:lvl1pPr>
            <a:lvl2pPr>
              <a:buClr>
                <a:srgbClr val="0078BF"/>
              </a:buClr>
              <a:defRPr/>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6" name="Tekstvak 5"/>
          <p:cNvSpPr txBox="1"/>
          <p:nvPr userDrawn="1"/>
        </p:nvSpPr>
        <p:spPr>
          <a:xfrm>
            <a:off x="143339" y="260648"/>
            <a:ext cx="1632181" cy="369332"/>
          </a:xfrm>
          <a:prstGeom prst="rect">
            <a:avLst/>
          </a:prstGeom>
          <a:noFill/>
        </p:spPr>
        <p:txBody>
          <a:bodyPr wrap="square" rtlCol="0">
            <a:spAutoFit/>
          </a:bodyPr>
          <a:lstStyle/>
          <a:p>
            <a:endParaRPr lang="en-GB" sz="1800" dirty="0"/>
          </a:p>
        </p:txBody>
      </p:sp>
    </p:spTree>
    <p:extLst>
      <p:ext uri="{BB962C8B-B14F-4D97-AF65-F5344CB8AC3E}">
        <p14:creationId xmlns:p14="http://schemas.microsoft.com/office/powerpoint/2010/main" val="2370566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 en geen object + ref">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dirty="0"/>
              <a:t>Klik om de stijl te bewerken</a:t>
            </a:r>
            <a:endParaRPr kumimoji="0" lang="en-US" dirty="0"/>
          </a:p>
        </p:txBody>
      </p:sp>
      <p:sp>
        <p:nvSpPr>
          <p:cNvPr id="6" name="Tekstvak 5"/>
          <p:cNvSpPr txBox="1"/>
          <p:nvPr userDrawn="1"/>
        </p:nvSpPr>
        <p:spPr>
          <a:xfrm>
            <a:off x="143339" y="260648"/>
            <a:ext cx="1632181" cy="369332"/>
          </a:xfrm>
          <a:prstGeom prst="rect">
            <a:avLst/>
          </a:prstGeom>
          <a:noFill/>
        </p:spPr>
        <p:txBody>
          <a:bodyPr wrap="square" rtlCol="0">
            <a:spAutoFit/>
          </a:bodyPr>
          <a:lstStyle/>
          <a:p>
            <a:endParaRPr lang="en-GB" sz="1800" dirty="0"/>
          </a:p>
        </p:txBody>
      </p:sp>
      <p:pic>
        <p:nvPicPr>
          <p:cNvPr id="5" name="Picture 4">
            <a:extLst>
              <a:ext uri="{FF2B5EF4-FFF2-40B4-BE49-F238E27FC236}">
                <a16:creationId xmlns:a16="http://schemas.microsoft.com/office/drawing/2014/main" id="{3CC2ACB4-07E1-D248-BD14-971CC2B072AD}"/>
              </a:ext>
            </a:extLst>
          </p:cNvPr>
          <p:cNvPicPr>
            <a:picLocks noChangeAspect="1"/>
          </p:cNvPicPr>
          <p:nvPr userDrawn="1"/>
        </p:nvPicPr>
        <p:blipFill>
          <a:blip r:embed="rId2"/>
          <a:stretch>
            <a:fillRect/>
          </a:stretch>
        </p:blipFill>
        <p:spPr>
          <a:xfrm>
            <a:off x="609600" y="6555911"/>
            <a:ext cx="242277" cy="224331"/>
          </a:xfrm>
          <a:prstGeom prst="rect">
            <a:avLst/>
          </a:prstGeom>
        </p:spPr>
      </p:pic>
      <p:sp>
        <p:nvSpPr>
          <p:cNvPr id="8" name="Text Placeholder 15">
            <a:extLst>
              <a:ext uri="{FF2B5EF4-FFF2-40B4-BE49-F238E27FC236}">
                <a16:creationId xmlns:a16="http://schemas.microsoft.com/office/drawing/2014/main" id="{C5222F28-867E-C24D-8BDD-9F5D11C02F74}"/>
              </a:ext>
            </a:extLst>
          </p:cNvPr>
          <p:cNvSpPr>
            <a:spLocks noGrp="1"/>
          </p:cNvSpPr>
          <p:nvPr>
            <p:ph type="body" sz="quarter" idx="13" hasCustomPrompt="1"/>
          </p:nvPr>
        </p:nvSpPr>
        <p:spPr>
          <a:xfrm>
            <a:off x="845341" y="6466997"/>
            <a:ext cx="3109913" cy="414338"/>
          </a:xfrm>
        </p:spPr>
        <p:txBody>
          <a:bodyPr anchor="ctr">
            <a:normAutofit/>
          </a:bodyPr>
          <a:lstStyle>
            <a:lvl1pPr marL="0" indent="0">
              <a:buFont typeface="Arial" panose="020B0604020202020204" pitchFamily="34" charset="0"/>
              <a:buNone/>
              <a:defRPr sz="12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r>
              <a:rPr lang="en-US" dirty="0" err="1"/>
              <a:t>x.x</a:t>
            </a:r>
            <a:endParaRPr lang="en-GB" dirty="0"/>
          </a:p>
        </p:txBody>
      </p:sp>
    </p:spTree>
    <p:extLst>
      <p:ext uri="{BB962C8B-B14F-4D97-AF65-F5344CB8AC3E}">
        <p14:creationId xmlns:p14="http://schemas.microsoft.com/office/powerpoint/2010/main" val="2029791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 en 1object + ref">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dirty="0"/>
              <a:t>Klik om de stijl te bewerken</a:t>
            </a:r>
            <a:endParaRPr kumimoji="0" lang="en-US" dirty="0"/>
          </a:p>
        </p:txBody>
      </p:sp>
      <p:sp>
        <p:nvSpPr>
          <p:cNvPr id="8" name="Tijdelijke aanduiding voor inhoud 7"/>
          <p:cNvSpPr>
            <a:spLocks noGrp="1"/>
          </p:cNvSpPr>
          <p:nvPr>
            <p:ph sz="quarter" idx="1"/>
          </p:nvPr>
        </p:nvSpPr>
        <p:spPr>
          <a:xfrm>
            <a:off x="1679510" y="1268760"/>
            <a:ext cx="8832980" cy="5040560"/>
          </a:xfrm>
        </p:spPr>
        <p:txBody>
          <a:bodyPr vert="horz">
            <a:normAutofit/>
          </a:bodyPr>
          <a:lstStyle>
            <a:lvl1pPr>
              <a:buClr>
                <a:srgbClr val="0078BF"/>
              </a:buClr>
              <a:defRPr sz="2400"/>
            </a:lvl1pPr>
            <a:lvl2pPr>
              <a:buClr>
                <a:srgbClr val="0078BF"/>
              </a:buClr>
              <a:defRPr sz="2400"/>
            </a:lvl2pPr>
            <a:lvl3pPr>
              <a:buClr>
                <a:srgbClr val="0078BF"/>
              </a:buClr>
              <a:defRPr sz="2400"/>
            </a:lvl3pPr>
            <a:lvl4pPr>
              <a:buClr>
                <a:srgbClr val="0078BF"/>
              </a:buClr>
              <a:defRPr sz="2400"/>
            </a:lvl4pPr>
            <a:lvl5pPr>
              <a:buClr>
                <a:srgbClr val="0078BF"/>
              </a:buClr>
              <a:defRPr sz="2400"/>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6" name="Tekstvak 5"/>
          <p:cNvSpPr txBox="1"/>
          <p:nvPr userDrawn="1"/>
        </p:nvSpPr>
        <p:spPr>
          <a:xfrm>
            <a:off x="143339" y="260648"/>
            <a:ext cx="1632181" cy="369332"/>
          </a:xfrm>
          <a:prstGeom prst="rect">
            <a:avLst/>
          </a:prstGeom>
          <a:noFill/>
        </p:spPr>
        <p:txBody>
          <a:bodyPr wrap="square" rtlCol="0">
            <a:spAutoFit/>
          </a:bodyPr>
          <a:lstStyle/>
          <a:p>
            <a:endParaRPr lang="en-GB" sz="1800" dirty="0"/>
          </a:p>
        </p:txBody>
      </p:sp>
      <p:pic>
        <p:nvPicPr>
          <p:cNvPr id="9" name="Picture 8">
            <a:extLst>
              <a:ext uri="{FF2B5EF4-FFF2-40B4-BE49-F238E27FC236}">
                <a16:creationId xmlns:a16="http://schemas.microsoft.com/office/drawing/2014/main" id="{98943049-9C3A-6A45-B51E-075582C5F81D}"/>
              </a:ext>
            </a:extLst>
          </p:cNvPr>
          <p:cNvPicPr>
            <a:picLocks noChangeAspect="1"/>
          </p:cNvPicPr>
          <p:nvPr userDrawn="1"/>
        </p:nvPicPr>
        <p:blipFill>
          <a:blip r:embed="rId2"/>
          <a:stretch>
            <a:fillRect/>
          </a:stretch>
        </p:blipFill>
        <p:spPr>
          <a:xfrm>
            <a:off x="609600" y="6555911"/>
            <a:ext cx="242277" cy="224331"/>
          </a:xfrm>
          <a:prstGeom prst="rect">
            <a:avLst/>
          </a:prstGeom>
        </p:spPr>
      </p:pic>
      <p:sp>
        <p:nvSpPr>
          <p:cNvPr id="10" name="Text Placeholder 15">
            <a:extLst>
              <a:ext uri="{FF2B5EF4-FFF2-40B4-BE49-F238E27FC236}">
                <a16:creationId xmlns:a16="http://schemas.microsoft.com/office/drawing/2014/main" id="{3D318060-1F3E-114E-AE09-B53D4C552D96}"/>
              </a:ext>
            </a:extLst>
          </p:cNvPr>
          <p:cNvSpPr>
            <a:spLocks noGrp="1"/>
          </p:cNvSpPr>
          <p:nvPr>
            <p:ph type="body" sz="quarter" idx="13" hasCustomPrompt="1"/>
          </p:nvPr>
        </p:nvSpPr>
        <p:spPr>
          <a:xfrm>
            <a:off x="845341" y="6466997"/>
            <a:ext cx="3109913" cy="414338"/>
          </a:xfrm>
        </p:spPr>
        <p:txBody>
          <a:bodyPr anchor="ctr">
            <a:normAutofit/>
          </a:bodyPr>
          <a:lstStyle>
            <a:lvl1pPr marL="0" indent="0">
              <a:buFont typeface="Arial" panose="020B0604020202020204" pitchFamily="34" charset="0"/>
              <a:buNone/>
              <a:defRPr sz="12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r>
              <a:rPr lang="en-US" dirty="0" err="1"/>
              <a:t>x.x</a:t>
            </a:r>
            <a:endParaRPr lang="en-GB" dirty="0"/>
          </a:p>
        </p:txBody>
      </p:sp>
    </p:spTree>
    <p:extLst>
      <p:ext uri="{BB962C8B-B14F-4D97-AF65-F5344CB8AC3E}">
        <p14:creationId xmlns:p14="http://schemas.microsoft.com/office/powerpoint/2010/main" val="1077270019"/>
      </p:ext>
    </p:extLst>
  </p:cSld>
  <p:clrMapOvr>
    <a:masterClrMapping/>
  </p:clrMapOvr>
  <p:extLst>
    <p:ext uri="{DCECCB84-F9BA-43D5-87BE-67443E8EF086}">
      <p15:sldGuideLst xmlns:p15="http://schemas.microsoft.com/office/powerpoint/2012/main">
        <p15:guide id="1" orient="horz" pos="2160">
          <p15:clr>
            <a:srgbClr val="FBAE40"/>
          </p15:clr>
        </p15:guide>
        <p15:guide id="2" pos="6629">
          <p15:clr>
            <a:srgbClr val="FBAE40"/>
          </p15:clr>
        </p15:guide>
        <p15:guide id="3" pos="1028">
          <p15:clr>
            <a:srgbClr val="FBAE40"/>
          </p15:clr>
        </p15:guide>
        <p15:guide id="4" orient="horz" pos="79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 en 2 object + ref">
    <p:spTree>
      <p:nvGrpSpPr>
        <p:cNvPr id="1" name=""/>
        <p:cNvGrpSpPr/>
        <p:nvPr/>
      </p:nvGrpSpPr>
      <p:grpSpPr>
        <a:xfrm>
          <a:off x="0" y="0"/>
          <a:ext cx="0" cy="0"/>
          <a:chOff x="0" y="0"/>
          <a:chExt cx="0" cy="0"/>
        </a:xfrm>
      </p:grpSpPr>
      <p:sp>
        <p:nvSpPr>
          <p:cNvPr id="2" name="Titel 1"/>
          <p:cNvSpPr>
            <a:spLocks noGrp="1"/>
          </p:cNvSpPr>
          <p:nvPr>
            <p:ph type="title"/>
          </p:nvPr>
        </p:nvSpPr>
        <p:spPr>
          <a:xfrm>
            <a:off x="1871531" y="188640"/>
            <a:ext cx="8832981" cy="792088"/>
          </a:xfrm>
        </p:spPr>
        <p:txBody>
          <a:bodyPr anchor="b" anchorCtr="0"/>
          <a:lstStyle>
            <a:lvl1pPr>
              <a:defRPr/>
            </a:lvl1pPr>
          </a:lstStyle>
          <a:p>
            <a:r>
              <a:rPr kumimoji="0" lang="nl-NL" dirty="0"/>
              <a:t>Klik om de stijl te bewerken</a:t>
            </a:r>
            <a:endParaRPr kumimoji="0" lang="en-US" dirty="0"/>
          </a:p>
        </p:txBody>
      </p:sp>
      <p:sp>
        <p:nvSpPr>
          <p:cNvPr id="3" name="Tijdelijke aanduiding voor tekst 2"/>
          <p:cNvSpPr>
            <a:spLocks noGrp="1"/>
          </p:cNvSpPr>
          <p:nvPr>
            <p:ph type="body" idx="1"/>
          </p:nvPr>
        </p:nvSpPr>
        <p:spPr>
          <a:xfrm>
            <a:off x="624418" y="1179216"/>
            <a:ext cx="5471583" cy="521593"/>
          </a:xfrm>
          <a:noFill/>
          <a:ln w="12700" cap="sq" cmpd="sng" algn="ctr">
            <a:noFill/>
            <a:prstDash val="solid"/>
          </a:ln>
        </p:spPr>
        <p:txBody>
          <a:bodyPr lIns="91440" anchor="t" anchorCtr="0">
            <a:noAutofit/>
          </a:bodyPr>
          <a:lstStyle>
            <a:lvl1pPr marL="0" indent="0">
              <a:buNone/>
              <a:defRPr sz="2000" b="1">
                <a:solidFill>
                  <a:schemeClr val="accent6">
                    <a:lumMod val="75000"/>
                  </a:schemeClr>
                </a:solidFill>
                <a:latin typeface="Calibri" panose="020F0502020204030204" pitchFamily="34" charset="0"/>
                <a:ea typeface="+mj-ea"/>
                <a:cs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nl-NL" dirty="0"/>
              <a:t>Klik om de modelstijlen te bewerken</a:t>
            </a:r>
          </a:p>
        </p:txBody>
      </p:sp>
      <p:sp>
        <p:nvSpPr>
          <p:cNvPr id="4" name="Tijdelijke aanduiding voor tekst 3"/>
          <p:cNvSpPr>
            <a:spLocks noGrp="1"/>
          </p:cNvSpPr>
          <p:nvPr>
            <p:ph type="body" sz="half" idx="3"/>
          </p:nvPr>
        </p:nvSpPr>
        <p:spPr>
          <a:xfrm>
            <a:off x="6288617" y="1196975"/>
            <a:ext cx="5760044" cy="503834"/>
          </a:xfrm>
          <a:noFill/>
          <a:ln w="12700" cap="sq" cmpd="sng" algn="ctr">
            <a:noFill/>
            <a:prstDash val="solid"/>
          </a:ln>
        </p:spPr>
        <p:txBody>
          <a:bodyPr lIns="91440" anchor="t" anchorCtr="0">
            <a:noAutofit/>
          </a:bodyPr>
          <a:lstStyle>
            <a:lvl1pPr marL="0" indent="0">
              <a:buNone/>
              <a:defRPr sz="2000" b="1">
                <a:solidFill>
                  <a:schemeClr val="accent6">
                    <a:lumMod val="75000"/>
                  </a:schemeClr>
                </a:solidFill>
                <a:latin typeface="Calibri" panose="020F0502020204030204" pitchFamily="34" charset="0"/>
                <a:ea typeface="+mj-ea"/>
                <a:cs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nl-NL" dirty="0"/>
              <a:t>Klik om de modelstijlen te bewerken</a:t>
            </a:r>
          </a:p>
        </p:txBody>
      </p:sp>
      <p:sp>
        <p:nvSpPr>
          <p:cNvPr id="11" name="Tijdelijke aanduiding voor inhoud 10"/>
          <p:cNvSpPr>
            <a:spLocks noGrp="1"/>
          </p:cNvSpPr>
          <p:nvPr>
            <p:ph sz="half" idx="2"/>
          </p:nvPr>
        </p:nvSpPr>
        <p:spPr>
          <a:xfrm>
            <a:off x="624418" y="1700808"/>
            <a:ext cx="5471583" cy="4536504"/>
          </a:xfrm>
        </p:spPr>
        <p:txBody>
          <a:bodyPr vert="horz"/>
          <a:lstStyle>
            <a:lvl1pPr>
              <a:buClr>
                <a:srgbClr val="0078BF"/>
              </a:buClr>
              <a:defRPr sz="2400"/>
            </a:lvl1pPr>
            <a:lvl2pPr>
              <a:buClr>
                <a:srgbClr val="0078BF"/>
              </a:buClr>
              <a:defRPr sz="2200"/>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13" name="Tijdelijke aanduiding voor inhoud 12"/>
          <p:cNvSpPr>
            <a:spLocks noGrp="1"/>
          </p:cNvSpPr>
          <p:nvPr>
            <p:ph sz="half" idx="4"/>
          </p:nvPr>
        </p:nvSpPr>
        <p:spPr>
          <a:xfrm>
            <a:off x="6288616" y="1700808"/>
            <a:ext cx="5664035" cy="4536504"/>
          </a:xfrm>
        </p:spPr>
        <p:txBody>
          <a:bodyPr vert="horz"/>
          <a:lstStyle>
            <a:lvl1pPr>
              <a:buClr>
                <a:srgbClr val="0078BF"/>
              </a:buClr>
              <a:defRPr sz="2400"/>
            </a:lvl1pPr>
            <a:lvl2pPr>
              <a:buClr>
                <a:srgbClr val="0078BF"/>
              </a:buClr>
              <a:defRPr sz="2200"/>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pic>
        <p:nvPicPr>
          <p:cNvPr id="8" name="Picture 7">
            <a:extLst>
              <a:ext uri="{FF2B5EF4-FFF2-40B4-BE49-F238E27FC236}">
                <a16:creationId xmlns:a16="http://schemas.microsoft.com/office/drawing/2014/main" id="{E5973860-CCC3-EC47-9BA1-25DEACBE81C1}"/>
              </a:ext>
            </a:extLst>
          </p:cNvPr>
          <p:cNvPicPr>
            <a:picLocks noChangeAspect="1"/>
          </p:cNvPicPr>
          <p:nvPr userDrawn="1"/>
        </p:nvPicPr>
        <p:blipFill>
          <a:blip r:embed="rId2"/>
          <a:stretch>
            <a:fillRect/>
          </a:stretch>
        </p:blipFill>
        <p:spPr>
          <a:xfrm>
            <a:off x="609600" y="6555911"/>
            <a:ext cx="242277" cy="224331"/>
          </a:xfrm>
          <a:prstGeom prst="rect">
            <a:avLst/>
          </a:prstGeom>
        </p:spPr>
      </p:pic>
      <p:sp>
        <p:nvSpPr>
          <p:cNvPr id="10" name="Text Placeholder 15">
            <a:extLst>
              <a:ext uri="{FF2B5EF4-FFF2-40B4-BE49-F238E27FC236}">
                <a16:creationId xmlns:a16="http://schemas.microsoft.com/office/drawing/2014/main" id="{8F5A616A-2C61-F341-8DBF-AB23FBF06D0A}"/>
              </a:ext>
            </a:extLst>
          </p:cNvPr>
          <p:cNvSpPr>
            <a:spLocks noGrp="1"/>
          </p:cNvSpPr>
          <p:nvPr>
            <p:ph type="body" sz="quarter" idx="13" hasCustomPrompt="1"/>
          </p:nvPr>
        </p:nvSpPr>
        <p:spPr>
          <a:xfrm>
            <a:off x="845341" y="6466997"/>
            <a:ext cx="3109913" cy="414338"/>
          </a:xfrm>
        </p:spPr>
        <p:txBody>
          <a:bodyPr anchor="ctr">
            <a:normAutofit/>
          </a:bodyPr>
          <a:lstStyle>
            <a:lvl1pPr marL="0" indent="0">
              <a:buFont typeface="Arial" panose="020B0604020202020204" pitchFamily="34" charset="0"/>
              <a:buNone/>
              <a:defRPr sz="12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r>
              <a:rPr lang="en-US" dirty="0" err="1"/>
              <a:t>x.x</a:t>
            </a:r>
            <a:endParaRPr lang="en-GB" dirty="0"/>
          </a:p>
        </p:txBody>
      </p:sp>
    </p:spTree>
    <p:extLst>
      <p:ext uri="{BB962C8B-B14F-4D97-AF65-F5344CB8AC3E}">
        <p14:creationId xmlns:p14="http://schemas.microsoft.com/office/powerpoint/2010/main" val="2350265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urseref">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D37549-3BC4-334C-BC0F-DCEB40FBDC6F}"/>
              </a:ext>
            </a:extLst>
          </p:cNvPr>
          <p:cNvPicPr>
            <a:picLocks noChangeAspect="1"/>
          </p:cNvPicPr>
          <p:nvPr userDrawn="1"/>
        </p:nvPicPr>
        <p:blipFill>
          <a:blip r:embed="rId2"/>
          <a:stretch>
            <a:fillRect/>
          </a:stretch>
        </p:blipFill>
        <p:spPr>
          <a:xfrm>
            <a:off x="661298" y="5877272"/>
            <a:ext cx="467125" cy="467125"/>
          </a:xfrm>
          <a:prstGeom prst="rect">
            <a:avLst/>
          </a:prstGeom>
        </p:spPr>
      </p:pic>
      <p:sp>
        <p:nvSpPr>
          <p:cNvPr id="14" name="Tijdelijke aanduiding voor inhoud 7">
            <a:extLst>
              <a:ext uri="{FF2B5EF4-FFF2-40B4-BE49-F238E27FC236}">
                <a16:creationId xmlns:a16="http://schemas.microsoft.com/office/drawing/2014/main" id="{B90E466A-6B79-EA4B-BB28-FD83F6F831A4}"/>
              </a:ext>
            </a:extLst>
          </p:cNvPr>
          <p:cNvSpPr>
            <a:spLocks noGrp="1"/>
          </p:cNvSpPr>
          <p:nvPr>
            <p:ph sz="quarter" idx="1"/>
          </p:nvPr>
        </p:nvSpPr>
        <p:spPr>
          <a:xfrm>
            <a:off x="623394" y="1268760"/>
            <a:ext cx="11137237" cy="5040560"/>
          </a:xfrm>
        </p:spPr>
        <p:txBody>
          <a:bodyPr vert="horz"/>
          <a:lstStyle>
            <a:lvl1pPr>
              <a:buClr>
                <a:srgbClr val="0078BF"/>
              </a:buClr>
              <a:defRPr/>
            </a:lvl1pPr>
            <a:lvl2pPr>
              <a:buClr>
                <a:srgbClr val="0078BF"/>
              </a:buClr>
              <a:defRPr/>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Tree>
    <p:extLst>
      <p:ext uri="{BB962C8B-B14F-4D97-AF65-F5344CB8AC3E}">
        <p14:creationId xmlns:p14="http://schemas.microsoft.com/office/powerpoint/2010/main" val="3412875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en object +bookref">
    <p:spTree>
      <p:nvGrpSpPr>
        <p:cNvPr id="1" name=""/>
        <p:cNvGrpSpPr/>
        <p:nvPr/>
      </p:nvGrpSpPr>
      <p:grpSpPr>
        <a:xfrm>
          <a:off x="0" y="0"/>
          <a:ext cx="0" cy="0"/>
          <a:chOff x="0" y="0"/>
          <a:chExt cx="0" cy="0"/>
        </a:xfrm>
      </p:grpSpPr>
      <p:sp>
        <p:nvSpPr>
          <p:cNvPr id="8" name="Tijdelijke aanduiding voor inhoud 7"/>
          <p:cNvSpPr>
            <a:spLocks noGrp="1"/>
          </p:cNvSpPr>
          <p:nvPr>
            <p:ph sz="quarter" idx="1"/>
          </p:nvPr>
        </p:nvSpPr>
        <p:spPr>
          <a:xfrm>
            <a:off x="1679511" y="1268760"/>
            <a:ext cx="8832980" cy="5040560"/>
          </a:xfrm>
        </p:spPr>
        <p:txBody>
          <a:bodyPr vert="horz"/>
          <a:lstStyle>
            <a:lvl1pPr>
              <a:buClr>
                <a:srgbClr val="0078BF"/>
              </a:buClr>
              <a:defRPr/>
            </a:lvl1pPr>
            <a:lvl2pPr>
              <a:buClr>
                <a:srgbClr val="0078BF"/>
              </a:buClr>
              <a:defRPr/>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6" name="Tekstvak 5"/>
          <p:cNvSpPr txBox="1"/>
          <p:nvPr userDrawn="1"/>
        </p:nvSpPr>
        <p:spPr>
          <a:xfrm>
            <a:off x="143339" y="260648"/>
            <a:ext cx="1632181" cy="369332"/>
          </a:xfrm>
          <a:prstGeom prst="rect">
            <a:avLst/>
          </a:prstGeom>
          <a:noFill/>
        </p:spPr>
        <p:txBody>
          <a:bodyPr wrap="square" rtlCol="0">
            <a:spAutoFit/>
          </a:bodyPr>
          <a:lstStyle/>
          <a:p>
            <a:endParaRPr lang="en-GB" sz="1800" dirty="0"/>
          </a:p>
        </p:txBody>
      </p:sp>
      <p:pic>
        <p:nvPicPr>
          <p:cNvPr id="5" name="Picture 4">
            <a:extLst>
              <a:ext uri="{FF2B5EF4-FFF2-40B4-BE49-F238E27FC236}">
                <a16:creationId xmlns:a16="http://schemas.microsoft.com/office/drawing/2014/main" id="{F0C5D9A6-FDEA-3740-8F39-301A71D0B99A}"/>
              </a:ext>
            </a:extLst>
          </p:cNvPr>
          <p:cNvPicPr>
            <a:picLocks noChangeAspect="1"/>
          </p:cNvPicPr>
          <p:nvPr userDrawn="1"/>
        </p:nvPicPr>
        <p:blipFill>
          <a:blip r:embed="rId2"/>
          <a:stretch>
            <a:fillRect/>
          </a:stretch>
        </p:blipFill>
        <p:spPr>
          <a:xfrm>
            <a:off x="609600" y="6555911"/>
            <a:ext cx="242277" cy="224331"/>
          </a:xfrm>
          <a:prstGeom prst="rect">
            <a:avLst/>
          </a:prstGeom>
        </p:spPr>
      </p:pic>
      <p:sp>
        <p:nvSpPr>
          <p:cNvPr id="9" name="Text Placeholder 15">
            <a:extLst>
              <a:ext uri="{FF2B5EF4-FFF2-40B4-BE49-F238E27FC236}">
                <a16:creationId xmlns:a16="http://schemas.microsoft.com/office/drawing/2014/main" id="{C15C1689-C4D9-7C42-A5EA-DEFEDF635BA3}"/>
              </a:ext>
            </a:extLst>
          </p:cNvPr>
          <p:cNvSpPr>
            <a:spLocks noGrp="1"/>
          </p:cNvSpPr>
          <p:nvPr>
            <p:ph type="body" sz="quarter" idx="13" hasCustomPrompt="1"/>
          </p:nvPr>
        </p:nvSpPr>
        <p:spPr>
          <a:xfrm>
            <a:off x="845341" y="6466997"/>
            <a:ext cx="3109913" cy="414338"/>
          </a:xfrm>
        </p:spPr>
        <p:txBody>
          <a:bodyPr anchor="ctr">
            <a:normAutofit/>
          </a:bodyPr>
          <a:lstStyle>
            <a:lvl1pPr marL="0" indent="0">
              <a:buFont typeface="Arial" panose="020B0604020202020204" pitchFamily="34" charset="0"/>
              <a:buNone/>
              <a:defRPr sz="12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r>
              <a:rPr lang="en-US" dirty="0" err="1"/>
              <a:t>x.x</a:t>
            </a:r>
            <a:endParaRPr lang="en-GB" dirty="0"/>
          </a:p>
        </p:txBody>
      </p:sp>
      <p:sp>
        <p:nvSpPr>
          <p:cNvPr id="10" name="Titel 1">
            <a:extLst>
              <a:ext uri="{FF2B5EF4-FFF2-40B4-BE49-F238E27FC236}">
                <a16:creationId xmlns:a16="http://schemas.microsoft.com/office/drawing/2014/main" id="{69FA4C84-2D83-A545-BCA4-ED306C1D245A}"/>
              </a:ext>
            </a:extLst>
          </p:cNvPr>
          <p:cNvSpPr>
            <a:spLocks noGrp="1"/>
          </p:cNvSpPr>
          <p:nvPr>
            <p:ph type="title"/>
          </p:nvPr>
        </p:nvSpPr>
        <p:spPr>
          <a:xfrm>
            <a:off x="1679510" y="265644"/>
            <a:ext cx="8832980" cy="744558"/>
          </a:xfrm>
        </p:spPr>
        <p:txBody>
          <a:bodyPr/>
          <a:lstStyle/>
          <a:p>
            <a:r>
              <a:rPr kumimoji="0" lang="nl-NL" dirty="0"/>
              <a:t>Klik om de stijl te bewerken</a:t>
            </a:r>
            <a:endParaRPr kumimoji="0" lang="en-US" dirty="0"/>
          </a:p>
        </p:txBody>
      </p:sp>
    </p:spTree>
    <p:extLst>
      <p:ext uri="{BB962C8B-B14F-4D97-AF65-F5344CB8AC3E}">
        <p14:creationId xmlns:p14="http://schemas.microsoft.com/office/powerpoint/2010/main" val="2919507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 en object +bookref">
    <p:spTree>
      <p:nvGrpSpPr>
        <p:cNvPr id="1" name=""/>
        <p:cNvGrpSpPr/>
        <p:nvPr/>
      </p:nvGrpSpPr>
      <p:grpSpPr>
        <a:xfrm>
          <a:off x="0" y="0"/>
          <a:ext cx="0" cy="0"/>
          <a:chOff x="0" y="0"/>
          <a:chExt cx="0" cy="0"/>
        </a:xfrm>
      </p:grpSpPr>
      <p:sp>
        <p:nvSpPr>
          <p:cNvPr id="8" name="Tijdelijke aanduiding voor inhoud 7"/>
          <p:cNvSpPr>
            <a:spLocks noGrp="1"/>
          </p:cNvSpPr>
          <p:nvPr>
            <p:ph sz="quarter" idx="1"/>
          </p:nvPr>
        </p:nvSpPr>
        <p:spPr>
          <a:xfrm>
            <a:off x="1679511" y="2492896"/>
            <a:ext cx="8832980" cy="3816424"/>
          </a:xfrm>
        </p:spPr>
        <p:txBody>
          <a:bodyPr vert="horz"/>
          <a:lstStyle>
            <a:lvl1pPr>
              <a:buClr>
                <a:srgbClr val="0078BF"/>
              </a:buClr>
              <a:defRPr/>
            </a:lvl1pPr>
            <a:lvl2pPr>
              <a:buClr>
                <a:srgbClr val="0078BF"/>
              </a:buClr>
              <a:defRPr/>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6" name="Tekstvak 5"/>
          <p:cNvSpPr txBox="1"/>
          <p:nvPr userDrawn="1"/>
        </p:nvSpPr>
        <p:spPr>
          <a:xfrm>
            <a:off x="143339" y="260648"/>
            <a:ext cx="1632181" cy="369332"/>
          </a:xfrm>
          <a:prstGeom prst="rect">
            <a:avLst/>
          </a:prstGeom>
          <a:noFill/>
        </p:spPr>
        <p:txBody>
          <a:bodyPr wrap="square" rtlCol="0">
            <a:spAutoFit/>
          </a:bodyPr>
          <a:lstStyle/>
          <a:p>
            <a:endParaRPr lang="en-GB" sz="1800" dirty="0"/>
          </a:p>
        </p:txBody>
      </p:sp>
      <p:pic>
        <p:nvPicPr>
          <p:cNvPr id="5" name="Picture 4">
            <a:extLst>
              <a:ext uri="{FF2B5EF4-FFF2-40B4-BE49-F238E27FC236}">
                <a16:creationId xmlns:a16="http://schemas.microsoft.com/office/drawing/2014/main" id="{F0C5D9A6-FDEA-3740-8F39-301A71D0B99A}"/>
              </a:ext>
            </a:extLst>
          </p:cNvPr>
          <p:cNvPicPr>
            <a:picLocks noChangeAspect="1"/>
          </p:cNvPicPr>
          <p:nvPr userDrawn="1"/>
        </p:nvPicPr>
        <p:blipFill>
          <a:blip r:embed="rId2"/>
          <a:stretch>
            <a:fillRect/>
          </a:stretch>
        </p:blipFill>
        <p:spPr>
          <a:xfrm>
            <a:off x="609600" y="6555911"/>
            <a:ext cx="242277" cy="224331"/>
          </a:xfrm>
          <a:prstGeom prst="rect">
            <a:avLst/>
          </a:prstGeom>
        </p:spPr>
      </p:pic>
      <p:sp>
        <p:nvSpPr>
          <p:cNvPr id="9" name="Text Placeholder 15">
            <a:extLst>
              <a:ext uri="{FF2B5EF4-FFF2-40B4-BE49-F238E27FC236}">
                <a16:creationId xmlns:a16="http://schemas.microsoft.com/office/drawing/2014/main" id="{C15C1689-C4D9-7C42-A5EA-DEFEDF635BA3}"/>
              </a:ext>
            </a:extLst>
          </p:cNvPr>
          <p:cNvSpPr>
            <a:spLocks noGrp="1"/>
          </p:cNvSpPr>
          <p:nvPr>
            <p:ph type="body" sz="quarter" idx="13" hasCustomPrompt="1"/>
          </p:nvPr>
        </p:nvSpPr>
        <p:spPr>
          <a:xfrm>
            <a:off x="845341" y="6466997"/>
            <a:ext cx="3109913" cy="414338"/>
          </a:xfrm>
        </p:spPr>
        <p:txBody>
          <a:bodyPr anchor="ctr">
            <a:normAutofit/>
          </a:bodyPr>
          <a:lstStyle>
            <a:lvl1pPr marL="0" indent="0">
              <a:buFont typeface="Arial" panose="020B0604020202020204" pitchFamily="34" charset="0"/>
              <a:buNone/>
              <a:defRPr sz="12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r>
              <a:rPr lang="en-US" dirty="0" err="1"/>
              <a:t>x.x</a:t>
            </a:r>
            <a:endParaRPr lang="en-GB" dirty="0"/>
          </a:p>
        </p:txBody>
      </p:sp>
      <p:sp>
        <p:nvSpPr>
          <p:cNvPr id="10" name="Titel 1">
            <a:extLst>
              <a:ext uri="{FF2B5EF4-FFF2-40B4-BE49-F238E27FC236}">
                <a16:creationId xmlns:a16="http://schemas.microsoft.com/office/drawing/2014/main" id="{69FA4C84-2D83-A545-BCA4-ED306C1D245A}"/>
              </a:ext>
            </a:extLst>
          </p:cNvPr>
          <p:cNvSpPr>
            <a:spLocks noGrp="1"/>
          </p:cNvSpPr>
          <p:nvPr>
            <p:ph type="title"/>
          </p:nvPr>
        </p:nvSpPr>
        <p:spPr>
          <a:xfrm>
            <a:off x="1679510" y="265644"/>
            <a:ext cx="8832980" cy="744558"/>
          </a:xfrm>
        </p:spPr>
        <p:txBody>
          <a:bodyPr/>
          <a:lstStyle/>
          <a:p>
            <a:r>
              <a:rPr kumimoji="0" lang="nl-NL" dirty="0"/>
              <a:t>Klik om de stijl te bewerken</a:t>
            </a:r>
            <a:endParaRPr kumimoji="0" lang="en-US" dirty="0"/>
          </a:p>
        </p:txBody>
      </p:sp>
    </p:spTree>
    <p:extLst>
      <p:ext uri="{BB962C8B-B14F-4D97-AF65-F5344CB8AC3E}">
        <p14:creationId xmlns:p14="http://schemas.microsoft.com/office/powerpoint/2010/main" val="3128257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gelijking + bookref">
    <p:spTree>
      <p:nvGrpSpPr>
        <p:cNvPr id="1" name=""/>
        <p:cNvGrpSpPr/>
        <p:nvPr/>
      </p:nvGrpSpPr>
      <p:grpSpPr>
        <a:xfrm>
          <a:off x="0" y="0"/>
          <a:ext cx="0" cy="0"/>
          <a:chOff x="0" y="0"/>
          <a:chExt cx="0" cy="0"/>
        </a:xfrm>
      </p:grpSpPr>
      <p:sp>
        <p:nvSpPr>
          <p:cNvPr id="2" name="Titel 1"/>
          <p:cNvSpPr>
            <a:spLocks noGrp="1"/>
          </p:cNvSpPr>
          <p:nvPr>
            <p:ph type="title"/>
          </p:nvPr>
        </p:nvSpPr>
        <p:spPr>
          <a:xfrm>
            <a:off x="1871531" y="188640"/>
            <a:ext cx="8832981" cy="792088"/>
          </a:xfrm>
        </p:spPr>
        <p:txBody>
          <a:bodyPr anchor="b" anchorCtr="0"/>
          <a:lstStyle>
            <a:lvl1pPr>
              <a:defRPr/>
            </a:lvl1pPr>
          </a:lstStyle>
          <a:p>
            <a:r>
              <a:rPr kumimoji="0" lang="nl-NL" dirty="0"/>
              <a:t>Klik om de stijl te bewerken</a:t>
            </a:r>
            <a:endParaRPr kumimoji="0" lang="en-US" dirty="0"/>
          </a:p>
        </p:txBody>
      </p:sp>
      <p:sp>
        <p:nvSpPr>
          <p:cNvPr id="3" name="Tijdelijke aanduiding voor tekst 2"/>
          <p:cNvSpPr>
            <a:spLocks noGrp="1"/>
          </p:cNvSpPr>
          <p:nvPr>
            <p:ph type="body" idx="1"/>
          </p:nvPr>
        </p:nvSpPr>
        <p:spPr>
          <a:xfrm>
            <a:off x="624418" y="1179216"/>
            <a:ext cx="5471583" cy="521593"/>
          </a:xfrm>
          <a:noFill/>
          <a:ln w="12700" cap="sq" cmpd="sng" algn="ctr">
            <a:noFill/>
            <a:prstDash val="solid"/>
          </a:ln>
        </p:spPr>
        <p:txBody>
          <a:bodyPr lIns="91440" anchor="t" anchorCtr="0">
            <a:noAutofit/>
          </a:bodyPr>
          <a:lstStyle>
            <a:lvl1pPr marL="0" indent="0">
              <a:buNone/>
              <a:defRPr sz="2000" b="1">
                <a:solidFill>
                  <a:schemeClr val="accent6">
                    <a:lumMod val="75000"/>
                  </a:schemeClr>
                </a:solidFill>
                <a:latin typeface="Calibri" panose="020F0502020204030204" pitchFamily="34" charset="0"/>
                <a:ea typeface="+mj-ea"/>
                <a:cs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nl-NL" dirty="0"/>
              <a:t>Klik om de modelstijlen te bewerken</a:t>
            </a:r>
          </a:p>
        </p:txBody>
      </p:sp>
      <p:sp>
        <p:nvSpPr>
          <p:cNvPr id="4" name="Tijdelijke aanduiding voor tekst 3"/>
          <p:cNvSpPr>
            <a:spLocks noGrp="1"/>
          </p:cNvSpPr>
          <p:nvPr>
            <p:ph type="body" sz="half" idx="3"/>
          </p:nvPr>
        </p:nvSpPr>
        <p:spPr>
          <a:xfrm>
            <a:off x="6288617" y="1196975"/>
            <a:ext cx="5760044" cy="503834"/>
          </a:xfrm>
          <a:noFill/>
          <a:ln w="12700" cap="sq" cmpd="sng" algn="ctr">
            <a:noFill/>
            <a:prstDash val="solid"/>
          </a:ln>
        </p:spPr>
        <p:txBody>
          <a:bodyPr lIns="91440" anchor="t" anchorCtr="0">
            <a:noAutofit/>
          </a:bodyPr>
          <a:lstStyle>
            <a:lvl1pPr marL="0" indent="0">
              <a:buNone/>
              <a:defRPr sz="2000" b="1">
                <a:solidFill>
                  <a:schemeClr val="accent6">
                    <a:lumMod val="75000"/>
                  </a:schemeClr>
                </a:solidFill>
                <a:latin typeface="Calibri" panose="020F0502020204030204" pitchFamily="34" charset="0"/>
                <a:ea typeface="+mj-ea"/>
                <a:cs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nl-NL" dirty="0"/>
              <a:t>Klik om de modelstijlen te bewerken</a:t>
            </a:r>
          </a:p>
        </p:txBody>
      </p:sp>
      <p:sp>
        <p:nvSpPr>
          <p:cNvPr id="11" name="Tijdelijke aanduiding voor inhoud 10"/>
          <p:cNvSpPr>
            <a:spLocks noGrp="1"/>
          </p:cNvSpPr>
          <p:nvPr>
            <p:ph sz="half" idx="2"/>
          </p:nvPr>
        </p:nvSpPr>
        <p:spPr>
          <a:xfrm>
            <a:off x="624418" y="1700808"/>
            <a:ext cx="5471583" cy="4536504"/>
          </a:xfrm>
        </p:spPr>
        <p:txBody>
          <a:bodyPr vert="horz"/>
          <a:lstStyle>
            <a:lvl1pPr>
              <a:buClr>
                <a:srgbClr val="0078BF"/>
              </a:buClr>
              <a:defRPr sz="2400"/>
            </a:lvl1pPr>
            <a:lvl2pPr>
              <a:buClr>
                <a:srgbClr val="0078BF"/>
              </a:buClr>
              <a:defRPr sz="2200"/>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13" name="Tijdelijke aanduiding voor inhoud 12"/>
          <p:cNvSpPr>
            <a:spLocks noGrp="1"/>
          </p:cNvSpPr>
          <p:nvPr>
            <p:ph sz="half" idx="4"/>
          </p:nvPr>
        </p:nvSpPr>
        <p:spPr>
          <a:xfrm>
            <a:off x="6288616" y="1700808"/>
            <a:ext cx="5664035" cy="4536504"/>
          </a:xfrm>
        </p:spPr>
        <p:txBody>
          <a:bodyPr vert="horz"/>
          <a:lstStyle>
            <a:lvl1pPr>
              <a:buClr>
                <a:srgbClr val="0078BF"/>
              </a:buClr>
              <a:defRPr sz="2400"/>
            </a:lvl1pPr>
            <a:lvl2pPr>
              <a:buClr>
                <a:srgbClr val="0078BF"/>
              </a:buClr>
              <a:defRPr sz="2200"/>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pic>
        <p:nvPicPr>
          <p:cNvPr id="8" name="Picture 7">
            <a:extLst>
              <a:ext uri="{FF2B5EF4-FFF2-40B4-BE49-F238E27FC236}">
                <a16:creationId xmlns:a16="http://schemas.microsoft.com/office/drawing/2014/main" id="{CFF0C47A-439A-3442-BDC3-42BD9100BACE}"/>
              </a:ext>
            </a:extLst>
          </p:cNvPr>
          <p:cNvPicPr>
            <a:picLocks noChangeAspect="1"/>
          </p:cNvPicPr>
          <p:nvPr userDrawn="1"/>
        </p:nvPicPr>
        <p:blipFill>
          <a:blip r:embed="rId2"/>
          <a:stretch>
            <a:fillRect/>
          </a:stretch>
        </p:blipFill>
        <p:spPr>
          <a:xfrm>
            <a:off x="609600" y="6555911"/>
            <a:ext cx="242277" cy="224331"/>
          </a:xfrm>
          <a:prstGeom prst="rect">
            <a:avLst/>
          </a:prstGeom>
        </p:spPr>
      </p:pic>
      <p:sp>
        <p:nvSpPr>
          <p:cNvPr id="10" name="Text Placeholder 15">
            <a:extLst>
              <a:ext uri="{FF2B5EF4-FFF2-40B4-BE49-F238E27FC236}">
                <a16:creationId xmlns:a16="http://schemas.microsoft.com/office/drawing/2014/main" id="{8E86A605-B607-7947-9D79-41B245D862D2}"/>
              </a:ext>
            </a:extLst>
          </p:cNvPr>
          <p:cNvSpPr>
            <a:spLocks noGrp="1"/>
          </p:cNvSpPr>
          <p:nvPr>
            <p:ph type="body" sz="quarter" idx="13" hasCustomPrompt="1"/>
          </p:nvPr>
        </p:nvSpPr>
        <p:spPr>
          <a:xfrm>
            <a:off x="845341" y="6466997"/>
            <a:ext cx="3109913" cy="414338"/>
          </a:xfrm>
        </p:spPr>
        <p:txBody>
          <a:bodyPr anchor="ctr">
            <a:normAutofit/>
          </a:bodyPr>
          <a:lstStyle>
            <a:lvl1pPr marL="0" indent="0">
              <a:buFont typeface="Arial" panose="020B0604020202020204" pitchFamily="34" charse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r>
              <a:rPr lang="en-US" dirty="0" err="1"/>
              <a:t>x.x</a:t>
            </a:r>
            <a:endParaRPr lang="en-GB" dirty="0"/>
          </a:p>
        </p:txBody>
      </p:sp>
    </p:spTree>
    <p:extLst>
      <p:ext uri="{BB962C8B-B14F-4D97-AF65-F5344CB8AC3E}">
        <p14:creationId xmlns:p14="http://schemas.microsoft.com/office/powerpoint/2010/main" val="157895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ge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dirty="0"/>
              <a:t>Klik om de stijl te bewerken</a:t>
            </a:r>
            <a:endParaRPr kumimoji="0" lang="en-US" dirty="0"/>
          </a:p>
        </p:txBody>
      </p:sp>
      <p:sp>
        <p:nvSpPr>
          <p:cNvPr id="6" name="Tekstvak 5"/>
          <p:cNvSpPr txBox="1"/>
          <p:nvPr userDrawn="1"/>
        </p:nvSpPr>
        <p:spPr>
          <a:xfrm>
            <a:off x="143339" y="260648"/>
            <a:ext cx="1632181" cy="369332"/>
          </a:xfrm>
          <a:prstGeom prst="rect">
            <a:avLst/>
          </a:prstGeom>
          <a:noFill/>
        </p:spPr>
        <p:txBody>
          <a:bodyPr wrap="square" rtlCol="0">
            <a:spAutoFit/>
          </a:bodyPr>
          <a:lstStyle/>
          <a:p>
            <a:endParaRPr lang="en-GB" sz="1800" dirty="0"/>
          </a:p>
        </p:txBody>
      </p:sp>
    </p:spTree>
    <p:extLst>
      <p:ext uri="{BB962C8B-B14F-4D97-AF65-F5344CB8AC3E}">
        <p14:creationId xmlns:p14="http://schemas.microsoft.com/office/powerpoint/2010/main" val="2390820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dirty="0"/>
              <a:t>Klik om de stijl te bewerken</a:t>
            </a:r>
            <a:endParaRPr kumimoji="0" lang="en-US" dirty="0"/>
          </a:p>
        </p:txBody>
      </p:sp>
      <p:sp>
        <p:nvSpPr>
          <p:cNvPr id="8" name="Tijdelijke aanduiding voor inhoud 7"/>
          <p:cNvSpPr>
            <a:spLocks noGrp="1"/>
          </p:cNvSpPr>
          <p:nvPr>
            <p:ph sz="quarter" idx="1"/>
          </p:nvPr>
        </p:nvSpPr>
        <p:spPr>
          <a:xfrm>
            <a:off x="1679510" y="1412875"/>
            <a:ext cx="8832980" cy="4445018"/>
          </a:xfrm>
        </p:spPr>
        <p:txBody>
          <a:bodyPr vert="horz"/>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Tree>
    <p:extLst>
      <p:ext uri="{BB962C8B-B14F-4D97-AF65-F5344CB8AC3E}">
        <p14:creationId xmlns:p14="http://schemas.microsoft.com/office/powerpoint/2010/main" val="3899780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Sectiekop">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7DF80281-D2FF-4AF7-A879-DC0C2A20EF2A}"/>
              </a:ext>
            </a:extLst>
          </p:cNvPr>
          <p:cNvSpPr/>
          <p:nvPr userDrawn="1"/>
        </p:nvSpPr>
        <p:spPr>
          <a:xfrm>
            <a:off x="0" y="0"/>
            <a:ext cx="12192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4" name="Titel 7">
            <a:extLst>
              <a:ext uri="{FF2B5EF4-FFF2-40B4-BE49-F238E27FC236}">
                <a16:creationId xmlns:a16="http://schemas.microsoft.com/office/drawing/2014/main" id="{D4E94F0D-F924-4EA2-8B12-33801302C640}"/>
              </a:ext>
            </a:extLst>
          </p:cNvPr>
          <p:cNvSpPr>
            <a:spLocks noGrp="1"/>
          </p:cNvSpPr>
          <p:nvPr>
            <p:ph type="ctrTitle" hasCustomPrompt="1"/>
          </p:nvPr>
        </p:nvSpPr>
        <p:spPr>
          <a:xfrm>
            <a:off x="1096548" y="2693987"/>
            <a:ext cx="9998903" cy="1470025"/>
          </a:xfrm>
        </p:spPr>
        <p:txBody>
          <a:bodyPr anchor="b">
            <a:normAutofit/>
          </a:bodyPr>
          <a:lstStyle>
            <a:lvl1pPr algn="ctr">
              <a:defRPr lang="en-US" sz="5400" b="1" dirty="0">
                <a:solidFill>
                  <a:schemeClr val="tx1">
                    <a:lumMod val="75000"/>
                    <a:lumOff val="25000"/>
                  </a:schemeClr>
                </a:solidFill>
              </a:defRPr>
            </a:lvl1pPr>
          </a:lstStyle>
          <a:p>
            <a:r>
              <a:rPr kumimoji="0" lang="en-US" noProof="0" dirty="0" err="1"/>
              <a:t>Klik</a:t>
            </a:r>
            <a:r>
              <a:rPr kumimoji="0" lang="nl-NL" dirty="0"/>
              <a:t> om de stijl te bewerken</a:t>
            </a:r>
            <a:endParaRPr kumimoji="0" lang="en-US" dirty="0"/>
          </a:p>
        </p:txBody>
      </p:sp>
      <p:sp>
        <p:nvSpPr>
          <p:cNvPr id="15" name="Rechthoek 14">
            <a:extLst>
              <a:ext uri="{FF2B5EF4-FFF2-40B4-BE49-F238E27FC236}">
                <a16:creationId xmlns:a16="http://schemas.microsoft.com/office/drawing/2014/main" id="{1147A206-2B1D-4EE3-975E-EE1513B8C157}"/>
              </a:ext>
            </a:extLst>
          </p:cNvPr>
          <p:cNvSpPr/>
          <p:nvPr userDrawn="1"/>
        </p:nvSpPr>
        <p:spPr>
          <a:xfrm>
            <a:off x="1679509" y="6433978"/>
            <a:ext cx="10512491" cy="451405"/>
          </a:xfrm>
          <a:prstGeom prst="rect">
            <a:avLst/>
          </a:prstGeom>
          <a:solidFill>
            <a:srgbClr val="007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0070C0"/>
              </a:solidFill>
            </a:endParaRPr>
          </a:p>
        </p:txBody>
      </p:sp>
      <p:sp>
        <p:nvSpPr>
          <p:cNvPr id="16" name="Rechthoek 15">
            <a:extLst>
              <a:ext uri="{FF2B5EF4-FFF2-40B4-BE49-F238E27FC236}">
                <a16:creationId xmlns:a16="http://schemas.microsoft.com/office/drawing/2014/main" id="{27C4E63B-3176-4594-848C-16A9E47D5D8D}"/>
              </a:ext>
            </a:extLst>
          </p:cNvPr>
          <p:cNvSpPr/>
          <p:nvPr userDrawn="1"/>
        </p:nvSpPr>
        <p:spPr>
          <a:xfrm>
            <a:off x="1" y="6433979"/>
            <a:ext cx="1583497" cy="3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endParaRPr>
          </a:p>
        </p:txBody>
      </p:sp>
      <p:pic>
        <p:nvPicPr>
          <p:cNvPr id="17" name="Afbeelding 16">
            <a:extLst>
              <a:ext uri="{FF2B5EF4-FFF2-40B4-BE49-F238E27FC236}">
                <a16:creationId xmlns:a16="http://schemas.microsoft.com/office/drawing/2014/main" id="{4B071CBA-E943-42C1-BB10-F77FACBF74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92" y="6395874"/>
            <a:ext cx="1295806" cy="432032"/>
          </a:xfrm>
          <a:prstGeom prst="rect">
            <a:avLst/>
          </a:prstGeom>
        </p:spPr>
      </p:pic>
      <p:pic>
        <p:nvPicPr>
          <p:cNvPr id="19" name="Afbeelding 18">
            <a:extLst>
              <a:ext uri="{FF2B5EF4-FFF2-40B4-BE49-F238E27FC236}">
                <a16:creationId xmlns:a16="http://schemas.microsoft.com/office/drawing/2014/main" id="{6BC98B68-1B9D-432A-8F7B-2235B37919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6082413"/>
            <a:ext cx="1991544" cy="453814"/>
          </a:xfrm>
          <a:prstGeom prst="rect">
            <a:avLst/>
          </a:prstGeom>
        </p:spPr>
      </p:pic>
      <p:sp>
        <p:nvSpPr>
          <p:cNvPr id="20" name="Ondertitel 4">
            <a:extLst>
              <a:ext uri="{FF2B5EF4-FFF2-40B4-BE49-F238E27FC236}">
                <a16:creationId xmlns:a16="http://schemas.microsoft.com/office/drawing/2014/main" id="{BECD40A7-5FBB-47C8-9B33-C9A560647762}"/>
              </a:ext>
            </a:extLst>
          </p:cNvPr>
          <p:cNvSpPr txBox="1">
            <a:spLocks/>
          </p:cNvSpPr>
          <p:nvPr userDrawn="1"/>
        </p:nvSpPr>
        <p:spPr>
          <a:xfrm>
            <a:off x="1679509" y="6453336"/>
            <a:ext cx="10512491" cy="404664"/>
          </a:xfrm>
          <a:prstGeom prst="rect">
            <a:avLst/>
          </a:prstGeom>
        </p:spPr>
        <p:txBody>
          <a:bodyPr>
            <a:noAutofit/>
          </a:bodyPr>
          <a:lstStyle/>
          <a:p>
            <a:pPr algn="ctr">
              <a:spcBef>
                <a:spcPts val="300"/>
              </a:spcBef>
              <a:buClr>
                <a:schemeClr val="accent1"/>
              </a:buClr>
              <a:buSzPct val="85000"/>
              <a:defRPr/>
            </a:pPr>
            <a:r>
              <a:rPr lang="en-US" sz="900" dirty="0">
                <a:solidFill>
                  <a:schemeClr val="bg1"/>
                </a:solidFill>
                <a:latin typeface="Trebuchet MS" pitchFamily="34" charset="0"/>
              </a:rPr>
              <a:t>©2019 - All training materials are sole property of Van Haren Publishing BV </a:t>
            </a:r>
          </a:p>
          <a:p>
            <a:pPr algn="ctr">
              <a:spcBef>
                <a:spcPts val="300"/>
              </a:spcBef>
              <a:buClr>
                <a:schemeClr val="accent1"/>
              </a:buClr>
              <a:buSzPct val="85000"/>
              <a:defRPr/>
            </a:pPr>
            <a:r>
              <a:rPr lang="en-US" sz="900" dirty="0">
                <a:solidFill>
                  <a:schemeClr val="bg1"/>
                </a:solidFill>
                <a:latin typeface="Trebuchet MS" pitchFamily="34" charset="0"/>
              </a:rPr>
              <a:t>a</a:t>
            </a:r>
            <a:r>
              <a:rPr lang="en-US" sz="900" dirty="0" err="1">
                <a:solidFill>
                  <a:schemeClr val="bg1"/>
                </a:solidFill>
                <a:latin typeface="Trebuchet MS" pitchFamily="34" charset="0"/>
              </a:rPr>
              <a:t>nd</a:t>
            </a:r>
            <a:r>
              <a:rPr lang="en-US" sz="900" dirty="0">
                <a:solidFill>
                  <a:schemeClr val="bg1"/>
                </a:solidFill>
                <a:latin typeface="Trebuchet MS" pitchFamily="34" charset="0"/>
              </a:rPr>
              <a:t> are not to be reproduced  in any form or shape without written permission.</a:t>
            </a:r>
          </a:p>
          <a:p>
            <a:pPr algn="ctr">
              <a:spcBef>
                <a:spcPts val="300"/>
              </a:spcBef>
              <a:buClr>
                <a:schemeClr val="accent1"/>
              </a:buClr>
              <a:buSzPct val="85000"/>
              <a:defRPr/>
            </a:pPr>
            <a:endParaRPr lang="en-US" sz="900" dirty="0">
              <a:solidFill>
                <a:schemeClr val="bg1"/>
              </a:solidFill>
              <a:latin typeface="Trebuchet MS" pitchFamily="34" charset="0"/>
            </a:endParaRPr>
          </a:p>
        </p:txBody>
      </p:sp>
    </p:spTree>
    <p:extLst>
      <p:ext uri="{BB962C8B-B14F-4D97-AF65-F5344CB8AC3E}">
        <p14:creationId xmlns:p14="http://schemas.microsoft.com/office/powerpoint/2010/main" val="274466596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272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9" name="Tijdelijke aanduiding voor inhoud 8"/>
          <p:cNvSpPr>
            <a:spLocks noGrp="1"/>
          </p:cNvSpPr>
          <p:nvPr>
            <p:ph sz="quarter" idx="1"/>
          </p:nvPr>
        </p:nvSpPr>
        <p:spPr>
          <a:xfrm>
            <a:off x="1219200" y="1447800"/>
            <a:ext cx="4998720" cy="4572000"/>
          </a:xfrm>
        </p:spPr>
        <p:txBody>
          <a:bodyPr vert="horz"/>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1" name="Tijdelijke aanduiding voor inhoud 10"/>
          <p:cNvSpPr>
            <a:spLocks noGrp="1"/>
          </p:cNvSpPr>
          <p:nvPr>
            <p:ph sz="quarter" idx="2"/>
          </p:nvPr>
        </p:nvSpPr>
        <p:spPr>
          <a:xfrm>
            <a:off x="6578600" y="1447800"/>
            <a:ext cx="4998720" cy="4572000"/>
          </a:xfrm>
        </p:spPr>
        <p:txBody>
          <a:bodyPr vert="horz"/>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3648510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3" name="Tijdelijke aanduiding voor titel 21"/>
          <p:cNvSpPr>
            <a:spLocks noGrp="1"/>
          </p:cNvSpPr>
          <p:nvPr>
            <p:ph type="title"/>
          </p:nvPr>
        </p:nvSpPr>
        <p:spPr>
          <a:xfrm>
            <a:off x="2552910" y="476672"/>
            <a:ext cx="8832981" cy="895348"/>
          </a:xfrm>
          <a:prstGeom prst="rect">
            <a:avLst/>
          </a:prstGeom>
          <a:ln w="9525" cap="sq">
            <a:solidFill>
              <a:srgbClr val="0078BF"/>
            </a:solidFill>
            <a:round/>
          </a:ln>
        </p:spPr>
        <p:txBody>
          <a:bodyPr bIns="91440" anchor="b" anchorCtr="0">
            <a:normAutofit/>
          </a:bodyPr>
          <a:lstStyle/>
          <a:p>
            <a:endParaRPr kumimoji="0" lang="en-US" dirty="0"/>
          </a:p>
        </p:txBody>
      </p:sp>
      <p:sp>
        <p:nvSpPr>
          <p:cNvPr id="7" name="Tijdelijke aanduiding voor dianummer 22"/>
          <p:cNvSpPr>
            <a:spLocks noGrp="1"/>
          </p:cNvSpPr>
          <p:nvPr>
            <p:ph type="sldNum" sz="quarter" idx="4"/>
          </p:nvPr>
        </p:nvSpPr>
        <p:spPr>
          <a:xfrm>
            <a:off x="11385891" y="6408342"/>
            <a:ext cx="522779" cy="385762"/>
          </a:xfrm>
          <a:prstGeom prst="ellipse">
            <a:avLst/>
          </a:prstGeom>
          <a:noFill/>
          <a:ln w="19050">
            <a:noFill/>
          </a:ln>
        </p:spPr>
        <p:txBody>
          <a:bodyPr wrap="none" lIns="0" tIns="0" rIns="0" bIns="0" anchor="ctr" anchorCtr="1">
            <a:noAutofit/>
          </a:bodyPr>
          <a:lstStyle>
            <a:lvl1pPr algn="ctr" eaLnBrk="1" latinLnBrk="0" hangingPunct="1">
              <a:defRPr kumimoji="0" sz="1000">
                <a:solidFill>
                  <a:schemeClr val="bg1"/>
                </a:solidFill>
                <a:latin typeface="Trebuchet MS" pitchFamily="34" charset="0"/>
                <a:ea typeface="+mj-ea"/>
                <a:cs typeface="+mj-cs"/>
              </a:defRPr>
            </a:lvl1pPr>
          </a:lstStyle>
          <a:p>
            <a:fld id="{6F42FDE4-A7DD-41A7-A0A6-9B649FB43336}" type="slidenum">
              <a:rPr lang="en-US" smtClean="0"/>
              <a:pPr/>
              <a:t>‹nr.›</a:t>
            </a:fld>
            <a:endParaRPr lang="en-US"/>
          </a:p>
        </p:txBody>
      </p:sp>
    </p:spTree>
    <p:extLst>
      <p:ext uri="{BB962C8B-B14F-4D97-AF65-F5344CB8AC3E}">
        <p14:creationId xmlns:p14="http://schemas.microsoft.com/office/powerpoint/2010/main" val="19855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itel en 2 object">
    <p:spTree>
      <p:nvGrpSpPr>
        <p:cNvPr id="1" name=""/>
        <p:cNvGrpSpPr/>
        <p:nvPr/>
      </p:nvGrpSpPr>
      <p:grpSpPr>
        <a:xfrm>
          <a:off x="0" y="0"/>
          <a:ext cx="0" cy="0"/>
          <a:chOff x="0" y="0"/>
          <a:chExt cx="0" cy="0"/>
        </a:xfrm>
      </p:grpSpPr>
      <p:sp>
        <p:nvSpPr>
          <p:cNvPr id="2" name="Titel 1"/>
          <p:cNvSpPr>
            <a:spLocks noGrp="1"/>
          </p:cNvSpPr>
          <p:nvPr>
            <p:ph type="title"/>
          </p:nvPr>
        </p:nvSpPr>
        <p:spPr>
          <a:xfrm>
            <a:off x="1871531" y="188640"/>
            <a:ext cx="8832981" cy="792088"/>
          </a:xfrm>
        </p:spPr>
        <p:txBody>
          <a:bodyPr anchor="b" anchorCtr="0"/>
          <a:lstStyle>
            <a:lvl1pPr>
              <a:defRPr/>
            </a:lvl1pPr>
          </a:lstStyle>
          <a:p>
            <a:r>
              <a:rPr kumimoji="0" lang="nl-NL" dirty="0"/>
              <a:t>Klik om de stijl te bewerken</a:t>
            </a:r>
            <a:endParaRPr kumimoji="0" lang="en-US" dirty="0"/>
          </a:p>
        </p:txBody>
      </p:sp>
      <p:sp>
        <p:nvSpPr>
          <p:cNvPr id="3" name="Tijdelijke aanduiding voor tekst 2"/>
          <p:cNvSpPr>
            <a:spLocks noGrp="1"/>
          </p:cNvSpPr>
          <p:nvPr>
            <p:ph type="body" idx="1"/>
          </p:nvPr>
        </p:nvSpPr>
        <p:spPr>
          <a:xfrm>
            <a:off x="624418" y="1179216"/>
            <a:ext cx="5471583" cy="521593"/>
          </a:xfrm>
          <a:noFill/>
          <a:ln w="12700" cap="sq" cmpd="sng" algn="ctr">
            <a:noFill/>
            <a:prstDash val="solid"/>
          </a:ln>
        </p:spPr>
        <p:txBody>
          <a:bodyPr lIns="91440" anchor="t" anchorCtr="0">
            <a:noAutofit/>
          </a:bodyPr>
          <a:lstStyle>
            <a:lvl1pPr marL="0" indent="0">
              <a:buNone/>
              <a:defRPr sz="2000" b="1">
                <a:solidFill>
                  <a:schemeClr val="accent6">
                    <a:lumMod val="75000"/>
                  </a:schemeClr>
                </a:solidFill>
                <a:latin typeface="Calibri" panose="020F0502020204030204" pitchFamily="34" charset="0"/>
                <a:ea typeface="+mj-ea"/>
                <a:cs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nl-NL" dirty="0"/>
              <a:t>Klik om de modelstijlen te bewerken</a:t>
            </a:r>
          </a:p>
        </p:txBody>
      </p:sp>
      <p:sp>
        <p:nvSpPr>
          <p:cNvPr id="4" name="Tijdelijke aanduiding voor tekst 3"/>
          <p:cNvSpPr>
            <a:spLocks noGrp="1"/>
          </p:cNvSpPr>
          <p:nvPr>
            <p:ph type="body" sz="half" idx="3"/>
          </p:nvPr>
        </p:nvSpPr>
        <p:spPr>
          <a:xfrm>
            <a:off x="6288617" y="1196975"/>
            <a:ext cx="5760044" cy="503834"/>
          </a:xfrm>
          <a:noFill/>
          <a:ln w="12700" cap="sq" cmpd="sng" algn="ctr">
            <a:noFill/>
            <a:prstDash val="solid"/>
          </a:ln>
        </p:spPr>
        <p:txBody>
          <a:bodyPr lIns="91440" anchor="t" anchorCtr="0">
            <a:noAutofit/>
          </a:bodyPr>
          <a:lstStyle>
            <a:lvl1pPr marL="0" indent="0">
              <a:buNone/>
              <a:defRPr sz="2000" b="1">
                <a:solidFill>
                  <a:schemeClr val="accent6">
                    <a:lumMod val="75000"/>
                  </a:schemeClr>
                </a:solidFill>
                <a:latin typeface="Calibri" panose="020F0502020204030204" pitchFamily="34" charset="0"/>
                <a:ea typeface="+mj-ea"/>
                <a:cs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nl-NL" dirty="0"/>
              <a:t>Klik om de modelstijlen te bewerken</a:t>
            </a:r>
          </a:p>
        </p:txBody>
      </p:sp>
      <p:sp>
        <p:nvSpPr>
          <p:cNvPr id="11" name="Tijdelijke aanduiding voor inhoud 10"/>
          <p:cNvSpPr>
            <a:spLocks noGrp="1"/>
          </p:cNvSpPr>
          <p:nvPr>
            <p:ph sz="half" idx="2"/>
          </p:nvPr>
        </p:nvSpPr>
        <p:spPr>
          <a:xfrm>
            <a:off x="624418" y="1700808"/>
            <a:ext cx="5471583" cy="4536504"/>
          </a:xfrm>
        </p:spPr>
        <p:txBody>
          <a:bodyPr vert="horz"/>
          <a:lstStyle>
            <a:lvl1pPr>
              <a:buClr>
                <a:srgbClr val="0078BF"/>
              </a:buClr>
              <a:defRPr sz="2400"/>
            </a:lvl1pPr>
            <a:lvl2pPr>
              <a:buClr>
                <a:srgbClr val="0078BF"/>
              </a:buClr>
              <a:defRPr sz="2200"/>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13" name="Tijdelijke aanduiding voor inhoud 12"/>
          <p:cNvSpPr>
            <a:spLocks noGrp="1"/>
          </p:cNvSpPr>
          <p:nvPr>
            <p:ph sz="half" idx="4"/>
          </p:nvPr>
        </p:nvSpPr>
        <p:spPr>
          <a:xfrm>
            <a:off x="6288616" y="1700808"/>
            <a:ext cx="5664035" cy="4536504"/>
          </a:xfrm>
        </p:spPr>
        <p:txBody>
          <a:bodyPr vert="horz"/>
          <a:lstStyle>
            <a:lvl1pPr>
              <a:buClr>
                <a:srgbClr val="0078BF"/>
              </a:buClr>
              <a:defRPr sz="2400"/>
            </a:lvl1pPr>
            <a:lvl2pPr>
              <a:buClr>
                <a:srgbClr val="0078BF"/>
              </a:buClr>
              <a:defRPr sz="2200"/>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Tree>
    <p:extLst>
      <p:ext uri="{BB962C8B-B14F-4D97-AF65-F5344CB8AC3E}">
        <p14:creationId xmlns:p14="http://schemas.microsoft.com/office/powerpoint/2010/main" val="349655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8" name="Tijdelijke aanduiding voor inhoud 7"/>
          <p:cNvSpPr>
            <a:spLocks noGrp="1"/>
          </p:cNvSpPr>
          <p:nvPr>
            <p:ph sz="quarter" idx="1"/>
          </p:nvPr>
        </p:nvSpPr>
        <p:spPr>
          <a:xfrm>
            <a:off x="1631504" y="1268760"/>
            <a:ext cx="9073008" cy="5040560"/>
          </a:xfrm>
        </p:spPr>
        <p:txBody>
          <a:bodyPr vert="horz"/>
          <a:lstStyle>
            <a:lvl1pPr>
              <a:buClr>
                <a:srgbClr val="0078BF"/>
              </a:buClr>
              <a:defRPr/>
            </a:lvl1pPr>
            <a:lvl2pPr>
              <a:buClr>
                <a:srgbClr val="0078BF"/>
              </a:buClr>
              <a:defRPr/>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6" name="Tekstvak 5"/>
          <p:cNvSpPr txBox="1"/>
          <p:nvPr userDrawn="1"/>
        </p:nvSpPr>
        <p:spPr>
          <a:xfrm>
            <a:off x="143339" y="260648"/>
            <a:ext cx="1632181" cy="369332"/>
          </a:xfrm>
          <a:prstGeom prst="rect">
            <a:avLst/>
          </a:prstGeom>
          <a:noFill/>
        </p:spPr>
        <p:txBody>
          <a:bodyPr wrap="square" rtlCol="0">
            <a:spAutoFit/>
          </a:bodyPr>
          <a:lstStyle/>
          <a:p>
            <a:endParaRPr lang="en-GB" sz="1800" dirty="0"/>
          </a:p>
        </p:txBody>
      </p:sp>
    </p:spTree>
    <p:extLst>
      <p:ext uri="{BB962C8B-B14F-4D97-AF65-F5344CB8AC3E}">
        <p14:creationId xmlns:p14="http://schemas.microsoft.com/office/powerpoint/2010/main" val="394263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en geen object + ref">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dirty="0"/>
              <a:t>Klik om de stijl te bewerken</a:t>
            </a:r>
            <a:endParaRPr kumimoji="0" lang="en-US" dirty="0"/>
          </a:p>
        </p:txBody>
      </p:sp>
      <p:sp>
        <p:nvSpPr>
          <p:cNvPr id="6" name="Tekstvak 5"/>
          <p:cNvSpPr txBox="1"/>
          <p:nvPr userDrawn="1"/>
        </p:nvSpPr>
        <p:spPr>
          <a:xfrm>
            <a:off x="143339" y="260648"/>
            <a:ext cx="1632181" cy="369332"/>
          </a:xfrm>
          <a:prstGeom prst="rect">
            <a:avLst/>
          </a:prstGeom>
          <a:noFill/>
        </p:spPr>
        <p:txBody>
          <a:bodyPr wrap="square" rtlCol="0">
            <a:spAutoFit/>
          </a:bodyPr>
          <a:lstStyle/>
          <a:p>
            <a:endParaRPr lang="en-GB" sz="1800" dirty="0"/>
          </a:p>
        </p:txBody>
      </p:sp>
      <p:pic>
        <p:nvPicPr>
          <p:cNvPr id="5" name="Picture 4">
            <a:extLst>
              <a:ext uri="{FF2B5EF4-FFF2-40B4-BE49-F238E27FC236}">
                <a16:creationId xmlns:a16="http://schemas.microsoft.com/office/drawing/2014/main" id="{3CC2ACB4-07E1-D248-BD14-971CC2B072AD}"/>
              </a:ext>
            </a:extLst>
          </p:cNvPr>
          <p:cNvPicPr>
            <a:picLocks noChangeAspect="1"/>
          </p:cNvPicPr>
          <p:nvPr userDrawn="1"/>
        </p:nvPicPr>
        <p:blipFill>
          <a:blip r:embed="rId2"/>
          <a:stretch>
            <a:fillRect/>
          </a:stretch>
        </p:blipFill>
        <p:spPr>
          <a:xfrm>
            <a:off x="609600" y="6555911"/>
            <a:ext cx="242277" cy="224331"/>
          </a:xfrm>
          <a:prstGeom prst="rect">
            <a:avLst/>
          </a:prstGeom>
        </p:spPr>
      </p:pic>
      <p:sp>
        <p:nvSpPr>
          <p:cNvPr id="8" name="Text Placeholder 15">
            <a:extLst>
              <a:ext uri="{FF2B5EF4-FFF2-40B4-BE49-F238E27FC236}">
                <a16:creationId xmlns:a16="http://schemas.microsoft.com/office/drawing/2014/main" id="{C5222F28-867E-C24D-8BDD-9F5D11C02F74}"/>
              </a:ext>
            </a:extLst>
          </p:cNvPr>
          <p:cNvSpPr>
            <a:spLocks noGrp="1"/>
          </p:cNvSpPr>
          <p:nvPr>
            <p:ph type="body" sz="quarter" idx="13" hasCustomPrompt="1"/>
          </p:nvPr>
        </p:nvSpPr>
        <p:spPr>
          <a:xfrm>
            <a:off x="845341" y="6466997"/>
            <a:ext cx="3109913" cy="414338"/>
          </a:xfrm>
        </p:spPr>
        <p:txBody>
          <a:bodyPr anchor="ctr">
            <a:normAutofit/>
          </a:bodyPr>
          <a:lstStyle>
            <a:lvl1pPr marL="0" indent="0">
              <a:buFont typeface="Arial" panose="020B0604020202020204" pitchFamily="34" charset="0"/>
              <a:buNone/>
              <a:defRPr sz="12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r>
              <a:rPr lang="en-US" dirty="0" err="1"/>
              <a:t>x.x</a:t>
            </a:r>
            <a:endParaRPr lang="en-GB" dirty="0"/>
          </a:p>
        </p:txBody>
      </p:sp>
    </p:spTree>
    <p:extLst>
      <p:ext uri="{BB962C8B-B14F-4D97-AF65-F5344CB8AC3E}">
        <p14:creationId xmlns:p14="http://schemas.microsoft.com/office/powerpoint/2010/main" val="228606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en 1object + ref">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dirty="0"/>
              <a:t>Klik om de stijl te bewerken</a:t>
            </a:r>
            <a:endParaRPr kumimoji="0" lang="en-US" dirty="0"/>
          </a:p>
        </p:txBody>
      </p:sp>
      <p:sp>
        <p:nvSpPr>
          <p:cNvPr id="8" name="Tijdelijke aanduiding voor inhoud 7"/>
          <p:cNvSpPr>
            <a:spLocks noGrp="1"/>
          </p:cNvSpPr>
          <p:nvPr>
            <p:ph sz="quarter" idx="1"/>
          </p:nvPr>
        </p:nvSpPr>
        <p:spPr>
          <a:xfrm>
            <a:off x="1679510" y="1218319"/>
            <a:ext cx="8832980" cy="5040560"/>
          </a:xfrm>
        </p:spPr>
        <p:txBody>
          <a:bodyPr vert="horz">
            <a:normAutofit/>
          </a:bodyPr>
          <a:lstStyle>
            <a:lvl1pPr>
              <a:buClr>
                <a:srgbClr val="0078BF"/>
              </a:buClr>
              <a:defRPr sz="2400"/>
            </a:lvl1pPr>
            <a:lvl2pPr>
              <a:buClr>
                <a:srgbClr val="0078BF"/>
              </a:buClr>
              <a:defRPr sz="2400"/>
            </a:lvl2pPr>
            <a:lvl3pPr>
              <a:buClr>
                <a:srgbClr val="0078BF"/>
              </a:buClr>
              <a:defRPr sz="2400"/>
            </a:lvl3pPr>
            <a:lvl4pPr>
              <a:buClr>
                <a:srgbClr val="0078BF"/>
              </a:buClr>
              <a:defRPr sz="2400"/>
            </a:lvl4pPr>
            <a:lvl5pPr>
              <a:buClr>
                <a:srgbClr val="0078BF"/>
              </a:buClr>
              <a:defRPr sz="2400"/>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6" name="Tekstvak 5"/>
          <p:cNvSpPr txBox="1"/>
          <p:nvPr userDrawn="1"/>
        </p:nvSpPr>
        <p:spPr>
          <a:xfrm>
            <a:off x="143339" y="260648"/>
            <a:ext cx="1632181" cy="369332"/>
          </a:xfrm>
          <a:prstGeom prst="rect">
            <a:avLst/>
          </a:prstGeom>
          <a:noFill/>
        </p:spPr>
        <p:txBody>
          <a:bodyPr wrap="square" rtlCol="0">
            <a:spAutoFit/>
          </a:bodyPr>
          <a:lstStyle/>
          <a:p>
            <a:endParaRPr lang="en-GB" sz="1800" dirty="0"/>
          </a:p>
        </p:txBody>
      </p:sp>
      <p:pic>
        <p:nvPicPr>
          <p:cNvPr id="9" name="Picture 8">
            <a:extLst>
              <a:ext uri="{FF2B5EF4-FFF2-40B4-BE49-F238E27FC236}">
                <a16:creationId xmlns:a16="http://schemas.microsoft.com/office/drawing/2014/main" id="{98943049-9C3A-6A45-B51E-075582C5F81D}"/>
              </a:ext>
            </a:extLst>
          </p:cNvPr>
          <p:cNvPicPr>
            <a:picLocks noChangeAspect="1"/>
          </p:cNvPicPr>
          <p:nvPr userDrawn="1"/>
        </p:nvPicPr>
        <p:blipFill>
          <a:blip r:embed="rId2"/>
          <a:stretch>
            <a:fillRect/>
          </a:stretch>
        </p:blipFill>
        <p:spPr>
          <a:xfrm>
            <a:off x="609600" y="6555911"/>
            <a:ext cx="242277" cy="224331"/>
          </a:xfrm>
          <a:prstGeom prst="rect">
            <a:avLst/>
          </a:prstGeom>
        </p:spPr>
      </p:pic>
      <p:sp>
        <p:nvSpPr>
          <p:cNvPr id="10" name="Text Placeholder 15">
            <a:extLst>
              <a:ext uri="{FF2B5EF4-FFF2-40B4-BE49-F238E27FC236}">
                <a16:creationId xmlns:a16="http://schemas.microsoft.com/office/drawing/2014/main" id="{3D318060-1F3E-114E-AE09-B53D4C552D96}"/>
              </a:ext>
            </a:extLst>
          </p:cNvPr>
          <p:cNvSpPr>
            <a:spLocks noGrp="1"/>
          </p:cNvSpPr>
          <p:nvPr>
            <p:ph type="body" sz="quarter" idx="13" hasCustomPrompt="1"/>
          </p:nvPr>
        </p:nvSpPr>
        <p:spPr>
          <a:xfrm>
            <a:off x="845341" y="6466997"/>
            <a:ext cx="3109913" cy="414338"/>
          </a:xfrm>
        </p:spPr>
        <p:txBody>
          <a:bodyPr anchor="ctr">
            <a:normAutofit/>
          </a:bodyPr>
          <a:lstStyle>
            <a:lvl1pPr marL="0" indent="0">
              <a:buFont typeface="Arial" panose="020B0604020202020204" pitchFamily="34" charset="0"/>
              <a:buNone/>
              <a:defRPr sz="12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r>
              <a:rPr lang="en-US" dirty="0" err="1"/>
              <a:t>x.x</a:t>
            </a:r>
            <a:endParaRPr lang="en-GB" dirty="0"/>
          </a:p>
        </p:txBody>
      </p:sp>
    </p:spTree>
    <p:extLst>
      <p:ext uri="{BB962C8B-B14F-4D97-AF65-F5344CB8AC3E}">
        <p14:creationId xmlns:p14="http://schemas.microsoft.com/office/powerpoint/2010/main" val="2478030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29" userDrawn="1">
          <p15:clr>
            <a:srgbClr val="FBAE40"/>
          </p15:clr>
        </p15:guide>
        <p15:guide id="3" pos="1028" userDrawn="1">
          <p15:clr>
            <a:srgbClr val="FBAE40"/>
          </p15:clr>
        </p15:guide>
        <p15:guide id="4" orient="horz" pos="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en 2 object + ref">
    <p:spTree>
      <p:nvGrpSpPr>
        <p:cNvPr id="1" name=""/>
        <p:cNvGrpSpPr/>
        <p:nvPr/>
      </p:nvGrpSpPr>
      <p:grpSpPr>
        <a:xfrm>
          <a:off x="0" y="0"/>
          <a:ext cx="0" cy="0"/>
          <a:chOff x="0" y="0"/>
          <a:chExt cx="0" cy="0"/>
        </a:xfrm>
      </p:grpSpPr>
      <p:sp>
        <p:nvSpPr>
          <p:cNvPr id="2" name="Titel 1"/>
          <p:cNvSpPr>
            <a:spLocks noGrp="1"/>
          </p:cNvSpPr>
          <p:nvPr>
            <p:ph type="title"/>
          </p:nvPr>
        </p:nvSpPr>
        <p:spPr>
          <a:xfrm>
            <a:off x="1871531" y="188640"/>
            <a:ext cx="8832981" cy="792088"/>
          </a:xfrm>
        </p:spPr>
        <p:txBody>
          <a:bodyPr anchor="b" anchorCtr="0"/>
          <a:lstStyle>
            <a:lvl1pPr>
              <a:defRPr/>
            </a:lvl1pPr>
          </a:lstStyle>
          <a:p>
            <a:r>
              <a:rPr kumimoji="0" lang="nl-NL" dirty="0"/>
              <a:t>Klik om de stijl te bewerken</a:t>
            </a:r>
            <a:endParaRPr kumimoji="0" lang="en-US" dirty="0"/>
          </a:p>
        </p:txBody>
      </p:sp>
      <p:sp>
        <p:nvSpPr>
          <p:cNvPr id="3" name="Tijdelijke aanduiding voor tekst 2"/>
          <p:cNvSpPr>
            <a:spLocks noGrp="1"/>
          </p:cNvSpPr>
          <p:nvPr>
            <p:ph type="body" idx="1"/>
          </p:nvPr>
        </p:nvSpPr>
        <p:spPr>
          <a:xfrm>
            <a:off x="624418" y="1179216"/>
            <a:ext cx="5471583" cy="521593"/>
          </a:xfrm>
          <a:noFill/>
          <a:ln w="12700" cap="sq" cmpd="sng" algn="ctr">
            <a:noFill/>
            <a:prstDash val="solid"/>
          </a:ln>
        </p:spPr>
        <p:txBody>
          <a:bodyPr lIns="91440" anchor="t" anchorCtr="0">
            <a:noAutofit/>
          </a:bodyPr>
          <a:lstStyle>
            <a:lvl1pPr marL="0" indent="0">
              <a:buNone/>
              <a:defRPr sz="2000" b="1">
                <a:solidFill>
                  <a:schemeClr val="accent6">
                    <a:lumMod val="75000"/>
                  </a:schemeClr>
                </a:solidFill>
                <a:latin typeface="Calibri" panose="020F0502020204030204" pitchFamily="34" charset="0"/>
                <a:ea typeface="+mj-ea"/>
                <a:cs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nl-NL" dirty="0"/>
              <a:t>Klik om de modelstijlen te bewerken</a:t>
            </a:r>
          </a:p>
        </p:txBody>
      </p:sp>
      <p:sp>
        <p:nvSpPr>
          <p:cNvPr id="4" name="Tijdelijke aanduiding voor tekst 3"/>
          <p:cNvSpPr>
            <a:spLocks noGrp="1"/>
          </p:cNvSpPr>
          <p:nvPr>
            <p:ph type="body" sz="half" idx="3"/>
          </p:nvPr>
        </p:nvSpPr>
        <p:spPr>
          <a:xfrm>
            <a:off x="6288617" y="1196975"/>
            <a:ext cx="5760044" cy="503834"/>
          </a:xfrm>
          <a:noFill/>
          <a:ln w="12700" cap="sq" cmpd="sng" algn="ctr">
            <a:noFill/>
            <a:prstDash val="solid"/>
          </a:ln>
        </p:spPr>
        <p:txBody>
          <a:bodyPr lIns="91440" anchor="t" anchorCtr="0">
            <a:noAutofit/>
          </a:bodyPr>
          <a:lstStyle>
            <a:lvl1pPr marL="0" indent="0">
              <a:buNone/>
              <a:defRPr sz="2000" b="1">
                <a:solidFill>
                  <a:schemeClr val="accent6">
                    <a:lumMod val="75000"/>
                  </a:schemeClr>
                </a:solidFill>
                <a:latin typeface="Calibri" panose="020F0502020204030204" pitchFamily="34" charset="0"/>
                <a:ea typeface="+mj-ea"/>
                <a:cs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nl-NL" dirty="0"/>
              <a:t>Klik om de modelstijlen te bewerken</a:t>
            </a:r>
          </a:p>
        </p:txBody>
      </p:sp>
      <p:sp>
        <p:nvSpPr>
          <p:cNvPr id="11" name="Tijdelijke aanduiding voor inhoud 10"/>
          <p:cNvSpPr>
            <a:spLocks noGrp="1"/>
          </p:cNvSpPr>
          <p:nvPr>
            <p:ph sz="half" idx="2"/>
          </p:nvPr>
        </p:nvSpPr>
        <p:spPr>
          <a:xfrm>
            <a:off x="624418" y="1700808"/>
            <a:ext cx="5471583" cy="4536504"/>
          </a:xfrm>
        </p:spPr>
        <p:txBody>
          <a:bodyPr vert="horz"/>
          <a:lstStyle>
            <a:lvl1pPr>
              <a:buClr>
                <a:srgbClr val="0078BF"/>
              </a:buClr>
              <a:defRPr sz="2400"/>
            </a:lvl1pPr>
            <a:lvl2pPr>
              <a:buClr>
                <a:srgbClr val="0078BF"/>
              </a:buClr>
              <a:defRPr sz="2200"/>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13" name="Tijdelijke aanduiding voor inhoud 12"/>
          <p:cNvSpPr>
            <a:spLocks noGrp="1"/>
          </p:cNvSpPr>
          <p:nvPr>
            <p:ph sz="half" idx="4"/>
          </p:nvPr>
        </p:nvSpPr>
        <p:spPr>
          <a:xfrm>
            <a:off x="6288616" y="1700808"/>
            <a:ext cx="5664035" cy="4536504"/>
          </a:xfrm>
        </p:spPr>
        <p:txBody>
          <a:bodyPr vert="horz"/>
          <a:lstStyle>
            <a:lvl1pPr>
              <a:buClr>
                <a:srgbClr val="0078BF"/>
              </a:buClr>
              <a:defRPr sz="2400"/>
            </a:lvl1pPr>
            <a:lvl2pPr>
              <a:buClr>
                <a:srgbClr val="0078BF"/>
              </a:buClr>
              <a:defRPr sz="2200"/>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pic>
        <p:nvPicPr>
          <p:cNvPr id="8" name="Picture 7">
            <a:extLst>
              <a:ext uri="{FF2B5EF4-FFF2-40B4-BE49-F238E27FC236}">
                <a16:creationId xmlns:a16="http://schemas.microsoft.com/office/drawing/2014/main" id="{E5973860-CCC3-EC47-9BA1-25DEACBE81C1}"/>
              </a:ext>
            </a:extLst>
          </p:cNvPr>
          <p:cNvPicPr>
            <a:picLocks noChangeAspect="1"/>
          </p:cNvPicPr>
          <p:nvPr userDrawn="1"/>
        </p:nvPicPr>
        <p:blipFill>
          <a:blip r:embed="rId2"/>
          <a:stretch>
            <a:fillRect/>
          </a:stretch>
        </p:blipFill>
        <p:spPr>
          <a:xfrm>
            <a:off x="609600" y="6555911"/>
            <a:ext cx="242277" cy="224331"/>
          </a:xfrm>
          <a:prstGeom prst="rect">
            <a:avLst/>
          </a:prstGeom>
        </p:spPr>
      </p:pic>
      <p:sp>
        <p:nvSpPr>
          <p:cNvPr id="10" name="Text Placeholder 15">
            <a:extLst>
              <a:ext uri="{FF2B5EF4-FFF2-40B4-BE49-F238E27FC236}">
                <a16:creationId xmlns:a16="http://schemas.microsoft.com/office/drawing/2014/main" id="{8F5A616A-2C61-F341-8DBF-AB23FBF06D0A}"/>
              </a:ext>
            </a:extLst>
          </p:cNvPr>
          <p:cNvSpPr>
            <a:spLocks noGrp="1"/>
          </p:cNvSpPr>
          <p:nvPr>
            <p:ph type="body" sz="quarter" idx="13" hasCustomPrompt="1"/>
          </p:nvPr>
        </p:nvSpPr>
        <p:spPr>
          <a:xfrm>
            <a:off x="845341" y="6466997"/>
            <a:ext cx="3109913" cy="414338"/>
          </a:xfrm>
        </p:spPr>
        <p:txBody>
          <a:bodyPr anchor="ctr">
            <a:normAutofit/>
          </a:bodyPr>
          <a:lstStyle>
            <a:lvl1pPr marL="0" indent="0">
              <a:buFont typeface="Arial" panose="020B0604020202020204" pitchFamily="34" charset="0"/>
              <a:buNone/>
              <a:defRPr sz="12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r>
              <a:rPr lang="en-US" dirty="0" err="1"/>
              <a:t>x.x</a:t>
            </a:r>
            <a:endParaRPr lang="en-GB" dirty="0"/>
          </a:p>
        </p:txBody>
      </p:sp>
    </p:spTree>
    <p:extLst>
      <p:ext uri="{BB962C8B-B14F-4D97-AF65-F5344CB8AC3E}">
        <p14:creationId xmlns:p14="http://schemas.microsoft.com/office/powerpoint/2010/main" val="147531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urseref">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D37549-3BC4-334C-BC0F-DCEB40FBDC6F}"/>
              </a:ext>
            </a:extLst>
          </p:cNvPr>
          <p:cNvPicPr>
            <a:picLocks noChangeAspect="1"/>
          </p:cNvPicPr>
          <p:nvPr userDrawn="1"/>
        </p:nvPicPr>
        <p:blipFill>
          <a:blip r:embed="rId2"/>
          <a:stretch>
            <a:fillRect/>
          </a:stretch>
        </p:blipFill>
        <p:spPr>
          <a:xfrm>
            <a:off x="661298" y="5877272"/>
            <a:ext cx="467125" cy="467125"/>
          </a:xfrm>
          <a:prstGeom prst="rect">
            <a:avLst/>
          </a:prstGeom>
        </p:spPr>
      </p:pic>
      <p:sp>
        <p:nvSpPr>
          <p:cNvPr id="14" name="Tijdelijke aanduiding voor inhoud 7">
            <a:extLst>
              <a:ext uri="{FF2B5EF4-FFF2-40B4-BE49-F238E27FC236}">
                <a16:creationId xmlns:a16="http://schemas.microsoft.com/office/drawing/2014/main" id="{B90E466A-6B79-EA4B-BB28-FD83F6F831A4}"/>
              </a:ext>
            </a:extLst>
          </p:cNvPr>
          <p:cNvSpPr>
            <a:spLocks noGrp="1"/>
          </p:cNvSpPr>
          <p:nvPr>
            <p:ph sz="quarter" idx="1"/>
          </p:nvPr>
        </p:nvSpPr>
        <p:spPr>
          <a:xfrm>
            <a:off x="623394" y="1268760"/>
            <a:ext cx="11137237" cy="5040560"/>
          </a:xfrm>
        </p:spPr>
        <p:txBody>
          <a:bodyPr vert="horz"/>
          <a:lstStyle>
            <a:lvl1pPr>
              <a:buClr>
                <a:srgbClr val="0078BF"/>
              </a:buClr>
              <a:defRPr/>
            </a:lvl1pPr>
            <a:lvl2pPr>
              <a:buClr>
                <a:srgbClr val="0078BF"/>
              </a:buClr>
              <a:defRPr/>
            </a:lvl2pPr>
            <a:lvl3pPr>
              <a:buClr>
                <a:srgbClr val="0078BF"/>
              </a:buClr>
              <a:defRPr/>
            </a:lvl3pPr>
            <a:lvl4pPr>
              <a:buClr>
                <a:srgbClr val="0078BF"/>
              </a:buClr>
              <a:defRPr/>
            </a:lvl4pPr>
            <a:lvl5pPr>
              <a:buClr>
                <a:srgbClr val="0078BF"/>
              </a:buClr>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Tree>
    <p:extLst>
      <p:ext uri="{BB962C8B-B14F-4D97-AF65-F5344CB8AC3E}">
        <p14:creationId xmlns:p14="http://schemas.microsoft.com/office/powerpoint/2010/main" val="428118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hoek 9"/>
          <p:cNvSpPr/>
          <p:nvPr userDrawn="1"/>
        </p:nvSpPr>
        <p:spPr>
          <a:xfrm>
            <a:off x="0" y="6485530"/>
            <a:ext cx="12192000" cy="372470"/>
          </a:xfrm>
          <a:prstGeom prst="rect">
            <a:avLst/>
          </a:prstGeom>
          <a:solidFill>
            <a:srgbClr val="007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0070C0"/>
              </a:solidFill>
            </a:endParaRPr>
          </a:p>
        </p:txBody>
      </p:sp>
      <p:sp>
        <p:nvSpPr>
          <p:cNvPr id="22" name="Tijdelijke aanduiding voor titel 21"/>
          <p:cNvSpPr>
            <a:spLocks noGrp="1"/>
          </p:cNvSpPr>
          <p:nvPr>
            <p:ph type="title"/>
          </p:nvPr>
        </p:nvSpPr>
        <p:spPr>
          <a:xfrm>
            <a:off x="1679510" y="265644"/>
            <a:ext cx="8832980" cy="744558"/>
          </a:xfrm>
          <a:prstGeom prst="rect">
            <a:avLst/>
          </a:prstGeom>
          <a:ln w="12700" cap="sq">
            <a:noFill/>
            <a:round/>
          </a:ln>
        </p:spPr>
        <p:txBody>
          <a:bodyPr bIns="91440" anchor="b" anchorCtr="0">
            <a:normAutofit/>
          </a:bodyPr>
          <a:lstStyle/>
          <a:p>
            <a:r>
              <a:rPr kumimoji="0" lang="nl-NL" dirty="0"/>
              <a:t>Klik om de stijl te bewerken</a:t>
            </a:r>
            <a:endParaRPr kumimoji="0" lang="en-US" dirty="0"/>
          </a:p>
        </p:txBody>
      </p:sp>
      <p:sp>
        <p:nvSpPr>
          <p:cNvPr id="13" name="Tijdelijke aanduiding voor tekst 12"/>
          <p:cNvSpPr>
            <a:spLocks noGrp="1"/>
          </p:cNvSpPr>
          <p:nvPr>
            <p:ph type="body" idx="1"/>
          </p:nvPr>
        </p:nvSpPr>
        <p:spPr>
          <a:xfrm>
            <a:off x="1679510" y="1412874"/>
            <a:ext cx="8832980" cy="4730770"/>
          </a:xfrm>
          <a:prstGeom prst="rect">
            <a:avLst/>
          </a:prstGeom>
        </p:spPr>
        <p:txBody>
          <a:bodyPr>
            <a:normAutofit/>
          </a:bodyPr>
          <a:lstStyle/>
          <a:p>
            <a:pPr lvl="0" eaLnBrk="1" latinLnBrk="0" hangingPunct="1"/>
            <a:r>
              <a:rPr kumimoji="0" lang="en-US" noProof="0" dirty="0" err="1"/>
              <a:t>Klik</a:t>
            </a:r>
            <a:r>
              <a:rPr kumimoji="0" lang="en-US" noProof="0" dirty="0"/>
              <a:t> </a:t>
            </a:r>
            <a:r>
              <a:rPr kumimoji="0" lang="en-US" noProof="0" dirty="0" err="1"/>
              <a:t>om</a:t>
            </a:r>
            <a:r>
              <a:rPr kumimoji="0" lang="en-US" noProof="0" dirty="0"/>
              <a:t> de </a:t>
            </a:r>
            <a:r>
              <a:rPr kumimoji="0" lang="en-US" noProof="0" dirty="0" err="1"/>
              <a:t>modelstijlen</a:t>
            </a:r>
            <a:r>
              <a:rPr kumimoji="0" lang="en-US" noProof="0" dirty="0"/>
              <a:t> </a:t>
            </a:r>
            <a:r>
              <a:rPr kumimoji="0" lang="en-US" noProof="0" dirty="0" err="1"/>
              <a:t>te</a:t>
            </a:r>
            <a:r>
              <a:rPr kumimoji="0" lang="en-US" noProof="0" dirty="0"/>
              <a:t> </a:t>
            </a:r>
            <a:r>
              <a:rPr kumimoji="0" lang="en-US" noProof="0" dirty="0" err="1"/>
              <a:t>bewerken</a:t>
            </a:r>
            <a:endParaRPr kumimoji="0" lang="en-US" noProof="0" dirty="0"/>
          </a:p>
          <a:p>
            <a:pPr lvl="1" eaLnBrk="1" latinLnBrk="0" hangingPunct="1"/>
            <a:r>
              <a:rPr kumimoji="0" lang="en-US" noProof="0" dirty="0" err="1"/>
              <a:t>Tweede</a:t>
            </a:r>
            <a:r>
              <a:rPr kumimoji="0" lang="en-US" noProof="0" dirty="0"/>
              <a:t> </a:t>
            </a:r>
            <a:r>
              <a:rPr kumimoji="0" lang="en-US" noProof="0" dirty="0" err="1"/>
              <a:t>niveau</a:t>
            </a:r>
            <a:endParaRPr kumimoji="0" lang="en-US" noProof="0" dirty="0"/>
          </a:p>
          <a:p>
            <a:pPr lvl="2" eaLnBrk="1" latinLnBrk="0" hangingPunct="1"/>
            <a:r>
              <a:rPr kumimoji="0" lang="en-US" noProof="0" dirty="0" err="1"/>
              <a:t>Derde</a:t>
            </a:r>
            <a:r>
              <a:rPr kumimoji="0" lang="en-US" noProof="0" dirty="0"/>
              <a:t> </a:t>
            </a:r>
            <a:r>
              <a:rPr kumimoji="0" lang="en-US" noProof="0" dirty="0" err="1"/>
              <a:t>niveau</a:t>
            </a:r>
            <a:endParaRPr kumimoji="0" lang="en-US" noProof="0" dirty="0"/>
          </a:p>
          <a:p>
            <a:pPr lvl="3" eaLnBrk="1" latinLnBrk="0" hangingPunct="1"/>
            <a:r>
              <a:rPr kumimoji="0" lang="en-US" noProof="0" dirty="0" err="1"/>
              <a:t>Vierde</a:t>
            </a:r>
            <a:r>
              <a:rPr kumimoji="0" lang="en-US" noProof="0" dirty="0"/>
              <a:t> </a:t>
            </a:r>
            <a:r>
              <a:rPr kumimoji="0" lang="en-US" noProof="0" dirty="0" err="1"/>
              <a:t>niveau</a:t>
            </a:r>
            <a:endParaRPr kumimoji="0" lang="en-US" noProof="0" dirty="0"/>
          </a:p>
          <a:p>
            <a:pPr lvl="4" eaLnBrk="1" latinLnBrk="0" hangingPunct="1"/>
            <a:r>
              <a:rPr kumimoji="0" lang="en-US" noProof="0" dirty="0" err="1"/>
              <a:t>Vijfde</a:t>
            </a:r>
            <a:r>
              <a:rPr kumimoji="0" lang="en-US" noProof="0" dirty="0"/>
              <a:t> </a:t>
            </a:r>
            <a:r>
              <a:rPr kumimoji="0" lang="en-US" noProof="0" dirty="0" err="1"/>
              <a:t>niveau</a:t>
            </a:r>
            <a:endParaRPr kumimoji="0" lang="en-US" noProof="0" dirty="0"/>
          </a:p>
        </p:txBody>
      </p:sp>
      <p:sp>
        <p:nvSpPr>
          <p:cNvPr id="15" name="Rectangle 2"/>
          <p:cNvSpPr>
            <a:spLocks noChangeArrowheads="1"/>
          </p:cNvSpPr>
          <p:nvPr userDrawn="1"/>
        </p:nvSpPr>
        <p:spPr bwMode="auto">
          <a:xfrm>
            <a:off x="5004604" y="6547197"/>
            <a:ext cx="2182791"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sz="900" b="0" dirty="0">
                <a:solidFill>
                  <a:schemeClr val="bg1"/>
                </a:solidFill>
                <a:latin typeface="Trebuchet MS" panose="020B0603020202020204" pitchFamily="34" charset="0"/>
              </a:rPr>
              <a:t>© Van </a:t>
            </a:r>
            <a:r>
              <a:rPr lang="en-GB" sz="900" b="0" dirty="0" err="1">
                <a:solidFill>
                  <a:schemeClr val="bg1"/>
                </a:solidFill>
                <a:latin typeface="Trebuchet MS" panose="020B0603020202020204" pitchFamily="34" charset="0"/>
              </a:rPr>
              <a:t>Haren</a:t>
            </a:r>
            <a:r>
              <a:rPr lang="en-GB" sz="900" b="0" dirty="0">
                <a:solidFill>
                  <a:schemeClr val="bg1"/>
                </a:solidFill>
                <a:latin typeface="Trebuchet MS" panose="020B0603020202020204" pitchFamily="34" charset="0"/>
              </a:rPr>
              <a:t> Publishing</a:t>
            </a:r>
            <a:endParaRPr lang="en-US" sz="900" b="0" dirty="0">
              <a:solidFill>
                <a:schemeClr val="bg1"/>
              </a:solidFill>
              <a:latin typeface="Trebuchet MS" panose="020B0603020202020204" pitchFamily="34" charset="0"/>
            </a:endParaRPr>
          </a:p>
        </p:txBody>
      </p:sp>
      <p:sp>
        <p:nvSpPr>
          <p:cNvPr id="8" name="Rectangle 2">
            <a:extLst>
              <a:ext uri="{FF2B5EF4-FFF2-40B4-BE49-F238E27FC236}">
                <a16:creationId xmlns:a16="http://schemas.microsoft.com/office/drawing/2014/main" id="{C1998F9B-6720-5C4D-85EC-A1FA687F8FCC}"/>
              </a:ext>
            </a:extLst>
          </p:cNvPr>
          <p:cNvSpPr>
            <a:spLocks noChangeArrowheads="1"/>
          </p:cNvSpPr>
          <p:nvPr userDrawn="1"/>
        </p:nvSpPr>
        <p:spPr bwMode="auto">
          <a:xfrm>
            <a:off x="11136561" y="6533265"/>
            <a:ext cx="936104" cy="276999"/>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50000"/>
              </a:spcBef>
            </a:pPr>
            <a:fld id="{27958A0E-2EC8-4F47-AB5A-BD1B79E0E464}" type="slidenum">
              <a:rPr lang="en-GB" sz="1200" b="0" smtClean="0">
                <a:solidFill>
                  <a:schemeClr val="bg1"/>
                </a:solidFill>
                <a:latin typeface="+mj-lt"/>
              </a:rPr>
              <a:pPr algn="r">
                <a:spcBef>
                  <a:spcPct val="50000"/>
                </a:spcBef>
              </a:pPr>
              <a:t>‹nr.›</a:t>
            </a:fld>
            <a:endParaRPr lang="en-US" sz="1200" b="0" dirty="0">
              <a:solidFill>
                <a:schemeClr val="bg1"/>
              </a:solidFill>
              <a:latin typeface="+mj-lt"/>
            </a:endParaRPr>
          </a:p>
        </p:txBody>
      </p:sp>
    </p:spTree>
    <p:extLst>
      <p:ext uri="{BB962C8B-B14F-4D97-AF65-F5344CB8AC3E}">
        <p14:creationId xmlns:p14="http://schemas.microsoft.com/office/powerpoint/2010/main" val="802073667"/>
      </p:ext>
    </p:extLst>
  </p:cSld>
  <p:clrMap bg1="lt1" tx1="dk1" bg2="lt2" tx2="dk2" accent1="accent1" accent2="accent2" accent3="accent3" accent4="accent4" accent5="accent5" accent6="accent6" hlink="hlink" folHlink="folHlink"/>
  <p:sldLayoutIdLst>
    <p:sldLayoutId id="2147483721" r:id="rId1"/>
    <p:sldLayoutId id="2147483763" r:id="rId2"/>
    <p:sldLayoutId id="2147483734" r:id="rId3"/>
    <p:sldLayoutId id="2147483724" r:id="rId4"/>
    <p:sldLayoutId id="2147483722" r:id="rId5"/>
    <p:sldLayoutId id="2147483735" r:id="rId6"/>
    <p:sldLayoutId id="2147483736" r:id="rId7"/>
    <p:sldLayoutId id="2147483737" r:id="rId8"/>
    <p:sldLayoutId id="2147483730" r:id="rId9"/>
    <p:sldLayoutId id="2147483732" r:id="rId10"/>
    <p:sldLayoutId id="2147483743" r:id="rId11"/>
    <p:sldLayoutId id="2147483733" r:id="rId12"/>
    <p:sldLayoutId id="2147483738" r:id="rId13"/>
    <p:sldLayoutId id="2147483739" r:id="rId14"/>
    <p:sldLayoutId id="2147483741" r:id="rId15"/>
    <p:sldLayoutId id="2147483742" r:id="rId16"/>
    <p:sldLayoutId id="2147483744" r:id="rId17"/>
  </p:sldLayoutIdLst>
  <p:hf hdr="0" ftr="0" dt="0"/>
  <p:txStyles>
    <p:titleStyle>
      <a:lvl1pPr algn="ctr" rtl="0" eaLnBrk="1" latinLnBrk="0" hangingPunct="1">
        <a:spcBef>
          <a:spcPct val="0"/>
        </a:spcBef>
        <a:buNone/>
        <a:defRPr kumimoji="0" sz="3600" kern="1200">
          <a:solidFill>
            <a:srgbClr val="0078BF"/>
          </a:solidFill>
          <a:latin typeface="Calibri" panose="020F0502020204030204" pitchFamily="34" charset="0"/>
          <a:ea typeface="+mj-ea"/>
          <a:cs typeface="Calibri" panose="020F0502020204030204" pitchFamily="34" charset="0"/>
        </a:defRPr>
      </a:lvl1pPr>
    </p:titleStyle>
    <p:bodyStyle>
      <a:lvl1pPr marL="274320" indent="-274320" algn="l" rtl="0" eaLnBrk="1" latinLnBrk="0" hangingPunct="1">
        <a:spcBef>
          <a:spcPts val="580"/>
        </a:spcBef>
        <a:buClr>
          <a:srgbClr val="0078BF"/>
        </a:buClr>
        <a:buSzPct val="85000"/>
        <a:buFont typeface="Wingdings 2"/>
        <a:buChar char=""/>
        <a:defRPr kumimoji="0" sz="2000" kern="1200">
          <a:solidFill>
            <a:schemeClr val="tx1"/>
          </a:solidFill>
          <a:latin typeface="Calibri" panose="020F0502020204030204" pitchFamily="34" charset="0"/>
          <a:ea typeface="+mn-ea"/>
          <a:cs typeface="Calibri" panose="020F0502020204030204" pitchFamily="34" charset="0"/>
        </a:defRPr>
      </a:lvl1pPr>
      <a:lvl2pPr marL="548640" indent="-228600" algn="l" rtl="0" eaLnBrk="1" latinLnBrk="0" hangingPunct="1">
        <a:spcBef>
          <a:spcPts val="370"/>
        </a:spcBef>
        <a:buClr>
          <a:srgbClr val="0078BF"/>
        </a:buClr>
        <a:buSzPct val="85000"/>
        <a:buFont typeface="Wingdings 2"/>
        <a:buChar char=""/>
        <a:defRPr kumimoji="0" sz="2000" kern="1200">
          <a:solidFill>
            <a:schemeClr val="tx1"/>
          </a:solidFill>
          <a:latin typeface="Calibri" panose="020F0502020204030204" pitchFamily="34" charset="0"/>
          <a:ea typeface="+mn-ea"/>
          <a:cs typeface="Calibri" panose="020F0502020204030204" pitchFamily="34" charset="0"/>
        </a:defRPr>
      </a:lvl2pPr>
      <a:lvl3pPr marL="822960" indent="-228600" algn="l" rtl="0" eaLnBrk="1" latinLnBrk="0" hangingPunct="1">
        <a:spcBef>
          <a:spcPts val="370"/>
        </a:spcBef>
        <a:buClr>
          <a:srgbClr val="0078BF"/>
        </a:buClr>
        <a:buSzPct val="85000"/>
        <a:buFont typeface="Wingdings 2"/>
        <a:buChar char=""/>
        <a:defRPr kumimoji="0" sz="2000" kern="1200">
          <a:solidFill>
            <a:schemeClr val="tx1"/>
          </a:solidFill>
          <a:latin typeface="Calibri" panose="020F0502020204030204" pitchFamily="34" charset="0"/>
          <a:ea typeface="+mn-ea"/>
          <a:cs typeface="Calibri" panose="020F0502020204030204" pitchFamily="34" charset="0"/>
        </a:defRPr>
      </a:lvl3pPr>
      <a:lvl4pPr marL="1097280" indent="-228600" algn="l" rtl="0" eaLnBrk="1" latinLnBrk="0" hangingPunct="1">
        <a:spcBef>
          <a:spcPts val="370"/>
        </a:spcBef>
        <a:buClr>
          <a:srgbClr val="0078BF"/>
        </a:buClr>
        <a:buSzPct val="80000"/>
        <a:buFont typeface="Wingdings 2"/>
        <a:buChar char=""/>
        <a:defRPr kumimoji="0" sz="2000" kern="1200">
          <a:solidFill>
            <a:schemeClr val="tx1"/>
          </a:solidFill>
          <a:latin typeface="Calibri" panose="020F0502020204030204" pitchFamily="34" charset="0"/>
          <a:ea typeface="+mn-ea"/>
          <a:cs typeface="Calibri" panose="020F0502020204030204" pitchFamily="34" charset="0"/>
        </a:defRPr>
      </a:lvl4pPr>
      <a:lvl5pPr marL="1371600" indent="-228600" algn="l" rtl="0" eaLnBrk="1" latinLnBrk="0" hangingPunct="1">
        <a:spcBef>
          <a:spcPts val="370"/>
        </a:spcBef>
        <a:buClr>
          <a:srgbClr val="0078BF"/>
        </a:buClr>
        <a:buFontTx/>
        <a:buChar char="o"/>
        <a:defRPr kumimoji="0" sz="2000" kern="1200">
          <a:solidFill>
            <a:schemeClr val="tx1"/>
          </a:solidFill>
          <a:latin typeface="Calibri" panose="020F0502020204030204" pitchFamily="34" charset="0"/>
          <a:ea typeface="+mn-ea"/>
          <a:cs typeface="Calibri" panose="020F0502020204030204"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hoek 9"/>
          <p:cNvSpPr/>
          <p:nvPr userDrawn="1"/>
        </p:nvSpPr>
        <p:spPr>
          <a:xfrm>
            <a:off x="0" y="6485530"/>
            <a:ext cx="12192000" cy="372470"/>
          </a:xfrm>
          <a:prstGeom prst="rect">
            <a:avLst/>
          </a:prstGeom>
          <a:solidFill>
            <a:srgbClr val="007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0070C0"/>
              </a:solidFill>
            </a:endParaRPr>
          </a:p>
        </p:txBody>
      </p:sp>
      <p:sp>
        <p:nvSpPr>
          <p:cNvPr id="22" name="Tijdelijke aanduiding voor titel 21"/>
          <p:cNvSpPr>
            <a:spLocks noGrp="1"/>
          </p:cNvSpPr>
          <p:nvPr>
            <p:ph type="title"/>
          </p:nvPr>
        </p:nvSpPr>
        <p:spPr>
          <a:xfrm>
            <a:off x="1679510" y="265644"/>
            <a:ext cx="8832980" cy="744558"/>
          </a:xfrm>
          <a:prstGeom prst="rect">
            <a:avLst/>
          </a:prstGeom>
          <a:ln w="12700" cap="sq">
            <a:noFill/>
            <a:round/>
          </a:ln>
        </p:spPr>
        <p:txBody>
          <a:bodyPr bIns="91440" anchor="b" anchorCtr="0">
            <a:normAutofit/>
          </a:bodyPr>
          <a:lstStyle/>
          <a:p>
            <a:r>
              <a:rPr kumimoji="0" lang="nl-NL" dirty="0"/>
              <a:t>Klik om de stijl te bewerken</a:t>
            </a:r>
            <a:endParaRPr kumimoji="0" lang="en-US" dirty="0"/>
          </a:p>
        </p:txBody>
      </p:sp>
      <p:sp>
        <p:nvSpPr>
          <p:cNvPr id="13" name="Tijdelijke aanduiding voor tekst 12"/>
          <p:cNvSpPr>
            <a:spLocks noGrp="1"/>
          </p:cNvSpPr>
          <p:nvPr>
            <p:ph type="body" idx="1"/>
          </p:nvPr>
        </p:nvSpPr>
        <p:spPr>
          <a:xfrm>
            <a:off x="1679510" y="1412874"/>
            <a:ext cx="8832980" cy="4730770"/>
          </a:xfrm>
          <a:prstGeom prst="rect">
            <a:avLst/>
          </a:prstGeom>
        </p:spPr>
        <p:txBody>
          <a:bodyPr>
            <a:normAutofit/>
          </a:bodyPr>
          <a:lstStyle/>
          <a:p>
            <a:pPr lvl="0" eaLnBrk="1" latinLnBrk="0" hangingPunct="1"/>
            <a:r>
              <a:rPr kumimoji="0" lang="en-US" noProof="0" dirty="0" err="1"/>
              <a:t>Klik</a:t>
            </a:r>
            <a:r>
              <a:rPr kumimoji="0" lang="en-US" noProof="0" dirty="0"/>
              <a:t> </a:t>
            </a:r>
            <a:r>
              <a:rPr kumimoji="0" lang="en-US" noProof="0" dirty="0" err="1"/>
              <a:t>om</a:t>
            </a:r>
            <a:r>
              <a:rPr kumimoji="0" lang="en-US" noProof="0" dirty="0"/>
              <a:t> de </a:t>
            </a:r>
            <a:r>
              <a:rPr kumimoji="0" lang="en-US" noProof="0" dirty="0" err="1"/>
              <a:t>modelstijlen</a:t>
            </a:r>
            <a:r>
              <a:rPr kumimoji="0" lang="en-US" noProof="0" dirty="0"/>
              <a:t> </a:t>
            </a:r>
            <a:r>
              <a:rPr kumimoji="0" lang="en-US" noProof="0" dirty="0" err="1"/>
              <a:t>te</a:t>
            </a:r>
            <a:r>
              <a:rPr kumimoji="0" lang="en-US" noProof="0" dirty="0"/>
              <a:t> </a:t>
            </a:r>
            <a:r>
              <a:rPr kumimoji="0" lang="en-US" noProof="0" dirty="0" err="1"/>
              <a:t>bewerken</a:t>
            </a:r>
            <a:endParaRPr kumimoji="0" lang="en-US" noProof="0" dirty="0"/>
          </a:p>
          <a:p>
            <a:pPr lvl="1" eaLnBrk="1" latinLnBrk="0" hangingPunct="1"/>
            <a:r>
              <a:rPr kumimoji="0" lang="en-US" noProof="0" dirty="0" err="1"/>
              <a:t>Tweede</a:t>
            </a:r>
            <a:r>
              <a:rPr kumimoji="0" lang="en-US" noProof="0" dirty="0"/>
              <a:t> </a:t>
            </a:r>
            <a:r>
              <a:rPr kumimoji="0" lang="en-US" noProof="0" dirty="0" err="1"/>
              <a:t>niveau</a:t>
            </a:r>
            <a:endParaRPr kumimoji="0" lang="en-US" noProof="0" dirty="0"/>
          </a:p>
          <a:p>
            <a:pPr lvl="2" eaLnBrk="1" latinLnBrk="0" hangingPunct="1"/>
            <a:r>
              <a:rPr kumimoji="0" lang="en-US" noProof="0" dirty="0" err="1"/>
              <a:t>Derde</a:t>
            </a:r>
            <a:r>
              <a:rPr kumimoji="0" lang="en-US" noProof="0" dirty="0"/>
              <a:t> </a:t>
            </a:r>
            <a:r>
              <a:rPr kumimoji="0" lang="en-US" noProof="0" dirty="0" err="1"/>
              <a:t>niveau</a:t>
            </a:r>
            <a:endParaRPr kumimoji="0" lang="en-US" noProof="0" dirty="0"/>
          </a:p>
          <a:p>
            <a:pPr lvl="3" eaLnBrk="1" latinLnBrk="0" hangingPunct="1"/>
            <a:r>
              <a:rPr kumimoji="0" lang="en-US" noProof="0" dirty="0" err="1"/>
              <a:t>Vierde</a:t>
            </a:r>
            <a:r>
              <a:rPr kumimoji="0" lang="en-US" noProof="0" dirty="0"/>
              <a:t> </a:t>
            </a:r>
            <a:r>
              <a:rPr kumimoji="0" lang="en-US" noProof="0" dirty="0" err="1"/>
              <a:t>niveau</a:t>
            </a:r>
            <a:endParaRPr kumimoji="0" lang="en-US" noProof="0" dirty="0"/>
          </a:p>
          <a:p>
            <a:pPr lvl="4" eaLnBrk="1" latinLnBrk="0" hangingPunct="1"/>
            <a:r>
              <a:rPr kumimoji="0" lang="en-US" noProof="0" dirty="0" err="1"/>
              <a:t>Vijfde</a:t>
            </a:r>
            <a:r>
              <a:rPr kumimoji="0" lang="en-US" noProof="0" dirty="0"/>
              <a:t> </a:t>
            </a:r>
            <a:r>
              <a:rPr kumimoji="0" lang="en-US" noProof="0" dirty="0" err="1"/>
              <a:t>niveau</a:t>
            </a:r>
            <a:endParaRPr kumimoji="0" lang="en-US" noProof="0" dirty="0"/>
          </a:p>
        </p:txBody>
      </p:sp>
      <p:sp>
        <p:nvSpPr>
          <p:cNvPr id="15" name="Rectangle 2"/>
          <p:cNvSpPr>
            <a:spLocks noChangeArrowheads="1"/>
          </p:cNvSpPr>
          <p:nvPr userDrawn="1"/>
        </p:nvSpPr>
        <p:spPr bwMode="auto">
          <a:xfrm>
            <a:off x="5004604" y="6547197"/>
            <a:ext cx="2182791"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sz="900" b="0" dirty="0">
                <a:solidFill>
                  <a:schemeClr val="bg1"/>
                </a:solidFill>
                <a:latin typeface="Trebuchet MS" panose="020B0603020202020204" pitchFamily="34" charset="0"/>
              </a:rPr>
              <a:t>© Van </a:t>
            </a:r>
            <a:r>
              <a:rPr lang="en-GB" sz="900" b="0" dirty="0" err="1">
                <a:solidFill>
                  <a:schemeClr val="bg1"/>
                </a:solidFill>
                <a:latin typeface="Trebuchet MS" panose="020B0603020202020204" pitchFamily="34" charset="0"/>
              </a:rPr>
              <a:t>Haren</a:t>
            </a:r>
            <a:r>
              <a:rPr lang="en-GB" sz="900" b="0" dirty="0">
                <a:solidFill>
                  <a:schemeClr val="bg1"/>
                </a:solidFill>
                <a:latin typeface="Trebuchet MS" panose="020B0603020202020204" pitchFamily="34" charset="0"/>
              </a:rPr>
              <a:t> Publishing</a:t>
            </a:r>
            <a:endParaRPr lang="en-US" sz="900" b="0" dirty="0">
              <a:solidFill>
                <a:schemeClr val="bg1"/>
              </a:solidFill>
              <a:latin typeface="Trebuchet MS" panose="020B0603020202020204" pitchFamily="34" charset="0"/>
            </a:endParaRPr>
          </a:p>
        </p:txBody>
      </p:sp>
      <p:sp>
        <p:nvSpPr>
          <p:cNvPr id="8" name="Rectangle 2">
            <a:extLst>
              <a:ext uri="{FF2B5EF4-FFF2-40B4-BE49-F238E27FC236}">
                <a16:creationId xmlns:a16="http://schemas.microsoft.com/office/drawing/2014/main" id="{C1998F9B-6720-5C4D-85EC-A1FA687F8FCC}"/>
              </a:ext>
            </a:extLst>
          </p:cNvPr>
          <p:cNvSpPr>
            <a:spLocks noChangeArrowheads="1"/>
          </p:cNvSpPr>
          <p:nvPr userDrawn="1"/>
        </p:nvSpPr>
        <p:spPr bwMode="auto">
          <a:xfrm>
            <a:off x="11136561" y="6533265"/>
            <a:ext cx="936104" cy="276999"/>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50000"/>
              </a:spcBef>
            </a:pPr>
            <a:fld id="{27958A0E-2EC8-4F47-AB5A-BD1B79E0E464}" type="slidenum">
              <a:rPr lang="en-GB" sz="1200" b="0" smtClean="0">
                <a:solidFill>
                  <a:schemeClr val="bg1"/>
                </a:solidFill>
                <a:latin typeface="+mj-lt"/>
              </a:rPr>
              <a:pPr algn="r">
                <a:spcBef>
                  <a:spcPct val="50000"/>
                </a:spcBef>
              </a:pPr>
              <a:t>‹nr.›</a:t>
            </a:fld>
            <a:endParaRPr lang="en-US" sz="1200" b="0" dirty="0">
              <a:solidFill>
                <a:schemeClr val="bg1"/>
              </a:solidFill>
              <a:latin typeface="+mj-lt"/>
            </a:endParaRPr>
          </a:p>
        </p:txBody>
      </p:sp>
    </p:spTree>
    <p:extLst>
      <p:ext uri="{BB962C8B-B14F-4D97-AF65-F5344CB8AC3E}">
        <p14:creationId xmlns:p14="http://schemas.microsoft.com/office/powerpoint/2010/main" val="107184735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hf hdr="0" ftr="0" dt="0"/>
  <p:txStyles>
    <p:titleStyle>
      <a:lvl1pPr algn="ctr" rtl="0" eaLnBrk="1" latinLnBrk="0" hangingPunct="1">
        <a:spcBef>
          <a:spcPct val="0"/>
        </a:spcBef>
        <a:buNone/>
        <a:defRPr kumimoji="0" sz="3600" kern="1200">
          <a:solidFill>
            <a:srgbClr val="0078BF"/>
          </a:solidFill>
          <a:latin typeface="Calibri" panose="020F0502020204030204" pitchFamily="34" charset="0"/>
          <a:ea typeface="+mj-ea"/>
          <a:cs typeface="Calibri" panose="020F0502020204030204" pitchFamily="34" charset="0"/>
        </a:defRPr>
      </a:lvl1pPr>
    </p:titleStyle>
    <p:bodyStyle>
      <a:lvl1pPr marL="274320" indent="-274320" algn="l" rtl="0" eaLnBrk="1" latinLnBrk="0" hangingPunct="1">
        <a:spcBef>
          <a:spcPts val="580"/>
        </a:spcBef>
        <a:buClr>
          <a:srgbClr val="0078BF"/>
        </a:buClr>
        <a:buSzPct val="85000"/>
        <a:buFont typeface="Wingdings 2"/>
        <a:buChar char=""/>
        <a:defRPr kumimoji="0" sz="2000" kern="1200">
          <a:solidFill>
            <a:schemeClr val="tx1"/>
          </a:solidFill>
          <a:latin typeface="Calibri" panose="020F0502020204030204" pitchFamily="34" charset="0"/>
          <a:ea typeface="+mn-ea"/>
          <a:cs typeface="Calibri" panose="020F0502020204030204" pitchFamily="34" charset="0"/>
        </a:defRPr>
      </a:lvl1pPr>
      <a:lvl2pPr marL="548640" indent="-228600" algn="l" rtl="0" eaLnBrk="1" latinLnBrk="0" hangingPunct="1">
        <a:spcBef>
          <a:spcPts val="370"/>
        </a:spcBef>
        <a:buClr>
          <a:srgbClr val="0078BF"/>
        </a:buClr>
        <a:buSzPct val="85000"/>
        <a:buFont typeface="Wingdings 2"/>
        <a:buChar char=""/>
        <a:defRPr kumimoji="0" sz="2000" kern="1200">
          <a:solidFill>
            <a:schemeClr val="tx1"/>
          </a:solidFill>
          <a:latin typeface="Calibri" panose="020F0502020204030204" pitchFamily="34" charset="0"/>
          <a:ea typeface="+mn-ea"/>
          <a:cs typeface="Calibri" panose="020F0502020204030204" pitchFamily="34" charset="0"/>
        </a:defRPr>
      </a:lvl2pPr>
      <a:lvl3pPr marL="822960" indent="-228600" algn="l" rtl="0" eaLnBrk="1" latinLnBrk="0" hangingPunct="1">
        <a:spcBef>
          <a:spcPts val="370"/>
        </a:spcBef>
        <a:buClr>
          <a:srgbClr val="0078BF"/>
        </a:buClr>
        <a:buSzPct val="85000"/>
        <a:buFont typeface="Wingdings 2"/>
        <a:buChar char=""/>
        <a:defRPr kumimoji="0" sz="2000" kern="1200">
          <a:solidFill>
            <a:schemeClr val="tx1"/>
          </a:solidFill>
          <a:latin typeface="Calibri" panose="020F0502020204030204" pitchFamily="34" charset="0"/>
          <a:ea typeface="+mn-ea"/>
          <a:cs typeface="Calibri" panose="020F0502020204030204" pitchFamily="34" charset="0"/>
        </a:defRPr>
      </a:lvl3pPr>
      <a:lvl4pPr marL="1097280" indent="-228600" algn="l" rtl="0" eaLnBrk="1" latinLnBrk="0" hangingPunct="1">
        <a:spcBef>
          <a:spcPts val="370"/>
        </a:spcBef>
        <a:buClr>
          <a:srgbClr val="0078BF"/>
        </a:buClr>
        <a:buSzPct val="80000"/>
        <a:buFont typeface="Wingdings 2"/>
        <a:buChar char=""/>
        <a:defRPr kumimoji="0" sz="2000" kern="1200">
          <a:solidFill>
            <a:schemeClr val="tx1"/>
          </a:solidFill>
          <a:latin typeface="Calibri" panose="020F0502020204030204" pitchFamily="34" charset="0"/>
          <a:ea typeface="+mn-ea"/>
          <a:cs typeface="Calibri" panose="020F0502020204030204" pitchFamily="34" charset="0"/>
        </a:defRPr>
      </a:lvl4pPr>
      <a:lvl5pPr marL="1371600" indent="-228600" algn="l" rtl="0" eaLnBrk="1" latinLnBrk="0" hangingPunct="1">
        <a:spcBef>
          <a:spcPts val="370"/>
        </a:spcBef>
        <a:buClr>
          <a:srgbClr val="0078BF"/>
        </a:buClr>
        <a:buFontTx/>
        <a:buChar char="o"/>
        <a:defRPr kumimoji="0" sz="2000" kern="1200">
          <a:solidFill>
            <a:schemeClr val="tx1"/>
          </a:solidFill>
          <a:latin typeface="Calibri" panose="020F0502020204030204" pitchFamily="34" charset="0"/>
          <a:ea typeface="+mn-ea"/>
          <a:cs typeface="Calibri" panose="020F0502020204030204"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7.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p:cNvSpPr>
            <a:spLocks noGrp="1"/>
          </p:cNvSpPr>
          <p:nvPr>
            <p:ph type="subTitle" idx="4294967295"/>
          </p:nvPr>
        </p:nvSpPr>
        <p:spPr>
          <a:xfrm>
            <a:off x="947428" y="3416710"/>
            <a:ext cx="10297144" cy="523866"/>
          </a:xfrm>
        </p:spPr>
        <p:txBody>
          <a:bodyPr/>
          <a:lstStyle/>
          <a:p>
            <a:pPr marL="1143000" lvl="4" indent="0" algn="ctr">
              <a:buNone/>
            </a:pPr>
            <a:r>
              <a:rPr lang="nl-NL" sz="2400" dirty="0"/>
              <a:t>2010 </a:t>
            </a:r>
            <a:r>
              <a:rPr lang="nl-NL" sz="2400" dirty="0" err="1"/>
              <a:t>edition</a:t>
            </a:r>
            <a:r>
              <a:rPr lang="nl-NL" sz="2400" dirty="0"/>
              <a:t> - English</a:t>
            </a:r>
          </a:p>
        </p:txBody>
      </p:sp>
      <p:sp>
        <p:nvSpPr>
          <p:cNvPr id="3" name="Titel 2"/>
          <p:cNvSpPr>
            <a:spLocks noGrp="1"/>
          </p:cNvSpPr>
          <p:nvPr>
            <p:ph type="ctrTitle"/>
          </p:nvPr>
        </p:nvSpPr>
        <p:spPr/>
        <p:txBody>
          <a:bodyPr anchor="ctr">
            <a:normAutofit/>
          </a:bodyPr>
          <a:lstStyle/>
          <a:p>
            <a:r>
              <a:rPr lang="en-US" dirty="0" err="1"/>
              <a:t>M_o_R</a:t>
            </a:r>
            <a:r>
              <a:rPr lang="en-US" dirty="0"/>
              <a:t>® Management of Risk Practitioner</a:t>
            </a:r>
          </a:p>
        </p:txBody>
      </p:sp>
      <p:sp>
        <p:nvSpPr>
          <p:cNvPr id="7" name="Tekstvak 6">
            <a:extLst>
              <a:ext uri="{FF2B5EF4-FFF2-40B4-BE49-F238E27FC236}">
                <a16:creationId xmlns:a16="http://schemas.microsoft.com/office/drawing/2014/main" id="{CD2C8797-AF46-46DC-9772-367BC3C7A8F4}"/>
              </a:ext>
            </a:extLst>
          </p:cNvPr>
          <p:cNvSpPr txBox="1"/>
          <p:nvPr/>
        </p:nvSpPr>
        <p:spPr>
          <a:xfrm>
            <a:off x="3503712" y="3968340"/>
            <a:ext cx="5436368" cy="1631202"/>
          </a:xfrm>
          <a:prstGeom prst="rect">
            <a:avLst/>
          </a:prstGeom>
          <a:noFill/>
        </p:spPr>
        <p:txBody>
          <a:bodyPr wrap="square" lIns="91427" tIns="45713" rIns="91427" bIns="45713" rtlCol="0">
            <a:spAutoFit/>
          </a:bodyPr>
          <a:lstStyle/>
          <a:p>
            <a:pPr algn="ctr"/>
            <a:r>
              <a:rPr lang="en-GB" sz="1000" dirty="0">
                <a:solidFill>
                  <a:srgbClr val="000000"/>
                </a:solidFill>
                <a:latin typeface="Trebuchet MS" pitchFamily="34" charset="0"/>
              </a:rPr>
              <a:t>This material contains diagrams and text information based upon:</a:t>
            </a:r>
          </a:p>
          <a:p>
            <a:pPr algn="ctr"/>
            <a:r>
              <a:rPr lang="en-US" sz="1000" dirty="0">
                <a:solidFill>
                  <a:srgbClr val="000000"/>
                </a:solidFill>
                <a:latin typeface="Trebuchet MS" pitchFamily="34" charset="0"/>
              </a:rPr>
              <a:t>Management of Risk® manual 2010</a:t>
            </a:r>
            <a:endParaRPr lang="en-GB" sz="1000" dirty="0">
              <a:solidFill>
                <a:srgbClr val="000000"/>
              </a:solidFill>
              <a:latin typeface="Trebuchet MS" pitchFamily="34" charset="0"/>
            </a:endParaRPr>
          </a:p>
          <a:p>
            <a:pPr marL="182537" indent="-182537" algn="ctr"/>
            <a:endParaRPr lang="en-GB" sz="1000" dirty="0">
              <a:solidFill>
                <a:srgbClr val="000000"/>
              </a:solidFill>
              <a:latin typeface="Trebuchet MS" pitchFamily="34" charset="0"/>
            </a:endParaRPr>
          </a:p>
          <a:p>
            <a:pPr algn="ctr"/>
            <a:r>
              <a:rPr lang="en-US" sz="1000" dirty="0">
                <a:solidFill>
                  <a:srgbClr val="000000"/>
                </a:solidFill>
                <a:latin typeface="Trebuchet MS" pitchFamily="34" charset="0"/>
              </a:rPr>
              <a:t>PRINCE2</a:t>
            </a:r>
            <a:r>
              <a:rPr lang="en-GB" sz="1000" baseline="30000" dirty="0">
                <a:solidFill>
                  <a:srgbClr val="000000"/>
                </a:solidFill>
              </a:rPr>
              <a:t>®</a:t>
            </a:r>
            <a:r>
              <a:rPr lang="en-US" sz="1000" dirty="0">
                <a:solidFill>
                  <a:srgbClr val="000000"/>
                </a:solidFill>
                <a:latin typeface="Trebuchet MS" pitchFamily="34" charset="0"/>
              </a:rPr>
              <a:t>, PRINCE2 Agile</a:t>
            </a:r>
            <a:r>
              <a:rPr lang="en-GB" sz="1000" baseline="30000" dirty="0">
                <a:solidFill>
                  <a:srgbClr val="000000"/>
                </a:solidFill>
              </a:rPr>
              <a:t>® </a:t>
            </a:r>
            <a:r>
              <a:rPr lang="en-US" sz="1000" dirty="0">
                <a:solidFill>
                  <a:srgbClr val="000000"/>
                </a:solidFill>
                <a:latin typeface="Trebuchet MS" pitchFamily="34" charset="0"/>
              </a:rPr>
              <a:t>, ITIL</a:t>
            </a:r>
            <a:r>
              <a:rPr lang="en-GB" sz="1000" baseline="30000" dirty="0">
                <a:solidFill>
                  <a:srgbClr val="000000"/>
                </a:solidFill>
              </a:rPr>
              <a:t>® </a:t>
            </a:r>
            <a:r>
              <a:rPr lang="en-US" sz="1000" dirty="0">
                <a:solidFill>
                  <a:srgbClr val="000000"/>
                </a:solidFill>
                <a:latin typeface="Trebuchet MS" pitchFamily="34" charset="0"/>
              </a:rPr>
              <a:t>, </a:t>
            </a:r>
            <a:r>
              <a:rPr lang="en-US" sz="1000" dirty="0" err="1">
                <a:solidFill>
                  <a:srgbClr val="000000"/>
                </a:solidFill>
                <a:latin typeface="Trebuchet MS" pitchFamily="34" charset="0"/>
              </a:rPr>
              <a:t>M_o_R</a:t>
            </a:r>
            <a:r>
              <a:rPr lang="en-GB" sz="1000" baseline="30000" dirty="0">
                <a:solidFill>
                  <a:srgbClr val="000000"/>
                </a:solidFill>
              </a:rPr>
              <a:t>® </a:t>
            </a:r>
            <a:r>
              <a:rPr lang="en-US" sz="1000" dirty="0">
                <a:solidFill>
                  <a:srgbClr val="000000"/>
                </a:solidFill>
                <a:latin typeface="Trebuchet MS" pitchFamily="34" charset="0"/>
              </a:rPr>
              <a:t>, </a:t>
            </a:r>
            <a:r>
              <a:rPr lang="en-US" sz="1000" dirty="0" err="1">
                <a:solidFill>
                  <a:srgbClr val="000000"/>
                </a:solidFill>
                <a:latin typeface="Trebuchet MS" pitchFamily="34" charset="0"/>
              </a:rPr>
              <a:t>MoP</a:t>
            </a:r>
            <a:r>
              <a:rPr lang="en-GB" sz="1000" baseline="30000" dirty="0">
                <a:solidFill>
                  <a:srgbClr val="000000"/>
                </a:solidFill>
              </a:rPr>
              <a:t>® </a:t>
            </a:r>
            <a:r>
              <a:rPr lang="en-US" sz="1000" dirty="0">
                <a:solidFill>
                  <a:srgbClr val="000000"/>
                </a:solidFill>
                <a:latin typeface="Trebuchet MS" pitchFamily="34" charset="0"/>
              </a:rPr>
              <a:t>, </a:t>
            </a:r>
            <a:r>
              <a:rPr lang="en-US" sz="1000" dirty="0" err="1">
                <a:solidFill>
                  <a:srgbClr val="000000"/>
                </a:solidFill>
                <a:latin typeface="Trebuchet MS" pitchFamily="34" charset="0"/>
              </a:rPr>
              <a:t>MoV</a:t>
            </a:r>
            <a:r>
              <a:rPr lang="en-GB" sz="1000" baseline="30000" dirty="0">
                <a:solidFill>
                  <a:srgbClr val="000000"/>
                </a:solidFill>
              </a:rPr>
              <a:t>®</a:t>
            </a:r>
            <a:r>
              <a:rPr lang="en-US" sz="1000" dirty="0">
                <a:solidFill>
                  <a:srgbClr val="000000"/>
                </a:solidFill>
                <a:latin typeface="Trebuchet MS" pitchFamily="34" charset="0"/>
              </a:rPr>
              <a:t>, MSP</a:t>
            </a:r>
            <a:r>
              <a:rPr lang="en-GB" sz="1000" baseline="30000" dirty="0">
                <a:solidFill>
                  <a:srgbClr val="000000"/>
                </a:solidFill>
              </a:rPr>
              <a:t>® </a:t>
            </a:r>
            <a:r>
              <a:rPr lang="en-US" sz="1000" dirty="0">
                <a:solidFill>
                  <a:srgbClr val="000000"/>
                </a:solidFill>
                <a:latin typeface="Trebuchet MS" pitchFamily="34" charset="0"/>
              </a:rPr>
              <a:t>, P3O</a:t>
            </a:r>
            <a:r>
              <a:rPr lang="en-GB" sz="1000" baseline="30000" dirty="0">
                <a:solidFill>
                  <a:srgbClr val="000000"/>
                </a:solidFill>
              </a:rPr>
              <a:t>® </a:t>
            </a:r>
            <a:r>
              <a:rPr lang="en-US" sz="1000" dirty="0">
                <a:solidFill>
                  <a:srgbClr val="000000"/>
                </a:solidFill>
                <a:latin typeface="Trebuchet MS" pitchFamily="34" charset="0"/>
              </a:rPr>
              <a:t>, </a:t>
            </a:r>
            <a:r>
              <a:rPr lang="en-GB" sz="1000" dirty="0">
                <a:solidFill>
                  <a:srgbClr val="000000"/>
                </a:solidFill>
                <a:latin typeface="Trebuchet MS" pitchFamily="34" charset="0"/>
              </a:rPr>
              <a:t>P3M3</a:t>
            </a:r>
            <a:r>
              <a:rPr lang="en-GB" sz="1000" baseline="30000" dirty="0">
                <a:solidFill>
                  <a:srgbClr val="000000"/>
                </a:solidFill>
                <a:latin typeface="Trebuchet MS" pitchFamily="34" charset="0"/>
              </a:rPr>
              <a:t>®</a:t>
            </a:r>
            <a:r>
              <a:rPr lang="en-US" sz="1000" dirty="0">
                <a:solidFill>
                  <a:srgbClr val="000000"/>
                </a:solidFill>
                <a:latin typeface="Trebuchet MS" pitchFamily="34" charset="0"/>
              </a:rPr>
              <a:t>, </a:t>
            </a:r>
            <a:r>
              <a:rPr lang="en-GB" sz="1000" dirty="0">
                <a:solidFill>
                  <a:srgbClr val="000000"/>
                </a:solidFill>
                <a:latin typeface="Trebuchet MS" pitchFamily="34" charset="0"/>
              </a:rPr>
              <a:t>P2MM</a:t>
            </a:r>
            <a:r>
              <a:rPr lang="en-GB" sz="1000" baseline="30000" dirty="0">
                <a:solidFill>
                  <a:srgbClr val="000000"/>
                </a:solidFill>
                <a:latin typeface="Trebuchet MS" pitchFamily="34" charset="0"/>
              </a:rPr>
              <a:t>®  </a:t>
            </a:r>
            <a:r>
              <a:rPr lang="en-US" sz="1000" dirty="0">
                <a:solidFill>
                  <a:srgbClr val="000000"/>
                </a:solidFill>
                <a:latin typeface="Trebuchet MS" pitchFamily="34" charset="0"/>
              </a:rPr>
              <a:t>are registered trade marks of AXELOS Limited, used under permission of AXELOS Limited. </a:t>
            </a:r>
          </a:p>
          <a:p>
            <a:pPr algn="ctr"/>
            <a:r>
              <a:rPr lang="en-US" sz="1000" dirty="0">
                <a:solidFill>
                  <a:srgbClr val="000000"/>
                </a:solidFill>
                <a:latin typeface="Trebuchet MS" pitchFamily="34" charset="0"/>
              </a:rPr>
              <a:t>All rights reserved.</a:t>
            </a:r>
            <a:endParaRPr lang="en-GB" sz="1000" dirty="0">
              <a:solidFill>
                <a:srgbClr val="000000"/>
              </a:solidFill>
              <a:latin typeface="Trebuchet MS" pitchFamily="34" charset="0"/>
            </a:endParaRPr>
          </a:p>
          <a:p>
            <a:pPr algn="ctr"/>
            <a:endParaRPr lang="nl-NL" sz="1000" dirty="0">
              <a:solidFill>
                <a:srgbClr val="000000"/>
              </a:solidFill>
              <a:latin typeface="Trebuchet MS" pitchFamily="34" charset="0"/>
            </a:endParaRPr>
          </a:p>
          <a:p>
            <a:pPr algn="ctr"/>
            <a:r>
              <a:rPr lang="en-US" sz="1000" dirty="0">
                <a:solidFill>
                  <a:srgbClr val="000000"/>
                </a:solidFill>
                <a:latin typeface="Trebuchet MS" pitchFamily="34" charset="0"/>
              </a:rPr>
              <a:t>The Swirl logo™ is a trade mark of </a:t>
            </a:r>
            <a:r>
              <a:rPr lang="en-GB" sz="1000" dirty="0">
                <a:solidFill>
                  <a:srgbClr val="000000"/>
                </a:solidFill>
                <a:latin typeface="Trebuchet MS" pitchFamily="34" charset="0"/>
              </a:rPr>
              <a:t>AXELOS Limited, used under permission of AXELOS Ltd.</a:t>
            </a:r>
          </a:p>
          <a:p>
            <a:pPr algn="ctr"/>
            <a:r>
              <a:rPr lang="nl-NL" sz="1000" dirty="0">
                <a:solidFill>
                  <a:srgbClr val="000000"/>
                </a:solidFill>
                <a:latin typeface="Trebuchet MS" pitchFamily="34" charset="0"/>
              </a:rPr>
              <a:t>Version 1.0</a:t>
            </a:r>
            <a:endParaRPr lang="en-US" sz="1000" dirty="0">
              <a:latin typeface="Trebuchet MS" pitchFamily="34" charset="0"/>
            </a:endParaRPr>
          </a:p>
          <a:p>
            <a:pPr algn="ctr"/>
            <a:endParaRPr lang="en-US" sz="1000" dirty="0">
              <a:solidFill>
                <a:srgbClr val="000000"/>
              </a:solidFill>
              <a:latin typeface="Trebuchet MS" pitchFamily="34" charset="0"/>
            </a:endParaRPr>
          </a:p>
        </p:txBody>
      </p:sp>
      <p:pic>
        <p:nvPicPr>
          <p:cNvPr id="5" name="Afbeelding 4">
            <a:extLst>
              <a:ext uri="{FF2B5EF4-FFF2-40B4-BE49-F238E27FC236}">
                <a16:creationId xmlns:a16="http://schemas.microsoft.com/office/drawing/2014/main" id="{D218F6B6-6363-4B0D-9068-D93BBEA73305}"/>
              </a:ext>
            </a:extLst>
          </p:cNvPr>
          <p:cNvPicPr>
            <a:picLocks noChangeAspect="1"/>
          </p:cNvPicPr>
          <p:nvPr/>
        </p:nvPicPr>
        <p:blipFill>
          <a:blip r:embed="rId3"/>
          <a:stretch>
            <a:fillRect/>
          </a:stretch>
        </p:blipFill>
        <p:spPr>
          <a:xfrm>
            <a:off x="8980814" y="1102297"/>
            <a:ext cx="2765603" cy="10763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GB" dirty="0"/>
              <a:t>What is ‘Risk Management’?</a:t>
            </a:r>
          </a:p>
        </p:txBody>
      </p:sp>
      <p:sp>
        <p:nvSpPr>
          <p:cNvPr id="22531" name="Rectangle 3"/>
          <p:cNvSpPr>
            <a:spLocks noGrp="1" noChangeArrowheads="1"/>
          </p:cNvSpPr>
          <p:nvPr>
            <p:ph sz="quarter" idx="1"/>
          </p:nvPr>
        </p:nvSpPr>
        <p:spPr/>
        <p:txBody>
          <a:bodyPr wrap="square">
            <a:spAutoFit/>
          </a:bodyPr>
          <a:lstStyle/>
          <a:p>
            <a:pPr eaLnBrk="1" hangingPunct="1">
              <a:buFontTx/>
              <a:buNone/>
              <a:defRPr/>
            </a:pPr>
            <a:r>
              <a:rPr lang="en-GB" dirty="0"/>
              <a:t>M_o_R defines Risk Management as…..</a:t>
            </a:r>
          </a:p>
          <a:p>
            <a:pPr marL="0" indent="0" eaLnBrk="1" hangingPunct="1">
              <a:buNone/>
              <a:defRPr/>
            </a:pPr>
            <a:r>
              <a:rPr lang="en-GB" dirty="0">
                <a:solidFill>
                  <a:srgbClr val="000000"/>
                </a:solidFill>
              </a:rPr>
              <a:t>“</a:t>
            </a:r>
            <a:r>
              <a:rPr lang="en-GB" i="1" dirty="0">
                <a:solidFill>
                  <a:srgbClr val="000000"/>
                </a:solidFill>
              </a:rPr>
              <a:t>The systematic application of principles, an approach and a process to the tasks of identifying and assessing risks, and then planning and implementing risk responses</a:t>
            </a:r>
            <a:r>
              <a:rPr lang="en-GB" dirty="0">
                <a:solidFill>
                  <a:srgbClr val="000000"/>
                </a:solidFill>
              </a:rPr>
              <a:t>”(page 4)</a:t>
            </a:r>
          </a:p>
          <a:p>
            <a:pPr eaLnBrk="1" hangingPunct="1">
              <a:buFontTx/>
              <a:buNone/>
              <a:defRPr/>
            </a:pPr>
            <a:endParaRPr lang="en-GB" dirty="0">
              <a:solidFill>
                <a:srgbClr val="000000"/>
              </a:solidFill>
            </a:endParaRPr>
          </a:p>
          <a:p>
            <a:pPr marL="0" indent="0">
              <a:buNone/>
              <a:defRPr/>
            </a:pPr>
            <a:r>
              <a:rPr lang="en-GB" dirty="0">
                <a:solidFill>
                  <a:srgbClr val="000000"/>
                </a:solidFill>
              </a:rPr>
              <a:t>The aim is </a:t>
            </a:r>
            <a:r>
              <a:rPr lang="en-GB" dirty="0">
                <a:solidFill>
                  <a:srgbClr val="FF6600"/>
                </a:solidFill>
              </a:rPr>
              <a:t>to support proactive decision-making </a:t>
            </a:r>
            <a:r>
              <a:rPr lang="en-GB" dirty="0">
                <a:solidFill>
                  <a:srgbClr val="000000"/>
                </a:solidFill>
              </a:rPr>
              <a:t>through a good understanding of risks and their likely impact.</a:t>
            </a:r>
            <a:endParaRPr lang="en-GB" i="1" dirty="0"/>
          </a:p>
        </p:txBody>
      </p:sp>
      <p:sp>
        <p:nvSpPr>
          <p:cNvPr id="2" name="Tijdelijke aanduiding voor tekst 1">
            <a:extLst>
              <a:ext uri="{FF2B5EF4-FFF2-40B4-BE49-F238E27FC236}">
                <a16:creationId xmlns:a16="http://schemas.microsoft.com/office/drawing/2014/main" id="{DCC5D47A-80C9-462C-A84B-221F2C61415B}"/>
              </a:ext>
            </a:extLst>
          </p:cNvPr>
          <p:cNvSpPr>
            <a:spLocks noGrp="1"/>
          </p:cNvSpPr>
          <p:nvPr>
            <p:ph type="body" sz="quarter" idx="13"/>
          </p:nvPr>
        </p:nvSpPr>
        <p:spPr/>
        <p:txBody>
          <a:bodyPr/>
          <a:lstStyle/>
          <a:p>
            <a:r>
              <a:rPr lang="en-GB" dirty="0"/>
              <a:t>Ref. 1.3</a:t>
            </a:r>
            <a:endParaRPr lang="nl-NL" dirty="0"/>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p:txBody>
          <a:bodyPr>
            <a:normAutofit/>
          </a:bodyPr>
          <a:lstStyle/>
          <a:p>
            <a:pPr>
              <a:defRPr/>
            </a:pPr>
            <a:r>
              <a:rPr lang="en-US" dirty="0"/>
              <a:t>Facilitates </a:t>
            </a:r>
            <a:r>
              <a:rPr lang="en-GB" dirty="0"/>
              <a:t>continual improvement</a:t>
            </a:r>
          </a:p>
        </p:txBody>
      </p:sp>
      <p:sp>
        <p:nvSpPr>
          <p:cNvPr id="1032" name="Rectangle 10"/>
          <p:cNvSpPr>
            <a:spLocks noGrp="1" noChangeArrowheads="1"/>
          </p:cNvSpPr>
          <p:nvPr>
            <p:ph sz="quarter" idx="1"/>
          </p:nvPr>
        </p:nvSpPr>
        <p:spPr/>
        <p:txBody>
          <a:bodyPr>
            <a:normAutofit/>
          </a:bodyPr>
          <a:lstStyle/>
          <a:p>
            <a:pPr marL="0" indent="0">
              <a:buNone/>
            </a:pPr>
            <a:r>
              <a:rPr lang="en-GB" dirty="0"/>
              <a:t>How ‘mature’  is your organisation?</a:t>
            </a:r>
          </a:p>
        </p:txBody>
      </p:sp>
      <p:sp>
        <p:nvSpPr>
          <p:cNvPr id="4" name="Tijdelijke aanduiding voor tekst 3">
            <a:extLst>
              <a:ext uri="{FF2B5EF4-FFF2-40B4-BE49-F238E27FC236}">
                <a16:creationId xmlns:a16="http://schemas.microsoft.com/office/drawing/2014/main" id="{08B216D8-B97D-4AC8-A79F-0C0CDF0DF926}"/>
              </a:ext>
            </a:extLst>
          </p:cNvPr>
          <p:cNvSpPr>
            <a:spLocks noGrp="1"/>
          </p:cNvSpPr>
          <p:nvPr>
            <p:ph type="body" sz="quarter" idx="13"/>
          </p:nvPr>
        </p:nvSpPr>
        <p:spPr/>
        <p:txBody>
          <a:bodyPr/>
          <a:lstStyle/>
          <a:p>
            <a:r>
              <a:rPr lang="en-GB" dirty="0"/>
              <a:t>App. D</a:t>
            </a:r>
            <a:endParaRPr lang="nl-NL" dirty="0"/>
          </a:p>
        </p:txBody>
      </p:sp>
      <p:sp>
        <p:nvSpPr>
          <p:cNvPr id="1034" name="Rectangle 11"/>
          <p:cNvSpPr>
            <a:spLocks noChangeArrowheads="1"/>
          </p:cNvSpPr>
          <p:nvPr/>
        </p:nvSpPr>
        <p:spPr bwMode="auto">
          <a:xfrm>
            <a:off x="3146427" y="6254750"/>
            <a:ext cx="9525" cy="6350"/>
          </a:xfrm>
          <a:prstGeom prst="rect">
            <a:avLst/>
          </a:prstGeom>
          <a:solidFill>
            <a:srgbClr val="000000"/>
          </a:solidFill>
          <a:ln w="9525">
            <a:noFill/>
            <a:miter lim="800000"/>
            <a:headEnd/>
            <a:tailEnd/>
          </a:ln>
        </p:spPr>
        <p:txBody>
          <a:bodyPr wrap="none" lIns="91431" tIns="45715" rIns="91431" bIns="45715" anchor="ctr"/>
          <a:lstStyle/>
          <a:p>
            <a:endParaRPr lang="en-US"/>
          </a:p>
        </p:txBody>
      </p:sp>
      <p:grpSp>
        <p:nvGrpSpPr>
          <p:cNvPr id="2" name="Group 12"/>
          <p:cNvGrpSpPr>
            <a:grpSpLocks/>
          </p:cNvGrpSpPr>
          <p:nvPr/>
        </p:nvGrpSpPr>
        <p:grpSpPr bwMode="auto">
          <a:xfrm>
            <a:off x="3287688" y="2060848"/>
            <a:ext cx="6513079" cy="3805240"/>
            <a:chOff x="740" y="1358"/>
            <a:chExt cx="3040" cy="2397"/>
          </a:xfrm>
        </p:grpSpPr>
        <p:sp>
          <p:nvSpPr>
            <p:cNvPr id="1038" name="Rectangle 13"/>
            <p:cNvSpPr>
              <a:spLocks noChangeArrowheads="1"/>
            </p:cNvSpPr>
            <p:nvPr/>
          </p:nvSpPr>
          <p:spPr bwMode="auto">
            <a:xfrm>
              <a:off x="2992" y="1358"/>
              <a:ext cx="788" cy="524"/>
            </a:xfrm>
            <a:prstGeom prst="rect">
              <a:avLst/>
            </a:prstGeom>
            <a:noFill/>
            <a:ln w="9525">
              <a:noFill/>
              <a:miter lim="800000"/>
              <a:headEnd/>
              <a:tailEnd/>
            </a:ln>
          </p:spPr>
          <p:txBody>
            <a:bodyPr lIns="92075" tIns="46038" rIns="92075" bIns="46038">
              <a:spAutoFit/>
            </a:bodyPr>
            <a:lstStyle/>
            <a:p>
              <a:pPr eaLnBrk="0" hangingPunct="0"/>
              <a:r>
                <a:rPr lang="en-GB" sz="2400" dirty="0">
                  <a:solidFill>
                    <a:srgbClr val="010000"/>
                  </a:solidFill>
                  <a:latin typeface="Arial" charset="0"/>
                </a:rPr>
                <a:t>Optimising	</a:t>
              </a:r>
            </a:p>
          </p:txBody>
        </p:sp>
        <p:sp>
          <p:nvSpPr>
            <p:cNvPr id="1039" name="Rectangle 14"/>
            <p:cNvSpPr>
              <a:spLocks noChangeArrowheads="1"/>
            </p:cNvSpPr>
            <p:nvPr/>
          </p:nvSpPr>
          <p:spPr bwMode="auto">
            <a:xfrm>
              <a:off x="2488" y="1911"/>
              <a:ext cx="916" cy="524"/>
            </a:xfrm>
            <a:prstGeom prst="rect">
              <a:avLst/>
            </a:prstGeom>
            <a:noFill/>
            <a:ln w="9525">
              <a:noFill/>
              <a:miter lim="800000"/>
              <a:headEnd/>
              <a:tailEnd/>
            </a:ln>
          </p:spPr>
          <p:txBody>
            <a:bodyPr lIns="92075" tIns="46038" rIns="92075" bIns="46038">
              <a:spAutoFit/>
            </a:bodyPr>
            <a:lstStyle/>
            <a:p>
              <a:pPr eaLnBrk="0" hangingPunct="0"/>
              <a:r>
                <a:rPr lang="en-GB" sz="2400" dirty="0">
                  <a:solidFill>
                    <a:srgbClr val="010000"/>
                  </a:solidFill>
                  <a:latin typeface="Arial" charset="0"/>
                </a:rPr>
                <a:t>Managed	</a:t>
              </a:r>
            </a:p>
          </p:txBody>
        </p:sp>
        <p:sp>
          <p:nvSpPr>
            <p:cNvPr id="1040" name="Rectangle 15"/>
            <p:cNvSpPr>
              <a:spLocks noChangeArrowheads="1"/>
            </p:cNvSpPr>
            <p:nvPr/>
          </p:nvSpPr>
          <p:spPr bwMode="auto">
            <a:xfrm>
              <a:off x="2017" y="2447"/>
              <a:ext cx="876" cy="524"/>
            </a:xfrm>
            <a:prstGeom prst="rect">
              <a:avLst/>
            </a:prstGeom>
            <a:noFill/>
            <a:ln w="9525">
              <a:noFill/>
              <a:miter lim="800000"/>
              <a:headEnd/>
              <a:tailEnd/>
            </a:ln>
          </p:spPr>
          <p:txBody>
            <a:bodyPr lIns="92075" tIns="46038" rIns="92075" bIns="46038">
              <a:spAutoFit/>
            </a:bodyPr>
            <a:lstStyle/>
            <a:p>
              <a:pPr eaLnBrk="0" hangingPunct="0"/>
              <a:r>
                <a:rPr lang="en-GB" sz="2400" dirty="0">
                  <a:solidFill>
                    <a:srgbClr val="010000"/>
                  </a:solidFill>
                  <a:latin typeface="Arial" charset="0"/>
                </a:rPr>
                <a:t>Defined	</a:t>
              </a:r>
            </a:p>
          </p:txBody>
        </p:sp>
        <p:sp>
          <p:nvSpPr>
            <p:cNvPr id="1041" name="Rectangle 16"/>
            <p:cNvSpPr>
              <a:spLocks noChangeArrowheads="1"/>
            </p:cNvSpPr>
            <p:nvPr/>
          </p:nvSpPr>
          <p:spPr bwMode="auto">
            <a:xfrm>
              <a:off x="1477" y="2965"/>
              <a:ext cx="1280" cy="291"/>
            </a:xfrm>
            <a:prstGeom prst="rect">
              <a:avLst/>
            </a:prstGeom>
            <a:noFill/>
            <a:ln w="9525">
              <a:noFill/>
              <a:miter lim="800000"/>
              <a:headEnd/>
              <a:tailEnd/>
            </a:ln>
          </p:spPr>
          <p:txBody>
            <a:bodyPr wrap="none" lIns="92075" tIns="46038" rIns="92075" bIns="46038">
              <a:spAutoFit/>
            </a:bodyPr>
            <a:lstStyle/>
            <a:p>
              <a:pPr eaLnBrk="0" hangingPunct="0"/>
              <a:r>
                <a:rPr lang="en-GB" sz="2400" dirty="0">
                  <a:solidFill>
                    <a:srgbClr val="010000"/>
                  </a:solidFill>
                  <a:latin typeface="Arial" charset="0"/>
                </a:rPr>
                <a:t>Repeatable	</a:t>
              </a:r>
            </a:p>
          </p:txBody>
        </p:sp>
        <p:sp>
          <p:nvSpPr>
            <p:cNvPr id="1042" name="Rectangle 17"/>
            <p:cNvSpPr>
              <a:spLocks noChangeArrowheads="1"/>
            </p:cNvSpPr>
            <p:nvPr/>
          </p:nvSpPr>
          <p:spPr bwMode="auto">
            <a:xfrm>
              <a:off x="740" y="3464"/>
              <a:ext cx="571" cy="291"/>
            </a:xfrm>
            <a:prstGeom prst="rect">
              <a:avLst/>
            </a:prstGeom>
            <a:noFill/>
            <a:ln w="9525">
              <a:noFill/>
              <a:miter lim="800000"/>
              <a:headEnd/>
              <a:tailEnd/>
            </a:ln>
          </p:spPr>
          <p:txBody>
            <a:bodyPr wrap="none" lIns="92075" tIns="46038" rIns="92075" bIns="46038">
              <a:spAutoFit/>
            </a:bodyPr>
            <a:lstStyle/>
            <a:p>
              <a:pPr eaLnBrk="0" hangingPunct="0"/>
              <a:r>
                <a:rPr lang="en-GB" sz="2400" dirty="0">
                  <a:solidFill>
                    <a:srgbClr val="010000"/>
                  </a:solidFill>
                  <a:latin typeface="Arial" charset="0"/>
                </a:rPr>
                <a:t>Initial</a:t>
              </a:r>
            </a:p>
          </p:txBody>
        </p:sp>
      </p:grpSp>
      <p:sp>
        <p:nvSpPr>
          <p:cNvPr id="1036" name="Rectangle 23"/>
          <p:cNvSpPr>
            <a:spLocks noChangeArrowheads="1"/>
          </p:cNvSpPr>
          <p:nvPr/>
        </p:nvSpPr>
        <p:spPr bwMode="auto">
          <a:xfrm>
            <a:off x="7067928" y="4500571"/>
            <a:ext cx="3171476" cy="1263663"/>
          </a:xfrm>
          <a:prstGeom prst="rect">
            <a:avLst/>
          </a:prstGeom>
          <a:noFill/>
          <a:ln w="9525">
            <a:noFill/>
            <a:miter lim="800000"/>
            <a:headEnd/>
            <a:tailEnd/>
          </a:ln>
        </p:spPr>
        <p:txBody>
          <a:bodyPr lIns="91431" tIns="45715" rIns="91431" bIns="45715"/>
          <a:lstStyle/>
          <a:p>
            <a:pPr eaLnBrk="0" hangingPunct="0"/>
            <a:r>
              <a:rPr lang="en-GB" sz="2400" dirty="0">
                <a:latin typeface="Calibri" panose="020F0502020204030204" pitchFamily="34" charset="0"/>
                <a:cs typeface="Calibri" panose="020F0502020204030204" pitchFamily="34" charset="0"/>
              </a:rPr>
              <a:t>Maturity models help develop strategies to improve risk maturity</a:t>
            </a:r>
          </a:p>
          <a:p>
            <a:pPr eaLnBrk="0" hangingPunct="0"/>
            <a:endParaRPr lang="en-GB" sz="2400" dirty="0">
              <a:latin typeface="Calibri" panose="020F0502020204030204" pitchFamily="34" charset="0"/>
              <a:cs typeface="Calibri" panose="020F0502020204030204" pitchFamily="34" charset="0"/>
            </a:endParaRPr>
          </a:p>
        </p:txBody>
      </p:sp>
      <p:pic>
        <p:nvPicPr>
          <p:cNvPr id="350216" name="Picture 8" descr="D:\Users\Douwe\Tijdelijke internetbestanden\Content.IE5\0CRSUSVN\MCj03598610000[1].wmf"/>
          <p:cNvPicPr>
            <a:picLocks noChangeAspect="1" noChangeArrowheads="1"/>
          </p:cNvPicPr>
          <p:nvPr/>
        </p:nvPicPr>
        <p:blipFill>
          <a:blip r:embed="rId3" cstate="print"/>
          <a:srcRect/>
          <a:stretch>
            <a:fillRect/>
          </a:stretch>
        </p:blipFill>
        <p:spPr bwMode="auto">
          <a:xfrm>
            <a:off x="4595802" y="3357563"/>
            <a:ext cx="894454" cy="928694"/>
          </a:xfrm>
          <a:prstGeom prst="rect">
            <a:avLst/>
          </a:prstGeom>
          <a:noFill/>
        </p:spPr>
      </p:pic>
      <p:pic>
        <p:nvPicPr>
          <p:cNvPr id="350217" name="Picture 9" descr="D:\Users\Douwe\Tijdelijke internetbestanden\Content.IE5\FNWUHGVG\MPj04332330000[1].jpg"/>
          <p:cNvPicPr>
            <a:picLocks noChangeAspect="1" noChangeArrowheads="1"/>
          </p:cNvPicPr>
          <p:nvPr/>
        </p:nvPicPr>
        <p:blipFill>
          <a:blip r:embed="rId4" cstate="print"/>
          <a:srcRect/>
          <a:stretch>
            <a:fillRect/>
          </a:stretch>
        </p:blipFill>
        <p:spPr bwMode="auto">
          <a:xfrm>
            <a:off x="2595538" y="5143513"/>
            <a:ext cx="771508" cy="771508"/>
          </a:xfrm>
          <a:prstGeom prst="rect">
            <a:avLst/>
          </a:prstGeom>
          <a:noFill/>
        </p:spPr>
      </p:pic>
      <p:sp>
        <p:nvSpPr>
          <p:cNvPr id="350218" name="Documents"/>
          <p:cNvSpPr>
            <a:spLocks noEditPoints="1" noChangeArrowheads="1"/>
          </p:cNvSpPr>
          <p:nvPr/>
        </p:nvSpPr>
        <p:spPr bwMode="auto">
          <a:xfrm>
            <a:off x="3809985" y="4214820"/>
            <a:ext cx="500066" cy="76199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31" tIns="45715" rIns="91431" bIns="45715" numCol="1" anchor="t" anchorCtr="0" compatLnSpc="1">
            <a:prstTxWarp prst="textNoShape">
              <a:avLst/>
            </a:prstTxWarp>
          </a:bodyPr>
          <a:lstStyle/>
          <a:p>
            <a:endParaRPr lang="en-GB"/>
          </a:p>
        </p:txBody>
      </p:sp>
      <p:cxnSp>
        <p:nvCxnSpPr>
          <p:cNvPr id="23" name="Gebogen verbindingslijn 22"/>
          <p:cNvCxnSpPr/>
          <p:nvPr/>
        </p:nvCxnSpPr>
        <p:spPr>
          <a:xfrm flipV="1">
            <a:off x="2309786" y="5072075"/>
            <a:ext cx="2928958" cy="785818"/>
          </a:xfrm>
          <a:prstGeom prst="bentConnector3">
            <a:avLst>
              <a:gd name="adj1" fmla="val -1041"/>
            </a:avLst>
          </a:prstGeom>
          <a:ln w="25400"/>
        </p:spPr>
        <p:style>
          <a:lnRef idx="1">
            <a:schemeClr val="accent1"/>
          </a:lnRef>
          <a:fillRef idx="0">
            <a:schemeClr val="accent1"/>
          </a:fillRef>
          <a:effectRef idx="0">
            <a:schemeClr val="accent1"/>
          </a:effectRef>
          <a:fontRef idx="minor">
            <a:schemeClr val="tx1"/>
          </a:fontRef>
        </p:style>
      </p:cxnSp>
      <p:cxnSp>
        <p:nvCxnSpPr>
          <p:cNvPr id="25" name="Gebogen verbindingslijn 24"/>
          <p:cNvCxnSpPr/>
          <p:nvPr/>
        </p:nvCxnSpPr>
        <p:spPr>
          <a:xfrm flipV="1">
            <a:off x="3452794" y="4214819"/>
            <a:ext cx="2928958" cy="785818"/>
          </a:xfrm>
          <a:prstGeom prst="bentConnector3">
            <a:avLst>
              <a:gd name="adj1" fmla="val -1041"/>
            </a:avLst>
          </a:prstGeom>
          <a:ln w="25400"/>
        </p:spPr>
        <p:style>
          <a:lnRef idx="1">
            <a:schemeClr val="accent1"/>
          </a:lnRef>
          <a:fillRef idx="0">
            <a:schemeClr val="accent1"/>
          </a:fillRef>
          <a:effectRef idx="0">
            <a:schemeClr val="accent1"/>
          </a:effectRef>
          <a:fontRef idx="minor">
            <a:schemeClr val="tx1"/>
          </a:fontRef>
        </p:style>
      </p:cxnSp>
      <p:cxnSp>
        <p:nvCxnSpPr>
          <p:cNvPr id="28" name="Gebogen verbindingslijn 27"/>
          <p:cNvCxnSpPr/>
          <p:nvPr/>
        </p:nvCxnSpPr>
        <p:spPr>
          <a:xfrm flipV="1">
            <a:off x="4452926" y="3357562"/>
            <a:ext cx="2928958" cy="785818"/>
          </a:xfrm>
          <a:prstGeom prst="bentConnector3">
            <a:avLst>
              <a:gd name="adj1" fmla="val -1041"/>
            </a:avLst>
          </a:prstGeom>
          <a:ln w="25400"/>
        </p:spPr>
        <p:style>
          <a:lnRef idx="1">
            <a:schemeClr val="accent1"/>
          </a:lnRef>
          <a:fillRef idx="0">
            <a:schemeClr val="accent1"/>
          </a:fillRef>
          <a:effectRef idx="0">
            <a:schemeClr val="accent1"/>
          </a:effectRef>
          <a:fontRef idx="minor">
            <a:schemeClr val="tx1"/>
          </a:fontRef>
        </p:style>
      </p:cxnSp>
      <p:cxnSp>
        <p:nvCxnSpPr>
          <p:cNvPr id="29" name="Gebogen verbindingslijn 28"/>
          <p:cNvCxnSpPr/>
          <p:nvPr/>
        </p:nvCxnSpPr>
        <p:spPr>
          <a:xfrm flipV="1">
            <a:off x="5453058" y="2500306"/>
            <a:ext cx="2928958" cy="785818"/>
          </a:xfrm>
          <a:prstGeom prst="bentConnector3">
            <a:avLst>
              <a:gd name="adj1" fmla="val -1041"/>
            </a:avLst>
          </a:prstGeom>
          <a:ln w="25400"/>
        </p:spPr>
        <p:style>
          <a:lnRef idx="1">
            <a:schemeClr val="accent1"/>
          </a:lnRef>
          <a:fillRef idx="0">
            <a:schemeClr val="accent1"/>
          </a:fillRef>
          <a:effectRef idx="0">
            <a:schemeClr val="accent1"/>
          </a:effectRef>
          <a:fontRef idx="minor">
            <a:schemeClr val="tx1"/>
          </a:fontRef>
        </p:style>
      </p:cxnSp>
      <p:cxnSp>
        <p:nvCxnSpPr>
          <p:cNvPr id="30" name="Gebogen verbindingslijn 29"/>
          <p:cNvCxnSpPr/>
          <p:nvPr/>
        </p:nvCxnSpPr>
        <p:spPr>
          <a:xfrm flipV="1">
            <a:off x="6524628" y="1643050"/>
            <a:ext cx="2928958" cy="785818"/>
          </a:xfrm>
          <a:prstGeom prst="bentConnector3">
            <a:avLst>
              <a:gd name="adj1" fmla="val -1041"/>
            </a:avLst>
          </a:prstGeom>
          <a:ln w="25400"/>
        </p:spPr>
        <p:style>
          <a:lnRef idx="1">
            <a:schemeClr val="accent1"/>
          </a:lnRef>
          <a:fillRef idx="0">
            <a:schemeClr val="accent1"/>
          </a:fillRef>
          <a:effectRef idx="0">
            <a:schemeClr val="accent1"/>
          </a:effectRef>
          <a:fontRef idx="minor">
            <a:schemeClr val="tx1"/>
          </a:fontRef>
        </p:style>
      </p:cxnSp>
      <p:pic>
        <p:nvPicPr>
          <p:cNvPr id="514050" name="Object 20"/>
          <p:cNvPicPr>
            <a:picLocks noChangeAspect="1" noChangeArrowheads="1"/>
          </p:cNvPicPr>
          <p:nvPr/>
        </p:nvPicPr>
        <p:blipFill>
          <a:blip r:embed="rId5" cstate="print"/>
          <a:srcRect/>
          <a:stretch>
            <a:fillRect/>
          </a:stretch>
        </p:blipFill>
        <p:spPr bwMode="auto">
          <a:xfrm>
            <a:off x="5621338" y="2574925"/>
            <a:ext cx="804862" cy="674688"/>
          </a:xfrm>
          <a:prstGeom prst="rect">
            <a:avLst/>
          </a:prstGeom>
          <a:noFill/>
        </p:spPr>
      </p:pic>
      <p:pic>
        <p:nvPicPr>
          <p:cNvPr id="514051" name="Object 21"/>
          <p:cNvPicPr>
            <a:picLocks noChangeAspect="1" noChangeArrowheads="1"/>
          </p:cNvPicPr>
          <p:nvPr/>
        </p:nvPicPr>
        <p:blipFill>
          <a:blip r:embed="rId6" cstate="print"/>
          <a:srcRect/>
          <a:stretch>
            <a:fillRect/>
          </a:stretch>
        </p:blipFill>
        <p:spPr bwMode="auto">
          <a:xfrm>
            <a:off x="6745288" y="1701801"/>
            <a:ext cx="779462" cy="798513"/>
          </a:xfrm>
          <a:prstGeom prst="rect">
            <a:avLst/>
          </a:prstGeom>
          <a:noFill/>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47528" y="1238895"/>
            <a:ext cx="9998903" cy="1470025"/>
          </a:xfrm>
        </p:spPr>
        <p:txBody>
          <a:bodyPr/>
          <a:lstStyle/>
          <a:p>
            <a:r>
              <a:rPr lang="en-US" dirty="0"/>
              <a:t>The M_o_R principles</a:t>
            </a:r>
          </a:p>
        </p:txBody>
      </p:sp>
      <p:sp>
        <p:nvSpPr>
          <p:cNvPr id="3" name="Tijdelijke aanduiding voor tekst 2"/>
          <p:cNvSpPr>
            <a:spLocks noGrp="1"/>
          </p:cNvSpPr>
          <p:nvPr>
            <p:ph type="body" idx="4294967295"/>
          </p:nvPr>
        </p:nvSpPr>
        <p:spPr>
          <a:xfrm>
            <a:off x="4419600" y="2708920"/>
            <a:ext cx="7772400" cy="3741738"/>
          </a:xfrm>
        </p:spPr>
        <p:txBody>
          <a:bodyPr>
            <a:normAutofit/>
          </a:bodyPr>
          <a:lstStyle/>
          <a:p>
            <a:pPr marL="268261" indent="-268261">
              <a:buFont typeface="Arial" pitchFamily="34" charset="0"/>
              <a:buChar char="•"/>
            </a:pPr>
            <a:r>
              <a:rPr lang="en-US" dirty="0"/>
              <a:t>Aligns with objectives</a:t>
            </a:r>
          </a:p>
          <a:p>
            <a:pPr marL="268261" indent="-268261">
              <a:buFont typeface="Arial" pitchFamily="34" charset="0"/>
              <a:buChar char="•"/>
            </a:pPr>
            <a:r>
              <a:rPr lang="en-US" dirty="0"/>
              <a:t>Fits the context</a:t>
            </a:r>
          </a:p>
          <a:p>
            <a:pPr marL="268261" indent="-268261">
              <a:buFont typeface="Arial" pitchFamily="34" charset="0"/>
              <a:buChar char="•"/>
            </a:pPr>
            <a:r>
              <a:rPr lang="en-US" dirty="0"/>
              <a:t>Engages stakeholders</a:t>
            </a:r>
          </a:p>
          <a:p>
            <a:pPr marL="268261" indent="-268261">
              <a:buFont typeface="Arial" pitchFamily="34" charset="0"/>
              <a:buChar char="•"/>
            </a:pPr>
            <a:r>
              <a:rPr lang="en-US" dirty="0"/>
              <a:t>Provides clear guidance</a:t>
            </a:r>
          </a:p>
          <a:p>
            <a:pPr marL="268261" indent="-268261">
              <a:buFont typeface="Arial" pitchFamily="34" charset="0"/>
              <a:buChar char="•"/>
            </a:pPr>
            <a:r>
              <a:rPr lang="en-US" dirty="0"/>
              <a:t>Informs decision-making</a:t>
            </a:r>
          </a:p>
          <a:p>
            <a:pPr marL="268261" indent="-268261">
              <a:buFont typeface="Arial" pitchFamily="34" charset="0"/>
              <a:buChar char="•"/>
            </a:pPr>
            <a:r>
              <a:rPr lang="en-US" dirty="0"/>
              <a:t>Facilitates continual improvement</a:t>
            </a:r>
          </a:p>
          <a:p>
            <a:pPr marL="268261" indent="-268261">
              <a:buFont typeface="Arial" pitchFamily="34" charset="0"/>
              <a:buChar char="•"/>
            </a:pPr>
            <a:r>
              <a:rPr lang="en-US" dirty="0">
                <a:solidFill>
                  <a:srgbClr val="FF6600"/>
                </a:solidFill>
              </a:rPr>
              <a:t>Creates a supportive culture</a:t>
            </a:r>
          </a:p>
          <a:p>
            <a:pPr marL="268261" indent="-268261">
              <a:buFont typeface="Arial" pitchFamily="34" charset="0"/>
              <a:buChar char="•"/>
            </a:pPr>
            <a:r>
              <a:rPr lang="en-US" dirty="0"/>
              <a:t>Achieves measurable value</a:t>
            </a:r>
          </a:p>
          <a:p>
            <a:pPr marL="268261" indent="-268261">
              <a:buFont typeface="Arial" pitchFamily="34" charset="0"/>
              <a:buChar char="•"/>
            </a:pP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Creates a supportive culture</a:t>
            </a:r>
          </a:p>
        </p:txBody>
      </p:sp>
      <p:sp>
        <p:nvSpPr>
          <p:cNvPr id="3" name="Tijdelijke aanduiding voor inhoud 2"/>
          <p:cNvSpPr>
            <a:spLocks noGrp="1"/>
          </p:cNvSpPr>
          <p:nvPr>
            <p:ph sz="quarter" idx="1"/>
          </p:nvPr>
        </p:nvSpPr>
        <p:spPr>
          <a:xfrm>
            <a:off x="1679510" y="2420938"/>
            <a:ext cx="8832980" cy="3888382"/>
          </a:xfrm>
        </p:spPr>
        <p:txBody>
          <a:bodyPr>
            <a:normAutofit/>
          </a:bodyPr>
          <a:lstStyle/>
          <a:p>
            <a:pPr marL="0" indent="0">
              <a:spcBef>
                <a:spcPts val="600"/>
              </a:spcBef>
              <a:spcAft>
                <a:spcPts val="600"/>
              </a:spcAft>
              <a:buNone/>
            </a:pPr>
            <a:r>
              <a:rPr lang="en-US" dirty="0"/>
              <a:t>The primary outcome is:</a:t>
            </a:r>
          </a:p>
          <a:p>
            <a:pPr marL="357188" indent="-357188">
              <a:spcBef>
                <a:spcPts val="600"/>
              </a:spcBef>
              <a:spcAft>
                <a:spcPts val="600"/>
              </a:spcAft>
              <a:buFont typeface="Wingdings" pitchFamily="2" charset="2"/>
              <a:buChar char="Ø"/>
            </a:pPr>
            <a:r>
              <a:rPr lang="en-US" dirty="0"/>
              <a:t>The organisation can attain the full value of risk management</a:t>
            </a:r>
          </a:p>
          <a:p>
            <a:pPr marL="357188" indent="-357188">
              <a:spcBef>
                <a:spcPts val="600"/>
              </a:spcBef>
              <a:spcAft>
                <a:spcPts val="600"/>
              </a:spcAft>
              <a:buFont typeface="Wingdings" pitchFamily="2" charset="2"/>
              <a:buChar char="Ø"/>
            </a:pPr>
            <a:r>
              <a:rPr lang="en-US" dirty="0"/>
              <a:t>1 + 1 = 3</a:t>
            </a:r>
          </a:p>
          <a:p>
            <a:pPr marL="357188" indent="-357188">
              <a:spcBef>
                <a:spcPts val="600"/>
              </a:spcBef>
              <a:spcAft>
                <a:spcPts val="600"/>
              </a:spcAft>
              <a:buFont typeface="Wingdings" pitchFamily="2" charset="2"/>
              <a:buChar char="Ø"/>
            </a:pPr>
            <a:endParaRPr lang="en-US" dirty="0"/>
          </a:p>
        </p:txBody>
      </p:sp>
      <p:sp>
        <p:nvSpPr>
          <p:cNvPr id="5" name="Tijdelijke aanduiding voor tekst 4">
            <a:extLst>
              <a:ext uri="{FF2B5EF4-FFF2-40B4-BE49-F238E27FC236}">
                <a16:creationId xmlns:a16="http://schemas.microsoft.com/office/drawing/2014/main" id="{3EA0B80A-D0BD-4BDC-811E-DF51DB4CCF31}"/>
              </a:ext>
            </a:extLst>
          </p:cNvPr>
          <p:cNvSpPr>
            <a:spLocks noGrp="1"/>
          </p:cNvSpPr>
          <p:nvPr>
            <p:ph type="body" sz="quarter" idx="13"/>
          </p:nvPr>
        </p:nvSpPr>
        <p:spPr/>
        <p:txBody>
          <a:bodyPr/>
          <a:lstStyle/>
          <a:p>
            <a:r>
              <a:rPr lang="en-GB" dirty="0"/>
              <a:t>Ref. 2.8</a:t>
            </a:r>
            <a:endParaRPr lang="nl-NL" dirty="0"/>
          </a:p>
        </p:txBody>
      </p:sp>
      <p:sp>
        <p:nvSpPr>
          <p:cNvPr id="10" name="Tekstvak 9"/>
          <p:cNvSpPr txBox="1"/>
          <p:nvPr/>
        </p:nvSpPr>
        <p:spPr>
          <a:xfrm>
            <a:off x="1992314" y="1412875"/>
            <a:ext cx="8351837" cy="707886"/>
          </a:xfrm>
          <a:prstGeom prst="rect">
            <a:avLst/>
          </a:prstGeom>
          <a:solidFill>
            <a:schemeClr val="bg1"/>
          </a:solidFill>
          <a:ln w="28575">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i="1" dirty="0">
                <a:latin typeface="Trebuchet MS" pitchFamily="34" charset="0"/>
              </a:rPr>
              <a:t>Risk management creates a culture that recognizes uncertainty and supports considered risk-taking</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Creates a supportive culture</a:t>
            </a:r>
          </a:p>
        </p:txBody>
      </p:sp>
      <p:sp>
        <p:nvSpPr>
          <p:cNvPr id="3" name="Tijdelijke aanduiding voor inhoud 2"/>
          <p:cNvSpPr>
            <a:spLocks noGrp="1"/>
          </p:cNvSpPr>
          <p:nvPr>
            <p:ph sz="quarter" idx="1"/>
          </p:nvPr>
        </p:nvSpPr>
        <p:spPr/>
        <p:txBody>
          <a:bodyPr>
            <a:normAutofit/>
          </a:bodyPr>
          <a:lstStyle/>
          <a:p>
            <a:pPr marL="0" indent="0">
              <a:buNone/>
            </a:pPr>
            <a:r>
              <a:rPr lang="en-GB" i="1" dirty="0"/>
              <a:t>Culture is ‘ the way things are done’</a:t>
            </a:r>
          </a:p>
          <a:p>
            <a:pPr marL="0" indent="0">
              <a:buNone/>
            </a:pPr>
            <a:endParaRPr lang="en-GB" dirty="0"/>
          </a:p>
          <a:p>
            <a:pPr marL="0" indent="0">
              <a:buNone/>
            </a:pPr>
            <a:r>
              <a:rPr lang="en-GB" dirty="0"/>
              <a:t>The way things are done should be supportive to risk management in the organisation</a:t>
            </a:r>
          </a:p>
          <a:p>
            <a:pPr marL="363501" indent="-363501"/>
            <a:r>
              <a:rPr lang="en-GB" dirty="0"/>
              <a:t>Varies from doing just enough to driving business improvement</a:t>
            </a:r>
          </a:p>
          <a:p>
            <a:pPr marL="363501" indent="-363501"/>
            <a:r>
              <a:rPr lang="en-GB" dirty="0"/>
              <a:t>Described in roles and responsibilities</a:t>
            </a:r>
          </a:p>
          <a:p>
            <a:pPr marL="363501" indent="-363501"/>
            <a:r>
              <a:rPr lang="en-GB" dirty="0"/>
              <a:t>The culture will be embodied by the policy documents, move away from ‘tick-box’ compliancy</a:t>
            </a:r>
          </a:p>
          <a:p>
            <a:pPr marL="363501" indent="-363501"/>
            <a:r>
              <a:rPr lang="en-GB" dirty="0"/>
              <a:t>No blame </a:t>
            </a:r>
          </a:p>
          <a:p>
            <a:pPr marL="363501" indent="-363501"/>
            <a:r>
              <a:rPr lang="en-GB" dirty="0"/>
              <a:t>Walk the walk and talk the talk</a:t>
            </a:r>
          </a:p>
          <a:p>
            <a:pPr marL="363501" indent="-363501"/>
            <a:r>
              <a:rPr lang="en-GB" dirty="0"/>
              <a:t>Attain full value from its investment in risk management</a:t>
            </a:r>
          </a:p>
        </p:txBody>
      </p:sp>
      <p:sp>
        <p:nvSpPr>
          <p:cNvPr id="5" name="Tijdelijke aanduiding voor tekst 4">
            <a:extLst>
              <a:ext uri="{FF2B5EF4-FFF2-40B4-BE49-F238E27FC236}">
                <a16:creationId xmlns:a16="http://schemas.microsoft.com/office/drawing/2014/main" id="{711B3302-4732-454A-B63F-B3A8B9607298}"/>
              </a:ext>
            </a:extLst>
          </p:cNvPr>
          <p:cNvSpPr>
            <a:spLocks noGrp="1"/>
          </p:cNvSpPr>
          <p:nvPr>
            <p:ph type="body" sz="quarter" idx="13"/>
          </p:nvPr>
        </p:nvSpPr>
        <p:spPr/>
        <p:txBody>
          <a:bodyPr/>
          <a:lstStyle/>
          <a:p>
            <a:r>
              <a:rPr lang="en-GB" dirty="0"/>
              <a:t>Ref. 2.8</a:t>
            </a:r>
            <a:endParaRPr lang="nl-NL"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en-US"/>
              <a:t>Risk appetite</a:t>
            </a:r>
          </a:p>
        </p:txBody>
      </p:sp>
      <p:sp>
        <p:nvSpPr>
          <p:cNvPr id="44035" name="Tijdelijke aanduiding voor inhoud 2"/>
          <p:cNvSpPr>
            <a:spLocks noGrp="1"/>
          </p:cNvSpPr>
          <p:nvPr>
            <p:ph sz="quarter" idx="1"/>
          </p:nvPr>
        </p:nvSpPr>
        <p:spPr>
          <a:xfrm>
            <a:off x="2225496" y="4529015"/>
            <a:ext cx="7741007" cy="1204241"/>
          </a:xfrm>
        </p:spPr>
        <p:txBody>
          <a:bodyPr>
            <a:normAutofit/>
          </a:bodyPr>
          <a:lstStyle/>
          <a:p>
            <a:pPr marL="0" indent="0" algn="ctr">
              <a:spcAft>
                <a:spcPts val="533"/>
              </a:spcAft>
              <a:buNone/>
            </a:pPr>
            <a:r>
              <a:rPr lang="en-US" sz="2400" b="1" dirty="0">
                <a:solidFill>
                  <a:srgbClr val="FF6600"/>
                </a:solidFill>
              </a:rPr>
              <a:t>Risk neutral</a:t>
            </a:r>
            <a:r>
              <a:rPr lang="en-US" sz="2400" b="1" dirty="0"/>
              <a:t> </a:t>
            </a:r>
            <a:r>
              <a:rPr lang="en-US" sz="2400" dirty="0"/>
              <a:t>– the ideal, comfortable with the decision making process, deliberate, proportionately aligns mitigation measures with risks and opportunities</a:t>
            </a:r>
          </a:p>
        </p:txBody>
      </p:sp>
      <p:sp>
        <p:nvSpPr>
          <p:cNvPr id="5" name="Tijdelijke aanduiding voor inhoud 2"/>
          <p:cNvSpPr txBox="1">
            <a:spLocks/>
          </p:cNvSpPr>
          <p:nvPr/>
        </p:nvSpPr>
        <p:spPr>
          <a:xfrm>
            <a:off x="8256240" y="1576919"/>
            <a:ext cx="2012646" cy="2600481"/>
          </a:xfrm>
          <a:prstGeom prst="rect">
            <a:avLst/>
          </a:prstGeom>
        </p:spPr>
        <p:txBody>
          <a:bodyPr vert="horz" lIns="84068" tIns="42034" rIns="84068" bIns="42034">
            <a:normAutofit/>
          </a:bodyPr>
          <a:lstStyle/>
          <a:p>
            <a:pPr algn="r" defTabSz="812638">
              <a:spcBef>
                <a:spcPts val="533"/>
              </a:spcBef>
              <a:spcAft>
                <a:spcPts val="533"/>
              </a:spcAft>
              <a:buClr>
                <a:schemeClr val="accent1"/>
              </a:buClr>
              <a:buSzPct val="85000"/>
            </a:pPr>
            <a:r>
              <a:rPr lang="en-US" sz="2400" b="1" dirty="0">
                <a:latin typeface="Calibri" panose="020F0502020204030204" pitchFamily="34" charset="0"/>
                <a:cs typeface="Calibri" panose="020F0502020204030204" pitchFamily="34" charset="0"/>
              </a:rPr>
              <a:t>Risk averse </a:t>
            </a:r>
            <a:r>
              <a:rPr lang="en-US" sz="2400" dirty="0">
                <a:latin typeface="Calibri" panose="020F0502020204030204" pitchFamily="34" charset="0"/>
                <a:cs typeface="Calibri" panose="020F0502020204030204" pitchFamily="34" charset="0"/>
              </a:rPr>
              <a:t> Actively avoid risks, afraid, worrying,  less willing to try new activities</a:t>
            </a:r>
          </a:p>
        </p:txBody>
      </p:sp>
      <p:sp>
        <p:nvSpPr>
          <p:cNvPr id="6" name="Tijdelijke aanduiding voor inhoud 2"/>
          <p:cNvSpPr txBox="1">
            <a:spLocks/>
          </p:cNvSpPr>
          <p:nvPr/>
        </p:nvSpPr>
        <p:spPr>
          <a:xfrm>
            <a:off x="5007423" y="1576917"/>
            <a:ext cx="2456729" cy="2804590"/>
          </a:xfrm>
          <a:prstGeom prst="rect">
            <a:avLst/>
          </a:prstGeom>
        </p:spPr>
        <p:txBody>
          <a:bodyPr vert="horz" lIns="84068" tIns="42034" rIns="84068" bIns="42034">
            <a:noAutofit/>
          </a:bodyPr>
          <a:lstStyle/>
          <a:p>
            <a:pPr algn="ctr" defTabSz="812638">
              <a:spcBef>
                <a:spcPts val="533"/>
              </a:spcBef>
              <a:spcAft>
                <a:spcPts val="533"/>
              </a:spcAft>
              <a:buClr>
                <a:schemeClr val="accent1"/>
              </a:buClr>
              <a:buSzPct val="85000"/>
            </a:pPr>
            <a:r>
              <a:rPr lang="en-US" sz="2400" b="1" dirty="0">
                <a:latin typeface="Calibri" panose="020F0502020204030204" pitchFamily="34" charset="0"/>
                <a:cs typeface="Calibri" panose="020F0502020204030204" pitchFamily="34" charset="0"/>
              </a:rPr>
              <a:t>Risk tolerant</a:t>
            </a:r>
          </a:p>
          <a:p>
            <a:pPr algn="ctr" defTabSz="812638">
              <a:spcBef>
                <a:spcPts val="533"/>
              </a:spcBef>
              <a:spcAft>
                <a:spcPts val="533"/>
              </a:spcAft>
              <a:buClr>
                <a:schemeClr val="accent1"/>
              </a:buClr>
              <a:buSzPct val="85000"/>
            </a:pPr>
            <a:r>
              <a:rPr lang="en-US" sz="2400" dirty="0">
                <a:latin typeface="Calibri" panose="020F0502020204030204" pitchFamily="34" charset="0"/>
                <a:cs typeface="Calibri" panose="020F0502020204030204" pitchFamily="34" charset="0"/>
              </a:rPr>
              <a:t> is relaxed with uncertainty, head in the sand, prefers  ‘Ignore’ as a mitigation approach</a:t>
            </a:r>
          </a:p>
        </p:txBody>
      </p:sp>
      <p:sp>
        <p:nvSpPr>
          <p:cNvPr id="7" name="Tijdelijke aanduiding voor inhoud 2"/>
          <p:cNvSpPr txBox="1">
            <a:spLocks/>
          </p:cNvSpPr>
          <p:nvPr/>
        </p:nvSpPr>
        <p:spPr>
          <a:xfrm>
            <a:off x="1923113" y="1576917"/>
            <a:ext cx="2721448" cy="2804590"/>
          </a:xfrm>
          <a:prstGeom prst="rect">
            <a:avLst/>
          </a:prstGeom>
        </p:spPr>
        <p:txBody>
          <a:bodyPr vert="horz" lIns="84068" tIns="42034" rIns="84068" bIns="42034">
            <a:normAutofit/>
          </a:bodyPr>
          <a:lstStyle/>
          <a:p>
            <a:pPr defTabSz="812638">
              <a:spcBef>
                <a:spcPts val="533"/>
              </a:spcBef>
              <a:spcAft>
                <a:spcPts val="533"/>
              </a:spcAft>
              <a:buClr>
                <a:schemeClr val="accent1"/>
              </a:buClr>
              <a:buSzPct val="85000"/>
            </a:pPr>
            <a:r>
              <a:rPr lang="en-US" sz="2400" b="1" dirty="0">
                <a:latin typeface="Calibri" panose="020F0502020204030204" pitchFamily="34" charset="0"/>
                <a:cs typeface="Calibri" panose="020F0502020204030204" pitchFamily="34" charset="0"/>
              </a:rPr>
              <a:t>Risk seeking</a:t>
            </a:r>
            <a:r>
              <a:rPr lang="en-US" sz="2400" dirty="0">
                <a:latin typeface="Calibri" panose="020F0502020204030204" pitchFamily="34" charset="0"/>
                <a:cs typeface="Calibri" panose="020F0502020204030204" pitchFamily="34" charset="0"/>
              </a:rPr>
              <a:t> Like to take risks, tries new activities, overly optimistic, likes a challenge, under estimates the dangers</a:t>
            </a:r>
          </a:p>
        </p:txBody>
      </p:sp>
      <p:sp>
        <p:nvSpPr>
          <p:cNvPr id="8" name="PIJL-LINKS en -RECHTS 7"/>
          <p:cNvSpPr/>
          <p:nvPr/>
        </p:nvSpPr>
        <p:spPr>
          <a:xfrm>
            <a:off x="1802160" y="1183807"/>
            <a:ext cx="8648156" cy="393111"/>
          </a:xfrm>
          <a:prstGeom prst="leftRight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lIns="81264" tIns="40632" rIns="81264" bIns="40632" rtlCol="0" anchor="ctr"/>
          <a:lstStyle/>
          <a:p>
            <a:pPr algn="ctr"/>
            <a:endParaRPr lang="en-US"/>
          </a:p>
        </p:txBody>
      </p:sp>
      <p:sp>
        <p:nvSpPr>
          <p:cNvPr id="9" name="Tekstvak 8"/>
          <p:cNvSpPr txBox="1"/>
          <p:nvPr/>
        </p:nvSpPr>
        <p:spPr>
          <a:xfrm>
            <a:off x="1824343" y="5854536"/>
            <a:ext cx="7676881" cy="959221"/>
          </a:xfrm>
          <a:prstGeom prst="rect">
            <a:avLst/>
          </a:prstGeom>
          <a:noFill/>
        </p:spPr>
        <p:txBody>
          <a:bodyPr wrap="square" lIns="81264" tIns="40632" rIns="81264" bIns="40632" rtlCol="0">
            <a:spAutoFit/>
          </a:bodyPr>
          <a:lstStyle/>
          <a:p>
            <a:r>
              <a:rPr lang="en-US" sz="1100" dirty="0" err="1"/>
              <a:t>Afgeleid</a:t>
            </a:r>
            <a:r>
              <a:rPr lang="en-US" sz="1100" dirty="0"/>
              <a:t> van interview van Janice Preston (PMI Podcast  http://www.thepmpodcast.com/index.php?option=com_content&amp;task=view&amp;id=110&amp;Itemid=9/  )</a:t>
            </a:r>
          </a:p>
          <a:p>
            <a:r>
              <a:rPr lang="en-US" sz="1100" dirty="0" err="1"/>
              <a:t>Únderstanding</a:t>
            </a:r>
            <a:r>
              <a:rPr lang="en-US" sz="1100" dirty="0"/>
              <a:t> and Managing Risk Attitude: David Hillson and Ruth Murray-Webster (ISBN: 978-0-566-08798-1)</a:t>
            </a:r>
          </a:p>
          <a:p>
            <a:endParaRPr lang="en-US" sz="1100" dirty="0"/>
          </a:p>
          <a:p>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5" grpId="0" build="p"/>
      <p:bldP spid="6" grpId="0" build="p"/>
      <p:bldP spid="7" grpId="0" build="p"/>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en-US" dirty="0"/>
              <a:t>Risk neutral core quadrants</a:t>
            </a:r>
          </a:p>
        </p:txBody>
      </p:sp>
      <p:grpSp>
        <p:nvGrpSpPr>
          <p:cNvPr id="2" name="Groep 14"/>
          <p:cNvGrpSpPr>
            <a:grpSpLocks/>
          </p:cNvGrpSpPr>
          <p:nvPr/>
        </p:nvGrpSpPr>
        <p:grpSpPr bwMode="auto">
          <a:xfrm>
            <a:off x="6527801" y="1268760"/>
            <a:ext cx="4104703" cy="2177711"/>
            <a:chOff x="5003800" y="1748406"/>
            <a:chExt cx="3543296" cy="1698066"/>
          </a:xfrm>
        </p:grpSpPr>
        <p:sp>
          <p:nvSpPr>
            <p:cNvPr id="7" name="Tijdelijke aanduiding voor inhoud 2"/>
            <p:cNvSpPr txBox="1">
              <a:spLocks/>
            </p:cNvSpPr>
            <p:nvPr/>
          </p:nvSpPr>
          <p:spPr bwMode="auto">
            <a:xfrm>
              <a:off x="5003800" y="2118171"/>
              <a:ext cx="3543296" cy="1328301"/>
            </a:xfrm>
            <a:prstGeom prst="rect">
              <a:avLst/>
            </a:prstGeom>
            <a:noFill/>
            <a:ln w="9525">
              <a:solidFill>
                <a:schemeClr val="accent4"/>
              </a:solidFill>
              <a:miter lim="800000"/>
              <a:headEnd/>
              <a:tailEnd/>
            </a:ln>
            <a:effectLst/>
          </p:spPr>
          <p:txBody>
            <a:bodyPr/>
            <a:lstStyle/>
            <a:p>
              <a:pPr marL="315248" indent="-315248">
                <a:spcBef>
                  <a:spcPct val="20000"/>
                </a:spcBef>
                <a:defRPr/>
              </a:pPr>
              <a:r>
                <a:rPr lang="en-US" sz="3200" kern="0" dirty="0">
                  <a:solidFill>
                    <a:srgbClr val="000000"/>
                  </a:solidFill>
                  <a:latin typeface="Calibri" panose="020F0502020204030204" pitchFamily="34" charset="0"/>
                  <a:cs typeface="Calibri" panose="020F0502020204030204" pitchFamily="34" charset="0"/>
                </a:rPr>
                <a:t>Reckless</a:t>
              </a:r>
              <a:endParaRPr lang="en-US" sz="2400" kern="0" dirty="0">
                <a:solidFill>
                  <a:srgbClr val="000000"/>
                </a:solidFill>
                <a:latin typeface="Calibri" panose="020F0502020204030204" pitchFamily="34" charset="0"/>
                <a:cs typeface="Calibri" panose="020F0502020204030204" pitchFamily="34" charset="0"/>
              </a:endParaRPr>
            </a:p>
            <a:p>
              <a:pPr>
                <a:defRPr/>
              </a:pPr>
              <a:r>
                <a:rPr lang="en-US" sz="2000" kern="0" dirty="0">
                  <a:solidFill>
                    <a:srgbClr val="000000"/>
                  </a:solidFill>
                  <a:latin typeface="Calibri" panose="020F0502020204030204" pitchFamily="34" charset="0"/>
                  <a:cs typeface="Calibri" panose="020F0502020204030204" pitchFamily="34" charset="0"/>
                </a:rPr>
                <a:t>Unthinking, foolish, headless chicken, cowboy,  act on a whim, over excited</a:t>
              </a:r>
            </a:p>
          </p:txBody>
        </p:sp>
        <p:sp>
          <p:nvSpPr>
            <p:cNvPr id="28688" name="Tekstvak 10"/>
            <p:cNvSpPr txBox="1">
              <a:spLocks noChangeArrowheads="1"/>
            </p:cNvSpPr>
            <p:nvPr/>
          </p:nvSpPr>
          <p:spPr bwMode="auto">
            <a:xfrm>
              <a:off x="5003800" y="1748406"/>
              <a:ext cx="926728" cy="461513"/>
            </a:xfrm>
            <a:prstGeom prst="rect">
              <a:avLst/>
            </a:prstGeom>
            <a:noFill/>
            <a:ln w="9525">
              <a:noFill/>
              <a:miter lim="800000"/>
              <a:headEnd/>
              <a:tailEnd/>
            </a:ln>
          </p:spPr>
          <p:txBody>
            <a:bodyPr wrap="none">
              <a:spAutoFit/>
            </a:bodyPr>
            <a:lstStyle/>
            <a:p>
              <a:r>
                <a:rPr lang="en-US" sz="2400" b="1">
                  <a:solidFill>
                    <a:srgbClr val="FF6600"/>
                  </a:solidFill>
                  <a:latin typeface="Calibri" panose="020F0502020204030204" pitchFamily="34" charset="0"/>
                  <a:cs typeface="Calibri" panose="020F0502020204030204" pitchFamily="34" charset="0"/>
                </a:rPr>
                <a:t>Pitfall</a:t>
              </a:r>
            </a:p>
          </p:txBody>
        </p:sp>
      </p:grpSp>
      <p:grpSp>
        <p:nvGrpSpPr>
          <p:cNvPr id="3" name="Groep 13"/>
          <p:cNvGrpSpPr>
            <a:grpSpLocks/>
          </p:cNvGrpSpPr>
          <p:nvPr/>
        </p:nvGrpSpPr>
        <p:grpSpPr bwMode="auto">
          <a:xfrm>
            <a:off x="2063552" y="1268760"/>
            <a:ext cx="4022178" cy="2177711"/>
            <a:chOff x="468313" y="1748406"/>
            <a:chExt cx="3543296" cy="1698066"/>
          </a:xfrm>
        </p:grpSpPr>
        <p:sp>
          <p:nvSpPr>
            <p:cNvPr id="8" name="Tijdelijke aanduiding voor inhoud 2"/>
            <p:cNvSpPr txBox="1">
              <a:spLocks/>
            </p:cNvSpPr>
            <p:nvPr/>
          </p:nvSpPr>
          <p:spPr bwMode="auto">
            <a:xfrm>
              <a:off x="468313" y="2118171"/>
              <a:ext cx="3543296" cy="1328301"/>
            </a:xfrm>
            <a:prstGeom prst="rect">
              <a:avLst/>
            </a:prstGeom>
            <a:noFill/>
            <a:ln w="9525">
              <a:solidFill>
                <a:schemeClr val="accent4"/>
              </a:solidFill>
              <a:miter lim="800000"/>
              <a:headEnd/>
              <a:tailEnd/>
            </a:ln>
            <a:effectLst/>
          </p:spPr>
          <p:txBody>
            <a:bodyPr/>
            <a:lstStyle/>
            <a:p>
              <a:pPr>
                <a:spcBef>
                  <a:spcPct val="20000"/>
                </a:spcBef>
                <a:defRPr/>
              </a:pPr>
              <a:r>
                <a:rPr lang="en-US" sz="3200" kern="0" dirty="0">
                  <a:solidFill>
                    <a:srgbClr val="000000"/>
                  </a:solidFill>
                  <a:latin typeface="Calibri" panose="020F0502020204030204" pitchFamily="34" charset="0"/>
                  <a:cs typeface="Calibri" panose="020F0502020204030204" pitchFamily="34" charset="0"/>
                </a:rPr>
                <a:t>Entrepreneur</a:t>
              </a:r>
            </a:p>
            <a:p>
              <a:pPr>
                <a:spcBef>
                  <a:spcPct val="20000"/>
                </a:spcBef>
                <a:defRPr/>
              </a:pPr>
              <a:r>
                <a:rPr lang="en-US" sz="2000" kern="0" dirty="0">
                  <a:solidFill>
                    <a:srgbClr val="000000"/>
                  </a:solidFill>
                  <a:latin typeface="Calibri" panose="020F0502020204030204" pitchFamily="34" charset="0"/>
                  <a:cs typeface="Calibri" panose="020F0502020204030204" pitchFamily="34" charset="0"/>
                </a:rPr>
                <a:t>Courageous, progressive,  proactive, driving, energetic, researching, adventurous, exciting</a:t>
              </a:r>
            </a:p>
          </p:txBody>
        </p:sp>
        <p:sp>
          <p:nvSpPr>
            <p:cNvPr id="28686" name="Tekstvak 11"/>
            <p:cNvSpPr txBox="1">
              <a:spLocks noChangeArrowheads="1"/>
            </p:cNvSpPr>
            <p:nvPr/>
          </p:nvSpPr>
          <p:spPr bwMode="auto">
            <a:xfrm>
              <a:off x="468313" y="1748406"/>
              <a:ext cx="1140543" cy="461513"/>
            </a:xfrm>
            <a:prstGeom prst="rect">
              <a:avLst/>
            </a:prstGeom>
            <a:noFill/>
            <a:ln w="9525">
              <a:noFill/>
              <a:miter lim="800000"/>
              <a:headEnd/>
              <a:tailEnd/>
            </a:ln>
          </p:spPr>
          <p:txBody>
            <a:bodyPr wrap="none">
              <a:spAutoFit/>
            </a:bodyPr>
            <a:lstStyle/>
            <a:p>
              <a:r>
                <a:rPr lang="en-US" sz="2400" b="1">
                  <a:solidFill>
                    <a:srgbClr val="FF6600"/>
                  </a:solidFill>
                  <a:latin typeface="Calibri" panose="020F0502020204030204" pitchFamily="34" charset="0"/>
                  <a:cs typeface="Calibri" panose="020F0502020204030204" pitchFamily="34" charset="0"/>
                </a:rPr>
                <a:t>Quality</a:t>
              </a:r>
            </a:p>
          </p:txBody>
        </p:sp>
      </p:grpSp>
      <p:grpSp>
        <p:nvGrpSpPr>
          <p:cNvPr id="4" name="Groep 15"/>
          <p:cNvGrpSpPr>
            <a:grpSpLocks/>
          </p:cNvGrpSpPr>
          <p:nvPr/>
        </p:nvGrpSpPr>
        <p:grpSpPr bwMode="auto">
          <a:xfrm>
            <a:off x="6527801" y="3406198"/>
            <a:ext cx="4104703" cy="2255050"/>
            <a:chOff x="5003800" y="3614791"/>
            <a:chExt cx="3543296" cy="1620400"/>
          </a:xfrm>
        </p:grpSpPr>
        <p:sp>
          <p:nvSpPr>
            <p:cNvPr id="9" name="Tijdelijke aanduiding voor inhoud 2"/>
            <p:cNvSpPr txBox="1">
              <a:spLocks/>
            </p:cNvSpPr>
            <p:nvPr/>
          </p:nvSpPr>
          <p:spPr bwMode="auto">
            <a:xfrm>
              <a:off x="5003800" y="3974555"/>
              <a:ext cx="3543296" cy="1260636"/>
            </a:xfrm>
            <a:prstGeom prst="rect">
              <a:avLst/>
            </a:prstGeom>
            <a:noFill/>
            <a:ln w="9525">
              <a:solidFill>
                <a:schemeClr val="accent4"/>
              </a:solidFill>
              <a:miter lim="800000"/>
              <a:headEnd/>
              <a:tailEnd/>
            </a:ln>
            <a:effectLst/>
          </p:spPr>
          <p:txBody>
            <a:bodyPr/>
            <a:lstStyle/>
            <a:p>
              <a:pPr>
                <a:spcBef>
                  <a:spcPct val="20000"/>
                </a:spcBef>
                <a:defRPr/>
              </a:pPr>
              <a:r>
                <a:rPr lang="en-US" sz="3200" kern="0" dirty="0">
                  <a:solidFill>
                    <a:srgbClr val="000000"/>
                  </a:solidFill>
                  <a:latin typeface="Calibri" panose="020F0502020204030204" pitchFamily="34" charset="0"/>
                  <a:cs typeface="Calibri" panose="020F0502020204030204" pitchFamily="34" charset="0"/>
                </a:rPr>
                <a:t>Cautious</a:t>
              </a:r>
            </a:p>
            <a:p>
              <a:pPr>
                <a:spcBef>
                  <a:spcPct val="20000"/>
                </a:spcBef>
                <a:defRPr/>
              </a:pPr>
              <a:r>
                <a:rPr lang="en-US" sz="2000" kern="0" dirty="0">
                  <a:solidFill>
                    <a:srgbClr val="000000"/>
                  </a:solidFill>
                  <a:latin typeface="Calibri" panose="020F0502020204030204" pitchFamily="34" charset="0"/>
                  <a:cs typeface="Calibri" panose="020F0502020204030204" pitchFamily="34" charset="0"/>
                </a:rPr>
                <a:t>Conservative, pragmatic, careful, controlled, safe, trustworthy, (continuity, availability)</a:t>
              </a:r>
            </a:p>
          </p:txBody>
        </p:sp>
        <p:sp>
          <p:nvSpPr>
            <p:cNvPr id="28684" name="Tekstvak 12"/>
            <p:cNvSpPr txBox="1">
              <a:spLocks noChangeArrowheads="1"/>
            </p:cNvSpPr>
            <p:nvPr/>
          </p:nvSpPr>
          <p:spPr bwMode="auto">
            <a:xfrm>
              <a:off x="5003800" y="3614791"/>
              <a:ext cx="1434878" cy="425300"/>
            </a:xfrm>
            <a:prstGeom prst="rect">
              <a:avLst/>
            </a:prstGeom>
            <a:noFill/>
            <a:ln w="9525">
              <a:noFill/>
              <a:miter lim="800000"/>
              <a:headEnd/>
              <a:tailEnd/>
            </a:ln>
          </p:spPr>
          <p:txBody>
            <a:bodyPr wrap="none">
              <a:spAutoFit/>
            </a:bodyPr>
            <a:lstStyle/>
            <a:p>
              <a:r>
                <a:rPr lang="en-US" sz="2400" b="1">
                  <a:solidFill>
                    <a:srgbClr val="FF6600"/>
                  </a:solidFill>
                  <a:latin typeface="Calibri" panose="020F0502020204030204" pitchFamily="34" charset="0"/>
                  <a:cs typeface="Calibri" panose="020F0502020204030204" pitchFamily="34" charset="0"/>
                </a:rPr>
                <a:t>Challenge</a:t>
              </a:r>
            </a:p>
          </p:txBody>
        </p:sp>
      </p:grpSp>
      <p:grpSp>
        <p:nvGrpSpPr>
          <p:cNvPr id="5" name="Groep 16"/>
          <p:cNvGrpSpPr>
            <a:grpSpLocks/>
          </p:cNvGrpSpPr>
          <p:nvPr/>
        </p:nvGrpSpPr>
        <p:grpSpPr bwMode="auto">
          <a:xfrm>
            <a:off x="2024064" y="3442835"/>
            <a:ext cx="4104703" cy="2218413"/>
            <a:chOff x="4932362" y="3757666"/>
            <a:chExt cx="3543296" cy="1730929"/>
          </a:xfrm>
        </p:grpSpPr>
        <p:sp>
          <p:nvSpPr>
            <p:cNvPr id="18" name="Tijdelijke aanduiding voor inhoud 2"/>
            <p:cNvSpPr txBox="1">
              <a:spLocks/>
            </p:cNvSpPr>
            <p:nvPr/>
          </p:nvSpPr>
          <p:spPr bwMode="auto">
            <a:xfrm>
              <a:off x="4932362" y="4114964"/>
              <a:ext cx="3543296" cy="1373631"/>
            </a:xfrm>
            <a:prstGeom prst="rect">
              <a:avLst/>
            </a:prstGeom>
            <a:noFill/>
            <a:ln w="9525">
              <a:solidFill>
                <a:schemeClr val="accent4"/>
              </a:solidFill>
              <a:miter lim="800000"/>
              <a:headEnd/>
              <a:tailEnd/>
            </a:ln>
            <a:effectLst/>
          </p:spPr>
          <p:txBody>
            <a:bodyPr/>
            <a:lstStyle/>
            <a:p>
              <a:pPr>
                <a:defRPr/>
              </a:pPr>
              <a:r>
                <a:rPr lang="en-US" sz="3200" dirty="0">
                  <a:latin typeface="Calibri" panose="020F0502020204030204" pitchFamily="34" charset="0"/>
                  <a:cs typeface="Calibri" panose="020F0502020204030204" pitchFamily="34" charset="0"/>
                </a:rPr>
                <a:t>Rigid (indolence)</a:t>
              </a:r>
            </a:p>
            <a:p>
              <a:pPr>
                <a:defRPr/>
              </a:pPr>
              <a:r>
                <a:rPr lang="en-US" sz="2000" dirty="0">
                  <a:latin typeface="Calibri" panose="020F0502020204030204" pitchFamily="34" charset="0"/>
                  <a:cs typeface="Calibri" panose="020F0502020204030204" pitchFamily="34" charset="0"/>
                </a:rPr>
                <a:t>Afraid, idle, inactive,  overly conservative,  put off,  indecisive,  avoidance behavior, slacker</a:t>
              </a:r>
            </a:p>
          </p:txBody>
        </p:sp>
        <p:sp>
          <p:nvSpPr>
            <p:cNvPr id="28682" name="Tekstvak 18"/>
            <p:cNvSpPr txBox="1">
              <a:spLocks noChangeArrowheads="1"/>
            </p:cNvSpPr>
            <p:nvPr/>
          </p:nvSpPr>
          <p:spPr bwMode="auto">
            <a:xfrm>
              <a:off x="4932362" y="3757666"/>
              <a:ext cx="998606" cy="461813"/>
            </a:xfrm>
            <a:prstGeom prst="rect">
              <a:avLst/>
            </a:prstGeom>
            <a:noFill/>
            <a:ln w="9525">
              <a:noFill/>
              <a:miter lim="800000"/>
              <a:headEnd/>
              <a:tailEnd/>
            </a:ln>
          </p:spPr>
          <p:txBody>
            <a:bodyPr wrap="none">
              <a:spAutoFit/>
            </a:bodyPr>
            <a:lstStyle/>
            <a:p>
              <a:r>
                <a:rPr lang="en-US" sz="2400" b="1">
                  <a:solidFill>
                    <a:srgbClr val="FF6600"/>
                  </a:solidFill>
                  <a:latin typeface="Calibri" panose="020F0502020204030204" pitchFamily="34" charset="0"/>
                  <a:cs typeface="Calibri" panose="020F0502020204030204" pitchFamily="34" charset="0"/>
                </a:rPr>
                <a:t>Alergy</a:t>
              </a:r>
            </a:p>
          </p:txBody>
        </p:sp>
      </p:grpSp>
      <p:cxnSp>
        <p:nvCxnSpPr>
          <p:cNvPr id="17" name="Rechte verbindingslijn met pijl 16"/>
          <p:cNvCxnSpPr>
            <a:cxnSpLocks/>
            <a:stCxn id="8" idx="2"/>
            <a:endCxn id="18" idx="0"/>
          </p:cNvCxnSpPr>
          <p:nvPr/>
        </p:nvCxnSpPr>
        <p:spPr>
          <a:xfrm>
            <a:off x="4074641" y="3446471"/>
            <a:ext cx="1775" cy="4542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a:cxnSpLocks/>
          </p:cNvCxnSpPr>
          <p:nvPr/>
        </p:nvCxnSpPr>
        <p:spPr>
          <a:xfrm>
            <a:off x="6085730" y="2882281"/>
            <a:ext cx="44207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a:cxnSpLocks/>
          </p:cNvCxnSpPr>
          <p:nvPr/>
        </p:nvCxnSpPr>
        <p:spPr>
          <a:xfrm>
            <a:off x="6096000" y="3478768"/>
            <a:ext cx="432048" cy="4542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normAutofit/>
          </a:bodyPr>
          <a:lstStyle/>
          <a:p>
            <a:r>
              <a:rPr lang="en-US"/>
              <a:t>Appreciate each others quality</a:t>
            </a:r>
          </a:p>
        </p:txBody>
      </p:sp>
      <p:sp>
        <p:nvSpPr>
          <p:cNvPr id="7" name="Tijdelijke aanduiding voor inhoud 2"/>
          <p:cNvSpPr txBox="1">
            <a:spLocks/>
          </p:cNvSpPr>
          <p:nvPr/>
        </p:nvSpPr>
        <p:spPr bwMode="auto">
          <a:xfrm>
            <a:off x="8524876" y="2060576"/>
            <a:ext cx="1546226" cy="511175"/>
          </a:xfrm>
          <a:prstGeom prst="rect">
            <a:avLst/>
          </a:prstGeom>
          <a:noFill/>
          <a:ln w="9525">
            <a:solidFill>
              <a:schemeClr val="accent4"/>
            </a:solidFill>
            <a:miter lim="800000"/>
            <a:headEnd/>
            <a:tailEnd/>
          </a:ln>
          <a:effectLst/>
        </p:spPr>
        <p:txBody>
          <a:bodyPr lIns="84068" tIns="42034" rIns="84068" bIns="42034"/>
          <a:lstStyle/>
          <a:p>
            <a:pPr marL="315248" indent="-315248">
              <a:spcBef>
                <a:spcPct val="20000"/>
              </a:spcBef>
              <a:defRPr/>
            </a:pPr>
            <a:r>
              <a:rPr lang="en-US" sz="2400" kern="0">
                <a:solidFill>
                  <a:srgbClr val="000000"/>
                </a:solidFill>
                <a:latin typeface="Calibri" panose="020F0502020204030204" pitchFamily="34" charset="0"/>
                <a:cs typeface="Calibri" panose="020F0502020204030204" pitchFamily="34" charset="0"/>
              </a:rPr>
              <a:t>Reckless</a:t>
            </a:r>
          </a:p>
        </p:txBody>
      </p:sp>
      <p:sp>
        <p:nvSpPr>
          <p:cNvPr id="8" name="Tijdelijke aanduiding voor inhoud 2"/>
          <p:cNvSpPr txBox="1">
            <a:spLocks/>
          </p:cNvSpPr>
          <p:nvPr/>
        </p:nvSpPr>
        <p:spPr bwMode="auto">
          <a:xfrm>
            <a:off x="1992314" y="2060576"/>
            <a:ext cx="4535488" cy="1728788"/>
          </a:xfrm>
          <a:prstGeom prst="rect">
            <a:avLst/>
          </a:prstGeom>
          <a:noFill/>
          <a:ln w="9525">
            <a:solidFill>
              <a:schemeClr val="accent4"/>
            </a:solidFill>
            <a:miter lim="800000"/>
            <a:headEnd/>
            <a:tailEnd/>
          </a:ln>
          <a:effectLst/>
        </p:spPr>
        <p:txBody>
          <a:bodyPr lIns="84068" tIns="42034" rIns="84068" bIns="42034"/>
          <a:lstStyle/>
          <a:p>
            <a:pPr marL="315248" indent="-315248">
              <a:spcBef>
                <a:spcPct val="20000"/>
              </a:spcBef>
              <a:defRPr/>
            </a:pPr>
            <a:r>
              <a:rPr lang="en-US" sz="2400" kern="0" dirty="0">
                <a:solidFill>
                  <a:srgbClr val="000000"/>
                </a:solidFill>
                <a:latin typeface="Calibri" panose="020F0502020204030204" pitchFamily="34" charset="0"/>
                <a:cs typeface="Calibri" panose="020F0502020204030204" pitchFamily="34" charset="0"/>
              </a:rPr>
              <a:t>Entrepreneurial</a:t>
            </a:r>
          </a:p>
        </p:txBody>
      </p:sp>
      <p:sp>
        <p:nvSpPr>
          <p:cNvPr id="9" name="Tijdelijke aanduiding voor inhoud 2"/>
          <p:cNvSpPr txBox="1">
            <a:spLocks/>
          </p:cNvSpPr>
          <p:nvPr/>
        </p:nvSpPr>
        <p:spPr bwMode="auto">
          <a:xfrm>
            <a:off x="5738814" y="3214697"/>
            <a:ext cx="4643437" cy="1798637"/>
          </a:xfrm>
          <a:prstGeom prst="rect">
            <a:avLst/>
          </a:prstGeom>
          <a:noFill/>
          <a:ln w="9525">
            <a:solidFill>
              <a:schemeClr val="accent4"/>
            </a:solidFill>
            <a:miter lim="800000"/>
            <a:headEnd/>
            <a:tailEnd/>
          </a:ln>
          <a:effectLst/>
        </p:spPr>
        <p:txBody>
          <a:bodyPr lIns="84068" tIns="42034" rIns="84068" bIns="42034"/>
          <a:lstStyle/>
          <a:p>
            <a:pPr marL="315248" indent="-315248">
              <a:spcBef>
                <a:spcPct val="20000"/>
              </a:spcBef>
              <a:defRPr/>
            </a:pPr>
            <a:endParaRPr lang="en-US" sz="2400" kern="0">
              <a:solidFill>
                <a:srgbClr val="000000"/>
              </a:solidFill>
              <a:latin typeface="Calibri" panose="020F0502020204030204" pitchFamily="34" charset="0"/>
              <a:cs typeface="Calibri" panose="020F0502020204030204" pitchFamily="34" charset="0"/>
            </a:endParaRPr>
          </a:p>
          <a:p>
            <a:pPr marL="315248" indent="-315248">
              <a:spcBef>
                <a:spcPct val="20000"/>
              </a:spcBef>
              <a:defRPr/>
            </a:pPr>
            <a:endParaRPr lang="en-US" sz="2400" kern="0">
              <a:solidFill>
                <a:srgbClr val="000000"/>
              </a:solidFill>
              <a:latin typeface="Calibri" panose="020F0502020204030204" pitchFamily="34" charset="0"/>
              <a:cs typeface="Calibri" panose="020F0502020204030204" pitchFamily="34" charset="0"/>
            </a:endParaRPr>
          </a:p>
          <a:p>
            <a:pPr marL="315248" indent="-315248">
              <a:spcBef>
                <a:spcPct val="20000"/>
              </a:spcBef>
              <a:defRPr/>
            </a:pPr>
            <a:r>
              <a:rPr lang="en-US" sz="2400" kern="0">
                <a:solidFill>
                  <a:srgbClr val="000000"/>
                </a:solidFill>
                <a:latin typeface="Calibri" panose="020F0502020204030204" pitchFamily="34" charset="0"/>
                <a:cs typeface="Calibri" panose="020F0502020204030204" pitchFamily="34" charset="0"/>
              </a:rPr>
              <a:t>Cautious</a:t>
            </a:r>
          </a:p>
          <a:p>
            <a:pPr marL="315248" indent="-315248">
              <a:spcBef>
                <a:spcPct val="20000"/>
              </a:spcBef>
              <a:defRPr/>
            </a:pPr>
            <a:endParaRPr lang="en-US" sz="2400" kern="0">
              <a:solidFill>
                <a:srgbClr val="000000"/>
              </a:solidFill>
              <a:latin typeface="Calibri" panose="020F0502020204030204" pitchFamily="34" charset="0"/>
              <a:cs typeface="Calibri" panose="020F0502020204030204" pitchFamily="34" charset="0"/>
            </a:endParaRPr>
          </a:p>
        </p:txBody>
      </p:sp>
      <p:sp>
        <p:nvSpPr>
          <p:cNvPr id="29705" name="Tekstvak 9"/>
          <p:cNvSpPr txBox="1">
            <a:spLocks noChangeArrowheads="1"/>
          </p:cNvSpPr>
          <p:nvPr/>
        </p:nvSpPr>
        <p:spPr bwMode="auto">
          <a:xfrm>
            <a:off x="1992315" y="3938041"/>
            <a:ext cx="1316695" cy="577331"/>
          </a:xfrm>
          <a:prstGeom prst="rect">
            <a:avLst/>
          </a:prstGeom>
          <a:noFill/>
          <a:ln w="9525">
            <a:noFill/>
            <a:miter lim="800000"/>
            <a:headEnd/>
            <a:tailEnd/>
          </a:ln>
        </p:spPr>
        <p:txBody>
          <a:bodyPr wrap="none" lIns="84068" tIns="42034" rIns="84068" bIns="42034">
            <a:spAutoFit/>
          </a:bodyPr>
          <a:lstStyle/>
          <a:p>
            <a:r>
              <a:rPr lang="en-US" sz="3200">
                <a:latin typeface="Calibri" panose="020F0502020204030204" pitchFamily="34" charset="0"/>
                <a:cs typeface="Calibri" panose="020F0502020204030204" pitchFamily="34" charset="0"/>
              </a:rPr>
              <a:t>Allergy</a:t>
            </a:r>
          </a:p>
        </p:txBody>
      </p:sp>
      <p:sp>
        <p:nvSpPr>
          <p:cNvPr id="29706" name="Tekstvak 10"/>
          <p:cNvSpPr txBox="1">
            <a:spLocks noChangeArrowheads="1"/>
          </p:cNvSpPr>
          <p:nvPr/>
        </p:nvSpPr>
        <p:spPr bwMode="auto">
          <a:xfrm>
            <a:off x="8454589" y="1556793"/>
            <a:ext cx="1210127" cy="577331"/>
          </a:xfrm>
          <a:prstGeom prst="rect">
            <a:avLst/>
          </a:prstGeom>
          <a:noFill/>
          <a:ln w="9525">
            <a:noFill/>
            <a:miter lim="800000"/>
            <a:headEnd/>
            <a:tailEnd/>
          </a:ln>
        </p:spPr>
        <p:txBody>
          <a:bodyPr wrap="none" lIns="84068" tIns="42034" rIns="84068" bIns="42034">
            <a:spAutoFit/>
          </a:bodyPr>
          <a:lstStyle/>
          <a:p>
            <a:r>
              <a:rPr lang="en-US" sz="3200" dirty="0">
                <a:latin typeface="Calibri" panose="020F0502020204030204" pitchFamily="34" charset="0"/>
                <a:cs typeface="Calibri" panose="020F0502020204030204" pitchFamily="34" charset="0"/>
              </a:rPr>
              <a:t>Pit fall</a:t>
            </a:r>
          </a:p>
        </p:txBody>
      </p:sp>
      <p:sp>
        <p:nvSpPr>
          <p:cNvPr id="29707" name="Tekstvak 11"/>
          <p:cNvSpPr txBox="1">
            <a:spLocks noChangeArrowheads="1"/>
          </p:cNvSpPr>
          <p:nvPr/>
        </p:nvSpPr>
        <p:spPr bwMode="auto">
          <a:xfrm>
            <a:off x="1992316" y="1556792"/>
            <a:ext cx="1412106" cy="577331"/>
          </a:xfrm>
          <a:prstGeom prst="rect">
            <a:avLst/>
          </a:prstGeom>
          <a:noFill/>
          <a:ln w="9525">
            <a:noFill/>
            <a:miter lim="800000"/>
            <a:headEnd/>
            <a:tailEnd/>
          </a:ln>
        </p:spPr>
        <p:txBody>
          <a:bodyPr wrap="none" lIns="84068" tIns="42034" rIns="84068" bIns="42034">
            <a:spAutoFit/>
          </a:bodyPr>
          <a:lstStyle/>
          <a:p>
            <a:r>
              <a:rPr lang="en-US" sz="3200" b="1">
                <a:solidFill>
                  <a:srgbClr val="FF6600"/>
                </a:solidFill>
                <a:latin typeface="Calibri" panose="020F0502020204030204" pitchFamily="34" charset="0"/>
                <a:cs typeface="Calibri" panose="020F0502020204030204" pitchFamily="34" charset="0"/>
              </a:rPr>
              <a:t>Quality</a:t>
            </a:r>
          </a:p>
        </p:txBody>
      </p:sp>
      <p:sp>
        <p:nvSpPr>
          <p:cNvPr id="29708" name="Tekstvak 12"/>
          <p:cNvSpPr txBox="1">
            <a:spLocks noChangeArrowheads="1"/>
          </p:cNvSpPr>
          <p:nvPr/>
        </p:nvSpPr>
        <p:spPr bwMode="auto">
          <a:xfrm>
            <a:off x="6881813" y="2723607"/>
            <a:ext cx="1834080" cy="577331"/>
          </a:xfrm>
          <a:prstGeom prst="rect">
            <a:avLst/>
          </a:prstGeom>
          <a:noFill/>
          <a:ln w="9525">
            <a:noFill/>
            <a:miter lim="800000"/>
            <a:headEnd/>
            <a:tailEnd/>
          </a:ln>
        </p:spPr>
        <p:txBody>
          <a:bodyPr wrap="none" lIns="84068" tIns="42034" rIns="84068" bIns="42034">
            <a:spAutoFit/>
          </a:bodyPr>
          <a:lstStyle/>
          <a:p>
            <a:r>
              <a:rPr lang="en-US" sz="3200" b="1">
                <a:solidFill>
                  <a:srgbClr val="FF6600"/>
                </a:solidFill>
                <a:latin typeface="Calibri" panose="020F0502020204030204" pitchFamily="34" charset="0"/>
                <a:cs typeface="Calibri" panose="020F0502020204030204" pitchFamily="34" charset="0"/>
              </a:rPr>
              <a:t>Challenge</a:t>
            </a:r>
          </a:p>
        </p:txBody>
      </p:sp>
      <p:sp>
        <p:nvSpPr>
          <p:cNvPr id="14" name="Kruis 13"/>
          <p:cNvSpPr/>
          <p:nvPr/>
        </p:nvSpPr>
        <p:spPr>
          <a:xfrm>
            <a:off x="5881689" y="3254375"/>
            <a:ext cx="500062" cy="503238"/>
          </a:xfrm>
          <a:prstGeom prst="plus">
            <a:avLst>
              <a:gd name="adj" fmla="val 35794"/>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84068" tIns="42034" rIns="84068" bIns="42034" anchor="ctr"/>
          <a:lstStyle/>
          <a:p>
            <a:pPr algn="ctr">
              <a:defRPr/>
            </a:pPr>
            <a:endParaRPr lang="en-US" sz="2400">
              <a:latin typeface="Calibri" panose="020F0502020204030204" pitchFamily="34" charset="0"/>
              <a:cs typeface="Calibri" panose="020F0502020204030204" pitchFamily="34" charset="0"/>
            </a:endParaRPr>
          </a:p>
        </p:txBody>
      </p:sp>
      <p:sp>
        <p:nvSpPr>
          <p:cNvPr id="20" name="Tijdelijke aanduiding voor inhoud 2"/>
          <p:cNvSpPr txBox="1">
            <a:spLocks/>
          </p:cNvSpPr>
          <p:nvPr/>
        </p:nvSpPr>
        <p:spPr bwMode="auto">
          <a:xfrm>
            <a:off x="2104545" y="4517580"/>
            <a:ext cx="1546226" cy="511175"/>
          </a:xfrm>
          <a:prstGeom prst="rect">
            <a:avLst/>
          </a:prstGeom>
          <a:noFill/>
          <a:ln w="9525">
            <a:solidFill>
              <a:schemeClr val="accent4"/>
            </a:solidFill>
            <a:miter lim="800000"/>
            <a:headEnd/>
            <a:tailEnd/>
          </a:ln>
          <a:effectLst/>
        </p:spPr>
        <p:txBody>
          <a:bodyPr lIns="84068" tIns="42034" rIns="84068" bIns="42034"/>
          <a:lstStyle/>
          <a:p>
            <a:pPr marL="315248" indent="-315248">
              <a:spcBef>
                <a:spcPct val="20000"/>
              </a:spcBef>
              <a:defRPr/>
            </a:pPr>
            <a:r>
              <a:rPr lang="en-US" sz="2400" kern="0">
                <a:solidFill>
                  <a:srgbClr val="000000"/>
                </a:solidFill>
                <a:latin typeface="Calibri" panose="020F0502020204030204" pitchFamily="34" charset="0"/>
                <a:cs typeface="Calibri" panose="020F0502020204030204" pitchFamily="34" charset="0"/>
              </a:rPr>
              <a:t>Rigid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43200000">
                                      <p:cBhvr>
                                        <p:cTn id="6"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47528" y="1265408"/>
            <a:ext cx="9998903" cy="1470025"/>
          </a:xfrm>
        </p:spPr>
        <p:txBody>
          <a:bodyPr/>
          <a:lstStyle/>
          <a:p>
            <a:r>
              <a:rPr lang="en-US" dirty="0"/>
              <a:t>The M_o_R Principles</a:t>
            </a:r>
          </a:p>
        </p:txBody>
      </p:sp>
      <p:sp>
        <p:nvSpPr>
          <p:cNvPr id="3" name="Tijdelijke aanduiding voor tekst 2"/>
          <p:cNvSpPr>
            <a:spLocks noGrp="1"/>
          </p:cNvSpPr>
          <p:nvPr>
            <p:ph type="body" idx="4294967295"/>
          </p:nvPr>
        </p:nvSpPr>
        <p:spPr>
          <a:xfrm>
            <a:off x="4419600" y="2708275"/>
            <a:ext cx="7772400" cy="3741738"/>
          </a:xfrm>
        </p:spPr>
        <p:txBody>
          <a:bodyPr>
            <a:normAutofit/>
          </a:bodyPr>
          <a:lstStyle/>
          <a:p>
            <a:pPr marL="268261" indent="-268261">
              <a:buFont typeface="Arial" pitchFamily="34" charset="0"/>
              <a:buChar char="•"/>
            </a:pPr>
            <a:r>
              <a:rPr lang="en-US" dirty="0"/>
              <a:t>Aligns with Objectives</a:t>
            </a:r>
          </a:p>
          <a:p>
            <a:pPr marL="268261" indent="-268261">
              <a:buFont typeface="Arial" pitchFamily="34" charset="0"/>
              <a:buChar char="•"/>
            </a:pPr>
            <a:r>
              <a:rPr lang="en-US" dirty="0"/>
              <a:t>Fits the context</a:t>
            </a:r>
          </a:p>
          <a:p>
            <a:pPr marL="268261" indent="-268261">
              <a:buFont typeface="Arial" pitchFamily="34" charset="0"/>
              <a:buChar char="•"/>
            </a:pPr>
            <a:r>
              <a:rPr lang="en-US" dirty="0"/>
              <a:t>Engages stakeholders</a:t>
            </a:r>
          </a:p>
          <a:p>
            <a:pPr marL="268261" indent="-268261">
              <a:buFont typeface="Arial" pitchFamily="34" charset="0"/>
              <a:buChar char="•"/>
            </a:pPr>
            <a:r>
              <a:rPr lang="en-US" dirty="0"/>
              <a:t>Provides Clear Guidance</a:t>
            </a:r>
          </a:p>
          <a:p>
            <a:pPr marL="268261" indent="-268261">
              <a:buFont typeface="Arial" pitchFamily="34" charset="0"/>
              <a:buChar char="•"/>
            </a:pPr>
            <a:r>
              <a:rPr lang="en-US" dirty="0"/>
              <a:t>Informs decision-making</a:t>
            </a:r>
          </a:p>
          <a:p>
            <a:pPr marL="268261" indent="-268261">
              <a:buFont typeface="Arial" pitchFamily="34" charset="0"/>
              <a:buChar char="•"/>
            </a:pPr>
            <a:r>
              <a:rPr lang="en-US" dirty="0"/>
              <a:t>Facilitates continual improvement</a:t>
            </a:r>
          </a:p>
          <a:p>
            <a:pPr marL="268261" indent="-268261">
              <a:buFont typeface="Arial" pitchFamily="34" charset="0"/>
              <a:buChar char="•"/>
            </a:pPr>
            <a:r>
              <a:rPr lang="en-US" dirty="0"/>
              <a:t>Creates a supportive culture</a:t>
            </a:r>
          </a:p>
          <a:p>
            <a:pPr marL="268261" indent="-268261">
              <a:buFont typeface="Arial" pitchFamily="34" charset="0"/>
              <a:buChar char="•"/>
            </a:pPr>
            <a:r>
              <a:rPr lang="en-US" dirty="0">
                <a:solidFill>
                  <a:srgbClr val="FF6600"/>
                </a:solidFill>
              </a:rPr>
              <a:t>Achieves measurable value</a:t>
            </a:r>
          </a:p>
          <a:p>
            <a:pPr marL="268261" indent="-268261">
              <a:buFont typeface="Arial" pitchFamily="34" charset="0"/>
              <a:buChar char="•"/>
            </a:pP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Achieving measurable value</a:t>
            </a:r>
          </a:p>
        </p:txBody>
      </p:sp>
      <p:sp>
        <p:nvSpPr>
          <p:cNvPr id="12" name="Tijdelijke aanduiding voor inhoud 5"/>
          <p:cNvSpPr>
            <a:spLocks noGrp="1"/>
          </p:cNvSpPr>
          <p:nvPr>
            <p:ph sz="quarter" idx="1"/>
          </p:nvPr>
        </p:nvSpPr>
        <p:spPr>
          <a:xfrm>
            <a:off x="1690558" y="1817440"/>
            <a:ext cx="8832980" cy="5040560"/>
          </a:xfrm>
        </p:spPr>
        <p:txBody>
          <a:bodyPr>
            <a:normAutofit/>
          </a:bodyPr>
          <a:lstStyle/>
          <a:p>
            <a:pPr>
              <a:buNone/>
            </a:pPr>
            <a:r>
              <a:rPr lang="en-US" dirty="0"/>
              <a:t>Performance measures like:</a:t>
            </a:r>
          </a:p>
          <a:p>
            <a:r>
              <a:rPr lang="en-US" dirty="0"/>
              <a:t>Reduction in waste</a:t>
            </a:r>
          </a:p>
          <a:p>
            <a:r>
              <a:rPr lang="en-US" dirty="0"/>
              <a:t>Increase in satisfaction</a:t>
            </a:r>
          </a:p>
          <a:p>
            <a:r>
              <a:rPr lang="en-US" dirty="0"/>
              <a:t>Improved regulatory performance</a:t>
            </a:r>
          </a:p>
          <a:p>
            <a:endParaRPr lang="en-US" sz="1500" dirty="0"/>
          </a:p>
          <a:p>
            <a:pPr>
              <a:buNone/>
            </a:pPr>
            <a:r>
              <a:rPr lang="en-US" dirty="0"/>
              <a:t>Process measures like:</a:t>
            </a:r>
          </a:p>
          <a:p>
            <a:r>
              <a:rPr lang="en-US" dirty="0"/>
              <a:t>Reduction in surprises</a:t>
            </a:r>
          </a:p>
          <a:p>
            <a:r>
              <a:rPr lang="en-US" dirty="0"/>
              <a:t>Increase in participation</a:t>
            </a:r>
          </a:p>
          <a:p>
            <a:r>
              <a:rPr lang="en-US" dirty="0"/>
              <a:t>Increase in visibility</a:t>
            </a:r>
          </a:p>
          <a:p>
            <a:r>
              <a:rPr lang="en-US" dirty="0"/>
              <a:t>Better forecasting</a:t>
            </a:r>
          </a:p>
        </p:txBody>
      </p:sp>
      <p:sp>
        <p:nvSpPr>
          <p:cNvPr id="4" name="Tijdelijke aanduiding voor tekst 3">
            <a:extLst>
              <a:ext uri="{FF2B5EF4-FFF2-40B4-BE49-F238E27FC236}">
                <a16:creationId xmlns:a16="http://schemas.microsoft.com/office/drawing/2014/main" id="{426E2D25-C95F-4F0C-8533-CC5FDF12A497}"/>
              </a:ext>
            </a:extLst>
          </p:cNvPr>
          <p:cNvSpPr>
            <a:spLocks noGrp="1"/>
          </p:cNvSpPr>
          <p:nvPr>
            <p:ph type="body" sz="quarter" idx="13"/>
          </p:nvPr>
        </p:nvSpPr>
        <p:spPr/>
        <p:txBody>
          <a:bodyPr/>
          <a:lstStyle/>
          <a:p>
            <a:r>
              <a:rPr lang="en-GB" dirty="0"/>
              <a:t>Ref. 2.8</a:t>
            </a:r>
            <a:endParaRPr lang="nl-NL" dirty="0"/>
          </a:p>
        </p:txBody>
      </p:sp>
      <p:sp>
        <p:nvSpPr>
          <p:cNvPr id="10" name="Tekstvak 9"/>
          <p:cNvSpPr txBox="1"/>
          <p:nvPr/>
        </p:nvSpPr>
        <p:spPr>
          <a:xfrm>
            <a:off x="1679510" y="1068358"/>
            <a:ext cx="8832980" cy="400110"/>
          </a:xfrm>
          <a:prstGeom prst="rect">
            <a:avLst/>
          </a:prstGeom>
          <a:solidFill>
            <a:schemeClr val="bg1"/>
          </a:solidFill>
          <a:ln w="28575">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i="1">
                <a:latin typeface="Trebuchet MS" pitchFamily="34" charset="0"/>
              </a:rPr>
              <a:t>Risk management enables achievement of measurable organizational value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Achieving measurable value</a:t>
            </a:r>
          </a:p>
        </p:txBody>
      </p:sp>
      <p:sp>
        <p:nvSpPr>
          <p:cNvPr id="6" name="Tijdelijke aanduiding voor inhoud 5"/>
          <p:cNvSpPr>
            <a:spLocks noGrp="1"/>
          </p:cNvSpPr>
          <p:nvPr>
            <p:ph sz="quarter" idx="1"/>
          </p:nvPr>
        </p:nvSpPr>
        <p:spPr/>
        <p:txBody>
          <a:bodyPr>
            <a:normAutofit/>
          </a:bodyPr>
          <a:lstStyle/>
          <a:p>
            <a:pPr>
              <a:buNone/>
            </a:pPr>
            <a:r>
              <a:rPr lang="en-US" dirty="0"/>
              <a:t>Performance measures like:</a:t>
            </a:r>
          </a:p>
          <a:p>
            <a:r>
              <a:rPr lang="en-US" dirty="0"/>
              <a:t>Reduction in waste</a:t>
            </a:r>
          </a:p>
          <a:p>
            <a:r>
              <a:rPr lang="en-US" dirty="0"/>
              <a:t>Increase in satisfaction</a:t>
            </a:r>
          </a:p>
          <a:p>
            <a:r>
              <a:rPr lang="en-US" dirty="0"/>
              <a:t>Improved regulatory performance</a:t>
            </a:r>
          </a:p>
          <a:p>
            <a:endParaRPr lang="en-US" dirty="0"/>
          </a:p>
          <a:p>
            <a:pPr>
              <a:buNone/>
            </a:pPr>
            <a:r>
              <a:rPr lang="en-US" dirty="0"/>
              <a:t>Process measures like:</a:t>
            </a:r>
          </a:p>
          <a:p>
            <a:r>
              <a:rPr lang="en-US" dirty="0"/>
              <a:t>Reduction in surprises</a:t>
            </a:r>
          </a:p>
          <a:p>
            <a:r>
              <a:rPr lang="en-US" dirty="0"/>
              <a:t>Increase in participation</a:t>
            </a:r>
          </a:p>
          <a:p>
            <a:r>
              <a:rPr lang="en-US" dirty="0"/>
              <a:t>Increase in visibility</a:t>
            </a:r>
          </a:p>
        </p:txBody>
      </p:sp>
      <p:sp>
        <p:nvSpPr>
          <p:cNvPr id="3" name="Tijdelijke aanduiding voor tekst 2">
            <a:extLst>
              <a:ext uri="{FF2B5EF4-FFF2-40B4-BE49-F238E27FC236}">
                <a16:creationId xmlns:a16="http://schemas.microsoft.com/office/drawing/2014/main" id="{11FCEC3A-C955-45FA-AC72-98E4644F391B}"/>
              </a:ext>
            </a:extLst>
          </p:cNvPr>
          <p:cNvSpPr>
            <a:spLocks noGrp="1"/>
          </p:cNvSpPr>
          <p:nvPr>
            <p:ph type="body" sz="quarter" idx="13"/>
          </p:nvPr>
        </p:nvSpPr>
        <p:spPr/>
        <p:txBody>
          <a:bodyPr/>
          <a:lstStyle/>
          <a:p>
            <a:r>
              <a:rPr lang="en-GB" dirty="0"/>
              <a:t>Ref. 6.6</a:t>
            </a:r>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Risk Management</a:t>
            </a:r>
          </a:p>
        </p:txBody>
      </p:sp>
      <p:sp>
        <p:nvSpPr>
          <p:cNvPr id="5" name="Tijdelijke aanduiding voor inhoud 4"/>
          <p:cNvSpPr>
            <a:spLocks noGrp="1"/>
          </p:cNvSpPr>
          <p:nvPr>
            <p:ph sz="quarter" idx="1"/>
          </p:nvPr>
        </p:nvSpPr>
        <p:spPr/>
        <p:txBody>
          <a:bodyPr>
            <a:normAutofit/>
          </a:bodyPr>
          <a:lstStyle/>
          <a:p>
            <a:pPr>
              <a:buNone/>
            </a:pPr>
            <a:r>
              <a:rPr lang="en-US" dirty="0"/>
              <a:t>Risks need to be:</a:t>
            </a:r>
          </a:p>
          <a:p>
            <a:pPr>
              <a:buNone/>
            </a:pPr>
            <a:endParaRPr lang="en-US" dirty="0"/>
          </a:p>
          <a:p>
            <a:pPr>
              <a:spcBef>
                <a:spcPts val="0"/>
              </a:spcBef>
              <a:spcAft>
                <a:spcPts val="600"/>
              </a:spcAft>
            </a:pPr>
            <a:r>
              <a:rPr lang="en-US" b="1" dirty="0">
                <a:solidFill>
                  <a:srgbClr val="FF6600"/>
                </a:solidFill>
              </a:rPr>
              <a:t>Identified</a:t>
            </a:r>
            <a:r>
              <a:rPr lang="en-US" dirty="0"/>
              <a:t> – consider uncertainties and describe them for a common understanding</a:t>
            </a:r>
          </a:p>
          <a:p>
            <a:pPr>
              <a:spcBef>
                <a:spcPts val="0"/>
              </a:spcBef>
              <a:spcAft>
                <a:spcPts val="600"/>
              </a:spcAft>
            </a:pPr>
            <a:r>
              <a:rPr lang="en-US" b="1" dirty="0">
                <a:solidFill>
                  <a:srgbClr val="FF6600"/>
                </a:solidFill>
              </a:rPr>
              <a:t>Assessed</a:t>
            </a:r>
            <a:r>
              <a:rPr lang="en-US" dirty="0"/>
              <a:t> – Estimate probability, impact and proximity, prioritize and understand the overall level of risk</a:t>
            </a:r>
          </a:p>
          <a:p>
            <a:pPr>
              <a:spcBef>
                <a:spcPts val="0"/>
              </a:spcBef>
              <a:spcAft>
                <a:spcPts val="600"/>
              </a:spcAft>
            </a:pPr>
            <a:r>
              <a:rPr lang="en-US" b="1" dirty="0"/>
              <a:t>Controlled</a:t>
            </a:r>
            <a:r>
              <a:rPr lang="en-US" dirty="0"/>
              <a:t> – </a:t>
            </a:r>
            <a:r>
              <a:rPr lang="en-US" dirty="0">
                <a:solidFill>
                  <a:srgbClr val="FF6600"/>
                </a:solidFill>
              </a:rPr>
              <a:t>planning</a:t>
            </a:r>
            <a:r>
              <a:rPr lang="en-US" dirty="0"/>
              <a:t> appropriate responses and </a:t>
            </a:r>
            <a:r>
              <a:rPr lang="en-US" dirty="0">
                <a:solidFill>
                  <a:srgbClr val="FF6600"/>
                </a:solidFill>
              </a:rPr>
              <a:t>implement</a:t>
            </a:r>
            <a:r>
              <a:rPr lang="en-US" dirty="0"/>
              <a:t> and monitor these</a:t>
            </a:r>
          </a:p>
          <a:p>
            <a:pPr>
              <a:spcBef>
                <a:spcPts val="0"/>
              </a:spcBef>
              <a:spcAft>
                <a:spcPts val="600"/>
              </a:spcAft>
            </a:pPr>
            <a:endParaRPr lang="en-US" dirty="0"/>
          </a:p>
          <a:p>
            <a:pPr marL="0" indent="0">
              <a:spcBef>
                <a:spcPts val="0"/>
              </a:spcBef>
              <a:spcAft>
                <a:spcPts val="600"/>
              </a:spcAft>
              <a:buNone/>
            </a:pPr>
            <a:r>
              <a:rPr lang="en-US" dirty="0"/>
              <a:t>Note the importance of communication within and between all these areas.</a:t>
            </a:r>
          </a:p>
        </p:txBody>
      </p:sp>
      <p:sp>
        <p:nvSpPr>
          <p:cNvPr id="3" name="Tijdelijke aanduiding voor tekst 2">
            <a:extLst>
              <a:ext uri="{FF2B5EF4-FFF2-40B4-BE49-F238E27FC236}">
                <a16:creationId xmlns:a16="http://schemas.microsoft.com/office/drawing/2014/main" id="{CA03420C-BF17-40DA-8EE3-BDAE4B3FC623}"/>
              </a:ext>
            </a:extLst>
          </p:cNvPr>
          <p:cNvSpPr>
            <a:spLocks noGrp="1"/>
          </p:cNvSpPr>
          <p:nvPr>
            <p:ph type="body" sz="quarter" idx="13"/>
          </p:nvPr>
        </p:nvSpPr>
        <p:spPr/>
        <p:txBody>
          <a:bodyPr/>
          <a:lstStyle/>
          <a:p>
            <a:r>
              <a:rPr lang="en-GB" dirty="0"/>
              <a:t>Ref. 1.3</a:t>
            </a:r>
            <a:endParaRPr lang="nl-NL"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Integrating RM across perspectives</a:t>
            </a:r>
          </a:p>
        </p:txBody>
      </p:sp>
      <p:sp>
        <p:nvSpPr>
          <p:cNvPr id="5" name="Tijdelijke aanduiding voor inhoud 4"/>
          <p:cNvSpPr>
            <a:spLocks noGrp="1"/>
          </p:cNvSpPr>
          <p:nvPr>
            <p:ph sz="quarter" idx="1"/>
          </p:nvPr>
        </p:nvSpPr>
        <p:spPr/>
        <p:txBody>
          <a:bodyPr/>
          <a:lstStyle/>
          <a:p>
            <a:r>
              <a:rPr lang="en-US"/>
              <a:t>Encompasses all areas of organisational exposure to risk</a:t>
            </a:r>
          </a:p>
          <a:p>
            <a:r>
              <a:rPr lang="en-US"/>
              <a:t>Prioritise and manage those exposures as a portfolio</a:t>
            </a:r>
          </a:p>
          <a:p>
            <a:r>
              <a:rPr lang="en-US"/>
              <a:t>Evaluate the portfolio holisticly</a:t>
            </a:r>
          </a:p>
          <a:p>
            <a:r>
              <a:rPr lang="en-US"/>
              <a:t>Recognise combined exposure is not the same as the sum of all exposures</a:t>
            </a:r>
          </a:p>
        </p:txBody>
      </p:sp>
      <p:sp>
        <p:nvSpPr>
          <p:cNvPr id="3" name="Tijdelijke aanduiding voor tekst 2">
            <a:extLst>
              <a:ext uri="{FF2B5EF4-FFF2-40B4-BE49-F238E27FC236}">
                <a16:creationId xmlns:a16="http://schemas.microsoft.com/office/drawing/2014/main" id="{615506BD-67A2-4F32-99F4-4BCB59F1E0AC}"/>
              </a:ext>
            </a:extLst>
          </p:cNvPr>
          <p:cNvSpPr>
            <a:spLocks noGrp="1"/>
          </p:cNvSpPr>
          <p:nvPr>
            <p:ph type="body" sz="quarter" idx="13"/>
          </p:nvPr>
        </p:nvSpPr>
        <p:spPr/>
        <p:txBody>
          <a:bodyPr/>
          <a:lstStyle/>
          <a:p>
            <a:r>
              <a:rPr lang="en-GB" dirty="0"/>
              <a:t>Ref. 6.7</a:t>
            </a:r>
            <a:endParaRPr lang="nl-NL"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t>Controls for managing across perspectives</a:t>
            </a:r>
          </a:p>
        </p:txBody>
      </p:sp>
      <p:sp>
        <p:nvSpPr>
          <p:cNvPr id="5" name="Tijdelijke aanduiding voor inhoud 4"/>
          <p:cNvSpPr>
            <a:spLocks noGrp="1"/>
          </p:cNvSpPr>
          <p:nvPr>
            <p:ph sz="quarter" idx="1"/>
          </p:nvPr>
        </p:nvSpPr>
        <p:spPr/>
        <p:txBody>
          <a:bodyPr/>
          <a:lstStyle/>
          <a:p>
            <a:r>
              <a:rPr lang="en-US" dirty="0"/>
              <a:t>A mechanism for passing risks across boundaries to be managed at the most suitable level</a:t>
            </a:r>
          </a:p>
          <a:p>
            <a:r>
              <a:rPr lang="en-US" dirty="0"/>
              <a:t>Effective </a:t>
            </a:r>
            <a:r>
              <a:rPr lang="en-US" dirty="0" err="1"/>
              <a:t>escallation</a:t>
            </a:r>
            <a:r>
              <a:rPr lang="en-US" dirty="0"/>
              <a:t>, delegation and communication between perspectives</a:t>
            </a:r>
          </a:p>
          <a:p>
            <a:r>
              <a:rPr lang="en-US" dirty="0"/>
              <a:t>And clearly described roles and responsibilities</a:t>
            </a:r>
          </a:p>
        </p:txBody>
      </p:sp>
      <p:sp>
        <p:nvSpPr>
          <p:cNvPr id="3" name="Tijdelijke aanduiding voor tekst 2">
            <a:extLst>
              <a:ext uri="{FF2B5EF4-FFF2-40B4-BE49-F238E27FC236}">
                <a16:creationId xmlns:a16="http://schemas.microsoft.com/office/drawing/2014/main" id="{2EE284CB-43F9-4458-B383-828DF1B7EB45}"/>
              </a:ext>
            </a:extLst>
          </p:cNvPr>
          <p:cNvSpPr>
            <a:spLocks noGrp="1"/>
          </p:cNvSpPr>
          <p:nvPr>
            <p:ph type="body" sz="quarter" idx="13"/>
          </p:nvPr>
        </p:nvSpPr>
        <p:spPr/>
        <p:txBody>
          <a:bodyPr/>
          <a:lstStyle/>
          <a:p>
            <a:r>
              <a:rPr lang="en-GB" dirty="0"/>
              <a:t>Ref. 6.7</a:t>
            </a:r>
            <a:endParaRPr lang="nl-NL"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GB" dirty="0"/>
              <a:t>Roles and Responsibilities</a:t>
            </a:r>
          </a:p>
        </p:txBody>
      </p:sp>
      <p:sp>
        <p:nvSpPr>
          <p:cNvPr id="63491" name="Rectangle 3"/>
          <p:cNvSpPr>
            <a:spLocks noGrp="1" noChangeArrowheads="1"/>
          </p:cNvSpPr>
          <p:nvPr>
            <p:ph sz="quarter" idx="1"/>
          </p:nvPr>
        </p:nvSpPr>
        <p:spPr>
          <a:xfrm>
            <a:off x="1679510" y="767202"/>
            <a:ext cx="8832980" cy="5323596"/>
          </a:xfrm>
        </p:spPr>
        <p:txBody>
          <a:bodyPr>
            <a:noAutofit/>
          </a:bodyPr>
          <a:lstStyle/>
          <a:p>
            <a:pPr>
              <a:buNone/>
              <a:defRPr/>
            </a:pPr>
            <a:r>
              <a:rPr lang="en-US" dirty="0">
                <a:solidFill>
                  <a:srgbClr val="FF6600"/>
                </a:solidFill>
                <a:cs typeface="Times New Roman" pitchFamily="18" charset="0"/>
              </a:rPr>
              <a:t>Senior team</a:t>
            </a:r>
          </a:p>
          <a:p>
            <a:pPr>
              <a:defRPr/>
            </a:pPr>
            <a:r>
              <a:rPr lang="en-US" sz="2200" dirty="0">
                <a:solidFill>
                  <a:srgbClr val="231F20"/>
                </a:solidFill>
                <a:cs typeface="Times New Roman" pitchFamily="18" charset="0"/>
              </a:rPr>
              <a:t>Board, executive team, steering group, sponsoring group</a:t>
            </a:r>
          </a:p>
          <a:p>
            <a:pPr>
              <a:buNone/>
              <a:defRPr/>
            </a:pPr>
            <a:r>
              <a:rPr lang="en-US" dirty="0">
                <a:solidFill>
                  <a:srgbClr val="FF6600"/>
                </a:solidFill>
                <a:cs typeface="Times New Roman" pitchFamily="18" charset="0"/>
              </a:rPr>
              <a:t>Senior manager appointed as representative</a:t>
            </a:r>
          </a:p>
          <a:p>
            <a:pPr>
              <a:defRPr/>
            </a:pPr>
            <a:r>
              <a:rPr lang="en-US" sz="2200" dirty="0">
                <a:solidFill>
                  <a:srgbClr val="231F20"/>
                </a:solidFill>
                <a:cs typeface="Times New Roman" pitchFamily="18" charset="0"/>
              </a:rPr>
              <a:t>Sponsor, SRO, Executive, Accounting Officer or CEO</a:t>
            </a:r>
          </a:p>
          <a:p>
            <a:pPr>
              <a:buNone/>
              <a:defRPr/>
            </a:pPr>
            <a:r>
              <a:rPr lang="en-US" dirty="0">
                <a:solidFill>
                  <a:srgbClr val="FF6600"/>
                </a:solidFill>
                <a:cs typeface="Times New Roman" pitchFamily="18" charset="0"/>
              </a:rPr>
              <a:t>Manager</a:t>
            </a:r>
          </a:p>
          <a:p>
            <a:pPr>
              <a:defRPr/>
            </a:pPr>
            <a:r>
              <a:rPr lang="en-US" sz="2200" dirty="0">
                <a:solidFill>
                  <a:srgbClr val="231F20"/>
                </a:solidFill>
                <a:cs typeface="Times New Roman" pitchFamily="18" charset="0"/>
              </a:rPr>
              <a:t>Risk manager, programme manager, project manager, operational manager, or other line manager</a:t>
            </a:r>
          </a:p>
          <a:p>
            <a:pPr>
              <a:buNone/>
              <a:defRPr/>
            </a:pPr>
            <a:r>
              <a:rPr lang="en-US" dirty="0">
                <a:solidFill>
                  <a:srgbClr val="FF6600"/>
                </a:solidFill>
                <a:cs typeface="Times New Roman" pitchFamily="18" charset="0"/>
              </a:rPr>
              <a:t>Assurance</a:t>
            </a:r>
            <a:endParaRPr lang="en-US" dirty="0">
              <a:solidFill>
                <a:srgbClr val="FF6600"/>
              </a:solidFill>
              <a:cs typeface="Arial" charset="0"/>
            </a:endParaRPr>
          </a:p>
          <a:p>
            <a:pPr>
              <a:defRPr/>
            </a:pPr>
            <a:r>
              <a:rPr lang="en-US" sz="2200" dirty="0">
                <a:solidFill>
                  <a:srgbClr val="231F20"/>
                </a:solidFill>
                <a:cs typeface="Arial" charset="0"/>
              </a:rPr>
              <a:t>Internal Audit Department, portfolio, programme or project office or a central risk function</a:t>
            </a:r>
          </a:p>
          <a:p>
            <a:pPr>
              <a:buNone/>
              <a:defRPr/>
            </a:pPr>
            <a:r>
              <a:rPr lang="en-US" dirty="0">
                <a:solidFill>
                  <a:srgbClr val="FF6600"/>
                </a:solidFill>
                <a:cs typeface="Arial" charset="0"/>
              </a:rPr>
              <a:t>Risk Specialists</a:t>
            </a:r>
          </a:p>
          <a:p>
            <a:pPr>
              <a:defRPr/>
            </a:pPr>
            <a:r>
              <a:rPr lang="en-US" sz="2200" dirty="0">
                <a:solidFill>
                  <a:srgbClr val="231F20"/>
                </a:solidFill>
                <a:cs typeface="Arial" charset="0"/>
              </a:rPr>
              <a:t>Risk practitioner, risk coordinator or risk facilitator</a:t>
            </a:r>
          </a:p>
          <a:p>
            <a:pPr>
              <a:buNone/>
              <a:defRPr/>
            </a:pPr>
            <a:r>
              <a:rPr lang="en-US" dirty="0">
                <a:solidFill>
                  <a:srgbClr val="FF6600"/>
                </a:solidFill>
                <a:cs typeface="Arial" charset="0"/>
              </a:rPr>
              <a:t>Team</a:t>
            </a:r>
          </a:p>
          <a:p>
            <a:pPr>
              <a:defRPr/>
            </a:pPr>
            <a:r>
              <a:rPr lang="en-US" sz="2200" dirty="0">
                <a:solidFill>
                  <a:srgbClr val="231F20"/>
                </a:solidFill>
                <a:cs typeface="Arial" charset="0"/>
              </a:rPr>
              <a:t>Participants, project and programme team members, all Staff</a:t>
            </a:r>
          </a:p>
        </p:txBody>
      </p:sp>
      <p:sp>
        <p:nvSpPr>
          <p:cNvPr id="3" name="Tijdelijke aanduiding voor tekst 2">
            <a:extLst>
              <a:ext uri="{FF2B5EF4-FFF2-40B4-BE49-F238E27FC236}">
                <a16:creationId xmlns:a16="http://schemas.microsoft.com/office/drawing/2014/main" id="{DCC0BBBA-FBD4-49F1-8FBE-7D8DFFF2AB00}"/>
              </a:ext>
            </a:extLst>
          </p:cNvPr>
          <p:cNvSpPr>
            <a:spLocks noGrp="1"/>
          </p:cNvSpPr>
          <p:nvPr>
            <p:ph type="body" sz="quarter" idx="13"/>
          </p:nvPr>
        </p:nvSpPr>
        <p:spPr/>
        <p:txBody>
          <a:bodyPr/>
          <a:lstStyle/>
          <a:p>
            <a:r>
              <a:rPr lang="en-GB" dirty="0"/>
              <a:t>Table 6.1</a:t>
            </a:r>
            <a:endParaRPr lang="nl-NL" dirty="0"/>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75520" y="1287070"/>
            <a:ext cx="9998903" cy="1470025"/>
          </a:xfrm>
        </p:spPr>
        <p:txBody>
          <a:bodyPr/>
          <a:lstStyle/>
          <a:p>
            <a:r>
              <a:rPr lang="en-US" dirty="0"/>
              <a:t>The M_o_R Framework</a:t>
            </a:r>
          </a:p>
        </p:txBody>
      </p:sp>
      <p:grpSp>
        <p:nvGrpSpPr>
          <p:cNvPr id="3" name="Groep 28"/>
          <p:cNvGrpSpPr/>
          <p:nvPr/>
        </p:nvGrpSpPr>
        <p:grpSpPr>
          <a:xfrm>
            <a:off x="4758747" y="2837544"/>
            <a:ext cx="4032448" cy="3552853"/>
            <a:chOff x="2627784" y="3212976"/>
            <a:chExt cx="2929831" cy="2400725"/>
          </a:xfrm>
        </p:grpSpPr>
        <p:sp>
          <p:nvSpPr>
            <p:cNvPr id="8" name="Oval 5"/>
            <p:cNvSpPr>
              <a:spLocks noChangeArrowheads="1"/>
            </p:cNvSpPr>
            <p:nvPr/>
          </p:nvSpPr>
          <p:spPr bwMode="auto">
            <a:xfrm rot="21539021">
              <a:off x="2930223" y="3212976"/>
              <a:ext cx="2230398" cy="1982983"/>
            </a:xfrm>
            <a:prstGeom prst="ellipse">
              <a:avLst/>
            </a:prstGeom>
            <a:solidFill>
              <a:srgbClr val="BBE0E3"/>
            </a:solidFill>
            <a:ln w="9525">
              <a:noFill/>
              <a:round/>
              <a:headEnd/>
              <a:tailEnd/>
            </a:ln>
          </p:spPr>
          <p:txBody>
            <a:bodyPr wrap="none" anchor="ctr"/>
            <a:lstStyle/>
            <a:p>
              <a:endParaRPr lang="en-US" sz="1000" dirty="0">
                <a:solidFill>
                  <a:srgbClr val="00B0F0"/>
                </a:solidFill>
              </a:endParaRPr>
            </a:p>
          </p:txBody>
        </p:sp>
        <p:sp>
          <p:nvSpPr>
            <p:cNvPr id="9" name="Oval 6"/>
            <p:cNvSpPr>
              <a:spLocks noChangeArrowheads="1"/>
            </p:cNvSpPr>
            <p:nvPr/>
          </p:nvSpPr>
          <p:spPr bwMode="auto">
            <a:xfrm rot="21539021">
              <a:off x="3188165" y="3411343"/>
              <a:ext cx="1715210" cy="1586248"/>
            </a:xfrm>
            <a:prstGeom prst="ellipse">
              <a:avLst/>
            </a:prstGeom>
            <a:solidFill>
              <a:srgbClr val="6CBCC2"/>
            </a:solidFill>
            <a:ln w="9525">
              <a:noFill/>
              <a:round/>
              <a:headEnd/>
              <a:tailEnd/>
            </a:ln>
          </p:spPr>
          <p:txBody>
            <a:bodyPr wrap="none" anchor="ctr"/>
            <a:lstStyle/>
            <a:p>
              <a:endParaRPr lang="en-US" sz="1000" dirty="0"/>
            </a:p>
          </p:txBody>
        </p:sp>
        <p:sp>
          <p:nvSpPr>
            <p:cNvPr id="10" name="Oval 7"/>
            <p:cNvSpPr>
              <a:spLocks noChangeArrowheads="1"/>
            </p:cNvSpPr>
            <p:nvPr/>
          </p:nvSpPr>
          <p:spPr bwMode="auto">
            <a:xfrm rot="21539021">
              <a:off x="3640084" y="3836317"/>
              <a:ext cx="771740" cy="736300"/>
            </a:xfrm>
            <a:prstGeom prst="ellipse">
              <a:avLst/>
            </a:prstGeom>
            <a:solidFill>
              <a:schemeClr val="bg1"/>
            </a:solidFill>
            <a:ln w="9525">
              <a:solidFill>
                <a:schemeClr val="tx1"/>
              </a:solidFill>
              <a:round/>
              <a:headEnd/>
              <a:tailEnd/>
            </a:ln>
          </p:spPr>
          <p:txBody>
            <a:bodyPr wrap="none" anchor="ctr"/>
            <a:lstStyle/>
            <a:p>
              <a:endParaRPr lang="en-US" sz="1000" dirty="0"/>
            </a:p>
          </p:txBody>
        </p:sp>
        <p:grpSp>
          <p:nvGrpSpPr>
            <p:cNvPr id="4" name="Group 8"/>
            <p:cNvGrpSpPr>
              <a:grpSpLocks/>
            </p:cNvGrpSpPr>
            <p:nvPr/>
          </p:nvGrpSpPr>
          <p:grpSpPr bwMode="auto">
            <a:xfrm rot="21539021">
              <a:off x="3391876" y="3615220"/>
              <a:ext cx="1268852" cy="1177805"/>
              <a:chOff x="1883" y="1254"/>
              <a:chExt cx="1677" cy="1632"/>
            </a:xfrm>
          </p:grpSpPr>
          <p:sp>
            <p:nvSpPr>
              <p:cNvPr id="24" name="AutoShape 9"/>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wrap="none" anchor="ctr"/>
              <a:lstStyle/>
              <a:p>
                <a:endParaRPr lang="en-US" sz="1000" dirty="0"/>
              </a:p>
            </p:txBody>
          </p:sp>
          <p:sp>
            <p:nvSpPr>
              <p:cNvPr id="25" name="AutoShape 10"/>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wrap="none" anchor="ctr"/>
              <a:lstStyle/>
              <a:p>
                <a:endParaRPr lang="en-US" sz="1000" dirty="0"/>
              </a:p>
            </p:txBody>
          </p:sp>
          <p:sp>
            <p:nvSpPr>
              <p:cNvPr id="26" name="AutoShape 11"/>
              <p:cNvSpPr>
                <a:spLocks noChangeArrowheads="1"/>
              </p:cNvSpPr>
              <p:nvPr/>
            </p:nvSpPr>
            <p:spPr bwMode="auto">
              <a:xfrm>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BBE0E3"/>
              </a:solidFill>
              <a:ln w="9525">
                <a:noFill/>
                <a:miter lim="800000"/>
                <a:headEnd/>
                <a:tailEnd/>
              </a:ln>
            </p:spPr>
            <p:txBody>
              <a:bodyPr wrap="none" anchor="ctr"/>
              <a:lstStyle/>
              <a:p>
                <a:pPr algn="ctr"/>
                <a:endParaRPr lang="en-US" sz="700" dirty="0">
                  <a:cs typeface="Times New Roman" pitchFamily="18" charset="0"/>
                </a:endParaRPr>
              </a:p>
            </p:txBody>
          </p:sp>
          <p:sp>
            <p:nvSpPr>
              <p:cNvPr id="27" name="AutoShape 12"/>
              <p:cNvSpPr>
                <a:spLocks noChangeArrowheads="1"/>
              </p:cNvSpPr>
              <p:nvPr/>
            </p:nvSpPr>
            <p:spPr bwMode="auto">
              <a:xfrm rot="-54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wrap="none" anchor="ctr"/>
              <a:lstStyle/>
              <a:p>
                <a:endParaRPr lang="en-US" sz="1000" dirty="0"/>
              </a:p>
            </p:txBody>
          </p:sp>
          <p:sp>
            <p:nvSpPr>
              <p:cNvPr id="28" name="AutoShape 13"/>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wrap="none" anchor="ctr"/>
              <a:lstStyle/>
              <a:p>
                <a:endParaRPr lang="en-US" sz="1000" dirty="0"/>
              </a:p>
            </p:txBody>
          </p:sp>
        </p:grpSp>
        <p:sp>
          <p:nvSpPr>
            <p:cNvPr id="12" name="Text Box 14"/>
            <p:cNvSpPr txBox="1">
              <a:spLocks noChangeArrowheads="1"/>
            </p:cNvSpPr>
            <p:nvPr/>
          </p:nvSpPr>
          <p:spPr bwMode="auto">
            <a:xfrm rot="21539021">
              <a:off x="4299887" y="4023563"/>
              <a:ext cx="371965"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Identify</a:t>
              </a:r>
            </a:p>
          </p:txBody>
        </p:sp>
        <p:sp>
          <p:nvSpPr>
            <p:cNvPr id="13" name="Text Box 15"/>
            <p:cNvSpPr txBox="1">
              <a:spLocks noChangeArrowheads="1"/>
            </p:cNvSpPr>
            <p:nvPr/>
          </p:nvSpPr>
          <p:spPr bwMode="auto">
            <a:xfrm rot="21539021">
              <a:off x="4004401" y="4518793"/>
              <a:ext cx="342764"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Assess</a:t>
              </a:r>
            </a:p>
          </p:txBody>
        </p:sp>
        <p:sp>
          <p:nvSpPr>
            <p:cNvPr id="14" name="Text Box 16"/>
            <p:cNvSpPr txBox="1">
              <a:spLocks noChangeArrowheads="1"/>
            </p:cNvSpPr>
            <p:nvPr/>
          </p:nvSpPr>
          <p:spPr bwMode="auto">
            <a:xfrm rot="21539021">
              <a:off x="3464448" y="4287648"/>
              <a:ext cx="291747" cy="138647"/>
            </a:xfrm>
            <a:prstGeom prst="rect">
              <a:avLst/>
            </a:prstGeom>
            <a:noFill/>
            <a:ln w="9525">
              <a:noFill/>
              <a:miter lim="800000"/>
              <a:headEnd/>
              <a:tailEnd/>
            </a:ln>
          </p:spPr>
          <p:txBody>
            <a:bodyPr wrap="square">
              <a:spAutoFit/>
            </a:bodyPr>
            <a:lstStyle/>
            <a:p>
              <a:pPr>
                <a:spcBef>
                  <a:spcPct val="50000"/>
                </a:spcBef>
              </a:pPr>
              <a:r>
                <a:rPr lang="en-GB" sz="700" dirty="0">
                  <a:latin typeface="Arial" charset="0"/>
                  <a:cs typeface="Times New Roman" pitchFamily="18" charset="0"/>
                </a:rPr>
                <a:t>Plan</a:t>
              </a:r>
            </a:p>
          </p:txBody>
        </p:sp>
        <p:sp>
          <p:nvSpPr>
            <p:cNvPr id="15" name="Text Box 17"/>
            <p:cNvSpPr txBox="1">
              <a:spLocks noChangeArrowheads="1"/>
            </p:cNvSpPr>
            <p:nvPr/>
          </p:nvSpPr>
          <p:spPr bwMode="auto">
            <a:xfrm rot="21539021">
              <a:off x="3730468" y="3739099"/>
              <a:ext cx="467911"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Implement</a:t>
              </a:r>
            </a:p>
          </p:txBody>
        </p:sp>
        <p:sp>
          <p:nvSpPr>
            <p:cNvPr id="16" name="Text Box 18"/>
            <p:cNvSpPr txBox="1">
              <a:spLocks noChangeArrowheads="1"/>
            </p:cNvSpPr>
            <p:nvPr/>
          </p:nvSpPr>
          <p:spPr bwMode="auto">
            <a:xfrm rot="19780440">
              <a:off x="3768012" y="4139277"/>
              <a:ext cx="554818"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Communicate</a:t>
              </a:r>
            </a:p>
          </p:txBody>
        </p:sp>
        <p:sp>
          <p:nvSpPr>
            <p:cNvPr id="17" name="AutoShape 19"/>
            <p:cNvSpPr>
              <a:spLocks noChangeArrowheads="1"/>
            </p:cNvSpPr>
            <p:nvPr/>
          </p:nvSpPr>
          <p:spPr bwMode="auto">
            <a:xfrm rot="1582659">
              <a:off x="2627784" y="3447848"/>
              <a:ext cx="771740" cy="455280"/>
            </a:xfrm>
            <a:prstGeom prst="rightArrow">
              <a:avLst>
                <a:gd name="adj1" fmla="val 72222"/>
                <a:gd name="adj2" fmla="val 42565"/>
              </a:avLst>
            </a:prstGeom>
            <a:solidFill>
              <a:srgbClr val="FFC000"/>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Register</a:t>
              </a:r>
            </a:p>
          </p:txBody>
        </p:sp>
        <p:sp>
          <p:nvSpPr>
            <p:cNvPr id="18" name="AutoShape 20"/>
            <p:cNvSpPr>
              <a:spLocks noChangeArrowheads="1"/>
            </p:cNvSpPr>
            <p:nvPr/>
          </p:nvSpPr>
          <p:spPr bwMode="auto">
            <a:xfrm rot="19913829">
              <a:off x="2731378" y="4570551"/>
              <a:ext cx="771740" cy="455280"/>
            </a:xfrm>
            <a:prstGeom prst="rightArrow">
              <a:avLst>
                <a:gd name="adj1" fmla="val 75611"/>
                <a:gd name="adj2" fmla="val 42479"/>
              </a:avLst>
            </a:prstGeom>
            <a:solidFill>
              <a:srgbClr val="FFC000"/>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Management</a:t>
              </a:r>
            </a:p>
            <a:p>
              <a:pPr algn="ctr"/>
              <a:r>
                <a:rPr lang="en-GB" sz="700" dirty="0">
                  <a:latin typeface="Arial" charset="0"/>
                  <a:cs typeface="Times New Roman" pitchFamily="18" charset="0"/>
                </a:rPr>
                <a:t>Policy</a:t>
              </a:r>
            </a:p>
          </p:txBody>
        </p:sp>
        <p:sp>
          <p:nvSpPr>
            <p:cNvPr id="19" name="AutoShape 21"/>
            <p:cNvSpPr>
              <a:spLocks noChangeArrowheads="1"/>
            </p:cNvSpPr>
            <p:nvPr/>
          </p:nvSpPr>
          <p:spPr bwMode="auto">
            <a:xfrm rot="16170450">
              <a:off x="3692255" y="5013369"/>
              <a:ext cx="743877" cy="456787"/>
            </a:xfrm>
            <a:prstGeom prst="rightArrow">
              <a:avLst>
                <a:gd name="adj1" fmla="val 70472"/>
                <a:gd name="adj2" fmla="val 38037"/>
              </a:avLst>
            </a:prstGeom>
            <a:solidFill>
              <a:srgbClr val="FFC000"/>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Management</a:t>
              </a:r>
            </a:p>
            <a:p>
              <a:pPr algn="ctr"/>
              <a:r>
                <a:rPr lang="en-GB" sz="700" dirty="0">
                  <a:latin typeface="Arial" charset="0"/>
                  <a:cs typeface="Times New Roman" pitchFamily="18" charset="0"/>
                </a:rPr>
                <a:t>Process Guide</a:t>
              </a:r>
            </a:p>
          </p:txBody>
        </p:sp>
        <p:sp>
          <p:nvSpPr>
            <p:cNvPr id="20" name="AutoShape 22"/>
            <p:cNvSpPr>
              <a:spLocks noChangeArrowheads="1"/>
            </p:cNvSpPr>
            <p:nvPr/>
          </p:nvSpPr>
          <p:spPr bwMode="auto">
            <a:xfrm rot="19892683">
              <a:off x="4671157" y="3438205"/>
              <a:ext cx="886458" cy="454591"/>
            </a:xfrm>
            <a:prstGeom prst="leftArrow">
              <a:avLst>
                <a:gd name="adj1" fmla="val 74880"/>
                <a:gd name="adj2" fmla="val 49002"/>
              </a:avLst>
            </a:prstGeom>
            <a:solidFill>
              <a:srgbClr val="FFC000"/>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Issue Log</a:t>
              </a:r>
            </a:p>
          </p:txBody>
        </p:sp>
        <p:sp>
          <p:nvSpPr>
            <p:cNvPr id="21" name="AutoShape 23"/>
            <p:cNvSpPr>
              <a:spLocks noChangeArrowheads="1"/>
            </p:cNvSpPr>
            <p:nvPr/>
          </p:nvSpPr>
          <p:spPr bwMode="auto">
            <a:xfrm rot="1575080">
              <a:off x="4582163" y="4563663"/>
              <a:ext cx="885763" cy="455280"/>
            </a:xfrm>
            <a:prstGeom prst="leftArrow">
              <a:avLst>
                <a:gd name="adj1" fmla="val 78491"/>
                <a:gd name="adj2" fmla="val 46891"/>
              </a:avLst>
            </a:prstGeom>
            <a:solidFill>
              <a:srgbClr val="FFC000"/>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Management</a:t>
              </a:r>
            </a:p>
            <a:p>
              <a:pPr algn="ctr"/>
              <a:r>
                <a:rPr lang="en-GB" sz="700" dirty="0">
                  <a:latin typeface="Arial" charset="0"/>
                  <a:cs typeface="Times New Roman" pitchFamily="18" charset="0"/>
                </a:rPr>
                <a:t>Strategy</a:t>
              </a:r>
            </a:p>
          </p:txBody>
        </p:sp>
        <p:sp>
          <p:nvSpPr>
            <p:cNvPr id="22" name="WordArt 24"/>
            <p:cNvSpPr>
              <a:spLocks noChangeArrowheads="1" noChangeShapeType="1" noTextEdit="1"/>
            </p:cNvSpPr>
            <p:nvPr/>
          </p:nvSpPr>
          <p:spPr bwMode="auto">
            <a:xfrm rot="21539021">
              <a:off x="3551786" y="3319736"/>
              <a:ext cx="961546" cy="348520"/>
            </a:xfrm>
            <a:prstGeom prst="rect">
              <a:avLst/>
            </a:prstGeom>
          </p:spPr>
          <p:txBody>
            <a:bodyPr spcFirstLastPara="1" wrap="none" fromWordArt="1">
              <a:prstTxWarp prst="textArchUp">
                <a:avLst>
                  <a:gd name="adj" fmla="val 11408804"/>
                </a:avLst>
              </a:prstTxWarp>
            </a:bodyPr>
            <a:lstStyle/>
            <a:p>
              <a:pPr algn="ctr"/>
              <a:r>
                <a:rPr lang="en-US" sz="900" kern="10" dirty="0">
                  <a:ln w="9525">
                    <a:solidFill>
                      <a:srgbClr val="000000"/>
                    </a:solidFill>
                    <a:round/>
                    <a:headEnd/>
                    <a:tailEnd/>
                  </a:ln>
                  <a:solidFill>
                    <a:srgbClr val="000000"/>
                  </a:solidFill>
                  <a:latin typeface="Arial"/>
                  <a:cs typeface="Arial"/>
                </a:rPr>
                <a:t>Management of Risk Principles</a:t>
              </a:r>
            </a:p>
          </p:txBody>
        </p:sp>
        <p:sp>
          <p:nvSpPr>
            <p:cNvPr id="23" name="WordArt 25"/>
            <p:cNvSpPr>
              <a:spLocks noChangeArrowheads="1" noChangeShapeType="1" noTextEdit="1"/>
            </p:cNvSpPr>
            <p:nvPr/>
          </p:nvSpPr>
          <p:spPr bwMode="auto">
            <a:xfrm rot="21539021">
              <a:off x="3713087" y="3480221"/>
              <a:ext cx="643117" cy="267933"/>
            </a:xfrm>
            <a:prstGeom prst="rect">
              <a:avLst/>
            </a:prstGeom>
          </p:spPr>
          <p:txBody>
            <a:bodyPr spcFirstLastPara="1" wrap="none" fromWordArt="1">
              <a:prstTxWarp prst="textArchUp">
                <a:avLst>
                  <a:gd name="adj" fmla="val 11819076"/>
                </a:avLst>
              </a:prstTxWarp>
            </a:bodyPr>
            <a:lstStyle/>
            <a:p>
              <a:pPr algn="ctr"/>
              <a:r>
                <a:rPr lang="en-US" sz="900" kern="10" dirty="0">
                  <a:ln w="9525">
                    <a:solidFill>
                      <a:srgbClr val="000000"/>
                    </a:solidFill>
                    <a:round/>
                    <a:headEnd/>
                    <a:tailEnd/>
                  </a:ln>
                  <a:solidFill>
                    <a:srgbClr val="000000"/>
                  </a:solidFill>
                  <a:latin typeface="Arial"/>
                  <a:cs typeface="Arial"/>
                </a:rPr>
                <a:t>Embed and Review</a:t>
              </a:r>
            </a:p>
          </p:txBody>
        </p:sp>
      </p:grpSp>
      <p:sp>
        <p:nvSpPr>
          <p:cNvPr id="30" name="Text Box 17"/>
          <p:cNvSpPr txBox="1">
            <a:spLocks noChangeArrowheads="1"/>
          </p:cNvSpPr>
          <p:nvPr/>
        </p:nvSpPr>
        <p:spPr bwMode="auto">
          <a:xfrm>
            <a:off x="3791744" y="6597934"/>
            <a:ext cx="3930650" cy="215433"/>
          </a:xfrm>
          <a:prstGeom prst="rect">
            <a:avLst/>
          </a:prstGeom>
          <a:noFill/>
          <a:ln w="9525" algn="ctr">
            <a:noFill/>
            <a:miter lim="800000"/>
            <a:headEnd/>
            <a:tailEnd/>
          </a:ln>
        </p:spPr>
        <p:txBody>
          <a:bodyPr lIns="91431" tIns="45715" rIns="91431" bIns="45715">
            <a:spAutoFit/>
          </a:bodyPr>
          <a:lstStyle/>
          <a:p>
            <a:pPr algn="ctr">
              <a:defRPr/>
            </a:pPr>
            <a:r>
              <a:rPr lang="en-GB" sz="800" dirty="0">
                <a:latin typeface="+mj-lt"/>
              </a:rPr>
              <a:t>© AXELOS Limited 2010. Reproduced under license from AXELOS. All rights reserved.</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47528" y="1530350"/>
            <a:ext cx="9998903" cy="1470025"/>
          </a:xfrm>
        </p:spPr>
        <p:txBody>
          <a:bodyPr/>
          <a:lstStyle/>
          <a:p>
            <a:r>
              <a:rPr lang="en-US" dirty="0"/>
              <a:t>The M_o_R Approach</a:t>
            </a:r>
          </a:p>
        </p:txBody>
      </p:sp>
      <p:sp>
        <p:nvSpPr>
          <p:cNvPr id="3" name="Tijdelijke aanduiding voor tekst 2"/>
          <p:cNvSpPr>
            <a:spLocks noGrp="1"/>
          </p:cNvSpPr>
          <p:nvPr>
            <p:ph type="body" idx="4294967295"/>
          </p:nvPr>
        </p:nvSpPr>
        <p:spPr>
          <a:xfrm>
            <a:off x="4419600" y="3000375"/>
            <a:ext cx="7772400" cy="2286000"/>
          </a:xfrm>
        </p:spPr>
        <p:txBody>
          <a:bodyPr>
            <a:normAutofit/>
          </a:bodyPr>
          <a:lstStyle/>
          <a:p>
            <a:r>
              <a:rPr lang="en-US" dirty="0">
                <a:solidFill>
                  <a:srgbClr val="FF6600"/>
                </a:solidFill>
              </a:rPr>
              <a:t>The Risk Management Policy</a:t>
            </a:r>
          </a:p>
          <a:p>
            <a:r>
              <a:rPr lang="en-US" dirty="0"/>
              <a:t>The Risk Management Process Guide</a:t>
            </a:r>
          </a:p>
          <a:p>
            <a:r>
              <a:rPr lang="en-US" dirty="0"/>
              <a:t>The Risk Management Strategies</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GB"/>
              <a:t>Developing the Policy</a:t>
            </a:r>
          </a:p>
        </p:txBody>
      </p:sp>
      <p:sp>
        <p:nvSpPr>
          <p:cNvPr id="77827" name="Rectangle 3"/>
          <p:cNvSpPr>
            <a:spLocks noGrp="1" noChangeArrowheads="1"/>
          </p:cNvSpPr>
          <p:nvPr>
            <p:ph sz="quarter" idx="1"/>
          </p:nvPr>
        </p:nvSpPr>
        <p:spPr/>
        <p:txBody>
          <a:bodyPr>
            <a:spAutoFit/>
          </a:bodyPr>
          <a:lstStyle/>
          <a:p>
            <a:pPr eaLnBrk="1" hangingPunct="1">
              <a:defRPr/>
            </a:pPr>
            <a:r>
              <a:rPr lang="en-US" dirty="0">
                <a:solidFill>
                  <a:srgbClr val="231F20"/>
                </a:solidFill>
                <a:cs typeface="Arial" charset="0"/>
              </a:rPr>
              <a:t>Policy must be written, reviewed and subsequently signed off by a member of the board or the audit committee</a:t>
            </a:r>
          </a:p>
          <a:p>
            <a:pPr eaLnBrk="1" hangingPunct="1">
              <a:defRPr/>
            </a:pPr>
            <a:r>
              <a:rPr lang="en-US" dirty="0">
                <a:solidFill>
                  <a:srgbClr val="231F20"/>
                </a:solidFill>
                <a:cs typeface="Arial" charset="0"/>
              </a:rPr>
              <a:t>Requires confirmation that the recipient has received, read and understood the content  </a:t>
            </a:r>
            <a:endParaRPr lang="en-GB" dirty="0">
              <a:cs typeface="Times New Roman" pitchFamily="18" charset="0"/>
            </a:endParaRPr>
          </a:p>
          <a:p>
            <a:pPr eaLnBrk="1" hangingPunct="1">
              <a:defRPr/>
            </a:pPr>
            <a:r>
              <a:rPr lang="en-US" dirty="0">
                <a:solidFill>
                  <a:srgbClr val="231F20"/>
                </a:solidFill>
                <a:cs typeface="Arial" charset="0"/>
              </a:rPr>
              <a:t>Must be updated on a regular basis and their application needs to be monitored</a:t>
            </a:r>
          </a:p>
          <a:p>
            <a:pPr eaLnBrk="1" hangingPunct="1">
              <a:defRPr/>
            </a:pPr>
            <a:r>
              <a:rPr lang="en-US" dirty="0">
                <a:solidFill>
                  <a:srgbClr val="231F20"/>
                </a:solidFill>
                <a:cs typeface="Arial" charset="0"/>
              </a:rPr>
              <a:t>Special attention paid to communicating </a:t>
            </a:r>
            <a:r>
              <a:rPr lang="en-US" b="1" dirty="0">
                <a:solidFill>
                  <a:srgbClr val="231F20"/>
                </a:solidFill>
                <a:cs typeface="Arial" charset="0"/>
              </a:rPr>
              <a:t>the benefits</a:t>
            </a:r>
            <a:r>
              <a:rPr lang="en-US" dirty="0">
                <a:solidFill>
                  <a:srgbClr val="231F20"/>
                </a:solidFill>
                <a:cs typeface="Arial" charset="0"/>
              </a:rPr>
              <a:t> of risk </a:t>
            </a:r>
            <a:r>
              <a:rPr lang="en-US" dirty="0">
                <a:solidFill>
                  <a:srgbClr val="231F20"/>
                </a:solidFill>
                <a:cs typeface="Times New Roman" pitchFamily="18" charset="0"/>
              </a:rPr>
              <a:t>management with examples</a:t>
            </a:r>
          </a:p>
          <a:p>
            <a:pPr eaLnBrk="1" hangingPunct="1">
              <a:defRPr/>
            </a:pPr>
            <a:r>
              <a:rPr lang="en-US" dirty="0">
                <a:solidFill>
                  <a:srgbClr val="231F20"/>
                </a:solidFill>
                <a:cs typeface="Times New Roman" pitchFamily="18" charset="0"/>
              </a:rPr>
              <a:t>Must show relationship to the principles</a:t>
            </a:r>
            <a:endParaRPr lang="en-GB" dirty="0"/>
          </a:p>
        </p:txBody>
      </p:sp>
      <p:sp>
        <p:nvSpPr>
          <p:cNvPr id="2" name="Tijdelijke aanduiding voor tekst 1">
            <a:extLst>
              <a:ext uri="{FF2B5EF4-FFF2-40B4-BE49-F238E27FC236}">
                <a16:creationId xmlns:a16="http://schemas.microsoft.com/office/drawing/2014/main" id="{7554F5E1-05DB-4052-97FC-721D2D2C868E}"/>
              </a:ext>
            </a:extLst>
          </p:cNvPr>
          <p:cNvSpPr>
            <a:spLocks noGrp="1"/>
          </p:cNvSpPr>
          <p:nvPr>
            <p:ph type="body" sz="quarter" idx="13"/>
          </p:nvPr>
        </p:nvSpPr>
        <p:spPr/>
        <p:txBody>
          <a:bodyPr/>
          <a:lstStyle/>
          <a:p>
            <a:endParaRPr lang="nl-NL"/>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eaLnBrk="1" hangingPunct="1">
              <a:defRPr/>
            </a:pPr>
            <a:r>
              <a:rPr lang="en-GB" dirty="0"/>
              <a:t>Risk Management Policy: Purpose</a:t>
            </a:r>
          </a:p>
        </p:txBody>
      </p:sp>
      <p:sp>
        <p:nvSpPr>
          <p:cNvPr id="56323" name="Rectangle 3"/>
          <p:cNvSpPr>
            <a:spLocks noGrp="1" noChangeArrowheads="1"/>
          </p:cNvSpPr>
          <p:nvPr>
            <p:ph sz="quarter" idx="1"/>
          </p:nvPr>
        </p:nvSpPr>
        <p:spPr>
          <a:xfrm>
            <a:off x="1679510" y="1097443"/>
            <a:ext cx="10177130" cy="5139869"/>
          </a:xfrm>
        </p:spPr>
        <p:txBody>
          <a:bodyPr wrap="square">
            <a:spAutoFit/>
          </a:bodyPr>
          <a:lstStyle/>
          <a:p>
            <a:pPr eaLnBrk="1" hangingPunct="1">
              <a:defRPr/>
            </a:pPr>
            <a:r>
              <a:rPr lang="en-GB" dirty="0">
                <a:cs typeface="Arial" charset="0"/>
              </a:rPr>
              <a:t>Communicates</a:t>
            </a:r>
            <a:r>
              <a:rPr lang="en-GB" dirty="0">
                <a:solidFill>
                  <a:srgbClr val="FF0000"/>
                </a:solidFill>
                <a:cs typeface="Arial" charset="0"/>
              </a:rPr>
              <a:t> </a:t>
            </a:r>
            <a:r>
              <a:rPr lang="en-GB" b="1" dirty="0">
                <a:cs typeface="Arial" charset="0"/>
              </a:rPr>
              <a:t>how</a:t>
            </a:r>
            <a:r>
              <a:rPr lang="en-GB" dirty="0">
                <a:cs typeface="Arial" charset="0"/>
              </a:rPr>
              <a:t> risk management will be implemented </a:t>
            </a:r>
            <a:br>
              <a:rPr lang="en-GB" dirty="0">
                <a:cs typeface="Arial" charset="0"/>
              </a:rPr>
            </a:br>
            <a:r>
              <a:rPr lang="en-GB" dirty="0">
                <a:cs typeface="Arial" charset="0"/>
              </a:rPr>
              <a:t>throughout an organisation (or part of an organisation) to support </a:t>
            </a:r>
            <a:br>
              <a:rPr lang="en-GB" dirty="0">
                <a:cs typeface="Arial" charset="0"/>
              </a:rPr>
            </a:br>
            <a:r>
              <a:rPr lang="en-GB" dirty="0">
                <a:cs typeface="Arial" charset="0"/>
              </a:rPr>
              <a:t>the realisation of its strategic objectives</a:t>
            </a:r>
          </a:p>
          <a:p>
            <a:pPr eaLnBrk="1" hangingPunct="1">
              <a:defRPr/>
            </a:pPr>
            <a:r>
              <a:rPr lang="en-GB" dirty="0">
                <a:cs typeface="Arial" charset="0"/>
              </a:rPr>
              <a:t>Small organisations - single policy, Larger organisations - a hierarchy of policies </a:t>
            </a:r>
          </a:p>
          <a:p>
            <a:pPr eaLnBrk="1" hangingPunct="1">
              <a:defRPr/>
            </a:pPr>
            <a:r>
              <a:rPr lang="en-GB" dirty="0">
                <a:cs typeface="Arial" charset="0"/>
              </a:rPr>
              <a:t>Communicates </a:t>
            </a:r>
            <a:r>
              <a:rPr lang="en-GB" b="1" dirty="0">
                <a:cs typeface="Arial" charset="0"/>
              </a:rPr>
              <a:t>why</a:t>
            </a:r>
            <a:r>
              <a:rPr lang="en-GB" dirty="0">
                <a:cs typeface="Arial" charset="0"/>
              </a:rPr>
              <a:t> risk management should be undertaken </a:t>
            </a:r>
          </a:p>
          <a:p>
            <a:pPr eaLnBrk="1" hangingPunct="1">
              <a:defRPr/>
            </a:pPr>
            <a:r>
              <a:rPr lang="en-GB" dirty="0">
                <a:cs typeface="Arial" charset="0"/>
              </a:rPr>
              <a:t>Provides a common language and </a:t>
            </a:r>
            <a:r>
              <a:rPr lang="en-GB" dirty="0">
                <a:cs typeface="Times New Roman" pitchFamily="18" charset="0"/>
              </a:rPr>
              <a:t>uniformity across risk management processes</a:t>
            </a:r>
            <a:r>
              <a:rPr lang="en-GB" dirty="0">
                <a:cs typeface="Arial" charset="0"/>
              </a:rPr>
              <a:t> </a:t>
            </a:r>
          </a:p>
          <a:p>
            <a:pPr eaLnBrk="1" hangingPunct="1">
              <a:defRPr/>
            </a:pPr>
            <a:r>
              <a:rPr lang="en-GB" dirty="0">
                <a:cs typeface="Arial" charset="0"/>
              </a:rPr>
              <a:t>Removes ambiguity about the organisation’s </a:t>
            </a:r>
            <a:r>
              <a:rPr lang="en-GB" b="1" dirty="0">
                <a:cs typeface="Arial" charset="0"/>
              </a:rPr>
              <a:t>risk appetite</a:t>
            </a:r>
            <a:r>
              <a:rPr lang="en-GB" dirty="0">
                <a:cs typeface="Arial" charset="0"/>
              </a:rPr>
              <a:t> and escalation rules </a:t>
            </a:r>
          </a:p>
          <a:p>
            <a:pPr eaLnBrk="1" hangingPunct="1">
              <a:defRPr/>
            </a:pPr>
            <a:r>
              <a:rPr lang="en-GB" dirty="0">
                <a:cs typeface="Arial" charset="0"/>
              </a:rPr>
              <a:t>Describes the format, timing and content of reports </a:t>
            </a:r>
            <a:r>
              <a:rPr lang="en-GB" dirty="0">
                <a:cs typeface="Times New Roman" pitchFamily="18" charset="0"/>
              </a:rPr>
              <a:t>  </a:t>
            </a:r>
          </a:p>
          <a:p>
            <a:pPr eaLnBrk="1" hangingPunct="1">
              <a:defRPr/>
            </a:pPr>
            <a:r>
              <a:rPr lang="en-GB" dirty="0">
                <a:cs typeface="Arial" charset="0"/>
              </a:rPr>
              <a:t>Can describe the financial benefits of risk management </a:t>
            </a:r>
          </a:p>
          <a:p>
            <a:pPr eaLnBrk="1" hangingPunct="1">
              <a:defRPr/>
            </a:pPr>
            <a:r>
              <a:rPr lang="en-GB" dirty="0">
                <a:cs typeface="Arial" charset="0"/>
              </a:rPr>
              <a:t>Can include a budget for risk management</a:t>
            </a:r>
          </a:p>
          <a:p>
            <a:pPr eaLnBrk="1" hangingPunct="1">
              <a:defRPr/>
            </a:pPr>
            <a:r>
              <a:rPr lang="en-GB" dirty="0">
                <a:cs typeface="Arial" charset="0"/>
              </a:rPr>
              <a:t>Detailed or high-level description of the risk management process</a:t>
            </a:r>
          </a:p>
        </p:txBody>
      </p:sp>
      <p:sp>
        <p:nvSpPr>
          <p:cNvPr id="2" name="Tijdelijke aanduiding voor tekst 1">
            <a:extLst>
              <a:ext uri="{FF2B5EF4-FFF2-40B4-BE49-F238E27FC236}">
                <a16:creationId xmlns:a16="http://schemas.microsoft.com/office/drawing/2014/main" id="{BECDBA90-41BE-4342-9615-F77279F8EF3E}"/>
              </a:ext>
            </a:extLst>
          </p:cNvPr>
          <p:cNvSpPr>
            <a:spLocks noGrp="1"/>
          </p:cNvSpPr>
          <p:nvPr>
            <p:ph type="body" sz="quarter" idx="13"/>
          </p:nvPr>
        </p:nvSpPr>
        <p:spPr/>
        <p:txBody>
          <a:bodyPr/>
          <a:lstStyle/>
          <a:p>
            <a:r>
              <a:rPr lang="en-GB" dirty="0"/>
              <a:t>Ref. 3.2 App. A.1</a:t>
            </a:r>
            <a:endParaRPr lang="nl-NL" dirty="0"/>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p:txBody>
          <a:bodyPr>
            <a:normAutofit/>
          </a:bodyPr>
          <a:lstStyle/>
          <a:p>
            <a:pPr eaLnBrk="1" hangingPunct="1">
              <a:defRPr/>
            </a:pPr>
            <a:r>
              <a:rPr lang="en-GB" dirty="0"/>
              <a:t>Risk Management Policy: Composition</a:t>
            </a:r>
          </a:p>
        </p:txBody>
      </p:sp>
      <p:sp>
        <p:nvSpPr>
          <p:cNvPr id="57346" name="Rectangle 2"/>
          <p:cNvSpPr>
            <a:spLocks noGrp="1" noChangeArrowheads="1"/>
          </p:cNvSpPr>
          <p:nvPr>
            <p:ph sz="quarter" idx="1"/>
          </p:nvPr>
        </p:nvSpPr>
        <p:spPr/>
        <p:txBody>
          <a:bodyPr wrap="square">
            <a:spAutoFit/>
          </a:bodyPr>
          <a:lstStyle/>
          <a:p>
            <a:pPr eaLnBrk="1" hangingPunct="1">
              <a:lnSpc>
                <a:spcPct val="100000"/>
              </a:lnSpc>
              <a:defRPr/>
            </a:pPr>
            <a:r>
              <a:rPr lang="en-GB" dirty="0">
                <a:solidFill>
                  <a:srgbClr val="231F20"/>
                </a:solidFill>
                <a:cs typeface="Times New Roman" pitchFamily="18" charset="0"/>
              </a:rPr>
              <a:t>Introduction</a:t>
            </a:r>
            <a:endParaRPr lang="en-GB" dirty="0">
              <a:cs typeface="Times New Roman" pitchFamily="18" charset="0"/>
            </a:endParaRPr>
          </a:p>
          <a:p>
            <a:pPr eaLnBrk="1" hangingPunct="1">
              <a:lnSpc>
                <a:spcPct val="100000"/>
              </a:lnSpc>
              <a:defRPr/>
            </a:pPr>
            <a:r>
              <a:rPr lang="en-US" dirty="0">
                <a:solidFill>
                  <a:srgbClr val="231F20"/>
                </a:solidFill>
                <a:cs typeface="Times New Roman" pitchFamily="18" charset="0"/>
              </a:rPr>
              <a:t>Risk appetite and capacity</a:t>
            </a:r>
          </a:p>
          <a:p>
            <a:pPr eaLnBrk="1" hangingPunct="1">
              <a:lnSpc>
                <a:spcPct val="100000"/>
              </a:lnSpc>
              <a:defRPr/>
            </a:pPr>
            <a:r>
              <a:rPr lang="en-US" dirty="0">
                <a:solidFill>
                  <a:srgbClr val="231F20"/>
                </a:solidFill>
                <a:cs typeface="Times New Roman" pitchFamily="18" charset="0"/>
              </a:rPr>
              <a:t>Risk tolerance thresholds</a:t>
            </a:r>
            <a:endParaRPr lang="en-GB" dirty="0">
              <a:cs typeface="Times New Roman" pitchFamily="18" charset="0"/>
            </a:endParaRPr>
          </a:p>
          <a:p>
            <a:pPr eaLnBrk="1" hangingPunct="1">
              <a:lnSpc>
                <a:spcPct val="100000"/>
              </a:lnSpc>
              <a:defRPr/>
            </a:pPr>
            <a:r>
              <a:rPr lang="en-US" dirty="0">
                <a:solidFill>
                  <a:srgbClr val="231F20"/>
                </a:solidFill>
                <a:cs typeface="Times New Roman" pitchFamily="18" charset="0"/>
              </a:rPr>
              <a:t>Procedure for escalation and delegation</a:t>
            </a:r>
            <a:endParaRPr lang="en-GB" dirty="0">
              <a:cs typeface="Times New Roman" pitchFamily="18" charset="0"/>
            </a:endParaRPr>
          </a:p>
          <a:p>
            <a:pPr eaLnBrk="1" hangingPunct="1">
              <a:lnSpc>
                <a:spcPct val="100000"/>
              </a:lnSpc>
              <a:defRPr/>
            </a:pPr>
            <a:r>
              <a:rPr lang="en-US" dirty="0">
                <a:solidFill>
                  <a:srgbClr val="231F20"/>
                </a:solidFill>
                <a:cs typeface="Times New Roman" pitchFamily="18" charset="0"/>
              </a:rPr>
              <a:t>Roles and responsibilities </a:t>
            </a:r>
            <a:endParaRPr lang="en-GB" dirty="0">
              <a:cs typeface="Times New Roman" pitchFamily="18" charset="0"/>
            </a:endParaRPr>
          </a:p>
          <a:p>
            <a:pPr eaLnBrk="1" hangingPunct="1">
              <a:lnSpc>
                <a:spcPct val="100000"/>
              </a:lnSpc>
              <a:defRPr/>
            </a:pPr>
            <a:r>
              <a:rPr lang="en-US" dirty="0">
                <a:solidFill>
                  <a:srgbClr val="231F20"/>
                </a:solidFill>
                <a:cs typeface="Times New Roman" pitchFamily="18" charset="0"/>
              </a:rPr>
              <a:t>Glossary of terms</a:t>
            </a:r>
          </a:p>
          <a:p>
            <a:pPr eaLnBrk="1" hangingPunct="1">
              <a:lnSpc>
                <a:spcPct val="100000"/>
              </a:lnSpc>
              <a:defRPr/>
            </a:pPr>
            <a:r>
              <a:rPr lang="en-US" dirty="0">
                <a:solidFill>
                  <a:srgbClr val="231F20"/>
                </a:solidFill>
                <a:cs typeface="Times New Roman" pitchFamily="18" charset="0"/>
              </a:rPr>
              <a:t>Risk management process </a:t>
            </a:r>
            <a:endParaRPr lang="en-GB" dirty="0">
              <a:cs typeface="Times New Roman" pitchFamily="18" charset="0"/>
            </a:endParaRPr>
          </a:p>
          <a:p>
            <a:pPr eaLnBrk="1" hangingPunct="1">
              <a:lnSpc>
                <a:spcPct val="100000"/>
              </a:lnSpc>
              <a:defRPr/>
            </a:pPr>
            <a:r>
              <a:rPr lang="en-US" dirty="0">
                <a:solidFill>
                  <a:srgbClr val="231F20"/>
                </a:solidFill>
                <a:cs typeface="Times New Roman" pitchFamily="18" charset="0"/>
              </a:rPr>
              <a:t>KPI’s and EWI’s </a:t>
            </a:r>
            <a:endParaRPr lang="en-GB" dirty="0">
              <a:cs typeface="Times New Roman" pitchFamily="18" charset="0"/>
            </a:endParaRPr>
          </a:p>
          <a:p>
            <a:pPr eaLnBrk="1" hangingPunct="1">
              <a:lnSpc>
                <a:spcPct val="100000"/>
              </a:lnSpc>
              <a:defRPr/>
            </a:pPr>
            <a:r>
              <a:rPr lang="en-US" dirty="0">
                <a:solidFill>
                  <a:srgbClr val="231F20"/>
                </a:solidFill>
                <a:cs typeface="Times New Roman" pitchFamily="18" charset="0"/>
              </a:rPr>
              <a:t>When risk management should be implemented </a:t>
            </a:r>
            <a:endParaRPr lang="en-GB" dirty="0">
              <a:cs typeface="Times New Roman" pitchFamily="18" charset="0"/>
            </a:endParaRPr>
          </a:p>
        </p:txBody>
      </p:sp>
      <p:sp>
        <p:nvSpPr>
          <p:cNvPr id="2" name="Tijdelijke aanduiding voor tekst 1">
            <a:extLst>
              <a:ext uri="{FF2B5EF4-FFF2-40B4-BE49-F238E27FC236}">
                <a16:creationId xmlns:a16="http://schemas.microsoft.com/office/drawing/2014/main" id="{4630BCD7-CB6E-468D-8AAC-CB9238A3B917}"/>
              </a:ext>
            </a:extLst>
          </p:cNvPr>
          <p:cNvSpPr>
            <a:spLocks noGrp="1"/>
          </p:cNvSpPr>
          <p:nvPr>
            <p:ph type="body" sz="quarter" idx="13"/>
          </p:nvPr>
        </p:nvSpPr>
        <p:spPr/>
        <p:txBody>
          <a:bodyPr/>
          <a:lstStyle/>
          <a:p>
            <a:r>
              <a:rPr lang="en-GB" dirty="0"/>
              <a:t>Ref. 3.2 App. A.1</a:t>
            </a:r>
            <a:endParaRPr lang="nl-NL" dirty="0"/>
          </a:p>
        </p:txBody>
      </p:sp>
      <p:sp>
        <p:nvSpPr>
          <p:cNvPr id="12" name="Rectangle 2"/>
          <p:cNvSpPr txBox="1">
            <a:spLocks noChangeArrowheads="1"/>
          </p:cNvSpPr>
          <p:nvPr/>
        </p:nvSpPr>
        <p:spPr>
          <a:xfrm>
            <a:off x="6528048" y="1277249"/>
            <a:ext cx="3786182" cy="1554262"/>
          </a:xfrm>
          <a:prstGeom prst="rect">
            <a:avLst/>
          </a:prstGeom>
        </p:spPr>
        <p:txBody>
          <a:bodyPr vert="horz" wrap="square" lIns="91431" tIns="45715" rIns="91431" bIns="45715">
            <a:spAutoFit/>
          </a:bodyPr>
          <a:lstStyle/>
          <a:p>
            <a:pPr marL="274293" indent="-274293">
              <a:spcBef>
                <a:spcPts val="580"/>
              </a:spcBef>
              <a:buClr>
                <a:schemeClr val="accent1"/>
              </a:buClr>
              <a:buSzPct val="85000"/>
              <a:buFont typeface="Wingdings 2"/>
              <a:buChar char=""/>
              <a:defRPr/>
            </a:pPr>
            <a:r>
              <a:rPr lang="en-US" sz="2000" dirty="0">
                <a:solidFill>
                  <a:srgbClr val="231F20"/>
                </a:solidFill>
                <a:latin typeface="Calibri" panose="020F0502020204030204" pitchFamily="34" charset="0"/>
                <a:cs typeface="Calibri" panose="020F0502020204030204" pitchFamily="34" charset="0"/>
              </a:rPr>
              <a:t>Reporting </a:t>
            </a:r>
            <a:endParaRPr lang="en-GB" sz="2000" dirty="0">
              <a:latin typeface="Calibri" panose="020F0502020204030204" pitchFamily="34" charset="0"/>
              <a:cs typeface="Calibri" panose="020F0502020204030204" pitchFamily="34" charset="0"/>
            </a:endParaRPr>
          </a:p>
          <a:p>
            <a:pPr marL="274293" indent="-274293">
              <a:spcBef>
                <a:spcPts val="580"/>
              </a:spcBef>
              <a:buClr>
                <a:schemeClr val="accent1"/>
              </a:buClr>
              <a:buSzPct val="85000"/>
              <a:buFont typeface="Wingdings 2"/>
              <a:buChar char=""/>
              <a:defRPr/>
            </a:pPr>
            <a:r>
              <a:rPr lang="en-US" sz="2000" dirty="0">
                <a:solidFill>
                  <a:srgbClr val="231F20"/>
                </a:solidFill>
                <a:latin typeface="Calibri" panose="020F0502020204030204" pitchFamily="34" charset="0"/>
                <a:cs typeface="Calibri" panose="020F0502020204030204" pitchFamily="34" charset="0"/>
              </a:rPr>
              <a:t>Budget </a:t>
            </a:r>
            <a:endParaRPr lang="en-GB" sz="2000" dirty="0">
              <a:latin typeface="Calibri" panose="020F0502020204030204" pitchFamily="34" charset="0"/>
              <a:cs typeface="Calibri" panose="020F0502020204030204" pitchFamily="34" charset="0"/>
            </a:endParaRPr>
          </a:p>
          <a:p>
            <a:pPr marL="274293" indent="-274293">
              <a:spcBef>
                <a:spcPts val="580"/>
              </a:spcBef>
              <a:buClr>
                <a:schemeClr val="accent1"/>
              </a:buClr>
              <a:buSzPct val="85000"/>
              <a:buFont typeface="Wingdings 2"/>
              <a:buChar char=""/>
              <a:defRPr/>
            </a:pPr>
            <a:r>
              <a:rPr lang="en-US" sz="2000" dirty="0">
                <a:solidFill>
                  <a:srgbClr val="231F20"/>
                </a:solidFill>
                <a:latin typeface="Calibri" panose="020F0502020204030204" pitchFamily="34" charset="0"/>
                <a:cs typeface="Calibri" panose="020F0502020204030204" pitchFamily="34" charset="0"/>
              </a:rPr>
              <a:t>Quality assurance </a:t>
            </a:r>
            <a:endParaRPr lang="en-GB" sz="2000" dirty="0">
              <a:latin typeface="Calibri" panose="020F0502020204030204" pitchFamily="34" charset="0"/>
              <a:cs typeface="Calibri" panose="020F0502020204030204" pitchFamily="34" charset="0"/>
            </a:endParaRPr>
          </a:p>
          <a:p>
            <a:pPr marL="274293" indent="-274293">
              <a:spcBef>
                <a:spcPts val="580"/>
              </a:spcBef>
              <a:buClr>
                <a:schemeClr val="accent1"/>
              </a:buClr>
              <a:buSzPct val="85000"/>
              <a:buFont typeface="Wingdings 2"/>
              <a:buChar char=""/>
              <a:defRPr/>
            </a:pPr>
            <a:r>
              <a:rPr lang="en-US" sz="2000" dirty="0">
                <a:solidFill>
                  <a:srgbClr val="231F20"/>
                </a:solidFill>
                <a:latin typeface="Calibri" panose="020F0502020204030204" pitchFamily="34" charset="0"/>
                <a:cs typeface="Calibri" panose="020F0502020204030204" pitchFamily="34" charset="0"/>
              </a:rPr>
              <a:t>Annual review </a:t>
            </a:r>
            <a:endParaRPr lang="en-GB" sz="2000" dirty="0">
              <a:latin typeface="Calibri" panose="020F0502020204030204" pitchFamily="34" charset="0"/>
              <a:cs typeface="Calibri" panose="020F0502020204030204" pitchFamily="34" charset="0"/>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Benefits of Defining Risk Appetite</a:t>
            </a:r>
            <a:endParaRPr lang="en-GB" dirty="0"/>
          </a:p>
        </p:txBody>
      </p:sp>
      <p:sp>
        <p:nvSpPr>
          <p:cNvPr id="60419" name="Rectangle 3"/>
          <p:cNvSpPr>
            <a:spLocks noGrp="1" noChangeArrowheads="1"/>
          </p:cNvSpPr>
          <p:nvPr>
            <p:ph sz="quarter" idx="1"/>
          </p:nvPr>
        </p:nvSpPr>
        <p:spPr/>
        <p:txBody>
          <a:bodyPr/>
          <a:lstStyle/>
          <a:p>
            <a:r>
              <a:rPr lang="en-GB" dirty="0"/>
              <a:t>Aids understanding of the relative significance of the risks faced by the organisation</a:t>
            </a:r>
          </a:p>
          <a:p>
            <a:r>
              <a:rPr lang="en-GB" dirty="0"/>
              <a:t>Sets policy for considering and approving levels of risk taking</a:t>
            </a:r>
          </a:p>
          <a:p>
            <a:r>
              <a:rPr lang="en-GB" dirty="0"/>
              <a:t>Helps prioritise risk management activities</a:t>
            </a:r>
          </a:p>
          <a:p>
            <a:r>
              <a:rPr lang="en-GB" dirty="0"/>
              <a:t>Aids more efficient allocation of capital</a:t>
            </a:r>
          </a:p>
          <a:p>
            <a:r>
              <a:rPr lang="en-GB" dirty="0"/>
              <a:t>Better ‘insulation’ against any shock to future earnings</a:t>
            </a:r>
          </a:p>
          <a:p>
            <a:r>
              <a:rPr lang="en-GB" dirty="0"/>
              <a:t>Helps allocate resources appropriately</a:t>
            </a:r>
          </a:p>
          <a:p>
            <a:r>
              <a:rPr lang="en-GB" dirty="0"/>
              <a:t>Allows for creativity within acceptable limits</a:t>
            </a:r>
          </a:p>
          <a:p>
            <a:r>
              <a:rPr lang="en-GB" dirty="0"/>
              <a:t>Reduce the possibility of exposure to exceeding capacity</a:t>
            </a:r>
          </a:p>
          <a:p>
            <a:r>
              <a:rPr lang="en-GB" dirty="0"/>
              <a:t>Helps make better decisions</a:t>
            </a:r>
          </a:p>
        </p:txBody>
      </p:sp>
      <p:sp>
        <p:nvSpPr>
          <p:cNvPr id="2" name="Tijdelijke aanduiding voor tekst 1">
            <a:extLst>
              <a:ext uri="{FF2B5EF4-FFF2-40B4-BE49-F238E27FC236}">
                <a16:creationId xmlns:a16="http://schemas.microsoft.com/office/drawing/2014/main" id="{FE83ECBF-B40E-4312-8697-5593DC577612}"/>
              </a:ext>
            </a:extLst>
          </p:cNvPr>
          <p:cNvSpPr>
            <a:spLocks noGrp="1"/>
          </p:cNvSpPr>
          <p:nvPr>
            <p:ph type="body" sz="quarter" idx="13"/>
          </p:nvPr>
        </p:nvSpPr>
        <p:spPr/>
        <p:txBody>
          <a:bodyPr/>
          <a:lstStyle/>
          <a:p>
            <a:endParaRPr lang="nl-NL"/>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Risk tolerance thresholds</a:t>
            </a:r>
            <a:endParaRPr lang="en-GB" dirty="0"/>
          </a:p>
        </p:txBody>
      </p:sp>
      <p:sp>
        <p:nvSpPr>
          <p:cNvPr id="61443" name="Rectangle 3"/>
          <p:cNvSpPr>
            <a:spLocks noGrp="1" noChangeArrowheads="1"/>
          </p:cNvSpPr>
          <p:nvPr>
            <p:ph sz="quarter" idx="1"/>
          </p:nvPr>
        </p:nvSpPr>
        <p:spPr/>
        <p:txBody>
          <a:bodyPr/>
          <a:lstStyle/>
          <a:p>
            <a:r>
              <a:rPr lang="en-US" dirty="0"/>
              <a:t>Risk tolerance thresholds (levels of exposure) first created within business units </a:t>
            </a:r>
          </a:p>
          <a:p>
            <a:r>
              <a:rPr lang="en-US" dirty="0"/>
              <a:t>If exceeded - must be escalated</a:t>
            </a:r>
          </a:p>
          <a:p>
            <a:r>
              <a:rPr lang="en-US" dirty="0"/>
              <a:t>Must get senior management buy-in </a:t>
            </a:r>
          </a:p>
          <a:p>
            <a:r>
              <a:rPr lang="en-US" dirty="0"/>
              <a:t>Management considers interprets and decides on threshold limits for their units and function(s)</a:t>
            </a:r>
          </a:p>
          <a:p>
            <a:r>
              <a:rPr lang="en-US" dirty="0"/>
              <a:t>Costs of establishing thresholds include:</a:t>
            </a:r>
          </a:p>
          <a:p>
            <a:pPr lvl="1"/>
            <a:r>
              <a:rPr lang="en-US" dirty="0"/>
              <a:t>Board and senior management time</a:t>
            </a:r>
          </a:p>
          <a:p>
            <a:pPr lvl="1"/>
            <a:r>
              <a:rPr lang="en-US" dirty="0"/>
              <a:t>IT staff time – supporting risk management activities</a:t>
            </a:r>
            <a:endParaRPr lang="en-GB" dirty="0"/>
          </a:p>
          <a:p>
            <a:pPr lvl="1"/>
            <a:r>
              <a:rPr lang="en-US" dirty="0"/>
              <a:t>Central risk management team time</a:t>
            </a:r>
            <a:endParaRPr lang="en-GB" dirty="0"/>
          </a:p>
          <a:p>
            <a:pPr lvl="1"/>
            <a:r>
              <a:rPr lang="en-US" dirty="0"/>
              <a:t>Internal audit/external consultants time</a:t>
            </a:r>
            <a:endParaRPr lang="en-GB" dirty="0"/>
          </a:p>
        </p:txBody>
      </p:sp>
      <p:sp>
        <p:nvSpPr>
          <p:cNvPr id="2" name="Tijdelijke aanduiding voor tekst 1">
            <a:extLst>
              <a:ext uri="{FF2B5EF4-FFF2-40B4-BE49-F238E27FC236}">
                <a16:creationId xmlns:a16="http://schemas.microsoft.com/office/drawing/2014/main" id="{2888107B-85AB-4F36-BE22-41A0D36689D8}"/>
              </a:ext>
            </a:extLst>
          </p:cNvPr>
          <p:cNvSpPr>
            <a:spLocks noGrp="1"/>
          </p:cNvSpPr>
          <p:nvPr>
            <p:ph type="body" sz="quarter" idx="13"/>
          </p:nvPr>
        </p:nvSpPr>
        <p:spPr/>
        <p:txBody>
          <a:bodyPr/>
          <a:lstStyle/>
          <a:p>
            <a:endParaRPr lang="nl-NL"/>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defRPr/>
            </a:pPr>
            <a:r>
              <a:rPr lang="en-GB" dirty="0"/>
              <a:t>The Benefits of Risk Management</a:t>
            </a:r>
            <a:endParaRPr lang="en-GB" dirty="0">
              <a:solidFill>
                <a:srgbClr val="FF0000"/>
              </a:solidFill>
            </a:endParaRPr>
          </a:p>
        </p:txBody>
      </p:sp>
      <p:sp>
        <p:nvSpPr>
          <p:cNvPr id="276483" name="Rectangle 3"/>
          <p:cNvSpPr>
            <a:spLocks noGrp="1" noChangeArrowheads="1"/>
          </p:cNvSpPr>
          <p:nvPr>
            <p:ph sz="quarter" idx="1"/>
          </p:nvPr>
        </p:nvSpPr>
        <p:spPr/>
        <p:txBody>
          <a:bodyPr wrap="square">
            <a:spAutoFit/>
          </a:bodyPr>
          <a:lstStyle/>
          <a:p>
            <a:pPr>
              <a:spcBef>
                <a:spcPts val="1200"/>
              </a:spcBef>
              <a:defRPr/>
            </a:pPr>
            <a:r>
              <a:rPr lang="en-GB" dirty="0"/>
              <a:t>Provides more </a:t>
            </a:r>
            <a:r>
              <a:rPr lang="en-GB" b="1" dirty="0"/>
              <a:t>informed</a:t>
            </a:r>
            <a:r>
              <a:rPr lang="en-GB" dirty="0"/>
              <a:t> decision-making capability</a:t>
            </a:r>
          </a:p>
          <a:p>
            <a:pPr>
              <a:spcBef>
                <a:spcPts val="1200"/>
              </a:spcBef>
              <a:defRPr/>
            </a:pPr>
            <a:r>
              <a:rPr lang="en-GB" dirty="0"/>
              <a:t>Improves the decision-making process </a:t>
            </a:r>
          </a:p>
          <a:p>
            <a:pPr>
              <a:spcBef>
                <a:spcPts val="1200"/>
              </a:spcBef>
              <a:defRPr/>
            </a:pPr>
            <a:r>
              <a:rPr lang="en-GB" dirty="0"/>
              <a:t>Improves ability to respond to change </a:t>
            </a:r>
          </a:p>
          <a:p>
            <a:pPr>
              <a:spcBef>
                <a:spcPts val="1200"/>
              </a:spcBef>
              <a:defRPr/>
            </a:pPr>
            <a:r>
              <a:rPr lang="en-GB" dirty="0"/>
              <a:t>Helping the organisation to fulfil policies or legal requirements</a:t>
            </a:r>
          </a:p>
          <a:p>
            <a:pPr>
              <a:spcBef>
                <a:spcPts val="1200"/>
              </a:spcBef>
              <a:defRPr/>
            </a:pPr>
            <a:r>
              <a:rPr lang="en-GB" dirty="0"/>
              <a:t>Improves the organisation’s quality of services</a:t>
            </a:r>
          </a:p>
          <a:p>
            <a:pPr>
              <a:spcBef>
                <a:spcPts val="1200"/>
              </a:spcBef>
              <a:defRPr/>
            </a:pPr>
            <a:r>
              <a:rPr lang="en-GB" dirty="0"/>
              <a:t>Increases revenue and/or reduces costs, while maintaining quality</a:t>
            </a:r>
          </a:p>
        </p:txBody>
      </p:sp>
      <p:sp>
        <p:nvSpPr>
          <p:cNvPr id="2" name="Tijdelijke aanduiding voor tekst 1">
            <a:extLst>
              <a:ext uri="{FF2B5EF4-FFF2-40B4-BE49-F238E27FC236}">
                <a16:creationId xmlns:a16="http://schemas.microsoft.com/office/drawing/2014/main" id="{AB06F4D2-D66A-45EA-B7F0-F696A3CDCDE2}"/>
              </a:ext>
            </a:extLst>
          </p:cNvPr>
          <p:cNvSpPr>
            <a:spLocks noGrp="1"/>
          </p:cNvSpPr>
          <p:nvPr>
            <p:ph type="body" sz="quarter" idx="13"/>
          </p:nvPr>
        </p:nvSpPr>
        <p:spPr/>
        <p:txBody>
          <a:bodyPr/>
          <a:lstStyle/>
          <a:p>
            <a:r>
              <a:rPr lang="en-GB" dirty="0"/>
              <a:t>Ref. 1.4</a:t>
            </a:r>
            <a:endParaRPr lang="nl-NL" dirty="0"/>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Procedure for Escalation</a:t>
            </a:r>
            <a:endParaRPr lang="en-GB" dirty="0"/>
          </a:p>
        </p:txBody>
      </p:sp>
      <p:sp>
        <p:nvSpPr>
          <p:cNvPr id="62467" name="Rectangle 3"/>
          <p:cNvSpPr>
            <a:spLocks noGrp="1" noChangeArrowheads="1"/>
          </p:cNvSpPr>
          <p:nvPr>
            <p:ph sz="quarter" idx="1"/>
          </p:nvPr>
        </p:nvSpPr>
        <p:spPr/>
        <p:txBody>
          <a:bodyPr/>
          <a:lstStyle/>
          <a:p>
            <a:r>
              <a:rPr lang="en-US" dirty="0"/>
              <a:t>Risk escalation procedure developed for each perspective</a:t>
            </a:r>
          </a:p>
          <a:p>
            <a:r>
              <a:rPr lang="en-US" dirty="0"/>
              <a:t>Management teams then advised of the tolerance thresholds</a:t>
            </a:r>
          </a:p>
          <a:p>
            <a:r>
              <a:rPr lang="en-US" dirty="0"/>
              <a:t>If risk(s) exceeds threshold - results are escalated to a senior manager  </a:t>
            </a:r>
            <a:endParaRPr lang="en-GB" dirty="0"/>
          </a:p>
          <a:p>
            <a:r>
              <a:rPr lang="en-US" dirty="0"/>
              <a:t>Senior manager decides on a course of action or escalates to a more senior level  </a:t>
            </a:r>
            <a:endParaRPr lang="en-GB" dirty="0"/>
          </a:p>
          <a:p>
            <a:r>
              <a:rPr lang="en-US" dirty="0"/>
              <a:t>Thresholds are commonly financial but may relate to other success criteria such as: </a:t>
            </a:r>
          </a:p>
          <a:p>
            <a:pPr lvl="1"/>
            <a:r>
              <a:rPr lang="en-US" dirty="0"/>
              <a:t>Timeframe</a:t>
            </a:r>
          </a:p>
          <a:p>
            <a:pPr lvl="1"/>
            <a:r>
              <a:rPr lang="en-US" dirty="0"/>
              <a:t>Operational requirements </a:t>
            </a:r>
          </a:p>
          <a:p>
            <a:pPr lvl="1"/>
            <a:r>
              <a:rPr lang="en-US" dirty="0"/>
              <a:t>Regulatory compliance matters</a:t>
            </a:r>
            <a:endParaRPr lang="en-GB" dirty="0"/>
          </a:p>
        </p:txBody>
      </p:sp>
      <p:sp>
        <p:nvSpPr>
          <p:cNvPr id="2" name="Tijdelijke aanduiding voor tekst 1">
            <a:extLst>
              <a:ext uri="{FF2B5EF4-FFF2-40B4-BE49-F238E27FC236}">
                <a16:creationId xmlns:a16="http://schemas.microsoft.com/office/drawing/2014/main" id="{EA5B9C5C-D67A-44C8-BCA7-191C1995F04E}"/>
              </a:ext>
            </a:extLst>
          </p:cNvPr>
          <p:cNvSpPr>
            <a:spLocks noGrp="1"/>
          </p:cNvSpPr>
          <p:nvPr>
            <p:ph type="body" sz="quarter" idx="13"/>
          </p:nvPr>
        </p:nvSpPr>
        <p:spPr/>
        <p:txBody>
          <a:bodyPr/>
          <a:lstStyle/>
          <a:p>
            <a:endParaRPr lang="nl-NL"/>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a:t>When to Implement</a:t>
            </a:r>
          </a:p>
        </p:txBody>
      </p:sp>
      <p:sp>
        <p:nvSpPr>
          <p:cNvPr id="73731" name="Rectangle 3"/>
          <p:cNvSpPr>
            <a:spLocks noGrp="1" noChangeArrowheads="1"/>
          </p:cNvSpPr>
          <p:nvPr>
            <p:ph sz="quarter" idx="1"/>
          </p:nvPr>
        </p:nvSpPr>
        <p:spPr/>
        <p:txBody>
          <a:bodyPr/>
          <a:lstStyle/>
          <a:p>
            <a:r>
              <a:rPr lang="en-GB" dirty="0"/>
              <a:t>policy may describe the activities that require risk management</a:t>
            </a:r>
          </a:p>
          <a:p>
            <a:r>
              <a:rPr lang="en-GB" dirty="0"/>
              <a:t>degree activity will varies according to the organisational perspective </a:t>
            </a:r>
          </a:p>
          <a:p>
            <a:r>
              <a:rPr lang="en-GB" dirty="0"/>
              <a:t>explains when and how risk management should be applied throughout an organisation</a:t>
            </a:r>
          </a:p>
          <a:p>
            <a:r>
              <a:rPr lang="en-GB" dirty="0"/>
              <a:t>detail for different perspectives – contained in Chapter 6 </a:t>
            </a:r>
          </a:p>
        </p:txBody>
      </p:sp>
      <p:sp>
        <p:nvSpPr>
          <p:cNvPr id="2" name="Tijdelijke aanduiding voor tekst 1">
            <a:extLst>
              <a:ext uri="{FF2B5EF4-FFF2-40B4-BE49-F238E27FC236}">
                <a16:creationId xmlns:a16="http://schemas.microsoft.com/office/drawing/2014/main" id="{F5999793-4407-4C33-96F0-C9847B5D1043}"/>
              </a:ext>
            </a:extLst>
          </p:cNvPr>
          <p:cNvSpPr>
            <a:spLocks noGrp="1"/>
          </p:cNvSpPr>
          <p:nvPr>
            <p:ph type="body" sz="quarter" idx="13"/>
          </p:nvPr>
        </p:nvSpPr>
        <p:spPr/>
        <p:txBody>
          <a:bodyPr/>
          <a:lstStyle/>
          <a:p>
            <a:endParaRPr lang="nl-NL"/>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dirty="0"/>
              <a:t>Budget</a:t>
            </a:r>
          </a:p>
        </p:txBody>
      </p:sp>
      <p:sp>
        <p:nvSpPr>
          <p:cNvPr id="74755" name="Rectangle 3"/>
          <p:cNvSpPr>
            <a:spLocks noGrp="1" noChangeArrowheads="1"/>
          </p:cNvSpPr>
          <p:nvPr>
            <p:ph sz="quarter" idx="1"/>
          </p:nvPr>
        </p:nvSpPr>
        <p:spPr/>
        <p:txBody>
          <a:bodyPr/>
          <a:lstStyle/>
          <a:p>
            <a:r>
              <a:rPr lang="en-US" dirty="0"/>
              <a:t>No hard and fast rules to determine a budget for risk management </a:t>
            </a:r>
          </a:p>
          <a:p>
            <a:r>
              <a:rPr lang="en-US" dirty="0"/>
              <a:t>Budget correlated to the board’s or senior management’s perception of the value of risk management and its contribution to bottom-line performance</a:t>
            </a:r>
            <a:endParaRPr lang="en-GB" dirty="0"/>
          </a:p>
        </p:txBody>
      </p:sp>
      <p:sp>
        <p:nvSpPr>
          <p:cNvPr id="2" name="Tijdelijke aanduiding voor tekst 1">
            <a:extLst>
              <a:ext uri="{FF2B5EF4-FFF2-40B4-BE49-F238E27FC236}">
                <a16:creationId xmlns:a16="http://schemas.microsoft.com/office/drawing/2014/main" id="{4F85FAA1-9B69-4A4A-BF74-D09FFCB9786A}"/>
              </a:ext>
            </a:extLst>
          </p:cNvPr>
          <p:cNvSpPr>
            <a:spLocks noGrp="1"/>
          </p:cNvSpPr>
          <p:nvPr>
            <p:ph type="body" sz="quarter" idx="13"/>
          </p:nvPr>
        </p:nvSpPr>
        <p:spPr/>
        <p:txBody>
          <a:bodyPr/>
          <a:lstStyle/>
          <a:p>
            <a:endParaRPr lang="nl-NL"/>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p:txBody>
          <a:bodyPr/>
          <a:lstStyle/>
          <a:p>
            <a:r>
              <a:rPr lang="en-GB" dirty="0"/>
              <a:t>Triggers for increase in Risk Budget</a:t>
            </a:r>
          </a:p>
        </p:txBody>
      </p:sp>
      <p:sp>
        <p:nvSpPr>
          <p:cNvPr id="75779" name="Rectangle 1027"/>
          <p:cNvSpPr>
            <a:spLocks noGrp="1" noChangeArrowheads="1"/>
          </p:cNvSpPr>
          <p:nvPr>
            <p:ph sz="quarter" idx="1"/>
          </p:nvPr>
        </p:nvSpPr>
        <p:spPr/>
        <p:txBody>
          <a:bodyPr/>
          <a:lstStyle/>
          <a:p>
            <a:pPr marL="0" indent="0">
              <a:buNone/>
            </a:pPr>
            <a:r>
              <a:rPr lang="en-GB" dirty="0"/>
              <a:t>When:</a:t>
            </a:r>
          </a:p>
          <a:p>
            <a:r>
              <a:rPr lang="en-GB" dirty="0"/>
              <a:t>Organisation suffers a major financial loss</a:t>
            </a:r>
          </a:p>
          <a:p>
            <a:r>
              <a:rPr lang="en-GB" dirty="0"/>
              <a:t>The organisation has had its reputation tarnished</a:t>
            </a:r>
          </a:p>
          <a:p>
            <a:r>
              <a:rPr lang="en-GB" dirty="0"/>
              <a:t>The regulatory regime has tightened</a:t>
            </a:r>
          </a:p>
          <a:p>
            <a:r>
              <a:rPr lang="en-GB" dirty="0"/>
              <a:t>The regulator has imposed a fine </a:t>
            </a:r>
          </a:p>
          <a:p>
            <a:r>
              <a:rPr lang="en-GB" dirty="0"/>
              <a:t>Hedging has been unsuccessful</a:t>
            </a:r>
          </a:p>
          <a:p>
            <a:r>
              <a:rPr lang="en-GB" dirty="0"/>
              <a:t>A contract failed and penalties were imposed </a:t>
            </a:r>
          </a:p>
          <a:p>
            <a:r>
              <a:rPr lang="en-GB" dirty="0"/>
              <a:t>A major shareholder raises concerns</a:t>
            </a:r>
          </a:p>
          <a:p>
            <a:r>
              <a:rPr lang="en-GB" dirty="0"/>
              <a:t>A major programme or project has overrun</a:t>
            </a:r>
          </a:p>
          <a:p>
            <a:r>
              <a:rPr lang="en-GB" dirty="0"/>
              <a:t>The Market becomes more competitive and margins erodes</a:t>
            </a:r>
          </a:p>
        </p:txBody>
      </p:sp>
      <p:sp>
        <p:nvSpPr>
          <p:cNvPr id="2" name="Tijdelijke aanduiding voor tekst 1">
            <a:extLst>
              <a:ext uri="{FF2B5EF4-FFF2-40B4-BE49-F238E27FC236}">
                <a16:creationId xmlns:a16="http://schemas.microsoft.com/office/drawing/2014/main" id="{7B4216EC-97FB-4A71-AB18-F08C519DE6FB}"/>
              </a:ext>
            </a:extLst>
          </p:cNvPr>
          <p:cNvSpPr>
            <a:spLocks noGrp="1"/>
          </p:cNvSpPr>
          <p:nvPr>
            <p:ph type="body" sz="quarter" idx="13"/>
          </p:nvPr>
        </p:nvSpPr>
        <p:spPr/>
        <p:txBody>
          <a:bodyPr/>
          <a:lstStyle/>
          <a:p>
            <a:endParaRPr lang="nl-NL"/>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dirty="0"/>
              <a:t>Quality Assurance </a:t>
            </a:r>
            <a:r>
              <a:rPr lang="en-US" dirty="0"/>
              <a:t>&amp; </a:t>
            </a:r>
            <a:r>
              <a:rPr lang="en-GB" dirty="0"/>
              <a:t>Review</a:t>
            </a:r>
          </a:p>
        </p:txBody>
      </p:sp>
      <p:sp>
        <p:nvSpPr>
          <p:cNvPr id="76803" name="Rectangle 3"/>
          <p:cNvSpPr>
            <a:spLocks noGrp="1" noChangeArrowheads="1"/>
          </p:cNvSpPr>
          <p:nvPr>
            <p:ph sz="quarter" idx="1"/>
          </p:nvPr>
        </p:nvSpPr>
        <p:spPr/>
        <p:txBody>
          <a:bodyPr/>
          <a:lstStyle/>
          <a:p>
            <a:r>
              <a:rPr lang="en-US" dirty="0"/>
              <a:t>Document and version control</a:t>
            </a:r>
          </a:p>
          <a:p>
            <a:r>
              <a:rPr lang="en-US" dirty="0"/>
              <a:t>Risk management practices reviewed at least annually</a:t>
            </a:r>
          </a:p>
          <a:p>
            <a:r>
              <a:rPr lang="en-US" dirty="0"/>
              <a:t>Following the review, actions should be undertaken to put in place planned improvements</a:t>
            </a:r>
          </a:p>
          <a:p>
            <a:r>
              <a:rPr lang="en-US" dirty="0"/>
              <a:t>Internal audit committee commonly review by:</a:t>
            </a:r>
          </a:p>
          <a:p>
            <a:pPr lvl="1"/>
            <a:r>
              <a:rPr lang="en-US" dirty="0"/>
              <a:t>interviewing the central risk function and senior management</a:t>
            </a:r>
          </a:p>
          <a:p>
            <a:pPr lvl="1"/>
            <a:r>
              <a:rPr lang="en-US" dirty="0"/>
              <a:t>reviewing risk management documentation</a:t>
            </a:r>
            <a:endParaRPr lang="en-GB" dirty="0"/>
          </a:p>
        </p:txBody>
      </p:sp>
      <p:sp>
        <p:nvSpPr>
          <p:cNvPr id="2" name="Tijdelijke aanduiding voor tekst 1">
            <a:extLst>
              <a:ext uri="{FF2B5EF4-FFF2-40B4-BE49-F238E27FC236}">
                <a16:creationId xmlns:a16="http://schemas.microsoft.com/office/drawing/2014/main" id="{21DECBE2-205B-41F4-8EAA-572DDF704BDB}"/>
              </a:ext>
            </a:extLst>
          </p:cNvPr>
          <p:cNvSpPr>
            <a:spLocks noGrp="1"/>
          </p:cNvSpPr>
          <p:nvPr>
            <p:ph type="body" sz="quarter" idx="13"/>
          </p:nvPr>
        </p:nvSpPr>
        <p:spPr/>
        <p:txBody>
          <a:bodyPr/>
          <a:lstStyle/>
          <a:p>
            <a:endParaRPr lang="nl-NL"/>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a:t>Relationship with Other Policies</a:t>
            </a:r>
            <a:endParaRPr lang="en-GB" dirty="0"/>
          </a:p>
        </p:txBody>
      </p:sp>
      <p:sp>
        <p:nvSpPr>
          <p:cNvPr id="78851" name="Rectangle 3"/>
          <p:cNvSpPr>
            <a:spLocks noGrp="1" noChangeArrowheads="1"/>
          </p:cNvSpPr>
          <p:nvPr>
            <p:ph sz="quarter" idx="1"/>
          </p:nvPr>
        </p:nvSpPr>
        <p:spPr/>
        <p:txBody>
          <a:bodyPr/>
          <a:lstStyle/>
          <a:p>
            <a:pPr marL="0" indent="0">
              <a:buNone/>
            </a:pPr>
            <a:r>
              <a:rPr lang="en-US" dirty="0"/>
              <a:t>If the policy is one of a hierarchical set of policies, related policies:</a:t>
            </a:r>
          </a:p>
          <a:p>
            <a:pPr lvl="1"/>
            <a:r>
              <a:rPr lang="en-US" dirty="0"/>
              <a:t>do not contain conflicting information</a:t>
            </a:r>
          </a:p>
          <a:p>
            <a:pPr lvl="1"/>
            <a:r>
              <a:rPr lang="en-US" dirty="0"/>
              <a:t>roles and responsibilities unique to the policy are correct </a:t>
            </a:r>
          </a:p>
          <a:p>
            <a:pPr lvl="1"/>
            <a:r>
              <a:rPr lang="en-US" dirty="0"/>
              <a:t>should be updated at the same time on a regular cycle</a:t>
            </a:r>
          </a:p>
          <a:p>
            <a:pPr lvl="1"/>
            <a:r>
              <a:rPr lang="en-US" dirty="0"/>
              <a:t>should clearly explain the hierarchical relationship between the policies</a:t>
            </a:r>
          </a:p>
          <a:p>
            <a:pPr lvl="1"/>
            <a:r>
              <a:rPr lang="en-US" dirty="0"/>
              <a:t>the reporting requirements within one policy must reflect and correlate with the reporting requirements  in the other policies</a:t>
            </a:r>
            <a:endParaRPr lang="en-GB" dirty="0"/>
          </a:p>
        </p:txBody>
      </p:sp>
      <p:sp>
        <p:nvSpPr>
          <p:cNvPr id="2" name="Tijdelijke aanduiding voor tekst 1">
            <a:extLst>
              <a:ext uri="{FF2B5EF4-FFF2-40B4-BE49-F238E27FC236}">
                <a16:creationId xmlns:a16="http://schemas.microsoft.com/office/drawing/2014/main" id="{45B2985F-1874-440D-AD58-A9D7E71E82FA}"/>
              </a:ext>
            </a:extLst>
          </p:cNvPr>
          <p:cNvSpPr>
            <a:spLocks noGrp="1"/>
          </p:cNvSpPr>
          <p:nvPr>
            <p:ph type="body" sz="quarter" idx="13"/>
          </p:nvPr>
        </p:nvSpPr>
        <p:spPr/>
        <p:txBody>
          <a:bodyPr/>
          <a:lstStyle/>
          <a:p>
            <a:endParaRPr lang="nl-NL"/>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1571625"/>
            <a:ext cx="9998903" cy="1470025"/>
          </a:xfrm>
        </p:spPr>
        <p:txBody>
          <a:bodyPr/>
          <a:lstStyle/>
          <a:p>
            <a:r>
              <a:rPr lang="en-US" dirty="0"/>
              <a:t>The M_o_R Approach</a:t>
            </a:r>
          </a:p>
        </p:txBody>
      </p:sp>
      <p:sp>
        <p:nvSpPr>
          <p:cNvPr id="3" name="Tijdelijke aanduiding voor tekst 2"/>
          <p:cNvSpPr>
            <a:spLocks noGrp="1"/>
          </p:cNvSpPr>
          <p:nvPr>
            <p:ph type="body" idx="4294967295"/>
          </p:nvPr>
        </p:nvSpPr>
        <p:spPr>
          <a:xfrm>
            <a:off x="4419600" y="3000375"/>
            <a:ext cx="7772400" cy="2286000"/>
          </a:xfrm>
        </p:spPr>
        <p:txBody>
          <a:bodyPr>
            <a:normAutofit/>
          </a:bodyPr>
          <a:lstStyle/>
          <a:p>
            <a:r>
              <a:rPr lang="en-US" dirty="0"/>
              <a:t>The Risk Management Policy</a:t>
            </a:r>
          </a:p>
          <a:p>
            <a:r>
              <a:rPr lang="en-US" dirty="0">
                <a:solidFill>
                  <a:srgbClr val="FF6600"/>
                </a:solidFill>
              </a:rPr>
              <a:t>The Risk Management Process Guide</a:t>
            </a:r>
          </a:p>
          <a:p>
            <a:r>
              <a:rPr lang="en-US" dirty="0"/>
              <a:t>The Risk Management Strategies</a:t>
            </a:r>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dirty="0"/>
              <a:t>Risk Management Process Guide: Purpose</a:t>
            </a:r>
          </a:p>
        </p:txBody>
      </p:sp>
      <p:sp>
        <p:nvSpPr>
          <p:cNvPr id="81923" name="Rectangle 3"/>
          <p:cNvSpPr>
            <a:spLocks noGrp="1" noChangeArrowheads="1"/>
          </p:cNvSpPr>
          <p:nvPr>
            <p:ph sz="quarter" idx="1"/>
          </p:nvPr>
        </p:nvSpPr>
        <p:spPr/>
        <p:txBody>
          <a:bodyPr/>
          <a:lstStyle/>
          <a:p>
            <a:r>
              <a:rPr lang="en-GB" dirty="0"/>
              <a:t>Describes the series of steps from Identify through to Implement</a:t>
            </a:r>
          </a:p>
          <a:p>
            <a:r>
              <a:rPr lang="en-GB" dirty="0"/>
              <a:t>Must be tailored to the organisation </a:t>
            </a:r>
          </a:p>
          <a:p>
            <a:r>
              <a:rPr lang="en-GB" dirty="0"/>
              <a:t>Should be applicable to all levels of management and activity</a:t>
            </a:r>
          </a:p>
          <a:p>
            <a:r>
              <a:rPr lang="en-GB" dirty="0"/>
              <a:t>Describes a best practice approach</a:t>
            </a:r>
          </a:p>
          <a:p>
            <a:r>
              <a:rPr lang="en-GB" dirty="0"/>
              <a:t>The audit committee, risk committee or risk function is normally responsible and determines the process that the organisation adopts </a:t>
            </a:r>
          </a:p>
          <a:p>
            <a:r>
              <a:rPr lang="en-GB" dirty="0"/>
              <a:t>Used to review compliance against internal controls</a:t>
            </a:r>
          </a:p>
          <a:p>
            <a:r>
              <a:rPr lang="en-GB" dirty="0"/>
              <a:t>Updated annually and always after the release of new national standards and new legislation</a:t>
            </a:r>
          </a:p>
        </p:txBody>
      </p:sp>
      <p:sp>
        <p:nvSpPr>
          <p:cNvPr id="2" name="Tijdelijke aanduiding voor tekst 1">
            <a:extLst>
              <a:ext uri="{FF2B5EF4-FFF2-40B4-BE49-F238E27FC236}">
                <a16:creationId xmlns:a16="http://schemas.microsoft.com/office/drawing/2014/main" id="{B5F8E83C-4C17-4B15-BE2B-D03302E54DD9}"/>
              </a:ext>
            </a:extLst>
          </p:cNvPr>
          <p:cNvSpPr>
            <a:spLocks noGrp="1"/>
          </p:cNvSpPr>
          <p:nvPr>
            <p:ph type="body" sz="quarter" idx="13"/>
          </p:nvPr>
        </p:nvSpPr>
        <p:spPr/>
        <p:txBody>
          <a:bodyPr/>
          <a:lstStyle/>
          <a:p>
            <a:r>
              <a:rPr lang="en-GB" dirty="0"/>
              <a:t>Ref. 3.3 App. A.2</a:t>
            </a:r>
            <a:endParaRPr lang="nl-NL" dirty="0"/>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dirty="0"/>
              <a:t>The Process Guide: Composition</a:t>
            </a:r>
          </a:p>
        </p:txBody>
      </p:sp>
      <p:sp>
        <p:nvSpPr>
          <p:cNvPr id="82947" name="Rectangle 3"/>
          <p:cNvSpPr>
            <a:spLocks noGrp="1" noChangeArrowheads="1"/>
          </p:cNvSpPr>
          <p:nvPr>
            <p:ph sz="quarter" idx="1"/>
          </p:nvPr>
        </p:nvSpPr>
        <p:spPr/>
        <p:txBody>
          <a:bodyPr/>
          <a:lstStyle/>
          <a:p>
            <a:r>
              <a:rPr lang="en-US" dirty="0"/>
              <a:t>Introduction  </a:t>
            </a:r>
            <a:endParaRPr lang="en-GB" dirty="0"/>
          </a:p>
          <a:p>
            <a:r>
              <a:rPr lang="en-US" dirty="0"/>
              <a:t>Roles and responsibilities </a:t>
            </a:r>
            <a:endParaRPr lang="en-GB" dirty="0"/>
          </a:p>
          <a:p>
            <a:r>
              <a:rPr lang="en-US" dirty="0"/>
              <a:t>Steps in the process </a:t>
            </a:r>
            <a:endParaRPr lang="en-GB" dirty="0"/>
          </a:p>
          <a:p>
            <a:r>
              <a:rPr lang="en-US" dirty="0"/>
              <a:t>Tools and techniques </a:t>
            </a:r>
            <a:endParaRPr lang="en-GB" dirty="0"/>
          </a:p>
          <a:p>
            <a:r>
              <a:rPr lang="en-US" dirty="0"/>
              <a:t>Templates </a:t>
            </a:r>
            <a:endParaRPr lang="en-GB" dirty="0"/>
          </a:p>
          <a:p>
            <a:r>
              <a:rPr lang="en-US" dirty="0"/>
              <a:t>Glossary of terms</a:t>
            </a:r>
            <a:endParaRPr lang="en-GB" dirty="0"/>
          </a:p>
        </p:txBody>
      </p:sp>
      <p:sp>
        <p:nvSpPr>
          <p:cNvPr id="2" name="Tijdelijke aanduiding voor tekst 1">
            <a:extLst>
              <a:ext uri="{FF2B5EF4-FFF2-40B4-BE49-F238E27FC236}">
                <a16:creationId xmlns:a16="http://schemas.microsoft.com/office/drawing/2014/main" id="{D0EA7B1A-0B5A-404C-8F53-B3F75D15515B}"/>
              </a:ext>
            </a:extLst>
          </p:cNvPr>
          <p:cNvSpPr>
            <a:spLocks noGrp="1"/>
          </p:cNvSpPr>
          <p:nvPr>
            <p:ph type="body" sz="quarter" idx="13"/>
          </p:nvPr>
        </p:nvSpPr>
        <p:spPr/>
        <p:txBody>
          <a:bodyPr/>
          <a:lstStyle/>
          <a:p>
            <a:endParaRPr lang="nl-NL"/>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a:defRPr/>
            </a:pPr>
            <a:r>
              <a:rPr lang="en-GB" dirty="0"/>
              <a:t>The Process Guide </a:t>
            </a:r>
            <a:r>
              <a:rPr lang="en-US" dirty="0">
                <a:cs typeface="Arial" charset="0"/>
              </a:rPr>
              <a:t>Roles </a:t>
            </a:r>
            <a:r>
              <a:rPr lang="en-US" dirty="0">
                <a:latin typeface="Arial" pitchFamily="34" charset="0"/>
                <a:cs typeface="Arial" pitchFamily="34" charset="0"/>
              </a:rPr>
              <a:t>&amp;</a:t>
            </a:r>
            <a:r>
              <a:rPr lang="en-US" dirty="0">
                <a:cs typeface="Arial" charset="0"/>
              </a:rPr>
              <a:t> Responsibilities</a:t>
            </a:r>
            <a:r>
              <a:rPr lang="en-US" dirty="0">
                <a:solidFill>
                  <a:srgbClr val="231F20"/>
                </a:solidFill>
                <a:cs typeface="Arial" charset="0"/>
              </a:rPr>
              <a:t> </a:t>
            </a:r>
            <a:endParaRPr lang="en-GB" dirty="0">
              <a:solidFill>
                <a:srgbClr val="231F20"/>
              </a:solidFill>
              <a:cs typeface="Arial" charset="0"/>
            </a:endParaRPr>
          </a:p>
        </p:txBody>
      </p:sp>
      <p:sp>
        <p:nvSpPr>
          <p:cNvPr id="86019" name="Rectangle 3"/>
          <p:cNvSpPr>
            <a:spLocks noGrp="1" noChangeArrowheads="1"/>
          </p:cNvSpPr>
          <p:nvPr>
            <p:ph sz="quarter" idx="1"/>
          </p:nvPr>
        </p:nvSpPr>
        <p:spPr/>
        <p:txBody>
          <a:bodyPr wrap="square">
            <a:spAutoFit/>
          </a:bodyPr>
          <a:lstStyle/>
          <a:p>
            <a:pPr eaLnBrk="1" hangingPunct="1">
              <a:buFontTx/>
              <a:buNone/>
            </a:pPr>
            <a:r>
              <a:rPr lang="en-GB" dirty="0">
                <a:latin typeface="Arial" charset="0"/>
                <a:cs typeface="Arial" charset="0"/>
              </a:rPr>
              <a:t>Risk management process guide:</a:t>
            </a:r>
          </a:p>
          <a:p>
            <a:pPr eaLnBrk="1" hangingPunct="1"/>
            <a:r>
              <a:rPr lang="en-GB" dirty="0">
                <a:latin typeface="Arial" charset="0"/>
                <a:cs typeface="Arial" charset="0"/>
              </a:rPr>
              <a:t>Who has </a:t>
            </a:r>
            <a:r>
              <a:rPr lang="en-GB" b="1" dirty="0">
                <a:latin typeface="Arial" charset="0"/>
                <a:cs typeface="Arial" charset="0"/>
              </a:rPr>
              <a:t>overall responsibility</a:t>
            </a:r>
            <a:r>
              <a:rPr lang="en-GB" dirty="0">
                <a:latin typeface="Arial" charset="0"/>
                <a:cs typeface="Arial" charset="0"/>
              </a:rPr>
              <a:t> for the process</a:t>
            </a:r>
          </a:p>
          <a:p>
            <a:pPr eaLnBrk="1" hangingPunct="1"/>
            <a:r>
              <a:rPr lang="en-GB" dirty="0">
                <a:latin typeface="Arial" charset="0"/>
                <a:cs typeface="Arial" charset="0"/>
              </a:rPr>
              <a:t>The management structure for risk management</a:t>
            </a:r>
          </a:p>
          <a:p>
            <a:pPr eaLnBrk="1" hangingPunct="1"/>
            <a:r>
              <a:rPr lang="en-GB" dirty="0">
                <a:latin typeface="Arial" charset="0"/>
                <a:cs typeface="Arial" charset="0"/>
              </a:rPr>
              <a:t>Who is responsible for </a:t>
            </a:r>
            <a:r>
              <a:rPr lang="en-GB" b="1" dirty="0">
                <a:latin typeface="Arial" charset="0"/>
                <a:cs typeface="Arial" charset="0"/>
              </a:rPr>
              <a:t>updating</a:t>
            </a:r>
            <a:r>
              <a:rPr lang="en-GB" dirty="0">
                <a:latin typeface="Arial" charset="0"/>
                <a:cs typeface="Arial" charset="0"/>
              </a:rPr>
              <a:t> the process</a:t>
            </a:r>
          </a:p>
          <a:p>
            <a:pPr eaLnBrk="1" hangingPunct="1"/>
            <a:r>
              <a:rPr lang="en-GB" dirty="0">
                <a:latin typeface="Arial" charset="0"/>
                <a:cs typeface="Arial" charset="0"/>
              </a:rPr>
              <a:t>Who is responsible for risk management </a:t>
            </a:r>
            <a:r>
              <a:rPr lang="en-GB" b="1" dirty="0">
                <a:latin typeface="Arial" charset="0"/>
                <a:cs typeface="Arial" charset="0"/>
              </a:rPr>
              <a:t>tools</a:t>
            </a:r>
          </a:p>
          <a:p>
            <a:pPr eaLnBrk="1" hangingPunct="1"/>
            <a:r>
              <a:rPr lang="en-GB" dirty="0">
                <a:latin typeface="Arial" charset="0"/>
                <a:cs typeface="Arial" charset="0"/>
              </a:rPr>
              <a:t>The </a:t>
            </a:r>
            <a:r>
              <a:rPr lang="en-GB" sz="2400" b="1" dirty="0">
                <a:latin typeface="Arial" charset="0"/>
                <a:cs typeface="Arial" charset="0"/>
              </a:rPr>
              <a:t>frequency</a:t>
            </a:r>
            <a:r>
              <a:rPr lang="en-GB" dirty="0">
                <a:latin typeface="Arial" charset="0"/>
                <a:cs typeface="Arial" charset="0"/>
              </a:rPr>
              <a:t> that </a:t>
            </a:r>
            <a:r>
              <a:rPr lang="en-GB" b="1" dirty="0">
                <a:latin typeface="Arial" charset="0"/>
                <a:cs typeface="Arial" charset="0"/>
              </a:rPr>
              <a:t>risk reviews</a:t>
            </a:r>
            <a:r>
              <a:rPr lang="en-GB" dirty="0">
                <a:latin typeface="Arial" charset="0"/>
                <a:cs typeface="Arial" charset="0"/>
              </a:rPr>
              <a:t> are carried out</a:t>
            </a:r>
          </a:p>
        </p:txBody>
      </p:sp>
      <p:sp>
        <p:nvSpPr>
          <p:cNvPr id="2" name="Tijdelijke aanduiding voor tekst 1">
            <a:extLst>
              <a:ext uri="{FF2B5EF4-FFF2-40B4-BE49-F238E27FC236}">
                <a16:creationId xmlns:a16="http://schemas.microsoft.com/office/drawing/2014/main" id="{213DDCDD-2571-4DA0-9B31-2CBBEAE100A3}"/>
              </a:ext>
            </a:extLst>
          </p:cNvPr>
          <p:cNvSpPr>
            <a:spLocks noGrp="1"/>
          </p:cNvSpPr>
          <p:nvPr>
            <p:ph type="body" sz="quarter" idx="13"/>
          </p:nvPr>
        </p:nvSpPr>
        <p:spPr/>
        <p:txBody>
          <a:bodyPr/>
          <a:lstStyle/>
          <a:p>
            <a:endParaRPr lang="nl-NL"/>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defRPr/>
            </a:pPr>
            <a:r>
              <a:rPr lang="en-GB" dirty="0"/>
              <a:t>The Benefits of Risk Management</a:t>
            </a:r>
          </a:p>
        </p:txBody>
      </p:sp>
      <p:sp>
        <p:nvSpPr>
          <p:cNvPr id="42" name="Tijdelijke aanduiding voor inhoud 41"/>
          <p:cNvSpPr>
            <a:spLocks noGrp="1"/>
          </p:cNvSpPr>
          <p:nvPr>
            <p:ph sz="quarter" idx="1"/>
          </p:nvPr>
        </p:nvSpPr>
        <p:spPr/>
        <p:txBody>
          <a:bodyPr>
            <a:normAutofit/>
          </a:bodyPr>
          <a:lstStyle/>
          <a:p>
            <a:pPr eaLnBrk="0" hangingPunct="0"/>
            <a:r>
              <a:rPr lang="en-GB" dirty="0"/>
              <a:t>Fewer sudden shocks and unwelcome surprises</a:t>
            </a:r>
          </a:p>
          <a:p>
            <a:pPr eaLnBrk="0" hangingPunct="0"/>
            <a:r>
              <a:rPr lang="en-GB" dirty="0"/>
              <a:t>More efficient use of resources</a:t>
            </a:r>
          </a:p>
          <a:p>
            <a:pPr eaLnBrk="0" hangingPunct="0"/>
            <a:r>
              <a:rPr lang="en-GB" dirty="0"/>
              <a:t>Reduced waste and fraud, and better value for money</a:t>
            </a:r>
          </a:p>
          <a:p>
            <a:pPr eaLnBrk="0" hangingPunct="0"/>
            <a:r>
              <a:rPr lang="en-GB" dirty="0"/>
              <a:t>Better service delivery</a:t>
            </a:r>
          </a:p>
          <a:p>
            <a:pPr eaLnBrk="0" hangingPunct="0"/>
            <a:r>
              <a:rPr lang="en-GB" dirty="0"/>
              <a:t>Reduction in management time spent fire-fighting</a:t>
            </a:r>
          </a:p>
          <a:p>
            <a:pPr eaLnBrk="0" hangingPunct="0"/>
            <a:r>
              <a:rPr lang="en-GB" dirty="0"/>
              <a:t>Better management of contingent and maintenance activities</a:t>
            </a:r>
          </a:p>
          <a:p>
            <a:pPr eaLnBrk="0" hangingPunct="0"/>
            <a:r>
              <a:rPr lang="en-GB" dirty="0"/>
              <a:t>Lower cost of capital</a:t>
            </a:r>
          </a:p>
          <a:p>
            <a:pPr eaLnBrk="0" hangingPunct="0"/>
            <a:r>
              <a:rPr lang="en-GB" dirty="0"/>
              <a:t>Improved innovation</a:t>
            </a:r>
          </a:p>
          <a:p>
            <a:pPr eaLnBrk="0" hangingPunct="0"/>
            <a:r>
              <a:rPr lang="en-GB" dirty="0"/>
              <a:t>Increased likelihood of change initiatives being achieved </a:t>
            </a:r>
          </a:p>
          <a:p>
            <a:pPr eaLnBrk="0" hangingPunct="0"/>
            <a:r>
              <a:rPr lang="en-GB" dirty="0"/>
              <a:t>More focus internally on doing the right things properly</a:t>
            </a:r>
          </a:p>
          <a:p>
            <a:pPr eaLnBrk="0" hangingPunct="0"/>
            <a:r>
              <a:rPr lang="en-GB" dirty="0"/>
              <a:t>More focus externally to shape effective strategies</a:t>
            </a:r>
          </a:p>
        </p:txBody>
      </p:sp>
      <p:sp>
        <p:nvSpPr>
          <p:cNvPr id="2" name="Tijdelijke aanduiding voor tekst 1">
            <a:extLst>
              <a:ext uri="{FF2B5EF4-FFF2-40B4-BE49-F238E27FC236}">
                <a16:creationId xmlns:a16="http://schemas.microsoft.com/office/drawing/2014/main" id="{4D824C4C-A895-4DD8-A189-36219EE61CA7}"/>
              </a:ext>
            </a:extLst>
          </p:cNvPr>
          <p:cNvSpPr>
            <a:spLocks noGrp="1"/>
          </p:cNvSpPr>
          <p:nvPr>
            <p:ph type="body" sz="quarter" idx="13"/>
          </p:nvPr>
        </p:nvSpPr>
        <p:spPr/>
        <p:txBody>
          <a:bodyPr/>
          <a:lstStyle/>
          <a:p>
            <a:r>
              <a:rPr lang="en-GB" dirty="0"/>
              <a:t>Ref. 1.4</a:t>
            </a:r>
            <a:endParaRPr lang="nl-NL" dirty="0"/>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47528" y="1571625"/>
            <a:ext cx="9998903" cy="1470025"/>
          </a:xfrm>
        </p:spPr>
        <p:txBody>
          <a:bodyPr/>
          <a:lstStyle/>
          <a:p>
            <a:r>
              <a:rPr lang="en-US" dirty="0"/>
              <a:t>The M_o_R Approach</a:t>
            </a:r>
          </a:p>
        </p:txBody>
      </p:sp>
      <p:sp>
        <p:nvSpPr>
          <p:cNvPr id="3" name="Tijdelijke aanduiding voor tekst 2"/>
          <p:cNvSpPr>
            <a:spLocks noGrp="1"/>
          </p:cNvSpPr>
          <p:nvPr>
            <p:ph type="body" idx="4294967295"/>
          </p:nvPr>
        </p:nvSpPr>
        <p:spPr>
          <a:xfrm>
            <a:off x="4419600" y="3000375"/>
            <a:ext cx="7772400" cy="2286000"/>
          </a:xfrm>
          <a:prstGeom prst="rect">
            <a:avLst/>
          </a:prstGeom>
        </p:spPr>
        <p:txBody>
          <a:bodyPr>
            <a:normAutofit/>
          </a:bodyPr>
          <a:lstStyle/>
          <a:p>
            <a:r>
              <a:rPr lang="en-US" dirty="0"/>
              <a:t>The Risk Management Policy</a:t>
            </a:r>
          </a:p>
          <a:p>
            <a:r>
              <a:rPr lang="en-US" dirty="0"/>
              <a:t>The Risk Management Process Guide</a:t>
            </a:r>
          </a:p>
          <a:p>
            <a:r>
              <a:rPr lang="en-US" dirty="0">
                <a:solidFill>
                  <a:srgbClr val="FF6600"/>
                </a:solidFill>
              </a:rPr>
              <a:t>The Risk Management Strategies</a:t>
            </a:r>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eaLnBrk="1" hangingPunct="1">
              <a:defRPr/>
            </a:pPr>
            <a:r>
              <a:rPr lang="en-GB" dirty="0"/>
              <a:t>Risk Management Strategy: Purpose</a:t>
            </a:r>
          </a:p>
        </p:txBody>
      </p:sp>
      <p:sp>
        <p:nvSpPr>
          <p:cNvPr id="88067" name="Rectangle 3"/>
          <p:cNvSpPr>
            <a:spLocks noGrp="1" noChangeArrowheads="1"/>
          </p:cNvSpPr>
          <p:nvPr>
            <p:ph sz="quarter" idx="1"/>
          </p:nvPr>
        </p:nvSpPr>
        <p:spPr/>
        <p:txBody>
          <a:bodyPr>
            <a:normAutofit fontScale="92500"/>
          </a:bodyPr>
          <a:lstStyle/>
          <a:p>
            <a:pPr eaLnBrk="1" hangingPunct="1">
              <a:defRPr/>
            </a:pPr>
            <a:r>
              <a:rPr lang="en-US" dirty="0">
                <a:cs typeface="Arial" charset="0"/>
              </a:rPr>
              <a:t>Describes the </a:t>
            </a:r>
            <a:r>
              <a:rPr lang="en-US" u="sng" dirty="0">
                <a:cs typeface="Arial" charset="0"/>
              </a:rPr>
              <a:t>specific risk management activities</a:t>
            </a:r>
            <a:r>
              <a:rPr lang="en-US" dirty="0">
                <a:cs typeface="Arial" charset="0"/>
              </a:rPr>
              <a:t> that will be undertaken for a particular organisational activity </a:t>
            </a:r>
            <a:endParaRPr lang="en-GB" dirty="0">
              <a:cs typeface="Times New Roman" pitchFamily="18" charset="0"/>
            </a:endParaRPr>
          </a:p>
          <a:p>
            <a:pPr eaLnBrk="1" hangingPunct="1">
              <a:defRPr/>
            </a:pPr>
            <a:r>
              <a:rPr lang="en-US" dirty="0">
                <a:cs typeface="Arial" charset="0"/>
              </a:rPr>
              <a:t>Typically prepared for a programme, project, office relocation, organisational change, outsourcing, a revision to key processes, or the introduction of new software </a:t>
            </a:r>
          </a:p>
          <a:p>
            <a:pPr eaLnBrk="1" hangingPunct="1">
              <a:defRPr/>
            </a:pPr>
            <a:r>
              <a:rPr lang="en-US" dirty="0">
                <a:cs typeface="Arial" charset="0"/>
              </a:rPr>
              <a:t>Tailored to each specific activity, whilst reflecting the process document and the hierarchy of policy documents</a:t>
            </a:r>
          </a:p>
          <a:p>
            <a:pPr eaLnBrk="1" hangingPunct="1">
              <a:defRPr/>
            </a:pPr>
            <a:r>
              <a:rPr lang="en-US" dirty="0">
                <a:cs typeface="Arial" charset="0"/>
              </a:rPr>
              <a:t>Should be prepared before embarking on any risk management activity </a:t>
            </a:r>
            <a:endParaRPr lang="en-GB" dirty="0">
              <a:cs typeface="Times New Roman" pitchFamily="18" charset="0"/>
            </a:endParaRPr>
          </a:p>
          <a:p>
            <a:pPr eaLnBrk="1" hangingPunct="1">
              <a:defRPr/>
            </a:pPr>
            <a:r>
              <a:rPr lang="en-US" dirty="0">
                <a:cs typeface="Arial" charset="0"/>
              </a:rPr>
              <a:t>Where appropriate the strategy should relate to </a:t>
            </a:r>
          </a:p>
          <a:p>
            <a:pPr lvl="1" eaLnBrk="1" hangingPunct="1">
              <a:defRPr/>
            </a:pPr>
            <a:r>
              <a:rPr lang="en-US" dirty="0">
                <a:cs typeface="Arial" charset="0"/>
              </a:rPr>
              <a:t>The Gateway Review Process for public sector </a:t>
            </a:r>
            <a:r>
              <a:rPr lang="en-US" dirty="0" err="1">
                <a:cs typeface="Arial" charset="0"/>
              </a:rPr>
              <a:t>programmes</a:t>
            </a:r>
            <a:r>
              <a:rPr lang="en-US" dirty="0">
                <a:cs typeface="Arial" charset="0"/>
              </a:rPr>
              <a:t> and projects </a:t>
            </a:r>
          </a:p>
          <a:p>
            <a:pPr lvl="1" eaLnBrk="1" hangingPunct="1">
              <a:defRPr/>
            </a:pPr>
            <a:r>
              <a:rPr lang="en-US" dirty="0">
                <a:cs typeface="Arial" charset="0"/>
              </a:rPr>
              <a:t>Other assurance and approval processes for the private sector (e.g. RIBA Plan of Work) </a:t>
            </a:r>
            <a:endParaRPr lang="en-GB" dirty="0">
              <a:cs typeface="Arial" charset="0"/>
            </a:endParaRPr>
          </a:p>
        </p:txBody>
      </p:sp>
      <p:sp>
        <p:nvSpPr>
          <p:cNvPr id="2" name="Tijdelijke aanduiding voor tekst 1">
            <a:extLst>
              <a:ext uri="{FF2B5EF4-FFF2-40B4-BE49-F238E27FC236}">
                <a16:creationId xmlns:a16="http://schemas.microsoft.com/office/drawing/2014/main" id="{3119DA22-C8BC-464C-A7FA-84B85E454CCE}"/>
              </a:ext>
            </a:extLst>
          </p:cNvPr>
          <p:cNvSpPr>
            <a:spLocks noGrp="1"/>
          </p:cNvSpPr>
          <p:nvPr>
            <p:ph type="body" sz="quarter" idx="13"/>
          </p:nvPr>
        </p:nvSpPr>
        <p:spPr/>
        <p:txBody>
          <a:bodyPr/>
          <a:lstStyle/>
          <a:p>
            <a:r>
              <a:rPr lang="en-GB" dirty="0"/>
              <a:t>Ref. 3.4 App. A.3</a:t>
            </a:r>
            <a:endParaRPr lang="nl-NL" dirty="0"/>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a:t>Activities</a:t>
            </a:r>
            <a:r>
              <a:rPr lang="en-GB" dirty="0"/>
              <a:t> involved</a:t>
            </a:r>
          </a:p>
        </p:txBody>
      </p:sp>
      <p:sp>
        <p:nvSpPr>
          <p:cNvPr id="115715" name="Rectangle 3"/>
          <p:cNvSpPr>
            <a:spLocks noGrp="1" noChangeArrowheads="1"/>
          </p:cNvSpPr>
          <p:nvPr>
            <p:ph sz="quarter" idx="1"/>
          </p:nvPr>
        </p:nvSpPr>
        <p:spPr/>
        <p:txBody>
          <a:bodyPr/>
          <a:lstStyle/>
          <a:p>
            <a:r>
              <a:rPr lang="en-US" dirty="0"/>
              <a:t>Activity participants must understand why risk management information is required, (it helps when gathering information) </a:t>
            </a:r>
          </a:p>
          <a:p>
            <a:r>
              <a:rPr lang="en-US" dirty="0"/>
              <a:t>What is the sponsor is particularly interested in?</a:t>
            </a:r>
          </a:p>
          <a:p>
            <a:pPr lvl="1"/>
            <a:r>
              <a:rPr lang="en-US" dirty="0"/>
              <a:t>the schedule?, choice of options?  benefits of delivering early?</a:t>
            </a:r>
          </a:p>
          <a:p>
            <a:r>
              <a:rPr lang="en-US" dirty="0"/>
              <a:t>Success of strategy dictated by experience of staff</a:t>
            </a:r>
          </a:p>
          <a:p>
            <a:r>
              <a:rPr lang="en-US" dirty="0"/>
              <a:t>Needs sufficient resource to implement the strategy</a:t>
            </a:r>
          </a:p>
          <a:p>
            <a:r>
              <a:rPr lang="en-US" dirty="0"/>
              <a:t>The strategy must be coordinated with the:</a:t>
            </a:r>
          </a:p>
          <a:p>
            <a:pPr lvl="1"/>
            <a:r>
              <a:rPr lang="en-US" dirty="0"/>
              <a:t>Risk Management Policy (or Policies) </a:t>
            </a:r>
          </a:p>
          <a:p>
            <a:pPr lvl="1"/>
            <a:r>
              <a:rPr lang="en-US" dirty="0"/>
              <a:t>Risk Management Process Guide</a:t>
            </a:r>
          </a:p>
        </p:txBody>
      </p:sp>
      <p:sp>
        <p:nvSpPr>
          <p:cNvPr id="2" name="Tijdelijke aanduiding voor tekst 1">
            <a:extLst>
              <a:ext uri="{FF2B5EF4-FFF2-40B4-BE49-F238E27FC236}">
                <a16:creationId xmlns:a16="http://schemas.microsoft.com/office/drawing/2014/main" id="{CA98D929-8EFC-467B-8436-8D37EEECA606}"/>
              </a:ext>
            </a:extLst>
          </p:cNvPr>
          <p:cNvSpPr>
            <a:spLocks noGrp="1"/>
          </p:cNvSpPr>
          <p:nvPr>
            <p:ph type="body" sz="quarter" idx="13"/>
          </p:nvPr>
        </p:nvSpPr>
        <p:spPr/>
        <p:txBody>
          <a:bodyPr/>
          <a:lstStyle/>
          <a:p>
            <a:endParaRPr lang="nl-NL"/>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ChangeArrowheads="1"/>
          </p:cNvSpPr>
          <p:nvPr>
            <p:ph type="title"/>
          </p:nvPr>
        </p:nvSpPr>
        <p:spPr/>
        <p:txBody>
          <a:bodyPr/>
          <a:lstStyle/>
          <a:p>
            <a:r>
              <a:rPr lang="en-GB" dirty="0"/>
              <a:t>Timing of Activities</a:t>
            </a:r>
          </a:p>
        </p:txBody>
      </p:sp>
      <p:sp>
        <p:nvSpPr>
          <p:cNvPr id="112643" name="Rectangle 1027"/>
          <p:cNvSpPr>
            <a:spLocks noGrp="1" noChangeArrowheads="1"/>
          </p:cNvSpPr>
          <p:nvPr>
            <p:ph sz="quarter" idx="1"/>
          </p:nvPr>
        </p:nvSpPr>
        <p:spPr/>
        <p:txBody>
          <a:bodyPr/>
          <a:lstStyle/>
          <a:p>
            <a:r>
              <a:rPr lang="en-US" dirty="0"/>
              <a:t>Risk Management Strategy record the lifecycle of the activity including the individual stages, review points and overall duration</a:t>
            </a:r>
          </a:p>
          <a:p>
            <a:r>
              <a:rPr lang="en-US" dirty="0"/>
              <a:t>Risk Management Strategy for projects or </a:t>
            </a:r>
            <a:r>
              <a:rPr lang="en-US" dirty="0" err="1"/>
              <a:t>programmes</a:t>
            </a:r>
            <a:r>
              <a:rPr lang="en-US" dirty="0"/>
              <a:t> will typically describe the risk management activities that will be carried out at each Stage or Gateway(or lifecycle review point)</a:t>
            </a:r>
            <a:endParaRPr lang="en-GB" dirty="0"/>
          </a:p>
        </p:txBody>
      </p:sp>
      <p:sp>
        <p:nvSpPr>
          <p:cNvPr id="2" name="Tijdelijke aanduiding voor tekst 1">
            <a:extLst>
              <a:ext uri="{FF2B5EF4-FFF2-40B4-BE49-F238E27FC236}">
                <a16:creationId xmlns:a16="http://schemas.microsoft.com/office/drawing/2014/main" id="{B91719E2-EE15-4C2B-B189-BF4D0E4925D3}"/>
              </a:ext>
            </a:extLst>
          </p:cNvPr>
          <p:cNvSpPr>
            <a:spLocks noGrp="1"/>
          </p:cNvSpPr>
          <p:nvPr>
            <p:ph type="body" sz="quarter" idx="13"/>
          </p:nvPr>
        </p:nvSpPr>
        <p:spPr/>
        <p:txBody>
          <a:bodyPr/>
          <a:lstStyle/>
          <a:p>
            <a:endParaRPr lang="nl-NL"/>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dirty="0"/>
              <a:t>Risk Management Strategy: Composition</a:t>
            </a:r>
          </a:p>
        </p:txBody>
      </p:sp>
      <p:sp>
        <p:nvSpPr>
          <p:cNvPr id="89091" name="Rectangle 3"/>
          <p:cNvSpPr>
            <a:spLocks noGrp="1" noChangeArrowheads="1"/>
          </p:cNvSpPr>
          <p:nvPr>
            <p:ph sz="quarter" idx="1"/>
          </p:nvPr>
        </p:nvSpPr>
        <p:spPr/>
        <p:txBody>
          <a:bodyPr/>
          <a:lstStyle/>
          <a:p>
            <a:r>
              <a:rPr lang="en-US" dirty="0"/>
              <a:t>Introduction </a:t>
            </a:r>
            <a:endParaRPr lang="en-GB" dirty="0"/>
          </a:p>
          <a:p>
            <a:r>
              <a:rPr lang="en-US" dirty="0"/>
              <a:t>Summary of the process </a:t>
            </a:r>
            <a:endParaRPr lang="en-GB" dirty="0"/>
          </a:p>
          <a:p>
            <a:r>
              <a:rPr lang="en-US" dirty="0"/>
              <a:t>Tools and techniques </a:t>
            </a:r>
          </a:p>
          <a:p>
            <a:r>
              <a:rPr lang="en-US" dirty="0"/>
              <a:t>Records</a:t>
            </a:r>
          </a:p>
          <a:p>
            <a:r>
              <a:rPr lang="en-US" dirty="0"/>
              <a:t>Reporting</a:t>
            </a:r>
            <a:endParaRPr lang="en-GB" dirty="0"/>
          </a:p>
          <a:p>
            <a:r>
              <a:rPr lang="en-US" dirty="0"/>
              <a:t>Roles and responsibilities </a:t>
            </a:r>
            <a:endParaRPr lang="en-GB" dirty="0"/>
          </a:p>
          <a:p>
            <a:r>
              <a:rPr lang="en-US" dirty="0"/>
              <a:t>Scales of probability and impact </a:t>
            </a:r>
          </a:p>
          <a:p>
            <a:r>
              <a:rPr lang="en-US" dirty="0"/>
              <a:t>Risk Tolerance thresholds</a:t>
            </a:r>
            <a:endParaRPr lang="en-GB" dirty="0"/>
          </a:p>
          <a:p>
            <a:r>
              <a:rPr lang="en-US" dirty="0"/>
              <a:t>Risk categories</a:t>
            </a:r>
            <a:endParaRPr lang="en-GB" dirty="0"/>
          </a:p>
        </p:txBody>
      </p:sp>
      <p:sp>
        <p:nvSpPr>
          <p:cNvPr id="2" name="Tijdelijke aanduiding voor tekst 1">
            <a:extLst>
              <a:ext uri="{FF2B5EF4-FFF2-40B4-BE49-F238E27FC236}">
                <a16:creationId xmlns:a16="http://schemas.microsoft.com/office/drawing/2014/main" id="{D8257BB3-AB2C-43EE-BD74-1278F7A36882}"/>
              </a:ext>
            </a:extLst>
          </p:cNvPr>
          <p:cNvSpPr>
            <a:spLocks noGrp="1"/>
          </p:cNvSpPr>
          <p:nvPr>
            <p:ph type="body" sz="quarter" idx="13"/>
          </p:nvPr>
        </p:nvSpPr>
        <p:spPr/>
        <p:txBody>
          <a:bodyPr/>
          <a:lstStyle/>
          <a:p>
            <a:endParaRPr lang="nl-NL"/>
          </a:p>
        </p:txBody>
      </p:sp>
      <p:sp>
        <p:nvSpPr>
          <p:cNvPr id="89092" name="Rectangle 4"/>
          <p:cNvSpPr>
            <a:spLocks noChangeArrowheads="1"/>
          </p:cNvSpPr>
          <p:nvPr/>
        </p:nvSpPr>
        <p:spPr bwMode="auto">
          <a:xfrm>
            <a:off x="6191250" y="1268760"/>
            <a:ext cx="4429125" cy="4159265"/>
          </a:xfrm>
          <a:prstGeom prst="rect">
            <a:avLst/>
          </a:prstGeom>
          <a:noFill/>
          <a:ln w="9525">
            <a:noFill/>
            <a:miter lim="800000"/>
            <a:headEnd/>
            <a:tailEnd/>
          </a:ln>
        </p:spPr>
        <p:txBody>
          <a:bodyPr lIns="0" tIns="0" rIns="0" bIns="0"/>
          <a:lstStyle/>
          <a:p>
            <a:pPr marL="274293" indent="-274293">
              <a:spcBef>
                <a:spcPts val="600"/>
              </a:spcBef>
              <a:buClr>
                <a:schemeClr val="accent1"/>
              </a:buClr>
              <a:buSzPct val="85000"/>
              <a:buFont typeface="Wingdings 2"/>
              <a:buChar char=""/>
              <a:defRPr/>
            </a:pPr>
            <a:r>
              <a:rPr lang="en-US" sz="2400" dirty="0">
                <a:solidFill>
                  <a:srgbClr val="231F20"/>
                </a:solidFill>
                <a:latin typeface="Calibri" panose="020F0502020204030204" pitchFamily="34" charset="0"/>
                <a:cs typeface="Calibri" panose="020F0502020204030204" pitchFamily="34" charset="0"/>
              </a:rPr>
              <a:t>Budget required </a:t>
            </a:r>
            <a:endParaRPr lang="en-GB" sz="2400" dirty="0">
              <a:solidFill>
                <a:srgbClr val="231F20"/>
              </a:solidFill>
              <a:latin typeface="Calibri" panose="020F0502020204030204" pitchFamily="34" charset="0"/>
              <a:cs typeface="Calibri" panose="020F0502020204030204" pitchFamily="34" charset="0"/>
            </a:endParaRPr>
          </a:p>
          <a:p>
            <a:pPr marL="274293" indent="-274293">
              <a:spcBef>
                <a:spcPts val="600"/>
              </a:spcBef>
              <a:buClr>
                <a:schemeClr val="accent1"/>
              </a:buClr>
              <a:buSzPct val="85000"/>
              <a:buFont typeface="Wingdings 2"/>
              <a:buChar char=""/>
              <a:defRPr/>
            </a:pPr>
            <a:r>
              <a:rPr lang="en-US" sz="2400" dirty="0">
                <a:solidFill>
                  <a:srgbClr val="231F20"/>
                </a:solidFill>
                <a:latin typeface="Calibri" panose="020F0502020204030204" pitchFamily="34" charset="0"/>
                <a:cs typeface="Calibri" panose="020F0502020204030204" pitchFamily="34" charset="0"/>
              </a:rPr>
              <a:t>Templates </a:t>
            </a:r>
            <a:endParaRPr lang="en-GB" sz="2400" dirty="0">
              <a:solidFill>
                <a:srgbClr val="231F20"/>
              </a:solidFill>
              <a:latin typeface="Calibri" panose="020F0502020204030204" pitchFamily="34" charset="0"/>
              <a:cs typeface="Calibri" panose="020F0502020204030204" pitchFamily="34" charset="0"/>
            </a:endParaRPr>
          </a:p>
          <a:p>
            <a:pPr marL="274293" indent="-274293">
              <a:spcBef>
                <a:spcPts val="600"/>
              </a:spcBef>
              <a:buClr>
                <a:schemeClr val="accent1"/>
              </a:buClr>
              <a:buSzPct val="85000"/>
              <a:buFont typeface="Wingdings 2"/>
              <a:buChar char=""/>
              <a:defRPr/>
            </a:pPr>
            <a:r>
              <a:rPr lang="en-US" sz="2400" dirty="0">
                <a:solidFill>
                  <a:srgbClr val="231F20"/>
                </a:solidFill>
                <a:latin typeface="Calibri" panose="020F0502020204030204" pitchFamily="34" charset="0"/>
                <a:cs typeface="Calibri" panose="020F0502020204030204" pitchFamily="34" charset="0"/>
              </a:rPr>
              <a:t>EWI’s for KPI’s</a:t>
            </a:r>
            <a:endParaRPr lang="en-GB" sz="2400" dirty="0">
              <a:solidFill>
                <a:srgbClr val="231F20"/>
              </a:solidFill>
              <a:latin typeface="Calibri" panose="020F0502020204030204" pitchFamily="34" charset="0"/>
              <a:cs typeface="Calibri" panose="020F0502020204030204" pitchFamily="34" charset="0"/>
            </a:endParaRPr>
          </a:p>
          <a:p>
            <a:pPr marL="274293" indent="-274293">
              <a:spcBef>
                <a:spcPts val="600"/>
              </a:spcBef>
              <a:buClr>
                <a:schemeClr val="accent1"/>
              </a:buClr>
              <a:buSzPct val="85000"/>
              <a:buFont typeface="Wingdings 2"/>
              <a:buChar char=""/>
              <a:defRPr/>
            </a:pPr>
            <a:r>
              <a:rPr lang="en-US" sz="2400" dirty="0">
                <a:solidFill>
                  <a:srgbClr val="231F20"/>
                </a:solidFill>
                <a:latin typeface="Calibri" panose="020F0502020204030204" pitchFamily="34" charset="0"/>
                <a:cs typeface="Calibri" panose="020F0502020204030204" pitchFamily="34" charset="0"/>
              </a:rPr>
              <a:t>Timing of risk management activities </a:t>
            </a:r>
            <a:endParaRPr lang="en-GB" sz="2400" dirty="0">
              <a:solidFill>
                <a:srgbClr val="231F20"/>
              </a:solidFill>
              <a:latin typeface="Calibri" panose="020F0502020204030204" pitchFamily="34" charset="0"/>
              <a:cs typeface="Calibri" panose="020F0502020204030204" pitchFamily="34" charset="0"/>
            </a:endParaRPr>
          </a:p>
          <a:p>
            <a:pPr marL="274293" indent="-274293">
              <a:spcBef>
                <a:spcPts val="600"/>
              </a:spcBef>
              <a:buClr>
                <a:schemeClr val="accent1"/>
              </a:buClr>
              <a:buSzPct val="85000"/>
              <a:buFont typeface="Wingdings 2"/>
              <a:buChar char=""/>
              <a:defRPr/>
            </a:pPr>
            <a:r>
              <a:rPr lang="en-US" sz="2400" dirty="0">
                <a:solidFill>
                  <a:srgbClr val="231F20"/>
                </a:solidFill>
                <a:latin typeface="Calibri" panose="020F0502020204030204" pitchFamily="34" charset="0"/>
                <a:cs typeface="Calibri" panose="020F0502020204030204" pitchFamily="34" charset="0"/>
              </a:rPr>
              <a:t>Glossary of terms </a:t>
            </a:r>
            <a:endParaRPr lang="en-GB" sz="2400" dirty="0">
              <a:solidFill>
                <a:srgbClr val="231F20"/>
              </a:solidFill>
              <a:latin typeface="Calibri" panose="020F0502020204030204" pitchFamily="34" charset="0"/>
              <a:cs typeface="Calibri" panose="020F0502020204030204" pitchFamily="34" charset="0"/>
            </a:endParaRP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dirty="0"/>
              <a:t>The Process</a:t>
            </a:r>
            <a:endParaRPr lang="en-GB" dirty="0"/>
          </a:p>
        </p:txBody>
      </p:sp>
      <p:sp>
        <p:nvSpPr>
          <p:cNvPr id="93187" name="Rectangle 3"/>
          <p:cNvSpPr>
            <a:spLocks noGrp="1" noChangeArrowheads="1"/>
          </p:cNvSpPr>
          <p:nvPr>
            <p:ph sz="quarter" idx="1"/>
          </p:nvPr>
        </p:nvSpPr>
        <p:spPr/>
        <p:txBody>
          <a:bodyPr>
            <a:noAutofit/>
          </a:bodyPr>
          <a:lstStyle/>
          <a:p>
            <a:pPr eaLnBrk="1" hangingPunct="1">
              <a:defRPr/>
            </a:pPr>
            <a:r>
              <a:rPr lang="en-US" dirty="0">
                <a:solidFill>
                  <a:srgbClr val="231F20"/>
                </a:solidFill>
                <a:cs typeface="Arial" charset="0"/>
              </a:rPr>
              <a:t>Describes the risk management process with reference to the </a:t>
            </a:r>
            <a:r>
              <a:rPr lang="en-US" b="1" dirty="0">
                <a:solidFill>
                  <a:srgbClr val="231F20"/>
                </a:solidFill>
                <a:cs typeface="Arial" charset="0"/>
              </a:rPr>
              <a:t>Risk Management Process Guide</a:t>
            </a:r>
          </a:p>
          <a:p>
            <a:pPr eaLnBrk="1" hangingPunct="1">
              <a:defRPr/>
            </a:pPr>
            <a:r>
              <a:rPr lang="en-US" dirty="0">
                <a:solidFill>
                  <a:srgbClr val="231F20"/>
                </a:solidFill>
                <a:cs typeface="Arial" charset="0"/>
              </a:rPr>
              <a:t>States what departures (if any) have been made from the steps described in the process guide and why they were necessary</a:t>
            </a:r>
          </a:p>
          <a:p>
            <a:pPr eaLnBrk="1" hangingPunct="1">
              <a:defRPr/>
            </a:pPr>
            <a:r>
              <a:rPr lang="en-US" dirty="0">
                <a:solidFill>
                  <a:srgbClr val="231F20"/>
                </a:solidFill>
                <a:cs typeface="Arial" charset="0"/>
              </a:rPr>
              <a:t>Alternatively it will state that the risk management process guide will be followed without exception</a:t>
            </a:r>
            <a:endParaRPr lang="en-GB" dirty="0"/>
          </a:p>
        </p:txBody>
      </p:sp>
      <p:sp>
        <p:nvSpPr>
          <p:cNvPr id="2" name="Tijdelijke aanduiding voor tekst 1">
            <a:extLst>
              <a:ext uri="{FF2B5EF4-FFF2-40B4-BE49-F238E27FC236}">
                <a16:creationId xmlns:a16="http://schemas.microsoft.com/office/drawing/2014/main" id="{EC4AB83D-FC03-46ED-A5FA-80C7BD007097}"/>
              </a:ext>
            </a:extLst>
          </p:cNvPr>
          <p:cNvSpPr>
            <a:spLocks noGrp="1"/>
          </p:cNvSpPr>
          <p:nvPr>
            <p:ph type="body" sz="quarter" idx="13"/>
          </p:nvPr>
        </p:nvSpPr>
        <p:spPr/>
        <p:txBody>
          <a:bodyPr/>
          <a:lstStyle/>
          <a:p>
            <a:endParaRPr lang="nl-NL"/>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dirty="0"/>
              <a:t>Scales of Probability and Impact</a:t>
            </a:r>
            <a:endParaRPr lang="en-GB" dirty="0"/>
          </a:p>
        </p:txBody>
      </p:sp>
      <p:sp>
        <p:nvSpPr>
          <p:cNvPr id="94211" name="Rectangle 3"/>
          <p:cNvSpPr>
            <a:spLocks noGrp="1" noChangeArrowheads="1"/>
          </p:cNvSpPr>
          <p:nvPr>
            <p:ph sz="quarter" idx="1"/>
          </p:nvPr>
        </p:nvSpPr>
        <p:spPr/>
        <p:txBody>
          <a:bodyPr>
            <a:normAutofit/>
          </a:bodyPr>
          <a:lstStyle/>
          <a:p>
            <a:pPr eaLnBrk="1" hangingPunct="1">
              <a:defRPr/>
            </a:pPr>
            <a:r>
              <a:rPr lang="en-US" dirty="0">
                <a:solidFill>
                  <a:srgbClr val="231F20"/>
                </a:solidFill>
                <a:cs typeface="Arial" charset="0"/>
              </a:rPr>
              <a:t>Probability / impact grids developed specifically for each activity ensuring scales of cost and time (for instance) are relevant to the cost and timeframe associated with that specific activity </a:t>
            </a:r>
          </a:p>
          <a:p>
            <a:pPr eaLnBrk="1" hangingPunct="1">
              <a:defRPr/>
            </a:pPr>
            <a:r>
              <a:rPr lang="en-US" dirty="0">
                <a:solidFill>
                  <a:srgbClr val="231F20"/>
                </a:solidFill>
                <a:cs typeface="Arial" charset="0"/>
              </a:rPr>
              <a:t>These grids should not be deemed final!</a:t>
            </a:r>
          </a:p>
          <a:p>
            <a:pPr eaLnBrk="1" hangingPunct="1">
              <a:defRPr/>
            </a:pPr>
            <a:r>
              <a:rPr lang="en-US" dirty="0">
                <a:solidFill>
                  <a:srgbClr val="231F20"/>
                </a:solidFill>
                <a:cs typeface="Arial" charset="0"/>
              </a:rPr>
              <a:t>May be necessary to adjust the ranges to suit the circumstances as the risks and their impacts are identified and evolve</a:t>
            </a:r>
            <a:endParaRPr lang="en-GB" dirty="0"/>
          </a:p>
        </p:txBody>
      </p:sp>
      <p:sp>
        <p:nvSpPr>
          <p:cNvPr id="2" name="Tijdelijke aanduiding voor tekst 1">
            <a:extLst>
              <a:ext uri="{FF2B5EF4-FFF2-40B4-BE49-F238E27FC236}">
                <a16:creationId xmlns:a16="http://schemas.microsoft.com/office/drawing/2014/main" id="{71DC6366-7990-4379-83ED-180E7E8A3CC7}"/>
              </a:ext>
            </a:extLst>
          </p:cNvPr>
          <p:cNvSpPr>
            <a:spLocks noGrp="1"/>
          </p:cNvSpPr>
          <p:nvPr>
            <p:ph type="body" sz="quarter" idx="13"/>
          </p:nvPr>
        </p:nvSpPr>
        <p:spPr/>
        <p:txBody>
          <a:bodyPr/>
          <a:lstStyle/>
          <a:p>
            <a:endParaRPr lang="nl-NL"/>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a:t>Probability</a:t>
            </a:r>
            <a:endParaRPr lang="en-GB"/>
          </a:p>
        </p:txBody>
      </p:sp>
      <p:sp>
        <p:nvSpPr>
          <p:cNvPr id="95235" name="Rectangle 3"/>
          <p:cNvSpPr>
            <a:spLocks noGrp="1" noChangeArrowheads="1"/>
          </p:cNvSpPr>
          <p:nvPr>
            <p:ph sz="quarter" idx="1"/>
          </p:nvPr>
        </p:nvSpPr>
        <p:spPr/>
        <p:txBody>
          <a:bodyPr>
            <a:normAutofit/>
          </a:bodyPr>
          <a:lstStyle/>
          <a:p>
            <a:pPr eaLnBrk="1" hangingPunct="1">
              <a:defRPr/>
            </a:pPr>
            <a:r>
              <a:rPr lang="en-US" dirty="0">
                <a:solidFill>
                  <a:srgbClr val="231F20"/>
                </a:solidFill>
                <a:cs typeface="Arial" charset="0"/>
              </a:rPr>
              <a:t>Probability - the evaluated likelihood of a particular threat or opportunity actually happening</a:t>
            </a:r>
          </a:p>
          <a:p>
            <a:pPr eaLnBrk="1" hangingPunct="1">
              <a:defRPr/>
            </a:pPr>
            <a:r>
              <a:rPr lang="en-US" dirty="0">
                <a:solidFill>
                  <a:srgbClr val="231F20"/>
                </a:solidFill>
                <a:cs typeface="Arial" charset="0"/>
              </a:rPr>
              <a:t>Includes consideration of the </a:t>
            </a:r>
            <a:r>
              <a:rPr lang="en-US" u="sng" dirty="0">
                <a:solidFill>
                  <a:srgbClr val="231F20"/>
                </a:solidFill>
                <a:cs typeface="Arial" charset="0"/>
              </a:rPr>
              <a:t>frequency</a:t>
            </a:r>
            <a:r>
              <a:rPr lang="en-US" dirty="0">
                <a:solidFill>
                  <a:srgbClr val="231F20"/>
                </a:solidFill>
                <a:cs typeface="Arial" charset="0"/>
              </a:rPr>
              <a:t> with which this may arise</a:t>
            </a:r>
            <a:endParaRPr lang="en-GB" dirty="0">
              <a:cs typeface="Times New Roman" pitchFamily="18" charset="0"/>
            </a:endParaRPr>
          </a:p>
          <a:p>
            <a:pPr eaLnBrk="1" hangingPunct="1">
              <a:defRPr/>
            </a:pPr>
            <a:r>
              <a:rPr lang="en-US" dirty="0">
                <a:solidFill>
                  <a:srgbClr val="231F20"/>
                </a:solidFill>
                <a:cs typeface="Arial" charset="0"/>
              </a:rPr>
              <a:t>The pre-response/inherent probability initially assigned to a risk is </a:t>
            </a:r>
            <a:r>
              <a:rPr lang="en-US" u="sng" dirty="0">
                <a:solidFill>
                  <a:srgbClr val="231F20"/>
                </a:solidFill>
                <a:cs typeface="Arial" charset="0"/>
              </a:rPr>
              <a:t>based on no response</a:t>
            </a:r>
            <a:r>
              <a:rPr lang="en-US" dirty="0">
                <a:solidFill>
                  <a:srgbClr val="231F20"/>
                </a:solidFill>
                <a:cs typeface="Arial" charset="0"/>
              </a:rPr>
              <a:t> action being in place </a:t>
            </a:r>
          </a:p>
          <a:p>
            <a:pPr eaLnBrk="1" hangingPunct="1">
              <a:defRPr/>
            </a:pPr>
            <a:r>
              <a:rPr lang="en-US" dirty="0">
                <a:solidFill>
                  <a:srgbClr val="231F20"/>
                </a:solidFill>
                <a:cs typeface="Arial" charset="0"/>
              </a:rPr>
              <a:t>Once response actions are implemented </a:t>
            </a:r>
            <a:r>
              <a:rPr lang="en-US" b="1" dirty="0">
                <a:solidFill>
                  <a:srgbClr val="231F20"/>
                </a:solidFill>
                <a:cs typeface="Arial" charset="0"/>
              </a:rPr>
              <a:t>it is likely that some  post-response </a:t>
            </a:r>
            <a:r>
              <a:rPr lang="en-US" b="1" u="sng" dirty="0">
                <a:solidFill>
                  <a:srgbClr val="231F20"/>
                </a:solidFill>
                <a:cs typeface="Arial" charset="0"/>
              </a:rPr>
              <a:t>residual probability</a:t>
            </a:r>
            <a:r>
              <a:rPr lang="en-US" b="1" dirty="0">
                <a:solidFill>
                  <a:srgbClr val="231F20"/>
                </a:solidFill>
                <a:cs typeface="Arial" charset="0"/>
              </a:rPr>
              <a:t> remains</a:t>
            </a:r>
            <a:endParaRPr lang="en-GB" b="1" dirty="0">
              <a:cs typeface="Times New Roman" pitchFamily="18" charset="0"/>
            </a:endParaRPr>
          </a:p>
        </p:txBody>
      </p:sp>
      <p:sp>
        <p:nvSpPr>
          <p:cNvPr id="2" name="Tijdelijke aanduiding voor tekst 1">
            <a:extLst>
              <a:ext uri="{FF2B5EF4-FFF2-40B4-BE49-F238E27FC236}">
                <a16:creationId xmlns:a16="http://schemas.microsoft.com/office/drawing/2014/main" id="{B1444F74-5D71-4F17-AF03-79BFE1089748}"/>
              </a:ext>
            </a:extLst>
          </p:cNvPr>
          <p:cNvSpPr>
            <a:spLocks noGrp="1"/>
          </p:cNvSpPr>
          <p:nvPr>
            <p:ph type="body" sz="quarter" idx="13"/>
          </p:nvPr>
        </p:nvSpPr>
        <p:spPr/>
        <p:txBody>
          <a:bodyPr/>
          <a:lstStyle/>
          <a:p>
            <a:endParaRPr lang="nl-NL"/>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6"/>
          <p:cNvSpPr>
            <a:spLocks noGrp="1" noChangeArrowheads="1"/>
          </p:cNvSpPr>
          <p:nvPr>
            <p:ph type="title"/>
          </p:nvPr>
        </p:nvSpPr>
        <p:spPr/>
        <p:txBody>
          <a:bodyPr/>
          <a:lstStyle/>
          <a:p>
            <a:pPr eaLnBrk="1" hangingPunct="1">
              <a:defRPr/>
            </a:pPr>
            <a:r>
              <a:rPr lang="en-GB"/>
              <a:t>Impact</a:t>
            </a:r>
          </a:p>
        </p:txBody>
      </p:sp>
      <p:sp>
        <p:nvSpPr>
          <p:cNvPr id="99331" name="Rectangle 1027"/>
          <p:cNvSpPr>
            <a:spLocks noGrp="1" noChangeArrowheads="1"/>
          </p:cNvSpPr>
          <p:nvPr>
            <p:ph sz="quarter" idx="1"/>
          </p:nvPr>
        </p:nvSpPr>
        <p:spPr>
          <a:xfrm>
            <a:off x="1679510" y="1268760"/>
            <a:ext cx="8592954" cy="5040560"/>
          </a:xfrm>
        </p:spPr>
        <p:txBody>
          <a:bodyPr>
            <a:normAutofit/>
          </a:bodyPr>
          <a:lstStyle/>
          <a:p>
            <a:pPr eaLnBrk="1" hangingPunct="1">
              <a:defRPr/>
            </a:pPr>
            <a:r>
              <a:rPr lang="en-US" dirty="0">
                <a:solidFill>
                  <a:srgbClr val="231F20"/>
                </a:solidFill>
                <a:cs typeface="Times New Roman" pitchFamily="18" charset="0"/>
              </a:rPr>
              <a:t>Impact is the </a:t>
            </a:r>
            <a:r>
              <a:rPr lang="en-US" b="1" dirty="0">
                <a:solidFill>
                  <a:srgbClr val="231F20"/>
                </a:solidFill>
                <a:cs typeface="Times New Roman" pitchFamily="18" charset="0"/>
              </a:rPr>
              <a:t>result</a:t>
            </a:r>
            <a:r>
              <a:rPr lang="en-US" dirty="0">
                <a:solidFill>
                  <a:srgbClr val="231F20"/>
                </a:solidFill>
                <a:cs typeface="Times New Roman" pitchFamily="18" charset="0"/>
              </a:rPr>
              <a:t> of a particular threat or opportunity actually occurring</a:t>
            </a:r>
            <a:endParaRPr lang="en-GB" dirty="0">
              <a:cs typeface="Times New Roman" pitchFamily="18" charset="0"/>
            </a:endParaRPr>
          </a:p>
          <a:p>
            <a:pPr eaLnBrk="1" hangingPunct="1">
              <a:defRPr/>
            </a:pPr>
            <a:r>
              <a:rPr lang="en-US" dirty="0">
                <a:solidFill>
                  <a:srgbClr val="231F20"/>
                </a:solidFill>
                <a:cs typeface="Times New Roman" pitchFamily="18" charset="0"/>
              </a:rPr>
              <a:t>The </a:t>
            </a:r>
            <a:r>
              <a:rPr lang="en-US" u="sng" dirty="0">
                <a:solidFill>
                  <a:srgbClr val="231F20"/>
                </a:solidFill>
                <a:cs typeface="Times New Roman" pitchFamily="18" charset="0"/>
              </a:rPr>
              <a:t>pre-mitigation impact</a:t>
            </a:r>
            <a:r>
              <a:rPr lang="en-US" dirty="0">
                <a:solidFill>
                  <a:srgbClr val="231F20"/>
                </a:solidFill>
                <a:cs typeface="Times New Roman" pitchFamily="18" charset="0"/>
              </a:rPr>
              <a:t> initially assigned to a risk is based on </a:t>
            </a:r>
            <a:r>
              <a:rPr lang="en-US" u="sng" dirty="0">
                <a:solidFill>
                  <a:srgbClr val="231F20"/>
                </a:solidFill>
                <a:cs typeface="Times New Roman" pitchFamily="18" charset="0"/>
              </a:rPr>
              <a:t>no mitigation action</a:t>
            </a:r>
            <a:r>
              <a:rPr lang="en-US" dirty="0">
                <a:solidFill>
                  <a:srgbClr val="231F20"/>
                </a:solidFill>
                <a:cs typeface="Times New Roman" pitchFamily="18" charset="0"/>
              </a:rPr>
              <a:t> being in place</a:t>
            </a:r>
          </a:p>
          <a:p>
            <a:pPr eaLnBrk="1" hangingPunct="1">
              <a:defRPr/>
            </a:pPr>
            <a:r>
              <a:rPr lang="en-US" dirty="0">
                <a:solidFill>
                  <a:srgbClr val="231F20"/>
                </a:solidFill>
                <a:cs typeface="Times New Roman" pitchFamily="18" charset="0"/>
              </a:rPr>
              <a:t>Once mitigation actions are implemented </a:t>
            </a:r>
            <a:r>
              <a:rPr lang="en-US" b="1" dirty="0">
                <a:solidFill>
                  <a:srgbClr val="231F20"/>
                </a:solidFill>
                <a:cs typeface="Times New Roman" pitchFamily="18" charset="0"/>
              </a:rPr>
              <a:t>there may some post-mitigation residual impact still remaining</a:t>
            </a:r>
            <a:endParaRPr lang="en-GB" b="1" dirty="0"/>
          </a:p>
        </p:txBody>
      </p:sp>
      <p:sp>
        <p:nvSpPr>
          <p:cNvPr id="2" name="Tijdelijke aanduiding voor tekst 1">
            <a:extLst>
              <a:ext uri="{FF2B5EF4-FFF2-40B4-BE49-F238E27FC236}">
                <a16:creationId xmlns:a16="http://schemas.microsoft.com/office/drawing/2014/main" id="{7C4E7AE0-243D-48FD-83D9-35E9B67E3171}"/>
              </a:ext>
            </a:extLst>
          </p:cNvPr>
          <p:cNvSpPr>
            <a:spLocks noGrp="1"/>
          </p:cNvSpPr>
          <p:nvPr>
            <p:ph type="body" sz="quarter" idx="13"/>
          </p:nvPr>
        </p:nvSpPr>
        <p:spPr/>
        <p:txBody>
          <a:bodyPr/>
          <a:lstStyle/>
          <a:p>
            <a:endParaRPr lang="nl-NL"/>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6"/>
          <p:cNvSpPr>
            <a:spLocks noGrp="1" noChangeArrowheads="1"/>
          </p:cNvSpPr>
          <p:nvPr>
            <p:ph type="title"/>
          </p:nvPr>
        </p:nvSpPr>
        <p:spPr/>
        <p:txBody>
          <a:bodyPr/>
          <a:lstStyle/>
          <a:p>
            <a:pPr eaLnBrk="1" hangingPunct="1">
              <a:defRPr/>
            </a:pPr>
            <a:r>
              <a:rPr lang="en-US"/>
              <a:t>Examples of Impact Areas</a:t>
            </a:r>
            <a:endParaRPr lang="en-GB"/>
          </a:p>
        </p:txBody>
      </p:sp>
      <p:sp>
        <p:nvSpPr>
          <p:cNvPr id="100355" name="Rectangle 1027"/>
          <p:cNvSpPr>
            <a:spLocks noGrp="1" noChangeArrowheads="1"/>
          </p:cNvSpPr>
          <p:nvPr>
            <p:ph sz="quarter" idx="1"/>
          </p:nvPr>
        </p:nvSpPr>
        <p:spPr/>
        <p:txBody>
          <a:bodyPr>
            <a:normAutofit lnSpcReduction="10000"/>
          </a:bodyPr>
          <a:lstStyle/>
          <a:p>
            <a:pPr eaLnBrk="1" hangingPunct="1">
              <a:buNone/>
              <a:defRPr/>
            </a:pPr>
            <a:r>
              <a:rPr lang="en-US" dirty="0">
                <a:solidFill>
                  <a:srgbClr val="231F20"/>
                </a:solidFill>
                <a:cs typeface="Times New Roman" pitchFamily="18" charset="0"/>
              </a:rPr>
              <a:t>Impacts on: </a:t>
            </a:r>
          </a:p>
          <a:p>
            <a:pPr lvl="1" eaLnBrk="1" hangingPunct="1">
              <a:defRPr/>
            </a:pPr>
            <a:r>
              <a:rPr lang="en-US" dirty="0">
                <a:solidFill>
                  <a:srgbClr val="231F20"/>
                </a:solidFill>
                <a:cs typeface="Times New Roman" pitchFamily="18" charset="0"/>
              </a:rPr>
              <a:t>costs </a:t>
            </a:r>
            <a:endParaRPr lang="en-GB" dirty="0">
              <a:cs typeface="Times New Roman" pitchFamily="18" charset="0"/>
            </a:endParaRPr>
          </a:p>
          <a:p>
            <a:pPr lvl="1" eaLnBrk="1" hangingPunct="1">
              <a:defRPr/>
            </a:pPr>
            <a:r>
              <a:rPr lang="en-US" dirty="0">
                <a:solidFill>
                  <a:srgbClr val="231F20"/>
                </a:solidFill>
                <a:cs typeface="Times New Roman" pitchFamily="18" charset="0"/>
              </a:rPr>
              <a:t>timescale </a:t>
            </a:r>
            <a:endParaRPr lang="en-GB" dirty="0">
              <a:cs typeface="Times New Roman" pitchFamily="18" charset="0"/>
            </a:endParaRPr>
          </a:p>
          <a:p>
            <a:pPr lvl="1" eaLnBrk="1" hangingPunct="1">
              <a:defRPr/>
            </a:pPr>
            <a:r>
              <a:rPr lang="en-US" dirty="0">
                <a:solidFill>
                  <a:srgbClr val="231F20"/>
                </a:solidFill>
                <a:cs typeface="Times New Roman" pitchFamily="18" charset="0"/>
              </a:rPr>
              <a:t>quality</a:t>
            </a:r>
          </a:p>
          <a:p>
            <a:pPr lvl="1" eaLnBrk="1" hangingPunct="1">
              <a:defRPr/>
            </a:pPr>
            <a:r>
              <a:rPr lang="en-US" dirty="0">
                <a:solidFill>
                  <a:srgbClr val="231F20"/>
                </a:solidFill>
                <a:cs typeface="Times New Roman" pitchFamily="18" charset="0"/>
              </a:rPr>
              <a:t>requirements</a:t>
            </a:r>
          </a:p>
          <a:p>
            <a:pPr lvl="1" eaLnBrk="1" hangingPunct="1">
              <a:buFontTx/>
              <a:buNone/>
              <a:defRPr/>
            </a:pPr>
            <a:endParaRPr lang="en-US" dirty="0">
              <a:solidFill>
                <a:srgbClr val="231F20"/>
              </a:solidFill>
              <a:cs typeface="Times New Roman" pitchFamily="18" charset="0"/>
            </a:endParaRPr>
          </a:p>
          <a:p>
            <a:pPr eaLnBrk="1" hangingPunct="1">
              <a:buNone/>
              <a:defRPr/>
            </a:pPr>
            <a:r>
              <a:rPr lang="en-GB" dirty="0">
                <a:solidFill>
                  <a:srgbClr val="231F20"/>
                </a:solidFill>
                <a:cs typeface="Times New Roman" pitchFamily="18" charset="0"/>
              </a:rPr>
              <a:t>But could also be:</a:t>
            </a:r>
          </a:p>
          <a:p>
            <a:pPr lvl="1" eaLnBrk="1" hangingPunct="1">
              <a:defRPr/>
            </a:pPr>
            <a:r>
              <a:rPr lang="en-US" dirty="0">
                <a:solidFill>
                  <a:srgbClr val="231F20"/>
                </a:solidFill>
                <a:cs typeface="Times New Roman" pitchFamily="18" charset="0"/>
              </a:rPr>
              <a:t>reputation</a:t>
            </a:r>
          </a:p>
          <a:p>
            <a:pPr lvl="1" eaLnBrk="1" hangingPunct="1">
              <a:defRPr/>
            </a:pPr>
            <a:r>
              <a:rPr lang="en-US" dirty="0">
                <a:solidFill>
                  <a:srgbClr val="231F20"/>
                </a:solidFill>
                <a:cs typeface="Times New Roman" pitchFamily="18" charset="0"/>
              </a:rPr>
              <a:t>compliance</a:t>
            </a:r>
          </a:p>
          <a:p>
            <a:pPr lvl="1" eaLnBrk="1" hangingPunct="1">
              <a:defRPr/>
            </a:pPr>
            <a:r>
              <a:rPr lang="en-US" dirty="0">
                <a:solidFill>
                  <a:srgbClr val="231F20"/>
                </a:solidFill>
                <a:cs typeface="Times New Roman" pitchFamily="18" charset="0"/>
              </a:rPr>
              <a:t>maintainability</a:t>
            </a:r>
          </a:p>
          <a:p>
            <a:pPr lvl="1" eaLnBrk="1" hangingPunct="1">
              <a:defRPr/>
            </a:pPr>
            <a:r>
              <a:rPr lang="en-US" dirty="0">
                <a:solidFill>
                  <a:srgbClr val="231F20"/>
                </a:solidFill>
                <a:cs typeface="Times New Roman" pitchFamily="18" charset="0"/>
              </a:rPr>
              <a:t>accessibility </a:t>
            </a:r>
          </a:p>
          <a:p>
            <a:pPr lvl="1" eaLnBrk="1" hangingPunct="1">
              <a:defRPr/>
            </a:pPr>
            <a:r>
              <a:rPr lang="en-US" dirty="0">
                <a:solidFill>
                  <a:srgbClr val="231F20"/>
                </a:solidFill>
                <a:cs typeface="Times New Roman" pitchFamily="18" charset="0"/>
              </a:rPr>
              <a:t>reliability</a:t>
            </a:r>
            <a:endParaRPr lang="en-GB" dirty="0">
              <a:solidFill>
                <a:srgbClr val="231F20"/>
              </a:solidFill>
              <a:cs typeface="Times New Roman" pitchFamily="18" charset="0"/>
            </a:endParaRPr>
          </a:p>
        </p:txBody>
      </p:sp>
      <p:sp>
        <p:nvSpPr>
          <p:cNvPr id="2" name="Tijdelijke aanduiding voor tekst 1">
            <a:extLst>
              <a:ext uri="{FF2B5EF4-FFF2-40B4-BE49-F238E27FC236}">
                <a16:creationId xmlns:a16="http://schemas.microsoft.com/office/drawing/2014/main" id="{47F2C2D5-AE1F-487D-A2E4-854311C6FE6D}"/>
              </a:ext>
            </a:extLst>
          </p:cNvPr>
          <p:cNvSpPr>
            <a:spLocks noGrp="1"/>
          </p:cNvSpPr>
          <p:nvPr>
            <p:ph type="body" sz="quarter" idx="13"/>
          </p:nvPr>
        </p:nvSpPr>
        <p:spPr/>
        <p:txBody>
          <a:bodyPr/>
          <a:lstStyle/>
          <a:p>
            <a:endParaRPr lang="nl-NL"/>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GB" dirty="0"/>
              <a:t>Threat or Opportunity?</a:t>
            </a:r>
          </a:p>
        </p:txBody>
      </p:sp>
      <p:sp>
        <p:nvSpPr>
          <p:cNvPr id="23555" name="Rectangle 3"/>
          <p:cNvSpPr>
            <a:spLocks noGrp="1" noChangeArrowheads="1"/>
          </p:cNvSpPr>
          <p:nvPr>
            <p:ph sz="quarter" idx="1"/>
          </p:nvPr>
        </p:nvSpPr>
        <p:spPr/>
        <p:txBody>
          <a:bodyPr wrap="square">
            <a:spAutoFit/>
          </a:bodyPr>
          <a:lstStyle/>
          <a:p>
            <a:pPr marL="380962" indent="-380962">
              <a:spcAft>
                <a:spcPts val="1200"/>
              </a:spcAft>
              <a:defRPr/>
            </a:pPr>
            <a:r>
              <a:rPr lang="en-GB" dirty="0">
                <a:solidFill>
                  <a:srgbClr val="000000"/>
                </a:solidFill>
              </a:rPr>
              <a:t>Threat - an uncertain event that could have </a:t>
            </a:r>
            <a:br>
              <a:rPr lang="en-GB" dirty="0">
                <a:solidFill>
                  <a:srgbClr val="000000"/>
                </a:solidFill>
              </a:rPr>
            </a:br>
            <a:r>
              <a:rPr lang="en-GB" dirty="0">
                <a:solidFill>
                  <a:srgbClr val="000000"/>
                </a:solidFill>
              </a:rPr>
              <a:t>a </a:t>
            </a:r>
            <a:r>
              <a:rPr lang="en-GB" b="1" dirty="0">
                <a:solidFill>
                  <a:srgbClr val="000000"/>
                </a:solidFill>
              </a:rPr>
              <a:t>negative impact</a:t>
            </a:r>
            <a:r>
              <a:rPr lang="en-GB" dirty="0">
                <a:solidFill>
                  <a:srgbClr val="000000"/>
                </a:solidFill>
              </a:rPr>
              <a:t> on objectives or benefits</a:t>
            </a:r>
          </a:p>
          <a:p>
            <a:pPr marL="380962" indent="-380962">
              <a:spcAft>
                <a:spcPts val="1200"/>
              </a:spcAft>
              <a:defRPr/>
            </a:pPr>
            <a:endParaRPr lang="en-GB" dirty="0">
              <a:solidFill>
                <a:srgbClr val="000000"/>
              </a:solidFill>
            </a:endParaRPr>
          </a:p>
          <a:p>
            <a:pPr marL="380962" indent="-380962">
              <a:spcAft>
                <a:spcPts val="1200"/>
              </a:spcAft>
              <a:defRPr/>
            </a:pPr>
            <a:r>
              <a:rPr lang="en-GB" dirty="0">
                <a:solidFill>
                  <a:srgbClr val="000000"/>
                </a:solidFill>
              </a:rPr>
              <a:t>Opportunity - an uncertain event that could have a </a:t>
            </a:r>
            <a:r>
              <a:rPr lang="en-GB" b="1" dirty="0">
                <a:solidFill>
                  <a:srgbClr val="000000"/>
                </a:solidFill>
              </a:rPr>
              <a:t>favourable impact</a:t>
            </a:r>
            <a:r>
              <a:rPr lang="en-GB" dirty="0">
                <a:solidFill>
                  <a:srgbClr val="000000"/>
                </a:solidFill>
              </a:rPr>
              <a:t> on objectives or benefits</a:t>
            </a:r>
            <a:endParaRPr lang="en-GB" dirty="0"/>
          </a:p>
        </p:txBody>
      </p:sp>
      <p:sp>
        <p:nvSpPr>
          <p:cNvPr id="3" name="Tijdelijke aanduiding voor tekst 2">
            <a:extLst>
              <a:ext uri="{FF2B5EF4-FFF2-40B4-BE49-F238E27FC236}">
                <a16:creationId xmlns:a16="http://schemas.microsoft.com/office/drawing/2014/main" id="{BFFD25C5-7721-4D75-B3C5-541FA82B644F}"/>
              </a:ext>
            </a:extLst>
          </p:cNvPr>
          <p:cNvSpPr>
            <a:spLocks noGrp="1"/>
          </p:cNvSpPr>
          <p:nvPr>
            <p:ph type="body" sz="quarter" idx="13"/>
          </p:nvPr>
        </p:nvSpPr>
        <p:spPr/>
        <p:txBody>
          <a:bodyPr/>
          <a:lstStyle/>
          <a:p>
            <a:r>
              <a:rPr lang="en-GB" dirty="0"/>
              <a:t>Ref. 1.2</a:t>
            </a:r>
            <a:endParaRPr lang="nl-NL" dirty="0"/>
          </a:p>
        </p:txBody>
      </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p:cNvSpPr>
            <a:spLocks noGrp="1" noChangeArrowheads="1"/>
          </p:cNvSpPr>
          <p:nvPr>
            <p:ph type="title"/>
          </p:nvPr>
        </p:nvSpPr>
        <p:spPr/>
        <p:txBody>
          <a:bodyPr/>
          <a:lstStyle/>
          <a:p>
            <a:pPr eaLnBrk="1" hangingPunct="1">
              <a:defRPr/>
            </a:pPr>
            <a:r>
              <a:rPr lang="en-US" dirty="0"/>
              <a:t>Expected Value</a:t>
            </a:r>
            <a:endParaRPr lang="en-GB" dirty="0">
              <a:cs typeface="Times New Roman" pitchFamily="18" charset="0"/>
            </a:endParaRPr>
          </a:p>
        </p:txBody>
      </p:sp>
      <p:sp>
        <p:nvSpPr>
          <p:cNvPr id="104451" name="Rectangle 1027"/>
          <p:cNvSpPr>
            <a:spLocks noGrp="1" noChangeArrowheads="1"/>
          </p:cNvSpPr>
          <p:nvPr>
            <p:ph sz="quarter" idx="1"/>
          </p:nvPr>
        </p:nvSpPr>
        <p:spPr/>
        <p:txBody>
          <a:bodyPr>
            <a:normAutofit/>
          </a:bodyPr>
          <a:lstStyle/>
          <a:p>
            <a:pPr eaLnBrk="1" hangingPunct="1">
              <a:defRPr/>
            </a:pPr>
            <a:r>
              <a:rPr lang="en-US" dirty="0">
                <a:solidFill>
                  <a:srgbClr val="231F20"/>
                </a:solidFill>
                <a:cs typeface="Arial" charset="0"/>
              </a:rPr>
              <a:t>Equals the average Impact X  probability percentage (where this is used)</a:t>
            </a:r>
            <a:endParaRPr lang="en-US" dirty="0">
              <a:solidFill>
                <a:srgbClr val="FF0000"/>
              </a:solidFill>
              <a:cs typeface="Arial" charset="0"/>
            </a:endParaRPr>
          </a:p>
          <a:p>
            <a:pPr eaLnBrk="1" hangingPunct="1">
              <a:defRPr/>
            </a:pPr>
            <a:r>
              <a:rPr lang="en-US" dirty="0">
                <a:solidFill>
                  <a:srgbClr val="231F20"/>
                </a:solidFill>
                <a:cs typeface="Arial" charset="0"/>
              </a:rPr>
              <a:t>This also is a </a:t>
            </a:r>
            <a:r>
              <a:rPr lang="en-US" u="sng" dirty="0">
                <a:solidFill>
                  <a:srgbClr val="231F20"/>
                </a:solidFill>
                <a:cs typeface="Arial" charset="0"/>
              </a:rPr>
              <a:t>pre-mitigation</a:t>
            </a:r>
            <a:r>
              <a:rPr lang="en-US" dirty="0">
                <a:solidFill>
                  <a:srgbClr val="231F20"/>
                </a:solidFill>
                <a:cs typeface="Arial" charset="0"/>
              </a:rPr>
              <a:t> estimate and takes </a:t>
            </a:r>
            <a:r>
              <a:rPr lang="en-US" u="sng" dirty="0">
                <a:solidFill>
                  <a:srgbClr val="231F20"/>
                </a:solidFill>
                <a:cs typeface="Arial" charset="0"/>
              </a:rPr>
              <a:t>no account</a:t>
            </a:r>
            <a:r>
              <a:rPr lang="en-US" dirty="0">
                <a:solidFill>
                  <a:srgbClr val="231F20"/>
                </a:solidFill>
                <a:cs typeface="Arial" charset="0"/>
              </a:rPr>
              <a:t> of any future risk management action to reduce the impact or the probability </a:t>
            </a:r>
            <a:endParaRPr lang="en-GB" dirty="0">
              <a:cs typeface="Times New Roman" pitchFamily="18" charset="0"/>
            </a:endParaRPr>
          </a:p>
          <a:p>
            <a:pPr eaLnBrk="1" hangingPunct="1">
              <a:defRPr/>
            </a:pPr>
            <a:r>
              <a:rPr lang="en-US" u="sng" dirty="0">
                <a:solidFill>
                  <a:srgbClr val="231F20"/>
                </a:solidFill>
                <a:cs typeface="Times New Roman" pitchFamily="18" charset="0"/>
              </a:rPr>
              <a:t>Adding the expected values</a:t>
            </a:r>
            <a:r>
              <a:rPr lang="en-US" dirty="0">
                <a:solidFill>
                  <a:srgbClr val="231F20"/>
                </a:solidFill>
                <a:cs typeface="Times New Roman" pitchFamily="18" charset="0"/>
              </a:rPr>
              <a:t> for all of the risks associated with an organisational activity, provides an understanding of the total risk exposure faced by that particular activity </a:t>
            </a:r>
          </a:p>
          <a:p>
            <a:pPr eaLnBrk="1" hangingPunct="1">
              <a:defRPr/>
            </a:pPr>
            <a:r>
              <a:rPr lang="en-US" dirty="0">
                <a:solidFill>
                  <a:srgbClr val="231F20"/>
                </a:solidFill>
                <a:cs typeface="Times New Roman" pitchFamily="18" charset="0"/>
              </a:rPr>
              <a:t>However this figure represents the </a:t>
            </a:r>
            <a:r>
              <a:rPr lang="en-US" u="sng" dirty="0">
                <a:solidFill>
                  <a:srgbClr val="231F20"/>
                </a:solidFill>
                <a:cs typeface="Times New Roman" pitchFamily="18" charset="0"/>
              </a:rPr>
              <a:t>mean value</a:t>
            </a:r>
            <a:r>
              <a:rPr lang="en-US" dirty="0">
                <a:solidFill>
                  <a:srgbClr val="231F20"/>
                </a:solidFill>
                <a:cs typeface="Times New Roman" pitchFamily="18" charset="0"/>
              </a:rPr>
              <a:t> and there is approximately a 50% chance that this figure will be exceeded</a:t>
            </a:r>
            <a:endParaRPr lang="en-GB" dirty="0"/>
          </a:p>
        </p:txBody>
      </p:sp>
      <p:sp>
        <p:nvSpPr>
          <p:cNvPr id="2" name="Tijdelijke aanduiding voor tekst 1">
            <a:extLst>
              <a:ext uri="{FF2B5EF4-FFF2-40B4-BE49-F238E27FC236}">
                <a16:creationId xmlns:a16="http://schemas.microsoft.com/office/drawing/2014/main" id="{DE1E2F89-C388-4ACC-81E0-74CA4DF5F05B}"/>
              </a:ext>
            </a:extLst>
          </p:cNvPr>
          <p:cNvSpPr>
            <a:spLocks noGrp="1"/>
          </p:cNvSpPr>
          <p:nvPr>
            <p:ph type="body" sz="quarter" idx="13"/>
          </p:nvPr>
        </p:nvSpPr>
        <p:spPr/>
        <p:txBody>
          <a:bodyPr/>
          <a:lstStyle/>
          <a:p>
            <a:r>
              <a:rPr lang="en-GB" dirty="0"/>
              <a:t>Table B.7</a:t>
            </a:r>
            <a:endParaRPr lang="nl-NL" dirty="0"/>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dirty="0"/>
              <a:t>Proximity</a:t>
            </a:r>
            <a:endParaRPr lang="en-GB" dirty="0">
              <a:cs typeface="Times New Roman" pitchFamily="18" charset="0"/>
            </a:endParaRPr>
          </a:p>
        </p:txBody>
      </p:sp>
      <p:sp>
        <p:nvSpPr>
          <p:cNvPr id="105475" name="Rectangle 3"/>
          <p:cNvSpPr>
            <a:spLocks noGrp="1" noChangeArrowheads="1"/>
          </p:cNvSpPr>
          <p:nvPr>
            <p:ph sz="quarter" idx="1"/>
          </p:nvPr>
        </p:nvSpPr>
        <p:spPr/>
        <p:txBody>
          <a:bodyPr>
            <a:normAutofit/>
          </a:bodyPr>
          <a:lstStyle/>
          <a:p>
            <a:pPr eaLnBrk="1" hangingPunct="1">
              <a:defRPr/>
            </a:pPr>
            <a:r>
              <a:rPr lang="en-US" dirty="0">
                <a:solidFill>
                  <a:srgbClr val="231F20"/>
                </a:solidFill>
                <a:cs typeface="Times New Roman" pitchFamily="18" charset="0"/>
              </a:rPr>
              <a:t>Risks are time based and are not constant</a:t>
            </a:r>
          </a:p>
          <a:p>
            <a:pPr eaLnBrk="1" hangingPunct="1">
              <a:defRPr/>
            </a:pPr>
            <a:r>
              <a:rPr lang="en-US" dirty="0">
                <a:solidFill>
                  <a:srgbClr val="231F20"/>
                </a:solidFill>
                <a:cs typeface="Times New Roman" pitchFamily="18" charset="0"/>
              </a:rPr>
              <a:t>Severity of risk impact will vary according to when the risk materializes and triggers an issue</a:t>
            </a:r>
          </a:p>
          <a:p>
            <a:pPr eaLnBrk="1" hangingPunct="1">
              <a:defRPr/>
            </a:pPr>
            <a:r>
              <a:rPr lang="en-US" dirty="0">
                <a:solidFill>
                  <a:srgbClr val="231F20"/>
                </a:solidFill>
                <a:cs typeface="Times New Roman" pitchFamily="18" charset="0"/>
              </a:rPr>
              <a:t>This time factor is known as the  proximity of the risk</a:t>
            </a:r>
          </a:p>
          <a:p>
            <a:pPr eaLnBrk="1" hangingPunct="1">
              <a:defRPr/>
            </a:pPr>
            <a:r>
              <a:rPr lang="en-US" dirty="0">
                <a:solidFill>
                  <a:srgbClr val="231F20"/>
                </a:solidFill>
                <a:cs typeface="Times New Roman" pitchFamily="18" charset="0"/>
              </a:rPr>
              <a:t>Probability and impact indicates the </a:t>
            </a:r>
            <a:r>
              <a:rPr lang="en-US" u="sng" dirty="0">
                <a:solidFill>
                  <a:srgbClr val="231F20"/>
                </a:solidFill>
                <a:cs typeface="Times New Roman" pitchFamily="18" charset="0"/>
              </a:rPr>
              <a:t>importance</a:t>
            </a:r>
            <a:r>
              <a:rPr lang="en-US" dirty="0">
                <a:solidFill>
                  <a:srgbClr val="231F20"/>
                </a:solidFill>
                <a:cs typeface="Times New Roman" pitchFamily="18" charset="0"/>
              </a:rPr>
              <a:t> of a risk, proximity tells us its </a:t>
            </a:r>
            <a:r>
              <a:rPr lang="en-US" u="sng" dirty="0">
                <a:solidFill>
                  <a:srgbClr val="231F20"/>
                </a:solidFill>
                <a:cs typeface="Times New Roman" pitchFamily="18" charset="0"/>
              </a:rPr>
              <a:t>urgency</a:t>
            </a:r>
          </a:p>
          <a:p>
            <a:pPr eaLnBrk="1" hangingPunct="1">
              <a:defRPr/>
            </a:pPr>
            <a:r>
              <a:rPr lang="en-US" dirty="0">
                <a:solidFill>
                  <a:srgbClr val="231F20"/>
                </a:solidFill>
                <a:cs typeface="Times New Roman" pitchFamily="18" charset="0"/>
              </a:rPr>
              <a:t>Knowing proximity helps identify the appropriate response and the required trigger and timing of the response</a:t>
            </a:r>
            <a:endParaRPr lang="en-GB" dirty="0"/>
          </a:p>
        </p:txBody>
      </p:sp>
      <p:sp>
        <p:nvSpPr>
          <p:cNvPr id="2" name="Tijdelijke aanduiding voor tekst 1">
            <a:extLst>
              <a:ext uri="{FF2B5EF4-FFF2-40B4-BE49-F238E27FC236}">
                <a16:creationId xmlns:a16="http://schemas.microsoft.com/office/drawing/2014/main" id="{DEFAC784-5AC5-41F4-9A02-FE2733DAC48C}"/>
              </a:ext>
            </a:extLst>
          </p:cNvPr>
          <p:cNvSpPr>
            <a:spLocks noGrp="1"/>
          </p:cNvSpPr>
          <p:nvPr>
            <p:ph type="body" sz="quarter" idx="13"/>
          </p:nvPr>
        </p:nvSpPr>
        <p:spPr/>
        <p:txBody>
          <a:bodyPr/>
          <a:lstStyle/>
          <a:p>
            <a:endParaRPr lang="nl-NL"/>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The M_o_R - Records</a:t>
            </a:r>
          </a:p>
        </p:txBody>
      </p:sp>
      <p:sp>
        <p:nvSpPr>
          <p:cNvPr id="3" name="Tijdelijke aanduiding voor tekst 2"/>
          <p:cNvSpPr>
            <a:spLocks noGrp="1"/>
          </p:cNvSpPr>
          <p:nvPr>
            <p:ph type="body" idx="4294967295"/>
          </p:nvPr>
        </p:nvSpPr>
        <p:spPr>
          <a:xfrm>
            <a:off x="4419600" y="3000375"/>
            <a:ext cx="7772400" cy="2286000"/>
          </a:xfrm>
        </p:spPr>
        <p:txBody>
          <a:bodyPr>
            <a:normAutofit/>
          </a:bodyPr>
          <a:lstStyle/>
          <a:p>
            <a:r>
              <a:rPr lang="en-US" dirty="0">
                <a:solidFill>
                  <a:srgbClr val="FF6600"/>
                </a:solidFill>
              </a:rPr>
              <a:t>The Risk Registers</a:t>
            </a:r>
          </a:p>
          <a:p>
            <a:r>
              <a:rPr lang="en-US" dirty="0"/>
              <a:t>The Issue Registers</a:t>
            </a:r>
          </a:p>
          <a:p>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pPr eaLnBrk="1" hangingPunct="1">
              <a:defRPr/>
            </a:pPr>
            <a:r>
              <a:rPr lang="en-GB" dirty="0"/>
              <a:t>Risk Register: Purpose</a:t>
            </a:r>
          </a:p>
        </p:txBody>
      </p:sp>
      <p:sp>
        <p:nvSpPr>
          <p:cNvPr id="118787" name="Rectangle 3"/>
          <p:cNvSpPr>
            <a:spLocks noGrp="1" noChangeArrowheads="1"/>
          </p:cNvSpPr>
          <p:nvPr>
            <p:ph sz="quarter" idx="1"/>
          </p:nvPr>
        </p:nvSpPr>
        <p:spPr/>
        <p:txBody>
          <a:bodyPr>
            <a:normAutofit/>
          </a:bodyPr>
          <a:lstStyle/>
          <a:p>
            <a:pPr eaLnBrk="1" hangingPunct="1">
              <a:defRPr/>
            </a:pPr>
            <a:r>
              <a:rPr lang="en-US" dirty="0">
                <a:cs typeface="Arial" charset="0"/>
              </a:rPr>
              <a:t>Captures and maintains information on all of the identified threats and opportunities relating to a specific organizational activity</a:t>
            </a:r>
            <a:endParaRPr lang="en-GB" dirty="0">
              <a:cs typeface="Times New Roman" pitchFamily="18" charset="0"/>
            </a:endParaRPr>
          </a:p>
          <a:p>
            <a:pPr eaLnBrk="1" hangingPunct="1">
              <a:defRPr/>
            </a:pPr>
            <a:r>
              <a:rPr lang="en-US" dirty="0">
                <a:cs typeface="Arial" charset="0"/>
              </a:rPr>
              <a:t>Each organization decides on the precise content of its own Risk Register</a:t>
            </a:r>
          </a:p>
          <a:p>
            <a:pPr eaLnBrk="1" hangingPunct="1">
              <a:defRPr/>
            </a:pPr>
            <a:r>
              <a:rPr lang="en-US" dirty="0">
                <a:cs typeface="Arial" charset="0"/>
              </a:rPr>
              <a:t>The layout of the register </a:t>
            </a:r>
            <a:r>
              <a:rPr lang="en-US" b="1" dirty="0">
                <a:cs typeface="Arial" charset="0"/>
              </a:rPr>
              <a:t>should reflect the sequence</a:t>
            </a:r>
            <a:r>
              <a:rPr lang="en-US" dirty="0">
                <a:cs typeface="Arial" charset="0"/>
              </a:rPr>
              <a:t> in which information is captured</a:t>
            </a:r>
          </a:p>
        </p:txBody>
      </p:sp>
      <p:sp>
        <p:nvSpPr>
          <p:cNvPr id="2" name="Tijdelijke aanduiding voor tekst 1">
            <a:extLst>
              <a:ext uri="{FF2B5EF4-FFF2-40B4-BE49-F238E27FC236}">
                <a16:creationId xmlns:a16="http://schemas.microsoft.com/office/drawing/2014/main" id="{E3C30F36-2978-4304-AFE5-5053ACDBB24E}"/>
              </a:ext>
            </a:extLst>
          </p:cNvPr>
          <p:cNvSpPr>
            <a:spLocks noGrp="1"/>
          </p:cNvSpPr>
          <p:nvPr>
            <p:ph type="body" sz="quarter" idx="13"/>
          </p:nvPr>
        </p:nvSpPr>
        <p:spPr/>
        <p:txBody>
          <a:bodyPr/>
          <a:lstStyle/>
          <a:p>
            <a:endParaRPr lang="nl-NL"/>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pPr eaLnBrk="1" hangingPunct="1">
              <a:defRPr/>
            </a:pPr>
            <a:r>
              <a:rPr lang="en-US" dirty="0"/>
              <a:t>Risk Register: Composition</a:t>
            </a:r>
          </a:p>
        </p:txBody>
      </p:sp>
      <p:sp>
        <p:nvSpPr>
          <p:cNvPr id="119811" name="Rectangle 3"/>
          <p:cNvSpPr>
            <a:spLocks noGrp="1" noChangeArrowheads="1"/>
          </p:cNvSpPr>
          <p:nvPr>
            <p:ph sz="quarter" idx="1"/>
          </p:nvPr>
        </p:nvSpPr>
        <p:spPr>
          <a:xfrm>
            <a:off x="1679510" y="2132856"/>
            <a:ext cx="8832980" cy="5040560"/>
          </a:xfrm>
        </p:spPr>
        <p:txBody>
          <a:bodyPr>
            <a:normAutofit/>
          </a:bodyPr>
          <a:lstStyle/>
          <a:p>
            <a:pPr eaLnBrk="1" hangingPunct="1">
              <a:defRPr/>
            </a:pPr>
            <a:r>
              <a:rPr lang="en-US" dirty="0">
                <a:solidFill>
                  <a:srgbClr val="231F20"/>
                </a:solidFill>
                <a:cs typeface="Arial" charset="0"/>
              </a:rPr>
              <a:t>Risk identifier</a:t>
            </a:r>
          </a:p>
          <a:p>
            <a:pPr eaLnBrk="1" hangingPunct="1">
              <a:defRPr/>
            </a:pPr>
            <a:r>
              <a:rPr lang="en-US" dirty="0">
                <a:solidFill>
                  <a:srgbClr val="231F20"/>
                </a:solidFill>
                <a:cs typeface="Arial" charset="0"/>
              </a:rPr>
              <a:t>Risk category</a:t>
            </a:r>
          </a:p>
          <a:p>
            <a:pPr eaLnBrk="1" hangingPunct="1">
              <a:defRPr/>
            </a:pPr>
            <a:r>
              <a:rPr lang="en-US" dirty="0">
                <a:solidFill>
                  <a:srgbClr val="231F20"/>
                </a:solidFill>
                <a:cs typeface="Arial" charset="0"/>
              </a:rPr>
              <a:t>Date raised</a:t>
            </a:r>
          </a:p>
          <a:p>
            <a:pPr eaLnBrk="1" hangingPunct="1">
              <a:defRPr/>
            </a:pPr>
            <a:r>
              <a:rPr lang="en-US" dirty="0">
                <a:solidFill>
                  <a:srgbClr val="231F20"/>
                </a:solidFill>
                <a:cs typeface="Arial" charset="0"/>
              </a:rPr>
              <a:t>Raised by</a:t>
            </a:r>
          </a:p>
          <a:p>
            <a:pPr eaLnBrk="1" hangingPunct="1">
              <a:defRPr/>
            </a:pPr>
            <a:r>
              <a:rPr lang="en-US" dirty="0">
                <a:solidFill>
                  <a:srgbClr val="231F20"/>
                </a:solidFill>
                <a:cs typeface="Arial" charset="0"/>
              </a:rPr>
              <a:t>Risk description</a:t>
            </a:r>
          </a:p>
          <a:p>
            <a:pPr eaLnBrk="1" hangingPunct="1">
              <a:defRPr/>
            </a:pPr>
            <a:r>
              <a:rPr lang="en-US" dirty="0">
                <a:solidFill>
                  <a:srgbClr val="231F20"/>
                </a:solidFill>
                <a:cs typeface="Arial" charset="0"/>
              </a:rPr>
              <a:t>Probability</a:t>
            </a:r>
          </a:p>
          <a:p>
            <a:pPr eaLnBrk="1" hangingPunct="1">
              <a:defRPr/>
            </a:pPr>
            <a:r>
              <a:rPr lang="en-US" dirty="0">
                <a:solidFill>
                  <a:srgbClr val="231F20"/>
                </a:solidFill>
                <a:cs typeface="Arial" charset="0"/>
              </a:rPr>
              <a:t>Impact</a:t>
            </a:r>
          </a:p>
          <a:p>
            <a:pPr eaLnBrk="1" hangingPunct="1">
              <a:defRPr/>
            </a:pPr>
            <a:r>
              <a:rPr lang="en-US" dirty="0">
                <a:solidFill>
                  <a:srgbClr val="231F20"/>
                </a:solidFill>
                <a:cs typeface="Arial" charset="0"/>
              </a:rPr>
              <a:t>Expected value for each risk</a:t>
            </a:r>
          </a:p>
          <a:p>
            <a:pPr eaLnBrk="1" hangingPunct="1">
              <a:defRPr/>
            </a:pPr>
            <a:r>
              <a:rPr lang="en-US" dirty="0">
                <a:solidFill>
                  <a:srgbClr val="231F20"/>
                </a:solidFill>
                <a:cs typeface="Arial" charset="0"/>
              </a:rPr>
              <a:t>Proximity</a:t>
            </a:r>
          </a:p>
        </p:txBody>
      </p:sp>
      <p:sp>
        <p:nvSpPr>
          <p:cNvPr id="119812" name="Rectangle 4"/>
          <p:cNvSpPr>
            <a:spLocks noGrp="1" noChangeArrowheads="1"/>
          </p:cNvSpPr>
          <p:nvPr>
            <p:ph type="body" sz="quarter" idx="13"/>
          </p:nvPr>
        </p:nvSpPr>
        <p:spPr/>
        <p:txBody>
          <a:bodyPr>
            <a:normAutofit fontScale="25000" lnSpcReduction="20000"/>
          </a:bodyPr>
          <a:lstStyle/>
          <a:p>
            <a:pPr eaLnBrk="1" hangingPunct="1">
              <a:defRPr/>
            </a:pPr>
            <a:r>
              <a:rPr lang="en-US" dirty="0">
                <a:solidFill>
                  <a:srgbClr val="231F20"/>
                </a:solidFill>
                <a:cs typeface="Arial" charset="0"/>
              </a:rPr>
              <a:t>Risk response option</a:t>
            </a:r>
          </a:p>
          <a:p>
            <a:pPr eaLnBrk="1" hangingPunct="1">
              <a:defRPr/>
            </a:pPr>
            <a:r>
              <a:rPr lang="en-US" dirty="0">
                <a:solidFill>
                  <a:srgbClr val="231F20"/>
                </a:solidFill>
                <a:cs typeface="Arial" charset="0"/>
              </a:rPr>
              <a:t>Risk response actions</a:t>
            </a:r>
          </a:p>
          <a:p>
            <a:pPr eaLnBrk="1" hangingPunct="1">
              <a:defRPr/>
            </a:pPr>
            <a:r>
              <a:rPr lang="en-US" dirty="0">
                <a:solidFill>
                  <a:srgbClr val="231F20"/>
                </a:solidFill>
                <a:cs typeface="Arial" charset="0"/>
              </a:rPr>
              <a:t>Residual risk</a:t>
            </a:r>
          </a:p>
          <a:p>
            <a:pPr eaLnBrk="1" hangingPunct="1">
              <a:defRPr/>
            </a:pPr>
            <a:r>
              <a:rPr lang="en-US" dirty="0">
                <a:solidFill>
                  <a:srgbClr val="231F20"/>
                </a:solidFill>
                <a:cs typeface="Arial" charset="0"/>
              </a:rPr>
              <a:t>Residual proximity</a:t>
            </a:r>
          </a:p>
          <a:p>
            <a:pPr eaLnBrk="1" hangingPunct="1">
              <a:defRPr/>
            </a:pPr>
            <a:r>
              <a:rPr lang="en-US" dirty="0">
                <a:solidFill>
                  <a:srgbClr val="231F20"/>
                </a:solidFill>
                <a:cs typeface="Arial" charset="0"/>
              </a:rPr>
              <a:t>Secondary risks</a:t>
            </a:r>
          </a:p>
          <a:p>
            <a:pPr eaLnBrk="1" hangingPunct="1">
              <a:defRPr/>
            </a:pPr>
            <a:r>
              <a:rPr lang="en-US" dirty="0">
                <a:solidFill>
                  <a:srgbClr val="231F20"/>
                </a:solidFill>
                <a:cs typeface="Arial" charset="0"/>
              </a:rPr>
              <a:t>Action status</a:t>
            </a:r>
          </a:p>
          <a:p>
            <a:pPr eaLnBrk="1" hangingPunct="1">
              <a:defRPr/>
            </a:pPr>
            <a:r>
              <a:rPr lang="en-US" dirty="0">
                <a:solidFill>
                  <a:srgbClr val="231F20"/>
                </a:solidFill>
                <a:cs typeface="Arial" charset="0"/>
              </a:rPr>
              <a:t>Risk status</a:t>
            </a:r>
          </a:p>
          <a:p>
            <a:pPr eaLnBrk="1" hangingPunct="1">
              <a:defRPr/>
            </a:pPr>
            <a:r>
              <a:rPr lang="en-US" dirty="0">
                <a:solidFill>
                  <a:srgbClr val="231F20"/>
                </a:solidFill>
                <a:cs typeface="Arial" charset="0"/>
              </a:rPr>
              <a:t>Risk owner</a:t>
            </a:r>
          </a:p>
          <a:p>
            <a:pPr eaLnBrk="1" hangingPunct="1">
              <a:defRPr/>
            </a:pPr>
            <a:r>
              <a:rPr lang="en-US" dirty="0">
                <a:solidFill>
                  <a:srgbClr val="231F20"/>
                </a:solidFill>
                <a:cs typeface="Arial" charset="0"/>
              </a:rPr>
              <a:t>Risk </a:t>
            </a:r>
            <a:r>
              <a:rPr lang="en-US" dirty="0" err="1">
                <a:solidFill>
                  <a:srgbClr val="231F20"/>
                </a:solidFill>
                <a:cs typeface="Arial" charset="0"/>
              </a:rPr>
              <a:t>actionee</a:t>
            </a:r>
            <a:endParaRPr lang="en-US" dirty="0">
              <a:solidFill>
                <a:srgbClr val="231F20"/>
              </a:solidFill>
              <a:cs typeface="Arial" charset="0"/>
            </a:endParaRPr>
          </a:p>
        </p:txBody>
      </p:sp>
      <p:sp>
        <p:nvSpPr>
          <p:cNvPr id="6" name="Rectangle 3"/>
          <p:cNvSpPr txBox="1">
            <a:spLocks noChangeArrowheads="1"/>
          </p:cNvSpPr>
          <p:nvPr/>
        </p:nvSpPr>
        <p:spPr>
          <a:xfrm>
            <a:off x="1679128" y="1052736"/>
            <a:ext cx="8832980" cy="1143008"/>
          </a:xfrm>
          <a:prstGeom prst="rect">
            <a:avLst/>
          </a:prstGeom>
        </p:spPr>
        <p:txBody>
          <a:bodyPr vert="horz" lIns="91431" tIns="45715" rIns="91431" bIns="45715">
            <a:noAutofit/>
          </a:bodyPr>
          <a:lstStyle/>
          <a:p>
            <a:pPr>
              <a:spcBef>
                <a:spcPts val="580"/>
              </a:spcBef>
              <a:buClr>
                <a:schemeClr val="accent1"/>
              </a:buClr>
              <a:buSzPct val="85000"/>
              <a:defRPr/>
            </a:pPr>
            <a:r>
              <a:rPr lang="en-US" sz="2400" dirty="0">
                <a:latin typeface="Calibri" panose="020F0502020204030204" pitchFamily="34" charset="0"/>
                <a:cs typeface="Calibri" panose="020F0502020204030204" pitchFamily="34" charset="0"/>
              </a:rPr>
              <a:t>For document management purposes the register should include:</a:t>
            </a:r>
          </a:p>
          <a:p>
            <a:pPr marL="274293" indent="-274293">
              <a:lnSpc>
                <a:spcPct val="80000"/>
              </a:lnSpc>
              <a:spcBef>
                <a:spcPts val="580"/>
              </a:spcBef>
              <a:buClr>
                <a:schemeClr val="accent1"/>
              </a:buClr>
              <a:buSzPct val="85000"/>
              <a:buFont typeface="Wingdings 2"/>
              <a:buChar char=""/>
              <a:defRPr/>
            </a:pPr>
            <a:r>
              <a:rPr lang="en-US" sz="2400" dirty="0">
                <a:solidFill>
                  <a:srgbClr val="231F20"/>
                </a:solidFill>
                <a:latin typeface="Calibri" panose="020F0502020204030204" pitchFamily="34" charset="0"/>
                <a:cs typeface="Calibri" panose="020F0502020204030204" pitchFamily="34" charset="0"/>
              </a:rPr>
              <a:t>a  title (reflecting the organizational activity), date, date last updated, version number, author, file reference</a:t>
            </a:r>
            <a:endParaRPr lang="en-GB" sz="2400" dirty="0">
              <a:solidFill>
                <a:srgbClr val="231F20"/>
              </a:solidFill>
              <a:latin typeface="Calibri" panose="020F0502020204030204" pitchFamily="34" charset="0"/>
              <a:cs typeface="Calibri" panose="020F0502020204030204" pitchFamily="34"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a:defRPr/>
            </a:pPr>
            <a:r>
              <a:rPr lang="en-GB" dirty="0"/>
              <a:t>Risk Owner </a:t>
            </a:r>
            <a:r>
              <a:rPr lang="en-US" dirty="0">
                <a:latin typeface="Arial" pitchFamily="34" charset="0"/>
                <a:cs typeface="Arial" pitchFamily="34" charset="0"/>
              </a:rPr>
              <a:t>&amp;</a:t>
            </a:r>
            <a:r>
              <a:rPr lang="en-GB" dirty="0"/>
              <a:t> </a:t>
            </a:r>
            <a:r>
              <a:rPr lang="en-GB" dirty="0" err="1"/>
              <a:t>Actionee</a:t>
            </a:r>
            <a:endParaRPr lang="en-GB" dirty="0"/>
          </a:p>
        </p:txBody>
      </p:sp>
      <p:sp>
        <p:nvSpPr>
          <p:cNvPr id="29699" name="Rectangle 1027"/>
          <p:cNvSpPr>
            <a:spLocks noGrp="1" noChangeArrowheads="1"/>
          </p:cNvSpPr>
          <p:nvPr>
            <p:ph sz="quarter" idx="1"/>
          </p:nvPr>
        </p:nvSpPr>
        <p:spPr/>
        <p:txBody>
          <a:bodyPr>
            <a:normAutofit/>
          </a:bodyPr>
          <a:lstStyle/>
          <a:p>
            <a:pPr marL="0" indent="0">
              <a:buNone/>
              <a:defRPr/>
            </a:pPr>
            <a:r>
              <a:rPr lang="en-GB" dirty="0">
                <a:solidFill>
                  <a:srgbClr val="231F20"/>
                </a:solidFill>
                <a:cs typeface="Arial" charset="0"/>
              </a:rPr>
              <a:t>Owners- manages and controls all aspects of risks assigned to them</a:t>
            </a:r>
          </a:p>
          <a:p>
            <a:pPr lvl="1" eaLnBrk="1" hangingPunct="1">
              <a:defRPr/>
            </a:pPr>
            <a:r>
              <a:rPr lang="en-GB" dirty="0">
                <a:solidFill>
                  <a:srgbClr val="231F20"/>
                </a:solidFill>
                <a:cs typeface="Arial" charset="0"/>
              </a:rPr>
              <a:t>Implementing actions to address the threats or to maximise the opportunities </a:t>
            </a:r>
          </a:p>
          <a:p>
            <a:pPr lvl="1" eaLnBrk="1" hangingPunct="1">
              <a:defRPr/>
            </a:pPr>
            <a:r>
              <a:rPr lang="en-GB" dirty="0">
                <a:solidFill>
                  <a:srgbClr val="231F20"/>
                </a:solidFill>
                <a:cs typeface="Arial" charset="0"/>
              </a:rPr>
              <a:t>owners of the probability reduction actions may be different from those of the impact reduction actions</a:t>
            </a:r>
            <a:r>
              <a:rPr lang="en-GB" dirty="0">
                <a:solidFill>
                  <a:srgbClr val="000000"/>
                </a:solidFill>
                <a:cs typeface="Arial" charset="0"/>
              </a:rPr>
              <a:t> </a:t>
            </a:r>
            <a:endParaRPr lang="en-GB" dirty="0">
              <a:cs typeface="Times New Roman" pitchFamily="18" charset="0"/>
            </a:endParaRPr>
          </a:p>
          <a:p>
            <a:pPr eaLnBrk="1" hangingPunct="1">
              <a:buNone/>
              <a:defRPr/>
            </a:pPr>
            <a:r>
              <a:rPr lang="en-GB" dirty="0" err="1">
                <a:solidFill>
                  <a:srgbClr val="231F20"/>
                </a:solidFill>
                <a:cs typeface="Arial" charset="0"/>
              </a:rPr>
              <a:t>Actionees</a:t>
            </a:r>
            <a:endParaRPr lang="en-GB" dirty="0">
              <a:solidFill>
                <a:srgbClr val="231F20"/>
              </a:solidFill>
              <a:cs typeface="Arial" charset="0"/>
            </a:endParaRPr>
          </a:p>
          <a:p>
            <a:pPr lvl="1" eaLnBrk="1" hangingPunct="1">
              <a:defRPr/>
            </a:pPr>
            <a:r>
              <a:rPr lang="en-GB" dirty="0">
                <a:solidFill>
                  <a:srgbClr val="231F20"/>
                </a:solidFill>
                <a:cs typeface="Arial" charset="0"/>
              </a:rPr>
              <a:t>implements the risk response action or actions to respond to a particular risk or risks</a:t>
            </a:r>
          </a:p>
          <a:p>
            <a:pPr lvl="1" eaLnBrk="1" hangingPunct="1">
              <a:defRPr/>
            </a:pPr>
            <a:r>
              <a:rPr lang="en-GB" dirty="0">
                <a:solidFill>
                  <a:srgbClr val="231F20"/>
                </a:solidFill>
                <a:cs typeface="Arial" charset="0"/>
              </a:rPr>
              <a:t>supports and takes direction from the risk owners</a:t>
            </a:r>
            <a:endParaRPr lang="en-GB" dirty="0"/>
          </a:p>
        </p:txBody>
      </p:sp>
      <p:sp>
        <p:nvSpPr>
          <p:cNvPr id="2" name="Tijdelijke aanduiding voor tekst 1">
            <a:extLst>
              <a:ext uri="{FF2B5EF4-FFF2-40B4-BE49-F238E27FC236}">
                <a16:creationId xmlns:a16="http://schemas.microsoft.com/office/drawing/2014/main" id="{AFD8B48F-717D-4CE4-936D-2F0B84C733FD}"/>
              </a:ext>
            </a:extLst>
          </p:cNvPr>
          <p:cNvSpPr>
            <a:spLocks noGrp="1"/>
          </p:cNvSpPr>
          <p:nvPr>
            <p:ph type="body" sz="quarter" idx="13"/>
          </p:nvPr>
        </p:nvSpPr>
        <p:spPr/>
        <p:txBody>
          <a:bodyPr/>
          <a:lstStyle/>
          <a:p>
            <a:endParaRPr lang="nl-NL"/>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defRPr/>
            </a:pPr>
            <a:r>
              <a:rPr lang="en-US" dirty="0"/>
              <a:t>Activities </a:t>
            </a:r>
            <a:r>
              <a:rPr lang="en-US" dirty="0">
                <a:latin typeface="Arial" pitchFamily="34" charset="0"/>
                <a:cs typeface="Arial" pitchFamily="34" charset="0"/>
              </a:rPr>
              <a:t>&amp;</a:t>
            </a:r>
            <a:r>
              <a:rPr lang="en-US" dirty="0"/>
              <a:t> Relationship</a:t>
            </a:r>
            <a:endParaRPr lang="en-GB" dirty="0">
              <a:cs typeface="Times New Roman" pitchFamily="18" charset="0"/>
            </a:endParaRPr>
          </a:p>
        </p:txBody>
      </p:sp>
      <p:sp>
        <p:nvSpPr>
          <p:cNvPr id="120835" name="Rectangle 3"/>
          <p:cNvSpPr>
            <a:spLocks noGrp="1" noChangeArrowheads="1"/>
          </p:cNvSpPr>
          <p:nvPr>
            <p:ph sz="quarter" idx="1"/>
          </p:nvPr>
        </p:nvSpPr>
        <p:spPr/>
        <p:txBody>
          <a:bodyPr>
            <a:normAutofit/>
          </a:bodyPr>
          <a:lstStyle/>
          <a:p>
            <a:pPr eaLnBrk="1" hangingPunct="1">
              <a:defRPr/>
            </a:pPr>
            <a:r>
              <a:rPr lang="en-US" dirty="0">
                <a:cs typeface="Arial" charset="0"/>
              </a:rPr>
              <a:t>Risk Register must be maintained through all risk management steps and throughout the lifecycle of the organisational activity </a:t>
            </a:r>
            <a:endParaRPr lang="en-GB" dirty="0">
              <a:cs typeface="Times New Roman" pitchFamily="18" charset="0"/>
            </a:endParaRPr>
          </a:p>
          <a:p>
            <a:pPr eaLnBrk="1" hangingPunct="1">
              <a:defRPr/>
            </a:pPr>
            <a:r>
              <a:rPr lang="en-US" dirty="0">
                <a:cs typeface="Arial" charset="0"/>
              </a:rPr>
              <a:t>Must be updated regularly and trend analysis should accompany updates of the register to check if the picture is improving or deteriorating</a:t>
            </a:r>
          </a:p>
          <a:p>
            <a:pPr eaLnBrk="1" hangingPunct="1">
              <a:defRPr/>
            </a:pPr>
            <a:r>
              <a:rPr lang="en-US" dirty="0">
                <a:cs typeface="Arial" charset="0"/>
              </a:rPr>
              <a:t>Activity </a:t>
            </a:r>
            <a:r>
              <a:rPr lang="en-US" b="1" dirty="0">
                <a:cs typeface="Arial" charset="0"/>
              </a:rPr>
              <a:t>objectives</a:t>
            </a:r>
            <a:r>
              <a:rPr lang="en-US" dirty="0">
                <a:cs typeface="Arial" charset="0"/>
              </a:rPr>
              <a:t> included so those involved in the identification remain focused on identifying risks to the objectives</a:t>
            </a:r>
          </a:p>
          <a:p>
            <a:pPr eaLnBrk="1" hangingPunct="1">
              <a:defRPr/>
            </a:pPr>
            <a:r>
              <a:rPr lang="en-US" dirty="0">
                <a:cs typeface="Arial" charset="0"/>
              </a:rPr>
              <a:t>Needs additional information being used for quantitative analysis</a:t>
            </a:r>
            <a:endParaRPr lang="en-GB" dirty="0"/>
          </a:p>
        </p:txBody>
      </p:sp>
      <p:sp>
        <p:nvSpPr>
          <p:cNvPr id="2" name="Tijdelijke aanduiding voor tekst 1">
            <a:extLst>
              <a:ext uri="{FF2B5EF4-FFF2-40B4-BE49-F238E27FC236}">
                <a16:creationId xmlns:a16="http://schemas.microsoft.com/office/drawing/2014/main" id="{F07C43AB-8BDF-4ED9-A889-87F3CE3A3A7D}"/>
              </a:ext>
            </a:extLst>
          </p:cNvPr>
          <p:cNvSpPr>
            <a:spLocks noGrp="1"/>
          </p:cNvSpPr>
          <p:nvPr>
            <p:ph type="body" sz="quarter" idx="13"/>
          </p:nvPr>
        </p:nvSpPr>
        <p:spPr/>
        <p:txBody>
          <a:bodyPr/>
          <a:lstStyle/>
          <a:p>
            <a:endParaRPr lang="nl-NL"/>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The M_o_R - Records</a:t>
            </a:r>
          </a:p>
        </p:txBody>
      </p:sp>
      <p:sp>
        <p:nvSpPr>
          <p:cNvPr id="3" name="Tijdelijke aanduiding voor tekst 2"/>
          <p:cNvSpPr>
            <a:spLocks noGrp="1"/>
          </p:cNvSpPr>
          <p:nvPr>
            <p:ph type="body" idx="4294967295"/>
          </p:nvPr>
        </p:nvSpPr>
        <p:spPr>
          <a:xfrm>
            <a:off x="4419600" y="3000375"/>
            <a:ext cx="7772400" cy="2286000"/>
          </a:xfrm>
        </p:spPr>
        <p:txBody>
          <a:bodyPr>
            <a:normAutofit/>
          </a:bodyPr>
          <a:lstStyle/>
          <a:p>
            <a:r>
              <a:rPr lang="en-US" dirty="0"/>
              <a:t>The Risk Registers</a:t>
            </a:r>
          </a:p>
          <a:p>
            <a:r>
              <a:rPr lang="en-US" dirty="0">
                <a:solidFill>
                  <a:srgbClr val="FF6600"/>
                </a:solidFill>
              </a:rPr>
              <a:t>The Issue Registers</a:t>
            </a:r>
          </a:p>
          <a:p>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3FC1280-62A7-45A4-A653-FBD0E717893D}"/>
              </a:ext>
            </a:extLst>
          </p:cNvPr>
          <p:cNvSpPr>
            <a:spLocks noGrp="1"/>
          </p:cNvSpPr>
          <p:nvPr>
            <p:ph type="title"/>
          </p:nvPr>
        </p:nvSpPr>
        <p:spPr/>
        <p:txBody>
          <a:bodyPr/>
          <a:lstStyle/>
          <a:p>
            <a:r>
              <a:rPr lang="en-US" dirty="0"/>
              <a:t>Issues and Risks</a:t>
            </a:r>
            <a:endParaRPr lang="nl-NL" dirty="0"/>
          </a:p>
        </p:txBody>
      </p:sp>
      <p:sp>
        <p:nvSpPr>
          <p:cNvPr id="15" name="Tijdelijke aanduiding voor tekst 14"/>
          <p:cNvSpPr>
            <a:spLocks noGrp="1"/>
          </p:cNvSpPr>
          <p:nvPr>
            <p:ph type="body" idx="1"/>
          </p:nvPr>
        </p:nvSpPr>
        <p:spPr>
          <a:xfrm>
            <a:off x="624418" y="1179216"/>
            <a:ext cx="840276" cy="400099"/>
          </a:xfrm>
          <a:noFill/>
          <a:ln w="12700">
            <a:noFill/>
            <a:miter lim="800000"/>
            <a:headEnd/>
            <a:tailEnd/>
          </a:ln>
        </p:spPr>
        <p:txBody>
          <a:bodyPr wrap="none" lIns="91431" tIns="45715" rIns="91431" bIns="45715">
            <a:spAutoFit/>
          </a:bodyPr>
          <a:lstStyle/>
          <a:p>
            <a:pPr eaLnBrk="0" hangingPunct="0"/>
            <a:r>
              <a:rPr lang="en-GB" dirty="0">
                <a:solidFill>
                  <a:srgbClr val="FF6600"/>
                </a:solidFill>
                <a:latin typeface="Arial" charset="0"/>
                <a:ea typeface="+mn-ea"/>
                <a:cs typeface="+mn-cs"/>
              </a:rPr>
              <a:t>Issue</a:t>
            </a:r>
          </a:p>
        </p:txBody>
      </p:sp>
      <p:sp>
        <p:nvSpPr>
          <p:cNvPr id="17" name="Tijdelijke aanduiding voor tekst 16"/>
          <p:cNvSpPr>
            <a:spLocks noGrp="1"/>
          </p:cNvSpPr>
          <p:nvPr>
            <p:ph type="body" sz="half" idx="3"/>
          </p:nvPr>
        </p:nvSpPr>
        <p:spPr>
          <a:xfrm>
            <a:off x="6288617" y="1196975"/>
            <a:ext cx="796995" cy="400099"/>
          </a:xfrm>
          <a:noFill/>
          <a:ln w="12700" cap="sq" cmpd="sng" algn="ctr">
            <a:noFill/>
            <a:prstDash val="solid"/>
            <a:miter lim="800000"/>
            <a:headEnd/>
            <a:tailEnd/>
          </a:ln>
        </p:spPr>
        <p:txBody>
          <a:bodyPr wrap="none" lIns="91431" tIns="45715" rIns="91431" bIns="45715" anchor="t" anchorCtr="0">
            <a:spAutoFit/>
          </a:bodyPr>
          <a:lstStyle/>
          <a:p>
            <a:pPr eaLnBrk="0" hangingPunct="0"/>
            <a:r>
              <a:rPr lang="en-GB" dirty="0">
                <a:solidFill>
                  <a:srgbClr val="FF6600"/>
                </a:solidFill>
                <a:latin typeface="Arial" charset="0"/>
                <a:ea typeface="+mn-ea"/>
                <a:cs typeface="+mn-cs"/>
              </a:rPr>
              <a:t>Risk </a:t>
            </a:r>
          </a:p>
        </p:txBody>
      </p:sp>
      <p:sp>
        <p:nvSpPr>
          <p:cNvPr id="16" name="Tijdelijke aanduiding voor inhoud 15"/>
          <p:cNvSpPr>
            <a:spLocks noGrp="1"/>
          </p:cNvSpPr>
          <p:nvPr>
            <p:ph sz="half" idx="2"/>
          </p:nvPr>
        </p:nvSpPr>
        <p:spPr/>
        <p:txBody>
          <a:bodyPr>
            <a:normAutofit/>
          </a:bodyPr>
          <a:lstStyle/>
          <a:p>
            <a:r>
              <a:rPr lang="en-GB" dirty="0"/>
              <a:t>Here, now </a:t>
            </a:r>
          </a:p>
          <a:p>
            <a:r>
              <a:rPr lang="en-GB" dirty="0"/>
              <a:t>A certainty </a:t>
            </a:r>
          </a:p>
          <a:p>
            <a:r>
              <a:rPr lang="en-GB" dirty="0"/>
              <a:t>Need to evaluate Impact </a:t>
            </a:r>
          </a:p>
          <a:p>
            <a:r>
              <a:rPr lang="en-GB" dirty="0"/>
              <a:t>Urgency - needs immediate action </a:t>
            </a:r>
          </a:p>
          <a:p>
            <a:r>
              <a:rPr lang="en-GB" dirty="0"/>
              <a:t>Possibility of re-occurrence results in a new risk</a:t>
            </a:r>
          </a:p>
          <a:p>
            <a:endParaRPr lang="en-US" dirty="0"/>
          </a:p>
        </p:txBody>
      </p:sp>
      <p:sp>
        <p:nvSpPr>
          <p:cNvPr id="18" name="Tijdelijke aanduiding voor inhoud 17"/>
          <p:cNvSpPr>
            <a:spLocks noGrp="1"/>
          </p:cNvSpPr>
          <p:nvPr>
            <p:ph sz="half" idx="4"/>
          </p:nvPr>
        </p:nvSpPr>
        <p:spPr/>
        <p:txBody>
          <a:bodyPr>
            <a:normAutofit/>
          </a:bodyPr>
          <a:lstStyle/>
          <a:p>
            <a:r>
              <a:rPr lang="en-GB" dirty="0"/>
              <a:t>In the future</a:t>
            </a:r>
          </a:p>
          <a:p>
            <a:r>
              <a:rPr lang="en-GB" dirty="0"/>
              <a:t>Uncertain </a:t>
            </a:r>
          </a:p>
          <a:p>
            <a:r>
              <a:rPr lang="en-GB" dirty="0"/>
              <a:t>Need to evaluate Probability, Impact and Proximity</a:t>
            </a:r>
          </a:p>
          <a:p>
            <a:r>
              <a:rPr lang="en-GB" dirty="0"/>
              <a:t>Time to plan - may or may not lead to action </a:t>
            </a:r>
          </a:p>
          <a:p>
            <a:r>
              <a:rPr lang="en-GB" dirty="0"/>
              <a:t>Possibly raised as a consequence of existing issue</a:t>
            </a:r>
            <a:endParaRPr lang="en-US" dirty="0"/>
          </a:p>
        </p:txBody>
      </p:sp>
      <p:sp>
        <p:nvSpPr>
          <p:cNvPr id="29" name="Tijdelijke aanduiding voor tekst 28">
            <a:extLst>
              <a:ext uri="{FF2B5EF4-FFF2-40B4-BE49-F238E27FC236}">
                <a16:creationId xmlns:a16="http://schemas.microsoft.com/office/drawing/2014/main" id="{D55FCAAA-8C57-4480-80FF-3010C8882E89}"/>
              </a:ext>
            </a:extLst>
          </p:cNvPr>
          <p:cNvSpPr>
            <a:spLocks noGrp="1"/>
          </p:cNvSpPr>
          <p:nvPr>
            <p:ph type="body" sz="quarter" idx="13"/>
          </p:nvPr>
        </p:nvSpPr>
        <p:spPr/>
        <p:txBody>
          <a:bodyPr/>
          <a:lstStyle/>
          <a:p>
            <a:r>
              <a:rPr lang="en-GB" dirty="0"/>
              <a:t>Ref. 3.6</a:t>
            </a:r>
            <a:endParaRPr lang="nl-NL" dirty="0"/>
          </a:p>
        </p:txBody>
      </p:sp>
      <p:sp>
        <p:nvSpPr>
          <p:cNvPr id="125957" name="Text Box 5"/>
          <p:cNvSpPr txBox="1">
            <a:spLocks noChangeArrowheads="1"/>
          </p:cNvSpPr>
          <p:nvPr/>
        </p:nvSpPr>
        <p:spPr bwMode="auto">
          <a:xfrm>
            <a:off x="7041015" y="5189140"/>
            <a:ext cx="3902012" cy="400099"/>
          </a:xfrm>
          <a:prstGeom prst="rect">
            <a:avLst/>
          </a:prstGeom>
          <a:noFill/>
          <a:ln w="12700">
            <a:noFill/>
            <a:miter lim="800000"/>
            <a:headEnd/>
            <a:tailEnd/>
          </a:ln>
        </p:spPr>
        <p:txBody>
          <a:bodyPr wrap="none" lIns="91431" tIns="45715" rIns="91431" bIns="45715">
            <a:spAutoFit/>
          </a:bodyPr>
          <a:lstStyle/>
          <a:p>
            <a:pPr eaLnBrk="0" hangingPunct="0"/>
            <a:r>
              <a:rPr lang="en-GB" sz="2000" b="1" i="1" dirty="0">
                <a:solidFill>
                  <a:srgbClr val="FF6600"/>
                </a:solidFill>
                <a:latin typeface="Arial" charset="0"/>
              </a:rPr>
              <a:t>Actions proactive and reactive</a:t>
            </a:r>
            <a:endParaRPr lang="en-US" sz="2000" b="1" dirty="0">
              <a:solidFill>
                <a:srgbClr val="FF6600"/>
              </a:solidFill>
              <a:latin typeface="Arial" charset="0"/>
            </a:endParaRPr>
          </a:p>
        </p:txBody>
      </p:sp>
      <p:sp>
        <p:nvSpPr>
          <p:cNvPr id="125958" name="Text Box 6"/>
          <p:cNvSpPr txBox="1">
            <a:spLocks noChangeArrowheads="1"/>
          </p:cNvSpPr>
          <p:nvPr/>
        </p:nvSpPr>
        <p:spPr bwMode="auto">
          <a:xfrm>
            <a:off x="1582745" y="5189141"/>
            <a:ext cx="2164357" cy="400099"/>
          </a:xfrm>
          <a:prstGeom prst="rect">
            <a:avLst/>
          </a:prstGeom>
          <a:noFill/>
          <a:ln w="12700">
            <a:noFill/>
            <a:miter lim="800000"/>
            <a:headEnd/>
            <a:tailEnd/>
          </a:ln>
        </p:spPr>
        <p:txBody>
          <a:bodyPr wrap="none" lIns="91431" tIns="45715" rIns="91431" bIns="45715">
            <a:spAutoFit/>
          </a:bodyPr>
          <a:lstStyle/>
          <a:p>
            <a:pPr eaLnBrk="0" hangingPunct="0"/>
            <a:r>
              <a:rPr lang="en-GB" sz="2000" b="1" i="1" dirty="0">
                <a:solidFill>
                  <a:srgbClr val="FF6600"/>
                </a:solidFill>
                <a:latin typeface="Arial" charset="0"/>
              </a:rPr>
              <a:t>Actions reactive</a:t>
            </a:r>
            <a:endParaRPr lang="en-US" sz="2000" b="1" i="1" dirty="0">
              <a:solidFill>
                <a:srgbClr val="FF6600"/>
              </a:solidFill>
              <a:latin typeface="Arial" charset="0"/>
            </a:endParaRP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dirty="0"/>
              <a:t>Issue Register</a:t>
            </a:r>
          </a:p>
        </p:txBody>
      </p:sp>
      <p:sp>
        <p:nvSpPr>
          <p:cNvPr id="124931" name="Rectangle 3"/>
          <p:cNvSpPr>
            <a:spLocks noGrp="1" noChangeArrowheads="1"/>
          </p:cNvSpPr>
          <p:nvPr>
            <p:ph sz="quarter" idx="1"/>
          </p:nvPr>
        </p:nvSpPr>
        <p:spPr/>
        <p:txBody>
          <a:bodyPr/>
          <a:lstStyle/>
          <a:p>
            <a:r>
              <a:rPr lang="en-GB" dirty="0"/>
              <a:t>Captures and maintain information on all issues have already occurred and require action </a:t>
            </a:r>
          </a:p>
          <a:p>
            <a:r>
              <a:rPr lang="en-GB" dirty="0"/>
              <a:t>May include risks that have materialised  </a:t>
            </a:r>
          </a:p>
          <a:p>
            <a:r>
              <a:rPr lang="en-GB" dirty="0"/>
              <a:t>Organisation decides precise content </a:t>
            </a:r>
          </a:p>
          <a:p>
            <a:r>
              <a:rPr lang="en-GB" dirty="0"/>
              <a:t>Layout should reflect the sequence in which information is captured</a:t>
            </a:r>
          </a:p>
          <a:p>
            <a:r>
              <a:rPr lang="en-GB" dirty="0"/>
              <a:t>Collects sufficient information to enable a timely and appropriate response to all issues </a:t>
            </a:r>
          </a:p>
          <a:p>
            <a:r>
              <a:rPr lang="en-GB" dirty="0"/>
              <a:t>Risk Register and Issue Register should cross-reference  </a:t>
            </a:r>
          </a:p>
        </p:txBody>
      </p:sp>
      <p:sp>
        <p:nvSpPr>
          <p:cNvPr id="2" name="Tijdelijke aanduiding voor tekst 1">
            <a:extLst>
              <a:ext uri="{FF2B5EF4-FFF2-40B4-BE49-F238E27FC236}">
                <a16:creationId xmlns:a16="http://schemas.microsoft.com/office/drawing/2014/main" id="{F7BBB37F-ABBF-4BBC-A70E-8A82A4B83896}"/>
              </a:ext>
            </a:extLst>
          </p:cNvPr>
          <p:cNvSpPr>
            <a:spLocks noGrp="1"/>
          </p:cNvSpPr>
          <p:nvPr>
            <p:ph type="body" sz="quarter" idx="13"/>
          </p:nvPr>
        </p:nvSpPr>
        <p:spPr/>
        <p:txBody>
          <a:bodyPr/>
          <a:lstStyle/>
          <a:p>
            <a:endParaRPr lang="nl-NL"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dirty="0"/>
              <a:t>Risk Cause, Event, and Effect</a:t>
            </a:r>
            <a:endParaRPr lang="en-GB" dirty="0"/>
          </a:p>
        </p:txBody>
      </p:sp>
      <p:sp>
        <p:nvSpPr>
          <p:cNvPr id="26627" name="Rectangle 3"/>
          <p:cNvSpPr>
            <a:spLocks noGrp="1" noChangeArrowheads="1"/>
          </p:cNvSpPr>
          <p:nvPr>
            <p:ph sz="quarter" idx="1"/>
          </p:nvPr>
        </p:nvSpPr>
        <p:spPr/>
        <p:txBody>
          <a:bodyPr>
            <a:normAutofit/>
          </a:bodyPr>
          <a:lstStyle/>
          <a:p>
            <a:pPr eaLnBrk="1" hangingPunct="1"/>
            <a:r>
              <a:rPr lang="en-GB" b="1" dirty="0">
                <a:solidFill>
                  <a:srgbClr val="231F20"/>
                </a:solidFill>
              </a:rPr>
              <a:t>Risk Cause</a:t>
            </a:r>
            <a:r>
              <a:rPr lang="en-GB" dirty="0">
                <a:solidFill>
                  <a:srgbClr val="231F20"/>
                </a:solidFill>
              </a:rPr>
              <a:t> </a:t>
            </a:r>
          </a:p>
          <a:p>
            <a:pPr lvl="1" eaLnBrk="1" hangingPunct="1"/>
            <a:r>
              <a:rPr lang="en-GB" dirty="0">
                <a:solidFill>
                  <a:srgbClr val="231F20"/>
                </a:solidFill>
              </a:rPr>
              <a:t>Describes the source of the risk - the event or situation that gives rise to the risk - often referred to as risk drivers</a:t>
            </a:r>
          </a:p>
          <a:p>
            <a:pPr lvl="1" eaLnBrk="1" hangingPunct="1"/>
            <a:r>
              <a:rPr lang="en-GB" dirty="0">
                <a:solidFill>
                  <a:srgbClr val="231F20"/>
                </a:solidFill>
              </a:rPr>
              <a:t>Not risks in themselves, but the potential trigger points for risk</a:t>
            </a:r>
          </a:p>
          <a:p>
            <a:pPr lvl="1" eaLnBrk="1" hangingPunct="1"/>
            <a:r>
              <a:rPr lang="en-GB" dirty="0">
                <a:solidFill>
                  <a:srgbClr val="231F20"/>
                </a:solidFill>
              </a:rPr>
              <a:t>May be either internal or external to the organisational activity under consideration</a:t>
            </a:r>
          </a:p>
          <a:p>
            <a:pPr eaLnBrk="1" hangingPunct="1"/>
            <a:r>
              <a:rPr lang="en-GB" b="1" dirty="0">
                <a:solidFill>
                  <a:srgbClr val="231F20"/>
                </a:solidFill>
              </a:rPr>
              <a:t>Risk Event</a:t>
            </a:r>
            <a:r>
              <a:rPr lang="en-GB" dirty="0">
                <a:solidFill>
                  <a:srgbClr val="231F20"/>
                </a:solidFill>
              </a:rPr>
              <a:t> - describes the area of uncertainty in terms of the threat or the opportunity</a:t>
            </a:r>
            <a:endParaRPr lang="en-GB" dirty="0"/>
          </a:p>
          <a:p>
            <a:pPr eaLnBrk="1" hangingPunct="1"/>
            <a:r>
              <a:rPr lang="en-GB" b="1" dirty="0">
                <a:solidFill>
                  <a:srgbClr val="231F20"/>
                </a:solidFill>
              </a:rPr>
              <a:t>Risk Effect</a:t>
            </a:r>
            <a:r>
              <a:rPr lang="en-GB" dirty="0">
                <a:solidFill>
                  <a:srgbClr val="231F20"/>
                </a:solidFill>
              </a:rPr>
              <a:t> - describes the impact that the risk would have on the organisational activity should the risk materialise</a:t>
            </a:r>
            <a:endParaRPr lang="en-GB" dirty="0"/>
          </a:p>
        </p:txBody>
      </p:sp>
      <p:sp>
        <p:nvSpPr>
          <p:cNvPr id="2" name="Tijdelijke aanduiding voor tekst 1">
            <a:extLst>
              <a:ext uri="{FF2B5EF4-FFF2-40B4-BE49-F238E27FC236}">
                <a16:creationId xmlns:a16="http://schemas.microsoft.com/office/drawing/2014/main" id="{B60418B1-9B22-4244-A113-F9C0C00A6533}"/>
              </a:ext>
            </a:extLst>
          </p:cNvPr>
          <p:cNvSpPr>
            <a:spLocks noGrp="1"/>
          </p:cNvSpPr>
          <p:nvPr>
            <p:ph type="body" sz="quarter" idx="13"/>
          </p:nvPr>
        </p:nvSpPr>
        <p:spPr/>
        <p:txBody>
          <a:bodyPr/>
          <a:lstStyle/>
          <a:p>
            <a:endParaRPr lang="nl-NL"/>
          </a:p>
        </p:txBody>
      </p:sp>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679510" y="236170"/>
            <a:ext cx="8832980" cy="744558"/>
          </a:xfrm>
        </p:spPr>
        <p:txBody>
          <a:bodyPr>
            <a:normAutofit/>
          </a:bodyPr>
          <a:lstStyle/>
          <a:p>
            <a:pPr eaLnBrk="1" hangingPunct="1">
              <a:defRPr/>
            </a:pPr>
            <a:r>
              <a:rPr lang="en-US" dirty="0"/>
              <a:t>Issue Register: Composition</a:t>
            </a:r>
          </a:p>
        </p:txBody>
      </p:sp>
      <p:sp>
        <p:nvSpPr>
          <p:cNvPr id="119811" name="Rectangle 3"/>
          <p:cNvSpPr>
            <a:spLocks noGrp="1" noChangeArrowheads="1"/>
          </p:cNvSpPr>
          <p:nvPr>
            <p:ph sz="quarter" idx="1"/>
          </p:nvPr>
        </p:nvSpPr>
        <p:spPr>
          <a:xfrm>
            <a:off x="1631950" y="1633606"/>
            <a:ext cx="8832980" cy="4833391"/>
          </a:xfrm>
        </p:spPr>
        <p:txBody>
          <a:bodyPr>
            <a:noAutofit/>
          </a:bodyPr>
          <a:lstStyle/>
          <a:p>
            <a:pPr eaLnBrk="1" hangingPunct="1">
              <a:defRPr/>
            </a:pPr>
            <a:r>
              <a:rPr lang="en-US" dirty="0">
                <a:solidFill>
                  <a:srgbClr val="231F20"/>
                </a:solidFill>
                <a:cs typeface="Arial" charset="0"/>
              </a:rPr>
              <a:t>Issue identifier</a:t>
            </a:r>
          </a:p>
          <a:p>
            <a:pPr eaLnBrk="1" hangingPunct="1">
              <a:defRPr/>
            </a:pPr>
            <a:r>
              <a:rPr lang="en-US" dirty="0">
                <a:solidFill>
                  <a:srgbClr val="231F20"/>
                </a:solidFill>
                <a:cs typeface="Arial" charset="0"/>
              </a:rPr>
              <a:t>Issue type </a:t>
            </a:r>
            <a:r>
              <a:rPr lang="en-US" sz="1800" dirty="0">
                <a:solidFill>
                  <a:srgbClr val="231F20"/>
                </a:solidFill>
                <a:cs typeface="Arial" charset="0"/>
              </a:rPr>
              <a:t>(</a:t>
            </a:r>
            <a:r>
              <a:rPr lang="en-US" sz="1800" dirty="0" err="1">
                <a:solidFill>
                  <a:srgbClr val="231F20"/>
                </a:solidFill>
                <a:cs typeface="Arial" charset="0"/>
              </a:rPr>
              <a:t>Rfc</a:t>
            </a:r>
            <a:r>
              <a:rPr lang="en-US" sz="1800" dirty="0">
                <a:solidFill>
                  <a:srgbClr val="231F20"/>
                </a:solidFill>
                <a:cs typeface="Arial" charset="0"/>
              </a:rPr>
              <a:t>, Query, Off-spec, Problem, Concern, Benefit)</a:t>
            </a:r>
            <a:endParaRPr lang="en-US" dirty="0">
              <a:solidFill>
                <a:srgbClr val="231F20"/>
              </a:solidFill>
              <a:cs typeface="Arial" charset="0"/>
            </a:endParaRPr>
          </a:p>
          <a:p>
            <a:pPr eaLnBrk="1" hangingPunct="1">
              <a:defRPr/>
            </a:pPr>
            <a:r>
              <a:rPr lang="en-US" dirty="0">
                <a:solidFill>
                  <a:srgbClr val="231F20"/>
                </a:solidFill>
                <a:cs typeface="Arial" charset="0"/>
              </a:rPr>
              <a:t>Date raised</a:t>
            </a:r>
          </a:p>
          <a:p>
            <a:pPr eaLnBrk="1" hangingPunct="1">
              <a:defRPr/>
            </a:pPr>
            <a:r>
              <a:rPr lang="en-US" dirty="0">
                <a:solidFill>
                  <a:srgbClr val="231F20"/>
                </a:solidFill>
                <a:cs typeface="Arial" charset="0"/>
              </a:rPr>
              <a:t>Raised by</a:t>
            </a:r>
          </a:p>
          <a:p>
            <a:pPr eaLnBrk="1" hangingPunct="1">
              <a:defRPr/>
            </a:pPr>
            <a:r>
              <a:rPr lang="en-US" dirty="0">
                <a:solidFill>
                  <a:srgbClr val="231F20"/>
                </a:solidFill>
                <a:cs typeface="Arial" charset="0"/>
              </a:rPr>
              <a:t>Issue description</a:t>
            </a:r>
          </a:p>
          <a:p>
            <a:pPr eaLnBrk="1" hangingPunct="1">
              <a:defRPr/>
            </a:pPr>
            <a:r>
              <a:rPr lang="en-US" dirty="0">
                <a:solidFill>
                  <a:srgbClr val="231F20"/>
                </a:solidFill>
                <a:cs typeface="Arial" charset="0"/>
              </a:rPr>
              <a:t>Severity</a:t>
            </a:r>
          </a:p>
          <a:p>
            <a:pPr eaLnBrk="1" hangingPunct="1">
              <a:defRPr/>
            </a:pPr>
            <a:r>
              <a:rPr lang="en-US" dirty="0">
                <a:solidFill>
                  <a:srgbClr val="231F20"/>
                </a:solidFill>
                <a:cs typeface="Arial" charset="0"/>
              </a:rPr>
              <a:t>Priority</a:t>
            </a:r>
          </a:p>
          <a:p>
            <a:pPr eaLnBrk="1" hangingPunct="1">
              <a:defRPr/>
            </a:pPr>
            <a:r>
              <a:rPr lang="en-US" dirty="0">
                <a:solidFill>
                  <a:srgbClr val="231F20"/>
                </a:solidFill>
                <a:cs typeface="Arial" charset="0"/>
              </a:rPr>
              <a:t>Action required</a:t>
            </a:r>
          </a:p>
          <a:p>
            <a:pPr eaLnBrk="1" hangingPunct="1">
              <a:defRPr/>
            </a:pPr>
            <a:r>
              <a:rPr lang="en-US" dirty="0">
                <a:solidFill>
                  <a:srgbClr val="231F20"/>
                </a:solidFill>
                <a:cs typeface="Arial" charset="0"/>
              </a:rPr>
              <a:t>Date action to be implemented</a:t>
            </a:r>
          </a:p>
          <a:p>
            <a:pPr eaLnBrk="1" hangingPunct="1">
              <a:defRPr/>
            </a:pPr>
            <a:r>
              <a:rPr lang="en-US" dirty="0">
                <a:solidFill>
                  <a:srgbClr val="231F20"/>
                </a:solidFill>
                <a:cs typeface="Arial" charset="0"/>
              </a:rPr>
              <a:t>Action status</a:t>
            </a:r>
          </a:p>
          <a:p>
            <a:pPr eaLnBrk="1" hangingPunct="1">
              <a:defRPr/>
            </a:pPr>
            <a:r>
              <a:rPr lang="en-US" dirty="0">
                <a:solidFill>
                  <a:srgbClr val="231F20"/>
                </a:solidFill>
                <a:cs typeface="Arial" charset="0"/>
              </a:rPr>
              <a:t>Issue owner</a:t>
            </a:r>
          </a:p>
        </p:txBody>
      </p:sp>
      <p:sp>
        <p:nvSpPr>
          <p:cNvPr id="3" name="Tijdelijke aanduiding voor tekst 2">
            <a:extLst>
              <a:ext uri="{FF2B5EF4-FFF2-40B4-BE49-F238E27FC236}">
                <a16:creationId xmlns:a16="http://schemas.microsoft.com/office/drawing/2014/main" id="{75C991AC-B72D-4F02-85F9-808633D24C87}"/>
              </a:ext>
            </a:extLst>
          </p:cNvPr>
          <p:cNvSpPr>
            <a:spLocks noGrp="1"/>
          </p:cNvSpPr>
          <p:nvPr>
            <p:ph type="body" sz="quarter" idx="13"/>
          </p:nvPr>
        </p:nvSpPr>
        <p:spPr/>
        <p:txBody>
          <a:bodyPr/>
          <a:lstStyle/>
          <a:p>
            <a:r>
              <a:rPr lang="en-GB" dirty="0"/>
              <a:t>App. A.5</a:t>
            </a:r>
            <a:endParaRPr lang="nl-NL" dirty="0"/>
          </a:p>
        </p:txBody>
      </p:sp>
      <p:sp>
        <p:nvSpPr>
          <p:cNvPr id="6" name="Rectangle 3"/>
          <p:cNvSpPr txBox="1">
            <a:spLocks noChangeArrowheads="1"/>
          </p:cNvSpPr>
          <p:nvPr/>
        </p:nvSpPr>
        <p:spPr>
          <a:xfrm>
            <a:off x="1631950" y="917840"/>
            <a:ext cx="10224690" cy="1143008"/>
          </a:xfrm>
          <a:prstGeom prst="rect">
            <a:avLst/>
          </a:prstGeom>
        </p:spPr>
        <p:txBody>
          <a:bodyPr vert="horz" lIns="91431" tIns="45715" rIns="91431" bIns="45715">
            <a:noAutofit/>
          </a:bodyPr>
          <a:lstStyle/>
          <a:p>
            <a:pPr>
              <a:spcBef>
                <a:spcPts val="580"/>
              </a:spcBef>
              <a:buClr>
                <a:schemeClr val="accent1"/>
              </a:buClr>
              <a:buSzPct val="85000"/>
              <a:defRPr/>
            </a:pPr>
            <a:r>
              <a:rPr lang="en-US" sz="2400" dirty="0">
                <a:latin typeface="Calibri" panose="020F0502020204030204" pitchFamily="34" charset="0"/>
                <a:cs typeface="Calibri" panose="020F0502020204030204" pitchFamily="34" charset="0"/>
              </a:rPr>
              <a:t>For document management purposes the register should include:</a:t>
            </a:r>
          </a:p>
          <a:p>
            <a:pPr marL="274293" indent="-274293">
              <a:lnSpc>
                <a:spcPct val="80000"/>
              </a:lnSpc>
              <a:spcBef>
                <a:spcPts val="580"/>
              </a:spcBef>
              <a:buClr>
                <a:schemeClr val="accent1"/>
              </a:buClr>
              <a:buSzPct val="85000"/>
              <a:buFont typeface="Wingdings 2"/>
              <a:buChar char=""/>
              <a:defRPr/>
            </a:pPr>
            <a:r>
              <a:rPr lang="en-US" sz="2000" dirty="0">
                <a:solidFill>
                  <a:srgbClr val="231F20"/>
                </a:solidFill>
                <a:latin typeface="Calibri" panose="020F0502020204030204" pitchFamily="34" charset="0"/>
                <a:cs typeface="Calibri" panose="020F0502020204030204" pitchFamily="34" charset="0"/>
              </a:rPr>
              <a:t>a  title (reflecting the organizational activity), date, date last updated, version number, author, 									     file reference</a:t>
            </a:r>
            <a:endParaRPr lang="en-GB" sz="2000" dirty="0">
              <a:solidFill>
                <a:srgbClr val="231F20"/>
              </a:solidFill>
              <a:latin typeface="Calibri" panose="020F0502020204030204" pitchFamily="34" charset="0"/>
              <a:cs typeface="Calibri" panose="020F0502020204030204" pitchFamily="34"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dirty="0"/>
              <a:t>Activities </a:t>
            </a:r>
            <a:r>
              <a:rPr lang="en-US" dirty="0">
                <a:latin typeface="Arial" pitchFamily="34" charset="0"/>
                <a:cs typeface="Arial" pitchFamily="34" charset="0"/>
              </a:rPr>
              <a:t>&amp;</a:t>
            </a:r>
            <a:r>
              <a:rPr lang="en-US" dirty="0"/>
              <a:t> Relationship</a:t>
            </a:r>
            <a:endParaRPr lang="en-GB" dirty="0"/>
          </a:p>
        </p:txBody>
      </p:sp>
      <p:sp>
        <p:nvSpPr>
          <p:cNvPr id="126979" name="Rectangle 3"/>
          <p:cNvSpPr>
            <a:spLocks noGrp="1" noChangeArrowheads="1"/>
          </p:cNvSpPr>
          <p:nvPr>
            <p:ph sz="quarter" idx="1"/>
          </p:nvPr>
        </p:nvSpPr>
        <p:spPr/>
        <p:txBody>
          <a:bodyPr>
            <a:normAutofit/>
          </a:bodyPr>
          <a:lstStyle/>
          <a:p>
            <a:pPr eaLnBrk="1" hangingPunct="1">
              <a:defRPr/>
            </a:pPr>
            <a:r>
              <a:rPr lang="en-US" dirty="0">
                <a:cs typeface="Arial" charset="0"/>
              </a:rPr>
              <a:t>Issue Registers record events that have already occurred - may require immediate attention</a:t>
            </a:r>
          </a:p>
          <a:p>
            <a:pPr eaLnBrk="1" hangingPunct="1">
              <a:defRPr/>
            </a:pPr>
            <a:r>
              <a:rPr lang="en-US" dirty="0">
                <a:cs typeface="Arial" charset="0"/>
              </a:rPr>
              <a:t>Needs to be a clear understanding of: </a:t>
            </a:r>
          </a:p>
          <a:p>
            <a:pPr lvl="1" eaLnBrk="1" hangingPunct="1">
              <a:defRPr/>
            </a:pPr>
            <a:r>
              <a:rPr lang="en-US" dirty="0">
                <a:cs typeface="Arial" charset="0"/>
              </a:rPr>
              <a:t>the actual or potential scale of the impact</a:t>
            </a:r>
          </a:p>
          <a:p>
            <a:pPr lvl="1" eaLnBrk="1" hangingPunct="1">
              <a:defRPr/>
            </a:pPr>
            <a:r>
              <a:rPr lang="en-US" dirty="0">
                <a:cs typeface="Arial" charset="0"/>
              </a:rPr>
              <a:t>what needs to be done and in what order		</a:t>
            </a:r>
          </a:p>
          <a:p>
            <a:pPr lvl="1" eaLnBrk="1" hangingPunct="1">
              <a:defRPr/>
            </a:pPr>
            <a:r>
              <a:rPr lang="en-US" dirty="0">
                <a:cs typeface="Arial" charset="0"/>
              </a:rPr>
              <a:t>what the timeframe is to be, </a:t>
            </a:r>
          </a:p>
          <a:p>
            <a:pPr lvl="1" eaLnBrk="1" hangingPunct="1">
              <a:defRPr/>
            </a:pPr>
            <a:r>
              <a:rPr lang="en-US" dirty="0">
                <a:cs typeface="Arial" charset="0"/>
              </a:rPr>
              <a:t>the costs and </a:t>
            </a:r>
          </a:p>
          <a:p>
            <a:pPr lvl="1" eaLnBrk="1" hangingPunct="1">
              <a:defRPr/>
            </a:pPr>
            <a:r>
              <a:rPr lang="en-US" dirty="0">
                <a:cs typeface="Arial" charset="0"/>
              </a:rPr>
              <a:t>which individuals will implement the response</a:t>
            </a:r>
            <a:endParaRPr lang="en-GB" dirty="0">
              <a:cs typeface="Times New Roman" pitchFamily="18" charset="0"/>
            </a:endParaRPr>
          </a:p>
        </p:txBody>
      </p:sp>
      <p:sp>
        <p:nvSpPr>
          <p:cNvPr id="2" name="Tijdelijke aanduiding voor tekst 1">
            <a:extLst>
              <a:ext uri="{FF2B5EF4-FFF2-40B4-BE49-F238E27FC236}">
                <a16:creationId xmlns:a16="http://schemas.microsoft.com/office/drawing/2014/main" id="{BFDC46C3-576D-4FE0-961E-CA2C206418AB}"/>
              </a:ext>
            </a:extLst>
          </p:cNvPr>
          <p:cNvSpPr>
            <a:spLocks noGrp="1"/>
          </p:cNvSpPr>
          <p:nvPr>
            <p:ph type="body" sz="quarter" idx="13"/>
          </p:nvPr>
        </p:nvSpPr>
        <p:spPr/>
        <p:txBody>
          <a:bodyPr/>
          <a:lstStyle/>
          <a:p>
            <a:endParaRPr lang="nl-NL"/>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The M_o_R - Plans</a:t>
            </a:r>
          </a:p>
        </p:txBody>
      </p:sp>
      <p:sp>
        <p:nvSpPr>
          <p:cNvPr id="3" name="Tijdelijke aanduiding voor tekst 2"/>
          <p:cNvSpPr>
            <a:spLocks noGrp="1"/>
          </p:cNvSpPr>
          <p:nvPr>
            <p:ph type="body" idx="4294967295"/>
          </p:nvPr>
        </p:nvSpPr>
        <p:spPr>
          <a:xfrm>
            <a:off x="4419600" y="3000375"/>
            <a:ext cx="7772400" cy="2286000"/>
          </a:xfrm>
        </p:spPr>
        <p:txBody>
          <a:bodyPr>
            <a:normAutofit/>
          </a:bodyPr>
          <a:lstStyle/>
          <a:p>
            <a:r>
              <a:rPr lang="en-US" dirty="0">
                <a:solidFill>
                  <a:srgbClr val="FF6600"/>
                </a:solidFill>
              </a:rPr>
              <a:t>Risk Improvement Plan</a:t>
            </a:r>
          </a:p>
          <a:p>
            <a:r>
              <a:rPr lang="en-US" dirty="0"/>
              <a:t>Risk Communication Plan</a:t>
            </a:r>
          </a:p>
          <a:p>
            <a:r>
              <a:rPr lang="en-US" dirty="0"/>
              <a:t>Risk Response plan</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defRPr/>
            </a:pPr>
            <a:r>
              <a:rPr lang="en-GB"/>
              <a:t>Risk Improvement Plan</a:t>
            </a:r>
          </a:p>
        </p:txBody>
      </p:sp>
      <p:sp>
        <p:nvSpPr>
          <p:cNvPr id="277507" name="Rectangle 3"/>
          <p:cNvSpPr>
            <a:spLocks noGrp="1" noChangeArrowheads="1"/>
          </p:cNvSpPr>
          <p:nvPr>
            <p:ph sz="quarter" idx="1"/>
          </p:nvPr>
        </p:nvSpPr>
        <p:spPr/>
        <p:txBody>
          <a:bodyPr>
            <a:normAutofit/>
          </a:bodyPr>
          <a:lstStyle/>
          <a:p>
            <a:pPr marL="0" indent="0">
              <a:buNone/>
              <a:defRPr/>
            </a:pPr>
            <a:r>
              <a:rPr lang="en-GB" dirty="0">
                <a:solidFill>
                  <a:srgbClr val="231F20"/>
                </a:solidFill>
                <a:cs typeface="Arial" charset="0"/>
              </a:rPr>
              <a:t>Once an approach to any cultural awareness programme has been agreed, a Risk Improvement Plan should be developed</a:t>
            </a:r>
          </a:p>
          <a:p>
            <a:pPr eaLnBrk="1" hangingPunct="1">
              <a:buNone/>
              <a:defRPr/>
            </a:pPr>
            <a:r>
              <a:rPr lang="en-GB" dirty="0">
                <a:solidFill>
                  <a:srgbClr val="231F20"/>
                </a:solidFill>
                <a:cs typeface="Arial" charset="0"/>
              </a:rPr>
              <a:t>Purpose:</a:t>
            </a:r>
          </a:p>
          <a:p>
            <a:pPr lvl="1" eaLnBrk="1" hangingPunct="1">
              <a:defRPr/>
            </a:pPr>
            <a:r>
              <a:rPr lang="en-GB" dirty="0">
                <a:solidFill>
                  <a:srgbClr val="231F20"/>
                </a:solidFill>
                <a:cs typeface="Arial" charset="0"/>
              </a:rPr>
              <a:t>records current status of management of risk cultural awareness </a:t>
            </a:r>
          </a:p>
          <a:p>
            <a:pPr lvl="1" eaLnBrk="1" hangingPunct="1">
              <a:defRPr/>
            </a:pPr>
            <a:r>
              <a:rPr lang="en-GB" dirty="0">
                <a:solidFill>
                  <a:srgbClr val="231F20"/>
                </a:solidFill>
                <a:cs typeface="Arial" charset="0"/>
              </a:rPr>
              <a:t>the behavioural targets that are to be achieved and an appropriate time period in which to achieve them</a:t>
            </a:r>
          </a:p>
          <a:p>
            <a:pPr lvl="1" eaLnBrk="1" hangingPunct="1">
              <a:defRPr/>
            </a:pPr>
            <a:r>
              <a:rPr lang="en-GB" dirty="0">
                <a:solidFill>
                  <a:srgbClr val="231F20"/>
                </a:solidFill>
                <a:cs typeface="Arial" charset="0"/>
              </a:rPr>
              <a:t>the mechanisms/methods planned to be used to achieve the cultural change</a:t>
            </a:r>
          </a:p>
        </p:txBody>
      </p:sp>
      <p:sp>
        <p:nvSpPr>
          <p:cNvPr id="3" name="Tijdelijke aanduiding voor tekst 2">
            <a:extLst>
              <a:ext uri="{FF2B5EF4-FFF2-40B4-BE49-F238E27FC236}">
                <a16:creationId xmlns:a16="http://schemas.microsoft.com/office/drawing/2014/main" id="{6DD1A0D5-5281-425C-AFF8-5CA9AC8BB79C}"/>
              </a:ext>
            </a:extLst>
          </p:cNvPr>
          <p:cNvSpPr>
            <a:spLocks noGrp="1"/>
          </p:cNvSpPr>
          <p:nvPr>
            <p:ph type="body" sz="quarter" idx="13"/>
          </p:nvPr>
        </p:nvSpPr>
        <p:spPr/>
        <p:txBody>
          <a:bodyPr/>
          <a:lstStyle/>
          <a:p>
            <a:r>
              <a:rPr lang="en-GB" dirty="0"/>
              <a:t>App. A.6</a:t>
            </a:r>
            <a:endParaRPr lang="nl-NL" dirty="0"/>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Composition</a:t>
            </a:r>
          </a:p>
        </p:txBody>
      </p:sp>
      <p:sp>
        <p:nvSpPr>
          <p:cNvPr id="5" name="Tijdelijke aanduiding voor inhoud 4"/>
          <p:cNvSpPr>
            <a:spLocks noGrp="1"/>
          </p:cNvSpPr>
          <p:nvPr>
            <p:ph sz="quarter" idx="1"/>
          </p:nvPr>
        </p:nvSpPr>
        <p:spPr/>
        <p:txBody>
          <a:bodyPr/>
          <a:lstStyle/>
          <a:p>
            <a:r>
              <a:rPr lang="en-US" dirty="0"/>
              <a:t>Current date</a:t>
            </a:r>
          </a:p>
          <a:p>
            <a:r>
              <a:rPr lang="en-US" dirty="0"/>
              <a:t>Category group</a:t>
            </a:r>
          </a:p>
          <a:p>
            <a:r>
              <a:rPr lang="en-US" dirty="0"/>
              <a:t>Existing </a:t>
            </a:r>
            <a:r>
              <a:rPr lang="en-US" dirty="0" err="1"/>
              <a:t>behaviours</a:t>
            </a:r>
            <a:endParaRPr lang="en-US" dirty="0"/>
          </a:p>
          <a:p>
            <a:r>
              <a:rPr lang="en-US" dirty="0"/>
              <a:t>Target </a:t>
            </a:r>
            <a:r>
              <a:rPr lang="en-US" dirty="0" err="1"/>
              <a:t>behaviour</a:t>
            </a:r>
            <a:endParaRPr lang="en-US" dirty="0"/>
          </a:p>
          <a:p>
            <a:r>
              <a:rPr lang="en-US" dirty="0"/>
              <a:t>Target date</a:t>
            </a:r>
          </a:p>
          <a:p>
            <a:r>
              <a:rPr lang="en-US" dirty="0"/>
              <a:t>Mechanisms</a:t>
            </a:r>
          </a:p>
          <a:p>
            <a:r>
              <a:rPr lang="en-US" dirty="0"/>
              <a:t>Measurement</a:t>
            </a:r>
          </a:p>
        </p:txBody>
      </p:sp>
      <p:sp>
        <p:nvSpPr>
          <p:cNvPr id="3" name="Tijdelijke aanduiding voor tekst 2">
            <a:extLst>
              <a:ext uri="{FF2B5EF4-FFF2-40B4-BE49-F238E27FC236}">
                <a16:creationId xmlns:a16="http://schemas.microsoft.com/office/drawing/2014/main" id="{B8A1BF33-A97E-4F05-A8C0-38B067886BD0}"/>
              </a:ext>
            </a:extLst>
          </p:cNvPr>
          <p:cNvSpPr>
            <a:spLocks noGrp="1"/>
          </p:cNvSpPr>
          <p:nvPr>
            <p:ph type="body" sz="quarter" idx="13"/>
          </p:nvPr>
        </p:nvSpPr>
        <p:spPr/>
        <p:txBody>
          <a:bodyPr/>
          <a:lstStyle/>
          <a:p>
            <a:endParaRPr lang="nl-NL"/>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The M_o_R - Plans</a:t>
            </a:r>
          </a:p>
        </p:txBody>
      </p:sp>
      <p:sp>
        <p:nvSpPr>
          <p:cNvPr id="3" name="Tijdelijke aanduiding voor tekst 2"/>
          <p:cNvSpPr>
            <a:spLocks noGrp="1"/>
          </p:cNvSpPr>
          <p:nvPr>
            <p:ph type="body" idx="4294967295"/>
          </p:nvPr>
        </p:nvSpPr>
        <p:spPr>
          <a:xfrm>
            <a:off x="4419600" y="3000375"/>
            <a:ext cx="7772400" cy="2286000"/>
          </a:xfrm>
        </p:spPr>
        <p:txBody>
          <a:bodyPr>
            <a:normAutofit/>
          </a:bodyPr>
          <a:lstStyle/>
          <a:p>
            <a:r>
              <a:rPr lang="en-US" dirty="0"/>
              <a:t>Risk Improvement Plan</a:t>
            </a:r>
          </a:p>
          <a:p>
            <a:r>
              <a:rPr lang="en-US" dirty="0">
                <a:solidFill>
                  <a:srgbClr val="FF6600"/>
                </a:solidFill>
              </a:rPr>
              <a:t>Risk Communication Plan</a:t>
            </a:r>
          </a:p>
          <a:p>
            <a:r>
              <a:rPr lang="en-US" dirty="0"/>
              <a:t>Risk Response plan</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 Risk Communications Plan</a:t>
            </a:r>
          </a:p>
        </p:txBody>
      </p:sp>
      <p:sp>
        <p:nvSpPr>
          <p:cNvPr id="5" name="Tijdelijke aanduiding voor inhoud 4"/>
          <p:cNvSpPr>
            <a:spLocks noGrp="1"/>
          </p:cNvSpPr>
          <p:nvPr>
            <p:ph sz="quarter" idx="1"/>
          </p:nvPr>
        </p:nvSpPr>
        <p:spPr/>
        <p:txBody>
          <a:bodyPr>
            <a:normAutofit/>
          </a:bodyPr>
          <a:lstStyle/>
          <a:p>
            <a:pPr>
              <a:buNone/>
            </a:pPr>
            <a:r>
              <a:rPr lang="en-GB" dirty="0"/>
              <a:t>Relating to a specific activity:</a:t>
            </a:r>
          </a:p>
          <a:p>
            <a:pPr>
              <a:buNone/>
            </a:pPr>
            <a:endParaRPr lang="en-GB" dirty="0"/>
          </a:p>
          <a:p>
            <a:r>
              <a:rPr lang="en-GB" dirty="0"/>
              <a:t>Key elements of Information to be distributed</a:t>
            </a:r>
          </a:p>
          <a:p>
            <a:r>
              <a:rPr lang="en-GB" dirty="0"/>
              <a:t>Roles and Responsibilities for communication</a:t>
            </a:r>
          </a:p>
          <a:p>
            <a:r>
              <a:rPr lang="en-GB" dirty="0"/>
              <a:t>Stakeholders and their INFO need</a:t>
            </a:r>
          </a:p>
          <a:p>
            <a:r>
              <a:rPr lang="en-GB" dirty="0"/>
              <a:t>How the information will be transferred</a:t>
            </a:r>
          </a:p>
          <a:p>
            <a:r>
              <a:rPr lang="en-GB" dirty="0"/>
              <a:t>How feedback will be handled</a:t>
            </a:r>
          </a:p>
          <a:p>
            <a:r>
              <a:rPr lang="en-GB" dirty="0"/>
              <a:t>Schedule of activities</a:t>
            </a:r>
          </a:p>
        </p:txBody>
      </p:sp>
      <p:sp>
        <p:nvSpPr>
          <p:cNvPr id="4" name="Tijdelijke aanduiding voor tekst 3">
            <a:extLst>
              <a:ext uri="{FF2B5EF4-FFF2-40B4-BE49-F238E27FC236}">
                <a16:creationId xmlns:a16="http://schemas.microsoft.com/office/drawing/2014/main" id="{412E1588-6162-4737-95DB-55F2EA50A7A7}"/>
              </a:ext>
            </a:extLst>
          </p:cNvPr>
          <p:cNvSpPr>
            <a:spLocks noGrp="1"/>
          </p:cNvSpPr>
          <p:nvPr>
            <p:ph type="body" sz="quarter" idx="13"/>
          </p:nvPr>
        </p:nvSpPr>
        <p:spPr/>
        <p:txBody>
          <a:bodyPr/>
          <a:lstStyle/>
          <a:p>
            <a:r>
              <a:rPr lang="en-GB" dirty="0"/>
              <a:t>App. A.7</a:t>
            </a:r>
            <a:endParaRPr lang="nl-NL"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Communications plan: composition</a:t>
            </a:r>
          </a:p>
        </p:txBody>
      </p:sp>
      <p:sp>
        <p:nvSpPr>
          <p:cNvPr id="5" name="Tijdelijke aanduiding voor inhoud 4"/>
          <p:cNvSpPr>
            <a:spLocks noGrp="1"/>
          </p:cNvSpPr>
          <p:nvPr>
            <p:ph sz="quarter" idx="1"/>
          </p:nvPr>
        </p:nvSpPr>
        <p:spPr/>
        <p:txBody>
          <a:bodyPr/>
          <a:lstStyle/>
          <a:p>
            <a:r>
              <a:rPr lang="en-US" dirty="0"/>
              <a:t>Key elements of info to be distributed</a:t>
            </a:r>
          </a:p>
          <a:p>
            <a:r>
              <a:rPr lang="en-US" dirty="0"/>
              <a:t>Roles and responsibilities for communication</a:t>
            </a:r>
          </a:p>
          <a:p>
            <a:r>
              <a:rPr lang="en-US" dirty="0"/>
              <a:t>List of stakeholders and information requirements</a:t>
            </a:r>
          </a:p>
          <a:p>
            <a:r>
              <a:rPr lang="en-US" dirty="0"/>
              <a:t>Communication mechanisms</a:t>
            </a:r>
          </a:p>
          <a:p>
            <a:r>
              <a:rPr lang="en-US" dirty="0"/>
              <a:t>Process for handling feedback</a:t>
            </a:r>
          </a:p>
          <a:p>
            <a:r>
              <a:rPr lang="en-US" dirty="0"/>
              <a:t>Schedule of communication activities</a:t>
            </a:r>
          </a:p>
        </p:txBody>
      </p:sp>
      <p:sp>
        <p:nvSpPr>
          <p:cNvPr id="3" name="Tijdelijke aanduiding voor tekst 2">
            <a:extLst>
              <a:ext uri="{FF2B5EF4-FFF2-40B4-BE49-F238E27FC236}">
                <a16:creationId xmlns:a16="http://schemas.microsoft.com/office/drawing/2014/main" id="{5BC0CC95-94A7-4FFD-A5B0-8E38B13E8764}"/>
              </a:ext>
            </a:extLst>
          </p:cNvPr>
          <p:cNvSpPr>
            <a:spLocks noGrp="1"/>
          </p:cNvSpPr>
          <p:nvPr>
            <p:ph type="body" sz="quarter" idx="13"/>
          </p:nvPr>
        </p:nvSpPr>
        <p:spPr/>
        <p:txBody>
          <a:bodyPr/>
          <a:lstStyle/>
          <a:p>
            <a:endParaRPr lang="nl-NL"/>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The M_o_R - Plans</a:t>
            </a:r>
          </a:p>
        </p:txBody>
      </p:sp>
      <p:sp>
        <p:nvSpPr>
          <p:cNvPr id="3" name="Tijdelijke aanduiding voor tekst 2"/>
          <p:cNvSpPr>
            <a:spLocks noGrp="1"/>
          </p:cNvSpPr>
          <p:nvPr>
            <p:ph type="body" idx="4294967295"/>
          </p:nvPr>
        </p:nvSpPr>
        <p:spPr>
          <a:xfrm>
            <a:off x="4419600" y="3000375"/>
            <a:ext cx="7772400" cy="2286000"/>
          </a:xfrm>
        </p:spPr>
        <p:txBody>
          <a:bodyPr>
            <a:normAutofit/>
          </a:bodyPr>
          <a:lstStyle/>
          <a:p>
            <a:r>
              <a:rPr lang="en-US" dirty="0"/>
              <a:t>Risk Improvement Plan</a:t>
            </a:r>
          </a:p>
          <a:p>
            <a:r>
              <a:rPr lang="en-US" dirty="0"/>
              <a:t>Risk Communication Plan</a:t>
            </a:r>
          </a:p>
          <a:p>
            <a:r>
              <a:rPr lang="en-US" dirty="0">
                <a:solidFill>
                  <a:srgbClr val="FF6600"/>
                </a:solidFill>
              </a:rPr>
              <a:t>Risk Response plan</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a:t>Risk Reponse Plan</a:t>
            </a:r>
          </a:p>
        </p:txBody>
      </p:sp>
      <p:sp>
        <p:nvSpPr>
          <p:cNvPr id="6" name="Tijdelijke aanduiding voor inhoud 5"/>
          <p:cNvSpPr>
            <a:spLocks noGrp="1"/>
          </p:cNvSpPr>
          <p:nvPr>
            <p:ph sz="quarter" idx="1"/>
          </p:nvPr>
        </p:nvSpPr>
        <p:spPr/>
        <p:txBody>
          <a:bodyPr>
            <a:normAutofit/>
          </a:bodyPr>
          <a:lstStyle/>
          <a:p>
            <a:r>
              <a:rPr lang="en-GB"/>
              <a:t>An extension of the risk register</a:t>
            </a:r>
          </a:p>
          <a:p>
            <a:r>
              <a:rPr lang="en-GB"/>
              <a:t>Should be created and maintained by the risk owners</a:t>
            </a:r>
          </a:p>
          <a:p>
            <a:pPr>
              <a:buNone/>
            </a:pPr>
            <a:endParaRPr lang="en-GB"/>
          </a:p>
          <a:p>
            <a:pPr>
              <a:buNone/>
            </a:pPr>
            <a:r>
              <a:rPr lang="en-GB"/>
              <a:t>Typically includes:</a:t>
            </a:r>
          </a:p>
          <a:p>
            <a:r>
              <a:rPr lang="en-GB"/>
              <a:t>Id, risk description(s)</a:t>
            </a:r>
          </a:p>
          <a:p>
            <a:r>
              <a:rPr lang="en-GB"/>
              <a:t>Proximity and pre-response impact and probability</a:t>
            </a:r>
          </a:p>
          <a:p>
            <a:r>
              <a:rPr lang="en-GB"/>
              <a:t>Risk owner and reponse plan (who, what, when, where)</a:t>
            </a:r>
          </a:p>
          <a:p>
            <a:r>
              <a:rPr lang="en-GB"/>
              <a:t>Residual proximity, probability and impact</a:t>
            </a:r>
          </a:p>
          <a:p>
            <a:r>
              <a:rPr lang="en-GB"/>
              <a:t>Response costs</a:t>
            </a:r>
          </a:p>
          <a:p>
            <a:endParaRPr lang="en-GB"/>
          </a:p>
        </p:txBody>
      </p:sp>
      <p:sp>
        <p:nvSpPr>
          <p:cNvPr id="2" name="Tijdelijke aanduiding voor tekst 1">
            <a:extLst>
              <a:ext uri="{FF2B5EF4-FFF2-40B4-BE49-F238E27FC236}">
                <a16:creationId xmlns:a16="http://schemas.microsoft.com/office/drawing/2014/main" id="{4D1E8C6F-1911-4C6A-9AC9-3BE1EC9096F2}"/>
              </a:ext>
            </a:extLst>
          </p:cNvPr>
          <p:cNvSpPr>
            <a:spLocks noGrp="1"/>
          </p:cNvSpPr>
          <p:nvPr>
            <p:ph type="body" sz="quarter" idx="13"/>
          </p:nvPr>
        </p:nvSpPr>
        <p:spPr/>
        <p:txBody>
          <a:bodyPr/>
          <a:lstStyle/>
          <a:p>
            <a:r>
              <a:rPr lang="en-GB" dirty="0"/>
              <a:t>App. A.8</a:t>
            </a:r>
            <a:endParaRPr lang="nl-N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p:txBody>
          <a:bodyPr>
            <a:normAutofit/>
          </a:bodyPr>
          <a:lstStyle/>
          <a:p>
            <a:pPr>
              <a:defRPr/>
            </a:pPr>
            <a:r>
              <a:rPr lang="en-US" dirty="0"/>
              <a:t>Probability, Impact</a:t>
            </a:r>
            <a:r>
              <a:rPr lang="en-US"/>
              <a:t>, EV </a:t>
            </a:r>
            <a:r>
              <a:rPr lang="en-US" dirty="0">
                <a:latin typeface="Arial" pitchFamily="34" charset="0"/>
                <a:cs typeface="Arial" pitchFamily="34" charset="0"/>
              </a:rPr>
              <a:t>&amp; </a:t>
            </a:r>
            <a:r>
              <a:rPr lang="en-US" dirty="0"/>
              <a:t>Proximity</a:t>
            </a:r>
            <a:endParaRPr lang="en-GB" dirty="0"/>
          </a:p>
        </p:txBody>
      </p:sp>
      <p:sp>
        <p:nvSpPr>
          <p:cNvPr id="27651" name="Rectangle 2051"/>
          <p:cNvSpPr>
            <a:spLocks noGrp="1" noChangeArrowheads="1"/>
          </p:cNvSpPr>
          <p:nvPr>
            <p:ph sz="quarter" idx="1"/>
          </p:nvPr>
        </p:nvSpPr>
        <p:spPr/>
        <p:txBody>
          <a:bodyPr>
            <a:normAutofit lnSpcReduction="10000"/>
          </a:bodyPr>
          <a:lstStyle/>
          <a:p>
            <a:pPr eaLnBrk="1" hangingPunct="1">
              <a:buNone/>
              <a:defRPr/>
            </a:pPr>
            <a:r>
              <a:rPr lang="en-US" b="1" dirty="0"/>
              <a:t>Probability</a:t>
            </a:r>
            <a:r>
              <a:rPr lang="en-US" dirty="0"/>
              <a:t> </a:t>
            </a:r>
          </a:p>
          <a:p>
            <a:pPr lvl="1">
              <a:defRPr/>
            </a:pPr>
            <a:r>
              <a:rPr lang="en-US" dirty="0">
                <a:solidFill>
                  <a:srgbClr val="231F20"/>
                </a:solidFill>
                <a:cs typeface="Arial" charset="0"/>
              </a:rPr>
              <a:t>probability selected from the scales in the </a:t>
            </a:r>
            <a:r>
              <a:rPr lang="en-US" b="1" dirty="0">
                <a:solidFill>
                  <a:srgbClr val="231F20"/>
                </a:solidFill>
                <a:cs typeface="Arial" charset="0"/>
              </a:rPr>
              <a:t>risk management strategy</a:t>
            </a:r>
          </a:p>
          <a:p>
            <a:pPr lvl="1">
              <a:defRPr/>
            </a:pPr>
            <a:r>
              <a:rPr lang="en-US" dirty="0">
                <a:solidFill>
                  <a:srgbClr val="231F20"/>
                </a:solidFill>
                <a:cs typeface="Arial" charset="0"/>
              </a:rPr>
              <a:t>where appropriate </a:t>
            </a:r>
            <a:r>
              <a:rPr lang="en-US" b="1" dirty="0">
                <a:solidFill>
                  <a:srgbClr val="231F20"/>
                </a:solidFill>
                <a:cs typeface="Arial" charset="0"/>
              </a:rPr>
              <a:t>pre</a:t>
            </a:r>
            <a:r>
              <a:rPr lang="en-US" dirty="0">
                <a:solidFill>
                  <a:srgbClr val="231F20"/>
                </a:solidFill>
                <a:cs typeface="Arial" charset="0"/>
              </a:rPr>
              <a:t> </a:t>
            </a:r>
            <a:r>
              <a:rPr lang="en-US" b="1" dirty="0">
                <a:solidFill>
                  <a:srgbClr val="231F20"/>
                </a:solidFill>
                <a:cs typeface="Arial" charset="0"/>
              </a:rPr>
              <a:t>and</a:t>
            </a:r>
            <a:r>
              <a:rPr lang="en-US" dirty="0">
                <a:solidFill>
                  <a:srgbClr val="231F20"/>
                </a:solidFill>
                <a:cs typeface="Arial" charset="0"/>
              </a:rPr>
              <a:t> </a:t>
            </a:r>
            <a:r>
              <a:rPr lang="en-US" b="1" dirty="0">
                <a:solidFill>
                  <a:srgbClr val="231F20"/>
                </a:solidFill>
                <a:cs typeface="Arial" charset="0"/>
              </a:rPr>
              <a:t>post response</a:t>
            </a:r>
            <a:r>
              <a:rPr lang="en-US" dirty="0">
                <a:solidFill>
                  <a:srgbClr val="231F20"/>
                </a:solidFill>
                <a:cs typeface="Arial" charset="0"/>
              </a:rPr>
              <a:t> action probabilities should be recorded</a:t>
            </a:r>
            <a:endParaRPr lang="en-US" dirty="0"/>
          </a:p>
          <a:p>
            <a:pPr eaLnBrk="1" hangingPunct="1">
              <a:buNone/>
              <a:defRPr/>
            </a:pPr>
            <a:r>
              <a:rPr lang="en-US" b="1" dirty="0"/>
              <a:t>Impact</a:t>
            </a:r>
            <a:r>
              <a:rPr lang="en-US" dirty="0"/>
              <a:t> </a:t>
            </a:r>
          </a:p>
          <a:p>
            <a:pPr lvl="1">
              <a:defRPr/>
            </a:pPr>
            <a:r>
              <a:rPr lang="en-US" dirty="0">
                <a:solidFill>
                  <a:srgbClr val="231F20"/>
                </a:solidFill>
                <a:cs typeface="Arial" charset="0"/>
              </a:rPr>
              <a:t>impact selected from the scales in the </a:t>
            </a:r>
            <a:r>
              <a:rPr lang="en-US" b="1" dirty="0">
                <a:solidFill>
                  <a:srgbClr val="231F20"/>
                </a:solidFill>
                <a:cs typeface="Arial" charset="0"/>
              </a:rPr>
              <a:t>risk management strategy</a:t>
            </a:r>
          </a:p>
          <a:p>
            <a:pPr lvl="1">
              <a:defRPr/>
            </a:pPr>
            <a:r>
              <a:rPr lang="en-US" dirty="0">
                <a:solidFill>
                  <a:srgbClr val="231F20"/>
                </a:solidFill>
                <a:cs typeface="Arial" charset="0"/>
              </a:rPr>
              <a:t>where appropriate </a:t>
            </a:r>
            <a:r>
              <a:rPr lang="en-US" b="1" dirty="0">
                <a:solidFill>
                  <a:srgbClr val="231F20"/>
                </a:solidFill>
                <a:cs typeface="Arial" charset="0"/>
              </a:rPr>
              <a:t>pre</a:t>
            </a:r>
            <a:r>
              <a:rPr lang="en-US" dirty="0">
                <a:solidFill>
                  <a:srgbClr val="231F20"/>
                </a:solidFill>
                <a:cs typeface="Arial" charset="0"/>
              </a:rPr>
              <a:t> </a:t>
            </a:r>
            <a:r>
              <a:rPr lang="en-US" b="1" dirty="0">
                <a:solidFill>
                  <a:srgbClr val="231F20"/>
                </a:solidFill>
                <a:cs typeface="Arial" charset="0"/>
              </a:rPr>
              <a:t>and</a:t>
            </a:r>
            <a:r>
              <a:rPr lang="en-US" dirty="0">
                <a:solidFill>
                  <a:srgbClr val="231F20"/>
                </a:solidFill>
                <a:cs typeface="Arial" charset="0"/>
              </a:rPr>
              <a:t> </a:t>
            </a:r>
            <a:r>
              <a:rPr lang="en-US" b="1" dirty="0">
                <a:solidFill>
                  <a:srgbClr val="231F20"/>
                </a:solidFill>
                <a:cs typeface="Arial" charset="0"/>
              </a:rPr>
              <a:t>post-response</a:t>
            </a:r>
            <a:r>
              <a:rPr lang="en-US" dirty="0">
                <a:solidFill>
                  <a:srgbClr val="231F20"/>
                </a:solidFill>
                <a:cs typeface="Arial" charset="0"/>
              </a:rPr>
              <a:t> action impacts should be recorded</a:t>
            </a:r>
            <a:endParaRPr lang="en-US" dirty="0"/>
          </a:p>
          <a:p>
            <a:pPr eaLnBrk="1" hangingPunct="1">
              <a:buNone/>
              <a:defRPr/>
            </a:pPr>
            <a:r>
              <a:rPr lang="en-US" b="1" dirty="0"/>
              <a:t>Expected Value</a:t>
            </a:r>
            <a:r>
              <a:rPr lang="en-US" dirty="0"/>
              <a:t> </a:t>
            </a:r>
          </a:p>
          <a:p>
            <a:pPr lvl="1">
              <a:defRPr/>
            </a:pPr>
            <a:r>
              <a:rPr lang="en-US" dirty="0">
                <a:solidFill>
                  <a:srgbClr val="231F20"/>
                </a:solidFill>
                <a:cs typeface="Arial" charset="0"/>
              </a:rPr>
              <a:t>EV = average impact X probability percentage</a:t>
            </a:r>
          </a:p>
          <a:p>
            <a:pPr eaLnBrk="1" hangingPunct="1">
              <a:buNone/>
              <a:defRPr/>
            </a:pPr>
            <a:r>
              <a:rPr lang="en-US" b="1" dirty="0"/>
              <a:t>Proximity</a:t>
            </a:r>
          </a:p>
          <a:p>
            <a:pPr lvl="1">
              <a:defRPr/>
            </a:pPr>
            <a:r>
              <a:rPr lang="en-US" dirty="0">
                <a:solidFill>
                  <a:srgbClr val="231F20"/>
                </a:solidFill>
                <a:cs typeface="Times New Roman" pitchFamily="18" charset="0"/>
              </a:rPr>
              <a:t>the date when the risk is anticipated to materialize</a:t>
            </a:r>
            <a:r>
              <a:rPr lang="en-GB" dirty="0"/>
              <a:t> </a:t>
            </a:r>
          </a:p>
        </p:txBody>
      </p:sp>
      <p:sp>
        <p:nvSpPr>
          <p:cNvPr id="2" name="Tijdelijke aanduiding voor tekst 1">
            <a:extLst>
              <a:ext uri="{FF2B5EF4-FFF2-40B4-BE49-F238E27FC236}">
                <a16:creationId xmlns:a16="http://schemas.microsoft.com/office/drawing/2014/main" id="{9C015027-9EDB-4FC9-9D16-E00CDEF4BA56}"/>
              </a:ext>
            </a:extLst>
          </p:cNvPr>
          <p:cNvSpPr>
            <a:spLocks noGrp="1"/>
          </p:cNvSpPr>
          <p:nvPr>
            <p:ph type="body" sz="quarter" idx="13"/>
          </p:nvPr>
        </p:nvSpPr>
        <p:spPr/>
        <p:txBody>
          <a:bodyPr/>
          <a:lstStyle/>
          <a:p>
            <a:endParaRPr lang="nl-NL"/>
          </a:p>
        </p:txBody>
      </p:sp>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The M_o_R - Reports</a:t>
            </a:r>
          </a:p>
        </p:txBody>
      </p:sp>
      <p:sp>
        <p:nvSpPr>
          <p:cNvPr id="3" name="Tijdelijke aanduiding voor tekst 2"/>
          <p:cNvSpPr>
            <a:spLocks noGrp="1"/>
          </p:cNvSpPr>
          <p:nvPr>
            <p:ph type="body" idx="4294967295"/>
          </p:nvPr>
        </p:nvSpPr>
        <p:spPr>
          <a:xfrm>
            <a:off x="4419600" y="3000375"/>
            <a:ext cx="7772400" cy="2286000"/>
          </a:xfrm>
        </p:spPr>
        <p:txBody>
          <a:bodyPr>
            <a:normAutofit/>
          </a:bodyPr>
          <a:lstStyle/>
          <a:p>
            <a:r>
              <a:rPr lang="en-US" dirty="0">
                <a:solidFill>
                  <a:srgbClr val="FF6600"/>
                </a:solidFill>
              </a:rPr>
              <a:t>Risk Progress report</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Risk Progress Report</a:t>
            </a:r>
          </a:p>
        </p:txBody>
      </p:sp>
      <p:sp>
        <p:nvSpPr>
          <p:cNvPr id="6" name="Tijdelijke aanduiding voor inhoud 5"/>
          <p:cNvSpPr>
            <a:spLocks noGrp="1"/>
          </p:cNvSpPr>
          <p:nvPr>
            <p:ph sz="quarter" idx="1"/>
          </p:nvPr>
        </p:nvSpPr>
        <p:spPr/>
        <p:txBody>
          <a:bodyPr>
            <a:normAutofit/>
          </a:bodyPr>
          <a:lstStyle/>
          <a:p>
            <a:pPr marL="0" indent="0">
              <a:buNone/>
            </a:pPr>
            <a:r>
              <a:rPr lang="en-US" dirty="0"/>
              <a:t>Provide regular progress information to management on progress of planned actions and their effectiveness.</a:t>
            </a:r>
          </a:p>
          <a:p>
            <a:pPr marL="0" indent="0">
              <a:buNone/>
            </a:pPr>
            <a:endParaRPr lang="en-US" dirty="0"/>
          </a:p>
          <a:p>
            <a:pPr marL="0" indent="0">
              <a:buNone/>
            </a:pPr>
            <a:r>
              <a:rPr lang="en-US" dirty="0"/>
              <a:t>The progress report may be a separate report but could also be part of </a:t>
            </a:r>
            <a:r>
              <a:rPr lang="en-US" dirty="0">
                <a:solidFill>
                  <a:srgbClr val="FF6600"/>
                </a:solidFill>
              </a:rPr>
              <a:t>a wider progress report</a:t>
            </a:r>
          </a:p>
          <a:p>
            <a:endParaRPr lang="en-US" dirty="0"/>
          </a:p>
          <a:p>
            <a:pPr>
              <a:buNone/>
            </a:pPr>
            <a:r>
              <a:rPr lang="en-US" dirty="0"/>
              <a:t>As a minimum it should contain:</a:t>
            </a:r>
          </a:p>
          <a:p>
            <a:r>
              <a:rPr lang="en-US" dirty="0"/>
              <a:t>Trends of overall risk exposure</a:t>
            </a:r>
          </a:p>
          <a:p>
            <a:r>
              <a:rPr lang="en-US" dirty="0"/>
              <a:t>Numbers and trends of risks emerging in the different risk categories</a:t>
            </a:r>
          </a:p>
          <a:p>
            <a:r>
              <a:rPr lang="en-US" dirty="0"/>
              <a:t>Anticipated new risks that will require specific management attention</a:t>
            </a:r>
          </a:p>
        </p:txBody>
      </p:sp>
      <p:sp>
        <p:nvSpPr>
          <p:cNvPr id="2" name="Tijdelijke aanduiding voor tekst 1">
            <a:extLst>
              <a:ext uri="{FF2B5EF4-FFF2-40B4-BE49-F238E27FC236}">
                <a16:creationId xmlns:a16="http://schemas.microsoft.com/office/drawing/2014/main" id="{77536F63-8AB1-4927-AB1E-EE89366AAF1F}"/>
              </a:ext>
            </a:extLst>
          </p:cNvPr>
          <p:cNvSpPr>
            <a:spLocks noGrp="1"/>
          </p:cNvSpPr>
          <p:nvPr>
            <p:ph type="body" sz="quarter" idx="13"/>
          </p:nvPr>
        </p:nvSpPr>
        <p:spPr/>
        <p:txBody>
          <a:bodyPr/>
          <a:lstStyle/>
          <a:p>
            <a:endParaRPr lang="nl-NL"/>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AD0665-EFB7-4C1E-B300-044E64234F2D}"/>
              </a:ext>
            </a:extLst>
          </p:cNvPr>
          <p:cNvSpPr>
            <a:spLocks noGrp="1"/>
          </p:cNvSpPr>
          <p:nvPr>
            <p:ph type="ctrTitle"/>
          </p:nvPr>
        </p:nvSpPr>
        <p:spPr>
          <a:xfrm>
            <a:off x="1816628" y="2693987"/>
            <a:ext cx="9998903" cy="1470025"/>
          </a:xfrm>
        </p:spPr>
        <p:txBody>
          <a:bodyPr>
            <a:normAutofit/>
          </a:bodyPr>
          <a:lstStyle/>
          <a:p>
            <a:r>
              <a:rPr lang="en-GB" b="1" dirty="0"/>
              <a:t>M_o_R® Practitioner - Day 2</a:t>
            </a:r>
            <a:endParaRPr lang="nl-NL" dirty="0"/>
          </a:p>
        </p:txBody>
      </p:sp>
    </p:spTree>
    <p:extLst>
      <p:ext uri="{BB962C8B-B14F-4D97-AF65-F5344CB8AC3E}">
        <p14:creationId xmlns:p14="http://schemas.microsoft.com/office/powerpoint/2010/main" val="421103884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The M_o_R Framework</a:t>
            </a:r>
          </a:p>
        </p:txBody>
      </p:sp>
      <p:grpSp>
        <p:nvGrpSpPr>
          <p:cNvPr id="3" name="Groep 28"/>
          <p:cNvGrpSpPr/>
          <p:nvPr/>
        </p:nvGrpSpPr>
        <p:grpSpPr>
          <a:xfrm>
            <a:off x="3719736" y="2924946"/>
            <a:ext cx="4032448" cy="3552853"/>
            <a:chOff x="2627784" y="3212976"/>
            <a:chExt cx="2929831" cy="2400725"/>
          </a:xfrm>
        </p:grpSpPr>
        <p:sp>
          <p:nvSpPr>
            <p:cNvPr id="8" name="Oval 5"/>
            <p:cNvSpPr>
              <a:spLocks noChangeArrowheads="1"/>
            </p:cNvSpPr>
            <p:nvPr/>
          </p:nvSpPr>
          <p:spPr bwMode="auto">
            <a:xfrm rot="21539021">
              <a:off x="2930223" y="3212976"/>
              <a:ext cx="2230398" cy="1982983"/>
            </a:xfrm>
            <a:prstGeom prst="ellipse">
              <a:avLst/>
            </a:prstGeom>
            <a:solidFill>
              <a:srgbClr val="BBE0E3"/>
            </a:solidFill>
            <a:ln w="9525">
              <a:noFill/>
              <a:round/>
              <a:headEnd/>
              <a:tailEnd/>
            </a:ln>
          </p:spPr>
          <p:txBody>
            <a:bodyPr wrap="none" anchor="ctr"/>
            <a:lstStyle/>
            <a:p>
              <a:endParaRPr lang="en-US" sz="1000" dirty="0">
                <a:solidFill>
                  <a:srgbClr val="00B0F0"/>
                </a:solidFill>
              </a:endParaRPr>
            </a:p>
          </p:txBody>
        </p:sp>
        <p:sp>
          <p:nvSpPr>
            <p:cNvPr id="9" name="Oval 6"/>
            <p:cNvSpPr>
              <a:spLocks noChangeArrowheads="1"/>
            </p:cNvSpPr>
            <p:nvPr/>
          </p:nvSpPr>
          <p:spPr bwMode="auto">
            <a:xfrm rot="21539021">
              <a:off x="3188165" y="3411343"/>
              <a:ext cx="1715210" cy="1586248"/>
            </a:xfrm>
            <a:prstGeom prst="ellipse">
              <a:avLst/>
            </a:prstGeom>
            <a:solidFill>
              <a:srgbClr val="6CBCC2"/>
            </a:solidFill>
            <a:ln w="9525">
              <a:noFill/>
              <a:round/>
              <a:headEnd/>
              <a:tailEnd/>
            </a:ln>
          </p:spPr>
          <p:txBody>
            <a:bodyPr wrap="none" anchor="ctr"/>
            <a:lstStyle/>
            <a:p>
              <a:endParaRPr lang="en-US" sz="1000" dirty="0"/>
            </a:p>
          </p:txBody>
        </p:sp>
        <p:sp>
          <p:nvSpPr>
            <p:cNvPr id="10" name="Oval 7"/>
            <p:cNvSpPr>
              <a:spLocks noChangeArrowheads="1"/>
            </p:cNvSpPr>
            <p:nvPr/>
          </p:nvSpPr>
          <p:spPr bwMode="auto">
            <a:xfrm rot="21539021">
              <a:off x="3640084" y="3836317"/>
              <a:ext cx="771740" cy="736300"/>
            </a:xfrm>
            <a:prstGeom prst="ellipse">
              <a:avLst/>
            </a:prstGeom>
            <a:solidFill>
              <a:schemeClr val="bg1"/>
            </a:solidFill>
            <a:ln w="9525">
              <a:solidFill>
                <a:schemeClr val="tx1"/>
              </a:solidFill>
              <a:round/>
              <a:headEnd/>
              <a:tailEnd/>
            </a:ln>
          </p:spPr>
          <p:txBody>
            <a:bodyPr wrap="none" anchor="ctr"/>
            <a:lstStyle/>
            <a:p>
              <a:endParaRPr lang="en-US" sz="1000" dirty="0"/>
            </a:p>
          </p:txBody>
        </p:sp>
        <p:grpSp>
          <p:nvGrpSpPr>
            <p:cNvPr id="4" name="Group 8"/>
            <p:cNvGrpSpPr>
              <a:grpSpLocks/>
            </p:cNvGrpSpPr>
            <p:nvPr/>
          </p:nvGrpSpPr>
          <p:grpSpPr bwMode="auto">
            <a:xfrm rot="21539021">
              <a:off x="3391876" y="3615220"/>
              <a:ext cx="1268852" cy="1177805"/>
              <a:chOff x="1883" y="1254"/>
              <a:chExt cx="1677" cy="1632"/>
            </a:xfrm>
          </p:grpSpPr>
          <p:sp>
            <p:nvSpPr>
              <p:cNvPr id="24" name="AutoShape 9"/>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FFC000"/>
              </a:solidFill>
              <a:ln w="9525">
                <a:noFill/>
                <a:miter lim="800000"/>
                <a:headEnd/>
                <a:tailEnd/>
              </a:ln>
            </p:spPr>
            <p:txBody>
              <a:bodyPr wrap="none" anchor="ctr"/>
              <a:lstStyle/>
              <a:p>
                <a:endParaRPr lang="en-US" sz="1000" dirty="0"/>
              </a:p>
            </p:txBody>
          </p:sp>
          <p:sp>
            <p:nvSpPr>
              <p:cNvPr id="25" name="AutoShape 10"/>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FFC000"/>
              </a:solidFill>
              <a:ln w="9525">
                <a:noFill/>
                <a:miter lim="800000"/>
                <a:headEnd/>
                <a:tailEnd/>
              </a:ln>
            </p:spPr>
            <p:txBody>
              <a:bodyPr wrap="none" anchor="ctr"/>
              <a:lstStyle/>
              <a:p>
                <a:endParaRPr lang="en-US" sz="1000" dirty="0"/>
              </a:p>
            </p:txBody>
          </p:sp>
          <p:sp>
            <p:nvSpPr>
              <p:cNvPr id="26" name="AutoShape 11"/>
              <p:cNvSpPr>
                <a:spLocks noChangeArrowheads="1"/>
              </p:cNvSpPr>
              <p:nvPr/>
            </p:nvSpPr>
            <p:spPr bwMode="auto">
              <a:xfrm>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FFC000"/>
              </a:solidFill>
              <a:ln w="9525">
                <a:noFill/>
                <a:miter lim="800000"/>
                <a:headEnd/>
                <a:tailEnd/>
              </a:ln>
            </p:spPr>
            <p:txBody>
              <a:bodyPr wrap="none" anchor="ctr"/>
              <a:lstStyle/>
              <a:p>
                <a:pPr algn="ctr"/>
                <a:endParaRPr lang="en-US" sz="700" dirty="0">
                  <a:cs typeface="Times New Roman" pitchFamily="18" charset="0"/>
                </a:endParaRPr>
              </a:p>
            </p:txBody>
          </p:sp>
          <p:sp>
            <p:nvSpPr>
              <p:cNvPr id="27" name="AutoShape 12"/>
              <p:cNvSpPr>
                <a:spLocks noChangeArrowheads="1"/>
              </p:cNvSpPr>
              <p:nvPr/>
            </p:nvSpPr>
            <p:spPr bwMode="auto">
              <a:xfrm rot="-54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FFC000"/>
              </a:solidFill>
              <a:ln w="9525">
                <a:noFill/>
                <a:miter lim="800000"/>
                <a:headEnd/>
                <a:tailEnd/>
              </a:ln>
            </p:spPr>
            <p:txBody>
              <a:bodyPr wrap="none" anchor="ctr"/>
              <a:lstStyle/>
              <a:p>
                <a:endParaRPr lang="en-US" sz="1000" dirty="0"/>
              </a:p>
            </p:txBody>
          </p:sp>
          <p:sp>
            <p:nvSpPr>
              <p:cNvPr id="28" name="AutoShape 13"/>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FFC000"/>
              </a:solidFill>
              <a:ln w="9525">
                <a:noFill/>
                <a:miter lim="800000"/>
                <a:headEnd/>
                <a:tailEnd/>
              </a:ln>
            </p:spPr>
            <p:txBody>
              <a:bodyPr wrap="none" anchor="ctr"/>
              <a:lstStyle/>
              <a:p>
                <a:endParaRPr lang="en-US" sz="1000" dirty="0"/>
              </a:p>
            </p:txBody>
          </p:sp>
        </p:grpSp>
        <p:sp>
          <p:nvSpPr>
            <p:cNvPr id="12" name="Text Box 14"/>
            <p:cNvSpPr txBox="1">
              <a:spLocks noChangeArrowheads="1"/>
            </p:cNvSpPr>
            <p:nvPr/>
          </p:nvSpPr>
          <p:spPr bwMode="auto">
            <a:xfrm rot="21539021">
              <a:off x="4299887" y="4023563"/>
              <a:ext cx="371965"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Identify</a:t>
              </a:r>
            </a:p>
          </p:txBody>
        </p:sp>
        <p:sp>
          <p:nvSpPr>
            <p:cNvPr id="13" name="Text Box 15"/>
            <p:cNvSpPr txBox="1">
              <a:spLocks noChangeArrowheads="1"/>
            </p:cNvSpPr>
            <p:nvPr/>
          </p:nvSpPr>
          <p:spPr bwMode="auto">
            <a:xfrm rot="21539021">
              <a:off x="4004401" y="4518793"/>
              <a:ext cx="342764"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Assess</a:t>
              </a:r>
            </a:p>
          </p:txBody>
        </p:sp>
        <p:sp>
          <p:nvSpPr>
            <p:cNvPr id="14" name="Text Box 16"/>
            <p:cNvSpPr txBox="1">
              <a:spLocks noChangeArrowheads="1"/>
            </p:cNvSpPr>
            <p:nvPr/>
          </p:nvSpPr>
          <p:spPr bwMode="auto">
            <a:xfrm rot="21539021">
              <a:off x="3464448" y="4287648"/>
              <a:ext cx="291747" cy="138647"/>
            </a:xfrm>
            <a:prstGeom prst="rect">
              <a:avLst/>
            </a:prstGeom>
            <a:noFill/>
            <a:ln w="9525">
              <a:noFill/>
              <a:miter lim="800000"/>
              <a:headEnd/>
              <a:tailEnd/>
            </a:ln>
          </p:spPr>
          <p:txBody>
            <a:bodyPr wrap="square">
              <a:spAutoFit/>
            </a:bodyPr>
            <a:lstStyle/>
            <a:p>
              <a:pPr>
                <a:spcBef>
                  <a:spcPct val="50000"/>
                </a:spcBef>
              </a:pPr>
              <a:r>
                <a:rPr lang="en-GB" sz="700" dirty="0">
                  <a:latin typeface="Arial" charset="0"/>
                  <a:cs typeface="Times New Roman" pitchFamily="18" charset="0"/>
                </a:rPr>
                <a:t>Plan</a:t>
              </a:r>
            </a:p>
          </p:txBody>
        </p:sp>
        <p:sp>
          <p:nvSpPr>
            <p:cNvPr id="15" name="Text Box 17"/>
            <p:cNvSpPr txBox="1">
              <a:spLocks noChangeArrowheads="1"/>
            </p:cNvSpPr>
            <p:nvPr/>
          </p:nvSpPr>
          <p:spPr bwMode="auto">
            <a:xfrm rot="21539021">
              <a:off x="3730468" y="3739099"/>
              <a:ext cx="467911"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Implement</a:t>
              </a:r>
            </a:p>
          </p:txBody>
        </p:sp>
        <p:sp>
          <p:nvSpPr>
            <p:cNvPr id="16" name="Text Box 18"/>
            <p:cNvSpPr txBox="1">
              <a:spLocks noChangeArrowheads="1"/>
            </p:cNvSpPr>
            <p:nvPr/>
          </p:nvSpPr>
          <p:spPr bwMode="auto">
            <a:xfrm rot="19780440">
              <a:off x="3768012" y="4139277"/>
              <a:ext cx="554818"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Communicate</a:t>
              </a:r>
            </a:p>
          </p:txBody>
        </p:sp>
        <p:sp>
          <p:nvSpPr>
            <p:cNvPr id="17" name="AutoShape 19"/>
            <p:cNvSpPr>
              <a:spLocks noChangeArrowheads="1"/>
            </p:cNvSpPr>
            <p:nvPr/>
          </p:nvSpPr>
          <p:spPr bwMode="auto">
            <a:xfrm rot="1582659">
              <a:off x="2627784" y="3447848"/>
              <a:ext cx="771740" cy="455280"/>
            </a:xfrm>
            <a:prstGeom prst="rightArrow">
              <a:avLst>
                <a:gd name="adj1" fmla="val 72222"/>
                <a:gd name="adj2" fmla="val 42565"/>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Register</a:t>
              </a:r>
            </a:p>
          </p:txBody>
        </p:sp>
        <p:sp>
          <p:nvSpPr>
            <p:cNvPr id="18" name="AutoShape 20"/>
            <p:cNvSpPr>
              <a:spLocks noChangeArrowheads="1"/>
            </p:cNvSpPr>
            <p:nvPr/>
          </p:nvSpPr>
          <p:spPr bwMode="auto">
            <a:xfrm rot="19913829">
              <a:off x="2731378" y="4570551"/>
              <a:ext cx="771740" cy="455280"/>
            </a:xfrm>
            <a:prstGeom prst="rightArrow">
              <a:avLst>
                <a:gd name="adj1" fmla="val 75611"/>
                <a:gd name="adj2" fmla="val 42479"/>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Management</a:t>
              </a:r>
            </a:p>
            <a:p>
              <a:pPr algn="ctr"/>
              <a:r>
                <a:rPr lang="en-GB" sz="700" dirty="0">
                  <a:latin typeface="Arial" charset="0"/>
                  <a:cs typeface="Times New Roman" pitchFamily="18" charset="0"/>
                </a:rPr>
                <a:t>Policy</a:t>
              </a:r>
            </a:p>
          </p:txBody>
        </p:sp>
        <p:sp>
          <p:nvSpPr>
            <p:cNvPr id="19" name="AutoShape 21"/>
            <p:cNvSpPr>
              <a:spLocks noChangeArrowheads="1"/>
            </p:cNvSpPr>
            <p:nvPr/>
          </p:nvSpPr>
          <p:spPr bwMode="auto">
            <a:xfrm rot="16170450">
              <a:off x="3692255" y="5013369"/>
              <a:ext cx="743877" cy="456787"/>
            </a:xfrm>
            <a:prstGeom prst="rightArrow">
              <a:avLst>
                <a:gd name="adj1" fmla="val 70472"/>
                <a:gd name="adj2" fmla="val 38037"/>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Management</a:t>
              </a:r>
            </a:p>
            <a:p>
              <a:pPr algn="ctr"/>
              <a:r>
                <a:rPr lang="en-GB" sz="700" dirty="0">
                  <a:latin typeface="Arial" charset="0"/>
                  <a:cs typeface="Times New Roman" pitchFamily="18" charset="0"/>
                </a:rPr>
                <a:t>Process Guide</a:t>
              </a:r>
            </a:p>
          </p:txBody>
        </p:sp>
        <p:sp>
          <p:nvSpPr>
            <p:cNvPr id="20" name="AutoShape 22"/>
            <p:cNvSpPr>
              <a:spLocks noChangeArrowheads="1"/>
            </p:cNvSpPr>
            <p:nvPr/>
          </p:nvSpPr>
          <p:spPr bwMode="auto">
            <a:xfrm rot="19892683">
              <a:off x="4671157" y="3438205"/>
              <a:ext cx="886458" cy="454591"/>
            </a:xfrm>
            <a:prstGeom prst="leftArrow">
              <a:avLst>
                <a:gd name="adj1" fmla="val 74880"/>
                <a:gd name="adj2" fmla="val 49002"/>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Issue Log</a:t>
              </a:r>
            </a:p>
          </p:txBody>
        </p:sp>
        <p:sp>
          <p:nvSpPr>
            <p:cNvPr id="21" name="AutoShape 23"/>
            <p:cNvSpPr>
              <a:spLocks noChangeArrowheads="1"/>
            </p:cNvSpPr>
            <p:nvPr/>
          </p:nvSpPr>
          <p:spPr bwMode="auto">
            <a:xfrm rot="1575080">
              <a:off x="4582163" y="4563663"/>
              <a:ext cx="885763" cy="455280"/>
            </a:xfrm>
            <a:prstGeom prst="leftArrow">
              <a:avLst>
                <a:gd name="adj1" fmla="val 78491"/>
                <a:gd name="adj2" fmla="val 46891"/>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Management</a:t>
              </a:r>
            </a:p>
            <a:p>
              <a:pPr algn="ctr"/>
              <a:r>
                <a:rPr lang="en-GB" sz="700" dirty="0">
                  <a:latin typeface="Arial" charset="0"/>
                  <a:cs typeface="Times New Roman" pitchFamily="18" charset="0"/>
                </a:rPr>
                <a:t>Strategy</a:t>
              </a:r>
            </a:p>
          </p:txBody>
        </p:sp>
        <p:sp>
          <p:nvSpPr>
            <p:cNvPr id="22" name="WordArt 24"/>
            <p:cNvSpPr>
              <a:spLocks noChangeArrowheads="1" noChangeShapeType="1" noTextEdit="1"/>
            </p:cNvSpPr>
            <p:nvPr/>
          </p:nvSpPr>
          <p:spPr bwMode="auto">
            <a:xfrm rot="21539021">
              <a:off x="3551786" y="3319736"/>
              <a:ext cx="961546" cy="348520"/>
            </a:xfrm>
            <a:prstGeom prst="rect">
              <a:avLst/>
            </a:prstGeom>
          </p:spPr>
          <p:txBody>
            <a:bodyPr spcFirstLastPara="1" wrap="none" fromWordArt="1">
              <a:prstTxWarp prst="textArchUp">
                <a:avLst>
                  <a:gd name="adj" fmla="val 11408804"/>
                </a:avLst>
              </a:prstTxWarp>
            </a:bodyPr>
            <a:lstStyle/>
            <a:p>
              <a:pPr algn="ctr"/>
              <a:r>
                <a:rPr lang="en-US" sz="900" kern="10" dirty="0">
                  <a:ln w="9525">
                    <a:solidFill>
                      <a:srgbClr val="000000"/>
                    </a:solidFill>
                    <a:round/>
                    <a:headEnd/>
                    <a:tailEnd/>
                  </a:ln>
                  <a:solidFill>
                    <a:srgbClr val="000000"/>
                  </a:solidFill>
                  <a:latin typeface="Arial"/>
                  <a:cs typeface="Arial"/>
                </a:rPr>
                <a:t>Management of Risk Principles</a:t>
              </a:r>
            </a:p>
          </p:txBody>
        </p:sp>
        <p:sp>
          <p:nvSpPr>
            <p:cNvPr id="23" name="WordArt 25"/>
            <p:cNvSpPr>
              <a:spLocks noChangeArrowheads="1" noChangeShapeType="1" noTextEdit="1"/>
            </p:cNvSpPr>
            <p:nvPr/>
          </p:nvSpPr>
          <p:spPr bwMode="auto">
            <a:xfrm rot="21539021">
              <a:off x="3713087" y="3480221"/>
              <a:ext cx="643117" cy="267933"/>
            </a:xfrm>
            <a:prstGeom prst="rect">
              <a:avLst/>
            </a:prstGeom>
          </p:spPr>
          <p:txBody>
            <a:bodyPr spcFirstLastPara="1" wrap="none" fromWordArt="1">
              <a:prstTxWarp prst="textArchUp">
                <a:avLst>
                  <a:gd name="adj" fmla="val 11819076"/>
                </a:avLst>
              </a:prstTxWarp>
            </a:bodyPr>
            <a:lstStyle/>
            <a:p>
              <a:pPr algn="ctr"/>
              <a:r>
                <a:rPr lang="en-US" sz="900" kern="10" dirty="0">
                  <a:ln w="9525">
                    <a:solidFill>
                      <a:srgbClr val="000000"/>
                    </a:solidFill>
                    <a:round/>
                    <a:headEnd/>
                    <a:tailEnd/>
                  </a:ln>
                  <a:solidFill>
                    <a:srgbClr val="000000"/>
                  </a:solidFill>
                  <a:latin typeface="Arial"/>
                  <a:cs typeface="Arial"/>
                </a:rPr>
                <a:t>Embed and Review</a:t>
              </a:r>
            </a:p>
          </p:txBody>
        </p:sp>
      </p:grpSp>
      <p:sp>
        <p:nvSpPr>
          <p:cNvPr id="30" name="Text Box 17"/>
          <p:cNvSpPr txBox="1">
            <a:spLocks noChangeArrowheads="1"/>
          </p:cNvSpPr>
          <p:nvPr/>
        </p:nvSpPr>
        <p:spPr bwMode="auto">
          <a:xfrm>
            <a:off x="3791744" y="6597934"/>
            <a:ext cx="3930650" cy="215433"/>
          </a:xfrm>
          <a:prstGeom prst="rect">
            <a:avLst/>
          </a:prstGeom>
          <a:noFill/>
          <a:ln w="9525" algn="ctr">
            <a:noFill/>
            <a:miter lim="800000"/>
            <a:headEnd/>
            <a:tailEnd/>
          </a:ln>
        </p:spPr>
        <p:txBody>
          <a:bodyPr lIns="91431" tIns="45715" rIns="91431" bIns="45715">
            <a:spAutoFit/>
          </a:bodyPr>
          <a:lstStyle/>
          <a:p>
            <a:pPr algn="ctr">
              <a:defRPr/>
            </a:pPr>
            <a:r>
              <a:rPr lang="en-GB" sz="800" dirty="0">
                <a:latin typeface="+mj-lt"/>
              </a:rPr>
              <a:t>© AXELOS Limited 2010. Reproduced under license from AXELOS. All rights reserved.</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Oval 7"/>
          <p:cNvSpPr>
            <a:spLocks noChangeArrowheads="1"/>
          </p:cNvSpPr>
          <p:nvPr/>
        </p:nvSpPr>
        <p:spPr bwMode="auto">
          <a:xfrm rot="-60979">
            <a:off x="4687558" y="2252959"/>
            <a:ext cx="2825843" cy="2765108"/>
          </a:xfrm>
          <a:prstGeom prst="ellipse">
            <a:avLst/>
          </a:prstGeom>
          <a:solidFill>
            <a:schemeClr val="bg1"/>
          </a:solidFill>
          <a:ln w="9525">
            <a:solidFill>
              <a:schemeClr val="tx1"/>
            </a:solidFill>
            <a:round/>
            <a:headEnd/>
            <a:tailEnd/>
          </a:ln>
        </p:spPr>
        <p:txBody>
          <a:bodyPr wrap="none" lIns="91431" tIns="45715" rIns="91431" bIns="45715" anchor="ctr"/>
          <a:lstStyle/>
          <a:p>
            <a:endParaRPr lang="en-GB" sz="3200" dirty="0"/>
          </a:p>
        </p:txBody>
      </p:sp>
      <p:sp>
        <p:nvSpPr>
          <p:cNvPr id="141329" name="AutoShape 9"/>
          <p:cNvSpPr>
            <a:spLocks noChangeArrowheads="1"/>
          </p:cNvSpPr>
          <p:nvPr/>
        </p:nvSpPr>
        <p:spPr bwMode="auto">
          <a:xfrm rot="10800000">
            <a:off x="3934586" y="1500174"/>
            <a:ext cx="4518869" cy="44291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4AA9B0"/>
          </a:solidFill>
          <a:ln w="9525">
            <a:solidFill>
              <a:schemeClr val="tx1"/>
            </a:solidFill>
            <a:miter lim="800000"/>
            <a:headEnd/>
            <a:tailEnd/>
          </a:ln>
        </p:spPr>
        <p:txBody>
          <a:bodyPr rot="10800000" wrap="none" lIns="91431" tIns="45715" rIns="91431" bIns="45715" anchor="ctr"/>
          <a:lstStyle/>
          <a:p>
            <a:endParaRPr lang="en-GB" sz="3200" dirty="0"/>
          </a:p>
        </p:txBody>
      </p:sp>
      <p:sp>
        <p:nvSpPr>
          <p:cNvPr id="141330" name="AutoShape 10"/>
          <p:cNvSpPr>
            <a:spLocks noChangeArrowheads="1"/>
          </p:cNvSpPr>
          <p:nvPr/>
        </p:nvSpPr>
        <p:spPr bwMode="auto">
          <a:xfrm rot="5400000">
            <a:off x="3980054" y="1428737"/>
            <a:ext cx="4429156" cy="45720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solidFill>
              <a:schemeClr val="tx1"/>
            </a:solidFill>
            <a:miter lim="800000"/>
            <a:headEnd/>
            <a:tailEnd/>
          </a:ln>
        </p:spPr>
        <p:txBody>
          <a:bodyPr rot="10800000" vert="eaVert" wrap="none" lIns="91431" tIns="45715" rIns="91431" bIns="45715" anchor="ctr"/>
          <a:lstStyle/>
          <a:p>
            <a:endParaRPr lang="en-GB" sz="3200" dirty="0"/>
          </a:p>
        </p:txBody>
      </p:sp>
      <p:sp>
        <p:nvSpPr>
          <p:cNvPr id="139266" name="Rectangle 2"/>
          <p:cNvSpPr>
            <a:spLocks noGrp="1" noChangeArrowheads="1"/>
          </p:cNvSpPr>
          <p:nvPr>
            <p:ph type="title" idx="4294967295"/>
          </p:nvPr>
        </p:nvSpPr>
        <p:spPr>
          <a:xfrm>
            <a:off x="2452663" y="214313"/>
            <a:ext cx="7935938" cy="785812"/>
          </a:xfrm>
        </p:spPr>
        <p:txBody>
          <a:bodyPr/>
          <a:lstStyle/>
          <a:p>
            <a:pPr eaLnBrk="1" hangingPunct="1">
              <a:defRPr/>
            </a:pPr>
            <a:r>
              <a:rPr lang="en-GB" dirty="0"/>
              <a:t>The M_</a:t>
            </a:r>
            <a:r>
              <a:rPr lang="en-GB" cap="none" dirty="0"/>
              <a:t>o</a:t>
            </a:r>
            <a:r>
              <a:rPr lang="en-GB" dirty="0"/>
              <a:t>_R Process</a:t>
            </a:r>
          </a:p>
        </p:txBody>
      </p:sp>
      <p:sp>
        <p:nvSpPr>
          <p:cNvPr id="141331" name="AutoShape 11"/>
          <p:cNvSpPr>
            <a:spLocks noChangeArrowheads="1"/>
          </p:cNvSpPr>
          <p:nvPr/>
        </p:nvSpPr>
        <p:spPr bwMode="auto">
          <a:xfrm>
            <a:off x="3809985" y="1500174"/>
            <a:ext cx="4518869" cy="44291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BBE0E3"/>
          </a:solidFill>
          <a:ln w="9525">
            <a:solidFill>
              <a:schemeClr val="tx1"/>
            </a:solidFill>
            <a:miter lim="800000"/>
            <a:headEnd/>
            <a:tailEnd/>
          </a:ln>
        </p:spPr>
        <p:txBody>
          <a:bodyPr wrap="none" lIns="91431" tIns="45715" rIns="91431" bIns="45715" anchor="ctr"/>
          <a:lstStyle/>
          <a:p>
            <a:pPr algn="ctr"/>
            <a:endParaRPr lang="en-GB" sz="2000" dirty="0">
              <a:cs typeface="Times New Roman" pitchFamily="18" charset="0"/>
            </a:endParaRPr>
          </a:p>
        </p:txBody>
      </p:sp>
      <p:sp>
        <p:nvSpPr>
          <p:cNvPr id="141332" name="AutoShape 12"/>
          <p:cNvSpPr>
            <a:spLocks noChangeArrowheads="1"/>
          </p:cNvSpPr>
          <p:nvPr/>
        </p:nvSpPr>
        <p:spPr bwMode="auto">
          <a:xfrm rot="16200000">
            <a:off x="3979442" y="1455320"/>
            <a:ext cx="4429156" cy="45188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solidFill>
              <a:schemeClr val="tx1"/>
            </a:solidFill>
            <a:miter lim="800000"/>
            <a:headEnd/>
            <a:tailEnd/>
          </a:ln>
        </p:spPr>
        <p:txBody>
          <a:bodyPr vert="eaVert" wrap="none" lIns="91431" tIns="45715" rIns="91431" bIns="45715" anchor="ctr"/>
          <a:lstStyle/>
          <a:p>
            <a:endParaRPr lang="en-GB" sz="3200" dirty="0"/>
          </a:p>
        </p:txBody>
      </p:sp>
      <p:sp>
        <p:nvSpPr>
          <p:cNvPr id="141333" name="AutoShape 13"/>
          <p:cNvSpPr>
            <a:spLocks noChangeArrowheads="1"/>
          </p:cNvSpPr>
          <p:nvPr/>
        </p:nvSpPr>
        <p:spPr bwMode="auto">
          <a:xfrm rot="10800000">
            <a:off x="3934586" y="1500174"/>
            <a:ext cx="4518869" cy="44291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4AA9B0"/>
          </a:solidFill>
          <a:ln w="9525">
            <a:solidFill>
              <a:schemeClr val="tx1"/>
            </a:solidFill>
            <a:miter lim="800000"/>
            <a:headEnd/>
            <a:tailEnd/>
          </a:ln>
        </p:spPr>
        <p:txBody>
          <a:bodyPr rot="10800000" wrap="none" lIns="91431" tIns="45715" rIns="91431" bIns="45715" anchor="ctr"/>
          <a:lstStyle/>
          <a:p>
            <a:endParaRPr lang="en-GB" sz="3200" dirty="0"/>
          </a:p>
        </p:txBody>
      </p:sp>
      <p:sp>
        <p:nvSpPr>
          <p:cNvPr id="141320" name="Text Box 14"/>
          <p:cNvSpPr txBox="1">
            <a:spLocks noChangeArrowheads="1"/>
          </p:cNvSpPr>
          <p:nvPr/>
        </p:nvSpPr>
        <p:spPr bwMode="auto">
          <a:xfrm rot="-60979">
            <a:off x="7086247" y="3441061"/>
            <a:ext cx="1363221" cy="461655"/>
          </a:xfrm>
          <a:prstGeom prst="rect">
            <a:avLst/>
          </a:prstGeom>
          <a:noFill/>
          <a:ln w="9525">
            <a:noFill/>
            <a:miter lim="800000"/>
            <a:headEnd/>
            <a:tailEnd/>
          </a:ln>
        </p:spPr>
        <p:txBody>
          <a:bodyPr wrap="square" lIns="91431" tIns="45715" rIns="91431" bIns="45715">
            <a:spAutoFit/>
          </a:bodyPr>
          <a:lstStyle/>
          <a:p>
            <a:pPr algn="ctr">
              <a:spcBef>
                <a:spcPct val="50000"/>
              </a:spcBef>
            </a:pPr>
            <a:r>
              <a:rPr lang="en-GB" sz="2400" dirty="0">
                <a:latin typeface="Arial" charset="0"/>
                <a:cs typeface="Times New Roman" pitchFamily="18" charset="0"/>
              </a:rPr>
              <a:t>Identify</a:t>
            </a:r>
          </a:p>
        </p:txBody>
      </p:sp>
      <p:sp>
        <p:nvSpPr>
          <p:cNvPr id="141323" name="Text Box 17"/>
          <p:cNvSpPr txBox="1">
            <a:spLocks noChangeArrowheads="1"/>
          </p:cNvSpPr>
          <p:nvPr/>
        </p:nvSpPr>
        <p:spPr bwMode="auto">
          <a:xfrm rot="-60979">
            <a:off x="5381592" y="1872511"/>
            <a:ext cx="1711126" cy="461655"/>
          </a:xfrm>
          <a:prstGeom prst="rect">
            <a:avLst/>
          </a:prstGeom>
          <a:noFill/>
          <a:ln w="9525">
            <a:noFill/>
            <a:miter lim="800000"/>
            <a:headEnd/>
            <a:tailEnd/>
          </a:ln>
        </p:spPr>
        <p:txBody>
          <a:bodyPr wrap="square" lIns="91431" tIns="45715" rIns="91431" bIns="45715">
            <a:spAutoFit/>
          </a:bodyPr>
          <a:lstStyle/>
          <a:p>
            <a:pPr>
              <a:spcBef>
                <a:spcPct val="50000"/>
              </a:spcBef>
            </a:pPr>
            <a:r>
              <a:rPr lang="en-GB" sz="2400" dirty="0">
                <a:latin typeface="Arial" charset="0"/>
                <a:cs typeface="Times New Roman" pitchFamily="18" charset="0"/>
              </a:rPr>
              <a:t>Implement</a:t>
            </a:r>
          </a:p>
        </p:txBody>
      </p:sp>
      <p:sp>
        <p:nvSpPr>
          <p:cNvPr id="141324" name="Text Box 18"/>
          <p:cNvSpPr txBox="1">
            <a:spLocks noChangeArrowheads="1"/>
          </p:cNvSpPr>
          <p:nvPr/>
        </p:nvSpPr>
        <p:spPr bwMode="auto">
          <a:xfrm rot="19441693">
            <a:off x="4975565" y="3457905"/>
            <a:ext cx="2194188" cy="461655"/>
          </a:xfrm>
          <a:prstGeom prst="rect">
            <a:avLst/>
          </a:prstGeom>
          <a:noFill/>
          <a:ln w="9525">
            <a:noFill/>
            <a:miter lim="800000"/>
            <a:headEnd/>
            <a:tailEnd/>
          </a:ln>
        </p:spPr>
        <p:txBody>
          <a:bodyPr wrap="square" lIns="91431" tIns="45715" rIns="91431" bIns="45715">
            <a:spAutoFit/>
          </a:bodyPr>
          <a:lstStyle/>
          <a:p>
            <a:pPr algn="ctr">
              <a:spcBef>
                <a:spcPct val="50000"/>
              </a:spcBef>
            </a:pPr>
            <a:r>
              <a:rPr lang="en-GB" sz="2400" dirty="0">
                <a:latin typeface="Arial" charset="0"/>
                <a:cs typeface="Times New Roman" pitchFamily="18" charset="0"/>
              </a:rPr>
              <a:t>Communicate</a:t>
            </a:r>
          </a:p>
        </p:txBody>
      </p:sp>
      <p:sp>
        <p:nvSpPr>
          <p:cNvPr id="141321" name="Text Box 15"/>
          <p:cNvSpPr txBox="1">
            <a:spLocks noChangeArrowheads="1"/>
          </p:cNvSpPr>
          <p:nvPr/>
        </p:nvSpPr>
        <p:spPr bwMode="auto">
          <a:xfrm rot="-60979">
            <a:off x="5599931" y="5123835"/>
            <a:ext cx="1254353" cy="461655"/>
          </a:xfrm>
          <a:prstGeom prst="rect">
            <a:avLst/>
          </a:prstGeom>
          <a:noFill/>
          <a:ln w="9525">
            <a:noFill/>
            <a:miter lim="800000"/>
            <a:headEnd/>
            <a:tailEnd/>
          </a:ln>
        </p:spPr>
        <p:txBody>
          <a:bodyPr wrap="square" lIns="91431" tIns="45715" rIns="91431" bIns="45715">
            <a:spAutoFit/>
          </a:bodyPr>
          <a:lstStyle/>
          <a:p>
            <a:pPr>
              <a:spcBef>
                <a:spcPct val="50000"/>
              </a:spcBef>
            </a:pPr>
            <a:r>
              <a:rPr lang="en-GB" sz="2400" dirty="0">
                <a:latin typeface="Arial" charset="0"/>
                <a:cs typeface="Times New Roman" pitchFamily="18" charset="0"/>
              </a:rPr>
              <a:t>Assess</a:t>
            </a:r>
          </a:p>
        </p:txBody>
      </p:sp>
      <p:sp>
        <p:nvSpPr>
          <p:cNvPr id="141322" name="Text Box 16"/>
          <p:cNvSpPr txBox="1">
            <a:spLocks noChangeArrowheads="1"/>
          </p:cNvSpPr>
          <p:nvPr/>
        </p:nvSpPr>
        <p:spPr bwMode="auto">
          <a:xfrm rot="-60979">
            <a:off x="3953389" y="3508893"/>
            <a:ext cx="1071401" cy="461655"/>
          </a:xfrm>
          <a:prstGeom prst="rect">
            <a:avLst/>
          </a:prstGeom>
          <a:solidFill>
            <a:srgbClr val="4AA9B0"/>
          </a:solidFill>
          <a:ln w="9525">
            <a:noFill/>
            <a:miter lim="800000"/>
            <a:headEnd/>
            <a:tailEnd/>
          </a:ln>
        </p:spPr>
        <p:txBody>
          <a:bodyPr wrap="square" lIns="91431" tIns="45715" rIns="91431" bIns="45715">
            <a:spAutoFit/>
          </a:bodyPr>
          <a:lstStyle/>
          <a:p>
            <a:pPr algn="ctr">
              <a:spcBef>
                <a:spcPct val="50000"/>
              </a:spcBef>
            </a:pPr>
            <a:r>
              <a:rPr lang="en-GB" sz="2400" dirty="0">
                <a:latin typeface="Arial" charset="0"/>
                <a:cs typeface="Times New Roman" pitchFamily="18" charset="0"/>
              </a:rPr>
              <a:t>Plan</a:t>
            </a:r>
          </a:p>
        </p:txBody>
      </p:sp>
      <p:sp>
        <p:nvSpPr>
          <p:cNvPr id="19" name="Text Box 17"/>
          <p:cNvSpPr txBox="1">
            <a:spLocks noChangeArrowheads="1"/>
          </p:cNvSpPr>
          <p:nvPr/>
        </p:nvSpPr>
        <p:spPr bwMode="auto">
          <a:xfrm>
            <a:off x="6096000" y="6211123"/>
            <a:ext cx="5184576"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The M_o_R Process</a:t>
            </a:r>
            <a:endParaRPr lang="nl-NL" dirty="0"/>
          </a:p>
        </p:txBody>
      </p:sp>
      <p:pic>
        <p:nvPicPr>
          <p:cNvPr id="1026" name="Picture 2" descr="X:\Werk\nThen product ontwikkeling\M_o_R\APMG 2010\M_o_R diagrams 2010\M_o_R_2010_Figures_v1.1\Dia6.PNG"/>
          <p:cNvPicPr>
            <a:picLocks noChangeAspect="1" noChangeArrowheads="1"/>
          </p:cNvPicPr>
          <p:nvPr/>
        </p:nvPicPr>
        <p:blipFill>
          <a:blip r:embed="rId3" cstate="print"/>
          <a:srcRect/>
          <a:stretch>
            <a:fillRect/>
          </a:stretch>
        </p:blipFill>
        <p:spPr bwMode="auto">
          <a:xfrm>
            <a:off x="2567609" y="1052737"/>
            <a:ext cx="7162701" cy="5371715"/>
          </a:xfrm>
          <a:prstGeom prst="rect">
            <a:avLst/>
          </a:prstGeom>
          <a:noFill/>
        </p:spPr>
      </p:pic>
      <p:sp>
        <p:nvSpPr>
          <p:cNvPr id="4" name="Rechthoek 3"/>
          <p:cNvSpPr/>
          <p:nvPr/>
        </p:nvSpPr>
        <p:spPr>
          <a:xfrm>
            <a:off x="2620566" y="6208427"/>
            <a:ext cx="3960440" cy="258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7"/>
          <p:cNvSpPr txBox="1">
            <a:spLocks noChangeArrowheads="1"/>
          </p:cNvSpPr>
          <p:nvPr/>
        </p:nvSpPr>
        <p:spPr bwMode="auto">
          <a:xfrm>
            <a:off x="3143672" y="6186781"/>
            <a:ext cx="5904656"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026"/>
          <p:cNvSpPr>
            <a:spLocks noGrp="1" noChangeArrowheads="1"/>
          </p:cNvSpPr>
          <p:nvPr>
            <p:ph type="title"/>
          </p:nvPr>
        </p:nvSpPr>
        <p:spPr/>
        <p:txBody>
          <a:bodyPr>
            <a:normAutofit/>
          </a:bodyPr>
          <a:lstStyle/>
          <a:p>
            <a:pPr eaLnBrk="1" hangingPunct="1">
              <a:defRPr/>
            </a:pPr>
            <a:r>
              <a:rPr lang="en-GB" dirty="0"/>
              <a:t>Communication throughout the Process</a:t>
            </a:r>
          </a:p>
        </p:txBody>
      </p:sp>
      <p:sp>
        <p:nvSpPr>
          <p:cNvPr id="211971" name="Rectangle 1027"/>
          <p:cNvSpPr>
            <a:spLocks noGrp="1" noChangeArrowheads="1"/>
          </p:cNvSpPr>
          <p:nvPr>
            <p:ph sz="quarter" idx="1"/>
          </p:nvPr>
        </p:nvSpPr>
        <p:spPr/>
        <p:txBody>
          <a:bodyPr>
            <a:normAutofit/>
          </a:bodyPr>
          <a:lstStyle/>
          <a:p>
            <a:pPr eaLnBrk="1" hangingPunct="1">
              <a:spcBef>
                <a:spcPct val="30000"/>
              </a:spcBef>
              <a:defRPr/>
            </a:pPr>
            <a:r>
              <a:rPr lang="en-US" dirty="0">
                <a:solidFill>
                  <a:srgbClr val="231F20"/>
                </a:solidFill>
                <a:cs typeface="Times New Roman" pitchFamily="18" charset="0"/>
              </a:rPr>
              <a:t>Carried out throughout the whole process</a:t>
            </a:r>
          </a:p>
          <a:p>
            <a:pPr eaLnBrk="1" hangingPunct="1">
              <a:spcBef>
                <a:spcPct val="30000"/>
              </a:spcBef>
              <a:defRPr/>
            </a:pPr>
            <a:r>
              <a:rPr lang="en-US" dirty="0">
                <a:solidFill>
                  <a:srgbClr val="231F20"/>
                </a:solidFill>
                <a:cs typeface="Times New Roman" pitchFamily="18" charset="0"/>
              </a:rPr>
              <a:t>An </a:t>
            </a:r>
            <a:r>
              <a:rPr lang="en-GB" dirty="0">
                <a:solidFill>
                  <a:srgbClr val="231F20"/>
                </a:solidFill>
                <a:cs typeface="Times New Roman" pitchFamily="18" charset="0"/>
              </a:rPr>
              <a:t>organisation’s</a:t>
            </a:r>
            <a:r>
              <a:rPr lang="en-US" dirty="0">
                <a:solidFill>
                  <a:srgbClr val="231F20"/>
                </a:solidFill>
                <a:cs typeface="Times New Roman" pitchFamily="18" charset="0"/>
              </a:rPr>
              <a:t> exposure to risk is never static</a:t>
            </a:r>
          </a:p>
          <a:p>
            <a:pPr eaLnBrk="1" hangingPunct="1">
              <a:spcBef>
                <a:spcPct val="30000"/>
              </a:spcBef>
              <a:defRPr/>
            </a:pPr>
            <a:r>
              <a:rPr lang="en-US" dirty="0">
                <a:solidFill>
                  <a:srgbClr val="231F20"/>
                </a:solidFill>
                <a:cs typeface="Times New Roman" pitchFamily="18" charset="0"/>
              </a:rPr>
              <a:t>Effective communication key to the identification of new risks</a:t>
            </a:r>
            <a:r>
              <a:rPr lang="en-US" dirty="0">
                <a:solidFill>
                  <a:srgbClr val="231F20"/>
                </a:solidFill>
                <a:cs typeface="Arial" charset="0"/>
              </a:rPr>
              <a:t> or changes in existing risks</a:t>
            </a:r>
          </a:p>
          <a:p>
            <a:pPr eaLnBrk="1" hangingPunct="1">
              <a:spcBef>
                <a:spcPct val="30000"/>
              </a:spcBef>
              <a:defRPr/>
            </a:pPr>
            <a:r>
              <a:rPr lang="en-US" dirty="0">
                <a:solidFill>
                  <a:srgbClr val="231F20"/>
                </a:solidFill>
                <a:cs typeface="Times New Roman" pitchFamily="18" charset="0"/>
              </a:rPr>
              <a:t>Communication needed to provide assurance to third parties such as regulators, shareholders, stakeholders and staff that risks are being appropriately identified, assessed and controlled</a:t>
            </a:r>
          </a:p>
          <a:p>
            <a:pPr eaLnBrk="1" hangingPunct="1">
              <a:spcBef>
                <a:spcPct val="30000"/>
              </a:spcBef>
              <a:defRPr/>
            </a:pPr>
            <a:r>
              <a:rPr lang="en-US" dirty="0">
                <a:solidFill>
                  <a:srgbClr val="231F20"/>
                </a:solidFill>
                <a:cs typeface="Times New Roman" pitchFamily="18" charset="0"/>
              </a:rPr>
              <a:t>Mediums for this are the annual review, statements of internal control and reports on planned activities such as investments, acquisitions and product development</a:t>
            </a:r>
            <a:endParaRPr lang="en-GB" dirty="0">
              <a:solidFill>
                <a:srgbClr val="231F20"/>
              </a:solidFill>
              <a:cs typeface="Times New Roman" pitchFamily="18" charset="0"/>
            </a:endParaRPr>
          </a:p>
        </p:txBody>
      </p:sp>
      <p:sp>
        <p:nvSpPr>
          <p:cNvPr id="3" name="Tijdelijke aanduiding voor tekst 2">
            <a:extLst>
              <a:ext uri="{FF2B5EF4-FFF2-40B4-BE49-F238E27FC236}">
                <a16:creationId xmlns:a16="http://schemas.microsoft.com/office/drawing/2014/main" id="{DBF3F98D-3223-4D37-AF7F-951B2777E567}"/>
              </a:ext>
            </a:extLst>
          </p:cNvPr>
          <p:cNvSpPr>
            <a:spLocks noGrp="1"/>
          </p:cNvSpPr>
          <p:nvPr>
            <p:ph type="body" sz="quarter" idx="13"/>
          </p:nvPr>
        </p:nvSpPr>
        <p:spPr/>
        <p:txBody>
          <a:bodyPr/>
          <a:lstStyle/>
          <a:p>
            <a:r>
              <a:rPr lang="en-GB" dirty="0"/>
              <a:t>Ref. 4.3</a:t>
            </a:r>
            <a:endParaRPr lang="nl-NL" dirty="0"/>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1266"/>
          <p:cNvSpPr>
            <a:spLocks noGrp="1" noChangeArrowheads="1"/>
          </p:cNvSpPr>
          <p:nvPr>
            <p:ph type="title"/>
          </p:nvPr>
        </p:nvSpPr>
        <p:spPr/>
        <p:txBody>
          <a:bodyPr>
            <a:normAutofit/>
          </a:bodyPr>
          <a:lstStyle/>
          <a:p>
            <a:pPr eaLnBrk="1" hangingPunct="1">
              <a:defRPr/>
            </a:pPr>
            <a:r>
              <a:rPr lang="en-GB" dirty="0"/>
              <a:t>Communication throughout the Process</a:t>
            </a:r>
          </a:p>
        </p:txBody>
      </p:sp>
      <p:sp>
        <p:nvSpPr>
          <p:cNvPr id="212995" name="Rectangle 11267"/>
          <p:cNvSpPr>
            <a:spLocks noGrp="1" noChangeArrowheads="1"/>
          </p:cNvSpPr>
          <p:nvPr>
            <p:ph sz="quarter" idx="1"/>
          </p:nvPr>
        </p:nvSpPr>
        <p:spPr/>
        <p:txBody>
          <a:bodyPr>
            <a:normAutofit lnSpcReduction="10000"/>
          </a:bodyPr>
          <a:lstStyle/>
          <a:p>
            <a:pPr eaLnBrk="1" hangingPunct="1">
              <a:spcBef>
                <a:spcPct val="30000"/>
              </a:spcBef>
              <a:buNone/>
              <a:defRPr/>
            </a:pPr>
            <a:r>
              <a:rPr lang="en-US" dirty="0">
                <a:solidFill>
                  <a:srgbClr val="231F20"/>
                </a:solidFill>
                <a:cs typeface="Arial" charset="0"/>
              </a:rPr>
              <a:t>Management must engage with staff to ensure:</a:t>
            </a:r>
          </a:p>
          <a:p>
            <a:pPr lvl="1" eaLnBrk="1" hangingPunct="1">
              <a:spcBef>
                <a:spcPct val="30000"/>
              </a:spcBef>
              <a:defRPr/>
            </a:pPr>
            <a:r>
              <a:rPr lang="en-US" dirty="0">
                <a:solidFill>
                  <a:srgbClr val="231F20"/>
                </a:solidFill>
                <a:cs typeface="Times New Roman" pitchFamily="18" charset="0"/>
              </a:rPr>
              <a:t>everyone understands appetite, policy, process, plans and regulatory requirements</a:t>
            </a:r>
            <a:endParaRPr lang="en-GB" dirty="0">
              <a:solidFill>
                <a:srgbClr val="231F20"/>
              </a:solidFill>
              <a:cs typeface="Arial" charset="0"/>
            </a:endParaRPr>
          </a:p>
          <a:p>
            <a:pPr lvl="1" eaLnBrk="1" hangingPunct="1">
              <a:spcBef>
                <a:spcPct val="30000"/>
              </a:spcBef>
              <a:defRPr/>
            </a:pPr>
            <a:r>
              <a:rPr lang="en-US" dirty="0">
                <a:solidFill>
                  <a:srgbClr val="231F20"/>
                </a:solidFill>
                <a:cs typeface="Times New Roman" pitchFamily="18" charset="0"/>
              </a:rPr>
              <a:t>everyone understands the benefits </a:t>
            </a:r>
          </a:p>
          <a:p>
            <a:pPr lvl="1" eaLnBrk="1" hangingPunct="1">
              <a:spcBef>
                <a:spcPct val="30000"/>
              </a:spcBef>
              <a:defRPr/>
            </a:pPr>
            <a:r>
              <a:rPr lang="en-US" dirty="0">
                <a:solidFill>
                  <a:srgbClr val="231F20"/>
                </a:solidFill>
                <a:cs typeface="Times New Roman" pitchFamily="18" charset="0"/>
              </a:rPr>
              <a:t>each level of management, actively seeks and receives appropriate and regular  assurance about the management of risk within their control</a:t>
            </a:r>
          </a:p>
          <a:p>
            <a:pPr lvl="1" eaLnBrk="1" hangingPunct="1">
              <a:spcBef>
                <a:spcPct val="30000"/>
              </a:spcBef>
              <a:defRPr/>
            </a:pPr>
            <a:r>
              <a:rPr lang="en-US" dirty="0">
                <a:solidFill>
                  <a:srgbClr val="231F20"/>
                </a:solidFill>
                <a:cs typeface="Arial" charset="0"/>
              </a:rPr>
              <a:t>the procurement team understands the requirement for making risk ownership explicit within contracts and </a:t>
            </a:r>
            <a:r>
              <a:rPr lang="en-US" dirty="0">
                <a:solidFill>
                  <a:srgbClr val="231F20"/>
                </a:solidFill>
                <a:cs typeface="Times New Roman" pitchFamily="18" charset="0"/>
              </a:rPr>
              <a:t>service level agreements</a:t>
            </a:r>
          </a:p>
          <a:p>
            <a:pPr lvl="1" eaLnBrk="1" hangingPunct="1">
              <a:spcBef>
                <a:spcPct val="30000"/>
              </a:spcBef>
              <a:defRPr/>
            </a:pPr>
            <a:r>
              <a:rPr lang="en-US" dirty="0">
                <a:solidFill>
                  <a:srgbClr val="231F20"/>
                </a:solidFill>
                <a:cs typeface="Times New Roman" pitchFamily="18" charset="0"/>
              </a:rPr>
              <a:t>lessons learned are communicated</a:t>
            </a:r>
          </a:p>
          <a:p>
            <a:pPr lvl="1" eaLnBrk="1" hangingPunct="1">
              <a:spcBef>
                <a:spcPct val="30000"/>
              </a:spcBef>
              <a:defRPr/>
            </a:pPr>
            <a:r>
              <a:rPr lang="en-US" dirty="0">
                <a:solidFill>
                  <a:srgbClr val="231F20"/>
                </a:solidFill>
                <a:cs typeface="Arial" charset="0"/>
              </a:rPr>
              <a:t>no misunderstanding risk priorities</a:t>
            </a:r>
            <a:endParaRPr lang="en-GB" dirty="0">
              <a:solidFill>
                <a:srgbClr val="231F20"/>
              </a:solidFill>
              <a:cs typeface="Times New Roman" pitchFamily="18" charset="0"/>
            </a:endParaRPr>
          </a:p>
          <a:p>
            <a:pPr eaLnBrk="1" hangingPunct="1">
              <a:defRPr/>
            </a:pPr>
            <a:endParaRPr lang="en-GB" dirty="0"/>
          </a:p>
        </p:txBody>
      </p:sp>
      <p:sp>
        <p:nvSpPr>
          <p:cNvPr id="2" name="Tijdelijke aanduiding voor tekst 1">
            <a:extLst>
              <a:ext uri="{FF2B5EF4-FFF2-40B4-BE49-F238E27FC236}">
                <a16:creationId xmlns:a16="http://schemas.microsoft.com/office/drawing/2014/main" id="{A24C3F48-C682-4B16-A12E-2416D61D3C58}"/>
              </a:ext>
            </a:extLst>
          </p:cNvPr>
          <p:cNvSpPr>
            <a:spLocks noGrp="1"/>
          </p:cNvSpPr>
          <p:nvPr>
            <p:ph type="body" sz="quarter" idx="13"/>
          </p:nvPr>
        </p:nvSpPr>
        <p:spPr/>
        <p:txBody>
          <a:bodyPr/>
          <a:lstStyle/>
          <a:p>
            <a:endParaRPr lang="nl-NL"/>
          </a:p>
        </p:txBody>
      </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AutoShape 4"/>
          <p:cNvSpPr>
            <a:spLocks noChangeArrowheads="1"/>
          </p:cNvSpPr>
          <p:nvPr/>
        </p:nvSpPr>
        <p:spPr bwMode="auto">
          <a:xfrm flipH="1">
            <a:off x="4110431" y="2359935"/>
            <a:ext cx="3579841" cy="2995612"/>
          </a:xfrm>
          <a:prstGeom prst="flowChartPunchedCard">
            <a:avLst/>
          </a:prstGeom>
          <a:solidFill>
            <a:srgbClr val="BBE0E3"/>
          </a:solidFill>
          <a:ln w="9525">
            <a:solidFill>
              <a:srgbClr val="BBE0E3"/>
            </a:solidFill>
            <a:miter lim="800000"/>
            <a:headEnd/>
            <a:tailEnd/>
          </a:ln>
        </p:spPr>
        <p:txBody>
          <a:bodyPr wrap="none" lIns="91431" tIns="45715" rIns="91431" bIns="45715" anchor="ctr"/>
          <a:lstStyle/>
          <a:p>
            <a:endParaRPr lang="en-US">
              <a:latin typeface="Calibri" panose="020F0502020204030204" pitchFamily="34" charset="0"/>
              <a:cs typeface="Calibri" panose="020F0502020204030204" pitchFamily="34" charset="0"/>
            </a:endParaRPr>
          </a:p>
        </p:txBody>
      </p:sp>
      <p:sp>
        <p:nvSpPr>
          <p:cNvPr id="142340" name="AutoShape 5"/>
          <p:cNvSpPr>
            <a:spLocks noChangeArrowheads="1"/>
          </p:cNvSpPr>
          <p:nvPr/>
        </p:nvSpPr>
        <p:spPr bwMode="auto">
          <a:xfrm flipH="1">
            <a:off x="5399509" y="3225121"/>
            <a:ext cx="1074653" cy="1169988"/>
          </a:xfrm>
          <a:prstGeom prst="flowChartPunchedCard">
            <a:avLst/>
          </a:prstGeom>
          <a:solidFill>
            <a:schemeClr val="bg1"/>
          </a:solidFill>
          <a:ln w="9525">
            <a:solidFill>
              <a:schemeClr val="tx1"/>
            </a:solidFill>
            <a:miter lim="800000"/>
            <a:headEnd/>
            <a:tailEnd/>
          </a:ln>
        </p:spPr>
        <p:txBody>
          <a:bodyPr wrap="none" lIns="91431" tIns="0" rIns="91431" bIns="0"/>
          <a:lstStyle/>
          <a:p>
            <a:r>
              <a:rPr lang="en-GB" sz="1200" dirty="0">
                <a:latin typeface="Calibri" panose="020F0502020204030204" pitchFamily="34" charset="0"/>
                <a:cs typeface="Calibri" panose="020F0502020204030204" pitchFamily="34" charset="0"/>
              </a:rPr>
              <a:t>Goals</a:t>
            </a:r>
          </a:p>
          <a:p>
            <a:endParaRPr lang="en-GB" sz="1200"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Process step</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Tasks</a:t>
            </a:r>
          </a:p>
        </p:txBody>
      </p:sp>
      <p:sp>
        <p:nvSpPr>
          <p:cNvPr id="142343" name="Text Box 8"/>
          <p:cNvSpPr txBox="1">
            <a:spLocks noChangeArrowheads="1"/>
          </p:cNvSpPr>
          <p:nvPr/>
        </p:nvSpPr>
        <p:spPr bwMode="auto">
          <a:xfrm>
            <a:off x="6964784" y="3733122"/>
            <a:ext cx="787400" cy="276989"/>
          </a:xfrm>
          <a:prstGeom prst="rect">
            <a:avLst/>
          </a:prstGeom>
          <a:noFill/>
          <a:ln w="9525">
            <a:noFill/>
            <a:miter lim="800000"/>
            <a:headEnd/>
            <a:tailEnd/>
          </a:ln>
        </p:spPr>
        <p:txBody>
          <a:bodyPr lIns="91431" tIns="45715" rIns="91431" bIns="45715">
            <a:spAutoFit/>
          </a:bodyPr>
          <a:lstStyle/>
          <a:p>
            <a:pPr>
              <a:spcBef>
                <a:spcPct val="50000"/>
              </a:spcBef>
            </a:pPr>
            <a:r>
              <a:rPr lang="en-GB" sz="1200" dirty="0">
                <a:latin typeface="Calibri" panose="020F0502020204030204" pitchFamily="34" charset="0"/>
                <a:cs typeface="Calibri" panose="020F0502020204030204" pitchFamily="34" charset="0"/>
              </a:rPr>
              <a:t>Outputs</a:t>
            </a:r>
          </a:p>
        </p:txBody>
      </p:sp>
      <p:sp>
        <p:nvSpPr>
          <p:cNvPr id="142344" name="Text Box 9"/>
          <p:cNvSpPr txBox="1">
            <a:spLocks noChangeArrowheads="1"/>
          </p:cNvSpPr>
          <p:nvPr/>
        </p:nvSpPr>
        <p:spPr bwMode="auto">
          <a:xfrm>
            <a:off x="5326484" y="5047573"/>
            <a:ext cx="1130300" cy="276989"/>
          </a:xfrm>
          <a:prstGeom prst="rect">
            <a:avLst/>
          </a:prstGeom>
          <a:noFill/>
          <a:ln w="9525">
            <a:noFill/>
            <a:miter lim="800000"/>
            <a:headEnd/>
            <a:tailEnd/>
          </a:ln>
        </p:spPr>
        <p:txBody>
          <a:bodyPr lIns="91431" tIns="45715" rIns="91431" bIns="45715">
            <a:spAutoFit/>
          </a:bodyPr>
          <a:lstStyle/>
          <a:p>
            <a:pPr>
              <a:spcBef>
                <a:spcPct val="50000"/>
              </a:spcBef>
            </a:pPr>
            <a:r>
              <a:rPr lang="en-GB" sz="1200" dirty="0">
                <a:latin typeface="Calibri" panose="020F0502020204030204" pitchFamily="34" charset="0"/>
                <a:cs typeface="Calibri" panose="020F0502020204030204" pitchFamily="34" charset="0"/>
              </a:rPr>
              <a:t>Techniques</a:t>
            </a:r>
          </a:p>
        </p:txBody>
      </p:sp>
      <p:sp>
        <p:nvSpPr>
          <p:cNvPr id="142345" name="AutoShape 10"/>
          <p:cNvSpPr>
            <a:spLocks noChangeArrowheads="1"/>
          </p:cNvSpPr>
          <p:nvPr/>
        </p:nvSpPr>
        <p:spPr bwMode="auto">
          <a:xfrm rot="10779250" flipH="1">
            <a:off x="4775624" y="3785509"/>
            <a:ext cx="623887" cy="158750"/>
          </a:xfrm>
          <a:prstGeom prst="rightArrow">
            <a:avLst>
              <a:gd name="adj1" fmla="val 53593"/>
              <a:gd name="adj2" fmla="val 154161"/>
            </a:avLst>
          </a:prstGeom>
          <a:solidFill>
            <a:srgbClr val="4AA9B0"/>
          </a:solidFill>
          <a:ln w="9525">
            <a:solidFill>
              <a:schemeClr val="tx1"/>
            </a:solidFill>
            <a:miter lim="800000"/>
            <a:headEnd/>
            <a:tailEnd/>
          </a:ln>
        </p:spPr>
        <p:txBody>
          <a:bodyPr wrap="none" lIns="91431" tIns="45715" rIns="91431" bIns="45715" anchor="ctr"/>
          <a:lstStyle/>
          <a:p>
            <a:endParaRPr lang="en-US">
              <a:latin typeface="Calibri" panose="020F0502020204030204" pitchFamily="34" charset="0"/>
              <a:cs typeface="Calibri" panose="020F0502020204030204" pitchFamily="34" charset="0"/>
            </a:endParaRPr>
          </a:p>
        </p:txBody>
      </p:sp>
      <p:sp>
        <p:nvSpPr>
          <p:cNvPr id="142346" name="AutoShape 11"/>
          <p:cNvSpPr>
            <a:spLocks noChangeArrowheads="1"/>
          </p:cNvSpPr>
          <p:nvPr/>
        </p:nvSpPr>
        <p:spPr bwMode="auto">
          <a:xfrm rot="5413034" flipH="1">
            <a:off x="5553499" y="4672923"/>
            <a:ext cx="574675" cy="155575"/>
          </a:xfrm>
          <a:prstGeom prst="rightArrow">
            <a:avLst>
              <a:gd name="adj1" fmla="val 53593"/>
              <a:gd name="adj2" fmla="val 144899"/>
            </a:avLst>
          </a:prstGeom>
          <a:solidFill>
            <a:srgbClr val="4AA9B0"/>
          </a:solidFill>
          <a:ln w="9525">
            <a:solidFill>
              <a:schemeClr val="tx1"/>
            </a:solidFill>
            <a:miter lim="800000"/>
            <a:headEnd/>
            <a:tailEnd/>
          </a:ln>
        </p:spPr>
        <p:txBody>
          <a:bodyPr wrap="none" lIns="91431" tIns="45715" rIns="91431" bIns="45715" anchor="ctr"/>
          <a:lstStyle/>
          <a:p>
            <a:endParaRPr lang="en-US">
              <a:latin typeface="Calibri" panose="020F0502020204030204" pitchFamily="34" charset="0"/>
              <a:cs typeface="Calibri" panose="020F0502020204030204" pitchFamily="34" charset="0"/>
            </a:endParaRPr>
          </a:p>
        </p:txBody>
      </p:sp>
      <p:sp>
        <p:nvSpPr>
          <p:cNvPr id="142347" name="AutoShape 12"/>
          <p:cNvSpPr>
            <a:spLocks noChangeArrowheads="1"/>
          </p:cNvSpPr>
          <p:nvPr/>
        </p:nvSpPr>
        <p:spPr bwMode="auto">
          <a:xfrm rot="10779250" flipH="1">
            <a:off x="6545749" y="3792814"/>
            <a:ext cx="415805" cy="138989"/>
          </a:xfrm>
          <a:prstGeom prst="rightArrow">
            <a:avLst>
              <a:gd name="adj1" fmla="val 53593"/>
              <a:gd name="adj2" fmla="val 156114"/>
            </a:avLst>
          </a:prstGeom>
          <a:solidFill>
            <a:srgbClr val="4AA9B0"/>
          </a:solidFill>
          <a:ln w="9525">
            <a:solidFill>
              <a:schemeClr val="tx1"/>
            </a:solidFill>
            <a:miter lim="800000"/>
            <a:headEnd/>
            <a:tailEnd/>
          </a:ln>
        </p:spPr>
        <p:txBody>
          <a:bodyPr wrap="none" lIns="91431" tIns="45715" rIns="91431" bIns="45715" anchor="ctr"/>
          <a:lstStyle/>
          <a:p>
            <a:endParaRPr lang="en-US">
              <a:latin typeface="Calibri" panose="020F0502020204030204" pitchFamily="34" charset="0"/>
              <a:cs typeface="Calibri" panose="020F0502020204030204" pitchFamily="34" charset="0"/>
            </a:endParaRPr>
          </a:p>
        </p:txBody>
      </p:sp>
      <p:sp>
        <p:nvSpPr>
          <p:cNvPr id="142341" name="Text Box 6"/>
          <p:cNvSpPr txBox="1">
            <a:spLocks noChangeArrowheads="1"/>
          </p:cNvSpPr>
          <p:nvPr/>
        </p:nvSpPr>
        <p:spPr bwMode="auto">
          <a:xfrm>
            <a:off x="4099349" y="3722001"/>
            <a:ext cx="727075" cy="276989"/>
          </a:xfrm>
          <a:prstGeom prst="rect">
            <a:avLst/>
          </a:prstGeom>
          <a:noFill/>
          <a:ln w="9525">
            <a:noFill/>
            <a:miter lim="800000"/>
            <a:headEnd/>
            <a:tailEnd/>
          </a:ln>
        </p:spPr>
        <p:txBody>
          <a:bodyPr lIns="91431" tIns="45715" rIns="91431" bIns="45715">
            <a:spAutoFit/>
          </a:bodyPr>
          <a:lstStyle/>
          <a:p>
            <a:pPr>
              <a:spcBef>
                <a:spcPct val="50000"/>
              </a:spcBef>
            </a:pPr>
            <a:r>
              <a:rPr lang="en-GB" sz="1200" dirty="0">
                <a:latin typeface="Calibri" panose="020F0502020204030204" pitchFamily="34" charset="0"/>
                <a:cs typeface="Calibri" panose="020F0502020204030204" pitchFamily="34" charset="0"/>
              </a:rPr>
              <a:t>Inputs</a:t>
            </a:r>
          </a:p>
        </p:txBody>
      </p:sp>
      <p:sp>
        <p:nvSpPr>
          <p:cNvPr id="140290" name="Rectangle 2"/>
          <p:cNvSpPr>
            <a:spLocks noGrp="1" noChangeArrowheads="1"/>
          </p:cNvSpPr>
          <p:nvPr>
            <p:ph type="title"/>
          </p:nvPr>
        </p:nvSpPr>
        <p:spPr/>
        <p:txBody>
          <a:bodyPr>
            <a:normAutofit/>
          </a:bodyPr>
          <a:lstStyle/>
          <a:p>
            <a:pPr eaLnBrk="1" hangingPunct="1">
              <a:defRPr/>
            </a:pPr>
            <a:r>
              <a:rPr lang="en-GB" dirty="0"/>
              <a:t>The M_</a:t>
            </a:r>
            <a:r>
              <a:rPr lang="en-GB" cap="none" dirty="0"/>
              <a:t>o</a:t>
            </a:r>
            <a:r>
              <a:rPr lang="en-GB" dirty="0"/>
              <a:t>_R Process Overview</a:t>
            </a:r>
          </a:p>
        </p:txBody>
      </p:sp>
      <p:sp>
        <p:nvSpPr>
          <p:cNvPr id="3" name="Tijdelijke aanduiding voor tekst 2">
            <a:extLst>
              <a:ext uri="{FF2B5EF4-FFF2-40B4-BE49-F238E27FC236}">
                <a16:creationId xmlns:a16="http://schemas.microsoft.com/office/drawing/2014/main" id="{53998FD7-48AC-42E2-A3AB-D21513866929}"/>
              </a:ext>
            </a:extLst>
          </p:cNvPr>
          <p:cNvSpPr>
            <a:spLocks noGrp="1"/>
          </p:cNvSpPr>
          <p:nvPr>
            <p:ph type="body" sz="quarter" idx="13"/>
          </p:nvPr>
        </p:nvSpPr>
        <p:spPr/>
        <p:txBody>
          <a:bodyPr/>
          <a:lstStyle/>
          <a:p>
            <a:r>
              <a:rPr lang="en-GB" dirty="0"/>
              <a:t>Fig. 4.3</a:t>
            </a:r>
            <a:endParaRPr lang="nl-NL" dirty="0"/>
          </a:p>
        </p:txBody>
      </p:sp>
      <p:sp>
        <p:nvSpPr>
          <p:cNvPr id="142349" name="AutoShape 14"/>
          <p:cNvSpPr>
            <a:spLocks noChangeArrowheads="1"/>
          </p:cNvSpPr>
          <p:nvPr/>
        </p:nvSpPr>
        <p:spPr bwMode="auto">
          <a:xfrm>
            <a:off x="2042276" y="1997960"/>
            <a:ext cx="1895475" cy="835306"/>
          </a:xfrm>
          <a:prstGeom prst="wedgeRectCallout">
            <a:avLst>
              <a:gd name="adj1" fmla="val 120117"/>
              <a:gd name="adj2" fmla="val 131520"/>
            </a:avLst>
          </a:prstGeom>
          <a:noFill/>
          <a:ln w="3175">
            <a:solidFill>
              <a:schemeClr val="tx2"/>
            </a:solidFill>
            <a:miter lim="800000"/>
            <a:headEnd/>
            <a:tailEnd/>
          </a:ln>
        </p:spPr>
        <p:txBody>
          <a:bodyPr lIns="91431" tIns="45715" rIns="91431" bIns="45715"/>
          <a:lstStyle/>
          <a:p>
            <a:pPr eaLnBrk="0" hangingPunct="0"/>
            <a:r>
              <a:rPr lang="en-GB" sz="1400" dirty="0">
                <a:latin typeface="Calibri" panose="020F0502020204030204" pitchFamily="34" charset="0"/>
                <a:cs typeface="Calibri" panose="020F0502020204030204" pitchFamily="34" charset="0"/>
              </a:rPr>
              <a:t>The key outcomes of the process. </a:t>
            </a:r>
          </a:p>
        </p:txBody>
      </p:sp>
      <p:sp>
        <p:nvSpPr>
          <p:cNvPr id="142350" name="AutoShape 16"/>
          <p:cNvSpPr>
            <a:spLocks noChangeArrowheads="1"/>
          </p:cNvSpPr>
          <p:nvPr/>
        </p:nvSpPr>
        <p:spPr bwMode="auto">
          <a:xfrm>
            <a:off x="8056746" y="1700809"/>
            <a:ext cx="2071702" cy="1230307"/>
          </a:xfrm>
          <a:prstGeom prst="wedgeRectCallout">
            <a:avLst>
              <a:gd name="adj1" fmla="val -84791"/>
              <a:gd name="adj2" fmla="val 115825"/>
            </a:avLst>
          </a:prstGeom>
          <a:noFill/>
          <a:ln w="3175">
            <a:solidFill>
              <a:schemeClr val="tx2"/>
            </a:solidFill>
            <a:miter lim="800000"/>
            <a:headEnd/>
            <a:tailEnd/>
          </a:ln>
        </p:spPr>
        <p:txBody>
          <a:bodyPr lIns="91431" tIns="45715" rIns="91431" bIns="45715"/>
          <a:lstStyle/>
          <a:p>
            <a:pPr eaLnBrk="0" hangingPunct="0"/>
            <a:r>
              <a:rPr lang="en-GB" sz="1400" dirty="0">
                <a:latin typeface="Calibri" panose="020F0502020204030204" pitchFamily="34" charset="0"/>
                <a:cs typeface="Calibri" panose="020F0502020204030204" pitchFamily="34" charset="0"/>
              </a:rPr>
              <a:t>The information produced by the process, then forms the inputs to the next process. </a:t>
            </a:r>
          </a:p>
        </p:txBody>
      </p:sp>
      <p:sp>
        <p:nvSpPr>
          <p:cNvPr id="142351" name="AutoShape 17"/>
          <p:cNvSpPr>
            <a:spLocks noChangeArrowheads="1"/>
          </p:cNvSpPr>
          <p:nvPr/>
        </p:nvSpPr>
        <p:spPr bwMode="auto">
          <a:xfrm>
            <a:off x="2042276" y="4426854"/>
            <a:ext cx="1978025" cy="1446213"/>
          </a:xfrm>
          <a:prstGeom prst="wedgeRectCallout">
            <a:avLst>
              <a:gd name="adj1" fmla="val 109758"/>
              <a:gd name="adj2" fmla="val -6216"/>
            </a:avLst>
          </a:prstGeom>
          <a:noFill/>
          <a:ln w="3175">
            <a:solidFill>
              <a:schemeClr val="tx2"/>
            </a:solidFill>
            <a:miter lim="800000"/>
            <a:headEnd/>
            <a:tailEnd/>
          </a:ln>
        </p:spPr>
        <p:txBody>
          <a:bodyPr lIns="91431" tIns="45715" rIns="91431" bIns="45715"/>
          <a:lstStyle/>
          <a:p>
            <a:pPr eaLnBrk="0" hangingPunct="0"/>
            <a:r>
              <a:rPr lang="en-GB" sz="1400" dirty="0">
                <a:latin typeface="Calibri" panose="020F0502020204030204" pitchFamily="34" charset="0"/>
                <a:cs typeface="Calibri" panose="020F0502020204030204" pitchFamily="34" charset="0"/>
              </a:rPr>
              <a:t>The risk management techniques that may be used to support the completion of the process. </a:t>
            </a:r>
          </a:p>
        </p:txBody>
      </p:sp>
      <p:sp>
        <p:nvSpPr>
          <p:cNvPr id="142352" name="AutoShape 19"/>
          <p:cNvSpPr>
            <a:spLocks noChangeArrowheads="1"/>
          </p:cNvSpPr>
          <p:nvPr/>
        </p:nvSpPr>
        <p:spPr bwMode="auto">
          <a:xfrm>
            <a:off x="7971629" y="3926788"/>
            <a:ext cx="2100289" cy="1491367"/>
          </a:xfrm>
          <a:prstGeom prst="wedgeRectCallout">
            <a:avLst>
              <a:gd name="adj1" fmla="val -146132"/>
              <a:gd name="adj2" fmla="val -25342"/>
            </a:avLst>
          </a:prstGeom>
          <a:noFill/>
          <a:ln w="3175">
            <a:solidFill>
              <a:schemeClr val="tx2"/>
            </a:solidFill>
            <a:miter lim="800000"/>
            <a:headEnd/>
            <a:tailEnd/>
          </a:ln>
        </p:spPr>
        <p:txBody>
          <a:bodyPr lIns="91431" tIns="45715" rIns="91431" bIns="45715"/>
          <a:lstStyle/>
          <a:p>
            <a:pPr eaLnBrk="0" hangingPunct="0"/>
            <a:r>
              <a:rPr lang="en-GB" sz="1400" dirty="0">
                <a:latin typeface="Calibri" panose="020F0502020204030204" pitchFamily="34" charset="0"/>
                <a:cs typeface="Calibri" panose="020F0502020204030204" pitchFamily="34" charset="0"/>
              </a:rPr>
              <a:t>Actions taken to transform the inputs into outputs, supported by the techniques and restricted by the barriers.</a:t>
            </a:r>
          </a:p>
          <a:p>
            <a:pPr eaLnBrk="0" hangingPunct="0"/>
            <a:endParaRPr lang="en-GB" sz="1400" dirty="0">
              <a:latin typeface="Calibri" panose="020F0502020204030204" pitchFamily="34" charset="0"/>
              <a:cs typeface="Calibri" panose="020F0502020204030204" pitchFamily="34" charset="0"/>
            </a:endParaRPr>
          </a:p>
        </p:txBody>
      </p:sp>
      <p:sp>
        <p:nvSpPr>
          <p:cNvPr id="37" name="Text Box 17"/>
          <p:cNvSpPr txBox="1">
            <a:spLocks noChangeArrowheads="1"/>
          </p:cNvSpPr>
          <p:nvPr/>
        </p:nvSpPr>
        <p:spPr bwMode="auto">
          <a:xfrm>
            <a:off x="3431704" y="6178698"/>
            <a:ext cx="5184576"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pPr eaLnBrk="1" hangingPunct="1">
              <a:defRPr/>
            </a:pPr>
            <a:r>
              <a:rPr lang="en-GB" dirty="0"/>
              <a:t>Identify – the Context</a:t>
            </a:r>
          </a:p>
        </p:txBody>
      </p:sp>
      <p:sp>
        <p:nvSpPr>
          <p:cNvPr id="5" name="Tijdelijke aanduiding voor tekst 4">
            <a:extLst>
              <a:ext uri="{FF2B5EF4-FFF2-40B4-BE49-F238E27FC236}">
                <a16:creationId xmlns:a16="http://schemas.microsoft.com/office/drawing/2014/main" id="{09B9B5C1-3FC8-46EA-B7E5-623B2DF62305}"/>
              </a:ext>
            </a:extLst>
          </p:cNvPr>
          <p:cNvSpPr>
            <a:spLocks noGrp="1"/>
          </p:cNvSpPr>
          <p:nvPr>
            <p:ph type="body" sz="quarter" idx="13"/>
          </p:nvPr>
        </p:nvSpPr>
        <p:spPr/>
        <p:txBody>
          <a:bodyPr/>
          <a:lstStyle/>
          <a:p>
            <a:r>
              <a:rPr lang="en-GB" dirty="0"/>
              <a:t>Ref. 4.4</a:t>
            </a:r>
            <a:endParaRPr lang="nl-NL" dirty="0"/>
          </a:p>
        </p:txBody>
      </p:sp>
      <p:sp>
        <p:nvSpPr>
          <p:cNvPr id="144387" name="AutoShape 3"/>
          <p:cNvSpPr>
            <a:spLocks noChangeArrowheads="1"/>
          </p:cNvSpPr>
          <p:nvPr/>
        </p:nvSpPr>
        <p:spPr bwMode="auto">
          <a:xfrm flipH="1">
            <a:off x="1847850" y="1412877"/>
            <a:ext cx="4725988" cy="4752429"/>
          </a:xfrm>
          <a:prstGeom prst="flowChartPunchedCard">
            <a:avLst/>
          </a:prstGeom>
          <a:solidFill>
            <a:srgbClr val="BBE0E3"/>
          </a:solidFill>
          <a:ln w="9525">
            <a:solidFill>
              <a:srgbClr val="BBE0E3"/>
            </a:solidFill>
            <a:miter lim="800000"/>
            <a:headEnd/>
            <a:tailEnd/>
          </a:ln>
        </p:spPr>
        <p:txBody>
          <a:bodyPr wrap="none" lIns="91431" tIns="45715" rIns="91431" bIns="45715" anchor="ctr"/>
          <a:lstStyle/>
          <a:p>
            <a:endParaRPr lang="en-US"/>
          </a:p>
        </p:txBody>
      </p:sp>
      <p:sp>
        <p:nvSpPr>
          <p:cNvPr id="144388" name="AutoShape 4"/>
          <p:cNvSpPr>
            <a:spLocks noChangeArrowheads="1"/>
          </p:cNvSpPr>
          <p:nvPr/>
        </p:nvSpPr>
        <p:spPr bwMode="auto">
          <a:xfrm flipH="1">
            <a:off x="3957640" y="3671890"/>
            <a:ext cx="1462087" cy="642937"/>
          </a:xfrm>
          <a:prstGeom prst="flowChartPunchedCard">
            <a:avLst/>
          </a:prstGeom>
          <a:solidFill>
            <a:schemeClr val="bg1"/>
          </a:solidFill>
          <a:ln w="9525">
            <a:solidFill>
              <a:schemeClr val="tx1"/>
            </a:solidFill>
            <a:miter lim="800000"/>
            <a:headEnd/>
            <a:tailEnd/>
          </a:ln>
        </p:spPr>
        <p:txBody>
          <a:bodyPr wrap="none" lIns="91431" tIns="45715" rIns="91431" bIns="45715" anchor="ctr"/>
          <a:lstStyle/>
          <a:p>
            <a:pPr algn="ctr"/>
            <a:r>
              <a:rPr lang="en-GB" sz="1400" dirty="0">
                <a:latin typeface="Arial" charset="0"/>
                <a:cs typeface="Times New Roman" pitchFamily="18" charset="0"/>
              </a:rPr>
              <a:t>Context</a:t>
            </a:r>
          </a:p>
        </p:txBody>
      </p:sp>
      <p:sp>
        <p:nvSpPr>
          <p:cNvPr id="144389" name="AutoShape 5"/>
          <p:cNvSpPr>
            <a:spLocks noChangeArrowheads="1"/>
          </p:cNvSpPr>
          <p:nvPr/>
        </p:nvSpPr>
        <p:spPr bwMode="auto">
          <a:xfrm flipH="1">
            <a:off x="2173289" y="1798640"/>
            <a:ext cx="1725612" cy="1939925"/>
          </a:xfrm>
          <a:prstGeom prst="flowChartPunchedCard">
            <a:avLst/>
          </a:prstGeom>
          <a:solidFill>
            <a:schemeClr val="bg1"/>
          </a:solidFill>
          <a:ln w="9525">
            <a:solidFill>
              <a:schemeClr val="tx1"/>
            </a:solidFill>
            <a:miter lim="800000"/>
            <a:headEnd/>
            <a:tailEnd/>
          </a:ln>
        </p:spPr>
        <p:txBody>
          <a:bodyPr wrap="none" lIns="91431" tIns="45715" rIns="91431" bIns="45715" anchor="b"/>
          <a:lstStyle/>
          <a:p>
            <a:r>
              <a:rPr lang="en-GB" sz="1000" dirty="0">
                <a:latin typeface="Arial" charset="0"/>
                <a:cs typeface="Times New Roman" pitchFamily="18" charset="0"/>
              </a:rPr>
              <a:t>Regulatory framework</a:t>
            </a:r>
          </a:p>
          <a:p>
            <a:r>
              <a:rPr lang="en-GB" sz="1000" dirty="0">
                <a:latin typeface="Arial" charset="0"/>
                <a:cs typeface="Times New Roman" pitchFamily="18" charset="0"/>
              </a:rPr>
              <a:t>and corporate</a:t>
            </a:r>
          </a:p>
          <a:p>
            <a:r>
              <a:rPr lang="en-GB" sz="1000" dirty="0">
                <a:latin typeface="Arial" charset="0"/>
                <a:cs typeface="Times New Roman" pitchFamily="18" charset="0"/>
              </a:rPr>
              <a:t>governance requirements</a:t>
            </a:r>
          </a:p>
          <a:p>
            <a:endParaRPr lang="en-GB" sz="1000" dirty="0">
              <a:latin typeface="Arial" charset="0"/>
              <a:cs typeface="Times New Roman" pitchFamily="18" charset="0"/>
            </a:endParaRPr>
          </a:p>
          <a:p>
            <a:r>
              <a:rPr lang="en-GB" sz="1000" dirty="0">
                <a:latin typeface="Arial" charset="0"/>
                <a:cs typeface="Times New Roman" pitchFamily="18" charset="0"/>
              </a:rPr>
              <a:t>Risk Management Policy </a:t>
            </a:r>
          </a:p>
          <a:p>
            <a:endParaRPr lang="en-GB" sz="1000" dirty="0">
              <a:latin typeface="Arial" charset="0"/>
              <a:cs typeface="Times New Roman" pitchFamily="18" charset="0"/>
            </a:endParaRPr>
          </a:p>
          <a:p>
            <a:r>
              <a:rPr lang="en-GB" sz="1000" dirty="0">
                <a:latin typeface="Arial" charset="0"/>
                <a:cs typeface="Times New Roman" pitchFamily="18" charset="0"/>
              </a:rPr>
              <a:t>Risk Management</a:t>
            </a:r>
          </a:p>
          <a:p>
            <a:r>
              <a:rPr lang="en-GB" sz="1000" dirty="0">
                <a:latin typeface="Arial" charset="0"/>
                <a:cs typeface="Times New Roman" pitchFamily="18" charset="0"/>
              </a:rPr>
              <a:t>Process Guide</a:t>
            </a:r>
          </a:p>
          <a:p>
            <a:endParaRPr lang="en-GB" sz="1000" dirty="0">
              <a:latin typeface="Arial" charset="0"/>
              <a:cs typeface="Times New Roman" pitchFamily="18" charset="0"/>
            </a:endParaRPr>
          </a:p>
          <a:p>
            <a:r>
              <a:rPr lang="en-GB" sz="1000" dirty="0">
                <a:latin typeface="Arial" charset="0"/>
                <a:cs typeface="Times New Roman" pitchFamily="18" charset="0"/>
              </a:rPr>
              <a:t>Activity Documents</a:t>
            </a:r>
          </a:p>
          <a:p>
            <a:endParaRPr lang="en-GB" sz="1000" dirty="0">
              <a:latin typeface="Arial" charset="0"/>
              <a:cs typeface="Times New Roman" pitchFamily="18" charset="0"/>
            </a:endParaRPr>
          </a:p>
          <a:p>
            <a:r>
              <a:rPr lang="en-GB" sz="1000" dirty="0">
                <a:latin typeface="Arial" charset="0"/>
                <a:cs typeface="Times New Roman" pitchFamily="18" charset="0"/>
              </a:rPr>
              <a:t>Lessons Learned</a:t>
            </a:r>
          </a:p>
        </p:txBody>
      </p:sp>
      <p:sp>
        <p:nvSpPr>
          <p:cNvPr id="144390" name="AutoShape 6"/>
          <p:cNvSpPr>
            <a:spLocks noChangeArrowheads="1"/>
          </p:cNvSpPr>
          <p:nvPr/>
        </p:nvSpPr>
        <p:spPr bwMode="auto">
          <a:xfrm flipH="1">
            <a:off x="2222492" y="4221090"/>
            <a:ext cx="1713263" cy="1728191"/>
          </a:xfrm>
          <a:prstGeom prst="flowChartPunchedCard">
            <a:avLst/>
          </a:prstGeom>
          <a:solidFill>
            <a:schemeClr val="bg1"/>
          </a:solidFill>
          <a:ln w="9525">
            <a:solidFill>
              <a:schemeClr val="tx1"/>
            </a:solidFill>
            <a:miter lim="800000"/>
            <a:headEnd/>
            <a:tailEnd/>
          </a:ln>
        </p:spPr>
        <p:txBody>
          <a:bodyPr wrap="square" lIns="91431" tIns="45715" rIns="91431" bIns="45715" anchor="b">
            <a:noAutofit/>
          </a:bodyPr>
          <a:lstStyle/>
          <a:p>
            <a:pPr>
              <a:spcAft>
                <a:spcPts val="600"/>
              </a:spcAft>
            </a:pPr>
            <a:r>
              <a:rPr lang="en-GB" sz="1000" dirty="0">
                <a:latin typeface="Arial" charset="0"/>
                <a:cs typeface="Times New Roman" pitchFamily="18" charset="0"/>
              </a:rPr>
              <a:t>SWOT analysis</a:t>
            </a:r>
          </a:p>
          <a:p>
            <a:pPr>
              <a:spcAft>
                <a:spcPts val="600"/>
              </a:spcAft>
            </a:pPr>
            <a:r>
              <a:rPr lang="en-GB" sz="1000" dirty="0">
                <a:latin typeface="Arial" charset="0"/>
                <a:cs typeface="Times New Roman" pitchFamily="18" charset="0"/>
              </a:rPr>
              <a:t>PESTLE analysis</a:t>
            </a:r>
          </a:p>
          <a:p>
            <a:pPr>
              <a:spcAft>
                <a:spcPts val="600"/>
              </a:spcAft>
            </a:pPr>
            <a:r>
              <a:rPr lang="en-GB" sz="1000" dirty="0">
                <a:latin typeface="Arial" charset="0"/>
                <a:cs typeface="Times New Roman" pitchFamily="18" charset="0"/>
              </a:rPr>
              <a:t>Stakeholder Analysis</a:t>
            </a:r>
          </a:p>
          <a:p>
            <a:pPr>
              <a:spcAft>
                <a:spcPts val="600"/>
              </a:spcAft>
            </a:pPr>
            <a:r>
              <a:rPr lang="en-GB" sz="1000" dirty="0">
                <a:latin typeface="Arial" charset="0"/>
                <a:cs typeface="Times New Roman" pitchFamily="18" charset="0"/>
              </a:rPr>
              <a:t>Horizon scanning</a:t>
            </a:r>
          </a:p>
          <a:p>
            <a:pPr>
              <a:spcAft>
                <a:spcPts val="600"/>
              </a:spcAft>
            </a:pPr>
            <a:r>
              <a:rPr lang="en-GB" sz="1000" dirty="0">
                <a:latin typeface="Arial" charset="0"/>
                <a:cs typeface="Times New Roman" pitchFamily="18" charset="0"/>
              </a:rPr>
              <a:t>Define the probability impact grid</a:t>
            </a:r>
          </a:p>
        </p:txBody>
      </p:sp>
      <p:sp>
        <p:nvSpPr>
          <p:cNvPr id="144391" name="AutoShape 7"/>
          <p:cNvSpPr>
            <a:spLocks noChangeArrowheads="1"/>
          </p:cNvSpPr>
          <p:nvPr/>
        </p:nvSpPr>
        <p:spPr bwMode="auto">
          <a:xfrm flipH="1">
            <a:off x="4738688" y="4572000"/>
            <a:ext cx="1714502" cy="1193800"/>
          </a:xfrm>
          <a:prstGeom prst="flowChartPunchedCard">
            <a:avLst/>
          </a:prstGeom>
          <a:solidFill>
            <a:schemeClr val="bg1"/>
          </a:solidFill>
          <a:ln w="9525">
            <a:solidFill>
              <a:schemeClr val="tx1"/>
            </a:solidFill>
            <a:miter lim="800000"/>
            <a:headEnd/>
            <a:tailEnd/>
          </a:ln>
        </p:spPr>
        <p:txBody>
          <a:bodyPr wrap="none" lIns="91431" tIns="45715" rIns="91431" bIns="45715" anchor="b"/>
          <a:lstStyle/>
          <a:p>
            <a:r>
              <a:rPr lang="en-GB" sz="1000" dirty="0">
                <a:latin typeface="Arial" charset="0"/>
                <a:cs typeface="Times New Roman" pitchFamily="18" charset="0"/>
              </a:rPr>
              <a:t>Activity Analysis</a:t>
            </a:r>
          </a:p>
          <a:p>
            <a:endParaRPr lang="en-GB" sz="1000" dirty="0">
              <a:latin typeface="Arial" charset="0"/>
              <a:cs typeface="Times New Roman" pitchFamily="18" charset="0"/>
            </a:endParaRPr>
          </a:p>
          <a:p>
            <a:r>
              <a:rPr lang="en-GB" sz="1000" dirty="0">
                <a:latin typeface="Arial" charset="0"/>
                <a:cs typeface="Times New Roman" pitchFamily="18" charset="0"/>
              </a:rPr>
              <a:t>Risk Management Strategy</a:t>
            </a:r>
          </a:p>
          <a:p>
            <a:endParaRPr lang="en-GB" sz="1000" dirty="0">
              <a:latin typeface="Arial" charset="0"/>
              <a:cs typeface="Times New Roman" pitchFamily="18" charset="0"/>
            </a:endParaRPr>
          </a:p>
          <a:p>
            <a:r>
              <a:rPr lang="en-GB" sz="1000" dirty="0">
                <a:latin typeface="Arial" charset="0"/>
                <a:cs typeface="Times New Roman" pitchFamily="18" charset="0"/>
              </a:rPr>
              <a:t>Stakeholder Map</a:t>
            </a:r>
          </a:p>
          <a:p>
            <a:endParaRPr lang="en-GB" sz="1000" dirty="0">
              <a:latin typeface="Arial" charset="0"/>
              <a:cs typeface="Times New Roman" pitchFamily="18" charset="0"/>
            </a:endParaRPr>
          </a:p>
          <a:p>
            <a:r>
              <a:rPr lang="en-GB" sz="1000" dirty="0">
                <a:latin typeface="Arial" charset="0"/>
                <a:cs typeface="Times New Roman" pitchFamily="18" charset="0"/>
              </a:rPr>
              <a:t>Lessons Learned</a:t>
            </a:r>
          </a:p>
        </p:txBody>
      </p:sp>
      <p:sp>
        <p:nvSpPr>
          <p:cNvPr id="144392" name="Text Box 8"/>
          <p:cNvSpPr txBox="1">
            <a:spLocks noChangeArrowheads="1"/>
          </p:cNvSpPr>
          <p:nvPr/>
        </p:nvSpPr>
        <p:spPr bwMode="auto">
          <a:xfrm>
            <a:off x="2222500" y="4286251"/>
            <a:ext cx="1644650" cy="276989"/>
          </a:xfrm>
          <a:prstGeom prst="rect">
            <a:avLst/>
          </a:prstGeom>
          <a:noFill/>
          <a:ln w="9525">
            <a:noFill/>
            <a:miter lim="800000"/>
            <a:headEnd/>
            <a:tailEnd/>
          </a:ln>
        </p:spPr>
        <p:txBody>
          <a:bodyPr lIns="91431" tIns="45715" rIns="91431" bIns="45715">
            <a:spAutoFit/>
          </a:bodyPr>
          <a:lstStyle/>
          <a:p>
            <a:pPr>
              <a:spcBef>
                <a:spcPct val="50000"/>
              </a:spcBef>
            </a:pPr>
            <a:r>
              <a:rPr lang="en-GB" sz="1200" dirty="0">
                <a:latin typeface="Arial" charset="0"/>
                <a:cs typeface="Times New Roman" pitchFamily="18" charset="0"/>
              </a:rPr>
              <a:t>Techniques</a:t>
            </a:r>
          </a:p>
        </p:txBody>
      </p:sp>
      <p:sp>
        <p:nvSpPr>
          <p:cNvPr id="144393" name="Text Box 9"/>
          <p:cNvSpPr txBox="1">
            <a:spLocks noChangeArrowheads="1"/>
          </p:cNvSpPr>
          <p:nvPr/>
        </p:nvSpPr>
        <p:spPr bwMode="auto">
          <a:xfrm>
            <a:off x="5643565" y="4295776"/>
            <a:ext cx="1254125" cy="276989"/>
          </a:xfrm>
          <a:prstGeom prst="rect">
            <a:avLst/>
          </a:prstGeom>
          <a:noFill/>
          <a:ln w="9525">
            <a:noFill/>
            <a:miter lim="800000"/>
            <a:headEnd/>
            <a:tailEnd/>
          </a:ln>
        </p:spPr>
        <p:txBody>
          <a:bodyPr lIns="91431" tIns="45715" rIns="91431" bIns="45715">
            <a:spAutoFit/>
          </a:bodyPr>
          <a:lstStyle/>
          <a:p>
            <a:pPr>
              <a:spcBef>
                <a:spcPct val="50000"/>
              </a:spcBef>
            </a:pPr>
            <a:r>
              <a:rPr lang="en-GB" sz="1200" dirty="0">
                <a:latin typeface="Arial" charset="0"/>
                <a:cs typeface="Times New Roman" pitchFamily="18" charset="0"/>
              </a:rPr>
              <a:t>Outputs</a:t>
            </a:r>
          </a:p>
        </p:txBody>
      </p:sp>
      <p:sp>
        <p:nvSpPr>
          <p:cNvPr id="144394" name="Text Box 10"/>
          <p:cNvSpPr txBox="1">
            <a:spLocks noChangeArrowheads="1"/>
          </p:cNvSpPr>
          <p:nvPr/>
        </p:nvSpPr>
        <p:spPr bwMode="auto">
          <a:xfrm>
            <a:off x="2060577" y="1471615"/>
            <a:ext cx="1254125" cy="276989"/>
          </a:xfrm>
          <a:prstGeom prst="rect">
            <a:avLst/>
          </a:prstGeom>
          <a:noFill/>
          <a:ln w="9525">
            <a:noFill/>
            <a:miter lim="800000"/>
            <a:headEnd/>
            <a:tailEnd/>
          </a:ln>
        </p:spPr>
        <p:txBody>
          <a:bodyPr lIns="91431" tIns="45715" rIns="91431" bIns="45715">
            <a:spAutoFit/>
          </a:bodyPr>
          <a:lstStyle/>
          <a:p>
            <a:pPr>
              <a:spcBef>
                <a:spcPct val="50000"/>
              </a:spcBef>
            </a:pPr>
            <a:r>
              <a:rPr lang="en-GB" sz="1200" dirty="0">
                <a:latin typeface="Arial" charset="0"/>
                <a:cs typeface="Times New Roman" pitchFamily="18" charset="0"/>
              </a:rPr>
              <a:t>Inputs</a:t>
            </a:r>
          </a:p>
        </p:txBody>
      </p:sp>
      <p:sp>
        <p:nvSpPr>
          <p:cNvPr id="144397" name="Line 13"/>
          <p:cNvSpPr>
            <a:spLocks noChangeShapeType="1"/>
          </p:cNvSpPr>
          <p:nvPr/>
        </p:nvSpPr>
        <p:spPr bwMode="auto">
          <a:xfrm>
            <a:off x="1938338" y="3994150"/>
            <a:ext cx="2019300" cy="0"/>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144398" name="Line 14"/>
          <p:cNvSpPr>
            <a:spLocks noChangeShapeType="1"/>
          </p:cNvSpPr>
          <p:nvPr/>
        </p:nvSpPr>
        <p:spPr bwMode="auto">
          <a:xfrm>
            <a:off x="5419725" y="4186238"/>
            <a:ext cx="2019300" cy="0"/>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144399" name="Line 15"/>
          <p:cNvSpPr>
            <a:spLocks noChangeShapeType="1"/>
          </p:cNvSpPr>
          <p:nvPr/>
        </p:nvSpPr>
        <p:spPr bwMode="auto">
          <a:xfrm flipV="1">
            <a:off x="4305300" y="4314827"/>
            <a:ext cx="0" cy="1736725"/>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144401" name="AutoShape 24"/>
          <p:cNvSpPr>
            <a:spLocks noChangeArrowheads="1"/>
          </p:cNvSpPr>
          <p:nvPr/>
        </p:nvSpPr>
        <p:spPr bwMode="auto">
          <a:xfrm>
            <a:off x="6024564" y="1412877"/>
            <a:ext cx="4464051" cy="2603500"/>
          </a:xfrm>
          <a:prstGeom prst="wedgeRectCallout">
            <a:avLst>
              <a:gd name="adj1" fmla="val -78991"/>
              <a:gd name="adj2" fmla="val 38576"/>
            </a:avLst>
          </a:prstGeom>
          <a:solidFill>
            <a:srgbClr val="E3F2F3"/>
          </a:solidFill>
          <a:ln w="9525">
            <a:solidFill>
              <a:schemeClr val="accent1"/>
            </a:solidFill>
            <a:miter lim="800000"/>
            <a:headEnd/>
            <a:tailEnd/>
          </a:ln>
        </p:spPr>
        <p:txBody>
          <a:bodyPr wrap="none" lIns="91431" tIns="45715" rIns="91431" bIns="45715" anchor="ctr"/>
          <a:lstStyle/>
          <a:p>
            <a:pPr indent="98415" eaLnBrk="0" hangingPunct="0"/>
            <a:r>
              <a:rPr lang="en-GB" sz="1400" dirty="0">
                <a:solidFill>
                  <a:srgbClr val="262672"/>
                </a:solidFill>
                <a:latin typeface="Calibri" panose="020F0502020204030204" pitchFamily="34" charset="0"/>
                <a:cs typeface="Calibri" panose="020F0502020204030204" pitchFamily="34" charset="0"/>
              </a:rPr>
              <a:t>Goals - To obtain information about….</a:t>
            </a:r>
          </a:p>
          <a:p>
            <a:pPr indent="98415" eaLnBrk="0" hangingPunct="0"/>
            <a:endParaRPr lang="en-GB" sz="1400" dirty="0">
              <a:solidFill>
                <a:srgbClr val="262672"/>
              </a:solidFill>
              <a:latin typeface="Calibri" panose="020F0502020204030204" pitchFamily="34" charset="0"/>
              <a:cs typeface="Calibri" panose="020F0502020204030204" pitchFamily="34" charset="0"/>
            </a:endParaRPr>
          </a:p>
          <a:p>
            <a:pPr marL="174607" indent="-174607" eaLnBrk="0" hangingPunct="0">
              <a:lnSpc>
                <a:spcPct val="120000"/>
              </a:lnSpc>
              <a:buFontTx/>
              <a:buChar char="•"/>
            </a:pPr>
            <a:r>
              <a:rPr lang="en-GB" sz="1400" i="1" dirty="0">
                <a:solidFill>
                  <a:srgbClr val="262672"/>
                </a:solidFill>
                <a:latin typeface="Calibri" panose="020F0502020204030204" pitchFamily="34" charset="0"/>
                <a:cs typeface="Calibri" panose="020F0502020204030204" pitchFamily="34" charset="0"/>
              </a:rPr>
              <a:t>The objectives of the activity</a:t>
            </a:r>
          </a:p>
          <a:p>
            <a:pPr marL="174607" indent="-174607" eaLnBrk="0" hangingPunct="0">
              <a:lnSpc>
                <a:spcPct val="120000"/>
              </a:lnSpc>
              <a:buFontTx/>
              <a:buChar char="•"/>
            </a:pPr>
            <a:r>
              <a:rPr lang="en-GB" sz="1400" i="1" dirty="0">
                <a:solidFill>
                  <a:srgbClr val="262672"/>
                </a:solidFill>
                <a:latin typeface="Calibri" panose="020F0502020204030204" pitchFamily="34" charset="0"/>
                <a:cs typeface="Calibri" panose="020F0502020204030204" pitchFamily="34" charset="0"/>
              </a:rPr>
              <a:t>The scope of the activity and completeness of info</a:t>
            </a:r>
          </a:p>
          <a:p>
            <a:pPr marL="174607" indent="-174607" eaLnBrk="0" hangingPunct="0">
              <a:lnSpc>
                <a:spcPct val="120000"/>
              </a:lnSpc>
              <a:buFontTx/>
              <a:buChar char="•"/>
            </a:pPr>
            <a:r>
              <a:rPr lang="en-GB" sz="1400" i="1" dirty="0">
                <a:solidFill>
                  <a:srgbClr val="262672"/>
                </a:solidFill>
                <a:latin typeface="Calibri" panose="020F0502020204030204" pitchFamily="34" charset="0"/>
                <a:cs typeface="Calibri" panose="020F0502020204030204" pitchFamily="34" charset="0"/>
              </a:rPr>
              <a:t>What assumptions have been made</a:t>
            </a:r>
          </a:p>
          <a:p>
            <a:pPr marL="174607" indent="-174607" eaLnBrk="0" hangingPunct="0">
              <a:lnSpc>
                <a:spcPct val="120000"/>
              </a:lnSpc>
              <a:buFontTx/>
              <a:buChar char="•"/>
            </a:pPr>
            <a:r>
              <a:rPr lang="en-GB" sz="1400" i="1" dirty="0">
                <a:solidFill>
                  <a:srgbClr val="262672"/>
                </a:solidFill>
                <a:latin typeface="Calibri" panose="020F0502020204030204" pitchFamily="34" charset="0"/>
                <a:cs typeface="Calibri" panose="020F0502020204030204" pitchFamily="34" charset="0"/>
              </a:rPr>
              <a:t>What constraints are relevant</a:t>
            </a:r>
          </a:p>
          <a:p>
            <a:pPr marL="174607" indent="-174607" eaLnBrk="0" hangingPunct="0">
              <a:lnSpc>
                <a:spcPct val="120000"/>
              </a:lnSpc>
              <a:buFontTx/>
              <a:buChar char="•"/>
            </a:pPr>
            <a:r>
              <a:rPr lang="en-GB" sz="1400" i="1" dirty="0">
                <a:solidFill>
                  <a:srgbClr val="262672"/>
                </a:solidFill>
                <a:latin typeface="Calibri" panose="020F0502020204030204" pitchFamily="34" charset="0"/>
                <a:cs typeface="Calibri" panose="020F0502020204030204" pitchFamily="34" charset="0"/>
              </a:rPr>
              <a:t>Stakeholders and their objectives</a:t>
            </a:r>
          </a:p>
          <a:p>
            <a:pPr marL="174607" indent="-174607" eaLnBrk="0" hangingPunct="0">
              <a:lnSpc>
                <a:spcPct val="120000"/>
              </a:lnSpc>
              <a:buFontTx/>
              <a:buChar char="•"/>
            </a:pPr>
            <a:r>
              <a:rPr lang="en-GB" sz="1400" i="1" dirty="0">
                <a:solidFill>
                  <a:srgbClr val="262672"/>
                </a:solidFill>
                <a:latin typeface="Calibri" panose="020F0502020204030204" pitchFamily="34" charset="0"/>
                <a:cs typeface="Calibri" panose="020F0502020204030204" pitchFamily="34" charset="0"/>
              </a:rPr>
              <a:t>Activity fit relative to the organisational structure</a:t>
            </a:r>
          </a:p>
          <a:p>
            <a:pPr marL="174607" indent="-174607" defTabSz="984151" eaLnBrk="0" hangingPunct="0">
              <a:lnSpc>
                <a:spcPct val="120000"/>
              </a:lnSpc>
              <a:buFontTx/>
              <a:buChar char="•"/>
            </a:pPr>
            <a:r>
              <a:rPr lang="en-GB" sz="1400" i="1" dirty="0">
                <a:solidFill>
                  <a:srgbClr val="262672"/>
                </a:solidFill>
                <a:latin typeface="Calibri" panose="020F0502020204030204" pitchFamily="34" charset="0"/>
                <a:cs typeface="Calibri" panose="020F0502020204030204" pitchFamily="34" charset="0"/>
              </a:rPr>
              <a:t>The organisation’s own environment </a:t>
            </a:r>
          </a:p>
          <a:p>
            <a:pPr marL="174607" indent="-174607" eaLnBrk="0" hangingPunct="0">
              <a:lnSpc>
                <a:spcPct val="120000"/>
              </a:lnSpc>
              <a:buFontTx/>
              <a:buChar char="•"/>
            </a:pPr>
            <a:r>
              <a:rPr lang="en-GB" sz="1400" i="1" dirty="0">
                <a:solidFill>
                  <a:srgbClr val="262672"/>
                </a:solidFill>
                <a:latin typeface="Calibri" panose="020F0502020204030204" pitchFamily="34" charset="0"/>
                <a:cs typeface="Calibri" panose="020F0502020204030204" pitchFamily="34" charset="0"/>
              </a:rPr>
              <a:t>The organisation’s approach to risk management</a:t>
            </a:r>
          </a:p>
        </p:txBody>
      </p:sp>
      <p:grpSp>
        <p:nvGrpSpPr>
          <p:cNvPr id="3" name="Group 27"/>
          <p:cNvGrpSpPr>
            <a:grpSpLocks/>
          </p:cNvGrpSpPr>
          <p:nvPr/>
        </p:nvGrpSpPr>
        <p:grpSpPr bwMode="auto">
          <a:xfrm>
            <a:off x="9167836" y="161911"/>
            <a:ext cx="1139825" cy="1052513"/>
            <a:chOff x="1890" y="1526"/>
            <a:chExt cx="1969" cy="1887"/>
          </a:xfrm>
        </p:grpSpPr>
        <p:sp>
          <p:nvSpPr>
            <p:cNvPr id="144405" name="Oval 6"/>
            <p:cNvSpPr>
              <a:spLocks noChangeArrowheads="1"/>
            </p:cNvSpPr>
            <p:nvPr/>
          </p:nvSpPr>
          <p:spPr bwMode="auto">
            <a:xfrm>
              <a:off x="2271" y="1880"/>
              <a:ext cx="1185" cy="1179"/>
            </a:xfrm>
            <a:prstGeom prst="ellipse">
              <a:avLst/>
            </a:prstGeom>
            <a:solidFill>
              <a:schemeClr val="bg1"/>
            </a:solidFill>
            <a:ln w="9525">
              <a:solidFill>
                <a:schemeClr val="tx1"/>
              </a:solidFill>
              <a:round/>
              <a:headEnd/>
              <a:tailEnd/>
            </a:ln>
          </p:spPr>
          <p:txBody>
            <a:bodyPr wrap="none" anchor="ctr"/>
            <a:lstStyle/>
            <a:p>
              <a:endParaRPr lang="en-US" sz="800" dirty="0"/>
            </a:p>
          </p:txBody>
        </p:sp>
        <p:grpSp>
          <p:nvGrpSpPr>
            <p:cNvPr id="4" name="Group 7"/>
            <p:cNvGrpSpPr>
              <a:grpSpLocks/>
            </p:cNvGrpSpPr>
            <p:nvPr/>
          </p:nvGrpSpPr>
          <p:grpSpPr bwMode="auto">
            <a:xfrm>
              <a:off x="1890" y="1526"/>
              <a:ext cx="1948" cy="1887"/>
              <a:chOff x="1883" y="1254"/>
              <a:chExt cx="1677" cy="1632"/>
            </a:xfrm>
          </p:grpSpPr>
          <p:sp>
            <p:nvSpPr>
              <p:cNvPr id="144412" name="AutoShape 8"/>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rot="10800000" wrap="none" anchor="ctr"/>
              <a:lstStyle/>
              <a:p>
                <a:endParaRPr lang="en-US" sz="800" dirty="0"/>
              </a:p>
            </p:txBody>
          </p:sp>
          <p:sp>
            <p:nvSpPr>
              <p:cNvPr id="144413" name="AutoShape 9"/>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rot="10800000" vert="eaVert" wrap="none" anchor="ctr"/>
              <a:lstStyle/>
              <a:p>
                <a:endParaRPr lang="en-US" sz="800" dirty="0"/>
              </a:p>
            </p:txBody>
          </p:sp>
          <p:sp>
            <p:nvSpPr>
              <p:cNvPr id="144414" name="AutoShape 10"/>
              <p:cNvSpPr>
                <a:spLocks noChangeArrowheads="1"/>
              </p:cNvSpPr>
              <p:nvPr/>
            </p:nvSpPr>
            <p:spPr bwMode="auto">
              <a:xfrm>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FF6600"/>
              </a:solidFill>
              <a:ln w="9525">
                <a:noFill/>
                <a:miter lim="800000"/>
                <a:headEnd/>
                <a:tailEnd/>
              </a:ln>
            </p:spPr>
            <p:txBody>
              <a:bodyPr wrap="none" anchor="ctr"/>
              <a:lstStyle/>
              <a:p>
                <a:pPr algn="ctr"/>
                <a:endParaRPr lang="en-US" sz="800" dirty="0">
                  <a:cs typeface="Times New Roman" pitchFamily="18" charset="0"/>
                </a:endParaRPr>
              </a:p>
            </p:txBody>
          </p:sp>
          <p:sp>
            <p:nvSpPr>
              <p:cNvPr id="144415" name="AutoShape 11"/>
              <p:cNvSpPr>
                <a:spLocks noChangeArrowheads="1"/>
              </p:cNvSpPr>
              <p:nvPr/>
            </p:nvSpPr>
            <p:spPr bwMode="auto">
              <a:xfrm rot="-54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vert="eaVert" wrap="none" anchor="ctr"/>
              <a:lstStyle/>
              <a:p>
                <a:endParaRPr lang="en-US" sz="800" dirty="0"/>
              </a:p>
            </p:txBody>
          </p:sp>
          <p:sp>
            <p:nvSpPr>
              <p:cNvPr id="144416" name="AutoShape 12"/>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rot="10800000" wrap="none" anchor="ctr"/>
              <a:lstStyle/>
              <a:p>
                <a:endParaRPr lang="en-US" sz="800" dirty="0"/>
              </a:p>
            </p:txBody>
          </p:sp>
        </p:grpSp>
        <p:sp>
          <p:nvSpPr>
            <p:cNvPr id="144407" name="Text Box 13"/>
            <p:cNvSpPr txBox="1">
              <a:spLocks noChangeArrowheads="1"/>
            </p:cNvSpPr>
            <p:nvPr/>
          </p:nvSpPr>
          <p:spPr bwMode="auto">
            <a:xfrm>
              <a:off x="3289" y="2206"/>
              <a:ext cx="570" cy="386"/>
            </a:xfrm>
            <a:prstGeom prst="rect">
              <a:avLst/>
            </a:prstGeom>
            <a:solidFill>
              <a:srgbClr val="FF6600"/>
            </a:solidFill>
            <a:ln w="9525">
              <a:noFill/>
              <a:miter lim="800000"/>
              <a:headEnd/>
              <a:tailEnd/>
            </a:ln>
          </p:spPr>
          <p:txBody>
            <a:bodyPr>
              <a:spAutoFit/>
            </a:bodyPr>
            <a:lstStyle/>
            <a:p>
              <a:pPr>
                <a:spcBef>
                  <a:spcPct val="50000"/>
                </a:spcBef>
              </a:pPr>
              <a:r>
                <a:rPr lang="en-GB" sz="400" dirty="0">
                  <a:latin typeface="Arial" charset="0"/>
                  <a:cs typeface="Times New Roman" pitchFamily="18" charset="0"/>
                </a:rPr>
                <a:t>Identify</a:t>
              </a:r>
            </a:p>
          </p:txBody>
        </p:sp>
        <p:sp>
          <p:nvSpPr>
            <p:cNvPr id="144408" name="Text Box 14"/>
            <p:cNvSpPr txBox="1">
              <a:spLocks noChangeArrowheads="1"/>
            </p:cNvSpPr>
            <p:nvPr/>
          </p:nvSpPr>
          <p:spPr bwMode="auto">
            <a:xfrm>
              <a:off x="2822" y="2986"/>
              <a:ext cx="527" cy="386"/>
            </a:xfrm>
            <a:prstGeom prst="rect">
              <a:avLst/>
            </a:prstGeom>
            <a:noFill/>
            <a:ln w="9525">
              <a:noFill/>
              <a:miter lim="800000"/>
              <a:headEnd/>
              <a:tailEnd/>
            </a:ln>
          </p:spPr>
          <p:txBody>
            <a:bodyPr>
              <a:spAutoFit/>
            </a:bodyPr>
            <a:lstStyle/>
            <a:p>
              <a:pPr>
                <a:spcBef>
                  <a:spcPct val="50000"/>
                </a:spcBef>
              </a:pPr>
              <a:r>
                <a:rPr lang="en-GB" sz="400" dirty="0">
                  <a:latin typeface="Arial" charset="0"/>
                  <a:cs typeface="Times New Roman" pitchFamily="18" charset="0"/>
                </a:rPr>
                <a:t>Assess</a:t>
              </a:r>
            </a:p>
          </p:txBody>
        </p:sp>
        <p:sp>
          <p:nvSpPr>
            <p:cNvPr id="144409" name="Text Box 15"/>
            <p:cNvSpPr txBox="1">
              <a:spLocks noChangeArrowheads="1"/>
            </p:cNvSpPr>
            <p:nvPr/>
          </p:nvSpPr>
          <p:spPr bwMode="auto">
            <a:xfrm>
              <a:off x="2052" y="2602"/>
              <a:ext cx="395" cy="497"/>
            </a:xfrm>
            <a:prstGeom prst="rect">
              <a:avLst/>
            </a:prstGeom>
            <a:noFill/>
            <a:ln w="9525">
              <a:noFill/>
              <a:miter lim="800000"/>
              <a:headEnd/>
              <a:tailEnd/>
            </a:ln>
          </p:spPr>
          <p:txBody>
            <a:bodyPr>
              <a:spAutoFit/>
            </a:bodyPr>
            <a:lstStyle/>
            <a:p>
              <a:pPr>
                <a:spcBef>
                  <a:spcPct val="50000"/>
                </a:spcBef>
              </a:pPr>
              <a:r>
                <a:rPr lang="en-GB" sz="400" dirty="0">
                  <a:latin typeface="Arial" charset="0"/>
                  <a:cs typeface="Times New Roman" pitchFamily="18" charset="0"/>
                </a:rPr>
                <a:t>Plan</a:t>
              </a:r>
            </a:p>
          </p:txBody>
        </p:sp>
        <p:sp>
          <p:nvSpPr>
            <p:cNvPr id="144410" name="Text Box 16"/>
            <p:cNvSpPr txBox="1">
              <a:spLocks noChangeArrowheads="1"/>
            </p:cNvSpPr>
            <p:nvPr/>
          </p:nvSpPr>
          <p:spPr bwMode="auto">
            <a:xfrm>
              <a:off x="2411" y="1745"/>
              <a:ext cx="743" cy="276"/>
            </a:xfrm>
            <a:prstGeom prst="rect">
              <a:avLst/>
            </a:prstGeom>
            <a:noFill/>
            <a:ln w="9525">
              <a:noFill/>
              <a:miter lim="800000"/>
              <a:headEnd/>
              <a:tailEnd/>
            </a:ln>
          </p:spPr>
          <p:txBody>
            <a:bodyPr>
              <a:spAutoFit/>
            </a:bodyPr>
            <a:lstStyle/>
            <a:p>
              <a:pPr>
                <a:spcBef>
                  <a:spcPct val="50000"/>
                </a:spcBef>
              </a:pPr>
              <a:r>
                <a:rPr lang="en-GB" sz="400" dirty="0">
                  <a:latin typeface="Arial" charset="0"/>
                  <a:cs typeface="Times New Roman" pitchFamily="18" charset="0"/>
                </a:rPr>
                <a:t>Implement</a:t>
              </a:r>
            </a:p>
          </p:txBody>
        </p:sp>
        <p:sp>
          <p:nvSpPr>
            <p:cNvPr id="144411" name="Text Box 17"/>
            <p:cNvSpPr txBox="1">
              <a:spLocks noChangeArrowheads="1"/>
            </p:cNvSpPr>
            <p:nvPr/>
          </p:nvSpPr>
          <p:spPr bwMode="auto">
            <a:xfrm>
              <a:off x="2466" y="2380"/>
              <a:ext cx="913" cy="276"/>
            </a:xfrm>
            <a:prstGeom prst="rect">
              <a:avLst/>
            </a:prstGeom>
            <a:noFill/>
            <a:ln w="9525">
              <a:noFill/>
              <a:miter lim="800000"/>
              <a:headEnd/>
              <a:tailEnd/>
            </a:ln>
          </p:spPr>
          <p:txBody>
            <a:bodyPr>
              <a:spAutoFit/>
            </a:bodyPr>
            <a:lstStyle/>
            <a:p>
              <a:pPr>
                <a:spcBef>
                  <a:spcPct val="50000"/>
                </a:spcBef>
              </a:pPr>
              <a:r>
                <a:rPr lang="en-GB" sz="400" dirty="0">
                  <a:latin typeface="Arial" charset="0"/>
                  <a:cs typeface="Times New Roman" pitchFamily="18" charset="0"/>
                </a:rPr>
                <a:t>Communicate</a:t>
              </a:r>
            </a:p>
          </p:txBody>
        </p:sp>
      </p:grpSp>
      <p:sp>
        <p:nvSpPr>
          <p:cNvPr id="38" name="Text Box 17"/>
          <p:cNvSpPr txBox="1">
            <a:spLocks noChangeArrowheads="1"/>
          </p:cNvSpPr>
          <p:nvPr/>
        </p:nvSpPr>
        <p:spPr bwMode="auto">
          <a:xfrm>
            <a:off x="3288832" y="6178440"/>
            <a:ext cx="5471464"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pPr eaLnBrk="1" hangingPunct="1">
              <a:defRPr/>
            </a:pPr>
            <a:r>
              <a:rPr lang="en-US" dirty="0"/>
              <a:t>Risk response and status</a:t>
            </a:r>
            <a:endParaRPr lang="en-GB" dirty="0"/>
          </a:p>
        </p:txBody>
      </p:sp>
      <p:sp>
        <p:nvSpPr>
          <p:cNvPr id="28675" name="Rectangle 1027"/>
          <p:cNvSpPr>
            <a:spLocks noGrp="1" noChangeArrowheads="1"/>
          </p:cNvSpPr>
          <p:nvPr>
            <p:ph sz="quarter" idx="1"/>
          </p:nvPr>
        </p:nvSpPr>
        <p:spPr/>
        <p:txBody>
          <a:bodyPr>
            <a:normAutofit/>
          </a:bodyPr>
          <a:lstStyle/>
          <a:p>
            <a:pPr>
              <a:defRPr/>
            </a:pPr>
            <a:r>
              <a:rPr lang="en-US" dirty="0">
                <a:solidFill>
                  <a:srgbClr val="231F20"/>
                </a:solidFill>
                <a:cs typeface="Arial" charset="0"/>
              </a:rPr>
              <a:t>Risk response category - selected from the options in the risk management strategy (e.g. threat reduction, opportunity enhancement)</a:t>
            </a:r>
          </a:p>
          <a:p>
            <a:pPr eaLnBrk="1" hangingPunct="1">
              <a:defRPr/>
            </a:pPr>
            <a:r>
              <a:rPr lang="en-US" dirty="0"/>
              <a:t>Risk tolerance – the threshold levels of risk exposure which, when exceeded, trigger an escalation</a:t>
            </a:r>
          </a:p>
          <a:p>
            <a:pPr eaLnBrk="1" hangingPunct="1">
              <a:defRPr/>
            </a:pPr>
            <a:r>
              <a:rPr lang="en-US" dirty="0"/>
              <a:t>Risk response - </a:t>
            </a:r>
            <a:r>
              <a:rPr lang="en-US" dirty="0">
                <a:solidFill>
                  <a:srgbClr val="231F20"/>
                </a:solidFill>
                <a:cs typeface="Arial" charset="0"/>
              </a:rPr>
              <a:t>actual action to be taken recorded together with any trigger dates</a:t>
            </a:r>
            <a:endParaRPr lang="en-GB" dirty="0"/>
          </a:p>
          <a:p>
            <a:pPr eaLnBrk="1" hangingPunct="1">
              <a:defRPr/>
            </a:pPr>
            <a:r>
              <a:rPr lang="en-US" dirty="0"/>
              <a:t>Risk status (</a:t>
            </a:r>
            <a:r>
              <a:rPr lang="en-US" dirty="0">
                <a:solidFill>
                  <a:srgbClr val="231F20"/>
                </a:solidFill>
                <a:cs typeface="Arial" charset="0"/>
              </a:rPr>
              <a:t>active or closed)</a:t>
            </a:r>
            <a:endParaRPr lang="en-GB" dirty="0"/>
          </a:p>
        </p:txBody>
      </p:sp>
      <p:sp>
        <p:nvSpPr>
          <p:cNvPr id="2" name="Tijdelijke aanduiding voor tekst 1">
            <a:extLst>
              <a:ext uri="{FF2B5EF4-FFF2-40B4-BE49-F238E27FC236}">
                <a16:creationId xmlns:a16="http://schemas.microsoft.com/office/drawing/2014/main" id="{014CBCCB-6F9D-4A3C-AD05-0A42F04EB135}"/>
              </a:ext>
            </a:extLst>
          </p:cNvPr>
          <p:cNvSpPr>
            <a:spLocks noGrp="1"/>
          </p:cNvSpPr>
          <p:nvPr>
            <p:ph type="body" sz="quarter" idx="13"/>
          </p:nvPr>
        </p:nvSpPr>
        <p:spPr/>
        <p:txBody>
          <a:bodyPr/>
          <a:lstStyle/>
          <a:p>
            <a:endParaRPr lang="nl-NL"/>
          </a:p>
        </p:txBody>
      </p:sp>
    </p:spTree>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a:bodyPr>
          <a:lstStyle/>
          <a:p>
            <a:pPr eaLnBrk="1" hangingPunct="1">
              <a:defRPr/>
            </a:pPr>
            <a:r>
              <a:rPr lang="en-US" dirty="0"/>
              <a:t>Techniques for Identify - Context</a:t>
            </a:r>
          </a:p>
        </p:txBody>
      </p:sp>
      <p:sp>
        <p:nvSpPr>
          <p:cNvPr id="143363" name="Rectangle 3"/>
          <p:cNvSpPr>
            <a:spLocks noGrp="1" noChangeArrowheads="1"/>
          </p:cNvSpPr>
          <p:nvPr>
            <p:ph sz="quarter" idx="1"/>
          </p:nvPr>
        </p:nvSpPr>
        <p:spPr>
          <a:xfrm>
            <a:off x="1679510" y="1052736"/>
            <a:ext cx="8832980" cy="5040560"/>
          </a:xfrm>
        </p:spPr>
        <p:txBody>
          <a:bodyPr>
            <a:noAutofit/>
          </a:bodyPr>
          <a:lstStyle/>
          <a:p>
            <a:pPr marL="0" indent="0">
              <a:buNone/>
              <a:defRPr/>
            </a:pPr>
            <a:r>
              <a:rPr lang="en-US" sz="2000" dirty="0">
                <a:solidFill>
                  <a:srgbClr val="000000"/>
                </a:solidFill>
                <a:cs typeface="Arial" charset="0"/>
              </a:rPr>
              <a:t>Stakeholder analysis</a:t>
            </a:r>
          </a:p>
          <a:p>
            <a:pPr lvl="1">
              <a:defRPr/>
            </a:pPr>
            <a:r>
              <a:rPr lang="en-US" sz="2000" dirty="0">
                <a:solidFill>
                  <a:srgbClr val="000000"/>
                </a:solidFill>
                <a:cs typeface="Arial" charset="0"/>
              </a:rPr>
              <a:t>Help capture who the stakeholders are, their roles and degree of participation, Output is a stakeholder map</a:t>
            </a:r>
          </a:p>
          <a:p>
            <a:pPr marL="0" indent="0">
              <a:buNone/>
              <a:defRPr/>
            </a:pPr>
            <a:r>
              <a:rPr lang="en-US" sz="2000" dirty="0">
                <a:solidFill>
                  <a:srgbClr val="000000"/>
                </a:solidFill>
                <a:cs typeface="Arial" charset="0"/>
              </a:rPr>
              <a:t>PESTLE analysis</a:t>
            </a:r>
          </a:p>
          <a:p>
            <a:pPr lvl="1">
              <a:defRPr/>
            </a:pPr>
            <a:r>
              <a:rPr lang="en-US" sz="2000" dirty="0">
                <a:solidFill>
                  <a:srgbClr val="000000"/>
                </a:solidFill>
                <a:cs typeface="Arial" charset="0"/>
              </a:rPr>
              <a:t>A wide-scan of the actual/potential problems that would affect objectives if not managed</a:t>
            </a:r>
          </a:p>
          <a:p>
            <a:pPr marL="0" indent="0">
              <a:buNone/>
              <a:defRPr/>
            </a:pPr>
            <a:r>
              <a:rPr lang="en-US" sz="2000" dirty="0">
                <a:solidFill>
                  <a:srgbClr val="000000"/>
                </a:solidFill>
                <a:cs typeface="Arial" charset="0"/>
              </a:rPr>
              <a:t>SWOT analysis</a:t>
            </a:r>
          </a:p>
          <a:p>
            <a:pPr lvl="1">
              <a:defRPr/>
            </a:pPr>
            <a:r>
              <a:rPr lang="en-US" sz="2000" dirty="0">
                <a:solidFill>
                  <a:srgbClr val="000000"/>
                </a:solidFill>
                <a:cs typeface="Arial" charset="0"/>
              </a:rPr>
              <a:t>Focusing on attention on SWOT brings together the internal and eternal analysis, also SW can be cause for potential risks</a:t>
            </a:r>
            <a:endParaRPr lang="en-US" sz="2000" dirty="0">
              <a:solidFill>
                <a:srgbClr val="231F20"/>
              </a:solidFill>
              <a:cs typeface="Times New Roman" pitchFamily="18" charset="0"/>
            </a:endParaRPr>
          </a:p>
          <a:p>
            <a:pPr marL="0" indent="0" eaLnBrk="1" hangingPunct="1">
              <a:buNone/>
              <a:defRPr/>
            </a:pPr>
            <a:r>
              <a:rPr lang="en-US" sz="2000" dirty="0">
                <a:solidFill>
                  <a:srgbClr val="000000"/>
                </a:solidFill>
                <a:cs typeface="Arial" charset="0"/>
              </a:rPr>
              <a:t>Horizon scanning</a:t>
            </a:r>
          </a:p>
          <a:p>
            <a:pPr lvl="1">
              <a:defRPr/>
            </a:pPr>
            <a:r>
              <a:rPr lang="en-US" sz="2000" dirty="0">
                <a:solidFill>
                  <a:srgbClr val="000000"/>
                </a:solidFill>
                <a:cs typeface="Arial" charset="0"/>
              </a:rPr>
              <a:t>Systematic examination of emerging trends and future developments at the margins of current thinking and planning.</a:t>
            </a:r>
            <a:endParaRPr lang="en-US" sz="2000" dirty="0">
              <a:solidFill>
                <a:srgbClr val="231F20"/>
              </a:solidFill>
              <a:cs typeface="Times New Roman" pitchFamily="18" charset="0"/>
            </a:endParaRPr>
          </a:p>
          <a:p>
            <a:pPr marL="0" indent="0" eaLnBrk="1" hangingPunct="1">
              <a:buNone/>
              <a:defRPr/>
            </a:pPr>
            <a:r>
              <a:rPr lang="en-US" sz="2000" dirty="0">
                <a:solidFill>
                  <a:srgbClr val="000000"/>
                </a:solidFill>
                <a:cs typeface="Arial" charset="0"/>
              </a:rPr>
              <a:t>Defining the Probability and Impact grid</a:t>
            </a:r>
          </a:p>
          <a:p>
            <a:pPr lvl="1">
              <a:defRPr/>
            </a:pPr>
            <a:r>
              <a:rPr lang="en-US" sz="2000" dirty="0">
                <a:solidFill>
                  <a:srgbClr val="000000"/>
                </a:solidFill>
                <a:cs typeface="Arial" charset="0"/>
              </a:rPr>
              <a:t>It is important to be specific about the objectives (risk relevancy) and the impact scales (risk priority) , these are often used to articulate the risk tolerance threshold</a:t>
            </a:r>
            <a:endParaRPr lang="en-US" sz="2000" dirty="0">
              <a:solidFill>
                <a:srgbClr val="231F20"/>
              </a:solidFill>
              <a:cs typeface="Times New Roman" pitchFamily="18" charset="0"/>
            </a:endParaRPr>
          </a:p>
        </p:txBody>
      </p:sp>
      <p:sp>
        <p:nvSpPr>
          <p:cNvPr id="3" name="Tijdelijke aanduiding voor tekst 2">
            <a:extLst>
              <a:ext uri="{FF2B5EF4-FFF2-40B4-BE49-F238E27FC236}">
                <a16:creationId xmlns:a16="http://schemas.microsoft.com/office/drawing/2014/main" id="{0401B2C6-73FC-4F6E-8F88-C066A8964B17}"/>
              </a:ext>
            </a:extLst>
          </p:cNvPr>
          <p:cNvSpPr>
            <a:spLocks noGrp="1"/>
          </p:cNvSpPr>
          <p:nvPr>
            <p:ph type="body" sz="quarter" idx="13"/>
          </p:nvPr>
        </p:nvSpPr>
        <p:spPr/>
        <p:txBody>
          <a:bodyPr/>
          <a:lstStyle/>
          <a:p>
            <a:r>
              <a:rPr lang="en-GB" dirty="0"/>
              <a:t>Table B.1</a:t>
            </a:r>
            <a:endParaRPr lang="nl-NL" dirty="0"/>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Stakeholder analysis</a:t>
            </a:r>
          </a:p>
        </p:txBody>
      </p:sp>
      <p:sp>
        <p:nvSpPr>
          <p:cNvPr id="3" name="Tijdelijke aanduiding voor inhoud 2"/>
          <p:cNvSpPr>
            <a:spLocks noGrp="1"/>
          </p:cNvSpPr>
          <p:nvPr>
            <p:ph sz="quarter" idx="1"/>
          </p:nvPr>
        </p:nvSpPr>
        <p:spPr/>
        <p:txBody>
          <a:bodyPr>
            <a:noAutofit/>
          </a:bodyPr>
          <a:lstStyle/>
          <a:p>
            <a:pPr>
              <a:buNone/>
            </a:pPr>
            <a:r>
              <a:rPr lang="en-US" b="1" dirty="0">
                <a:cs typeface="Arial" charset="0"/>
              </a:rPr>
              <a:t>RACI diagram  (also to support stakeholder analysis)</a:t>
            </a:r>
            <a:endParaRPr lang="en-GB" dirty="0">
              <a:cs typeface="Times New Roman" charset="0"/>
            </a:endParaRPr>
          </a:p>
          <a:p>
            <a:r>
              <a:rPr lang="en-US" dirty="0">
                <a:solidFill>
                  <a:schemeClr val="accent1"/>
                </a:solidFill>
                <a:cs typeface="Arial" charset="0"/>
              </a:rPr>
              <a:t>RACI</a:t>
            </a:r>
            <a:r>
              <a:rPr lang="en-US" dirty="0">
                <a:cs typeface="Arial" charset="0"/>
              </a:rPr>
              <a:t>-diagram is used to describe the </a:t>
            </a:r>
            <a:r>
              <a:rPr lang="en-US" b="1" dirty="0">
                <a:cs typeface="Arial" charset="0"/>
              </a:rPr>
              <a:t>roles and responsibilities</a:t>
            </a:r>
            <a:r>
              <a:rPr lang="en-US" dirty="0">
                <a:cs typeface="Arial" charset="0"/>
              </a:rPr>
              <a:t> of the participants in a business or project activity in terms of producing predetermined deliverables.</a:t>
            </a:r>
            <a:endParaRPr lang="en-GB" dirty="0">
              <a:cs typeface="Times New Roman" charset="0"/>
            </a:endParaRPr>
          </a:p>
          <a:p>
            <a:pPr>
              <a:buNone/>
            </a:pPr>
            <a:endParaRPr lang="en-US" b="1" dirty="0">
              <a:solidFill>
                <a:schemeClr val="accent1"/>
              </a:solidFill>
              <a:cs typeface="Arial" charset="0"/>
            </a:endParaRPr>
          </a:p>
          <a:p>
            <a:pPr>
              <a:buNone/>
            </a:pPr>
            <a:r>
              <a:rPr lang="en-US" b="1" dirty="0">
                <a:solidFill>
                  <a:schemeClr val="accent1"/>
                </a:solidFill>
                <a:cs typeface="Arial" charset="0"/>
              </a:rPr>
              <a:t>R</a:t>
            </a:r>
            <a:r>
              <a:rPr lang="en-US" dirty="0">
                <a:cs typeface="Arial" charset="0"/>
              </a:rPr>
              <a:t>esponsible (those who undertake the activity, the resources) </a:t>
            </a:r>
            <a:endParaRPr lang="en-GB" dirty="0">
              <a:cs typeface="Times New Roman" charset="0"/>
            </a:endParaRPr>
          </a:p>
          <a:p>
            <a:pPr>
              <a:buNone/>
            </a:pPr>
            <a:r>
              <a:rPr lang="en-US" b="1" dirty="0">
                <a:solidFill>
                  <a:schemeClr val="accent1"/>
                </a:solidFill>
                <a:cs typeface="Arial" charset="0"/>
              </a:rPr>
              <a:t>A</a:t>
            </a:r>
            <a:r>
              <a:rPr lang="en-US" dirty="0">
                <a:cs typeface="Arial" charset="0"/>
              </a:rPr>
              <a:t>ccountable (those who take the credit for success or responsibility for failure, the ‘activity manager’ – there must be at least one </a:t>
            </a:r>
            <a:r>
              <a:rPr lang="en-US" b="1" dirty="0">
                <a:cs typeface="Arial" charset="0"/>
              </a:rPr>
              <a:t>A </a:t>
            </a:r>
            <a:r>
              <a:rPr lang="en-US" dirty="0">
                <a:cs typeface="Arial" charset="0"/>
              </a:rPr>
              <a:t>specified for each activity) </a:t>
            </a:r>
            <a:endParaRPr lang="en-GB" dirty="0">
              <a:cs typeface="Times New Roman" charset="0"/>
            </a:endParaRPr>
          </a:p>
          <a:p>
            <a:pPr>
              <a:buNone/>
            </a:pPr>
            <a:r>
              <a:rPr lang="en-US" b="1" dirty="0">
                <a:solidFill>
                  <a:schemeClr val="accent1"/>
                </a:solidFill>
                <a:cs typeface="Arial" charset="0"/>
              </a:rPr>
              <a:t>C</a:t>
            </a:r>
            <a:r>
              <a:rPr lang="en-US" dirty="0">
                <a:cs typeface="Arial" charset="0"/>
              </a:rPr>
              <a:t>onsulted (those whose opinions are sought) </a:t>
            </a:r>
            <a:endParaRPr lang="en-GB" dirty="0">
              <a:cs typeface="Times New Roman" charset="0"/>
            </a:endParaRPr>
          </a:p>
          <a:p>
            <a:pPr>
              <a:buNone/>
            </a:pPr>
            <a:r>
              <a:rPr lang="en-US" b="1" dirty="0">
                <a:solidFill>
                  <a:schemeClr val="accent1"/>
                </a:solidFill>
                <a:cs typeface="Arial" charset="0"/>
              </a:rPr>
              <a:t>I</a:t>
            </a:r>
            <a:r>
              <a:rPr lang="en-US" dirty="0">
                <a:cs typeface="Arial" charset="0"/>
              </a:rPr>
              <a:t>nformed (those who are kept up-to-date on progress).</a:t>
            </a:r>
            <a:endParaRPr lang="en-GB" dirty="0">
              <a:cs typeface="Times New Roman" charset="0"/>
            </a:endParaRPr>
          </a:p>
        </p:txBody>
      </p:sp>
      <p:sp>
        <p:nvSpPr>
          <p:cNvPr id="4" name="Tijdelijke aanduiding voor tekst 3">
            <a:extLst>
              <a:ext uri="{FF2B5EF4-FFF2-40B4-BE49-F238E27FC236}">
                <a16:creationId xmlns:a16="http://schemas.microsoft.com/office/drawing/2014/main" id="{6EEBE999-885E-4D44-A067-BFD3A1DF6681}"/>
              </a:ext>
            </a:extLst>
          </p:cNvPr>
          <p:cNvSpPr>
            <a:spLocks noGrp="1"/>
          </p:cNvSpPr>
          <p:nvPr>
            <p:ph type="body" sz="quarter" idx="13"/>
          </p:nvPr>
        </p:nvSpPr>
        <p:spPr/>
        <p:txBody>
          <a:bodyPr/>
          <a:lstStyle/>
          <a:p>
            <a:endParaRPr lang="nl-NL"/>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n-US" dirty="0"/>
              <a:t>RACI Diagram</a:t>
            </a:r>
            <a:endParaRPr lang="en-GB" dirty="0"/>
          </a:p>
        </p:txBody>
      </p:sp>
      <p:sp>
        <p:nvSpPr>
          <p:cNvPr id="80" name="Text Box 17"/>
          <p:cNvSpPr txBox="1">
            <a:spLocks noChangeArrowheads="1"/>
          </p:cNvSpPr>
          <p:nvPr/>
        </p:nvSpPr>
        <p:spPr bwMode="auto">
          <a:xfrm>
            <a:off x="3367089" y="6215892"/>
            <a:ext cx="5423956"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grpSp>
        <p:nvGrpSpPr>
          <p:cNvPr id="2" name="Groep 126"/>
          <p:cNvGrpSpPr/>
          <p:nvPr/>
        </p:nvGrpSpPr>
        <p:grpSpPr>
          <a:xfrm>
            <a:off x="2702461" y="1124746"/>
            <a:ext cx="7714716" cy="5031581"/>
            <a:chOff x="726898" y="528638"/>
            <a:chExt cx="8166277" cy="5627687"/>
          </a:xfrm>
        </p:grpSpPr>
        <p:sp>
          <p:nvSpPr>
            <p:cNvPr id="61" name="Freeform 7"/>
            <p:cNvSpPr>
              <a:spLocks/>
            </p:cNvSpPr>
            <p:nvPr/>
          </p:nvSpPr>
          <p:spPr bwMode="auto">
            <a:xfrm>
              <a:off x="1069975" y="1050925"/>
              <a:ext cx="6127750" cy="5105400"/>
            </a:xfrm>
            <a:custGeom>
              <a:avLst/>
              <a:gdLst>
                <a:gd name="T0" fmla="*/ 2147483647 w 3860"/>
                <a:gd name="T1" fmla="*/ 642639053 h 3216"/>
                <a:gd name="T2" fmla="*/ 2147483647 w 3860"/>
                <a:gd name="T3" fmla="*/ 2147483647 h 3216"/>
                <a:gd name="T4" fmla="*/ 0 w 3860"/>
                <a:gd name="T5" fmla="*/ 2147483647 h 3216"/>
                <a:gd name="T6" fmla="*/ 0 w 3860"/>
                <a:gd name="T7" fmla="*/ 0 h 3216"/>
                <a:gd name="T8" fmla="*/ 2147483647 w 3860"/>
                <a:gd name="T9" fmla="*/ 0 h 3216"/>
                <a:gd name="T10" fmla="*/ 2147483647 w 3860"/>
                <a:gd name="T11" fmla="*/ 0 h 3216"/>
                <a:gd name="T12" fmla="*/ 2147483647 w 3860"/>
                <a:gd name="T13" fmla="*/ 642639053 h 3216"/>
                <a:gd name="T14" fmla="*/ 2147483647 w 3860"/>
                <a:gd name="T15" fmla="*/ 642639053 h 3216"/>
                <a:gd name="T16" fmla="*/ 0 60000 65536"/>
                <a:gd name="T17" fmla="*/ 0 60000 65536"/>
                <a:gd name="T18" fmla="*/ 0 60000 65536"/>
                <a:gd name="T19" fmla="*/ 0 60000 65536"/>
                <a:gd name="T20" fmla="*/ 0 60000 65536"/>
                <a:gd name="T21" fmla="*/ 0 60000 65536"/>
                <a:gd name="T22" fmla="*/ 0 60000 65536"/>
                <a:gd name="T23" fmla="*/ 0 60000 65536"/>
                <a:gd name="T24" fmla="*/ 0 w 3860"/>
                <a:gd name="T25" fmla="*/ 0 h 3216"/>
                <a:gd name="T26" fmla="*/ 3860 w 3860"/>
                <a:gd name="T27" fmla="*/ 3216 h 3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60" h="3216">
                  <a:moveTo>
                    <a:pt x="3860" y="255"/>
                  </a:moveTo>
                  <a:lnTo>
                    <a:pt x="3860" y="3216"/>
                  </a:lnTo>
                  <a:lnTo>
                    <a:pt x="0" y="3216"/>
                  </a:lnTo>
                  <a:lnTo>
                    <a:pt x="0" y="0"/>
                  </a:lnTo>
                  <a:lnTo>
                    <a:pt x="3619" y="0"/>
                  </a:lnTo>
                  <a:lnTo>
                    <a:pt x="3860" y="255"/>
                  </a:lnTo>
                  <a:close/>
                </a:path>
              </a:pathLst>
            </a:custGeom>
            <a:solidFill>
              <a:srgbClr val="D4E4E6"/>
            </a:solidFill>
            <a:ln w="11">
              <a:solidFill>
                <a:srgbClr val="004F5A"/>
              </a:solidFill>
              <a:prstDash val="solid"/>
              <a:round/>
              <a:headEnd/>
              <a:tailEnd/>
            </a:ln>
          </p:spPr>
          <p:txBody>
            <a:bodyPr/>
            <a:lstStyle/>
            <a:p>
              <a:endParaRPr lang="nl-NL"/>
            </a:p>
          </p:txBody>
        </p:sp>
        <p:sp>
          <p:nvSpPr>
            <p:cNvPr id="67" name="Line 16"/>
            <p:cNvSpPr>
              <a:spLocks noChangeShapeType="1"/>
            </p:cNvSpPr>
            <p:nvPr/>
          </p:nvSpPr>
          <p:spPr bwMode="auto">
            <a:xfrm>
              <a:off x="2101850" y="1050925"/>
              <a:ext cx="1588" cy="5105400"/>
            </a:xfrm>
            <a:prstGeom prst="line">
              <a:avLst/>
            </a:prstGeom>
            <a:noFill/>
            <a:ln w="11">
              <a:solidFill>
                <a:srgbClr val="004F5A"/>
              </a:solidFill>
              <a:round/>
              <a:headEnd/>
              <a:tailEnd/>
            </a:ln>
          </p:spPr>
          <p:txBody>
            <a:bodyPr/>
            <a:lstStyle/>
            <a:p>
              <a:endParaRPr lang="nl-NL"/>
            </a:p>
          </p:txBody>
        </p:sp>
        <p:sp>
          <p:nvSpPr>
            <p:cNvPr id="81" name="Line 17"/>
            <p:cNvSpPr>
              <a:spLocks noChangeShapeType="1"/>
            </p:cNvSpPr>
            <p:nvPr/>
          </p:nvSpPr>
          <p:spPr bwMode="auto">
            <a:xfrm>
              <a:off x="3119438" y="1050925"/>
              <a:ext cx="1587" cy="5105400"/>
            </a:xfrm>
            <a:prstGeom prst="line">
              <a:avLst/>
            </a:prstGeom>
            <a:noFill/>
            <a:ln w="11">
              <a:solidFill>
                <a:srgbClr val="004F5A"/>
              </a:solidFill>
              <a:round/>
              <a:headEnd/>
              <a:tailEnd/>
            </a:ln>
          </p:spPr>
          <p:txBody>
            <a:bodyPr/>
            <a:lstStyle/>
            <a:p>
              <a:endParaRPr lang="nl-NL"/>
            </a:p>
          </p:txBody>
        </p:sp>
        <p:sp>
          <p:nvSpPr>
            <p:cNvPr id="82" name="Line 18"/>
            <p:cNvSpPr>
              <a:spLocks noChangeShapeType="1"/>
            </p:cNvSpPr>
            <p:nvPr/>
          </p:nvSpPr>
          <p:spPr bwMode="auto">
            <a:xfrm>
              <a:off x="4141788" y="1050925"/>
              <a:ext cx="1587" cy="5105400"/>
            </a:xfrm>
            <a:prstGeom prst="line">
              <a:avLst/>
            </a:prstGeom>
            <a:noFill/>
            <a:ln w="11">
              <a:solidFill>
                <a:srgbClr val="004F5A"/>
              </a:solidFill>
              <a:round/>
              <a:headEnd/>
              <a:tailEnd/>
            </a:ln>
          </p:spPr>
          <p:txBody>
            <a:bodyPr/>
            <a:lstStyle/>
            <a:p>
              <a:endParaRPr lang="nl-NL"/>
            </a:p>
          </p:txBody>
        </p:sp>
        <p:sp>
          <p:nvSpPr>
            <p:cNvPr id="83" name="Line 19"/>
            <p:cNvSpPr>
              <a:spLocks noChangeShapeType="1"/>
            </p:cNvSpPr>
            <p:nvPr/>
          </p:nvSpPr>
          <p:spPr bwMode="auto">
            <a:xfrm>
              <a:off x="5162550" y="1050925"/>
              <a:ext cx="1588" cy="5105400"/>
            </a:xfrm>
            <a:prstGeom prst="line">
              <a:avLst/>
            </a:prstGeom>
            <a:noFill/>
            <a:ln w="11">
              <a:solidFill>
                <a:srgbClr val="004F5A"/>
              </a:solidFill>
              <a:round/>
              <a:headEnd/>
              <a:tailEnd/>
            </a:ln>
          </p:spPr>
          <p:txBody>
            <a:bodyPr/>
            <a:lstStyle/>
            <a:p>
              <a:endParaRPr lang="nl-NL"/>
            </a:p>
          </p:txBody>
        </p:sp>
        <p:sp>
          <p:nvSpPr>
            <p:cNvPr id="84" name="Line 20"/>
            <p:cNvSpPr>
              <a:spLocks noChangeShapeType="1"/>
            </p:cNvSpPr>
            <p:nvPr/>
          </p:nvSpPr>
          <p:spPr bwMode="auto">
            <a:xfrm>
              <a:off x="6184900" y="1050925"/>
              <a:ext cx="1588" cy="5105400"/>
            </a:xfrm>
            <a:prstGeom prst="line">
              <a:avLst/>
            </a:prstGeom>
            <a:noFill/>
            <a:ln w="11">
              <a:solidFill>
                <a:srgbClr val="004F5A"/>
              </a:solidFill>
              <a:round/>
              <a:headEnd/>
              <a:tailEnd/>
            </a:ln>
          </p:spPr>
          <p:txBody>
            <a:bodyPr/>
            <a:lstStyle/>
            <a:p>
              <a:endParaRPr lang="nl-NL"/>
            </a:p>
          </p:txBody>
        </p:sp>
        <p:sp>
          <p:nvSpPr>
            <p:cNvPr id="85" name="Line 21"/>
            <p:cNvSpPr>
              <a:spLocks noChangeShapeType="1"/>
            </p:cNvSpPr>
            <p:nvPr/>
          </p:nvSpPr>
          <p:spPr bwMode="auto">
            <a:xfrm>
              <a:off x="1069975" y="2073275"/>
              <a:ext cx="6127750" cy="1588"/>
            </a:xfrm>
            <a:prstGeom prst="line">
              <a:avLst/>
            </a:prstGeom>
            <a:noFill/>
            <a:ln w="11">
              <a:solidFill>
                <a:srgbClr val="004F5A"/>
              </a:solidFill>
              <a:round/>
              <a:headEnd/>
              <a:tailEnd/>
            </a:ln>
          </p:spPr>
          <p:txBody>
            <a:bodyPr/>
            <a:lstStyle/>
            <a:p>
              <a:endParaRPr lang="nl-NL"/>
            </a:p>
          </p:txBody>
        </p:sp>
        <p:sp>
          <p:nvSpPr>
            <p:cNvPr id="86" name="Line 22"/>
            <p:cNvSpPr>
              <a:spLocks noChangeShapeType="1"/>
            </p:cNvSpPr>
            <p:nvPr/>
          </p:nvSpPr>
          <p:spPr bwMode="auto">
            <a:xfrm>
              <a:off x="1069975" y="3094038"/>
              <a:ext cx="6127750" cy="1587"/>
            </a:xfrm>
            <a:prstGeom prst="line">
              <a:avLst/>
            </a:prstGeom>
            <a:noFill/>
            <a:ln w="11">
              <a:solidFill>
                <a:srgbClr val="004F5A"/>
              </a:solidFill>
              <a:round/>
              <a:headEnd/>
              <a:tailEnd/>
            </a:ln>
          </p:spPr>
          <p:txBody>
            <a:bodyPr/>
            <a:lstStyle/>
            <a:p>
              <a:endParaRPr lang="nl-NL"/>
            </a:p>
          </p:txBody>
        </p:sp>
        <p:sp>
          <p:nvSpPr>
            <p:cNvPr id="87" name="Line 23"/>
            <p:cNvSpPr>
              <a:spLocks noChangeShapeType="1"/>
            </p:cNvSpPr>
            <p:nvPr/>
          </p:nvSpPr>
          <p:spPr bwMode="auto">
            <a:xfrm>
              <a:off x="1069975" y="4113213"/>
              <a:ext cx="6127750" cy="1587"/>
            </a:xfrm>
            <a:prstGeom prst="line">
              <a:avLst/>
            </a:prstGeom>
            <a:noFill/>
            <a:ln w="11">
              <a:solidFill>
                <a:srgbClr val="004F5A"/>
              </a:solidFill>
              <a:round/>
              <a:headEnd/>
              <a:tailEnd/>
            </a:ln>
          </p:spPr>
          <p:txBody>
            <a:bodyPr/>
            <a:lstStyle/>
            <a:p>
              <a:endParaRPr lang="nl-NL"/>
            </a:p>
          </p:txBody>
        </p:sp>
        <p:sp>
          <p:nvSpPr>
            <p:cNvPr id="88" name="Line 24"/>
            <p:cNvSpPr>
              <a:spLocks noChangeShapeType="1"/>
            </p:cNvSpPr>
            <p:nvPr/>
          </p:nvSpPr>
          <p:spPr bwMode="auto">
            <a:xfrm>
              <a:off x="1069975" y="5133975"/>
              <a:ext cx="6127750" cy="1588"/>
            </a:xfrm>
            <a:prstGeom prst="line">
              <a:avLst/>
            </a:prstGeom>
            <a:noFill/>
            <a:ln w="11">
              <a:solidFill>
                <a:srgbClr val="004F5A"/>
              </a:solidFill>
              <a:round/>
              <a:headEnd/>
              <a:tailEnd/>
            </a:ln>
          </p:spPr>
          <p:txBody>
            <a:bodyPr/>
            <a:lstStyle/>
            <a:p>
              <a:endParaRPr lang="nl-NL"/>
            </a:p>
          </p:txBody>
        </p:sp>
        <p:sp>
          <p:nvSpPr>
            <p:cNvPr id="89" name="Rectangle 36"/>
            <p:cNvSpPr>
              <a:spLocks noChangeArrowheads="1"/>
            </p:cNvSpPr>
            <p:nvPr/>
          </p:nvSpPr>
          <p:spPr bwMode="auto">
            <a:xfrm>
              <a:off x="1150938" y="1119189"/>
              <a:ext cx="117082"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A</a:t>
              </a:r>
              <a:endParaRPr lang="en-US" dirty="0">
                <a:latin typeface="Arial" charset="0"/>
                <a:cs typeface="Arial" charset="0"/>
              </a:endParaRPr>
            </a:p>
          </p:txBody>
        </p:sp>
        <p:sp>
          <p:nvSpPr>
            <p:cNvPr id="90" name="Rectangle 37"/>
            <p:cNvSpPr>
              <a:spLocks noChangeArrowheads="1"/>
            </p:cNvSpPr>
            <p:nvPr/>
          </p:nvSpPr>
          <p:spPr bwMode="auto">
            <a:xfrm>
              <a:off x="1160463" y="2136775"/>
              <a:ext cx="117082"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B</a:t>
              </a:r>
              <a:endParaRPr lang="en-US" dirty="0">
                <a:latin typeface="Arial" charset="0"/>
                <a:cs typeface="Arial" charset="0"/>
              </a:endParaRPr>
            </a:p>
          </p:txBody>
        </p:sp>
        <p:sp>
          <p:nvSpPr>
            <p:cNvPr id="91" name="Rectangle 38"/>
            <p:cNvSpPr>
              <a:spLocks noChangeArrowheads="1"/>
            </p:cNvSpPr>
            <p:nvPr/>
          </p:nvSpPr>
          <p:spPr bwMode="auto">
            <a:xfrm>
              <a:off x="1155700" y="3159125"/>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C</a:t>
              </a:r>
              <a:endParaRPr lang="en-US" dirty="0">
                <a:latin typeface="Arial" charset="0"/>
                <a:cs typeface="Arial" charset="0"/>
              </a:endParaRPr>
            </a:p>
          </p:txBody>
        </p:sp>
        <p:sp>
          <p:nvSpPr>
            <p:cNvPr id="92" name="Rectangle 39"/>
            <p:cNvSpPr>
              <a:spLocks noChangeArrowheads="1"/>
            </p:cNvSpPr>
            <p:nvPr/>
          </p:nvSpPr>
          <p:spPr bwMode="auto">
            <a:xfrm>
              <a:off x="1146175" y="4181475"/>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D</a:t>
              </a:r>
              <a:endParaRPr lang="en-US" dirty="0">
                <a:latin typeface="Arial" charset="0"/>
                <a:cs typeface="Arial" charset="0"/>
              </a:endParaRPr>
            </a:p>
          </p:txBody>
        </p:sp>
        <p:sp>
          <p:nvSpPr>
            <p:cNvPr id="93" name="Rectangle 40"/>
            <p:cNvSpPr>
              <a:spLocks noChangeArrowheads="1"/>
            </p:cNvSpPr>
            <p:nvPr/>
          </p:nvSpPr>
          <p:spPr bwMode="auto">
            <a:xfrm>
              <a:off x="1165225" y="5199063"/>
              <a:ext cx="117082"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E</a:t>
              </a:r>
              <a:endParaRPr lang="en-US" dirty="0">
                <a:latin typeface="Arial" charset="0"/>
                <a:cs typeface="Arial" charset="0"/>
              </a:endParaRPr>
            </a:p>
          </p:txBody>
        </p:sp>
        <p:sp>
          <p:nvSpPr>
            <p:cNvPr id="94" name="Rectangle 41"/>
            <p:cNvSpPr>
              <a:spLocks noChangeArrowheads="1"/>
            </p:cNvSpPr>
            <p:nvPr/>
          </p:nvSpPr>
          <p:spPr bwMode="auto">
            <a:xfrm>
              <a:off x="2560639" y="1479550"/>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R</a:t>
              </a:r>
              <a:endParaRPr lang="en-US" dirty="0">
                <a:latin typeface="Arial" charset="0"/>
                <a:cs typeface="Arial" charset="0"/>
              </a:endParaRPr>
            </a:p>
          </p:txBody>
        </p:sp>
        <p:sp>
          <p:nvSpPr>
            <p:cNvPr id="95" name="Rectangle 42"/>
            <p:cNvSpPr>
              <a:spLocks noChangeArrowheads="1"/>
            </p:cNvSpPr>
            <p:nvPr/>
          </p:nvSpPr>
          <p:spPr bwMode="auto">
            <a:xfrm>
              <a:off x="3573463" y="1479550"/>
              <a:ext cx="117082"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A</a:t>
              </a:r>
              <a:endParaRPr lang="en-US" dirty="0">
                <a:latin typeface="Arial" charset="0"/>
                <a:cs typeface="Arial" charset="0"/>
              </a:endParaRPr>
            </a:p>
          </p:txBody>
        </p:sp>
        <p:sp>
          <p:nvSpPr>
            <p:cNvPr id="96" name="Rectangle 43"/>
            <p:cNvSpPr>
              <a:spLocks noChangeArrowheads="1"/>
            </p:cNvSpPr>
            <p:nvPr/>
          </p:nvSpPr>
          <p:spPr bwMode="auto">
            <a:xfrm>
              <a:off x="4595813" y="1479550"/>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C</a:t>
              </a:r>
              <a:endParaRPr lang="en-US" dirty="0">
                <a:latin typeface="Arial" charset="0"/>
                <a:cs typeface="Arial" charset="0"/>
              </a:endParaRPr>
            </a:p>
          </p:txBody>
        </p:sp>
        <p:sp>
          <p:nvSpPr>
            <p:cNvPr id="97" name="Rectangle 44"/>
            <p:cNvSpPr>
              <a:spLocks noChangeArrowheads="1"/>
            </p:cNvSpPr>
            <p:nvPr/>
          </p:nvSpPr>
          <p:spPr bwMode="auto">
            <a:xfrm>
              <a:off x="5618163" y="1479550"/>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C</a:t>
              </a:r>
              <a:endParaRPr lang="en-US" dirty="0">
                <a:latin typeface="Arial" charset="0"/>
                <a:cs typeface="Arial" charset="0"/>
              </a:endParaRPr>
            </a:p>
          </p:txBody>
        </p:sp>
        <p:sp>
          <p:nvSpPr>
            <p:cNvPr id="98" name="Rectangle 45"/>
            <p:cNvSpPr>
              <a:spLocks noChangeArrowheads="1"/>
            </p:cNvSpPr>
            <p:nvPr/>
          </p:nvSpPr>
          <p:spPr bwMode="auto">
            <a:xfrm>
              <a:off x="6640513" y="1479550"/>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C</a:t>
              </a:r>
              <a:endParaRPr lang="en-US" dirty="0">
                <a:latin typeface="Arial" charset="0"/>
                <a:cs typeface="Arial" charset="0"/>
              </a:endParaRPr>
            </a:p>
          </p:txBody>
        </p:sp>
        <p:sp>
          <p:nvSpPr>
            <p:cNvPr id="99" name="Rectangle 46"/>
            <p:cNvSpPr>
              <a:spLocks noChangeArrowheads="1"/>
            </p:cNvSpPr>
            <p:nvPr/>
          </p:nvSpPr>
          <p:spPr bwMode="auto">
            <a:xfrm>
              <a:off x="2565400" y="820738"/>
              <a:ext cx="98416"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1</a:t>
              </a:r>
              <a:endParaRPr lang="en-US" dirty="0">
                <a:latin typeface="Arial" charset="0"/>
                <a:cs typeface="Arial" charset="0"/>
              </a:endParaRPr>
            </a:p>
          </p:txBody>
        </p:sp>
        <p:sp>
          <p:nvSpPr>
            <p:cNvPr id="100" name="Rectangle 47"/>
            <p:cNvSpPr>
              <a:spLocks noChangeArrowheads="1"/>
            </p:cNvSpPr>
            <p:nvPr/>
          </p:nvSpPr>
          <p:spPr bwMode="auto">
            <a:xfrm>
              <a:off x="3578225" y="820738"/>
              <a:ext cx="98416"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2</a:t>
              </a:r>
              <a:endParaRPr lang="en-US" dirty="0">
                <a:latin typeface="Arial" charset="0"/>
                <a:cs typeface="Arial" charset="0"/>
              </a:endParaRPr>
            </a:p>
          </p:txBody>
        </p:sp>
        <p:sp>
          <p:nvSpPr>
            <p:cNvPr id="101" name="Rectangle 48"/>
            <p:cNvSpPr>
              <a:spLocks noChangeArrowheads="1"/>
            </p:cNvSpPr>
            <p:nvPr/>
          </p:nvSpPr>
          <p:spPr bwMode="auto">
            <a:xfrm>
              <a:off x="4600575" y="820738"/>
              <a:ext cx="98416"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3</a:t>
              </a:r>
              <a:endParaRPr lang="en-US" dirty="0">
                <a:latin typeface="Arial" charset="0"/>
                <a:cs typeface="Arial" charset="0"/>
              </a:endParaRPr>
            </a:p>
          </p:txBody>
        </p:sp>
        <p:sp>
          <p:nvSpPr>
            <p:cNvPr id="102" name="Rectangle 49"/>
            <p:cNvSpPr>
              <a:spLocks noChangeArrowheads="1"/>
            </p:cNvSpPr>
            <p:nvPr/>
          </p:nvSpPr>
          <p:spPr bwMode="auto">
            <a:xfrm>
              <a:off x="5622925" y="820738"/>
              <a:ext cx="98416"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4</a:t>
              </a:r>
              <a:endParaRPr lang="en-US" dirty="0">
                <a:latin typeface="Arial" charset="0"/>
                <a:cs typeface="Arial" charset="0"/>
              </a:endParaRPr>
            </a:p>
          </p:txBody>
        </p:sp>
        <p:sp>
          <p:nvSpPr>
            <p:cNvPr id="103" name="Rectangle 50"/>
            <p:cNvSpPr>
              <a:spLocks noChangeArrowheads="1"/>
            </p:cNvSpPr>
            <p:nvPr/>
          </p:nvSpPr>
          <p:spPr bwMode="auto">
            <a:xfrm>
              <a:off x="6645275" y="820738"/>
              <a:ext cx="98416"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5</a:t>
              </a:r>
              <a:endParaRPr lang="en-US" dirty="0">
                <a:latin typeface="Arial" charset="0"/>
                <a:cs typeface="Arial" charset="0"/>
              </a:endParaRPr>
            </a:p>
          </p:txBody>
        </p:sp>
        <p:sp>
          <p:nvSpPr>
            <p:cNvPr id="104" name="Rectangle 51"/>
            <p:cNvSpPr>
              <a:spLocks noChangeArrowheads="1"/>
            </p:cNvSpPr>
            <p:nvPr/>
          </p:nvSpPr>
          <p:spPr bwMode="auto">
            <a:xfrm>
              <a:off x="2560639" y="2497138"/>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C</a:t>
              </a:r>
              <a:endParaRPr lang="en-US" dirty="0">
                <a:latin typeface="Arial" charset="0"/>
                <a:cs typeface="Arial" charset="0"/>
              </a:endParaRPr>
            </a:p>
          </p:txBody>
        </p:sp>
        <p:sp>
          <p:nvSpPr>
            <p:cNvPr id="105" name="Rectangle 52"/>
            <p:cNvSpPr>
              <a:spLocks noChangeArrowheads="1"/>
            </p:cNvSpPr>
            <p:nvPr/>
          </p:nvSpPr>
          <p:spPr bwMode="auto">
            <a:xfrm>
              <a:off x="3573463" y="2497138"/>
              <a:ext cx="117082"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A</a:t>
              </a:r>
              <a:endParaRPr lang="en-US" dirty="0">
                <a:latin typeface="Arial" charset="0"/>
                <a:cs typeface="Arial" charset="0"/>
              </a:endParaRPr>
            </a:p>
          </p:txBody>
        </p:sp>
        <p:sp>
          <p:nvSpPr>
            <p:cNvPr id="106" name="Rectangle 53"/>
            <p:cNvSpPr>
              <a:spLocks noChangeArrowheads="1"/>
            </p:cNvSpPr>
            <p:nvPr/>
          </p:nvSpPr>
          <p:spPr bwMode="auto">
            <a:xfrm>
              <a:off x="4622800" y="2497138"/>
              <a:ext cx="49209"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I</a:t>
              </a:r>
              <a:endParaRPr lang="en-US" dirty="0">
                <a:latin typeface="Arial" charset="0"/>
                <a:cs typeface="Arial" charset="0"/>
              </a:endParaRPr>
            </a:p>
          </p:txBody>
        </p:sp>
        <p:sp>
          <p:nvSpPr>
            <p:cNvPr id="107" name="Rectangle 54"/>
            <p:cNvSpPr>
              <a:spLocks noChangeArrowheads="1"/>
            </p:cNvSpPr>
            <p:nvPr/>
          </p:nvSpPr>
          <p:spPr bwMode="auto">
            <a:xfrm>
              <a:off x="5618163" y="2497138"/>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C</a:t>
              </a:r>
              <a:endParaRPr lang="en-US" dirty="0">
                <a:latin typeface="Arial" charset="0"/>
                <a:cs typeface="Arial" charset="0"/>
              </a:endParaRPr>
            </a:p>
          </p:txBody>
        </p:sp>
        <p:sp>
          <p:nvSpPr>
            <p:cNvPr id="108" name="Rectangle 55"/>
            <p:cNvSpPr>
              <a:spLocks noChangeArrowheads="1"/>
            </p:cNvSpPr>
            <p:nvPr/>
          </p:nvSpPr>
          <p:spPr bwMode="auto">
            <a:xfrm>
              <a:off x="6640513" y="2497138"/>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R</a:t>
              </a:r>
              <a:endParaRPr lang="en-US" dirty="0">
                <a:latin typeface="Arial" charset="0"/>
                <a:cs typeface="Arial" charset="0"/>
              </a:endParaRPr>
            </a:p>
          </p:txBody>
        </p:sp>
        <p:sp>
          <p:nvSpPr>
            <p:cNvPr id="109" name="Rectangle 56"/>
            <p:cNvSpPr>
              <a:spLocks noChangeArrowheads="1"/>
            </p:cNvSpPr>
            <p:nvPr/>
          </p:nvSpPr>
          <p:spPr bwMode="auto">
            <a:xfrm>
              <a:off x="2560639" y="3519488"/>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R</a:t>
              </a:r>
              <a:endParaRPr lang="en-US" dirty="0">
                <a:latin typeface="Arial" charset="0"/>
                <a:cs typeface="Arial" charset="0"/>
              </a:endParaRPr>
            </a:p>
          </p:txBody>
        </p:sp>
        <p:sp>
          <p:nvSpPr>
            <p:cNvPr id="110" name="Rectangle 57"/>
            <p:cNvSpPr>
              <a:spLocks noChangeArrowheads="1"/>
            </p:cNvSpPr>
            <p:nvPr/>
          </p:nvSpPr>
          <p:spPr bwMode="auto">
            <a:xfrm>
              <a:off x="3573463" y="3519488"/>
              <a:ext cx="117082"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A</a:t>
              </a:r>
              <a:endParaRPr lang="en-US" dirty="0">
                <a:latin typeface="Arial" charset="0"/>
                <a:cs typeface="Arial" charset="0"/>
              </a:endParaRPr>
            </a:p>
          </p:txBody>
        </p:sp>
        <p:sp>
          <p:nvSpPr>
            <p:cNvPr id="111" name="Rectangle 58"/>
            <p:cNvSpPr>
              <a:spLocks noChangeArrowheads="1"/>
            </p:cNvSpPr>
            <p:nvPr/>
          </p:nvSpPr>
          <p:spPr bwMode="auto">
            <a:xfrm>
              <a:off x="4622800" y="3519488"/>
              <a:ext cx="49209"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I</a:t>
              </a:r>
              <a:endParaRPr lang="en-US" dirty="0">
                <a:latin typeface="Arial" charset="0"/>
                <a:cs typeface="Arial" charset="0"/>
              </a:endParaRPr>
            </a:p>
          </p:txBody>
        </p:sp>
        <p:sp>
          <p:nvSpPr>
            <p:cNvPr id="112" name="Rectangle 59"/>
            <p:cNvSpPr>
              <a:spLocks noChangeArrowheads="1"/>
            </p:cNvSpPr>
            <p:nvPr/>
          </p:nvSpPr>
          <p:spPr bwMode="auto">
            <a:xfrm>
              <a:off x="5645150" y="3519488"/>
              <a:ext cx="49209"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I</a:t>
              </a:r>
              <a:endParaRPr lang="en-US" dirty="0">
                <a:latin typeface="Arial" charset="0"/>
                <a:cs typeface="Arial" charset="0"/>
              </a:endParaRPr>
            </a:p>
          </p:txBody>
        </p:sp>
        <p:sp>
          <p:nvSpPr>
            <p:cNvPr id="113" name="Rectangle 60"/>
            <p:cNvSpPr>
              <a:spLocks noChangeArrowheads="1"/>
            </p:cNvSpPr>
            <p:nvPr/>
          </p:nvSpPr>
          <p:spPr bwMode="auto">
            <a:xfrm>
              <a:off x="6640513" y="3519488"/>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C</a:t>
              </a:r>
              <a:endParaRPr lang="en-US" dirty="0">
                <a:latin typeface="Arial" charset="0"/>
                <a:cs typeface="Arial" charset="0"/>
              </a:endParaRPr>
            </a:p>
          </p:txBody>
        </p:sp>
        <p:sp>
          <p:nvSpPr>
            <p:cNvPr id="114" name="Rectangle 61"/>
            <p:cNvSpPr>
              <a:spLocks noChangeArrowheads="1"/>
            </p:cNvSpPr>
            <p:nvPr/>
          </p:nvSpPr>
          <p:spPr bwMode="auto">
            <a:xfrm>
              <a:off x="2560639" y="4540250"/>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R</a:t>
              </a:r>
              <a:endParaRPr lang="en-US" dirty="0">
                <a:latin typeface="Arial" charset="0"/>
                <a:cs typeface="Arial" charset="0"/>
              </a:endParaRPr>
            </a:p>
          </p:txBody>
        </p:sp>
        <p:sp>
          <p:nvSpPr>
            <p:cNvPr id="115" name="Rectangle 62"/>
            <p:cNvSpPr>
              <a:spLocks noChangeArrowheads="1"/>
            </p:cNvSpPr>
            <p:nvPr/>
          </p:nvSpPr>
          <p:spPr bwMode="auto">
            <a:xfrm>
              <a:off x="3600450" y="4540250"/>
              <a:ext cx="49209"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I</a:t>
              </a:r>
              <a:endParaRPr lang="en-US" dirty="0">
                <a:latin typeface="Arial" charset="0"/>
                <a:cs typeface="Arial" charset="0"/>
              </a:endParaRPr>
            </a:p>
          </p:txBody>
        </p:sp>
        <p:sp>
          <p:nvSpPr>
            <p:cNvPr id="116" name="Rectangle 63"/>
            <p:cNvSpPr>
              <a:spLocks noChangeArrowheads="1"/>
            </p:cNvSpPr>
            <p:nvPr/>
          </p:nvSpPr>
          <p:spPr bwMode="auto">
            <a:xfrm>
              <a:off x="4591050" y="4540250"/>
              <a:ext cx="117082"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A</a:t>
              </a:r>
              <a:endParaRPr lang="en-US" dirty="0">
                <a:latin typeface="Arial" charset="0"/>
                <a:cs typeface="Arial" charset="0"/>
              </a:endParaRPr>
            </a:p>
          </p:txBody>
        </p:sp>
        <p:sp>
          <p:nvSpPr>
            <p:cNvPr id="117" name="Rectangle 64"/>
            <p:cNvSpPr>
              <a:spLocks noChangeArrowheads="1"/>
            </p:cNvSpPr>
            <p:nvPr/>
          </p:nvSpPr>
          <p:spPr bwMode="auto">
            <a:xfrm>
              <a:off x="5618163" y="4540250"/>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C</a:t>
              </a:r>
              <a:endParaRPr lang="en-US" dirty="0">
                <a:latin typeface="Arial" charset="0"/>
                <a:cs typeface="Arial" charset="0"/>
              </a:endParaRPr>
            </a:p>
          </p:txBody>
        </p:sp>
        <p:sp>
          <p:nvSpPr>
            <p:cNvPr id="118" name="Rectangle 65"/>
            <p:cNvSpPr>
              <a:spLocks noChangeArrowheads="1"/>
            </p:cNvSpPr>
            <p:nvPr/>
          </p:nvSpPr>
          <p:spPr bwMode="auto">
            <a:xfrm>
              <a:off x="6640513" y="4540250"/>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C</a:t>
              </a:r>
              <a:endParaRPr lang="en-US" dirty="0">
                <a:latin typeface="Arial" charset="0"/>
                <a:cs typeface="Arial" charset="0"/>
              </a:endParaRPr>
            </a:p>
          </p:txBody>
        </p:sp>
        <p:sp>
          <p:nvSpPr>
            <p:cNvPr id="119" name="Rectangle 66"/>
            <p:cNvSpPr>
              <a:spLocks noChangeArrowheads="1"/>
            </p:cNvSpPr>
            <p:nvPr/>
          </p:nvSpPr>
          <p:spPr bwMode="auto">
            <a:xfrm>
              <a:off x="2560639" y="5562600"/>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R</a:t>
              </a:r>
              <a:endParaRPr lang="en-US" dirty="0">
                <a:latin typeface="Arial" charset="0"/>
                <a:cs typeface="Arial" charset="0"/>
              </a:endParaRPr>
            </a:p>
          </p:txBody>
        </p:sp>
        <p:sp>
          <p:nvSpPr>
            <p:cNvPr id="120" name="Rectangle 67"/>
            <p:cNvSpPr>
              <a:spLocks noChangeArrowheads="1"/>
            </p:cNvSpPr>
            <p:nvPr/>
          </p:nvSpPr>
          <p:spPr bwMode="auto">
            <a:xfrm>
              <a:off x="3600450" y="5562600"/>
              <a:ext cx="49209"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I</a:t>
              </a:r>
              <a:endParaRPr lang="en-US" dirty="0">
                <a:latin typeface="Arial" charset="0"/>
                <a:cs typeface="Arial" charset="0"/>
              </a:endParaRPr>
            </a:p>
          </p:txBody>
        </p:sp>
        <p:sp>
          <p:nvSpPr>
            <p:cNvPr id="121" name="Rectangle 68"/>
            <p:cNvSpPr>
              <a:spLocks noChangeArrowheads="1"/>
            </p:cNvSpPr>
            <p:nvPr/>
          </p:nvSpPr>
          <p:spPr bwMode="auto">
            <a:xfrm>
              <a:off x="4595813" y="5562600"/>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C</a:t>
              </a:r>
              <a:endParaRPr lang="en-US" dirty="0">
                <a:latin typeface="Arial" charset="0"/>
                <a:cs typeface="Arial" charset="0"/>
              </a:endParaRPr>
            </a:p>
          </p:txBody>
        </p:sp>
        <p:sp>
          <p:nvSpPr>
            <p:cNvPr id="122" name="Rectangle 69"/>
            <p:cNvSpPr>
              <a:spLocks noChangeArrowheads="1"/>
            </p:cNvSpPr>
            <p:nvPr/>
          </p:nvSpPr>
          <p:spPr bwMode="auto">
            <a:xfrm>
              <a:off x="5613400" y="5562600"/>
              <a:ext cx="117082"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A</a:t>
              </a:r>
              <a:endParaRPr lang="en-US" dirty="0">
                <a:latin typeface="Arial" charset="0"/>
                <a:cs typeface="Arial" charset="0"/>
              </a:endParaRPr>
            </a:p>
          </p:txBody>
        </p:sp>
        <p:sp>
          <p:nvSpPr>
            <p:cNvPr id="123" name="Rectangle 70"/>
            <p:cNvSpPr>
              <a:spLocks noChangeArrowheads="1"/>
            </p:cNvSpPr>
            <p:nvPr/>
          </p:nvSpPr>
          <p:spPr bwMode="auto">
            <a:xfrm>
              <a:off x="6640513" y="5562600"/>
              <a:ext cx="127263" cy="223756"/>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cs typeface="Arial" charset="0"/>
                </a:rPr>
                <a:t>C</a:t>
              </a:r>
              <a:endParaRPr lang="en-US" dirty="0">
                <a:latin typeface="Arial" charset="0"/>
                <a:cs typeface="Arial" charset="0"/>
              </a:endParaRPr>
            </a:p>
          </p:txBody>
        </p:sp>
        <p:sp>
          <p:nvSpPr>
            <p:cNvPr id="124" name="TextBox 111"/>
            <p:cNvSpPr txBox="1">
              <a:spLocks noChangeArrowheads="1"/>
            </p:cNvSpPr>
            <p:nvPr/>
          </p:nvSpPr>
          <p:spPr bwMode="auto">
            <a:xfrm>
              <a:off x="2987675" y="528638"/>
              <a:ext cx="2232025" cy="344240"/>
            </a:xfrm>
            <a:prstGeom prst="rect">
              <a:avLst/>
            </a:prstGeom>
            <a:noFill/>
            <a:ln w="9525">
              <a:noFill/>
              <a:miter lim="800000"/>
              <a:headEnd/>
              <a:tailEnd/>
            </a:ln>
          </p:spPr>
          <p:txBody>
            <a:bodyPr>
              <a:spAutoFit/>
            </a:bodyPr>
            <a:lstStyle/>
            <a:p>
              <a:pPr algn="ctr"/>
              <a:r>
                <a:rPr lang="en-GB" sz="1400" b="1" dirty="0">
                  <a:latin typeface="Arial" charset="0"/>
                  <a:cs typeface="Arial" charset="0"/>
                </a:rPr>
                <a:t>Stakeholder</a:t>
              </a:r>
            </a:p>
          </p:txBody>
        </p:sp>
        <p:sp>
          <p:nvSpPr>
            <p:cNvPr id="125" name="TextBox 112"/>
            <p:cNvSpPr txBox="1">
              <a:spLocks noChangeArrowheads="1"/>
            </p:cNvSpPr>
            <p:nvPr/>
          </p:nvSpPr>
          <p:spPr bwMode="auto">
            <a:xfrm rot="16200000">
              <a:off x="-226219" y="3518519"/>
              <a:ext cx="2232025" cy="325792"/>
            </a:xfrm>
            <a:prstGeom prst="rect">
              <a:avLst/>
            </a:prstGeom>
            <a:noFill/>
            <a:ln w="9525">
              <a:noFill/>
              <a:miter lim="800000"/>
              <a:headEnd/>
              <a:tailEnd/>
            </a:ln>
          </p:spPr>
          <p:txBody>
            <a:bodyPr>
              <a:spAutoFit/>
            </a:bodyPr>
            <a:lstStyle/>
            <a:p>
              <a:pPr algn="ctr"/>
              <a:r>
                <a:rPr lang="en-GB" sz="1400" b="1" dirty="0">
                  <a:latin typeface="Arial" charset="0"/>
                  <a:cs typeface="Arial" charset="0"/>
                </a:rPr>
                <a:t>Activity</a:t>
              </a:r>
            </a:p>
          </p:txBody>
        </p:sp>
        <p:sp>
          <p:nvSpPr>
            <p:cNvPr id="126" name="TextBox 113"/>
            <p:cNvSpPr txBox="1">
              <a:spLocks noChangeArrowheads="1"/>
            </p:cNvSpPr>
            <p:nvPr/>
          </p:nvSpPr>
          <p:spPr bwMode="auto">
            <a:xfrm>
              <a:off x="7308849" y="1250950"/>
              <a:ext cx="1584326" cy="1067143"/>
            </a:xfrm>
            <a:prstGeom prst="rect">
              <a:avLst/>
            </a:prstGeom>
            <a:noFill/>
            <a:ln w="9525">
              <a:noFill/>
              <a:miter lim="800000"/>
              <a:headEnd/>
              <a:tailEnd/>
            </a:ln>
          </p:spPr>
          <p:txBody>
            <a:bodyPr>
              <a:spAutoFit/>
            </a:bodyPr>
            <a:lstStyle/>
            <a:p>
              <a:r>
                <a:rPr lang="en-GB" sz="1400" b="1" dirty="0">
                  <a:latin typeface="Arial" charset="0"/>
                  <a:cs typeface="Arial" charset="0"/>
                </a:rPr>
                <a:t>R</a:t>
              </a:r>
              <a:r>
                <a:rPr lang="en-GB" sz="1400" dirty="0">
                  <a:latin typeface="Arial" charset="0"/>
                  <a:cs typeface="Arial" charset="0"/>
                </a:rPr>
                <a:t>esponsible</a:t>
              </a:r>
              <a:br>
                <a:rPr lang="en-GB" sz="1400" dirty="0">
                  <a:latin typeface="Arial" charset="0"/>
                  <a:cs typeface="Arial" charset="0"/>
                </a:rPr>
              </a:br>
              <a:r>
                <a:rPr lang="en-GB" sz="1400" b="1" dirty="0">
                  <a:latin typeface="Arial" charset="0"/>
                  <a:cs typeface="Arial" charset="0"/>
                </a:rPr>
                <a:t>A</a:t>
              </a:r>
              <a:r>
                <a:rPr lang="en-GB" sz="1400" dirty="0">
                  <a:latin typeface="Arial" charset="0"/>
                  <a:cs typeface="Arial" charset="0"/>
                </a:rPr>
                <a:t>ccountable</a:t>
              </a:r>
              <a:br>
                <a:rPr lang="en-GB" sz="1400" dirty="0">
                  <a:latin typeface="Arial" charset="0"/>
                  <a:cs typeface="Arial" charset="0"/>
                </a:rPr>
              </a:br>
              <a:r>
                <a:rPr lang="en-GB" sz="1400" b="1" dirty="0">
                  <a:latin typeface="Arial" charset="0"/>
                  <a:cs typeface="Arial" charset="0"/>
                </a:rPr>
                <a:t>C</a:t>
              </a:r>
              <a:r>
                <a:rPr lang="en-GB" sz="1400" dirty="0">
                  <a:latin typeface="Arial" charset="0"/>
                  <a:cs typeface="Arial" charset="0"/>
                </a:rPr>
                <a:t>onsulted</a:t>
              </a:r>
              <a:br>
                <a:rPr lang="en-GB" sz="1400" dirty="0">
                  <a:latin typeface="Arial" charset="0"/>
                  <a:cs typeface="Arial" charset="0"/>
                </a:rPr>
              </a:br>
              <a:r>
                <a:rPr lang="en-GB" sz="1400" b="1" dirty="0">
                  <a:latin typeface="Arial" charset="0"/>
                  <a:cs typeface="Arial" charset="0"/>
                </a:rPr>
                <a:t>I</a:t>
              </a:r>
              <a:r>
                <a:rPr lang="en-GB" sz="1400" dirty="0">
                  <a:latin typeface="Arial" charset="0"/>
                  <a:cs typeface="Arial" charset="0"/>
                </a:rPr>
                <a:t>nformed</a:t>
              </a:r>
            </a:p>
          </p:txBody>
        </p:sp>
      </p:gr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sz="4000" dirty="0"/>
              <a:t>Stakeholder Matrix</a:t>
            </a:r>
            <a:endParaRPr lang="en-US" sz="4000" dirty="0"/>
          </a:p>
        </p:txBody>
      </p:sp>
      <p:graphicFrame>
        <p:nvGraphicFramePr>
          <p:cNvPr id="6" name="Group 10"/>
          <p:cNvGraphicFramePr>
            <a:graphicFrameLocks noGrp="1"/>
          </p:cNvGraphicFramePr>
          <p:nvPr>
            <p:extLst>
              <p:ext uri="{D42A27DB-BD31-4B8C-83A1-F6EECF244321}">
                <p14:modId xmlns:p14="http://schemas.microsoft.com/office/powerpoint/2010/main" val="3731835014"/>
              </p:ext>
            </p:extLst>
          </p:nvPr>
        </p:nvGraphicFramePr>
        <p:xfrm>
          <a:off x="1774825" y="1445600"/>
          <a:ext cx="8610600" cy="4781099"/>
        </p:xfrm>
        <a:graphic>
          <a:graphicData uri="http://schemas.openxmlformats.org/drawingml/2006/table">
            <a:tbl>
              <a:tblPr/>
              <a:tblGrid>
                <a:gridCol w="1473200">
                  <a:extLst>
                    <a:ext uri="{9D8B030D-6E8A-4147-A177-3AD203B41FA5}">
                      <a16:colId xmlns:a16="http://schemas.microsoft.com/office/drawing/2014/main" val="20000"/>
                    </a:ext>
                  </a:extLst>
                </a:gridCol>
                <a:gridCol w="1163638">
                  <a:extLst>
                    <a:ext uri="{9D8B030D-6E8A-4147-A177-3AD203B41FA5}">
                      <a16:colId xmlns:a16="http://schemas.microsoft.com/office/drawing/2014/main" val="20001"/>
                    </a:ext>
                  </a:extLst>
                </a:gridCol>
                <a:gridCol w="1112833">
                  <a:extLst>
                    <a:ext uri="{9D8B030D-6E8A-4147-A177-3AD203B41FA5}">
                      <a16:colId xmlns:a16="http://schemas.microsoft.com/office/drawing/2014/main" val="20002"/>
                    </a:ext>
                  </a:extLst>
                </a:gridCol>
                <a:gridCol w="1292229">
                  <a:extLst>
                    <a:ext uri="{9D8B030D-6E8A-4147-A177-3AD203B41FA5}">
                      <a16:colId xmlns:a16="http://schemas.microsoft.com/office/drawing/2014/main" val="20003"/>
                    </a:ext>
                  </a:extLst>
                </a:gridCol>
                <a:gridCol w="1241425">
                  <a:extLst>
                    <a:ext uri="{9D8B030D-6E8A-4147-A177-3AD203B41FA5}">
                      <a16:colId xmlns:a16="http://schemas.microsoft.com/office/drawing/2014/main" val="20004"/>
                    </a:ext>
                  </a:extLst>
                </a:gridCol>
                <a:gridCol w="966808">
                  <a:extLst>
                    <a:ext uri="{9D8B030D-6E8A-4147-A177-3AD203B41FA5}">
                      <a16:colId xmlns:a16="http://schemas.microsoft.com/office/drawing/2014/main" val="20005"/>
                    </a:ext>
                  </a:extLst>
                </a:gridCol>
                <a:gridCol w="1360467">
                  <a:extLst>
                    <a:ext uri="{9D8B030D-6E8A-4147-A177-3AD203B41FA5}">
                      <a16:colId xmlns:a16="http://schemas.microsoft.com/office/drawing/2014/main" val="20006"/>
                    </a:ext>
                  </a:extLst>
                </a:gridCol>
              </a:tblGrid>
              <a:tr h="854075">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r>
                        <a:rPr kumimoji="0" lang="en-GB"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Stakeholders</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Strategic</a:t>
                      </a:r>
                    </a:p>
                    <a:p>
                      <a:pPr marL="0" marR="0" lvl="0" indent="0" algn="ctr" defTabSz="914400" rtl="0" eaLnBrk="1" fontAlgn="base" latinLnBrk="0" hangingPunct="1">
                        <a:lnSpc>
                          <a:spcPct val="100000"/>
                        </a:lnSpc>
                        <a:spcBef>
                          <a:spcPct val="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direction</a:t>
                      </a: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Financial</a:t>
                      </a: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Operational</a:t>
                      </a:r>
                    </a:p>
                    <a:p>
                      <a:pPr marL="0" marR="0" lvl="0" indent="0" algn="ctr" defTabSz="914400" rtl="0" eaLnBrk="1" fontAlgn="base" latinLnBrk="0" hangingPunct="1">
                        <a:lnSpc>
                          <a:spcPct val="100000"/>
                        </a:lnSpc>
                        <a:spcBef>
                          <a:spcPct val="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changes</a:t>
                      </a: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Interfaces</a:t>
                      </a:r>
                    </a:p>
                    <a:p>
                      <a:pPr marL="0" marR="0" lvl="0" indent="0" algn="ctr" defTabSz="914400" rtl="0" eaLnBrk="1" fontAlgn="base" latinLnBrk="0" hangingPunct="1">
                        <a:lnSpc>
                          <a:spcPct val="100000"/>
                        </a:lnSpc>
                        <a:spcBef>
                          <a:spcPct val="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with</a:t>
                      </a:r>
                    </a:p>
                    <a:p>
                      <a:pPr marL="0" marR="0" lvl="0" indent="0" algn="ctr" defTabSz="914400" rtl="0" eaLnBrk="1" fontAlgn="base" latinLnBrk="0" hangingPunct="1">
                        <a:lnSpc>
                          <a:spcPct val="100000"/>
                        </a:lnSpc>
                        <a:spcBef>
                          <a:spcPct val="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customers</a:t>
                      </a: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
                      </a:r>
                    </a:p>
                    <a:p>
                      <a:pPr marL="0" marR="0" lvl="0" indent="0" algn="ctr" defTabSz="914400" rtl="0" eaLnBrk="1" fontAlgn="base" latinLnBrk="0" hangingPunct="1">
                        <a:lnSpc>
                          <a:spcPct val="100000"/>
                        </a:lnSpc>
                        <a:spcBef>
                          <a:spcPct val="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safety</a:t>
                      </a: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Competitive</a:t>
                      </a:r>
                    </a:p>
                    <a:p>
                      <a:pPr marL="0" marR="0" lvl="0" indent="0" algn="ctr" defTabSz="914400" rtl="0" eaLnBrk="1" fontAlgn="base" latinLnBrk="0" hangingPunct="1">
                        <a:lnSpc>
                          <a:spcPct val="100000"/>
                        </a:lnSpc>
                        <a:spcBef>
                          <a:spcPct val="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position</a:t>
                      </a: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3250">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Business partner</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Project teams</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0225">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Customers</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2387">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Press and media</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2925">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Trade unions</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2925">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Staff</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2387">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r>
                        <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Regulatory bodies</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73C0"/>
                        </a:buClr>
                        <a:buSzPct val="120000"/>
                        <a:buFontTx/>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 name="Oval 84"/>
          <p:cNvSpPr>
            <a:spLocks noChangeArrowheads="1"/>
          </p:cNvSpPr>
          <p:nvPr/>
        </p:nvSpPr>
        <p:spPr bwMode="auto">
          <a:xfrm>
            <a:off x="3667126" y="2381533"/>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8" name="Oval 85"/>
          <p:cNvSpPr>
            <a:spLocks noChangeArrowheads="1"/>
          </p:cNvSpPr>
          <p:nvPr/>
        </p:nvSpPr>
        <p:spPr bwMode="auto">
          <a:xfrm>
            <a:off x="3692526" y="5102508"/>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9" name="Oval 86"/>
          <p:cNvSpPr>
            <a:spLocks noChangeArrowheads="1"/>
          </p:cNvSpPr>
          <p:nvPr/>
        </p:nvSpPr>
        <p:spPr bwMode="auto">
          <a:xfrm>
            <a:off x="6035676" y="5102508"/>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10" name="Oval 87"/>
          <p:cNvSpPr>
            <a:spLocks noChangeArrowheads="1"/>
          </p:cNvSpPr>
          <p:nvPr/>
        </p:nvSpPr>
        <p:spPr bwMode="auto">
          <a:xfrm>
            <a:off x="6035676" y="4553233"/>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11" name="Oval 88"/>
          <p:cNvSpPr>
            <a:spLocks noChangeArrowheads="1"/>
          </p:cNvSpPr>
          <p:nvPr/>
        </p:nvSpPr>
        <p:spPr bwMode="auto">
          <a:xfrm>
            <a:off x="6111876" y="2892708"/>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12" name="Oval 89"/>
          <p:cNvSpPr>
            <a:spLocks noChangeArrowheads="1"/>
          </p:cNvSpPr>
          <p:nvPr/>
        </p:nvSpPr>
        <p:spPr bwMode="auto">
          <a:xfrm>
            <a:off x="4910139" y="2368833"/>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13" name="Oval 90"/>
          <p:cNvSpPr>
            <a:spLocks noChangeArrowheads="1"/>
          </p:cNvSpPr>
          <p:nvPr/>
        </p:nvSpPr>
        <p:spPr bwMode="auto">
          <a:xfrm>
            <a:off x="7291389" y="2343433"/>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14" name="Oval 91"/>
          <p:cNvSpPr>
            <a:spLocks noChangeArrowheads="1"/>
          </p:cNvSpPr>
          <p:nvPr/>
        </p:nvSpPr>
        <p:spPr bwMode="auto">
          <a:xfrm>
            <a:off x="9567864" y="2356133"/>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15" name="Oval 92"/>
          <p:cNvSpPr>
            <a:spLocks noChangeArrowheads="1"/>
          </p:cNvSpPr>
          <p:nvPr/>
        </p:nvSpPr>
        <p:spPr bwMode="auto">
          <a:xfrm>
            <a:off x="9605964" y="4007133"/>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16" name="Oval 93"/>
          <p:cNvSpPr>
            <a:spLocks noChangeArrowheads="1"/>
          </p:cNvSpPr>
          <p:nvPr/>
        </p:nvSpPr>
        <p:spPr bwMode="auto">
          <a:xfrm>
            <a:off x="8497889" y="3434046"/>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17" name="Oval 94"/>
          <p:cNvSpPr>
            <a:spLocks noChangeArrowheads="1"/>
          </p:cNvSpPr>
          <p:nvPr/>
        </p:nvSpPr>
        <p:spPr bwMode="auto">
          <a:xfrm>
            <a:off x="8408989" y="5623208"/>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18" name="Oval 95"/>
          <p:cNvSpPr>
            <a:spLocks noChangeArrowheads="1"/>
          </p:cNvSpPr>
          <p:nvPr/>
        </p:nvSpPr>
        <p:spPr bwMode="auto">
          <a:xfrm>
            <a:off x="4851401" y="5610508"/>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19" name="Oval 96"/>
          <p:cNvSpPr>
            <a:spLocks noChangeArrowheads="1"/>
          </p:cNvSpPr>
          <p:nvPr/>
        </p:nvSpPr>
        <p:spPr bwMode="auto">
          <a:xfrm>
            <a:off x="4910139" y="3473733"/>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20" name="Oval 97"/>
          <p:cNvSpPr>
            <a:spLocks noChangeArrowheads="1"/>
          </p:cNvSpPr>
          <p:nvPr/>
        </p:nvSpPr>
        <p:spPr bwMode="auto">
          <a:xfrm>
            <a:off x="7329489" y="3459446"/>
            <a:ext cx="257037" cy="515730"/>
          </a:xfrm>
          <a:prstGeom prst="ellipse">
            <a:avLst/>
          </a:prstGeom>
          <a:solidFill>
            <a:schemeClr val="accent1"/>
          </a:solidFill>
          <a:ln w="12700">
            <a:noFill/>
            <a:round/>
            <a:headEnd/>
            <a:tailEnd/>
          </a:ln>
        </p:spPr>
        <p:txBody>
          <a:bodyPr wrap="none" lIns="90479" tIns="44445" rIns="90479" bIns="44445" anchor="ctr">
            <a:spAutoFit/>
          </a:bodyPr>
          <a:lstStyle/>
          <a:p>
            <a:endParaRPr lang="nl-NL">
              <a:latin typeface="Calibri" panose="020F0502020204030204" pitchFamily="34" charset="0"/>
              <a:cs typeface="Calibri" panose="020F0502020204030204" pitchFamily="34" charset="0"/>
            </a:endParaRPr>
          </a:p>
        </p:txBody>
      </p:sp>
      <p:sp>
        <p:nvSpPr>
          <p:cNvPr id="21" name="Line 98"/>
          <p:cNvSpPr>
            <a:spLocks noChangeShapeType="1"/>
          </p:cNvSpPr>
          <p:nvPr/>
        </p:nvSpPr>
        <p:spPr bwMode="auto">
          <a:xfrm flipV="1">
            <a:off x="1775520" y="1537680"/>
            <a:ext cx="1467962" cy="711122"/>
          </a:xfrm>
          <a:prstGeom prst="line">
            <a:avLst/>
          </a:prstGeom>
          <a:noFill/>
          <a:ln w="12700">
            <a:solidFill>
              <a:schemeClr val="tx1"/>
            </a:solidFill>
            <a:round/>
            <a:headEnd/>
            <a:tailEnd/>
          </a:ln>
        </p:spPr>
        <p:txBody>
          <a:bodyPr lIns="91431" tIns="45715" rIns="91431" bIns="45715"/>
          <a:lstStyle/>
          <a:p>
            <a:endParaRPr lang="nl-NL">
              <a:latin typeface="Calibri" panose="020F0502020204030204" pitchFamily="34" charset="0"/>
              <a:cs typeface="Calibri" panose="020F0502020204030204" pitchFamily="34" charset="0"/>
            </a:endParaRPr>
          </a:p>
        </p:txBody>
      </p:sp>
      <p:sp>
        <p:nvSpPr>
          <p:cNvPr id="22" name="Text Box 99"/>
          <p:cNvSpPr txBox="1">
            <a:spLocks noChangeArrowheads="1"/>
          </p:cNvSpPr>
          <p:nvPr/>
        </p:nvSpPr>
        <p:spPr bwMode="auto">
          <a:xfrm>
            <a:off x="2435225" y="1885335"/>
            <a:ext cx="842457" cy="338544"/>
          </a:xfrm>
          <a:prstGeom prst="rect">
            <a:avLst/>
          </a:prstGeom>
          <a:noFill/>
          <a:ln w="12700">
            <a:noFill/>
            <a:miter lim="800000"/>
            <a:headEnd/>
            <a:tailEnd/>
          </a:ln>
        </p:spPr>
        <p:txBody>
          <a:bodyPr wrap="none" lIns="91431" tIns="45715" rIns="91431" bIns="45715">
            <a:spAutoFit/>
          </a:bodyPr>
          <a:lstStyle/>
          <a:p>
            <a:pPr eaLnBrk="0" hangingPunct="0"/>
            <a:r>
              <a:rPr lang="en-GB" sz="1600" b="1" dirty="0">
                <a:latin typeface="Calibri" panose="020F0502020204030204" pitchFamily="34" charset="0"/>
                <a:cs typeface="Calibri" panose="020F0502020204030204" pitchFamily="34" charset="0"/>
              </a:rPr>
              <a:t>Interest</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dirty="0"/>
              <a:t>Influence / interest Matrix</a:t>
            </a:r>
            <a:endParaRPr lang="en-GB" dirty="0"/>
          </a:p>
        </p:txBody>
      </p:sp>
      <p:sp>
        <p:nvSpPr>
          <p:cNvPr id="5" name="Tijdelijke aanduiding voor tekst 4">
            <a:extLst>
              <a:ext uri="{FF2B5EF4-FFF2-40B4-BE49-F238E27FC236}">
                <a16:creationId xmlns:a16="http://schemas.microsoft.com/office/drawing/2014/main" id="{B6D0FC09-2C1F-45BE-8574-CFFFA1EC5E79}"/>
              </a:ext>
            </a:extLst>
          </p:cNvPr>
          <p:cNvSpPr>
            <a:spLocks noGrp="1"/>
          </p:cNvSpPr>
          <p:nvPr>
            <p:ph type="body" sz="quarter" idx="13"/>
          </p:nvPr>
        </p:nvSpPr>
        <p:spPr/>
        <p:txBody>
          <a:bodyPr/>
          <a:lstStyle/>
          <a:p>
            <a:r>
              <a:rPr lang="en-GB" dirty="0"/>
              <a:t>Fig. B.1</a:t>
            </a:r>
            <a:endParaRPr lang="nl-NL" dirty="0"/>
          </a:p>
        </p:txBody>
      </p:sp>
      <p:grpSp>
        <p:nvGrpSpPr>
          <p:cNvPr id="2" name="Group 3"/>
          <p:cNvGrpSpPr>
            <a:grpSpLocks/>
          </p:cNvGrpSpPr>
          <p:nvPr/>
        </p:nvGrpSpPr>
        <p:grpSpPr bwMode="auto">
          <a:xfrm>
            <a:off x="3171357" y="869081"/>
            <a:ext cx="6039786" cy="5277224"/>
            <a:chOff x="954" y="848"/>
            <a:chExt cx="3300" cy="2930"/>
          </a:xfrm>
        </p:grpSpPr>
        <p:sp>
          <p:nvSpPr>
            <p:cNvPr id="154630" name="Rectangle 4"/>
            <p:cNvSpPr>
              <a:spLocks noChangeArrowheads="1"/>
            </p:cNvSpPr>
            <p:nvPr/>
          </p:nvSpPr>
          <p:spPr bwMode="auto">
            <a:xfrm>
              <a:off x="1133" y="1055"/>
              <a:ext cx="898" cy="786"/>
            </a:xfrm>
            <a:prstGeom prst="rect">
              <a:avLst/>
            </a:prstGeom>
            <a:solidFill>
              <a:srgbClr val="BBE0E3"/>
            </a:solidFill>
            <a:ln w="9525">
              <a:noFill/>
              <a:miter lim="800000"/>
              <a:headEnd/>
              <a:tailEnd/>
            </a:ln>
          </p:spPr>
          <p:txBody>
            <a:bodyPr wrap="none" anchor="ctr"/>
            <a:lstStyle/>
            <a:p>
              <a:endParaRPr lang="en-US"/>
            </a:p>
          </p:txBody>
        </p:sp>
        <p:sp>
          <p:nvSpPr>
            <p:cNvPr id="154631" name="Rectangle 5"/>
            <p:cNvSpPr>
              <a:spLocks noChangeArrowheads="1"/>
            </p:cNvSpPr>
            <p:nvPr/>
          </p:nvSpPr>
          <p:spPr bwMode="auto">
            <a:xfrm>
              <a:off x="2106" y="1055"/>
              <a:ext cx="898" cy="786"/>
            </a:xfrm>
            <a:prstGeom prst="rect">
              <a:avLst/>
            </a:prstGeom>
            <a:solidFill>
              <a:srgbClr val="BBE0E3"/>
            </a:solidFill>
            <a:ln w="9525">
              <a:noFill/>
              <a:miter lim="800000"/>
              <a:headEnd/>
              <a:tailEnd/>
            </a:ln>
          </p:spPr>
          <p:txBody>
            <a:bodyPr wrap="none" anchor="ctr"/>
            <a:lstStyle/>
            <a:p>
              <a:endParaRPr lang="en-US"/>
            </a:p>
          </p:txBody>
        </p:sp>
        <p:sp>
          <p:nvSpPr>
            <p:cNvPr id="154632" name="Rectangle 6"/>
            <p:cNvSpPr>
              <a:spLocks noChangeArrowheads="1"/>
            </p:cNvSpPr>
            <p:nvPr/>
          </p:nvSpPr>
          <p:spPr bwMode="auto">
            <a:xfrm>
              <a:off x="3079" y="1916"/>
              <a:ext cx="898" cy="786"/>
            </a:xfrm>
            <a:prstGeom prst="rect">
              <a:avLst/>
            </a:prstGeom>
            <a:solidFill>
              <a:srgbClr val="BBE0E3"/>
            </a:solidFill>
            <a:ln w="9525">
              <a:noFill/>
              <a:miter lim="800000"/>
              <a:headEnd/>
              <a:tailEnd/>
            </a:ln>
          </p:spPr>
          <p:txBody>
            <a:bodyPr wrap="none" anchor="ctr"/>
            <a:lstStyle/>
            <a:p>
              <a:endParaRPr lang="en-US"/>
            </a:p>
          </p:txBody>
        </p:sp>
        <p:sp>
          <p:nvSpPr>
            <p:cNvPr id="154633" name="Rectangle 7"/>
            <p:cNvSpPr>
              <a:spLocks noChangeArrowheads="1"/>
            </p:cNvSpPr>
            <p:nvPr/>
          </p:nvSpPr>
          <p:spPr bwMode="auto">
            <a:xfrm>
              <a:off x="2106" y="1916"/>
              <a:ext cx="898" cy="786"/>
            </a:xfrm>
            <a:prstGeom prst="rect">
              <a:avLst/>
            </a:prstGeom>
            <a:solidFill>
              <a:srgbClr val="BBE0E3"/>
            </a:solidFill>
            <a:ln w="9525">
              <a:noFill/>
              <a:miter lim="800000"/>
              <a:headEnd/>
              <a:tailEnd/>
            </a:ln>
          </p:spPr>
          <p:txBody>
            <a:bodyPr wrap="none" anchor="ctr"/>
            <a:lstStyle/>
            <a:p>
              <a:endParaRPr lang="en-US"/>
            </a:p>
          </p:txBody>
        </p:sp>
        <p:sp>
          <p:nvSpPr>
            <p:cNvPr id="154634" name="Rectangle 8"/>
            <p:cNvSpPr>
              <a:spLocks noChangeArrowheads="1"/>
            </p:cNvSpPr>
            <p:nvPr/>
          </p:nvSpPr>
          <p:spPr bwMode="auto">
            <a:xfrm>
              <a:off x="3079" y="2776"/>
              <a:ext cx="898" cy="786"/>
            </a:xfrm>
            <a:prstGeom prst="rect">
              <a:avLst/>
            </a:prstGeom>
            <a:solidFill>
              <a:srgbClr val="BBE0E3"/>
            </a:solidFill>
            <a:ln w="9525">
              <a:noFill/>
              <a:miter lim="800000"/>
              <a:headEnd/>
              <a:tailEnd/>
            </a:ln>
          </p:spPr>
          <p:txBody>
            <a:bodyPr wrap="none" anchor="ctr"/>
            <a:lstStyle/>
            <a:p>
              <a:endParaRPr lang="en-US"/>
            </a:p>
          </p:txBody>
        </p:sp>
        <p:sp>
          <p:nvSpPr>
            <p:cNvPr id="154635" name="Rectangle 9"/>
            <p:cNvSpPr>
              <a:spLocks noChangeArrowheads="1"/>
            </p:cNvSpPr>
            <p:nvPr/>
          </p:nvSpPr>
          <p:spPr bwMode="auto">
            <a:xfrm>
              <a:off x="2106" y="2776"/>
              <a:ext cx="898" cy="786"/>
            </a:xfrm>
            <a:prstGeom prst="rect">
              <a:avLst/>
            </a:prstGeom>
            <a:solidFill>
              <a:srgbClr val="BBE0E3"/>
            </a:solidFill>
            <a:ln w="9525">
              <a:noFill/>
              <a:miter lim="800000"/>
              <a:headEnd/>
              <a:tailEnd/>
            </a:ln>
          </p:spPr>
          <p:txBody>
            <a:bodyPr wrap="none" anchor="ctr"/>
            <a:lstStyle/>
            <a:p>
              <a:endParaRPr lang="en-US"/>
            </a:p>
          </p:txBody>
        </p:sp>
        <p:sp>
          <p:nvSpPr>
            <p:cNvPr id="154636" name="Rectangle 10"/>
            <p:cNvSpPr>
              <a:spLocks noChangeArrowheads="1"/>
            </p:cNvSpPr>
            <p:nvPr/>
          </p:nvSpPr>
          <p:spPr bwMode="auto">
            <a:xfrm>
              <a:off x="1133" y="1916"/>
              <a:ext cx="898" cy="786"/>
            </a:xfrm>
            <a:prstGeom prst="rect">
              <a:avLst/>
            </a:prstGeom>
            <a:solidFill>
              <a:srgbClr val="BBE0E3"/>
            </a:solidFill>
            <a:ln w="9525">
              <a:noFill/>
              <a:miter lim="800000"/>
              <a:headEnd/>
              <a:tailEnd/>
            </a:ln>
          </p:spPr>
          <p:txBody>
            <a:bodyPr wrap="none" anchor="ctr"/>
            <a:lstStyle/>
            <a:p>
              <a:endParaRPr lang="en-US"/>
            </a:p>
          </p:txBody>
        </p:sp>
        <p:sp>
          <p:nvSpPr>
            <p:cNvPr id="154637" name="Rectangle 11"/>
            <p:cNvSpPr>
              <a:spLocks noChangeArrowheads="1"/>
            </p:cNvSpPr>
            <p:nvPr/>
          </p:nvSpPr>
          <p:spPr bwMode="auto">
            <a:xfrm>
              <a:off x="1133" y="2776"/>
              <a:ext cx="898" cy="786"/>
            </a:xfrm>
            <a:prstGeom prst="rect">
              <a:avLst/>
            </a:prstGeom>
            <a:solidFill>
              <a:srgbClr val="BBE0E3"/>
            </a:solidFill>
            <a:ln w="9525">
              <a:noFill/>
              <a:miter lim="800000"/>
              <a:headEnd/>
              <a:tailEnd/>
            </a:ln>
          </p:spPr>
          <p:txBody>
            <a:bodyPr wrap="none" anchor="ctr"/>
            <a:lstStyle/>
            <a:p>
              <a:endParaRPr lang="en-US"/>
            </a:p>
          </p:txBody>
        </p:sp>
        <p:sp>
          <p:nvSpPr>
            <p:cNvPr id="154638" name="AutoShape 12"/>
            <p:cNvSpPr>
              <a:spLocks noChangeArrowheads="1"/>
            </p:cNvSpPr>
            <p:nvPr/>
          </p:nvSpPr>
          <p:spPr bwMode="auto">
            <a:xfrm flipH="1">
              <a:off x="3079" y="1055"/>
              <a:ext cx="898" cy="786"/>
            </a:xfrm>
            <a:prstGeom prst="flowChartPunchedCard">
              <a:avLst/>
            </a:prstGeom>
            <a:solidFill>
              <a:srgbClr val="BBE0E3"/>
            </a:solidFill>
            <a:ln w="9525">
              <a:noFill/>
              <a:miter lim="800000"/>
              <a:headEnd/>
              <a:tailEnd/>
            </a:ln>
          </p:spPr>
          <p:txBody>
            <a:bodyPr wrap="none" anchor="ctr"/>
            <a:lstStyle/>
            <a:p>
              <a:endParaRPr lang="en-US"/>
            </a:p>
          </p:txBody>
        </p:sp>
        <p:sp>
          <p:nvSpPr>
            <p:cNvPr id="154639" name="Line 13"/>
            <p:cNvSpPr>
              <a:spLocks noChangeShapeType="1"/>
            </p:cNvSpPr>
            <p:nvPr/>
          </p:nvSpPr>
          <p:spPr bwMode="auto">
            <a:xfrm>
              <a:off x="1170" y="1092"/>
              <a:ext cx="2770" cy="2433"/>
            </a:xfrm>
            <a:prstGeom prst="line">
              <a:avLst/>
            </a:prstGeom>
            <a:noFill/>
            <a:ln w="88900">
              <a:solidFill>
                <a:srgbClr val="4AA9B0"/>
              </a:solidFill>
              <a:round/>
              <a:headEnd/>
              <a:tailEnd/>
            </a:ln>
          </p:spPr>
          <p:txBody>
            <a:bodyPr/>
            <a:lstStyle/>
            <a:p>
              <a:endParaRPr lang="en-US"/>
            </a:p>
          </p:txBody>
        </p:sp>
        <p:sp>
          <p:nvSpPr>
            <p:cNvPr id="154640" name="Line 14"/>
            <p:cNvSpPr>
              <a:spLocks noChangeShapeType="1"/>
            </p:cNvSpPr>
            <p:nvPr/>
          </p:nvSpPr>
          <p:spPr bwMode="auto">
            <a:xfrm>
              <a:off x="2443" y="1055"/>
              <a:ext cx="1534" cy="1347"/>
            </a:xfrm>
            <a:prstGeom prst="line">
              <a:avLst/>
            </a:prstGeom>
            <a:noFill/>
            <a:ln w="88900">
              <a:solidFill>
                <a:srgbClr val="4AA9B0"/>
              </a:solidFill>
              <a:round/>
              <a:headEnd/>
              <a:tailEnd/>
            </a:ln>
          </p:spPr>
          <p:txBody>
            <a:bodyPr/>
            <a:lstStyle/>
            <a:p>
              <a:endParaRPr lang="en-US"/>
            </a:p>
          </p:txBody>
        </p:sp>
        <p:sp>
          <p:nvSpPr>
            <p:cNvPr id="154641" name="Line 15"/>
            <p:cNvSpPr>
              <a:spLocks noChangeShapeType="1"/>
            </p:cNvSpPr>
            <p:nvPr/>
          </p:nvSpPr>
          <p:spPr bwMode="auto">
            <a:xfrm>
              <a:off x="1133" y="2140"/>
              <a:ext cx="1609" cy="1422"/>
            </a:xfrm>
            <a:prstGeom prst="line">
              <a:avLst/>
            </a:prstGeom>
            <a:noFill/>
            <a:ln w="88900">
              <a:solidFill>
                <a:srgbClr val="4AA9B0"/>
              </a:solidFill>
              <a:round/>
              <a:headEnd/>
              <a:tailEnd/>
            </a:ln>
          </p:spPr>
          <p:txBody>
            <a:bodyPr/>
            <a:lstStyle/>
            <a:p>
              <a:endParaRPr lang="en-US"/>
            </a:p>
          </p:txBody>
        </p:sp>
        <p:sp>
          <p:nvSpPr>
            <p:cNvPr id="154642" name="Text Box 16"/>
            <p:cNvSpPr txBox="1">
              <a:spLocks noChangeArrowheads="1"/>
            </p:cNvSpPr>
            <p:nvPr/>
          </p:nvSpPr>
          <p:spPr bwMode="auto">
            <a:xfrm>
              <a:off x="1470" y="868"/>
              <a:ext cx="2732" cy="171"/>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Low           	                  Medium	   	 High</a:t>
              </a:r>
            </a:p>
          </p:txBody>
        </p:sp>
        <p:sp>
          <p:nvSpPr>
            <p:cNvPr id="154643" name="Text Box 17"/>
            <p:cNvSpPr txBox="1">
              <a:spLocks noChangeArrowheads="1"/>
            </p:cNvSpPr>
            <p:nvPr/>
          </p:nvSpPr>
          <p:spPr bwMode="auto">
            <a:xfrm rot="16200000">
              <a:off x="-204" y="2006"/>
              <a:ext cx="2484" cy="168"/>
            </a:xfrm>
            <a:prstGeom prst="rect">
              <a:avLst/>
            </a:prstGeom>
            <a:noFill/>
            <a:ln w="9525">
              <a:noFill/>
              <a:miter lim="800000"/>
              <a:headEnd/>
              <a:tailEnd/>
            </a:ln>
          </p:spPr>
          <p:txBody>
            <a:bodyPr>
              <a:spAutoFit/>
            </a:bodyPr>
            <a:lstStyle/>
            <a:p>
              <a:pPr>
                <a:spcBef>
                  <a:spcPct val="50000"/>
                </a:spcBef>
              </a:pPr>
              <a:r>
                <a:rPr lang="en-GB" sz="1400" dirty="0"/>
                <a:t>Low           	                  Medium	   	 High</a:t>
              </a:r>
            </a:p>
          </p:txBody>
        </p:sp>
        <p:sp>
          <p:nvSpPr>
            <p:cNvPr id="154644" name="Text Box 18"/>
            <p:cNvSpPr txBox="1">
              <a:spLocks noChangeArrowheads="1"/>
            </p:cNvSpPr>
            <p:nvPr/>
          </p:nvSpPr>
          <p:spPr bwMode="auto">
            <a:xfrm rot="2533770">
              <a:off x="2864" y="1411"/>
              <a:ext cx="1273" cy="291"/>
            </a:xfrm>
            <a:prstGeom prst="rect">
              <a:avLst/>
            </a:prstGeom>
            <a:noFill/>
            <a:ln w="9525">
              <a:noFill/>
              <a:miter lim="800000"/>
              <a:headEnd/>
              <a:tailEnd/>
            </a:ln>
          </p:spPr>
          <p:txBody>
            <a:bodyPr>
              <a:spAutoFit/>
            </a:bodyPr>
            <a:lstStyle/>
            <a:p>
              <a:pPr algn="ctr">
                <a:spcBef>
                  <a:spcPct val="50000"/>
                </a:spcBef>
              </a:pPr>
              <a:r>
                <a:rPr lang="en-GB" sz="1400" dirty="0"/>
                <a:t>Key stakeholders need to accept the objectives</a:t>
              </a:r>
            </a:p>
          </p:txBody>
        </p:sp>
        <p:sp>
          <p:nvSpPr>
            <p:cNvPr id="154645" name="Text Box 19"/>
            <p:cNvSpPr txBox="1">
              <a:spLocks noChangeArrowheads="1"/>
            </p:cNvSpPr>
            <p:nvPr/>
          </p:nvSpPr>
          <p:spPr bwMode="auto">
            <a:xfrm rot="2533770">
              <a:off x="1784" y="1899"/>
              <a:ext cx="2264" cy="291"/>
            </a:xfrm>
            <a:prstGeom prst="rect">
              <a:avLst/>
            </a:prstGeom>
            <a:noFill/>
            <a:ln w="9525">
              <a:noFill/>
              <a:miter lim="800000"/>
              <a:headEnd/>
              <a:tailEnd/>
            </a:ln>
          </p:spPr>
          <p:txBody>
            <a:bodyPr>
              <a:spAutoFit/>
            </a:bodyPr>
            <a:lstStyle/>
            <a:p>
              <a:pPr algn="ctr">
                <a:spcBef>
                  <a:spcPct val="50000"/>
                </a:spcBef>
              </a:pPr>
              <a:r>
                <a:rPr lang="en-GB" sz="1400" dirty="0"/>
                <a:t>Stakeholders need to agree the translation of objectives into activities</a:t>
              </a:r>
            </a:p>
          </p:txBody>
        </p:sp>
        <p:sp>
          <p:nvSpPr>
            <p:cNvPr id="154646" name="Text Box 20"/>
            <p:cNvSpPr txBox="1">
              <a:spLocks noChangeArrowheads="1"/>
            </p:cNvSpPr>
            <p:nvPr/>
          </p:nvSpPr>
          <p:spPr bwMode="auto">
            <a:xfrm rot="2533770">
              <a:off x="1092" y="2397"/>
              <a:ext cx="2283" cy="291"/>
            </a:xfrm>
            <a:prstGeom prst="rect">
              <a:avLst/>
            </a:prstGeom>
            <a:noFill/>
            <a:ln w="9525">
              <a:noFill/>
              <a:miter lim="800000"/>
              <a:headEnd/>
              <a:tailEnd/>
            </a:ln>
          </p:spPr>
          <p:txBody>
            <a:bodyPr>
              <a:spAutoFit/>
            </a:bodyPr>
            <a:lstStyle/>
            <a:p>
              <a:pPr algn="ctr">
                <a:spcBef>
                  <a:spcPct val="50000"/>
                </a:spcBef>
              </a:pPr>
              <a:r>
                <a:rPr lang="en-GB" sz="1400" dirty="0"/>
                <a:t>Be kept informed of progress and remedies taken to achieve the objectives</a:t>
              </a:r>
            </a:p>
          </p:txBody>
        </p:sp>
        <p:sp>
          <p:nvSpPr>
            <p:cNvPr id="154647" name="Text Box 21"/>
            <p:cNvSpPr txBox="1">
              <a:spLocks noChangeArrowheads="1"/>
            </p:cNvSpPr>
            <p:nvPr/>
          </p:nvSpPr>
          <p:spPr bwMode="auto">
            <a:xfrm rot="2533770">
              <a:off x="984" y="2901"/>
              <a:ext cx="1366" cy="291"/>
            </a:xfrm>
            <a:prstGeom prst="rect">
              <a:avLst/>
            </a:prstGeom>
            <a:noFill/>
            <a:ln w="9525">
              <a:noFill/>
              <a:miter lim="800000"/>
              <a:headEnd/>
              <a:tailEnd/>
            </a:ln>
          </p:spPr>
          <p:txBody>
            <a:bodyPr>
              <a:spAutoFit/>
            </a:bodyPr>
            <a:lstStyle/>
            <a:p>
              <a:pPr algn="ctr">
                <a:spcBef>
                  <a:spcPct val="50000"/>
                </a:spcBef>
              </a:pPr>
              <a:r>
                <a:rPr lang="en-GB" sz="1400" dirty="0"/>
                <a:t>Stakeholders notified of milestone completion</a:t>
              </a:r>
            </a:p>
          </p:txBody>
        </p:sp>
        <p:sp>
          <p:nvSpPr>
            <p:cNvPr id="154648" name="Text Box 22"/>
            <p:cNvSpPr txBox="1">
              <a:spLocks noChangeArrowheads="1"/>
            </p:cNvSpPr>
            <p:nvPr/>
          </p:nvSpPr>
          <p:spPr bwMode="auto">
            <a:xfrm rot="16200000">
              <a:off x="2995" y="2150"/>
              <a:ext cx="2349" cy="168"/>
            </a:xfrm>
            <a:prstGeom prst="rect">
              <a:avLst/>
            </a:prstGeom>
            <a:noFill/>
            <a:ln w="9525">
              <a:noFill/>
              <a:miter lim="800000"/>
              <a:headEnd/>
              <a:tailEnd/>
            </a:ln>
          </p:spPr>
          <p:txBody>
            <a:bodyPr wrap="square">
              <a:spAutoFit/>
            </a:bodyPr>
            <a:lstStyle/>
            <a:p>
              <a:pPr>
                <a:spcBef>
                  <a:spcPct val="50000"/>
                </a:spcBef>
              </a:pPr>
              <a:r>
                <a:rPr lang="en-GB" sz="1400" dirty="0"/>
                <a:t>Potential impact of organisational activity on the stakeholders</a:t>
              </a:r>
            </a:p>
          </p:txBody>
        </p:sp>
        <p:sp>
          <p:nvSpPr>
            <p:cNvPr id="154649" name="Text Box 23"/>
            <p:cNvSpPr txBox="1">
              <a:spLocks noChangeArrowheads="1"/>
            </p:cNvSpPr>
            <p:nvPr/>
          </p:nvSpPr>
          <p:spPr bwMode="auto">
            <a:xfrm>
              <a:off x="1484" y="3607"/>
              <a:ext cx="2303" cy="171"/>
            </a:xfrm>
            <a:prstGeom prst="rect">
              <a:avLst/>
            </a:prstGeom>
            <a:noFill/>
            <a:ln w="9525">
              <a:noFill/>
              <a:miter lim="800000"/>
              <a:headEnd/>
              <a:tailEnd/>
            </a:ln>
          </p:spPr>
          <p:txBody>
            <a:bodyPr wrap="square">
              <a:spAutoFit/>
            </a:bodyPr>
            <a:lstStyle/>
            <a:p>
              <a:pPr>
                <a:spcBef>
                  <a:spcPct val="50000"/>
                </a:spcBef>
              </a:pPr>
              <a:r>
                <a:rPr lang="en-GB" sz="1400" dirty="0"/>
                <a:t>Importance of the stakeholders to the organisational activity</a:t>
              </a:r>
            </a:p>
          </p:txBody>
        </p:sp>
      </p:grpSp>
      <p:sp>
        <p:nvSpPr>
          <p:cNvPr id="34" name="Text Box 17"/>
          <p:cNvSpPr txBox="1">
            <a:spLocks noChangeArrowheads="1"/>
          </p:cNvSpPr>
          <p:nvPr/>
        </p:nvSpPr>
        <p:spPr bwMode="auto">
          <a:xfrm>
            <a:off x="2906439" y="6231063"/>
            <a:ext cx="6379122"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2662" y="214290"/>
            <a:ext cx="7929618" cy="785818"/>
          </a:xfrm>
        </p:spPr>
        <p:txBody>
          <a:bodyPr>
            <a:normAutofit/>
          </a:bodyPr>
          <a:lstStyle/>
          <a:p>
            <a:r>
              <a:rPr lang="en-US" dirty="0"/>
              <a:t>PESTLE analysis</a:t>
            </a:r>
            <a:endParaRPr lang="nl-NL" dirty="0"/>
          </a:p>
        </p:txBody>
      </p:sp>
      <p:sp>
        <p:nvSpPr>
          <p:cNvPr id="12" name="AutoShape 20"/>
          <p:cNvSpPr>
            <a:spLocks noChangeArrowheads="1"/>
          </p:cNvSpPr>
          <p:nvPr/>
        </p:nvSpPr>
        <p:spPr bwMode="auto">
          <a:xfrm flipH="1">
            <a:off x="2881290" y="1412877"/>
            <a:ext cx="3286148" cy="4802207"/>
          </a:xfrm>
          <a:prstGeom prst="wedgeRectCallout">
            <a:avLst>
              <a:gd name="adj1" fmla="val -25972"/>
              <a:gd name="adj2" fmla="val 49222"/>
            </a:avLst>
          </a:prstGeom>
          <a:noFill/>
          <a:ln w="12700">
            <a:solidFill>
              <a:schemeClr val="tx1"/>
            </a:solidFill>
            <a:miter lim="800000"/>
            <a:headEnd/>
            <a:tailEnd/>
          </a:ln>
        </p:spPr>
        <p:txBody>
          <a:bodyPr lIns="91431" tIns="45715" rIns="91431" bIns="45715"/>
          <a:lstStyle/>
          <a:p>
            <a:pPr eaLnBrk="0" hangingPunct="0"/>
            <a:r>
              <a:rPr lang="en-US" sz="2400" b="1" dirty="0">
                <a:solidFill>
                  <a:srgbClr val="FF6600"/>
                </a:solidFill>
                <a:latin typeface="Calibri" panose="020F0502020204030204" pitchFamily="34" charset="0"/>
                <a:cs typeface="Calibri" panose="020F0502020204030204" pitchFamily="34" charset="0"/>
              </a:rPr>
              <a:t>P</a:t>
            </a:r>
            <a:r>
              <a:rPr lang="en-US" sz="1600" b="1" dirty="0">
                <a:latin typeface="Calibri" panose="020F0502020204030204" pitchFamily="34" charset="0"/>
                <a:cs typeface="Calibri" panose="020F0502020204030204" pitchFamily="34" charset="0"/>
              </a:rPr>
              <a:t>olitics</a:t>
            </a:r>
          </a:p>
          <a:p>
            <a:pPr eaLnBrk="0" hangingPunct="0">
              <a:lnSpc>
                <a:spcPct val="90000"/>
              </a:lnSpc>
              <a:buClr>
                <a:srgbClr val="0033D8"/>
              </a:buClr>
              <a:buSzPct val="60000"/>
              <a:buFont typeface="Monotype Sorts" pitchFamily="2" charset="2"/>
              <a:buNone/>
            </a:pPr>
            <a:r>
              <a:rPr lang="en-US" sz="1400" dirty="0">
                <a:latin typeface="Calibri" panose="020F0502020204030204" pitchFamily="34" charset="0"/>
                <a:cs typeface="Calibri" panose="020F0502020204030204" pitchFamily="34" charset="0"/>
              </a:rPr>
              <a:t>Suppliers</a:t>
            </a:r>
          </a:p>
          <a:p>
            <a:pPr eaLnBrk="0" hangingPunct="0">
              <a:lnSpc>
                <a:spcPct val="90000"/>
              </a:lnSpc>
              <a:buClr>
                <a:srgbClr val="0033D8"/>
              </a:buClr>
              <a:buSzPct val="60000"/>
              <a:buFont typeface="Monotype Sorts" pitchFamily="2" charset="2"/>
              <a:buNone/>
            </a:pPr>
            <a:r>
              <a:rPr lang="en-US" sz="1400" dirty="0">
                <a:latin typeface="Calibri" panose="020F0502020204030204" pitchFamily="34" charset="0"/>
                <a:cs typeface="Calibri" panose="020F0502020204030204" pitchFamily="34" charset="0"/>
              </a:rPr>
              <a:t>Local politics </a:t>
            </a:r>
          </a:p>
          <a:p>
            <a:pPr eaLnBrk="0" hangingPunct="0">
              <a:lnSpc>
                <a:spcPct val="90000"/>
              </a:lnSpc>
              <a:buClr>
                <a:srgbClr val="0033D8"/>
              </a:buClr>
              <a:buSzPct val="60000"/>
              <a:buFont typeface="Monotype Sorts" pitchFamily="2" charset="2"/>
              <a:buNone/>
            </a:pPr>
            <a:r>
              <a:rPr lang="en-US" sz="1400" dirty="0">
                <a:latin typeface="Calibri" panose="020F0502020204030204" pitchFamily="34" charset="0"/>
                <a:cs typeface="Calibri" panose="020F0502020204030204" pitchFamily="34" charset="0"/>
              </a:rPr>
              <a:t>Interest / lobby groups</a:t>
            </a:r>
          </a:p>
          <a:p>
            <a:pPr eaLnBrk="0" hangingPunct="0">
              <a:lnSpc>
                <a:spcPct val="90000"/>
              </a:lnSpc>
              <a:buClr>
                <a:srgbClr val="0033D8"/>
              </a:buClr>
              <a:buSzPct val="60000"/>
              <a:buFont typeface="Monotype Sorts" pitchFamily="2" charset="2"/>
              <a:buNone/>
            </a:pPr>
            <a:r>
              <a:rPr lang="en-US" sz="1400" dirty="0">
                <a:latin typeface="Calibri" panose="020F0502020204030204" pitchFamily="34" charset="0"/>
                <a:cs typeface="Calibri" panose="020F0502020204030204" pitchFamily="34" charset="0"/>
              </a:rPr>
              <a:t>The media</a:t>
            </a:r>
          </a:p>
          <a:p>
            <a:pPr eaLnBrk="0" hangingPunct="0"/>
            <a:endParaRPr lang="en-US" sz="2400" b="1" dirty="0">
              <a:latin typeface="Calibri" panose="020F0502020204030204" pitchFamily="34" charset="0"/>
              <a:cs typeface="Calibri" panose="020F0502020204030204" pitchFamily="34" charset="0"/>
            </a:endParaRPr>
          </a:p>
          <a:p>
            <a:pPr eaLnBrk="0" hangingPunct="0"/>
            <a:r>
              <a:rPr lang="en-US" sz="2400" b="1" dirty="0">
                <a:solidFill>
                  <a:srgbClr val="FF6600"/>
                </a:solidFill>
                <a:latin typeface="Calibri" panose="020F0502020204030204" pitchFamily="34" charset="0"/>
                <a:cs typeface="Calibri" panose="020F0502020204030204" pitchFamily="34" charset="0"/>
              </a:rPr>
              <a:t>E</a:t>
            </a:r>
            <a:r>
              <a:rPr lang="en-US" sz="1600" b="1" dirty="0">
                <a:latin typeface="Calibri" panose="020F0502020204030204" pitchFamily="34" charset="0"/>
                <a:cs typeface="Calibri" panose="020F0502020204030204" pitchFamily="34" charset="0"/>
              </a:rPr>
              <a:t>conomic</a:t>
            </a:r>
          </a:p>
          <a:p>
            <a:pPr eaLnBrk="0" hangingPunct="0">
              <a:lnSpc>
                <a:spcPct val="90000"/>
              </a:lnSpc>
              <a:buClr>
                <a:srgbClr val="0033D8"/>
              </a:buClr>
              <a:buSzPct val="60000"/>
              <a:buFont typeface="Monotype Sorts" pitchFamily="2" charset="2"/>
              <a:buNone/>
            </a:pPr>
            <a:r>
              <a:rPr lang="en-US" sz="1400" dirty="0">
                <a:latin typeface="Calibri" panose="020F0502020204030204" pitchFamily="34" charset="0"/>
                <a:cs typeface="Calibri" panose="020F0502020204030204" pitchFamily="34" charset="0"/>
              </a:rPr>
              <a:t>Funding Mechanisms</a:t>
            </a:r>
          </a:p>
          <a:p>
            <a:pPr eaLnBrk="0" hangingPunct="0">
              <a:lnSpc>
                <a:spcPct val="90000"/>
              </a:lnSpc>
              <a:buClr>
                <a:srgbClr val="0033D8"/>
              </a:buClr>
              <a:buSzPct val="60000"/>
              <a:buFont typeface="Monotype Sorts" pitchFamily="2" charset="2"/>
              <a:buNone/>
            </a:pPr>
            <a:r>
              <a:rPr lang="en-US" sz="1400" dirty="0">
                <a:latin typeface="Calibri" panose="020F0502020204030204" pitchFamily="34" charset="0"/>
                <a:cs typeface="Calibri" panose="020F0502020204030204" pitchFamily="34" charset="0"/>
              </a:rPr>
              <a:t>Internal funding models</a:t>
            </a:r>
          </a:p>
          <a:p>
            <a:pPr eaLnBrk="0" hangingPunct="0">
              <a:lnSpc>
                <a:spcPct val="90000"/>
              </a:lnSpc>
              <a:buClr>
                <a:srgbClr val="0033D8"/>
              </a:buClr>
              <a:buSzPct val="60000"/>
              <a:buFont typeface="Monotype Sorts" pitchFamily="2" charset="2"/>
              <a:buNone/>
            </a:pPr>
            <a:r>
              <a:rPr lang="en-US" sz="1400" dirty="0">
                <a:latin typeface="Calibri" panose="020F0502020204030204" pitchFamily="34" charset="0"/>
                <a:cs typeface="Calibri" panose="020F0502020204030204" pitchFamily="34" charset="0"/>
              </a:rPr>
              <a:t>Budgetary restrictions</a:t>
            </a:r>
          </a:p>
          <a:p>
            <a:pPr eaLnBrk="0" hangingPunct="0">
              <a:lnSpc>
                <a:spcPct val="90000"/>
              </a:lnSpc>
              <a:buClr>
                <a:srgbClr val="0033D8"/>
              </a:buClr>
              <a:buSzPct val="60000"/>
              <a:buFont typeface="Monotype Sorts" pitchFamily="2" charset="2"/>
              <a:buNone/>
            </a:pPr>
            <a:r>
              <a:rPr lang="en-US" sz="1400" dirty="0">
                <a:latin typeface="Calibri" panose="020F0502020204030204" pitchFamily="34" charset="0"/>
                <a:cs typeface="Calibri" panose="020F0502020204030204" pitchFamily="34" charset="0"/>
              </a:rPr>
              <a:t>Income targets</a:t>
            </a:r>
          </a:p>
          <a:p>
            <a:pPr eaLnBrk="0" hangingPunct="0"/>
            <a:endParaRPr lang="en-US" sz="2400" b="1" dirty="0">
              <a:latin typeface="Calibri" panose="020F0502020204030204" pitchFamily="34" charset="0"/>
              <a:cs typeface="Calibri" panose="020F0502020204030204" pitchFamily="34" charset="0"/>
            </a:endParaRPr>
          </a:p>
          <a:p>
            <a:pPr eaLnBrk="0" hangingPunct="0"/>
            <a:r>
              <a:rPr lang="en-US" sz="2400" b="1" dirty="0">
                <a:solidFill>
                  <a:srgbClr val="FF6600"/>
                </a:solidFill>
                <a:latin typeface="Calibri" panose="020F0502020204030204" pitchFamily="34" charset="0"/>
                <a:cs typeface="Calibri" panose="020F0502020204030204" pitchFamily="34" charset="0"/>
              </a:rPr>
              <a:t>S</a:t>
            </a:r>
            <a:r>
              <a:rPr lang="en-US" sz="1600" b="1" dirty="0">
                <a:latin typeface="Calibri" panose="020F0502020204030204" pitchFamily="34" charset="0"/>
                <a:cs typeface="Calibri" panose="020F0502020204030204" pitchFamily="34" charset="0"/>
              </a:rPr>
              <a:t>ocial</a:t>
            </a:r>
          </a:p>
          <a:p>
            <a:pPr eaLnBrk="0" hangingPunct="0"/>
            <a:r>
              <a:rPr lang="en-US" sz="1400" dirty="0">
                <a:latin typeface="Calibri" panose="020F0502020204030204" pitchFamily="34" charset="0"/>
                <a:cs typeface="Calibri" panose="020F0502020204030204" pitchFamily="34" charset="0"/>
              </a:rPr>
              <a:t>Attitudes to education</a:t>
            </a:r>
          </a:p>
          <a:p>
            <a:pPr eaLnBrk="0" hangingPunct="0"/>
            <a:r>
              <a:rPr lang="en-US" sz="1400" dirty="0">
                <a:latin typeface="Calibri" panose="020F0502020204030204" pitchFamily="34" charset="0"/>
                <a:cs typeface="Calibri" panose="020F0502020204030204" pitchFamily="34" charset="0"/>
              </a:rPr>
              <a:t>Employment opportunities</a:t>
            </a:r>
          </a:p>
          <a:p>
            <a:pPr eaLnBrk="0" hangingPunct="0"/>
            <a:r>
              <a:rPr lang="en-US" sz="1400" dirty="0">
                <a:latin typeface="Calibri" panose="020F0502020204030204" pitchFamily="34" charset="0"/>
                <a:cs typeface="Calibri" panose="020F0502020204030204" pitchFamily="34" charset="0"/>
              </a:rPr>
              <a:t>Lifestyle changes</a:t>
            </a:r>
          </a:p>
          <a:p>
            <a:pPr eaLnBrk="0" hangingPunct="0"/>
            <a:r>
              <a:rPr lang="en-US" sz="1400" dirty="0">
                <a:latin typeface="Calibri" panose="020F0502020204030204" pitchFamily="34" charset="0"/>
                <a:cs typeface="Calibri" panose="020F0502020204030204" pitchFamily="34" charset="0"/>
              </a:rPr>
              <a:t>Mix of cultures</a:t>
            </a:r>
          </a:p>
          <a:p>
            <a:pPr eaLnBrk="0" hangingPunct="0"/>
            <a:endParaRPr lang="en-US" sz="1400" dirty="0">
              <a:latin typeface="Calibri" panose="020F0502020204030204" pitchFamily="34" charset="0"/>
              <a:cs typeface="Calibri" panose="020F0502020204030204" pitchFamily="34" charset="0"/>
            </a:endParaRPr>
          </a:p>
          <a:p>
            <a:pPr eaLnBrk="0" hangingPunct="0">
              <a:lnSpc>
                <a:spcPct val="90000"/>
              </a:lnSpc>
              <a:buClr>
                <a:srgbClr val="0033D8"/>
              </a:buClr>
              <a:buSzPct val="60000"/>
              <a:buFont typeface="Monotype Sorts" pitchFamily="2" charset="2"/>
              <a:buNone/>
            </a:pPr>
            <a:endParaRPr lang="en-US" sz="1400" dirty="0">
              <a:latin typeface="Calibri" panose="020F0502020204030204" pitchFamily="34" charset="0"/>
              <a:cs typeface="Calibri" panose="020F0502020204030204" pitchFamily="34" charset="0"/>
            </a:endParaRPr>
          </a:p>
          <a:p>
            <a:pPr eaLnBrk="0" hangingPunct="0">
              <a:lnSpc>
                <a:spcPct val="90000"/>
              </a:lnSpc>
              <a:buClr>
                <a:srgbClr val="0033D8"/>
              </a:buClr>
              <a:buSzPct val="60000"/>
              <a:buFont typeface="Monotype Sorts" pitchFamily="2" charset="2"/>
              <a:buNone/>
            </a:pPr>
            <a:endParaRPr lang="en-US" sz="1400" dirty="0">
              <a:latin typeface="Calibri" panose="020F0502020204030204" pitchFamily="34" charset="0"/>
              <a:cs typeface="Calibri" panose="020F0502020204030204" pitchFamily="34" charset="0"/>
            </a:endParaRPr>
          </a:p>
          <a:p>
            <a:pPr eaLnBrk="0" hangingPunct="0"/>
            <a:endParaRPr lang="en-US" sz="1400" dirty="0">
              <a:latin typeface="Calibri" panose="020F0502020204030204" pitchFamily="34" charset="0"/>
              <a:cs typeface="Calibri" panose="020F0502020204030204" pitchFamily="34" charset="0"/>
            </a:endParaRPr>
          </a:p>
          <a:p>
            <a:pPr eaLnBrk="0" hangingPunct="0"/>
            <a:endParaRPr lang="en-US" sz="1600" dirty="0">
              <a:latin typeface="Calibri" panose="020F0502020204030204" pitchFamily="34" charset="0"/>
              <a:cs typeface="Calibri" panose="020F0502020204030204" pitchFamily="34" charset="0"/>
            </a:endParaRPr>
          </a:p>
        </p:txBody>
      </p:sp>
      <p:sp>
        <p:nvSpPr>
          <p:cNvPr id="13" name="AutoShape 21"/>
          <p:cNvSpPr>
            <a:spLocks noChangeArrowheads="1"/>
          </p:cNvSpPr>
          <p:nvPr/>
        </p:nvSpPr>
        <p:spPr bwMode="auto">
          <a:xfrm>
            <a:off x="6167438" y="1412874"/>
            <a:ext cx="3214710" cy="4802208"/>
          </a:xfrm>
          <a:prstGeom prst="wedgeRectCallout">
            <a:avLst>
              <a:gd name="adj1" fmla="val -49970"/>
              <a:gd name="adj2" fmla="val -18676"/>
            </a:avLst>
          </a:prstGeom>
          <a:noFill/>
          <a:ln w="12700">
            <a:solidFill>
              <a:schemeClr val="tx1"/>
            </a:solidFill>
            <a:miter lim="800000"/>
            <a:headEnd/>
            <a:tailEnd/>
          </a:ln>
        </p:spPr>
        <p:txBody>
          <a:bodyPr lIns="91431" tIns="45715" rIns="91431" bIns="45715"/>
          <a:lstStyle/>
          <a:p>
            <a:pPr eaLnBrk="0" hangingPunct="0"/>
            <a:r>
              <a:rPr lang="en-US" sz="2400" b="1" dirty="0">
                <a:solidFill>
                  <a:srgbClr val="FF6600"/>
                </a:solidFill>
                <a:latin typeface="Calibri" panose="020F0502020204030204" pitchFamily="34" charset="0"/>
                <a:cs typeface="Calibri" panose="020F0502020204030204" pitchFamily="34" charset="0"/>
              </a:rPr>
              <a:t>T</a:t>
            </a:r>
            <a:r>
              <a:rPr lang="en-US" sz="1600" b="1" dirty="0">
                <a:latin typeface="Calibri" panose="020F0502020204030204" pitchFamily="34" charset="0"/>
                <a:cs typeface="Calibri" panose="020F0502020204030204" pitchFamily="34" charset="0"/>
              </a:rPr>
              <a:t>echnological</a:t>
            </a:r>
          </a:p>
          <a:p>
            <a:pPr eaLnBrk="0" hangingPunct="0"/>
            <a:r>
              <a:rPr lang="en-US" sz="1400" dirty="0">
                <a:latin typeface="Calibri" panose="020F0502020204030204" pitchFamily="34" charset="0"/>
                <a:cs typeface="Calibri" panose="020F0502020204030204" pitchFamily="34" charset="0"/>
              </a:rPr>
              <a:t>Current technologies</a:t>
            </a:r>
          </a:p>
          <a:p>
            <a:pPr eaLnBrk="0" hangingPunct="0"/>
            <a:r>
              <a:rPr lang="en-US" sz="1400" dirty="0">
                <a:latin typeface="Calibri" panose="020F0502020204030204" pitchFamily="34" charset="0"/>
                <a:cs typeface="Calibri" panose="020F0502020204030204" pitchFamily="34" charset="0"/>
              </a:rPr>
              <a:t>Emerging technologies</a:t>
            </a:r>
          </a:p>
          <a:p>
            <a:pPr eaLnBrk="0" hangingPunct="0"/>
            <a:endParaRPr lang="en-US" sz="2400" b="1" dirty="0">
              <a:latin typeface="Calibri" panose="020F0502020204030204" pitchFamily="34" charset="0"/>
              <a:cs typeface="Calibri" panose="020F0502020204030204" pitchFamily="34" charset="0"/>
            </a:endParaRPr>
          </a:p>
          <a:p>
            <a:pPr eaLnBrk="0" hangingPunct="0"/>
            <a:r>
              <a:rPr lang="en-US" sz="2400" b="1" dirty="0">
                <a:solidFill>
                  <a:srgbClr val="FF6600"/>
                </a:solidFill>
                <a:latin typeface="Calibri" panose="020F0502020204030204" pitchFamily="34" charset="0"/>
                <a:cs typeface="Calibri" panose="020F0502020204030204" pitchFamily="34" charset="0"/>
              </a:rPr>
              <a:t>L</a:t>
            </a:r>
            <a:r>
              <a:rPr lang="en-US" sz="1600" b="1" dirty="0">
                <a:latin typeface="Calibri" panose="020F0502020204030204" pitchFamily="34" charset="0"/>
                <a:cs typeface="Calibri" panose="020F0502020204030204" pitchFamily="34" charset="0"/>
              </a:rPr>
              <a:t>egal</a:t>
            </a:r>
          </a:p>
          <a:p>
            <a:pPr eaLnBrk="0" hangingPunct="0"/>
            <a:r>
              <a:rPr lang="en-US" sz="1400" dirty="0">
                <a:latin typeface="Calibri" panose="020F0502020204030204" pitchFamily="34" charset="0"/>
                <a:cs typeface="Calibri" panose="020F0502020204030204" pitchFamily="34" charset="0"/>
              </a:rPr>
              <a:t>European &amp; </a:t>
            </a:r>
          </a:p>
          <a:p>
            <a:pPr eaLnBrk="0" hangingPunct="0"/>
            <a:r>
              <a:rPr lang="en-US" sz="1400" dirty="0">
                <a:latin typeface="Calibri" panose="020F0502020204030204" pitchFamily="34" charset="0"/>
                <a:cs typeface="Calibri" panose="020F0502020204030204" pitchFamily="34" charset="0"/>
              </a:rPr>
              <a:t>National proposed &amp; passed legislation</a:t>
            </a:r>
          </a:p>
          <a:p>
            <a:pPr eaLnBrk="0" hangingPunct="0"/>
            <a:endParaRPr lang="en-US" sz="2400" b="1" dirty="0">
              <a:latin typeface="Calibri" panose="020F0502020204030204" pitchFamily="34" charset="0"/>
              <a:cs typeface="Calibri" panose="020F0502020204030204" pitchFamily="34" charset="0"/>
            </a:endParaRPr>
          </a:p>
          <a:p>
            <a:pPr eaLnBrk="0" hangingPunct="0"/>
            <a:r>
              <a:rPr lang="en-US" sz="2400" b="1" dirty="0">
                <a:solidFill>
                  <a:srgbClr val="FF6600"/>
                </a:solidFill>
                <a:latin typeface="Calibri" panose="020F0502020204030204" pitchFamily="34" charset="0"/>
                <a:cs typeface="Calibri" panose="020F0502020204030204" pitchFamily="34" charset="0"/>
              </a:rPr>
              <a:t>E</a:t>
            </a:r>
            <a:r>
              <a:rPr lang="en-US" sz="1600" b="1" dirty="0">
                <a:latin typeface="Calibri" panose="020F0502020204030204" pitchFamily="34" charset="0"/>
                <a:cs typeface="Calibri" panose="020F0502020204030204" pitchFamily="34" charset="0"/>
              </a:rPr>
              <a:t>nvironmental</a:t>
            </a:r>
          </a:p>
          <a:p>
            <a:pPr eaLnBrk="0" hangingPunct="0"/>
            <a:r>
              <a:rPr lang="en-US" sz="1400" dirty="0">
                <a:latin typeface="Calibri" panose="020F0502020204030204" pitchFamily="34" charset="0"/>
                <a:cs typeface="Calibri" panose="020F0502020204030204" pitchFamily="34" charset="0"/>
              </a:rPr>
              <a:t>Local, national &amp; international impacts, outcomes of political and social factors</a:t>
            </a:r>
          </a:p>
          <a:p>
            <a:pPr eaLnBrk="0" hangingPunct="0"/>
            <a:endParaRPr lang="en-US" sz="1400" dirty="0">
              <a:latin typeface="Calibri" panose="020F0502020204030204" pitchFamily="34" charset="0"/>
              <a:cs typeface="Calibri" panose="020F0502020204030204" pitchFamily="34" charset="0"/>
            </a:endParaRPr>
          </a:p>
          <a:p>
            <a:pPr eaLnBrk="0" hangingPunct="0"/>
            <a:endParaRPr lang="en-US" sz="1400" dirty="0">
              <a:latin typeface="Calibri" panose="020F0502020204030204" pitchFamily="34" charset="0"/>
              <a:cs typeface="Calibri" panose="020F0502020204030204" pitchFamily="34" charset="0"/>
            </a:endParaRPr>
          </a:p>
          <a:p>
            <a:pPr eaLnBrk="0" hangingPunct="0"/>
            <a:endParaRPr lang="en-US" sz="1400" dirty="0">
              <a:latin typeface="Calibri" panose="020F0502020204030204" pitchFamily="34" charset="0"/>
              <a:cs typeface="Calibri" panose="020F0502020204030204" pitchFamily="34"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dirty="0"/>
              <a:t>SWOT analysis</a:t>
            </a:r>
          </a:p>
        </p:txBody>
      </p:sp>
      <p:sp>
        <p:nvSpPr>
          <p:cNvPr id="23" name="Tijdelijke aanduiding voor tekst 22">
            <a:extLst>
              <a:ext uri="{FF2B5EF4-FFF2-40B4-BE49-F238E27FC236}">
                <a16:creationId xmlns:a16="http://schemas.microsoft.com/office/drawing/2014/main" id="{6C8FF513-5FB3-4520-978A-A9E19D4CD869}"/>
              </a:ext>
            </a:extLst>
          </p:cNvPr>
          <p:cNvSpPr>
            <a:spLocks noGrp="1"/>
          </p:cNvSpPr>
          <p:nvPr>
            <p:ph type="body" sz="quarter" idx="13"/>
          </p:nvPr>
        </p:nvSpPr>
        <p:spPr/>
        <p:txBody>
          <a:bodyPr/>
          <a:lstStyle/>
          <a:p>
            <a:r>
              <a:rPr lang="en-GB" dirty="0"/>
              <a:t>Fig. B.3</a:t>
            </a:r>
            <a:endParaRPr lang="nl-NL" dirty="0"/>
          </a:p>
        </p:txBody>
      </p:sp>
      <p:grpSp>
        <p:nvGrpSpPr>
          <p:cNvPr id="3" name="Groep 3"/>
          <p:cNvGrpSpPr/>
          <p:nvPr/>
        </p:nvGrpSpPr>
        <p:grpSpPr>
          <a:xfrm>
            <a:off x="2135562" y="1382715"/>
            <a:ext cx="7960969" cy="4689493"/>
            <a:chOff x="995845" y="1382713"/>
            <a:chExt cx="6730518" cy="3779837"/>
          </a:xfrm>
        </p:grpSpPr>
        <p:sp>
          <p:nvSpPr>
            <p:cNvPr id="5" name="AutoShape 3"/>
            <p:cNvSpPr>
              <a:spLocks noChangeArrowheads="1"/>
            </p:cNvSpPr>
            <p:nvPr/>
          </p:nvSpPr>
          <p:spPr bwMode="auto">
            <a:xfrm rot="10800000">
              <a:off x="6465888" y="2108200"/>
              <a:ext cx="801687" cy="723900"/>
            </a:xfrm>
            <a:prstGeom prst="rtTriangle">
              <a:avLst/>
            </a:prstGeom>
            <a:solidFill>
              <a:schemeClr val="bg1"/>
            </a:solidFill>
            <a:ln w="9525" algn="ctr">
              <a:noFill/>
              <a:miter lim="800000"/>
              <a:headEnd/>
              <a:tailEnd/>
            </a:ln>
          </p:spPr>
          <p:txBody>
            <a:bodyPr wrap="none" anchor="ctr"/>
            <a:lstStyle/>
            <a:p>
              <a:endParaRPr lang="en-US" sz="2000" dirty="0">
                <a:latin typeface="Calibri" panose="020F0502020204030204" pitchFamily="34" charset="0"/>
                <a:cs typeface="Calibri" panose="020F0502020204030204" pitchFamily="34" charset="0"/>
              </a:endParaRPr>
            </a:p>
          </p:txBody>
        </p:sp>
        <p:sp>
          <p:nvSpPr>
            <p:cNvPr id="6" name="Rectangle 4"/>
            <p:cNvSpPr>
              <a:spLocks noChangeArrowheads="1"/>
            </p:cNvSpPr>
            <p:nvPr/>
          </p:nvSpPr>
          <p:spPr bwMode="auto">
            <a:xfrm>
              <a:off x="5664200" y="3505200"/>
              <a:ext cx="2062163" cy="1657350"/>
            </a:xfrm>
            <a:prstGeom prst="rect">
              <a:avLst/>
            </a:prstGeom>
            <a:solidFill>
              <a:srgbClr val="C4D5FE"/>
            </a:solidFill>
            <a:ln w="9525" algn="ctr">
              <a:solidFill>
                <a:schemeClr val="tx1"/>
              </a:solidFill>
              <a:miter lim="800000"/>
              <a:headEnd/>
              <a:tailEnd/>
            </a:ln>
          </p:spPr>
          <p:txBody>
            <a:bodyPr wrap="none" anchor="ctr"/>
            <a:lstStyle/>
            <a:p>
              <a:endParaRPr lang="en-US" sz="2000" dirty="0">
                <a:latin typeface="Calibri" panose="020F0502020204030204" pitchFamily="34" charset="0"/>
                <a:cs typeface="Calibri" panose="020F0502020204030204" pitchFamily="34" charset="0"/>
              </a:endParaRPr>
            </a:p>
          </p:txBody>
        </p:sp>
        <p:sp>
          <p:nvSpPr>
            <p:cNvPr id="7" name="Rectangle 5"/>
            <p:cNvSpPr>
              <a:spLocks noChangeArrowheads="1"/>
            </p:cNvSpPr>
            <p:nvPr/>
          </p:nvSpPr>
          <p:spPr bwMode="auto">
            <a:xfrm>
              <a:off x="3371850" y="3505200"/>
              <a:ext cx="2063750" cy="1657350"/>
            </a:xfrm>
            <a:prstGeom prst="rect">
              <a:avLst/>
            </a:prstGeom>
            <a:solidFill>
              <a:srgbClr val="C4D5FE"/>
            </a:solidFill>
            <a:ln w="9525" algn="ctr">
              <a:solidFill>
                <a:schemeClr val="tx1"/>
              </a:solidFill>
              <a:miter lim="800000"/>
              <a:headEnd/>
              <a:tailEnd/>
            </a:ln>
          </p:spPr>
          <p:txBody>
            <a:bodyPr wrap="none" anchor="ctr"/>
            <a:lstStyle/>
            <a:p>
              <a:endParaRPr lang="en-US" sz="20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3371850" y="1693863"/>
              <a:ext cx="2063750" cy="1655762"/>
            </a:xfrm>
            <a:prstGeom prst="rect">
              <a:avLst/>
            </a:prstGeom>
            <a:solidFill>
              <a:srgbClr val="C4D5FE"/>
            </a:solidFill>
            <a:ln w="9525" algn="ctr">
              <a:solidFill>
                <a:schemeClr val="tx1"/>
              </a:solidFill>
              <a:miter lim="800000"/>
              <a:headEnd/>
              <a:tailEnd/>
            </a:ln>
          </p:spPr>
          <p:txBody>
            <a:bodyPr wrap="none" anchor="ctr"/>
            <a:lstStyle/>
            <a:p>
              <a:endParaRPr lang="en-US" sz="2000" dirty="0">
                <a:latin typeface="Calibri" panose="020F0502020204030204" pitchFamily="34" charset="0"/>
                <a:cs typeface="Calibri" panose="020F0502020204030204" pitchFamily="34" charset="0"/>
              </a:endParaRPr>
            </a:p>
          </p:txBody>
        </p:sp>
        <p:pic>
          <p:nvPicPr>
            <p:cNvPr id="9" name="Picture 7"/>
            <p:cNvPicPr>
              <a:picLocks noChangeAspect="1" noChangeArrowheads="1"/>
            </p:cNvPicPr>
            <p:nvPr/>
          </p:nvPicPr>
          <p:blipFill>
            <a:blip r:embed="rId3" cstate="print"/>
            <a:srcRect/>
            <a:stretch>
              <a:fillRect/>
            </a:stretch>
          </p:blipFill>
          <p:spPr bwMode="auto">
            <a:xfrm>
              <a:off x="5664200" y="1693863"/>
              <a:ext cx="2062163" cy="1655762"/>
            </a:xfrm>
            <a:prstGeom prst="rect">
              <a:avLst/>
            </a:prstGeom>
            <a:solidFill>
              <a:srgbClr val="A7C0FD"/>
            </a:solidFill>
            <a:ln w="9525" algn="ctr">
              <a:noFill/>
              <a:miter lim="800000"/>
              <a:headEnd/>
              <a:tailEnd/>
            </a:ln>
          </p:spPr>
        </p:pic>
        <p:sp>
          <p:nvSpPr>
            <p:cNvPr id="10" name="AutoShape 8"/>
            <p:cNvSpPr>
              <a:spLocks noChangeArrowheads="1"/>
            </p:cNvSpPr>
            <p:nvPr/>
          </p:nvSpPr>
          <p:spPr bwMode="auto">
            <a:xfrm rot="16200000">
              <a:off x="3446462" y="3255963"/>
              <a:ext cx="1914525" cy="342900"/>
            </a:xfrm>
            <a:prstGeom prst="rightArrow">
              <a:avLst>
                <a:gd name="adj1" fmla="val 44120"/>
                <a:gd name="adj2" fmla="val 69869"/>
              </a:avLst>
            </a:prstGeom>
            <a:solidFill>
              <a:srgbClr val="4AA9B0"/>
            </a:solidFill>
            <a:ln w="9525" algn="ctr">
              <a:solidFill>
                <a:schemeClr val="tx1"/>
              </a:solidFill>
              <a:miter lim="800000"/>
              <a:headEnd/>
              <a:tailEnd/>
            </a:ln>
          </p:spPr>
          <p:txBody>
            <a:bodyPr wrap="none" anchor="ctr"/>
            <a:lstStyle/>
            <a:p>
              <a:endParaRPr lang="en-US" sz="2000" dirty="0">
                <a:latin typeface="Calibri" panose="020F0502020204030204" pitchFamily="34" charset="0"/>
                <a:cs typeface="Calibri" panose="020F0502020204030204" pitchFamily="34" charset="0"/>
              </a:endParaRPr>
            </a:p>
          </p:txBody>
        </p:sp>
        <p:sp>
          <p:nvSpPr>
            <p:cNvPr id="11" name="AutoShape 9"/>
            <p:cNvSpPr>
              <a:spLocks noChangeArrowheads="1"/>
            </p:cNvSpPr>
            <p:nvPr/>
          </p:nvSpPr>
          <p:spPr bwMode="auto">
            <a:xfrm rot="16200000">
              <a:off x="5622131" y="3255169"/>
              <a:ext cx="1914525" cy="344488"/>
            </a:xfrm>
            <a:prstGeom prst="rightArrow">
              <a:avLst>
                <a:gd name="adj1" fmla="val 44120"/>
                <a:gd name="adj2" fmla="val 69547"/>
              </a:avLst>
            </a:prstGeom>
            <a:solidFill>
              <a:srgbClr val="4AA9B0"/>
            </a:solidFill>
            <a:ln w="9525" algn="ctr">
              <a:solidFill>
                <a:schemeClr val="tx1"/>
              </a:solidFill>
              <a:miter lim="800000"/>
              <a:headEnd/>
              <a:tailEnd/>
            </a:ln>
          </p:spPr>
          <p:txBody>
            <a:bodyPr wrap="none" anchor="ctr"/>
            <a:lstStyle/>
            <a:p>
              <a:endParaRPr lang="en-US" sz="2000" dirty="0">
                <a:latin typeface="Calibri" panose="020F0502020204030204" pitchFamily="34" charset="0"/>
                <a:cs typeface="Calibri" panose="020F0502020204030204" pitchFamily="34" charset="0"/>
              </a:endParaRPr>
            </a:p>
          </p:txBody>
        </p:sp>
        <p:sp>
          <p:nvSpPr>
            <p:cNvPr id="12" name="AutoShape 10"/>
            <p:cNvSpPr>
              <a:spLocks noChangeArrowheads="1"/>
            </p:cNvSpPr>
            <p:nvPr/>
          </p:nvSpPr>
          <p:spPr bwMode="auto">
            <a:xfrm>
              <a:off x="1022350" y="3868738"/>
              <a:ext cx="2005013" cy="982662"/>
            </a:xfrm>
            <a:prstGeom prst="rightArrow">
              <a:avLst>
                <a:gd name="adj1" fmla="val 50000"/>
                <a:gd name="adj2" fmla="val 51010"/>
              </a:avLst>
            </a:prstGeom>
            <a:solidFill>
              <a:srgbClr val="4AA9B0"/>
            </a:solidFill>
            <a:ln w="9525" algn="ctr">
              <a:solidFill>
                <a:schemeClr val="tx1"/>
              </a:solidFill>
              <a:miter lim="800000"/>
              <a:headEnd/>
              <a:tailEnd/>
            </a:ln>
          </p:spPr>
          <p:txBody>
            <a:bodyPr wrap="none" anchor="ctr"/>
            <a:lstStyle/>
            <a:p>
              <a:endParaRPr lang="en-US" sz="2000" dirty="0">
                <a:latin typeface="Calibri" panose="020F0502020204030204" pitchFamily="34" charset="0"/>
                <a:cs typeface="Calibri" panose="020F0502020204030204" pitchFamily="34" charset="0"/>
              </a:endParaRPr>
            </a:p>
          </p:txBody>
        </p:sp>
        <p:sp>
          <p:nvSpPr>
            <p:cNvPr id="13" name="Text Box 11"/>
            <p:cNvSpPr txBox="1">
              <a:spLocks noChangeArrowheads="1"/>
            </p:cNvSpPr>
            <p:nvPr/>
          </p:nvSpPr>
          <p:spPr bwMode="auto">
            <a:xfrm>
              <a:off x="995845" y="4068517"/>
              <a:ext cx="2002943" cy="570572"/>
            </a:xfrm>
            <a:prstGeom prst="rect">
              <a:avLst/>
            </a:prstGeom>
            <a:noFill/>
            <a:ln w="9525" algn="ctr">
              <a:noFill/>
              <a:miter lim="800000"/>
              <a:headEnd/>
              <a:tailEnd/>
            </a:ln>
          </p:spPr>
          <p:txBody>
            <a:bodyPr wrap="square">
              <a:spAutoFit/>
            </a:bodyPr>
            <a:lstStyle/>
            <a:p>
              <a:pPr>
                <a:spcBef>
                  <a:spcPct val="50000"/>
                </a:spcBef>
              </a:pPr>
              <a:r>
                <a:rPr lang="en-GB" sz="2000" b="1" dirty="0">
                  <a:solidFill>
                    <a:schemeClr val="bg1"/>
                  </a:solidFill>
                  <a:latin typeface="Calibri" panose="020F0502020204030204" pitchFamily="34" charset="0"/>
                  <a:cs typeface="Calibri" panose="020F0502020204030204" pitchFamily="34" charset="0"/>
                </a:rPr>
                <a:t>Context analysis, e.g. using PESTLE</a:t>
              </a:r>
            </a:p>
          </p:txBody>
        </p:sp>
        <p:sp>
          <p:nvSpPr>
            <p:cNvPr id="14" name="Text Box 12"/>
            <p:cNvSpPr txBox="1">
              <a:spLocks noChangeArrowheads="1"/>
            </p:cNvSpPr>
            <p:nvPr/>
          </p:nvSpPr>
          <p:spPr bwMode="auto">
            <a:xfrm>
              <a:off x="3377814" y="1849438"/>
              <a:ext cx="2053481" cy="322498"/>
            </a:xfrm>
            <a:prstGeom prst="rect">
              <a:avLst/>
            </a:prstGeom>
            <a:noFill/>
            <a:ln w="9525" algn="ctr">
              <a:noFill/>
              <a:miter lim="800000"/>
              <a:headEnd/>
              <a:tailEnd/>
            </a:ln>
          </p:spPr>
          <p:txBody>
            <a:bodyPr wrap="square">
              <a:spAutoFit/>
            </a:bodyPr>
            <a:lstStyle/>
            <a:p>
              <a:pPr algn="ctr">
                <a:spcBef>
                  <a:spcPct val="50000"/>
                </a:spcBef>
              </a:pPr>
              <a:r>
                <a:rPr lang="en-GB" sz="2000" b="1" dirty="0">
                  <a:latin typeface="Calibri" panose="020F0502020204030204" pitchFamily="34" charset="0"/>
                  <a:cs typeface="Calibri" panose="020F0502020204030204" pitchFamily="34" charset="0"/>
                </a:rPr>
                <a:t>Strengths</a:t>
              </a:r>
              <a:endParaRPr lang="en-US" sz="2000" b="1" dirty="0">
                <a:latin typeface="Calibri" panose="020F0502020204030204" pitchFamily="34" charset="0"/>
                <a:cs typeface="Calibri" panose="020F0502020204030204" pitchFamily="34" charset="0"/>
              </a:endParaRPr>
            </a:p>
          </p:txBody>
        </p:sp>
        <p:sp>
          <p:nvSpPr>
            <p:cNvPr id="15" name="Text Box 13"/>
            <p:cNvSpPr txBox="1">
              <a:spLocks noChangeArrowheads="1"/>
            </p:cNvSpPr>
            <p:nvPr/>
          </p:nvSpPr>
          <p:spPr bwMode="auto">
            <a:xfrm>
              <a:off x="5611813" y="1862138"/>
              <a:ext cx="1604962" cy="322498"/>
            </a:xfrm>
            <a:prstGeom prst="rect">
              <a:avLst/>
            </a:prstGeom>
            <a:noFill/>
            <a:ln w="9525" algn="ctr">
              <a:noFill/>
              <a:miter lim="800000"/>
              <a:headEnd/>
              <a:tailEnd/>
            </a:ln>
          </p:spPr>
          <p:txBody>
            <a:bodyPr>
              <a:spAutoFit/>
            </a:bodyPr>
            <a:lstStyle/>
            <a:p>
              <a:pPr>
                <a:spcBef>
                  <a:spcPct val="50000"/>
                </a:spcBef>
              </a:pPr>
              <a:r>
                <a:rPr lang="en-GB" sz="2000" b="1" dirty="0">
                  <a:latin typeface="Calibri" panose="020F0502020204030204" pitchFamily="34" charset="0"/>
                  <a:cs typeface="Calibri" panose="020F0502020204030204" pitchFamily="34" charset="0"/>
                </a:rPr>
                <a:t>Weaknesses</a:t>
              </a:r>
              <a:endParaRPr lang="en-US" sz="2000" b="1" dirty="0">
                <a:latin typeface="Calibri" panose="020F0502020204030204" pitchFamily="34" charset="0"/>
                <a:cs typeface="Calibri" panose="020F0502020204030204" pitchFamily="34" charset="0"/>
              </a:endParaRPr>
            </a:p>
          </p:txBody>
        </p:sp>
        <p:sp>
          <p:nvSpPr>
            <p:cNvPr id="16" name="Text Box 14"/>
            <p:cNvSpPr txBox="1">
              <a:spLocks noChangeArrowheads="1"/>
            </p:cNvSpPr>
            <p:nvPr/>
          </p:nvSpPr>
          <p:spPr bwMode="auto">
            <a:xfrm>
              <a:off x="3377814" y="4645025"/>
              <a:ext cx="2053481" cy="322498"/>
            </a:xfrm>
            <a:prstGeom prst="rect">
              <a:avLst/>
            </a:prstGeom>
            <a:noFill/>
            <a:ln w="9525" algn="ctr">
              <a:noFill/>
              <a:miter lim="800000"/>
              <a:headEnd/>
              <a:tailEnd/>
            </a:ln>
          </p:spPr>
          <p:txBody>
            <a:bodyPr wrap="square">
              <a:spAutoFit/>
            </a:bodyPr>
            <a:lstStyle/>
            <a:p>
              <a:pPr algn="ctr">
                <a:spcBef>
                  <a:spcPct val="50000"/>
                </a:spcBef>
              </a:pPr>
              <a:r>
                <a:rPr lang="en-GB" sz="2000" b="1" dirty="0">
                  <a:latin typeface="Calibri" panose="020F0502020204030204" pitchFamily="34" charset="0"/>
                  <a:cs typeface="Calibri" panose="020F0502020204030204" pitchFamily="34" charset="0"/>
                </a:rPr>
                <a:t>Opportunities</a:t>
              </a:r>
              <a:endParaRPr lang="en-US" sz="2000" b="1" dirty="0">
                <a:latin typeface="Calibri" panose="020F0502020204030204" pitchFamily="34" charset="0"/>
                <a:cs typeface="Calibri" panose="020F0502020204030204" pitchFamily="34" charset="0"/>
              </a:endParaRPr>
            </a:p>
          </p:txBody>
        </p:sp>
        <p:sp>
          <p:nvSpPr>
            <p:cNvPr id="17" name="Text Box 15"/>
            <p:cNvSpPr txBox="1">
              <a:spLocks noChangeArrowheads="1"/>
            </p:cNvSpPr>
            <p:nvPr/>
          </p:nvSpPr>
          <p:spPr bwMode="auto">
            <a:xfrm>
              <a:off x="5672882" y="4645025"/>
              <a:ext cx="2053481" cy="322498"/>
            </a:xfrm>
            <a:prstGeom prst="rect">
              <a:avLst/>
            </a:prstGeom>
            <a:noFill/>
            <a:ln w="9525" algn="ctr">
              <a:noFill/>
              <a:miter lim="800000"/>
              <a:headEnd/>
              <a:tailEnd/>
            </a:ln>
          </p:spPr>
          <p:txBody>
            <a:bodyPr wrap="square">
              <a:spAutoFit/>
            </a:bodyPr>
            <a:lstStyle/>
            <a:p>
              <a:pPr algn="ctr">
                <a:spcBef>
                  <a:spcPct val="50000"/>
                </a:spcBef>
              </a:pPr>
              <a:r>
                <a:rPr lang="en-GB" sz="2000" b="1" dirty="0">
                  <a:latin typeface="Calibri" panose="020F0502020204030204" pitchFamily="34" charset="0"/>
                  <a:cs typeface="Calibri" panose="020F0502020204030204" pitchFamily="34" charset="0"/>
                </a:rPr>
                <a:t>Threats</a:t>
              </a:r>
              <a:endParaRPr lang="en-US" sz="2000" b="1" dirty="0">
                <a:latin typeface="Calibri" panose="020F0502020204030204" pitchFamily="34" charset="0"/>
                <a:cs typeface="Calibri" panose="020F0502020204030204" pitchFamily="34" charset="0"/>
              </a:endParaRPr>
            </a:p>
          </p:txBody>
        </p:sp>
        <p:sp>
          <p:nvSpPr>
            <p:cNvPr id="18" name="Text Box 16"/>
            <p:cNvSpPr txBox="1">
              <a:spLocks noChangeArrowheads="1"/>
            </p:cNvSpPr>
            <p:nvPr/>
          </p:nvSpPr>
          <p:spPr bwMode="auto">
            <a:xfrm>
              <a:off x="3543300" y="1382713"/>
              <a:ext cx="1603375" cy="322498"/>
            </a:xfrm>
            <a:prstGeom prst="rect">
              <a:avLst/>
            </a:prstGeom>
            <a:noFill/>
            <a:ln w="9525" algn="ctr">
              <a:noFill/>
              <a:miter lim="800000"/>
              <a:headEnd/>
              <a:tailEnd/>
            </a:ln>
          </p:spPr>
          <p:txBody>
            <a:bodyPr>
              <a:spAutoFit/>
            </a:bodyPr>
            <a:lstStyle/>
            <a:p>
              <a:pPr>
                <a:spcBef>
                  <a:spcPct val="50000"/>
                </a:spcBef>
              </a:pPr>
              <a:r>
                <a:rPr lang="en-GB" sz="2000" b="1" dirty="0">
                  <a:latin typeface="Calibri" panose="020F0502020204030204" pitchFamily="34" charset="0"/>
                  <a:cs typeface="Calibri" panose="020F0502020204030204" pitchFamily="34" charset="0"/>
                </a:rPr>
                <a:t>Positive</a:t>
              </a:r>
              <a:endParaRPr lang="en-US" sz="2000" b="1" dirty="0">
                <a:latin typeface="Calibri" panose="020F0502020204030204" pitchFamily="34" charset="0"/>
                <a:cs typeface="Calibri" panose="020F0502020204030204" pitchFamily="34" charset="0"/>
              </a:endParaRPr>
            </a:p>
          </p:txBody>
        </p:sp>
        <p:sp>
          <p:nvSpPr>
            <p:cNvPr id="19" name="Text Box 17"/>
            <p:cNvSpPr txBox="1">
              <a:spLocks noChangeArrowheads="1"/>
            </p:cNvSpPr>
            <p:nvPr/>
          </p:nvSpPr>
          <p:spPr bwMode="auto">
            <a:xfrm>
              <a:off x="5605463" y="1382713"/>
              <a:ext cx="1604962" cy="322498"/>
            </a:xfrm>
            <a:prstGeom prst="rect">
              <a:avLst/>
            </a:prstGeom>
            <a:noFill/>
            <a:ln w="9525" algn="ctr">
              <a:noFill/>
              <a:miter lim="800000"/>
              <a:headEnd/>
              <a:tailEnd/>
            </a:ln>
          </p:spPr>
          <p:txBody>
            <a:bodyPr>
              <a:spAutoFit/>
            </a:bodyPr>
            <a:lstStyle/>
            <a:p>
              <a:pPr>
                <a:spcBef>
                  <a:spcPct val="50000"/>
                </a:spcBef>
              </a:pPr>
              <a:r>
                <a:rPr lang="en-GB" sz="2000" b="1" dirty="0">
                  <a:latin typeface="Calibri" panose="020F0502020204030204" pitchFamily="34" charset="0"/>
                  <a:cs typeface="Calibri" panose="020F0502020204030204" pitchFamily="34" charset="0"/>
                </a:rPr>
                <a:t>Negative</a:t>
              </a:r>
              <a:endParaRPr lang="en-US" sz="2000" b="1" dirty="0">
                <a:latin typeface="Calibri" panose="020F0502020204030204" pitchFamily="34" charset="0"/>
                <a:cs typeface="Calibri" panose="020F0502020204030204" pitchFamily="34" charset="0"/>
              </a:endParaRPr>
            </a:p>
          </p:txBody>
        </p:sp>
        <p:sp>
          <p:nvSpPr>
            <p:cNvPr id="20" name="Text Box 18"/>
            <p:cNvSpPr txBox="1">
              <a:spLocks noChangeArrowheads="1"/>
            </p:cNvSpPr>
            <p:nvPr/>
          </p:nvSpPr>
          <p:spPr bwMode="auto">
            <a:xfrm rot="16200000">
              <a:off x="2472531" y="4163947"/>
              <a:ext cx="1449387" cy="338269"/>
            </a:xfrm>
            <a:prstGeom prst="rect">
              <a:avLst/>
            </a:prstGeom>
            <a:noFill/>
            <a:ln w="9525" algn="ctr">
              <a:noFill/>
              <a:miter lim="800000"/>
              <a:headEnd/>
              <a:tailEnd/>
            </a:ln>
          </p:spPr>
          <p:txBody>
            <a:bodyPr>
              <a:spAutoFit/>
            </a:bodyPr>
            <a:lstStyle/>
            <a:p>
              <a:pPr>
                <a:spcBef>
                  <a:spcPct val="50000"/>
                </a:spcBef>
              </a:pPr>
              <a:r>
                <a:rPr lang="en-GB" sz="2000" b="1" dirty="0">
                  <a:latin typeface="Calibri" panose="020F0502020204030204" pitchFamily="34" charset="0"/>
                  <a:cs typeface="Calibri" panose="020F0502020204030204" pitchFamily="34" charset="0"/>
                </a:rPr>
                <a:t>External</a:t>
              </a:r>
              <a:endParaRPr lang="en-US" sz="2000" b="1" dirty="0">
                <a:latin typeface="Calibri" panose="020F0502020204030204" pitchFamily="34" charset="0"/>
                <a:cs typeface="Calibri" panose="020F0502020204030204" pitchFamily="34" charset="0"/>
              </a:endParaRPr>
            </a:p>
          </p:txBody>
        </p:sp>
        <p:sp>
          <p:nvSpPr>
            <p:cNvPr id="21" name="Text Box 19"/>
            <p:cNvSpPr txBox="1">
              <a:spLocks noChangeArrowheads="1"/>
            </p:cNvSpPr>
            <p:nvPr/>
          </p:nvSpPr>
          <p:spPr bwMode="auto">
            <a:xfrm rot="16200000">
              <a:off x="2472531" y="2351022"/>
              <a:ext cx="1449387" cy="338269"/>
            </a:xfrm>
            <a:prstGeom prst="rect">
              <a:avLst/>
            </a:prstGeom>
            <a:noFill/>
            <a:ln w="9525" algn="ctr">
              <a:noFill/>
              <a:miter lim="800000"/>
              <a:headEnd/>
              <a:tailEnd/>
            </a:ln>
          </p:spPr>
          <p:txBody>
            <a:bodyPr>
              <a:spAutoFit/>
            </a:bodyPr>
            <a:lstStyle/>
            <a:p>
              <a:pPr>
                <a:spcBef>
                  <a:spcPct val="50000"/>
                </a:spcBef>
              </a:pPr>
              <a:r>
                <a:rPr lang="en-GB" sz="2000" b="1" dirty="0">
                  <a:latin typeface="Calibri" panose="020F0502020204030204" pitchFamily="34" charset="0"/>
                  <a:cs typeface="Calibri" panose="020F0502020204030204" pitchFamily="34" charset="0"/>
                </a:rPr>
                <a:t>Internal</a:t>
              </a:r>
              <a:endParaRPr lang="en-US" sz="2000" b="1" dirty="0">
                <a:latin typeface="Calibri" panose="020F0502020204030204" pitchFamily="34" charset="0"/>
                <a:cs typeface="Calibri" panose="020F0502020204030204" pitchFamily="34" charset="0"/>
              </a:endParaRPr>
            </a:p>
          </p:txBody>
        </p:sp>
      </p:grpSp>
      <p:sp>
        <p:nvSpPr>
          <p:cNvPr id="33" name="Text Box 17"/>
          <p:cNvSpPr txBox="1">
            <a:spLocks noChangeArrowheads="1"/>
          </p:cNvSpPr>
          <p:nvPr/>
        </p:nvSpPr>
        <p:spPr bwMode="auto">
          <a:xfrm>
            <a:off x="3397480" y="6208243"/>
            <a:ext cx="5472608"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4"/>
          <p:cNvGraphicFramePr>
            <a:graphicFrameLocks noGrp="1"/>
          </p:cNvGraphicFramePr>
          <p:nvPr>
            <p:extLst>
              <p:ext uri="{D42A27DB-BD31-4B8C-83A1-F6EECF244321}">
                <p14:modId xmlns:p14="http://schemas.microsoft.com/office/powerpoint/2010/main" val="1293396401"/>
              </p:ext>
            </p:extLst>
          </p:nvPr>
        </p:nvGraphicFramePr>
        <p:xfrm>
          <a:off x="1992314" y="1340768"/>
          <a:ext cx="8415337" cy="4686618"/>
        </p:xfrm>
        <a:graphic>
          <a:graphicData uri="http://schemas.openxmlformats.org/drawingml/2006/table">
            <a:tbl>
              <a:tblPr/>
              <a:tblGrid>
                <a:gridCol w="3064681">
                  <a:extLst>
                    <a:ext uri="{9D8B030D-6E8A-4147-A177-3AD203B41FA5}">
                      <a16:colId xmlns:a16="http://schemas.microsoft.com/office/drawing/2014/main" val="20000"/>
                    </a:ext>
                  </a:extLst>
                </a:gridCol>
                <a:gridCol w="2610643">
                  <a:extLst>
                    <a:ext uri="{9D8B030D-6E8A-4147-A177-3AD203B41FA5}">
                      <a16:colId xmlns:a16="http://schemas.microsoft.com/office/drawing/2014/main" val="20001"/>
                    </a:ext>
                  </a:extLst>
                </a:gridCol>
                <a:gridCol w="2740013">
                  <a:extLst>
                    <a:ext uri="{9D8B030D-6E8A-4147-A177-3AD203B41FA5}">
                      <a16:colId xmlns:a16="http://schemas.microsoft.com/office/drawing/2014/main" val="20002"/>
                    </a:ext>
                  </a:extLst>
                </a:gridCol>
              </a:tblGrid>
              <a:tr h="1455738">
                <a:tc>
                  <a:txBody>
                    <a:bodyPr/>
                    <a:lstStyle/>
                    <a:p>
                      <a:pPr marL="0" marR="0" lvl="0" indent="0" algn="l"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r>
                        <a:rPr kumimoji="0" lang="en-GB"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Translate into tasks for the Activity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endParaRPr kumimoji="0" lang="en-GB"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r>
                        <a:rPr kumimoji="0" lang="en-GB" sz="20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STRENGTHS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endParaRPr kumimoji="0" lang="en-GB"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r>
                        <a:rPr kumimoji="0" lang="en-GB" sz="20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WEAKNESSES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extLst>
                  <a:ext uri="{0D108BD9-81ED-4DB2-BD59-A6C34878D82A}">
                    <a16:rowId xmlns:a16="http://schemas.microsoft.com/office/drawing/2014/main" val="10000"/>
                  </a:ext>
                </a:extLst>
              </a:tr>
              <a:tr h="1615440">
                <a:tc>
                  <a:txBody>
                    <a:bodyPr/>
                    <a:lstStyle/>
                    <a:p>
                      <a:pPr marL="0" marR="0" lvl="0" indent="0" algn="l"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endParaRPr kumimoji="0" lang="en-GB"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r>
                        <a:rPr kumimoji="0" lang="en-GB" sz="20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OPPORTUNITIES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r>
                        <a:rPr kumimoji="0" lang="en-GB"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How do I use these strengths to take advantage of the opportunities?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r>
                        <a:rPr kumimoji="0" lang="en-GB"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How do I overcome the weaknesses that prevent me taking advantage of the opportunities?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15440">
                <a:tc>
                  <a:txBody>
                    <a:bodyPr/>
                    <a:lstStyle/>
                    <a:p>
                      <a:pPr marL="0" marR="0" lvl="0" indent="0" algn="l"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endParaRPr kumimoji="0" lang="en-GB"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r>
                        <a:rPr kumimoji="0" lang="en-GB" sz="20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THREATS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r>
                        <a:rPr kumimoji="0" lang="en-GB"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How do I use my strengths to reduce the likelihood and impact of these threats?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30000"/>
                        </a:spcAft>
                        <a:buClr>
                          <a:schemeClr val="accent1"/>
                        </a:buClr>
                        <a:buSzPct val="90000"/>
                        <a:buFont typeface="Symbol" pitchFamily="18" charset="2"/>
                        <a:buNone/>
                        <a:tabLst/>
                      </a:pPr>
                      <a:r>
                        <a:rPr kumimoji="0" lang="en-GB"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How do I address the weaknesses that will make these threats a reality?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itel 1"/>
          <p:cNvSpPr>
            <a:spLocks noGrp="1"/>
          </p:cNvSpPr>
          <p:nvPr>
            <p:ph type="title"/>
          </p:nvPr>
        </p:nvSpPr>
        <p:spPr>
          <a:xfrm>
            <a:off x="2452663" y="214290"/>
            <a:ext cx="8035951" cy="785818"/>
          </a:xfrm>
        </p:spPr>
        <p:txBody>
          <a:bodyPr>
            <a:noAutofit/>
          </a:bodyPr>
          <a:lstStyle/>
          <a:p>
            <a:r>
              <a:rPr lang="en-US" dirty="0"/>
              <a:t>Enhanced SWOT analysis</a:t>
            </a:r>
          </a:p>
        </p:txBody>
      </p:sp>
      <p:sp>
        <p:nvSpPr>
          <p:cNvPr id="9" name="Line 23"/>
          <p:cNvSpPr>
            <a:spLocks noChangeShapeType="1"/>
          </p:cNvSpPr>
          <p:nvPr/>
        </p:nvSpPr>
        <p:spPr bwMode="auto">
          <a:xfrm flipH="1" flipV="1">
            <a:off x="4024298" y="2193248"/>
            <a:ext cx="3714775" cy="785818"/>
          </a:xfrm>
          <a:prstGeom prst="line">
            <a:avLst/>
          </a:prstGeom>
          <a:noFill/>
          <a:ln w="19050">
            <a:solidFill>
              <a:schemeClr val="tx2"/>
            </a:solidFill>
            <a:round/>
            <a:headEnd/>
            <a:tailEnd type="triangle" w="med" len="med"/>
          </a:ln>
        </p:spPr>
        <p:txBody>
          <a:bodyPr lIns="91431" tIns="45715" rIns="91431" bIns="45715"/>
          <a:lstStyle/>
          <a:p>
            <a:endParaRPr lang="nl-NL"/>
          </a:p>
        </p:txBody>
      </p:sp>
      <p:sp>
        <p:nvSpPr>
          <p:cNvPr id="10" name="Line 24"/>
          <p:cNvSpPr>
            <a:spLocks noChangeShapeType="1"/>
          </p:cNvSpPr>
          <p:nvPr/>
        </p:nvSpPr>
        <p:spPr bwMode="auto">
          <a:xfrm flipH="1" flipV="1">
            <a:off x="3381356" y="2193249"/>
            <a:ext cx="1756922" cy="771304"/>
          </a:xfrm>
          <a:prstGeom prst="line">
            <a:avLst/>
          </a:prstGeom>
          <a:noFill/>
          <a:ln w="19050">
            <a:solidFill>
              <a:schemeClr val="tx2"/>
            </a:solidFill>
            <a:round/>
            <a:headEnd/>
            <a:tailEnd type="triangle" w="med" len="med"/>
          </a:ln>
        </p:spPr>
        <p:txBody>
          <a:bodyPr lIns="91431" tIns="45715" rIns="91431" bIns="45715"/>
          <a:lstStyle/>
          <a:p>
            <a:endParaRPr lang="nl-NL"/>
          </a:p>
        </p:txBody>
      </p:sp>
      <p:sp>
        <p:nvSpPr>
          <p:cNvPr id="11" name="Line 25"/>
          <p:cNvSpPr>
            <a:spLocks noChangeShapeType="1"/>
          </p:cNvSpPr>
          <p:nvPr/>
        </p:nvSpPr>
        <p:spPr bwMode="auto">
          <a:xfrm flipH="1" flipV="1">
            <a:off x="2738414" y="2193248"/>
            <a:ext cx="5000660" cy="2357454"/>
          </a:xfrm>
          <a:prstGeom prst="line">
            <a:avLst/>
          </a:prstGeom>
          <a:noFill/>
          <a:ln w="19050">
            <a:solidFill>
              <a:schemeClr val="tx2"/>
            </a:solidFill>
            <a:round/>
            <a:headEnd/>
            <a:tailEnd type="triangle" w="med" len="med"/>
          </a:ln>
        </p:spPr>
        <p:txBody>
          <a:bodyPr lIns="91431" tIns="45715" rIns="91431" bIns="45715"/>
          <a:lstStyle/>
          <a:p>
            <a:endParaRPr lang="nl-NL"/>
          </a:p>
        </p:txBody>
      </p:sp>
      <p:sp>
        <p:nvSpPr>
          <p:cNvPr id="14" name="Line 26"/>
          <p:cNvSpPr>
            <a:spLocks noChangeShapeType="1"/>
          </p:cNvSpPr>
          <p:nvPr/>
        </p:nvSpPr>
        <p:spPr bwMode="auto">
          <a:xfrm flipH="1" flipV="1">
            <a:off x="2238348" y="2193250"/>
            <a:ext cx="2878165" cy="2393957"/>
          </a:xfrm>
          <a:prstGeom prst="line">
            <a:avLst/>
          </a:prstGeom>
          <a:noFill/>
          <a:ln w="19050">
            <a:solidFill>
              <a:schemeClr val="tx2"/>
            </a:solidFill>
            <a:round/>
            <a:headEnd/>
            <a:tailEnd type="triangle" w="med" len="med"/>
          </a:ln>
        </p:spPr>
        <p:txBody>
          <a:bodyPr lIns="91431" tIns="45715" rIns="91431" bIns="45715"/>
          <a:lstStyle/>
          <a:p>
            <a:endParaRPr lang="nl-NL"/>
          </a:p>
        </p:txBody>
      </p:sp>
      <p:sp>
        <p:nvSpPr>
          <p:cNvPr id="18" name="Text Box 17"/>
          <p:cNvSpPr txBox="1">
            <a:spLocks noChangeArrowheads="1"/>
          </p:cNvSpPr>
          <p:nvPr/>
        </p:nvSpPr>
        <p:spPr bwMode="auto">
          <a:xfrm>
            <a:off x="3431704" y="6263006"/>
            <a:ext cx="5328592"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074"/>
          <p:cNvSpPr>
            <a:spLocks noGrp="1" noChangeArrowheads="1"/>
          </p:cNvSpPr>
          <p:nvPr>
            <p:ph type="title"/>
          </p:nvPr>
        </p:nvSpPr>
        <p:spPr/>
        <p:txBody>
          <a:bodyPr/>
          <a:lstStyle/>
          <a:p>
            <a:pPr eaLnBrk="1" hangingPunct="1">
              <a:defRPr/>
            </a:pPr>
            <a:r>
              <a:rPr lang="en-US"/>
              <a:t>Probability / Impact Grid</a:t>
            </a:r>
            <a:endParaRPr lang="en-GB"/>
          </a:p>
        </p:txBody>
      </p:sp>
      <p:sp>
        <p:nvSpPr>
          <p:cNvPr id="4" name="Tijdelijke aanduiding voor tekst 3">
            <a:extLst>
              <a:ext uri="{FF2B5EF4-FFF2-40B4-BE49-F238E27FC236}">
                <a16:creationId xmlns:a16="http://schemas.microsoft.com/office/drawing/2014/main" id="{2BC3D012-DD97-4B07-8ECC-FABDD95D5753}"/>
              </a:ext>
            </a:extLst>
          </p:cNvPr>
          <p:cNvSpPr>
            <a:spLocks noGrp="1"/>
          </p:cNvSpPr>
          <p:nvPr>
            <p:ph type="body" sz="quarter" idx="13"/>
          </p:nvPr>
        </p:nvSpPr>
        <p:spPr/>
        <p:txBody>
          <a:bodyPr/>
          <a:lstStyle/>
          <a:p>
            <a:r>
              <a:rPr lang="en-GB" dirty="0"/>
              <a:t>Fig. B.4</a:t>
            </a:r>
            <a:endParaRPr lang="nl-NL" dirty="0"/>
          </a:p>
        </p:txBody>
      </p:sp>
      <p:grpSp>
        <p:nvGrpSpPr>
          <p:cNvPr id="2" name="Group 3075"/>
          <p:cNvGrpSpPr>
            <a:grpSpLocks/>
          </p:cNvGrpSpPr>
          <p:nvPr/>
        </p:nvGrpSpPr>
        <p:grpSpPr bwMode="auto">
          <a:xfrm>
            <a:off x="2232026" y="1539877"/>
            <a:ext cx="7620000" cy="4532313"/>
            <a:chOff x="288" y="336"/>
            <a:chExt cx="5088" cy="3312"/>
          </a:xfrm>
        </p:grpSpPr>
        <p:sp>
          <p:nvSpPr>
            <p:cNvPr id="174086" name="Rectangle 3076"/>
            <p:cNvSpPr>
              <a:spLocks noChangeArrowheads="1"/>
            </p:cNvSpPr>
            <p:nvPr/>
          </p:nvSpPr>
          <p:spPr bwMode="auto">
            <a:xfrm>
              <a:off x="720" y="336"/>
              <a:ext cx="336" cy="384"/>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0.9</a:t>
              </a:r>
            </a:p>
          </p:txBody>
        </p:sp>
        <p:sp>
          <p:nvSpPr>
            <p:cNvPr id="174087" name="Rectangle 3077"/>
            <p:cNvSpPr>
              <a:spLocks noChangeArrowheads="1"/>
            </p:cNvSpPr>
            <p:nvPr/>
          </p:nvSpPr>
          <p:spPr bwMode="auto">
            <a:xfrm>
              <a:off x="4032" y="336"/>
              <a:ext cx="624" cy="384"/>
            </a:xfrm>
            <a:prstGeom prst="rect">
              <a:avLst/>
            </a:prstGeom>
            <a:solidFill>
              <a:srgbClr val="008080"/>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0.36</a:t>
              </a:r>
            </a:p>
          </p:txBody>
        </p:sp>
        <p:sp>
          <p:nvSpPr>
            <p:cNvPr id="174088" name="Rectangle 3078"/>
            <p:cNvSpPr>
              <a:spLocks noChangeArrowheads="1"/>
            </p:cNvSpPr>
            <p:nvPr/>
          </p:nvSpPr>
          <p:spPr bwMode="auto">
            <a:xfrm>
              <a:off x="3312" y="336"/>
              <a:ext cx="624" cy="384"/>
            </a:xfrm>
            <a:prstGeom prst="rect">
              <a:avLst/>
            </a:prstGeom>
            <a:solidFill>
              <a:srgbClr val="008080"/>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0.18</a:t>
              </a:r>
            </a:p>
          </p:txBody>
        </p:sp>
        <p:sp>
          <p:nvSpPr>
            <p:cNvPr id="174089" name="Rectangle 3079"/>
            <p:cNvSpPr>
              <a:spLocks noChangeArrowheads="1"/>
            </p:cNvSpPr>
            <p:nvPr/>
          </p:nvSpPr>
          <p:spPr bwMode="auto">
            <a:xfrm>
              <a:off x="2592" y="336"/>
              <a:ext cx="624" cy="384"/>
            </a:xfrm>
            <a:prstGeom prst="rect">
              <a:avLst/>
            </a:prstGeom>
            <a:solidFill>
              <a:srgbClr val="7DC4C9"/>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0.09</a:t>
              </a:r>
            </a:p>
          </p:txBody>
        </p:sp>
        <p:sp>
          <p:nvSpPr>
            <p:cNvPr id="174090" name="Rectangle 3080"/>
            <p:cNvSpPr>
              <a:spLocks noChangeArrowheads="1"/>
            </p:cNvSpPr>
            <p:nvPr/>
          </p:nvSpPr>
          <p:spPr bwMode="auto">
            <a:xfrm>
              <a:off x="1872" y="336"/>
              <a:ext cx="624" cy="384"/>
            </a:xfrm>
            <a:prstGeom prst="rect">
              <a:avLst/>
            </a:prstGeom>
            <a:solidFill>
              <a:srgbClr val="BBE0E3"/>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0.045</a:t>
              </a:r>
            </a:p>
          </p:txBody>
        </p:sp>
        <p:sp>
          <p:nvSpPr>
            <p:cNvPr id="174091" name="Rectangle 3081"/>
            <p:cNvSpPr>
              <a:spLocks noChangeArrowheads="1"/>
            </p:cNvSpPr>
            <p:nvPr/>
          </p:nvSpPr>
          <p:spPr bwMode="auto">
            <a:xfrm>
              <a:off x="1152" y="336"/>
              <a:ext cx="624" cy="384"/>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Very High</a:t>
              </a:r>
            </a:p>
            <a:p>
              <a:r>
                <a:rPr lang="en-GB" sz="1200" dirty="0">
                  <a:latin typeface="Calibri" panose="020F0502020204030204" pitchFamily="34" charset="0"/>
                  <a:cs typeface="Calibri" panose="020F0502020204030204" pitchFamily="34" charset="0"/>
                </a:rPr>
                <a:t>71-90%</a:t>
              </a:r>
            </a:p>
          </p:txBody>
        </p:sp>
        <p:sp>
          <p:nvSpPr>
            <p:cNvPr id="174092" name="Rectangle 3082"/>
            <p:cNvSpPr>
              <a:spLocks noChangeArrowheads="1"/>
            </p:cNvSpPr>
            <p:nvPr/>
          </p:nvSpPr>
          <p:spPr bwMode="auto">
            <a:xfrm>
              <a:off x="1872" y="3456"/>
              <a:ext cx="3504" cy="192"/>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Impact</a:t>
              </a:r>
            </a:p>
          </p:txBody>
        </p:sp>
        <p:sp>
          <p:nvSpPr>
            <p:cNvPr id="174093" name="Rectangle 3083"/>
            <p:cNvSpPr>
              <a:spLocks noChangeArrowheads="1"/>
            </p:cNvSpPr>
            <p:nvPr/>
          </p:nvSpPr>
          <p:spPr bwMode="auto">
            <a:xfrm>
              <a:off x="1152" y="2256"/>
              <a:ext cx="624" cy="384"/>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Very Low</a:t>
              </a:r>
            </a:p>
            <a:p>
              <a:r>
                <a:rPr lang="en-GB" sz="1200" dirty="0">
                  <a:latin typeface="Calibri" panose="020F0502020204030204" pitchFamily="34" charset="0"/>
                  <a:cs typeface="Calibri" panose="020F0502020204030204" pitchFamily="34" charset="0"/>
                </a:rPr>
                <a:t>Up to 10%</a:t>
              </a:r>
            </a:p>
          </p:txBody>
        </p:sp>
        <p:sp>
          <p:nvSpPr>
            <p:cNvPr id="174094" name="Rectangle 3084"/>
            <p:cNvSpPr>
              <a:spLocks noChangeArrowheads="1"/>
            </p:cNvSpPr>
            <p:nvPr/>
          </p:nvSpPr>
          <p:spPr bwMode="auto">
            <a:xfrm>
              <a:off x="1152" y="1776"/>
              <a:ext cx="624" cy="384"/>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Low</a:t>
              </a:r>
            </a:p>
            <a:p>
              <a:r>
                <a:rPr lang="en-GB" sz="1200" dirty="0">
                  <a:latin typeface="Calibri" panose="020F0502020204030204" pitchFamily="34" charset="0"/>
                  <a:cs typeface="Calibri" panose="020F0502020204030204" pitchFamily="34" charset="0"/>
                </a:rPr>
                <a:t>11-30%</a:t>
              </a:r>
            </a:p>
          </p:txBody>
        </p:sp>
        <p:sp>
          <p:nvSpPr>
            <p:cNvPr id="174095" name="Rectangle 3085"/>
            <p:cNvSpPr>
              <a:spLocks noChangeArrowheads="1"/>
            </p:cNvSpPr>
            <p:nvPr/>
          </p:nvSpPr>
          <p:spPr bwMode="auto">
            <a:xfrm>
              <a:off x="1152" y="1296"/>
              <a:ext cx="624" cy="384"/>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Medium</a:t>
              </a:r>
            </a:p>
            <a:p>
              <a:r>
                <a:rPr lang="en-GB" sz="1200" dirty="0">
                  <a:latin typeface="Calibri" panose="020F0502020204030204" pitchFamily="34" charset="0"/>
                  <a:cs typeface="Calibri" panose="020F0502020204030204" pitchFamily="34" charset="0"/>
                </a:rPr>
                <a:t>31-50%</a:t>
              </a:r>
            </a:p>
          </p:txBody>
        </p:sp>
        <p:sp>
          <p:nvSpPr>
            <p:cNvPr id="174096" name="Rectangle 3086"/>
            <p:cNvSpPr>
              <a:spLocks noChangeArrowheads="1"/>
            </p:cNvSpPr>
            <p:nvPr/>
          </p:nvSpPr>
          <p:spPr bwMode="auto">
            <a:xfrm>
              <a:off x="1152" y="816"/>
              <a:ext cx="624" cy="384"/>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High</a:t>
              </a:r>
            </a:p>
            <a:p>
              <a:r>
                <a:rPr lang="en-GB" sz="1200" dirty="0">
                  <a:latin typeface="Calibri" panose="020F0502020204030204" pitchFamily="34" charset="0"/>
                  <a:cs typeface="Calibri" panose="020F0502020204030204" pitchFamily="34" charset="0"/>
                </a:rPr>
                <a:t>51-70%</a:t>
              </a:r>
            </a:p>
          </p:txBody>
        </p:sp>
        <p:sp>
          <p:nvSpPr>
            <p:cNvPr id="174097" name="Rectangle 3087"/>
            <p:cNvSpPr>
              <a:spLocks noChangeArrowheads="1"/>
            </p:cNvSpPr>
            <p:nvPr/>
          </p:nvSpPr>
          <p:spPr bwMode="auto">
            <a:xfrm>
              <a:off x="1872" y="2784"/>
              <a:ext cx="624" cy="240"/>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Very Low</a:t>
              </a:r>
            </a:p>
          </p:txBody>
        </p:sp>
        <p:sp>
          <p:nvSpPr>
            <p:cNvPr id="174098" name="Rectangle 3088"/>
            <p:cNvSpPr>
              <a:spLocks noChangeArrowheads="1"/>
            </p:cNvSpPr>
            <p:nvPr/>
          </p:nvSpPr>
          <p:spPr bwMode="auto">
            <a:xfrm>
              <a:off x="1872" y="2256"/>
              <a:ext cx="624" cy="384"/>
            </a:xfrm>
            <a:prstGeom prst="rect">
              <a:avLst/>
            </a:prstGeom>
            <a:solidFill>
              <a:srgbClr val="BBE0E3"/>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0.005</a:t>
              </a:r>
            </a:p>
          </p:txBody>
        </p:sp>
        <p:sp>
          <p:nvSpPr>
            <p:cNvPr id="174099" name="Rectangle 3089"/>
            <p:cNvSpPr>
              <a:spLocks noChangeArrowheads="1"/>
            </p:cNvSpPr>
            <p:nvPr/>
          </p:nvSpPr>
          <p:spPr bwMode="auto">
            <a:xfrm>
              <a:off x="1872" y="1776"/>
              <a:ext cx="624" cy="384"/>
            </a:xfrm>
            <a:prstGeom prst="rect">
              <a:avLst/>
            </a:prstGeom>
            <a:solidFill>
              <a:srgbClr val="BBE0E3"/>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0.015</a:t>
              </a:r>
            </a:p>
          </p:txBody>
        </p:sp>
        <p:sp>
          <p:nvSpPr>
            <p:cNvPr id="174100" name="Rectangle 3090"/>
            <p:cNvSpPr>
              <a:spLocks noChangeArrowheads="1"/>
            </p:cNvSpPr>
            <p:nvPr/>
          </p:nvSpPr>
          <p:spPr bwMode="auto">
            <a:xfrm>
              <a:off x="1872" y="1296"/>
              <a:ext cx="624" cy="384"/>
            </a:xfrm>
            <a:prstGeom prst="rect">
              <a:avLst/>
            </a:prstGeom>
            <a:solidFill>
              <a:srgbClr val="BBE0E3"/>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0.025</a:t>
              </a:r>
            </a:p>
          </p:txBody>
        </p:sp>
        <p:sp>
          <p:nvSpPr>
            <p:cNvPr id="174101" name="Rectangle 3091"/>
            <p:cNvSpPr>
              <a:spLocks noChangeArrowheads="1"/>
            </p:cNvSpPr>
            <p:nvPr/>
          </p:nvSpPr>
          <p:spPr bwMode="auto">
            <a:xfrm>
              <a:off x="1872" y="816"/>
              <a:ext cx="624" cy="384"/>
            </a:xfrm>
            <a:prstGeom prst="rect">
              <a:avLst/>
            </a:prstGeom>
            <a:solidFill>
              <a:srgbClr val="BBE0E3"/>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0.035</a:t>
              </a:r>
            </a:p>
          </p:txBody>
        </p:sp>
        <p:sp>
          <p:nvSpPr>
            <p:cNvPr id="174102" name="Rectangle 3092"/>
            <p:cNvSpPr>
              <a:spLocks noChangeArrowheads="1"/>
            </p:cNvSpPr>
            <p:nvPr/>
          </p:nvSpPr>
          <p:spPr bwMode="auto">
            <a:xfrm>
              <a:off x="2592" y="2256"/>
              <a:ext cx="624" cy="384"/>
            </a:xfrm>
            <a:prstGeom prst="rect">
              <a:avLst/>
            </a:prstGeom>
            <a:solidFill>
              <a:srgbClr val="BBE0E3"/>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0.01</a:t>
              </a:r>
            </a:p>
          </p:txBody>
        </p:sp>
        <p:sp>
          <p:nvSpPr>
            <p:cNvPr id="174103" name="Rectangle 3093"/>
            <p:cNvSpPr>
              <a:spLocks noChangeArrowheads="1"/>
            </p:cNvSpPr>
            <p:nvPr/>
          </p:nvSpPr>
          <p:spPr bwMode="auto">
            <a:xfrm>
              <a:off x="2592" y="1776"/>
              <a:ext cx="624" cy="384"/>
            </a:xfrm>
            <a:prstGeom prst="rect">
              <a:avLst/>
            </a:prstGeom>
            <a:solidFill>
              <a:srgbClr val="BBE0E3"/>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0.03</a:t>
              </a:r>
            </a:p>
          </p:txBody>
        </p:sp>
        <p:sp>
          <p:nvSpPr>
            <p:cNvPr id="174104" name="Rectangle 3094"/>
            <p:cNvSpPr>
              <a:spLocks noChangeArrowheads="1"/>
            </p:cNvSpPr>
            <p:nvPr/>
          </p:nvSpPr>
          <p:spPr bwMode="auto">
            <a:xfrm>
              <a:off x="2592" y="1296"/>
              <a:ext cx="624" cy="384"/>
            </a:xfrm>
            <a:prstGeom prst="rect">
              <a:avLst/>
            </a:prstGeom>
            <a:solidFill>
              <a:srgbClr val="7DC4C9"/>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0.05</a:t>
              </a:r>
            </a:p>
          </p:txBody>
        </p:sp>
        <p:sp>
          <p:nvSpPr>
            <p:cNvPr id="174105" name="Rectangle 3095"/>
            <p:cNvSpPr>
              <a:spLocks noChangeArrowheads="1"/>
            </p:cNvSpPr>
            <p:nvPr/>
          </p:nvSpPr>
          <p:spPr bwMode="auto">
            <a:xfrm>
              <a:off x="2592" y="816"/>
              <a:ext cx="624" cy="384"/>
            </a:xfrm>
            <a:prstGeom prst="rect">
              <a:avLst/>
            </a:prstGeom>
            <a:solidFill>
              <a:srgbClr val="7DC4C9"/>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0.07</a:t>
              </a:r>
            </a:p>
          </p:txBody>
        </p:sp>
        <p:sp>
          <p:nvSpPr>
            <p:cNvPr id="174106" name="Rectangle 3096"/>
            <p:cNvSpPr>
              <a:spLocks noChangeArrowheads="1"/>
            </p:cNvSpPr>
            <p:nvPr/>
          </p:nvSpPr>
          <p:spPr bwMode="auto">
            <a:xfrm>
              <a:off x="3312" y="2256"/>
              <a:ext cx="624" cy="384"/>
            </a:xfrm>
            <a:prstGeom prst="rect">
              <a:avLst/>
            </a:prstGeom>
            <a:solidFill>
              <a:srgbClr val="BBE0E3"/>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0.02</a:t>
              </a:r>
            </a:p>
          </p:txBody>
        </p:sp>
        <p:sp>
          <p:nvSpPr>
            <p:cNvPr id="174107" name="Rectangle 3097"/>
            <p:cNvSpPr>
              <a:spLocks noChangeArrowheads="1"/>
            </p:cNvSpPr>
            <p:nvPr/>
          </p:nvSpPr>
          <p:spPr bwMode="auto">
            <a:xfrm>
              <a:off x="3312" y="1776"/>
              <a:ext cx="624" cy="384"/>
            </a:xfrm>
            <a:prstGeom prst="rect">
              <a:avLst/>
            </a:prstGeom>
            <a:solidFill>
              <a:srgbClr val="7DC4C9"/>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0.06</a:t>
              </a:r>
            </a:p>
          </p:txBody>
        </p:sp>
        <p:sp>
          <p:nvSpPr>
            <p:cNvPr id="174108" name="Rectangle 3098"/>
            <p:cNvSpPr>
              <a:spLocks noChangeArrowheads="1"/>
            </p:cNvSpPr>
            <p:nvPr/>
          </p:nvSpPr>
          <p:spPr bwMode="auto">
            <a:xfrm>
              <a:off x="3312" y="1296"/>
              <a:ext cx="624" cy="384"/>
            </a:xfrm>
            <a:prstGeom prst="rect">
              <a:avLst/>
            </a:prstGeom>
            <a:solidFill>
              <a:srgbClr val="7DC4C9"/>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0.01</a:t>
              </a:r>
            </a:p>
          </p:txBody>
        </p:sp>
        <p:sp>
          <p:nvSpPr>
            <p:cNvPr id="174109" name="Rectangle 3099"/>
            <p:cNvSpPr>
              <a:spLocks noChangeArrowheads="1"/>
            </p:cNvSpPr>
            <p:nvPr/>
          </p:nvSpPr>
          <p:spPr bwMode="auto">
            <a:xfrm>
              <a:off x="3312" y="816"/>
              <a:ext cx="624" cy="384"/>
            </a:xfrm>
            <a:prstGeom prst="rect">
              <a:avLst/>
            </a:prstGeom>
            <a:solidFill>
              <a:srgbClr val="7DC4C9"/>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0.14</a:t>
              </a:r>
            </a:p>
          </p:txBody>
        </p:sp>
        <p:sp>
          <p:nvSpPr>
            <p:cNvPr id="174110" name="Rectangle 3100"/>
            <p:cNvSpPr>
              <a:spLocks noChangeArrowheads="1"/>
            </p:cNvSpPr>
            <p:nvPr/>
          </p:nvSpPr>
          <p:spPr bwMode="auto">
            <a:xfrm>
              <a:off x="4032" y="2256"/>
              <a:ext cx="624" cy="384"/>
            </a:xfrm>
            <a:prstGeom prst="rect">
              <a:avLst/>
            </a:prstGeom>
            <a:solidFill>
              <a:srgbClr val="BBE0E3"/>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0.04</a:t>
              </a:r>
            </a:p>
          </p:txBody>
        </p:sp>
        <p:sp>
          <p:nvSpPr>
            <p:cNvPr id="174111" name="Rectangle 3101"/>
            <p:cNvSpPr>
              <a:spLocks noChangeArrowheads="1"/>
            </p:cNvSpPr>
            <p:nvPr/>
          </p:nvSpPr>
          <p:spPr bwMode="auto">
            <a:xfrm>
              <a:off x="4032" y="1776"/>
              <a:ext cx="624" cy="384"/>
            </a:xfrm>
            <a:prstGeom prst="rect">
              <a:avLst/>
            </a:prstGeom>
            <a:solidFill>
              <a:srgbClr val="7DC4C9"/>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0.12</a:t>
              </a:r>
            </a:p>
          </p:txBody>
        </p:sp>
        <p:sp>
          <p:nvSpPr>
            <p:cNvPr id="174112" name="Rectangle 3102"/>
            <p:cNvSpPr>
              <a:spLocks noChangeArrowheads="1"/>
            </p:cNvSpPr>
            <p:nvPr/>
          </p:nvSpPr>
          <p:spPr bwMode="auto">
            <a:xfrm>
              <a:off x="4032" y="1296"/>
              <a:ext cx="624" cy="384"/>
            </a:xfrm>
            <a:prstGeom prst="rect">
              <a:avLst/>
            </a:prstGeom>
            <a:solidFill>
              <a:srgbClr val="008080"/>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0.20</a:t>
              </a:r>
            </a:p>
          </p:txBody>
        </p:sp>
        <p:sp>
          <p:nvSpPr>
            <p:cNvPr id="174113" name="Rectangle 3103"/>
            <p:cNvSpPr>
              <a:spLocks noChangeArrowheads="1"/>
            </p:cNvSpPr>
            <p:nvPr/>
          </p:nvSpPr>
          <p:spPr bwMode="auto">
            <a:xfrm>
              <a:off x="4032" y="816"/>
              <a:ext cx="624" cy="384"/>
            </a:xfrm>
            <a:prstGeom prst="rect">
              <a:avLst/>
            </a:prstGeom>
            <a:solidFill>
              <a:srgbClr val="008080"/>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0.28</a:t>
              </a:r>
            </a:p>
          </p:txBody>
        </p:sp>
        <p:sp>
          <p:nvSpPr>
            <p:cNvPr id="174114" name="Rectangle 3104"/>
            <p:cNvSpPr>
              <a:spLocks noChangeArrowheads="1"/>
            </p:cNvSpPr>
            <p:nvPr/>
          </p:nvSpPr>
          <p:spPr bwMode="auto">
            <a:xfrm>
              <a:off x="4752" y="2256"/>
              <a:ext cx="624" cy="384"/>
            </a:xfrm>
            <a:prstGeom prst="rect">
              <a:avLst/>
            </a:prstGeom>
            <a:solidFill>
              <a:srgbClr val="7DC4C9"/>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0.08</a:t>
              </a:r>
            </a:p>
          </p:txBody>
        </p:sp>
        <p:sp>
          <p:nvSpPr>
            <p:cNvPr id="174115" name="Rectangle 3105"/>
            <p:cNvSpPr>
              <a:spLocks noChangeArrowheads="1"/>
            </p:cNvSpPr>
            <p:nvPr/>
          </p:nvSpPr>
          <p:spPr bwMode="auto">
            <a:xfrm>
              <a:off x="4752" y="1776"/>
              <a:ext cx="624" cy="384"/>
            </a:xfrm>
            <a:prstGeom prst="rect">
              <a:avLst/>
            </a:prstGeom>
            <a:solidFill>
              <a:srgbClr val="008080"/>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0.24</a:t>
              </a:r>
            </a:p>
          </p:txBody>
        </p:sp>
        <p:sp>
          <p:nvSpPr>
            <p:cNvPr id="174116" name="Rectangle 3106"/>
            <p:cNvSpPr>
              <a:spLocks noChangeArrowheads="1"/>
            </p:cNvSpPr>
            <p:nvPr/>
          </p:nvSpPr>
          <p:spPr bwMode="auto">
            <a:xfrm>
              <a:off x="4752" y="1296"/>
              <a:ext cx="624" cy="384"/>
            </a:xfrm>
            <a:prstGeom prst="rect">
              <a:avLst/>
            </a:prstGeom>
            <a:solidFill>
              <a:srgbClr val="008080"/>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0.40</a:t>
              </a:r>
            </a:p>
          </p:txBody>
        </p:sp>
        <p:sp>
          <p:nvSpPr>
            <p:cNvPr id="174117" name="Rectangle 3107"/>
            <p:cNvSpPr>
              <a:spLocks noChangeArrowheads="1"/>
            </p:cNvSpPr>
            <p:nvPr/>
          </p:nvSpPr>
          <p:spPr bwMode="auto">
            <a:xfrm>
              <a:off x="4752" y="816"/>
              <a:ext cx="624" cy="384"/>
            </a:xfrm>
            <a:prstGeom prst="rect">
              <a:avLst/>
            </a:prstGeom>
            <a:solidFill>
              <a:srgbClr val="008080"/>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0.56</a:t>
              </a:r>
            </a:p>
          </p:txBody>
        </p:sp>
        <p:sp>
          <p:nvSpPr>
            <p:cNvPr id="174118" name="AutoShape 3108"/>
            <p:cNvSpPr>
              <a:spLocks noChangeArrowheads="1"/>
            </p:cNvSpPr>
            <p:nvPr/>
          </p:nvSpPr>
          <p:spPr bwMode="auto">
            <a:xfrm flipH="1">
              <a:off x="4752" y="336"/>
              <a:ext cx="624" cy="384"/>
            </a:xfrm>
            <a:prstGeom prst="flowChartPunchedCard">
              <a:avLst/>
            </a:prstGeom>
            <a:solidFill>
              <a:srgbClr val="008080"/>
            </a:solidFill>
            <a:ln w="9525">
              <a:noFill/>
              <a:miter lim="800000"/>
              <a:headEnd/>
              <a:tailEnd/>
            </a:ln>
          </p:spPr>
          <p:txBody>
            <a:bodyPr wrap="none" anchor="ctr"/>
            <a:lstStyle/>
            <a:p>
              <a:r>
                <a:rPr lang="en-GB" sz="1200" dirty="0">
                  <a:solidFill>
                    <a:schemeClr val="bg1"/>
                  </a:solidFill>
                  <a:latin typeface="Calibri" panose="020F0502020204030204" pitchFamily="34" charset="0"/>
                  <a:cs typeface="Calibri" panose="020F0502020204030204" pitchFamily="34" charset="0"/>
                </a:rPr>
                <a:t>0.72</a:t>
              </a:r>
            </a:p>
          </p:txBody>
        </p:sp>
        <p:sp>
          <p:nvSpPr>
            <p:cNvPr id="174119" name="Rectangle 3109"/>
            <p:cNvSpPr>
              <a:spLocks noChangeArrowheads="1"/>
            </p:cNvSpPr>
            <p:nvPr/>
          </p:nvSpPr>
          <p:spPr bwMode="auto">
            <a:xfrm>
              <a:off x="288" y="336"/>
              <a:ext cx="336" cy="2304"/>
            </a:xfrm>
            <a:prstGeom prst="rect">
              <a:avLst/>
            </a:prstGeom>
            <a:solidFill>
              <a:srgbClr val="4AA9B0"/>
            </a:solidFill>
            <a:ln w="9525">
              <a:noFill/>
              <a:miter lim="800000"/>
              <a:headEnd/>
              <a:tailEnd/>
            </a:ln>
          </p:spPr>
          <p:txBody>
            <a:bodyPr wrap="none" anchor="ctr"/>
            <a:lstStyle/>
            <a:p>
              <a:endParaRPr lang="en-US" sz="1200" dirty="0">
                <a:latin typeface="Calibri" panose="020F0502020204030204" pitchFamily="34" charset="0"/>
                <a:cs typeface="Calibri" panose="020F0502020204030204" pitchFamily="34" charset="0"/>
              </a:endParaRPr>
            </a:p>
          </p:txBody>
        </p:sp>
        <p:sp>
          <p:nvSpPr>
            <p:cNvPr id="174120" name="Rectangle 3110"/>
            <p:cNvSpPr>
              <a:spLocks noChangeArrowheads="1"/>
            </p:cNvSpPr>
            <p:nvPr/>
          </p:nvSpPr>
          <p:spPr bwMode="auto">
            <a:xfrm>
              <a:off x="720" y="816"/>
              <a:ext cx="336" cy="384"/>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0.7</a:t>
              </a:r>
            </a:p>
          </p:txBody>
        </p:sp>
        <p:sp>
          <p:nvSpPr>
            <p:cNvPr id="174121" name="Rectangle 3111"/>
            <p:cNvSpPr>
              <a:spLocks noChangeArrowheads="1"/>
            </p:cNvSpPr>
            <p:nvPr/>
          </p:nvSpPr>
          <p:spPr bwMode="auto">
            <a:xfrm>
              <a:off x="720" y="1296"/>
              <a:ext cx="336" cy="384"/>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0.5</a:t>
              </a:r>
            </a:p>
          </p:txBody>
        </p:sp>
        <p:sp>
          <p:nvSpPr>
            <p:cNvPr id="174122" name="Rectangle 3112"/>
            <p:cNvSpPr>
              <a:spLocks noChangeArrowheads="1"/>
            </p:cNvSpPr>
            <p:nvPr/>
          </p:nvSpPr>
          <p:spPr bwMode="auto">
            <a:xfrm>
              <a:off x="720" y="1776"/>
              <a:ext cx="336" cy="384"/>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0.3</a:t>
              </a:r>
            </a:p>
          </p:txBody>
        </p:sp>
        <p:sp>
          <p:nvSpPr>
            <p:cNvPr id="174123" name="Rectangle 3113"/>
            <p:cNvSpPr>
              <a:spLocks noChangeArrowheads="1"/>
            </p:cNvSpPr>
            <p:nvPr/>
          </p:nvSpPr>
          <p:spPr bwMode="auto">
            <a:xfrm>
              <a:off x="720" y="2256"/>
              <a:ext cx="336" cy="384"/>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0.1</a:t>
              </a:r>
            </a:p>
          </p:txBody>
        </p:sp>
        <p:sp>
          <p:nvSpPr>
            <p:cNvPr id="174124" name="Rectangle 3114"/>
            <p:cNvSpPr>
              <a:spLocks noChangeArrowheads="1"/>
            </p:cNvSpPr>
            <p:nvPr/>
          </p:nvSpPr>
          <p:spPr bwMode="auto">
            <a:xfrm>
              <a:off x="1872" y="3120"/>
              <a:ext cx="624" cy="240"/>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0.05</a:t>
              </a:r>
            </a:p>
          </p:txBody>
        </p:sp>
        <p:sp>
          <p:nvSpPr>
            <p:cNvPr id="174125" name="Rectangle 3115"/>
            <p:cNvSpPr>
              <a:spLocks noChangeArrowheads="1"/>
            </p:cNvSpPr>
            <p:nvPr/>
          </p:nvSpPr>
          <p:spPr bwMode="auto">
            <a:xfrm>
              <a:off x="2592" y="2784"/>
              <a:ext cx="624" cy="240"/>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Low</a:t>
              </a:r>
            </a:p>
          </p:txBody>
        </p:sp>
        <p:sp>
          <p:nvSpPr>
            <p:cNvPr id="174126" name="Rectangle 3116"/>
            <p:cNvSpPr>
              <a:spLocks noChangeArrowheads="1"/>
            </p:cNvSpPr>
            <p:nvPr/>
          </p:nvSpPr>
          <p:spPr bwMode="auto">
            <a:xfrm>
              <a:off x="2592" y="3120"/>
              <a:ext cx="624" cy="240"/>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0.1</a:t>
              </a:r>
            </a:p>
          </p:txBody>
        </p:sp>
        <p:sp>
          <p:nvSpPr>
            <p:cNvPr id="174127" name="Rectangle 3117"/>
            <p:cNvSpPr>
              <a:spLocks noChangeArrowheads="1"/>
            </p:cNvSpPr>
            <p:nvPr/>
          </p:nvSpPr>
          <p:spPr bwMode="auto">
            <a:xfrm>
              <a:off x="3312" y="2784"/>
              <a:ext cx="624" cy="240"/>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Medium</a:t>
              </a:r>
            </a:p>
          </p:txBody>
        </p:sp>
        <p:sp>
          <p:nvSpPr>
            <p:cNvPr id="174128" name="Rectangle 3118"/>
            <p:cNvSpPr>
              <a:spLocks noChangeArrowheads="1"/>
            </p:cNvSpPr>
            <p:nvPr/>
          </p:nvSpPr>
          <p:spPr bwMode="auto">
            <a:xfrm>
              <a:off x="3312" y="3120"/>
              <a:ext cx="624" cy="240"/>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0.2</a:t>
              </a:r>
            </a:p>
          </p:txBody>
        </p:sp>
        <p:sp>
          <p:nvSpPr>
            <p:cNvPr id="174129" name="Rectangle 3119"/>
            <p:cNvSpPr>
              <a:spLocks noChangeArrowheads="1"/>
            </p:cNvSpPr>
            <p:nvPr/>
          </p:nvSpPr>
          <p:spPr bwMode="auto">
            <a:xfrm>
              <a:off x="4032" y="2784"/>
              <a:ext cx="624" cy="240"/>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High</a:t>
              </a:r>
            </a:p>
          </p:txBody>
        </p:sp>
        <p:sp>
          <p:nvSpPr>
            <p:cNvPr id="174130" name="Rectangle 3120"/>
            <p:cNvSpPr>
              <a:spLocks noChangeArrowheads="1"/>
            </p:cNvSpPr>
            <p:nvPr/>
          </p:nvSpPr>
          <p:spPr bwMode="auto">
            <a:xfrm>
              <a:off x="4032" y="3120"/>
              <a:ext cx="624" cy="240"/>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0.4</a:t>
              </a:r>
            </a:p>
          </p:txBody>
        </p:sp>
        <p:sp>
          <p:nvSpPr>
            <p:cNvPr id="174131" name="Rectangle 3121"/>
            <p:cNvSpPr>
              <a:spLocks noChangeArrowheads="1"/>
            </p:cNvSpPr>
            <p:nvPr/>
          </p:nvSpPr>
          <p:spPr bwMode="auto">
            <a:xfrm>
              <a:off x="4752" y="2784"/>
              <a:ext cx="624" cy="240"/>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Very High</a:t>
              </a:r>
            </a:p>
          </p:txBody>
        </p:sp>
        <p:sp>
          <p:nvSpPr>
            <p:cNvPr id="174132" name="Rectangle 3122"/>
            <p:cNvSpPr>
              <a:spLocks noChangeArrowheads="1"/>
            </p:cNvSpPr>
            <p:nvPr/>
          </p:nvSpPr>
          <p:spPr bwMode="auto">
            <a:xfrm>
              <a:off x="4752" y="3120"/>
              <a:ext cx="624" cy="240"/>
            </a:xfrm>
            <a:prstGeom prst="rect">
              <a:avLst/>
            </a:prstGeom>
            <a:solidFill>
              <a:srgbClr val="4AA9B0"/>
            </a:solidFill>
            <a:ln w="9525">
              <a:noFill/>
              <a:miter lim="800000"/>
              <a:headEnd/>
              <a:tailEnd/>
            </a:ln>
          </p:spPr>
          <p:txBody>
            <a:bodyPr wrap="none" anchor="ctr"/>
            <a:lstStyle/>
            <a:p>
              <a:r>
                <a:rPr lang="en-GB" sz="1200" dirty="0">
                  <a:latin typeface="Calibri" panose="020F0502020204030204" pitchFamily="34" charset="0"/>
                  <a:cs typeface="Calibri" panose="020F0502020204030204" pitchFamily="34" charset="0"/>
                </a:rPr>
                <a:t>0.8</a:t>
              </a:r>
            </a:p>
          </p:txBody>
        </p:sp>
        <p:sp>
          <p:nvSpPr>
            <p:cNvPr id="174133" name="Text Box 3123"/>
            <p:cNvSpPr txBox="1">
              <a:spLocks noChangeArrowheads="1"/>
            </p:cNvSpPr>
            <p:nvPr/>
          </p:nvSpPr>
          <p:spPr bwMode="auto">
            <a:xfrm rot="16147278">
              <a:off x="89" y="1343"/>
              <a:ext cx="768" cy="185"/>
            </a:xfrm>
            <a:prstGeom prst="rect">
              <a:avLst/>
            </a:prstGeom>
            <a:noFill/>
            <a:ln w="9525">
              <a:noFill/>
              <a:miter lim="800000"/>
              <a:headEnd/>
              <a:tailEnd/>
            </a:ln>
          </p:spPr>
          <p:txBody>
            <a:bodyPr>
              <a:spAutoFit/>
            </a:bodyPr>
            <a:lstStyle/>
            <a:p>
              <a:pPr>
                <a:spcBef>
                  <a:spcPct val="50000"/>
                </a:spcBef>
              </a:pPr>
              <a:r>
                <a:rPr lang="en-GB" sz="1200" dirty="0">
                  <a:latin typeface="Calibri" panose="020F0502020204030204" pitchFamily="34" charset="0"/>
                  <a:cs typeface="Calibri" panose="020F0502020204030204" pitchFamily="34" charset="0"/>
                </a:rPr>
                <a:t>Probability</a:t>
              </a:r>
            </a:p>
          </p:txBody>
        </p:sp>
      </p:grpSp>
      <p:sp>
        <p:nvSpPr>
          <p:cNvPr id="63" name="Text Box 17"/>
          <p:cNvSpPr txBox="1">
            <a:spLocks noChangeArrowheads="1"/>
          </p:cNvSpPr>
          <p:nvPr/>
        </p:nvSpPr>
        <p:spPr bwMode="auto">
          <a:xfrm>
            <a:off x="3497417" y="6202477"/>
            <a:ext cx="5184576"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title"/>
          </p:nvPr>
        </p:nvSpPr>
        <p:spPr/>
        <p:txBody>
          <a:bodyPr>
            <a:normAutofit/>
          </a:bodyPr>
          <a:lstStyle/>
          <a:p>
            <a:pPr eaLnBrk="1" hangingPunct="1">
              <a:defRPr/>
            </a:pPr>
            <a:r>
              <a:rPr lang="en-GB" dirty="0"/>
              <a:t>Identify - Identify the Risks</a:t>
            </a:r>
          </a:p>
        </p:txBody>
      </p:sp>
      <p:sp>
        <p:nvSpPr>
          <p:cNvPr id="5" name="Tijdelijke aanduiding voor tekst 4">
            <a:extLst>
              <a:ext uri="{FF2B5EF4-FFF2-40B4-BE49-F238E27FC236}">
                <a16:creationId xmlns:a16="http://schemas.microsoft.com/office/drawing/2014/main" id="{21367145-26DC-430E-ADF0-8107AF117D69}"/>
              </a:ext>
            </a:extLst>
          </p:cNvPr>
          <p:cNvSpPr>
            <a:spLocks noGrp="1"/>
          </p:cNvSpPr>
          <p:nvPr>
            <p:ph type="body" sz="quarter" idx="13"/>
          </p:nvPr>
        </p:nvSpPr>
        <p:spPr/>
        <p:txBody>
          <a:bodyPr/>
          <a:lstStyle/>
          <a:p>
            <a:r>
              <a:rPr lang="en-GB" dirty="0"/>
              <a:t>Ref. 4.5</a:t>
            </a:r>
            <a:endParaRPr lang="nl-NL" dirty="0"/>
          </a:p>
        </p:txBody>
      </p:sp>
      <p:sp>
        <p:nvSpPr>
          <p:cNvPr id="156675" name="Rectangle 2"/>
          <p:cNvSpPr>
            <a:spLocks noChangeArrowheads="1"/>
          </p:cNvSpPr>
          <p:nvPr/>
        </p:nvSpPr>
        <p:spPr bwMode="auto">
          <a:xfrm>
            <a:off x="6477001" y="1427487"/>
            <a:ext cx="2728913" cy="392113"/>
          </a:xfrm>
          <a:prstGeom prst="rect">
            <a:avLst/>
          </a:prstGeom>
          <a:noFill/>
          <a:ln w="9525">
            <a:noFill/>
            <a:miter lim="800000"/>
            <a:headEnd/>
            <a:tailEnd/>
          </a:ln>
        </p:spPr>
        <p:txBody>
          <a:bodyPr lIns="91431" tIns="45715" rIns="91431" bIns="45715"/>
          <a:lstStyle/>
          <a:p>
            <a:pPr marL="342866" indent="-342866" eaLnBrk="0" hangingPunct="0">
              <a:spcAft>
                <a:spcPct val="30000"/>
              </a:spcAft>
              <a:buClr>
                <a:schemeClr val="accent1"/>
              </a:buClr>
              <a:buSzPct val="90000"/>
            </a:pPr>
            <a:endParaRPr lang="en-GB" sz="2200" dirty="0">
              <a:latin typeface="Arial" charset="0"/>
            </a:endParaRPr>
          </a:p>
          <a:p>
            <a:pPr marL="342866" indent="-342866" eaLnBrk="0" hangingPunct="0">
              <a:spcAft>
                <a:spcPct val="30000"/>
              </a:spcAft>
              <a:buClr>
                <a:schemeClr val="accent1"/>
              </a:buClr>
              <a:buSzPct val="90000"/>
            </a:pPr>
            <a:endParaRPr lang="en-GB" sz="2200" dirty="0">
              <a:latin typeface="Arial" charset="0"/>
            </a:endParaRPr>
          </a:p>
        </p:txBody>
      </p:sp>
      <p:sp>
        <p:nvSpPr>
          <p:cNvPr id="156676" name="AutoShape 4"/>
          <p:cNvSpPr>
            <a:spLocks noChangeArrowheads="1"/>
          </p:cNvSpPr>
          <p:nvPr/>
        </p:nvSpPr>
        <p:spPr bwMode="auto">
          <a:xfrm flipH="1">
            <a:off x="1847850" y="1412875"/>
            <a:ext cx="4868863" cy="4968453"/>
          </a:xfrm>
          <a:prstGeom prst="flowChartPunchedCard">
            <a:avLst/>
          </a:prstGeom>
          <a:solidFill>
            <a:srgbClr val="BBE0E3"/>
          </a:solidFill>
          <a:ln w="9525">
            <a:solidFill>
              <a:srgbClr val="BBE0E3"/>
            </a:solidFill>
            <a:miter lim="800000"/>
            <a:headEnd/>
            <a:tailEnd/>
          </a:ln>
        </p:spPr>
        <p:txBody>
          <a:bodyPr wrap="none" lIns="91431" tIns="45715" rIns="91431" bIns="45715" anchor="ctr"/>
          <a:lstStyle/>
          <a:p>
            <a:endParaRPr lang="en-US"/>
          </a:p>
        </p:txBody>
      </p:sp>
      <p:sp>
        <p:nvSpPr>
          <p:cNvPr id="156677" name="AutoShape 5"/>
          <p:cNvSpPr>
            <a:spLocks noChangeArrowheads="1"/>
          </p:cNvSpPr>
          <p:nvPr/>
        </p:nvSpPr>
        <p:spPr bwMode="auto">
          <a:xfrm flipH="1">
            <a:off x="3791745" y="3212976"/>
            <a:ext cx="1152128" cy="720080"/>
          </a:xfrm>
          <a:prstGeom prst="flowChartPunchedCard">
            <a:avLst/>
          </a:prstGeom>
          <a:solidFill>
            <a:schemeClr val="bg1"/>
          </a:solidFill>
          <a:ln w="9525">
            <a:solidFill>
              <a:schemeClr val="tx1"/>
            </a:solidFill>
            <a:miter lim="800000"/>
            <a:headEnd/>
            <a:tailEnd/>
          </a:ln>
        </p:spPr>
        <p:txBody>
          <a:bodyPr wrap="none" lIns="91431" tIns="35996" rIns="91431" bIns="45715" anchor="t"/>
          <a:lstStyle/>
          <a:p>
            <a:pPr algn="ctr"/>
            <a:r>
              <a:rPr lang="en-GB" sz="1400" dirty="0">
                <a:latin typeface="Arial" charset="0"/>
                <a:cs typeface="Times New Roman" pitchFamily="18" charset="0"/>
              </a:rPr>
              <a:t>Identify</a:t>
            </a:r>
          </a:p>
          <a:p>
            <a:pPr algn="ctr"/>
            <a:r>
              <a:rPr lang="en-GB" sz="1400" dirty="0">
                <a:latin typeface="Arial" charset="0"/>
                <a:cs typeface="Times New Roman" pitchFamily="18" charset="0"/>
              </a:rPr>
              <a:t>the Risks</a:t>
            </a:r>
          </a:p>
        </p:txBody>
      </p:sp>
      <p:sp>
        <p:nvSpPr>
          <p:cNvPr id="156678" name="AutoShape 6"/>
          <p:cNvSpPr>
            <a:spLocks noChangeArrowheads="1"/>
          </p:cNvSpPr>
          <p:nvPr/>
        </p:nvSpPr>
        <p:spPr bwMode="auto">
          <a:xfrm flipH="1">
            <a:off x="1926478" y="1693493"/>
            <a:ext cx="1804970" cy="1322834"/>
          </a:xfrm>
          <a:prstGeom prst="flowChartPunchedCard">
            <a:avLst/>
          </a:prstGeom>
          <a:solidFill>
            <a:schemeClr val="bg1"/>
          </a:solidFill>
          <a:ln w="9525">
            <a:solidFill>
              <a:schemeClr val="tx1"/>
            </a:solidFill>
            <a:miter lim="800000"/>
            <a:headEnd/>
            <a:tailEnd/>
          </a:ln>
        </p:spPr>
        <p:txBody>
          <a:bodyPr wrap="none" lIns="91431" tIns="45715" rIns="91431" bIns="45715" anchor="b"/>
          <a:lstStyle/>
          <a:p>
            <a:pPr>
              <a:spcBef>
                <a:spcPts val="600"/>
              </a:spcBef>
            </a:pPr>
            <a:r>
              <a:rPr lang="en-GB" sz="1000" dirty="0">
                <a:latin typeface="Arial" charset="0"/>
                <a:cs typeface="Times New Roman" pitchFamily="18" charset="0"/>
              </a:rPr>
              <a:t>Activity Analysis</a:t>
            </a:r>
          </a:p>
          <a:p>
            <a:pPr>
              <a:spcBef>
                <a:spcPts val="600"/>
              </a:spcBef>
            </a:pPr>
            <a:r>
              <a:rPr lang="en-GB" sz="1000" dirty="0">
                <a:latin typeface="Arial" charset="0"/>
                <a:cs typeface="Times New Roman" pitchFamily="18" charset="0"/>
              </a:rPr>
              <a:t>Risk Management Strategy</a:t>
            </a:r>
          </a:p>
          <a:p>
            <a:pPr>
              <a:spcBef>
                <a:spcPts val="600"/>
              </a:spcBef>
            </a:pPr>
            <a:r>
              <a:rPr lang="en-GB" sz="1000" dirty="0">
                <a:latin typeface="Arial" charset="0"/>
                <a:cs typeface="Times New Roman" pitchFamily="18" charset="0"/>
              </a:rPr>
              <a:t>Stakeholder Map</a:t>
            </a:r>
          </a:p>
          <a:p>
            <a:pPr>
              <a:spcBef>
                <a:spcPts val="600"/>
              </a:spcBef>
            </a:pPr>
            <a:r>
              <a:rPr lang="en-GB" sz="1000" dirty="0">
                <a:latin typeface="Arial" charset="0"/>
                <a:cs typeface="Times New Roman" pitchFamily="18" charset="0"/>
              </a:rPr>
              <a:t>Lessons Learned</a:t>
            </a:r>
          </a:p>
          <a:p>
            <a:pPr>
              <a:spcBef>
                <a:spcPts val="600"/>
              </a:spcBef>
            </a:pPr>
            <a:r>
              <a:rPr lang="en-GB" sz="1000" dirty="0">
                <a:latin typeface="Arial" charset="0"/>
                <a:cs typeface="Times New Roman" pitchFamily="18" charset="0"/>
              </a:rPr>
              <a:t>Issues</a:t>
            </a:r>
          </a:p>
        </p:txBody>
      </p:sp>
      <p:sp>
        <p:nvSpPr>
          <p:cNvPr id="156679" name="AutoShape 7"/>
          <p:cNvSpPr>
            <a:spLocks noChangeArrowheads="1"/>
          </p:cNvSpPr>
          <p:nvPr/>
        </p:nvSpPr>
        <p:spPr bwMode="auto">
          <a:xfrm flipH="1">
            <a:off x="1919536" y="3789040"/>
            <a:ext cx="1943896" cy="2520280"/>
          </a:xfrm>
          <a:prstGeom prst="flowChartPunchedCard">
            <a:avLst/>
          </a:prstGeom>
          <a:solidFill>
            <a:schemeClr val="bg1"/>
          </a:solidFill>
          <a:ln w="9525">
            <a:solidFill>
              <a:schemeClr val="tx1"/>
            </a:solidFill>
            <a:miter lim="800000"/>
            <a:headEnd/>
            <a:tailEnd/>
          </a:ln>
        </p:spPr>
        <p:txBody>
          <a:bodyPr wrap="none" lIns="91431" tIns="45715" rIns="91431" bIns="45715" anchor="b"/>
          <a:lstStyle/>
          <a:p>
            <a:pPr>
              <a:spcBef>
                <a:spcPts val="600"/>
              </a:spcBef>
            </a:pPr>
            <a:r>
              <a:rPr lang="en-GB" sz="1000" dirty="0">
                <a:latin typeface="Arial" charset="0"/>
                <a:cs typeface="Times New Roman" pitchFamily="18" charset="0"/>
              </a:rPr>
              <a:t>Risk Checklist</a:t>
            </a:r>
          </a:p>
          <a:p>
            <a:pPr>
              <a:spcBef>
                <a:spcPts val="600"/>
              </a:spcBef>
            </a:pPr>
            <a:r>
              <a:rPr lang="en-GB" sz="1000" dirty="0">
                <a:latin typeface="Arial" charset="0"/>
                <a:cs typeface="Times New Roman" pitchFamily="18" charset="0"/>
              </a:rPr>
              <a:t>Risk Prompt List </a:t>
            </a:r>
          </a:p>
          <a:p>
            <a:pPr>
              <a:spcBef>
                <a:spcPts val="600"/>
              </a:spcBef>
            </a:pPr>
            <a:r>
              <a:rPr lang="en-US" sz="1000" dirty="0">
                <a:latin typeface="Arial" charset="0"/>
                <a:cs typeface="Times New Roman" pitchFamily="18" charset="0"/>
              </a:rPr>
              <a:t>Cause and effect diagrams</a:t>
            </a:r>
          </a:p>
          <a:p>
            <a:pPr>
              <a:spcBef>
                <a:spcPts val="600"/>
              </a:spcBef>
            </a:pPr>
            <a:r>
              <a:rPr lang="en-US" sz="1000" dirty="0">
                <a:latin typeface="Arial" charset="0"/>
                <a:cs typeface="Times New Roman" pitchFamily="18" charset="0"/>
              </a:rPr>
              <a:t>Group techniques</a:t>
            </a:r>
          </a:p>
          <a:p>
            <a:pPr>
              <a:buFontTx/>
              <a:buChar char="-"/>
            </a:pPr>
            <a:r>
              <a:rPr lang="en-US" sz="1000" dirty="0">
                <a:latin typeface="Arial" charset="0"/>
                <a:cs typeface="Times New Roman" pitchFamily="18" charset="0"/>
              </a:rPr>
              <a:t>Brainstorming</a:t>
            </a:r>
          </a:p>
          <a:p>
            <a:pPr>
              <a:buFontTx/>
              <a:buChar char="-"/>
            </a:pPr>
            <a:r>
              <a:rPr lang="en-US" sz="1000" dirty="0">
                <a:latin typeface="Arial" charset="0"/>
                <a:cs typeface="Times New Roman" pitchFamily="18" charset="0"/>
              </a:rPr>
              <a:t>Nominal group</a:t>
            </a:r>
          </a:p>
          <a:p>
            <a:pPr>
              <a:buFontTx/>
              <a:buChar char="-"/>
            </a:pPr>
            <a:r>
              <a:rPr lang="en-US" sz="1000" dirty="0">
                <a:latin typeface="Arial" charset="0"/>
                <a:cs typeface="Times New Roman" pitchFamily="18" charset="0"/>
              </a:rPr>
              <a:t>Delphi</a:t>
            </a:r>
          </a:p>
          <a:p>
            <a:pPr>
              <a:spcBef>
                <a:spcPts val="600"/>
              </a:spcBef>
            </a:pPr>
            <a:r>
              <a:rPr lang="en-US" sz="1000" dirty="0">
                <a:latin typeface="Arial" charset="0"/>
                <a:cs typeface="Times New Roman" pitchFamily="18" charset="0"/>
              </a:rPr>
              <a:t>Questionnaires</a:t>
            </a:r>
          </a:p>
          <a:p>
            <a:pPr>
              <a:spcBef>
                <a:spcPts val="600"/>
              </a:spcBef>
            </a:pPr>
            <a:r>
              <a:rPr lang="en-US" sz="1000" dirty="0">
                <a:latin typeface="Arial" charset="0"/>
                <a:cs typeface="Times New Roman" pitchFamily="18" charset="0"/>
              </a:rPr>
              <a:t>Individual interviews</a:t>
            </a:r>
          </a:p>
          <a:p>
            <a:pPr>
              <a:spcBef>
                <a:spcPts val="600"/>
              </a:spcBef>
            </a:pPr>
            <a:r>
              <a:rPr lang="en-US" sz="1000" dirty="0">
                <a:latin typeface="Arial" charset="0"/>
                <a:cs typeface="Times New Roman" pitchFamily="18" charset="0"/>
              </a:rPr>
              <a:t>Assumption analysis</a:t>
            </a:r>
          </a:p>
          <a:p>
            <a:pPr>
              <a:spcBef>
                <a:spcPts val="600"/>
              </a:spcBef>
            </a:pPr>
            <a:r>
              <a:rPr lang="en-US" sz="1000" dirty="0">
                <a:latin typeface="Arial" charset="0"/>
                <a:cs typeface="Times New Roman" pitchFamily="18" charset="0"/>
              </a:rPr>
              <a:t>Constraints analysis</a:t>
            </a:r>
            <a:endParaRPr lang="en-GB" sz="1000" dirty="0">
              <a:latin typeface="Arial" charset="0"/>
              <a:cs typeface="Times New Roman" pitchFamily="18" charset="0"/>
            </a:endParaRPr>
          </a:p>
          <a:p>
            <a:pPr>
              <a:spcBef>
                <a:spcPts val="600"/>
              </a:spcBef>
            </a:pPr>
            <a:r>
              <a:rPr lang="en-GB" sz="1000" dirty="0">
                <a:latin typeface="Arial" charset="0"/>
                <a:cs typeface="Times New Roman" pitchFamily="18" charset="0"/>
              </a:rPr>
              <a:t>Risk descriptions</a:t>
            </a:r>
          </a:p>
        </p:txBody>
      </p:sp>
      <p:sp>
        <p:nvSpPr>
          <p:cNvPr id="156680" name="AutoShape 8"/>
          <p:cNvSpPr>
            <a:spLocks noChangeArrowheads="1"/>
          </p:cNvSpPr>
          <p:nvPr/>
        </p:nvSpPr>
        <p:spPr bwMode="auto">
          <a:xfrm flipH="1">
            <a:off x="4946650" y="4177037"/>
            <a:ext cx="1327150" cy="908149"/>
          </a:xfrm>
          <a:prstGeom prst="flowChartPunchedCard">
            <a:avLst/>
          </a:prstGeom>
          <a:solidFill>
            <a:schemeClr val="bg1"/>
          </a:solidFill>
          <a:ln w="9525">
            <a:solidFill>
              <a:schemeClr val="tx1"/>
            </a:solidFill>
            <a:miter lim="800000"/>
            <a:headEnd/>
            <a:tailEnd/>
          </a:ln>
        </p:spPr>
        <p:txBody>
          <a:bodyPr wrap="none" lIns="91431" tIns="45715" rIns="91431" bIns="45715" anchor="b"/>
          <a:lstStyle/>
          <a:p>
            <a:r>
              <a:rPr lang="en-GB" sz="1000" dirty="0">
                <a:latin typeface="Arial" charset="0"/>
                <a:cs typeface="Times New Roman" pitchFamily="18" charset="0"/>
              </a:rPr>
              <a:t>Risk Register </a:t>
            </a:r>
          </a:p>
          <a:p>
            <a:endParaRPr lang="en-GB" sz="1000" dirty="0">
              <a:latin typeface="Arial" charset="0"/>
              <a:cs typeface="Times New Roman" pitchFamily="18" charset="0"/>
            </a:endParaRPr>
          </a:p>
          <a:p>
            <a:r>
              <a:rPr lang="en-GB" sz="1000" dirty="0">
                <a:latin typeface="Arial" charset="0"/>
                <a:cs typeface="Times New Roman" pitchFamily="18" charset="0"/>
              </a:rPr>
              <a:t>Early Warning </a:t>
            </a:r>
          </a:p>
          <a:p>
            <a:r>
              <a:rPr lang="en-GB" sz="1000" dirty="0">
                <a:latin typeface="Arial" charset="0"/>
                <a:cs typeface="Times New Roman" pitchFamily="18" charset="0"/>
              </a:rPr>
              <a:t>Indicators for KPI’s</a:t>
            </a:r>
          </a:p>
        </p:txBody>
      </p:sp>
      <p:sp>
        <p:nvSpPr>
          <p:cNvPr id="156681" name="Text Box 9"/>
          <p:cNvSpPr txBox="1">
            <a:spLocks noChangeArrowheads="1"/>
          </p:cNvSpPr>
          <p:nvPr/>
        </p:nvSpPr>
        <p:spPr bwMode="auto">
          <a:xfrm>
            <a:off x="1919538" y="3501009"/>
            <a:ext cx="1254125" cy="276989"/>
          </a:xfrm>
          <a:prstGeom prst="rect">
            <a:avLst/>
          </a:prstGeom>
          <a:noFill/>
          <a:ln w="9525">
            <a:noFill/>
            <a:miter lim="800000"/>
            <a:headEnd/>
            <a:tailEnd/>
          </a:ln>
        </p:spPr>
        <p:txBody>
          <a:bodyPr lIns="91431" tIns="45715" rIns="91431" bIns="45715">
            <a:spAutoFit/>
          </a:bodyPr>
          <a:lstStyle/>
          <a:p>
            <a:pPr>
              <a:spcBef>
                <a:spcPct val="50000"/>
              </a:spcBef>
            </a:pPr>
            <a:r>
              <a:rPr lang="en-GB" sz="1200" b="1" dirty="0">
                <a:latin typeface="Arial" charset="0"/>
                <a:cs typeface="Times New Roman" pitchFamily="18" charset="0"/>
              </a:rPr>
              <a:t>Techniques</a:t>
            </a:r>
          </a:p>
        </p:txBody>
      </p:sp>
      <p:sp>
        <p:nvSpPr>
          <p:cNvPr id="156682" name="Text Box 10"/>
          <p:cNvSpPr txBox="1">
            <a:spLocks noChangeArrowheads="1"/>
          </p:cNvSpPr>
          <p:nvPr/>
        </p:nvSpPr>
        <p:spPr bwMode="auto">
          <a:xfrm>
            <a:off x="4959352" y="3756350"/>
            <a:ext cx="995363" cy="276989"/>
          </a:xfrm>
          <a:prstGeom prst="rect">
            <a:avLst/>
          </a:prstGeom>
          <a:noFill/>
          <a:ln w="9525">
            <a:noFill/>
            <a:miter lim="800000"/>
            <a:headEnd/>
            <a:tailEnd/>
          </a:ln>
        </p:spPr>
        <p:txBody>
          <a:bodyPr lIns="91431" tIns="45715" rIns="91431" bIns="45715">
            <a:spAutoFit/>
          </a:bodyPr>
          <a:lstStyle/>
          <a:p>
            <a:pPr>
              <a:spcBef>
                <a:spcPct val="50000"/>
              </a:spcBef>
            </a:pPr>
            <a:r>
              <a:rPr lang="en-GB" sz="1200" b="1" dirty="0">
                <a:latin typeface="Arial" charset="0"/>
                <a:cs typeface="Times New Roman" pitchFamily="18" charset="0"/>
              </a:rPr>
              <a:t>Outputs</a:t>
            </a:r>
          </a:p>
        </p:txBody>
      </p:sp>
      <p:sp>
        <p:nvSpPr>
          <p:cNvPr id="156683" name="Text Box 11"/>
          <p:cNvSpPr txBox="1">
            <a:spLocks noChangeArrowheads="1"/>
          </p:cNvSpPr>
          <p:nvPr/>
        </p:nvSpPr>
        <p:spPr bwMode="auto">
          <a:xfrm>
            <a:off x="2030414" y="1386211"/>
            <a:ext cx="995362" cy="276989"/>
          </a:xfrm>
          <a:prstGeom prst="rect">
            <a:avLst/>
          </a:prstGeom>
          <a:noFill/>
          <a:ln w="9525">
            <a:noFill/>
            <a:miter lim="800000"/>
            <a:headEnd/>
            <a:tailEnd/>
          </a:ln>
        </p:spPr>
        <p:txBody>
          <a:bodyPr lIns="91431" tIns="45715" rIns="91431" bIns="45715">
            <a:spAutoFit/>
          </a:bodyPr>
          <a:lstStyle/>
          <a:p>
            <a:pPr>
              <a:spcBef>
                <a:spcPct val="50000"/>
              </a:spcBef>
            </a:pPr>
            <a:r>
              <a:rPr lang="en-GB" sz="1200" b="1" dirty="0">
                <a:latin typeface="Arial" charset="0"/>
                <a:cs typeface="Times New Roman" pitchFamily="18" charset="0"/>
              </a:rPr>
              <a:t>Inputs</a:t>
            </a:r>
          </a:p>
        </p:txBody>
      </p:sp>
      <p:sp>
        <p:nvSpPr>
          <p:cNvPr id="156686" name="Line 14"/>
          <p:cNvSpPr>
            <a:spLocks noChangeShapeType="1"/>
          </p:cNvSpPr>
          <p:nvPr/>
        </p:nvSpPr>
        <p:spPr bwMode="auto">
          <a:xfrm>
            <a:off x="1958977" y="3402335"/>
            <a:ext cx="1603375" cy="0"/>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156687" name="Line 15"/>
          <p:cNvSpPr>
            <a:spLocks noChangeShapeType="1"/>
          </p:cNvSpPr>
          <p:nvPr/>
        </p:nvSpPr>
        <p:spPr bwMode="auto">
          <a:xfrm>
            <a:off x="5015882" y="3645024"/>
            <a:ext cx="956891" cy="0"/>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156688" name="Line 16"/>
          <p:cNvSpPr>
            <a:spLocks noChangeShapeType="1"/>
          </p:cNvSpPr>
          <p:nvPr/>
        </p:nvSpPr>
        <p:spPr bwMode="auto">
          <a:xfrm flipV="1">
            <a:off x="4223792" y="4149080"/>
            <a:ext cx="0" cy="1968500"/>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156690" name="AutoShape 24"/>
          <p:cNvSpPr>
            <a:spLocks noChangeArrowheads="1"/>
          </p:cNvSpPr>
          <p:nvPr/>
        </p:nvSpPr>
        <p:spPr bwMode="auto">
          <a:xfrm>
            <a:off x="6059934" y="1340768"/>
            <a:ext cx="4608066" cy="2857520"/>
          </a:xfrm>
          <a:prstGeom prst="wedgeRectCallout">
            <a:avLst>
              <a:gd name="adj1" fmla="val -81006"/>
              <a:gd name="adj2" fmla="val -11127"/>
            </a:avLst>
          </a:prstGeom>
          <a:solidFill>
            <a:srgbClr val="E3F2F3"/>
          </a:solidFill>
          <a:ln w="9525">
            <a:solidFill>
              <a:schemeClr val="accent1"/>
            </a:solidFill>
            <a:miter lim="800000"/>
            <a:headEnd/>
            <a:tailEnd/>
          </a:ln>
        </p:spPr>
        <p:txBody>
          <a:bodyPr wrap="none" lIns="91431" tIns="0" rIns="91431" bIns="0" anchor="ctr"/>
          <a:lstStyle/>
          <a:p>
            <a:pPr marL="98415" indent="-98415" eaLnBrk="0" hangingPunct="0"/>
            <a:r>
              <a:rPr lang="en-GB" sz="1400" dirty="0">
                <a:solidFill>
                  <a:srgbClr val="262672"/>
                </a:solidFill>
                <a:latin typeface="Calibri" panose="020F0502020204030204" pitchFamily="34" charset="0"/>
                <a:cs typeface="Calibri" panose="020F0502020204030204" pitchFamily="34" charset="0"/>
              </a:rPr>
              <a:t>Goals - </a:t>
            </a:r>
            <a:r>
              <a:rPr lang="en-GB" sz="1400" i="1" dirty="0">
                <a:solidFill>
                  <a:srgbClr val="262672"/>
                </a:solidFill>
                <a:latin typeface="Calibri" panose="020F0502020204030204" pitchFamily="34" charset="0"/>
                <a:cs typeface="Calibri" panose="020F0502020204030204" pitchFamily="34" charset="0"/>
              </a:rPr>
              <a:t>To identify the risks to the organisation</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that would reduce or remove the likelihood of </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the organisation reaching its objectives </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while maximising the opportunities that could</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lead to improved performance. </a:t>
            </a:r>
          </a:p>
          <a:p>
            <a:pPr marL="98415" indent="-98415" eaLnBrk="0" hangingPunct="0"/>
            <a:endParaRPr lang="en-GB" sz="1400" i="1" dirty="0">
              <a:solidFill>
                <a:srgbClr val="262672"/>
              </a:solidFill>
              <a:latin typeface="Calibri" panose="020F0502020204030204" pitchFamily="34" charset="0"/>
              <a:cs typeface="Calibri" panose="020F0502020204030204" pitchFamily="34" charset="0"/>
            </a:endParaRP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Including:</a:t>
            </a:r>
          </a:p>
          <a:p>
            <a:pPr marL="174607" indent="-174607" eaLnBrk="0" hangingPunct="0">
              <a:spcBef>
                <a:spcPts val="600"/>
              </a:spcBef>
              <a:buFontTx/>
              <a:buChar char="•"/>
            </a:pPr>
            <a:r>
              <a:rPr lang="en-GB" sz="1400" i="1" dirty="0">
                <a:solidFill>
                  <a:srgbClr val="262672"/>
                </a:solidFill>
                <a:latin typeface="Calibri" panose="020F0502020204030204" pitchFamily="34" charset="0"/>
                <a:cs typeface="Calibri" panose="020F0502020204030204" pitchFamily="34" charset="0"/>
              </a:rPr>
              <a:t>Identifying the threats and opportunities to the activity </a:t>
            </a:r>
          </a:p>
          <a:p>
            <a:pPr marL="174607" indent="-174607" eaLnBrk="0" hangingPunct="0">
              <a:spcBef>
                <a:spcPts val="600"/>
              </a:spcBef>
              <a:buFontTx/>
              <a:buChar char="•"/>
            </a:pPr>
            <a:r>
              <a:rPr lang="en-GB" sz="1400" i="1" dirty="0">
                <a:solidFill>
                  <a:srgbClr val="262672"/>
                </a:solidFill>
                <a:latin typeface="Calibri" panose="020F0502020204030204" pitchFamily="34" charset="0"/>
                <a:cs typeface="Calibri" panose="020F0502020204030204" pitchFamily="34" charset="0"/>
              </a:rPr>
              <a:t>Preparing a Risk Register </a:t>
            </a:r>
          </a:p>
          <a:p>
            <a:pPr marL="174607" indent="-174607" eaLnBrk="0" hangingPunct="0">
              <a:spcBef>
                <a:spcPts val="600"/>
              </a:spcBef>
              <a:buFontTx/>
              <a:buChar char="•"/>
            </a:pPr>
            <a:r>
              <a:rPr lang="en-GB" sz="1400" i="1" dirty="0">
                <a:solidFill>
                  <a:srgbClr val="262672"/>
                </a:solidFill>
                <a:latin typeface="Calibri" panose="020F0502020204030204" pitchFamily="34" charset="0"/>
                <a:cs typeface="Calibri" panose="020F0502020204030204" pitchFamily="34" charset="0"/>
              </a:rPr>
              <a:t>Preparing key performance indicators and EWI’s</a:t>
            </a:r>
          </a:p>
          <a:p>
            <a:pPr marL="174607" indent="-174607" eaLnBrk="0" hangingPunct="0">
              <a:spcBef>
                <a:spcPts val="600"/>
              </a:spcBef>
              <a:buFontTx/>
              <a:buChar char="•"/>
            </a:pPr>
            <a:r>
              <a:rPr lang="en-GB" sz="1400" i="1" dirty="0">
                <a:solidFill>
                  <a:srgbClr val="262672"/>
                </a:solidFill>
                <a:latin typeface="Calibri" panose="020F0502020204030204" pitchFamily="34" charset="0"/>
                <a:cs typeface="Calibri" panose="020F0502020204030204" pitchFamily="34" charset="0"/>
              </a:rPr>
              <a:t>Understanding the stakeholders’ view of the risks</a:t>
            </a:r>
            <a:endParaRPr lang="en-GB" sz="1400" dirty="0">
              <a:solidFill>
                <a:srgbClr val="262672"/>
              </a:solidFill>
              <a:latin typeface="Calibri" panose="020F0502020204030204" pitchFamily="34" charset="0"/>
              <a:cs typeface="Calibri" panose="020F0502020204030204" pitchFamily="34" charset="0"/>
            </a:endParaRPr>
          </a:p>
        </p:txBody>
      </p:sp>
      <p:grpSp>
        <p:nvGrpSpPr>
          <p:cNvPr id="3" name="Group 28"/>
          <p:cNvGrpSpPr>
            <a:grpSpLocks/>
          </p:cNvGrpSpPr>
          <p:nvPr/>
        </p:nvGrpSpPr>
        <p:grpSpPr bwMode="auto">
          <a:xfrm>
            <a:off x="9167836" y="214290"/>
            <a:ext cx="1139825" cy="1052512"/>
            <a:chOff x="1890" y="1526"/>
            <a:chExt cx="1969" cy="1887"/>
          </a:xfrm>
        </p:grpSpPr>
        <p:sp>
          <p:nvSpPr>
            <p:cNvPr id="156694" name="Oval 6"/>
            <p:cNvSpPr>
              <a:spLocks noChangeArrowheads="1"/>
            </p:cNvSpPr>
            <p:nvPr/>
          </p:nvSpPr>
          <p:spPr bwMode="auto">
            <a:xfrm>
              <a:off x="2271" y="1880"/>
              <a:ext cx="1185" cy="1179"/>
            </a:xfrm>
            <a:prstGeom prst="ellipse">
              <a:avLst/>
            </a:prstGeom>
            <a:solidFill>
              <a:schemeClr val="bg1"/>
            </a:solidFill>
            <a:ln w="9525">
              <a:solidFill>
                <a:schemeClr val="tx1"/>
              </a:solidFill>
              <a:round/>
              <a:headEnd/>
              <a:tailEnd/>
            </a:ln>
          </p:spPr>
          <p:txBody>
            <a:bodyPr wrap="none" anchor="ctr"/>
            <a:lstStyle/>
            <a:p>
              <a:endParaRPr lang="en-US" sz="800" dirty="0"/>
            </a:p>
          </p:txBody>
        </p:sp>
        <p:grpSp>
          <p:nvGrpSpPr>
            <p:cNvPr id="4" name="Group 7"/>
            <p:cNvGrpSpPr>
              <a:grpSpLocks/>
            </p:cNvGrpSpPr>
            <p:nvPr/>
          </p:nvGrpSpPr>
          <p:grpSpPr bwMode="auto">
            <a:xfrm>
              <a:off x="1890" y="1526"/>
              <a:ext cx="1948" cy="1887"/>
              <a:chOff x="1883" y="1254"/>
              <a:chExt cx="1677" cy="1632"/>
            </a:xfrm>
          </p:grpSpPr>
          <p:sp>
            <p:nvSpPr>
              <p:cNvPr id="156701" name="AutoShape 8"/>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rot="10800000" wrap="none" anchor="ctr"/>
              <a:lstStyle/>
              <a:p>
                <a:endParaRPr lang="en-US" sz="800" dirty="0"/>
              </a:p>
            </p:txBody>
          </p:sp>
          <p:sp>
            <p:nvSpPr>
              <p:cNvPr id="156702" name="AutoShape 9"/>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rot="10800000" vert="eaVert" wrap="none" anchor="ctr"/>
              <a:lstStyle/>
              <a:p>
                <a:endParaRPr lang="en-US" sz="800" dirty="0"/>
              </a:p>
            </p:txBody>
          </p:sp>
          <p:sp>
            <p:nvSpPr>
              <p:cNvPr id="156703" name="AutoShape 10"/>
              <p:cNvSpPr>
                <a:spLocks noChangeArrowheads="1"/>
              </p:cNvSpPr>
              <p:nvPr/>
            </p:nvSpPr>
            <p:spPr bwMode="auto">
              <a:xfrm>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FF6600"/>
              </a:solidFill>
              <a:ln w="9525">
                <a:noFill/>
                <a:miter lim="800000"/>
                <a:headEnd/>
                <a:tailEnd/>
              </a:ln>
            </p:spPr>
            <p:txBody>
              <a:bodyPr wrap="none" anchor="ctr"/>
              <a:lstStyle/>
              <a:p>
                <a:pPr algn="ctr"/>
                <a:endParaRPr lang="en-US" sz="800" dirty="0">
                  <a:cs typeface="Times New Roman" pitchFamily="18" charset="0"/>
                </a:endParaRPr>
              </a:p>
            </p:txBody>
          </p:sp>
          <p:sp>
            <p:nvSpPr>
              <p:cNvPr id="156704" name="AutoShape 11"/>
              <p:cNvSpPr>
                <a:spLocks noChangeArrowheads="1"/>
              </p:cNvSpPr>
              <p:nvPr/>
            </p:nvSpPr>
            <p:spPr bwMode="auto">
              <a:xfrm rot="-54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vert="eaVert" wrap="none" anchor="ctr"/>
              <a:lstStyle/>
              <a:p>
                <a:endParaRPr lang="en-US" sz="800" dirty="0"/>
              </a:p>
            </p:txBody>
          </p:sp>
          <p:sp>
            <p:nvSpPr>
              <p:cNvPr id="156705" name="AutoShape 12"/>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rot="10800000" wrap="none" anchor="ctr"/>
              <a:lstStyle/>
              <a:p>
                <a:endParaRPr lang="en-US" sz="800" dirty="0"/>
              </a:p>
            </p:txBody>
          </p:sp>
        </p:grpSp>
        <p:sp>
          <p:nvSpPr>
            <p:cNvPr id="156696" name="Text Box 13"/>
            <p:cNvSpPr txBox="1">
              <a:spLocks noChangeArrowheads="1"/>
            </p:cNvSpPr>
            <p:nvPr/>
          </p:nvSpPr>
          <p:spPr bwMode="auto">
            <a:xfrm>
              <a:off x="3289" y="2206"/>
              <a:ext cx="570" cy="386"/>
            </a:xfrm>
            <a:prstGeom prst="rect">
              <a:avLst/>
            </a:prstGeom>
            <a:solidFill>
              <a:srgbClr val="FF6600"/>
            </a:solidFill>
            <a:ln w="9525">
              <a:noFill/>
              <a:miter lim="800000"/>
              <a:headEnd/>
              <a:tailEnd/>
            </a:ln>
          </p:spPr>
          <p:txBody>
            <a:bodyPr>
              <a:spAutoFit/>
            </a:bodyPr>
            <a:lstStyle/>
            <a:p>
              <a:pPr>
                <a:spcBef>
                  <a:spcPct val="50000"/>
                </a:spcBef>
              </a:pPr>
              <a:r>
                <a:rPr lang="en-GB" sz="400" dirty="0">
                  <a:latin typeface="Arial" charset="0"/>
                  <a:cs typeface="Times New Roman" pitchFamily="18" charset="0"/>
                </a:rPr>
                <a:t>Identify</a:t>
              </a:r>
            </a:p>
          </p:txBody>
        </p:sp>
        <p:sp>
          <p:nvSpPr>
            <p:cNvPr id="156697" name="Text Box 14"/>
            <p:cNvSpPr txBox="1">
              <a:spLocks noChangeArrowheads="1"/>
            </p:cNvSpPr>
            <p:nvPr/>
          </p:nvSpPr>
          <p:spPr bwMode="auto">
            <a:xfrm>
              <a:off x="2822" y="2986"/>
              <a:ext cx="527" cy="386"/>
            </a:xfrm>
            <a:prstGeom prst="rect">
              <a:avLst/>
            </a:prstGeom>
            <a:noFill/>
            <a:ln w="9525">
              <a:noFill/>
              <a:miter lim="800000"/>
              <a:headEnd/>
              <a:tailEnd/>
            </a:ln>
          </p:spPr>
          <p:txBody>
            <a:bodyPr>
              <a:spAutoFit/>
            </a:bodyPr>
            <a:lstStyle/>
            <a:p>
              <a:pPr>
                <a:spcBef>
                  <a:spcPct val="50000"/>
                </a:spcBef>
              </a:pPr>
              <a:r>
                <a:rPr lang="en-GB" sz="400" dirty="0">
                  <a:latin typeface="Arial" charset="0"/>
                  <a:cs typeface="Times New Roman" pitchFamily="18" charset="0"/>
                </a:rPr>
                <a:t>Assess</a:t>
              </a:r>
            </a:p>
          </p:txBody>
        </p:sp>
        <p:sp>
          <p:nvSpPr>
            <p:cNvPr id="156698" name="Text Box 15"/>
            <p:cNvSpPr txBox="1">
              <a:spLocks noChangeArrowheads="1"/>
            </p:cNvSpPr>
            <p:nvPr/>
          </p:nvSpPr>
          <p:spPr bwMode="auto">
            <a:xfrm>
              <a:off x="2052" y="2602"/>
              <a:ext cx="395" cy="497"/>
            </a:xfrm>
            <a:prstGeom prst="rect">
              <a:avLst/>
            </a:prstGeom>
            <a:noFill/>
            <a:ln w="9525">
              <a:noFill/>
              <a:miter lim="800000"/>
              <a:headEnd/>
              <a:tailEnd/>
            </a:ln>
          </p:spPr>
          <p:txBody>
            <a:bodyPr>
              <a:spAutoFit/>
            </a:bodyPr>
            <a:lstStyle/>
            <a:p>
              <a:pPr>
                <a:spcBef>
                  <a:spcPct val="50000"/>
                </a:spcBef>
              </a:pPr>
              <a:r>
                <a:rPr lang="en-GB" sz="400" dirty="0">
                  <a:latin typeface="Arial" charset="0"/>
                  <a:cs typeface="Times New Roman" pitchFamily="18" charset="0"/>
                </a:rPr>
                <a:t>Plan</a:t>
              </a:r>
            </a:p>
          </p:txBody>
        </p:sp>
        <p:sp>
          <p:nvSpPr>
            <p:cNvPr id="156699" name="Text Box 16"/>
            <p:cNvSpPr txBox="1">
              <a:spLocks noChangeArrowheads="1"/>
            </p:cNvSpPr>
            <p:nvPr/>
          </p:nvSpPr>
          <p:spPr bwMode="auto">
            <a:xfrm>
              <a:off x="2411" y="1745"/>
              <a:ext cx="743" cy="276"/>
            </a:xfrm>
            <a:prstGeom prst="rect">
              <a:avLst/>
            </a:prstGeom>
            <a:noFill/>
            <a:ln w="9525">
              <a:noFill/>
              <a:miter lim="800000"/>
              <a:headEnd/>
              <a:tailEnd/>
            </a:ln>
          </p:spPr>
          <p:txBody>
            <a:bodyPr>
              <a:spAutoFit/>
            </a:bodyPr>
            <a:lstStyle/>
            <a:p>
              <a:pPr>
                <a:spcBef>
                  <a:spcPct val="50000"/>
                </a:spcBef>
              </a:pPr>
              <a:r>
                <a:rPr lang="en-GB" sz="400" dirty="0">
                  <a:latin typeface="Arial" charset="0"/>
                  <a:cs typeface="Times New Roman" pitchFamily="18" charset="0"/>
                </a:rPr>
                <a:t>Implement</a:t>
              </a:r>
            </a:p>
          </p:txBody>
        </p:sp>
        <p:sp>
          <p:nvSpPr>
            <p:cNvPr id="156700" name="Text Box 17"/>
            <p:cNvSpPr txBox="1">
              <a:spLocks noChangeArrowheads="1"/>
            </p:cNvSpPr>
            <p:nvPr/>
          </p:nvSpPr>
          <p:spPr bwMode="auto">
            <a:xfrm>
              <a:off x="2466" y="2380"/>
              <a:ext cx="913" cy="276"/>
            </a:xfrm>
            <a:prstGeom prst="rect">
              <a:avLst/>
            </a:prstGeom>
            <a:noFill/>
            <a:ln w="9525">
              <a:noFill/>
              <a:miter lim="800000"/>
              <a:headEnd/>
              <a:tailEnd/>
            </a:ln>
          </p:spPr>
          <p:txBody>
            <a:bodyPr>
              <a:spAutoFit/>
            </a:bodyPr>
            <a:lstStyle/>
            <a:p>
              <a:pPr>
                <a:spcBef>
                  <a:spcPct val="50000"/>
                </a:spcBef>
              </a:pPr>
              <a:r>
                <a:rPr lang="en-GB" sz="400" dirty="0">
                  <a:latin typeface="Arial" charset="0"/>
                  <a:cs typeface="Times New Roman" pitchFamily="18" charset="0"/>
                </a:rPr>
                <a:t>Communicate</a:t>
              </a:r>
            </a:p>
          </p:txBody>
        </p:sp>
      </p:grpSp>
      <p:sp>
        <p:nvSpPr>
          <p:cNvPr id="39" name="Text Box 17"/>
          <p:cNvSpPr txBox="1">
            <a:spLocks noChangeArrowheads="1"/>
          </p:cNvSpPr>
          <p:nvPr/>
        </p:nvSpPr>
        <p:spPr bwMode="auto">
          <a:xfrm>
            <a:off x="5875451" y="6149729"/>
            <a:ext cx="6584768"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Risks and risk exposure</a:t>
            </a:r>
          </a:p>
        </p:txBody>
      </p:sp>
      <p:sp>
        <p:nvSpPr>
          <p:cNvPr id="5" name="Tijdelijke aanduiding voor inhoud 4"/>
          <p:cNvSpPr>
            <a:spLocks noGrp="1"/>
          </p:cNvSpPr>
          <p:nvPr>
            <p:ph sz="quarter" idx="1"/>
          </p:nvPr>
        </p:nvSpPr>
        <p:spPr/>
        <p:txBody>
          <a:bodyPr/>
          <a:lstStyle/>
          <a:p>
            <a:r>
              <a:rPr lang="en-US" b="1" dirty="0"/>
              <a:t>Inherent risk </a:t>
            </a:r>
            <a:r>
              <a:rPr lang="en-US" dirty="0"/>
              <a:t>– the exposure arising from a specific risk before action has been taken to manage it</a:t>
            </a:r>
          </a:p>
          <a:p>
            <a:r>
              <a:rPr lang="en-US" b="1" dirty="0"/>
              <a:t>Residual risk </a:t>
            </a:r>
            <a:r>
              <a:rPr lang="en-US" dirty="0"/>
              <a:t>– what risk still remains (after the response is applied) </a:t>
            </a:r>
          </a:p>
          <a:p>
            <a:r>
              <a:rPr lang="en-US" b="1" dirty="0"/>
              <a:t>Secondary risk </a:t>
            </a:r>
            <a:r>
              <a:rPr lang="en-US" dirty="0"/>
              <a:t>–a new risk that has been introduced by a risk response</a:t>
            </a:r>
          </a:p>
          <a:p>
            <a:endParaRPr lang="en-US" dirty="0"/>
          </a:p>
          <a:p>
            <a:r>
              <a:rPr lang="en-US" b="1" dirty="0"/>
              <a:t>Risk exposure </a:t>
            </a:r>
            <a:r>
              <a:rPr lang="en-US" dirty="0"/>
              <a:t>– the extent of risk borne by the organization at that time</a:t>
            </a:r>
          </a:p>
        </p:txBody>
      </p:sp>
      <p:sp>
        <p:nvSpPr>
          <p:cNvPr id="3" name="Tijdelijke aanduiding voor tekst 2">
            <a:extLst>
              <a:ext uri="{FF2B5EF4-FFF2-40B4-BE49-F238E27FC236}">
                <a16:creationId xmlns:a16="http://schemas.microsoft.com/office/drawing/2014/main" id="{AA45271C-2668-46DF-A9A2-E8A08F924C87}"/>
              </a:ext>
            </a:extLst>
          </p:cNvPr>
          <p:cNvSpPr>
            <a:spLocks noGrp="1"/>
          </p:cNvSpPr>
          <p:nvPr>
            <p:ph type="body" sz="quarter" idx="13"/>
          </p:nvPr>
        </p:nvSpPr>
        <p:spPr/>
        <p:txBody>
          <a:bodyPr/>
          <a:lstStyle/>
          <a:p>
            <a:endParaRPr lang="nl-NL"/>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a:bodyPr>
          <a:lstStyle/>
          <a:p>
            <a:pPr eaLnBrk="1" hangingPunct="1">
              <a:defRPr/>
            </a:pPr>
            <a:r>
              <a:rPr lang="en-US" dirty="0"/>
              <a:t>Techniques for Identify - Identify the Risks</a:t>
            </a:r>
            <a:endParaRPr lang="en-GB" dirty="0"/>
          </a:p>
        </p:txBody>
      </p:sp>
      <p:sp>
        <p:nvSpPr>
          <p:cNvPr id="155651" name="Rectangle 3"/>
          <p:cNvSpPr>
            <a:spLocks noGrp="1" noChangeArrowheads="1"/>
          </p:cNvSpPr>
          <p:nvPr>
            <p:ph sz="quarter" idx="1"/>
          </p:nvPr>
        </p:nvSpPr>
        <p:spPr/>
        <p:txBody>
          <a:bodyPr vert="horz">
            <a:normAutofit/>
          </a:bodyPr>
          <a:lstStyle/>
          <a:p>
            <a:pPr>
              <a:spcBef>
                <a:spcPts val="1200"/>
              </a:spcBef>
              <a:defRPr/>
            </a:pPr>
            <a:r>
              <a:rPr lang="en-US" dirty="0">
                <a:solidFill>
                  <a:srgbClr val="000000"/>
                </a:solidFill>
                <a:cs typeface="Arial" charset="0"/>
              </a:rPr>
              <a:t>Risk Checklist</a:t>
            </a:r>
          </a:p>
          <a:p>
            <a:pPr>
              <a:spcBef>
                <a:spcPts val="1200"/>
              </a:spcBef>
              <a:defRPr/>
            </a:pPr>
            <a:r>
              <a:rPr lang="en-US" dirty="0">
                <a:solidFill>
                  <a:srgbClr val="000000"/>
                </a:solidFill>
                <a:cs typeface="Arial" charset="0"/>
              </a:rPr>
              <a:t>Risk Prompt list</a:t>
            </a:r>
          </a:p>
          <a:p>
            <a:pPr>
              <a:spcBef>
                <a:spcPts val="1200"/>
              </a:spcBef>
              <a:defRPr/>
            </a:pPr>
            <a:r>
              <a:rPr lang="en-GB" dirty="0">
                <a:solidFill>
                  <a:srgbClr val="000000"/>
                </a:solidFill>
                <a:cs typeface="Arial" charset="0"/>
              </a:rPr>
              <a:t>Cause and Effect diagrams </a:t>
            </a:r>
          </a:p>
          <a:p>
            <a:pPr>
              <a:spcBef>
                <a:spcPts val="1200"/>
              </a:spcBef>
              <a:defRPr/>
            </a:pPr>
            <a:r>
              <a:rPr lang="en-US" dirty="0">
                <a:solidFill>
                  <a:srgbClr val="000000"/>
                </a:solidFill>
                <a:cs typeface="Arial" charset="0"/>
              </a:rPr>
              <a:t>Group techniques:</a:t>
            </a:r>
          </a:p>
          <a:p>
            <a:pPr lvl="1">
              <a:spcBef>
                <a:spcPts val="1200"/>
              </a:spcBef>
              <a:defRPr/>
            </a:pPr>
            <a:r>
              <a:rPr lang="en-US" dirty="0">
                <a:solidFill>
                  <a:srgbClr val="000000"/>
                </a:solidFill>
                <a:cs typeface="Arial" charset="0"/>
              </a:rPr>
              <a:t>Brainstorming</a:t>
            </a:r>
            <a:endParaRPr lang="en-GB" dirty="0">
              <a:solidFill>
                <a:srgbClr val="000000"/>
              </a:solidFill>
              <a:cs typeface="Arial" charset="0"/>
            </a:endParaRPr>
          </a:p>
          <a:p>
            <a:pPr lvl="1">
              <a:spcBef>
                <a:spcPts val="1200"/>
              </a:spcBef>
              <a:defRPr/>
            </a:pPr>
            <a:r>
              <a:rPr lang="en-US" dirty="0">
                <a:solidFill>
                  <a:srgbClr val="000000"/>
                </a:solidFill>
                <a:cs typeface="Arial" charset="0"/>
              </a:rPr>
              <a:t>Nominal Group Technique</a:t>
            </a:r>
            <a:endParaRPr lang="en-GB" dirty="0">
              <a:solidFill>
                <a:srgbClr val="000000"/>
              </a:solidFill>
              <a:cs typeface="Arial" charset="0"/>
            </a:endParaRPr>
          </a:p>
          <a:p>
            <a:pPr lvl="1">
              <a:spcBef>
                <a:spcPts val="1200"/>
              </a:spcBef>
              <a:defRPr/>
            </a:pPr>
            <a:r>
              <a:rPr lang="en-US" dirty="0">
                <a:solidFill>
                  <a:srgbClr val="000000"/>
                </a:solidFill>
                <a:cs typeface="Arial" charset="0"/>
              </a:rPr>
              <a:t>Delphi Technique</a:t>
            </a:r>
          </a:p>
        </p:txBody>
      </p:sp>
      <p:sp>
        <p:nvSpPr>
          <p:cNvPr id="2" name="Tijdelijke aanduiding voor tekst 1">
            <a:extLst>
              <a:ext uri="{FF2B5EF4-FFF2-40B4-BE49-F238E27FC236}">
                <a16:creationId xmlns:a16="http://schemas.microsoft.com/office/drawing/2014/main" id="{8E8BBFE8-5C3A-4ABE-977E-55D782AD4BE8}"/>
              </a:ext>
            </a:extLst>
          </p:cNvPr>
          <p:cNvSpPr>
            <a:spLocks noGrp="1"/>
          </p:cNvSpPr>
          <p:nvPr>
            <p:ph type="body" sz="quarter" idx="13"/>
          </p:nvPr>
        </p:nvSpPr>
        <p:spPr/>
        <p:txBody>
          <a:bodyPr/>
          <a:lstStyle/>
          <a:p>
            <a:endParaRPr lang="nl-NL"/>
          </a:p>
        </p:txBody>
      </p:sp>
      <p:sp>
        <p:nvSpPr>
          <p:cNvPr id="155652" name="Rectangle 4"/>
          <p:cNvSpPr>
            <a:spLocks noChangeArrowheads="1"/>
          </p:cNvSpPr>
          <p:nvPr/>
        </p:nvSpPr>
        <p:spPr bwMode="auto">
          <a:xfrm>
            <a:off x="6453190" y="1268761"/>
            <a:ext cx="4214810" cy="3874754"/>
          </a:xfrm>
          <a:prstGeom prst="rect">
            <a:avLst/>
          </a:prstGeom>
        </p:spPr>
        <p:txBody>
          <a:bodyPr vert="horz" lIns="91431" tIns="45715" rIns="91431" bIns="45715">
            <a:normAutofit/>
          </a:bodyPr>
          <a:lstStyle/>
          <a:p>
            <a:pPr marL="274293" indent="-274293">
              <a:spcBef>
                <a:spcPts val="1200"/>
              </a:spcBef>
              <a:buClr>
                <a:schemeClr val="accent1"/>
              </a:buClr>
              <a:buSzPct val="85000"/>
              <a:buFont typeface="Wingdings 2"/>
              <a:buChar char=""/>
              <a:defRPr/>
            </a:pPr>
            <a:r>
              <a:rPr lang="en-GB" sz="2000" dirty="0">
                <a:solidFill>
                  <a:srgbClr val="000000"/>
                </a:solidFill>
                <a:latin typeface="Calibri" panose="020F0502020204030204" pitchFamily="34" charset="0"/>
                <a:cs typeface="Calibri" panose="020F0502020204030204" pitchFamily="34" charset="0"/>
              </a:rPr>
              <a:t>Risk Questionnaires</a:t>
            </a:r>
          </a:p>
          <a:p>
            <a:pPr marL="274293" indent="-274293">
              <a:spcBef>
                <a:spcPts val="1200"/>
              </a:spcBef>
              <a:buClr>
                <a:schemeClr val="accent1"/>
              </a:buClr>
              <a:buSzPct val="85000"/>
              <a:buFont typeface="Wingdings 2"/>
              <a:buChar char=""/>
              <a:defRPr/>
            </a:pPr>
            <a:r>
              <a:rPr lang="en-GB" sz="2000" dirty="0">
                <a:solidFill>
                  <a:srgbClr val="000000"/>
                </a:solidFill>
                <a:latin typeface="Calibri" panose="020F0502020204030204" pitchFamily="34" charset="0"/>
                <a:cs typeface="Calibri" panose="020F0502020204030204" pitchFamily="34" charset="0"/>
              </a:rPr>
              <a:t>Individual interviews</a:t>
            </a:r>
          </a:p>
          <a:p>
            <a:pPr marL="274293" indent="-274293">
              <a:spcBef>
                <a:spcPts val="1200"/>
              </a:spcBef>
              <a:buClr>
                <a:schemeClr val="accent1"/>
              </a:buClr>
              <a:buSzPct val="85000"/>
              <a:buFont typeface="Wingdings 2"/>
              <a:buChar char=""/>
              <a:defRPr/>
            </a:pPr>
            <a:r>
              <a:rPr lang="en-GB" sz="2000" dirty="0">
                <a:solidFill>
                  <a:srgbClr val="000000"/>
                </a:solidFill>
                <a:latin typeface="Calibri" panose="020F0502020204030204" pitchFamily="34" charset="0"/>
                <a:cs typeface="Calibri" panose="020F0502020204030204" pitchFamily="34" charset="0"/>
              </a:rPr>
              <a:t>Assumption analysis</a:t>
            </a:r>
          </a:p>
          <a:p>
            <a:pPr marL="274293" indent="-274293">
              <a:spcBef>
                <a:spcPts val="1200"/>
              </a:spcBef>
              <a:buClr>
                <a:schemeClr val="accent1"/>
              </a:buClr>
              <a:buSzPct val="85000"/>
              <a:buFont typeface="Wingdings 2"/>
              <a:buChar char=""/>
              <a:defRPr/>
            </a:pPr>
            <a:r>
              <a:rPr lang="en-GB" sz="2000" dirty="0">
                <a:solidFill>
                  <a:srgbClr val="000000"/>
                </a:solidFill>
                <a:latin typeface="Calibri" panose="020F0502020204030204" pitchFamily="34" charset="0"/>
                <a:cs typeface="Calibri" panose="020F0502020204030204" pitchFamily="34" charset="0"/>
              </a:rPr>
              <a:t>Constraints analysis</a:t>
            </a:r>
          </a:p>
          <a:p>
            <a:pPr marL="274293" indent="-274293">
              <a:spcBef>
                <a:spcPts val="1200"/>
              </a:spcBef>
              <a:buClr>
                <a:schemeClr val="accent1"/>
              </a:buClr>
              <a:buSzPct val="85000"/>
              <a:buFont typeface="Wingdings 2"/>
              <a:buChar char=""/>
              <a:defRPr/>
            </a:pPr>
            <a:r>
              <a:rPr lang="en-GB" sz="2000" dirty="0">
                <a:solidFill>
                  <a:srgbClr val="000000"/>
                </a:solidFill>
                <a:latin typeface="Calibri" panose="020F0502020204030204" pitchFamily="34" charset="0"/>
                <a:cs typeface="Calibri" panose="020F0502020204030204" pitchFamily="34" charset="0"/>
              </a:rPr>
              <a:t>Risk descriptions </a:t>
            </a:r>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en-US" dirty="0"/>
              <a:t>Checklists and Prompt lists</a:t>
            </a:r>
            <a:endParaRPr lang="en-GB" dirty="0"/>
          </a:p>
        </p:txBody>
      </p:sp>
      <p:sp>
        <p:nvSpPr>
          <p:cNvPr id="156675" name="Rectangle 3"/>
          <p:cNvSpPr>
            <a:spLocks noGrp="1" noChangeArrowheads="1"/>
          </p:cNvSpPr>
          <p:nvPr>
            <p:ph sz="quarter" idx="1"/>
          </p:nvPr>
        </p:nvSpPr>
        <p:spPr/>
        <p:txBody>
          <a:bodyPr>
            <a:normAutofit/>
          </a:bodyPr>
          <a:lstStyle/>
          <a:p>
            <a:pPr>
              <a:spcBef>
                <a:spcPts val="1200"/>
              </a:spcBef>
              <a:buNone/>
              <a:defRPr/>
            </a:pPr>
            <a:r>
              <a:rPr lang="en-GB" dirty="0">
                <a:cs typeface="Arial" charset="0"/>
              </a:rPr>
              <a:t>Risk Checklist</a:t>
            </a:r>
          </a:p>
          <a:p>
            <a:pPr lvl="1" eaLnBrk="1" hangingPunct="1">
              <a:defRPr/>
            </a:pPr>
            <a:r>
              <a:rPr lang="en-GB" dirty="0">
                <a:solidFill>
                  <a:srgbClr val="231F20"/>
                </a:solidFill>
                <a:cs typeface="Arial" charset="0"/>
              </a:rPr>
              <a:t>Useful aids - they ensure that risks identified on </a:t>
            </a:r>
            <a:r>
              <a:rPr lang="en-GB" b="1" dirty="0">
                <a:solidFill>
                  <a:srgbClr val="231F20"/>
                </a:solidFill>
                <a:cs typeface="Arial" charset="0"/>
              </a:rPr>
              <a:t>previous similar activities</a:t>
            </a:r>
            <a:r>
              <a:rPr lang="en-GB" dirty="0">
                <a:solidFill>
                  <a:srgbClr val="231F20"/>
                </a:solidFill>
                <a:cs typeface="Arial" charset="0"/>
              </a:rPr>
              <a:t> are not overlooked for the current activity under examination</a:t>
            </a:r>
            <a:endParaRPr lang="en-GB" dirty="0">
              <a:cs typeface="Arial" charset="0"/>
            </a:endParaRPr>
          </a:p>
          <a:p>
            <a:pPr>
              <a:spcBef>
                <a:spcPts val="1200"/>
              </a:spcBef>
              <a:buNone/>
              <a:defRPr/>
            </a:pPr>
            <a:r>
              <a:rPr lang="en-GB" dirty="0">
                <a:cs typeface="Arial" charset="0"/>
              </a:rPr>
              <a:t>Risk Prompt list</a:t>
            </a:r>
          </a:p>
          <a:p>
            <a:pPr lvl="1" eaLnBrk="1" hangingPunct="1">
              <a:defRPr/>
            </a:pPr>
            <a:r>
              <a:rPr lang="en-GB" dirty="0">
                <a:cs typeface="Times New Roman" pitchFamily="18" charset="0"/>
              </a:rPr>
              <a:t>Categorises risks into types or areas</a:t>
            </a:r>
          </a:p>
          <a:p>
            <a:pPr lvl="1" eaLnBrk="1" hangingPunct="1">
              <a:defRPr/>
            </a:pPr>
            <a:r>
              <a:rPr lang="en-GB" dirty="0">
                <a:cs typeface="Times New Roman" pitchFamily="18" charset="0"/>
              </a:rPr>
              <a:t>Stimulates thinking about the sources of risk in the widest context.</a:t>
            </a:r>
          </a:p>
        </p:txBody>
      </p:sp>
      <p:sp>
        <p:nvSpPr>
          <p:cNvPr id="2" name="Tijdelijke aanduiding voor tekst 1">
            <a:extLst>
              <a:ext uri="{FF2B5EF4-FFF2-40B4-BE49-F238E27FC236}">
                <a16:creationId xmlns:a16="http://schemas.microsoft.com/office/drawing/2014/main" id="{D04B2F83-EF0F-4E01-BE12-652EAA24F420}"/>
              </a:ext>
            </a:extLst>
          </p:cNvPr>
          <p:cNvSpPr>
            <a:spLocks noGrp="1"/>
          </p:cNvSpPr>
          <p:nvPr>
            <p:ph type="body" sz="quarter" idx="13"/>
          </p:nvPr>
        </p:nvSpPr>
        <p:spPr/>
        <p:txBody>
          <a:bodyPr/>
          <a:lstStyle/>
          <a:p>
            <a:endParaRPr lang="nl-NL"/>
          </a:p>
        </p:txBody>
      </p:sp>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Cause and Effect diagram</a:t>
            </a:r>
          </a:p>
        </p:txBody>
      </p:sp>
      <p:sp>
        <p:nvSpPr>
          <p:cNvPr id="4" name="Tijdelijke aanduiding voor tekst 3">
            <a:extLst>
              <a:ext uri="{FF2B5EF4-FFF2-40B4-BE49-F238E27FC236}">
                <a16:creationId xmlns:a16="http://schemas.microsoft.com/office/drawing/2014/main" id="{D80A7451-B80E-4604-9621-1EF3C083ACA6}"/>
              </a:ext>
            </a:extLst>
          </p:cNvPr>
          <p:cNvSpPr>
            <a:spLocks noGrp="1"/>
          </p:cNvSpPr>
          <p:nvPr>
            <p:ph type="body" sz="quarter" idx="13"/>
          </p:nvPr>
        </p:nvSpPr>
        <p:spPr/>
        <p:txBody>
          <a:bodyPr/>
          <a:lstStyle/>
          <a:p>
            <a:r>
              <a:rPr lang="en-GB" dirty="0"/>
              <a:t>Fig. B.6</a:t>
            </a:r>
            <a:endParaRPr lang="nl-NL" dirty="0"/>
          </a:p>
        </p:txBody>
      </p:sp>
      <p:sp>
        <p:nvSpPr>
          <p:cNvPr id="48" name="Text Box 17"/>
          <p:cNvSpPr txBox="1">
            <a:spLocks noChangeArrowheads="1"/>
          </p:cNvSpPr>
          <p:nvPr/>
        </p:nvSpPr>
        <p:spPr bwMode="auto">
          <a:xfrm>
            <a:off x="3017161" y="6215733"/>
            <a:ext cx="6191252"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
        <p:nvSpPr>
          <p:cNvPr id="45" name="Freeform 7"/>
          <p:cNvSpPr>
            <a:spLocks/>
          </p:cNvSpPr>
          <p:nvPr/>
        </p:nvSpPr>
        <p:spPr bwMode="auto">
          <a:xfrm>
            <a:off x="2369692" y="3786088"/>
            <a:ext cx="7135813" cy="58738"/>
          </a:xfrm>
          <a:custGeom>
            <a:avLst/>
            <a:gdLst>
              <a:gd name="T0" fmla="*/ 2147483647 w 4495"/>
              <a:gd name="T1" fmla="*/ 93247355 h 37"/>
              <a:gd name="T2" fmla="*/ 0 w 4495"/>
              <a:gd name="T3" fmla="*/ 93247355 h 37"/>
              <a:gd name="T4" fmla="*/ 0 w 4495"/>
              <a:gd name="T5" fmla="*/ 0 h 37"/>
              <a:gd name="T6" fmla="*/ 2147483647 w 4495"/>
              <a:gd name="T7" fmla="*/ 0 h 37"/>
              <a:gd name="T8" fmla="*/ 2147483647 w 4495"/>
              <a:gd name="T9" fmla="*/ 0 h 37"/>
              <a:gd name="T10" fmla="*/ 2147483647 w 4495"/>
              <a:gd name="T11" fmla="*/ 93247355 h 37"/>
              <a:gd name="T12" fmla="*/ 0 60000 65536"/>
              <a:gd name="T13" fmla="*/ 0 60000 65536"/>
              <a:gd name="T14" fmla="*/ 0 60000 65536"/>
              <a:gd name="T15" fmla="*/ 0 60000 65536"/>
              <a:gd name="T16" fmla="*/ 0 60000 65536"/>
              <a:gd name="T17" fmla="*/ 0 60000 65536"/>
              <a:gd name="T18" fmla="*/ 0 w 4495"/>
              <a:gd name="T19" fmla="*/ 0 h 37"/>
              <a:gd name="T20" fmla="*/ 4495 w 449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495" h="37">
                <a:moveTo>
                  <a:pt x="4495" y="37"/>
                </a:moveTo>
                <a:lnTo>
                  <a:pt x="0" y="37"/>
                </a:lnTo>
                <a:lnTo>
                  <a:pt x="0" y="0"/>
                </a:lnTo>
                <a:lnTo>
                  <a:pt x="2353" y="0"/>
                </a:lnTo>
                <a:lnTo>
                  <a:pt x="4495" y="0"/>
                </a:lnTo>
                <a:lnTo>
                  <a:pt x="4495" y="37"/>
                </a:lnTo>
                <a:close/>
              </a:path>
            </a:pathLst>
          </a:custGeom>
          <a:solidFill>
            <a:srgbClr val="000000"/>
          </a:solidFill>
          <a:ln w="9">
            <a:solidFill>
              <a:srgbClr val="000000"/>
            </a:solidFill>
            <a:prstDash val="solid"/>
            <a:round/>
            <a:headEnd/>
            <a:tailEnd/>
          </a:ln>
        </p:spPr>
        <p:txBody>
          <a:bodyPr lIns="91431" tIns="45715" rIns="91431" bIns="45715"/>
          <a:lstStyle/>
          <a:p>
            <a:endParaRPr lang="nl-NL"/>
          </a:p>
        </p:txBody>
      </p:sp>
      <p:sp>
        <p:nvSpPr>
          <p:cNvPr id="46" name="Line 45"/>
          <p:cNvSpPr>
            <a:spLocks noChangeShapeType="1"/>
          </p:cNvSpPr>
          <p:nvPr/>
        </p:nvSpPr>
        <p:spPr bwMode="auto">
          <a:xfrm flipH="1">
            <a:off x="6214617" y="3346352"/>
            <a:ext cx="835025" cy="1587"/>
          </a:xfrm>
          <a:prstGeom prst="line">
            <a:avLst/>
          </a:prstGeom>
          <a:noFill/>
          <a:ln w="38">
            <a:solidFill>
              <a:srgbClr val="000000"/>
            </a:solidFill>
            <a:round/>
            <a:headEnd/>
            <a:tailEnd/>
          </a:ln>
        </p:spPr>
        <p:txBody>
          <a:bodyPr lIns="91431" tIns="45715" rIns="91431" bIns="45715"/>
          <a:lstStyle/>
          <a:p>
            <a:endParaRPr lang="nl-NL"/>
          </a:p>
        </p:txBody>
      </p:sp>
      <p:sp>
        <p:nvSpPr>
          <p:cNvPr id="47" name="Freeform 46"/>
          <p:cNvSpPr>
            <a:spLocks/>
          </p:cNvSpPr>
          <p:nvPr/>
        </p:nvSpPr>
        <p:spPr bwMode="auto">
          <a:xfrm>
            <a:off x="4077840" y="1238153"/>
            <a:ext cx="4598988" cy="2378075"/>
          </a:xfrm>
          <a:custGeom>
            <a:avLst/>
            <a:gdLst>
              <a:gd name="T0" fmla="*/ 0 w 2897"/>
              <a:gd name="T1" fmla="*/ 0 h 1498"/>
              <a:gd name="T2" fmla="*/ 2147483647 w 2897"/>
              <a:gd name="T3" fmla="*/ 0 h 1498"/>
              <a:gd name="T4" fmla="*/ 2147483647 w 2897"/>
              <a:gd name="T5" fmla="*/ 443547554 h 1498"/>
              <a:gd name="T6" fmla="*/ 2147483647 w 2897"/>
              <a:gd name="T7" fmla="*/ 2147483647 h 1498"/>
              <a:gd name="T8" fmla="*/ 0 w 2897"/>
              <a:gd name="T9" fmla="*/ 2147483647 h 1498"/>
              <a:gd name="T10" fmla="*/ 0 w 2897"/>
              <a:gd name="T11" fmla="*/ 0 h 1498"/>
              <a:gd name="T12" fmla="*/ 0 60000 65536"/>
              <a:gd name="T13" fmla="*/ 0 60000 65536"/>
              <a:gd name="T14" fmla="*/ 0 60000 65536"/>
              <a:gd name="T15" fmla="*/ 0 60000 65536"/>
              <a:gd name="T16" fmla="*/ 0 60000 65536"/>
              <a:gd name="T17" fmla="*/ 0 60000 65536"/>
              <a:gd name="T18" fmla="*/ 0 w 2897"/>
              <a:gd name="T19" fmla="*/ 0 h 1498"/>
              <a:gd name="T20" fmla="*/ 2897 w 2897"/>
              <a:gd name="T21" fmla="*/ 1498 h 1498"/>
            </a:gdLst>
            <a:ahLst/>
            <a:cxnLst>
              <a:cxn ang="T12">
                <a:pos x="T0" y="T1"/>
              </a:cxn>
              <a:cxn ang="T13">
                <a:pos x="T2" y="T3"/>
              </a:cxn>
              <a:cxn ang="T14">
                <a:pos x="T4" y="T5"/>
              </a:cxn>
              <a:cxn ang="T15">
                <a:pos x="T6" y="T7"/>
              </a:cxn>
              <a:cxn ang="T16">
                <a:pos x="T8" y="T9"/>
              </a:cxn>
              <a:cxn ang="T17">
                <a:pos x="T10" y="T11"/>
              </a:cxn>
            </a:cxnLst>
            <a:rect l="T18" t="T19" r="T20" b="T21"/>
            <a:pathLst>
              <a:path w="2897" h="1498">
                <a:moveTo>
                  <a:pt x="0" y="0"/>
                </a:moveTo>
                <a:lnTo>
                  <a:pt x="2719" y="0"/>
                </a:lnTo>
                <a:lnTo>
                  <a:pt x="2897" y="176"/>
                </a:lnTo>
                <a:lnTo>
                  <a:pt x="2897" y="1498"/>
                </a:lnTo>
                <a:lnTo>
                  <a:pt x="0" y="1498"/>
                </a:lnTo>
                <a:lnTo>
                  <a:pt x="0" y="0"/>
                </a:lnTo>
                <a:close/>
              </a:path>
            </a:pathLst>
          </a:custGeom>
          <a:solidFill>
            <a:srgbClr val="D4E4E6"/>
          </a:solidFill>
          <a:ln w="9525">
            <a:noFill/>
            <a:round/>
            <a:headEnd/>
            <a:tailEnd/>
          </a:ln>
        </p:spPr>
        <p:txBody>
          <a:bodyPr lIns="91431" tIns="45715" rIns="91431" bIns="45715"/>
          <a:lstStyle/>
          <a:p>
            <a:endParaRPr lang="nl-NL"/>
          </a:p>
        </p:txBody>
      </p:sp>
      <p:sp>
        <p:nvSpPr>
          <p:cNvPr id="60" name="Line 219"/>
          <p:cNvSpPr>
            <a:spLocks noChangeShapeType="1"/>
          </p:cNvSpPr>
          <p:nvPr/>
        </p:nvSpPr>
        <p:spPr bwMode="auto">
          <a:xfrm flipH="1" flipV="1">
            <a:off x="5779642" y="1687413"/>
            <a:ext cx="1635125" cy="2133600"/>
          </a:xfrm>
          <a:prstGeom prst="line">
            <a:avLst/>
          </a:prstGeom>
          <a:noFill/>
          <a:ln w="18">
            <a:solidFill>
              <a:srgbClr val="000000"/>
            </a:solidFill>
            <a:round/>
            <a:headEnd/>
            <a:tailEnd/>
          </a:ln>
        </p:spPr>
        <p:txBody>
          <a:bodyPr lIns="91431" tIns="45715" rIns="91431" bIns="45715"/>
          <a:lstStyle/>
          <a:p>
            <a:endParaRPr lang="nl-NL"/>
          </a:p>
        </p:txBody>
      </p:sp>
      <p:sp>
        <p:nvSpPr>
          <p:cNvPr id="61" name="Line 220"/>
          <p:cNvSpPr>
            <a:spLocks noChangeShapeType="1"/>
          </p:cNvSpPr>
          <p:nvPr/>
        </p:nvSpPr>
        <p:spPr bwMode="auto">
          <a:xfrm flipV="1">
            <a:off x="7049642" y="2585939"/>
            <a:ext cx="423863" cy="760413"/>
          </a:xfrm>
          <a:prstGeom prst="line">
            <a:avLst/>
          </a:prstGeom>
          <a:noFill/>
          <a:ln w="18">
            <a:solidFill>
              <a:srgbClr val="000000"/>
            </a:solidFill>
            <a:round/>
            <a:headEnd/>
            <a:tailEnd/>
          </a:ln>
        </p:spPr>
        <p:txBody>
          <a:bodyPr lIns="91431" tIns="45715" rIns="91431" bIns="45715"/>
          <a:lstStyle/>
          <a:p>
            <a:endParaRPr lang="nl-NL"/>
          </a:p>
        </p:txBody>
      </p:sp>
      <p:sp>
        <p:nvSpPr>
          <p:cNvPr id="62" name="Line 221"/>
          <p:cNvSpPr>
            <a:spLocks noChangeShapeType="1"/>
          </p:cNvSpPr>
          <p:nvPr/>
        </p:nvSpPr>
        <p:spPr bwMode="auto">
          <a:xfrm flipV="1">
            <a:off x="6640066" y="2047777"/>
            <a:ext cx="423863" cy="760412"/>
          </a:xfrm>
          <a:prstGeom prst="line">
            <a:avLst/>
          </a:prstGeom>
          <a:noFill/>
          <a:ln w="18">
            <a:solidFill>
              <a:srgbClr val="000000"/>
            </a:solidFill>
            <a:round/>
            <a:headEnd/>
            <a:tailEnd/>
          </a:ln>
        </p:spPr>
        <p:txBody>
          <a:bodyPr lIns="91431" tIns="45715" rIns="91431" bIns="45715"/>
          <a:lstStyle/>
          <a:p>
            <a:endParaRPr lang="nl-NL"/>
          </a:p>
        </p:txBody>
      </p:sp>
      <p:sp>
        <p:nvSpPr>
          <p:cNvPr id="63" name="Line 222"/>
          <p:cNvSpPr>
            <a:spLocks noChangeShapeType="1"/>
          </p:cNvSpPr>
          <p:nvPr/>
        </p:nvSpPr>
        <p:spPr bwMode="auto">
          <a:xfrm flipH="1">
            <a:off x="5762179" y="2808189"/>
            <a:ext cx="877887" cy="1588"/>
          </a:xfrm>
          <a:prstGeom prst="line">
            <a:avLst/>
          </a:prstGeom>
          <a:noFill/>
          <a:ln w="18">
            <a:solidFill>
              <a:srgbClr val="000000"/>
            </a:solidFill>
            <a:round/>
            <a:headEnd/>
            <a:tailEnd/>
          </a:ln>
        </p:spPr>
        <p:txBody>
          <a:bodyPr lIns="91431" tIns="45715" rIns="91431" bIns="45715"/>
          <a:lstStyle/>
          <a:p>
            <a:endParaRPr lang="nl-NL"/>
          </a:p>
        </p:txBody>
      </p:sp>
      <p:sp>
        <p:nvSpPr>
          <p:cNvPr id="64" name="Line 223"/>
          <p:cNvSpPr>
            <a:spLocks noChangeShapeType="1"/>
          </p:cNvSpPr>
          <p:nvPr/>
        </p:nvSpPr>
        <p:spPr bwMode="auto">
          <a:xfrm flipV="1">
            <a:off x="6208267" y="1488978"/>
            <a:ext cx="423863" cy="757237"/>
          </a:xfrm>
          <a:prstGeom prst="line">
            <a:avLst/>
          </a:prstGeom>
          <a:noFill/>
          <a:ln w="18">
            <a:solidFill>
              <a:srgbClr val="000000"/>
            </a:solidFill>
            <a:round/>
            <a:headEnd/>
            <a:tailEnd/>
          </a:ln>
        </p:spPr>
        <p:txBody>
          <a:bodyPr lIns="91431" tIns="45715" rIns="91431" bIns="45715"/>
          <a:lstStyle/>
          <a:p>
            <a:endParaRPr lang="nl-NL"/>
          </a:p>
        </p:txBody>
      </p:sp>
      <p:sp>
        <p:nvSpPr>
          <p:cNvPr id="65" name="Line 224"/>
          <p:cNvSpPr>
            <a:spLocks noChangeShapeType="1"/>
          </p:cNvSpPr>
          <p:nvPr/>
        </p:nvSpPr>
        <p:spPr bwMode="auto">
          <a:xfrm flipH="1">
            <a:off x="5333553" y="2246214"/>
            <a:ext cx="874712" cy="1588"/>
          </a:xfrm>
          <a:prstGeom prst="line">
            <a:avLst/>
          </a:prstGeom>
          <a:noFill/>
          <a:ln w="18">
            <a:solidFill>
              <a:srgbClr val="000000"/>
            </a:solidFill>
            <a:round/>
            <a:headEnd/>
            <a:tailEnd/>
          </a:ln>
        </p:spPr>
        <p:txBody>
          <a:bodyPr lIns="91431" tIns="45715" rIns="91431" bIns="45715"/>
          <a:lstStyle/>
          <a:p>
            <a:endParaRPr lang="nl-NL"/>
          </a:p>
        </p:txBody>
      </p:sp>
      <p:sp>
        <p:nvSpPr>
          <p:cNvPr id="66" name="Freeform 225"/>
          <p:cNvSpPr>
            <a:spLocks/>
          </p:cNvSpPr>
          <p:nvPr/>
        </p:nvSpPr>
        <p:spPr bwMode="auto">
          <a:xfrm>
            <a:off x="4446142" y="4019451"/>
            <a:ext cx="2836863" cy="1549400"/>
          </a:xfrm>
          <a:custGeom>
            <a:avLst/>
            <a:gdLst>
              <a:gd name="T0" fmla="*/ 2147483647 w 1787"/>
              <a:gd name="T1" fmla="*/ 0 h 976"/>
              <a:gd name="T2" fmla="*/ 2147483647 w 1787"/>
              <a:gd name="T3" fmla="*/ 443547587 h 976"/>
              <a:gd name="T4" fmla="*/ 2147483647 w 1787"/>
              <a:gd name="T5" fmla="*/ 2147483647 h 976"/>
              <a:gd name="T6" fmla="*/ 0 w 1787"/>
              <a:gd name="T7" fmla="*/ 2147483647 h 976"/>
              <a:gd name="T8" fmla="*/ 0 w 1787"/>
              <a:gd name="T9" fmla="*/ 0 h 976"/>
              <a:gd name="T10" fmla="*/ 2147483647 w 1787"/>
              <a:gd name="T11" fmla="*/ 0 h 976"/>
              <a:gd name="T12" fmla="*/ 0 60000 65536"/>
              <a:gd name="T13" fmla="*/ 0 60000 65536"/>
              <a:gd name="T14" fmla="*/ 0 60000 65536"/>
              <a:gd name="T15" fmla="*/ 0 60000 65536"/>
              <a:gd name="T16" fmla="*/ 0 60000 65536"/>
              <a:gd name="T17" fmla="*/ 0 60000 65536"/>
              <a:gd name="T18" fmla="*/ 0 w 1787"/>
              <a:gd name="T19" fmla="*/ 0 h 976"/>
              <a:gd name="T20" fmla="*/ 1787 w 1787"/>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787" h="976">
                <a:moveTo>
                  <a:pt x="1611" y="0"/>
                </a:moveTo>
                <a:lnTo>
                  <a:pt x="1787" y="176"/>
                </a:lnTo>
                <a:lnTo>
                  <a:pt x="1787" y="976"/>
                </a:lnTo>
                <a:lnTo>
                  <a:pt x="0" y="976"/>
                </a:lnTo>
                <a:lnTo>
                  <a:pt x="0" y="0"/>
                </a:lnTo>
                <a:lnTo>
                  <a:pt x="1611" y="0"/>
                </a:lnTo>
                <a:close/>
              </a:path>
            </a:pathLst>
          </a:custGeom>
          <a:solidFill>
            <a:srgbClr val="D4E4E6"/>
          </a:solidFill>
          <a:ln w="9525">
            <a:noFill/>
            <a:round/>
            <a:headEnd/>
            <a:tailEnd/>
          </a:ln>
        </p:spPr>
        <p:txBody>
          <a:bodyPr lIns="91431" tIns="45715" rIns="91431" bIns="45715"/>
          <a:lstStyle/>
          <a:p>
            <a:endParaRPr lang="nl-NL"/>
          </a:p>
        </p:txBody>
      </p:sp>
      <p:sp>
        <p:nvSpPr>
          <p:cNvPr id="67" name="Freeform 226"/>
          <p:cNvSpPr>
            <a:spLocks/>
          </p:cNvSpPr>
          <p:nvPr/>
        </p:nvSpPr>
        <p:spPr bwMode="auto">
          <a:xfrm>
            <a:off x="4446142" y="4019451"/>
            <a:ext cx="2836863" cy="1549400"/>
          </a:xfrm>
          <a:custGeom>
            <a:avLst/>
            <a:gdLst>
              <a:gd name="T0" fmla="*/ 2147483647 w 1787"/>
              <a:gd name="T1" fmla="*/ 0 h 976"/>
              <a:gd name="T2" fmla="*/ 2147483647 w 1787"/>
              <a:gd name="T3" fmla="*/ 443547587 h 976"/>
              <a:gd name="T4" fmla="*/ 2147483647 w 1787"/>
              <a:gd name="T5" fmla="*/ 2147483647 h 976"/>
              <a:gd name="T6" fmla="*/ 0 w 1787"/>
              <a:gd name="T7" fmla="*/ 2147483647 h 976"/>
              <a:gd name="T8" fmla="*/ 0 w 1787"/>
              <a:gd name="T9" fmla="*/ 0 h 976"/>
              <a:gd name="T10" fmla="*/ 0 60000 65536"/>
              <a:gd name="T11" fmla="*/ 0 60000 65536"/>
              <a:gd name="T12" fmla="*/ 0 60000 65536"/>
              <a:gd name="T13" fmla="*/ 0 60000 65536"/>
              <a:gd name="T14" fmla="*/ 0 60000 65536"/>
              <a:gd name="T15" fmla="*/ 0 w 1787"/>
              <a:gd name="T16" fmla="*/ 0 h 976"/>
              <a:gd name="T17" fmla="*/ 1787 w 1787"/>
              <a:gd name="T18" fmla="*/ 976 h 976"/>
            </a:gdLst>
            <a:ahLst/>
            <a:cxnLst>
              <a:cxn ang="T10">
                <a:pos x="T0" y="T1"/>
              </a:cxn>
              <a:cxn ang="T11">
                <a:pos x="T2" y="T3"/>
              </a:cxn>
              <a:cxn ang="T12">
                <a:pos x="T4" y="T5"/>
              </a:cxn>
              <a:cxn ang="T13">
                <a:pos x="T6" y="T7"/>
              </a:cxn>
              <a:cxn ang="T14">
                <a:pos x="T8" y="T9"/>
              </a:cxn>
            </a:cxnLst>
            <a:rect l="T15" t="T16" r="T17" b="T18"/>
            <a:pathLst>
              <a:path w="1787" h="976">
                <a:moveTo>
                  <a:pt x="1611" y="0"/>
                </a:moveTo>
                <a:lnTo>
                  <a:pt x="1787" y="176"/>
                </a:lnTo>
                <a:lnTo>
                  <a:pt x="1787" y="976"/>
                </a:lnTo>
                <a:lnTo>
                  <a:pt x="0" y="976"/>
                </a:lnTo>
                <a:lnTo>
                  <a:pt x="0" y="0"/>
                </a:lnTo>
              </a:path>
            </a:pathLst>
          </a:custGeom>
          <a:noFill/>
          <a:ln w="9525">
            <a:noFill/>
            <a:round/>
            <a:headEnd/>
            <a:tailEnd/>
          </a:ln>
        </p:spPr>
        <p:txBody>
          <a:bodyPr lIns="91431" tIns="45715" rIns="91431" bIns="45715"/>
          <a:lstStyle/>
          <a:p>
            <a:endParaRPr lang="nl-NL"/>
          </a:p>
        </p:txBody>
      </p:sp>
      <p:sp>
        <p:nvSpPr>
          <p:cNvPr id="68" name="Line 290"/>
          <p:cNvSpPr>
            <a:spLocks noChangeShapeType="1"/>
          </p:cNvSpPr>
          <p:nvPr/>
        </p:nvSpPr>
        <p:spPr bwMode="auto">
          <a:xfrm flipH="1">
            <a:off x="5690741" y="3844826"/>
            <a:ext cx="566738" cy="1136650"/>
          </a:xfrm>
          <a:prstGeom prst="line">
            <a:avLst/>
          </a:prstGeom>
          <a:noFill/>
          <a:ln w="18">
            <a:solidFill>
              <a:srgbClr val="000000"/>
            </a:solidFill>
            <a:round/>
            <a:headEnd/>
            <a:tailEnd/>
          </a:ln>
        </p:spPr>
        <p:txBody>
          <a:bodyPr lIns="91431" tIns="45715" rIns="91431" bIns="45715"/>
          <a:lstStyle/>
          <a:p>
            <a:endParaRPr lang="nl-NL"/>
          </a:p>
        </p:txBody>
      </p:sp>
      <p:sp>
        <p:nvSpPr>
          <p:cNvPr id="69" name="Line 291"/>
          <p:cNvSpPr>
            <a:spLocks noChangeShapeType="1"/>
          </p:cNvSpPr>
          <p:nvPr/>
        </p:nvSpPr>
        <p:spPr bwMode="auto">
          <a:xfrm flipH="1">
            <a:off x="5166867" y="4408390"/>
            <a:ext cx="796925" cy="193675"/>
          </a:xfrm>
          <a:prstGeom prst="line">
            <a:avLst/>
          </a:prstGeom>
          <a:noFill/>
          <a:ln w="18">
            <a:solidFill>
              <a:srgbClr val="000000"/>
            </a:solidFill>
            <a:round/>
            <a:headEnd/>
            <a:tailEnd/>
          </a:ln>
        </p:spPr>
        <p:txBody>
          <a:bodyPr lIns="91431" tIns="45715" rIns="91431" bIns="45715"/>
          <a:lstStyle/>
          <a:p>
            <a:endParaRPr lang="nl-NL"/>
          </a:p>
        </p:txBody>
      </p:sp>
      <p:sp>
        <p:nvSpPr>
          <p:cNvPr id="70" name="Line 292"/>
          <p:cNvSpPr>
            <a:spLocks noChangeShapeType="1"/>
          </p:cNvSpPr>
          <p:nvPr/>
        </p:nvSpPr>
        <p:spPr bwMode="auto">
          <a:xfrm>
            <a:off x="5963790" y="4408390"/>
            <a:ext cx="420688" cy="423863"/>
          </a:xfrm>
          <a:prstGeom prst="line">
            <a:avLst/>
          </a:prstGeom>
          <a:noFill/>
          <a:ln w="18">
            <a:solidFill>
              <a:srgbClr val="000000"/>
            </a:solidFill>
            <a:round/>
            <a:headEnd/>
            <a:tailEnd/>
          </a:ln>
        </p:spPr>
        <p:txBody>
          <a:bodyPr lIns="91431" tIns="45715" rIns="91431" bIns="45715"/>
          <a:lstStyle/>
          <a:p>
            <a:endParaRPr lang="nl-NL"/>
          </a:p>
        </p:txBody>
      </p:sp>
      <p:sp>
        <p:nvSpPr>
          <p:cNvPr id="71" name="Freeform 293"/>
          <p:cNvSpPr>
            <a:spLocks/>
          </p:cNvSpPr>
          <p:nvPr/>
        </p:nvSpPr>
        <p:spPr bwMode="auto">
          <a:xfrm>
            <a:off x="1756916" y="4019451"/>
            <a:ext cx="2540000" cy="1549400"/>
          </a:xfrm>
          <a:custGeom>
            <a:avLst/>
            <a:gdLst>
              <a:gd name="T0" fmla="*/ 0 w 1600"/>
              <a:gd name="T1" fmla="*/ 0 h 976"/>
              <a:gd name="T2" fmla="*/ 2147483647 w 1600"/>
              <a:gd name="T3" fmla="*/ 0 h 976"/>
              <a:gd name="T4" fmla="*/ 2147483647 w 1600"/>
              <a:gd name="T5" fmla="*/ 435987914 h 976"/>
              <a:gd name="T6" fmla="*/ 2147483647 w 1600"/>
              <a:gd name="T7" fmla="*/ 2147483647 h 976"/>
              <a:gd name="T8" fmla="*/ 0 w 1600"/>
              <a:gd name="T9" fmla="*/ 2147483647 h 976"/>
              <a:gd name="T10" fmla="*/ 0 w 1600"/>
              <a:gd name="T11" fmla="*/ 0 h 976"/>
              <a:gd name="T12" fmla="*/ 0 60000 65536"/>
              <a:gd name="T13" fmla="*/ 0 60000 65536"/>
              <a:gd name="T14" fmla="*/ 0 60000 65536"/>
              <a:gd name="T15" fmla="*/ 0 60000 65536"/>
              <a:gd name="T16" fmla="*/ 0 60000 65536"/>
              <a:gd name="T17" fmla="*/ 0 60000 65536"/>
              <a:gd name="T18" fmla="*/ 0 w 1600"/>
              <a:gd name="T19" fmla="*/ 0 h 976"/>
              <a:gd name="T20" fmla="*/ 1600 w 1600"/>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600" h="976">
                <a:moveTo>
                  <a:pt x="0" y="0"/>
                </a:moveTo>
                <a:lnTo>
                  <a:pt x="1424" y="0"/>
                </a:lnTo>
                <a:lnTo>
                  <a:pt x="1600" y="173"/>
                </a:lnTo>
                <a:lnTo>
                  <a:pt x="1600" y="976"/>
                </a:lnTo>
                <a:lnTo>
                  <a:pt x="0" y="976"/>
                </a:lnTo>
                <a:lnTo>
                  <a:pt x="0" y="0"/>
                </a:lnTo>
                <a:close/>
              </a:path>
            </a:pathLst>
          </a:custGeom>
          <a:solidFill>
            <a:srgbClr val="D4E4E6"/>
          </a:solidFill>
          <a:ln w="9525">
            <a:noFill/>
            <a:round/>
            <a:headEnd/>
            <a:tailEnd/>
          </a:ln>
        </p:spPr>
        <p:txBody>
          <a:bodyPr lIns="91431" tIns="45715" rIns="91431" bIns="45715"/>
          <a:lstStyle/>
          <a:p>
            <a:endParaRPr lang="nl-NL"/>
          </a:p>
        </p:txBody>
      </p:sp>
      <p:sp>
        <p:nvSpPr>
          <p:cNvPr id="72" name="Freeform 294"/>
          <p:cNvSpPr>
            <a:spLocks/>
          </p:cNvSpPr>
          <p:nvPr/>
        </p:nvSpPr>
        <p:spPr bwMode="auto">
          <a:xfrm>
            <a:off x="1756916" y="4019451"/>
            <a:ext cx="2540000" cy="1549400"/>
          </a:xfrm>
          <a:custGeom>
            <a:avLst/>
            <a:gdLst>
              <a:gd name="T0" fmla="*/ 2147483647 w 1600"/>
              <a:gd name="T1" fmla="*/ 0 h 976"/>
              <a:gd name="T2" fmla="*/ 2147483647 w 1600"/>
              <a:gd name="T3" fmla="*/ 443547587 h 976"/>
              <a:gd name="T4" fmla="*/ 2147483647 w 1600"/>
              <a:gd name="T5" fmla="*/ 2147483647 h 976"/>
              <a:gd name="T6" fmla="*/ 0 w 1600"/>
              <a:gd name="T7" fmla="*/ 2147483647 h 976"/>
              <a:gd name="T8" fmla="*/ 0 w 1600"/>
              <a:gd name="T9" fmla="*/ 0 h 976"/>
              <a:gd name="T10" fmla="*/ 2147483647 w 1600"/>
              <a:gd name="T11" fmla="*/ 0 h 976"/>
              <a:gd name="T12" fmla="*/ 0 60000 65536"/>
              <a:gd name="T13" fmla="*/ 0 60000 65536"/>
              <a:gd name="T14" fmla="*/ 0 60000 65536"/>
              <a:gd name="T15" fmla="*/ 0 60000 65536"/>
              <a:gd name="T16" fmla="*/ 0 60000 65536"/>
              <a:gd name="T17" fmla="*/ 0 60000 65536"/>
              <a:gd name="T18" fmla="*/ 0 w 1600"/>
              <a:gd name="T19" fmla="*/ 0 h 976"/>
              <a:gd name="T20" fmla="*/ 1600 w 1600"/>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600" h="976">
                <a:moveTo>
                  <a:pt x="1424" y="0"/>
                </a:moveTo>
                <a:lnTo>
                  <a:pt x="1600" y="176"/>
                </a:lnTo>
                <a:lnTo>
                  <a:pt x="1600" y="976"/>
                </a:lnTo>
                <a:lnTo>
                  <a:pt x="0" y="976"/>
                </a:lnTo>
                <a:lnTo>
                  <a:pt x="0" y="0"/>
                </a:lnTo>
                <a:lnTo>
                  <a:pt x="1424" y="0"/>
                </a:lnTo>
                <a:close/>
              </a:path>
            </a:pathLst>
          </a:custGeom>
          <a:solidFill>
            <a:srgbClr val="D4E4E6"/>
          </a:solidFill>
          <a:ln w="9525">
            <a:noFill/>
            <a:round/>
            <a:headEnd/>
            <a:tailEnd/>
          </a:ln>
        </p:spPr>
        <p:txBody>
          <a:bodyPr lIns="91431" tIns="45715" rIns="91431" bIns="45715"/>
          <a:lstStyle/>
          <a:p>
            <a:endParaRPr lang="nl-NL"/>
          </a:p>
        </p:txBody>
      </p:sp>
      <p:sp>
        <p:nvSpPr>
          <p:cNvPr id="73" name="Freeform 295"/>
          <p:cNvSpPr>
            <a:spLocks/>
          </p:cNvSpPr>
          <p:nvPr/>
        </p:nvSpPr>
        <p:spPr bwMode="auto">
          <a:xfrm>
            <a:off x="1648966" y="4046438"/>
            <a:ext cx="2540000" cy="1549400"/>
          </a:xfrm>
          <a:custGeom>
            <a:avLst/>
            <a:gdLst>
              <a:gd name="T0" fmla="*/ 2147483647 w 1600"/>
              <a:gd name="T1" fmla="*/ 0 h 976"/>
              <a:gd name="T2" fmla="*/ 2147483647 w 1600"/>
              <a:gd name="T3" fmla="*/ 443547587 h 976"/>
              <a:gd name="T4" fmla="*/ 2147483647 w 1600"/>
              <a:gd name="T5" fmla="*/ 2147483647 h 976"/>
              <a:gd name="T6" fmla="*/ 0 w 1600"/>
              <a:gd name="T7" fmla="*/ 2147483647 h 976"/>
              <a:gd name="T8" fmla="*/ 0 w 1600"/>
              <a:gd name="T9" fmla="*/ 0 h 976"/>
              <a:gd name="T10" fmla="*/ 0 60000 65536"/>
              <a:gd name="T11" fmla="*/ 0 60000 65536"/>
              <a:gd name="T12" fmla="*/ 0 60000 65536"/>
              <a:gd name="T13" fmla="*/ 0 60000 65536"/>
              <a:gd name="T14" fmla="*/ 0 60000 65536"/>
              <a:gd name="T15" fmla="*/ 0 w 1600"/>
              <a:gd name="T16" fmla="*/ 0 h 976"/>
              <a:gd name="T17" fmla="*/ 1600 w 1600"/>
              <a:gd name="T18" fmla="*/ 976 h 976"/>
            </a:gdLst>
            <a:ahLst/>
            <a:cxnLst>
              <a:cxn ang="T10">
                <a:pos x="T0" y="T1"/>
              </a:cxn>
              <a:cxn ang="T11">
                <a:pos x="T2" y="T3"/>
              </a:cxn>
              <a:cxn ang="T12">
                <a:pos x="T4" y="T5"/>
              </a:cxn>
              <a:cxn ang="T13">
                <a:pos x="T6" y="T7"/>
              </a:cxn>
              <a:cxn ang="T14">
                <a:pos x="T8" y="T9"/>
              </a:cxn>
            </a:cxnLst>
            <a:rect l="T15" t="T16" r="T17" b="T18"/>
            <a:pathLst>
              <a:path w="1600" h="976">
                <a:moveTo>
                  <a:pt x="1424" y="0"/>
                </a:moveTo>
                <a:lnTo>
                  <a:pt x="1600" y="176"/>
                </a:lnTo>
                <a:lnTo>
                  <a:pt x="1600" y="976"/>
                </a:lnTo>
                <a:lnTo>
                  <a:pt x="0" y="976"/>
                </a:lnTo>
                <a:lnTo>
                  <a:pt x="0" y="0"/>
                </a:lnTo>
              </a:path>
            </a:pathLst>
          </a:custGeom>
          <a:noFill/>
          <a:ln w="9525">
            <a:noFill/>
            <a:round/>
            <a:headEnd/>
            <a:tailEnd/>
          </a:ln>
        </p:spPr>
        <p:txBody>
          <a:bodyPr lIns="91431" tIns="45715" rIns="91431" bIns="45715"/>
          <a:lstStyle/>
          <a:p>
            <a:endParaRPr lang="nl-NL"/>
          </a:p>
        </p:txBody>
      </p:sp>
      <p:sp>
        <p:nvSpPr>
          <p:cNvPr id="74" name="Line 379"/>
          <p:cNvSpPr>
            <a:spLocks noChangeShapeType="1"/>
          </p:cNvSpPr>
          <p:nvPr/>
        </p:nvSpPr>
        <p:spPr bwMode="auto">
          <a:xfrm flipH="1">
            <a:off x="3153917" y="3844826"/>
            <a:ext cx="569913" cy="1136650"/>
          </a:xfrm>
          <a:prstGeom prst="line">
            <a:avLst/>
          </a:prstGeom>
          <a:noFill/>
          <a:ln w="18">
            <a:solidFill>
              <a:srgbClr val="000000"/>
            </a:solidFill>
            <a:round/>
            <a:headEnd/>
            <a:tailEnd/>
          </a:ln>
        </p:spPr>
        <p:txBody>
          <a:bodyPr lIns="91431" tIns="45715" rIns="91431" bIns="45715"/>
          <a:lstStyle/>
          <a:p>
            <a:endParaRPr lang="nl-NL"/>
          </a:p>
        </p:txBody>
      </p:sp>
      <p:sp>
        <p:nvSpPr>
          <p:cNvPr id="75" name="Line 380"/>
          <p:cNvSpPr>
            <a:spLocks noChangeShapeType="1"/>
          </p:cNvSpPr>
          <p:nvPr/>
        </p:nvSpPr>
        <p:spPr bwMode="auto">
          <a:xfrm flipH="1">
            <a:off x="2634803" y="4408390"/>
            <a:ext cx="792162" cy="193675"/>
          </a:xfrm>
          <a:prstGeom prst="line">
            <a:avLst/>
          </a:prstGeom>
          <a:noFill/>
          <a:ln w="18">
            <a:solidFill>
              <a:srgbClr val="000000"/>
            </a:solidFill>
            <a:round/>
            <a:headEnd/>
            <a:tailEnd/>
          </a:ln>
        </p:spPr>
        <p:txBody>
          <a:bodyPr lIns="91431" tIns="45715" rIns="91431" bIns="45715"/>
          <a:lstStyle/>
          <a:p>
            <a:endParaRPr lang="nl-NL"/>
          </a:p>
        </p:txBody>
      </p:sp>
      <p:sp>
        <p:nvSpPr>
          <p:cNvPr id="76" name="Line 381"/>
          <p:cNvSpPr>
            <a:spLocks noChangeShapeType="1"/>
          </p:cNvSpPr>
          <p:nvPr/>
        </p:nvSpPr>
        <p:spPr bwMode="auto">
          <a:xfrm>
            <a:off x="3426966" y="4408390"/>
            <a:ext cx="423863" cy="423863"/>
          </a:xfrm>
          <a:prstGeom prst="line">
            <a:avLst/>
          </a:prstGeom>
          <a:noFill/>
          <a:ln w="18">
            <a:solidFill>
              <a:srgbClr val="000000"/>
            </a:solidFill>
            <a:round/>
            <a:headEnd/>
            <a:tailEnd/>
          </a:ln>
        </p:spPr>
        <p:txBody>
          <a:bodyPr lIns="91431" tIns="45715" rIns="91431" bIns="45715"/>
          <a:lstStyle/>
          <a:p>
            <a:endParaRPr lang="nl-NL"/>
          </a:p>
        </p:txBody>
      </p:sp>
      <p:sp>
        <p:nvSpPr>
          <p:cNvPr id="77" name="Freeform 382"/>
          <p:cNvSpPr>
            <a:spLocks/>
          </p:cNvSpPr>
          <p:nvPr/>
        </p:nvSpPr>
        <p:spPr bwMode="auto">
          <a:xfrm>
            <a:off x="7438578" y="4019453"/>
            <a:ext cx="3008312" cy="2001837"/>
          </a:xfrm>
          <a:custGeom>
            <a:avLst/>
            <a:gdLst>
              <a:gd name="T0" fmla="*/ 2147483647 w 1895"/>
              <a:gd name="T1" fmla="*/ 0 h 1261"/>
              <a:gd name="T2" fmla="*/ 2147483647 w 1895"/>
              <a:gd name="T3" fmla="*/ 443547416 h 1261"/>
              <a:gd name="T4" fmla="*/ 2147483647 w 1895"/>
              <a:gd name="T5" fmla="*/ 2147483647 h 1261"/>
              <a:gd name="T6" fmla="*/ 0 w 1895"/>
              <a:gd name="T7" fmla="*/ 2147483647 h 1261"/>
              <a:gd name="T8" fmla="*/ 0 w 1895"/>
              <a:gd name="T9" fmla="*/ 0 h 1261"/>
              <a:gd name="T10" fmla="*/ 2147483647 w 1895"/>
              <a:gd name="T11" fmla="*/ 0 h 1261"/>
              <a:gd name="T12" fmla="*/ 0 60000 65536"/>
              <a:gd name="T13" fmla="*/ 0 60000 65536"/>
              <a:gd name="T14" fmla="*/ 0 60000 65536"/>
              <a:gd name="T15" fmla="*/ 0 60000 65536"/>
              <a:gd name="T16" fmla="*/ 0 60000 65536"/>
              <a:gd name="T17" fmla="*/ 0 60000 65536"/>
              <a:gd name="T18" fmla="*/ 0 w 1895"/>
              <a:gd name="T19" fmla="*/ 0 h 1261"/>
              <a:gd name="T20" fmla="*/ 1895 w 1895"/>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1895" h="1261">
                <a:moveTo>
                  <a:pt x="1716" y="0"/>
                </a:moveTo>
                <a:lnTo>
                  <a:pt x="1895" y="176"/>
                </a:lnTo>
                <a:lnTo>
                  <a:pt x="1895" y="1261"/>
                </a:lnTo>
                <a:lnTo>
                  <a:pt x="0" y="1261"/>
                </a:lnTo>
                <a:lnTo>
                  <a:pt x="0" y="0"/>
                </a:lnTo>
                <a:lnTo>
                  <a:pt x="1716" y="0"/>
                </a:lnTo>
                <a:close/>
              </a:path>
            </a:pathLst>
          </a:custGeom>
          <a:solidFill>
            <a:srgbClr val="D4E4E6"/>
          </a:solidFill>
          <a:ln w="9525">
            <a:noFill/>
            <a:round/>
            <a:headEnd/>
            <a:tailEnd/>
          </a:ln>
        </p:spPr>
        <p:txBody>
          <a:bodyPr lIns="91431" tIns="45715" rIns="91431" bIns="45715"/>
          <a:lstStyle/>
          <a:p>
            <a:endParaRPr lang="nl-NL"/>
          </a:p>
        </p:txBody>
      </p:sp>
      <p:sp>
        <p:nvSpPr>
          <p:cNvPr id="78" name="Freeform 383"/>
          <p:cNvSpPr>
            <a:spLocks/>
          </p:cNvSpPr>
          <p:nvPr/>
        </p:nvSpPr>
        <p:spPr bwMode="auto">
          <a:xfrm>
            <a:off x="7438578" y="4019453"/>
            <a:ext cx="3008312" cy="2001837"/>
          </a:xfrm>
          <a:custGeom>
            <a:avLst/>
            <a:gdLst>
              <a:gd name="T0" fmla="*/ 2147483647 w 1895"/>
              <a:gd name="T1" fmla="*/ 0 h 1261"/>
              <a:gd name="T2" fmla="*/ 2147483647 w 1895"/>
              <a:gd name="T3" fmla="*/ 443547416 h 1261"/>
              <a:gd name="T4" fmla="*/ 2147483647 w 1895"/>
              <a:gd name="T5" fmla="*/ 2147483647 h 1261"/>
              <a:gd name="T6" fmla="*/ 0 w 1895"/>
              <a:gd name="T7" fmla="*/ 2147483647 h 1261"/>
              <a:gd name="T8" fmla="*/ 0 w 1895"/>
              <a:gd name="T9" fmla="*/ 0 h 1261"/>
              <a:gd name="T10" fmla="*/ 0 60000 65536"/>
              <a:gd name="T11" fmla="*/ 0 60000 65536"/>
              <a:gd name="T12" fmla="*/ 0 60000 65536"/>
              <a:gd name="T13" fmla="*/ 0 60000 65536"/>
              <a:gd name="T14" fmla="*/ 0 60000 65536"/>
              <a:gd name="T15" fmla="*/ 0 w 1895"/>
              <a:gd name="T16" fmla="*/ 0 h 1261"/>
              <a:gd name="T17" fmla="*/ 1895 w 1895"/>
              <a:gd name="T18" fmla="*/ 1261 h 1261"/>
            </a:gdLst>
            <a:ahLst/>
            <a:cxnLst>
              <a:cxn ang="T10">
                <a:pos x="T0" y="T1"/>
              </a:cxn>
              <a:cxn ang="T11">
                <a:pos x="T2" y="T3"/>
              </a:cxn>
              <a:cxn ang="T12">
                <a:pos x="T4" y="T5"/>
              </a:cxn>
              <a:cxn ang="T13">
                <a:pos x="T6" y="T7"/>
              </a:cxn>
              <a:cxn ang="T14">
                <a:pos x="T8" y="T9"/>
              </a:cxn>
            </a:cxnLst>
            <a:rect l="T15" t="T16" r="T17" b="T18"/>
            <a:pathLst>
              <a:path w="1895" h="1261">
                <a:moveTo>
                  <a:pt x="1716" y="0"/>
                </a:moveTo>
                <a:lnTo>
                  <a:pt x="1895" y="176"/>
                </a:lnTo>
                <a:lnTo>
                  <a:pt x="1895" y="1261"/>
                </a:lnTo>
                <a:lnTo>
                  <a:pt x="0" y="1261"/>
                </a:lnTo>
                <a:lnTo>
                  <a:pt x="0" y="0"/>
                </a:lnTo>
              </a:path>
            </a:pathLst>
          </a:custGeom>
          <a:noFill/>
          <a:ln w="9525">
            <a:noFill/>
            <a:round/>
            <a:headEnd/>
            <a:tailEnd/>
          </a:ln>
        </p:spPr>
        <p:txBody>
          <a:bodyPr lIns="91431" tIns="45715" rIns="91431" bIns="45715"/>
          <a:lstStyle/>
          <a:p>
            <a:endParaRPr lang="nl-NL"/>
          </a:p>
        </p:txBody>
      </p:sp>
      <p:sp>
        <p:nvSpPr>
          <p:cNvPr id="79" name="Line 493"/>
          <p:cNvSpPr>
            <a:spLocks noChangeShapeType="1"/>
          </p:cNvSpPr>
          <p:nvPr/>
        </p:nvSpPr>
        <p:spPr bwMode="auto">
          <a:xfrm flipH="1">
            <a:off x="8408542" y="3844828"/>
            <a:ext cx="919163" cy="1851025"/>
          </a:xfrm>
          <a:prstGeom prst="line">
            <a:avLst/>
          </a:prstGeom>
          <a:noFill/>
          <a:ln w="18">
            <a:solidFill>
              <a:srgbClr val="000000"/>
            </a:solidFill>
            <a:round/>
            <a:headEnd/>
            <a:tailEnd/>
          </a:ln>
        </p:spPr>
        <p:txBody>
          <a:bodyPr lIns="91431" tIns="45715" rIns="91431" bIns="45715"/>
          <a:lstStyle/>
          <a:p>
            <a:endParaRPr lang="nl-NL"/>
          </a:p>
        </p:txBody>
      </p:sp>
      <p:sp>
        <p:nvSpPr>
          <p:cNvPr id="80" name="Line 494"/>
          <p:cNvSpPr>
            <a:spLocks noChangeShapeType="1"/>
          </p:cNvSpPr>
          <p:nvPr/>
        </p:nvSpPr>
        <p:spPr bwMode="auto">
          <a:xfrm flipH="1">
            <a:off x="8238679" y="4408390"/>
            <a:ext cx="792162" cy="193675"/>
          </a:xfrm>
          <a:prstGeom prst="line">
            <a:avLst/>
          </a:prstGeom>
          <a:noFill/>
          <a:ln w="18">
            <a:solidFill>
              <a:srgbClr val="000000"/>
            </a:solidFill>
            <a:round/>
            <a:headEnd/>
            <a:tailEnd/>
          </a:ln>
        </p:spPr>
        <p:txBody>
          <a:bodyPr lIns="91431" tIns="45715" rIns="91431" bIns="45715"/>
          <a:lstStyle/>
          <a:p>
            <a:endParaRPr lang="nl-NL"/>
          </a:p>
        </p:txBody>
      </p:sp>
      <p:sp>
        <p:nvSpPr>
          <p:cNvPr id="81" name="Line 495"/>
          <p:cNvSpPr>
            <a:spLocks noChangeShapeType="1"/>
          </p:cNvSpPr>
          <p:nvPr/>
        </p:nvSpPr>
        <p:spPr bwMode="auto">
          <a:xfrm>
            <a:off x="9030841" y="4408390"/>
            <a:ext cx="425450" cy="423863"/>
          </a:xfrm>
          <a:prstGeom prst="line">
            <a:avLst/>
          </a:prstGeom>
          <a:noFill/>
          <a:ln w="18">
            <a:solidFill>
              <a:srgbClr val="000000"/>
            </a:solidFill>
            <a:round/>
            <a:headEnd/>
            <a:tailEnd/>
          </a:ln>
        </p:spPr>
        <p:txBody>
          <a:bodyPr lIns="91431" tIns="45715" rIns="91431" bIns="45715"/>
          <a:lstStyle/>
          <a:p>
            <a:endParaRPr lang="nl-NL"/>
          </a:p>
        </p:txBody>
      </p:sp>
      <p:sp>
        <p:nvSpPr>
          <p:cNvPr id="82" name="Line 496"/>
          <p:cNvSpPr>
            <a:spLocks noChangeShapeType="1"/>
          </p:cNvSpPr>
          <p:nvPr/>
        </p:nvSpPr>
        <p:spPr bwMode="auto">
          <a:xfrm>
            <a:off x="8719691" y="5073552"/>
            <a:ext cx="423863" cy="423862"/>
          </a:xfrm>
          <a:prstGeom prst="line">
            <a:avLst/>
          </a:prstGeom>
          <a:noFill/>
          <a:ln w="18">
            <a:solidFill>
              <a:srgbClr val="000000"/>
            </a:solidFill>
            <a:round/>
            <a:headEnd/>
            <a:tailEnd/>
          </a:ln>
        </p:spPr>
        <p:txBody>
          <a:bodyPr lIns="91431" tIns="45715" rIns="91431" bIns="45715"/>
          <a:lstStyle/>
          <a:p>
            <a:endParaRPr lang="nl-NL"/>
          </a:p>
        </p:txBody>
      </p:sp>
      <p:sp>
        <p:nvSpPr>
          <p:cNvPr id="83" name="Line 497"/>
          <p:cNvSpPr>
            <a:spLocks noChangeShapeType="1"/>
          </p:cNvSpPr>
          <p:nvPr/>
        </p:nvSpPr>
        <p:spPr bwMode="auto">
          <a:xfrm flipH="1">
            <a:off x="6171755" y="3346352"/>
            <a:ext cx="877887" cy="1587"/>
          </a:xfrm>
          <a:prstGeom prst="line">
            <a:avLst/>
          </a:prstGeom>
          <a:noFill/>
          <a:ln w="18">
            <a:solidFill>
              <a:srgbClr val="000000"/>
            </a:solidFill>
            <a:round/>
            <a:headEnd/>
            <a:tailEnd/>
          </a:ln>
        </p:spPr>
        <p:txBody>
          <a:bodyPr lIns="91431" tIns="45715" rIns="91431" bIns="45715"/>
          <a:lstStyle/>
          <a:p>
            <a:endParaRPr lang="nl-NL"/>
          </a:p>
        </p:txBody>
      </p:sp>
      <p:sp>
        <p:nvSpPr>
          <p:cNvPr id="84" name="TextBox 499"/>
          <p:cNvSpPr txBox="1">
            <a:spLocks noChangeArrowheads="1"/>
          </p:cNvSpPr>
          <p:nvPr/>
        </p:nvSpPr>
        <p:spPr bwMode="auto">
          <a:xfrm>
            <a:off x="5357366" y="1381027"/>
            <a:ext cx="1008063" cy="246211"/>
          </a:xfrm>
          <a:prstGeom prst="rect">
            <a:avLst/>
          </a:prstGeom>
          <a:noFill/>
          <a:ln w="9525">
            <a:noFill/>
            <a:miter lim="800000"/>
            <a:headEnd/>
            <a:tailEnd/>
          </a:ln>
        </p:spPr>
        <p:txBody>
          <a:bodyPr lIns="91431" tIns="45715" rIns="91431" bIns="45715">
            <a:spAutoFit/>
          </a:bodyPr>
          <a:lstStyle/>
          <a:p>
            <a:r>
              <a:rPr lang="en-GB" sz="1000" b="1" dirty="0">
                <a:latin typeface="Arial" charset="0"/>
                <a:cs typeface="Arial" charset="0"/>
              </a:rPr>
              <a:t>Third party</a:t>
            </a:r>
          </a:p>
        </p:txBody>
      </p:sp>
      <p:sp>
        <p:nvSpPr>
          <p:cNvPr id="85" name="TextBox 500"/>
          <p:cNvSpPr txBox="1">
            <a:spLocks noChangeArrowheads="1"/>
          </p:cNvSpPr>
          <p:nvPr/>
        </p:nvSpPr>
        <p:spPr bwMode="auto">
          <a:xfrm>
            <a:off x="3969890" y="2028727"/>
            <a:ext cx="1360488" cy="400099"/>
          </a:xfrm>
          <a:prstGeom prst="rect">
            <a:avLst/>
          </a:prstGeom>
          <a:noFill/>
          <a:ln w="9525">
            <a:noFill/>
            <a:miter lim="800000"/>
            <a:headEnd/>
            <a:tailEnd/>
          </a:ln>
        </p:spPr>
        <p:txBody>
          <a:bodyPr lIns="91431" tIns="45715" rIns="91431" bIns="45715">
            <a:spAutoFit/>
          </a:bodyPr>
          <a:lstStyle/>
          <a:p>
            <a:pPr algn="r"/>
            <a:r>
              <a:rPr lang="en-GB" sz="1000" dirty="0">
                <a:latin typeface="Arial" charset="0"/>
                <a:cs typeface="Arial" charset="0"/>
              </a:rPr>
              <a:t>Poor representation in project</a:t>
            </a:r>
          </a:p>
        </p:txBody>
      </p:sp>
      <p:sp>
        <p:nvSpPr>
          <p:cNvPr id="86" name="TextBox 501"/>
          <p:cNvSpPr txBox="1">
            <a:spLocks noChangeArrowheads="1"/>
          </p:cNvSpPr>
          <p:nvPr/>
        </p:nvSpPr>
        <p:spPr bwMode="auto">
          <a:xfrm>
            <a:off x="4204840" y="2636740"/>
            <a:ext cx="1511300" cy="400099"/>
          </a:xfrm>
          <a:prstGeom prst="rect">
            <a:avLst/>
          </a:prstGeom>
          <a:noFill/>
          <a:ln w="9525">
            <a:noFill/>
            <a:miter lim="800000"/>
            <a:headEnd/>
            <a:tailEnd/>
          </a:ln>
        </p:spPr>
        <p:txBody>
          <a:bodyPr lIns="91431" tIns="45715" rIns="91431" bIns="45715">
            <a:spAutoFit/>
          </a:bodyPr>
          <a:lstStyle/>
          <a:p>
            <a:pPr algn="r"/>
            <a:r>
              <a:rPr lang="en-GB" sz="1000" dirty="0">
                <a:latin typeface="Arial" charset="0"/>
                <a:cs typeface="Arial" charset="0"/>
              </a:rPr>
              <a:t>Misunderstanding over payment schedule</a:t>
            </a:r>
          </a:p>
        </p:txBody>
      </p:sp>
      <p:sp>
        <p:nvSpPr>
          <p:cNvPr id="87" name="TextBox 502"/>
          <p:cNvSpPr txBox="1">
            <a:spLocks noChangeArrowheads="1"/>
          </p:cNvSpPr>
          <p:nvPr/>
        </p:nvSpPr>
        <p:spPr bwMode="auto">
          <a:xfrm>
            <a:off x="4565205" y="3141564"/>
            <a:ext cx="1584325" cy="400099"/>
          </a:xfrm>
          <a:prstGeom prst="rect">
            <a:avLst/>
          </a:prstGeom>
          <a:noFill/>
          <a:ln w="9525">
            <a:noFill/>
            <a:miter lim="800000"/>
            <a:headEnd/>
            <a:tailEnd/>
          </a:ln>
        </p:spPr>
        <p:txBody>
          <a:bodyPr lIns="91431" tIns="45715" rIns="91431" bIns="45715">
            <a:spAutoFit/>
          </a:bodyPr>
          <a:lstStyle/>
          <a:p>
            <a:pPr algn="r"/>
            <a:r>
              <a:rPr lang="en-GB" sz="1000" dirty="0">
                <a:latin typeface="Arial" charset="0"/>
                <a:cs typeface="Arial" charset="0"/>
              </a:rPr>
              <a:t>Payment outstanding for analysis work</a:t>
            </a:r>
          </a:p>
        </p:txBody>
      </p:sp>
      <p:sp>
        <p:nvSpPr>
          <p:cNvPr id="88" name="TextBox 503"/>
          <p:cNvSpPr txBox="1">
            <a:spLocks noChangeArrowheads="1"/>
          </p:cNvSpPr>
          <p:nvPr/>
        </p:nvSpPr>
        <p:spPr bwMode="auto">
          <a:xfrm>
            <a:off x="6652766" y="1350865"/>
            <a:ext cx="2016125" cy="246211"/>
          </a:xfrm>
          <a:prstGeom prst="rect">
            <a:avLst/>
          </a:prstGeom>
          <a:noFill/>
          <a:ln w="9525">
            <a:noFill/>
            <a:miter lim="800000"/>
            <a:headEnd/>
            <a:tailEnd/>
          </a:ln>
        </p:spPr>
        <p:txBody>
          <a:bodyPr lIns="91431" tIns="45715" rIns="91431" bIns="45715">
            <a:spAutoFit/>
          </a:bodyPr>
          <a:lstStyle/>
          <a:p>
            <a:r>
              <a:rPr lang="en-GB" sz="1000" dirty="0">
                <a:latin typeface="Arial" charset="0"/>
                <a:cs typeface="Arial" charset="0"/>
              </a:rPr>
              <a:t>Poor management of plan</a:t>
            </a:r>
          </a:p>
        </p:txBody>
      </p:sp>
      <p:sp>
        <p:nvSpPr>
          <p:cNvPr id="89" name="TextBox 504"/>
          <p:cNvSpPr txBox="1">
            <a:spLocks noChangeArrowheads="1"/>
          </p:cNvSpPr>
          <p:nvPr/>
        </p:nvSpPr>
        <p:spPr bwMode="auto">
          <a:xfrm>
            <a:off x="6992491" y="1927127"/>
            <a:ext cx="2016125" cy="246211"/>
          </a:xfrm>
          <a:prstGeom prst="rect">
            <a:avLst/>
          </a:prstGeom>
          <a:noFill/>
          <a:ln w="9525">
            <a:noFill/>
            <a:miter lim="800000"/>
            <a:headEnd/>
            <a:tailEnd/>
          </a:ln>
        </p:spPr>
        <p:txBody>
          <a:bodyPr lIns="91431" tIns="45715" rIns="91431" bIns="45715">
            <a:spAutoFit/>
          </a:bodyPr>
          <a:lstStyle/>
          <a:p>
            <a:r>
              <a:rPr lang="en-GB" sz="1000" dirty="0">
                <a:latin typeface="Arial" charset="0"/>
                <a:cs typeface="Arial" charset="0"/>
              </a:rPr>
              <a:t>Business analyst on holiday</a:t>
            </a:r>
          </a:p>
        </p:txBody>
      </p:sp>
      <p:sp>
        <p:nvSpPr>
          <p:cNvPr id="90" name="TextBox 505"/>
          <p:cNvSpPr txBox="1">
            <a:spLocks noChangeArrowheads="1"/>
          </p:cNvSpPr>
          <p:nvPr/>
        </p:nvSpPr>
        <p:spPr bwMode="auto">
          <a:xfrm>
            <a:off x="7533828" y="2349402"/>
            <a:ext cx="1350962" cy="400099"/>
          </a:xfrm>
          <a:prstGeom prst="rect">
            <a:avLst/>
          </a:prstGeom>
          <a:noFill/>
          <a:ln w="9525">
            <a:noFill/>
            <a:miter lim="800000"/>
            <a:headEnd/>
            <a:tailEnd/>
          </a:ln>
        </p:spPr>
        <p:txBody>
          <a:bodyPr lIns="91431" tIns="45715" rIns="91431" bIns="45715">
            <a:spAutoFit/>
          </a:bodyPr>
          <a:lstStyle/>
          <a:p>
            <a:r>
              <a:rPr lang="en-GB" sz="1000" dirty="0">
                <a:latin typeface="Arial" charset="0"/>
                <a:cs typeface="Arial" charset="0"/>
              </a:rPr>
              <a:t>Analysis data incomplete</a:t>
            </a:r>
          </a:p>
        </p:txBody>
      </p:sp>
      <p:sp>
        <p:nvSpPr>
          <p:cNvPr id="91" name="TextBox 506"/>
          <p:cNvSpPr txBox="1">
            <a:spLocks noChangeArrowheads="1"/>
          </p:cNvSpPr>
          <p:nvPr/>
        </p:nvSpPr>
        <p:spPr bwMode="auto">
          <a:xfrm>
            <a:off x="1828355" y="4333777"/>
            <a:ext cx="936625" cy="1015653"/>
          </a:xfrm>
          <a:prstGeom prst="rect">
            <a:avLst/>
          </a:prstGeom>
          <a:noFill/>
          <a:ln w="9525">
            <a:noFill/>
            <a:miter lim="800000"/>
            <a:headEnd/>
            <a:tailEnd/>
          </a:ln>
        </p:spPr>
        <p:txBody>
          <a:bodyPr lIns="91431" tIns="45715" rIns="91431" bIns="45715">
            <a:spAutoFit/>
          </a:bodyPr>
          <a:lstStyle/>
          <a:p>
            <a:r>
              <a:rPr lang="en-GB" sz="1000" dirty="0">
                <a:latin typeface="Arial" charset="0"/>
                <a:cs typeface="Arial" charset="0"/>
              </a:rPr>
              <a:t>Concern over development cycles for front-end panels</a:t>
            </a:r>
          </a:p>
        </p:txBody>
      </p:sp>
      <p:sp>
        <p:nvSpPr>
          <p:cNvPr id="92" name="TextBox 507"/>
          <p:cNvSpPr txBox="1">
            <a:spLocks noChangeArrowheads="1"/>
          </p:cNvSpPr>
          <p:nvPr/>
        </p:nvSpPr>
        <p:spPr bwMode="auto">
          <a:xfrm>
            <a:off x="2764978" y="5054502"/>
            <a:ext cx="792162" cy="246211"/>
          </a:xfrm>
          <a:prstGeom prst="rect">
            <a:avLst/>
          </a:prstGeom>
          <a:noFill/>
          <a:ln w="9525">
            <a:noFill/>
            <a:miter lim="800000"/>
            <a:headEnd/>
            <a:tailEnd/>
          </a:ln>
        </p:spPr>
        <p:txBody>
          <a:bodyPr lIns="91431" tIns="45715" rIns="91431" bIns="45715">
            <a:spAutoFit/>
          </a:bodyPr>
          <a:lstStyle/>
          <a:p>
            <a:r>
              <a:rPr lang="en-GB" sz="1000" b="1" dirty="0">
                <a:latin typeface="Arial" charset="0"/>
                <a:cs typeface="Arial" charset="0"/>
              </a:rPr>
              <a:t>Technical</a:t>
            </a:r>
          </a:p>
        </p:txBody>
      </p:sp>
      <p:sp>
        <p:nvSpPr>
          <p:cNvPr id="93" name="TextBox 508"/>
          <p:cNvSpPr txBox="1">
            <a:spLocks noChangeArrowheads="1"/>
          </p:cNvSpPr>
          <p:nvPr/>
        </p:nvSpPr>
        <p:spPr bwMode="auto">
          <a:xfrm>
            <a:off x="3557140" y="4837014"/>
            <a:ext cx="863600" cy="707876"/>
          </a:xfrm>
          <a:prstGeom prst="rect">
            <a:avLst/>
          </a:prstGeom>
          <a:noFill/>
          <a:ln w="9525">
            <a:noFill/>
            <a:miter lim="800000"/>
            <a:headEnd/>
            <a:tailEnd/>
          </a:ln>
        </p:spPr>
        <p:txBody>
          <a:bodyPr lIns="91431" tIns="45715" rIns="91431" bIns="45715">
            <a:spAutoFit/>
          </a:bodyPr>
          <a:lstStyle/>
          <a:p>
            <a:r>
              <a:rPr lang="en-GB" sz="1000" dirty="0">
                <a:latin typeface="Arial" charset="0"/>
                <a:cs typeface="Arial" charset="0"/>
              </a:rPr>
              <a:t>Estimates have no precedent in IS</a:t>
            </a:r>
          </a:p>
        </p:txBody>
      </p:sp>
      <p:sp>
        <p:nvSpPr>
          <p:cNvPr id="94" name="TextBox 509"/>
          <p:cNvSpPr txBox="1">
            <a:spLocks noChangeArrowheads="1"/>
          </p:cNvSpPr>
          <p:nvPr/>
        </p:nvSpPr>
        <p:spPr bwMode="auto">
          <a:xfrm>
            <a:off x="5284342" y="5054502"/>
            <a:ext cx="792163" cy="246211"/>
          </a:xfrm>
          <a:prstGeom prst="rect">
            <a:avLst/>
          </a:prstGeom>
          <a:noFill/>
          <a:ln w="9525">
            <a:noFill/>
            <a:miter lim="800000"/>
            <a:headEnd/>
            <a:tailEnd/>
          </a:ln>
        </p:spPr>
        <p:txBody>
          <a:bodyPr lIns="91431" tIns="45715" rIns="91431" bIns="45715">
            <a:spAutoFit/>
          </a:bodyPr>
          <a:lstStyle/>
          <a:p>
            <a:pPr algn="ctr"/>
            <a:r>
              <a:rPr lang="en-GB" sz="1000" b="1" dirty="0">
                <a:latin typeface="Arial" charset="0"/>
                <a:cs typeface="Arial" charset="0"/>
              </a:rPr>
              <a:t>User</a:t>
            </a:r>
          </a:p>
        </p:txBody>
      </p:sp>
      <p:sp>
        <p:nvSpPr>
          <p:cNvPr id="95" name="TextBox 510"/>
          <p:cNvSpPr txBox="1">
            <a:spLocks noChangeArrowheads="1"/>
          </p:cNvSpPr>
          <p:nvPr/>
        </p:nvSpPr>
        <p:spPr bwMode="auto">
          <a:xfrm>
            <a:off x="8021192" y="5702202"/>
            <a:ext cx="792163" cy="246211"/>
          </a:xfrm>
          <a:prstGeom prst="rect">
            <a:avLst/>
          </a:prstGeom>
          <a:noFill/>
          <a:ln w="9525">
            <a:noFill/>
            <a:miter lim="800000"/>
            <a:headEnd/>
            <a:tailEnd/>
          </a:ln>
        </p:spPr>
        <p:txBody>
          <a:bodyPr lIns="91431" tIns="45715" rIns="91431" bIns="45715">
            <a:spAutoFit/>
          </a:bodyPr>
          <a:lstStyle/>
          <a:p>
            <a:r>
              <a:rPr lang="en-GB" sz="1000" b="1" dirty="0">
                <a:latin typeface="Arial" charset="0"/>
                <a:cs typeface="Arial" charset="0"/>
              </a:rPr>
              <a:t>Business</a:t>
            </a:r>
          </a:p>
        </p:txBody>
      </p:sp>
      <p:sp>
        <p:nvSpPr>
          <p:cNvPr id="96" name="TextBox 511"/>
          <p:cNvSpPr txBox="1">
            <a:spLocks noChangeArrowheads="1"/>
          </p:cNvSpPr>
          <p:nvPr/>
        </p:nvSpPr>
        <p:spPr bwMode="auto">
          <a:xfrm>
            <a:off x="4242942" y="4478240"/>
            <a:ext cx="936625" cy="400099"/>
          </a:xfrm>
          <a:prstGeom prst="rect">
            <a:avLst/>
          </a:prstGeom>
          <a:noFill/>
          <a:ln w="9525">
            <a:noFill/>
            <a:miter lim="800000"/>
            <a:headEnd/>
            <a:tailEnd/>
          </a:ln>
        </p:spPr>
        <p:txBody>
          <a:bodyPr lIns="91431" tIns="45715" rIns="91431" bIns="45715">
            <a:spAutoFit/>
          </a:bodyPr>
          <a:lstStyle/>
          <a:p>
            <a:pPr algn="r"/>
            <a:r>
              <a:rPr lang="en-GB" sz="1000" dirty="0">
                <a:latin typeface="Arial" charset="0"/>
                <a:cs typeface="Arial" charset="0"/>
              </a:rPr>
              <a:t>Insufficient user input</a:t>
            </a:r>
          </a:p>
        </p:txBody>
      </p:sp>
      <p:sp>
        <p:nvSpPr>
          <p:cNvPr id="97" name="TextBox 512"/>
          <p:cNvSpPr txBox="1">
            <a:spLocks noChangeArrowheads="1"/>
          </p:cNvSpPr>
          <p:nvPr/>
        </p:nvSpPr>
        <p:spPr bwMode="auto">
          <a:xfrm>
            <a:off x="6076505" y="4837013"/>
            <a:ext cx="1296987" cy="553988"/>
          </a:xfrm>
          <a:prstGeom prst="rect">
            <a:avLst/>
          </a:prstGeom>
          <a:noFill/>
          <a:ln w="9525">
            <a:noFill/>
            <a:miter lim="800000"/>
            <a:headEnd/>
            <a:tailEnd/>
          </a:ln>
        </p:spPr>
        <p:txBody>
          <a:bodyPr lIns="91431" tIns="45715" rIns="91431" bIns="45715">
            <a:spAutoFit/>
          </a:bodyPr>
          <a:lstStyle/>
          <a:p>
            <a:r>
              <a:rPr lang="en-GB" sz="1000" dirty="0">
                <a:latin typeface="Arial" charset="0"/>
                <a:cs typeface="Arial" charset="0"/>
              </a:rPr>
              <a:t>User requirements did not address archiving</a:t>
            </a:r>
          </a:p>
        </p:txBody>
      </p:sp>
      <p:sp>
        <p:nvSpPr>
          <p:cNvPr id="98" name="TextBox 513"/>
          <p:cNvSpPr txBox="1">
            <a:spLocks noChangeArrowheads="1"/>
          </p:cNvSpPr>
          <p:nvPr/>
        </p:nvSpPr>
        <p:spPr bwMode="auto">
          <a:xfrm>
            <a:off x="7300466" y="4405213"/>
            <a:ext cx="936625" cy="553988"/>
          </a:xfrm>
          <a:prstGeom prst="rect">
            <a:avLst/>
          </a:prstGeom>
          <a:noFill/>
          <a:ln w="9525">
            <a:noFill/>
            <a:miter lim="800000"/>
            <a:headEnd/>
            <a:tailEnd/>
          </a:ln>
        </p:spPr>
        <p:txBody>
          <a:bodyPr lIns="91431" tIns="45715" rIns="91431" bIns="45715">
            <a:spAutoFit/>
          </a:bodyPr>
          <a:lstStyle/>
          <a:p>
            <a:pPr algn="r"/>
            <a:r>
              <a:rPr lang="en-GB" sz="1000" dirty="0">
                <a:latin typeface="Arial" charset="0"/>
                <a:cs typeface="Arial" charset="0"/>
              </a:rPr>
              <a:t>Business requirement unclear</a:t>
            </a:r>
          </a:p>
        </p:txBody>
      </p:sp>
      <p:sp>
        <p:nvSpPr>
          <p:cNvPr id="99" name="TextBox 514"/>
          <p:cNvSpPr txBox="1">
            <a:spLocks noChangeArrowheads="1"/>
          </p:cNvSpPr>
          <p:nvPr/>
        </p:nvSpPr>
        <p:spPr bwMode="auto">
          <a:xfrm>
            <a:off x="9461055" y="4571902"/>
            <a:ext cx="936625" cy="553988"/>
          </a:xfrm>
          <a:prstGeom prst="rect">
            <a:avLst/>
          </a:prstGeom>
          <a:noFill/>
          <a:ln w="9525">
            <a:noFill/>
            <a:miter lim="800000"/>
            <a:headEnd/>
            <a:tailEnd/>
          </a:ln>
        </p:spPr>
        <p:txBody>
          <a:bodyPr lIns="91431" tIns="45715" rIns="91431" bIns="45715">
            <a:spAutoFit/>
          </a:bodyPr>
          <a:lstStyle/>
          <a:p>
            <a:r>
              <a:rPr lang="en-GB" sz="1000" dirty="0">
                <a:latin typeface="Arial" charset="0"/>
                <a:cs typeface="Arial" charset="0"/>
              </a:rPr>
              <a:t>Project board unable to sign off</a:t>
            </a:r>
          </a:p>
        </p:txBody>
      </p:sp>
      <p:sp>
        <p:nvSpPr>
          <p:cNvPr id="100" name="TextBox 515"/>
          <p:cNvSpPr txBox="1">
            <a:spLocks noChangeArrowheads="1"/>
          </p:cNvSpPr>
          <p:nvPr/>
        </p:nvSpPr>
        <p:spPr bwMode="auto">
          <a:xfrm>
            <a:off x="9068941" y="5435502"/>
            <a:ext cx="1439863" cy="553988"/>
          </a:xfrm>
          <a:prstGeom prst="rect">
            <a:avLst/>
          </a:prstGeom>
          <a:noFill/>
          <a:ln w="9525">
            <a:noFill/>
            <a:miter lim="800000"/>
            <a:headEnd/>
            <a:tailEnd/>
          </a:ln>
        </p:spPr>
        <p:txBody>
          <a:bodyPr lIns="91431" tIns="45715" rIns="91431" bIns="45715">
            <a:spAutoFit/>
          </a:bodyPr>
          <a:lstStyle/>
          <a:p>
            <a:r>
              <a:rPr lang="en-GB" sz="1000" dirty="0">
                <a:latin typeface="Arial" charset="0"/>
                <a:cs typeface="Arial" charset="0"/>
              </a:rPr>
              <a:t>Concern over </a:t>
            </a:r>
            <a:br>
              <a:rPr lang="en-GB" sz="1000" dirty="0">
                <a:latin typeface="Arial" charset="0"/>
                <a:cs typeface="Arial" charset="0"/>
              </a:rPr>
            </a:br>
            <a:r>
              <a:rPr lang="en-GB" sz="1000" dirty="0">
                <a:latin typeface="Arial" charset="0"/>
                <a:cs typeface="Arial" charset="0"/>
              </a:rPr>
              <a:t>costs of developing archiving sub-system</a:t>
            </a:r>
          </a:p>
        </p:txBody>
      </p:sp>
      <p:sp>
        <p:nvSpPr>
          <p:cNvPr id="101" name="TextBox 516"/>
          <p:cNvSpPr txBox="1">
            <a:spLocks noChangeArrowheads="1"/>
          </p:cNvSpPr>
          <p:nvPr/>
        </p:nvSpPr>
        <p:spPr bwMode="auto">
          <a:xfrm>
            <a:off x="9191626" y="3284985"/>
            <a:ext cx="1368425" cy="400099"/>
          </a:xfrm>
          <a:prstGeom prst="rect">
            <a:avLst/>
          </a:prstGeom>
          <a:noFill/>
          <a:ln w="9525">
            <a:noFill/>
            <a:miter lim="800000"/>
            <a:headEnd/>
            <a:tailEnd/>
          </a:ln>
        </p:spPr>
        <p:txBody>
          <a:bodyPr lIns="91431" tIns="45715" rIns="91431" bIns="45715">
            <a:spAutoFit/>
          </a:bodyPr>
          <a:lstStyle/>
          <a:p>
            <a:r>
              <a:rPr lang="en-GB" sz="1000" dirty="0">
                <a:latin typeface="Arial" charset="0"/>
                <a:cs typeface="Arial" charset="0"/>
              </a:rPr>
              <a:t>Delay to functional specification sign off</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Risk Breakdown </a:t>
            </a:r>
            <a:r>
              <a:rPr lang="nl-NL" dirty="0" err="1"/>
              <a:t>Structure</a:t>
            </a:r>
            <a:endParaRPr lang="nl-NL" dirty="0"/>
          </a:p>
        </p:txBody>
      </p:sp>
      <p:sp>
        <p:nvSpPr>
          <p:cNvPr id="4" name="Tijdelijke aanduiding voor tekst 3">
            <a:extLst>
              <a:ext uri="{FF2B5EF4-FFF2-40B4-BE49-F238E27FC236}">
                <a16:creationId xmlns:a16="http://schemas.microsoft.com/office/drawing/2014/main" id="{E65A791B-6112-4894-A2E8-737DFE5365C7}"/>
              </a:ext>
            </a:extLst>
          </p:cNvPr>
          <p:cNvSpPr>
            <a:spLocks noGrp="1"/>
          </p:cNvSpPr>
          <p:nvPr>
            <p:ph type="body" sz="quarter" idx="13"/>
          </p:nvPr>
        </p:nvSpPr>
        <p:spPr/>
        <p:txBody>
          <a:bodyPr/>
          <a:lstStyle/>
          <a:p>
            <a:r>
              <a:rPr lang="en-GB" dirty="0"/>
              <a:t>Fig. B.5</a:t>
            </a:r>
            <a:endParaRPr lang="nl-NL" dirty="0"/>
          </a:p>
        </p:txBody>
      </p:sp>
      <p:sp>
        <p:nvSpPr>
          <p:cNvPr id="6" name="Freeform 7"/>
          <p:cNvSpPr>
            <a:spLocks/>
          </p:cNvSpPr>
          <p:nvPr/>
        </p:nvSpPr>
        <p:spPr bwMode="auto">
          <a:xfrm>
            <a:off x="2135560" y="1196754"/>
            <a:ext cx="7892430" cy="4968453"/>
          </a:xfrm>
          <a:custGeom>
            <a:avLst/>
            <a:gdLst>
              <a:gd name="T0" fmla="*/ 2147483647 w 5471"/>
              <a:gd name="T1" fmla="*/ 582155334 h 3448"/>
              <a:gd name="T2" fmla="*/ 2147483647 w 5471"/>
              <a:gd name="T3" fmla="*/ 2147483647 h 3448"/>
              <a:gd name="T4" fmla="*/ 0 w 5471"/>
              <a:gd name="T5" fmla="*/ 2147483647 h 3448"/>
              <a:gd name="T6" fmla="*/ 0 w 5471"/>
              <a:gd name="T7" fmla="*/ 0 h 3448"/>
              <a:gd name="T8" fmla="*/ 2147483647 w 5471"/>
              <a:gd name="T9" fmla="*/ 0 h 3448"/>
              <a:gd name="T10" fmla="*/ 2147483647 w 5471"/>
              <a:gd name="T11" fmla="*/ 0 h 3448"/>
              <a:gd name="T12" fmla="*/ 2147483647 w 5471"/>
              <a:gd name="T13" fmla="*/ 582155334 h 3448"/>
              <a:gd name="T14" fmla="*/ 2147483647 w 5471"/>
              <a:gd name="T15" fmla="*/ 582155334 h 3448"/>
              <a:gd name="T16" fmla="*/ 0 60000 65536"/>
              <a:gd name="T17" fmla="*/ 0 60000 65536"/>
              <a:gd name="T18" fmla="*/ 0 60000 65536"/>
              <a:gd name="T19" fmla="*/ 0 60000 65536"/>
              <a:gd name="T20" fmla="*/ 0 60000 65536"/>
              <a:gd name="T21" fmla="*/ 0 60000 65536"/>
              <a:gd name="T22" fmla="*/ 0 60000 65536"/>
              <a:gd name="T23" fmla="*/ 0 60000 65536"/>
              <a:gd name="T24" fmla="*/ 0 w 5471"/>
              <a:gd name="T25" fmla="*/ 0 h 3448"/>
              <a:gd name="T26" fmla="*/ 5471 w 5471"/>
              <a:gd name="T27" fmla="*/ 3448 h 3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71" h="3448">
                <a:moveTo>
                  <a:pt x="5471" y="231"/>
                </a:moveTo>
                <a:lnTo>
                  <a:pt x="5471" y="3448"/>
                </a:lnTo>
                <a:lnTo>
                  <a:pt x="0" y="3448"/>
                </a:lnTo>
                <a:lnTo>
                  <a:pt x="0" y="0"/>
                </a:lnTo>
                <a:lnTo>
                  <a:pt x="5250" y="0"/>
                </a:lnTo>
                <a:lnTo>
                  <a:pt x="5471" y="231"/>
                </a:lnTo>
                <a:close/>
              </a:path>
            </a:pathLst>
          </a:custGeom>
          <a:solidFill>
            <a:srgbClr val="D4E4E6"/>
          </a:solidFill>
          <a:ln w="9525">
            <a:noFill/>
            <a:round/>
            <a:headEnd/>
            <a:tailEnd/>
          </a:ln>
        </p:spPr>
        <p:txBody>
          <a:bodyPr lIns="91431" tIns="45715" rIns="91431" bIns="45715"/>
          <a:lstStyle/>
          <a:p>
            <a:endParaRPr lang="nl-NL"/>
          </a:p>
        </p:txBody>
      </p:sp>
      <p:sp>
        <p:nvSpPr>
          <p:cNvPr id="7" name="Freeform 8"/>
          <p:cNvSpPr>
            <a:spLocks/>
          </p:cNvSpPr>
          <p:nvPr/>
        </p:nvSpPr>
        <p:spPr bwMode="auto">
          <a:xfrm>
            <a:off x="2341852" y="2319267"/>
            <a:ext cx="1684949" cy="478401"/>
          </a:xfrm>
          <a:custGeom>
            <a:avLst/>
            <a:gdLst>
              <a:gd name="T0" fmla="*/ 2147483647 w 1168"/>
              <a:gd name="T1" fmla="*/ 0 h 332"/>
              <a:gd name="T2" fmla="*/ 2147483647 w 1168"/>
              <a:gd name="T3" fmla="*/ 405745900 h 332"/>
              <a:gd name="T4" fmla="*/ 2147483647 w 1168"/>
              <a:gd name="T5" fmla="*/ 405745900 h 332"/>
              <a:gd name="T6" fmla="*/ 2147483647 w 1168"/>
              <a:gd name="T7" fmla="*/ 836691964 h 332"/>
              <a:gd name="T8" fmla="*/ 0 w 1168"/>
              <a:gd name="T9" fmla="*/ 836691964 h 332"/>
              <a:gd name="T10" fmla="*/ 0 w 1168"/>
              <a:gd name="T11" fmla="*/ 0 h 332"/>
              <a:gd name="T12" fmla="*/ 2147483647 w 1168"/>
              <a:gd name="T13" fmla="*/ 0 h 332"/>
              <a:gd name="T14" fmla="*/ 2147483647 w 1168"/>
              <a:gd name="T15" fmla="*/ 0 h 332"/>
              <a:gd name="T16" fmla="*/ 0 60000 65536"/>
              <a:gd name="T17" fmla="*/ 0 60000 65536"/>
              <a:gd name="T18" fmla="*/ 0 60000 65536"/>
              <a:gd name="T19" fmla="*/ 0 60000 65536"/>
              <a:gd name="T20" fmla="*/ 0 60000 65536"/>
              <a:gd name="T21" fmla="*/ 0 60000 65536"/>
              <a:gd name="T22" fmla="*/ 0 60000 65536"/>
              <a:gd name="T23" fmla="*/ 0 60000 65536"/>
              <a:gd name="T24" fmla="*/ 0 w 1168"/>
              <a:gd name="T25" fmla="*/ 0 h 332"/>
              <a:gd name="T26" fmla="*/ 1168 w 1168"/>
              <a:gd name="T27" fmla="*/ 332 h 3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8" h="332">
                <a:moveTo>
                  <a:pt x="948" y="0"/>
                </a:moveTo>
                <a:lnTo>
                  <a:pt x="1166" y="161"/>
                </a:lnTo>
                <a:lnTo>
                  <a:pt x="1168" y="161"/>
                </a:lnTo>
                <a:lnTo>
                  <a:pt x="1168" y="332"/>
                </a:lnTo>
                <a:lnTo>
                  <a:pt x="0" y="332"/>
                </a:lnTo>
                <a:lnTo>
                  <a:pt x="0" y="0"/>
                </a:lnTo>
                <a:lnTo>
                  <a:pt x="945" y="0"/>
                </a:lnTo>
                <a:lnTo>
                  <a:pt x="948" y="0"/>
                </a:lnTo>
                <a:close/>
              </a:path>
            </a:pathLst>
          </a:custGeom>
          <a:solidFill>
            <a:srgbClr val="90B9C1"/>
          </a:solidFill>
          <a:ln w="9525">
            <a:noFill/>
            <a:round/>
            <a:headEnd/>
            <a:tailEnd/>
          </a:ln>
        </p:spPr>
        <p:txBody>
          <a:bodyPr lIns="91431" tIns="45715" rIns="91431" bIns="45715"/>
          <a:lstStyle/>
          <a:p>
            <a:endParaRPr lang="nl-NL"/>
          </a:p>
        </p:txBody>
      </p:sp>
      <p:sp>
        <p:nvSpPr>
          <p:cNvPr id="8" name="Freeform 9"/>
          <p:cNvSpPr>
            <a:spLocks/>
          </p:cNvSpPr>
          <p:nvPr/>
        </p:nvSpPr>
        <p:spPr bwMode="auto">
          <a:xfrm>
            <a:off x="2285592" y="2281802"/>
            <a:ext cx="1684949" cy="482723"/>
          </a:xfrm>
          <a:custGeom>
            <a:avLst/>
            <a:gdLst>
              <a:gd name="T0" fmla="*/ 2147483647 w 1168"/>
              <a:gd name="T1" fmla="*/ 7559668 h 335"/>
              <a:gd name="T2" fmla="*/ 2147483647 w 1168"/>
              <a:gd name="T3" fmla="*/ 405743932 h 335"/>
              <a:gd name="T4" fmla="*/ 2147483647 w 1168"/>
              <a:gd name="T5" fmla="*/ 405743932 h 335"/>
              <a:gd name="T6" fmla="*/ 2147483647 w 1168"/>
              <a:gd name="T7" fmla="*/ 844250845 h 335"/>
              <a:gd name="T8" fmla="*/ 0 w 1168"/>
              <a:gd name="T9" fmla="*/ 844250845 h 335"/>
              <a:gd name="T10" fmla="*/ 0 w 1168"/>
              <a:gd name="T11" fmla="*/ 0 h 335"/>
              <a:gd name="T12" fmla="*/ 2147483647 w 1168"/>
              <a:gd name="T13" fmla="*/ 0 h 335"/>
              <a:gd name="T14" fmla="*/ 2147483647 w 1168"/>
              <a:gd name="T15" fmla="*/ 7559668 h 335"/>
              <a:gd name="T16" fmla="*/ 0 60000 65536"/>
              <a:gd name="T17" fmla="*/ 0 60000 65536"/>
              <a:gd name="T18" fmla="*/ 0 60000 65536"/>
              <a:gd name="T19" fmla="*/ 0 60000 65536"/>
              <a:gd name="T20" fmla="*/ 0 60000 65536"/>
              <a:gd name="T21" fmla="*/ 0 60000 65536"/>
              <a:gd name="T22" fmla="*/ 0 60000 65536"/>
              <a:gd name="T23" fmla="*/ 0 60000 65536"/>
              <a:gd name="T24" fmla="*/ 0 w 1168"/>
              <a:gd name="T25" fmla="*/ 0 h 335"/>
              <a:gd name="T26" fmla="*/ 1168 w 1168"/>
              <a:gd name="T27" fmla="*/ 335 h 3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8" h="335">
                <a:moveTo>
                  <a:pt x="950" y="3"/>
                </a:moveTo>
                <a:lnTo>
                  <a:pt x="1166" y="161"/>
                </a:lnTo>
                <a:lnTo>
                  <a:pt x="1168" y="161"/>
                </a:lnTo>
                <a:lnTo>
                  <a:pt x="1168" y="335"/>
                </a:lnTo>
                <a:lnTo>
                  <a:pt x="0" y="335"/>
                </a:lnTo>
                <a:lnTo>
                  <a:pt x="0" y="0"/>
                </a:lnTo>
                <a:lnTo>
                  <a:pt x="948" y="0"/>
                </a:lnTo>
                <a:lnTo>
                  <a:pt x="950" y="3"/>
                </a:lnTo>
                <a:close/>
              </a:path>
            </a:pathLst>
          </a:custGeom>
          <a:solidFill>
            <a:srgbClr val="FFFFFF"/>
          </a:solidFill>
          <a:ln w="10">
            <a:solidFill>
              <a:srgbClr val="004F5A"/>
            </a:solidFill>
            <a:prstDash val="solid"/>
            <a:round/>
            <a:headEnd/>
            <a:tailEnd/>
          </a:ln>
        </p:spPr>
        <p:txBody>
          <a:bodyPr lIns="91431" tIns="45715" rIns="91431" bIns="45715"/>
          <a:lstStyle/>
          <a:p>
            <a:endParaRPr lang="nl-NL"/>
          </a:p>
        </p:txBody>
      </p:sp>
      <p:sp>
        <p:nvSpPr>
          <p:cNvPr id="9" name="Freeform 23"/>
          <p:cNvSpPr>
            <a:spLocks/>
          </p:cNvSpPr>
          <p:nvPr/>
        </p:nvSpPr>
        <p:spPr bwMode="auto">
          <a:xfrm>
            <a:off x="4293681" y="2319267"/>
            <a:ext cx="1684949" cy="478401"/>
          </a:xfrm>
          <a:custGeom>
            <a:avLst/>
            <a:gdLst>
              <a:gd name="T0" fmla="*/ 2147483647 w 1168"/>
              <a:gd name="T1" fmla="*/ 0 h 332"/>
              <a:gd name="T2" fmla="*/ 2147483647 w 1168"/>
              <a:gd name="T3" fmla="*/ 405745900 h 332"/>
              <a:gd name="T4" fmla="*/ 2147483647 w 1168"/>
              <a:gd name="T5" fmla="*/ 405745900 h 332"/>
              <a:gd name="T6" fmla="*/ 2147483647 w 1168"/>
              <a:gd name="T7" fmla="*/ 836691964 h 332"/>
              <a:gd name="T8" fmla="*/ 0 w 1168"/>
              <a:gd name="T9" fmla="*/ 836691964 h 332"/>
              <a:gd name="T10" fmla="*/ 0 w 1168"/>
              <a:gd name="T11" fmla="*/ 0 h 332"/>
              <a:gd name="T12" fmla="*/ 2147483647 w 1168"/>
              <a:gd name="T13" fmla="*/ 0 h 332"/>
              <a:gd name="T14" fmla="*/ 2147483647 w 1168"/>
              <a:gd name="T15" fmla="*/ 0 h 332"/>
              <a:gd name="T16" fmla="*/ 0 60000 65536"/>
              <a:gd name="T17" fmla="*/ 0 60000 65536"/>
              <a:gd name="T18" fmla="*/ 0 60000 65536"/>
              <a:gd name="T19" fmla="*/ 0 60000 65536"/>
              <a:gd name="T20" fmla="*/ 0 60000 65536"/>
              <a:gd name="T21" fmla="*/ 0 60000 65536"/>
              <a:gd name="T22" fmla="*/ 0 60000 65536"/>
              <a:gd name="T23" fmla="*/ 0 60000 65536"/>
              <a:gd name="T24" fmla="*/ 0 w 1168"/>
              <a:gd name="T25" fmla="*/ 0 h 332"/>
              <a:gd name="T26" fmla="*/ 1168 w 1168"/>
              <a:gd name="T27" fmla="*/ 332 h 3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8" h="332">
                <a:moveTo>
                  <a:pt x="950" y="0"/>
                </a:moveTo>
                <a:lnTo>
                  <a:pt x="1168" y="161"/>
                </a:lnTo>
                <a:lnTo>
                  <a:pt x="1168" y="332"/>
                </a:lnTo>
                <a:lnTo>
                  <a:pt x="0" y="332"/>
                </a:lnTo>
                <a:lnTo>
                  <a:pt x="0" y="0"/>
                </a:lnTo>
                <a:lnTo>
                  <a:pt x="947" y="0"/>
                </a:lnTo>
                <a:lnTo>
                  <a:pt x="950" y="0"/>
                </a:lnTo>
                <a:close/>
              </a:path>
            </a:pathLst>
          </a:custGeom>
          <a:solidFill>
            <a:srgbClr val="90B9C1"/>
          </a:solidFill>
          <a:ln w="9525">
            <a:noFill/>
            <a:round/>
            <a:headEnd/>
            <a:tailEnd/>
          </a:ln>
        </p:spPr>
        <p:txBody>
          <a:bodyPr lIns="91431" tIns="45715" rIns="91431" bIns="45715"/>
          <a:lstStyle/>
          <a:p>
            <a:endParaRPr lang="nl-NL"/>
          </a:p>
        </p:txBody>
      </p:sp>
      <p:sp>
        <p:nvSpPr>
          <p:cNvPr id="10" name="Freeform 24"/>
          <p:cNvSpPr>
            <a:spLocks/>
          </p:cNvSpPr>
          <p:nvPr/>
        </p:nvSpPr>
        <p:spPr bwMode="auto">
          <a:xfrm>
            <a:off x="4237421" y="2281802"/>
            <a:ext cx="1684949" cy="482723"/>
          </a:xfrm>
          <a:custGeom>
            <a:avLst/>
            <a:gdLst>
              <a:gd name="T0" fmla="*/ 2147483647 w 1168"/>
              <a:gd name="T1" fmla="*/ 7559668 h 335"/>
              <a:gd name="T2" fmla="*/ 2147483647 w 1168"/>
              <a:gd name="T3" fmla="*/ 405743932 h 335"/>
              <a:gd name="T4" fmla="*/ 2147483647 w 1168"/>
              <a:gd name="T5" fmla="*/ 405743932 h 335"/>
              <a:gd name="T6" fmla="*/ 2147483647 w 1168"/>
              <a:gd name="T7" fmla="*/ 844250845 h 335"/>
              <a:gd name="T8" fmla="*/ 0 w 1168"/>
              <a:gd name="T9" fmla="*/ 844250845 h 335"/>
              <a:gd name="T10" fmla="*/ 0 w 1168"/>
              <a:gd name="T11" fmla="*/ 0 h 335"/>
              <a:gd name="T12" fmla="*/ 2147483647 w 1168"/>
              <a:gd name="T13" fmla="*/ 0 h 335"/>
              <a:gd name="T14" fmla="*/ 2147483647 w 1168"/>
              <a:gd name="T15" fmla="*/ 7559668 h 335"/>
              <a:gd name="T16" fmla="*/ 0 60000 65536"/>
              <a:gd name="T17" fmla="*/ 0 60000 65536"/>
              <a:gd name="T18" fmla="*/ 0 60000 65536"/>
              <a:gd name="T19" fmla="*/ 0 60000 65536"/>
              <a:gd name="T20" fmla="*/ 0 60000 65536"/>
              <a:gd name="T21" fmla="*/ 0 60000 65536"/>
              <a:gd name="T22" fmla="*/ 0 60000 65536"/>
              <a:gd name="T23" fmla="*/ 0 60000 65536"/>
              <a:gd name="T24" fmla="*/ 0 w 1168"/>
              <a:gd name="T25" fmla="*/ 0 h 335"/>
              <a:gd name="T26" fmla="*/ 1168 w 1168"/>
              <a:gd name="T27" fmla="*/ 335 h 3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8" h="335">
                <a:moveTo>
                  <a:pt x="950" y="3"/>
                </a:moveTo>
                <a:lnTo>
                  <a:pt x="1168" y="161"/>
                </a:lnTo>
                <a:lnTo>
                  <a:pt x="1168" y="335"/>
                </a:lnTo>
                <a:lnTo>
                  <a:pt x="0" y="335"/>
                </a:lnTo>
                <a:lnTo>
                  <a:pt x="0" y="0"/>
                </a:lnTo>
                <a:lnTo>
                  <a:pt x="947" y="0"/>
                </a:lnTo>
                <a:lnTo>
                  <a:pt x="950" y="3"/>
                </a:lnTo>
                <a:close/>
              </a:path>
            </a:pathLst>
          </a:custGeom>
          <a:solidFill>
            <a:srgbClr val="FFFFFF"/>
          </a:solidFill>
          <a:ln w="10">
            <a:solidFill>
              <a:srgbClr val="004F5A"/>
            </a:solidFill>
            <a:prstDash val="solid"/>
            <a:round/>
            <a:headEnd/>
            <a:tailEnd/>
          </a:ln>
        </p:spPr>
        <p:txBody>
          <a:bodyPr lIns="91431" tIns="45715" rIns="91431" bIns="45715"/>
          <a:lstStyle/>
          <a:p>
            <a:endParaRPr lang="nl-NL"/>
          </a:p>
        </p:txBody>
      </p:sp>
      <p:sp>
        <p:nvSpPr>
          <p:cNvPr id="11" name="Freeform 39"/>
          <p:cNvSpPr>
            <a:spLocks/>
          </p:cNvSpPr>
          <p:nvPr/>
        </p:nvSpPr>
        <p:spPr bwMode="auto">
          <a:xfrm>
            <a:off x="6248397" y="2319267"/>
            <a:ext cx="1686391" cy="478401"/>
          </a:xfrm>
          <a:custGeom>
            <a:avLst/>
            <a:gdLst>
              <a:gd name="T0" fmla="*/ 2147483647 w 1169"/>
              <a:gd name="T1" fmla="*/ 0 h 332"/>
              <a:gd name="T2" fmla="*/ 2147483647 w 1169"/>
              <a:gd name="T3" fmla="*/ 405745900 h 332"/>
              <a:gd name="T4" fmla="*/ 2147483647 w 1169"/>
              <a:gd name="T5" fmla="*/ 405745900 h 332"/>
              <a:gd name="T6" fmla="*/ 2147483647 w 1169"/>
              <a:gd name="T7" fmla="*/ 836691964 h 332"/>
              <a:gd name="T8" fmla="*/ 0 w 1169"/>
              <a:gd name="T9" fmla="*/ 836691964 h 332"/>
              <a:gd name="T10" fmla="*/ 0 w 1169"/>
              <a:gd name="T11" fmla="*/ 0 h 332"/>
              <a:gd name="T12" fmla="*/ 2147483647 w 1169"/>
              <a:gd name="T13" fmla="*/ 0 h 332"/>
              <a:gd name="T14" fmla="*/ 2147483647 w 1169"/>
              <a:gd name="T15" fmla="*/ 0 h 332"/>
              <a:gd name="T16" fmla="*/ 0 60000 65536"/>
              <a:gd name="T17" fmla="*/ 0 60000 65536"/>
              <a:gd name="T18" fmla="*/ 0 60000 65536"/>
              <a:gd name="T19" fmla="*/ 0 60000 65536"/>
              <a:gd name="T20" fmla="*/ 0 60000 65536"/>
              <a:gd name="T21" fmla="*/ 0 60000 65536"/>
              <a:gd name="T22" fmla="*/ 0 60000 65536"/>
              <a:gd name="T23" fmla="*/ 0 60000 65536"/>
              <a:gd name="T24" fmla="*/ 0 w 1169"/>
              <a:gd name="T25" fmla="*/ 0 h 332"/>
              <a:gd name="T26" fmla="*/ 1169 w 1169"/>
              <a:gd name="T27" fmla="*/ 332 h 3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9" h="332">
                <a:moveTo>
                  <a:pt x="950" y="0"/>
                </a:moveTo>
                <a:lnTo>
                  <a:pt x="1166" y="161"/>
                </a:lnTo>
                <a:lnTo>
                  <a:pt x="1169" y="161"/>
                </a:lnTo>
                <a:lnTo>
                  <a:pt x="1169" y="332"/>
                </a:lnTo>
                <a:lnTo>
                  <a:pt x="0" y="332"/>
                </a:lnTo>
                <a:lnTo>
                  <a:pt x="0" y="0"/>
                </a:lnTo>
                <a:lnTo>
                  <a:pt x="948" y="0"/>
                </a:lnTo>
                <a:lnTo>
                  <a:pt x="950" y="0"/>
                </a:lnTo>
                <a:close/>
              </a:path>
            </a:pathLst>
          </a:custGeom>
          <a:solidFill>
            <a:srgbClr val="90B9C1"/>
          </a:solidFill>
          <a:ln w="9525">
            <a:noFill/>
            <a:round/>
            <a:headEnd/>
            <a:tailEnd/>
          </a:ln>
        </p:spPr>
        <p:txBody>
          <a:bodyPr lIns="91431" tIns="45715" rIns="91431" bIns="45715"/>
          <a:lstStyle/>
          <a:p>
            <a:endParaRPr lang="nl-NL"/>
          </a:p>
        </p:txBody>
      </p:sp>
      <p:sp>
        <p:nvSpPr>
          <p:cNvPr id="12" name="Freeform 40"/>
          <p:cNvSpPr>
            <a:spLocks/>
          </p:cNvSpPr>
          <p:nvPr/>
        </p:nvSpPr>
        <p:spPr bwMode="auto">
          <a:xfrm>
            <a:off x="6192134" y="2281802"/>
            <a:ext cx="1686392" cy="482723"/>
          </a:xfrm>
          <a:custGeom>
            <a:avLst/>
            <a:gdLst>
              <a:gd name="T0" fmla="*/ 2147483647 w 1169"/>
              <a:gd name="T1" fmla="*/ 7559668 h 335"/>
              <a:gd name="T2" fmla="*/ 2147483647 w 1169"/>
              <a:gd name="T3" fmla="*/ 405743932 h 335"/>
              <a:gd name="T4" fmla="*/ 2147483647 w 1169"/>
              <a:gd name="T5" fmla="*/ 405743932 h 335"/>
              <a:gd name="T6" fmla="*/ 2147483647 w 1169"/>
              <a:gd name="T7" fmla="*/ 844250845 h 335"/>
              <a:gd name="T8" fmla="*/ 0 w 1169"/>
              <a:gd name="T9" fmla="*/ 844250845 h 335"/>
              <a:gd name="T10" fmla="*/ 0 w 1169"/>
              <a:gd name="T11" fmla="*/ 0 h 335"/>
              <a:gd name="T12" fmla="*/ 2147483647 w 1169"/>
              <a:gd name="T13" fmla="*/ 0 h 335"/>
              <a:gd name="T14" fmla="*/ 2147483647 w 1169"/>
              <a:gd name="T15" fmla="*/ 7559668 h 335"/>
              <a:gd name="T16" fmla="*/ 0 60000 65536"/>
              <a:gd name="T17" fmla="*/ 0 60000 65536"/>
              <a:gd name="T18" fmla="*/ 0 60000 65536"/>
              <a:gd name="T19" fmla="*/ 0 60000 65536"/>
              <a:gd name="T20" fmla="*/ 0 60000 65536"/>
              <a:gd name="T21" fmla="*/ 0 60000 65536"/>
              <a:gd name="T22" fmla="*/ 0 60000 65536"/>
              <a:gd name="T23" fmla="*/ 0 60000 65536"/>
              <a:gd name="T24" fmla="*/ 0 w 1169"/>
              <a:gd name="T25" fmla="*/ 0 h 335"/>
              <a:gd name="T26" fmla="*/ 1169 w 1169"/>
              <a:gd name="T27" fmla="*/ 335 h 3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9" h="335">
                <a:moveTo>
                  <a:pt x="950" y="3"/>
                </a:moveTo>
                <a:lnTo>
                  <a:pt x="1166" y="161"/>
                </a:lnTo>
                <a:lnTo>
                  <a:pt x="1169" y="161"/>
                </a:lnTo>
                <a:lnTo>
                  <a:pt x="1169" y="335"/>
                </a:lnTo>
                <a:lnTo>
                  <a:pt x="0" y="335"/>
                </a:lnTo>
                <a:lnTo>
                  <a:pt x="0" y="0"/>
                </a:lnTo>
                <a:lnTo>
                  <a:pt x="948" y="0"/>
                </a:lnTo>
                <a:lnTo>
                  <a:pt x="950" y="3"/>
                </a:lnTo>
                <a:close/>
              </a:path>
            </a:pathLst>
          </a:custGeom>
          <a:solidFill>
            <a:srgbClr val="FFFFFF"/>
          </a:solidFill>
          <a:ln w="10">
            <a:solidFill>
              <a:srgbClr val="004F5A"/>
            </a:solidFill>
            <a:prstDash val="solid"/>
            <a:round/>
            <a:headEnd/>
            <a:tailEnd/>
          </a:ln>
        </p:spPr>
        <p:txBody>
          <a:bodyPr lIns="91431" tIns="45715" rIns="91431" bIns="45715"/>
          <a:lstStyle/>
          <a:p>
            <a:endParaRPr lang="nl-NL"/>
          </a:p>
        </p:txBody>
      </p:sp>
      <p:sp>
        <p:nvSpPr>
          <p:cNvPr id="13" name="Freeform 55"/>
          <p:cNvSpPr>
            <a:spLocks/>
          </p:cNvSpPr>
          <p:nvPr/>
        </p:nvSpPr>
        <p:spPr bwMode="auto">
          <a:xfrm>
            <a:off x="8200224" y="2319267"/>
            <a:ext cx="1684949" cy="478401"/>
          </a:xfrm>
          <a:custGeom>
            <a:avLst/>
            <a:gdLst>
              <a:gd name="T0" fmla="*/ 2147483647 w 1168"/>
              <a:gd name="T1" fmla="*/ 0 h 332"/>
              <a:gd name="T2" fmla="*/ 2147483647 w 1168"/>
              <a:gd name="T3" fmla="*/ 405745900 h 332"/>
              <a:gd name="T4" fmla="*/ 2147483647 w 1168"/>
              <a:gd name="T5" fmla="*/ 405745900 h 332"/>
              <a:gd name="T6" fmla="*/ 2147483647 w 1168"/>
              <a:gd name="T7" fmla="*/ 836691964 h 332"/>
              <a:gd name="T8" fmla="*/ 0 w 1168"/>
              <a:gd name="T9" fmla="*/ 836691964 h 332"/>
              <a:gd name="T10" fmla="*/ 0 w 1168"/>
              <a:gd name="T11" fmla="*/ 0 h 332"/>
              <a:gd name="T12" fmla="*/ 2147483647 w 1168"/>
              <a:gd name="T13" fmla="*/ 0 h 332"/>
              <a:gd name="T14" fmla="*/ 2147483647 w 1168"/>
              <a:gd name="T15" fmla="*/ 0 h 332"/>
              <a:gd name="T16" fmla="*/ 0 60000 65536"/>
              <a:gd name="T17" fmla="*/ 0 60000 65536"/>
              <a:gd name="T18" fmla="*/ 0 60000 65536"/>
              <a:gd name="T19" fmla="*/ 0 60000 65536"/>
              <a:gd name="T20" fmla="*/ 0 60000 65536"/>
              <a:gd name="T21" fmla="*/ 0 60000 65536"/>
              <a:gd name="T22" fmla="*/ 0 60000 65536"/>
              <a:gd name="T23" fmla="*/ 0 60000 65536"/>
              <a:gd name="T24" fmla="*/ 0 w 1168"/>
              <a:gd name="T25" fmla="*/ 0 h 332"/>
              <a:gd name="T26" fmla="*/ 1168 w 1168"/>
              <a:gd name="T27" fmla="*/ 332 h 3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8" h="332">
                <a:moveTo>
                  <a:pt x="950" y="0"/>
                </a:moveTo>
                <a:lnTo>
                  <a:pt x="1168" y="161"/>
                </a:lnTo>
                <a:lnTo>
                  <a:pt x="1168" y="332"/>
                </a:lnTo>
                <a:lnTo>
                  <a:pt x="0" y="332"/>
                </a:lnTo>
                <a:lnTo>
                  <a:pt x="0" y="0"/>
                </a:lnTo>
                <a:lnTo>
                  <a:pt x="948" y="0"/>
                </a:lnTo>
                <a:lnTo>
                  <a:pt x="950" y="0"/>
                </a:lnTo>
                <a:close/>
              </a:path>
            </a:pathLst>
          </a:custGeom>
          <a:solidFill>
            <a:srgbClr val="90B9C1"/>
          </a:solidFill>
          <a:ln w="9525">
            <a:noFill/>
            <a:round/>
            <a:headEnd/>
            <a:tailEnd/>
          </a:ln>
        </p:spPr>
        <p:txBody>
          <a:bodyPr lIns="91431" tIns="45715" rIns="91431" bIns="45715"/>
          <a:lstStyle/>
          <a:p>
            <a:endParaRPr lang="nl-NL"/>
          </a:p>
        </p:txBody>
      </p:sp>
      <p:sp>
        <p:nvSpPr>
          <p:cNvPr id="14" name="Freeform 56"/>
          <p:cNvSpPr>
            <a:spLocks/>
          </p:cNvSpPr>
          <p:nvPr/>
        </p:nvSpPr>
        <p:spPr bwMode="auto">
          <a:xfrm>
            <a:off x="8143965" y="2281802"/>
            <a:ext cx="1684949" cy="482723"/>
          </a:xfrm>
          <a:custGeom>
            <a:avLst/>
            <a:gdLst>
              <a:gd name="T0" fmla="*/ 2147483647 w 1168"/>
              <a:gd name="T1" fmla="*/ 7559668 h 335"/>
              <a:gd name="T2" fmla="*/ 2147483647 w 1168"/>
              <a:gd name="T3" fmla="*/ 405743932 h 335"/>
              <a:gd name="T4" fmla="*/ 2147483647 w 1168"/>
              <a:gd name="T5" fmla="*/ 405743932 h 335"/>
              <a:gd name="T6" fmla="*/ 2147483647 w 1168"/>
              <a:gd name="T7" fmla="*/ 844250845 h 335"/>
              <a:gd name="T8" fmla="*/ 0 w 1168"/>
              <a:gd name="T9" fmla="*/ 844250845 h 335"/>
              <a:gd name="T10" fmla="*/ 0 w 1168"/>
              <a:gd name="T11" fmla="*/ 0 h 335"/>
              <a:gd name="T12" fmla="*/ 2147483647 w 1168"/>
              <a:gd name="T13" fmla="*/ 0 h 335"/>
              <a:gd name="T14" fmla="*/ 2147483647 w 1168"/>
              <a:gd name="T15" fmla="*/ 7559668 h 335"/>
              <a:gd name="T16" fmla="*/ 0 60000 65536"/>
              <a:gd name="T17" fmla="*/ 0 60000 65536"/>
              <a:gd name="T18" fmla="*/ 0 60000 65536"/>
              <a:gd name="T19" fmla="*/ 0 60000 65536"/>
              <a:gd name="T20" fmla="*/ 0 60000 65536"/>
              <a:gd name="T21" fmla="*/ 0 60000 65536"/>
              <a:gd name="T22" fmla="*/ 0 60000 65536"/>
              <a:gd name="T23" fmla="*/ 0 60000 65536"/>
              <a:gd name="T24" fmla="*/ 0 w 1168"/>
              <a:gd name="T25" fmla="*/ 0 h 335"/>
              <a:gd name="T26" fmla="*/ 1168 w 1168"/>
              <a:gd name="T27" fmla="*/ 335 h 3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8" h="335">
                <a:moveTo>
                  <a:pt x="950" y="3"/>
                </a:moveTo>
                <a:lnTo>
                  <a:pt x="1168" y="161"/>
                </a:lnTo>
                <a:lnTo>
                  <a:pt x="1168" y="335"/>
                </a:lnTo>
                <a:lnTo>
                  <a:pt x="0" y="335"/>
                </a:lnTo>
                <a:lnTo>
                  <a:pt x="0" y="0"/>
                </a:lnTo>
                <a:lnTo>
                  <a:pt x="948" y="0"/>
                </a:lnTo>
                <a:lnTo>
                  <a:pt x="950" y="3"/>
                </a:lnTo>
                <a:close/>
              </a:path>
            </a:pathLst>
          </a:custGeom>
          <a:solidFill>
            <a:srgbClr val="FFFFFF"/>
          </a:solidFill>
          <a:ln w="10">
            <a:solidFill>
              <a:srgbClr val="004F5A"/>
            </a:solidFill>
            <a:prstDash val="solid"/>
            <a:round/>
            <a:headEnd/>
            <a:tailEnd/>
          </a:ln>
        </p:spPr>
        <p:txBody>
          <a:bodyPr lIns="91431" tIns="45715" rIns="91431" bIns="45715"/>
          <a:lstStyle/>
          <a:p>
            <a:endParaRPr lang="nl-NL"/>
          </a:p>
        </p:txBody>
      </p:sp>
      <p:sp>
        <p:nvSpPr>
          <p:cNvPr id="15" name="Freeform 69"/>
          <p:cNvSpPr>
            <a:spLocks/>
          </p:cNvSpPr>
          <p:nvPr/>
        </p:nvSpPr>
        <p:spPr bwMode="auto">
          <a:xfrm>
            <a:off x="2318770" y="3261660"/>
            <a:ext cx="1696490" cy="2582551"/>
          </a:xfrm>
          <a:custGeom>
            <a:avLst/>
            <a:gdLst>
              <a:gd name="T0" fmla="*/ 2147483647 w 1176"/>
              <a:gd name="T1" fmla="*/ 0 h 1558"/>
              <a:gd name="T2" fmla="*/ 2147483647 w 1176"/>
              <a:gd name="T3" fmla="*/ 400705611 h 1558"/>
              <a:gd name="T4" fmla="*/ 2147483647 w 1176"/>
              <a:gd name="T5" fmla="*/ 400705611 h 1558"/>
              <a:gd name="T6" fmla="*/ 2147483647 w 1176"/>
              <a:gd name="T7" fmla="*/ 2147483647 h 1558"/>
              <a:gd name="T8" fmla="*/ 0 w 1176"/>
              <a:gd name="T9" fmla="*/ 2147483647 h 1558"/>
              <a:gd name="T10" fmla="*/ 0 w 1176"/>
              <a:gd name="T11" fmla="*/ 0 h 1558"/>
              <a:gd name="T12" fmla="*/ 2147483647 w 1176"/>
              <a:gd name="T13" fmla="*/ 0 h 1558"/>
              <a:gd name="T14" fmla="*/ 2147483647 w 1176"/>
              <a:gd name="T15" fmla="*/ 0 h 1558"/>
              <a:gd name="T16" fmla="*/ 0 60000 65536"/>
              <a:gd name="T17" fmla="*/ 0 60000 65536"/>
              <a:gd name="T18" fmla="*/ 0 60000 65536"/>
              <a:gd name="T19" fmla="*/ 0 60000 65536"/>
              <a:gd name="T20" fmla="*/ 0 60000 65536"/>
              <a:gd name="T21" fmla="*/ 0 60000 65536"/>
              <a:gd name="T22" fmla="*/ 0 60000 65536"/>
              <a:gd name="T23" fmla="*/ 0 60000 65536"/>
              <a:gd name="T24" fmla="*/ 0 w 1176"/>
              <a:gd name="T25" fmla="*/ 0 h 1558"/>
              <a:gd name="T26" fmla="*/ 1176 w 1176"/>
              <a:gd name="T27" fmla="*/ 1558 h 15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6" h="1558">
                <a:moveTo>
                  <a:pt x="1010" y="0"/>
                </a:moveTo>
                <a:lnTo>
                  <a:pt x="1176" y="159"/>
                </a:lnTo>
                <a:lnTo>
                  <a:pt x="1176" y="1558"/>
                </a:lnTo>
                <a:lnTo>
                  <a:pt x="0" y="1558"/>
                </a:lnTo>
                <a:lnTo>
                  <a:pt x="0" y="0"/>
                </a:lnTo>
                <a:lnTo>
                  <a:pt x="1010" y="0"/>
                </a:lnTo>
                <a:close/>
              </a:path>
            </a:pathLst>
          </a:custGeom>
          <a:solidFill>
            <a:srgbClr val="90B9C1"/>
          </a:solidFill>
          <a:ln w="9525">
            <a:noFill/>
            <a:round/>
            <a:headEnd/>
            <a:tailEnd/>
          </a:ln>
        </p:spPr>
        <p:txBody>
          <a:bodyPr lIns="91431" tIns="45715" rIns="91431" bIns="45715"/>
          <a:lstStyle/>
          <a:p>
            <a:endParaRPr lang="nl-NL"/>
          </a:p>
        </p:txBody>
      </p:sp>
      <p:sp>
        <p:nvSpPr>
          <p:cNvPr id="16" name="Freeform 70"/>
          <p:cNvSpPr>
            <a:spLocks/>
          </p:cNvSpPr>
          <p:nvPr/>
        </p:nvSpPr>
        <p:spPr bwMode="auto">
          <a:xfrm>
            <a:off x="2274050" y="3224193"/>
            <a:ext cx="1700818" cy="2581072"/>
          </a:xfrm>
          <a:custGeom>
            <a:avLst/>
            <a:gdLst>
              <a:gd name="T0" fmla="*/ 2147483647 w 1179"/>
              <a:gd name="T1" fmla="*/ 0 h 1558"/>
              <a:gd name="T2" fmla="*/ 2147483647 w 1179"/>
              <a:gd name="T3" fmla="*/ 400705611 h 1558"/>
              <a:gd name="T4" fmla="*/ 2147483647 w 1179"/>
              <a:gd name="T5" fmla="*/ 405745922 h 1558"/>
              <a:gd name="T6" fmla="*/ 2147483647 w 1179"/>
              <a:gd name="T7" fmla="*/ 2147483647 h 1558"/>
              <a:gd name="T8" fmla="*/ 0 w 1179"/>
              <a:gd name="T9" fmla="*/ 2147483647 h 1558"/>
              <a:gd name="T10" fmla="*/ 0 w 1179"/>
              <a:gd name="T11" fmla="*/ 0 h 1558"/>
              <a:gd name="T12" fmla="*/ 2147483647 w 1179"/>
              <a:gd name="T13" fmla="*/ 0 h 1558"/>
              <a:gd name="T14" fmla="*/ 2147483647 w 1179"/>
              <a:gd name="T15" fmla="*/ 0 h 1558"/>
              <a:gd name="T16" fmla="*/ 0 60000 65536"/>
              <a:gd name="T17" fmla="*/ 0 60000 65536"/>
              <a:gd name="T18" fmla="*/ 0 60000 65536"/>
              <a:gd name="T19" fmla="*/ 0 60000 65536"/>
              <a:gd name="T20" fmla="*/ 0 60000 65536"/>
              <a:gd name="T21" fmla="*/ 0 60000 65536"/>
              <a:gd name="T22" fmla="*/ 0 60000 65536"/>
              <a:gd name="T23" fmla="*/ 0 60000 65536"/>
              <a:gd name="T24" fmla="*/ 0 w 1179"/>
              <a:gd name="T25" fmla="*/ 0 h 1558"/>
              <a:gd name="T26" fmla="*/ 1179 w 1179"/>
              <a:gd name="T27" fmla="*/ 1558 h 15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9" h="1558">
                <a:moveTo>
                  <a:pt x="1013" y="0"/>
                </a:moveTo>
                <a:lnTo>
                  <a:pt x="1179" y="159"/>
                </a:lnTo>
                <a:lnTo>
                  <a:pt x="1179" y="161"/>
                </a:lnTo>
                <a:lnTo>
                  <a:pt x="1179" y="1558"/>
                </a:lnTo>
                <a:lnTo>
                  <a:pt x="0" y="1558"/>
                </a:lnTo>
                <a:lnTo>
                  <a:pt x="0" y="0"/>
                </a:lnTo>
                <a:lnTo>
                  <a:pt x="1010" y="0"/>
                </a:lnTo>
                <a:lnTo>
                  <a:pt x="1013" y="0"/>
                </a:lnTo>
                <a:close/>
              </a:path>
            </a:pathLst>
          </a:custGeom>
          <a:solidFill>
            <a:srgbClr val="FFFFFF"/>
          </a:solidFill>
          <a:ln w="10">
            <a:solidFill>
              <a:srgbClr val="004F5A"/>
            </a:solidFill>
            <a:prstDash val="solid"/>
            <a:round/>
            <a:headEnd/>
            <a:tailEnd/>
          </a:ln>
        </p:spPr>
        <p:txBody>
          <a:bodyPr lIns="91431" tIns="45715" rIns="91431" bIns="45715"/>
          <a:lstStyle/>
          <a:p>
            <a:endParaRPr lang="nl-NL"/>
          </a:p>
        </p:txBody>
      </p:sp>
      <p:sp>
        <p:nvSpPr>
          <p:cNvPr id="17" name="Rectangle 209"/>
          <p:cNvSpPr>
            <a:spLocks noChangeArrowheads="1"/>
          </p:cNvSpPr>
          <p:nvPr/>
        </p:nvSpPr>
        <p:spPr bwMode="auto">
          <a:xfrm>
            <a:off x="3487273" y="5038371"/>
            <a:ext cx="65" cy="276999"/>
          </a:xfrm>
          <a:prstGeom prst="rect">
            <a:avLst/>
          </a:prstGeom>
          <a:noFill/>
          <a:ln w="9525">
            <a:noFill/>
            <a:miter lim="800000"/>
            <a:headEnd/>
            <a:tailEnd/>
          </a:ln>
        </p:spPr>
        <p:txBody>
          <a:bodyPr wrap="none" lIns="0" tIns="0" rIns="0" bIns="0">
            <a:spAutoFit/>
          </a:bodyPr>
          <a:lstStyle/>
          <a:p>
            <a:endParaRPr lang="en-US">
              <a:latin typeface="Arial" charset="0"/>
              <a:cs typeface="Arial" charset="0"/>
            </a:endParaRPr>
          </a:p>
        </p:txBody>
      </p:sp>
      <p:sp>
        <p:nvSpPr>
          <p:cNvPr id="18" name="Rectangle 210"/>
          <p:cNvSpPr>
            <a:spLocks noChangeArrowheads="1"/>
          </p:cNvSpPr>
          <p:nvPr/>
        </p:nvSpPr>
        <p:spPr bwMode="auto">
          <a:xfrm>
            <a:off x="3529106" y="5038371"/>
            <a:ext cx="65" cy="276999"/>
          </a:xfrm>
          <a:prstGeom prst="rect">
            <a:avLst/>
          </a:prstGeom>
          <a:noFill/>
          <a:ln w="9525">
            <a:noFill/>
            <a:miter lim="800000"/>
            <a:headEnd/>
            <a:tailEnd/>
          </a:ln>
        </p:spPr>
        <p:txBody>
          <a:bodyPr wrap="none" lIns="0" tIns="0" rIns="0" bIns="0">
            <a:spAutoFit/>
          </a:bodyPr>
          <a:lstStyle/>
          <a:p>
            <a:endParaRPr lang="en-US">
              <a:latin typeface="Arial" charset="0"/>
              <a:cs typeface="Arial" charset="0"/>
            </a:endParaRPr>
          </a:p>
        </p:txBody>
      </p:sp>
      <p:sp>
        <p:nvSpPr>
          <p:cNvPr id="19" name="Freeform 228"/>
          <p:cNvSpPr>
            <a:spLocks/>
          </p:cNvSpPr>
          <p:nvPr/>
        </p:nvSpPr>
        <p:spPr bwMode="auto">
          <a:xfrm>
            <a:off x="4270599" y="3261659"/>
            <a:ext cx="1700818" cy="2240645"/>
          </a:xfrm>
          <a:custGeom>
            <a:avLst/>
            <a:gdLst>
              <a:gd name="T0" fmla="*/ 2147483647 w 1179"/>
              <a:gd name="T1" fmla="*/ 0 h 1514"/>
              <a:gd name="T2" fmla="*/ 2147483647 w 1179"/>
              <a:gd name="T3" fmla="*/ 400705607 h 1514"/>
              <a:gd name="T4" fmla="*/ 2147483647 w 1179"/>
              <a:gd name="T5" fmla="*/ 400705607 h 1514"/>
              <a:gd name="T6" fmla="*/ 2147483647 w 1179"/>
              <a:gd name="T7" fmla="*/ 2147483647 h 1514"/>
              <a:gd name="T8" fmla="*/ 0 w 1179"/>
              <a:gd name="T9" fmla="*/ 2147483647 h 1514"/>
              <a:gd name="T10" fmla="*/ 0 w 1179"/>
              <a:gd name="T11" fmla="*/ 0 h 1514"/>
              <a:gd name="T12" fmla="*/ 2147483647 w 1179"/>
              <a:gd name="T13" fmla="*/ 0 h 1514"/>
              <a:gd name="T14" fmla="*/ 2147483647 w 1179"/>
              <a:gd name="T15" fmla="*/ 0 h 1514"/>
              <a:gd name="T16" fmla="*/ 0 60000 65536"/>
              <a:gd name="T17" fmla="*/ 0 60000 65536"/>
              <a:gd name="T18" fmla="*/ 0 60000 65536"/>
              <a:gd name="T19" fmla="*/ 0 60000 65536"/>
              <a:gd name="T20" fmla="*/ 0 60000 65536"/>
              <a:gd name="T21" fmla="*/ 0 60000 65536"/>
              <a:gd name="T22" fmla="*/ 0 60000 65536"/>
              <a:gd name="T23" fmla="*/ 0 60000 65536"/>
              <a:gd name="T24" fmla="*/ 0 w 1179"/>
              <a:gd name="T25" fmla="*/ 0 h 1514"/>
              <a:gd name="T26" fmla="*/ 1179 w 1179"/>
              <a:gd name="T27" fmla="*/ 1514 h 15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9" h="1514">
                <a:moveTo>
                  <a:pt x="1013" y="0"/>
                </a:moveTo>
                <a:lnTo>
                  <a:pt x="1179" y="159"/>
                </a:lnTo>
                <a:lnTo>
                  <a:pt x="1179" y="1514"/>
                </a:lnTo>
                <a:lnTo>
                  <a:pt x="0" y="1514"/>
                </a:lnTo>
                <a:lnTo>
                  <a:pt x="0" y="0"/>
                </a:lnTo>
                <a:lnTo>
                  <a:pt x="1010" y="0"/>
                </a:lnTo>
                <a:lnTo>
                  <a:pt x="1013" y="0"/>
                </a:lnTo>
                <a:close/>
              </a:path>
            </a:pathLst>
          </a:custGeom>
          <a:solidFill>
            <a:srgbClr val="90B9C1"/>
          </a:solidFill>
          <a:ln w="9525">
            <a:noFill/>
            <a:round/>
            <a:headEnd/>
            <a:tailEnd/>
          </a:ln>
        </p:spPr>
        <p:txBody>
          <a:bodyPr lIns="91431" tIns="45715" rIns="91431" bIns="45715"/>
          <a:lstStyle/>
          <a:p>
            <a:endParaRPr lang="nl-NL"/>
          </a:p>
        </p:txBody>
      </p:sp>
      <p:sp>
        <p:nvSpPr>
          <p:cNvPr id="20" name="Freeform 229"/>
          <p:cNvSpPr>
            <a:spLocks/>
          </p:cNvSpPr>
          <p:nvPr/>
        </p:nvSpPr>
        <p:spPr bwMode="auto">
          <a:xfrm>
            <a:off x="4228764" y="3224194"/>
            <a:ext cx="1697932" cy="2238353"/>
          </a:xfrm>
          <a:custGeom>
            <a:avLst/>
            <a:gdLst>
              <a:gd name="T0" fmla="*/ 2147483647 w 1177"/>
              <a:gd name="T1" fmla="*/ 0 h 1514"/>
              <a:gd name="T2" fmla="*/ 2147483647 w 1177"/>
              <a:gd name="T3" fmla="*/ 400705607 h 1514"/>
              <a:gd name="T4" fmla="*/ 2147483647 w 1177"/>
              <a:gd name="T5" fmla="*/ 405745918 h 1514"/>
              <a:gd name="T6" fmla="*/ 2147483647 w 1177"/>
              <a:gd name="T7" fmla="*/ 2147483647 h 1514"/>
              <a:gd name="T8" fmla="*/ 0 w 1177"/>
              <a:gd name="T9" fmla="*/ 2147483647 h 1514"/>
              <a:gd name="T10" fmla="*/ 0 w 1177"/>
              <a:gd name="T11" fmla="*/ 0 h 1514"/>
              <a:gd name="T12" fmla="*/ 2147483647 w 1177"/>
              <a:gd name="T13" fmla="*/ 0 h 1514"/>
              <a:gd name="T14" fmla="*/ 2147483647 w 1177"/>
              <a:gd name="T15" fmla="*/ 0 h 1514"/>
              <a:gd name="T16" fmla="*/ 0 60000 65536"/>
              <a:gd name="T17" fmla="*/ 0 60000 65536"/>
              <a:gd name="T18" fmla="*/ 0 60000 65536"/>
              <a:gd name="T19" fmla="*/ 0 60000 65536"/>
              <a:gd name="T20" fmla="*/ 0 60000 65536"/>
              <a:gd name="T21" fmla="*/ 0 60000 65536"/>
              <a:gd name="T22" fmla="*/ 0 60000 65536"/>
              <a:gd name="T23" fmla="*/ 0 60000 65536"/>
              <a:gd name="T24" fmla="*/ 0 w 1177"/>
              <a:gd name="T25" fmla="*/ 0 h 1514"/>
              <a:gd name="T26" fmla="*/ 1177 w 1177"/>
              <a:gd name="T27" fmla="*/ 1514 h 15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7" h="1514">
                <a:moveTo>
                  <a:pt x="1013" y="0"/>
                </a:moveTo>
                <a:lnTo>
                  <a:pt x="1177" y="159"/>
                </a:lnTo>
                <a:lnTo>
                  <a:pt x="1177" y="161"/>
                </a:lnTo>
                <a:lnTo>
                  <a:pt x="1177" y="1514"/>
                </a:lnTo>
                <a:lnTo>
                  <a:pt x="0" y="1514"/>
                </a:lnTo>
                <a:lnTo>
                  <a:pt x="0" y="0"/>
                </a:lnTo>
                <a:lnTo>
                  <a:pt x="1011" y="0"/>
                </a:lnTo>
                <a:lnTo>
                  <a:pt x="1013" y="0"/>
                </a:lnTo>
                <a:close/>
              </a:path>
            </a:pathLst>
          </a:custGeom>
          <a:solidFill>
            <a:srgbClr val="FFFFFF"/>
          </a:solidFill>
          <a:ln w="10">
            <a:solidFill>
              <a:srgbClr val="004F5A"/>
            </a:solidFill>
            <a:prstDash val="solid"/>
            <a:round/>
            <a:headEnd/>
            <a:tailEnd/>
          </a:ln>
        </p:spPr>
        <p:txBody>
          <a:bodyPr lIns="91431" tIns="45715" rIns="91431" bIns="45715"/>
          <a:lstStyle/>
          <a:p>
            <a:endParaRPr lang="nl-NL"/>
          </a:p>
        </p:txBody>
      </p:sp>
      <p:sp>
        <p:nvSpPr>
          <p:cNvPr id="21" name="Freeform 345"/>
          <p:cNvSpPr>
            <a:spLocks/>
          </p:cNvSpPr>
          <p:nvPr/>
        </p:nvSpPr>
        <p:spPr bwMode="auto">
          <a:xfrm>
            <a:off x="6225313" y="3261660"/>
            <a:ext cx="1763098" cy="2742159"/>
          </a:xfrm>
          <a:custGeom>
            <a:avLst/>
            <a:gdLst>
              <a:gd name="T0" fmla="*/ 2147483647 w 1177"/>
              <a:gd name="T1" fmla="*/ 0 h 1903"/>
              <a:gd name="T2" fmla="*/ 2147483647 w 1177"/>
              <a:gd name="T3" fmla="*/ 400703980 h 1903"/>
              <a:gd name="T4" fmla="*/ 2147483647 w 1177"/>
              <a:gd name="T5" fmla="*/ 400703980 h 1903"/>
              <a:gd name="T6" fmla="*/ 2147483647 w 1177"/>
              <a:gd name="T7" fmla="*/ 2147483647 h 1903"/>
              <a:gd name="T8" fmla="*/ 0 w 1177"/>
              <a:gd name="T9" fmla="*/ 2147483647 h 1903"/>
              <a:gd name="T10" fmla="*/ 0 w 1177"/>
              <a:gd name="T11" fmla="*/ 0 h 1903"/>
              <a:gd name="T12" fmla="*/ 2147483647 w 1177"/>
              <a:gd name="T13" fmla="*/ 0 h 1903"/>
              <a:gd name="T14" fmla="*/ 2147483647 w 1177"/>
              <a:gd name="T15" fmla="*/ 0 h 1903"/>
              <a:gd name="T16" fmla="*/ 0 60000 65536"/>
              <a:gd name="T17" fmla="*/ 0 60000 65536"/>
              <a:gd name="T18" fmla="*/ 0 60000 65536"/>
              <a:gd name="T19" fmla="*/ 0 60000 65536"/>
              <a:gd name="T20" fmla="*/ 0 60000 65536"/>
              <a:gd name="T21" fmla="*/ 0 60000 65536"/>
              <a:gd name="T22" fmla="*/ 0 60000 65536"/>
              <a:gd name="T23" fmla="*/ 0 60000 65536"/>
              <a:gd name="T24" fmla="*/ 0 w 1177"/>
              <a:gd name="T25" fmla="*/ 0 h 1903"/>
              <a:gd name="T26" fmla="*/ 1177 w 1177"/>
              <a:gd name="T27" fmla="*/ 1903 h 19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7" h="1903">
                <a:moveTo>
                  <a:pt x="1013" y="0"/>
                </a:moveTo>
                <a:lnTo>
                  <a:pt x="1177" y="159"/>
                </a:lnTo>
                <a:lnTo>
                  <a:pt x="1177" y="1903"/>
                </a:lnTo>
                <a:lnTo>
                  <a:pt x="0" y="1903"/>
                </a:lnTo>
                <a:lnTo>
                  <a:pt x="0" y="0"/>
                </a:lnTo>
                <a:lnTo>
                  <a:pt x="1011" y="0"/>
                </a:lnTo>
                <a:lnTo>
                  <a:pt x="1013" y="0"/>
                </a:lnTo>
                <a:close/>
              </a:path>
            </a:pathLst>
          </a:custGeom>
          <a:solidFill>
            <a:srgbClr val="90B9C1"/>
          </a:solidFill>
          <a:ln w="9525">
            <a:noFill/>
            <a:round/>
            <a:headEnd/>
            <a:tailEnd/>
          </a:ln>
        </p:spPr>
        <p:txBody>
          <a:bodyPr lIns="91431" tIns="45715" rIns="91431" bIns="45715"/>
          <a:lstStyle/>
          <a:p>
            <a:endParaRPr lang="nl-NL"/>
          </a:p>
        </p:txBody>
      </p:sp>
      <p:sp>
        <p:nvSpPr>
          <p:cNvPr id="22" name="Freeform 346"/>
          <p:cNvSpPr>
            <a:spLocks/>
          </p:cNvSpPr>
          <p:nvPr/>
        </p:nvSpPr>
        <p:spPr bwMode="auto">
          <a:xfrm>
            <a:off x="6180592" y="3224193"/>
            <a:ext cx="1768062" cy="2746482"/>
          </a:xfrm>
          <a:custGeom>
            <a:avLst/>
            <a:gdLst>
              <a:gd name="T0" fmla="*/ 2147483647 w 1179"/>
              <a:gd name="T1" fmla="*/ 0 h 1906"/>
              <a:gd name="T2" fmla="*/ 2147483647 w 1179"/>
              <a:gd name="T3" fmla="*/ 400705634 h 1906"/>
              <a:gd name="T4" fmla="*/ 2147483647 w 1179"/>
              <a:gd name="T5" fmla="*/ 405745945 h 1906"/>
              <a:gd name="T6" fmla="*/ 2147483647 w 1179"/>
              <a:gd name="T7" fmla="*/ 2147483647 h 1906"/>
              <a:gd name="T8" fmla="*/ 0 w 1179"/>
              <a:gd name="T9" fmla="*/ 2147483647 h 1906"/>
              <a:gd name="T10" fmla="*/ 0 w 1179"/>
              <a:gd name="T11" fmla="*/ 0 h 1906"/>
              <a:gd name="T12" fmla="*/ 2147483647 w 1179"/>
              <a:gd name="T13" fmla="*/ 0 h 1906"/>
              <a:gd name="T14" fmla="*/ 2147483647 w 1179"/>
              <a:gd name="T15" fmla="*/ 0 h 1906"/>
              <a:gd name="T16" fmla="*/ 0 60000 65536"/>
              <a:gd name="T17" fmla="*/ 0 60000 65536"/>
              <a:gd name="T18" fmla="*/ 0 60000 65536"/>
              <a:gd name="T19" fmla="*/ 0 60000 65536"/>
              <a:gd name="T20" fmla="*/ 0 60000 65536"/>
              <a:gd name="T21" fmla="*/ 0 60000 65536"/>
              <a:gd name="T22" fmla="*/ 0 60000 65536"/>
              <a:gd name="T23" fmla="*/ 0 60000 65536"/>
              <a:gd name="T24" fmla="*/ 0 w 1179"/>
              <a:gd name="T25" fmla="*/ 0 h 1906"/>
              <a:gd name="T26" fmla="*/ 1179 w 1179"/>
              <a:gd name="T27" fmla="*/ 1906 h 19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9" h="1906">
                <a:moveTo>
                  <a:pt x="1013" y="0"/>
                </a:moveTo>
                <a:lnTo>
                  <a:pt x="1179" y="159"/>
                </a:lnTo>
                <a:lnTo>
                  <a:pt x="1179" y="161"/>
                </a:lnTo>
                <a:lnTo>
                  <a:pt x="1179" y="1906"/>
                </a:lnTo>
                <a:lnTo>
                  <a:pt x="0" y="1906"/>
                </a:lnTo>
                <a:lnTo>
                  <a:pt x="0" y="0"/>
                </a:lnTo>
                <a:lnTo>
                  <a:pt x="1013" y="0"/>
                </a:lnTo>
                <a:close/>
              </a:path>
            </a:pathLst>
          </a:custGeom>
          <a:solidFill>
            <a:srgbClr val="FFFFFF"/>
          </a:solidFill>
          <a:ln w="10">
            <a:solidFill>
              <a:srgbClr val="004F5A"/>
            </a:solidFill>
            <a:prstDash val="solid"/>
            <a:round/>
            <a:headEnd/>
            <a:tailEnd/>
          </a:ln>
        </p:spPr>
        <p:txBody>
          <a:bodyPr lIns="91431" tIns="45715" rIns="91431" bIns="45715"/>
          <a:lstStyle/>
          <a:p>
            <a:endParaRPr lang="nl-NL"/>
          </a:p>
        </p:txBody>
      </p:sp>
      <p:sp>
        <p:nvSpPr>
          <p:cNvPr id="23" name="Freeform 541"/>
          <p:cNvSpPr>
            <a:spLocks/>
          </p:cNvSpPr>
          <p:nvPr/>
        </p:nvSpPr>
        <p:spPr bwMode="auto">
          <a:xfrm>
            <a:off x="8177142" y="3261659"/>
            <a:ext cx="1700818" cy="2327582"/>
          </a:xfrm>
          <a:custGeom>
            <a:avLst/>
            <a:gdLst>
              <a:gd name="T0" fmla="*/ 2147483647 w 1179"/>
              <a:gd name="T1" fmla="*/ 0 h 1400"/>
              <a:gd name="T2" fmla="*/ 2147483647 w 1179"/>
              <a:gd name="T3" fmla="*/ 400705597 h 1400"/>
              <a:gd name="T4" fmla="*/ 2147483647 w 1179"/>
              <a:gd name="T5" fmla="*/ 400705597 h 1400"/>
              <a:gd name="T6" fmla="*/ 2147483647 w 1179"/>
              <a:gd name="T7" fmla="*/ 2147483647 h 1400"/>
              <a:gd name="T8" fmla="*/ 0 w 1179"/>
              <a:gd name="T9" fmla="*/ 2147483647 h 1400"/>
              <a:gd name="T10" fmla="*/ 0 w 1179"/>
              <a:gd name="T11" fmla="*/ 0 h 1400"/>
              <a:gd name="T12" fmla="*/ 2147483647 w 1179"/>
              <a:gd name="T13" fmla="*/ 0 h 1400"/>
              <a:gd name="T14" fmla="*/ 2147483647 w 1179"/>
              <a:gd name="T15" fmla="*/ 0 h 1400"/>
              <a:gd name="T16" fmla="*/ 0 60000 65536"/>
              <a:gd name="T17" fmla="*/ 0 60000 65536"/>
              <a:gd name="T18" fmla="*/ 0 60000 65536"/>
              <a:gd name="T19" fmla="*/ 0 60000 65536"/>
              <a:gd name="T20" fmla="*/ 0 60000 65536"/>
              <a:gd name="T21" fmla="*/ 0 60000 65536"/>
              <a:gd name="T22" fmla="*/ 0 60000 65536"/>
              <a:gd name="T23" fmla="*/ 0 60000 65536"/>
              <a:gd name="T24" fmla="*/ 0 w 1179"/>
              <a:gd name="T25" fmla="*/ 0 h 1400"/>
              <a:gd name="T26" fmla="*/ 1179 w 1179"/>
              <a:gd name="T27" fmla="*/ 1400 h 1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9" h="1400">
                <a:moveTo>
                  <a:pt x="1013" y="0"/>
                </a:moveTo>
                <a:lnTo>
                  <a:pt x="1179" y="159"/>
                </a:lnTo>
                <a:lnTo>
                  <a:pt x="1179" y="1400"/>
                </a:lnTo>
                <a:lnTo>
                  <a:pt x="0" y="1400"/>
                </a:lnTo>
                <a:lnTo>
                  <a:pt x="0" y="0"/>
                </a:lnTo>
                <a:lnTo>
                  <a:pt x="1010" y="0"/>
                </a:lnTo>
                <a:lnTo>
                  <a:pt x="1013" y="0"/>
                </a:lnTo>
                <a:close/>
              </a:path>
            </a:pathLst>
          </a:custGeom>
          <a:solidFill>
            <a:srgbClr val="90B9C1"/>
          </a:solidFill>
          <a:ln w="9525">
            <a:noFill/>
            <a:round/>
            <a:headEnd/>
            <a:tailEnd/>
          </a:ln>
        </p:spPr>
        <p:txBody>
          <a:bodyPr lIns="91431" tIns="45715" rIns="91431" bIns="45715"/>
          <a:lstStyle/>
          <a:p>
            <a:endParaRPr lang="nl-NL"/>
          </a:p>
        </p:txBody>
      </p:sp>
      <p:sp>
        <p:nvSpPr>
          <p:cNvPr id="24" name="Freeform 542"/>
          <p:cNvSpPr>
            <a:spLocks/>
          </p:cNvSpPr>
          <p:nvPr/>
        </p:nvSpPr>
        <p:spPr bwMode="auto">
          <a:xfrm>
            <a:off x="8136750" y="3224194"/>
            <a:ext cx="1700818" cy="2325817"/>
          </a:xfrm>
          <a:custGeom>
            <a:avLst/>
            <a:gdLst>
              <a:gd name="T0" fmla="*/ 2147483647 w 1179"/>
              <a:gd name="T1" fmla="*/ 0 h 1400"/>
              <a:gd name="T2" fmla="*/ 2147483647 w 1179"/>
              <a:gd name="T3" fmla="*/ 400705597 h 1400"/>
              <a:gd name="T4" fmla="*/ 2147483647 w 1179"/>
              <a:gd name="T5" fmla="*/ 405745908 h 1400"/>
              <a:gd name="T6" fmla="*/ 2147483647 w 1179"/>
              <a:gd name="T7" fmla="*/ 2147483647 h 1400"/>
              <a:gd name="T8" fmla="*/ 0 w 1179"/>
              <a:gd name="T9" fmla="*/ 2147483647 h 1400"/>
              <a:gd name="T10" fmla="*/ 0 w 1179"/>
              <a:gd name="T11" fmla="*/ 0 h 1400"/>
              <a:gd name="T12" fmla="*/ 2147483647 w 1179"/>
              <a:gd name="T13" fmla="*/ 0 h 1400"/>
              <a:gd name="T14" fmla="*/ 2147483647 w 1179"/>
              <a:gd name="T15" fmla="*/ 0 h 1400"/>
              <a:gd name="T16" fmla="*/ 0 60000 65536"/>
              <a:gd name="T17" fmla="*/ 0 60000 65536"/>
              <a:gd name="T18" fmla="*/ 0 60000 65536"/>
              <a:gd name="T19" fmla="*/ 0 60000 65536"/>
              <a:gd name="T20" fmla="*/ 0 60000 65536"/>
              <a:gd name="T21" fmla="*/ 0 60000 65536"/>
              <a:gd name="T22" fmla="*/ 0 60000 65536"/>
              <a:gd name="T23" fmla="*/ 0 60000 65536"/>
              <a:gd name="T24" fmla="*/ 0 w 1179"/>
              <a:gd name="T25" fmla="*/ 0 h 1400"/>
              <a:gd name="T26" fmla="*/ 1179 w 1179"/>
              <a:gd name="T27" fmla="*/ 1400 h 1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9" h="1400">
                <a:moveTo>
                  <a:pt x="1012" y="0"/>
                </a:moveTo>
                <a:lnTo>
                  <a:pt x="1176" y="159"/>
                </a:lnTo>
                <a:lnTo>
                  <a:pt x="1179" y="161"/>
                </a:lnTo>
                <a:lnTo>
                  <a:pt x="1179" y="1400"/>
                </a:lnTo>
                <a:lnTo>
                  <a:pt x="0" y="1400"/>
                </a:lnTo>
                <a:lnTo>
                  <a:pt x="0" y="0"/>
                </a:lnTo>
                <a:lnTo>
                  <a:pt x="1010" y="0"/>
                </a:lnTo>
                <a:lnTo>
                  <a:pt x="1012" y="0"/>
                </a:lnTo>
                <a:close/>
              </a:path>
            </a:pathLst>
          </a:custGeom>
          <a:solidFill>
            <a:srgbClr val="FFFFFF"/>
          </a:solidFill>
          <a:ln w="10">
            <a:solidFill>
              <a:srgbClr val="004F5A"/>
            </a:solidFill>
            <a:prstDash val="solid"/>
            <a:round/>
            <a:headEnd/>
            <a:tailEnd/>
          </a:ln>
        </p:spPr>
        <p:txBody>
          <a:bodyPr lIns="91431" tIns="45715" rIns="91431" bIns="45715"/>
          <a:lstStyle/>
          <a:p>
            <a:endParaRPr lang="nl-NL"/>
          </a:p>
        </p:txBody>
      </p:sp>
      <p:sp>
        <p:nvSpPr>
          <p:cNvPr id="25" name="Freeform 649"/>
          <p:cNvSpPr>
            <a:spLocks/>
          </p:cNvSpPr>
          <p:nvPr/>
        </p:nvSpPr>
        <p:spPr bwMode="auto">
          <a:xfrm>
            <a:off x="5342446" y="1384080"/>
            <a:ext cx="1682064" cy="478401"/>
          </a:xfrm>
          <a:custGeom>
            <a:avLst/>
            <a:gdLst>
              <a:gd name="T0" fmla="*/ 2147483647 w 1166"/>
              <a:gd name="T1" fmla="*/ 0 h 332"/>
              <a:gd name="T2" fmla="*/ 2147483647 w 1166"/>
              <a:gd name="T3" fmla="*/ 398184640 h 332"/>
              <a:gd name="T4" fmla="*/ 2147483647 w 1166"/>
              <a:gd name="T5" fmla="*/ 405745900 h 332"/>
              <a:gd name="T6" fmla="*/ 2147483647 w 1166"/>
              <a:gd name="T7" fmla="*/ 836691964 h 332"/>
              <a:gd name="T8" fmla="*/ 0 w 1166"/>
              <a:gd name="T9" fmla="*/ 836691964 h 332"/>
              <a:gd name="T10" fmla="*/ 0 w 1166"/>
              <a:gd name="T11" fmla="*/ 0 h 332"/>
              <a:gd name="T12" fmla="*/ 2147483647 w 1166"/>
              <a:gd name="T13" fmla="*/ 0 h 332"/>
              <a:gd name="T14" fmla="*/ 2147483647 w 1166"/>
              <a:gd name="T15" fmla="*/ 0 h 332"/>
              <a:gd name="T16" fmla="*/ 0 60000 65536"/>
              <a:gd name="T17" fmla="*/ 0 60000 65536"/>
              <a:gd name="T18" fmla="*/ 0 60000 65536"/>
              <a:gd name="T19" fmla="*/ 0 60000 65536"/>
              <a:gd name="T20" fmla="*/ 0 60000 65536"/>
              <a:gd name="T21" fmla="*/ 0 60000 65536"/>
              <a:gd name="T22" fmla="*/ 0 60000 65536"/>
              <a:gd name="T23" fmla="*/ 0 60000 65536"/>
              <a:gd name="T24" fmla="*/ 0 w 1166"/>
              <a:gd name="T25" fmla="*/ 0 h 332"/>
              <a:gd name="T26" fmla="*/ 1166 w 1166"/>
              <a:gd name="T27" fmla="*/ 332 h 3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6" h="332">
                <a:moveTo>
                  <a:pt x="947" y="0"/>
                </a:moveTo>
                <a:lnTo>
                  <a:pt x="1166" y="158"/>
                </a:lnTo>
                <a:lnTo>
                  <a:pt x="1166" y="161"/>
                </a:lnTo>
                <a:lnTo>
                  <a:pt x="1166" y="332"/>
                </a:lnTo>
                <a:lnTo>
                  <a:pt x="0" y="332"/>
                </a:lnTo>
                <a:lnTo>
                  <a:pt x="0" y="0"/>
                </a:lnTo>
                <a:lnTo>
                  <a:pt x="945" y="0"/>
                </a:lnTo>
                <a:lnTo>
                  <a:pt x="947" y="0"/>
                </a:lnTo>
                <a:close/>
              </a:path>
            </a:pathLst>
          </a:custGeom>
          <a:solidFill>
            <a:srgbClr val="90B9C1"/>
          </a:solidFill>
          <a:ln w="9525">
            <a:noFill/>
            <a:round/>
            <a:headEnd/>
            <a:tailEnd/>
          </a:ln>
        </p:spPr>
        <p:txBody>
          <a:bodyPr lIns="91431" tIns="45715" rIns="91431" bIns="45715"/>
          <a:lstStyle/>
          <a:p>
            <a:endParaRPr lang="nl-NL"/>
          </a:p>
        </p:txBody>
      </p:sp>
      <p:sp>
        <p:nvSpPr>
          <p:cNvPr id="26" name="Freeform 650"/>
          <p:cNvSpPr>
            <a:spLocks/>
          </p:cNvSpPr>
          <p:nvPr/>
        </p:nvSpPr>
        <p:spPr bwMode="auto">
          <a:xfrm>
            <a:off x="5286184" y="1346615"/>
            <a:ext cx="1682064" cy="478401"/>
          </a:xfrm>
          <a:custGeom>
            <a:avLst/>
            <a:gdLst>
              <a:gd name="T0" fmla="*/ 2147483647 w 1166"/>
              <a:gd name="T1" fmla="*/ 0 h 332"/>
              <a:gd name="T2" fmla="*/ 2147483647 w 1166"/>
              <a:gd name="T3" fmla="*/ 405745900 h 332"/>
              <a:gd name="T4" fmla="*/ 2147483647 w 1166"/>
              <a:gd name="T5" fmla="*/ 405745900 h 332"/>
              <a:gd name="T6" fmla="*/ 2147483647 w 1166"/>
              <a:gd name="T7" fmla="*/ 836691964 h 332"/>
              <a:gd name="T8" fmla="*/ 0 w 1166"/>
              <a:gd name="T9" fmla="*/ 836691964 h 332"/>
              <a:gd name="T10" fmla="*/ 0 w 1166"/>
              <a:gd name="T11" fmla="*/ 0 h 332"/>
              <a:gd name="T12" fmla="*/ 2147483647 w 1166"/>
              <a:gd name="T13" fmla="*/ 0 h 332"/>
              <a:gd name="T14" fmla="*/ 2147483647 w 1166"/>
              <a:gd name="T15" fmla="*/ 0 h 332"/>
              <a:gd name="T16" fmla="*/ 0 60000 65536"/>
              <a:gd name="T17" fmla="*/ 0 60000 65536"/>
              <a:gd name="T18" fmla="*/ 0 60000 65536"/>
              <a:gd name="T19" fmla="*/ 0 60000 65536"/>
              <a:gd name="T20" fmla="*/ 0 60000 65536"/>
              <a:gd name="T21" fmla="*/ 0 60000 65536"/>
              <a:gd name="T22" fmla="*/ 0 60000 65536"/>
              <a:gd name="T23" fmla="*/ 0 60000 65536"/>
              <a:gd name="T24" fmla="*/ 0 w 1166"/>
              <a:gd name="T25" fmla="*/ 0 h 332"/>
              <a:gd name="T26" fmla="*/ 1166 w 1166"/>
              <a:gd name="T27" fmla="*/ 332 h 3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6" h="332">
                <a:moveTo>
                  <a:pt x="947" y="0"/>
                </a:moveTo>
                <a:lnTo>
                  <a:pt x="1166" y="161"/>
                </a:lnTo>
                <a:lnTo>
                  <a:pt x="1166" y="332"/>
                </a:lnTo>
                <a:lnTo>
                  <a:pt x="0" y="332"/>
                </a:lnTo>
                <a:lnTo>
                  <a:pt x="0" y="0"/>
                </a:lnTo>
                <a:lnTo>
                  <a:pt x="947" y="0"/>
                </a:lnTo>
                <a:close/>
              </a:path>
            </a:pathLst>
          </a:custGeom>
          <a:solidFill>
            <a:srgbClr val="FFFFFF"/>
          </a:solidFill>
          <a:ln w="10">
            <a:solidFill>
              <a:srgbClr val="004F5A"/>
            </a:solidFill>
            <a:prstDash val="solid"/>
            <a:round/>
            <a:headEnd/>
            <a:tailEnd/>
          </a:ln>
        </p:spPr>
        <p:txBody>
          <a:bodyPr lIns="91431" tIns="45715" rIns="91431" bIns="45715"/>
          <a:lstStyle/>
          <a:p>
            <a:endParaRPr lang="nl-NL"/>
          </a:p>
        </p:txBody>
      </p:sp>
      <p:sp>
        <p:nvSpPr>
          <p:cNvPr id="27" name="Line 662"/>
          <p:cNvSpPr>
            <a:spLocks noChangeShapeType="1"/>
          </p:cNvSpPr>
          <p:nvPr/>
        </p:nvSpPr>
        <p:spPr bwMode="auto">
          <a:xfrm>
            <a:off x="6095480" y="1825013"/>
            <a:ext cx="1442" cy="239200"/>
          </a:xfrm>
          <a:prstGeom prst="line">
            <a:avLst/>
          </a:prstGeom>
          <a:noFill/>
          <a:ln w="10">
            <a:solidFill>
              <a:srgbClr val="004F5A"/>
            </a:solidFill>
            <a:round/>
            <a:headEnd/>
            <a:tailEnd/>
          </a:ln>
        </p:spPr>
        <p:txBody>
          <a:bodyPr lIns="91431" tIns="45715" rIns="91431" bIns="45715"/>
          <a:lstStyle/>
          <a:p>
            <a:endParaRPr lang="nl-NL"/>
          </a:p>
        </p:txBody>
      </p:sp>
      <p:sp>
        <p:nvSpPr>
          <p:cNvPr id="28" name="Line 663"/>
          <p:cNvSpPr>
            <a:spLocks noChangeShapeType="1"/>
          </p:cNvSpPr>
          <p:nvPr/>
        </p:nvSpPr>
        <p:spPr bwMode="auto">
          <a:xfrm>
            <a:off x="3097770" y="2064216"/>
            <a:ext cx="5862700" cy="1441"/>
          </a:xfrm>
          <a:prstGeom prst="line">
            <a:avLst/>
          </a:prstGeom>
          <a:noFill/>
          <a:ln w="10">
            <a:solidFill>
              <a:srgbClr val="004F5A"/>
            </a:solidFill>
            <a:round/>
            <a:headEnd/>
            <a:tailEnd/>
          </a:ln>
        </p:spPr>
        <p:txBody>
          <a:bodyPr lIns="91431" tIns="45715" rIns="91431" bIns="45715"/>
          <a:lstStyle/>
          <a:p>
            <a:endParaRPr lang="nl-NL"/>
          </a:p>
        </p:txBody>
      </p:sp>
      <p:sp>
        <p:nvSpPr>
          <p:cNvPr id="29" name="Line 664"/>
          <p:cNvSpPr>
            <a:spLocks noChangeShapeType="1"/>
          </p:cNvSpPr>
          <p:nvPr/>
        </p:nvSpPr>
        <p:spPr bwMode="auto">
          <a:xfrm>
            <a:off x="3097770" y="2064215"/>
            <a:ext cx="1442" cy="217586"/>
          </a:xfrm>
          <a:prstGeom prst="line">
            <a:avLst/>
          </a:prstGeom>
          <a:noFill/>
          <a:ln w="10">
            <a:solidFill>
              <a:srgbClr val="004F5A"/>
            </a:solidFill>
            <a:round/>
            <a:headEnd/>
            <a:tailEnd/>
          </a:ln>
        </p:spPr>
        <p:txBody>
          <a:bodyPr lIns="91431" tIns="45715" rIns="91431" bIns="45715"/>
          <a:lstStyle/>
          <a:p>
            <a:endParaRPr lang="nl-NL"/>
          </a:p>
        </p:txBody>
      </p:sp>
      <p:sp>
        <p:nvSpPr>
          <p:cNvPr id="30" name="Line 665"/>
          <p:cNvSpPr>
            <a:spLocks noChangeShapeType="1"/>
          </p:cNvSpPr>
          <p:nvPr/>
        </p:nvSpPr>
        <p:spPr bwMode="auto">
          <a:xfrm>
            <a:off x="5053927" y="2064215"/>
            <a:ext cx="1442" cy="217586"/>
          </a:xfrm>
          <a:prstGeom prst="line">
            <a:avLst/>
          </a:prstGeom>
          <a:noFill/>
          <a:ln w="10">
            <a:solidFill>
              <a:srgbClr val="004F5A"/>
            </a:solidFill>
            <a:round/>
            <a:headEnd/>
            <a:tailEnd/>
          </a:ln>
        </p:spPr>
        <p:txBody>
          <a:bodyPr lIns="91431" tIns="45715" rIns="91431" bIns="45715"/>
          <a:lstStyle/>
          <a:p>
            <a:endParaRPr lang="nl-NL"/>
          </a:p>
        </p:txBody>
      </p:sp>
      <p:sp>
        <p:nvSpPr>
          <p:cNvPr id="31" name="Line 666"/>
          <p:cNvSpPr>
            <a:spLocks noChangeShapeType="1"/>
          </p:cNvSpPr>
          <p:nvPr/>
        </p:nvSpPr>
        <p:spPr bwMode="auto">
          <a:xfrm>
            <a:off x="7005758" y="2064215"/>
            <a:ext cx="1443" cy="217586"/>
          </a:xfrm>
          <a:prstGeom prst="line">
            <a:avLst/>
          </a:prstGeom>
          <a:noFill/>
          <a:ln w="10">
            <a:solidFill>
              <a:srgbClr val="004F5A"/>
            </a:solidFill>
            <a:round/>
            <a:headEnd/>
            <a:tailEnd/>
          </a:ln>
        </p:spPr>
        <p:txBody>
          <a:bodyPr lIns="91431" tIns="45715" rIns="91431" bIns="45715"/>
          <a:lstStyle/>
          <a:p>
            <a:endParaRPr lang="nl-NL"/>
          </a:p>
        </p:txBody>
      </p:sp>
      <p:sp>
        <p:nvSpPr>
          <p:cNvPr id="32" name="Line 667"/>
          <p:cNvSpPr>
            <a:spLocks noChangeShapeType="1"/>
          </p:cNvSpPr>
          <p:nvPr/>
        </p:nvSpPr>
        <p:spPr bwMode="auto">
          <a:xfrm>
            <a:off x="8960472" y="2064215"/>
            <a:ext cx="1442" cy="217586"/>
          </a:xfrm>
          <a:prstGeom prst="line">
            <a:avLst/>
          </a:prstGeom>
          <a:noFill/>
          <a:ln w="10">
            <a:solidFill>
              <a:srgbClr val="004F5A"/>
            </a:solidFill>
            <a:round/>
            <a:headEnd/>
            <a:tailEnd/>
          </a:ln>
        </p:spPr>
        <p:txBody>
          <a:bodyPr lIns="91431" tIns="45715" rIns="91431" bIns="45715"/>
          <a:lstStyle/>
          <a:p>
            <a:endParaRPr lang="nl-NL"/>
          </a:p>
        </p:txBody>
      </p:sp>
      <p:sp>
        <p:nvSpPr>
          <p:cNvPr id="33" name="Line 668"/>
          <p:cNvSpPr>
            <a:spLocks noChangeShapeType="1"/>
          </p:cNvSpPr>
          <p:nvPr/>
        </p:nvSpPr>
        <p:spPr bwMode="auto">
          <a:xfrm>
            <a:off x="4237419" y="2764526"/>
            <a:ext cx="1442" cy="459669"/>
          </a:xfrm>
          <a:prstGeom prst="line">
            <a:avLst/>
          </a:prstGeom>
          <a:noFill/>
          <a:ln w="10">
            <a:solidFill>
              <a:srgbClr val="004F5A"/>
            </a:solidFill>
            <a:round/>
            <a:headEnd/>
            <a:tailEnd/>
          </a:ln>
        </p:spPr>
        <p:txBody>
          <a:bodyPr lIns="91431" tIns="45715" rIns="91431" bIns="45715"/>
          <a:lstStyle/>
          <a:p>
            <a:endParaRPr lang="nl-NL"/>
          </a:p>
        </p:txBody>
      </p:sp>
      <p:sp>
        <p:nvSpPr>
          <p:cNvPr id="34" name="Line 669"/>
          <p:cNvSpPr>
            <a:spLocks noChangeShapeType="1"/>
          </p:cNvSpPr>
          <p:nvPr/>
        </p:nvSpPr>
        <p:spPr bwMode="auto">
          <a:xfrm>
            <a:off x="2285592" y="2764526"/>
            <a:ext cx="1443" cy="459669"/>
          </a:xfrm>
          <a:prstGeom prst="line">
            <a:avLst/>
          </a:prstGeom>
          <a:noFill/>
          <a:ln w="10">
            <a:solidFill>
              <a:srgbClr val="004F5A"/>
            </a:solidFill>
            <a:round/>
            <a:headEnd/>
            <a:tailEnd/>
          </a:ln>
        </p:spPr>
        <p:txBody>
          <a:bodyPr lIns="91431" tIns="45715" rIns="91431" bIns="45715"/>
          <a:lstStyle/>
          <a:p>
            <a:endParaRPr lang="nl-NL"/>
          </a:p>
        </p:txBody>
      </p:sp>
      <p:sp>
        <p:nvSpPr>
          <p:cNvPr id="35" name="Line 670"/>
          <p:cNvSpPr>
            <a:spLocks noChangeShapeType="1"/>
          </p:cNvSpPr>
          <p:nvPr/>
        </p:nvSpPr>
        <p:spPr bwMode="auto">
          <a:xfrm>
            <a:off x="6192135" y="2764526"/>
            <a:ext cx="1443" cy="459669"/>
          </a:xfrm>
          <a:prstGeom prst="line">
            <a:avLst/>
          </a:prstGeom>
          <a:noFill/>
          <a:ln w="10">
            <a:solidFill>
              <a:srgbClr val="004F5A"/>
            </a:solidFill>
            <a:round/>
            <a:headEnd/>
            <a:tailEnd/>
          </a:ln>
        </p:spPr>
        <p:txBody>
          <a:bodyPr lIns="91431" tIns="45715" rIns="91431" bIns="45715"/>
          <a:lstStyle/>
          <a:p>
            <a:endParaRPr lang="nl-NL"/>
          </a:p>
        </p:txBody>
      </p:sp>
      <p:sp>
        <p:nvSpPr>
          <p:cNvPr id="36" name="Line 671"/>
          <p:cNvSpPr>
            <a:spLocks noChangeShapeType="1"/>
          </p:cNvSpPr>
          <p:nvPr/>
        </p:nvSpPr>
        <p:spPr bwMode="auto">
          <a:xfrm>
            <a:off x="8143963" y="2764526"/>
            <a:ext cx="1442" cy="459669"/>
          </a:xfrm>
          <a:prstGeom prst="line">
            <a:avLst/>
          </a:prstGeom>
          <a:noFill/>
          <a:ln w="10">
            <a:solidFill>
              <a:srgbClr val="004F5A"/>
            </a:solidFill>
            <a:round/>
            <a:headEnd/>
            <a:tailEnd/>
          </a:ln>
        </p:spPr>
        <p:txBody>
          <a:bodyPr lIns="91431" tIns="45715" rIns="91431" bIns="45715"/>
          <a:lstStyle/>
          <a:p>
            <a:endParaRPr lang="nl-NL"/>
          </a:p>
        </p:txBody>
      </p:sp>
      <p:sp>
        <p:nvSpPr>
          <p:cNvPr id="37" name="TextBox 673"/>
          <p:cNvSpPr txBox="1">
            <a:spLocks noChangeArrowheads="1"/>
          </p:cNvSpPr>
          <p:nvPr/>
        </p:nvSpPr>
        <p:spPr bwMode="auto">
          <a:xfrm>
            <a:off x="5603557" y="1469096"/>
            <a:ext cx="1309875" cy="276989"/>
          </a:xfrm>
          <a:prstGeom prst="rect">
            <a:avLst/>
          </a:prstGeom>
          <a:noFill/>
          <a:ln w="9525">
            <a:noFill/>
            <a:miter lim="800000"/>
            <a:headEnd/>
            <a:tailEnd/>
          </a:ln>
        </p:spPr>
        <p:txBody>
          <a:bodyPr lIns="91431" tIns="45715" rIns="91431" bIns="45715">
            <a:spAutoFit/>
          </a:bodyPr>
          <a:lstStyle/>
          <a:p>
            <a:r>
              <a:rPr lang="en-GB" sz="1200" dirty="0">
                <a:latin typeface="Arial" charset="0"/>
                <a:cs typeface="Arial" charset="0"/>
              </a:rPr>
              <a:t>Project risk</a:t>
            </a:r>
          </a:p>
        </p:txBody>
      </p:sp>
      <p:sp>
        <p:nvSpPr>
          <p:cNvPr id="38" name="TextBox 674"/>
          <p:cNvSpPr txBox="1">
            <a:spLocks noChangeArrowheads="1"/>
          </p:cNvSpPr>
          <p:nvPr/>
        </p:nvSpPr>
        <p:spPr bwMode="auto">
          <a:xfrm>
            <a:off x="2463029" y="2374023"/>
            <a:ext cx="1308432" cy="276989"/>
          </a:xfrm>
          <a:prstGeom prst="rect">
            <a:avLst/>
          </a:prstGeom>
          <a:noFill/>
          <a:ln w="9525">
            <a:noFill/>
            <a:miter lim="800000"/>
            <a:headEnd/>
            <a:tailEnd/>
          </a:ln>
        </p:spPr>
        <p:txBody>
          <a:bodyPr lIns="91431" tIns="45715" rIns="91431" bIns="45715">
            <a:spAutoFit/>
          </a:bodyPr>
          <a:lstStyle/>
          <a:p>
            <a:r>
              <a:rPr lang="en-GB" sz="1200" dirty="0">
                <a:latin typeface="Arial" charset="0"/>
                <a:cs typeface="Arial" charset="0"/>
              </a:rPr>
              <a:t>Technical risk</a:t>
            </a:r>
          </a:p>
        </p:txBody>
      </p:sp>
      <p:sp>
        <p:nvSpPr>
          <p:cNvPr id="39" name="TextBox 675"/>
          <p:cNvSpPr txBox="1">
            <a:spLocks noChangeArrowheads="1"/>
          </p:cNvSpPr>
          <p:nvPr/>
        </p:nvSpPr>
        <p:spPr bwMode="auto">
          <a:xfrm>
            <a:off x="4367809" y="2384111"/>
            <a:ext cx="1367024" cy="276989"/>
          </a:xfrm>
          <a:prstGeom prst="rect">
            <a:avLst/>
          </a:prstGeom>
          <a:noFill/>
          <a:ln w="9525">
            <a:noFill/>
            <a:miter lim="800000"/>
            <a:headEnd/>
            <a:tailEnd/>
          </a:ln>
        </p:spPr>
        <p:txBody>
          <a:bodyPr wrap="square" lIns="91431" tIns="45715" rIns="91431" bIns="45715">
            <a:spAutoFit/>
          </a:bodyPr>
          <a:lstStyle/>
          <a:p>
            <a:r>
              <a:rPr lang="en-GB" sz="1200" dirty="0">
                <a:latin typeface="Arial" charset="0"/>
                <a:cs typeface="Arial" charset="0"/>
              </a:rPr>
              <a:t>Management risk</a:t>
            </a:r>
          </a:p>
        </p:txBody>
      </p:sp>
      <p:sp>
        <p:nvSpPr>
          <p:cNvPr id="40" name="TextBox 676"/>
          <p:cNvSpPr txBox="1">
            <a:spLocks noChangeArrowheads="1"/>
          </p:cNvSpPr>
          <p:nvPr/>
        </p:nvSpPr>
        <p:spPr bwMode="auto">
          <a:xfrm>
            <a:off x="8418057" y="2384111"/>
            <a:ext cx="1308432" cy="276989"/>
          </a:xfrm>
          <a:prstGeom prst="rect">
            <a:avLst/>
          </a:prstGeom>
          <a:noFill/>
          <a:ln w="9525">
            <a:noFill/>
            <a:miter lim="800000"/>
            <a:headEnd/>
            <a:tailEnd/>
          </a:ln>
        </p:spPr>
        <p:txBody>
          <a:bodyPr lIns="91431" tIns="45715" rIns="91431" bIns="45715">
            <a:spAutoFit/>
          </a:bodyPr>
          <a:lstStyle/>
          <a:p>
            <a:r>
              <a:rPr lang="en-GB" sz="1200" dirty="0">
                <a:latin typeface="Arial" charset="0"/>
                <a:cs typeface="Arial" charset="0"/>
              </a:rPr>
              <a:t>External risk</a:t>
            </a:r>
          </a:p>
        </p:txBody>
      </p:sp>
      <p:sp>
        <p:nvSpPr>
          <p:cNvPr id="41" name="TextBox 677"/>
          <p:cNvSpPr txBox="1">
            <a:spLocks noChangeArrowheads="1"/>
          </p:cNvSpPr>
          <p:nvPr/>
        </p:nvSpPr>
        <p:spPr bwMode="auto">
          <a:xfrm>
            <a:off x="6389770" y="2374023"/>
            <a:ext cx="1308432" cy="276989"/>
          </a:xfrm>
          <a:prstGeom prst="rect">
            <a:avLst/>
          </a:prstGeom>
          <a:noFill/>
          <a:ln w="9525">
            <a:noFill/>
            <a:miter lim="800000"/>
            <a:headEnd/>
            <a:tailEnd/>
          </a:ln>
        </p:spPr>
        <p:txBody>
          <a:bodyPr lIns="91431" tIns="45715" rIns="91431" bIns="45715">
            <a:spAutoFit/>
          </a:bodyPr>
          <a:lstStyle/>
          <a:p>
            <a:r>
              <a:rPr lang="en-GB" sz="1200" dirty="0">
                <a:latin typeface="Arial" charset="0"/>
                <a:cs typeface="Arial" charset="0"/>
              </a:rPr>
              <a:t>Commercial risk</a:t>
            </a:r>
          </a:p>
        </p:txBody>
      </p:sp>
      <p:sp>
        <p:nvSpPr>
          <p:cNvPr id="42" name="TextBox 678"/>
          <p:cNvSpPr txBox="1">
            <a:spLocks noChangeArrowheads="1"/>
          </p:cNvSpPr>
          <p:nvPr/>
        </p:nvSpPr>
        <p:spPr bwMode="auto">
          <a:xfrm>
            <a:off x="2333196" y="3353880"/>
            <a:ext cx="1569542" cy="2372114"/>
          </a:xfrm>
          <a:prstGeom prst="rect">
            <a:avLst/>
          </a:prstGeom>
          <a:noFill/>
          <a:ln w="9525">
            <a:noFill/>
            <a:miter lim="800000"/>
            <a:headEnd/>
            <a:tailEnd/>
          </a:ln>
        </p:spPr>
        <p:txBody>
          <a:bodyPr wrap="square" lIns="91431" tIns="45715" rIns="91431" bIns="45715">
            <a:spAutoFit/>
          </a:bodyPr>
          <a:lstStyle/>
          <a:p>
            <a:pPr>
              <a:lnSpc>
                <a:spcPct val="150000"/>
              </a:lnSpc>
            </a:pPr>
            <a:r>
              <a:rPr lang="en-GB" sz="1000" dirty="0">
                <a:latin typeface="Arial" charset="0"/>
                <a:cs typeface="Arial" charset="0"/>
              </a:rPr>
              <a:t>Scope definition</a:t>
            </a:r>
          </a:p>
          <a:p>
            <a:pPr>
              <a:lnSpc>
                <a:spcPct val="150000"/>
              </a:lnSpc>
            </a:pPr>
            <a:r>
              <a:rPr lang="en-GB" sz="1000" dirty="0">
                <a:latin typeface="Arial" charset="0"/>
                <a:cs typeface="Arial" charset="0"/>
              </a:rPr>
              <a:t>Requirements definition</a:t>
            </a:r>
          </a:p>
          <a:p>
            <a:pPr>
              <a:lnSpc>
                <a:spcPct val="150000"/>
              </a:lnSpc>
            </a:pPr>
            <a:r>
              <a:rPr lang="en-GB" sz="1000" dirty="0">
                <a:latin typeface="Arial" charset="0"/>
                <a:cs typeface="Arial" charset="0"/>
              </a:rPr>
              <a:t>Technical processes</a:t>
            </a:r>
          </a:p>
          <a:p>
            <a:pPr>
              <a:lnSpc>
                <a:spcPct val="150000"/>
              </a:lnSpc>
            </a:pPr>
            <a:r>
              <a:rPr lang="en-GB" sz="1000" dirty="0">
                <a:latin typeface="Arial" charset="0"/>
                <a:cs typeface="Arial" charset="0"/>
              </a:rPr>
              <a:t>Technology</a:t>
            </a:r>
          </a:p>
          <a:p>
            <a:pPr>
              <a:lnSpc>
                <a:spcPct val="150000"/>
              </a:lnSpc>
            </a:pPr>
            <a:r>
              <a:rPr lang="en-GB" sz="1000" dirty="0">
                <a:latin typeface="Arial" charset="0"/>
                <a:cs typeface="Arial" charset="0"/>
              </a:rPr>
              <a:t>Technical interfaces</a:t>
            </a:r>
          </a:p>
          <a:p>
            <a:pPr>
              <a:lnSpc>
                <a:spcPct val="150000"/>
              </a:lnSpc>
            </a:pPr>
            <a:r>
              <a:rPr lang="en-GB" sz="1000" dirty="0">
                <a:latin typeface="Arial" charset="0"/>
                <a:cs typeface="Arial" charset="0"/>
              </a:rPr>
              <a:t>Technology scaling</a:t>
            </a:r>
          </a:p>
          <a:p>
            <a:pPr>
              <a:lnSpc>
                <a:spcPct val="150000"/>
              </a:lnSpc>
            </a:pPr>
            <a:r>
              <a:rPr lang="en-GB" sz="1000" dirty="0">
                <a:latin typeface="Arial" charset="0"/>
                <a:cs typeface="Arial" charset="0"/>
              </a:rPr>
              <a:t>Performance</a:t>
            </a:r>
          </a:p>
          <a:p>
            <a:pPr>
              <a:lnSpc>
                <a:spcPct val="150000"/>
              </a:lnSpc>
            </a:pPr>
            <a:r>
              <a:rPr lang="en-GB" sz="1000" dirty="0">
                <a:latin typeface="Arial" charset="0"/>
                <a:cs typeface="Arial" charset="0"/>
              </a:rPr>
              <a:t>Reliability, safety, security</a:t>
            </a:r>
          </a:p>
          <a:p>
            <a:pPr>
              <a:lnSpc>
                <a:spcPct val="150000"/>
              </a:lnSpc>
            </a:pPr>
            <a:r>
              <a:rPr lang="en-GB" sz="1000" dirty="0">
                <a:latin typeface="Arial" charset="0"/>
                <a:cs typeface="Arial" charset="0"/>
              </a:rPr>
              <a:t>Test and acceptance</a:t>
            </a:r>
          </a:p>
        </p:txBody>
      </p:sp>
      <p:sp>
        <p:nvSpPr>
          <p:cNvPr id="43" name="TextBox 679"/>
          <p:cNvSpPr txBox="1">
            <a:spLocks noChangeArrowheads="1"/>
          </p:cNvSpPr>
          <p:nvPr/>
        </p:nvSpPr>
        <p:spPr bwMode="auto">
          <a:xfrm>
            <a:off x="4295123" y="3353882"/>
            <a:ext cx="1570984" cy="2169815"/>
          </a:xfrm>
          <a:prstGeom prst="rect">
            <a:avLst/>
          </a:prstGeom>
          <a:noFill/>
          <a:ln w="9525">
            <a:noFill/>
            <a:miter lim="800000"/>
            <a:headEnd/>
            <a:tailEnd/>
          </a:ln>
        </p:spPr>
        <p:txBody>
          <a:bodyPr lIns="91431" tIns="45715" rIns="91431" bIns="45715">
            <a:spAutoFit/>
          </a:bodyPr>
          <a:lstStyle/>
          <a:p>
            <a:pPr>
              <a:lnSpc>
                <a:spcPct val="150000"/>
              </a:lnSpc>
            </a:pPr>
            <a:r>
              <a:rPr lang="en-GB" sz="1000" dirty="0">
                <a:latin typeface="Arial" charset="0"/>
                <a:cs typeface="Arial" charset="0"/>
              </a:rPr>
              <a:t>Project management</a:t>
            </a:r>
          </a:p>
          <a:p>
            <a:pPr>
              <a:lnSpc>
                <a:spcPct val="150000"/>
              </a:lnSpc>
            </a:pPr>
            <a:r>
              <a:rPr lang="en-GB" sz="1000" dirty="0">
                <a:latin typeface="Arial" charset="0"/>
                <a:cs typeface="Arial" charset="0"/>
              </a:rPr>
              <a:t>Organization</a:t>
            </a:r>
          </a:p>
          <a:p>
            <a:pPr>
              <a:lnSpc>
                <a:spcPct val="150000"/>
              </a:lnSpc>
            </a:pPr>
            <a:r>
              <a:rPr lang="en-GB" sz="1000" dirty="0">
                <a:latin typeface="Arial" charset="0"/>
                <a:cs typeface="Arial" charset="0"/>
              </a:rPr>
              <a:t>Resourcing</a:t>
            </a:r>
          </a:p>
          <a:p>
            <a:pPr>
              <a:lnSpc>
                <a:spcPct val="150000"/>
              </a:lnSpc>
            </a:pPr>
            <a:r>
              <a:rPr lang="en-GB" sz="1000" dirty="0">
                <a:latin typeface="Arial" charset="0"/>
                <a:cs typeface="Arial" charset="0"/>
              </a:rPr>
              <a:t>Communication</a:t>
            </a:r>
          </a:p>
          <a:p>
            <a:pPr>
              <a:lnSpc>
                <a:spcPct val="150000"/>
              </a:lnSpc>
            </a:pPr>
            <a:r>
              <a:rPr lang="en-GB" sz="1000" dirty="0">
                <a:latin typeface="Arial" charset="0"/>
                <a:cs typeface="Arial" charset="0"/>
              </a:rPr>
              <a:t>Information</a:t>
            </a:r>
          </a:p>
          <a:p>
            <a:pPr>
              <a:lnSpc>
                <a:spcPct val="150000"/>
              </a:lnSpc>
            </a:pPr>
            <a:r>
              <a:rPr lang="en-GB" sz="1000" dirty="0">
                <a:latin typeface="Arial" charset="0"/>
                <a:cs typeface="Arial" charset="0"/>
              </a:rPr>
              <a:t>Health and safety environment</a:t>
            </a:r>
          </a:p>
          <a:p>
            <a:pPr>
              <a:lnSpc>
                <a:spcPct val="150000"/>
              </a:lnSpc>
            </a:pPr>
            <a:r>
              <a:rPr lang="en-GB" sz="1000" dirty="0">
                <a:latin typeface="Arial" charset="0"/>
                <a:cs typeface="Arial" charset="0"/>
              </a:rPr>
              <a:t>Corporate policy</a:t>
            </a:r>
          </a:p>
          <a:p>
            <a:pPr>
              <a:lnSpc>
                <a:spcPct val="150000"/>
              </a:lnSpc>
            </a:pPr>
            <a:r>
              <a:rPr lang="en-GB" sz="1000" dirty="0">
                <a:latin typeface="Arial" charset="0"/>
                <a:cs typeface="Arial" charset="0"/>
              </a:rPr>
              <a:t>Reputation</a:t>
            </a:r>
          </a:p>
        </p:txBody>
      </p:sp>
      <p:sp>
        <p:nvSpPr>
          <p:cNvPr id="44" name="TextBox 680"/>
          <p:cNvSpPr txBox="1">
            <a:spLocks noChangeArrowheads="1"/>
          </p:cNvSpPr>
          <p:nvPr/>
        </p:nvSpPr>
        <p:spPr bwMode="auto">
          <a:xfrm>
            <a:off x="6193577" y="3353881"/>
            <a:ext cx="1846641" cy="2631480"/>
          </a:xfrm>
          <a:prstGeom prst="rect">
            <a:avLst/>
          </a:prstGeom>
          <a:noFill/>
          <a:ln w="9525">
            <a:noFill/>
            <a:miter lim="800000"/>
            <a:headEnd/>
            <a:tailEnd/>
          </a:ln>
        </p:spPr>
        <p:txBody>
          <a:bodyPr wrap="square" lIns="91431" tIns="45715" rIns="91431" bIns="45715">
            <a:spAutoFit/>
          </a:bodyPr>
          <a:lstStyle/>
          <a:p>
            <a:pPr>
              <a:lnSpc>
                <a:spcPct val="150000"/>
              </a:lnSpc>
            </a:pPr>
            <a:r>
              <a:rPr lang="en-GB" sz="1000" dirty="0">
                <a:latin typeface="Arial" charset="0"/>
                <a:cs typeface="Arial" charset="0"/>
              </a:rPr>
              <a:t>Contractual T &amp; Cs</a:t>
            </a:r>
          </a:p>
          <a:p>
            <a:pPr>
              <a:lnSpc>
                <a:spcPct val="150000"/>
              </a:lnSpc>
            </a:pPr>
            <a:r>
              <a:rPr lang="en-GB" sz="1000" dirty="0">
                <a:latin typeface="Arial" charset="0"/>
                <a:cs typeface="Arial" charset="0"/>
              </a:rPr>
              <a:t>Financing</a:t>
            </a:r>
          </a:p>
          <a:p>
            <a:pPr>
              <a:lnSpc>
                <a:spcPct val="150000"/>
              </a:lnSpc>
            </a:pPr>
            <a:r>
              <a:rPr lang="en-GB" sz="1000" dirty="0">
                <a:latin typeface="Arial" charset="0"/>
                <a:cs typeface="Arial" charset="0"/>
              </a:rPr>
              <a:t>Liabilities and warranties</a:t>
            </a:r>
          </a:p>
          <a:p>
            <a:pPr>
              <a:lnSpc>
                <a:spcPct val="150000"/>
              </a:lnSpc>
            </a:pPr>
            <a:r>
              <a:rPr lang="en-GB" sz="1000" dirty="0">
                <a:latin typeface="Arial" charset="0"/>
                <a:cs typeface="Arial" charset="0"/>
              </a:rPr>
              <a:t>Payment terms</a:t>
            </a:r>
          </a:p>
          <a:p>
            <a:pPr>
              <a:lnSpc>
                <a:spcPct val="150000"/>
              </a:lnSpc>
            </a:pPr>
            <a:r>
              <a:rPr lang="en-GB" sz="1000" dirty="0">
                <a:latin typeface="Arial" charset="0"/>
                <a:cs typeface="Arial" charset="0"/>
              </a:rPr>
              <a:t>Suspension and termination</a:t>
            </a:r>
          </a:p>
          <a:p>
            <a:pPr>
              <a:lnSpc>
                <a:spcPct val="150000"/>
              </a:lnSpc>
            </a:pPr>
            <a:r>
              <a:rPr lang="en-GB" sz="1000" dirty="0">
                <a:latin typeface="Arial" charset="0"/>
                <a:cs typeface="Arial" charset="0"/>
              </a:rPr>
              <a:t>Internal procurement</a:t>
            </a:r>
          </a:p>
          <a:p>
            <a:pPr>
              <a:lnSpc>
                <a:spcPct val="150000"/>
              </a:lnSpc>
            </a:pPr>
            <a:r>
              <a:rPr lang="en-GB" sz="1000" dirty="0">
                <a:latin typeface="Arial" charset="0"/>
                <a:cs typeface="Arial" charset="0"/>
              </a:rPr>
              <a:t>Subcontracts</a:t>
            </a:r>
          </a:p>
          <a:p>
            <a:pPr>
              <a:lnSpc>
                <a:spcPct val="150000"/>
              </a:lnSpc>
            </a:pPr>
            <a:r>
              <a:rPr lang="en-GB" sz="1000" dirty="0">
                <a:latin typeface="Arial" charset="0"/>
                <a:cs typeface="Arial" charset="0"/>
              </a:rPr>
              <a:t>Client stability</a:t>
            </a:r>
          </a:p>
          <a:p>
            <a:pPr>
              <a:lnSpc>
                <a:spcPct val="150000"/>
              </a:lnSpc>
            </a:pPr>
            <a:r>
              <a:rPr lang="en-GB" sz="1000" dirty="0">
                <a:latin typeface="Arial" charset="0"/>
                <a:cs typeface="Arial" charset="0"/>
              </a:rPr>
              <a:t>Applicable law</a:t>
            </a:r>
          </a:p>
          <a:p>
            <a:pPr>
              <a:lnSpc>
                <a:spcPct val="150000"/>
              </a:lnSpc>
            </a:pPr>
            <a:r>
              <a:rPr lang="en-GB" sz="1000" dirty="0">
                <a:latin typeface="Arial" charset="0"/>
                <a:cs typeface="Arial" charset="0"/>
              </a:rPr>
              <a:t>Partner financial stability</a:t>
            </a:r>
          </a:p>
          <a:p>
            <a:pPr>
              <a:lnSpc>
                <a:spcPct val="150000"/>
              </a:lnSpc>
            </a:pPr>
            <a:r>
              <a:rPr lang="en-GB" sz="1000" dirty="0">
                <a:latin typeface="Arial" charset="0"/>
                <a:cs typeface="Arial" charset="0"/>
              </a:rPr>
              <a:t>Partner relevant experience</a:t>
            </a:r>
          </a:p>
        </p:txBody>
      </p:sp>
      <p:sp>
        <p:nvSpPr>
          <p:cNvPr id="45" name="TextBox 681"/>
          <p:cNvSpPr txBox="1">
            <a:spLocks noChangeArrowheads="1"/>
          </p:cNvSpPr>
          <p:nvPr/>
        </p:nvSpPr>
        <p:spPr bwMode="auto">
          <a:xfrm>
            <a:off x="8155504" y="3358203"/>
            <a:ext cx="1570984" cy="2141282"/>
          </a:xfrm>
          <a:prstGeom prst="rect">
            <a:avLst/>
          </a:prstGeom>
          <a:noFill/>
          <a:ln w="9525">
            <a:noFill/>
            <a:miter lim="800000"/>
            <a:headEnd/>
            <a:tailEnd/>
          </a:ln>
        </p:spPr>
        <p:txBody>
          <a:bodyPr lIns="91431" tIns="45715" rIns="91431" bIns="45715">
            <a:spAutoFit/>
          </a:bodyPr>
          <a:lstStyle/>
          <a:p>
            <a:pPr>
              <a:lnSpc>
                <a:spcPct val="150000"/>
              </a:lnSpc>
            </a:pPr>
            <a:r>
              <a:rPr lang="en-GB" sz="1000" dirty="0">
                <a:latin typeface="Arial" charset="0"/>
                <a:cs typeface="Arial" charset="0"/>
              </a:rPr>
              <a:t>Legislation and regulatory</a:t>
            </a:r>
          </a:p>
          <a:p>
            <a:pPr>
              <a:lnSpc>
                <a:spcPct val="150000"/>
              </a:lnSpc>
            </a:pPr>
            <a:r>
              <a:rPr lang="en-GB" sz="1000" dirty="0">
                <a:latin typeface="Arial" charset="0"/>
                <a:cs typeface="Arial" charset="0"/>
              </a:rPr>
              <a:t>Exchange rates</a:t>
            </a:r>
          </a:p>
          <a:p>
            <a:pPr>
              <a:lnSpc>
                <a:spcPct val="150000"/>
              </a:lnSpc>
            </a:pPr>
            <a:r>
              <a:rPr lang="en-GB" sz="1000" dirty="0">
                <a:latin typeface="Arial" charset="0"/>
                <a:cs typeface="Arial" charset="0"/>
              </a:rPr>
              <a:t>Site/facilities</a:t>
            </a:r>
          </a:p>
          <a:p>
            <a:pPr>
              <a:lnSpc>
                <a:spcPct val="150000"/>
              </a:lnSpc>
            </a:pPr>
            <a:r>
              <a:rPr lang="en-GB" sz="1000" dirty="0">
                <a:latin typeface="Arial" charset="0"/>
                <a:cs typeface="Arial" charset="0"/>
              </a:rPr>
              <a:t>Competition</a:t>
            </a:r>
          </a:p>
          <a:p>
            <a:pPr>
              <a:lnSpc>
                <a:spcPct val="150000"/>
              </a:lnSpc>
            </a:pPr>
            <a:r>
              <a:rPr lang="en-GB" sz="1000" dirty="0">
                <a:latin typeface="Arial" charset="0"/>
                <a:cs typeface="Arial" charset="0"/>
              </a:rPr>
              <a:t>Weather</a:t>
            </a:r>
          </a:p>
          <a:p>
            <a:pPr>
              <a:lnSpc>
                <a:spcPct val="150000"/>
              </a:lnSpc>
            </a:pPr>
            <a:r>
              <a:rPr lang="en-GB" sz="1000" dirty="0">
                <a:latin typeface="Arial" charset="0"/>
                <a:cs typeface="Arial" charset="0"/>
              </a:rPr>
              <a:t>Political</a:t>
            </a:r>
          </a:p>
          <a:p>
            <a:pPr>
              <a:lnSpc>
                <a:spcPct val="150000"/>
              </a:lnSpc>
            </a:pPr>
            <a:r>
              <a:rPr lang="en-GB" sz="1000" dirty="0">
                <a:latin typeface="Arial" charset="0"/>
                <a:cs typeface="Arial" charset="0"/>
              </a:rPr>
              <a:t>Pressure groups</a:t>
            </a:r>
          </a:p>
          <a:p>
            <a:pPr>
              <a:lnSpc>
                <a:spcPct val="150000"/>
              </a:lnSpc>
            </a:pPr>
            <a:r>
              <a:rPr lang="en-GB" sz="1000" i="1" dirty="0">
                <a:latin typeface="Arial" charset="0"/>
                <a:cs typeface="Arial" charset="0"/>
              </a:rPr>
              <a:t>Force majeure</a:t>
            </a:r>
          </a:p>
        </p:txBody>
      </p:sp>
      <p:sp>
        <p:nvSpPr>
          <p:cNvPr id="46" name="Text Box 17"/>
          <p:cNvSpPr txBox="1">
            <a:spLocks noChangeArrowheads="1"/>
          </p:cNvSpPr>
          <p:nvPr/>
        </p:nvSpPr>
        <p:spPr bwMode="auto">
          <a:xfrm>
            <a:off x="2985431" y="6217065"/>
            <a:ext cx="6192688"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26"/>
          <p:cNvSpPr>
            <a:spLocks noGrp="1" noChangeArrowheads="1"/>
          </p:cNvSpPr>
          <p:nvPr>
            <p:ph type="title"/>
          </p:nvPr>
        </p:nvSpPr>
        <p:spPr/>
        <p:txBody>
          <a:bodyPr/>
          <a:lstStyle/>
          <a:p>
            <a:pPr>
              <a:defRPr/>
            </a:pPr>
            <a:r>
              <a:rPr lang="en-US" dirty="0"/>
              <a:t>Risk Breakdown Structure (RBS)</a:t>
            </a:r>
            <a:endParaRPr lang="en-GB" dirty="0"/>
          </a:p>
        </p:txBody>
      </p:sp>
      <p:sp>
        <p:nvSpPr>
          <p:cNvPr id="158723" name="Rectangle 1027"/>
          <p:cNvSpPr>
            <a:spLocks noGrp="1" noChangeArrowheads="1"/>
          </p:cNvSpPr>
          <p:nvPr>
            <p:ph sz="quarter" idx="1"/>
          </p:nvPr>
        </p:nvSpPr>
        <p:spPr/>
        <p:txBody>
          <a:bodyPr>
            <a:normAutofit/>
          </a:bodyPr>
          <a:lstStyle/>
          <a:p>
            <a:pPr eaLnBrk="1" hangingPunct="1">
              <a:defRPr/>
            </a:pPr>
            <a:r>
              <a:rPr lang="en-US" dirty="0">
                <a:cs typeface="Times New Roman" pitchFamily="18" charset="0"/>
              </a:rPr>
              <a:t>Risk identification workshops to identify risks under each of the RBS areas</a:t>
            </a:r>
          </a:p>
          <a:p>
            <a:pPr eaLnBrk="1" hangingPunct="1">
              <a:defRPr/>
            </a:pPr>
            <a:r>
              <a:rPr lang="en-US" dirty="0">
                <a:cs typeface="Times New Roman" pitchFamily="18" charset="0"/>
              </a:rPr>
              <a:t>Major areas can be used to structure risk identification interviews</a:t>
            </a:r>
          </a:p>
          <a:p>
            <a:pPr eaLnBrk="1" hangingPunct="1">
              <a:defRPr/>
            </a:pPr>
            <a:r>
              <a:rPr lang="en-US" dirty="0">
                <a:cs typeface="Times New Roman" pitchFamily="18" charset="0"/>
              </a:rPr>
              <a:t>Checklist developed based on the RBS lower levels </a:t>
            </a:r>
          </a:p>
          <a:p>
            <a:pPr eaLnBrk="1" hangingPunct="1">
              <a:defRPr/>
            </a:pPr>
            <a:r>
              <a:rPr lang="en-US" dirty="0">
                <a:cs typeface="Times New Roman" pitchFamily="18" charset="0"/>
              </a:rPr>
              <a:t>Future projects can determine whether each generic risk applies, answering “Yes,” “No,”“Don’t know,” or “Not applicable.”</a:t>
            </a:r>
            <a:r>
              <a:rPr lang="en-GB" dirty="0">
                <a:cs typeface="Times New Roman" pitchFamily="18" charset="0"/>
              </a:rPr>
              <a:t> </a:t>
            </a:r>
          </a:p>
          <a:p>
            <a:pPr eaLnBrk="1" hangingPunct="1">
              <a:defRPr/>
            </a:pPr>
            <a:r>
              <a:rPr lang="en-US" dirty="0">
                <a:cs typeface="Times New Roman" pitchFamily="18" charset="0"/>
              </a:rPr>
              <a:t>Upper levels can be used as a </a:t>
            </a:r>
            <a:r>
              <a:rPr lang="en-US" b="1" dirty="0">
                <a:cs typeface="Times New Roman" pitchFamily="18" charset="0"/>
              </a:rPr>
              <a:t>PROMPT LIST or result from working with a prompt list</a:t>
            </a:r>
            <a:endParaRPr lang="en-GB" dirty="0"/>
          </a:p>
        </p:txBody>
      </p:sp>
      <p:sp>
        <p:nvSpPr>
          <p:cNvPr id="2" name="Tijdelijke aanduiding voor tekst 1">
            <a:extLst>
              <a:ext uri="{FF2B5EF4-FFF2-40B4-BE49-F238E27FC236}">
                <a16:creationId xmlns:a16="http://schemas.microsoft.com/office/drawing/2014/main" id="{26152E6E-5FFE-43FB-87FC-E3ECED7C6DC7}"/>
              </a:ext>
            </a:extLst>
          </p:cNvPr>
          <p:cNvSpPr>
            <a:spLocks noGrp="1"/>
          </p:cNvSpPr>
          <p:nvPr>
            <p:ph type="body" sz="quarter" idx="13"/>
          </p:nvPr>
        </p:nvSpPr>
        <p:spPr/>
        <p:txBody>
          <a:bodyPr/>
          <a:lstStyle/>
          <a:p>
            <a:endParaRPr lang="nl-NL"/>
          </a:p>
        </p:txBody>
      </p:sp>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Brainstorming </a:t>
            </a:r>
            <a:r>
              <a:rPr lang="en-US" sz="2700" dirty="0" err="1"/>
              <a:t>vs</a:t>
            </a:r>
            <a:r>
              <a:rPr lang="en-US" dirty="0"/>
              <a:t> Nominal Group </a:t>
            </a:r>
            <a:r>
              <a:rPr lang="en-US" sz="2700" dirty="0" err="1"/>
              <a:t>vs</a:t>
            </a:r>
            <a:r>
              <a:rPr lang="en-US" dirty="0"/>
              <a:t> Delphi</a:t>
            </a:r>
          </a:p>
        </p:txBody>
      </p:sp>
      <p:sp>
        <p:nvSpPr>
          <p:cNvPr id="42" name="Tijdelijke aanduiding voor inhoud 2"/>
          <p:cNvSpPr>
            <a:spLocks noGrp="1"/>
          </p:cNvSpPr>
          <p:nvPr>
            <p:ph sz="quarter" idx="1"/>
          </p:nvPr>
        </p:nvSpPr>
        <p:spPr/>
        <p:txBody>
          <a:bodyPr>
            <a:noAutofit/>
          </a:bodyPr>
          <a:lstStyle/>
          <a:p>
            <a:pPr>
              <a:spcBef>
                <a:spcPct val="0"/>
              </a:spcBef>
              <a:buNone/>
            </a:pPr>
            <a:r>
              <a:rPr lang="en-US" dirty="0">
                <a:solidFill>
                  <a:srgbClr val="231F20"/>
                </a:solidFill>
                <a:cs typeface="Arial" charset="0"/>
              </a:rPr>
              <a:t>Brainstorming</a:t>
            </a:r>
          </a:p>
          <a:p>
            <a:pPr lvl="1">
              <a:spcBef>
                <a:spcPct val="0"/>
              </a:spcBef>
            </a:pPr>
            <a:r>
              <a:rPr lang="en-US" dirty="0">
                <a:solidFill>
                  <a:srgbClr val="231F20"/>
                </a:solidFill>
                <a:cs typeface="Arial" charset="0"/>
              </a:rPr>
              <a:t>ideas generated by one individual tend to trigger suggestions from other group members</a:t>
            </a:r>
          </a:p>
          <a:p>
            <a:pPr lvl="1">
              <a:spcBef>
                <a:spcPct val="0"/>
              </a:spcBef>
            </a:pPr>
            <a:r>
              <a:rPr lang="en-US" dirty="0">
                <a:solidFill>
                  <a:srgbClr val="231F20"/>
                </a:solidFill>
                <a:cs typeface="Arial" charset="0"/>
              </a:rPr>
              <a:t>can be very corrosive</a:t>
            </a:r>
          </a:p>
          <a:p>
            <a:pPr>
              <a:spcBef>
                <a:spcPct val="0"/>
              </a:spcBef>
              <a:buNone/>
            </a:pPr>
            <a:endParaRPr lang="en-US" dirty="0">
              <a:solidFill>
                <a:srgbClr val="000000"/>
              </a:solidFill>
              <a:cs typeface="Arial" charset="0"/>
            </a:endParaRPr>
          </a:p>
          <a:p>
            <a:pPr>
              <a:spcBef>
                <a:spcPct val="0"/>
              </a:spcBef>
              <a:buNone/>
            </a:pPr>
            <a:r>
              <a:rPr lang="en-US" dirty="0">
                <a:solidFill>
                  <a:srgbClr val="000000"/>
                </a:solidFill>
                <a:cs typeface="Arial" charset="0"/>
              </a:rPr>
              <a:t>Nominal Group Technique</a:t>
            </a:r>
            <a:endParaRPr lang="en-GB" dirty="0">
              <a:solidFill>
                <a:srgbClr val="231F20"/>
              </a:solidFill>
              <a:cs typeface="Times New Roman" charset="0"/>
            </a:endParaRPr>
          </a:p>
          <a:p>
            <a:pPr lvl="1">
              <a:spcBef>
                <a:spcPct val="0"/>
              </a:spcBef>
            </a:pPr>
            <a:r>
              <a:rPr lang="en-US" dirty="0">
                <a:solidFill>
                  <a:srgbClr val="231F20"/>
                </a:solidFill>
                <a:cs typeface="Arial" charset="0"/>
              </a:rPr>
              <a:t>generation of ideas by each individual, anonymously recorded, not discussed</a:t>
            </a:r>
          </a:p>
          <a:p>
            <a:pPr lvl="1">
              <a:spcBef>
                <a:spcPct val="0"/>
              </a:spcBef>
            </a:pPr>
            <a:r>
              <a:rPr lang="en-US" dirty="0">
                <a:solidFill>
                  <a:srgbClr val="231F20"/>
                </a:solidFill>
                <a:cs typeface="Arial" charset="0"/>
              </a:rPr>
              <a:t>overcomes the shortcomings of brainstorming</a:t>
            </a:r>
          </a:p>
          <a:p>
            <a:pPr lvl="1">
              <a:spcBef>
                <a:spcPct val="0"/>
              </a:spcBef>
            </a:pPr>
            <a:r>
              <a:rPr lang="en-US" dirty="0">
                <a:solidFill>
                  <a:srgbClr val="231F20"/>
                </a:solidFill>
                <a:cs typeface="Arial" charset="0"/>
              </a:rPr>
              <a:t>more productive than brainstorming </a:t>
            </a:r>
          </a:p>
          <a:p>
            <a:pPr lvl="1">
              <a:spcBef>
                <a:spcPct val="0"/>
              </a:spcBef>
            </a:pPr>
            <a:endParaRPr lang="en-US" dirty="0">
              <a:solidFill>
                <a:srgbClr val="231F20"/>
              </a:solidFill>
              <a:cs typeface="Arial" charset="0"/>
            </a:endParaRPr>
          </a:p>
          <a:p>
            <a:pPr marL="0" indent="0">
              <a:spcBef>
                <a:spcPct val="0"/>
              </a:spcBef>
              <a:buNone/>
            </a:pPr>
            <a:r>
              <a:rPr lang="en-US" dirty="0">
                <a:solidFill>
                  <a:srgbClr val="231F20"/>
                </a:solidFill>
                <a:cs typeface="Arial" charset="0"/>
              </a:rPr>
              <a:t>Delphi technique</a:t>
            </a:r>
          </a:p>
          <a:p>
            <a:pPr lvl="1">
              <a:spcBef>
                <a:spcPct val="0"/>
              </a:spcBef>
            </a:pPr>
            <a:r>
              <a:rPr lang="en-US" dirty="0">
                <a:solidFill>
                  <a:srgbClr val="231F20"/>
                </a:solidFill>
                <a:cs typeface="Arial" charset="0"/>
              </a:rPr>
              <a:t>Same creative and convergent response</a:t>
            </a:r>
          </a:p>
          <a:p>
            <a:pPr lvl="1">
              <a:spcBef>
                <a:spcPct val="0"/>
              </a:spcBef>
            </a:pPr>
            <a:r>
              <a:rPr lang="en-US" dirty="0">
                <a:solidFill>
                  <a:srgbClr val="231F20"/>
                </a:solidFill>
                <a:cs typeface="Arial" charset="0"/>
              </a:rPr>
              <a:t>Remote method preserving the anonymity of participants</a:t>
            </a:r>
          </a:p>
        </p:txBody>
      </p:sp>
      <p:sp>
        <p:nvSpPr>
          <p:cNvPr id="3" name="Tijdelijke aanduiding voor tekst 2">
            <a:extLst>
              <a:ext uri="{FF2B5EF4-FFF2-40B4-BE49-F238E27FC236}">
                <a16:creationId xmlns:a16="http://schemas.microsoft.com/office/drawing/2014/main" id="{F700B8CB-E2F9-4E60-97E4-C4CF24062163}"/>
              </a:ext>
            </a:extLst>
          </p:cNvPr>
          <p:cNvSpPr>
            <a:spLocks noGrp="1"/>
          </p:cNvSpPr>
          <p:nvPr>
            <p:ph type="body" sz="quarter" idx="13"/>
          </p:nvPr>
        </p:nvSpPr>
        <p:spPr/>
        <p:txBody>
          <a:bodyPr/>
          <a:lstStyle/>
          <a:p>
            <a:endParaRPr lang="nl-NL"/>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Questionnaires &amp; Interviews</a:t>
            </a:r>
          </a:p>
        </p:txBody>
      </p:sp>
      <p:sp>
        <p:nvSpPr>
          <p:cNvPr id="5" name="Tijdelijke aanduiding voor inhoud 4"/>
          <p:cNvSpPr>
            <a:spLocks noGrp="1"/>
          </p:cNvSpPr>
          <p:nvPr>
            <p:ph sz="quarter" idx="1"/>
          </p:nvPr>
        </p:nvSpPr>
        <p:spPr/>
        <p:txBody>
          <a:bodyPr/>
          <a:lstStyle/>
          <a:p>
            <a:r>
              <a:rPr lang="en-US" b="1" dirty="0"/>
              <a:t>Questionnaires </a:t>
            </a:r>
            <a:r>
              <a:rPr lang="en-US" dirty="0"/>
              <a:t>can provide prompt lists for participants and be useful of </a:t>
            </a:r>
            <a:r>
              <a:rPr lang="en-US" dirty="0">
                <a:solidFill>
                  <a:srgbClr val="FF6600"/>
                </a:solidFill>
              </a:rPr>
              <a:t>engaging more remote stakeholders</a:t>
            </a:r>
          </a:p>
          <a:p>
            <a:endParaRPr lang="en-US" dirty="0"/>
          </a:p>
          <a:p>
            <a:r>
              <a:rPr lang="en-US" b="1" dirty="0"/>
              <a:t>Individual interviews </a:t>
            </a:r>
            <a:r>
              <a:rPr lang="en-US" dirty="0"/>
              <a:t>can be effective way of </a:t>
            </a:r>
            <a:r>
              <a:rPr lang="en-US" dirty="0">
                <a:solidFill>
                  <a:srgbClr val="FF6600"/>
                </a:solidFill>
              </a:rPr>
              <a:t>engaging senior and important stakeholders</a:t>
            </a:r>
            <a:r>
              <a:rPr lang="en-US" dirty="0"/>
              <a:t>, protecting their time and their influence on a group session</a:t>
            </a:r>
          </a:p>
        </p:txBody>
      </p:sp>
      <p:sp>
        <p:nvSpPr>
          <p:cNvPr id="3" name="Tijdelijke aanduiding voor tekst 2">
            <a:extLst>
              <a:ext uri="{FF2B5EF4-FFF2-40B4-BE49-F238E27FC236}">
                <a16:creationId xmlns:a16="http://schemas.microsoft.com/office/drawing/2014/main" id="{01E25C26-EF3B-4A30-91C0-E1D66398BF1E}"/>
              </a:ext>
            </a:extLst>
          </p:cNvPr>
          <p:cNvSpPr>
            <a:spLocks noGrp="1"/>
          </p:cNvSpPr>
          <p:nvPr>
            <p:ph type="body" sz="quarter" idx="13"/>
          </p:nvPr>
        </p:nvSpPr>
        <p:spPr/>
        <p:txBody>
          <a:bodyPr/>
          <a:lstStyle/>
          <a:p>
            <a:endParaRPr lang="nl-NL"/>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Assumption &amp; Constraints analysis</a:t>
            </a:r>
          </a:p>
        </p:txBody>
      </p:sp>
      <p:sp>
        <p:nvSpPr>
          <p:cNvPr id="5" name="Tijdelijke aanduiding voor inhoud 4"/>
          <p:cNvSpPr>
            <a:spLocks noGrp="1"/>
          </p:cNvSpPr>
          <p:nvPr>
            <p:ph sz="quarter" idx="1"/>
          </p:nvPr>
        </p:nvSpPr>
        <p:spPr/>
        <p:txBody>
          <a:bodyPr>
            <a:normAutofit/>
          </a:bodyPr>
          <a:lstStyle/>
          <a:p>
            <a:r>
              <a:rPr lang="en-US" b="1" dirty="0"/>
              <a:t>Assumption </a:t>
            </a:r>
            <a:r>
              <a:rPr lang="en-US" dirty="0"/>
              <a:t>is a statement </a:t>
            </a:r>
            <a:r>
              <a:rPr lang="en-US" dirty="0">
                <a:solidFill>
                  <a:srgbClr val="FF6600"/>
                </a:solidFill>
              </a:rPr>
              <a:t>taken for granted </a:t>
            </a:r>
            <a:r>
              <a:rPr lang="en-US" dirty="0"/>
              <a:t>as a fact </a:t>
            </a:r>
          </a:p>
          <a:p>
            <a:pPr lvl="1">
              <a:buNone/>
            </a:pPr>
            <a:endParaRPr lang="en-US" dirty="0"/>
          </a:p>
          <a:p>
            <a:r>
              <a:rPr lang="en-US" b="1" dirty="0"/>
              <a:t>Constraints</a:t>
            </a:r>
            <a:r>
              <a:rPr lang="en-US" dirty="0"/>
              <a:t> things that are </a:t>
            </a:r>
            <a:r>
              <a:rPr lang="en-US" dirty="0">
                <a:solidFill>
                  <a:srgbClr val="FF6600"/>
                </a:solidFill>
              </a:rPr>
              <a:t>considered fixed </a:t>
            </a:r>
            <a:r>
              <a:rPr lang="en-US" dirty="0"/>
              <a:t>and either must happen or must not happen</a:t>
            </a:r>
          </a:p>
          <a:p>
            <a:endParaRPr lang="en-US" dirty="0"/>
          </a:p>
          <a:p>
            <a:pPr>
              <a:buNone/>
            </a:pPr>
            <a:r>
              <a:rPr lang="en-US" dirty="0"/>
              <a:t>	Both should be listed and analyzed (their validity tested). Some can be considered safe. </a:t>
            </a:r>
          </a:p>
          <a:p>
            <a:pPr>
              <a:buNone/>
            </a:pPr>
            <a:r>
              <a:rPr lang="en-US" dirty="0"/>
              <a:t>	</a:t>
            </a:r>
            <a:r>
              <a:rPr lang="en-US" dirty="0">
                <a:solidFill>
                  <a:srgbClr val="FF6600"/>
                </a:solidFill>
              </a:rPr>
              <a:t>Threats </a:t>
            </a:r>
            <a:r>
              <a:rPr lang="en-US" dirty="0"/>
              <a:t>can be raised </a:t>
            </a:r>
            <a:r>
              <a:rPr lang="en-US" dirty="0">
                <a:solidFill>
                  <a:srgbClr val="FF6600"/>
                </a:solidFill>
              </a:rPr>
              <a:t>for false assumptions </a:t>
            </a:r>
            <a:r>
              <a:rPr lang="en-US" dirty="0"/>
              <a:t>and </a:t>
            </a:r>
            <a:r>
              <a:rPr lang="en-US" dirty="0">
                <a:solidFill>
                  <a:srgbClr val="FF6600"/>
                </a:solidFill>
              </a:rPr>
              <a:t>Opportunities for constraints </a:t>
            </a:r>
            <a:r>
              <a:rPr lang="en-US" dirty="0"/>
              <a:t>that could be relaxed or removed </a:t>
            </a:r>
          </a:p>
        </p:txBody>
      </p:sp>
      <p:sp>
        <p:nvSpPr>
          <p:cNvPr id="3" name="Tijdelijke aanduiding voor tekst 2">
            <a:extLst>
              <a:ext uri="{FF2B5EF4-FFF2-40B4-BE49-F238E27FC236}">
                <a16:creationId xmlns:a16="http://schemas.microsoft.com/office/drawing/2014/main" id="{16ACCCFB-E997-416A-AC32-1D072395FA39}"/>
              </a:ext>
            </a:extLst>
          </p:cNvPr>
          <p:cNvSpPr>
            <a:spLocks noGrp="1"/>
          </p:cNvSpPr>
          <p:nvPr>
            <p:ph type="body" sz="quarter" idx="13"/>
          </p:nvPr>
        </p:nvSpPr>
        <p:spPr/>
        <p:txBody>
          <a:bodyPr/>
          <a:lstStyle/>
          <a:p>
            <a:endParaRPr lang="nl-NL"/>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dirty="0"/>
              <a:t>Risk Cause, Event, and Effect</a:t>
            </a:r>
            <a:endParaRPr lang="en-GB" dirty="0"/>
          </a:p>
        </p:txBody>
      </p:sp>
      <p:sp>
        <p:nvSpPr>
          <p:cNvPr id="26627" name="Rectangle 3"/>
          <p:cNvSpPr>
            <a:spLocks noGrp="1" noChangeArrowheads="1"/>
          </p:cNvSpPr>
          <p:nvPr>
            <p:ph sz="quarter" idx="1"/>
          </p:nvPr>
        </p:nvSpPr>
        <p:spPr/>
        <p:txBody>
          <a:bodyPr>
            <a:normAutofit/>
          </a:bodyPr>
          <a:lstStyle/>
          <a:p>
            <a:pPr eaLnBrk="1" hangingPunct="1"/>
            <a:r>
              <a:rPr lang="en-GB" b="1" dirty="0">
                <a:solidFill>
                  <a:srgbClr val="231F20"/>
                </a:solidFill>
              </a:rPr>
              <a:t>Risk Cause</a:t>
            </a:r>
            <a:r>
              <a:rPr lang="en-GB" dirty="0">
                <a:solidFill>
                  <a:srgbClr val="231F20"/>
                </a:solidFill>
              </a:rPr>
              <a:t> </a:t>
            </a:r>
          </a:p>
          <a:p>
            <a:pPr lvl="1" eaLnBrk="1" hangingPunct="1"/>
            <a:r>
              <a:rPr lang="en-GB" dirty="0">
                <a:solidFill>
                  <a:srgbClr val="231F20"/>
                </a:solidFill>
              </a:rPr>
              <a:t>Describes the source of the risk - the event or situation that gives rise to the risk - often referred to as risk drivers</a:t>
            </a:r>
          </a:p>
          <a:p>
            <a:pPr lvl="1" eaLnBrk="1" hangingPunct="1"/>
            <a:r>
              <a:rPr lang="en-GB" dirty="0">
                <a:solidFill>
                  <a:srgbClr val="231F20"/>
                </a:solidFill>
              </a:rPr>
              <a:t>Not risks in themselves, but the potential trigger points for risk</a:t>
            </a:r>
          </a:p>
          <a:p>
            <a:pPr lvl="1" eaLnBrk="1" hangingPunct="1"/>
            <a:r>
              <a:rPr lang="en-GB" dirty="0">
                <a:solidFill>
                  <a:srgbClr val="231F20"/>
                </a:solidFill>
              </a:rPr>
              <a:t>May be either internal or external to the organisational activity under consideration</a:t>
            </a:r>
          </a:p>
          <a:p>
            <a:pPr eaLnBrk="1" hangingPunct="1"/>
            <a:r>
              <a:rPr lang="en-GB" b="1" dirty="0">
                <a:solidFill>
                  <a:srgbClr val="231F20"/>
                </a:solidFill>
              </a:rPr>
              <a:t>Risk Event</a:t>
            </a:r>
            <a:r>
              <a:rPr lang="en-GB" dirty="0">
                <a:solidFill>
                  <a:srgbClr val="231F20"/>
                </a:solidFill>
              </a:rPr>
              <a:t> - describes the area of uncertainty in terms of the threat or the opportunity</a:t>
            </a:r>
            <a:endParaRPr lang="en-GB" dirty="0"/>
          </a:p>
          <a:p>
            <a:pPr eaLnBrk="1" hangingPunct="1"/>
            <a:r>
              <a:rPr lang="en-GB" b="1" dirty="0">
                <a:solidFill>
                  <a:srgbClr val="231F20"/>
                </a:solidFill>
              </a:rPr>
              <a:t>Risk Effect</a:t>
            </a:r>
            <a:r>
              <a:rPr lang="en-GB" dirty="0">
                <a:solidFill>
                  <a:srgbClr val="231F20"/>
                </a:solidFill>
              </a:rPr>
              <a:t> - describes the impact that the risk would have on the organisational activity should the risk materialise</a:t>
            </a:r>
            <a:endParaRPr lang="en-GB" dirty="0"/>
          </a:p>
        </p:txBody>
      </p:sp>
      <p:sp>
        <p:nvSpPr>
          <p:cNvPr id="2" name="Tijdelijke aanduiding voor tekst 1">
            <a:extLst>
              <a:ext uri="{FF2B5EF4-FFF2-40B4-BE49-F238E27FC236}">
                <a16:creationId xmlns:a16="http://schemas.microsoft.com/office/drawing/2014/main" id="{9013E525-66C4-4FBD-A429-A1230880A823}"/>
              </a:ext>
            </a:extLst>
          </p:cNvPr>
          <p:cNvSpPr>
            <a:spLocks noGrp="1"/>
          </p:cNvSpPr>
          <p:nvPr>
            <p:ph type="body" sz="quarter" idx="13"/>
          </p:nvPr>
        </p:nvSpPr>
        <p:spPr/>
        <p:txBody>
          <a:bodyPr/>
          <a:lstStyle/>
          <a:p>
            <a:endParaRPr lang="nl-NL"/>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rmAutofit/>
          </a:bodyPr>
          <a:lstStyle/>
          <a:p>
            <a:pPr eaLnBrk="1" hangingPunct="1">
              <a:defRPr/>
            </a:pPr>
            <a:r>
              <a:rPr lang="en-GB" dirty="0"/>
              <a:t>Assess - Estimate</a:t>
            </a:r>
          </a:p>
        </p:txBody>
      </p:sp>
      <p:sp>
        <p:nvSpPr>
          <p:cNvPr id="5" name="Tijdelijke aanduiding voor tekst 4">
            <a:extLst>
              <a:ext uri="{FF2B5EF4-FFF2-40B4-BE49-F238E27FC236}">
                <a16:creationId xmlns:a16="http://schemas.microsoft.com/office/drawing/2014/main" id="{FC704491-7887-41BF-816F-CFFA74523A45}"/>
              </a:ext>
            </a:extLst>
          </p:cNvPr>
          <p:cNvSpPr>
            <a:spLocks noGrp="1"/>
          </p:cNvSpPr>
          <p:nvPr>
            <p:ph type="body" sz="quarter" idx="13"/>
          </p:nvPr>
        </p:nvSpPr>
        <p:spPr/>
        <p:txBody>
          <a:bodyPr/>
          <a:lstStyle/>
          <a:p>
            <a:r>
              <a:rPr lang="en-GB" dirty="0"/>
              <a:t>Ref. 4.6</a:t>
            </a:r>
            <a:endParaRPr lang="nl-NL" dirty="0"/>
          </a:p>
        </p:txBody>
      </p:sp>
      <p:sp>
        <p:nvSpPr>
          <p:cNvPr id="171012" name="AutoShape 10"/>
          <p:cNvSpPr>
            <a:spLocks noChangeArrowheads="1"/>
          </p:cNvSpPr>
          <p:nvPr/>
        </p:nvSpPr>
        <p:spPr bwMode="auto">
          <a:xfrm flipH="1">
            <a:off x="1847851" y="1785939"/>
            <a:ext cx="5029200" cy="4457700"/>
          </a:xfrm>
          <a:prstGeom prst="flowChartPunchedCard">
            <a:avLst/>
          </a:prstGeom>
          <a:solidFill>
            <a:srgbClr val="BBE0E3"/>
          </a:solidFill>
          <a:ln w="9525">
            <a:solidFill>
              <a:srgbClr val="BBE0E3"/>
            </a:solidFill>
            <a:miter lim="800000"/>
            <a:headEnd/>
            <a:tailEnd/>
          </a:ln>
        </p:spPr>
        <p:txBody>
          <a:bodyPr wrap="none" lIns="91431" tIns="45715" rIns="91431" bIns="45715" anchor="ctr"/>
          <a:lstStyle/>
          <a:p>
            <a:endParaRPr lang="en-US"/>
          </a:p>
        </p:txBody>
      </p:sp>
      <p:sp>
        <p:nvSpPr>
          <p:cNvPr id="171013" name="AutoShape 11"/>
          <p:cNvSpPr>
            <a:spLocks noChangeArrowheads="1"/>
          </p:cNvSpPr>
          <p:nvPr/>
        </p:nvSpPr>
        <p:spPr bwMode="auto">
          <a:xfrm flipH="1">
            <a:off x="3513138" y="3643314"/>
            <a:ext cx="1200150" cy="547686"/>
          </a:xfrm>
          <a:prstGeom prst="flowChartPunchedCard">
            <a:avLst/>
          </a:prstGeom>
          <a:solidFill>
            <a:schemeClr val="bg1"/>
          </a:solidFill>
          <a:ln w="9525">
            <a:solidFill>
              <a:schemeClr val="tx1"/>
            </a:solidFill>
            <a:miter lim="800000"/>
            <a:headEnd/>
            <a:tailEnd/>
          </a:ln>
        </p:spPr>
        <p:txBody>
          <a:bodyPr wrap="none" lIns="91431" tIns="45715" rIns="91431" bIns="45715" anchor="ctr"/>
          <a:lstStyle/>
          <a:p>
            <a:pPr algn="ctr"/>
            <a:r>
              <a:rPr lang="en-GB" sz="1400" dirty="0">
                <a:latin typeface="Arial" charset="0"/>
                <a:cs typeface="Times New Roman" pitchFamily="18" charset="0"/>
              </a:rPr>
              <a:t>Estimate</a:t>
            </a:r>
          </a:p>
        </p:txBody>
      </p:sp>
      <p:sp>
        <p:nvSpPr>
          <p:cNvPr id="171014" name="AutoShape 12"/>
          <p:cNvSpPr>
            <a:spLocks noChangeArrowheads="1"/>
          </p:cNvSpPr>
          <p:nvPr/>
        </p:nvSpPr>
        <p:spPr bwMode="auto">
          <a:xfrm flipH="1">
            <a:off x="1992313" y="2492897"/>
            <a:ext cx="1746250" cy="1021820"/>
          </a:xfrm>
          <a:prstGeom prst="flowChartPunchedCard">
            <a:avLst/>
          </a:prstGeom>
          <a:solidFill>
            <a:schemeClr val="bg1"/>
          </a:solidFill>
          <a:ln w="9525">
            <a:solidFill>
              <a:schemeClr val="tx1"/>
            </a:solidFill>
            <a:miter lim="800000"/>
            <a:headEnd/>
            <a:tailEnd/>
          </a:ln>
        </p:spPr>
        <p:txBody>
          <a:bodyPr wrap="none" lIns="91431" tIns="45715" rIns="91431" bIns="45715" anchor="b"/>
          <a:lstStyle/>
          <a:p>
            <a:r>
              <a:rPr lang="en-GB" sz="1000" dirty="0">
                <a:latin typeface="Arial" charset="0"/>
                <a:cs typeface="Times New Roman" pitchFamily="18" charset="0"/>
              </a:rPr>
              <a:t>Risk Register </a:t>
            </a:r>
          </a:p>
          <a:p>
            <a:endParaRPr lang="en-GB" sz="1000" dirty="0">
              <a:latin typeface="Arial" charset="0"/>
              <a:cs typeface="Times New Roman" pitchFamily="18" charset="0"/>
            </a:endParaRPr>
          </a:p>
          <a:p>
            <a:r>
              <a:rPr lang="en-GB" sz="1000" dirty="0">
                <a:latin typeface="Arial" charset="0"/>
                <a:cs typeface="Times New Roman" pitchFamily="18" charset="0"/>
              </a:rPr>
              <a:t>Early Warning Indicators </a:t>
            </a:r>
          </a:p>
          <a:p>
            <a:endParaRPr lang="en-GB" sz="1000" dirty="0">
              <a:latin typeface="Arial" charset="0"/>
              <a:cs typeface="Times New Roman" pitchFamily="18" charset="0"/>
            </a:endParaRPr>
          </a:p>
        </p:txBody>
      </p:sp>
      <p:sp>
        <p:nvSpPr>
          <p:cNvPr id="171015" name="AutoShape 13"/>
          <p:cNvSpPr>
            <a:spLocks noChangeArrowheads="1"/>
          </p:cNvSpPr>
          <p:nvPr/>
        </p:nvSpPr>
        <p:spPr bwMode="auto">
          <a:xfrm flipH="1">
            <a:off x="1992313" y="4400551"/>
            <a:ext cx="1655415" cy="1548730"/>
          </a:xfrm>
          <a:prstGeom prst="flowChartPunchedCard">
            <a:avLst/>
          </a:prstGeom>
          <a:solidFill>
            <a:schemeClr val="bg1"/>
          </a:solidFill>
          <a:ln w="9525">
            <a:solidFill>
              <a:schemeClr val="tx1"/>
            </a:solidFill>
            <a:miter lim="800000"/>
            <a:headEnd/>
            <a:tailEnd/>
          </a:ln>
        </p:spPr>
        <p:txBody>
          <a:bodyPr wrap="square" lIns="91431" tIns="45715" rIns="91431" bIns="45715" anchor="b"/>
          <a:lstStyle/>
          <a:p>
            <a:r>
              <a:rPr lang="en-GB" sz="1000" dirty="0">
                <a:latin typeface="Arial" charset="0"/>
                <a:cs typeface="Times New Roman" pitchFamily="18" charset="0"/>
              </a:rPr>
              <a:t>Probability  assessment</a:t>
            </a:r>
          </a:p>
          <a:p>
            <a:endParaRPr lang="en-GB" sz="1000" dirty="0">
              <a:latin typeface="Arial" charset="0"/>
              <a:cs typeface="Times New Roman" pitchFamily="18" charset="0"/>
            </a:endParaRPr>
          </a:p>
          <a:p>
            <a:r>
              <a:rPr lang="en-GB" sz="1000" dirty="0">
                <a:latin typeface="Arial" charset="0"/>
                <a:cs typeface="Times New Roman" pitchFamily="18" charset="0"/>
              </a:rPr>
              <a:t>Impact assessment</a:t>
            </a:r>
          </a:p>
          <a:p>
            <a:endParaRPr lang="en-GB" sz="1000" dirty="0">
              <a:latin typeface="Arial" charset="0"/>
              <a:cs typeface="Times New Roman" pitchFamily="18" charset="0"/>
            </a:endParaRPr>
          </a:p>
          <a:p>
            <a:r>
              <a:rPr lang="en-GB" sz="1000" dirty="0">
                <a:latin typeface="Arial" charset="0"/>
                <a:cs typeface="Times New Roman" pitchFamily="18" charset="0"/>
              </a:rPr>
              <a:t>Proximity assessment</a:t>
            </a:r>
          </a:p>
          <a:p>
            <a:endParaRPr lang="en-GB" sz="1000" dirty="0">
              <a:latin typeface="Arial" charset="0"/>
              <a:cs typeface="Times New Roman" pitchFamily="18" charset="0"/>
            </a:endParaRPr>
          </a:p>
          <a:p>
            <a:r>
              <a:rPr lang="en-GB" sz="1000" dirty="0">
                <a:latin typeface="Arial" charset="0"/>
                <a:cs typeface="Times New Roman" pitchFamily="18" charset="0"/>
              </a:rPr>
              <a:t>Expected Value assessment</a:t>
            </a:r>
          </a:p>
        </p:txBody>
      </p:sp>
      <p:sp>
        <p:nvSpPr>
          <p:cNvPr id="171016" name="AutoShape 14"/>
          <p:cNvSpPr>
            <a:spLocks noChangeArrowheads="1"/>
          </p:cNvSpPr>
          <p:nvPr/>
        </p:nvSpPr>
        <p:spPr bwMode="auto">
          <a:xfrm flipH="1">
            <a:off x="4941888" y="4533900"/>
            <a:ext cx="1541462" cy="551284"/>
          </a:xfrm>
          <a:prstGeom prst="flowChartPunchedCard">
            <a:avLst/>
          </a:prstGeom>
          <a:solidFill>
            <a:schemeClr val="bg1"/>
          </a:solidFill>
          <a:ln w="9525">
            <a:solidFill>
              <a:schemeClr val="tx1"/>
            </a:solidFill>
            <a:miter lim="800000"/>
            <a:headEnd/>
            <a:tailEnd/>
          </a:ln>
        </p:spPr>
        <p:txBody>
          <a:bodyPr wrap="none" lIns="91431" tIns="45715" rIns="91431" bIns="45715" anchor="b"/>
          <a:lstStyle/>
          <a:p>
            <a:r>
              <a:rPr lang="en-GB" sz="1000" dirty="0">
                <a:latin typeface="Arial" charset="0"/>
                <a:cs typeface="Times New Roman" pitchFamily="18" charset="0"/>
              </a:rPr>
              <a:t>Risk Register </a:t>
            </a:r>
          </a:p>
          <a:p>
            <a:r>
              <a:rPr lang="en-GB" sz="1000" dirty="0">
                <a:latin typeface="Arial" charset="0"/>
                <a:cs typeface="Times New Roman" pitchFamily="18" charset="0"/>
              </a:rPr>
              <a:t>(including assessments)</a:t>
            </a:r>
          </a:p>
        </p:txBody>
      </p:sp>
      <p:sp>
        <p:nvSpPr>
          <p:cNvPr id="171017" name="Text Box 15"/>
          <p:cNvSpPr txBox="1">
            <a:spLocks noChangeArrowheads="1"/>
          </p:cNvSpPr>
          <p:nvPr/>
        </p:nvSpPr>
        <p:spPr bwMode="auto">
          <a:xfrm>
            <a:off x="2146302" y="4076701"/>
            <a:ext cx="1243013" cy="276989"/>
          </a:xfrm>
          <a:prstGeom prst="rect">
            <a:avLst/>
          </a:prstGeom>
          <a:noFill/>
          <a:ln w="9525">
            <a:noFill/>
            <a:miter lim="800000"/>
            <a:headEnd/>
            <a:tailEnd/>
          </a:ln>
        </p:spPr>
        <p:txBody>
          <a:bodyPr lIns="91431" tIns="45715" rIns="91431" bIns="45715">
            <a:spAutoFit/>
          </a:bodyPr>
          <a:lstStyle/>
          <a:p>
            <a:pPr>
              <a:spcBef>
                <a:spcPct val="50000"/>
              </a:spcBef>
            </a:pPr>
            <a:r>
              <a:rPr lang="en-GB" sz="1200" b="1" dirty="0">
                <a:latin typeface="Arial" charset="0"/>
                <a:cs typeface="Times New Roman" pitchFamily="18" charset="0"/>
              </a:rPr>
              <a:t>Techniques</a:t>
            </a:r>
          </a:p>
        </p:txBody>
      </p:sp>
      <p:sp>
        <p:nvSpPr>
          <p:cNvPr id="171018" name="Text Box 16"/>
          <p:cNvSpPr txBox="1">
            <a:spLocks noChangeArrowheads="1"/>
          </p:cNvSpPr>
          <p:nvPr/>
        </p:nvSpPr>
        <p:spPr bwMode="auto">
          <a:xfrm>
            <a:off x="4954588" y="4238626"/>
            <a:ext cx="1028700" cy="276989"/>
          </a:xfrm>
          <a:prstGeom prst="rect">
            <a:avLst/>
          </a:prstGeom>
          <a:noFill/>
          <a:ln w="9525">
            <a:noFill/>
            <a:miter lim="800000"/>
            <a:headEnd/>
            <a:tailEnd/>
          </a:ln>
        </p:spPr>
        <p:txBody>
          <a:bodyPr lIns="91431" tIns="45715" rIns="91431" bIns="45715">
            <a:spAutoFit/>
          </a:bodyPr>
          <a:lstStyle/>
          <a:p>
            <a:pPr>
              <a:spcBef>
                <a:spcPct val="50000"/>
              </a:spcBef>
            </a:pPr>
            <a:r>
              <a:rPr lang="en-GB" sz="1200" b="1" dirty="0">
                <a:latin typeface="Arial" charset="0"/>
                <a:cs typeface="Times New Roman" pitchFamily="18" charset="0"/>
              </a:rPr>
              <a:t>Outputs</a:t>
            </a:r>
          </a:p>
        </p:txBody>
      </p:sp>
      <p:sp>
        <p:nvSpPr>
          <p:cNvPr id="171019" name="Text Box 17"/>
          <p:cNvSpPr txBox="1">
            <a:spLocks noChangeArrowheads="1"/>
          </p:cNvSpPr>
          <p:nvPr/>
        </p:nvSpPr>
        <p:spPr bwMode="auto">
          <a:xfrm>
            <a:off x="1992313" y="2060850"/>
            <a:ext cx="1028700" cy="276989"/>
          </a:xfrm>
          <a:prstGeom prst="rect">
            <a:avLst/>
          </a:prstGeom>
          <a:noFill/>
          <a:ln w="9525">
            <a:noFill/>
            <a:miter lim="800000"/>
            <a:headEnd/>
            <a:tailEnd/>
          </a:ln>
        </p:spPr>
        <p:txBody>
          <a:bodyPr lIns="91431" tIns="45715" rIns="91431" bIns="45715">
            <a:spAutoFit/>
          </a:bodyPr>
          <a:lstStyle/>
          <a:p>
            <a:pPr>
              <a:spcBef>
                <a:spcPct val="50000"/>
              </a:spcBef>
            </a:pPr>
            <a:r>
              <a:rPr lang="en-GB" sz="1200" b="1" dirty="0">
                <a:latin typeface="Arial" charset="0"/>
                <a:cs typeface="Times New Roman" pitchFamily="18" charset="0"/>
              </a:rPr>
              <a:t>Inputs</a:t>
            </a:r>
          </a:p>
        </p:txBody>
      </p:sp>
      <p:sp>
        <p:nvSpPr>
          <p:cNvPr id="171022" name="Line 20"/>
          <p:cNvSpPr>
            <a:spLocks noChangeShapeType="1"/>
          </p:cNvSpPr>
          <p:nvPr/>
        </p:nvSpPr>
        <p:spPr bwMode="auto">
          <a:xfrm>
            <a:off x="1855788" y="3790951"/>
            <a:ext cx="1657350" cy="1588"/>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171023" name="Line 21"/>
          <p:cNvSpPr>
            <a:spLocks noChangeShapeType="1"/>
          </p:cNvSpPr>
          <p:nvPr/>
        </p:nvSpPr>
        <p:spPr bwMode="auto">
          <a:xfrm>
            <a:off x="4713288" y="4019551"/>
            <a:ext cx="1657350" cy="1588"/>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171024" name="Line 22"/>
          <p:cNvSpPr>
            <a:spLocks noChangeShapeType="1"/>
          </p:cNvSpPr>
          <p:nvPr/>
        </p:nvSpPr>
        <p:spPr bwMode="auto">
          <a:xfrm flipV="1">
            <a:off x="3856040" y="4191000"/>
            <a:ext cx="1587" cy="1885950"/>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171025" name="AutoShape 24"/>
          <p:cNvSpPr>
            <a:spLocks noChangeArrowheads="1"/>
          </p:cNvSpPr>
          <p:nvPr/>
        </p:nvSpPr>
        <p:spPr bwMode="auto">
          <a:xfrm>
            <a:off x="6381754" y="1412876"/>
            <a:ext cx="4106861" cy="2801943"/>
          </a:xfrm>
          <a:prstGeom prst="wedgeRectCallout">
            <a:avLst>
              <a:gd name="adj1" fmla="val -102322"/>
              <a:gd name="adj2" fmla="val 33284"/>
            </a:avLst>
          </a:prstGeom>
          <a:solidFill>
            <a:srgbClr val="E3F2F3"/>
          </a:solidFill>
          <a:ln w="9525">
            <a:solidFill>
              <a:schemeClr val="accent1"/>
            </a:solidFill>
            <a:miter lim="800000"/>
            <a:headEnd/>
            <a:tailEnd/>
          </a:ln>
        </p:spPr>
        <p:txBody>
          <a:bodyPr wrap="none" lIns="91431" tIns="0" rIns="91431" bIns="0" anchor="ctr"/>
          <a:lstStyle/>
          <a:p>
            <a:pPr marL="98415" indent="-98415" eaLnBrk="0" hangingPunct="0"/>
            <a:r>
              <a:rPr lang="en-GB" sz="1400" dirty="0">
                <a:solidFill>
                  <a:srgbClr val="262672"/>
                </a:solidFill>
                <a:latin typeface="Calibri" panose="020F0502020204030204" pitchFamily="34" charset="0"/>
                <a:cs typeface="Calibri" panose="020F0502020204030204" pitchFamily="34" charset="0"/>
              </a:rPr>
              <a:t>Goals – </a:t>
            </a:r>
            <a:r>
              <a:rPr lang="en-GB" sz="1400" i="1" dirty="0">
                <a:solidFill>
                  <a:srgbClr val="262672"/>
                </a:solidFill>
                <a:latin typeface="Calibri" panose="020F0502020204030204" pitchFamily="34" charset="0"/>
                <a:cs typeface="Calibri" panose="020F0502020204030204" pitchFamily="34" charset="0"/>
              </a:rPr>
              <a:t>To</a:t>
            </a:r>
            <a:r>
              <a:rPr lang="en-GB" sz="1400" dirty="0">
                <a:solidFill>
                  <a:srgbClr val="231F20"/>
                </a:solidFill>
                <a:latin typeface="Calibri" panose="020F0502020204030204" pitchFamily="34" charset="0"/>
                <a:cs typeface="Calibri" panose="020F0502020204030204" pitchFamily="34" charset="0"/>
              </a:rPr>
              <a:t> </a:t>
            </a:r>
            <a:r>
              <a:rPr lang="en-GB" sz="1400" i="1" dirty="0">
                <a:solidFill>
                  <a:srgbClr val="262672"/>
                </a:solidFill>
                <a:latin typeface="Calibri" panose="020F0502020204030204" pitchFamily="34" charset="0"/>
                <a:cs typeface="Calibri" panose="020F0502020204030204" pitchFamily="34" charset="0"/>
              </a:rPr>
              <a:t>assess the threats and the </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opportunities to the organisation in terms </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of their probability and impact. </a:t>
            </a:r>
          </a:p>
          <a:p>
            <a:pPr marL="98415" indent="-98415" eaLnBrk="0" hangingPunct="0">
              <a:spcBef>
                <a:spcPct val="90000"/>
              </a:spcBef>
            </a:pPr>
            <a:r>
              <a:rPr lang="en-GB" sz="1400" i="1" dirty="0">
                <a:solidFill>
                  <a:srgbClr val="262672"/>
                </a:solidFill>
                <a:latin typeface="Calibri" panose="020F0502020204030204" pitchFamily="34" charset="0"/>
                <a:cs typeface="Calibri" panose="020F0502020204030204" pitchFamily="34" charset="0"/>
              </a:rPr>
              <a:t>Including an understanding of:</a:t>
            </a:r>
          </a:p>
          <a:p>
            <a:pPr marL="98415" indent="-98415" eaLnBrk="0" hangingPunct="0">
              <a:spcBef>
                <a:spcPct val="90000"/>
              </a:spcBef>
              <a:buFontTx/>
              <a:buChar char="•"/>
            </a:pPr>
            <a:r>
              <a:rPr lang="en-GB" sz="1400" i="1" dirty="0">
                <a:solidFill>
                  <a:srgbClr val="262672"/>
                </a:solidFill>
                <a:latin typeface="Calibri" panose="020F0502020204030204" pitchFamily="34" charset="0"/>
                <a:cs typeface="Calibri" panose="020F0502020204030204" pitchFamily="34" charset="0"/>
              </a:rPr>
              <a:t>The </a:t>
            </a:r>
            <a:r>
              <a:rPr lang="en-GB" sz="1400" i="1" u="sng" dirty="0">
                <a:solidFill>
                  <a:srgbClr val="262672"/>
                </a:solidFill>
                <a:latin typeface="Calibri" panose="020F0502020204030204" pitchFamily="34" charset="0"/>
                <a:cs typeface="Calibri" panose="020F0502020204030204" pitchFamily="34" charset="0"/>
              </a:rPr>
              <a:t>probability </a:t>
            </a:r>
            <a:r>
              <a:rPr lang="en-GB" sz="1400" i="1" dirty="0">
                <a:solidFill>
                  <a:srgbClr val="262672"/>
                </a:solidFill>
                <a:latin typeface="Calibri" panose="020F0502020204030204" pitchFamily="34" charset="0"/>
                <a:cs typeface="Calibri" panose="020F0502020204030204" pitchFamily="34" charset="0"/>
              </a:rPr>
              <a:t>of the threats and opportunities </a:t>
            </a:r>
          </a:p>
          <a:p>
            <a:pPr marL="98415" indent="-98415" eaLnBrk="0" hangingPunct="0">
              <a:spcBef>
                <a:spcPct val="90000"/>
              </a:spcBef>
              <a:buFontTx/>
              <a:buChar char="•"/>
            </a:pPr>
            <a:r>
              <a:rPr lang="en-GB" sz="1400" i="1" dirty="0">
                <a:solidFill>
                  <a:srgbClr val="262672"/>
                </a:solidFill>
                <a:latin typeface="Calibri" panose="020F0502020204030204" pitchFamily="34" charset="0"/>
                <a:cs typeface="Calibri" panose="020F0502020204030204" pitchFamily="34" charset="0"/>
              </a:rPr>
              <a:t>The </a:t>
            </a:r>
            <a:r>
              <a:rPr lang="en-GB" sz="1400" i="1" u="sng" dirty="0">
                <a:solidFill>
                  <a:srgbClr val="262672"/>
                </a:solidFill>
                <a:latin typeface="Calibri" panose="020F0502020204030204" pitchFamily="34" charset="0"/>
                <a:cs typeface="Calibri" panose="020F0502020204030204" pitchFamily="34" charset="0"/>
              </a:rPr>
              <a:t>impact</a:t>
            </a:r>
            <a:r>
              <a:rPr lang="en-GB" sz="1400" i="1" dirty="0">
                <a:solidFill>
                  <a:srgbClr val="262672"/>
                </a:solidFill>
                <a:latin typeface="Calibri" panose="020F0502020204030204" pitchFamily="34" charset="0"/>
                <a:cs typeface="Calibri" panose="020F0502020204030204" pitchFamily="34" charset="0"/>
              </a:rPr>
              <a:t> of each threat and opportunity </a:t>
            </a:r>
          </a:p>
          <a:p>
            <a:pPr marL="98415" indent="-98415" eaLnBrk="0" hangingPunct="0">
              <a:spcBef>
                <a:spcPct val="90000"/>
              </a:spcBef>
              <a:buFontTx/>
              <a:buChar char="•"/>
            </a:pPr>
            <a:r>
              <a:rPr lang="en-GB" sz="1400" i="1" dirty="0">
                <a:solidFill>
                  <a:srgbClr val="262672"/>
                </a:solidFill>
                <a:latin typeface="Calibri" panose="020F0502020204030204" pitchFamily="34" charset="0"/>
                <a:cs typeface="Calibri" panose="020F0502020204030204" pitchFamily="34" charset="0"/>
              </a:rPr>
              <a:t>The </a:t>
            </a:r>
            <a:r>
              <a:rPr lang="en-GB" sz="1400" i="1" u="sng" dirty="0">
                <a:solidFill>
                  <a:srgbClr val="262672"/>
                </a:solidFill>
                <a:latin typeface="Calibri" panose="020F0502020204030204" pitchFamily="34" charset="0"/>
                <a:cs typeface="Calibri" panose="020F0502020204030204" pitchFamily="34" charset="0"/>
              </a:rPr>
              <a:t>proximity</a:t>
            </a:r>
            <a:r>
              <a:rPr lang="en-GB" sz="1400" i="1" dirty="0">
                <a:solidFill>
                  <a:srgbClr val="262672"/>
                </a:solidFill>
                <a:latin typeface="Calibri" panose="020F0502020204030204" pitchFamily="34" charset="0"/>
                <a:cs typeface="Calibri" panose="020F0502020204030204" pitchFamily="34" charset="0"/>
              </a:rPr>
              <a:t> of these risks and opportunities</a:t>
            </a:r>
          </a:p>
        </p:txBody>
      </p:sp>
      <p:grpSp>
        <p:nvGrpSpPr>
          <p:cNvPr id="3" name="Group 27"/>
          <p:cNvGrpSpPr>
            <a:grpSpLocks/>
          </p:cNvGrpSpPr>
          <p:nvPr/>
        </p:nvGrpSpPr>
        <p:grpSpPr bwMode="auto">
          <a:xfrm>
            <a:off x="9167836" y="214290"/>
            <a:ext cx="1139825" cy="1052512"/>
            <a:chOff x="1890" y="1526"/>
            <a:chExt cx="1969" cy="1887"/>
          </a:xfrm>
        </p:grpSpPr>
        <p:sp>
          <p:nvSpPr>
            <p:cNvPr id="171029" name="Oval 6"/>
            <p:cNvSpPr>
              <a:spLocks noChangeArrowheads="1"/>
            </p:cNvSpPr>
            <p:nvPr/>
          </p:nvSpPr>
          <p:spPr bwMode="auto">
            <a:xfrm>
              <a:off x="2271" y="1880"/>
              <a:ext cx="1185" cy="1179"/>
            </a:xfrm>
            <a:prstGeom prst="ellipse">
              <a:avLst/>
            </a:prstGeom>
            <a:solidFill>
              <a:schemeClr val="bg1"/>
            </a:solidFill>
            <a:ln w="9525">
              <a:solidFill>
                <a:schemeClr val="tx1"/>
              </a:solidFill>
              <a:round/>
              <a:headEnd/>
              <a:tailEnd/>
            </a:ln>
          </p:spPr>
          <p:txBody>
            <a:bodyPr wrap="none" anchor="ctr"/>
            <a:lstStyle/>
            <a:p>
              <a:pPr algn="ctr"/>
              <a:endParaRPr lang="en-US"/>
            </a:p>
          </p:txBody>
        </p:sp>
        <p:grpSp>
          <p:nvGrpSpPr>
            <p:cNvPr id="4" name="Group 7"/>
            <p:cNvGrpSpPr>
              <a:grpSpLocks/>
            </p:cNvGrpSpPr>
            <p:nvPr/>
          </p:nvGrpSpPr>
          <p:grpSpPr bwMode="auto">
            <a:xfrm>
              <a:off x="1890" y="1526"/>
              <a:ext cx="1948" cy="1887"/>
              <a:chOff x="1883" y="1254"/>
              <a:chExt cx="1677" cy="1632"/>
            </a:xfrm>
          </p:grpSpPr>
          <p:sp>
            <p:nvSpPr>
              <p:cNvPr id="171036" name="AutoShape 8"/>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rot="10800000" wrap="none" anchor="ctr"/>
              <a:lstStyle/>
              <a:p>
                <a:pPr algn="ctr"/>
                <a:endParaRPr lang="en-US"/>
              </a:p>
            </p:txBody>
          </p:sp>
          <p:sp>
            <p:nvSpPr>
              <p:cNvPr id="171037" name="AutoShape 9"/>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FF6600"/>
              </a:solidFill>
              <a:ln w="9525">
                <a:noFill/>
                <a:miter lim="800000"/>
                <a:headEnd/>
                <a:tailEnd/>
              </a:ln>
            </p:spPr>
            <p:txBody>
              <a:bodyPr rot="10800000" vert="eaVert" wrap="none" anchor="ctr"/>
              <a:lstStyle/>
              <a:p>
                <a:pPr algn="ctr"/>
                <a:endParaRPr lang="en-US"/>
              </a:p>
            </p:txBody>
          </p:sp>
          <p:sp>
            <p:nvSpPr>
              <p:cNvPr id="171038" name="AutoShape 10"/>
              <p:cNvSpPr>
                <a:spLocks noChangeArrowheads="1"/>
              </p:cNvSpPr>
              <p:nvPr/>
            </p:nvSpPr>
            <p:spPr bwMode="auto">
              <a:xfrm>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CCFFFF"/>
              </a:solidFill>
              <a:ln w="9525">
                <a:noFill/>
                <a:miter lim="800000"/>
                <a:headEnd/>
                <a:tailEnd/>
              </a:ln>
            </p:spPr>
            <p:txBody>
              <a:bodyPr wrap="none" anchor="ctr"/>
              <a:lstStyle/>
              <a:p>
                <a:pPr algn="ctr"/>
                <a:endParaRPr lang="en-US"/>
              </a:p>
            </p:txBody>
          </p:sp>
          <p:sp>
            <p:nvSpPr>
              <p:cNvPr id="171039" name="AutoShape 11"/>
              <p:cNvSpPr>
                <a:spLocks noChangeArrowheads="1"/>
              </p:cNvSpPr>
              <p:nvPr/>
            </p:nvSpPr>
            <p:spPr bwMode="auto">
              <a:xfrm rot="-54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vert="eaVert" wrap="none" anchor="ctr"/>
              <a:lstStyle/>
              <a:p>
                <a:pPr algn="ctr"/>
                <a:endParaRPr lang="en-US"/>
              </a:p>
            </p:txBody>
          </p:sp>
          <p:sp>
            <p:nvSpPr>
              <p:cNvPr id="171040" name="AutoShape 12"/>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rot="10800000" wrap="none" anchor="ctr"/>
              <a:lstStyle/>
              <a:p>
                <a:pPr algn="ctr"/>
                <a:endParaRPr lang="en-US"/>
              </a:p>
            </p:txBody>
          </p:sp>
        </p:grpSp>
        <p:sp>
          <p:nvSpPr>
            <p:cNvPr id="171031" name="Text Box 13"/>
            <p:cNvSpPr txBox="1">
              <a:spLocks noChangeArrowheads="1"/>
            </p:cNvSpPr>
            <p:nvPr/>
          </p:nvSpPr>
          <p:spPr bwMode="auto">
            <a:xfrm>
              <a:off x="3289" y="2206"/>
              <a:ext cx="570" cy="386"/>
            </a:xfrm>
            <a:prstGeom prst="rect">
              <a:avLst/>
            </a:prstGeom>
            <a:noFill/>
            <a:ln w="9525">
              <a:noFill/>
              <a:miter lim="800000"/>
              <a:headEnd/>
              <a:tailEnd/>
            </a:ln>
          </p:spPr>
          <p:txBody>
            <a:bodyPr>
              <a:spAutoFit/>
            </a:bodyPr>
            <a:lstStyle/>
            <a:p>
              <a:r>
                <a:rPr lang="en-GB" sz="400" dirty="0">
                  <a:latin typeface="Arial" charset="0"/>
                </a:rPr>
                <a:t>Identify</a:t>
              </a:r>
              <a:endParaRPr lang="nl-NL" dirty="0"/>
            </a:p>
          </p:txBody>
        </p:sp>
        <p:sp>
          <p:nvSpPr>
            <p:cNvPr id="171032" name="Text Box 14"/>
            <p:cNvSpPr txBox="1">
              <a:spLocks noChangeArrowheads="1"/>
            </p:cNvSpPr>
            <p:nvPr/>
          </p:nvSpPr>
          <p:spPr bwMode="auto">
            <a:xfrm>
              <a:off x="2822" y="2986"/>
              <a:ext cx="527" cy="386"/>
            </a:xfrm>
            <a:prstGeom prst="rect">
              <a:avLst/>
            </a:prstGeom>
            <a:noFill/>
            <a:ln w="9525">
              <a:noFill/>
              <a:miter lim="800000"/>
              <a:headEnd/>
              <a:tailEnd/>
            </a:ln>
          </p:spPr>
          <p:txBody>
            <a:bodyPr>
              <a:spAutoFit/>
            </a:bodyPr>
            <a:lstStyle/>
            <a:p>
              <a:r>
                <a:rPr lang="en-GB" sz="400" dirty="0">
                  <a:latin typeface="Arial" charset="0"/>
                </a:rPr>
                <a:t>Assess</a:t>
              </a:r>
              <a:endParaRPr lang="nl-NL" dirty="0"/>
            </a:p>
          </p:txBody>
        </p:sp>
        <p:sp>
          <p:nvSpPr>
            <p:cNvPr id="171033" name="Text Box 15"/>
            <p:cNvSpPr txBox="1">
              <a:spLocks noChangeArrowheads="1"/>
            </p:cNvSpPr>
            <p:nvPr/>
          </p:nvSpPr>
          <p:spPr bwMode="auto">
            <a:xfrm>
              <a:off x="2052" y="2602"/>
              <a:ext cx="395" cy="497"/>
            </a:xfrm>
            <a:prstGeom prst="rect">
              <a:avLst/>
            </a:prstGeom>
            <a:noFill/>
            <a:ln w="9525">
              <a:noFill/>
              <a:miter lim="800000"/>
              <a:headEnd/>
              <a:tailEnd/>
            </a:ln>
          </p:spPr>
          <p:txBody>
            <a:bodyPr>
              <a:spAutoFit/>
            </a:bodyPr>
            <a:lstStyle/>
            <a:p>
              <a:r>
                <a:rPr lang="en-GB" sz="400" dirty="0">
                  <a:latin typeface="Arial" charset="0"/>
                </a:rPr>
                <a:t>Plan</a:t>
              </a:r>
              <a:endParaRPr lang="nl-NL" dirty="0"/>
            </a:p>
          </p:txBody>
        </p:sp>
        <p:sp>
          <p:nvSpPr>
            <p:cNvPr id="171034" name="Text Box 16"/>
            <p:cNvSpPr txBox="1">
              <a:spLocks noChangeArrowheads="1"/>
            </p:cNvSpPr>
            <p:nvPr/>
          </p:nvSpPr>
          <p:spPr bwMode="auto">
            <a:xfrm>
              <a:off x="2411" y="1745"/>
              <a:ext cx="743" cy="276"/>
            </a:xfrm>
            <a:prstGeom prst="rect">
              <a:avLst/>
            </a:prstGeom>
            <a:noFill/>
            <a:ln w="9525">
              <a:noFill/>
              <a:miter lim="800000"/>
              <a:headEnd/>
              <a:tailEnd/>
            </a:ln>
          </p:spPr>
          <p:txBody>
            <a:bodyPr>
              <a:spAutoFit/>
            </a:bodyPr>
            <a:lstStyle/>
            <a:p>
              <a:r>
                <a:rPr lang="en-GB" sz="400" dirty="0">
                  <a:latin typeface="Arial" charset="0"/>
                </a:rPr>
                <a:t>Implement</a:t>
              </a:r>
              <a:endParaRPr lang="nl-NL" dirty="0"/>
            </a:p>
          </p:txBody>
        </p:sp>
        <p:sp>
          <p:nvSpPr>
            <p:cNvPr id="171035" name="Text Box 17"/>
            <p:cNvSpPr txBox="1">
              <a:spLocks noChangeArrowheads="1"/>
            </p:cNvSpPr>
            <p:nvPr/>
          </p:nvSpPr>
          <p:spPr bwMode="auto">
            <a:xfrm>
              <a:off x="2466" y="2380"/>
              <a:ext cx="913" cy="276"/>
            </a:xfrm>
            <a:prstGeom prst="rect">
              <a:avLst/>
            </a:prstGeom>
            <a:noFill/>
            <a:ln w="9525">
              <a:noFill/>
              <a:miter lim="800000"/>
              <a:headEnd/>
              <a:tailEnd/>
            </a:ln>
          </p:spPr>
          <p:txBody>
            <a:bodyPr>
              <a:spAutoFit/>
            </a:bodyPr>
            <a:lstStyle/>
            <a:p>
              <a:r>
                <a:rPr lang="en-GB" sz="400" dirty="0">
                  <a:latin typeface="Arial" charset="0"/>
                </a:rPr>
                <a:t>Communicate</a:t>
              </a:r>
              <a:endParaRPr lang="nl-NL" dirty="0"/>
            </a:p>
          </p:txBody>
        </p:sp>
      </p:grpSp>
      <p:sp>
        <p:nvSpPr>
          <p:cNvPr id="38" name="Text Box 17"/>
          <p:cNvSpPr txBox="1">
            <a:spLocks noChangeArrowheads="1"/>
          </p:cNvSpPr>
          <p:nvPr/>
        </p:nvSpPr>
        <p:spPr bwMode="auto">
          <a:xfrm>
            <a:off x="3431704" y="6247443"/>
            <a:ext cx="5328592"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Recent Developments</a:t>
            </a:r>
          </a:p>
        </p:txBody>
      </p:sp>
      <p:sp>
        <p:nvSpPr>
          <p:cNvPr id="5" name="Tijdelijke aanduiding voor inhoud 4"/>
          <p:cNvSpPr>
            <a:spLocks noGrp="1"/>
          </p:cNvSpPr>
          <p:nvPr>
            <p:ph sz="quarter" idx="1"/>
          </p:nvPr>
        </p:nvSpPr>
        <p:spPr/>
        <p:txBody>
          <a:bodyPr>
            <a:normAutofit/>
          </a:bodyPr>
          <a:lstStyle/>
          <a:p>
            <a:r>
              <a:rPr lang="en-GB" dirty="0"/>
              <a:t>2002 M_o_R in response to Turnbull</a:t>
            </a:r>
          </a:p>
          <a:p>
            <a:r>
              <a:rPr lang="en-GB" dirty="0"/>
              <a:t>2002 Sarbanes-Oxley (SOX)</a:t>
            </a:r>
          </a:p>
          <a:p>
            <a:r>
              <a:rPr lang="en-GB" dirty="0"/>
              <a:t>2004 Basel II accord</a:t>
            </a:r>
          </a:p>
          <a:p>
            <a:r>
              <a:rPr lang="en-GB" dirty="0"/>
              <a:t>2004 Code </a:t>
            </a:r>
            <a:r>
              <a:rPr lang="en-GB" dirty="0" err="1"/>
              <a:t>Tabaksblat</a:t>
            </a:r>
            <a:r>
              <a:rPr lang="en-GB" dirty="0"/>
              <a:t> (NL)</a:t>
            </a:r>
          </a:p>
          <a:p>
            <a:r>
              <a:rPr lang="en-GB" dirty="0"/>
              <a:t>2006 Combined codes for Corporate Governance (UK)</a:t>
            </a:r>
          </a:p>
          <a:p>
            <a:r>
              <a:rPr lang="en-GB" dirty="0"/>
              <a:t>2007-2008 Worldwide financial crisis</a:t>
            </a:r>
          </a:p>
          <a:p>
            <a:r>
              <a:rPr lang="en-GB" dirty="0"/>
              <a:t>2009 ISO 31000  Risk Management Principles and Guidelines</a:t>
            </a:r>
          </a:p>
          <a:p>
            <a:r>
              <a:rPr lang="en-GB" dirty="0"/>
              <a:t>2010 Refresh of </a:t>
            </a:r>
            <a:r>
              <a:rPr lang="en-GB" dirty="0" err="1"/>
              <a:t>M_o_R</a:t>
            </a:r>
            <a:r>
              <a:rPr lang="en-GB" dirty="0"/>
              <a:t> and Basel III accords</a:t>
            </a:r>
          </a:p>
          <a:p>
            <a:r>
              <a:rPr lang="en-GB" dirty="0"/>
              <a:t>2018 ISO 31000:2018 refresh</a:t>
            </a:r>
          </a:p>
        </p:txBody>
      </p:sp>
      <p:sp>
        <p:nvSpPr>
          <p:cNvPr id="3" name="Tijdelijke aanduiding voor tekst 2">
            <a:extLst>
              <a:ext uri="{FF2B5EF4-FFF2-40B4-BE49-F238E27FC236}">
                <a16:creationId xmlns:a16="http://schemas.microsoft.com/office/drawing/2014/main" id="{116E853A-6383-4E5D-8DBC-62BA2ABE16BE}"/>
              </a:ext>
            </a:extLst>
          </p:cNvPr>
          <p:cNvSpPr>
            <a:spLocks noGrp="1"/>
          </p:cNvSpPr>
          <p:nvPr>
            <p:ph type="body" sz="quarter" idx="13"/>
          </p:nvPr>
        </p:nvSpPr>
        <p:spPr/>
        <p:txBody>
          <a:bodyPr/>
          <a:lstStyle/>
          <a:p>
            <a:r>
              <a:rPr lang="en-GB" dirty="0"/>
              <a:t>Ref. 1.5</a:t>
            </a:r>
            <a:endParaRPr lang="nl-NL"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pPr eaLnBrk="1" hangingPunct="1">
              <a:defRPr/>
            </a:pPr>
            <a:r>
              <a:rPr lang="en-GB" dirty="0"/>
              <a:t>Techniques for the Assess Estimate</a:t>
            </a:r>
          </a:p>
        </p:txBody>
      </p:sp>
      <p:sp>
        <p:nvSpPr>
          <p:cNvPr id="169987" name="Rectangle 3"/>
          <p:cNvSpPr>
            <a:spLocks noGrp="1" noChangeArrowheads="1"/>
          </p:cNvSpPr>
          <p:nvPr>
            <p:ph sz="quarter" idx="1"/>
          </p:nvPr>
        </p:nvSpPr>
        <p:spPr/>
        <p:txBody>
          <a:bodyPr/>
          <a:lstStyle/>
          <a:p>
            <a:pPr marL="0" indent="0" eaLnBrk="1" hangingPunct="1">
              <a:buNone/>
              <a:defRPr/>
            </a:pPr>
            <a:r>
              <a:rPr lang="en-US" dirty="0">
                <a:solidFill>
                  <a:srgbClr val="000000"/>
                </a:solidFill>
                <a:cs typeface="Times New Roman" pitchFamily="18" charset="0"/>
              </a:rPr>
              <a:t>Probability assessment</a:t>
            </a:r>
          </a:p>
          <a:p>
            <a:pPr lvl="1">
              <a:defRPr/>
            </a:pPr>
            <a:r>
              <a:rPr lang="en-GB" dirty="0"/>
              <a:t>Estimated chance of occurring when NO ACTION is taken</a:t>
            </a:r>
          </a:p>
          <a:p>
            <a:pPr marL="0" indent="0" eaLnBrk="1" hangingPunct="1">
              <a:buNone/>
              <a:defRPr/>
            </a:pPr>
            <a:r>
              <a:rPr lang="en-US" dirty="0">
                <a:solidFill>
                  <a:srgbClr val="000000"/>
                </a:solidFill>
                <a:cs typeface="Times New Roman" pitchFamily="18" charset="0"/>
              </a:rPr>
              <a:t>Impact assessment</a:t>
            </a:r>
          </a:p>
          <a:p>
            <a:pPr lvl="1">
              <a:defRPr/>
            </a:pPr>
            <a:r>
              <a:rPr lang="en-US" dirty="0">
                <a:solidFill>
                  <a:srgbClr val="000000"/>
                </a:solidFill>
                <a:cs typeface="Times New Roman" pitchFamily="18" charset="0"/>
              </a:rPr>
              <a:t>Estimated effect of occurring when NO action is taken</a:t>
            </a:r>
            <a:endParaRPr lang="en-GB" dirty="0"/>
          </a:p>
          <a:p>
            <a:pPr marL="0" indent="0" eaLnBrk="1" hangingPunct="1">
              <a:buNone/>
              <a:defRPr/>
            </a:pPr>
            <a:r>
              <a:rPr lang="en-US" dirty="0">
                <a:solidFill>
                  <a:srgbClr val="000000"/>
                </a:solidFill>
                <a:cs typeface="Times New Roman" pitchFamily="18" charset="0"/>
              </a:rPr>
              <a:t>Proximity assessment</a:t>
            </a:r>
          </a:p>
          <a:p>
            <a:pPr lvl="1">
              <a:defRPr/>
            </a:pPr>
            <a:r>
              <a:rPr lang="en-US" dirty="0">
                <a:solidFill>
                  <a:srgbClr val="000000"/>
                </a:solidFill>
                <a:cs typeface="Times New Roman" pitchFamily="18" charset="0"/>
              </a:rPr>
              <a:t>When a risk might occur </a:t>
            </a:r>
            <a:r>
              <a:rPr lang="en-US" dirty="0">
                <a:solidFill>
                  <a:srgbClr val="000000"/>
                </a:solidFill>
                <a:cs typeface="Times New Roman" pitchFamily="18" charset="0"/>
                <a:sym typeface="Wingdings" pitchFamily="2" charset="2"/>
              </a:rPr>
              <a:t></a:t>
            </a:r>
            <a:r>
              <a:rPr lang="en-US" dirty="0">
                <a:solidFill>
                  <a:srgbClr val="000000"/>
                </a:solidFill>
                <a:cs typeface="Times New Roman" pitchFamily="18" charset="0"/>
              </a:rPr>
              <a:t> urgency (helps to select appropriate Risk Response)</a:t>
            </a:r>
            <a:endParaRPr lang="en-GB" dirty="0"/>
          </a:p>
          <a:p>
            <a:pPr marL="0" indent="0" eaLnBrk="1" hangingPunct="1">
              <a:buNone/>
              <a:defRPr/>
            </a:pPr>
            <a:r>
              <a:rPr lang="en-US" dirty="0">
                <a:solidFill>
                  <a:srgbClr val="000000"/>
                </a:solidFill>
                <a:cs typeface="Times New Roman" pitchFamily="18" charset="0"/>
              </a:rPr>
              <a:t>Expected value assessment</a:t>
            </a:r>
            <a:endParaRPr lang="en-GB" dirty="0"/>
          </a:p>
        </p:txBody>
      </p:sp>
      <p:sp>
        <p:nvSpPr>
          <p:cNvPr id="2" name="Tijdelijke aanduiding voor tekst 1">
            <a:extLst>
              <a:ext uri="{FF2B5EF4-FFF2-40B4-BE49-F238E27FC236}">
                <a16:creationId xmlns:a16="http://schemas.microsoft.com/office/drawing/2014/main" id="{6A1770DA-014B-4AB8-81BD-8B7DA86A2473}"/>
              </a:ext>
            </a:extLst>
          </p:cNvPr>
          <p:cNvSpPr>
            <a:spLocks noGrp="1"/>
          </p:cNvSpPr>
          <p:nvPr>
            <p:ph type="body" sz="quarter" idx="13"/>
          </p:nvPr>
        </p:nvSpPr>
        <p:spPr/>
        <p:txBody>
          <a:bodyPr/>
          <a:lstStyle/>
          <a:p>
            <a:r>
              <a:rPr lang="en-GB" dirty="0"/>
              <a:t>App. B</a:t>
            </a:r>
            <a:endParaRPr lang="nl-NL" dirty="0"/>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ChangeArrowheads="1"/>
          </p:cNvSpPr>
          <p:nvPr>
            <p:ph type="title"/>
          </p:nvPr>
        </p:nvSpPr>
        <p:spPr/>
        <p:txBody>
          <a:bodyPr/>
          <a:lstStyle/>
          <a:p>
            <a:pPr eaLnBrk="1" hangingPunct="1">
              <a:defRPr/>
            </a:pPr>
            <a:r>
              <a:rPr lang="en-US" dirty="0"/>
              <a:t>Expected Value assessment</a:t>
            </a:r>
            <a:endParaRPr lang="en-GB" dirty="0"/>
          </a:p>
        </p:txBody>
      </p:sp>
      <p:sp>
        <p:nvSpPr>
          <p:cNvPr id="178179" name="Rectangle 1027"/>
          <p:cNvSpPr>
            <a:spLocks noGrp="1" noChangeArrowheads="1"/>
          </p:cNvSpPr>
          <p:nvPr>
            <p:ph sz="quarter" idx="1"/>
          </p:nvPr>
        </p:nvSpPr>
        <p:spPr/>
        <p:txBody>
          <a:bodyPr>
            <a:normAutofit/>
          </a:bodyPr>
          <a:lstStyle/>
          <a:p>
            <a:pPr marL="0" indent="0">
              <a:buNone/>
              <a:defRPr/>
            </a:pPr>
            <a:r>
              <a:rPr lang="en-US" b="1" dirty="0">
                <a:solidFill>
                  <a:srgbClr val="231F20"/>
                </a:solidFill>
                <a:cs typeface="Arial" charset="0"/>
              </a:rPr>
              <a:t>Quantifies</a:t>
            </a:r>
            <a:r>
              <a:rPr lang="en-US" dirty="0">
                <a:solidFill>
                  <a:srgbClr val="231F20"/>
                </a:solidFill>
                <a:cs typeface="Arial" charset="0"/>
              </a:rPr>
              <a:t> risk by combining the </a:t>
            </a:r>
            <a:r>
              <a:rPr lang="en-US" u="sng" dirty="0">
                <a:solidFill>
                  <a:srgbClr val="231F20"/>
                </a:solidFill>
                <a:cs typeface="Arial" charset="0"/>
              </a:rPr>
              <a:t>cost of the risk impact</a:t>
            </a:r>
            <a:r>
              <a:rPr lang="en-US" dirty="0">
                <a:solidFill>
                  <a:srgbClr val="231F20"/>
                </a:solidFill>
                <a:cs typeface="Arial" charset="0"/>
              </a:rPr>
              <a:t> with the probability of the risk occurring</a:t>
            </a:r>
          </a:p>
          <a:p>
            <a:pPr marL="0" indent="0">
              <a:buNone/>
              <a:defRPr/>
            </a:pPr>
            <a:endParaRPr lang="en-US" dirty="0">
              <a:solidFill>
                <a:srgbClr val="231F20"/>
              </a:solidFill>
              <a:cs typeface="Arial" charset="0"/>
            </a:endParaRPr>
          </a:p>
          <a:p>
            <a:pPr marL="419059" indent="-419059">
              <a:buNone/>
              <a:defRPr/>
            </a:pPr>
            <a:r>
              <a:rPr lang="en-US" dirty="0">
                <a:solidFill>
                  <a:srgbClr val="231F20"/>
                </a:solidFill>
                <a:cs typeface="Arial" charset="0"/>
              </a:rPr>
              <a:t>The simplest form of calculation to employ is: </a:t>
            </a:r>
          </a:p>
          <a:p>
            <a:pPr marL="419059" indent="-419059">
              <a:buNone/>
              <a:defRPr/>
            </a:pPr>
            <a:endParaRPr lang="en-US" dirty="0">
              <a:solidFill>
                <a:srgbClr val="231F20"/>
              </a:solidFill>
              <a:cs typeface="Arial" charset="0"/>
            </a:endParaRPr>
          </a:p>
          <a:p>
            <a:pPr marL="419059" indent="-419059" algn="ctr">
              <a:buNone/>
              <a:defRPr/>
            </a:pPr>
            <a:r>
              <a:rPr lang="en-US" dirty="0">
                <a:solidFill>
                  <a:srgbClr val="231F20"/>
                </a:solidFill>
                <a:cs typeface="Arial" charset="0"/>
              </a:rPr>
              <a:t>EV = </a:t>
            </a:r>
            <a:r>
              <a:rPr lang="en-US" dirty="0" err="1">
                <a:solidFill>
                  <a:srgbClr val="231F20"/>
                </a:solidFill>
                <a:cs typeface="Arial" charset="0"/>
              </a:rPr>
              <a:t>CoI</a:t>
            </a:r>
            <a:r>
              <a:rPr lang="en-US" dirty="0">
                <a:solidFill>
                  <a:srgbClr val="231F20"/>
                </a:solidFill>
                <a:cs typeface="Arial" charset="0"/>
              </a:rPr>
              <a:t> * P%</a:t>
            </a:r>
            <a:endParaRPr lang="en-GB" dirty="0">
              <a:cs typeface="Times New Roman" pitchFamily="18" charset="0"/>
            </a:endParaRPr>
          </a:p>
          <a:p>
            <a:pPr marL="419059" indent="-419059">
              <a:buNone/>
              <a:defRPr/>
            </a:pPr>
            <a:endParaRPr lang="en-US" dirty="0">
              <a:solidFill>
                <a:srgbClr val="231F20"/>
              </a:solidFill>
              <a:cs typeface="Arial" charset="0"/>
            </a:endParaRPr>
          </a:p>
          <a:p>
            <a:pPr marL="419059" indent="-419059">
              <a:buNone/>
              <a:defRPr/>
            </a:pPr>
            <a:r>
              <a:rPr lang="en-US" dirty="0">
                <a:solidFill>
                  <a:srgbClr val="231F20"/>
                </a:solidFill>
                <a:cs typeface="Arial" charset="0"/>
              </a:rPr>
              <a:t>where EV = the </a:t>
            </a:r>
            <a:r>
              <a:rPr lang="en-US" dirty="0">
                <a:solidFill>
                  <a:srgbClr val="FF6600"/>
                </a:solidFill>
                <a:cs typeface="Arial" charset="0"/>
              </a:rPr>
              <a:t>E</a:t>
            </a:r>
            <a:r>
              <a:rPr lang="en-US" dirty="0">
                <a:solidFill>
                  <a:srgbClr val="231F20"/>
                </a:solidFill>
                <a:cs typeface="Arial" charset="0"/>
              </a:rPr>
              <a:t>xpected </a:t>
            </a:r>
            <a:r>
              <a:rPr lang="en-US" dirty="0">
                <a:solidFill>
                  <a:srgbClr val="FF6600"/>
                </a:solidFill>
                <a:cs typeface="Arial" charset="0"/>
              </a:rPr>
              <a:t>V</a:t>
            </a:r>
            <a:r>
              <a:rPr lang="en-US" dirty="0">
                <a:solidFill>
                  <a:srgbClr val="231F20"/>
                </a:solidFill>
                <a:cs typeface="Arial" charset="0"/>
              </a:rPr>
              <a:t>alue</a:t>
            </a:r>
            <a:endParaRPr lang="en-GB" dirty="0">
              <a:solidFill>
                <a:srgbClr val="231F20"/>
              </a:solidFill>
              <a:cs typeface="Arial" charset="0"/>
            </a:endParaRPr>
          </a:p>
          <a:p>
            <a:pPr marL="419059" indent="-419059">
              <a:buNone/>
              <a:defRPr/>
            </a:pPr>
            <a:r>
              <a:rPr lang="en-US" dirty="0" err="1">
                <a:solidFill>
                  <a:srgbClr val="231F20"/>
                </a:solidFill>
                <a:cs typeface="Arial" charset="0"/>
              </a:rPr>
              <a:t>CoI</a:t>
            </a:r>
            <a:r>
              <a:rPr lang="en-US" dirty="0">
                <a:solidFill>
                  <a:srgbClr val="231F20"/>
                </a:solidFill>
                <a:cs typeface="Arial" charset="0"/>
              </a:rPr>
              <a:t> = the estimated </a:t>
            </a:r>
            <a:r>
              <a:rPr lang="en-US" dirty="0">
                <a:solidFill>
                  <a:srgbClr val="FF6600"/>
                </a:solidFill>
                <a:cs typeface="Arial" charset="0"/>
              </a:rPr>
              <a:t>C</a:t>
            </a:r>
            <a:r>
              <a:rPr lang="en-US" dirty="0">
                <a:solidFill>
                  <a:srgbClr val="231F20"/>
                </a:solidFill>
                <a:cs typeface="Arial" charset="0"/>
              </a:rPr>
              <a:t>ost </a:t>
            </a:r>
            <a:r>
              <a:rPr lang="en-US" dirty="0">
                <a:solidFill>
                  <a:srgbClr val="FF6600"/>
                </a:solidFill>
                <a:cs typeface="Arial" charset="0"/>
              </a:rPr>
              <a:t>o</a:t>
            </a:r>
            <a:r>
              <a:rPr lang="en-US" dirty="0">
                <a:solidFill>
                  <a:srgbClr val="231F20"/>
                </a:solidFill>
                <a:cs typeface="Arial" charset="0"/>
              </a:rPr>
              <a:t>f the risk </a:t>
            </a:r>
            <a:r>
              <a:rPr lang="en-US" dirty="0">
                <a:solidFill>
                  <a:srgbClr val="FF6600"/>
                </a:solidFill>
                <a:cs typeface="Arial" charset="0"/>
              </a:rPr>
              <a:t>I</a:t>
            </a:r>
            <a:r>
              <a:rPr lang="en-US" dirty="0">
                <a:solidFill>
                  <a:srgbClr val="231F20"/>
                </a:solidFill>
                <a:cs typeface="Arial" charset="0"/>
              </a:rPr>
              <a:t>mpact, </a:t>
            </a:r>
          </a:p>
          <a:p>
            <a:pPr marL="419059" indent="-419059">
              <a:buNone/>
              <a:defRPr/>
            </a:pPr>
            <a:r>
              <a:rPr lang="en-US" dirty="0">
                <a:solidFill>
                  <a:srgbClr val="231F20"/>
                </a:solidFill>
                <a:cs typeface="Arial" charset="0"/>
              </a:rPr>
              <a:t>P% = the </a:t>
            </a:r>
            <a:r>
              <a:rPr lang="en-US" dirty="0">
                <a:solidFill>
                  <a:srgbClr val="FF6600"/>
                </a:solidFill>
                <a:cs typeface="Arial" charset="0"/>
              </a:rPr>
              <a:t>P</a:t>
            </a:r>
            <a:r>
              <a:rPr lang="en-US" dirty="0">
                <a:solidFill>
                  <a:srgbClr val="231F20"/>
                </a:solidFill>
                <a:cs typeface="Arial" charset="0"/>
              </a:rPr>
              <a:t>robability of the impact occurring </a:t>
            </a:r>
          </a:p>
        </p:txBody>
      </p:sp>
      <p:sp>
        <p:nvSpPr>
          <p:cNvPr id="2" name="Tijdelijke aanduiding voor tekst 1">
            <a:extLst>
              <a:ext uri="{FF2B5EF4-FFF2-40B4-BE49-F238E27FC236}">
                <a16:creationId xmlns:a16="http://schemas.microsoft.com/office/drawing/2014/main" id="{F32D8E29-35BD-45DE-AEB9-613210FEEDCF}"/>
              </a:ext>
            </a:extLst>
          </p:cNvPr>
          <p:cNvSpPr>
            <a:spLocks noGrp="1"/>
          </p:cNvSpPr>
          <p:nvPr>
            <p:ph type="body" sz="quarter" idx="13"/>
          </p:nvPr>
        </p:nvSpPr>
        <p:spPr/>
        <p:txBody>
          <a:bodyPr/>
          <a:lstStyle/>
          <a:p>
            <a:r>
              <a:rPr lang="en-GB" dirty="0"/>
              <a:t>App. B</a:t>
            </a:r>
            <a:endParaRPr lang="nl-NL" dirty="0"/>
          </a:p>
        </p:txBody>
      </p:sp>
    </p:spTree>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n-GB" dirty="0"/>
              <a:t>Expected Value assessment</a:t>
            </a:r>
          </a:p>
        </p:txBody>
      </p:sp>
      <p:sp>
        <p:nvSpPr>
          <p:cNvPr id="180227" name="Rectangle 3"/>
          <p:cNvSpPr>
            <a:spLocks noGrp="1" noChangeArrowheads="1"/>
          </p:cNvSpPr>
          <p:nvPr>
            <p:ph sz="quarter" idx="1"/>
          </p:nvPr>
        </p:nvSpPr>
        <p:spPr/>
        <p:txBody>
          <a:bodyPr>
            <a:normAutofit/>
          </a:bodyPr>
          <a:lstStyle/>
          <a:p>
            <a:pPr marL="0" indent="0">
              <a:spcBef>
                <a:spcPct val="30000"/>
              </a:spcBef>
              <a:buNone/>
              <a:defRPr/>
            </a:pPr>
            <a:r>
              <a:rPr lang="en-GB" dirty="0">
                <a:solidFill>
                  <a:srgbClr val="000000"/>
                </a:solidFill>
                <a:cs typeface="Arial" charset="0"/>
              </a:rPr>
              <a:t>If possible </a:t>
            </a:r>
            <a:r>
              <a:rPr lang="en-GB" u="sng" dirty="0">
                <a:solidFill>
                  <a:srgbClr val="000000"/>
                </a:solidFill>
                <a:cs typeface="Arial" charset="0"/>
              </a:rPr>
              <a:t>quantify</a:t>
            </a:r>
            <a:r>
              <a:rPr lang="en-GB" dirty="0">
                <a:solidFill>
                  <a:srgbClr val="000000"/>
                </a:solidFill>
                <a:cs typeface="Arial" charset="0"/>
              </a:rPr>
              <a:t> risks in terms of money (financial risks)</a:t>
            </a:r>
          </a:p>
          <a:p>
            <a:pPr marL="0" indent="0">
              <a:spcBef>
                <a:spcPct val="30000"/>
              </a:spcBef>
              <a:buNone/>
              <a:defRPr/>
            </a:pPr>
            <a:r>
              <a:rPr lang="en-GB" dirty="0">
                <a:solidFill>
                  <a:srgbClr val="000000"/>
                </a:solidFill>
                <a:cs typeface="Arial" charset="0"/>
              </a:rPr>
              <a:t>Other kinds of risk can sometimes be converted to a monetary equivalent f</a:t>
            </a:r>
            <a:r>
              <a:rPr lang="en-GB" dirty="0"/>
              <a:t>or example: </a:t>
            </a:r>
            <a:endParaRPr lang="en-GB" dirty="0">
              <a:solidFill>
                <a:srgbClr val="000000"/>
              </a:solidFill>
              <a:cs typeface="Arial" charset="0"/>
            </a:endParaRPr>
          </a:p>
          <a:p>
            <a:pPr lvl="1" eaLnBrk="1" hangingPunct="1">
              <a:spcBef>
                <a:spcPct val="30000"/>
              </a:spcBef>
              <a:defRPr/>
            </a:pPr>
            <a:r>
              <a:rPr lang="en-GB" dirty="0"/>
              <a:t>A 2 week delay may incur additional labour costs of £15.000</a:t>
            </a:r>
          </a:p>
          <a:p>
            <a:pPr lvl="1" eaLnBrk="1" hangingPunct="1">
              <a:spcBef>
                <a:spcPct val="30000"/>
              </a:spcBef>
              <a:defRPr/>
            </a:pPr>
            <a:endParaRPr lang="en-GB" dirty="0">
              <a:solidFill>
                <a:srgbClr val="000000"/>
              </a:solidFill>
              <a:cs typeface="Arial" charset="0"/>
            </a:endParaRPr>
          </a:p>
          <a:p>
            <a:pPr lvl="1" eaLnBrk="1" hangingPunct="1">
              <a:defRPr/>
            </a:pPr>
            <a:r>
              <a:rPr lang="en-GB" dirty="0">
                <a:solidFill>
                  <a:srgbClr val="000000"/>
                </a:solidFill>
                <a:cs typeface="Arial" charset="0"/>
              </a:rPr>
              <a:t>Be aware that this can lead to very controversial situations</a:t>
            </a:r>
          </a:p>
        </p:txBody>
      </p:sp>
      <p:sp>
        <p:nvSpPr>
          <p:cNvPr id="2" name="Tijdelijke aanduiding voor tekst 1">
            <a:extLst>
              <a:ext uri="{FF2B5EF4-FFF2-40B4-BE49-F238E27FC236}">
                <a16:creationId xmlns:a16="http://schemas.microsoft.com/office/drawing/2014/main" id="{EBD0DE70-64A1-4A8B-9E38-F141FAB7AA69}"/>
              </a:ext>
            </a:extLst>
          </p:cNvPr>
          <p:cNvSpPr>
            <a:spLocks noGrp="1"/>
          </p:cNvSpPr>
          <p:nvPr>
            <p:ph type="body" sz="quarter" idx="13"/>
          </p:nvPr>
        </p:nvSpPr>
        <p:spPr/>
        <p:txBody>
          <a:bodyPr/>
          <a:lstStyle/>
          <a:p>
            <a:r>
              <a:rPr lang="en-GB" dirty="0"/>
              <a:t>App. B</a:t>
            </a:r>
            <a:endParaRPr lang="nl-NL" dirty="0"/>
          </a:p>
        </p:txBody>
      </p:sp>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pPr eaLnBrk="1" hangingPunct="1">
              <a:defRPr/>
            </a:pPr>
            <a:r>
              <a:rPr lang="en-GB" dirty="0"/>
              <a:t>Assess - Evaluate</a:t>
            </a:r>
          </a:p>
        </p:txBody>
      </p:sp>
      <p:sp>
        <p:nvSpPr>
          <p:cNvPr id="5" name="Tijdelijke aanduiding voor tekst 4">
            <a:extLst>
              <a:ext uri="{FF2B5EF4-FFF2-40B4-BE49-F238E27FC236}">
                <a16:creationId xmlns:a16="http://schemas.microsoft.com/office/drawing/2014/main" id="{7D6B77AE-7139-425B-81B6-AAFE0D324295}"/>
              </a:ext>
            </a:extLst>
          </p:cNvPr>
          <p:cNvSpPr>
            <a:spLocks noGrp="1"/>
          </p:cNvSpPr>
          <p:nvPr>
            <p:ph type="body" sz="quarter" idx="13"/>
          </p:nvPr>
        </p:nvSpPr>
        <p:spPr/>
        <p:txBody>
          <a:bodyPr/>
          <a:lstStyle/>
          <a:p>
            <a:r>
              <a:rPr lang="en-GB" dirty="0"/>
              <a:t>Ref. 4.7</a:t>
            </a:r>
            <a:endParaRPr lang="nl-NL" dirty="0"/>
          </a:p>
        </p:txBody>
      </p:sp>
      <p:sp>
        <p:nvSpPr>
          <p:cNvPr id="187396" name="AutoShape 10"/>
          <p:cNvSpPr>
            <a:spLocks noChangeArrowheads="1"/>
          </p:cNvSpPr>
          <p:nvPr/>
        </p:nvSpPr>
        <p:spPr bwMode="auto">
          <a:xfrm flipH="1">
            <a:off x="1874839" y="2204865"/>
            <a:ext cx="5059362" cy="4027661"/>
          </a:xfrm>
          <a:prstGeom prst="flowChartPunchedCard">
            <a:avLst/>
          </a:prstGeom>
          <a:solidFill>
            <a:srgbClr val="BBE0E3"/>
          </a:solidFill>
          <a:ln w="9525">
            <a:solidFill>
              <a:srgbClr val="BBE0E3"/>
            </a:solidFill>
            <a:miter lim="800000"/>
            <a:headEnd/>
            <a:tailEnd/>
          </a:ln>
        </p:spPr>
        <p:txBody>
          <a:bodyPr wrap="none" lIns="91431" tIns="45715" rIns="91431" bIns="45715" anchor="ctr"/>
          <a:lstStyle/>
          <a:p>
            <a:endParaRPr lang="en-US"/>
          </a:p>
        </p:txBody>
      </p:sp>
      <p:sp>
        <p:nvSpPr>
          <p:cNvPr id="187397" name="AutoShape 11"/>
          <p:cNvSpPr>
            <a:spLocks noChangeArrowheads="1"/>
          </p:cNvSpPr>
          <p:nvPr/>
        </p:nvSpPr>
        <p:spPr bwMode="auto">
          <a:xfrm flipH="1">
            <a:off x="3700463" y="3476625"/>
            <a:ext cx="1236662" cy="649288"/>
          </a:xfrm>
          <a:prstGeom prst="flowChartPunchedCard">
            <a:avLst/>
          </a:prstGeom>
          <a:solidFill>
            <a:schemeClr val="bg1"/>
          </a:solidFill>
          <a:ln w="9525">
            <a:solidFill>
              <a:schemeClr val="tx1"/>
            </a:solidFill>
            <a:miter lim="800000"/>
            <a:headEnd/>
            <a:tailEnd/>
          </a:ln>
        </p:spPr>
        <p:txBody>
          <a:bodyPr wrap="none" lIns="91431" tIns="45715" rIns="91431" bIns="45715" anchor="ctr"/>
          <a:lstStyle/>
          <a:p>
            <a:pPr algn="ctr"/>
            <a:r>
              <a:rPr lang="en-GB" sz="1400" dirty="0">
                <a:latin typeface="Arial" charset="0"/>
                <a:cs typeface="Times New Roman" pitchFamily="18" charset="0"/>
              </a:rPr>
              <a:t>Evaluate</a:t>
            </a:r>
          </a:p>
        </p:txBody>
      </p:sp>
      <p:sp>
        <p:nvSpPr>
          <p:cNvPr id="187398" name="AutoShape 12"/>
          <p:cNvSpPr>
            <a:spLocks noChangeArrowheads="1"/>
          </p:cNvSpPr>
          <p:nvPr/>
        </p:nvSpPr>
        <p:spPr bwMode="auto">
          <a:xfrm flipH="1">
            <a:off x="1992314" y="2708922"/>
            <a:ext cx="1452562" cy="556071"/>
          </a:xfrm>
          <a:prstGeom prst="flowChartPunchedCard">
            <a:avLst/>
          </a:prstGeom>
          <a:solidFill>
            <a:schemeClr val="bg1"/>
          </a:solidFill>
          <a:ln w="9525">
            <a:solidFill>
              <a:schemeClr val="tx1"/>
            </a:solidFill>
            <a:miter lim="800000"/>
            <a:headEnd/>
            <a:tailEnd/>
          </a:ln>
        </p:spPr>
        <p:txBody>
          <a:bodyPr wrap="none" lIns="91431" tIns="45715" rIns="91431" bIns="45715" anchor="b"/>
          <a:lstStyle/>
          <a:p>
            <a:r>
              <a:rPr lang="en-GB" sz="1000" dirty="0">
                <a:latin typeface="Arial" charset="0"/>
                <a:cs typeface="Times New Roman" pitchFamily="18" charset="0"/>
              </a:rPr>
              <a:t>Risk Register </a:t>
            </a:r>
          </a:p>
          <a:p>
            <a:endParaRPr lang="en-GB" sz="1000" dirty="0">
              <a:latin typeface="Arial" charset="0"/>
              <a:cs typeface="Times New Roman" pitchFamily="18" charset="0"/>
            </a:endParaRPr>
          </a:p>
        </p:txBody>
      </p:sp>
      <p:sp>
        <p:nvSpPr>
          <p:cNvPr id="187399" name="AutoShape 13"/>
          <p:cNvSpPr>
            <a:spLocks noChangeArrowheads="1"/>
          </p:cNvSpPr>
          <p:nvPr/>
        </p:nvSpPr>
        <p:spPr bwMode="auto">
          <a:xfrm flipH="1">
            <a:off x="1992312" y="4321175"/>
            <a:ext cx="1708149" cy="1556097"/>
          </a:xfrm>
          <a:prstGeom prst="flowChartPunchedCard">
            <a:avLst/>
          </a:prstGeom>
          <a:solidFill>
            <a:schemeClr val="bg1"/>
          </a:solidFill>
          <a:ln w="9525">
            <a:solidFill>
              <a:schemeClr val="tx1"/>
            </a:solidFill>
            <a:miter lim="800000"/>
            <a:headEnd/>
            <a:tailEnd/>
          </a:ln>
        </p:spPr>
        <p:txBody>
          <a:bodyPr wrap="square" lIns="91431" tIns="45715" rIns="91431" bIns="45715" anchor="b"/>
          <a:lstStyle/>
          <a:p>
            <a:pPr>
              <a:spcBef>
                <a:spcPts val="600"/>
              </a:spcBef>
            </a:pPr>
            <a:r>
              <a:rPr lang="en-GB" sz="1000" dirty="0">
                <a:latin typeface="Arial" charset="0"/>
                <a:cs typeface="Times New Roman" pitchFamily="18" charset="0"/>
              </a:rPr>
              <a:t>Summary risk profiles</a:t>
            </a:r>
          </a:p>
          <a:p>
            <a:pPr>
              <a:spcBef>
                <a:spcPts val="600"/>
              </a:spcBef>
            </a:pPr>
            <a:r>
              <a:rPr lang="en-GB" sz="1000" dirty="0">
                <a:latin typeface="Arial" charset="0"/>
                <a:cs typeface="Times New Roman" pitchFamily="18" charset="0"/>
              </a:rPr>
              <a:t>Summary expected value assessment</a:t>
            </a:r>
          </a:p>
          <a:p>
            <a:pPr>
              <a:spcBef>
                <a:spcPts val="600"/>
              </a:spcBef>
            </a:pPr>
            <a:r>
              <a:rPr lang="en-GB" sz="1000" dirty="0">
                <a:latin typeface="Arial" charset="0"/>
                <a:cs typeface="Times New Roman" pitchFamily="18" charset="0"/>
              </a:rPr>
              <a:t>Probabilistic risk models</a:t>
            </a:r>
          </a:p>
          <a:p>
            <a:pPr>
              <a:spcBef>
                <a:spcPts val="600"/>
              </a:spcBef>
            </a:pPr>
            <a:r>
              <a:rPr lang="en-GB" sz="1000" dirty="0">
                <a:latin typeface="Arial" charset="0"/>
                <a:cs typeface="Times New Roman" pitchFamily="18" charset="0"/>
              </a:rPr>
              <a:t>Probability trees</a:t>
            </a:r>
          </a:p>
          <a:p>
            <a:pPr>
              <a:spcBef>
                <a:spcPts val="600"/>
              </a:spcBef>
            </a:pPr>
            <a:r>
              <a:rPr lang="en-GB" sz="1000" dirty="0">
                <a:latin typeface="Arial" charset="0"/>
                <a:cs typeface="Times New Roman" pitchFamily="18" charset="0"/>
              </a:rPr>
              <a:t>Sensitivity analysis</a:t>
            </a:r>
          </a:p>
        </p:txBody>
      </p:sp>
      <p:sp>
        <p:nvSpPr>
          <p:cNvPr id="187400" name="AutoShape 14"/>
          <p:cNvSpPr>
            <a:spLocks noChangeArrowheads="1"/>
          </p:cNvSpPr>
          <p:nvPr/>
        </p:nvSpPr>
        <p:spPr bwMode="auto">
          <a:xfrm flipH="1">
            <a:off x="5172076" y="4638677"/>
            <a:ext cx="1516063" cy="950565"/>
          </a:xfrm>
          <a:prstGeom prst="flowChartPunchedCard">
            <a:avLst/>
          </a:prstGeom>
          <a:solidFill>
            <a:schemeClr val="bg1"/>
          </a:solidFill>
          <a:ln w="9525">
            <a:solidFill>
              <a:schemeClr val="tx1"/>
            </a:solidFill>
            <a:miter lim="800000"/>
            <a:headEnd/>
            <a:tailEnd/>
          </a:ln>
        </p:spPr>
        <p:txBody>
          <a:bodyPr wrap="square" lIns="91431" tIns="45715" rIns="91431" bIns="45715" anchor="b"/>
          <a:lstStyle/>
          <a:p>
            <a:r>
              <a:rPr lang="en-GB" sz="1000" dirty="0">
                <a:latin typeface="Arial" charset="0"/>
                <a:cs typeface="Times New Roman" pitchFamily="18" charset="0"/>
              </a:rPr>
              <a:t>Summary risk profile</a:t>
            </a:r>
          </a:p>
          <a:p>
            <a:endParaRPr lang="en-GB" sz="1000" dirty="0">
              <a:latin typeface="Arial" charset="0"/>
              <a:cs typeface="Times New Roman" pitchFamily="18" charset="0"/>
            </a:endParaRPr>
          </a:p>
          <a:p>
            <a:r>
              <a:rPr lang="en-GB" sz="1000" dirty="0">
                <a:latin typeface="Arial" charset="0"/>
                <a:cs typeface="Times New Roman" pitchFamily="18" charset="0"/>
              </a:rPr>
              <a:t>Relationships and interdependencies</a:t>
            </a:r>
          </a:p>
        </p:txBody>
      </p:sp>
      <p:sp>
        <p:nvSpPr>
          <p:cNvPr id="187401" name="Text Box 15"/>
          <p:cNvSpPr txBox="1">
            <a:spLocks noChangeArrowheads="1"/>
          </p:cNvSpPr>
          <p:nvPr/>
        </p:nvSpPr>
        <p:spPr bwMode="auto">
          <a:xfrm>
            <a:off x="1992315" y="4005066"/>
            <a:ext cx="1279525" cy="276989"/>
          </a:xfrm>
          <a:prstGeom prst="rect">
            <a:avLst/>
          </a:prstGeom>
          <a:noFill/>
          <a:ln w="9525">
            <a:noFill/>
            <a:miter lim="800000"/>
            <a:headEnd/>
            <a:tailEnd/>
          </a:ln>
        </p:spPr>
        <p:txBody>
          <a:bodyPr lIns="91431" tIns="45715" rIns="91431" bIns="45715">
            <a:spAutoFit/>
          </a:bodyPr>
          <a:lstStyle/>
          <a:p>
            <a:pPr>
              <a:spcBef>
                <a:spcPct val="50000"/>
              </a:spcBef>
            </a:pPr>
            <a:r>
              <a:rPr lang="en-GB" sz="1200" b="1" dirty="0">
                <a:latin typeface="Arial" charset="0"/>
                <a:cs typeface="Times New Roman" pitchFamily="18" charset="0"/>
              </a:rPr>
              <a:t>Techniques</a:t>
            </a:r>
          </a:p>
        </p:txBody>
      </p:sp>
      <p:sp>
        <p:nvSpPr>
          <p:cNvPr id="187402" name="Text Box 16"/>
          <p:cNvSpPr txBox="1">
            <a:spLocks noChangeArrowheads="1"/>
          </p:cNvSpPr>
          <p:nvPr/>
        </p:nvSpPr>
        <p:spPr bwMode="auto">
          <a:xfrm>
            <a:off x="5186363" y="4179890"/>
            <a:ext cx="1058862" cy="276989"/>
          </a:xfrm>
          <a:prstGeom prst="rect">
            <a:avLst/>
          </a:prstGeom>
          <a:noFill/>
          <a:ln w="9525">
            <a:noFill/>
            <a:miter lim="800000"/>
            <a:headEnd/>
            <a:tailEnd/>
          </a:ln>
        </p:spPr>
        <p:txBody>
          <a:bodyPr lIns="91431" tIns="45715" rIns="91431" bIns="45715">
            <a:spAutoFit/>
          </a:bodyPr>
          <a:lstStyle/>
          <a:p>
            <a:pPr>
              <a:spcBef>
                <a:spcPct val="50000"/>
              </a:spcBef>
            </a:pPr>
            <a:r>
              <a:rPr lang="en-GB" sz="1200" b="1" dirty="0">
                <a:latin typeface="Arial" charset="0"/>
                <a:cs typeface="Times New Roman" pitchFamily="18" charset="0"/>
              </a:rPr>
              <a:t>Outputs</a:t>
            </a:r>
          </a:p>
        </p:txBody>
      </p:sp>
      <p:sp>
        <p:nvSpPr>
          <p:cNvPr id="187403" name="Text Box 17"/>
          <p:cNvSpPr txBox="1">
            <a:spLocks noChangeArrowheads="1"/>
          </p:cNvSpPr>
          <p:nvPr/>
        </p:nvSpPr>
        <p:spPr bwMode="auto">
          <a:xfrm>
            <a:off x="1992314" y="2348881"/>
            <a:ext cx="1058863" cy="276989"/>
          </a:xfrm>
          <a:prstGeom prst="rect">
            <a:avLst/>
          </a:prstGeom>
          <a:noFill/>
          <a:ln w="9525">
            <a:noFill/>
            <a:miter lim="800000"/>
            <a:headEnd/>
            <a:tailEnd/>
          </a:ln>
        </p:spPr>
        <p:txBody>
          <a:bodyPr lIns="91431" tIns="45715" rIns="91431" bIns="45715">
            <a:spAutoFit/>
          </a:bodyPr>
          <a:lstStyle/>
          <a:p>
            <a:pPr>
              <a:spcBef>
                <a:spcPct val="50000"/>
              </a:spcBef>
            </a:pPr>
            <a:r>
              <a:rPr lang="en-GB" sz="1200" b="1" dirty="0">
                <a:latin typeface="Arial" charset="0"/>
                <a:cs typeface="Times New Roman" pitchFamily="18" charset="0"/>
              </a:rPr>
              <a:t>Inputs</a:t>
            </a:r>
          </a:p>
        </p:txBody>
      </p:sp>
      <p:sp>
        <p:nvSpPr>
          <p:cNvPr id="187406" name="Line 20"/>
          <p:cNvSpPr>
            <a:spLocks noChangeShapeType="1"/>
          </p:cNvSpPr>
          <p:nvPr/>
        </p:nvSpPr>
        <p:spPr bwMode="auto">
          <a:xfrm>
            <a:off x="1992313" y="3670300"/>
            <a:ext cx="1708150" cy="0"/>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187407" name="Line 21"/>
          <p:cNvSpPr>
            <a:spLocks noChangeShapeType="1"/>
          </p:cNvSpPr>
          <p:nvPr/>
        </p:nvSpPr>
        <p:spPr bwMode="auto">
          <a:xfrm flipV="1">
            <a:off x="5015880" y="3930650"/>
            <a:ext cx="1627808" cy="2406"/>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187408" name="Line 22"/>
          <p:cNvSpPr>
            <a:spLocks noChangeShapeType="1"/>
          </p:cNvSpPr>
          <p:nvPr/>
        </p:nvSpPr>
        <p:spPr bwMode="auto">
          <a:xfrm flipV="1">
            <a:off x="4052888" y="4125913"/>
            <a:ext cx="0" cy="1884362"/>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187409" name="AutoShape 23"/>
          <p:cNvSpPr>
            <a:spLocks noChangeArrowheads="1"/>
          </p:cNvSpPr>
          <p:nvPr/>
        </p:nvSpPr>
        <p:spPr bwMode="auto">
          <a:xfrm>
            <a:off x="6167440" y="1412876"/>
            <a:ext cx="4321175" cy="2286016"/>
          </a:xfrm>
          <a:prstGeom prst="wedgeRectCallout">
            <a:avLst>
              <a:gd name="adj1" fmla="val -82400"/>
              <a:gd name="adj2" fmla="val 44569"/>
            </a:avLst>
          </a:prstGeom>
          <a:solidFill>
            <a:srgbClr val="E3F2F3"/>
          </a:solidFill>
          <a:ln w="9525">
            <a:solidFill>
              <a:schemeClr val="accent1"/>
            </a:solidFill>
            <a:miter lim="800000"/>
            <a:headEnd/>
            <a:tailEnd/>
          </a:ln>
        </p:spPr>
        <p:txBody>
          <a:bodyPr wrap="none" lIns="91431" tIns="0" rIns="91431" bIns="0" anchor="ctr"/>
          <a:lstStyle/>
          <a:p>
            <a:pPr marL="98415" indent="-98415" eaLnBrk="0" hangingPunct="0"/>
            <a:r>
              <a:rPr lang="en-GB" sz="1400" dirty="0">
                <a:solidFill>
                  <a:srgbClr val="262672"/>
                </a:solidFill>
                <a:latin typeface="Calibri" panose="020F0502020204030204" pitchFamily="34" charset="0"/>
                <a:cs typeface="Calibri" panose="020F0502020204030204" pitchFamily="34" charset="0"/>
              </a:rPr>
              <a:t>Goal – </a:t>
            </a:r>
            <a:r>
              <a:rPr lang="en-GB" sz="1400" i="1" dirty="0">
                <a:solidFill>
                  <a:srgbClr val="262672"/>
                </a:solidFill>
                <a:latin typeface="Calibri" panose="020F0502020204030204" pitchFamily="34" charset="0"/>
                <a:cs typeface="Calibri" panose="020F0502020204030204" pitchFamily="34" charset="0"/>
              </a:rPr>
              <a:t>To assess To understand the </a:t>
            </a:r>
            <a:r>
              <a:rPr lang="en-GB" sz="1400" i="1" u="sng" dirty="0">
                <a:solidFill>
                  <a:srgbClr val="262672"/>
                </a:solidFill>
                <a:latin typeface="Calibri" panose="020F0502020204030204" pitchFamily="34" charset="0"/>
                <a:cs typeface="Calibri" panose="020F0502020204030204" pitchFamily="34" charset="0"/>
              </a:rPr>
              <a:t>net effect</a:t>
            </a:r>
            <a:r>
              <a:rPr lang="en-GB" sz="1400" i="1" dirty="0">
                <a:solidFill>
                  <a:srgbClr val="262672"/>
                </a:solidFill>
                <a:latin typeface="Calibri" panose="020F0502020204030204" pitchFamily="34" charset="0"/>
                <a:cs typeface="Calibri" panose="020F0502020204030204" pitchFamily="34" charset="0"/>
              </a:rPr>
              <a:t> </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of the identified threats and opportunities on </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an activity when </a:t>
            </a:r>
            <a:r>
              <a:rPr lang="en-GB" sz="1400" i="1" u="sng" dirty="0">
                <a:solidFill>
                  <a:srgbClr val="262672"/>
                </a:solidFill>
                <a:latin typeface="Calibri" panose="020F0502020204030204" pitchFamily="34" charset="0"/>
                <a:cs typeface="Calibri" panose="020F0502020204030204" pitchFamily="34" charset="0"/>
              </a:rPr>
              <a:t>aggregated together</a:t>
            </a:r>
            <a:r>
              <a:rPr lang="en-GB" sz="1400" i="1" dirty="0">
                <a:solidFill>
                  <a:srgbClr val="262672"/>
                </a:solidFill>
                <a:latin typeface="Calibri" panose="020F0502020204030204" pitchFamily="34" charset="0"/>
                <a:cs typeface="Calibri" panose="020F0502020204030204" pitchFamily="34" charset="0"/>
              </a:rPr>
              <a:t>. </a:t>
            </a:r>
          </a:p>
          <a:p>
            <a:pPr marL="98415" indent="-98415" eaLnBrk="0" hangingPunct="0"/>
            <a:endParaRPr lang="en-GB" sz="1400" i="1" dirty="0">
              <a:solidFill>
                <a:srgbClr val="262672"/>
              </a:solidFill>
              <a:latin typeface="Calibri" panose="020F0502020204030204" pitchFamily="34" charset="0"/>
              <a:cs typeface="Calibri" panose="020F0502020204030204" pitchFamily="34" charset="0"/>
            </a:endParaRP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Including, for example, preparation of the following:</a:t>
            </a:r>
          </a:p>
          <a:p>
            <a:pPr marL="174607" indent="-174607" eaLnBrk="0" hangingPunct="0">
              <a:spcBef>
                <a:spcPts val="600"/>
              </a:spcBef>
              <a:buFontTx/>
              <a:buChar char="•"/>
            </a:pPr>
            <a:r>
              <a:rPr lang="en-GB" sz="1400" i="1" dirty="0">
                <a:solidFill>
                  <a:srgbClr val="262672"/>
                </a:solidFill>
                <a:latin typeface="Calibri" panose="020F0502020204030204" pitchFamily="34" charset="0"/>
                <a:cs typeface="Calibri" panose="020F0502020204030204" pitchFamily="34" charset="0"/>
              </a:rPr>
              <a:t>An estimated monetary value (EMV) calculation</a:t>
            </a:r>
          </a:p>
          <a:p>
            <a:pPr marL="174607" indent="-174607" eaLnBrk="0" hangingPunct="0">
              <a:spcBef>
                <a:spcPts val="600"/>
              </a:spcBef>
              <a:buFontTx/>
              <a:buChar char="•"/>
            </a:pPr>
            <a:r>
              <a:rPr lang="en-GB" sz="1400" i="1" dirty="0">
                <a:solidFill>
                  <a:srgbClr val="262672"/>
                </a:solidFill>
                <a:latin typeface="Calibri" panose="020F0502020204030204" pitchFamily="34" charset="0"/>
                <a:cs typeface="Calibri" panose="020F0502020204030204" pitchFamily="34" charset="0"/>
              </a:rPr>
              <a:t>A risk model</a:t>
            </a:r>
          </a:p>
        </p:txBody>
      </p:sp>
      <p:grpSp>
        <p:nvGrpSpPr>
          <p:cNvPr id="3" name="Group 27"/>
          <p:cNvGrpSpPr>
            <a:grpSpLocks/>
          </p:cNvGrpSpPr>
          <p:nvPr/>
        </p:nvGrpSpPr>
        <p:grpSpPr bwMode="auto">
          <a:xfrm>
            <a:off x="9239274" y="233349"/>
            <a:ext cx="1139825" cy="1052513"/>
            <a:chOff x="1890" y="1526"/>
            <a:chExt cx="1969" cy="1887"/>
          </a:xfrm>
        </p:grpSpPr>
        <p:sp>
          <p:nvSpPr>
            <p:cNvPr id="187413" name="Oval 6"/>
            <p:cNvSpPr>
              <a:spLocks noChangeArrowheads="1"/>
            </p:cNvSpPr>
            <p:nvPr/>
          </p:nvSpPr>
          <p:spPr bwMode="auto">
            <a:xfrm>
              <a:off x="2271" y="1880"/>
              <a:ext cx="1185" cy="1179"/>
            </a:xfrm>
            <a:prstGeom prst="ellipse">
              <a:avLst/>
            </a:prstGeom>
            <a:solidFill>
              <a:schemeClr val="bg1"/>
            </a:solidFill>
            <a:ln w="9525">
              <a:solidFill>
                <a:schemeClr val="tx1"/>
              </a:solidFill>
              <a:round/>
              <a:headEnd/>
              <a:tailEnd/>
            </a:ln>
          </p:spPr>
          <p:txBody>
            <a:bodyPr wrap="none" anchor="ctr"/>
            <a:lstStyle/>
            <a:p>
              <a:pPr algn="ctr"/>
              <a:endParaRPr lang="en-US"/>
            </a:p>
          </p:txBody>
        </p:sp>
        <p:grpSp>
          <p:nvGrpSpPr>
            <p:cNvPr id="4" name="Group 7"/>
            <p:cNvGrpSpPr>
              <a:grpSpLocks/>
            </p:cNvGrpSpPr>
            <p:nvPr/>
          </p:nvGrpSpPr>
          <p:grpSpPr bwMode="auto">
            <a:xfrm>
              <a:off x="1890" y="1526"/>
              <a:ext cx="1948" cy="1887"/>
              <a:chOff x="1883" y="1254"/>
              <a:chExt cx="1677" cy="1632"/>
            </a:xfrm>
          </p:grpSpPr>
          <p:sp>
            <p:nvSpPr>
              <p:cNvPr id="187420" name="AutoShape 8"/>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rot="10800000" wrap="none" anchor="ctr"/>
              <a:lstStyle/>
              <a:p>
                <a:pPr algn="ctr"/>
                <a:endParaRPr lang="en-US"/>
              </a:p>
            </p:txBody>
          </p:sp>
          <p:sp>
            <p:nvSpPr>
              <p:cNvPr id="187421" name="AutoShape 9"/>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FF6600"/>
              </a:solidFill>
              <a:ln w="9525">
                <a:noFill/>
                <a:miter lim="800000"/>
                <a:headEnd/>
                <a:tailEnd/>
              </a:ln>
            </p:spPr>
            <p:txBody>
              <a:bodyPr rot="10800000" vert="eaVert" wrap="none" anchor="ctr"/>
              <a:lstStyle/>
              <a:p>
                <a:pPr algn="ctr"/>
                <a:endParaRPr lang="en-US"/>
              </a:p>
            </p:txBody>
          </p:sp>
          <p:sp>
            <p:nvSpPr>
              <p:cNvPr id="187422" name="AutoShape 10"/>
              <p:cNvSpPr>
                <a:spLocks noChangeArrowheads="1"/>
              </p:cNvSpPr>
              <p:nvPr/>
            </p:nvSpPr>
            <p:spPr bwMode="auto">
              <a:xfrm>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CCFFFF"/>
              </a:solidFill>
              <a:ln w="9525">
                <a:noFill/>
                <a:miter lim="800000"/>
                <a:headEnd/>
                <a:tailEnd/>
              </a:ln>
            </p:spPr>
            <p:txBody>
              <a:bodyPr wrap="none" anchor="ctr"/>
              <a:lstStyle/>
              <a:p>
                <a:pPr algn="ctr"/>
                <a:endParaRPr lang="en-US"/>
              </a:p>
            </p:txBody>
          </p:sp>
          <p:sp>
            <p:nvSpPr>
              <p:cNvPr id="187423" name="AutoShape 11"/>
              <p:cNvSpPr>
                <a:spLocks noChangeArrowheads="1"/>
              </p:cNvSpPr>
              <p:nvPr/>
            </p:nvSpPr>
            <p:spPr bwMode="auto">
              <a:xfrm rot="-54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vert="eaVert" wrap="none" anchor="ctr"/>
              <a:lstStyle/>
              <a:p>
                <a:pPr algn="ctr"/>
                <a:endParaRPr lang="en-US"/>
              </a:p>
            </p:txBody>
          </p:sp>
          <p:sp>
            <p:nvSpPr>
              <p:cNvPr id="187424" name="AutoShape 12"/>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rot="10800000" wrap="none" anchor="ctr"/>
              <a:lstStyle/>
              <a:p>
                <a:pPr algn="ctr"/>
                <a:endParaRPr lang="en-US"/>
              </a:p>
            </p:txBody>
          </p:sp>
        </p:grpSp>
        <p:sp>
          <p:nvSpPr>
            <p:cNvPr id="187415" name="Text Box 13"/>
            <p:cNvSpPr txBox="1">
              <a:spLocks noChangeArrowheads="1"/>
            </p:cNvSpPr>
            <p:nvPr/>
          </p:nvSpPr>
          <p:spPr bwMode="auto">
            <a:xfrm>
              <a:off x="3289" y="2206"/>
              <a:ext cx="570" cy="386"/>
            </a:xfrm>
            <a:prstGeom prst="rect">
              <a:avLst/>
            </a:prstGeom>
            <a:noFill/>
            <a:ln w="9525">
              <a:noFill/>
              <a:miter lim="800000"/>
              <a:headEnd/>
              <a:tailEnd/>
            </a:ln>
          </p:spPr>
          <p:txBody>
            <a:bodyPr>
              <a:spAutoFit/>
            </a:bodyPr>
            <a:lstStyle/>
            <a:p>
              <a:r>
                <a:rPr lang="en-GB" sz="400" dirty="0">
                  <a:latin typeface="Arial" charset="0"/>
                </a:rPr>
                <a:t>Identify</a:t>
              </a:r>
              <a:endParaRPr lang="nl-NL" dirty="0"/>
            </a:p>
          </p:txBody>
        </p:sp>
        <p:sp>
          <p:nvSpPr>
            <p:cNvPr id="187416" name="Text Box 14"/>
            <p:cNvSpPr txBox="1">
              <a:spLocks noChangeArrowheads="1"/>
            </p:cNvSpPr>
            <p:nvPr/>
          </p:nvSpPr>
          <p:spPr bwMode="auto">
            <a:xfrm>
              <a:off x="2822" y="2986"/>
              <a:ext cx="527" cy="386"/>
            </a:xfrm>
            <a:prstGeom prst="rect">
              <a:avLst/>
            </a:prstGeom>
            <a:solidFill>
              <a:srgbClr val="FF6600"/>
            </a:solidFill>
            <a:ln w="9525">
              <a:noFill/>
              <a:miter lim="800000"/>
              <a:headEnd/>
              <a:tailEnd/>
            </a:ln>
          </p:spPr>
          <p:txBody>
            <a:bodyPr>
              <a:spAutoFit/>
            </a:bodyPr>
            <a:lstStyle/>
            <a:p>
              <a:r>
                <a:rPr lang="en-GB" sz="400" dirty="0">
                  <a:latin typeface="Arial" charset="0"/>
                </a:rPr>
                <a:t>Assess</a:t>
              </a:r>
              <a:endParaRPr lang="nl-NL" dirty="0"/>
            </a:p>
          </p:txBody>
        </p:sp>
        <p:sp>
          <p:nvSpPr>
            <p:cNvPr id="187417" name="Text Box 15"/>
            <p:cNvSpPr txBox="1">
              <a:spLocks noChangeArrowheads="1"/>
            </p:cNvSpPr>
            <p:nvPr/>
          </p:nvSpPr>
          <p:spPr bwMode="auto">
            <a:xfrm>
              <a:off x="2052" y="2602"/>
              <a:ext cx="395" cy="497"/>
            </a:xfrm>
            <a:prstGeom prst="rect">
              <a:avLst/>
            </a:prstGeom>
            <a:noFill/>
            <a:ln w="9525">
              <a:noFill/>
              <a:miter lim="800000"/>
              <a:headEnd/>
              <a:tailEnd/>
            </a:ln>
          </p:spPr>
          <p:txBody>
            <a:bodyPr>
              <a:spAutoFit/>
            </a:bodyPr>
            <a:lstStyle/>
            <a:p>
              <a:r>
                <a:rPr lang="en-GB" sz="400" dirty="0">
                  <a:latin typeface="Arial" charset="0"/>
                </a:rPr>
                <a:t>Plan</a:t>
              </a:r>
              <a:endParaRPr lang="nl-NL" dirty="0"/>
            </a:p>
          </p:txBody>
        </p:sp>
        <p:sp>
          <p:nvSpPr>
            <p:cNvPr id="187418" name="Text Box 16"/>
            <p:cNvSpPr txBox="1">
              <a:spLocks noChangeArrowheads="1"/>
            </p:cNvSpPr>
            <p:nvPr/>
          </p:nvSpPr>
          <p:spPr bwMode="auto">
            <a:xfrm>
              <a:off x="2411" y="1745"/>
              <a:ext cx="743" cy="276"/>
            </a:xfrm>
            <a:prstGeom prst="rect">
              <a:avLst/>
            </a:prstGeom>
            <a:noFill/>
            <a:ln w="9525">
              <a:noFill/>
              <a:miter lim="800000"/>
              <a:headEnd/>
              <a:tailEnd/>
            </a:ln>
          </p:spPr>
          <p:txBody>
            <a:bodyPr>
              <a:spAutoFit/>
            </a:bodyPr>
            <a:lstStyle/>
            <a:p>
              <a:r>
                <a:rPr lang="en-GB" sz="400" dirty="0">
                  <a:latin typeface="Arial" charset="0"/>
                </a:rPr>
                <a:t>Implement</a:t>
              </a:r>
              <a:endParaRPr lang="nl-NL" dirty="0"/>
            </a:p>
          </p:txBody>
        </p:sp>
        <p:sp>
          <p:nvSpPr>
            <p:cNvPr id="187419" name="Text Box 17"/>
            <p:cNvSpPr txBox="1">
              <a:spLocks noChangeArrowheads="1"/>
            </p:cNvSpPr>
            <p:nvPr/>
          </p:nvSpPr>
          <p:spPr bwMode="auto">
            <a:xfrm>
              <a:off x="2466" y="2380"/>
              <a:ext cx="913" cy="276"/>
            </a:xfrm>
            <a:prstGeom prst="rect">
              <a:avLst/>
            </a:prstGeom>
            <a:noFill/>
            <a:ln w="9525">
              <a:noFill/>
              <a:miter lim="800000"/>
              <a:headEnd/>
              <a:tailEnd/>
            </a:ln>
          </p:spPr>
          <p:txBody>
            <a:bodyPr>
              <a:spAutoFit/>
            </a:bodyPr>
            <a:lstStyle/>
            <a:p>
              <a:r>
                <a:rPr lang="en-GB" sz="400" dirty="0">
                  <a:latin typeface="Arial" charset="0"/>
                </a:rPr>
                <a:t>Communicate</a:t>
              </a:r>
              <a:endParaRPr lang="nl-NL" dirty="0"/>
            </a:p>
          </p:txBody>
        </p:sp>
      </p:grpSp>
      <p:sp>
        <p:nvSpPr>
          <p:cNvPr id="38" name="Text Box 17"/>
          <p:cNvSpPr txBox="1">
            <a:spLocks noChangeArrowheads="1"/>
          </p:cNvSpPr>
          <p:nvPr/>
        </p:nvSpPr>
        <p:spPr bwMode="auto">
          <a:xfrm>
            <a:off x="3143672" y="6247362"/>
            <a:ext cx="5904656"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a:bodyPr>
          <a:lstStyle/>
          <a:p>
            <a:pPr eaLnBrk="1" hangingPunct="1">
              <a:defRPr/>
            </a:pPr>
            <a:r>
              <a:rPr lang="en-GB" dirty="0"/>
              <a:t>Techniques for Assess - Evaluate</a:t>
            </a:r>
          </a:p>
        </p:txBody>
      </p:sp>
      <p:sp>
        <p:nvSpPr>
          <p:cNvPr id="186371" name="Rectangle 3"/>
          <p:cNvSpPr>
            <a:spLocks noGrp="1" noChangeArrowheads="1"/>
          </p:cNvSpPr>
          <p:nvPr>
            <p:ph sz="quarter" idx="1"/>
          </p:nvPr>
        </p:nvSpPr>
        <p:spPr/>
        <p:txBody>
          <a:bodyPr>
            <a:normAutofit/>
          </a:bodyPr>
          <a:lstStyle/>
          <a:p>
            <a:pPr marL="0" indent="0" eaLnBrk="1" hangingPunct="1">
              <a:spcBef>
                <a:spcPct val="15000"/>
              </a:spcBef>
              <a:buNone/>
              <a:defRPr/>
            </a:pPr>
            <a:r>
              <a:rPr lang="en-US" dirty="0">
                <a:solidFill>
                  <a:srgbClr val="000000"/>
                </a:solidFill>
                <a:cs typeface="Times New Roman" pitchFamily="18" charset="0"/>
              </a:rPr>
              <a:t>Summary risk profiles</a:t>
            </a:r>
          </a:p>
          <a:p>
            <a:pPr lvl="1">
              <a:spcBef>
                <a:spcPct val="15000"/>
              </a:spcBef>
              <a:defRPr/>
            </a:pPr>
            <a:r>
              <a:rPr lang="en-US" dirty="0">
                <a:solidFill>
                  <a:srgbClr val="000000"/>
                </a:solidFill>
                <a:cs typeface="Times New Roman" pitchFamily="18" charset="0"/>
              </a:rPr>
              <a:t>Visualization of the total risk</a:t>
            </a:r>
          </a:p>
          <a:p>
            <a:pPr marL="0" indent="0" eaLnBrk="1" hangingPunct="1">
              <a:spcBef>
                <a:spcPct val="15000"/>
              </a:spcBef>
              <a:buNone/>
              <a:defRPr/>
            </a:pPr>
            <a:r>
              <a:rPr lang="en-US" dirty="0">
                <a:solidFill>
                  <a:srgbClr val="000000"/>
                </a:solidFill>
                <a:cs typeface="Times New Roman" pitchFamily="18" charset="0"/>
              </a:rPr>
              <a:t>Summary expected value assessments</a:t>
            </a:r>
          </a:p>
          <a:p>
            <a:pPr lvl="1">
              <a:spcBef>
                <a:spcPct val="15000"/>
              </a:spcBef>
              <a:defRPr/>
            </a:pPr>
            <a:r>
              <a:rPr lang="en-US" dirty="0">
                <a:solidFill>
                  <a:srgbClr val="000000"/>
                </a:solidFill>
                <a:cs typeface="Times New Roman" pitchFamily="18" charset="0"/>
              </a:rPr>
              <a:t>Provide the likely financial exposure</a:t>
            </a:r>
          </a:p>
          <a:p>
            <a:pPr marL="0" indent="0" eaLnBrk="1" hangingPunct="1">
              <a:spcBef>
                <a:spcPct val="15000"/>
              </a:spcBef>
              <a:buNone/>
              <a:defRPr/>
            </a:pPr>
            <a:r>
              <a:rPr lang="en-US" dirty="0">
                <a:solidFill>
                  <a:srgbClr val="000000"/>
                </a:solidFill>
                <a:cs typeface="Times New Roman" pitchFamily="18" charset="0"/>
              </a:rPr>
              <a:t>Probabilistic risk models:</a:t>
            </a:r>
          </a:p>
          <a:p>
            <a:pPr lvl="1">
              <a:spcBef>
                <a:spcPct val="15000"/>
              </a:spcBef>
              <a:buFont typeface="Courier New" pitchFamily="49" charset="0"/>
              <a:buChar char="o"/>
              <a:defRPr/>
            </a:pPr>
            <a:r>
              <a:rPr lang="en-US" dirty="0">
                <a:solidFill>
                  <a:srgbClr val="000000"/>
                </a:solidFill>
                <a:cs typeface="Times New Roman" pitchFamily="18" charset="0"/>
              </a:rPr>
              <a:t>Monte Carlo simulation</a:t>
            </a:r>
            <a:endParaRPr lang="en-GB" dirty="0"/>
          </a:p>
          <a:p>
            <a:pPr marL="0" indent="0" eaLnBrk="1" hangingPunct="1">
              <a:spcBef>
                <a:spcPct val="15000"/>
              </a:spcBef>
              <a:buNone/>
              <a:defRPr/>
            </a:pPr>
            <a:r>
              <a:rPr lang="en-US" dirty="0"/>
              <a:t>Probability trees</a:t>
            </a:r>
          </a:p>
          <a:p>
            <a:pPr marL="0" indent="0" eaLnBrk="1" hangingPunct="1">
              <a:spcBef>
                <a:spcPct val="15000"/>
              </a:spcBef>
              <a:buNone/>
              <a:defRPr/>
            </a:pPr>
            <a:r>
              <a:rPr lang="en-US" dirty="0"/>
              <a:t>Sensitivity analysis</a:t>
            </a:r>
            <a:endParaRPr lang="en-GB" dirty="0"/>
          </a:p>
          <a:p>
            <a:pPr eaLnBrk="1" hangingPunct="1">
              <a:spcBef>
                <a:spcPct val="15000"/>
              </a:spcBef>
              <a:buFontTx/>
              <a:buNone/>
              <a:defRPr/>
            </a:pPr>
            <a:endParaRPr lang="en-GB" dirty="0">
              <a:solidFill>
                <a:schemeClr val="folHlink"/>
              </a:solidFill>
            </a:endParaRPr>
          </a:p>
        </p:txBody>
      </p:sp>
      <p:sp>
        <p:nvSpPr>
          <p:cNvPr id="3" name="Tijdelijke aanduiding voor tekst 2">
            <a:extLst>
              <a:ext uri="{FF2B5EF4-FFF2-40B4-BE49-F238E27FC236}">
                <a16:creationId xmlns:a16="http://schemas.microsoft.com/office/drawing/2014/main" id="{06E2A120-48BD-48DB-AE15-8A93BB8C968F}"/>
              </a:ext>
            </a:extLst>
          </p:cNvPr>
          <p:cNvSpPr>
            <a:spLocks noGrp="1"/>
          </p:cNvSpPr>
          <p:nvPr>
            <p:ph type="body" sz="quarter" idx="13"/>
          </p:nvPr>
        </p:nvSpPr>
        <p:spPr/>
        <p:txBody>
          <a:bodyPr/>
          <a:lstStyle/>
          <a:p>
            <a:r>
              <a:rPr lang="en-GB" dirty="0" err="1"/>
              <a:t>Tabel</a:t>
            </a:r>
            <a:r>
              <a:rPr lang="en-GB" dirty="0"/>
              <a:t> B.6</a:t>
            </a:r>
            <a:endParaRPr lang="nl-NL" dirty="0"/>
          </a:p>
        </p:txBody>
      </p:sp>
    </p:spTree>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6" name="Tabel 425"/>
          <p:cNvGraphicFramePr>
            <a:graphicFrameLocks noGrp="1"/>
          </p:cNvGraphicFramePr>
          <p:nvPr>
            <p:extLst>
              <p:ext uri="{D42A27DB-BD31-4B8C-83A1-F6EECF244321}">
                <p14:modId xmlns:p14="http://schemas.microsoft.com/office/powerpoint/2010/main" val="624576841"/>
              </p:ext>
            </p:extLst>
          </p:nvPr>
        </p:nvGraphicFramePr>
        <p:xfrm>
          <a:off x="1738283" y="3406770"/>
          <a:ext cx="8715436" cy="2849156"/>
        </p:xfrm>
        <a:graphic>
          <a:graphicData uri="http://schemas.openxmlformats.org/drawingml/2006/table">
            <a:tbl>
              <a:tblPr firstRow="1" bandRow="1">
                <a:tableStyleId>{5C22544A-7EE6-4342-B048-85BDC9FD1C3A}</a:tableStyleId>
              </a:tblPr>
              <a:tblGrid>
                <a:gridCol w="1293676">
                  <a:extLst>
                    <a:ext uri="{9D8B030D-6E8A-4147-A177-3AD203B41FA5}">
                      <a16:colId xmlns:a16="http://schemas.microsoft.com/office/drawing/2014/main" val="20000"/>
                    </a:ext>
                  </a:extLst>
                </a:gridCol>
                <a:gridCol w="742176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Trebuchet MS" pitchFamily="34" charset="0"/>
                          <a:cs typeface="Arial" charset="0"/>
                        </a:rPr>
                        <a:t>Colour</a:t>
                      </a:r>
                      <a:endParaRPr lang="en-GB" sz="1400" dirty="0">
                        <a:latin typeface="Trebuchet MS" pitchFamily="34" charset="0"/>
                      </a:endParaRPr>
                    </a:p>
                  </a:txBody>
                  <a:tcPr>
                    <a:solidFill>
                      <a:srgbClr val="FF6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itchFamily="34" charset="0"/>
                          <a:cs typeface="Arial" charset="0"/>
                        </a:rPr>
                        <a:t>            Status</a:t>
                      </a:r>
                      <a:endParaRPr lang="en-GB" sz="1400" dirty="0">
                        <a:latin typeface="Trebuchet MS" pitchFamily="34" charset="0"/>
                        <a:cs typeface="Arial" charset="0"/>
                      </a:endParaRPr>
                    </a:p>
                  </a:txBody>
                  <a:tcPr>
                    <a:solidFill>
                      <a:srgbClr val="FF6600"/>
                    </a:solidFill>
                  </a:tcPr>
                </a:tc>
                <a:extLst>
                  <a:ext uri="{0D108BD9-81ED-4DB2-BD59-A6C34878D82A}">
                    <a16:rowId xmlns:a16="http://schemas.microsoft.com/office/drawing/2014/main" val="10000"/>
                  </a:ext>
                </a:extLst>
              </a:tr>
              <a:tr h="5268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Trebuchet MS" pitchFamily="34" charset="0"/>
                          <a:cs typeface="Arial" charset="0"/>
                        </a:rPr>
                        <a:t>None</a:t>
                      </a:r>
                      <a:endParaRPr lang="en-GB" sz="1400" dirty="0">
                        <a:latin typeface="Trebuchet MS" pitchFamily="34" charset="0"/>
                        <a:cs typeface="Times New Roman"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Trebuchet MS" pitchFamily="34" charset="0"/>
                          <a:cs typeface="Arial" charset="0"/>
                        </a:rPr>
                        <a:t>The risk management action cannot begin until a future specified date: therefore it is not possible to measure progress.</a:t>
                      </a:r>
                      <a:endParaRPr lang="en-GB" sz="1400" dirty="0">
                        <a:latin typeface="Trebuchet MS" pitchFamily="34" charset="0"/>
                        <a:cs typeface="Times New Roman"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latin typeface="Trebuchet MS" pitchFamily="34" charset="0"/>
                          <a:cs typeface="Arial" charset="0"/>
                        </a:rPr>
                        <a:t>Red</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Trebuchet MS" pitchFamily="34" charset="0"/>
                          <a:cs typeface="Arial" charset="0"/>
                        </a:rPr>
                        <a:t>No progress has been made.</a:t>
                      </a:r>
                      <a:endParaRPr lang="en-US" sz="1400" dirty="0"/>
                    </a:p>
                  </a:txBody>
                  <a:tcPr/>
                </a:tc>
                <a:extLst>
                  <a:ext uri="{0D108BD9-81ED-4DB2-BD59-A6C34878D82A}">
                    <a16:rowId xmlns:a16="http://schemas.microsoft.com/office/drawing/2014/main" val="10002"/>
                  </a:ext>
                </a:extLst>
              </a:tr>
              <a:tr h="5268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FF6600"/>
                          </a:solidFill>
                          <a:latin typeface="Trebuchet MS" pitchFamily="34" charset="0"/>
                          <a:cs typeface="Arial" charset="0"/>
                        </a:rPr>
                        <a:t>Amber</a:t>
                      </a:r>
                      <a:endParaRPr lang="en-GB" sz="1400" dirty="0">
                        <a:solidFill>
                          <a:srgbClr val="FF6600"/>
                        </a:solidFill>
                        <a:latin typeface="Trebuchet MS" pitchFamily="34" charset="0"/>
                        <a:cs typeface="Times New Roman"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Trebuchet MS" pitchFamily="34" charset="0"/>
                          <a:cs typeface="Arial" charset="0"/>
                        </a:rPr>
                        <a:t>Moderate progress being made on risk management action with little / no evidence of the deliverable.</a:t>
                      </a:r>
                      <a:endParaRPr lang="en-US" sz="1400" dirty="0"/>
                    </a:p>
                  </a:txBody>
                  <a:tcPr/>
                </a:tc>
                <a:extLst>
                  <a:ext uri="{0D108BD9-81ED-4DB2-BD59-A6C34878D82A}">
                    <a16:rowId xmlns:a16="http://schemas.microsoft.com/office/drawing/2014/main" val="10003"/>
                  </a:ext>
                </a:extLst>
              </a:tr>
              <a:tr h="526869">
                <a:tc>
                  <a:txBody>
                    <a:bodyPr/>
                    <a:lstStyle/>
                    <a:p>
                      <a:pPr eaLnBrk="0" hangingPunct="0"/>
                      <a:r>
                        <a:rPr lang="en-GB" sz="1400" b="1" dirty="0">
                          <a:solidFill>
                            <a:srgbClr val="00FF00"/>
                          </a:solidFill>
                          <a:latin typeface="Trebuchet MS" pitchFamily="34" charset="0"/>
                          <a:cs typeface="Arial" charset="0"/>
                        </a:rPr>
                        <a:t>Green</a:t>
                      </a:r>
                      <a:endParaRPr lang="en-GB" sz="1400" dirty="0">
                        <a:latin typeface="Trebuchet MS" pitchFamily="34" charset="0"/>
                        <a:cs typeface="Times New Roman"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Trebuchet MS" pitchFamily="34" charset="0"/>
                          <a:cs typeface="Arial" charset="0"/>
                        </a:rPr>
                        <a:t>Progress is being made, commensurate with the stage of the Project, with appropriate evidence of the deliverable.</a:t>
                      </a:r>
                      <a:endParaRPr lang="en-US" sz="1400" dirty="0"/>
                    </a:p>
                  </a:txBody>
                  <a:tcPr/>
                </a:tc>
                <a:extLst>
                  <a:ext uri="{0D108BD9-81ED-4DB2-BD59-A6C34878D82A}">
                    <a16:rowId xmlns:a16="http://schemas.microsoft.com/office/drawing/2014/main" val="10004"/>
                  </a:ext>
                </a:extLst>
              </a:tr>
              <a:tr h="5268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FF"/>
                          </a:solidFill>
                          <a:latin typeface="Trebuchet MS" pitchFamily="34" charset="0"/>
                          <a:cs typeface="Arial" charset="0"/>
                        </a:rPr>
                        <a:t>Blue</a:t>
                      </a:r>
                      <a:endParaRPr lang="en-GB" sz="1400" dirty="0">
                        <a:latin typeface="Trebuchet MS" pitchFamily="34" charset="0"/>
                        <a:cs typeface="Times New Roman"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Trebuchet MS" pitchFamily="34" charset="0"/>
                          <a:cs typeface="Arial" charset="0"/>
                        </a:rPr>
                        <a:t>Risk management action has been successfully completed and any associated deliverable has been provided.</a:t>
                      </a:r>
                      <a:endParaRPr lang="en-GB" sz="1400" dirty="0">
                        <a:latin typeface="Trebuchet MS" pitchFamily="34" charset="0"/>
                        <a:cs typeface="Times New Roman" charset="0"/>
                      </a:endParaRPr>
                    </a:p>
                  </a:txBody>
                  <a:tcPr/>
                </a:tc>
                <a:extLst>
                  <a:ext uri="{0D108BD9-81ED-4DB2-BD59-A6C34878D82A}">
                    <a16:rowId xmlns:a16="http://schemas.microsoft.com/office/drawing/2014/main" val="10005"/>
                  </a:ext>
                </a:extLst>
              </a:tr>
            </a:tbl>
          </a:graphicData>
        </a:graphic>
      </p:graphicFrame>
      <p:sp>
        <p:nvSpPr>
          <p:cNvPr id="230" name="Rechthoek 229"/>
          <p:cNvSpPr/>
          <p:nvPr/>
        </p:nvSpPr>
        <p:spPr>
          <a:xfrm>
            <a:off x="3043217" y="3406769"/>
            <a:ext cx="682630"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400" b="1" dirty="0">
                <a:solidFill>
                  <a:srgbClr val="FF0000"/>
                </a:solidFill>
                <a:latin typeface="Trebuchet MS" pitchFamily="34" charset="0"/>
                <a:cs typeface="Arial" charset="0"/>
              </a:rPr>
              <a:t>R</a:t>
            </a:r>
            <a:r>
              <a:rPr lang="en-US" sz="1400" b="1" dirty="0">
                <a:solidFill>
                  <a:srgbClr val="FF6600"/>
                </a:solidFill>
                <a:latin typeface="Trebuchet MS" pitchFamily="34" charset="0"/>
                <a:cs typeface="Arial" charset="0"/>
              </a:rPr>
              <a:t>A</a:t>
            </a:r>
            <a:r>
              <a:rPr lang="en-US" sz="1400" b="1" dirty="0">
                <a:solidFill>
                  <a:srgbClr val="00CC00"/>
                </a:solidFill>
                <a:latin typeface="Trebuchet MS" pitchFamily="34" charset="0"/>
                <a:cs typeface="Arial" charset="0"/>
              </a:rPr>
              <a:t>G</a:t>
            </a:r>
            <a:r>
              <a:rPr lang="en-US" sz="1400" b="1" dirty="0">
                <a:solidFill>
                  <a:srgbClr val="0000FF"/>
                </a:solidFill>
                <a:latin typeface="Trebuchet MS" pitchFamily="34" charset="0"/>
                <a:cs typeface="Arial" charset="0"/>
              </a:rPr>
              <a:t>B</a:t>
            </a:r>
            <a:r>
              <a:rPr lang="en-US" sz="1400" b="1" dirty="0">
                <a:latin typeface="Trebuchet MS" pitchFamily="34" charset="0"/>
                <a:cs typeface="Arial" charset="0"/>
              </a:rPr>
              <a:t> </a:t>
            </a:r>
            <a:endParaRPr lang="en-US" sz="1400" dirty="0"/>
          </a:p>
        </p:txBody>
      </p:sp>
      <p:sp>
        <p:nvSpPr>
          <p:cNvPr id="2" name="Titel 1"/>
          <p:cNvSpPr>
            <a:spLocks noGrp="1"/>
          </p:cNvSpPr>
          <p:nvPr>
            <p:ph type="title"/>
          </p:nvPr>
        </p:nvSpPr>
        <p:spPr/>
        <p:txBody>
          <a:bodyPr>
            <a:noAutofit/>
          </a:bodyPr>
          <a:lstStyle/>
          <a:p>
            <a:r>
              <a:rPr lang="en-US" dirty="0"/>
              <a:t>The Summary Risk Profile</a:t>
            </a:r>
          </a:p>
        </p:txBody>
      </p:sp>
      <p:sp>
        <p:nvSpPr>
          <p:cNvPr id="13" name="Tijdelijke aanduiding voor tekst 12">
            <a:extLst>
              <a:ext uri="{FF2B5EF4-FFF2-40B4-BE49-F238E27FC236}">
                <a16:creationId xmlns:a16="http://schemas.microsoft.com/office/drawing/2014/main" id="{A2DE453A-1AA8-4305-ABB4-B2573F755809}"/>
              </a:ext>
            </a:extLst>
          </p:cNvPr>
          <p:cNvSpPr>
            <a:spLocks noGrp="1"/>
          </p:cNvSpPr>
          <p:nvPr>
            <p:ph type="body" sz="quarter" idx="13"/>
          </p:nvPr>
        </p:nvSpPr>
        <p:spPr/>
        <p:txBody>
          <a:bodyPr/>
          <a:lstStyle/>
          <a:p>
            <a:r>
              <a:rPr lang="en-GB" dirty="0"/>
              <a:t>Fig. B.7</a:t>
            </a:r>
            <a:endParaRPr lang="nl-NL" dirty="0"/>
          </a:p>
        </p:txBody>
      </p:sp>
      <p:grpSp>
        <p:nvGrpSpPr>
          <p:cNvPr id="3" name="Group 3"/>
          <p:cNvGrpSpPr>
            <a:grpSpLocks/>
          </p:cNvGrpSpPr>
          <p:nvPr/>
        </p:nvGrpSpPr>
        <p:grpSpPr bwMode="auto">
          <a:xfrm>
            <a:off x="2309787" y="751138"/>
            <a:ext cx="7188496" cy="2613393"/>
            <a:chOff x="861" y="611"/>
            <a:chExt cx="4636" cy="1783"/>
          </a:xfrm>
        </p:grpSpPr>
        <p:sp>
          <p:nvSpPr>
            <p:cNvPr id="9" name="Rectangle 8"/>
            <p:cNvSpPr>
              <a:spLocks noChangeArrowheads="1"/>
            </p:cNvSpPr>
            <p:nvPr/>
          </p:nvSpPr>
          <p:spPr bwMode="auto">
            <a:xfrm>
              <a:off x="1353" y="761"/>
              <a:ext cx="3267" cy="1218"/>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5" name="Rectangle 4"/>
            <p:cNvSpPr>
              <a:spLocks noChangeArrowheads="1"/>
            </p:cNvSpPr>
            <p:nvPr/>
          </p:nvSpPr>
          <p:spPr bwMode="auto">
            <a:xfrm>
              <a:off x="1246" y="1143"/>
              <a:ext cx="724" cy="1"/>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6" name="Text Box 5"/>
            <p:cNvSpPr txBox="1">
              <a:spLocks noChangeArrowheads="1"/>
            </p:cNvSpPr>
            <p:nvPr/>
          </p:nvSpPr>
          <p:spPr bwMode="auto">
            <a:xfrm>
              <a:off x="4807" y="1692"/>
              <a:ext cx="690" cy="468"/>
            </a:xfrm>
            <a:prstGeom prst="rect">
              <a:avLst/>
            </a:prstGeom>
            <a:noFill/>
            <a:ln w="12700">
              <a:noFill/>
              <a:miter lim="800000"/>
              <a:headEnd/>
              <a:tailEnd/>
            </a:ln>
          </p:spPr>
          <p:txBody>
            <a:bodyPr wrap="none" anchor="ctr">
              <a:spAutoFit/>
            </a:bodyPr>
            <a:lstStyle/>
            <a:p>
              <a:pPr eaLnBrk="0" hangingPunct="0">
                <a:lnSpc>
                  <a:spcPct val="70000"/>
                </a:lnSpc>
              </a:pPr>
              <a:r>
                <a:rPr lang="en-GB" dirty="0">
                  <a:latin typeface="Calibri" panose="020F0502020204030204" pitchFamily="34" charset="0"/>
                  <a:cs typeface="Calibri" panose="020F0502020204030204" pitchFamily="34" charset="0"/>
                </a:rPr>
                <a:t>Risk</a:t>
              </a:r>
            </a:p>
            <a:p>
              <a:pPr eaLnBrk="0" hangingPunct="0">
                <a:lnSpc>
                  <a:spcPct val="70000"/>
                </a:lnSpc>
              </a:pPr>
              <a:r>
                <a:rPr lang="en-GB" dirty="0">
                  <a:latin typeface="Calibri" panose="020F0502020204030204" pitchFamily="34" charset="0"/>
                  <a:cs typeface="Calibri" panose="020F0502020204030204" pitchFamily="34" charset="0"/>
                </a:rPr>
                <a:t>tolerance</a:t>
              </a:r>
            </a:p>
            <a:p>
              <a:pPr eaLnBrk="0" hangingPunct="0">
                <a:lnSpc>
                  <a:spcPct val="70000"/>
                </a:lnSpc>
              </a:pPr>
              <a:r>
                <a:rPr lang="en-GB" dirty="0">
                  <a:latin typeface="Calibri" panose="020F0502020204030204" pitchFamily="34" charset="0"/>
                  <a:cs typeface="Calibri" panose="020F0502020204030204" pitchFamily="34" charset="0"/>
                </a:rPr>
                <a:t>line</a:t>
              </a:r>
            </a:p>
          </p:txBody>
        </p:sp>
        <p:sp>
          <p:nvSpPr>
            <p:cNvPr id="7" name="Rectangle 6"/>
            <p:cNvSpPr>
              <a:spLocks noChangeArrowheads="1"/>
            </p:cNvSpPr>
            <p:nvPr/>
          </p:nvSpPr>
          <p:spPr bwMode="auto">
            <a:xfrm>
              <a:off x="1353" y="757"/>
              <a:ext cx="638"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8" name="Rectangle 7"/>
            <p:cNvSpPr>
              <a:spLocks noChangeArrowheads="1"/>
            </p:cNvSpPr>
            <p:nvPr/>
          </p:nvSpPr>
          <p:spPr bwMode="auto">
            <a:xfrm>
              <a:off x="1353" y="841"/>
              <a:ext cx="638" cy="83"/>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0" name="Rectangle 9"/>
            <p:cNvSpPr>
              <a:spLocks noChangeArrowheads="1"/>
            </p:cNvSpPr>
            <p:nvPr/>
          </p:nvSpPr>
          <p:spPr bwMode="auto">
            <a:xfrm>
              <a:off x="2014" y="757"/>
              <a:ext cx="640"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2" name="Rectangle 11"/>
            <p:cNvSpPr>
              <a:spLocks noChangeArrowheads="1"/>
            </p:cNvSpPr>
            <p:nvPr/>
          </p:nvSpPr>
          <p:spPr bwMode="auto">
            <a:xfrm>
              <a:off x="2662" y="757"/>
              <a:ext cx="647"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4" name="Rectangle 13"/>
            <p:cNvSpPr>
              <a:spLocks noChangeArrowheads="1"/>
            </p:cNvSpPr>
            <p:nvPr/>
          </p:nvSpPr>
          <p:spPr bwMode="auto">
            <a:xfrm>
              <a:off x="3316" y="757"/>
              <a:ext cx="648"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5" name="Rectangle 14"/>
            <p:cNvSpPr>
              <a:spLocks noChangeArrowheads="1"/>
            </p:cNvSpPr>
            <p:nvPr/>
          </p:nvSpPr>
          <p:spPr bwMode="auto">
            <a:xfrm>
              <a:off x="3316" y="841"/>
              <a:ext cx="648" cy="166"/>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6" name="Rectangle 15"/>
            <p:cNvSpPr>
              <a:spLocks noChangeArrowheads="1"/>
            </p:cNvSpPr>
            <p:nvPr/>
          </p:nvSpPr>
          <p:spPr bwMode="auto">
            <a:xfrm>
              <a:off x="3971" y="757"/>
              <a:ext cx="646"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7" name="Rectangle 16"/>
            <p:cNvSpPr>
              <a:spLocks noChangeArrowheads="1"/>
            </p:cNvSpPr>
            <p:nvPr/>
          </p:nvSpPr>
          <p:spPr bwMode="auto">
            <a:xfrm>
              <a:off x="3971" y="841"/>
              <a:ext cx="646" cy="166"/>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8" name="Rectangle 17"/>
            <p:cNvSpPr>
              <a:spLocks noChangeArrowheads="1"/>
            </p:cNvSpPr>
            <p:nvPr/>
          </p:nvSpPr>
          <p:spPr bwMode="auto">
            <a:xfrm>
              <a:off x="1346" y="750"/>
              <a:ext cx="7"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19" name="Line 18"/>
            <p:cNvSpPr>
              <a:spLocks noChangeShapeType="1"/>
            </p:cNvSpPr>
            <p:nvPr/>
          </p:nvSpPr>
          <p:spPr bwMode="auto">
            <a:xfrm>
              <a:off x="1346" y="750"/>
              <a:ext cx="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0" name="Line 19"/>
            <p:cNvSpPr>
              <a:spLocks noChangeShapeType="1"/>
            </p:cNvSpPr>
            <p:nvPr/>
          </p:nvSpPr>
          <p:spPr bwMode="auto">
            <a:xfrm>
              <a:off x="1346" y="750"/>
              <a:ext cx="1" cy="7"/>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1" name="Rectangle 20"/>
            <p:cNvSpPr>
              <a:spLocks noChangeArrowheads="1"/>
            </p:cNvSpPr>
            <p:nvPr/>
          </p:nvSpPr>
          <p:spPr bwMode="auto">
            <a:xfrm>
              <a:off x="1346" y="750"/>
              <a:ext cx="7"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2" name="Line 21"/>
            <p:cNvSpPr>
              <a:spLocks noChangeShapeType="1"/>
            </p:cNvSpPr>
            <p:nvPr/>
          </p:nvSpPr>
          <p:spPr bwMode="auto">
            <a:xfrm>
              <a:off x="1346" y="750"/>
              <a:ext cx="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3" name="Line 22"/>
            <p:cNvSpPr>
              <a:spLocks noChangeShapeType="1"/>
            </p:cNvSpPr>
            <p:nvPr/>
          </p:nvSpPr>
          <p:spPr bwMode="auto">
            <a:xfrm>
              <a:off x="1346" y="750"/>
              <a:ext cx="1" cy="7"/>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4" name="Rectangle 23"/>
            <p:cNvSpPr>
              <a:spLocks noChangeArrowheads="1"/>
            </p:cNvSpPr>
            <p:nvPr/>
          </p:nvSpPr>
          <p:spPr bwMode="auto">
            <a:xfrm>
              <a:off x="1353" y="750"/>
              <a:ext cx="638"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5" name="Line 24"/>
            <p:cNvSpPr>
              <a:spLocks noChangeShapeType="1"/>
            </p:cNvSpPr>
            <p:nvPr/>
          </p:nvSpPr>
          <p:spPr bwMode="auto">
            <a:xfrm>
              <a:off x="1353" y="750"/>
              <a:ext cx="638"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6" name="Rectangle 25"/>
            <p:cNvSpPr>
              <a:spLocks noChangeArrowheads="1"/>
            </p:cNvSpPr>
            <p:nvPr/>
          </p:nvSpPr>
          <p:spPr bwMode="auto">
            <a:xfrm>
              <a:off x="1991" y="750"/>
              <a:ext cx="8"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7" name="Line 26"/>
            <p:cNvSpPr>
              <a:spLocks noChangeShapeType="1"/>
            </p:cNvSpPr>
            <p:nvPr/>
          </p:nvSpPr>
          <p:spPr bwMode="auto">
            <a:xfrm>
              <a:off x="1991" y="750"/>
              <a:ext cx="8"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8" name="Line 27"/>
            <p:cNvSpPr>
              <a:spLocks noChangeShapeType="1"/>
            </p:cNvSpPr>
            <p:nvPr/>
          </p:nvSpPr>
          <p:spPr bwMode="auto">
            <a:xfrm>
              <a:off x="1991" y="750"/>
              <a:ext cx="1" cy="7"/>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9" name="Rectangle 28"/>
            <p:cNvSpPr>
              <a:spLocks noChangeArrowheads="1"/>
            </p:cNvSpPr>
            <p:nvPr/>
          </p:nvSpPr>
          <p:spPr bwMode="auto">
            <a:xfrm>
              <a:off x="1999" y="750"/>
              <a:ext cx="655"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0" name="Line 29"/>
            <p:cNvSpPr>
              <a:spLocks noChangeShapeType="1"/>
            </p:cNvSpPr>
            <p:nvPr/>
          </p:nvSpPr>
          <p:spPr bwMode="auto">
            <a:xfrm>
              <a:off x="1999" y="750"/>
              <a:ext cx="655"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1" name="Rectangle 30"/>
            <p:cNvSpPr>
              <a:spLocks noChangeArrowheads="1"/>
            </p:cNvSpPr>
            <p:nvPr/>
          </p:nvSpPr>
          <p:spPr bwMode="auto">
            <a:xfrm>
              <a:off x="2654" y="750"/>
              <a:ext cx="8"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2" name="Line 31"/>
            <p:cNvSpPr>
              <a:spLocks noChangeShapeType="1"/>
            </p:cNvSpPr>
            <p:nvPr/>
          </p:nvSpPr>
          <p:spPr bwMode="auto">
            <a:xfrm>
              <a:off x="2654" y="750"/>
              <a:ext cx="8"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3" name="Line 32"/>
            <p:cNvSpPr>
              <a:spLocks noChangeShapeType="1"/>
            </p:cNvSpPr>
            <p:nvPr/>
          </p:nvSpPr>
          <p:spPr bwMode="auto">
            <a:xfrm>
              <a:off x="2654" y="750"/>
              <a:ext cx="1" cy="7"/>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4" name="Rectangle 33"/>
            <p:cNvSpPr>
              <a:spLocks noChangeArrowheads="1"/>
            </p:cNvSpPr>
            <p:nvPr/>
          </p:nvSpPr>
          <p:spPr bwMode="auto">
            <a:xfrm>
              <a:off x="2662" y="750"/>
              <a:ext cx="647"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5" name="Line 34"/>
            <p:cNvSpPr>
              <a:spLocks noChangeShapeType="1"/>
            </p:cNvSpPr>
            <p:nvPr/>
          </p:nvSpPr>
          <p:spPr bwMode="auto">
            <a:xfrm>
              <a:off x="2662" y="750"/>
              <a:ext cx="64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6" name="Rectangle 35"/>
            <p:cNvSpPr>
              <a:spLocks noChangeArrowheads="1"/>
            </p:cNvSpPr>
            <p:nvPr/>
          </p:nvSpPr>
          <p:spPr bwMode="auto">
            <a:xfrm>
              <a:off x="3309" y="750"/>
              <a:ext cx="7"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7" name="Line 36"/>
            <p:cNvSpPr>
              <a:spLocks noChangeShapeType="1"/>
            </p:cNvSpPr>
            <p:nvPr/>
          </p:nvSpPr>
          <p:spPr bwMode="auto">
            <a:xfrm>
              <a:off x="3309" y="750"/>
              <a:ext cx="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8" name="Line 37"/>
            <p:cNvSpPr>
              <a:spLocks noChangeShapeType="1"/>
            </p:cNvSpPr>
            <p:nvPr/>
          </p:nvSpPr>
          <p:spPr bwMode="auto">
            <a:xfrm>
              <a:off x="3309" y="750"/>
              <a:ext cx="0" cy="7"/>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9" name="Rectangle 38"/>
            <p:cNvSpPr>
              <a:spLocks noChangeArrowheads="1"/>
            </p:cNvSpPr>
            <p:nvPr/>
          </p:nvSpPr>
          <p:spPr bwMode="auto">
            <a:xfrm>
              <a:off x="3316" y="750"/>
              <a:ext cx="648"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40" name="Line 39"/>
            <p:cNvSpPr>
              <a:spLocks noChangeShapeType="1"/>
            </p:cNvSpPr>
            <p:nvPr/>
          </p:nvSpPr>
          <p:spPr bwMode="auto">
            <a:xfrm>
              <a:off x="3316" y="750"/>
              <a:ext cx="648"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41" name="Rectangle 40"/>
            <p:cNvSpPr>
              <a:spLocks noChangeArrowheads="1"/>
            </p:cNvSpPr>
            <p:nvPr/>
          </p:nvSpPr>
          <p:spPr bwMode="auto">
            <a:xfrm>
              <a:off x="3964" y="750"/>
              <a:ext cx="7"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42" name="Line 41"/>
            <p:cNvSpPr>
              <a:spLocks noChangeShapeType="1"/>
            </p:cNvSpPr>
            <p:nvPr/>
          </p:nvSpPr>
          <p:spPr bwMode="auto">
            <a:xfrm>
              <a:off x="3964" y="750"/>
              <a:ext cx="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43" name="Line 42"/>
            <p:cNvSpPr>
              <a:spLocks noChangeShapeType="1"/>
            </p:cNvSpPr>
            <p:nvPr/>
          </p:nvSpPr>
          <p:spPr bwMode="auto">
            <a:xfrm>
              <a:off x="3964" y="750"/>
              <a:ext cx="1" cy="7"/>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44" name="Rectangle 43"/>
            <p:cNvSpPr>
              <a:spLocks noChangeArrowheads="1"/>
            </p:cNvSpPr>
            <p:nvPr/>
          </p:nvSpPr>
          <p:spPr bwMode="auto">
            <a:xfrm>
              <a:off x="3971" y="750"/>
              <a:ext cx="646"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45" name="Line 44"/>
            <p:cNvSpPr>
              <a:spLocks noChangeShapeType="1"/>
            </p:cNvSpPr>
            <p:nvPr/>
          </p:nvSpPr>
          <p:spPr bwMode="auto">
            <a:xfrm>
              <a:off x="3971" y="750"/>
              <a:ext cx="646"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46" name="Rectangle 45"/>
            <p:cNvSpPr>
              <a:spLocks noChangeArrowheads="1"/>
            </p:cNvSpPr>
            <p:nvPr/>
          </p:nvSpPr>
          <p:spPr bwMode="auto">
            <a:xfrm>
              <a:off x="4617" y="750"/>
              <a:ext cx="8"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47" name="Line 46"/>
            <p:cNvSpPr>
              <a:spLocks noChangeShapeType="1"/>
            </p:cNvSpPr>
            <p:nvPr/>
          </p:nvSpPr>
          <p:spPr bwMode="auto">
            <a:xfrm>
              <a:off x="4617" y="750"/>
              <a:ext cx="8"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48" name="Line 47"/>
            <p:cNvSpPr>
              <a:spLocks noChangeShapeType="1"/>
            </p:cNvSpPr>
            <p:nvPr/>
          </p:nvSpPr>
          <p:spPr bwMode="auto">
            <a:xfrm>
              <a:off x="4617" y="750"/>
              <a:ext cx="1" cy="7"/>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49" name="Rectangle 48"/>
            <p:cNvSpPr>
              <a:spLocks noChangeArrowheads="1"/>
            </p:cNvSpPr>
            <p:nvPr/>
          </p:nvSpPr>
          <p:spPr bwMode="auto">
            <a:xfrm>
              <a:off x="4617" y="750"/>
              <a:ext cx="8" cy="7"/>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50" name="Line 49"/>
            <p:cNvSpPr>
              <a:spLocks noChangeShapeType="1"/>
            </p:cNvSpPr>
            <p:nvPr/>
          </p:nvSpPr>
          <p:spPr bwMode="auto">
            <a:xfrm>
              <a:off x="4617" y="750"/>
              <a:ext cx="8"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51" name="Line 50"/>
            <p:cNvSpPr>
              <a:spLocks noChangeShapeType="1"/>
            </p:cNvSpPr>
            <p:nvPr/>
          </p:nvSpPr>
          <p:spPr bwMode="auto">
            <a:xfrm>
              <a:off x="4617" y="750"/>
              <a:ext cx="1" cy="7"/>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52" name="Rectangle 51"/>
            <p:cNvSpPr>
              <a:spLocks noChangeArrowheads="1"/>
            </p:cNvSpPr>
            <p:nvPr/>
          </p:nvSpPr>
          <p:spPr bwMode="auto">
            <a:xfrm>
              <a:off x="1346" y="757"/>
              <a:ext cx="7" cy="250"/>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53" name="Line 52"/>
            <p:cNvSpPr>
              <a:spLocks noChangeShapeType="1"/>
            </p:cNvSpPr>
            <p:nvPr/>
          </p:nvSpPr>
          <p:spPr bwMode="auto">
            <a:xfrm>
              <a:off x="1346" y="757"/>
              <a:ext cx="1" cy="250"/>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61" name="Rectangle 60"/>
            <p:cNvSpPr>
              <a:spLocks noChangeArrowheads="1"/>
            </p:cNvSpPr>
            <p:nvPr/>
          </p:nvSpPr>
          <p:spPr bwMode="auto">
            <a:xfrm>
              <a:off x="4617" y="757"/>
              <a:ext cx="8" cy="250"/>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62" name="Line 61"/>
            <p:cNvSpPr>
              <a:spLocks noChangeShapeType="1"/>
            </p:cNvSpPr>
            <p:nvPr/>
          </p:nvSpPr>
          <p:spPr bwMode="auto">
            <a:xfrm>
              <a:off x="4617" y="757"/>
              <a:ext cx="1" cy="250"/>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63" name="Rectangle 62"/>
            <p:cNvSpPr>
              <a:spLocks noChangeArrowheads="1"/>
            </p:cNvSpPr>
            <p:nvPr/>
          </p:nvSpPr>
          <p:spPr bwMode="auto">
            <a:xfrm>
              <a:off x="1353" y="1029"/>
              <a:ext cx="647"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64" name="Rectangle 63"/>
            <p:cNvSpPr>
              <a:spLocks noChangeArrowheads="1"/>
            </p:cNvSpPr>
            <p:nvPr/>
          </p:nvSpPr>
          <p:spPr bwMode="auto">
            <a:xfrm>
              <a:off x="1353" y="1113"/>
              <a:ext cx="647" cy="83"/>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65" name="Rectangle 64"/>
            <p:cNvSpPr>
              <a:spLocks noChangeArrowheads="1"/>
            </p:cNvSpPr>
            <p:nvPr/>
          </p:nvSpPr>
          <p:spPr bwMode="auto">
            <a:xfrm>
              <a:off x="1353" y="1196"/>
              <a:ext cx="647" cy="83"/>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67" name="Rectangle 66"/>
            <p:cNvSpPr>
              <a:spLocks noChangeArrowheads="1"/>
            </p:cNvSpPr>
            <p:nvPr/>
          </p:nvSpPr>
          <p:spPr bwMode="auto">
            <a:xfrm>
              <a:off x="2013" y="1151"/>
              <a:ext cx="639" cy="166"/>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68" name="Rectangle 67"/>
            <p:cNvSpPr>
              <a:spLocks noChangeArrowheads="1"/>
            </p:cNvSpPr>
            <p:nvPr/>
          </p:nvSpPr>
          <p:spPr bwMode="auto">
            <a:xfrm>
              <a:off x="2669" y="1029"/>
              <a:ext cx="640"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69" name="Rectangle 68"/>
            <p:cNvSpPr>
              <a:spLocks noChangeArrowheads="1"/>
            </p:cNvSpPr>
            <p:nvPr/>
          </p:nvSpPr>
          <p:spPr bwMode="auto">
            <a:xfrm>
              <a:off x="2669" y="1113"/>
              <a:ext cx="640" cy="166"/>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70" name="Rectangle 69"/>
            <p:cNvSpPr>
              <a:spLocks noChangeArrowheads="1"/>
            </p:cNvSpPr>
            <p:nvPr/>
          </p:nvSpPr>
          <p:spPr bwMode="auto">
            <a:xfrm>
              <a:off x="3316" y="1029"/>
              <a:ext cx="648"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71" name="Rectangle 70"/>
            <p:cNvSpPr>
              <a:spLocks noChangeArrowheads="1"/>
            </p:cNvSpPr>
            <p:nvPr/>
          </p:nvSpPr>
          <p:spPr bwMode="auto">
            <a:xfrm>
              <a:off x="3316" y="1113"/>
              <a:ext cx="648" cy="166"/>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72" name="Rectangle 71"/>
            <p:cNvSpPr>
              <a:spLocks noChangeArrowheads="1"/>
            </p:cNvSpPr>
            <p:nvPr/>
          </p:nvSpPr>
          <p:spPr bwMode="auto">
            <a:xfrm>
              <a:off x="3971" y="1029"/>
              <a:ext cx="646"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73" name="Rectangle 72"/>
            <p:cNvSpPr>
              <a:spLocks noChangeArrowheads="1"/>
            </p:cNvSpPr>
            <p:nvPr/>
          </p:nvSpPr>
          <p:spPr bwMode="auto">
            <a:xfrm>
              <a:off x="3971" y="1113"/>
              <a:ext cx="646" cy="166"/>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74" name="Rectangle 73"/>
            <p:cNvSpPr>
              <a:spLocks noChangeArrowheads="1"/>
            </p:cNvSpPr>
            <p:nvPr/>
          </p:nvSpPr>
          <p:spPr bwMode="auto">
            <a:xfrm>
              <a:off x="1346" y="1007"/>
              <a:ext cx="7" cy="22"/>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75" name="Line 74"/>
            <p:cNvSpPr>
              <a:spLocks noChangeShapeType="1"/>
            </p:cNvSpPr>
            <p:nvPr/>
          </p:nvSpPr>
          <p:spPr bwMode="auto">
            <a:xfrm>
              <a:off x="1346" y="1007"/>
              <a:ext cx="1" cy="22"/>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80" name="Line 79"/>
            <p:cNvSpPr>
              <a:spLocks noChangeShapeType="1"/>
            </p:cNvSpPr>
            <p:nvPr/>
          </p:nvSpPr>
          <p:spPr bwMode="auto">
            <a:xfrm>
              <a:off x="1991" y="1007"/>
              <a:ext cx="23"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81" name="Line 80"/>
            <p:cNvSpPr>
              <a:spLocks noChangeShapeType="1"/>
            </p:cNvSpPr>
            <p:nvPr/>
          </p:nvSpPr>
          <p:spPr bwMode="auto">
            <a:xfrm>
              <a:off x="1991" y="1007"/>
              <a:ext cx="1" cy="22"/>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84" name="Line 83"/>
            <p:cNvSpPr>
              <a:spLocks noChangeShapeType="1"/>
            </p:cNvSpPr>
            <p:nvPr/>
          </p:nvSpPr>
          <p:spPr bwMode="auto">
            <a:xfrm>
              <a:off x="1991" y="1007"/>
              <a:ext cx="1" cy="22"/>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104" name="Rectangle 103"/>
            <p:cNvSpPr>
              <a:spLocks noChangeArrowheads="1"/>
            </p:cNvSpPr>
            <p:nvPr/>
          </p:nvSpPr>
          <p:spPr bwMode="auto">
            <a:xfrm>
              <a:off x="3971" y="1007"/>
              <a:ext cx="646"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105" name="Line 104"/>
            <p:cNvSpPr>
              <a:spLocks noChangeShapeType="1"/>
            </p:cNvSpPr>
            <p:nvPr/>
          </p:nvSpPr>
          <p:spPr bwMode="auto">
            <a:xfrm flipV="1">
              <a:off x="1349" y="1278"/>
              <a:ext cx="3268" cy="3"/>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107" name="Rectangle 106"/>
            <p:cNvSpPr>
              <a:spLocks noChangeArrowheads="1"/>
            </p:cNvSpPr>
            <p:nvPr/>
          </p:nvSpPr>
          <p:spPr bwMode="auto">
            <a:xfrm>
              <a:off x="4617" y="1007"/>
              <a:ext cx="8" cy="22"/>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108" name="Line 107"/>
            <p:cNvSpPr>
              <a:spLocks noChangeShapeType="1"/>
            </p:cNvSpPr>
            <p:nvPr/>
          </p:nvSpPr>
          <p:spPr bwMode="auto">
            <a:xfrm>
              <a:off x="4617" y="1007"/>
              <a:ext cx="1" cy="22"/>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109" name="Rectangle 108"/>
            <p:cNvSpPr>
              <a:spLocks noChangeArrowheads="1"/>
            </p:cNvSpPr>
            <p:nvPr/>
          </p:nvSpPr>
          <p:spPr bwMode="auto">
            <a:xfrm>
              <a:off x="1346" y="1029"/>
              <a:ext cx="7" cy="250"/>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110" name="Line 109"/>
            <p:cNvSpPr>
              <a:spLocks noChangeShapeType="1"/>
            </p:cNvSpPr>
            <p:nvPr/>
          </p:nvSpPr>
          <p:spPr bwMode="auto">
            <a:xfrm>
              <a:off x="1346" y="1029"/>
              <a:ext cx="1" cy="250"/>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119" name="Rectangle 118"/>
            <p:cNvSpPr>
              <a:spLocks noChangeArrowheads="1"/>
            </p:cNvSpPr>
            <p:nvPr/>
          </p:nvSpPr>
          <p:spPr bwMode="auto">
            <a:xfrm>
              <a:off x="4617" y="1029"/>
              <a:ext cx="8" cy="250"/>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120" name="Line 119"/>
            <p:cNvSpPr>
              <a:spLocks noChangeShapeType="1"/>
            </p:cNvSpPr>
            <p:nvPr/>
          </p:nvSpPr>
          <p:spPr bwMode="auto">
            <a:xfrm>
              <a:off x="4617" y="1029"/>
              <a:ext cx="1" cy="250"/>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121" name="Rectangle 120"/>
            <p:cNvSpPr>
              <a:spLocks noChangeArrowheads="1"/>
            </p:cNvSpPr>
            <p:nvPr/>
          </p:nvSpPr>
          <p:spPr bwMode="auto">
            <a:xfrm>
              <a:off x="1353" y="1300"/>
              <a:ext cx="647"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22" name="Rectangle 121"/>
            <p:cNvSpPr>
              <a:spLocks noChangeArrowheads="1"/>
            </p:cNvSpPr>
            <p:nvPr/>
          </p:nvSpPr>
          <p:spPr bwMode="auto">
            <a:xfrm>
              <a:off x="1353" y="1384"/>
              <a:ext cx="647"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23" name="Rectangle 122"/>
            <p:cNvSpPr>
              <a:spLocks noChangeArrowheads="1"/>
            </p:cNvSpPr>
            <p:nvPr/>
          </p:nvSpPr>
          <p:spPr bwMode="auto">
            <a:xfrm>
              <a:off x="1353" y="1468"/>
              <a:ext cx="647" cy="83"/>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28" name="Rectangle 127"/>
            <p:cNvSpPr>
              <a:spLocks noChangeArrowheads="1"/>
            </p:cNvSpPr>
            <p:nvPr/>
          </p:nvSpPr>
          <p:spPr bwMode="auto">
            <a:xfrm>
              <a:off x="3324" y="1300"/>
              <a:ext cx="640"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29" name="Rectangle 128"/>
            <p:cNvSpPr>
              <a:spLocks noChangeArrowheads="1"/>
            </p:cNvSpPr>
            <p:nvPr/>
          </p:nvSpPr>
          <p:spPr bwMode="auto">
            <a:xfrm>
              <a:off x="3324" y="1384"/>
              <a:ext cx="640" cy="166"/>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30" name="Rectangle 129"/>
            <p:cNvSpPr>
              <a:spLocks noChangeArrowheads="1"/>
            </p:cNvSpPr>
            <p:nvPr/>
          </p:nvSpPr>
          <p:spPr bwMode="auto">
            <a:xfrm>
              <a:off x="3971" y="1300"/>
              <a:ext cx="646"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31" name="Rectangle 130"/>
            <p:cNvSpPr>
              <a:spLocks noChangeArrowheads="1"/>
            </p:cNvSpPr>
            <p:nvPr/>
          </p:nvSpPr>
          <p:spPr bwMode="auto">
            <a:xfrm>
              <a:off x="3971" y="1384"/>
              <a:ext cx="646" cy="166"/>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32" name="Rectangle 131"/>
            <p:cNvSpPr>
              <a:spLocks noChangeArrowheads="1"/>
            </p:cNvSpPr>
            <p:nvPr/>
          </p:nvSpPr>
          <p:spPr bwMode="auto">
            <a:xfrm>
              <a:off x="1346" y="1279"/>
              <a:ext cx="7" cy="21"/>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133" name="Line 132"/>
            <p:cNvSpPr>
              <a:spLocks noChangeShapeType="1"/>
            </p:cNvSpPr>
            <p:nvPr/>
          </p:nvSpPr>
          <p:spPr bwMode="auto">
            <a:xfrm>
              <a:off x="1346" y="1279"/>
              <a:ext cx="1" cy="2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159" name="Line 158"/>
            <p:cNvSpPr>
              <a:spLocks noChangeShapeType="1"/>
            </p:cNvSpPr>
            <p:nvPr/>
          </p:nvSpPr>
          <p:spPr bwMode="auto">
            <a:xfrm>
              <a:off x="3324" y="1279"/>
              <a:ext cx="640"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164" name="Line 163"/>
            <p:cNvSpPr>
              <a:spLocks noChangeShapeType="1"/>
            </p:cNvSpPr>
            <p:nvPr/>
          </p:nvSpPr>
          <p:spPr bwMode="auto">
            <a:xfrm>
              <a:off x="3971" y="1279"/>
              <a:ext cx="646"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166" name="Rectangle 165"/>
            <p:cNvSpPr>
              <a:spLocks noChangeArrowheads="1"/>
            </p:cNvSpPr>
            <p:nvPr/>
          </p:nvSpPr>
          <p:spPr bwMode="auto">
            <a:xfrm>
              <a:off x="4617" y="1279"/>
              <a:ext cx="8" cy="21"/>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167" name="Line 166"/>
            <p:cNvSpPr>
              <a:spLocks noChangeShapeType="1"/>
            </p:cNvSpPr>
            <p:nvPr/>
          </p:nvSpPr>
          <p:spPr bwMode="auto">
            <a:xfrm>
              <a:off x="4617" y="1279"/>
              <a:ext cx="1" cy="2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168" name="Rectangle 167"/>
            <p:cNvSpPr>
              <a:spLocks noChangeArrowheads="1"/>
            </p:cNvSpPr>
            <p:nvPr/>
          </p:nvSpPr>
          <p:spPr bwMode="auto">
            <a:xfrm>
              <a:off x="1346" y="1300"/>
              <a:ext cx="7" cy="250"/>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169" name="Line 168"/>
            <p:cNvSpPr>
              <a:spLocks noChangeShapeType="1"/>
            </p:cNvSpPr>
            <p:nvPr/>
          </p:nvSpPr>
          <p:spPr bwMode="auto">
            <a:xfrm>
              <a:off x="1346" y="1300"/>
              <a:ext cx="1" cy="250"/>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178" name="Rectangle 177"/>
            <p:cNvSpPr>
              <a:spLocks noChangeArrowheads="1"/>
            </p:cNvSpPr>
            <p:nvPr/>
          </p:nvSpPr>
          <p:spPr bwMode="auto">
            <a:xfrm>
              <a:off x="4617" y="1300"/>
              <a:ext cx="8" cy="250"/>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179" name="Line 178"/>
            <p:cNvSpPr>
              <a:spLocks noChangeShapeType="1"/>
            </p:cNvSpPr>
            <p:nvPr/>
          </p:nvSpPr>
          <p:spPr bwMode="auto">
            <a:xfrm>
              <a:off x="4617" y="1300"/>
              <a:ext cx="1" cy="250"/>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180" name="Rectangle 179"/>
            <p:cNvSpPr>
              <a:spLocks noChangeArrowheads="1"/>
            </p:cNvSpPr>
            <p:nvPr/>
          </p:nvSpPr>
          <p:spPr bwMode="auto">
            <a:xfrm>
              <a:off x="1353" y="1572"/>
              <a:ext cx="647" cy="85"/>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81" name="Rectangle 180"/>
            <p:cNvSpPr>
              <a:spLocks noChangeArrowheads="1"/>
            </p:cNvSpPr>
            <p:nvPr/>
          </p:nvSpPr>
          <p:spPr bwMode="auto">
            <a:xfrm>
              <a:off x="1353" y="1657"/>
              <a:ext cx="647" cy="82"/>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82" name="Rectangle 181"/>
            <p:cNvSpPr>
              <a:spLocks noChangeArrowheads="1"/>
            </p:cNvSpPr>
            <p:nvPr/>
          </p:nvSpPr>
          <p:spPr bwMode="auto">
            <a:xfrm>
              <a:off x="1353" y="1739"/>
              <a:ext cx="647" cy="83"/>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83" name="Rectangle 182"/>
            <p:cNvSpPr>
              <a:spLocks noChangeArrowheads="1"/>
            </p:cNvSpPr>
            <p:nvPr/>
          </p:nvSpPr>
          <p:spPr bwMode="auto">
            <a:xfrm>
              <a:off x="2007" y="1572"/>
              <a:ext cx="647" cy="85"/>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84" name="Rectangle 183"/>
            <p:cNvSpPr>
              <a:spLocks noChangeArrowheads="1"/>
            </p:cNvSpPr>
            <p:nvPr/>
          </p:nvSpPr>
          <p:spPr bwMode="auto">
            <a:xfrm>
              <a:off x="2007" y="1657"/>
              <a:ext cx="647" cy="165"/>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85" name="Rectangle 184"/>
            <p:cNvSpPr>
              <a:spLocks noChangeArrowheads="1"/>
            </p:cNvSpPr>
            <p:nvPr/>
          </p:nvSpPr>
          <p:spPr bwMode="auto">
            <a:xfrm>
              <a:off x="2662" y="1572"/>
              <a:ext cx="647" cy="85"/>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87" name="Rectangle 186"/>
            <p:cNvSpPr>
              <a:spLocks noChangeArrowheads="1"/>
            </p:cNvSpPr>
            <p:nvPr/>
          </p:nvSpPr>
          <p:spPr bwMode="auto">
            <a:xfrm>
              <a:off x="3316" y="1572"/>
              <a:ext cx="639" cy="85"/>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88" name="Rectangle 187"/>
            <p:cNvSpPr>
              <a:spLocks noChangeArrowheads="1"/>
            </p:cNvSpPr>
            <p:nvPr/>
          </p:nvSpPr>
          <p:spPr bwMode="auto">
            <a:xfrm>
              <a:off x="3316" y="1657"/>
              <a:ext cx="639" cy="165"/>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90" name="Rectangle 189"/>
            <p:cNvSpPr>
              <a:spLocks noChangeArrowheads="1"/>
            </p:cNvSpPr>
            <p:nvPr/>
          </p:nvSpPr>
          <p:spPr bwMode="auto">
            <a:xfrm>
              <a:off x="3979" y="1657"/>
              <a:ext cx="638" cy="165"/>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91" name="Rectangle 190"/>
            <p:cNvSpPr>
              <a:spLocks noChangeArrowheads="1"/>
            </p:cNvSpPr>
            <p:nvPr/>
          </p:nvSpPr>
          <p:spPr bwMode="auto">
            <a:xfrm>
              <a:off x="1346" y="1551"/>
              <a:ext cx="7" cy="21"/>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192" name="Line 191"/>
            <p:cNvSpPr>
              <a:spLocks noChangeShapeType="1"/>
            </p:cNvSpPr>
            <p:nvPr/>
          </p:nvSpPr>
          <p:spPr bwMode="auto">
            <a:xfrm>
              <a:off x="1346" y="1551"/>
              <a:ext cx="1" cy="2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195" name="Rectangle 194"/>
            <p:cNvSpPr>
              <a:spLocks noChangeArrowheads="1"/>
            </p:cNvSpPr>
            <p:nvPr/>
          </p:nvSpPr>
          <p:spPr bwMode="auto">
            <a:xfrm>
              <a:off x="1353" y="1558"/>
              <a:ext cx="647" cy="1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196" name="Rectangle 195"/>
            <p:cNvSpPr>
              <a:spLocks noChangeArrowheads="1"/>
            </p:cNvSpPr>
            <p:nvPr/>
          </p:nvSpPr>
          <p:spPr bwMode="auto">
            <a:xfrm>
              <a:off x="2000" y="1551"/>
              <a:ext cx="7" cy="21"/>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197" name="Line 196"/>
            <p:cNvSpPr>
              <a:spLocks noChangeShapeType="1"/>
            </p:cNvSpPr>
            <p:nvPr/>
          </p:nvSpPr>
          <p:spPr bwMode="auto">
            <a:xfrm>
              <a:off x="2000" y="1551"/>
              <a:ext cx="1" cy="2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23" name="Line 222"/>
            <p:cNvSpPr>
              <a:spLocks noChangeShapeType="1"/>
            </p:cNvSpPr>
            <p:nvPr/>
          </p:nvSpPr>
          <p:spPr bwMode="auto">
            <a:xfrm>
              <a:off x="3979" y="1551"/>
              <a:ext cx="638"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25" name="Rectangle 224"/>
            <p:cNvSpPr>
              <a:spLocks noChangeArrowheads="1"/>
            </p:cNvSpPr>
            <p:nvPr/>
          </p:nvSpPr>
          <p:spPr bwMode="auto">
            <a:xfrm>
              <a:off x="4617" y="1551"/>
              <a:ext cx="8" cy="21"/>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26" name="Line 225"/>
            <p:cNvSpPr>
              <a:spLocks noChangeShapeType="1"/>
            </p:cNvSpPr>
            <p:nvPr/>
          </p:nvSpPr>
          <p:spPr bwMode="auto">
            <a:xfrm>
              <a:off x="4617" y="1551"/>
              <a:ext cx="1" cy="2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27" name="Rectangle 226"/>
            <p:cNvSpPr>
              <a:spLocks noChangeArrowheads="1"/>
            </p:cNvSpPr>
            <p:nvPr/>
          </p:nvSpPr>
          <p:spPr bwMode="auto">
            <a:xfrm>
              <a:off x="1346" y="1572"/>
              <a:ext cx="7" cy="250"/>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28" name="Line 227"/>
            <p:cNvSpPr>
              <a:spLocks noChangeShapeType="1"/>
            </p:cNvSpPr>
            <p:nvPr/>
          </p:nvSpPr>
          <p:spPr bwMode="auto">
            <a:xfrm>
              <a:off x="1346" y="1572"/>
              <a:ext cx="1" cy="250"/>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36" name="Rectangle 235"/>
            <p:cNvSpPr>
              <a:spLocks noChangeArrowheads="1"/>
            </p:cNvSpPr>
            <p:nvPr/>
          </p:nvSpPr>
          <p:spPr bwMode="auto">
            <a:xfrm>
              <a:off x="4617" y="1572"/>
              <a:ext cx="8" cy="250"/>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37" name="Line 236"/>
            <p:cNvSpPr>
              <a:spLocks noChangeShapeType="1"/>
            </p:cNvSpPr>
            <p:nvPr/>
          </p:nvSpPr>
          <p:spPr bwMode="auto">
            <a:xfrm>
              <a:off x="4617" y="1572"/>
              <a:ext cx="1" cy="250"/>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38" name="Rectangle 237"/>
            <p:cNvSpPr>
              <a:spLocks noChangeArrowheads="1"/>
            </p:cNvSpPr>
            <p:nvPr/>
          </p:nvSpPr>
          <p:spPr bwMode="auto">
            <a:xfrm>
              <a:off x="1353" y="1844"/>
              <a:ext cx="647"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239" name="Rectangle 238"/>
            <p:cNvSpPr>
              <a:spLocks noChangeArrowheads="1"/>
            </p:cNvSpPr>
            <p:nvPr/>
          </p:nvSpPr>
          <p:spPr bwMode="auto">
            <a:xfrm>
              <a:off x="1353" y="1928"/>
              <a:ext cx="647" cy="83"/>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240" name="Rectangle 239"/>
            <p:cNvSpPr>
              <a:spLocks noChangeArrowheads="1"/>
            </p:cNvSpPr>
            <p:nvPr/>
          </p:nvSpPr>
          <p:spPr bwMode="auto">
            <a:xfrm>
              <a:off x="1353" y="2011"/>
              <a:ext cx="647" cy="83"/>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241" name="Rectangle 240"/>
            <p:cNvSpPr>
              <a:spLocks noChangeArrowheads="1"/>
            </p:cNvSpPr>
            <p:nvPr/>
          </p:nvSpPr>
          <p:spPr bwMode="auto">
            <a:xfrm>
              <a:off x="2007" y="1844"/>
              <a:ext cx="647"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242" name="Rectangle 241"/>
            <p:cNvSpPr>
              <a:spLocks noChangeArrowheads="1"/>
            </p:cNvSpPr>
            <p:nvPr/>
          </p:nvSpPr>
          <p:spPr bwMode="auto">
            <a:xfrm>
              <a:off x="2007" y="1928"/>
              <a:ext cx="647" cy="166"/>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243" name="Rectangle 242"/>
            <p:cNvSpPr>
              <a:spLocks noChangeArrowheads="1"/>
            </p:cNvSpPr>
            <p:nvPr/>
          </p:nvSpPr>
          <p:spPr bwMode="auto">
            <a:xfrm>
              <a:off x="2662" y="1844"/>
              <a:ext cx="647"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244" name="Rectangle 243"/>
            <p:cNvSpPr>
              <a:spLocks noChangeArrowheads="1"/>
            </p:cNvSpPr>
            <p:nvPr/>
          </p:nvSpPr>
          <p:spPr bwMode="auto">
            <a:xfrm>
              <a:off x="2662" y="1928"/>
              <a:ext cx="647" cy="166"/>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245" name="Rectangle 244"/>
            <p:cNvSpPr>
              <a:spLocks noChangeArrowheads="1"/>
            </p:cNvSpPr>
            <p:nvPr/>
          </p:nvSpPr>
          <p:spPr bwMode="auto">
            <a:xfrm>
              <a:off x="3316" y="1844"/>
              <a:ext cx="648" cy="84"/>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246" name="Rectangle 245"/>
            <p:cNvSpPr>
              <a:spLocks noChangeArrowheads="1"/>
            </p:cNvSpPr>
            <p:nvPr/>
          </p:nvSpPr>
          <p:spPr bwMode="auto">
            <a:xfrm>
              <a:off x="3316" y="1928"/>
              <a:ext cx="648" cy="166"/>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248" name="Rectangle 247"/>
            <p:cNvSpPr>
              <a:spLocks noChangeArrowheads="1"/>
            </p:cNvSpPr>
            <p:nvPr/>
          </p:nvSpPr>
          <p:spPr bwMode="auto">
            <a:xfrm>
              <a:off x="3971" y="1928"/>
              <a:ext cx="646" cy="166"/>
            </a:xfrm>
            <a:prstGeom prst="rect">
              <a:avLst/>
            </a:prstGeom>
            <a:solidFill>
              <a:srgbClr val="F2F2F2"/>
            </a:solidFill>
            <a:ln w="9525">
              <a:noFill/>
              <a:miter lim="800000"/>
              <a:headEnd/>
              <a:tailEnd/>
            </a:ln>
          </p:spPr>
          <p:txBody>
            <a:bodyPr/>
            <a:lstStyle/>
            <a:p>
              <a:endParaRPr lang="en-US" sz="2400" dirty="0">
                <a:latin typeface="Trebuchet MS" pitchFamily="34" charset="0"/>
              </a:endParaRPr>
            </a:p>
          </p:txBody>
        </p:sp>
        <p:sp>
          <p:nvSpPr>
            <p:cNvPr id="249" name="Rectangle 248"/>
            <p:cNvSpPr>
              <a:spLocks noChangeArrowheads="1"/>
            </p:cNvSpPr>
            <p:nvPr/>
          </p:nvSpPr>
          <p:spPr bwMode="auto">
            <a:xfrm>
              <a:off x="1346" y="1822"/>
              <a:ext cx="7" cy="22"/>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50" name="Line 249"/>
            <p:cNvSpPr>
              <a:spLocks noChangeShapeType="1"/>
            </p:cNvSpPr>
            <p:nvPr/>
          </p:nvSpPr>
          <p:spPr bwMode="auto">
            <a:xfrm>
              <a:off x="1346" y="1822"/>
              <a:ext cx="1" cy="22"/>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79" name="Rectangle 278"/>
            <p:cNvSpPr>
              <a:spLocks noChangeArrowheads="1"/>
            </p:cNvSpPr>
            <p:nvPr/>
          </p:nvSpPr>
          <p:spPr bwMode="auto">
            <a:xfrm>
              <a:off x="4617" y="1822"/>
              <a:ext cx="8" cy="22"/>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80" name="Line 279"/>
            <p:cNvSpPr>
              <a:spLocks noChangeShapeType="1"/>
            </p:cNvSpPr>
            <p:nvPr/>
          </p:nvSpPr>
          <p:spPr bwMode="auto">
            <a:xfrm>
              <a:off x="4617" y="1822"/>
              <a:ext cx="1" cy="22"/>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81" name="Rectangle 280"/>
            <p:cNvSpPr>
              <a:spLocks noChangeArrowheads="1"/>
            </p:cNvSpPr>
            <p:nvPr/>
          </p:nvSpPr>
          <p:spPr bwMode="auto">
            <a:xfrm>
              <a:off x="1346" y="1844"/>
              <a:ext cx="7" cy="250"/>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82" name="Line 281"/>
            <p:cNvSpPr>
              <a:spLocks noChangeShapeType="1"/>
            </p:cNvSpPr>
            <p:nvPr/>
          </p:nvSpPr>
          <p:spPr bwMode="auto">
            <a:xfrm>
              <a:off x="1346" y="1844"/>
              <a:ext cx="1" cy="250"/>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83" name="Rectangle 282"/>
            <p:cNvSpPr>
              <a:spLocks noChangeArrowheads="1"/>
            </p:cNvSpPr>
            <p:nvPr/>
          </p:nvSpPr>
          <p:spPr bwMode="auto">
            <a:xfrm>
              <a:off x="1346" y="2094"/>
              <a:ext cx="7"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84" name="Line 283"/>
            <p:cNvSpPr>
              <a:spLocks noChangeShapeType="1"/>
            </p:cNvSpPr>
            <p:nvPr/>
          </p:nvSpPr>
          <p:spPr bwMode="auto">
            <a:xfrm>
              <a:off x="1346" y="2094"/>
              <a:ext cx="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85" name="Line 284"/>
            <p:cNvSpPr>
              <a:spLocks noChangeShapeType="1"/>
            </p:cNvSpPr>
            <p:nvPr/>
          </p:nvSpPr>
          <p:spPr bwMode="auto">
            <a:xfrm>
              <a:off x="1346" y="2094"/>
              <a:ext cx="1" cy="8"/>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86" name="Rectangle 285"/>
            <p:cNvSpPr>
              <a:spLocks noChangeArrowheads="1"/>
            </p:cNvSpPr>
            <p:nvPr/>
          </p:nvSpPr>
          <p:spPr bwMode="auto">
            <a:xfrm>
              <a:off x="1346" y="2094"/>
              <a:ext cx="7"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87" name="Line 286"/>
            <p:cNvSpPr>
              <a:spLocks noChangeShapeType="1"/>
            </p:cNvSpPr>
            <p:nvPr/>
          </p:nvSpPr>
          <p:spPr bwMode="auto">
            <a:xfrm>
              <a:off x="1346" y="2094"/>
              <a:ext cx="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88" name="Line 287"/>
            <p:cNvSpPr>
              <a:spLocks noChangeShapeType="1"/>
            </p:cNvSpPr>
            <p:nvPr/>
          </p:nvSpPr>
          <p:spPr bwMode="auto">
            <a:xfrm>
              <a:off x="1346" y="2094"/>
              <a:ext cx="1" cy="8"/>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89" name="Rectangle 288"/>
            <p:cNvSpPr>
              <a:spLocks noChangeArrowheads="1"/>
            </p:cNvSpPr>
            <p:nvPr/>
          </p:nvSpPr>
          <p:spPr bwMode="auto">
            <a:xfrm>
              <a:off x="1353" y="2094"/>
              <a:ext cx="647"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90" name="Line 289"/>
            <p:cNvSpPr>
              <a:spLocks noChangeShapeType="1"/>
            </p:cNvSpPr>
            <p:nvPr/>
          </p:nvSpPr>
          <p:spPr bwMode="auto">
            <a:xfrm>
              <a:off x="1353" y="2094"/>
              <a:ext cx="64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93" name="Rectangle 292"/>
            <p:cNvSpPr>
              <a:spLocks noChangeArrowheads="1"/>
            </p:cNvSpPr>
            <p:nvPr/>
          </p:nvSpPr>
          <p:spPr bwMode="auto">
            <a:xfrm>
              <a:off x="2000" y="2094"/>
              <a:ext cx="7"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94" name="Line 293"/>
            <p:cNvSpPr>
              <a:spLocks noChangeShapeType="1"/>
            </p:cNvSpPr>
            <p:nvPr/>
          </p:nvSpPr>
          <p:spPr bwMode="auto">
            <a:xfrm>
              <a:off x="2000" y="2094"/>
              <a:ext cx="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95" name="Line 294"/>
            <p:cNvSpPr>
              <a:spLocks noChangeShapeType="1"/>
            </p:cNvSpPr>
            <p:nvPr/>
          </p:nvSpPr>
          <p:spPr bwMode="auto">
            <a:xfrm>
              <a:off x="2000" y="2094"/>
              <a:ext cx="1" cy="8"/>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296" name="Rectangle 295"/>
            <p:cNvSpPr>
              <a:spLocks noChangeArrowheads="1"/>
            </p:cNvSpPr>
            <p:nvPr/>
          </p:nvSpPr>
          <p:spPr bwMode="auto">
            <a:xfrm>
              <a:off x="2007" y="2094"/>
              <a:ext cx="647"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297" name="Line 296"/>
            <p:cNvSpPr>
              <a:spLocks noChangeShapeType="1"/>
            </p:cNvSpPr>
            <p:nvPr/>
          </p:nvSpPr>
          <p:spPr bwMode="auto">
            <a:xfrm>
              <a:off x="2007" y="2094"/>
              <a:ext cx="64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00" name="Rectangle 299"/>
            <p:cNvSpPr>
              <a:spLocks noChangeArrowheads="1"/>
            </p:cNvSpPr>
            <p:nvPr/>
          </p:nvSpPr>
          <p:spPr bwMode="auto">
            <a:xfrm>
              <a:off x="2654" y="2094"/>
              <a:ext cx="8"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01" name="Line 300"/>
            <p:cNvSpPr>
              <a:spLocks noChangeShapeType="1"/>
            </p:cNvSpPr>
            <p:nvPr/>
          </p:nvSpPr>
          <p:spPr bwMode="auto">
            <a:xfrm>
              <a:off x="2654" y="2094"/>
              <a:ext cx="8"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02" name="Line 301"/>
            <p:cNvSpPr>
              <a:spLocks noChangeShapeType="1"/>
            </p:cNvSpPr>
            <p:nvPr/>
          </p:nvSpPr>
          <p:spPr bwMode="auto">
            <a:xfrm>
              <a:off x="2654" y="2094"/>
              <a:ext cx="1" cy="8"/>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03" name="Rectangle 302"/>
            <p:cNvSpPr>
              <a:spLocks noChangeArrowheads="1"/>
            </p:cNvSpPr>
            <p:nvPr/>
          </p:nvSpPr>
          <p:spPr bwMode="auto">
            <a:xfrm>
              <a:off x="2662" y="2094"/>
              <a:ext cx="647"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04" name="Line 303"/>
            <p:cNvSpPr>
              <a:spLocks noChangeShapeType="1"/>
            </p:cNvSpPr>
            <p:nvPr/>
          </p:nvSpPr>
          <p:spPr bwMode="auto">
            <a:xfrm>
              <a:off x="2662" y="2094"/>
              <a:ext cx="64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07" name="Rectangle 306"/>
            <p:cNvSpPr>
              <a:spLocks noChangeArrowheads="1"/>
            </p:cNvSpPr>
            <p:nvPr/>
          </p:nvSpPr>
          <p:spPr bwMode="auto">
            <a:xfrm>
              <a:off x="3309" y="2094"/>
              <a:ext cx="7"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08" name="Line 307"/>
            <p:cNvSpPr>
              <a:spLocks noChangeShapeType="1"/>
            </p:cNvSpPr>
            <p:nvPr/>
          </p:nvSpPr>
          <p:spPr bwMode="auto">
            <a:xfrm>
              <a:off x="3309" y="2094"/>
              <a:ext cx="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09" name="Line 308"/>
            <p:cNvSpPr>
              <a:spLocks noChangeShapeType="1"/>
            </p:cNvSpPr>
            <p:nvPr/>
          </p:nvSpPr>
          <p:spPr bwMode="auto">
            <a:xfrm>
              <a:off x="3309" y="2094"/>
              <a:ext cx="0" cy="8"/>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10" name="Rectangle 309"/>
            <p:cNvSpPr>
              <a:spLocks noChangeArrowheads="1"/>
            </p:cNvSpPr>
            <p:nvPr/>
          </p:nvSpPr>
          <p:spPr bwMode="auto">
            <a:xfrm>
              <a:off x="3316" y="2094"/>
              <a:ext cx="648"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11" name="Line 310"/>
            <p:cNvSpPr>
              <a:spLocks noChangeShapeType="1"/>
            </p:cNvSpPr>
            <p:nvPr/>
          </p:nvSpPr>
          <p:spPr bwMode="auto">
            <a:xfrm>
              <a:off x="3316" y="2094"/>
              <a:ext cx="648"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14" name="Rectangle 313"/>
            <p:cNvSpPr>
              <a:spLocks noChangeArrowheads="1"/>
            </p:cNvSpPr>
            <p:nvPr/>
          </p:nvSpPr>
          <p:spPr bwMode="auto">
            <a:xfrm>
              <a:off x="3964" y="2094"/>
              <a:ext cx="7"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15" name="Line 314"/>
            <p:cNvSpPr>
              <a:spLocks noChangeShapeType="1"/>
            </p:cNvSpPr>
            <p:nvPr/>
          </p:nvSpPr>
          <p:spPr bwMode="auto">
            <a:xfrm>
              <a:off x="3964" y="2094"/>
              <a:ext cx="7"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16" name="Line 315"/>
            <p:cNvSpPr>
              <a:spLocks noChangeShapeType="1"/>
            </p:cNvSpPr>
            <p:nvPr/>
          </p:nvSpPr>
          <p:spPr bwMode="auto">
            <a:xfrm>
              <a:off x="3964" y="2094"/>
              <a:ext cx="1" cy="8"/>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17" name="Rectangle 316"/>
            <p:cNvSpPr>
              <a:spLocks noChangeArrowheads="1"/>
            </p:cNvSpPr>
            <p:nvPr/>
          </p:nvSpPr>
          <p:spPr bwMode="auto">
            <a:xfrm>
              <a:off x="3971" y="2094"/>
              <a:ext cx="646"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18" name="Line 317"/>
            <p:cNvSpPr>
              <a:spLocks noChangeShapeType="1"/>
            </p:cNvSpPr>
            <p:nvPr/>
          </p:nvSpPr>
          <p:spPr bwMode="auto">
            <a:xfrm>
              <a:off x="3971" y="2094"/>
              <a:ext cx="646"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19" name="Rectangle 318"/>
            <p:cNvSpPr>
              <a:spLocks noChangeArrowheads="1"/>
            </p:cNvSpPr>
            <p:nvPr/>
          </p:nvSpPr>
          <p:spPr bwMode="auto">
            <a:xfrm>
              <a:off x="4617" y="1844"/>
              <a:ext cx="8" cy="250"/>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20" name="Line 319"/>
            <p:cNvSpPr>
              <a:spLocks noChangeShapeType="1"/>
            </p:cNvSpPr>
            <p:nvPr/>
          </p:nvSpPr>
          <p:spPr bwMode="auto">
            <a:xfrm>
              <a:off x="4617" y="1844"/>
              <a:ext cx="1" cy="250"/>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21" name="Rectangle 320"/>
            <p:cNvSpPr>
              <a:spLocks noChangeArrowheads="1"/>
            </p:cNvSpPr>
            <p:nvPr/>
          </p:nvSpPr>
          <p:spPr bwMode="auto">
            <a:xfrm>
              <a:off x="4617" y="2094"/>
              <a:ext cx="8"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22" name="Line 321"/>
            <p:cNvSpPr>
              <a:spLocks noChangeShapeType="1"/>
            </p:cNvSpPr>
            <p:nvPr/>
          </p:nvSpPr>
          <p:spPr bwMode="auto">
            <a:xfrm>
              <a:off x="4617" y="2094"/>
              <a:ext cx="8"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23" name="Line 322"/>
            <p:cNvSpPr>
              <a:spLocks noChangeShapeType="1"/>
            </p:cNvSpPr>
            <p:nvPr/>
          </p:nvSpPr>
          <p:spPr bwMode="auto">
            <a:xfrm>
              <a:off x="4617" y="2094"/>
              <a:ext cx="1" cy="8"/>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24" name="Rectangle 323"/>
            <p:cNvSpPr>
              <a:spLocks noChangeArrowheads="1"/>
            </p:cNvSpPr>
            <p:nvPr/>
          </p:nvSpPr>
          <p:spPr bwMode="auto">
            <a:xfrm>
              <a:off x="4617" y="2094"/>
              <a:ext cx="8" cy="8"/>
            </a:xfrm>
            <a:prstGeom prst="rect">
              <a:avLst/>
            </a:prstGeom>
            <a:solidFill>
              <a:srgbClr val="000000"/>
            </a:solidFill>
            <a:ln w="9525">
              <a:noFill/>
              <a:miter lim="800000"/>
              <a:headEnd/>
              <a:tailEnd/>
            </a:ln>
          </p:spPr>
          <p:txBody>
            <a:bodyPr/>
            <a:lstStyle/>
            <a:p>
              <a:endParaRPr lang="en-US" sz="2400" dirty="0">
                <a:latin typeface="Trebuchet MS" pitchFamily="34" charset="0"/>
              </a:endParaRPr>
            </a:p>
          </p:txBody>
        </p:sp>
        <p:sp>
          <p:nvSpPr>
            <p:cNvPr id="325" name="Line 324"/>
            <p:cNvSpPr>
              <a:spLocks noChangeShapeType="1"/>
            </p:cNvSpPr>
            <p:nvPr/>
          </p:nvSpPr>
          <p:spPr bwMode="auto">
            <a:xfrm>
              <a:off x="4617" y="2094"/>
              <a:ext cx="8" cy="1"/>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26" name="Line 325"/>
            <p:cNvSpPr>
              <a:spLocks noChangeShapeType="1"/>
            </p:cNvSpPr>
            <p:nvPr/>
          </p:nvSpPr>
          <p:spPr bwMode="auto">
            <a:xfrm>
              <a:off x="4617" y="2094"/>
              <a:ext cx="1" cy="8"/>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27" name="Oval 326"/>
            <p:cNvSpPr>
              <a:spLocks noChangeArrowheads="1"/>
            </p:cNvSpPr>
            <p:nvPr/>
          </p:nvSpPr>
          <p:spPr bwMode="auto">
            <a:xfrm>
              <a:off x="1373" y="775"/>
              <a:ext cx="85" cy="86"/>
            </a:xfrm>
            <a:prstGeom prst="ellipse">
              <a:avLst/>
            </a:prstGeom>
            <a:solidFill>
              <a:srgbClr val="00FF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28" name="Oval 327"/>
            <p:cNvSpPr>
              <a:spLocks noChangeArrowheads="1"/>
            </p:cNvSpPr>
            <p:nvPr/>
          </p:nvSpPr>
          <p:spPr bwMode="auto">
            <a:xfrm>
              <a:off x="1489" y="775"/>
              <a:ext cx="85" cy="86"/>
            </a:xfrm>
            <a:prstGeom prst="ellipse">
              <a:avLst/>
            </a:prstGeom>
            <a:solidFill>
              <a:srgbClr val="00FF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29" name="Oval 328"/>
            <p:cNvSpPr>
              <a:spLocks noChangeArrowheads="1"/>
            </p:cNvSpPr>
            <p:nvPr/>
          </p:nvSpPr>
          <p:spPr bwMode="auto">
            <a:xfrm>
              <a:off x="2830" y="771"/>
              <a:ext cx="84" cy="87"/>
            </a:xfrm>
            <a:prstGeom prst="ellipse">
              <a:avLst/>
            </a:prstGeom>
            <a:solidFill>
              <a:srgbClr val="FF0000"/>
            </a:solidFill>
            <a:ln w="12700">
              <a:solidFill>
                <a:srgbClr val="3365FB"/>
              </a:solidFill>
              <a:round/>
              <a:headEnd/>
              <a:tailEnd/>
            </a:ln>
          </p:spPr>
          <p:txBody>
            <a:bodyPr wrap="none" anchor="ctr"/>
            <a:lstStyle/>
            <a:p>
              <a:endParaRPr lang="en-US" sz="2400" dirty="0">
                <a:solidFill>
                  <a:srgbClr val="FF0000"/>
                </a:solidFill>
                <a:latin typeface="Trebuchet MS" pitchFamily="34" charset="0"/>
              </a:endParaRPr>
            </a:p>
          </p:txBody>
        </p:sp>
        <p:sp>
          <p:nvSpPr>
            <p:cNvPr id="331" name="Oval 330"/>
            <p:cNvSpPr>
              <a:spLocks noChangeArrowheads="1"/>
            </p:cNvSpPr>
            <p:nvPr/>
          </p:nvSpPr>
          <p:spPr bwMode="auto">
            <a:xfrm>
              <a:off x="4142" y="779"/>
              <a:ext cx="84" cy="87"/>
            </a:xfrm>
            <a:prstGeom prst="ellipse">
              <a:avLst/>
            </a:prstGeom>
            <a:solidFill>
              <a:schemeClr val="bg1"/>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32" name="Oval 331"/>
            <p:cNvSpPr>
              <a:spLocks noChangeArrowheads="1"/>
            </p:cNvSpPr>
            <p:nvPr/>
          </p:nvSpPr>
          <p:spPr bwMode="auto">
            <a:xfrm>
              <a:off x="1599" y="775"/>
              <a:ext cx="84" cy="86"/>
            </a:xfrm>
            <a:prstGeom prst="ellipse">
              <a:avLst/>
            </a:prstGeom>
            <a:noFill/>
            <a:ln w="12700">
              <a:solidFill>
                <a:srgbClr val="3365FB"/>
              </a:solidFill>
              <a:round/>
              <a:headEnd/>
              <a:tailEnd/>
            </a:ln>
          </p:spPr>
          <p:txBody>
            <a:bodyPr wrap="none" anchor="ctr"/>
            <a:lstStyle/>
            <a:p>
              <a:endParaRPr lang="en-US" sz="2400" dirty="0">
                <a:latin typeface="Trebuchet MS" pitchFamily="34" charset="0"/>
              </a:endParaRPr>
            </a:p>
          </p:txBody>
        </p:sp>
        <p:sp>
          <p:nvSpPr>
            <p:cNvPr id="334" name="Oval 333"/>
            <p:cNvSpPr>
              <a:spLocks noChangeArrowheads="1"/>
            </p:cNvSpPr>
            <p:nvPr/>
          </p:nvSpPr>
          <p:spPr bwMode="auto">
            <a:xfrm>
              <a:off x="3080" y="771"/>
              <a:ext cx="85" cy="87"/>
            </a:xfrm>
            <a:prstGeom prst="ellipse">
              <a:avLst/>
            </a:prstGeom>
            <a:noFill/>
            <a:ln w="12700">
              <a:solidFill>
                <a:srgbClr val="3365FB"/>
              </a:solidFill>
              <a:round/>
              <a:headEnd/>
              <a:tailEnd/>
            </a:ln>
          </p:spPr>
          <p:txBody>
            <a:bodyPr wrap="none" anchor="ctr"/>
            <a:lstStyle/>
            <a:p>
              <a:endParaRPr lang="en-US" sz="2400" dirty="0">
                <a:latin typeface="Trebuchet MS" pitchFamily="34" charset="0"/>
              </a:endParaRPr>
            </a:p>
          </p:txBody>
        </p:sp>
        <p:sp>
          <p:nvSpPr>
            <p:cNvPr id="335" name="Oval 334"/>
            <p:cNvSpPr>
              <a:spLocks noChangeArrowheads="1"/>
            </p:cNvSpPr>
            <p:nvPr/>
          </p:nvSpPr>
          <p:spPr bwMode="auto">
            <a:xfrm>
              <a:off x="2537" y="1044"/>
              <a:ext cx="85" cy="87"/>
            </a:xfrm>
            <a:prstGeom prst="ellipse">
              <a:avLst/>
            </a:prstGeom>
            <a:noFill/>
            <a:ln w="12700">
              <a:solidFill>
                <a:srgbClr val="3365FB"/>
              </a:solidFill>
              <a:round/>
              <a:headEnd/>
              <a:tailEnd/>
            </a:ln>
          </p:spPr>
          <p:txBody>
            <a:bodyPr wrap="none" anchor="ctr"/>
            <a:lstStyle/>
            <a:p>
              <a:endParaRPr lang="en-US" sz="2400" dirty="0">
                <a:latin typeface="Trebuchet MS" pitchFamily="34" charset="0"/>
              </a:endParaRPr>
            </a:p>
          </p:txBody>
        </p:sp>
        <p:sp>
          <p:nvSpPr>
            <p:cNvPr id="336" name="Oval 335"/>
            <p:cNvSpPr>
              <a:spLocks noChangeArrowheads="1"/>
            </p:cNvSpPr>
            <p:nvPr/>
          </p:nvSpPr>
          <p:spPr bwMode="auto">
            <a:xfrm>
              <a:off x="2426" y="1044"/>
              <a:ext cx="85" cy="87"/>
            </a:xfrm>
            <a:prstGeom prst="ellipse">
              <a:avLst/>
            </a:prstGeom>
            <a:solidFill>
              <a:srgbClr val="00FF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37" name="Oval 336"/>
            <p:cNvSpPr>
              <a:spLocks noChangeArrowheads="1"/>
            </p:cNvSpPr>
            <p:nvPr/>
          </p:nvSpPr>
          <p:spPr bwMode="auto">
            <a:xfrm>
              <a:off x="2317" y="1154"/>
              <a:ext cx="84" cy="86"/>
            </a:xfrm>
            <a:prstGeom prst="ellipse">
              <a:avLst/>
            </a:prstGeom>
            <a:solidFill>
              <a:srgbClr val="0066FF"/>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38" name="Oval 337"/>
            <p:cNvSpPr>
              <a:spLocks noChangeArrowheads="1"/>
            </p:cNvSpPr>
            <p:nvPr/>
          </p:nvSpPr>
          <p:spPr bwMode="auto">
            <a:xfrm>
              <a:off x="2317" y="1044"/>
              <a:ext cx="84" cy="87"/>
            </a:xfrm>
            <a:prstGeom prst="ellipse">
              <a:avLst/>
            </a:prstGeom>
            <a:solidFill>
              <a:srgbClr val="00FF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40" name="Oval 339"/>
            <p:cNvSpPr>
              <a:spLocks noChangeArrowheads="1"/>
            </p:cNvSpPr>
            <p:nvPr/>
          </p:nvSpPr>
          <p:spPr bwMode="auto">
            <a:xfrm>
              <a:off x="3740" y="775"/>
              <a:ext cx="84" cy="86"/>
            </a:xfrm>
            <a:prstGeom prst="ellipse">
              <a:avLst/>
            </a:prstGeom>
            <a:noFill/>
            <a:ln w="12700">
              <a:solidFill>
                <a:srgbClr val="3365FB"/>
              </a:solidFill>
              <a:round/>
              <a:headEnd/>
              <a:tailEnd/>
            </a:ln>
          </p:spPr>
          <p:txBody>
            <a:bodyPr wrap="none" anchor="ctr"/>
            <a:lstStyle/>
            <a:p>
              <a:endParaRPr lang="en-US" sz="2400" dirty="0">
                <a:latin typeface="Trebuchet MS" pitchFamily="34" charset="0"/>
              </a:endParaRPr>
            </a:p>
          </p:txBody>
        </p:sp>
        <p:sp>
          <p:nvSpPr>
            <p:cNvPr id="341" name="Oval 340"/>
            <p:cNvSpPr>
              <a:spLocks noChangeArrowheads="1"/>
            </p:cNvSpPr>
            <p:nvPr/>
          </p:nvSpPr>
          <p:spPr bwMode="auto">
            <a:xfrm>
              <a:off x="3846" y="775"/>
              <a:ext cx="84" cy="86"/>
            </a:xfrm>
            <a:prstGeom prst="ellipse">
              <a:avLst/>
            </a:prstGeom>
            <a:solidFill>
              <a:srgbClr val="FF66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42" name="Oval 341"/>
            <p:cNvSpPr>
              <a:spLocks noChangeArrowheads="1"/>
            </p:cNvSpPr>
            <p:nvPr/>
          </p:nvSpPr>
          <p:spPr bwMode="auto">
            <a:xfrm>
              <a:off x="3634" y="884"/>
              <a:ext cx="85" cy="87"/>
            </a:xfrm>
            <a:prstGeom prst="ellipse">
              <a:avLst/>
            </a:prstGeom>
            <a:solidFill>
              <a:srgbClr val="FF66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43" name="Oval 342"/>
            <p:cNvSpPr>
              <a:spLocks noChangeArrowheads="1"/>
            </p:cNvSpPr>
            <p:nvPr/>
          </p:nvSpPr>
          <p:spPr bwMode="auto">
            <a:xfrm>
              <a:off x="3025" y="1319"/>
              <a:ext cx="85" cy="86"/>
            </a:xfrm>
            <a:prstGeom prst="ellipse">
              <a:avLst/>
            </a:prstGeom>
            <a:solidFill>
              <a:srgbClr val="FF66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44" name="Oval 343"/>
            <p:cNvSpPr>
              <a:spLocks noChangeArrowheads="1"/>
            </p:cNvSpPr>
            <p:nvPr/>
          </p:nvSpPr>
          <p:spPr bwMode="auto">
            <a:xfrm>
              <a:off x="2905" y="1319"/>
              <a:ext cx="84" cy="86"/>
            </a:xfrm>
            <a:prstGeom prst="ellipse">
              <a:avLst/>
            </a:prstGeom>
            <a:solidFill>
              <a:srgbClr val="00FF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45" name="Oval 344"/>
            <p:cNvSpPr>
              <a:spLocks noChangeArrowheads="1"/>
            </p:cNvSpPr>
            <p:nvPr/>
          </p:nvSpPr>
          <p:spPr bwMode="auto">
            <a:xfrm>
              <a:off x="2787" y="1319"/>
              <a:ext cx="85" cy="86"/>
            </a:xfrm>
            <a:prstGeom prst="ellipse">
              <a:avLst/>
            </a:prstGeom>
            <a:solidFill>
              <a:srgbClr val="00FF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46" name="Oval 345"/>
            <p:cNvSpPr>
              <a:spLocks noChangeArrowheads="1"/>
            </p:cNvSpPr>
            <p:nvPr/>
          </p:nvSpPr>
          <p:spPr bwMode="auto">
            <a:xfrm>
              <a:off x="3761" y="1039"/>
              <a:ext cx="85" cy="87"/>
            </a:xfrm>
            <a:prstGeom prst="ellipse">
              <a:avLst/>
            </a:prstGeom>
            <a:noFill/>
            <a:ln w="12700">
              <a:solidFill>
                <a:srgbClr val="3365FB"/>
              </a:solidFill>
              <a:round/>
              <a:headEnd/>
              <a:tailEnd/>
            </a:ln>
          </p:spPr>
          <p:txBody>
            <a:bodyPr wrap="none" anchor="ctr"/>
            <a:lstStyle/>
            <a:p>
              <a:endParaRPr lang="en-US" sz="2400" dirty="0">
                <a:latin typeface="Trebuchet MS" pitchFamily="34" charset="0"/>
              </a:endParaRPr>
            </a:p>
          </p:txBody>
        </p:sp>
        <p:sp>
          <p:nvSpPr>
            <p:cNvPr id="348" name="Oval 347"/>
            <p:cNvSpPr>
              <a:spLocks noChangeArrowheads="1"/>
            </p:cNvSpPr>
            <p:nvPr/>
          </p:nvSpPr>
          <p:spPr bwMode="auto">
            <a:xfrm>
              <a:off x="3343" y="1304"/>
              <a:ext cx="85" cy="86"/>
            </a:xfrm>
            <a:prstGeom prst="ellipse">
              <a:avLst/>
            </a:prstGeom>
            <a:solidFill>
              <a:srgbClr val="00FF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49" name="Oval 348"/>
            <p:cNvSpPr>
              <a:spLocks noChangeArrowheads="1"/>
            </p:cNvSpPr>
            <p:nvPr/>
          </p:nvSpPr>
          <p:spPr bwMode="auto">
            <a:xfrm>
              <a:off x="3346" y="779"/>
              <a:ext cx="85" cy="82"/>
            </a:xfrm>
            <a:prstGeom prst="ellipse">
              <a:avLst/>
            </a:prstGeom>
            <a:solidFill>
              <a:srgbClr val="FF00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52" name="Oval 351"/>
            <p:cNvSpPr>
              <a:spLocks noChangeArrowheads="1"/>
            </p:cNvSpPr>
            <p:nvPr/>
          </p:nvSpPr>
          <p:spPr bwMode="auto">
            <a:xfrm>
              <a:off x="2966" y="1034"/>
              <a:ext cx="84" cy="87"/>
            </a:xfrm>
            <a:prstGeom prst="ellipse">
              <a:avLst/>
            </a:prstGeom>
            <a:solidFill>
              <a:srgbClr val="FF0000"/>
            </a:solidFill>
            <a:ln w="12700">
              <a:solidFill>
                <a:srgbClr val="3365FB"/>
              </a:solidFill>
              <a:round/>
              <a:headEnd/>
              <a:tailEnd/>
            </a:ln>
          </p:spPr>
          <p:txBody>
            <a:bodyPr wrap="none" anchor="ctr"/>
            <a:lstStyle/>
            <a:p>
              <a:endParaRPr lang="en-US" sz="2400" dirty="0">
                <a:solidFill>
                  <a:srgbClr val="FF0000"/>
                </a:solidFill>
                <a:latin typeface="Trebuchet MS" pitchFamily="34" charset="0"/>
              </a:endParaRPr>
            </a:p>
          </p:txBody>
        </p:sp>
        <p:sp>
          <p:nvSpPr>
            <p:cNvPr id="354" name="Oval 353"/>
            <p:cNvSpPr>
              <a:spLocks noChangeArrowheads="1"/>
            </p:cNvSpPr>
            <p:nvPr/>
          </p:nvSpPr>
          <p:spPr bwMode="auto">
            <a:xfrm>
              <a:off x="3759" y="1159"/>
              <a:ext cx="85" cy="86"/>
            </a:xfrm>
            <a:prstGeom prst="ellipse">
              <a:avLst/>
            </a:prstGeom>
            <a:solidFill>
              <a:srgbClr val="FF0000"/>
            </a:solidFill>
            <a:ln w="12700">
              <a:solidFill>
                <a:srgbClr val="3365FB"/>
              </a:solidFill>
              <a:round/>
              <a:headEnd/>
              <a:tailEnd/>
            </a:ln>
          </p:spPr>
          <p:txBody>
            <a:bodyPr wrap="none" anchor="ctr"/>
            <a:lstStyle/>
            <a:p>
              <a:endParaRPr lang="en-US" sz="2400" dirty="0">
                <a:solidFill>
                  <a:srgbClr val="FF0000"/>
                </a:solidFill>
                <a:latin typeface="Trebuchet MS" pitchFamily="34" charset="0"/>
              </a:endParaRPr>
            </a:p>
          </p:txBody>
        </p:sp>
        <p:sp>
          <p:nvSpPr>
            <p:cNvPr id="355" name="Oval 354"/>
            <p:cNvSpPr>
              <a:spLocks noChangeArrowheads="1"/>
            </p:cNvSpPr>
            <p:nvPr/>
          </p:nvSpPr>
          <p:spPr bwMode="auto">
            <a:xfrm>
              <a:off x="3632" y="1159"/>
              <a:ext cx="85" cy="86"/>
            </a:xfrm>
            <a:prstGeom prst="ellipse">
              <a:avLst/>
            </a:prstGeom>
            <a:solidFill>
              <a:srgbClr val="FF66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57" name="Oval 356"/>
            <p:cNvSpPr>
              <a:spLocks noChangeArrowheads="1"/>
            </p:cNvSpPr>
            <p:nvPr/>
          </p:nvSpPr>
          <p:spPr bwMode="auto">
            <a:xfrm>
              <a:off x="4003" y="1039"/>
              <a:ext cx="84" cy="87"/>
            </a:xfrm>
            <a:prstGeom prst="ellipse">
              <a:avLst/>
            </a:prstGeom>
            <a:solidFill>
              <a:srgbClr val="FF66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58" name="Oval 357"/>
            <p:cNvSpPr>
              <a:spLocks noChangeArrowheads="1"/>
            </p:cNvSpPr>
            <p:nvPr/>
          </p:nvSpPr>
          <p:spPr bwMode="auto">
            <a:xfrm>
              <a:off x="2167" y="1853"/>
              <a:ext cx="84" cy="86"/>
            </a:xfrm>
            <a:prstGeom prst="ellipse">
              <a:avLst/>
            </a:prstGeom>
            <a:solidFill>
              <a:srgbClr val="0066FF"/>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59" name="Oval 358"/>
            <p:cNvSpPr>
              <a:spLocks noChangeArrowheads="1"/>
            </p:cNvSpPr>
            <p:nvPr/>
          </p:nvSpPr>
          <p:spPr bwMode="auto">
            <a:xfrm>
              <a:off x="2034" y="1853"/>
              <a:ext cx="85" cy="86"/>
            </a:xfrm>
            <a:prstGeom prst="ellipse">
              <a:avLst/>
            </a:prstGeom>
            <a:solidFill>
              <a:srgbClr val="0066FF"/>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60" name="Oval 359"/>
            <p:cNvSpPr>
              <a:spLocks noChangeArrowheads="1"/>
            </p:cNvSpPr>
            <p:nvPr/>
          </p:nvSpPr>
          <p:spPr bwMode="auto">
            <a:xfrm>
              <a:off x="4204" y="1873"/>
              <a:ext cx="84" cy="86"/>
            </a:xfrm>
            <a:prstGeom prst="ellipse">
              <a:avLst/>
            </a:prstGeom>
            <a:noFill/>
            <a:ln w="12700">
              <a:solidFill>
                <a:srgbClr val="3365FB"/>
              </a:solidFill>
              <a:round/>
              <a:headEnd/>
              <a:tailEnd/>
            </a:ln>
          </p:spPr>
          <p:txBody>
            <a:bodyPr wrap="none" anchor="ctr"/>
            <a:lstStyle/>
            <a:p>
              <a:endParaRPr lang="en-US" sz="2400" dirty="0">
                <a:latin typeface="Trebuchet MS" pitchFamily="34" charset="0"/>
              </a:endParaRPr>
            </a:p>
          </p:txBody>
        </p:sp>
        <p:sp>
          <p:nvSpPr>
            <p:cNvPr id="361" name="Oval 360"/>
            <p:cNvSpPr>
              <a:spLocks noChangeArrowheads="1"/>
            </p:cNvSpPr>
            <p:nvPr/>
          </p:nvSpPr>
          <p:spPr bwMode="auto">
            <a:xfrm>
              <a:off x="2902" y="1439"/>
              <a:ext cx="85" cy="86"/>
            </a:xfrm>
            <a:prstGeom prst="ellipse">
              <a:avLst/>
            </a:prstGeom>
            <a:solidFill>
              <a:srgbClr val="FF66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64" name="Oval 363"/>
            <p:cNvSpPr>
              <a:spLocks noChangeArrowheads="1"/>
            </p:cNvSpPr>
            <p:nvPr/>
          </p:nvSpPr>
          <p:spPr bwMode="auto">
            <a:xfrm>
              <a:off x="2786" y="1439"/>
              <a:ext cx="84" cy="86"/>
            </a:xfrm>
            <a:prstGeom prst="ellipse">
              <a:avLst/>
            </a:prstGeom>
            <a:solidFill>
              <a:srgbClr val="0066FF"/>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65" name="Oval 364"/>
            <p:cNvSpPr>
              <a:spLocks noChangeArrowheads="1"/>
            </p:cNvSpPr>
            <p:nvPr/>
          </p:nvSpPr>
          <p:spPr bwMode="auto">
            <a:xfrm>
              <a:off x="2299" y="1858"/>
              <a:ext cx="85" cy="86"/>
            </a:xfrm>
            <a:prstGeom prst="ellipse">
              <a:avLst/>
            </a:prstGeom>
            <a:solidFill>
              <a:srgbClr val="00FF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66" name="Oval 365"/>
            <p:cNvSpPr>
              <a:spLocks noChangeArrowheads="1"/>
            </p:cNvSpPr>
            <p:nvPr/>
          </p:nvSpPr>
          <p:spPr bwMode="auto">
            <a:xfrm>
              <a:off x="4325" y="1873"/>
              <a:ext cx="85" cy="86"/>
            </a:xfrm>
            <a:prstGeom prst="ellipse">
              <a:avLst/>
            </a:prstGeom>
            <a:solidFill>
              <a:srgbClr val="00FF00"/>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67" name="Oval 366"/>
            <p:cNvSpPr>
              <a:spLocks noChangeArrowheads="1"/>
            </p:cNvSpPr>
            <p:nvPr/>
          </p:nvSpPr>
          <p:spPr bwMode="auto">
            <a:xfrm>
              <a:off x="1399" y="1853"/>
              <a:ext cx="85" cy="86"/>
            </a:xfrm>
            <a:prstGeom prst="ellipse">
              <a:avLst/>
            </a:prstGeom>
            <a:solidFill>
              <a:srgbClr val="0066FF"/>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68" name="Oval 367"/>
            <p:cNvSpPr>
              <a:spLocks noChangeArrowheads="1"/>
            </p:cNvSpPr>
            <p:nvPr/>
          </p:nvSpPr>
          <p:spPr bwMode="auto">
            <a:xfrm>
              <a:off x="1516" y="1853"/>
              <a:ext cx="85" cy="86"/>
            </a:xfrm>
            <a:prstGeom prst="ellipse">
              <a:avLst/>
            </a:prstGeom>
            <a:solidFill>
              <a:srgbClr val="0066FF"/>
            </a:solidFill>
            <a:ln w="12700">
              <a:solidFill>
                <a:srgbClr val="3365FB"/>
              </a:solidFill>
              <a:round/>
              <a:headEnd/>
              <a:tailEnd/>
            </a:ln>
          </p:spPr>
          <p:txBody>
            <a:bodyPr wrap="none" anchor="ctr"/>
            <a:lstStyle/>
            <a:p>
              <a:endParaRPr lang="en-US" sz="2400" dirty="0">
                <a:latin typeface="Trebuchet MS" pitchFamily="34" charset="0"/>
              </a:endParaRPr>
            </a:p>
          </p:txBody>
        </p:sp>
        <p:sp>
          <p:nvSpPr>
            <p:cNvPr id="370" name="Text Box 369"/>
            <p:cNvSpPr txBox="1">
              <a:spLocks noChangeArrowheads="1"/>
            </p:cNvSpPr>
            <p:nvPr/>
          </p:nvSpPr>
          <p:spPr bwMode="auto">
            <a:xfrm>
              <a:off x="1088" y="702"/>
              <a:ext cx="293" cy="1428"/>
            </a:xfrm>
            <a:prstGeom prst="rect">
              <a:avLst/>
            </a:prstGeom>
            <a:noFill/>
            <a:ln w="12700">
              <a:noFill/>
              <a:miter lim="800000"/>
              <a:headEnd/>
              <a:tailEnd/>
            </a:ln>
          </p:spPr>
          <p:txBody>
            <a:bodyPr wrap="square" anchor="ctr">
              <a:spAutoFit/>
            </a:bodyPr>
            <a:lstStyle/>
            <a:p>
              <a:pPr eaLnBrk="0" hangingPunct="0"/>
              <a:r>
                <a:rPr lang="en-GB" sz="1000" b="1" dirty="0">
                  <a:latin typeface="Trebuchet MS" pitchFamily="34" charset="0"/>
                </a:rPr>
                <a:t>VH</a:t>
              </a:r>
            </a:p>
            <a:p>
              <a:pPr eaLnBrk="0" hangingPunct="0"/>
              <a:endParaRPr lang="en-GB" sz="1000" b="1" dirty="0">
                <a:latin typeface="Trebuchet MS" pitchFamily="34" charset="0"/>
              </a:endParaRPr>
            </a:p>
            <a:p>
              <a:pPr eaLnBrk="0" hangingPunct="0"/>
              <a:endParaRPr lang="en-GB" sz="1000" b="1" dirty="0">
                <a:latin typeface="Trebuchet MS" pitchFamily="34" charset="0"/>
              </a:endParaRPr>
            </a:p>
            <a:p>
              <a:pPr eaLnBrk="0" hangingPunct="0"/>
              <a:r>
                <a:rPr lang="en-GB" sz="1000" b="1" dirty="0">
                  <a:latin typeface="Trebuchet MS" pitchFamily="34" charset="0"/>
                </a:rPr>
                <a:t>H</a:t>
              </a:r>
            </a:p>
            <a:p>
              <a:pPr eaLnBrk="0" hangingPunct="0"/>
              <a:endParaRPr lang="en-GB" sz="1000" b="1" dirty="0">
                <a:latin typeface="Trebuchet MS" pitchFamily="34" charset="0"/>
              </a:endParaRPr>
            </a:p>
            <a:p>
              <a:pPr eaLnBrk="0" hangingPunct="0"/>
              <a:endParaRPr lang="en-GB" sz="1000" b="1" dirty="0">
                <a:latin typeface="Trebuchet MS" pitchFamily="34" charset="0"/>
              </a:endParaRPr>
            </a:p>
            <a:p>
              <a:pPr eaLnBrk="0" hangingPunct="0"/>
              <a:r>
                <a:rPr lang="en-GB" sz="1000" b="1" dirty="0">
                  <a:latin typeface="Trebuchet MS" pitchFamily="34" charset="0"/>
                </a:rPr>
                <a:t>M</a:t>
              </a:r>
            </a:p>
            <a:p>
              <a:pPr eaLnBrk="0" hangingPunct="0"/>
              <a:endParaRPr lang="en-GB" sz="1000" b="1" dirty="0">
                <a:latin typeface="Trebuchet MS" pitchFamily="34" charset="0"/>
              </a:endParaRPr>
            </a:p>
            <a:p>
              <a:pPr eaLnBrk="0" hangingPunct="0"/>
              <a:endParaRPr lang="en-GB" sz="1000" b="1" dirty="0">
                <a:latin typeface="Trebuchet MS" pitchFamily="34" charset="0"/>
              </a:endParaRPr>
            </a:p>
            <a:p>
              <a:pPr eaLnBrk="0" hangingPunct="0"/>
              <a:r>
                <a:rPr lang="en-GB" sz="1000" b="1" dirty="0">
                  <a:latin typeface="Trebuchet MS" pitchFamily="34" charset="0"/>
                </a:rPr>
                <a:t>L</a:t>
              </a:r>
            </a:p>
            <a:p>
              <a:pPr eaLnBrk="0" hangingPunct="0"/>
              <a:endParaRPr lang="en-GB" sz="1000" b="1" dirty="0">
                <a:latin typeface="Trebuchet MS" pitchFamily="34" charset="0"/>
              </a:endParaRPr>
            </a:p>
            <a:p>
              <a:pPr eaLnBrk="0" hangingPunct="0"/>
              <a:endParaRPr lang="en-GB" sz="1000" b="1" dirty="0">
                <a:latin typeface="Trebuchet MS" pitchFamily="34" charset="0"/>
              </a:endParaRPr>
            </a:p>
            <a:p>
              <a:pPr eaLnBrk="0" hangingPunct="0"/>
              <a:r>
                <a:rPr lang="en-GB" sz="1000" b="1" dirty="0">
                  <a:latin typeface="Trebuchet MS" pitchFamily="34" charset="0"/>
                </a:rPr>
                <a:t>VL</a:t>
              </a:r>
            </a:p>
          </p:txBody>
        </p:sp>
        <p:sp>
          <p:nvSpPr>
            <p:cNvPr id="371" name="Text Box 370"/>
            <p:cNvSpPr txBox="1">
              <a:spLocks noChangeArrowheads="1"/>
            </p:cNvSpPr>
            <p:nvPr/>
          </p:nvSpPr>
          <p:spPr bwMode="auto">
            <a:xfrm>
              <a:off x="1322" y="2067"/>
              <a:ext cx="3290" cy="178"/>
            </a:xfrm>
            <a:prstGeom prst="rect">
              <a:avLst/>
            </a:prstGeom>
            <a:noFill/>
            <a:ln w="28575">
              <a:noFill/>
              <a:miter lim="800000"/>
              <a:headEnd/>
              <a:tailEnd/>
            </a:ln>
          </p:spPr>
          <p:txBody>
            <a:bodyPr wrap="none" anchor="ctr">
              <a:spAutoFit/>
            </a:bodyPr>
            <a:lstStyle/>
            <a:p>
              <a:pPr defTabSz="1200030" eaLnBrk="0" hangingPunct="0"/>
              <a:r>
                <a:rPr lang="en-GB" sz="1100" b="1" dirty="0">
                  <a:latin typeface="Trebuchet MS" pitchFamily="34" charset="0"/>
                </a:rPr>
                <a:t>        VL                      L                     M                     H                     VH      </a:t>
              </a:r>
            </a:p>
          </p:txBody>
        </p:sp>
        <p:sp>
          <p:nvSpPr>
            <p:cNvPr id="372" name="Text Box 371"/>
            <p:cNvSpPr txBox="1">
              <a:spLocks noChangeArrowheads="1"/>
            </p:cNvSpPr>
            <p:nvPr/>
          </p:nvSpPr>
          <p:spPr bwMode="auto">
            <a:xfrm>
              <a:off x="1429" y="1361"/>
              <a:ext cx="1152" cy="252"/>
            </a:xfrm>
            <a:prstGeom prst="rect">
              <a:avLst/>
            </a:prstGeom>
            <a:noFill/>
            <a:ln w="12700">
              <a:noFill/>
              <a:miter lim="800000"/>
              <a:headEnd/>
              <a:tailEnd/>
            </a:ln>
          </p:spPr>
          <p:txBody>
            <a:bodyPr wrap="square" anchor="ctr">
              <a:spAutoFit/>
            </a:bodyPr>
            <a:lstStyle/>
            <a:p>
              <a:pPr algn="ctr" eaLnBrk="0" hangingPunct="0"/>
              <a:r>
                <a:rPr lang="en-GB" dirty="0">
                  <a:latin typeface="Calibri" panose="020F0502020204030204" pitchFamily="34" charset="0"/>
                  <a:cs typeface="Calibri" panose="020F0502020204030204" pitchFamily="34" charset="0"/>
                </a:rPr>
                <a:t>Acceptable risks</a:t>
              </a:r>
            </a:p>
          </p:txBody>
        </p:sp>
        <p:sp>
          <p:nvSpPr>
            <p:cNvPr id="373" name="Text Box 372"/>
            <p:cNvSpPr txBox="1">
              <a:spLocks noChangeArrowheads="1"/>
            </p:cNvSpPr>
            <p:nvPr/>
          </p:nvSpPr>
          <p:spPr bwMode="auto">
            <a:xfrm>
              <a:off x="4118" y="1268"/>
              <a:ext cx="1250" cy="252"/>
            </a:xfrm>
            <a:prstGeom prst="rect">
              <a:avLst/>
            </a:prstGeom>
            <a:noFill/>
            <a:ln w="12700">
              <a:noFill/>
              <a:miter lim="800000"/>
              <a:headEnd/>
              <a:tailEnd/>
            </a:ln>
          </p:spPr>
          <p:txBody>
            <a:bodyPr wrap="none" anchor="ctr">
              <a:spAutoFit/>
            </a:bodyPr>
            <a:lstStyle/>
            <a:p>
              <a:pPr algn="ctr" eaLnBrk="0" hangingPunct="0"/>
              <a:r>
                <a:rPr lang="en-GB" dirty="0">
                  <a:latin typeface="Calibri" panose="020F0502020204030204" pitchFamily="34" charset="0"/>
                  <a:cs typeface="Calibri" panose="020F0502020204030204" pitchFamily="34" charset="0"/>
                </a:rPr>
                <a:t>Unacceptable risks</a:t>
              </a:r>
            </a:p>
          </p:txBody>
        </p:sp>
        <p:sp>
          <p:nvSpPr>
            <p:cNvPr id="374" name="Line 373"/>
            <p:cNvSpPr>
              <a:spLocks noChangeShapeType="1"/>
            </p:cNvSpPr>
            <p:nvPr/>
          </p:nvSpPr>
          <p:spPr bwMode="auto">
            <a:xfrm flipH="1" flipV="1">
              <a:off x="4629" y="1830"/>
              <a:ext cx="180" cy="0"/>
            </a:xfrm>
            <a:prstGeom prst="line">
              <a:avLst/>
            </a:prstGeom>
            <a:noFill/>
            <a:ln w="12700">
              <a:solidFill>
                <a:schemeClr val="tx1"/>
              </a:solidFill>
              <a:round/>
              <a:headEnd/>
              <a:tailEnd type="triangle" w="med" len="med"/>
            </a:ln>
          </p:spPr>
          <p:txBody>
            <a:bodyPr wrap="none" anchor="ctr"/>
            <a:lstStyle/>
            <a:p>
              <a:endParaRPr lang="nl-NL" sz="2400" dirty="0">
                <a:latin typeface="Trebuchet MS" pitchFamily="34" charset="0"/>
              </a:endParaRPr>
            </a:p>
          </p:txBody>
        </p:sp>
        <p:sp>
          <p:nvSpPr>
            <p:cNvPr id="375" name="Text Box 374"/>
            <p:cNvSpPr txBox="1">
              <a:spLocks noChangeArrowheads="1"/>
            </p:cNvSpPr>
            <p:nvPr/>
          </p:nvSpPr>
          <p:spPr bwMode="auto">
            <a:xfrm>
              <a:off x="2394" y="2142"/>
              <a:ext cx="1009" cy="252"/>
            </a:xfrm>
            <a:prstGeom prst="rect">
              <a:avLst/>
            </a:prstGeom>
            <a:noFill/>
            <a:ln w="12700">
              <a:noFill/>
              <a:miter lim="800000"/>
              <a:headEnd/>
              <a:tailEnd/>
            </a:ln>
          </p:spPr>
          <p:txBody>
            <a:bodyPr wrap="none" anchor="ctr">
              <a:spAutoFit/>
            </a:bodyPr>
            <a:lstStyle/>
            <a:p>
              <a:pPr algn="ctr" eaLnBrk="0" hangingPunct="0"/>
              <a:r>
                <a:rPr lang="en-GB">
                  <a:latin typeface="Calibri" panose="020F0502020204030204" pitchFamily="34" charset="0"/>
                  <a:cs typeface="Calibri" panose="020F0502020204030204" pitchFamily="34" charset="0"/>
                </a:rPr>
                <a:t>Impact (effect)</a:t>
              </a:r>
            </a:p>
          </p:txBody>
        </p:sp>
        <p:sp>
          <p:nvSpPr>
            <p:cNvPr id="376" name="Text Box 375"/>
            <p:cNvSpPr txBox="1">
              <a:spLocks noChangeArrowheads="1"/>
            </p:cNvSpPr>
            <p:nvPr/>
          </p:nvSpPr>
          <p:spPr bwMode="auto">
            <a:xfrm rot="16200000">
              <a:off x="179" y="1293"/>
              <a:ext cx="1602" cy="238"/>
            </a:xfrm>
            <a:prstGeom prst="rect">
              <a:avLst/>
            </a:prstGeom>
            <a:noFill/>
            <a:ln w="12700">
              <a:noFill/>
              <a:miter lim="800000"/>
              <a:headEnd/>
              <a:tailEnd/>
            </a:ln>
          </p:spPr>
          <p:txBody>
            <a:bodyPr wrap="none" anchor="ctr">
              <a:spAutoFit/>
            </a:bodyPr>
            <a:lstStyle/>
            <a:p>
              <a:pPr algn="ctr" eaLnBrk="0" hangingPunct="0"/>
              <a:r>
                <a:rPr lang="en-GB" dirty="0">
                  <a:latin typeface="Calibri" panose="020F0502020204030204" pitchFamily="34" charset="0"/>
                  <a:cs typeface="Calibri" panose="020F0502020204030204" pitchFamily="34" charset="0"/>
                </a:rPr>
                <a:t>Likelihood (probability)</a:t>
              </a:r>
            </a:p>
          </p:txBody>
        </p:sp>
        <p:sp>
          <p:nvSpPr>
            <p:cNvPr id="396" name="Line 104"/>
            <p:cNvSpPr>
              <a:spLocks noChangeShapeType="1"/>
            </p:cNvSpPr>
            <p:nvPr/>
          </p:nvSpPr>
          <p:spPr bwMode="auto">
            <a:xfrm flipV="1">
              <a:off x="1352" y="1005"/>
              <a:ext cx="3268" cy="3"/>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399" name="Line 53"/>
            <p:cNvSpPr>
              <a:spLocks noChangeShapeType="1"/>
            </p:cNvSpPr>
            <p:nvPr/>
          </p:nvSpPr>
          <p:spPr bwMode="auto">
            <a:xfrm>
              <a:off x="2654" y="757"/>
              <a:ext cx="10" cy="1336"/>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401" name="Line 53"/>
            <p:cNvSpPr>
              <a:spLocks noChangeShapeType="1"/>
            </p:cNvSpPr>
            <p:nvPr/>
          </p:nvSpPr>
          <p:spPr bwMode="auto">
            <a:xfrm>
              <a:off x="3965" y="757"/>
              <a:ext cx="10" cy="1336"/>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400" name="Line 53"/>
            <p:cNvSpPr>
              <a:spLocks noChangeShapeType="1"/>
            </p:cNvSpPr>
            <p:nvPr/>
          </p:nvSpPr>
          <p:spPr bwMode="auto">
            <a:xfrm>
              <a:off x="3308" y="754"/>
              <a:ext cx="10" cy="1336"/>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662" name="Line 104"/>
            <p:cNvSpPr>
              <a:spLocks noChangeShapeType="1"/>
            </p:cNvSpPr>
            <p:nvPr/>
          </p:nvSpPr>
          <p:spPr bwMode="auto">
            <a:xfrm flipV="1">
              <a:off x="1349" y="1554"/>
              <a:ext cx="3268" cy="3"/>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663" name="Line 104"/>
            <p:cNvSpPr>
              <a:spLocks noChangeShapeType="1"/>
            </p:cNvSpPr>
            <p:nvPr/>
          </p:nvSpPr>
          <p:spPr bwMode="auto">
            <a:xfrm flipV="1">
              <a:off x="1352" y="1827"/>
              <a:ext cx="3268" cy="3"/>
            </a:xfrm>
            <a:prstGeom prst="line">
              <a:avLst/>
            </a:prstGeom>
            <a:noFill/>
            <a:ln w="0">
              <a:solidFill>
                <a:srgbClr val="000000"/>
              </a:solidFill>
              <a:round/>
              <a:headEnd/>
              <a:tailEnd/>
            </a:ln>
          </p:spPr>
          <p:txBody>
            <a:bodyPr/>
            <a:lstStyle/>
            <a:p>
              <a:endParaRPr lang="nl-NL" sz="2400" dirty="0">
                <a:latin typeface="Trebuchet MS" pitchFamily="34" charset="0"/>
              </a:endParaRPr>
            </a:p>
          </p:txBody>
        </p:sp>
        <p:sp>
          <p:nvSpPr>
            <p:cNvPr id="667" name="Line 53"/>
            <p:cNvSpPr>
              <a:spLocks noChangeShapeType="1"/>
            </p:cNvSpPr>
            <p:nvPr/>
          </p:nvSpPr>
          <p:spPr bwMode="auto">
            <a:xfrm>
              <a:off x="1998" y="758"/>
              <a:ext cx="10" cy="1336"/>
            </a:xfrm>
            <a:prstGeom prst="line">
              <a:avLst/>
            </a:prstGeom>
            <a:noFill/>
            <a:ln w="0">
              <a:solidFill>
                <a:srgbClr val="000000"/>
              </a:solidFill>
              <a:round/>
              <a:headEnd/>
              <a:tailEnd/>
            </a:ln>
          </p:spPr>
          <p:txBody>
            <a:bodyPr/>
            <a:lstStyle/>
            <a:p>
              <a:endParaRPr lang="nl-NL" sz="2400" dirty="0">
                <a:latin typeface="Trebuchet MS" pitchFamily="34" charset="0"/>
              </a:endParaRPr>
            </a:p>
          </p:txBody>
        </p:sp>
      </p:grpSp>
      <p:cxnSp>
        <p:nvCxnSpPr>
          <p:cNvPr id="404" name="Rechte verbindingslijn 403"/>
          <p:cNvCxnSpPr/>
          <p:nvPr/>
        </p:nvCxnSpPr>
        <p:spPr>
          <a:xfrm rot="16200000" flipV="1">
            <a:off x="7619177" y="2043934"/>
            <a:ext cx="4098" cy="10247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07" name="Rechte verbindingslijn 406"/>
          <p:cNvCxnSpPr/>
          <p:nvPr/>
        </p:nvCxnSpPr>
        <p:spPr>
          <a:xfrm rot="10800000">
            <a:off x="5083177" y="1749183"/>
            <a:ext cx="1028701" cy="1121"/>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08" name="Rechte verbindingslijn 407"/>
          <p:cNvCxnSpPr/>
          <p:nvPr/>
        </p:nvCxnSpPr>
        <p:spPr>
          <a:xfrm rot="10800000">
            <a:off x="6119815" y="2154232"/>
            <a:ext cx="1014410" cy="1"/>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09" name="Rechte verbindingslijn 408"/>
          <p:cNvCxnSpPr/>
          <p:nvPr/>
        </p:nvCxnSpPr>
        <p:spPr>
          <a:xfrm rot="10800000">
            <a:off x="4071940" y="1354132"/>
            <a:ext cx="1023937" cy="1"/>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16" name="Rechte verbindingslijn 415"/>
          <p:cNvCxnSpPr/>
          <p:nvPr/>
        </p:nvCxnSpPr>
        <p:spPr>
          <a:xfrm rot="5400000">
            <a:off x="6922295" y="2350287"/>
            <a:ext cx="414340" cy="2"/>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56" name="Rechte verbindingslijn 655"/>
          <p:cNvCxnSpPr/>
          <p:nvPr/>
        </p:nvCxnSpPr>
        <p:spPr>
          <a:xfrm rot="5400000">
            <a:off x="5898362" y="1951820"/>
            <a:ext cx="433381"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57" name="Rechte verbindingslijn 656"/>
          <p:cNvCxnSpPr/>
          <p:nvPr/>
        </p:nvCxnSpPr>
        <p:spPr>
          <a:xfrm rot="5400000">
            <a:off x="4888700" y="1551762"/>
            <a:ext cx="414340" cy="2"/>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58" name="Rechte verbindingslijn 657"/>
          <p:cNvCxnSpPr/>
          <p:nvPr/>
        </p:nvCxnSpPr>
        <p:spPr>
          <a:xfrm rot="16200000" flipH="1">
            <a:off x="3876661" y="1173143"/>
            <a:ext cx="390540" cy="13"/>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233" name="Text Box 17"/>
          <p:cNvSpPr txBox="1">
            <a:spLocks noChangeArrowheads="1"/>
          </p:cNvSpPr>
          <p:nvPr/>
        </p:nvSpPr>
        <p:spPr bwMode="auto">
          <a:xfrm>
            <a:off x="2825516" y="6217362"/>
            <a:ext cx="6540968"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en-US" dirty="0"/>
              <a:t>Models</a:t>
            </a:r>
            <a:endParaRPr lang="en-GB" sz="2800" dirty="0">
              <a:solidFill>
                <a:srgbClr val="000000"/>
              </a:solidFill>
              <a:cs typeface="Times New Roman" pitchFamily="18" charset="0"/>
            </a:endParaRPr>
          </a:p>
        </p:txBody>
      </p:sp>
      <p:sp>
        <p:nvSpPr>
          <p:cNvPr id="187395" name="Rectangle 3"/>
          <p:cNvSpPr>
            <a:spLocks noGrp="1" noChangeArrowheads="1"/>
          </p:cNvSpPr>
          <p:nvPr>
            <p:ph sz="quarter" idx="1"/>
          </p:nvPr>
        </p:nvSpPr>
        <p:spPr/>
        <p:txBody>
          <a:bodyPr>
            <a:normAutofit/>
          </a:bodyPr>
          <a:lstStyle/>
          <a:p>
            <a:pPr eaLnBrk="1" hangingPunct="1">
              <a:defRPr/>
            </a:pPr>
            <a:r>
              <a:rPr lang="en-US" dirty="0">
                <a:solidFill>
                  <a:srgbClr val="231F20"/>
                </a:solidFill>
                <a:cs typeface="Arial" charset="0"/>
              </a:rPr>
              <a:t>Representation of a real business situation where outcomes are explained by a range of inputs and assumptions</a:t>
            </a:r>
          </a:p>
          <a:p>
            <a:pPr eaLnBrk="1" hangingPunct="1">
              <a:defRPr/>
            </a:pPr>
            <a:r>
              <a:rPr lang="en-US" dirty="0">
                <a:solidFill>
                  <a:srgbClr val="231F20"/>
                </a:solidFill>
                <a:cs typeface="Arial" charset="0"/>
              </a:rPr>
              <a:t>Can be used to represent a wide variety of situations</a:t>
            </a:r>
          </a:p>
          <a:p>
            <a:pPr eaLnBrk="1" hangingPunct="1">
              <a:defRPr/>
            </a:pPr>
            <a:r>
              <a:rPr lang="en-US" dirty="0">
                <a:cs typeface="Arial" charset="0"/>
              </a:rPr>
              <a:t>Can be used to </a:t>
            </a:r>
            <a:r>
              <a:rPr lang="en-GB" dirty="0">
                <a:cs typeface="Times New Roman" pitchFamily="18" charset="0"/>
              </a:rPr>
              <a:t>estimate an activity’s</a:t>
            </a:r>
            <a:r>
              <a:rPr lang="en-US" dirty="0">
                <a:cs typeface="Arial" charset="0"/>
              </a:rPr>
              <a:t> </a:t>
            </a:r>
            <a:r>
              <a:rPr lang="en-GB" dirty="0">
                <a:cs typeface="Times New Roman" pitchFamily="18" charset="0"/>
              </a:rPr>
              <a:t>total exposure to risk</a:t>
            </a:r>
            <a:endParaRPr lang="en-US" dirty="0">
              <a:solidFill>
                <a:srgbClr val="000000"/>
              </a:solidFill>
              <a:cs typeface="Times New Roman" pitchFamily="18" charset="0"/>
            </a:endParaRPr>
          </a:p>
        </p:txBody>
      </p:sp>
      <p:sp>
        <p:nvSpPr>
          <p:cNvPr id="2" name="Tijdelijke aanduiding voor tekst 1">
            <a:extLst>
              <a:ext uri="{FF2B5EF4-FFF2-40B4-BE49-F238E27FC236}">
                <a16:creationId xmlns:a16="http://schemas.microsoft.com/office/drawing/2014/main" id="{1EE25629-A895-4031-88E2-6EFCC0D39947}"/>
              </a:ext>
            </a:extLst>
          </p:cNvPr>
          <p:cNvSpPr>
            <a:spLocks noGrp="1"/>
          </p:cNvSpPr>
          <p:nvPr>
            <p:ph type="body" sz="quarter" idx="13"/>
          </p:nvPr>
        </p:nvSpPr>
        <p:spPr/>
        <p:txBody>
          <a:bodyPr/>
          <a:lstStyle/>
          <a:p>
            <a:r>
              <a:rPr lang="en-GB" dirty="0"/>
              <a:t>App. B</a:t>
            </a:r>
            <a:endParaRPr lang="nl-NL" dirty="0"/>
          </a:p>
        </p:txBody>
      </p:sp>
    </p:spTree>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Monte Carlo simulation</a:t>
            </a:r>
            <a:endParaRPr lang="nl-NL" dirty="0"/>
          </a:p>
        </p:txBody>
      </p:sp>
      <p:sp>
        <p:nvSpPr>
          <p:cNvPr id="4" name="Tijdelijke aanduiding voor tekst 3">
            <a:extLst>
              <a:ext uri="{FF2B5EF4-FFF2-40B4-BE49-F238E27FC236}">
                <a16:creationId xmlns:a16="http://schemas.microsoft.com/office/drawing/2014/main" id="{8E28E6A2-058B-4FA8-86CA-2C9CEC6210F3}"/>
              </a:ext>
            </a:extLst>
          </p:cNvPr>
          <p:cNvSpPr>
            <a:spLocks noGrp="1"/>
          </p:cNvSpPr>
          <p:nvPr>
            <p:ph type="body" sz="quarter" idx="13"/>
          </p:nvPr>
        </p:nvSpPr>
        <p:spPr/>
        <p:txBody>
          <a:bodyPr/>
          <a:lstStyle/>
          <a:p>
            <a:r>
              <a:rPr lang="en-GB" dirty="0"/>
              <a:t>Fig. B.8</a:t>
            </a:r>
            <a:endParaRPr lang="nl-NL" dirty="0"/>
          </a:p>
        </p:txBody>
      </p:sp>
      <p:grpSp>
        <p:nvGrpSpPr>
          <p:cNvPr id="90" name="Groep 89"/>
          <p:cNvGrpSpPr/>
          <p:nvPr/>
        </p:nvGrpSpPr>
        <p:grpSpPr>
          <a:xfrm>
            <a:off x="2855640" y="1412876"/>
            <a:ext cx="6932885" cy="5110163"/>
            <a:chOff x="879475" y="369888"/>
            <a:chExt cx="7385050" cy="6153150"/>
          </a:xfrm>
        </p:grpSpPr>
        <p:sp>
          <p:nvSpPr>
            <p:cNvPr id="6" name="AutoShape 5"/>
            <p:cNvSpPr>
              <a:spLocks noChangeAspect="1" noChangeArrowheads="1" noTextEdit="1"/>
            </p:cNvSpPr>
            <p:nvPr/>
          </p:nvSpPr>
          <p:spPr bwMode="auto">
            <a:xfrm>
              <a:off x="879475" y="369888"/>
              <a:ext cx="7385050" cy="6118225"/>
            </a:xfrm>
            <a:prstGeom prst="rect">
              <a:avLst/>
            </a:prstGeom>
            <a:noFill/>
            <a:ln w="9525">
              <a:noFill/>
              <a:miter lim="800000"/>
              <a:headEnd/>
              <a:tailEnd/>
            </a:ln>
          </p:spPr>
          <p:txBody>
            <a:bodyPr/>
            <a:lstStyle/>
            <a:p>
              <a:endParaRPr lang="nl-NL"/>
            </a:p>
          </p:txBody>
        </p:sp>
        <p:sp>
          <p:nvSpPr>
            <p:cNvPr id="7" name="Freeform 7"/>
            <p:cNvSpPr>
              <a:spLocks/>
            </p:cNvSpPr>
            <p:nvPr/>
          </p:nvSpPr>
          <p:spPr bwMode="auto">
            <a:xfrm>
              <a:off x="879475" y="404813"/>
              <a:ext cx="7385050" cy="6118225"/>
            </a:xfrm>
            <a:custGeom>
              <a:avLst/>
              <a:gdLst>
                <a:gd name="T0" fmla="*/ 2147483647 w 4652"/>
                <a:gd name="T1" fmla="*/ 453628208 h 3854"/>
                <a:gd name="T2" fmla="*/ 2147483647 w 4652"/>
                <a:gd name="T3" fmla="*/ 2147483647 h 3854"/>
                <a:gd name="T4" fmla="*/ 0 w 4652"/>
                <a:gd name="T5" fmla="*/ 2147483647 h 3854"/>
                <a:gd name="T6" fmla="*/ 0 w 4652"/>
                <a:gd name="T7" fmla="*/ 0 h 3854"/>
                <a:gd name="T8" fmla="*/ 2147483647 w 4652"/>
                <a:gd name="T9" fmla="*/ 0 h 3854"/>
                <a:gd name="T10" fmla="*/ 2147483647 w 4652"/>
                <a:gd name="T11" fmla="*/ 0 h 3854"/>
                <a:gd name="T12" fmla="*/ 2147483647 w 4652"/>
                <a:gd name="T13" fmla="*/ 448587897 h 3854"/>
                <a:gd name="T14" fmla="*/ 2147483647 w 4652"/>
                <a:gd name="T15" fmla="*/ 453628208 h 3854"/>
                <a:gd name="T16" fmla="*/ 0 60000 65536"/>
                <a:gd name="T17" fmla="*/ 0 60000 65536"/>
                <a:gd name="T18" fmla="*/ 0 60000 65536"/>
                <a:gd name="T19" fmla="*/ 0 60000 65536"/>
                <a:gd name="T20" fmla="*/ 0 60000 65536"/>
                <a:gd name="T21" fmla="*/ 0 60000 65536"/>
                <a:gd name="T22" fmla="*/ 0 60000 65536"/>
                <a:gd name="T23" fmla="*/ 0 60000 65536"/>
                <a:gd name="T24" fmla="*/ 0 w 4652"/>
                <a:gd name="T25" fmla="*/ 0 h 3854"/>
                <a:gd name="T26" fmla="*/ 4652 w 4652"/>
                <a:gd name="T27" fmla="*/ 3854 h 38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52" h="3854">
                  <a:moveTo>
                    <a:pt x="4652" y="180"/>
                  </a:moveTo>
                  <a:lnTo>
                    <a:pt x="4652" y="3854"/>
                  </a:lnTo>
                  <a:lnTo>
                    <a:pt x="0" y="3854"/>
                  </a:lnTo>
                  <a:lnTo>
                    <a:pt x="0" y="0"/>
                  </a:lnTo>
                  <a:lnTo>
                    <a:pt x="4482" y="0"/>
                  </a:lnTo>
                  <a:lnTo>
                    <a:pt x="4652" y="178"/>
                  </a:lnTo>
                  <a:lnTo>
                    <a:pt x="4652" y="180"/>
                  </a:lnTo>
                  <a:close/>
                </a:path>
              </a:pathLst>
            </a:custGeom>
            <a:solidFill>
              <a:srgbClr val="D4E4E6"/>
            </a:solidFill>
            <a:ln w="9525">
              <a:noFill/>
              <a:round/>
              <a:headEnd/>
              <a:tailEnd/>
            </a:ln>
          </p:spPr>
          <p:txBody>
            <a:bodyPr/>
            <a:lstStyle/>
            <a:p>
              <a:endParaRPr lang="nl-NL"/>
            </a:p>
          </p:txBody>
        </p:sp>
        <p:sp>
          <p:nvSpPr>
            <p:cNvPr id="8" name="Rectangle 8"/>
            <p:cNvSpPr>
              <a:spLocks noChangeArrowheads="1"/>
            </p:cNvSpPr>
            <p:nvPr/>
          </p:nvSpPr>
          <p:spPr bwMode="auto">
            <a:xfrm>
              <a:off x="2555875" y="912813"/>
              <a:ext cx="2806700" cy="5321300"/>
            </a:xfrm>
            <a:prstGeom prst="rect">
              <a:avLst/>
            </a:prstGeom>
            <a:solidFill>
              <a:srgbClr val="B1CED3"/>
            </a:solidFill>
            <a:ln w="9525">
              <a:noFill/>
              <a:miter lim="800000"/>
              <a:headEnd/>
              <a:tailEnd/>
            </a:ln>
          </p:spPr>
          <p:txBody>
            <a:bodyPr/>
            <a:lstStyle/>
            <a:p>
              <a:endParaRPr lang="en-US">
                <a:latin typeface="Arial" charset="0"/>
                <a:cs typeface="Arial" charset="0"/>
              </a:endParaRPr>
            </a:p>
          </p:txBody>
        </p:sp>
        <p:sp>
          <p:nvSpPr>
            <p:cNvPr id="9" name="Rectangle 9"/>
            <p:cNvSpPr>
              <a:spLocks noChangeArrowheads="1"/>
            </p:cNvSpPr>
            <p:nvPr/>
          </p:nvSpPr>
          <p:spPr bwMode="auto">
            <a:xfrm>
              <a:off x="1330325" y="6167438"/>
              <a:ext cx="146050" cy="6667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10" name="Rectangle 10"/>
            <p:cNvSpPr>
              <a:spLocks noChangeArrowheads="1"/>
            </p:cNvSpPr>
            <p:nvPr/>
          </p:nvSpPr>
          <p:spPr bwMode="auto">
            <a:xfrm>
              <a:off x="1511300" y="6053138"/>
              <a:ext cx="142875" cy="18097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11" name="Rectangle 11"/>
            <p:cNvSpPr>
              <a:spLocks noChangeArrowheads="1"/>
            </p:cNvSpPr>
            <p:nvPr/>
          </p:nvSpPr>
          <p:spPr bwMode="auto">
            <a:xfrm>
              <a:off x="1692275" y="5837238"/>
              <a:ext cx="142875" cy="39687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12" name="Rectangle 12"/>
            <p:cNvSpPr>
              <a:spLocks noChangeArrowheads="1"/>
            </p:cNvSpPr>
            <p:nvPr/>
          </p:nvSpPr>
          <p:spPr bwMode="auto">
            <a:xfrm>
              <a:off x="1870075" y="5513388"/>
              <a:ext cx="146050" cy="72072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13" name="Rectangle 13"/>
            <p:cNvSpPr>
              <a:spLocks noChangeArrowheads="1"/>
            </p:cNvSpPr>
            <p:nvPr/>
          </p:nvSpPr>
          <p:spPr bwMode="auto">
            <a:xfrm>
              <a:off x="2051050" y="4865688"/>
              <a:ext cx="142875" cy="136842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14" name="Rectangle 14"/>
            <p:cNvSpPr>
              <a:spLocks noChangeArrowheads="1"/>
            </p:cNvSpPr>
            <p:nvPr/>
          </p:nvSpPr>
          <p:spPr bwMode="auto">
            <a:xfrm>
              <a:off x="2232025" y="4398963"/>
              <a:ext cx="142875" cy="183515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15" name="Rectangle 15"/>
            <p:cNvSpPr>
              <a:spLocks noChangeArrowheads="1"/>
            </p:cNvSpPr>
            <p:nvPr/>
          </p:nvSpPr>
          <p:spPr bwMode="auto">
            <a:xfrm>
              <a:off x="2413000" y="3427413"/>
              <a:ext cx="142875" cy="280670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16" name="Rectangle 16"/>
            <p:cNvSpPr>
              <a:spLocks noChangeArrowheads="1"/>
            </p:cNvSpPr>
            <p:nvPr/>
          </p:nvSpPr>
          <p:spPr bwMode="auto">
            <a:xfrm>
              <a:off x="2590800" y="2957513"/>
              <a:ext cx="146050" cy="327660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17" name="Rectangle 17"/>
            <p:cNvSpPr>
              <a:spLocks noChangeArrowheads="1"/>
            </p:cNvSpPr>
            <p:nvPr/>
          </p:nvSpPr>
          <p:spPr bwMode="auto">
            <a:xfrm>
              <a:off x="2771775" y="1697038"/>
              <a:ext cx="142875" cy="453707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18" name="Rectangle 18"/>
            <p:cNvSpPr>
              <a:spLocks noChangeArrowheads="1"/>
            </p:cNvSpPr>
            <p:nvPr/>
          </p:nvSpPr>
          <p:spPr bwMode="auto">
            <a:xfrm>
              <a:off x="2952750" y="1985963"/>
              <a:ext cx="142875" cy="424815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19" name="Rectangle 19"/>
            <p:cNvSpPr>
              <a:spLocks noChangeArrowheads="1"/>
            </p:cNvSpPr>
            <p:nvPr/>
          </p:nvSpPr>
          <p:spPr bwMode="auto">
            <a:xfrm>
              <a:off x="3130550" y="1373188"/>
              <a:ext cx="146050" cy="486092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20" name="Rectangle 20"/>
            <p:cNvSpPr>
              <a:spLocks noChangeArrowheads="1"/>
            </p:cNvSpPr>
            <p:nvPr/>
          </p:nvSpPr>
          <p:spPr bwMode="auto">
            <a:xfrm>
              <a:off x="3311525" y="1195388"/>
              <a:ext cx="142875" cy="503872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21" name="Rectangle 21"/>
            <p:cNvSpPr>
              <a:spLocks noChangeArrowheads="1"/>
            </p:cNvSpPr>
            <p:nvPr/>
          </p:nvSpPr>
          <p:spPr bwMode="auto">
            <a:xfrm>
              <a:off x="3492500" y="1554163"/>
              <a:ext cx="142875" cy="467995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22" name="Rectangle 22"/>
            <p:cNvSpPr>
              <a:spLocks noChangeArrowheads="1"/>
            </p:cNvSpPr>
            <p:nvPr/>
          </p:nvSpPr>
          <p:spPr bwMode="auto">
            <a:xfrm>
              <a:off x="3670300" y="1912938"/>
              <a:ext cx="146050" cy="432117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23" name="Rectangle 23"/>
            <p:cNvSpPr>
              <a:spLocks noChangeArrowheads="1"/>
            </p:cNvSpPr>
            <p:nvPr/>
          </p:nvSpPr>
          <p:spPr bwMode="auto">
            <a:xfrm>
              <a:off x="3851275" y="2020888"/>
              <a:ext cx="142875" cy="421322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24" name="Rectangle 24"/>
            <p:cNvSpPr>
              <a:spLocks noChangeArrowheads="1"/>
            </p:cNvSpPr>
            <p:nvPr/>
          </p:nvSpPr>
          <p:spPr bwMode="auto">
            <a:xfrm>
              <a:off x="4032250" y="2452688"/>
              <a:ext cx="142875" cy="378142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25" name="Rectangle 25"/>
            <p:cNvSpPr>
              <a:spLocks noChangeArrowheads="1"/>
            </p:cNvSpPr>
            <p:nvPr/>
          </p:nvSpPr>
          <p:spPr bwMode="auto">
            <a:xfrm>
              <a:off x="4210050" y="2598738"/>
              <a:ext cx="146050" cy="363537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26" name="Rectangle 26"/>
            <p:cNvSpPr>
              <a:spLocks noChangeArrowheads="1"/>
            </p:cNvSpPr>
            <p:nvPr/>
          </p:nvSpPr>
          <p:spPr bwMode="auto">
            <a:xfrm>
              <a:off x="4391025" y="2706688"/>
              <a:ext cx="146050" cy="352742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27" name="Rectangle 27"/>
            <p:cNvSpPr>
              <a:spLocks noChangeArrowheads="1"/>
            </p:cNvSpPr>
            <p:nvPr/>
          </p:nvSpPr>
          <p:spPr bwMode="auto">
            <a:xfrm>
              <a:off x="4572000" y="3211513"/>
              <a:ext cx="142875" cy="302260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28" name="Rectangle 28"/>
            <p:cNvSpPr>
              <a:spLocks noChangeArrowheads="1"/>
            </p:cNvSpPr>
            <p:nvPr/>
          </p:nvSpPr>
          <p:spPr bwMode="auto">
            <a:xfrm>
              <a:off x="4752975" y="3570288"/>
              <a:ext cx="142875" cy="266382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29" name="Rectangle 29"/>
            <p:cNvSpPr>
              <a:spLocks noChangeArrowheads="1"/>
            </p:cNvSpPr>
            <p:nvPr/>
          </p:nvSpPr>
          <p:spPr bwMode="auto">
            <a:xfrm>
              <a:off x="4930775" y="3605213"/>
              <a:ext cx="146050" cy="262890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30" name="Rectangle 30"/>
            <p:cNvSpPr>
              <a:spLocks noChangeArrowheads="1"/>
            </p:cNvSpPr>
            <p:nvPr/>
          </p:nvSpPr>
          <p:spPr bwMode="auto">
            <a:xfrm>
              <a:off x="5111750" y="4110038"/>
              <a:ext cx="142875" cy="212407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31" name="Rectangle 31"/>
            <p:cNvSpPr>
              <a:spLocks noChangeArrowheads="1"/>
            </p:cNvSpPr>
            <p:nvPr/>
          </p:nvSpPr>
          <p:spPr bwMode="auto">
            <a:xfrm>
              <a:off x="5292725" y="4468813"/>
              <a:ext cx="142875" cy="176530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32" name="Rectangle 32"/>
            <p:cNvSpPr>
              <a:spLocks noChangeArrowheads="1"/>
            </p:cNvSpPr>
            <p:nvPr/>
          </p:nvSpPr>
          <p:spPr bwMode="auto">
            <a:xfrm>
              <a:off x="5470525" y="4722813"/>
              <a:ext cx="146050" cy="151130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33" name="Rectangle 33"/>
            <p:cNvSpPr>
              <a:spLocks noChangeArrowheads="1"/>
            </p:cNvSpPr>
            <p:nvPr/>
          </p:nvSpPr>
          <p:spPr bwMode="auto">
            <a:xfrm>
              <a:off x="5651500" y="5081588"/>
              <a:ext cx="142875" cy="115252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34" name="Rectangle 34"/>
            <p:cNvSpPr>
              <a:spLocks noChangeArrowheads="1"/>
            </p:cNvSpPr>
            <p:nvPr/>
          </p:nvSpPr>
          <p:spPr bwMode="auto">
            <a:xfrm>
              <a:off x="5832475" y="5154613"/>
              <a:ext cx="142875" cy="107950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35" name="Rectangle 35"/>
            <p:cNvSpPr>
              <a:spLocks noChangeArrowheads="1"/>
            </p:cNvSpPr>
            <p:nvPr/>
          </p:nvSpPr>
          <p:spPr bwMode="auto">
            <a:xfrm>
              <a:off x="6010275" y="5443538"/>
              <a:ext cx="146050" cy="79057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36" name="Rectangle 36"/>
            <p:cNvSpPr>
              <a:spLocks noChangeArrowheads="1"/>
            </p:cNvSpPr>
            <p:nvPr/>
          </p:nvSpPr>
          <p:spPr bwMode="auto">
            <a:xfrm>
              <a:off x="6191250" y="5586413"/>
              <a:ext cx="142875" cy="64770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37" name="Rectangle 37"/>
            <p:cNvSpPr>
              <a:spLocks noChangeArrowheads="1"/>
            </p:cNvSpPr>
            <p:nvPr/>
          </p:nvSpPr>
          <p:spPr bwMode="auto">
            <a:xfrm>
              <a:off x="6372225" y="5837238"/>
              <a:ext cx="142875" cy="39687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38" name="Rectangle 38"/>
            <p:cNvSpPr>
              <a:spLocks noChangeArrowheads="1"/>
            </p:cNvSpPr>
            <p:nvPr/>
          </p:nvSpPr>
          <p:spPr bwMode="auto">
            <a:xfrm>
              <a:off x="6550025" y="6018213"/>
              <a:ext cx="146050" cy="21590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39" name="Rectangle 39"/>
            <p:cNvSpPr>
              <a:spLocks noChangeArrowheads="1"/>
            </p:cNvSpPr>
            <p:nvPr/>
          </p:nvSpPr>
          <p:spPr bwMode="auto">
            <a:xfrm>
              <a:off x="6731000" y="6091238"/>
              <a:ext cx="146050" cy="14287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40" name="Rectangle 40"/>
            <p:cNvSpPr>
              <a:spLocks noChangeArrowheads="1"/>
            </p:cNvSpPr>
            <p:nvPr/>
          </p:nvSpPr>
          <p:spPr bwMode="auto">
            <a:xfrm>
              <a:off x="6911975" y="6126163"/>
              <a:ext cx="142875" cy="107950"/>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41" name="Rectangle 41"/>
            <p:cNvSpPr>
              <a:spLocks noChangeArrowheads="1"/>
            </p:cNvSpPr>
            <p:nvPr/>
          </p:nvSpPr>
          <p:spPr bwMode="auto">
            <a:xfrm>
              <a:off x="7092950" y="6161088"/>
              <a:ext cx="142875" cy="73025"/>
            </a:xfrm>
            <a:prstGeom prst="rect">
              <a:avLst/>
            </a:prstGeom>
            <a:solidFill>
              <a:srgbClr val="71A7B0"/>
            </a:solidFill>
            <a:ln w="9525">
              <a:noFill/>
              <a:miter lim="800000"/>
              <a:headEnd/>
              <a:tailEnd/>
            </a:ln>
          </p:spPr>
          <p:txBody>
            <a:bodyPr/>
            <a:lstStyle/>
            <a:p>
              <a:endParaRPr lang="en-US">
                <a:latin typeface="Arial" charset="0"/>
                <a:cs typeface="Arial" charset="0"/>
              </a:endParaRPr>
            </a:p>
          </p:txBody>
        </p:sp>
        <p:sp>
          <p:nvSpPr>
            <p:cNvPr id="42" name="Line 42"/>
            <p:cNvSpPr>
              <a:spLocks noChangeShapeType="1"/>
            </p:cNvSpPr>
            <p:nvPr/>
          </p:nvSpPr>
          <p:spPr bwMode="auto">
            <a:xfrm flipV="1">
              <a:off x="1133475" y="655638"/>
              <a:ext cx="1588" cy="5578475"/>
            </a:xfrm>
            <a:prstGeom prst="line">
              <a:avLst/>
            </a:prstGeom>
            <a:noFill/>
            <a:ln w="8">
              <a:solidFill>
                <a:srgbClr val="004F5A"/>
              </a:solidFill>
              <a:round/>
              <a:headEnd/>
              <a:tailEnd/>
            </a:ln>
          </p:spPr>
          <p:txBody>
            <a:bodyPr/>
            <a:lstStyle/>
            <a:p>
              <a:endParaRPr lang="nl-NL"/>
            </a:p>
          </p:txBody>
        </p:sp>
        <p:sp>
          <p:nvSpPr>
            <p:cNvPr id="43" name="Line 43"/>
            <p:cNvSpPr>
              <a:spLocks noChangeShapeType="1"/>
            </p:cNvSpPr>
            <p:nvPr/>
          </p:nvSpPr>
          <p:spPr bwMode="auto">
            <a:xfrm flipH="1">
              <a:off x="1060450" y="5875338"/>
              <a:ext cx="73025" cy="1587"/>
            </a:xfrm>
            <a:prstGeom prst="line">
              <a:avLst/>
            </a:prstGeom>
            <a:noFill/>
            <a:ln w="8">
              <a:solidFill>
                <a:srgbClr val="004F5A"/>
              </a:solidFill>
              <a:round/>
              <a:headEnd/>
              <a:tailEnd/>
            </a:ln>
          </p:spPr>
          <p:txBody>
            <a:bodyPr/>
            <a:lstStyle/>
            <a:p>
              <a:endParaRPr lang="nl-NL"/>
            </a:p>
          </p:txBody>
        </p:sp>
        <p:sp>
          <p:nvSpPr>
            <p:cNvPr id="44" name="Line 44"/>
            <p:cNvSpPr>
              <a:spLocks noChangeShapeType="1"/>
            </p:cNvSpPr>
            <p:nvPr/>
          </p:nvSpPr>
          <p:spPr bwMode="auto">
            <a:xfrm flipH="1">
              <a:off x="1060450" y="5513388"/>
              <a:ext cx="73025" cy="1587"/>
            </a:xfrm>
            <a:prstGeom prst="line">
              <a:avLst/>
            </a:prstGeom>
            <a:noFill/>
            <a:ln w="8">
              <a:solidFill>
                <a:srgbClr val="004F5A"/>
              </a:solidFill>
              <a:round/>
              <a:headEnd/>
              <a:tailEnd/>
            </a:ln>
          </p:spPr>
          <p:txBody>
            <a:bodyPr/>
            <a:lstStyle/>
            <a:p>
              <a:endParaRPr lang="nl-NL"/>
            </a:p>
          </p:txBody>
        </p:sp>
        <p:sp>
          <p:nvSpPr>
            <p:cNvPr id="45" name="Line 45"/>
            <p:cNvSpPr>
              <a:spLocks noChangeShapeType="1"/>
            </p:cNvSpPr>
            <p:nvPr/>
          </p:nvSpPr>
          <p:spPr bwMode="auto">
            <a:xfrm flipH="1">
              <a:off x="1060450" y="5154613"/>
              <a:ext cx="73025" cy="1587"/>
            </a:xfrm>
            <a:prstGeom prst="line">
              <a:avLst/>
            </a:prstGeom>
            <a:noFill/>
            <a:ln w="8">
              <a:solidFill>
                <a:srgbClr val="004F5A"/>
              </a:solidFill>
              <a:round/>
              <a:headEnd/>
              <a:tailEnd/>
            </a:ln>
          </p:spPr>
          <p:txBody>
            <a:bodyPr/>
            <a:lstStyle/>
            <a:p>
              <a:endParaRPr lang="nl-NL"/>
            </a:p>
          </p:txBody>
        </p:sp>
        <p:sp>
          <p:nvSpPr>
            <p:cNvPr id="46" name="Line 46"/>
            <p:cNvSpPr>
              <a:spLocks noChangeShapeType="1"/>
            </p:cNvSpPr>
            <p:nvPr/>
          </p:nvSpPr>
          <p:spPr bwMode="auto">
            <a:xfrm flipH="1">
              <a:off x="1060450" y="4792663"/>
              <a:ext cx="73025" cy="1587"/>
            </a:xfrm>
            <a:prstGeom prst="line">
              <a:avLst/>
            </a:prstGeom>
            <a:noFill/>
            <a:ln w="8">
              <a:solidFill>
                <a:srgbClr val="004F5A"/>
              </a:solidFill>
              <a:round/>
              <a:headEnd/>
              <a:tailEnd/>
            </a:ln>
          </p:spPr>
          <p:txBody>
            <a:bodyPr/>
            <a:lstStyle/>
            <a:p>
              <a:endParaRPr lang="nl-NL"/>
            </a:p>
          </p:txBody>
        </p:sp>
        <p:sp>
          <p:nvSpPr>
            <p:cNvPr id="47" name="Line 47"/>
            <p:cNvSpPr>
              <a:spLocks noChangeShapeType="1"/>
            </p:cNvSpPr>
            <p:nvPr/>
          </p:nvSpPr>
          <p:spPr bwMode="auto">
            <a:xfrm flipH="1">
              <a:off x="1060450" y="4433888"/>
              <a:ext cx="73025" cy="1587"/>
            </a:xfrm>
            <a:prstGeom prst="line">
              <a:avLst/>
            </a:prstGeom>
            <a:noFill/>
            <a:ln w="8">
              <a:solidFill>
                <a:srgbClr val="004F5A"/>
              </a:solidFill>
              <a:round/>
              <a:headEnd/>
              <a:tailEnd/>
            </a:ln>
          </p:spPr>
          <p:txBody>
            <a:bodyPr/>
            <a:lstStyle/>
            <a:p>
              <a:endParaRPr lang="nl-NL"/>
            </a:p>
          </p:txBody>
        </p:sp>
        <p:sp>
          <p:nvSpPr>
            <p:cNvPr id="48" name="Line 48"/>
            <p:cNvSpPr>
              <a:spLocks noChangeShapeType="1"/>
            </p:cNvSpPr>
            <p:nvPr/>
          </p:nvSpPr>
          <p:spPr bwMode="auto">
            <a:xfrm flipH="1">
              <a:off x="1060450" y="4075113"/>
              <a:ext cx="73025" cy="1587"/>
            </a:xfrm>
            <a:prstGeom prst="line">
              <a:avLst/>
            </a:prstGeom>
            <a:noFill/>
            <a:ln w="8">
              <a:solidFill>
                <a:srgbClr val="004F5A"/>
              </a:solidFill>
              <a:round/>
              <a:headEnd/>
              <a:tailEnd/>
            </a:ln>
          </p:spPr>
          <p:txBody>
            <a:bodyPr/>
            <a:lstStyle/>
            <a:p>
              <a:endParaRPr lang="nl-NL"/>
            </a:p>
          </p:txBody>
        </p:sp>
        <p:sp>
          <p:nvSpPr>
            <p:cNvPr id="49" name="Line 49"/>
            <p:cNvSpPr>
              <a:spLocks noChangeShapeType="1"/>
            </p:cNvSpPr>
            <p:nvPr/>
          </p:nvSpPr>
          <p:spPr bwMode="auto">
            <a:xfrm flipH="1">
              <a:off x="1060450" y="3713163"/>
              <a:ext cx="73025" cy="1587"/>
            </a:xfrm>
            <a:prstGeom prst="line">
              <a:avLst/>
            </a:prstGeom>
            <a:noFill/>
            <a:ln w="8">
              <a:solidFill>
                <a:srgbClr val="004F5A"/>
              </a:solidFill>
              <a:round/>
              <a:headEnd/>
              <a:tailEnd/>
            </a:ln>
          </p:spPr>
          <p:txBody>
            <a:bodyPr/>
            <a:lstStyle/>
            <a:p>
              <a:endParaRPr lang="nl-NL"/>
            </a:p>
          </p:txBody>
        </p:sp>
        <p:sp>
          <p:nvSpPr>
            <p:cNvPr id="50" name="Line 50"/>
            <p:cNvSpPr>
              <a:spLocks noChangeShapeType="1"/>
            </p:cNvSpPr>
            <p:nvPr/>
          </p:nvSpPr>
          <p:spPr bwMode="auto">
            <a:xfrm flipH="1">
              <a:off x="1060450" y="3354388"/>
              <a:ext cx="73025" cy="1587"/>
            </a:xfrm>
            <a:prstGeom prst="line">
              <a:avLst/>
            </a:prstGeom>
            <a:noFill/>
            <a:ln w="8">
              <a:solidFill>
                <a:srgbClr val="004F5A"/>
              </a:solidFill>
              <a:round/>
              <a:headEnd/>
              <a:tailEnd/>
            </a:ln>
          </p:spPr>
          <p:txBody>
            <a:bodyPr/>
            <a:lstStyle/>
            <a:p>
              <a:endParaRPr lang="nl-NL"/>
            </a:p>
          </p:txBody>
        </p:sp>
        <p:sp>
          <p:nvSpPr>
            <p:cNvPr id="51" name="Line 51"/>
            <p:cNvSpPr>
              <a:spLocks noChangeShapeType="1"/>
            </p:cNvSpPr>
            <p:nvPr/>
          </p:nvSpPr>
          <p:spPr bwMode="auto">
            <a:xfrm flipH="1">
              <a:off x="1060450" y="2995613"/>
              <a:ext cx="73025" cy="1587"/>
            </a:xfrm>
            <a:prstGeom prst="line">
              <a:avLst/>
            </a:prstGeom>
            <a:noFill/>
            <a:ln w="8">
              <a:solidFill>
                <a:srgbClr val="004F5A"/>
              </a:solidFill>
              <a:round/>
              <a:headEnd/>
              <a:tailEnd/>
            </a:ln>
          </p:spPr>
          <p:txBody>
            <a:bodyPr/>
            <a:lstStyle/>
            <a:p>
              <a:endParaRPr lang="nl-NL"/>
            </a:p>
          </p:txBody>
        </p:sp>
        <p:sp>
          <p:nvSpPr>
            <p:cNvPr id="52" name="Line 52"/>
            <p:cNvSpPr>
              <a:spLocks noChangeShapeType="1"/>
            </p:cNvSpPr>
            <p:nvPr/>
          </p:nvSpPr>
          <p:spPr bwMode="auto">
            <a:xfrm flipH="1">
              <a:off x="1060450" y="2633663"/>
              <a:ext cx="73025" cy="1587"/>
            </a:xfrm>
            <a:prstGeom prst="line">
              <a:avLst/>
            </a:prstGeom>
            <a:noFill/>
            <a:ln w="8">
              <a:solidFill>
                <a:srgbClr val="004F5A"/>
              </a:solidFill>
              <a:round/>
              <a:headEnd/>
              <a:tailEnd/>
            </a:ln>
          </p:spPr>
          <p:txBody>
            <a:bodyPr/>
            <a:lstStyle/>
            <a:p>
              <a:endParaRPr lang="nl-NL"/>
            </a:p>
          </p:txBody>
        </p:sp>
        <p:sp>
          <p:nvSpPr>
            <p:cNvPr id="53" name="Line 53"/>
            <p:cNvSpPr>
              <a:spLocks noChangeShapeType="1"/>
            </p:cNvSpPr>
            <p:nvPr/>
          </p:nvSpPr>
          <p:spPr bwMode="auto">
            <a:xfrm flipH="1">
              <a:off x="1060450" y="2274888"/>
              <a:ext cx="73025" cy="1587"/>
            </a:xfrm>
            <a:prstGeom prst="line">
              <a:avLst/>
            </a:prstGeom>
            <a:noFill/>
            <a:ln w="8">
              <a:solidFill>
                <a:srgbClr val="004F5A"/>
              </a:solidFill>
              <a:round/>
              <a:headEnd/>
              <a:tailEnd/>
            </a:ln>
          </p:spPr>
          <p:txBody>
            <a:bodyPr/>
            <a:lstStyle/>
            <a:p>
              <a:endParaRPr lang="nl-NL"/>
            </a:p>
          </p:txBody>
        </p:sp>
        <p:sp>
          <p:nvSpPr>
            <p:cNvPr id="54" name="Line 54"/>
            <p:cNvSpPr>
              <a:spLocks noChangeShapeType="1"/>
            </p:cNvSpPr>
            <p:nvPr/>
          </p:nvSpPr>
          <p:spPr bwMode="auto">
            <a:xfrm flipH="1">
              <a:off x="1060450" y="1912938"/>
              <a:ext cx="73025" cy="1587"/>
            </a:xfrm>
            <a:prstGeom prst="line">
              <a:avLst/>
            </a:prstGeom>
            <a:noFill/>
            <a:ln w="8">
              <a:solidFill>
                <a:srgbClr val="004F5A"/>
              </a:solidFill>
              <a:round/>
              <a:headEnd/>
              <a:tailEnd/>
            </a:ln>
          </p:spPr>
          <p:txBody>
            <a:bodyPr/>
            <a:lstStyle/>
            <a:p>
              <a:endParaRPr lang="nl-NL"/>
            </a:p>
          </p:txBody>
        </p:sp>
        <p:sp>
          <p:nvSpPr>
            <p:cNvPr id="55" name="Line 55"/>
            <p:cNvSpPr>
              <a:spLocks noChangeShapeType="1"/>
            </p:cNvSpPr>
            <p:nvPr/>
          </p:nvSpPr>
          <p:spPr bwMode="auto">
            <a:xfrm flipH="1">
              <a:off x="1060450" y="1554163"/>
              <a:ext cx="73025" cy="1587"/>
            </a:xfrm>
            <a:prstGeom prst="line">
              <a:avLst/>
            </a:prstGeom>
            <a:noFill/>
            <a:ln w="8">
              <a:solidFill>
                <a:srgbClr val="004F5A"/>
              </a:solidFill>
              <a:round/>
              <a:headEnd/>
              <a:tailEnd/>
            </a:ln>
          </p:spPr>
          <p:txBody>
            <a:bodyPr/>
            <a:lstStyle/>
            <a:p>
              <a:endParaRPr lang="nl-NL"/>
            </a:p>
          </p:txBody>
        </p:sp>
        <p:sp>
          <p:nvSpPr>
            <p:cNvPr id="56" name="Line 56"/>
            <p:cNvSpPr>
              <a:spLocks noChangeShapeType="1"/>
            </p:cNvSpPr>
            <p:nvPr/>
          </p:nvSpPr>
          <p:spPr bwMode="auto">
            <a:xfrm flipH="1">
              <a:off x="1060450" y="1195388"/>
              <a:ext cx="73025" cy="1587"/>
            </a:xfrm>
            <a:prstGeom prst="line">
              <a:avLst/>
            </a:prstGeom>
            <a:noFill/>
            <a:ln w="8">
              <a:solidFill>
                <a:srgbClr val="004F5A"/>
              </a:solidFill>
              <a:round/>
              <a:headEnd/>
              <a:tailEnd/>
            </a:ln>
          </p:spPr>
          <p:txBody>
            <a:bodyPr/>
            <a:lstStyle/>
            <a:p>
              <a:endParaRPr lang="nl-NL"/>
            </a:p>
          </p:txBody>
        </p:sp>
        <p:sp>
          <p:nvSpPr>
            <p:cNvPr id="57" name="Line 57"/>
            <p:cNvSpPr>
              <a:spLocks noChangeShapeType="1"/>
            </p:cNvSpPr>
            <p:nvPr/>
          </p:nvSpPr>
          <p:spPr bwMode="auto">
            <a:xfrm flipH="1">
              <a:off x="1060450" y="833438"/>
              <a:ext cx="73025" cy="1587"/>
            </a:xfrm>
            <a:prstGeom prst="line">
              <a:avLst/>
            </a:prstGeom>
            <a:noFill/>
            <a:ln w="8">
              <a:solidFill>
                <a:srgbClr val="004F5A"/>
              </a:solidFill>
              <a:round/>
              <a:headEnd/>
              <a:tailEnd/>
            </a:ln>
          </p:spPr>
          <p:txBody>
            <a:bodyPr/>
            <a:lstStyle/>
            <a:p>
              <a:endParaRPr lang="nl-NL"/>
            </a:p>
          </p:txBody>
        </p:sp>
        <p:sp>
          <p:nvSpPr>
            <p:cNvPr id="58" name="Line 58"/>
            <p:cNvSpPr>
              <a:spLocks noChangeShapeType="1"/>
            </p:cNvSpPr>
            <p:nvPr/>
          </p:nvSpPr>
          <p:spPr bwMode="auto">
            <a:xfrm flipV="1">
              <a:off x="7902575" y="655638"/>
              <a:ext cx="1588" cy="5578475"/>
            </a:xfrm>
            <a:prstGeom prst="line">
              <a:avLst/>
            </a:prstGeom>
            <a:noFill/>
            <a:ln w="8">
              <a:solidFill>
                <a:srgbClr val="004F5A"/>
              </a:solidFill>
              <a:round/>
              <a:headEnd/>
              <a:tailEnd/>
            </a:ln>
          </p:spPr>
          <p:txBody>
            <a:bodyPr/>
            <a:lstStyle/>
            <a:p>
              <a:endParaRPr lang="nl-NL"/>
            </a:p>
          </p:txBody>
        </p:sp>
        <p:sp>
          <p:nvSpPr>
            <p:cNvPr id="59" name="Line 59"/>
            <p:cNvSpPr>
              <a:spLocks noChangeShapeType="1"/>
            </p:cNvSpPr>
            <p:nvPr/>
          </p:nvSpPr>
          <p:spPr bwMode="auto">
            <a:xfrm flipH="1">
              <a:off x="7902575" y="5675313"/>
              <a:ext cx="69850" cy="1587"/>
            </a:xfrm>
            <a:prstGeom prst="line">
              <a:avLst/>
            </a:prstGeom>
            <a:noFill/>
            <a:ln w="8">
              <a:solidFill>
                <a:srgbClr val="004F5A"/>
              </a:solidFill>
              <a:round/>
              <a:headEnd/>
              <a:tailEnd/>
            </a:ln>
          </p:spPr>
          <p:txBody>
            <a:bodyPr/>
            <a:lstStyle/>
            <a:p>
              <a:endParaRPr lang="nl-NL"/>
            </a:p>
          </p:txBody>
        </p:sp>
        <p:sp>
          <p:nvSpPr>
            <p:cNvPr id="60" name="Line 60"/>
            <p:cNvSpPr>
              <a:spLocks noChangeShapeType="1"/>
            </p:cNvSpPr>
            <p:nvPr/>
          </p:nvSpPr>
          <p:spPr bwMode="auto">
            <a:xfrm flipH="1">
              <a:off x="7902575" y="5119688"/>
              <a:ext cx="69850" cy="1587"/>
            </a:xfrm>
            <a:prstGeom prst="line">
              <a:avLst/>
            </a:prstGeom>
            <a:noFill/>
            <a:ln w="8">
              <a:solidFill>
                <a:srgbClr val="004F5A"/>
              </a:solidFill>
              <a:round/>
              <a:headEnd/>
              <a:tailEnd/>
            </a:ln>
          </p:spPr>
          <p:txBody>
            <a:bodyPr/>
            <a:lstStyle/>
            <a:p>
              <a:endParaRPr lang="nl-NL"/>
            </a:p>
          </p:txBody>
        </p:sp>
        <p:sp>
          <p:nvSpPr>
            <p:cNvPr id="61" name="Line 61"/>
            <p:cNvSpPr>
              <a:spLocks noChangeShapeType="1"/>
            </p:cNvSpPr>
            <p:nvPr/>
          </p:nvSpPr>
          <p:spPr bwMode="auto">
            <a:xfrm flipH="1">
              <a:off x="7902575" y="4560888"/>
              <a:ext cx="69850" cy="1587"/>
            </a:xfrm>
            <a:prstGeom prst="line">
              <a:avLst/>
            </a:prstGeom>
            <a:noFill/>
            <a:ln w="8">
              <a:solidFill>
                <a:srgbClr val="004F5A"/>
              </a:solidFill>
              <a:round/>
              <a:headEnd/>
              <a:tailEnd/>
            </a:ln>
          </p:spPr>
          <p:txBody>
            <a:bodyPr/>
            <a:lstStyle/>
            <a:p>
              <a:endParaRPr lang="nl-NL"/>
            </a:p>
          </p:txBody>
        </p:sp>
        <p:sp>
          <p:nvSpPr>
            <p:cNvPr id="62" name="Line 62"/>
            <p:cNvSpPr>
              <a:spLocks noChangeShapeType="1"/>
            </p:cNvSpPr>
            <p:nvPr/>
          </p:nvSpPr>
          <p:spPr bwMode="auto">
            <a:xfrm flipH="1">
              <a:off x="7902575" y="4002088"/>
              <a:ext cx="69850" cy="1587"/>
            </a:xfrm>
            <a:prstGeom prst="line">
              <a:avLst/>
            </a:prstGeom>
            <a:noFill/>
            <a:ln w="8">
              <a:solidFill>
                <a:srgbClr val="004F5A"/>
              </a:solidFill>
              <a:round/>
              <a:headEnd/>
              <a:tailEnd/>
            </a:ln>
          </p:spPr>
          <p:txBody>
            <a:bodyPr/>
            <a:lstStyle/>
            <a:p>
              <a:endParaRPr lang="nl-NL"/>
            </a:p>
          </p:txBody>
        </p:sp>
        <p:sp>
          <p:nvSpPr>
            <p:cNvPr id="63" name="Line 63"/>
            <p:cNvSpPr>
              <a:spLocks noChangeShapeType="1"/>
            </p:cNvSpPr>
            <p:nvPr/>
          </p:nvSpPr>
          <p:spPr bwMode="auto">
            <a:xfrm flipH="1">
              <a:off x="7902575" y="3443288"/>
              <a:ext cx="69850" cy="1587"/>
            </a:xfrm>
            <a:prstGeom prst="line">
              <a:avLst/>
            </a:prstGeom>
            <a:noFill/>
            <a:ln w="8">
              <a:solidFill>
                <a:srgbClr val="004F5A"/>
              </a:solidFill>
              <a:round/>
              <a:headEnd/>
              <a:tailEnd/>
            </a:ln>
          </p:spPr>
          <p:txBody>
            <a:bodyPr/>
            <a:lstStyle/>
            <a:p>
              <a:endParaRPr lang="nl-NL"/>
            </a:p>
          </p:txBody>
        </p:sp>
        <p:sp>
          <p:nvSpPr>
            <p:cNvPr id="64" name="Line 64"/>
            <p:cNvSpPr>
              <a:spLocks noChangeShapeType="1"/>
            </p:cNvSpPr>
            <p:nvPr/>
          </p:nvSpPr>
          <p:spPr bwMode="auto">
            <a:xfrm flipH="1">
              <a:off x="7902575" y="2887663"/>
              <a:ext cx="69850" cy="1587"/>
            </a:xfrm>
            <a:prstGeom prst="line">
              <a:avLst/>
            </a:prstGeom>
            <a:noFill/>
            <a:ln w="8">
              <a:solidFill>
                <a:srgbClr val="004F5A"/>
              </a:solidFill>
              <a:round/>
              <a:headEnd/>
              <a:tailEnd/>
            </a:ln>
          </p:spPr>
          <p:txBody>
            <a:bodyPr/>
            <a:lstStyle/>
            <a:p>
              <a:endParaRPr lang="nl-NL"/>
            </a:p>
          </p:txBody>
        </p:sp>
        <p:sp>
          <p:nvSpPr>
            <p:cNvPr id="65" name="Line 65"/>
            <p:cNvSpPr>
              <a:spLocks noChangeShapeType="1"/>
            </p:cNvSpPr>
            <p:nvPr/>
          </p:nvSpPr>
          <p:spPr bwMode="auto">
            <a:xfrm flipH="1">
              <a:off x="7902575" y="2328863"/>
              <a:ext cx="69850" cy="1587"/>
            </a:xfrm>
            <a:prstGeom prst="line">
              <a:avLst/>
            </a:prstGeom>
            <a:noFill/>
            <a:ln w="8">
              <a:solidFill>
                <a:srgbClr val="004F5A"/>
              </a:solidFill>
              <a:round/>
              <a:headEnd/>
              <a:tailEnd/>
            </a:ln>
          </p:spPr>
          <p:txBody>
            <a:bodyPr/>
            <a:lstStyle/>
            <a:p>
              <a:endParaRPr lang="nl-NL"/>
            </a:p>
          </p:txBody>
        </p:sp>
        <p:sp>
          <p:nvSpPr>
            <p:cNvPr id="66" name="Line 66"/>
            <p:cNvSpPr>
              <a:spLocks noChangeShapeType="1"/>
            </p:cNvSpPr>
            <p:nvPr/>
          </p:nvSpPr>
          <p:spPr bwMode="auto">
            <a:xfrm flipH="1">
              <a:off x="7902575" y="1770063"/>
              <a:ext cx="69850" cy="1587"/>
            </a:xfrm>
            <a:prstGeom prst="line">
              <a:avLst/>
            </a:prstGeom>
            <a:noFill/>
            <a:ln w="8">
              <a:solidFill>
                <a:srgbClr val="004F5A"/>
              </a:solidFill>
              <a:round/>
              <a:headEnd/>
              <a:tailEnd/>
            </a:ln>
          </p:spPr>
          <p:txBody>
            <a:bodyPr/>
            <a:lstStyle/>
            <a:p>
              <a:endParaRPr lang="nl-NL"/>
            </a:p>
          </p:txBody>
        </p:sp>
        <p:sp>
          <p:nvSpPr>
            <p:cNvPr id="67" name="Line 67"/>
            <p:cNvSpPr>
              <a:spLocks noChangeShapeType="1"/>
            </p:cNvSpPr>
            <p:nvPr/>
          </p:nvSpPr>
          <p:spPr bwMode="auto">
            <a:xfrm flipH="1">
              <a:off x="7902575" y="1211263"/>
              <a:ext cx="69850" cy="1587"/>
            </a:xfrm>
            <a:prstGeom prst="line">
              <a:avLst/>
            </a:prstGeom>
            <a:noFill/>
            <a:ln w="8">
              <a:solidFill>
                <a:srgbClr val="004F5A"/>
              </a:solidFill>
              <a:round/>
              <a:headEnd/>
              <a:tailEnd/>
            </a:ln>
          </p:spPr>
          <p:txBody>
            <a:bodyPr/>
            <a:lstStyle/>
            <a:p>
              <a:endParaRPr lang="nl-NL"/>
            </a:p>
          </p:txBody>
        </p:sp>
        <p:sp>
          <p:nvSpPr>
            <p:cNvPr id="68" name="Line 68"/>
            <p:cNvSpPr>
              <a:spLocks noChangeShapeType="1"/>
            </p:cNvSpPr>
            <p:nvPr/>
          </p:nvSpPr>
          <p:spPr bwMode="auto">
            <a:xfrm>
              <a:off x="1092200" y="6234113"/>
              <a:ext cx="6911975" cy="1587"/>
            </a:xfrm>
            <a:prstGeom prst="line">
              <a:avLst/>
            </a:prstGeom>
            <a:noFill/>
            <a:ln w="8">
              <a:solidFill>
                <a:srgbClr val="004F5A"/>
              </a:solidFill>
              <a:round/>
              <a:headEnd/>
              <a:tailEnd/>
            </a:ln>
          </p:spPr>
          <p:txBody>
            <a:bodyPr/>
            <a:lstStyle/>
            <a:p>
              <a:endParaRPr lang="nl-NL"/>
            </a:p>
          </p:txBody>
        </p:sp>
        <p:sp>
          <p:nvSpPr>
            <p:cNvPr id="69" name="Line 69"/>
            <p:cNvSpPr>
              <a:spLocks noChangeShapeType="1"/>
            </p:cNvSpPr>
            <p:nvPr/>
          </p:nvSpPr>
          <p:spPr bwMode="auto">
            <a:xfrm>
              <a:off x="1314450" y="6234113"/>
              <a:ext cx="1588" cy="73025"/>
            </a:xfrm>
            <a:prstGeom prst="line">
              <a:avLst/>
            </a:prstGeom>
            <a:noFill/>
            <a:ln w="8">
              <a:solidFill>
                <a:srgbClr val="004F5A"/>
              </a:solidFill>
              <a:round/>
              <a:headEnd/>
              <a:tailEnd/>
            </a:ln>
          </p:spPr>
          <p:txBody>
            <a:bodyPr/>
            <a:lstStyle/>
            <a:p>
              <a:endParaRPr lang="nl-NL"/>
            </a:p>
          </p:txBody>
        </p:sp>
        <p:sp>
          <p:nvSpPr>
            <p:cNvPr id="70" name="Line 70"/>
            <p:cNvSpPr>
              <a:spLocks noChangeShapeType="1"/>
            </p:cNvSpPr>
            <p:nvPr/>
          </p:nvSpPr>
          <p:spPr bwMode="auto">
            <a:xfrm>
              <a:off x="2032000" y="6234113"/>
              <a:ext cx="1588" cy="73025"/>
            </a:xfrm>
            <a:prstGeom prst="line">
              <a:avLst/>
            </a:prstGeom>
            <a:noFill/>
            <a:ln w="8">
              <a:solidFill>
                <a:srgbClr val="004F5A"/>
              </a:solidFill>
              <a:round/>
              <a:headEnd/>
              <a:tailEnd/>
            </a:ln>
          </p:spPr>
          <p:txBody>
            <a:bodyPr/>
            <a:lstStyle/>
            <a:p>
              <a:endParaRPr lang="nl-NL"/>
            </a:p>
          </p:txBody>
        </p:sp>
        <p:sp>
          <p:nvSpPr>
            <p:cNvPr id="71" name="Line 71"/>
            <p:cNvSpPr>
              <a:spLocks noChangeShapeType="1"/>
            </p:cNvSpPr>
            <p:nvPr/>
          </p:nvSpPr>
          <p:spPr bwMode="auto">
            <a:xfrm>
              <a:off x="2752725" y="6234113"/>
              <a:ext cx="1588" cy="73025"/>
            </a:xfrm>
            <a:prstGeom prst="line">
              <a:avLst/>
            </a:prstGeom>
            <a:noFill/>
            <a:ln w="8">
              <a:solidFill>
                <a:srgbClr val="004F5A"/>
              </a:solidFill>
              <a:round/>
              <a:headEnd/>
              <a:tailEnd/>
            </a:ln>
          </p:spPr>
          <p:txBody>
            <a:bodyPr/>
            <a:lstStyle/>
            <a:p>
              <a:endParaRPr lang="nl-NL"/>
            </a:p>
          </p:txBody>
        </p:sp>
        <p:sp>
          <p:nvSpPr>
            <p:cNvPr id="72" name="Line 72"/>
            <p:cNvSpPr>
              <a:spLocks noChangeShapeType="1"/>
            </p:cNvSpPr>
            <p:nvPr/>
          </p:nvSpPr>
          <p:spPr bwMode="auto">
            <a:xfrm>
              <a:off x="3473450" y="6234113"/>
              <a:ext cx="1588" cy="73025"/>
            </a:xfrm>
            <a:prstGeom prst="line">
              <a:avLst/>
            </a:prstGeom>
            <a:noFill/>
            <a:ln w="8">
              <a:solidFill>
                <a:srgbClr val="004F5A"/>
              </a:solidFill>
              <a:round/>
              <a:headEnd/>
              <a:tailEnd/>
            </a:ln>
          </p:spPr>
          <p:txBody>
            <a:bodyPr/>
            <a:lstStyle/>
            <a:p>
              <a:endParaRPr lang="nl-NL"/>
            </a:p>
          </p:txBody>
        </p:sp>
        <p:sp>
          <p:nvSpPr>
            <p:cNvPr id="73" name="Line 73"/>
            <p:cNvSpPr>
              <a:spLocks noChangeShapeType="1"/>
            </p:cNvSpPr>
            <p:nvPr/>
          </p:nvSpPr>
          <p:spPr bwMode="auto">
            <a:xfrm>
              <a:off x="4194175" y="6234113"/>
              <a:ext cx="1588" cy="73025"/>
            </a:xfrm>
            <a:prstGeom prst="line">
              <a:avLst/>
            </a:prstGeom>
            <a:noFill/>
            <a:ln w="8">
              <a:solidFill>
                <a:srgbClr val="004F5A"/>
              </a:solidFill>
              <a:round/>
              <a:headEnd/>
              <a:tailEnd/>
            </a:ln>
          </p:spPr>
          <p:txBody>
            <a:bodyPr/>
            <a:lstStyle/>
            <a:p>
              <a:endParaRPr lang="nl-NL"/>
            </a:p>
          </p:txBody>
        </p:sp>
        <p:sp>
          <p:nvSpPr>
            <p:cNvPr id="74" name="Line 74"/>
            <p:cNvSpPr>
              <a:spLocks noChangeShapeType="1"/>
            </p:cNvSpPr>
            <p:nvPr/>
          </p:nvSpPr>
          <p:spPr bwMode="auto">
            <a:xfrm>
              <a:off x="4914900" y="6234113"/>
              <a:ext cx="1588" cy="73025"/>
            </a:xfrm>
            <a:prstGeom prst="line">
              <a:avLst/>
            </a:prstGeom>
            <a:noFill/>
            <a:ln w="8">
              <a:solidFill>
                <a:srgbClr val="004F5A"/>
              </a:solidFill>
              <a:round/>
              <a:headEnd/>
              <a:tailEnd/>
            </a:ln>
          </p:spPr>
          <p:txBody>
            <a:bodyPr/>
            <a:lstStyle/>
            <a:p>
              <a:endParaRPr lang="nl-NL"/>
            </a:p>
          </p:txBody>
        </p:sp>
        <p:sp>
          <p:nvSpPr>
            <p:cNvPr id="75" name="Line 75"/>
            <p:cNvSpPr>
              <a:spLocks noChangeShapeType="1"/>
            </p:cNvSpPr>
            <p:nvPr/>
          </p:nvSpPr>
          <p:spPr bwMode="auto">
            <a:xfrm>
              <a:off x="5632450" y="6234113"/>
              <a:ext cx="1588" cy="73025"/>
            </a:xfrm>
            <a:prstGeom prst="line">
              <a:avLst/>
            </a:prstGeom>
            <a:noFill/>
            <a:ln w="8">
              <a:solidFill>
                <a:srgbClr val="004F5A"/>
              </a:solidFill>
              <a:round/>
              <a:headEnd/>
              <a:tailEnd/>
            </a:ln>
          </p:spPr>
          <p:txBody>
            <a:bodyPr/>
            <a:lstStyle/>
            <a:p>
              <a:endParaRPr lang="nl-NL"/>
            </a:p>
          </p:txBody>
        </p:sp>
        <p:sp>
          <p:nvSpPr>
            <p:cNvPr id="76" name="Line 76"/>
            <p:cNvSpPr>
              <a:spLocks noChangeShapeType="1"/>
            </p:cNvSpPr>
            <p:nvPr/>
          </p:nvSpPr>
          <p:spPr bwMode="auto">
            <a:xfrm>
              <a:off x="6353175" y="6234113"/>
              <a:ext cx="1588" cy="73025"/>
            </a:xfrm>
            <a:prstGeom prst="line">
              <a:avLst/>
            </a:prstGeom>
            <a:noFill/>
            <a:ln w="8">
              <a:solidFill>
                <a:srgbClr val="004F5A"/>
              </a:solidFill>
              <a:round/>
              <a:headEnd/>
              <a:tailEnd/>
            </a:ln>
          </p:spPr>
          <p:txBody>
            <a:bodyPr/>
            <a:lstStyle/>
            <a:p>
              <a:endParaRPr lang="nl-NL"/>
            </a:p>
          </p:txBody>
        </p:sp>
        <p:sp>
          <p:nvSpPr>
            <p:cNvPr id="77" name="Line 77"/>
            <p:cNvSpPr>
              <a:spLocks noChangeShapeType="1"/>
            </p:cNvSpPr>
            <p:nvPr/>
          </p:nvSpPr>
          <p:spPr bwMode="auto">
            <a:xfrm>
              <a:off x="7073900" y="6234113"/>
              <a:ext cx="1588" cy="73025"/>
            </a:xfrm>
            <a:prstGeom prst="line">
              <a:avLst/>
            </a:prstGeom>
            <a:noFill/>
            <a:ln w="8">
              <a:solidFill>
                <a:srgbClr val="004F5A"/>
              </a:solidFill>
              <a:round/>
              <a:headEnd/>
              <a:tailEnd/>
            </a:ln>
          </p:spPr>
          <p:txBody>
            <a:bodyPr/>
            <a:lstStyle/>
            <a:p>
              <a:endParaRPr lang="nl-NL"/>
            </a:p>
          </p:txBody>
        </p:sp>
        <p:sp>
          <p:nvSpPr>
            <p:cNvPr id="78" name="Line 78"/>
            <p:cNvSpPr>
              <a:spLocks noChangeShapeType="1"/>
            </p:cNvSpPr>
            <p:nvPr/>
          </p:nvSpPr>
          <p:spPr bwMode="auto">
            <a:xfrm>
              <a:off x="7794625" y="6234113"/>
              <a:ext cx="1588" cy="73025"/>
            </a:xfrm>
            <a:prstGeom prst="line">
              <a:avLst/>
            </a:prstGeom>
            <a:noFill/>
            <a:ln w="8">
              <a:solidFill>
                <a:srgbClr val="004F5A"/>
              </a:solidFill>
              <a:round/>
              <a:headEnd/>
              <a:tailEnd/>
            </a:ln>
          </p:spPr>
          <p:txBody>
            <a:bodyPr/>
            <a:lstStyle/>
            <a:p>
              <a:endParaRPr lang="nl-NL"/>
            </a:p>
          </p:txBody>
        </p:sp>
        <p:sp>
          <p:nvSpPr>
            <p:cNvPr id="79" name="Line 79"/>
            <p:cNvSpPr>
              <a:spLocks noChangeShapeType="1"/>
            </p:cNvSpPr>
            <p:nvPr/>
          </p:nvSpPr>
          <p:spPr bwMode="auto">
            <a:xfrm>
              <a:off x="2863850" y="5684838"/>
              <a:ext cx="1588" cy="1587"/>
            </a:xfrm>
            <a:prstGeom prst="line">
              <a:avLst/>
            </a:prstGeom>
            <a:noFill/>
            <a:ln w="8">
              <a:solidFill>
                <a:srgbClr val="004F5A"/>
              </a:solidFill>
              <a:round/>
              <a:headEnd/>
              <a:tailEnd/>
            </a:ln>
          </p:spPr>
          <p:txBody>
            <a:bodyPr/>
            <a:lstStyle/>
            <a:p>
              <a:endParaRPr lang="nl-NL"/>
            </a:p>
          </p:txBody>
        </p:sp>
        <p:sp>
          <p:nvSpPr>
            <p:cNvPr id="80" name="Freeform 80"/>
            <p:cNvSpPr>
              <a:spLocks/>
            </p:cNvSpPr>
            <p:nvPr/>
          </p:nvSpPr>
          <p:spPr bwMode="auto">
            <a:xfrm>
              <a:off x="2555875" y="5675313"/>
              <a:ext cx="5346700" cy="447675"/>
            </a:xfrm>
            <a:custGeom>
              <a:avLst/>
              <a:gdLst>
                <a:gd name="T0" fmla="*/ 2147483647 w 3368"/>
                <a:gd name="T1" fmla="*/ 0 h 282"/>
                <a:gd name="T2" fmla="*/ 0 w 3368"/>
                <a:gd name="T3" fmla="*/ 0 h 282"/>
                <a:gd name="T4" fmla="*/ 0 w 3368"/>
                <a:gd name="T5" fmla="*/ 710683953 h 282"/>
                <a:gd name="T6" fmla="*/ 0 60000 65536"/>
                <a:gd name="T7" fmla="*/ 0 60000 65536"/>
                <a:gd name="T8" fmla="*/ 0 60000 65536"/>
                <a:gd name="T9" fmla="*/ 0 w 3368"/>
                <a:gd name="T10" fmla="*/ 0 h 282"/>
                <a:gd name="T11" fmla="*/ 3368 w 3368"/>
                <a:gd name="T12" fmla="*/ 282 h 282"/>
              </a:gdLst>
              <a:ahLst/>
              <a:cxnLst>
                <a:cxn ang="T6">
                  <a:pos x="T0" y="T1"/>
                </a:cxn>
                <a:cxn ang="T7">
                  <a:pos x="T2" y="T3"/>
                </a:cxn>
                <a:cxn ang="T8">
                  <a:pos x="T4" y="T5"/>
                </a:cxn>
              </a:cxnLst>
              <a:rect l="T9" t="T10" r="T11" b="T12"/>
              <a:pathLst>
                <a:path w="3368" h="282">
                  <a:moveTo>
                    <a:pt x="3368" y="0"/>
                  </a:moveTo>
                  <a:lnTo>
                    <a:pt x="0" y="0"/>
                  </a:lnTo>
                  <a:lnTo>
                    <a:pt x="0" y="282"/>
                  </a:lnTo>
                </a:path>
              </a:pathLst>
            </a:custGeom>
            <a:noFill/>
            <a:ln w="8">
              <a:solidFill>
                <a:srgbClr val="004F5A"/>
              </a:solidFill>
              <a:prstDash val="solid"/>
              <a:round/>
              <a:headEnd/>
              <a:tailEnd/>
            </a:ln>
          </p:spPr>
          <p:txBody>
            <a:bodyPr/>
            <a:lstStyle/>
            <a:p>
              <a:endParaRPr lang="nl-NL"/>
            </a:p>
          </p:txBody>
        </p:sp>
        <p:sp>
          <p:nvSpPr>
            <p:cNvPr id="81" name="Freeform 81"/>
            <p:cNvSpPr>
              <a:spLocks/>
            </p:cNvSpPr>
            <p:nvPr/>
          </p:nvSpPr>
          <p:spPr bwMode="auto">
            <a:xfrm>
              <a:off x="2508250" y="6081713"/>
              <a:ext cx="95250" cy="155575"/>
            </a:xfrm>
            <a:custGeom>
              <a:avLst/>
              <a:gdLst>
                <a:gd name="T0" fmla="*/ 75604693 w 60"/>
                <a:gd name="T1" fmla="*/ 45362811 h 98"/>
                <a:gd name="T2" fmla="*/ 146169075 w 60"/>
                <a:gd name="T3" fmla="*/ 0 h 98"/>
                <a:gd name="T4" fmla="*/ 151209386 w 60"/>
                <a:gd name="T5" fmla="*/ 5040312 h 98"/>
                <a:gd name="T6" fmla="*/ 100806249 w 60"/>
                <a:gd name="T7" fmla="*/ 120967512 h 98"/>
                <a:gd name="T8" fmla="*/ 100806249 w 60"/>
                <a:gd name="T9" fmla="*/ 120967512 h 98"/>
                <a:gd name="T10" fmla="*/ 75604693 w 60"/>
                <a:gd name="T11" fmla="*/ 246975335 h 98"/>
                <a:gd name="T12" fmla="*/ 75604693 w 60"/>
                <a:gd name="T13" fmla="*/ 246975335 h 98"/>
                <a:gd name="T14" fmla="*/ 50403125 w 60"/>
                <a:gd name="T15" fmla="*/ 120967512 h 98"/>
                <a:gd name="T16" fmla="*/ 0 w 60"/>
                <a:gd name="T17" fmla="*/ 5040312 h 98"/>
                <a:gd name="T18" fmla="*/ 5040313 w 60"/>
                <a:gd name="T19" fmla="*/ 0 h 98"/>
                <a:gd name="T20" fmla="*/ 75604693 w 60"/>
                <a:gd name="T21" fmla="*/ 4536281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98"/>
                <a:gd name="T35" fmla="*/ 60 w 60"/>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98">
                  <a:moveTo>
                    <a:pt x="30" y="18"/>
                  </a:moveTo>
                  <a:lnTo>
                    <a:pt x="58" y="0"/>
                  </a:lnTo>
                  <a:lnTo>
                    <a:pt x="60" y="2"/>
                  </a:lnTo>
                  <a:lnTo>
                    <a:pt x="40" y="48"/>
                  </a:lnTo>
                  <a:lnTo>
                    <a:pt x="30" y="98"/>
                  </a:lnTo>
                  <a:lnTo>
                    <a:pt x="20" y="48"/>
                  </a:lnTo>
                  <a:lnTo>
                    <a:pt x="0" y="2"/>
                  </a:lnTo>
                  <a:lnTo>
                    <a:pt x="2" y="0"/>
                  </a:lnTo>
                  <a:lnTo>
                    <a:pt x="30" y="18"/>
                  </a:lnTo>
                  <a:close/>
                </a:path>
              </a:pathLst>
            </a:custGeom>
            <a:solidFill>
              <a:srgbClr val="004F5A"/>
            </a:solidFill>
            <a:ln w="9525">
              <a:noFill/>
              <a:round/>
              <a:headEnd/>
              <a:tailEnd/>
            </a:ln>
          </p:spPr>
          <p:txBody>
            <a:bodyPr/>
            <a:lstStyle/>
            <a:p>
              <a:endParaRPr lang="nl-NL"/>
            </a:p>
          </p:txBody>
        </p:sp>
        <p:sp>
          <p:nvSpPr>
            <p:cNvPr id="82" name="Freeform 82"/>
            <p:cNvSpPr>
              <a:spLocks/>
            </p:cNvSpPr>
            <p:nvPr/>
          </p:nvSpPr>
          <p:spPr bwMode="auto">
            <a:xfrm>
              <a:off x="3724275" y="3443288"/>
              <a:ext cx="4178300" cy="2679700"/>
            </a:xfrm>
            <a:custGeom>
              <a:avLst/>
              <a:gdLst>
                <a:gd name="T0" fmla="*/ 2147483647 w 2632"/>
                <a:gd name="T1" fmla="*/ 0 h 1688"/>
                <a:gd name="T2" fmla="*/ 0 w 2632"/>
                <a:gd name="T3" fmla="*/ 0 h 1688"/>
                <a:gd name="T4" fmla="*/ 0 w 2632"/>
                <a:gd name="T5" fmla="*/ 2147483647 h 1688"/>
                <a:gd name="T6" fmla="*/ 0 60000 65536"/>
                <a:gd name="T7" fmla="*/ 0 60000 65536"/>
                <a:gd name="T8" fmla="*/ 0 60000 65536"/>
                <a:gd name="T9" fmla="*/ 0 w 2632"/>
                <a:gd name="T10" fmla="*/ 0 h 1688"/>
                <a:gd name="T11" fmla="*/ 2632 w 2632"/>
                <a:gd name="T12" fmla="*/ 1688 h 1688"/>
              </a:gdLst>
              <a:ahLst/>
              <a:cxnLst>
                <a:cxn ang="T6">
                  <a:pos x="T0" y="T1"/>
                </a:cxn>
                <a:cxn ang="T7">
                  <a:pos x="T2" y="T3"/>
                </a:cxn>
                <a:cxn ang="T8">
                  <a:pos x="T4" y="T5"/>
                </a:cxn>
              </a:cxnLst>
              <a:rect l="T9" t="T10" r="T11" b="T12"/>
              <a:pathLst>
                <a:path w="2632" h="1688">
                  <a:moveTo>
                    <a:pt x="2632" y="0"/>
                  </a:moveTo>
                  <a:lnTo>
                    <a:pt x="0" y="0"/>
                  </a:lnTo>
                  <a:lnTo>
                    <a:pt x="0" y="1688"/>
                  </a:lnTo>
                </a:path>
              </a:pathLst>
            </a:custGeom>
            <a:noFill/>
            <a:ln w="8">
              <a:solidFill>
                <a:srgbClr val="004F5A"/>
              </a:solidFill>
              <a:prstDash val="solid"/>
              <a:round/>
              <a:headEnd/>
              <a:tailEnd/>
            </a:ln>
          </p:spPr>
          <p:txBody>
            <a:bodyPr/>
            <a:lstStyle/>
            <a:p>
              <a:endParaRPr lang="nl-NL"/>
            </a:p>
          </p:txBody>
        </p:sp>
        <p:sp>
          <p:nvSpPr>
            <p:cNvPr id="83" name="Freeform 83"/>
            <p:cNvSpPr>
              <a:spLocks/>
            </p:cNvSpPr>
            <p:nvPr/>
          </p:nvSpPr>
          <p:spPr bwMode="auto">
            <a:xfrm>
              <a:off x="3676650" y="6081713"/>
              <a:ext cx="95250" cy="155575"/>
            </a:xfrm>
            <a:custGeom>
              <a:avLst/>
              <a:gdLst>
                <a:gd name="T0" fmla="*/ 75604693 w 60"/>
                <a:gd name="T1" fmla="*/ 45362811 h 98"/>
                <a:gd name="T2" fmla="*/ 146169075 w 60"/>
                <a:gd name="T3" fmla="*/ 0 h 98"/>
                <a:gd name="T4" fmla="*/ 151209386 w 60"/>
                <a:gd name="T5" fmla="*/ 5040312 h 98"/>
                <a:gd name="T6" fmla="*/ 100806249 w 60"/>
                <a:gd name="T7" fmla="*/ 120967512 h 98"/>
                <a:gd name="T8" fmla="*/ 100806249 w 60"/>
                <a:gd name="T9" fmla="*/ 120967512 h 98"/>
                <a:gd name="T10" fmla="*/ 75604693 w 60"/>
                <a:gd name="T11" fmla="*/ 246975335 h 98"/>
                <a:gd name="T12" fmla="*/ 75604693 w 60"/>
                <a:gd name="T13" fmla="*/ 246975335 h 98"/>
                <a:gd name="T14" fmla="*/ 50403125 w 60"/>
                <a:gd name="T15" fmla="*/ 120967512 h 98"/>
                <a:gd name="T16" fmla="*/ 0 w 60"/>
                <a:gd name="T17" fmla="*/ 5040312 h 98"/>
                <a:gd name="T18" fmla="*/ 5040313 w 60"/>
                <a:gd name="T19" fmla="*/ 0 h 98"/>
                <a:gd name="T20" fmla="*/ 75604693 w 60"/>
                <a:gd name="T21" fmla="*/ 4536281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98"/>
                <a:gd name="T35" fmla="*/ 60 w 60"/>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98">
                  <a:moveTo>
                    <a:pt x="30" y="18"/>
                  </a:moveTo>
                  <a:lnTo>
                    <a:pt x="58" y="0"/>
                  </a:lnTo>
                  <a:lnTo>
                    <a:pt x="60" y="2"/>
                  </a:lnTo>
                  <a:lnTo>
                    <a:pt x="40" y="48"/>
                  </a:lnTo>
                  <a:lnTo>
                    <a:pt x="30" y="98"/>
                  </a:lnTo>
                  <a:lnTo>
                    <a:pt x="20" y="48"/>
                  </a:lnTo>
                  <a:lnTo>
                    <a:pt x="0" y="2"/>
                  </a:lnTo>
                  <a:lnTo>
                    <a:pt x="2" y="0"/>
                  </a:lnTo>
                  <a:lnTo>
                    <a:pt x="30" y="18"/>
                  </a:lnTo>
                  <a:close/>
                </a:path>
              </a:pathLst>
            </a:custGeom>
            <a:solidFill>
              <a:srgbClr val="004F5A"/>
            </a:solidFill>
            <a:ln w="9525">
              <a:noFill/>
              <a:round/>
              <a:headEnd/>
              <a:tailEnd/>
            </a:ln>
          </p:spPr>
          <p:txBody>
            <a:bodyPr/>
            <a:lstStyle/>
            <a:p>
              <a:endParaRPr lang="nl-NL"/>
            </a:p>
          </p:txBody>
        </p:sp>
        <p:sp>
          <p:nvSpPr>
            <p:cNvPr id="84" name="Freeform 84"/>
            <p:cNvSpPr>
              <a:spLocks/>
            </p:cNvSpPr>
            <p:nvPr/>
          </p:nvSpPr>
          <p:spPr bwMode="auto">
            <a:xfrm>
              <a:off x="5362575" y="1201738"/>
              <a:ext cx="2540000" cy="4921250"/>
            </a:xfrm>
            <a:custGeom>
              <a:avLst/>
              <a:gdLst>
                <a:gd name="T0" fmla="*/ 2147483647 w 1600"/>
                <a:gd name="T1" fmla="*/ 0 h 3100"/>
                <a:gd name="T2" fmla="*/ 0 w 1600"/>
                <a:gd name="T3" fmla="*/ 0 h 3100"/>
                <a:gd name="T4" fmla="*/ 0 w 1600"/>
                <a:gd name="T5" fmla="*/ 2147483647 h 3100"/>
                <a:gd name="T6" fmla="*/ 0 60000 65536"/>
                <a:gd name="T7" fmla="*/ 0 60000 65536"/>
                <a:gd name="T8" fmla="*/ 0 60000 65536"/>
                <a:gd name="T9" fmla="*/ 0 w 1600"/>
                <a:gd name="T10" fmla="*/ 0 h 3100"/>
                <a:gd name="T11" fmla="*/ 1600 w 1600"/>
                <a:gd name="T12" fmla="*/ 3100 h 3100"/>
              </a:gdLst>
              <a:ahLst/>
              <a:cxnLst>
                <a:cxn ang="T6">
                  <a:pos x="T0" y="T1"/>
                </a:cxn>
                <a:cxn ang="T7">
                  <a:pos x="T2" y="T3"/>
                </a:cxn>
                <a:cxn ang="T8">
                  <a:pos x="T4" y="T5"/>
                </a:cxn>
              </a:cxnLst>
              <a:rect l="T9" t="T10" r="T11" b="T12"/>
              <a:pathLst>
                <a:path w="1600" h="3100">
                  <a:moveTo>
                    <a:pt x="1600" y="0"/>
                  </a:moveTo>
                  <a:lnTo>
                    <a:pt x="0" y="0"/>
                  </a:lnTo>
                  <a:lnTo>
                    <a:pt x="0" y="3100"/>
                  </a:lnTo>
                </a:path>
              </a:pathLst>
            </a:custGeom>
            <a:noFill/>
            <a:ln w="8">
              <a:solidFill>
                <a:srgbClr val="004F5A"/>
              </a:solidFill>
              <a:prstDash val="solid"/>
              <a:round/>
              <a:headEnd/>
              <a:tailEnd/>
            </a:ln>
          </p:spPr>
          <p:txBody>
            <a:bodyPr/>
            <a:lstStyle/>
            <a:p>
              <a:endParaRPr lang="nl-NL"/>
            </a:p>
          </p:txBody>
        </p:sp>
        <p:sp>
          <p:nvSpPr>
            <p:cNvPr id="85" name="Freeform 85"/>
            <p:cNvSpPr>
              <a:spLocks/>
            </p:cNvSpPr>
            <p:nvPr/>
          </p:nvSpPr>
          <p:spPr bwMode="auto">
            <a:xfrm>
              <a:off x="5314950" y="6081713"/>
              <a:ext cx="95250" cy="155575"/>
            </a:xfrm>
            <a:custGeom>
              <a:avLst/>
              <a:gdLst>
                <a:gd name="T0" fmla="*/ 75604693 w 60"/>
                <a:gd name="T1" fmla="*/ 45362811 h 98"/>
                <a:gd name="T2" fmla="*/ 146169075 w 60"/>
                <a:gd name="T3" fmla="*/ 0 h 98"/>
                <a:gd name="T4" fmla="*/ 151209386 w 60"/>
                <a:gd name="T5" fmla="*/ 5040312 h 98"/>
                <a:gd name="T6" fmla="*/ 100806249 w 60"/>
                <a:gd name="T7" fmla="*/ 120967512 h 98"/>
                <a:gd name="T8" fmla="*/ 100806249 w 60"/>
                <a:gd name="T9" fmla="*/ 120967512 h 98"/>
                <a:gd name="T10" fmla="*/ 75604693 w 60"/>
                <a:gd name="T11" fmla="*/ 246975335 h 98"/>
                <a:gd name="T12" fmla="*/ 75604693 w 60"/>
                <a:gd name="T13" fmla="*/ 246975335 h 98"/>
                <a:gd name="T14" fmla="*/ 50403125 w 60"/>
                <a:gd name="T15" fmla="*/ 120967512 h 98"/>
                <a:gd name="T16" fmla="*/ 0 w 60"/>
                <a:gd name="T17" fmla="*/ 5040312 h 98"/>
                <a:gd name="T18" fmla="*/ 5040313 w 60"/>
                <a:gd name="T19" fmla="*/ 0 h 98"/>
                <a:gd name="T20" fmla="*/ 75604693 w 60"/>
                <a:gd name="T21" fmla="*/ 4536281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98"/>
                <a:gd name="T35" fmla="*/ 60 w 60"/>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98">
                  <a:moveTo>
                    <a:pt x="30" y="18"/>
                  </a:moveTo>
                  <a:lnTo>
                    <a:pt x="58" y="0"/>
                  </a:lnTo>
                  <a:lnTo>
                    <a:pt x="60" y="2"/>
                  </a:lnTo>
                  <a:lnTo>
                    <a:pt x="40" y="48"/>
                  </a:lnTo>
                  <a:lnTo>
                    <a:pt x="30" y="98"/>
                  </a:lnTo>
                  <a:lnTo>
                    <a:pt x="20" y="48"/>
                  </a:lnTo>
                  <a:lnTo>
                    <a:pt x="0" y="2"/>
                  </a:lnTo>
                  <a:lnTo>
                    <a:pt x="2" y="0"/>
                  </a:lnTo>
                  <a:lnTo>
                    <a:pt x="30" y="18"/>
                  </a:lnTo>
                  <a:close/>
                </a:path>
              </a:pathLst>
            </a:custGeom>
            <a:solidFill>
              <a:srgbClr val="004F5A"/>
            </a:solidFill>
            <a:ln w="9525">
              <a:noFill/>
              <a:round/>
              <a:headEnd/>
              <a:tailEnd/>
            </a:ln>
          </p:spPr>
          <p:txBody>
            <a:bodyPr/>
            <a:lstStyle/>
            <a:p>
              <a:endParaRPr lang="nl-NL"/>
            </a:p>
          </p:txBody>
        </p:sp>
        <p:sp>
          <p:nvSpPr>
            <p:cNvPr id="86" name="Freeform 86"/>
            <p:cNvSpPr>
              <a:spLocks/>
            </p:cNvSpPr>
            <p:nvPr/>
          </p:nvSpPr>
          <p:spPr bwMode="auto">
            <a:xfrm>
              <a:off x="1409700" y="655638"/>
              <a:ext cx="6562725" cy="5578475"/>
            </a:xfrm>
            <a:custGeom>
              <a:avLst/>
              <a:gdLst>
                <a:gd name="T0" fmla="*/ 0 w 4134"/>
                <a:gd name="T1" fmla="*/ 2147483647 h 3514"/>
                <a:gd name="T2" fmla="*/ 171370594 w 4134"/>
                <a:gd name="T3" fmla="*/ 2147483647 h 3514"/>
                <a:gd name="T4" fmla="*/ 383063668 w 4134"/>
                <a:gd name="T5" fmla="*/ 2147483647 h 3514"/>
                <a:gd name="T6" fmla="*/ 624998653 w 4134"/>
                <a:gd name="T7" fmla="*/ 2147483647 h 3514"/>
                <a:gd name="T8" fmla="*/ 882054668 w 4134"/>
                <a:gd name="T9" fmla="*/ 2147483647 h 3514"/>
                <a:gd name="T10" fmla="*/ 1139110484 w 4134"/>
                <a:gd name="T11" fmla="*/ 2147483647 h 3514"/>
                <a:gd name="T12" fmla="*/ 1391125990 w 4134"/>
                <a:gd name="T13" fmla="*/ 2147483647 h 3514"/>
                <a:gd name="T14" fmla="*/ 1622980255 w 4134"/>
                <a:gd name="T15" fmla="*/ 2147483647 h 3514"/>
                <a:gd name="T16" fmla="*/ 1723786854 w 4134"/>
                <a:gd name="T17" fmla="*/ 2147483647 h 3514"/>
                <a:gd name="T18" fmla="*/ 1819552747 w 4134"/>
                <a:gd name="T19" fmla="*/ 2147483647 h 3514"/>
                <a:gd name="T20" fmla="*/ 1915318639 w 4134"/>
                <a:gd name="T21" fmla="*/ 2147483647 h 3514"/>
                <a:gd name="T22" fmla="*/ 2132051974 w 4134"/>
                <a:gd name="T23" fmla="*/ 2147483647 h 3514"/>
                <a:gd name="T24" fmla="*/ 2147483647 w 4134"/>
                <a:gd name="T25" fmla="*/ 2147483647 h 3514"/>
                <a:gd name="T26" fmla="*/ 2147483647 w 4134"/>
                <a:gd name="T27" fmla="*/ 2147483647 h 3514"/>
                <a:gd name="T28" fmla="*/ 2147483647 w 4134"/>
                <a:gd name="T29" fmla="*/ 2147483647 h 3514"/>
                <a:gd name="T30" fmla="*/ 2147483647 w 4134"/>
                <a:gd name="T31" fmla="*/ 2147483647 h 3514"/>
                <a:gd name="T32" fmla="*/ 2147483647 w 4134"/>
                <a:gd name="T33" fmla="*/ 2147483647 h 3514"/>
                <a:gd name="T34" fmla="*/ 2147483647 w 4134"/>
                <a:gd name="T35" fmla="*/ 2147483647 h 3514"/>
                <a:gd name="T36" fmla="*/ 2147483647 w 4134"/>
                <a:gd name="T37" fmla="*/ 2147483647 h 3514"/>
                <a:gd name="T38" fmla="*/ 2147483647 w 4134"/>
                <a:gd name="T39" fmla="*/ 2147483647 h 3514"/>
                <a:gd name="T40" fmla="*/ 2147483647 w 4134"/>
                <a:gd name="T41" fmla="*/ 2147483647 h 3514"/>
                <a:gd name="T42" fmla="*/ 2147483647 w 4134"/>
                <a:gd name="T43" fmla="*/ 1935480256 h 3514"/>
                <a:gd name="T44" fmla="*/ 2147483647 w 4134"/>
                <a:gd name="T45" fmla="*/ 1693545323 h 3514"/>
                <a:gd name="T46" fmla="*/ 2147483647 w 4134"/>
                <a:gd name="T47" fmla="*/ 1471771238 h 3514"/>
                <a:gd name="T48" fmla="*/ 2147483647 w 4134"/>
                <a:gd name="T49" fmla="*/ 1265118483 h 3514"/>
                <a:gd name="T50" fmla="*/ 2147483647 w 4134"/>
                <a:gd name="T51" fmla="*/ 1083667283 h 3514"/>
                <a:gd name="T52" fmla="*/ 2147483647 w 4134"/>
                <a:gd name="T53" fmla="*/ 932457950 h 3514"/>
                <a:gd name="T54" fmla="*/ 2147483647 w 4134"/>
                <a:gd name="T55" fmla="*/ 866933906 h 3514"/>
                <a:gd name="T56" fmla="*/ 2147483647 w 4134"/>
                <a:gd name="T57" fmla="*/ 645160019 h 3514"/>
                <a:gd name="T58" fmla="*/ 2147483647 w 4134"/>
                <a:gd name="T59" fmla="*/ 458668508 h 3514"/>
                <a:gd name="T60" fmla="*/ 2147483647 w 4134"/>
                <a:gd name="T61" fmla="*/ 307459076 h 3514"/>
                <a:gd name="T62" fmla="*/ 2147483647 w 4134"/>
                <a:gd name="T63" fmla="*/ 191531871 h 3514"/>
                <a:gd name="T64" fmla="*/ 2147483647 w 4134"/>
                <a:gd name="T65" fmla="*/ 100806247 h 3514"/>
                <a:gd name="T66" fmla="*/ 2147483647 w 4134"/>
                <a:gd name="T67" fmla="*/ 45362812 h 3514"/>
                <a:gd name="T68" fmla="*/ 2147483647 w 4134"/>
                <a:gd name="T69" fmla="*/ 10080625 h 3514"/>
                <a:gd name="T70" fmla="*/ 2147483647 w 4134"/>
                <a:gd name="T71" fmla="*/ 0 h 35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34"/>
                <a:gd name="T109" fmla="*/ 0 h 3514"/>
                <a:gd name="T110" fmla="*/ 4134 w 4134"/>
                <a:gd name="T111" fmla="*/ 3514 h 35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34" h="3514">
                  <a:moveTo>
                    <a:pt x="0" y="3514"/>
                  </a:moveTo>
                  <a:lnTo>
                    <a:pt x="0" y="3514"/>
                  </a:lnTo>
                  <a:lnTo>
                    <a:pt x="32" y="3512"/>
                  </a:lnTo>
                  <a:lnTo>
                    <a:pt x="68" y="3508"/>
                  </a:lnTo>
                  <a:lnTo>
                    <a:pt x="108" y="3502"/>
                  </a:lnTo>
                  <a:lnTo>
                    <a:pt x="152" y="3494"/>
                  </a:lnTo>
                  <a:lnTo>
                    <a:pt x="200" y="3482"/>
                  </a:lnTo>
                  <a:lnTo>
                    <a:pt x="248" y="3468"/>
                  </a:lnTo>
                  <a:lnTo>
                    <a:pt x="298" y="3450"/>
                  </a:lnTo>
                  <a:lnTo>
                    <a:pt x="350" y="3430"/>
                  </a:lnTo>
                  <a:lnTo>
                    <a:pt x="402" y="3406"/>
                  </a:lnTo>
                  <a:lnTo>
                    <a:pt x="452" y="3380"/>
                  </a:lnTo>
                  <a:lnTo>
                    <a:pt x="504" y="3352"/>
                  </a:lnTo>
                  <a:lnTo>
                    <a:pt x="552" y="3320"/>
                  </a:lnTo>
                  <a:lnTo>
                    <a:pt x="600" y="3286"/>
                  </a:lnTo>
                  <a:lnTo>
                    <a:pt x="644" y="3248"/>
                  </a:lnTo>
                  <a:lnTo>
                    <a:pt x="664" y="3228"/>
                  </a:lnTo>
                  <a:lnTo>
                    <a:pt x="684" y="3206"/>
                  </a:lnTo>
                  <a:lnTo>
                    <a:pt x="704" y="3184"/>
                  </a:lnTo>
                  <a:lnTo>
                    <a:pt x="722" y="3162"/>
                  </a:lnTo>
                  <a:lnTo>
                    <a:pt x="760" y="3110"/>
                  </a:lnTo>
                  <a:lnTo>
                    <a:pt x="802" y="3044"/>
                  </a:lnTo>
                  <a:lnTo>
                    <a:pt x="846" y="2968"/>
                  </a:lnTo>
                  <a:lnTo>
                    <a:pt x="894" y="2884"/>
                  </a:lnTo>
                  <a:lnTo>
                    <a:pt x="946" y="2790"/>
                  </a:lnTo>
                  <a:lnTo>
                    <a:pt x="998" y="2692"/>
                  </a:lnTo>
                  <a:lnTo>
                    <a:pt x="1104" y="2484"/>
                  </a:lnTo>
                  <a:lnTo>
                    <a:pt x="1208" y="2274"/>
                  </a:lnTo>
                  <a:lnTo>
                    <a:pt x="1306" y="2072"/>
                  </a:lnTo>
                  <a:lnTo>
                    <a:pt x="1458" y="1756"/>
                  </a:lnTo>
                  <a:lnTo>
                    <a:pt x="1490" y="1690"/>
                  </a:lnTo>
                  <a:lnTo>
                    <a:pt x="1524" y="1614"/>
                  </a:lnTo>
                  <a:lnTo>
                    <a:pt x="1604" y="1434"/>
                  </a:lnTo>
                  <a:lnTo>
                    <a:pt x="1650" y="1336"/>
                  </a:lnTo>
                  <a:lnTo>
                    <a:pt x="1700" y="1234"/>
                  </a:lnTo>
                  <a:lnTo>
                    <a:pt x="1756" y="1130"/>
                  </a:lnTo>
                  <a:lnTo>
                    <a:pt x="1816" y="1024"/>
                  </a:lnTo>
                  <a:lnTo>
                    <a:pt x="1846" y="972"/>
                  </a:lnTo>
                  <a:lnTo>
                    <a:pt x="1880" y="920"/>
                  </a:lnTo>
                  <a:lnTo>
                    <a:pt x="1914" y="868"/>
                  </a:lnTo>
                  <a:lnTo>
                    <a:pt x="1950" y="818"/>
                  </a:lnTo>
                  <a:lnTo>
                    <a:pt x="1986" y="768"/>
                  </a:lnTo>
                  <a:lnTo>
                    <a:pt x="2026" y="720"/>
                  </a:lnTo>
                  <a:lnTo>
                    <a:pt x="2064" y="672"/>
                  </a:lnTo>
                  <a:lnTo>
                    <a:pt x="2106" y="628"/>
                  </a:lnTo>
                  <a:lnTo>
                    <a:pt x="2148" y="584"/>
                  </a:lnTo>
                  <a:lnTo>
                    <a:pt x="2192" y="542"/>
                  </a:lnTo>
                  <a:lnTo>
                    <a:pt x="2238" y="502"/>
                  </a:lnTo>
                  <a:lnTo>
                    <a:pt x="2286" y="466"/>
                  </a:lnTo>
                  <a:lnTo>
                    <a:pt x="2334" y="430"/>
                  </a:lnTo>
                  <a:lnTo>
                    <a:pt x="2384" y="398"/>
                  </a:lnTo>
                  <a:lnTo>
                    <a:pt x="2436" y="370"/>
                  </a:lnTo>
                  <a:lnTo>
                    <a:pt x="2490" y="344"/>
                  </a:lnTo>
                  <a:lnTo>
                    <a:pt x="2598" y="298"/>
                  </a:lnTo>
                  <a:lnTo>
                    <a:pt x="2704" y="256"/>
                  </a:lnTo>
                  <a:lnTo>
                    <a:pt x="2806" y="218"/>
                  </a:lnTo>
                  <a:lnTo>
                    <a:pt x="2910" y="182"/>
                  </a:lnTo>
                  <a:lnTo>
                    <a:pt x="3010" y="150"/>
                  </a:lnTo>
                  <a:lnTo>
                    <a:pt x="3110" y="122"/>
                  </a:lnTo>
                  <a:lnTo>
                    <a:pt x="3208" y="98"/>
                  </a:lnTo>
                  <a:lnTo>
                    <a:pt x="3306" y="76"/>
                  </a:lnTo>
                  <a:lnTo>
                    <a:pt x="3404" y="56"/>
                  </a:lnTo>
                  <a:lnTo>
                    <a:pt x="3500" y="40"/>
                  </a:lnTo>
                  <a:lnTo>
                    <a:pt x="3598" y="28"/>
                  </a:lnTo>
                  <a:lnTo>
                    <a:pt x="3694" y="18"/>
                  </a:lnTo>
                  <a:lnTo>
                    <a:pt x="3792" y="10"/>
                  </a:lnTo>
                  <a:lnTo>
                    <a:pt x="3890" y="4"/>
                  </a:lnTo>
                  <a:lnTo>
                    <a:pt x="3990" y="0"/>
                  </a:lnTo>
                  <a:lnTo>
                    <a:pt x="4090" y="0"/>
                  </a:lnTo>
                  <a:lnTo>
                    <a:pt x="4134" y="0"/>
                  </a:lnTo>
                </a:path>
              </a:pathLst>
            </a:custGeom>
            <a:noFill/>
            <a:ln w="8">
              <a:solidFill>
                <a:srgbClr val="004F5A"/>
              </a:solidFill>
              <a:prstDash val="solid"/>
              <a:round/>
              <a:headEnd/>
              <a:tailEnd/>
            </a:ln>
          </p:spPr>
          <p:txBody>
            <a:bodyPr/>
            <a:lstStyle/>
            <a:p>
              <a:endParaRPr lang="nl-NL"/>
            </a:p>
          </p:txBody>
        </p:sp>
        <p:sp>
          <p:nvSpPr>
            <p:cNvPr id="87" name="Rectangle 87"/>
            <p:cNvSpPr>
              <a:spLocks noChangeArrowheads="1"/>
            </p:cNvSpPr>
            <p:nvPr/>
          </p:nvSpPr>
          <p:spPr bwMode="auto">
            <a:xfrm>
              <a:off x="7235825" y="5519738"/>
              <a:ext cx="218566" cy="166767"/>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charset="0"/>
                  <a:cs typeface="Arial" charset="0"/>
                </a:rPr>
                <a:t>P10</a:t>
              </a:r>
              <a:endParaRPr lang="en-US" dirty="0">
                <a:latin typeface="Arial" charset="0"/>
                <a:cs typeface="Arial" charset="0"/>
              </a:endParaRPr>
            </a:p>
          </p:txBody>
        </p:sp>
        <p:sp>
          <p:nvSpPr>
            <p:cNvPr id="88" name="Rectangle 90"/>
            <p:cNvSpPr>
              <a:spLocks noChangeArrowheads="1"/>
            </p:cNvSpPr>
            <p:nvPr/>
          </p:nvSpPr>
          <p:spPr bwMode="auto">
            <a:xfrm>
              <a:off x="7235825" y="3287713"/>
              <a:ext cx="218566" cy="166767"/>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charset="0"/>
                  <a:cs typeface="Arial" charset="0"/>
                </a:rPr>
                <a:t>P50</a:t>
              </a:r>
              <a:endParaRPr lang="en-US" dirty="0">
                <a:latin typeface="Arial" charset="0"/>
                <a:cs typeface="Arial" charset="0"/>
              </a:endParaRPr>
            </a:p>
          </p:txBody>
        </p:sp>
        <p:sp>
          <p:nvSpPr>
            <p:cNvPr id="89" name="Rectangle 93"/>
            <p:cNvSpPr>
              <a:spLocks noChangeArrowheads="1"/>
            </p:cNvSpPr>
            <p:nvPr/>
          </p:nvSpPr>
          <p:spPr bwMode="auto">
            <a:xfrm>
              <a:off x="7235825" y="1046161"/>
              <a:ext cx="218566" cy="166767"/>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charset="0"/>
                  <a:cs typeface="Arial" charset="0"/>
                </a:rPr>
                <a:t>P90</a:t>
              </a:r>
              <a:endParaRPr lang="en-US" dirty="0">
                <a:latin typeface="Arial" charset="0"/>
                <a:cs typeface="Arial" charset="0"/>
              </a:endParaRPr>
            </a:p>
          </p:txBody>
        </p:sp>
      </p:grpSp>
      <p:sp>
        <p:nvSpPr>
          <p:cNvPr id="91" name="Text Box 17"/>
          <p:cNvSpPr txBox="1">
            <a:spLocks noChangeArrowheads="1"/>
          </p:cNvSpPr>
          <p:nvPr/>
        </p:nvSpPr>
        <p:spPr bwMode="auto">
          <a:xfrm>
            <a:off x="3393219" y="6298698"/>
            <a:ext cx="5616624"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
        <p:nvSpPr>
          <p:cNvPr id="92" name="Tekstvak 91"/>
          <p:cNvSpPr txBox="1"/>
          <p:nvPr/>
        </p:nvSpPr>
        <p:spPr>
          <a:xfrm>
            <a:off x="2828259" y="1052736"/>
            <a:ext cx="7084165" cy="400099"/>
          </a:xfrm>
          <a:prstGeom prst="rect">
            <a:avLst/>
          </a:prstGeom>
          <a:noFill/>
        </p:spPr>
        <p:txBody>
          <a:bodyPr wrap="none" lIns="91431" tIns="45715" rIns="91431" bIns="45715" rtlCol="0">
            <a:spAutoFit/>
          </a:bodyPr>
          <a:lstStyle/>
          <a:p>
            <a:r>
              <a:rPr lang="en-GB" sz="2000" dirty="0">
                <a:solidFill>
                  <a:srgbClr val="000000"/>
                </a:solidFill>
                <a:latin typeface="Calibri" panose="020F0502020204030204" pitchFamily="34" charset="0"/>
                <a:cs typeface="Calibri" panose="020F0502020204030204" pitchFamily="34" charset="0"/>
              </a:rPr>
              <a:t>Range of outcomes, and the probability of achieving an objective</a:t>
            </a:r>
            <a:endParaRPr lang="nl-NL" sz="2000" dirty="0">
              <a:latin typeface="Calibri" panose="020F0502020204030204" pitchFamily="34" charset="0"/>
              <a:cs typeface="Calibri" panose="020F0502020204030204" pitchFamily="34" charset="0"/>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en-US" dirty="0"/>
              <a:t>Simulations</a:t>
            </a:r>
            <a:endParaRPr lang="en-GB" sz="2800" dirty="0">
              <a:solidFill>
                <a:srgbClr val="000000"/>
              </a:solidFill>
              <a:cs typeface="Times New Roman" pitchFamily="18" charset="0"/>
            </a:endParaRPr>
          </a:p>
        </p:txBody>
      </p:sp>
      <p:sp>
        <p:nvSpPr>
          <p:cNvPr id="188419" name="Rectangle 3"/>
          <p:cNvSpPr>
            <a:spLocks noGrp="1" noChangeArrowheads="1"/>
          </p:cNvSpPr>
          <p:nvPr>
            <p:ph sz="quarter" idx="1"/>
          </p:nvPr>
        </p:nvSpPr>
        <p:spPr/>
        <p:txBody>
          <a:bodyPr wrap="square">
            <a:spAutoFit/>
          </a:bodyPr>
          <a:lstStyle/>
          <a:p>
            <a:pPr eaLnBrk="1" hangingPunct="1">
              <a:defRPr/>
            </a:pPr>
            <a:r>
              <a:rPr lang="en-US" dirty="0">
                <a:solidFill>
                  <a:srgbClr val="231F20"/>
                </a:solidFill>
                <a:cs typeface="Arial" charset="0"/>
              </a:rPr>
              <a:t>Objective - to obtain a probability distribution of the likely outcome of an activity, when considering the input variables in combination </a:t>
            </a:r>
            <a:endParaRPr lang="en-GB" dirty="0">
              <a:solidFill>
                <a:srgbClr val="231F20"/>
              </a:solidFill>
              <a:cs typeface="Arial" charset="0"/>
            </a:endParaRPr>
          </a:p>
          <a:p>
            <a:pPr eaLnBrk="1" hangingPunct="1">
              <a:defRPr/>
            </a:pPr>
            <a:r>
              <a:rPr lang="en-US" dirty="0">
                <a:solidFill>
                  <a:srgbClr val="231F20"/>
                </a:solidFill>
                <a:cs typeface="Arial" charset="0"/>
              </a:rPr>
              <a:t>Helpful in analyzing cost or time models, where the values of the input data, the variables, (threats, opportunities, costs or durations) may be uncertain </a:t>
            </a:r>
          </a:p>
          <a:p>
            <a:pPr eaLnBrk="1" hangingPunct="1">
              <a:defRPr/>
            </a:pPr>
            <a:r>
              <a:rPr lang="en-US" dirty="0">
                <a:solidFill>
                  <a:srgbClr val="231F20"/>
                </a:solidFill>
                <a:cs typeface="Arial" charset="0"/>
              </a:rPr>
              <a:t>Software commercially available </a:t>
            </a:r>
          </a:p>
          <a:p>
            <a:pPr eaLnBrk="1" hangingPunct="1">
              <a:defRPr/>
            </a:pPr>
            <a:r>
              <a:rPr lang="en-US" dirty="0">
                <a:solidFill>
                  <a:srgbClr val="231F20"/>
                </a:solidFill>
                <a:cs typeface="Arial" charset="0"/>
              </a:rPr>
              <a:t>The thinking behind simulation is similar to the idea of carrying out multiple manual ‘what if’ scenarios</a:t>
            </a:r>
          </a:p>
          <a:p>
            <a:pPr eaLnBrk="1" hangingPunct="1">
              <a:defRPr/>
            </a:pPr>
            <a:r>
              <a:rPr lang="en-US" dirty="0">
                <a:cs typeface="Arial" charset="0"/>
              </a:rPr>
              <a:t>Can be used to </a:t>
            </a:r>
            <a:r>
              <a:rPr lang="en-GB" dirty="0">
                <a:cs typeface="Times New Roman" pitchFamily="18" charset="0"/>
              </a:rPr>
              <a:t>estimate an activity’s</a:t>
            </a:r>
            <a:r>
              <a:rPr lang="en-US" dirty="0">
                <a:cs typeface="Arial" charset="0"/>
              </a:rPr>
              <a:t> </a:t>
            </a:r>
            <a:r>
              <a:rPr lang="en-GB" dirty="0">
                <a:cs typeface="Times New Roman" pitchFamily="18" charset="0"/>
              </a:rPr>
              <a:t>total exposure to risk</a:t>
            </a:r>
            <a:endParaRPr lang="en-GB" dirty="0">
              <a:solidFill>
                <a:schemeClr val="folHlink"/>
              </a:solidFill>
            </a:endParaRPr>
          </a:p>
        </p:txBody>
      </p:sp>
      <p:sp>
        <p:nvSpPr>
          <p:cNvPr id="2" name="Tijdelijke aanduiding voor tekst 1">
            <a:extLst>
              <a:ext uri="{FF2B5EF4-FFF2-40B4-BE49-F238E27FC236}">
                <a16:creationId xmlns:a16="http://schemas.microsoft.com/office/drawing/2014/main" id="{9EF8FB76-4CD1-4715-B66D-B864F3FB3EB8}"/>
              </a:ext>
            </a:extLst>
          </p:cNvPr>
          <p:cNvSpPr>
            <a:spLocks noGrp="1"/>
          </p:cNvSpPr>
          <p:nvPr>
            <p:ph type="body" sz="quarter" idx="13"/>
          </p:nvPr>
        </p:nvSpPr>
        <p:spPr/>
        <p:txBody>
          <a:bodyPr/>
          <a:lstStyle/>
          <a:p>
            <a:r>
              <a:rPr lang="en-GB" dirty="0"/>
              <a:t>App. B</a:t>
            </a:r>
            <a:endParaRPr lang="nl-NL" dirty="0"/>
          </a:p>
        </p:txBody>
      </p:sp>
    </p:spTree>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a:bodyPr>
          <a:lstStyle/>
          <a:p>
            <a:pPr eaLnBrk="1" hangingPunct="1">
              <a:defRPr/>
            </a:pPr>
            <a:r>
              <a:rPr lang="en-GB" dirty="0"/>
              <a:t>Probability Tree Extract</a:t>
            </a:r>
          </a:p>
        </p:txBody>
      </p:sp>
      <p:sp>
        <p:nvSpPr>
          <p:cNvPr id="3" name="Tijdelijke aanduiding voor tekst 2">
            <a:extLst>
              <a:ext uri="{FF2B5EF4-FFF2-40B4-BE49-F238E27FC236}">
                <a16:creationId xmlns:a16="http://schemas.microsoft.com/office/drawing/2014/main" id="{066EEF1D-35E4-4FE9-86AE-3764356D7375}"/>
              </a:ext>
            </a:extLst>
          </p:cNvPr>
          <p:cNvSpPr>
            <a:spLocks noGrp="1"/>
          </p:cNvSpPr>
          <p:nvPr>
            <p:ph type="body" sz="quarter" idx="13"/>
          </p:nvPr>
        </p:nvSpPr>
        <p:spPr/>
        <p:txBody>
          <a:bodyPr/>
          <a:lstStyle/>
          <a:p>
            <a:r>
              <a:rPr lang="en-GB" dirty="0"/>
              <a:t>App. B.9</a:t>
            </a:r>
            <a:endParaRPr lang="nl-NL" dirty="0"/>
          </a:p>
        </p:txBody>
      </p:sp>
      <p:grpSp>
        <p:nvGrpSpPr>
          <p:cNvPr id="147" name="Groep 146"/>
          <p:cNvGrpSpPr/>
          <p:nvPr/>
        </p:nvGrpSpPr>
        <p:grpSpPr>
          <a:xfrm>
            <a:off x="1992314" y="1052736"/>
            <a:ext cx="7889901" cy="5143536"/>
            <a:chOff x="468312" y="1214422"/>
            <a:chExt cx="7889901" cy="5143536"/>
          </a:xfrm>
        </p:grpSpPr>
        <p:sp>
          <p:nvSpPr>
            <p:cNvPr id="64" name="Rectangle 95"/>
            <p:cNvSpPr>
              <a:spLocks noChangeArrowheads="1"/>
            </p:cNvSpPr>
            <p:nvPr/>
          </p:nvSpPr>
          <p:spPr bwMode="auto">
            <a:xfrm>
              <a:off x="468312" y="1214422"/>
              <a:ext cx="7889901" cy="5143536"/>
            </a:xfrm>
            <a:prstGeom prst="rect">
              <a:avLst/>
            </a:prstGeom>
            <a:solidFill>
              <a:srgbClr val="BBE0E3"/>
            </a:solidFill>
            <a:ln w="9525">
              <a:solidFill>
                <a:schemeClr val="tx1"/>
              </a:solidFill>
              <a:miter lim="800000"/>
              <a:headEnd/>
              <a:tailEnd/>
            </a:ln>
            <a:effectLst/>
          </p:spPr>
          <p:txBody>
            <a:bodyPr wrap="none" anchor="ctr"/>
            <a:lstStyle/>
            <a:p>
              <a:endParaRPr lang="en-GB" sz="1100" dirty="0"/>
            </a:p>
          </p:txBody>
        </p:sp>
        <p:sp>
          <p:nvSpPr>
            <p:cNvPr id="65" name="AutoShape 4"/>
            <p:cNvSpPr>
              <a:spLocks noChangeArrowheads="1"/>
            </p:cNvSpPr>
            <p:nvPr/>
          </p:nvSpPr>
          <p:spPr bwMode="auto">
            <a:xfrm flipH="1">
              <a:off x="6429571" y="1343010"/>
              <a:ext cx="1490315" cy="342902"/>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B </a:t>
              </a:r>
            </a:p>
            <a:p>
              <a:r>
                <a:rPr lang="en-GB" sz="900" dirty="0"/>
                <a:t>Benefits  impacted</a:t>
              </a:r>
            </a:p>
          </p:txBody>
        </p:sp>
        <p:sp>
          <p:nvSpPr>
            <p:cNvPr id="66" name="AutoShape 5"/>
            <p:cNvSpPr>
              <a:spLocks noChangeArrowheads="1"/>
            </p:cNvSpPr>
            <p:nvPr/>
          </p:nvSpPr>
          <p:spPr bwMode="auto">
            <a:xfrm flipH="1">
              <a:off x="6429571" y="1728776"/>
              <a:ext cx="1490315" cy="300040"/>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B </a:t>
              </a:r>
            </a:p>
            <a:p>
              <a:r>
                <a:rPr lang="en-GB" sz="900" dirty="0"/>
                <a:t>end-date  impacted</a:t>
              </a:r>
            </a:p>
          </p:txBody>
        </p:sp>
        <p:sp>
          <p:nvSpPr>
            <p:cNvPr id="67" name="AutoShape 8"/>
            <p:cNvSpPr>
              <a:spLocks noChangeArrowheads="1"/>
            </p:cNvSpPr>
            <p:nvPr/>
          </p:nvSpPr>
          <p:spPr bwMode="auto">
            <a:xfrm flipH="1">
              <a:off x="6604902" y="5029211"/>
              <a:ext cx="1314984" cy="385765"/>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Resources not</a:t>
              </a:r>
            </a:p>
            <a:p>
              <a:r>
                <a:rPr lang="en-GB" sz="900" dirty="0"/>
                <a:t>released on time to B</a:t>
              </a:r>
            </a:p>
          </p:txBody>
        </p:sp>
        <p:sp>
          <p:nvSpPr>
            <p:cNvPr id="68" name="AutoShape 9"/>
            <p:cNvSpPr>
              <a:spLocks noChangeArrowheads="1"/>
            </p:cNvSpPr>
            <p:nvPr/>
          </p:nvSpPr>
          <p:spPr bwMode="auto">
            <a:xfrm flipH="1">
              <a:off x="6604902" y="4643446"/>
              <a:ext cx="1314984" cy="342902"/>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Resources released</a:t>
              </a:r>
            </a:p>
            <a:p>
              <a:r>
                <a:rPr lang="en-GB" sz="900" dirty="0"/>
                <a:t>on time to B</a:t>
              </a:r>
            </a:p>
          </p:txBody>
        </p:sp>
        <p:sp>
          <p:nvSpPr>
            <p:cNvPr id="69" name="AutoShape 10"/>
            <p:cNvSpPr>
              <a:spLocks noChangeArrowheads="1"/>
            </p:cNvSpPr>
            <p:nvPr/>
          </p:nvSpPr>
          <p:spPr bwMode="auto">
            <a:xfrm flipH="1">
              <a:off x="6517236" y="4129092"/>
              <a:ext cx="1314984" cy="300040"/>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B </a:t>
              </a:r>
            </a:p>
            <a:p>
              <a:r>
                <a:rPr lang="en-GB" sz="900" dirty="0"/>
                <a:t>put on hold</a:t>
              </a:r>
            </a:p>
          </p:txBody>
        </p:sp>
        <p:sp>
          <p:nvSpPr>
            <p:cNvPr id="70" name="AutoShape 11"/>
            <p:cNvSpPr>
              <a:spLocks noChangeArrowheads="1"/>
            </p:cNvSpPr>
            <p:nvPr/>
          </p:nvSpPr>
          <p:spPr bwMode="auto">
            <a:xfrm flipH="1">
              <a:off x="6517236" y="3786190"/>
              <a:ext cx="1314984" cy="300040"/>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B</a:t>
              </a:r>
            </a:p>
            <a:p>
              <a:r>
                <a:rPr lang="en-GB" sz="900" dirty="0"/>
                <a:t> re-planned</a:t>
              </a:r>
            </a:p>
          </p:txBody>
        </p:sp>
        <p:sp>
          <p:nvSpPr>
            <p:cNvPr id="71" name="AutoShape 12"/>
            <p:cNvSpPr>
              <a:spLocks noChangeArrowheads="1"/>
            </p:cNvSpPr>
            <p:nvPr/>
          </p:nvSpPr>
          <p:spPr bwMode="auto">
            <a:xfrm flipH="1">
              <a:off x="6517236" y="3357562"/>
              <a:ext cx="1314984" cy="385765"/>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Resources not</a:t>
              </a:r>
            </a:p>
            <a:p>
              <a:r>
                <a:rPr lang="en-GB" sz="900" dirty="0"/>
                <a:t>released on time</a:t>
              </a:r>
            </a:p>
          </p:txBody>
        </p:sp>
        <p:sp>
          <p:nvSpPr>
            <p:cNvPr id="72" name="AutoShape 13"/>
            <p:cNvSpPr>
              <a:spLocks noChangeArrowheads="1"/>
            </p:cNvSpPr>
            <p:nvPr/>
          </p:nvSpPr>
          <p:spPr bwMode="auto">
            <a:xfrm flipH="1">
              <a:off x="6517236" y="2971797"/>
              <a:ext cx="1314984" cy="342902"/>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Resources released</a:t>
              </a:r>
            </a:p>
            <a:p>
              <a:r>
                <a:rPr lang="en-GB" sz="900" dirty="0"/>
                <a:t>on time to B</a:t>
              </a:r>
            </a:p>
          </p:txBody>
        </p:sp>
        <p:sp>
          <p:nvSpPr>
            <p:cNvPr id="73" name="AutoShape 14"/>
            <p:cNvSpPr>
              <a:spLocks noChangeArrowheads="1"/>
            </p:cNvSpPr>
            <p:nvPr/>
          </p:nvSpPr>
          <p:spPr bwMode="auto">
            <a:xfrm flipH="1">
              <a:off x="6429571" y="2414580"/>
              <a:ext cx="1490315" cy="453632"/>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B </a:t>
              </a:r>
            </a:p>
            <a:p>
              <a:r>
                <a:rPr lang="en-GB" sz="900" dirty="0"/>
                <a:t>increased to cover resources</a:t>
              </a:r>
            </a:p>
          </p:txBody>
        </p:sp>
        <p:sp>
          <p:nvSpPr>
            <p:cNvPr id="74" name="AutoShape 15"/>
            <p:cNvSpPr>
              <a:spLocks noChangeArrowheads="1"/>
            </p:cNvSpPr>
            <p:nvPr/>
          </p:nvSpPr>
          <p:spPr bwMode="auto">
            <a:xfrm flipH="1">
              <a:off x="6429571" y="2071678"/>
              <a:ext cx="1490315" cy="300040"/>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B </a:t>
              </a:r>
            </a:p>
            <a:p>
              <a:r>
                <a:rPr lang="en-GB" sz="900" dirty="0"/>
                <a:t>Budget overspend</a:t>
              </a:r>
            </a:p>
          </p:txBody>
        </p:sp>
        <p:sp>
          <p:nvSpPr>
            <p:cNvPr id="75" name="AutoShape 17"/>
            <p:cNvSpPr>
              <a:spLocks noChangeArrowheads="1"/>
            </p:cNvSpPr>
            <p:nvPr/>
          </p:nvSpPr>
          <p:spPr bwMode="auto">
            <a:xfrm flipH="1">
              <a:off x="5026921" y="1257285"/>
              <a:ext cx="1139652" cy="342902"/>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B is </a:t>
              </a:r>
            </a:p>
            <a:p>
              <a:r>
                <a:rPr lang="en-GB" sz="900" dirty="0" err="1"/>
                <a:t>descoped</a:t>
              </a:r>
              <a:endParaRPr lang="en-GB" sz="900" dirty="0"/>
            </a:p>
          </p:txBody>
        </p:sp>
        <p:sp>
          <p:nvSpPr>
            <p:cNvPr id="76" name="AutoShape 18"/>
            <p:cNvSpPr>
              <a:spLocks noChangeArrowheads="1"/>
            </p:cNvSpPr>
            <p:nvPr/>
          </p:nvSpPr>
          <p:spPr bwMode="auto">
            <a:xfrm flipH="1">
              <a:off x="5026921" y="2071678"/>
              <a:ext cx="1139652" cy="472682"/>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B buys</a:t>
              </a:r>
            </a:p>
            <a:p>
              <a:r>
                <a:rPr lang="en-GB" sz="900" dirty="0"/>
                <a:t> in additional</a:t>
              </a:r>
            </a:p>
            <a:p>
              <a:r>
                <a:rPr lang="en-GB" sz="900" dirty="0"/>
                <a:t> resource</a:t>
              </a:r>
            </a:p>
          </p:txBody>
        </p:sp>
        <p:sp>
          <p:nvSpPr>
            <p:cNvPr id="77" name="AutoShape 19"/>
            <p:cNvSpPr>
              <a:spLocks noChangeArrowheads="1"/>
            </p:cNvSpPr>
            <p:nvPr/>
          </p:nvSpPr>
          <p:spPr bwMode="auto">
            <a:xfrm flipH="1">
              <a:off x="5026921" y="1685913"/>
              <a:ext cx="1139652" cy="300040"/>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B </a:t>
              </a:r>
            </a:p>
            <a:p>
              <a:r>
                <a:rPr lang="en-GB" sz="900" dirty="0"/>
                <a:t>is delayed</a:t>
              </a:r>
            </a:p>
          </p:txBody>
        </p:sp>
        <p:sp>
          <p:nvSpPr>
            <p:cNvPr id="78" name="AutoShape 21"/>
            <p:cNvSpPr>
              <a:spLocks noChangeArrowheads="1"/>
            </p:cNvSpPr>
            <p:nvPr/>
          </p:nvSpPr>
          <p:spPr bwMode="auto">
            <a:xfrm flipH="1">
              <a:off x="5026921" y="3743327"/>
              <a:ext cx="1139652" cy="300040"/>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B </a:t>
              </a:r>
            </a:p>
            <a:p>
              <a:r>
                <a:rPr lang="en-GB" sz="900" dirty="0"/>
                <a:t>budget cut</a:t>
              </a:r>
            </a:p>
          </p:txBody>
        </p:sp>
        <p:sp>
          <p:nvSpPr>
            <p:cNvPr id="79" name="AutoShape 22"/>
            <p:cNvSpPr>
              <a:spLocks noChangeArrowheads="1"/>
            </p:cNvSpPr>
            <p:nvPr/>
          </p:nvSpPr>
          <p:spPr bwMode="auto">
            <a:xfrm flipH="1">
              <a:off x="5026921" y="3271836"/>
              <a:ext cx="1139652" cy="385765"/>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B </a:t>
              </a:r>
            </a:p>
            <a:p>
              <a:r>
                <a:rPr lang="en-GB" sz="900" dirty="0"/>
                <a:t>Budget protected</a:t>
              </a:r>
            </a:p>
          </p:txBody>
        </p:sp>
        <p:sp>
          <p:nvSpPr>
            <p:cNvPr id="80" name="AutoShape 23"/>
            <p:cNvSpPr>
              <a:spLocks noChangeArrowheads="1"/>
            </p:cNvSpPr>
            <p:nvPr/>
          </p:nvSpPr>
          <p:spPr bwMode="auto">
            <a:xfrm flipH="1">
              <a:off x="5026921" y="5457839"/>
              <a:ext cx="1139652" cy="300040"/>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A </a:t>
              </a:r>
            </a:p>
            <a:p>
              <a:r>
                <a:rPr lang="en-GB" sz="900" dirty="0"/>
                <a:t>put on hold</a:t>
              </a:r>
            </a:p>
          </p:txBody>
        </p:sp>
        <p:sp>
          <p:nvSpPr>
            <p:cNvPr id="81" name="AutoShape 24"/>
            <p:cNvSpPr>
              <a:spLocks noChangeArrowheads="1"/>
            </p:cNvSpPr>
            <p:nvPr/>
          </p:nvSpPr>
          <p:spPr bwMode="auto">
            <a:xfrm flipH="1">
              <a:off x="5026921" y="4974442"/>
              <a:ext cx="1139652" cy="397672"/>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Project A</a:t>
              </a:r>
            </a:p>
            <a:p>
              <a:r>
                <a:rPr lang="en-GB" sz="900" dirty="0"/>
                <a:t> is descoped</a:t>
              </a:r>
            </a:p>
          </p:txBody>
        </p:sp>
        <p:sp>
          <p:nvSpPr>
            <p:cNvPr id="82" name="AutoShape 26"/>
            <p:cNvSpPr>
              <a:spLocks noChangeArrowheads="1"/>
            </p:cNvSpPr>
            <p:nvPr/>
          </p:nvSpPr>
          <p:spPr bwMode="auto">
            <a:xfrm flipH="1">
              <a:off x="3273610" y="2071678"/>
              <a:ext cx="1227318" cy="385765"/>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Resources released</a:t>
              </a:r>
            </a:p>
            <a:p>
              <a:r>
                <a:rPr lang="en-GB" sz="900" dirty="0"/>
                <a:t>on time to B</a:t>
              </a:r>
            </a:p>
          </p:txBody>
        </p:sp>
        <p:sp>
          <p:nvSpPr>
            <p:cNvPr id="83" name="AutoShape 28"/>
            <p:cNvSpPr>
              <a:spLocks noChangeArrowheads="1"/>
            </p:cNvSpPr>
            <p:nvPr/>
          </p:nvSpPr>
          <p:spPr bwMode="auto">
            <a:xfrm flipH="1">
              <a:off x="3185945" y="3486150"/>
              <a:ext cx="1314984" cy="342902"/>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Extra Funding </a:t>
              </a:r>
            </a:p>
            <a:p>
              <a:r>
                <a:rPr lang="en-GB" sz="900" dirty="0"/>
                <a:t> for  Project A</a:t>
              </a:r>
            </a:p>
          </p:txBody>
        </p:sp>
        <p:sp>
          <p:nvSpPr>
            <p:cNvPr id="84" name="AutoShape 29"/>
            <p:cNvSpPr>
              <a:spLocks noChangeArrowheads="1"/>
            </p:cNvSpPr>
            <p:nvPr/>
          </p:nvSpPr>
          <p:spPr bwMode="auto">
            <a:xfrm flipH="1">
              <a:off x="3098279" y="5243525"/>
              <a:ext cx="1402649" cy="385765"/>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No extra funding</a:t>
              </a:r>
            </a:p>
            <a:p>
              <a:r>
                <a:rPr lang="en-GB" sz="900" dirty="0"/>
                <a:t> for Project A</a:t>
              </a:r>
            </a:p>
          </p:txBody>
        </p:sp>
        <p:sp>
          <p:nvSpPr>
            <p:cNvPr id="85" name="AutoShape 30"/>
            <p:cNvSpPr>
              <a:spLocks noChangeArrowheads="1"/>
            </p:cNvSpPr>
            <p:nvPr/>
          </p:nvSpPr>
          <p:spPr bwMode="auto">
            <a:xfrm flipH="1">
              <a:off x="1783296" y="1895464"/>
              <a:ext cx="1139652" cy="325043"/>
            </a:xfrm>
            <a:prstGeom prst="flowChartPunchedCard">
              <a:avLst/>
            </a:prstGeom>
            <a:solidFill>
              <a:schemeClr val="bg1"/>
            </a:solidFill>
            <a:ln w="9525">
              <a:solidFill>
                <a:schemeClr val="tx1"/>
              </a:solidFill>
              <a:miter lim="800000"/>
              <a:headEnd/>
              <a:tailEnd/>
            </a:ln>
            <a:effectLst/>
          </p:spPr>
          <p:txBody>
            <a:bodyPr wrap="none" anchor="ctr"/>
            <a:lstStyle/>
            <a:p>
              <a:pPr algn="ctr"/>
              <a:r>
                <a:rPr lang="en-GB" sz="1100" dirty="0"/>
                <a:t>Time </a:t>
              </a:r>
            </a:p>
            <a:p>
              <a:pPr algn="ctr"/>
              <a:r>
                <a:rPr lang="en-GB" sz="1100" dirty="0"/>
                <a:t>overrun</a:t>
              </a:r>
            </a:p>
          </p:txBody>
        </p:sp>
        <p:sp>
          <p:nvSpPr>
            <p:cNvPr id="86" name="AutoShape 31"/>
            <p:cNvSpPr>
              <a:spLocks noChangeArrowheads="1"/>
            </p:cNvSpPr>
            <p:nvPr/>
          </p:nvSpPr>
          <p:spPr bwMode="auto">
            <a:xfrm flipH="1">
              <a:off x="1432633" y="4386269"/>
              <a:ext cx="1139652" cy="300040"/>
            </a:xfrm>
            <a:prstGeom prst="flowChartPunchedCard">
              <a:avLst/>
            </a:prstGeom>
            <a:solidFill>
              <a:schemeClr val="bg1"/>
            </a:solidFill>
            <a:ln w="9525">
              <a:solidFill>
                <a:schemeClr val="tx1"/>
              </a:solidFill>
              <a:miter lim="800000"/>
              <a:headEnd/>
              <a:tailEnd/>
            </a:ln>
            <a:effectLst/>
          </p:spPr>
          <p:txBody>
            <a:bodyPr wrap="none" anchor="ctr"/>
            <a:lstStyle/>
            <a:p>
              <a:pPr algn="ctr"/>
              <a:r>
                <a:rPr lang="en-GB" sz="1100" dirty="0"/>
                <a:t>Cost overrun</a:t>
              </a:r>
            </a:p>
          </p:txBody>
        </p:sp>
        <p:sp>
          <p:nvSpPr>
            <p:cNvPr id="87" name="AutoShape 32"/>
            <p:cNvSpPr>
              <a:spLocks noChangeArrowheads="1"/>
            </p:cNvSpPr>
            <p:nvPr/>
          </p:nvSpPr>
          <p:spPr bwMode="auto">
            <a:xfrm flipH="1">
              <a:off x="731309" y="3353990"/>
              <a:ext cx="1139652" cy="346474"/>
            </a:xfrm>
            <a:prstGeom prst="flowChartPunchedCard">
              <a:avLst/>
            </a:prstGeom>
            <a:solidFill>
              <a:schemeClr val="bg1"/>
            </a:solidFill>
            <a:ln w="9525">
              <a:solidFill>
                <a:schemeClr val="tx1"/>
              </a:solidFill>
              <a:miter lim="800000"/>
              <a:headEnd/>
              <a:tailEnd/>
            </a:ln>
            <a:effectLst/>
          </p:spPr>
          <p:txBody>
            <a:bodyPr wrap="none" anchor="ctr"/>
            <a:lstStyle/>
            <a:p>
              <a:pPr algn="ctr"/>
              <a:r>
                <a:rPr lang="en-GB" sz="1100" dirty="0"/>
                <a:t>Project A </a:t>
              </a:r>
            </a:p>
            <a:p>
              <a:pPr algn="ctr"/>
              <a:r>
                <a:rPr lang="en-GB" sz="1100" dirty="0"/>
                <a:t>overruns</a:t>
              </a:r>
            </a:p>
          </p:txBody>
        </p:sp>
        <p:cxnSp>
          <p:nvCxnSpPr>
            <p:cNvPr id="88" name="AutoShape 34"/>
            <p:cNvCxnSpPr>
              <a:cxnSpLocks noChangeShapeType="1"/>
              <a:stCxn id="87" idx="0"/>
              <a:endCxn id="85" idx="3"/>
            </p:cNvCxnSpPr>
            <p:nvPr/>
          </p:nvCxnSpPr>
          <p:spPr bwMode="auto">
            <a:xfrm rot="16200000">
              <a:off x="893915" y="2464610"/>
              <a:ext cx="1296600" cy="482161"/>
            </a:xfrm>
            <a:prstGeom prst="bentConnector2">
              <a:avLst/>
            </a:prstGeom>
            <a:noFill/>
            <a:ln w="28575">
              <a:solidFill>
                <a:srgbClr val="008080"/>
              </a:solidFill>
              <a:miter lim="800000"/>
              <a:headEnd/>
              <a:tailEnd/>
            </a:ln>
            <a:effectLst/>
          </p:spPr>
        </p:cxnSp>
        <p:cxnSp>
          <p:nvCxnSpPr>
            <p:cNvPr id="89" name="AutoShape 36"/>
            <p:cNvCxnSpPr>
              <a:cxnSpLocks noChangeShapeType="1"/>
              <a:stCxn id="87" idx="2"/>
              <a:endCxn id="86" idx="3"/>
            </p:cNvCxnSpPr>
            <p:nvPr/>
          </p:nvCxnSpPr>
          <p:spPr bwMode="auto">
            <a:xfrm rot="16200000" flipH="1">
              <a:off x="948971" y="4052628"/>
              <a:ext cx="835825" cy="131498"/>
            </a:xfrm>
            <a:prstGeom prst="bentConnector2">
              <a:avLst/>
            </a:prstGeom>
            <a:noFill/>
            <a:ln w="28575">
              <a:solidFill>
                <a:srgbClr val="008080"/>
              </a:solidFill>
              <a:miter lim="800000"/>
              <a:headEnd/>
              <a:tailEnd/>
            </a:ln>
            <a:effectLst/>
          </p:spPr>
        </p:cxnSp>
        <p:sp>
          <p:nvSpPr>
            <p:cNvPr id="90" name="AutoShape 37"/>
            <p:cNvSpPr>
              <a:spLocks noChangeArrowheads="1"/>
            </p:cNvSpPr>
            <p:nvPr/>
          </p:nvSpPr>
          <p:spPr bwMode="auto">
            <a:xfrm flipH="1">
              <a:off x="6604902" y="5457839"/>
              <a:ext cx="1314984" cy="385765"/>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Resources not</a:t>
              </a:r>
            </a:p>
            <a:p>
              <a:r>
                <a:rPr lang="en-GB" sz="900" dirty="0"/>
                <a:t>released on time to B</a:t>
              </a:r>
            </a:p>
          </p:txBody>
        </p:sp>
        <p:sp>
          <p:nvSpPr>
            <p:cNvPr id="91" name="AutoShape 39"/>
            <p:cNvSpPr>
              <a:spLocks noChangeArrowheads="1"/>
            </p:cNvSpPr>
            <p:nvPr/>
          </p:nvSpPr>
          <p:spPr bwMode="auto">
            <a:xfrm flipH="1">
              <a:off x="6604902" y="5886467"/>
              <a:ext cx="1314984" cy="342902"/>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Resources released</a:t>
              </a:r>
            </a:p>
            <a:p>
              <a:r>
                <a:rPr lang="en-GB" sz="900" dirty="0"/>
                <a:t>on time to B</a:t>
              </a:r>
            </a:p>
          </p:txBody>
        </p:sp>
        <p:cxnSp>
          <p:nvCxnSpPr>
            <p:cNvPr id="92" name="AutoShape 40"/>
            <p:cNvCxnSpPr>
              <a:cxnSpLocks noChangeShapeType="1"/>
              <a:stCxn id="83" idx="3"/>
              <a:endCxn id="84" idx="3"/>
            </p:cNvCxnSpPr>
            <p:nvPr/>
          </p:nvCxnSpPr>
          <p:spPr bwMode="auto">
            <a:xfrm rot="10800000" flipV="1">
              <a:off x="3098279" y="3657602"/>
              <a:ext cx="87666" cy="1778806"/>
            </a:xfrm>
            <a:prstGeom prst="bentConnector3">
              <a:avLst>
                <a:gd name="adj1" fmla="val 325000"/>
              </a:avLst>
            </a:prstGeom>
            <a:noFill/>
            <a:ln w="28575">
              <a:solidFill>
                <a:srgbClr val="008080"/>
              </a:solidFill>
              <a:miter lim="800000"/>
              <a:headEnd/>
              <a:tailEnd/>
            </a:ln>
            <a:effectLst/>
          </p:spPr>
        </p:cxnSp>
        <p:cxnSp>
          <p:nvCxnSpPr>
            <p:cNvPr id="93" name="AutoShape 41"/>
            <p:cNvCxnSpPr>
              <a:cxnSpLocks noChangeShapeType="1"/>
              <a:stCxn id="86" idx="2"/>
            </p:cNvCxnSpPr>
            <p:nvPr/>
          </p:nvCxnSpPr>
          <p:spPr bwMode="auto">
            <a:xfrm rot="16200000" flipH="1">
              <a:off x="2198889" y="4489879"/>
              <a:ext cx="526260" cy="919119"/>
            </a:xfrm>
            <a:prstGeom prst="bentConnector2">
              <a:avLst/>
            </a:prstGeom>
            <a:noFill/>
            <a:ln w="28575">
              <a:solidFill>
                <a:srgbClr val="008080"/>
              </a:solidFill>
              <a:miter lim="800000"/>
              <a:headEnd/>
              <a:tailEnd/>
            </a:ln>
            <a:effectLst/>
          </p:spPr>
        </p:cxnSp>
        <p:cxnSp>
          <p:nvCxnSpPr>
            <p:cNvPr id="94" name="AutoShape 42"/>
            <p:cNvCxnSpPr>
              <a:cxnSpLocks noChangeShapeType="1"/>
              <a:stCxn id="83" idx="2"/>
            </p:cNvCxnSpPr>
            <p:nvPr/>
          </p:nvCxnSpPr>
          <p:spPr bwMode="auto">
            <a:xfrm rot="16200000" flipH="1">
              <a:off x="4348979" y="3323510"/>
              <a:ext cx="183358" cy="1194443"/>
            </a:xfrm>
            <a:prstGeom prst="bentConnector2">
              <a:avLst/>
            </a:prstGeom>
            <a:noFill/>
            <a:ln w="28575">
              <a:solidFill>
                <a:srgbClr val="008080"/>
              </a:solidFill>
              <a:miter lim="800000"/>
              <a:headEnd/>
              <a:tailEnd/>
            </a:ln>
            <a:effectLst/>
          </p:spPr>
        </p:cxnSp>
        <p:cxnSp>
          <p:nvCxnSpPr>
            <p:cNvPr id="95" name="AutoShape 43"/>
            <p:cNvCxnSpPr>
              <a:cxnSpLocks noChangeShapeType="1"/>
              <a:stCxn id="79" idx="3"/>
            </p:cNvCxnSpPr>
            <p:nvPr/>
          </p:nvCxnSpPr>
          <p:spPr bwMode="auto">
            <a:xfrm rot="10800000" flipV="1">
              <a:off x="4763925" y="3464719"/>
              <a:ext cx="262997" cy="544120"/>
            </a:xfrm>
            <a:prstGeom prst="bentConnector2">
              <a:avLst/>
            </a:prstGeom>
            <a:noFill/>
            <a:ln w="28575">
              <a:solidFill>
                <a:srgbClr val="008080"/>
              </a:solidFill>
              <a:miter lim="800000"/>
              <a:headEnd/>
              <a:tailEnd/>
            </a:ln>
            <a:effectLst/>
          </p:spPr>
        </p:cxnSp>
        <p:cxnSp>
          <p:nvCxnSpPr>
            <p:cNvPr id="96" name="AutoShape 44"/>
            <p:cNvCxnSpPr>
              <a:cxnSpLocks noChangeShapeType="1"/>
              <a:stCxn id="85" idx="2"/>
            </p:cNvCxnSpPr>
            <p:nvPr/>
          </p:nvCxnSpPr>
          <p:spPr bwMode="auto">
            <a:xfrm rot="16200000" flipH="1">
              <a:off x="2705613" y="1868016"/>
              <a:ext cx="215504" cy="920488"/>
            </a:xfrm>
            <a:prstGeom prst="bentConnector2">
              <a:avLst/>
            </a:prstGeom>
            <a:noFill/>
            <a:ln w="28575">
              <a:solidFill>
                <a:srgbClr val="008080"/>
              </a:solidFill>
              <a:miter lim="800000"/>
              <a:headEnd/>
              <a:tailEnd/>
            </a:ln>
            <a:effectLst/>
          </p:spPr>
        </p:cxnSp>
        <p:cxnSp>
          <p:nvCxnSpPr>
            <p:cNvPr id="97" name="AutoShape 45"/>
            <p:cNvCxnSpPr>
              <a:cxnSpLocks noChangeShapeType="1"/>
            </p:cNvCxnSpPr>
            <p:nvPr/>
          </p:nvCxnSpPr>
          <p:spPr bwMode="auto">
            <a:xfrm rot="10800000" flipV="1">
              <a:off x="3076363" y="1863318"/>
              <a:ext cx="197248" cy="572694"/>
            </a:xfrm>
            <a:prstGeom prst="bentConnector2">
              <a:avLst/>
            </a:prstGeom>
            <a:noFill/>
            <a:ln w="28575">
              <a:solidFill>
                <a:srgbClr val="008080"/>
              </a:solidFill>
              <a:miter lim="800000"/>
              <a:headEnd/>
              <a:tailEnd/>
            </a:ln>
            <a:effectLst/>
          </p:spPr>
        </p:cxnSp>
        <p:cxnSp>
          <p:nvCxnSpPr>
            <p:cNvPr id="98" name="AutoShape 46"/>
            <p:cNvCxnSpPr>
              <a:cxnSpLocks noChangeShapeType="1"/>
            </p:cNvCxnSpPr>
            <p:nvPr/>
          </p:nvCxnSpPr>
          <p:spPr bwMode="auto">
            <a:xfrm rot="10800000" flipH="1" flipV="1">
              <a:off x="5033771" y="1301339"/>
              <a:ext cx="1369" cy="1085858"/>
            </a:xfrm>
            <a:prstGeom prst="bentConnector3">
              <a:avLst>
                <a:gd name="adj1" fmla="val -14400000"/>
              </a:avLst>
            </a:prstGeom>
            <a:noFill/>
            <a:ln w="28575">
              <a:solidFill>
                <a:srgbClr val="008080"/>
              </a:solidFill>
              <a:miter lim="800000"/>
              <a:headEnd/>
              <a:tailEnd/>
            </a:ln>
            <a:effectLst/>
          </p:spPr>
        </p:cxnSp>
        <p:cxnSp>
          <p:nvCxnSpPr>
            <p:cNvPr id="99" name="AutoShape 47"/>
            <p:cNvCxnSpPr>
              <a:cxnSpLocks noChangeShapeType="1"/>
              <a:stCxn id="100" idx="1"/>
            </p:cNvCxnSpPr>
            <p:nvPr/>
          </p:nvCxnSpPr>
          <p:spPr bwMode="auto">
            <a:xfrm flipV="1">
              <a:off x="4500928" y="1308101"/>
              <a:ext cx="331425" cy="506400"/>
            </a:xfrm>
            <a:prstGeom prst="bentConnector2">
              <a:avLst/>
            </a:prstGeom>
            <a:noFill/>
            <a:ln w="28575">
              <a:solidFill>
                <a:srgbClr val="008080"/>
              </a:solidFill>
              <a:miter lim="800000"/>
              <a:headEnd/>
              <a:tailEnd/>
            </a:ln>
            <a:effectLst/>
          </p:spPr>
        </p:cxnSp>
        <p:sp>
          <p:nvSpPr>
            <p:cNvPr id="100" name="AutoShape 27"/>
            <p:cNvSpPr>
              <a:spLocks noChangeArrowheads="1"/>
            </p:cNvSpPr>
            <p:nvPr/>
          </p:nvSpPr>
          <p:spPr bwMode="auto">
            <a:xfrm flipH="1">
              <a:off x="3273610" y="1643050"/>
              <a:ext cx="1227318" cy="342902"/>
            </a:xfrm>
            <a:prstGeom prst="flowChartPunchedCard">
              <a:avLst/>
            </a:prstGeom>
            <a:solidFill>
              <a:schemeClr val="bg1"/>
            </a:solidFill>
            <a:ln w="9525">
              <a:solidFill>
                <a:schemeClr val="tx1"/>
              </a:solidFill>
              <a:miter lim="800000"/>
              <a:headEnd/>
              <a:tailEnd/>
            </a:ln>
            <a:effectLst/>
          </p:spPr>
          <p:txBody>
            <a:bodyPr wrap="none" lIns="36000" tIns="0" rIns="36000" bIns="0" anchor="ctr"/>
            <a:lstStyle/>
            <a:p>
              <a:r>
                <a:rPr lang="en-GB" sz="900" dirty="0"/>
                <a:t>Resources not </a:t>
              </a:r>
            </a:p>
            <a:p>
              <a:r>
                <a:rPr lang="en-GB" sz="900" dirty="0"/>
                <a:t>released to B</a:t>
              </a:r>
            </a:p>
          </p:txBody>
        </p:sp>
        <p:sp>
          <p:nvSpPr>
            <p:cNvPr id="101" name="Line 50"/>
            <p:cNvSpPr>
              <a:spLocks noChangeShapeType="1"/>
            </p:cNvSpPr>
            <p:nvPr/>
          </p:nvSpPr>
          <p:spPr bwMode="auto">
            <a:xfrm flipV="1">
              <a:off x="4838700" y="1814500"/>
              <a:ext cx="196440" cy="1599"/>
            </a:xfrm>
            <a:prstGeom prst="line">
              <a:avLst/>
            </a:prstGeom>
            <a:noFill/>
            <a:ln w="28575">
              <a:solidFill>
                <a:srgbClr val="008080"/>
              </a:solidFill>
              <a:round/>
              <a:headEnd/>
              <a:tailEnd/>
            </a:ln>
            <a:effectLst/>
          </p:spPr>
          <p:txBody>
            <a:bodyPr/>
            <a:lstStyle/>
            <a:p>
              <a:endParaRPr lang="en-GB" sz="1100" dirty="0"/>
            </a:p>
          </p:txBody>
        </p:sp>
        <p:cxnSp>
          <p:nvCxnSpPr>
            <p:cNvPr id="102" name="AutoShape 51"/>
            <p:cNvCxnSpPr>
              <a:cxnSpLocks noChangeShapeType="1"/>
              <a:stCxn id="65" idx="3"/>
              <a:endCxn id="73" idx="3"/>
            </p:cNvCxnSpPr>
            <p:nvPr/>
          </p:nvCxnSpPr>
          <p:spPr bwMode="auto">
            <a:xfrm rot="10800000" flipH="1" flipV="1">
              <a:off x="6429571" y="1514462"/>
              <a:ext cx="1370" cy="1126339"/>
            </a:xfrm>
            <a:prstGeom prst="bentConnector3">
              <a:avLst>
                <a:gd name="adj1" fmla="val -14400000"/>
              </a:avLst>
            </a:prstGeom>
            <a:noFill/>
            <a:ln w="28575">
              <a:solidFill>
                <a:srgbClr val="008080"/>
              </a:solidFill>
              <a:miter lim="800000"/>
              <a:headEnd/>
              <a:tailEnd/>
            </a:ln>
            <a:effectLst/>
          </p:spPr>
        </p:cxnSp>
        <p:sp>
          <p:nvSpPr>
            <p:cNvPr id="103" name="Line 52"/>
            <p:cNvSpPr>
              <a:spLocks noChangeShapeType="1"/>
            </p:cNvSpPr>
            <p:nvPr/>
          </p:nvSpPr>
          <p:spPr bwMode="auto">
            <a:xfrm>
              <a:off x="6254239" y="1900227"/>
              <a:ext cx="175331" cy="0"/>
            </a:xfrm>
            <a:prstGeom prst="line">
              <a:avLst/>
            </a:prstGeom>
            <a:noFill/>
            <a:ln w="28575">
              <a:solidFill>
                <a:srgbClr val="008080"/>
              </a:solidFill>
              <a:round/>
              <a:headEnd/>
              <a:tailEnd/>
            </a:ln>
            <a:effectLst/>
          </p:spPr>
          <p:txBody>
            <a:bodyPr/>
            <a:lstStyle/>
            <a:p>
              <a:endParaRPr lang="en-GB" sz="1100" dirty="0"/>
            </a:p>
          </p:txBody>
        </p:sp>
        <p:sp>
          <p:nvSpPr>
            <p:cNvPr id="104" name="Line 53"/>
            <p:cNvSpPr>
              <a:spLocks noChangeShapeType="1"/>
            </p:cNvSpPr>
            <p:nvPr/>
          </p:nvSpPr>
          <p:spPr bwMode="auto">
            <a:xfrm flipH="1">
              <a:off x="6254239" y="2243129"/>
              <a:ext cx="175331" cy="0"/>
            </a:xfrm>
            <a:prstGeom prst="line">
              <a:avLst/>
            </a:prstGeom>
            <a:noFill/>
            <a:ln w="28575">
              <a:solidFill>
                <a:srgbClr val="008080"/>
              </a:solidFill>
              <a:round/>
              <a:headEnd/>
              <a:tailEnd/>
            </a:ln>
            <a:effectLst/>
          </p:spPr>
          <p:txBody>
            <a:bodyPr/>
            <a:lstStyle/>
            <a:p>
              <a:endParaRPr lang="en-GB" sz="1100" dirty="0"/>
            </a:p>
          </p:txBody>
        </p:sp>
        <p:sp>
          <p:nvSpPr>
            <p:cNvPr id="105" name="Line 56"/>
            <p:cNvSpPr>
              <a:spLocks noChangeShapeType="1"/>
            </p:cNvSpPr>
            <p:nvPr/>
          </p:nvSpPr>
          <p:spPr bwMode="auto">
            <a:xfrm>
              <a:off x="5640580" y="1600187"/>
              <a:ext cx="0" cy="85726"/>
            </a:xfrm>
            <a:prstGeom prst="line">
              <a:avLst/>
            </a:prstGeom>
            <a:noFill/>
            <a:ln w="19050">
              <a:solidFill>
                <a:srgbClr val="008080"/>
              </a:solidFill>
              <a:round/>
              <a:headEnd/>
              <a:tailEnd/>
            </a:ln>
            <a:effectLst/>
          </p:spPr>
          <p:txBody>
            <a:bodyPr/>
            <a:lstStyle/>
            <a:p>
              <a:endParaRPr lang="en-GB" sz="1100" dirty="0"/>
            </a:p>
          </p:txBody>
        </p:sp>
        <p:sp>
          <p:nvSpPr>
            <p:cNvPr id="106" name="Line 57"/>
            <p:cNvSpPr>
              <a:spLocks noChangeShapeType="1"/>
            </p:cNvSpPr>
            <p:nvPr/>
          </p:nvSpPr>
          <p:spPr bwMode="auto">
            <a:xfrm>
              <a:off x="5640580" y="1985952"/>
              <a:ext cx="0" cy="85726"/>
            </a:xfrm>
            <a:prstGeom prst="line">
              <a:avLst/>
            </a:prstGeom>
            <a:noFill/>
            <a:ln w="19050">
              <a:solidFill>
                <a:srgbClr val="008080"/>
              </a:solidFill>
              <a:round/>
              <a:headEnd/>
              <a:tailEnd/>
            </a:ln>
            <a:effectLst/>
          </p:spPr>
          <p:txBody>
            <a:bodyPr/>
            <a:lstStyle/>
            <a:p>
              <a:endParaRPr lang="en-GB" sz="1100" dirty="0"/>
            </a:p>
          </p:txBody>
        </p:sp>
        <p:sp>
          <p:nvSpPr>
            <p:cNvPr id="107" name="Line 58"/>
            <p:cNvSpPr>
              <a:spLocks noChangeShapeType="1"/>
            </p:cNvSpPr>
            <p:nvPr/>
          </p:nvSpPr>
          <p:spPr bwMode="auto">
            <a:xfrm>
              <a:off x="5640580" y="2028815"/>
              <a:ext cx="613659" cy="0"/>
            </a:xfrm>
            <a:prstGeom prst="line">
              <a:avLst/>
            </a:prstGeom>
            <a:noFill/>
            <a:ln w="28575">
              <a:solidFill>
                <a:srgbClr val="008080"/>
              </a:solidFill>
              <a:round/>
              <a:headEnd/>
              <a:tailEnd/>
            </a:ln>
            <a:effectLst/>
          </p:spPr>
          <p:txBody>
            <a:bodyPr/>
            <a:lstStyle/>
            <a:p>
              <a:endParaRPr lang="en-GB" sz="1100" dirty="0"/>
            </a:p>
          </p:txBody>
        </p:sp>
        <p:sp>
          <p:nvSpPr>
            <p:cNvPr id="108" name="Line 59"/>
            <p:cNvSpPr>
              <a:spLocks noChangeShapeType="1"/>
            </p:cNvSpPr>
            <p:nvPr/>
          </p:nvSpPr>
          <p:spPr bwMode="auto">
            <a:xfrm flipV="1">
              <a:off x="5640580" y="1626381"/>
              <a:ext cx="573936" cy="16669"/>
            </a:xfrm>
            <a:prstGeom prst="line">
              <a:avLst/>
            </a:prstGeom>
            <a:noFill/>
            <a:ln w="28575">
              <a:solidFill>
                <a:srgbClr val="008080"/>
              </a:solidFill>
              <a:round/>
              <a:headEnd/>
              <a:tailEnd/>
            </a:ln>
            <a:effectLst/>
          </p:spPr>
          <p:txBody>
            <a:bodyPr/>
            <a:lstStyle/>
            <a:p>
              <a:endParaRPr lang="en-GB" sz="1100" dirty="0"/>
            </a:p>
          </p:txBody>
        </p:sp>
        <p:cxnSp>
          <p:nvCxnSpPr>
            <p:cNvPr id="109" name="AutoShape 60"/>
            <p:cNvCxnSpPr>
              <a:cxnSpLocks noChangeShapeType="1"/>
              <a:stCxn id="79" idx="0"/>
              <a:endCxn id="72" idx="3"/>
            </p:cNvCxnSpPr>
            <p:nvPr/>
          </p:nvCxnSpPr>
          <p:spPr bwMode="auto">
            <a:xfrm rot="16200000">
              <a:off x="5992698" y="2747298"/>
              <a:ext cx="128588" cy="920488"/>
            </a:xfrm>
            <a:prstGeom prst="bentConnector2">
              <a:avLst/>
            </a:prstGeom>
            <a:noFill/>
            <a:ln w="28575">
              <a:solidFill>
                <a:srgbClr val="008080"/>
              </a:solidFill>
              <a:miter lim="800000"/>
              <a:headEnd/>
              <a:tailEnd/>
            </a:ln>
            <a:effectLst/>
          </p:spPr>
        </p:cxnSp>
        <p:cxnSp>
          <p:nvCxnSpPr>
            <p:cNvPr id="110" name="AutoShape 61"/>
            <p:cNvCxnSpPr>
              <a:cxnSpLocks noChangeShapeType="1"/>
            </p:cNvCxnSpPr>
            <p:nvPr/>
          </p:nvCxnSpPr>
          <p:spPr bwMode="auto">
            <a:xfrm rot="16200000" flipH="1">
              <a:off x="6180617" y="3341225"/>
              <a:ext cx="541739" cy="131498"/>
            </a:xfrm>
            <a:prstGeom prst="bentConnector2">
              <a:avLst/>
            </a:prstGeom>
            <a:noFill/>
            <a:ln w="28575">
              <a:solidFill>
                <a:srgbClr val="008080"/>
              </a:solidFill>
              <a:miter lim="800000"/>
              <a:headEnd/>
              <a:tailEnd/>
            </a:ln>
            <a:effectLst/>
          </p:spPr>
        </p:cxnSp>
        <p:cxnSp>
          <p:nvCxnSpPr>
            <p:cNvPr id="111" name="AutoShape 62"/>
            <p:cNvCxnSpPr>
              <a:cxnSpLocks noChangeShapeType="1"/>
              <a:stCxn id="78" idx="2"/>
            </p:cNvCxnSpPr>
            <p:nvPr/>
          </p:nvCxnSpPr>
          <p:spPr bwMode="auto">
            <a:xfrm rot="16200000" flipH="1">
              <a:off x="5904412" y="3735703"/>
              <a:ext cx="302421" cy="917749"/>
            </a:xfrm>
            <a:prstGeom prst="bentConnector2">
              <a:avLst/>
            </a:prstGeom>
            <a:noFill/>
            <a:ln w="28575">
              <a:solidFill>
                <a:srgbClr val="008080"/>
              </a:solidFill>
              <a:miter lim="800000"/>
              <a:headEnd/>
              <a:tailEnd/>
            </a:ln>
            <a:effectLst/>
          </p:spPr>
        </p:cxnSp>
        <p:cxnSp>
          <p:nvCxnSpPr>
            <p:cNvPr id="112" name="AutoShape 63"/>
            <p:cNvCxnSpPr>
              <a:cxnSpLocks noChangeShapeType="1"/>
              <a:stCxn id="70" idx="3"/>
            </p:cNvCxnSpPr>
            <p:nvPr/>
          </p:nvCxnSpPr>
          <p:spPr bwMode="auto">
            <a:xfrm rot="10800000" flipV="1">
              <a:off x="6385738" y="3936210"/>
              <a:ext cx="131498" cy="429819"/>
            </a:xfrm>
            <a:prstGeom prst="bentConnector2">
              <a:avLst/>
            </a:prstGeom>
            <a:noFill/>
            <a:ln w="28575">
              <a:solidFill>
                <a:srgbClr val="008080"/>
              </a:solidFill>
              <a:miter lim="800000"/>
              <a:headEnd/>
              <a:tailEnd/>
            </a:ln>
            <a:effectLst/>
          </p:spPr>
        </p:cxnSp>
        <p:cxnSp>
          <p:nvCxnSpPr>
            <p:cNvPr id="113" name="AutoShape 64"/>
            <p:cNvCxnSpPr>
              <a:cxnSpLocks noChangeShapeType="1"/>
              <a:stCxn id="84" idx="2"/>
            </p:cNvCxnSpPr>
            <p:nvPr/>
          </p:nvCxnSpPr>
          <p:spPr bwMode="auto">
            <a:xfrm rot="16200000" flipH="1">
              <a:off x="4358225" y="5070669"/>
              <a:ext cx="105967" cy="1223209"/>
            </a:xfrm>
            <a:prstGeom prst="bentConnector2">
              <a:avLst/>
            </a:prstGeom>
            <a:noFill/>
            <a:ln w="28575">
              <a:solidFill>
                <a:srgbClr val="008080"/>
              </a:solidFill>
              <a:miter lim="800000"/>
              <a:headEnd/>
              <a:tailEnd/>
            </a:ln>
            <a:effectLst/>
          </p:spPr>
        </p:cxnSp>
        <p:cxnSp>
          <p:nvCxnSpPr>
            <p:cNvPr id="114" name="AutoShape 65"/>
            <p:cNvCxnSpPr>
              <a:cxnSpLocks noChangeShapeType="1"/>
            </p:cNvCxnSpPr>
            <p:nvPr/>
          </p:nvCxnSpPr>
          <p:spPr bwMode="auto">
            <a:xfrm rot="10800000" flipV="1">
              <a:off x="4829674" y="5136368"/>
              <a:ext cx="197248" cy="601270"/>
            </a:xfrm>
            <a:prstGeom prst="bentConnector2">
              <a:avLst/>
            </a:prstGeom>
            <a:noFill/>
            <a:ln w="28575">
              <a:solidFill>
                <a:srgbClr val="008080"/>
              </a:solidFill>
              <a:miter lim="800000"/>
              <a:headEnd/>
              <a:tailEnd/>
            </a:ln>
            <a:effectLst/>
          </p:spPr>
        </p:cxnSp>
        <p:cxnSp>
          <p:nvCxnSpPr>
            <p:cNvPr id="115" name="AutoShape 66"/>
            <p:cNvCxnSpPr>
              <a:cxnSpLocks noChangeShapeType="1"/>
              <a:stCxn id="80" idx="2"/>
            </p:cNvCxnSpPr>
            <p:nvPr/>
          </p:nvCxnSpPr>
          <p:spPr bwMode="auto">
            <a:xfrm rot="16200000" flipH="1">
              <a:off x="5898417" y="5456209"/>
              <a:ext cx="404815" cy="1008154"/>
            </a:xfrm>
            <a:prstGeom prst="bentConnector2">
              <a:avLst/>
            </a:prstGeom>
            <a:noFill/>
            <a:ln w="28575">
              <a:solidFill>
                <a:srgbClr val="008080"/>
              </a:solidFill>
              <a:miter lim="800000"/>
              <a:headEnd/>
              <a:tailEnd/>
            </a:ln>
            <a:effectLst/>
          </p:spPr>
        </p:cxnSp>
        <p:cxnSp>
          <p:nvCxnSpPr>
            <p:cNvPr id="116" name="AutoShape 67"/>
            <p:cNvCxnSpPr>
              <a:cxnSpLocks noChangeShapeType="1"/>
              <a:stCxn id="90" idx="3"/>
            </p:cNvCxnSpPr>
            <p:nvPr/>
          </p:nvCxnSpPr>
          <p:spPr bwMode="auto">
            <a:xfrm rot="10800000" flipV="1">
              <a:off x="6407654" y="5650722"/>
              <a:ext cx="197248" cy="544120"/>
            </a:xfrm>
            <a:prstGeom prst="bentConnector2">
              <a:avLst/>
            </a:prstGeom>
            <a:noFill/>
            <a:ln w="28575">
              <a:solidFill>
                <a:srgbClr val="008080"/>
              </a:solidFill>
              <a:miter lim="800000"/>
              <a:headEnd/>
              <a:tailEnd/>
            </a:ln>
            <a:effectLst/>
          </p:spPr>
        </p:cxnSp>
        <p:cxnSp>
          <p:nvCxnSpPr>
            <p:cNvPr id="117" name="AutoShape 68"/>
            <p:cNvCxnSpPr>
              <a:cxnSpLocks noChangeShapeType="1"/>
              <a:stCxn id="81" idx="0"/>
              <a:endCxn id="68" idx="3"/>
            </p:cNvCxnSpPr>
            <p:nvPr/>
          </p:nvCxnSpPr>
          <p:spPr bwMode="auto">
            <a:xfrm rot="16200000">
              <a:off x="6021052" y="4390593"/>
              <a:ext cx="159545" cy="1008154"/>
            </a:xfrm>
            <a:prstGeom prst="bentConnector2">
              <a:avLst/>
            </a:prstGeom>
            <a:noFill/>
            <a:ln w="28575">
              <a:solidFill>
                <a:srgbClr val="008080"/>
              </a:solidFill>
              <a:miter lim="800000"/>
              <a:headEnd/>
              <a:tailEnd/>
            </a:ln>
            <a:effectLst/>
          </p:spPr>
        </p:cxnSp>
        <p:cxnSp>
          <p:nvCxnSpPr>
            <p:cNvPr id="118" name="AutoShape 69"/>
            <p:cNvCxnSpPr>
              <a:cxnSpLocks noChangeShapeType="1"/>
            </p:cNvCxnSpPr>
            <p:nvPr/>
          </p:nvCxnSpPr>
          <p:spPr bwMode="auto">
            <a:xfrm rot="10800000">
              <a:off x="6407654" y="4810135"/>
              <a:ext cx="197248" cy="541739"/>
            </a:xfrm>
            <a:prstGeom prst="bentConnector2">
              <a:avLst/>
            </a:prstGeom>
            <a:noFill/>
            <a:ln w="28575">
              <a:solidFill>
                <a:srgbClr val="008080"/>
              </a:solidFill>
              <a:miter lim="800000"/>
              <a:headEnd/>
              <a:tailEnd/>
            </a:ln>
            <a:effectLst/>
          </p:spPr>
        </p:cxnSp>
        <p:sp>
          <p:nvSpPr>
            <p:cNvPr id="119" name="Oval 70"/>
            <p:cNvSpPr>
              <a:spLocks noChangeArrowheads="1"/>
            </p:cNvSpPr>
            <p:nvPr/>
          </p:nvSpPr>
          <p:spPr bwMode="auto">
            <a:xfrm>
              <a:off x="2747617" y="2071678"/>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.5</a:t>
              </a:r>
            </a:p>
          </p:txBody>
        </p:sp>
        <p:sp>
          <p:nvSpPr>
            <p:cNvPr id="120" name="Oval 71"/>
            <p:cNvSpPr>
              <a:spLocks noChangeArrowheads="1"/>
            </p:cNvSpPr>
            <p:nvPr/>
          </p:nvSpPr>
          <p:spPr bwMode="auto">
            <a:xfrm>
              <a:off x="6035075" y="2436012"/>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.3</a:t>
              </a:r>
            </a:p>
          </p:txBody>
        </p:sp>
        <p:sp>
          <p:nvSpPr>
            <p:cNvPr id="121" name="Oval 72"/>
            <p:cNvSpPr>
              <a:spLocks noChangeArrowheads="1"/>
            </p:cNvSpPr>
            <p:nvPr/>
          </p:nvSpPr>
          <p:spPr bwMode="auto">
            <a:xfrm>
              <a:off x="6035075" y="1900227"/>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.4</a:t>
              </a:r>
            </a:p>
          </p:txBody>
        </p:sp>
        <p:sp>
          <p:nvSpPr>
            <p:cNvPr id="122" name="Oval 73"/>
            <p:cNvSpPr>
              <a:spLocks noChangeArrowheads="1"/>
            </p:cNvSpPr>
            <p:nvPr/>
          </p:nvSpPr>
          <p:spPr bwMode="auto">
            <a:xfrm>
              <a:off x="6035075" y="1471599"/>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.3</a:t>
              </a:r>
            </a:p>
          </p:txBody>
        </p:sp>
        <p:sp>
          <p:nvSpPr>
            <p:cNvPr id="123" name="Oval 74"/>
            <p:cNvSpPr>
              <a:spLocks noChangeArrowheads="1"/>
            </p:cNvSpPr>
            <p:nvPr/>
          </p:nvSpPr>
          <p:spPr bwMode="auto">
            <a:xfrm>
              <a:off x="4325597" y="2371718"/>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.4</a:t>
              </a:r>
            </a:p>
          </p:txBody>
        </p:sp>
        <p:sp>
          <p:nvSpPr>
            <p:cNvPr id="124" name="Oval 75"/>
            <p:cNvSpPr>
              <a:spLocks noChangeArrowheads="1"/>
            </p:cNvSpPr>
            <p:nvPr/>
          </p:nvSpPr>
          <p:spPr bwMode="auto">
            <a:xfrm>
              <a:off x="4325597" y="1900227"/>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.6</a:t>
              </a:r>
            </a:p>
          </p:txBody>
        </p:sp>
        <p:sp>
          <p:nvSpPr>
            <p:cNvPr id="125" name="Oval 76"/>
            <p:cNvSpPr>
              <a:spLocks noChangeArrowheads="1"/>
            </p:cNvSpPr>
            <p:nvPr/>
          </p:nvSpPr>
          <p:spPr bwMode="auto">
            <a:xfrm>
              <a:off x="7722638" y="2671757"/>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.5</a:t>
              </a:r>
            </a:p>
          </p:txBody>
        </p:sp>
        <p:sp>
          <p:nvSpPr>
            <p:cNvPr id="126" name="Oval 77"/>
            <p:cNvSpPr>
              <a:spLocks noChangeArrowheads="1"/>
            </p:cNvSpPr>
            <p:nvPr/>
          </p:nvSpPr>
          <p:spPr bwMode="auto">
            <a:xfrm>
              <a:off x="7722638" y="2328855"/>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.3</a:t>
              </a:r>
            </a:p>
          </p:txBody>
        </p:sp>
        <p:sp>
          <p:nvSpPr>
            <p:cNvPr id="127" name="Oval 78"/>
            <p:cNvSpPr>
              <a:spLocks noChangeArrowheads="1"/>
            </p:cNvSpPr>
            <p:nvPr/>
          </p:nvSpPr>
          <p:spPr bwMode="auto">
            <a:xfrm>
              <a:off x="7722638" y="1943090"/>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.1</a:t>
              </a:r>
            </a:p>
          </p:txBody>
        </p:sp>
        <p:sp>
          <p:nvSpPr>
            <p:cNvPr id="128" name="Oval 79"/>
            <p:cNvSpPr>
              <a:spLocks noChangeArrowheads="1"/>
            </p:cNvSpPr>
            <p:nvPr/>
          </p:nvSpPr>
          <p:spPr bwMode="auto">
            <a:xfrm>
              <a:off x="7722638" y="1600187"/>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.1</a:t>
              </a:r>
            </a:p>
          </p:txBody>
        </p:sp>
        <p:sp>
          <p:nvSpPr>
            <p:cNvPr id="129" name="Oval 80"/>
            <p:cNvSpPr>
              <a:spLocks noChangeArrowheads="1"/>
            </p:cNvSpPr>
            <p:nvPr/>
          </p:nvSpPr>
          <p:spPr bwMode="auto">
            <a:xfrm>
              <a:off x="2396954" y="4600583"/>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.5</a:t>
              </a:r>
            </a:p>
          </p:txBody>
        </p:sp>
        <p:sp>
          <p:nvSpPr>
            <p:cNvPr id="130" name="Oval 81"/>
            <p:cNvSpPr>
              <a:spLocks noChangeArrowheads="1"/>
            </p:cNvSpPr>
            <p:nvPr/>
          </p:nvSpPr>
          <p:spPr bwMode="auto">
            <a:xfrm>
              <a:off x="4325597" y="5543565"/>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.4</a:t>
              </a:r>
            </a:p>
          </p:txBody>
        </p:sp>
        <p:sp>
          <p:nvSpPr>
            <p:cNvPr id="131" name="Oval 82"/>
            <p:cNvSpPr>
              <a:spLocks noChangeArrowheads="1"/>
            </p:cNvSpPr>
            <p:nvPr/>
          </p:nvSpPr>
          <p:spPr bwMode="auto">
            <a:xfrm>
              <a:off x="4325597" y="3743327"/>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.6</a:t>
              </a:r>
            </a:p>
          </p:txBody>
        </p:sp>
        <p:sp>
          <p:nvSpPr>
            <p:cNvPr id="132" name="Oval 83"/>
            <p:cNvSpPr>
              <a:spLocks noChangeArrowheads="1"/>
            </p:cNvSpPr>
            <p:nvPr/>
          </p:nvSpPr>
          <p:spPr bwMode="auto">
            <a:xfrm>
              <a:off x="6035075" y="3571876"/>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.3</a:t>
              </a:r>
            </a:p>
          </p:txBody>
        </p:sp>
        <p:sp>
          <p:nvSpPr>
            <p:cNvPr id="133" name="Oval 84"/>
            <p:cNvSpPr>
              <a:spLocks noChangeArrowheads="1"/>
            </p:cNvSpPr>
            <p:nvPr/>
          </p:nvSpPr>
          <p:spPr bwMode="auto">
            <a:xfrm>
              <a:off x="6035075" y="3957641"/>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.7</a:t>
              </a:r>
            </a:p>
          </p:txBody>
        </p:sp>
        <p:sp>
          <p:nvSpPr>
            <p:cNvPr id="134" name="Oval 85"/>
            <p:cNvSpPr>
              <a:spLocks noChangeArrowheads="1"/>
            </p:cNvSpPr>
            <p:nvPr/>
          </p:nvSpPr>
          <p:spPr bwMode="auto">
            <a:xfrm>
              <a:off x="6035075" y="5329251"/>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.3</a:t>
              </a:r>
            </a:p>
          </p:txBody>
        </p:sp>
        <p:sp>
          <p:nvSpPr>
            <p:cNvPr id="135" name="Oval 86"/>
            <p:cNvSpPr>
              <a:spLocks noChangeArrowheads="1"/>
            </p:cNvSpPr>
            <p:nvPr/>
          </p:nvSpPr>
          <p:spPr bwMode="auto">
            <a:xfrm>
              <a:off x="6035075" y="5715016"/>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.7</a:t>
              </a:r>
            </a:p>
          </p:txBody>
        </p:sp>
        <p:sp>
          <p:nvSpPr>
            <p:cNvPr id="136" name="Oval 87"/>
            <p:cNvSpPr>
              <a:spLocks noChangeArrowheads="1"/>
            </p:cNvSpPr>
            <p:nvPr/>
          </p:nvSpPr>
          <p:spPr bwMode="auto">
            <a:xfrm>
              <a:off x="7722638" y="3228974"/>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.8</a:t>
              </a:r>
            </a:p>
          </p:txBody>
        </p:sp>
        <p:sp>
          <p:nvSpPr>
            <p:cNvPr id="137" name="Oval 88"/>
            <p:cNvSpPr>
              <a:spLocks noChangeArrowheads="1"/>
            </p:cNvSpPr>
            <p:nvPr/>
          </p:nvSpPr>
          <p:spPr bwMode="auto">
            <a:xfrm>
              <a:off x="7722638" y="3657602"/>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.2</a:t>
              </a:r>
            </a:p>
          </p:txBody>
        </p:sp>
        <p:sp>
          <p:nvSpPr>
            <p:cNvPr id="138" name="Oval 89"/>
            <p:cNvSpPr>
              <a:spLocks noChangeArrowheads="1"/>
            </p:cNvSpPr>
            <p:nvPr/>
          </p:nvSpPr>
          <p:spPr bwMode="auto">
            <a:xfrm>
              <a:off x="7722638" y="4000504"/>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.6</a:t>
              </a:r>
            </a:p>
          </p:txBody>
        </p:sp>
        <p:sp>
          <p:nvSpPr>
            <p:cNvPr id="139" name="Oval 90"/>
            <p:cNvSpPr>
              <a:spLocks noChangeArrowheads="1"/>
            </p:cNvSpPr>
            <p:nvPr/>
          </p:nvSpPr>
          <p:spPr bwMode="auto">
            <a:xfrm>
              <a:off x="7722638" y="4343406"/>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.4</a:t>
              </a:r>
            </a:p>
          </p:txBody>
        </p:sp>
        <p:sp>
          <p:nvSpPr>
            <p:cNvPr id="140" name="Oval 91"/>
            <p:cNvSpPr>
              <a:spLocks noChangeArrowheads="1"/>
            </p:cNvSpPr>
            <p:nvPr/>
          </p:nvSpPr>
          <p:spPr bwMode="auto">
            <a:xfrm>
              <a:off x="7722638" y="5329251"/>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.5</a:t>
              </a:r>
            </a:p>
          </p:txBody>
        </p:sp>
        <p:sp>
          <p:nvSpPr>
            <p:cNvPr id="141" name="Oval 92"/>
            <p:cNvSpPr>
              <a:spLocks noChangeArrowheads="1"/>
            </p:cNvSpPr>
            <p:nvPr/>
          </p:nvSpPr>
          <p:spPr bwMode="auto">
            <a:xfrm>
              <a:off x="7722638" y="4900623"/>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.5</a:t>
              </a:r>
            </a:p>
          </p:txBody>
        </p:sp>
        <p:sp>
          <p:nvSpPr>
            <p:cNvPr id="142" name="Oval 93"/>
            <p:cNvSpPr>
              <a:spLocks noChangeArrowheads="1"/>
            </p:cNvSpPr>
            <p:nvPr/>
          </p:nvSpPr>
          <p:spPr bwMode="auto">
            <a:xfrm>
              <a:off x="7722638" y="6143644"/>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.1</a:t>
              </a:r>
            </a:p>
          </p:txBody>
        </p:sp>
        <p:sp>
          <p:nvSpPr>
            <p:cNvPr id="143" name="Oval 94"/>
            <p:cNvSpPr>
              <a:spLocks noChangeArrowheads="1"/>
            </p:cNvSpPr>
            <p:nvPr/>
          </p:nvSpPr>
          <p:spPr bwMode="auto">
            <a:xfrm>
              <a:off x="7722638" y="5757879"/>
              <a:ext cx="262997" cy="128588"/>
            </a:xfrm>
            <a:prstGeom prst="ellipse">
              <a:avLst/>
            </a:prstGeom>
            <a:solidFill>
              <a:srgbClr val="000000"/>
            </a:solidFill>
            <a:ln w="9525">
              <a:solidFill>
                <a:schemeClr val="tx1"/>
              </a:solidFill>
              <a:round/>
              <a:headEnd/>
              <a:tailEnd/>
            </a:ln>
            <a:effectLst/>
          </p:spPr>
          <p:txBody>
            <a:bodyPr wrap="none" anchor="ctr"/>
            <a:lstStyle/>
            <a:p>
              <a:pPr algn="ctr"/>
              <a:r>
                <a:rPr lang="en-GB" sz="900" b="1" dirty="0">
                  <a:solidFill>
                    <a:schemeClr val="bg1"/>
                  </a:solidFill>
                </a:rPr>
                <a:t>.9</a:t>
              </a:r>
            </a:p>
          </p:txBody>
        </p:sp>
      </p:grpSp>
      <p:sp>
        <p:nvSpPr>
          <p:cNvPr id="148" name="Text Box 17"/>
          <p:cNvSpPr txBox="1">
            <a:spLocks noChangeArrowheads="1"/>
          </p:cNvSpPr>
          <p:nvPr/>
        </p:nvSpPr>
        <p:spPr bwMode="auto">
          <a:xfrm>
            <a:off x="3160268" y="6226494"/>
            <a:ext cx="5904656"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AD0665-EFB7-4C1E-B300-044E64234F2D}"/>
              </a:ext>
            </a:extLst>
          </p:cNvPr>
          <p:cNvSpPr>
            <a:spLocks noGrp="1"/>
          </p:cNvSpPr>
          <p:nvPr>
            <p:ph type="ctrTitle"/>
          </p:nvPr>
        </p:nvSpPr>
        <p:spPr>
          <a:xfrm>
            <a:off x="1816628" y="2693987"/>
            <a:ext cx="9998903" cy="1470025"/>
          </a:xfrm>
        </p:spPr>
        <p:txBody>
          <a:bodyPr>
            <a:normAutofit/>
          </a:bodyPr>
          <a:lstStyle/>
          <a:p>
            <a:r>
              <a:rPr lang="en-GB" b="1" dirty="0"/>
              <a:t>M_o_R® Practitioner - Day 1</a:t>
            </a:r>
            <a:endParaRPr lang="nl-NL" dirty="0"/>
          </a:p>
        </p:txBody>
      </p:sp>
    </p:spTree>
    <p:extLst>
      <p:ext uri="{BB962C8B-B14F-4D97-AF65-F5344CB8AC3E}">
        <p14:creationId xmlns:p14="http://schemas.microsoft.com/office/powerpoint/2010/main" val="1813005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defRPr/>
            </a:pPr>
            <a:r>
              <a:rPr lang="en-GB" dirty="0"/>
              <a:t>Corporate Governance</a:t>
            </a:r>
          </a:p>
        </p:txBody>
      </p:sp>
      <p:sp>
        <p:nvSpPr>
          <p:cNvPr id="18435" name="Rectangle 3"/>
          <p:cNvSpPr>
            <a:spLocks noGrp="1" noChangeArrowheads="1"/>
          </p:cNvSpPr>
          <p:nvPr>
            <p:ph sz="quarter" idx="1"/>
          </p:nvPr>
        </p:nvSpPr>
        <p:spPr/>
        <p:txBody>
          <a:bodyPr wrap="square">
            <a:spAutoFit/>
          </a:bodyPr>
          <a:lstStyle/>
          <a:p>
            <a:pPr marL="0" indent="0">
              <a:buNone/>
              <a:defRPr/>
            </a:pPr>
            <a:r>
              <a:rPr lang="en-GB" i="1" dirty="0"/>
              <a:t>“is the system by which organisations are directed and controlled.”</a:t>
            </a:r>
          </a:p>
          <a:p>
            <a:pPr marL="0" indent="0">
              <a:buNone/>
              <a:defRPr/>
            </a:pPr>
            <a:endParaRPr lang="en-GB" i="1" dirty="0"/>
          </a:p>
          <a:p>
            <a:pPr marL="385724" indent="-385724">
              <a:defRPr/>
            </a:pPr>
            <a:r>
              <a:rPr lang="en-GB" i="1" dirty="0"/>
              <a:t>The Boards of directors are responsible for governance in their organisation</a:t>
            </a:r>
          </a:p>
          <a:p>
            <a:pPr marL="385724" indent="-385724">
              <a:defRPr/>
            </a:pPr>
            <a:r>
              <a:rPr lang="en-GB" i="1" dirty="0"/>
              <a:t>The Shareholders appoint directors and auditors to ensure governance is in place</a:t>
            </a:r>
          </a:p>
          <a:p>
            <a:pPr marL="385724" indent="-385724">
              <a:defRPr/>
            </a:pPr>
            <a:r>
              <a:rPr lang="en-GB" i="1" dirty="0"/>
              <a:t>The board sets the strategic aims, provides leadership, supervises management and reports to shareholders</a:t>
            </a:r>
          </a:p>
          <a:p>
            <a:pPr marL="385724" indent="-385724">
              <a:defRPr/>
            </a:pPr>
            <a:r>
              <a:rPr lang="en-GB" i="1" dirty="0"/>
              <a:t>The Audit Committee supports the Board and the Accounting Officer by reviewing the comprehensiveness and reliability of assurance</a:t>
            </a:r>
          </a:p>
          <a:p>
            <a:pPr marL="385724" indent="-385724">
              <a:defRPr/>
            </a:pPr>
            <a:endParaRPr lang="en-GB" i="1" dirty="0"/>
          </a:p>
        </p:txBody>
      </p:sp>
      <p:sp>
        <p:nvSpPr>
          <p:cNvPr id="2" name="Tijdelijke aanduiding voor tekst 1">
            <a:extLst>
              <a:ext uri="{FF2B5EF4-FFF2-40B4-BE49-F238E27FC236}">
                <a16:creationId xmlns:a16="http://schemas.microsoft.com/office/drawing/2014/main" id="{90F923B9-B0F3-4EAE-8E2E-70EA867A8EFF}"/>
              </a:ext>
            </a:extLst>
          </p:cNvPr>
          <p:cNvSpPr>
            <a:spLocks noGrp="1"/>
          </p:cNvSpPr>
          <p:nvPr>
            <p:ph type="body" sz="quarter" idx="13"/>
          </p:nvPr>
        </p:nvSpPr>
        <p:spPr/>
        <p:txBody>
          <a:bodyPr/>
          <a:lstStyle/>
          <a:p>
            <a:r>
              <a:rPr lang="en-GB" dirty="0"/>
              <a:t>Ref. 1.6</a:t>
            </a:r>
            <a:endParaRPr lang="nl-NL" dirty="0"/>
          </a:p>
        </p:txBody>
      </p:sp>
    </p:spTree>
  </p:cSld>
  <p:clrMapOvr>
    <a:masterClrMapping/>
  </p:clrMapOv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en-US" dirty="0"/>
              <a:t>Sensitivity analysis</a:t>
            </a:r>
            <a:endParaRPr lang="en-GB" sz="2500" dirty="0">
              <a:solidFill>
                <a:srgbClr val="000000"/>
              </a:solidFill>
              <a:cs typeface="Times New Roman" pitchFamily="18" charset="0"/>
            </a:endParaRPr>
          </a:p>
        </p:txBody>
      </p:sp>
      <p:sp>
        <p:nvSpPr>
          <p:cNvPr id="2" name="Tijdelijke aanduiding voor inhoud 1">
            <a:extLst>
              <a:ext uri="{FF2B5EF4-FFF2-40B4-BE49-F238E27FC236}">
                <a16:creationId xmlns:a16="http://schemas.microsoft.com/office/drawing/2014/main" id="{3CA152E8-5177-4990-8B22-564B7E740B9C}"/>
              </a:ext>
            </a:extLst>
          </p:cNvPr>
          <p:cNvSpPr>
            <a:spLocks noGrp="1"/>
          </p:cNvSpPr>
          <p:nvPr>
            <p:ph sz="quarter" idx="1"/>
          </p:nvPr>
        </p:nvSpPr>
        <p:spPr/>
        <p:txBody>
          <a:bodyPr/>
          <a:lstStyle/>
          <a:p>
            <a:endParaRPr lang="nl-NL"/>
          </a:p>
        </p:txBody>
      </p:sp>
      <p:sp>
        <p:nvSpPr>
          <p:cNvPr id="3" name="Tijdelijke aanduiding voor tekst 2">
            <a:extLst>
              <a:ext uri="{FF2B5EF4-FFF2-40B4-BE49-F238E27FC236}">
                <a16:creationId xmlns:a16="http://schemas.microsoft.com/office/drawing/2014/main" id="{DF30071A-EDAD-41A5-B5C4-5FD40EB07FDD}"/>
              </a:ext>
            </a:extLst>
          </p:cNvPr>
          <p:cNvSpPr>
            <a:spLocks noGrp="1"/>
          </p:cNvSpPr>
          <p:nvPr>
            <p:ph type="body" sz="quarter" idx="13"/>
          </p:nvPr>
        </p:nvSpPr>
        <p:spPr/>
        <p:txBody>
          <a:bodyPr/>
          <a:lstStyle/>
          <a:p>
            <a:r>
              <a:rPr lang="en-GB" dirty="0"/>
              <a:t>App. B</a:t>
            </a:r>
            <a:endParaRPr lang="nl-NL" dirty="0"/>
          </a:p>
        </p:txBody>
      </p:sp>
      <p:graphicFrame>
        <p:nvGraphicFramePr>
          <p:cNvPr id="3159043" name="Group 3"/>
          <p:cNvGraphicFramePr>
            <a:graphicFrameLocks noGrp="1"/>
          </p:cNvGraphicFramePr>
          <p:nvPr>
            <p:extLst>
              <p:ext uri="{D42A27DB-BD31-4B8C-83A1-F6EECF244321}">
                <p14:modId xmlns:p14="http://schemas.microsoft.com/office/powerpoint/2010/main" val="2209191295"/>
              </p:ext>
            </p:extLst>
          </p:nvPr>
        </p:nvGraphicFramePr>
        <p:xfrm>
          <a:off x="2460625" y="1447802"/>
          <a:ext cx="6908800" cy="4838703"/>
        </p:xfrm>
        <a:graphic>
          <a:graphicData uri="http://schemas.openxmlformats.org/drawingml/2006/table">
            <a:tbl>
              <a:tblPr/>
              <a:tblGrid>
                <a:gridCol w="3181350">
                  <a:extLst>
                    <a:ext uri="{9D8B030D-6E8A-4147-A177-3AD203B41FA5}">
                      <a16:colId xmlns:a16="http://schemas.microsoft.com/office/drawing/2014/main" val="20000"/>
                    </a:ext>
                  </a:extLst>
                </a:gridCol>
                <a:gridCol w="1174750">
                  <a:extLst>
                    <a:ext uri="{9D8B030D-6E8A-4147-A177-3AD203B41FA5}">
                      <a16:colId xmlns:a16="http://schemas.microsoft.com/office/drawing/2014/main" val="20001"/>
                    </a:ext>
                  </a:extLst>
                </a:gridCol>
                <a:gridCol w="1076325">
                  <a:extLst>
                    <a:ext uri="{9D8B030D-6E8A-4147-A177-3AD203B41FA5}">
                      <a16:colId xmlns:a16="http://schemas.microsoft.com/office/drawing/2014/main" val="20002"/>
                    </a:ext>
                  </a:extLst>
                </a:gridCol>
                <a:gridCol w="1476375">
                  <a:extLst>
                    <a:ext uri="{9D8B030D-6E8A-4147-A177-3AD203B41FA5}">
                      <a16:colId xmlns:a16="http://schemas.microsoft.com/office/drawing/2014/main" val="20003"/>
                    </a:ext>
                  </a:extLst>
                </a:gridCol>
              </a:tblGrid>
              <a:tr h="484188">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Labour Price Index</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28575"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826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Material Price Index</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4188">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Materials</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Labour</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TOTALS</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5775">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Hardware Purchase</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100000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3000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103000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4188">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Installation</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2000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10000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12000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1013">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Systems Analysis &amp; Design</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200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15000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15200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5775">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Programming</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200</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35000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35200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4188">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Testing and Implementation</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600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5000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5600</a:t>
                      </a: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2600">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Documentation</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3000</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6000</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9000</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84188">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TOTALS</a:t>
                      </a: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106000</a:t>
                      </a: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74000</a:t>
                      </a: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180000</a:t>
                      </a: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95645" name="AutoShape 70"/>
          <p:cNvSpPr>
            <a:spLocks noChangeArrowheads="1"/>
          </p:cNvSpPr>
          <p:nvPr/>
        </p:nvSpPr>
        <p:spPr bwMode="auto">
          <a:xfrm>
            <a:off x="7596188" y="1135065"/>
            <a:ext cx="2357464" cy="1008053"/>
          </a:xfrm>
          <a:prstGeom prst="wedgeRectCallout">
            <a:avLst>
              <a:gd name="adj1" fmla="val -84082"/>
              <a:gd name="adj2" fmla="val 30770"/>
            </a:avLst>
          </a:prstGeom>
          <a:solidFill>
            <a:schemeClr val="bg1"/>
          </a:solidFill>
          <a:ln w="12700">
            <a:solidFill>
              <a:schemeClr val="tx1"/>
            </a:solidFill>
            <a:miter lim="800000"/>
            <a:headEnd/>
            <a:tailEnd/>
          </a:ln>
        </p:spPr>
        <p:txBody>
          <a:bodyPr lIns="91431" tIns="45715" rIns="91431" bIns="45715"/>
          <a:lstStyle/>
          <a:p>
            <a:r>
              <a:rPr lang="en-GB" dirty="0">
                <a:latin typeface="Calibri" panose="020F0502020204030204" pitchFamily="34" charset="0"/>
                <a:cs typeface="Calibri" panose="020F0502020204030204" pitchFamily="34" charset="0"/>
              </a:rPr>
              <a:t>varying one input in a model can alter the model outcome</a:t>
            </a:r>
          </a:p>
        </p:txBody>
      </p:sp>
      <p:sp>
        <p:nvSpPr>
          <p:cNvPr id="15" name="Text Box 17"/>
          <p:cNvSpPr txBox="1">
            <a:spLocks noChangeArrowheads="1"/>
          </p:cNvSpPr>
          <p:nvPr/>
        </p:nvSpPr>
        <p:spPr bwMode="auto">
          <a:xfrm>
            <a:off x="3071664" y="6275795"/>
            <a:ext cx="6048672"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2007. Reproduced under license from AXELOS. All rights reserved.</a:t>
            </a:r>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en-GB"/>
              <a:t>Plan</a:t>
            </a:r>
          </a:p>
        </p:txBody>
      </p:sp>
      <p:sp>
        <p:nvSpPr>
          <p:cNvPr id="2" name="Tijdelijke aanduiding voor inhoud 1">
            <a:extLst>
              <a:ext uri="{FF2B5EF4-FFF2-40B4-BE49-F238E27FC236}">
                <a16:creationId xmlns:a16="http://schemas.microsoft.com/office/drawing/2014/main" id="{48190D0E-8989-4AC9-BB03-F29070351BD8}"/>
              </a:ext>
            </a:extLst>
          </p:cNvPr>
          <p:cNvSpPr>
            <a:spLocks noGrp="1"/>
          </p:cNvSpPr>
          <p:nvPr>
            <p:ph sz="quarter" idx="1"/>
          </p:nvPr>
        </p:nvSpPr>
        <p:spPr/>
        <p:txBody>
          <a:bodyPr/>
          <a:lstStyle/>
          <a:p>
            <a:endParaRPr lang="nl-NL"/>
          </a:p>
        </p:txBody>
      </p:sp>
      <p:sp>
        <p:nvSpPr>
          <p:cNvPr id="3" name="Tijdelijke aanduiding voor tekst 2">
            <a:extLst>
              <a:ext uri="{FF2B5EF4-FFF2-40B4-BE49-F238E27FC236}">
                <a16:creationId xmlns:a16="http://schemas.microsoft.com/office/drawing/2014/main" id="{80A7581E-BF4A-4953-988F-E0E0B4F97125}"/>
              </a:ext>
            </a:extLst>
          </p:cNvPr>
          <p:cNvSpPr>
            <a:spLocks noGrp="1"/>
          </p:cNvSpPr>
          <p:nvPr>
            <p:ph type="body" sz="quarter" idx="13"/>
          </p:nvPr>
        </p:nvSpPr>
        <p:spPr/>
        <p:txBody>
          <a:bodyPr/>
          <a:lstStyle/>
          <a:p>
            <a:r>
              <a:rPr lang="en-GB" dirty="0"/>
              <a:t>Ref. 4.8</a:t>
            </a:r>
            <a:endParaRPr lang="nl-NL" dirty="0"/>
          </a:p>
        </p:txBody>
      </p:sp>
      <p:sp>
        <p:nvSpPr>
          <p:cNvPr id="202773" name="AutoShape 11"/>
          <p:cNvSpPr>
            <a:spLocks noChangeArrowheads="1"/>
          </p:cNvSpPr>
          <p:nvPr/>
        </p:nvSpPr>
        <p:spPr bwMode="auto">
          <a:xfrm flipH="1">
            <a:off x="1847528" y="1628801"/>
            <a:ext cx="5486400" cy="4695379"/>
          </a:xfrm>
          <a:prstGeom prst="flowChartPunchedCard">
            <a:avLst/>
          </a:prstGeom>
          <a:solidFill>
            <a:srgbClr val="BBE0E3"/>
          </a:solidFill>
          <a:ln w="9525">
            <a:solidFill>
              <a:srgbClr val="BBE0E3"/>
            </a:solidFill>
            <a:miter lim="800000"/>
            <a:headEnd/>
            <a:tailEnd/>
          </a:ln>
        </p:spPr>
        <p:txBody>
          <a:bodyPr wrap="none" lIns="91431" tIns="45715" rIns="91431" bIns="45715" anchor="ctr"/>
          <a:lstStyle/>
          <a:p>
            <a:endParaRPr lang="en-US"/>
          </a:p>
        </p:txBody>
      </p:sp>
      <p:sp>
        <p:nvSpPr>
          <p:cNvPr id="202774" name="AutoShape 12"/>
          <p:cNvSpPr>
            <a:spLocks noChangeArrowheads="1"/>
          </p:cNvSpPr>
          <p:nvPr/>
        </p:nvSpPr>
        <p:spPr bwMode="auto">
          <a:xfrm flipH="1">
            <a:off x="3779839" y="3805808"/>
            <a:ext cx="1309688" cy="623888"/>
          </a:xfrm>
          <a:prstGeom prst="flowChartPunchedCard">
            <a:avLst/>
          </a:prstGeom>
          <a:solidFill>
            <a:schemeClr val="bg1"/>
          </a:solidFill>
          <a:ln w="9525">
            <a:solidFill>
              <a:schemeClr val="tx1"/>
            </a:solidFill>
            <a:miter lim="800000"/>
            <a:headEnd/>
            <a:tailEnd/>
          </a:ln>
        </p:spPr>
        <p:txBody>
          <a:bodyPr wrap="none" lIns="91431" tIns="45715" rIns="91431" bIns="45715" anchor="ctr"/>
          <a:lstStyle/>
          <a:p>
            <a:pPr algn="ctr"/>
            <a:r>
              <a:rPr lang="en-GB" sz="1400" dirty="0">
                <a:latin typeface="Arial" charset="0"/>
                <a:cs typeface="Times New Roman" pitchFamily="18" charset="0"/>
              </a:rPr>
              <a:t>Plan</a:t>
            </a:r>
          </a:p>
        </p:txBody>
      </p:sp>
      <p:sp>
        <p:nvSpPr>
          <p:cNvPr id="202775" name="AutoShape 13"/>
          <p:cNvSpPr>
            <a:spLocks noChangeArrowheads="1"/>
          </p:cNvSpPr>
          <p:nvPr/>
        </p:nvSpPr>
        <p:spPr bwMode="auto">
          <a:xfrm flipH="1">
            <a:off x="1992313" y="1916832"/>
            <a:ext cx="1912937" cy="1800200"/>
          </a:xfrm>
          <a:prstGeom prst="flowChartPunchedCard">
            <a:avLst/>
          </a:prstGeom>
          <a:solidFill>
            <a:schemeClr val="bg1"/>
          </a:solidFill>
          <a:ln w="9525">
            <a:solidFill>
              <a:schemeClr val="tx1"/>
            </a:solidFill>
            <a:miter lim="800000"/>
            <a:headEnd/>
            <a:tailEnd/>
          </a:ln>
        </p:spPr>
        <p:txBody>
          <a:bodyPr wrap="square" lIns="91431" tIns="45715" rIns="91431" bIns="45715" anchor="b"/>
          <a:lstStyle/>
          <a:p>
            <a:pPr>
              <a:spcBef>
                <a:spcPts val="600"/>
              </a:spcBef>
            </a:pPr>
            <a:r>
              <a:rPr lang="en-GB" sz="1200" dirty="0">
                <a:latin typeface="Arial" charset="0"/>
                <a:cs typeface="Times New Roman" pitchFamily="18" charset="0"/>
              </a:rPr>
              <a:t>Summary risk profile</a:t>
            </a:r>
          </a:p>
          <a:p>
            <a:pPr>
              <a:spcBef>
                <a:spcPts val="600"/>
              </a:spcBef>
            </a:pPr>
            <a:r>
              <a:rPr lang="en-GB" sz="1200" dirty="0">
                <a:latin typeface="Arial" charset="0"/>
                <a:cs typeface="Times New Roman" pitchFamily="18" charset="0"/>
              </a:rPr>
              <a:t>Relationships and interdependencies</a:t>
            </a:r>
          </a:p>
          <a:p>
            <a:pPr>
              <a:spcBef>
                <a:spcPts val="600"/>
              </a:spcBef>
            </a:pPr>
            <a:r>
              <a:rPr lang="en-GB" sz="1200" dirty="0">
                <a:latin typeface="Arial" charset="0"/>
                <a:cs typeface="Times New Roman" pitchFamily="18" charset="0"/>
              </a:rPr>
              <a:t>Risk Register</a:t>
            </a:r>
          </a:p>
          <a:p>
            <a:pPr>
              <a:spcBef>
                <a:spcPts val="600"/>
              </a:spcBef>
            </a:pPr>
            <a:r>
              <a:rPr lang="en-GB" sz="1200" dirty="0">
                <a:latin typeface="Arial" charset="0"/>
                <a:cs typeface="Times New Roman" pitchFamily="18" charset="0"/>
              </a:rPr>
              <a:t>Existing Insurance</a:t>
            </a:r>
          </a:p>
          <a:p>
            <a:pPr>
              <a:spcBef>
                <a:spcPts val="600"/>
              </a:spcBef>
            </a:pPr>
            <a:r>
              <a:rPr lang="en-GB" sz="1200" dirty="0">
                <a:latin typeface="Arial" charset="0"/>
                <a:cs typeface="Times New Roman" pitchFamily="18" charset="0"/>
              </a:rPr>
              <a:t>Policies</a:t>
            </a:r>
          </a:p>
          <a:p>
            <a:pPr>
              <a:spcBef>
                <a:spcPts val="600"/>
              </a:spcBef>
            </a:pPr>
            <a:r>
              <a:rPr lang="en-GB" sz="1200" dirty="0">
                <a:latin typeface="Arial" charset="0"/>
                <a:cs typeface="Times New Roman" pitchFamily="18" charset="0"/>
              </a:rPr>
              <a:t>Lessons Learned</a:t>
            </a:r>
          </a:p>
        </p:txBody>
      </p:sp>
      <p:sp>
        <p:nvSpPr>
          <p:cNvPr id="202776" name="AutoShape 14"/>
          <p:cNvSpPr>
            <a:spLocks noChangeArrowheads="1"/>
          </p:cNvSpPr>
          <p:nvPr/>
        </p:nvSpPr>
        <p:spPr bwMode="auto">
          <a:xfrm flipH="1">
            <a:off x="1992314" y="4581128"/>
            <a:ext cx="1787524" cy="1008112"/>
          </a:xfrm>
          <a:prstGeom prst="flowChartPunchedCard">
            <a:avLst/>
          </a:prstGeom>
          <a:solidFill>
            <a:schemeClr val="bg1"/>
          </a:solidFill>
          <a:ln w="9525">
            <a:solidFill>
              <a:schemeClr val="tx1"/>
            </a:solidFill>
            <a:miter lim="800000"/>
            <a:headEnd/>
            <a:tailEnd/>
          </a:ln>
        </p:spPr>
        <p:txBody>
          <a:bodyPr wrap="none" lIns="91431" tIns="45715" rIns="91431" bIns="45715" anchor="b"/>
          <a:lstStyle/>
          <a:p>
            <a:pPr>
              <a:spcBef>
                <a:spcPts val="600"/>
              </a:spcBef>
            </a:pPr>
            <a:r>
              <a:rPr lang="en-GB" sz="1200" dirty="0">
                <a:latin typeface="Arial" charset="0"/>
                <a:cs typeface="Times New Roman" pitchFamily="18" charset="0"/>
              </a:rPr>
              <a:t>Risk response planning</a:t>
            </a:r>
          </a:p>
          <a:p>
            <a:pPr>
              <a:spcBef>
                <a:spcPts val="600"/>
              </a:spcBef>
            </a:pPr>
            <a:r>
              <a:rPr lang="en-GB" sz="1200" dirty="0">
                <a:latin typeface="Arial" charset="0"/>
                <a:cs typeface="Times New Roman" pitchFamily="18" charset="0"/>
              </a:rPr>
              <a:t>Cost-benefit analysis</a:t>
            </a:r>
          </a:p>
          <a:p>
            <a:pPr>
              <a:spcBef>
                <a:spcPts val="600"/>
              </a:spcBef>
            </a:pPr>
            <a:r>
              <a:rPr lang="en-GB" sz="1200" dirty="0">
                <a:latin typeface="Arial" charset="0"/>
                <a:cs typeface="Times New Roman" pitchFamily="18" charset="0"/>
              </a:rPr>
              <a:t>Decision trees</a:t>
            </a:r>
          </a:p>
        </p:txBody>
      </p:sp>
      <p:sp>
        <p:nvSpPr>
          <p:cNvPr id="202777" name="AutoShape 15"/>
          <p:cNvSpPr>
            <a:spLocks noChangeArrowheads="1"/>
          </p:cNvSpPr>
          <p:nvPr/>
        </p:nvSpPr>
        <p:spPr bwMode="auto">
          <a:xfrm flipH="1">
            <a:off x="5200647" y="4437113"/>
            <a:ext cx="1975472" cy="1800200"/>
          </a:xfrm>
          <a:prstGeom prst="flowChartPunchedCard">
            <a:avLst/>
          </a:prstGeom>
          <a:solidFill>
            <a:schemeClr val="bg1"/>
          </a:solidFill>
          <a:ln w="9525">
            <a:solidFill>
              <a:schemeClr val="tx1"/>
            </a:solidFill>
            <a:miter lim="800000"/>
            <a:headEnd/>
            <a:tailEnd/>
          </a:ln>
        </p:spPr>
        <p:txBody>
          <a:bodyPr wrap="square" lIns="91431" tIns="45715" rIns="91431" bIns="45715" anchor="b"/>
          <a:lstStyle/>
          <a:p>
            <a:r>
              <a:rPr lang="en-GB" sz="1200" dirty="0">
                <a:latin typeface="Arial" charset="0"/>
                <a:cs typeface="Times New Roman" pitchFamily="18" charset="0"/>
              </a:rPr>
              <a:t>Risk Owner</a:t>
            </a:r>
          </a:p>
          <a:p>
            <a:endParaRPr lang="en-GB" sz="1200" dirty="0">
              <a:latin typeface="Arial" charset="0"/>
              <a:cs typeface="Times New Roman" pitchFamily="18" charset="0"/>
            </a:endParaRPr>
          </a:p>
          <a:p>
            <a:r>
              <a:rPr lang="en-GB" sz="1200" dirty="0">
                <a:latin typeface="Arial" charset="0"/>
                <a:cs typeface="Times New Roman" pitchFamily="18" charset="0"/>
              </a:rPr>
              <a:t>Risk </a:t>
            </a:r>
            <a:r>
              <a:rPr lang="en-GB" sz="1200" dirty="0" err="1">
                <a:latin typeface="Arial" charset="0"/>
                <a:cs typeface="Times New Roman" pitchFamily="18" charset="0"/>
              </a:rPr>
              <a:t>Actionee</a:t>
            </a:r>
            <a:endParaRPr lang="en-GB" sz="1200" dirty="0">
              <a:latin typeface="Arial" charset="0"/>
              <a:cs typeface="Times New Roman" pitchFamily="18" charset="0"/>
            </a:endParaRPr>
          </a:p>
          <a:p>
            <a:endParaRPr lang="en-GB" sz="1200" dirty="0">
              <a:latin typeface="Arial" charset="0"/>
              <a:cs typeface="Times New Roman" pitchFamily="18" charset="0"/>
            </a:endParaRPr>
          </a:p>
          <a:p>
            <a:r>
              <a:rPr lang="en-GB" sz="1200" dirty="0">
                <a:latin typeface="Arial" charset="0"/>
                <a:cs typeface="Times New Roman" pitchFamily="18" charset="0"/>
              </a:rPr>
              <a:t>Risk Register (including</a:t>
            </a:r>
          </a:p>
          <a:p>
            <a:r>
              <a:rPr lang="en-GB" sz="1200" dirty="0">
                <a:latin typeface="Arial" charset="0"/>
                <a:cs typeface="Times New Roman" pitchFamily="18" charset="0"/>
              </a:rPr>
              <a:t>Risk Responses and secondary risks)</a:t>
            </a:r>
          </a:p>
          <a:p>
            <a:endParaRPr lang="en-GB" sz="1200" dirty="0">
              <a:latin typeface="Arial" charset="0"/>
              <a:cs typeface="Times New Roman" pitchFamily="18" charset="0"/>
            </a:endParaRPr>
          </a:p>
          <a:p>
            <a:r>
              <a:rPr lang="en-GB" sz="1200" dirty="0">
                <a:latin typeface="Arial" charset="0"/>
                <a:cs typeface="Times New Roman" pitchFamily="18" charset="0"/>
              </a:rPr>
              <a:t>Risk Response Plan</a:t>
            </a:r>
          </a:p>
        </p:txBody>
      </p:sp>
      <p:sp>
        <p:nvSpPr>
          <p:cNvPr id="202778" name="Text Box 16"/>
          <p:cNvSpPr txBox="1">
            <a:spLocks noChangeArrowheads="1"/>
          </p:cNvSpPr>
          <p:nvPr/>
        </p:nvSpPr>
        <p:spPr bwMode="auto">
          <a:xfrm>
            <a:off x="1992315" y="4149080"/>
            <a:ext cx="1414463" cy="307766"/>
          </a:xfrm>
          <a:prstGeom prst="rect">
            <a:avLst/>
          </a:prstGeom>
          <a:noFill/>
          <a:ln w="9525">
            <a:noFill/>
            <a:miter lim="800000"/>
            <a:headEnd/>
            <a:tailEnd/>
          </a:ln>
        </p:spPr>
        <p:txBody>
          <a:bodyPr lIns="91431" tIns="45715" rIns="91431" bIns="45715">
            <a:spAutoFit/>
          </a:bodyPr>
          <a:lstStyle/>
          <a:p>
            <a:pPr>
              <a:spcBef>
                <a:spcPct val="50000"/>
              </a:spcBef>
            </a:pPr>
            <a:r>
              <a:rPr lang="en-GB" sz="1400" b="1" dirty="0">
                <a:latin typeface="Arial" charset="0"/>
                <a:cs typeface="Times New Roman" pitchFamily="18" charset="0"/>
              </a:rPr>
              <a:t>Techniques</a:t>
            </a:r>
          </a:p>
        </p:txBody>
      </p:sp>
      <p:sp>
        <p:nvSpPr>
          <p:cNvPr id="202779" name="Text Box 17"/>
          <p:cNvSpPr txBox="1">
            <a:spLocks noChangeArrowheads="1"/>
          </p:cNvSpPr>
          <p:nvPr/>
        </p:nvSpPr>
        <p:spPr bwMode="auto">
          <a:xfrm>
            <a:off x="5231906" y="4149080"/>
            <a:ext cx="1122363" cy="307766"/>
          </a:xfrm>
          <a:prstGeom prst="rect">
            <a:avLst/>
          </a:prstGeom>
          <a:noFill/>
          <a:ln w="9525">
            <a:noFill/>
            <a:miter lim="800000"/>
            <a:headEnd/>
            <a:tailEnd/>
          </a:ln>
        </p:spPr>
        <p:txBody>
          <a:bodyPr lIns="91431" tIns="45715" rIns="91431" bIns="45715">
            <a:spAutoFit/>
          </a:bodyPr>
          <a:lstStyle/>
          <a:p>
            <a:pPr>
              <a:spcBef>
                <a:spcPct val="50000"/>
              </a:spcBef>
            </a:pPr>
            <a:r>
              <a:rPr lang="en-GB" sz="1400" b="1" dirty="0">
                <a:latin typeface="Arial" charset="0"/>
                <a:cs typeface="Times New Roman" pitchFamily="18" charset="0"/>
              </a:rPr>
              <a:t>Outputs</a:t>
            </a:r>
          </a:p>
        </p:txBody>
      </p:sp>
      <p:sp>
        <p:nvSpPr>
          <p:cNvPr id="202780" name="Text Box 18"/>
          <p:cNvSpPr txBox="1">
            <a:spLocks noChangeArrowheads="1"/>
          </p:cNvSpPr>
          <p:nvPr/>
        </p:nvSpPr>
        <p:spPr bwMode="auto">
          <a:xfrm>
            <a:off x="1992315" y="1628800"/>
            <a:ext cx="1122363" cy="307766"/>
          </a:xfrm>
          <a:prstGeom prst="rect">
            <a:avLst/>
          </a:prstGeom>
          <a:noFill/>
          <a:ln w="9525">
            <a:noFill/>
            <a:miter lim="800000"/>
            <a:headEnd/>
            <a:tailEnd/>
          </a:ln>
        </p:spPr>
        <p:txBody>
          <a:bodyPr lIns="91431" tIns="45715" rIns="91431" bIns="45715">
            <a:spAutoFit/>
          </a:bodyPr>
          <a:lstStyle/>
          <a:p>
            <a:pPr>
              <a:spcBef>
                <a:spcPct val="50000"/>
              </a:spcBef>
            </a:pPr>
            <a:r>
              <a:rPr lang="en-GB" sz="1400" b="1" dirty="0">
                <a:latin typeface="Arial" charset="0"/>
                <a:cs typeface="Times New Roman" pitchFamily="18" charset="0"/>
              </a:rPr>
              <a:t>Inputs</a:t>
            </a:r>
          </a:p>
        </p:txBody>
      </p:sp>
      <p:sp>
        <p:nvSpPr>
          <p:cNvPr id="202783" name="Line 21"/>
          <p:cNvSpPr>
            <a:spLocks noChangeShapeType="1"/>
          </p:cNvSpPr>
          <p:nvPr/>
        </p:nvSpPr>
        <p:spPr bwMode="auto">
          <a:xfrm>
            <a:off x="1973265" y="3920108"/>
            <a:ext cx="1806575" cy="0"/>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202784" name="Line 22"/>
          <p:cNvSpPr>
            <a:spLocks noChangeShapeType="1"/>
          </p:cNvSpPr>
          <p:nvPr/>
        </p:nvSpPr>
        <p:spPr bwMode="auto">
          <a:xfrm>
            <a:off x="5159896" y="4077072"/>
            <a:ext cx="1728192" cy="0"/>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202785" name="Line 23"/>
          <p:cNvSpPr>
            <a:spLocks noChangeShapeType="1"/>
          </p:cNvSpPr>
          <p:nvPr/>
        </p:nvSpPr>
        <p:spPr bwMode="auto">
          <a:xfrm flipV="1">
            <a:off x="4007768" y="4437113"/>
            <a:ext cx="0" cy="1152127"/>
          </a:xfrm>
          <a:prstGeom prst="line">
            <a:avLst/>
          </a:prstGeom>
          <a:noFill/>
          <a:ln w="101600">
            <a:solidFill>
              <a:srgbClr val="008080"/>
            </a:solidFill>
            <a:round/>
            <a:headEnd/>
            <a:tailEnd type="triangle" w="med" len="med"/>
          </a:ln>
        </p:spPr>
        <p:txBody>
          <a:bodyPr lIns="91431" tIns="45715" rIns="91431" bIns="45715"/>
          <a:lstStyle/>
          <a:p>
            <a:endParaRPr lang="en-US"/>
          </a:p>
        </p:txBody>
      </p:sp>
      <p:sp>
        <p:nvSpPr>
          <p:cNvPr id="202757" name="AutoShape 25"/>
          <p:cNvSpPr>
            <a:spLocks noChangeArrowheads="1"/>
          </p:cNvSpPr>
          <p:nvPr/>
        </p:nvSpPr>
        <p:spPr bwMode="auto">
          <a:xfrm>
            <a:off x="6416679" y="1412877"/>
            <a:ext cx="4071934" cy="2230449"/>
          </a:xfrm>
          <a:prstGeom prst="wedgeRectCallout">
            <a:avLst>
              <a:gd name="adj1" fmla="val -86065"/>
              <a:gd name="adj2" fmla="val 53338"/>
            </a:avLst>
          </a:prstGeom>
          <a:solidFill>
            <a:srgbClr val="E3F2F3"/>
          </a:solidFill>
          <a:ln w="9525">
            <a:solidFill>
              <a:schemeClr val="accent1"/>
            </a:solidFill>
            <a:miter lim="800000"/>
            <a:headEnd/>
            <a:tailEnd/>
          </a:ln>
        </p:spPr>
        <p:txBody>
          <a:bodyPr wrap="none" lIns="91431" tIns="0" rIns="91431" bIns="0" anchor="ctr"/>
          <a:lstStyle/>
          <a:p>
            <a:pPr marL="98415" indent="-98415" eaLnBrk="0" hangingPunct="0"/>
            <a:r>
              <a:rPr lang="en-GB" sz="1400" dirty="0">
                <a:solidFill>
                  <a:srgbClr val="262672"/>
                </a:solidFill>
                <a:latin typeface="Calibri" panose="020F0502020204030204" pitchFamily="34" charset="0"/>
                <a:cs typeface="Calibri" panose="020F0502020204030204" pitchFamily="34" charset="0"/>
              </a:rPr>
              <a:t>Goal – </a:t>
            </a:r>
            <a:r>
              <a:rPr lang="en-GB" sz="1400" i="1" dirty="0">
                <a:solidFill>
                  <a:srgbClr val="262672"/>
                </a:solidFill>
                <a:latin typeface="Calibri" panose="020F0502020204030204" pitchFamily="34" charset="0"/>
                <a:cs typeface="Calibri" panose="020F0502020204030204" pitchFamily="34" charset="0"/>
              </a:rPr>
              <a:t>To prepare specific management </a:t>
            </a:r>
          </a:p>
          <a:p>
            <a:pPr marL="98415" indent="-98415" eaLnBrk="0" hangingPunct="0"/>
            <a:r>
              <a:rPr lang="en-GB" sz="1400" i="1" u="sng" dirty="0">
                <a:solidFill>
                  <a:srgbClr val="262672"/>
                </a:solidFill>
                <a:latin typeface="Calibri" panose="020F0502020204030204" pitchFamily="34" charset="0"/>
                <a:cs typeface="Calibri" panose="020F0502020204030204" pitchFamily="34" charset="0"/>
              </a:rPr>
              <a:t>responses</a:t>
            </a:r>
            <a:r>
              <a:rPr lang="en-GB" sz="1400" i="1" dirty="0">
                <a:solidFill>
                  <a:srgbClr val="262672"/>
                </a:solidFill>
                <a:latin typeface="Calibri" panose="020F0502020204030204" pitchFamily="34" charset="0"/>
                <a:cs typeface="Calibri" panose="020F0502020204030204" pitchFamily="34" charset="0"/>
              </a:rPr>
              <a:t> to the </a:t>
            </a:r>
            <a:r>
              <a:rPr lang="en-GB" sz="1400" i="1" u="sng" dirty="0">
                <a:solidFill>
                  <a:srgbClr val="262672"/>
                </a:solidFill>
                <a:latin typeface="Calibri" panose="020F0502020204030204" pitchFamily="34" charset="0"/>
                <a:cs typeface="Calibri" panose="020F0502020204030204" pitchFamily="34" charset="0"/>
              </a:rPr>
              <a:t>threats and opportunities </a:t>
            </a:r>
          </a:p>
          <a:p>
            <a:pPr marL="98415" indent="-98415" eaLnBrk="0" hangingPunct="0"/>
            <a:r>
              <a:rPr lang="en-GB" sz="1400" i="1" u="sng" dirty="0">
                <a:solidFill>
                  <a:srgbClr val="262672"/>
                </a:solidFill>
                <a:latin typeface="Calibri" panose="020F0502020204030204" pitchFamily="34" charset="0"/>
                <a:cs typeface="Calibri" panose="020F0502020204030204" pitchFamily="34" charset="0"/>
              </a:rPr>
              <a:t>Identified -</a:t>
            </a:r>
            <a:r>
              <a:rPr lang="en-GB" sz="1400" i="1" dirty="0">
                <a:solidFill>
                  <a:srgbClr val="262672"/>
                </a:solidFill>
                <a:latin typeface="Calibri" panose="020F0502020204030204" pitchFamily="34" charset="0"/>
                <a:cs typeface="Calibri" panose="020F0502020204030204" pitchFamily="34" charset="0"/>
              </a:rPr>
              <a:t> ideally to remove or reduce the </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threats and to maximise the opportunities. </a:t>
            </a:r>
          </a:p>
          <a:p>
            <a:pPr marL="98415" indent="-98415" eaLnBrk="0" hangingPunct="0"/>
            <a:endParaRPr lang="en-US" sz="1400" i="1" dirty="0">
              <a:solidFill>
                <a:srgbClr val="231F20"/>
              </a:solidFill>
              <a:latin typeface="Calibri" panose="020F0502020204030204" pitchFamily="34" charset="0"/>
              <a:cs typeface="Calibri" panose="020F0502020204030204" pitchFamily="34" charset="0"/>
            </a:endParaRPr>
          </a:p>
          <a:p>
            <a:pPr marL="98415" indent="-98415" eaLnBrk="0" hangingPunct="0"/>
            <a:r>
              <a:rPr lang="en-US" sz="1400" i="1" dirty="0">
                <a:solidFill>
                  <a:srgbClr val="262672"/>
                </a:solidFill>
                <a:latin typeface="Calibri" panose="020F0502020204030204" pitchFamily="34" charset="0"/>
                <a:cs typeface="Calibri" panose="020F0502020204030204" pitchFamily="34" charset="0"/>
              </a:rPr>
              <a:t>Ensures as far as possible that the business </a:t>
            </a:r>
          </a:p>
          <a:p>
            <a:pPr marL="98415" indent="-98415" eaLnBrk="0" hangingPunct="0"/>
            <a:r>
              <a:rPr lang="en-US" sz="1400" i="1" dirty="0">
                <a:solidFill>
                  <a:srgbClr val="262672"/>
                </a:solidFill>
                <a:latin typeface="Calibri" panose="020F0502020204030204" pitchFamily="34" charset="0"/>
                <a:cs typeface="Calibri" panose="020F0502020204030204" pitchFamily="34" charset="0"/>
              </a:rPr>
              <a:t>and its staff are not taken by surprise if a </a:t>
            </a:r>
          </a:p>
          <a:p>
            <a:pPr marL="98415" indent="-98415" eaLnBrk="0" hangingPunct="0"/>
            <a:r>
              <a:rPr lang="en-US" sz="1400" i="1" dirty="0">
                <a:solidFill>
                  <a:srgbClr val="262672"/>
                </a:solidFill>
                <a:latin typeface="Calibri" panose="020F0502020204030204" pitchFamily="34" charset="0"/>
                <a:cs typeface="Calibri" panose="020F0502020204030204" pitchFamily="34" charset="0"/>
              </a:rPr>
              <a:t>risk </a:t>
            </a:r>
            <a:r>
              <a:rPr lang="en-US" sz="1400" i="1" dirty="0" err="1">
                <a:solidFill>
                  <a:srgbClr val="262672"/>
                </a:solidFill>
                <a:latin typeface="Calibri" panose="020F0502020204030204" pitchFamily="34" charset="0"/>
                <a:cs typeface="Calibri" panose="020F0502020204030204" pitchFamily="34" charset="0"/>
              </a:rPr>
              <a:t>materialises</a:t>
            </a:r>
            <a:r>
              <a:rPr lang="en-GB" sz="1400" i="1" dirty="0">
                <a:solidFill>
                  <a:srgbClr val="262672"/>
                </a:solidFill>
                <a:latin typeface="Calibri" panose="020F0502020204030204" pitchFamily="34" charset="0"/>
                <a:cs typeface="Calibri" panose="020F0502020204030204" pitchFamily="34" charset="0"/>
              </a:rPr>
              <a:t> </a:t>
            </a:r>
          </a:p>
        </p:txBody>
      </p:sp>
      <p:grpSp>
        <p:nvGrpSpPr>
          <p:cNvPr id="4" name="Group 28"/>
          <p:cNvGrpSpPr>
            <a:grpSpLocks/>
          </p:cNvGrpSpPr>
          <p:nvPr/>
        </p:nvGrpSpPr>
        <p:grpSpPr bwMode="auto">
          <a:xfrm>
            <a:off x="9239274" y="161911"/>
            <a:ext cx="1139825" cy="1052513"/>
            <a:chOff x="1890" y="1526"/>
            <a:chExt cx="1969" cy="1887"/>
          </a:xfrm>
        </p:grpSpPr>
        <p:sp>
          <p:nvSpPr>
            <p:cNvPr id="202761" name="Oval 6"/>
            <p:cNvSpPr>
              <a:spLocks noChangeArrowheads="1"/>
            </p:cNvSpPr>
            <p:nvPr/>
          </p:nvSpPr>
          <p:spPr bwMode="auto">
            <a:xfrm>
              <a:off x="2271" y="1880"/>
              <a:ext cx="1185" cy="1179"/>
            </a:xfrm>
            <a:prstGeom prst="ellipse">
              <a:avLst/>
            </a:prstGeom>
            <a:solidFill>
              <a:schemeClr val="bg1"/>
            </a:solidFill>
            <a:ln w="9525">
              <a:solidFill>
                <a:schemeClr val="tx1"/>
              </a:solidFill>
              <a:round/>
              <a:headEnd/>
              <a:tailEnd/>
            </a:ln>
          </p:spPr>
          <p:txBody>
            <a:bodyPr wrap="none" anchor="ctr"/>
            <a:lstStyle/>
            <a:p>
              <a:pPr algn="ctr"/>
              <a:endParaRPr lang="en-US"/>
            </a:p>
          </p:txBody>
        </p:sp>
        <p:grpSp>
          <p:nvGrpSpPr>
            <p:cNvPr id="5" name="Group 7"/>
            <p:cNvGrpSpPr>
              <a:grpSpLocks/>
            </p:cNvGrpSpPr>
            <p:nvPr/>
          </p:nvGrpSpPr>
          <p:grpSpPr bwMode="auto">
            <a:xfrm>
              <a:off x="1890" y="1526"/>
              <a:ext cx="1948" cy="1887"/>
              <a:chOff x="1883" y="1254"/>
              <a:chExt cx="1677" cy="1632"/>
            </a:xfrm>
          </p:grpSpPr>
          <p:sp>
            <p:nvSpPr>
              <p:cNvPr id="202768" name="AutoShape 8"/>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chemeClr val="accent2"/>
              </a:solidFill>
              <a:ln w="9525">
                <a:noFill/>
                <a:miter lim="800000"/>
                <a:headEnd/>
                <a:tailEnd/>
              </a:ln>
            </p:spPr>
            <p:txBody>
              <a:bodyPr rot="10800000" wrap="none" anchor="ctr"/>
              <a:lstStyle/>
              <a:p>
                <a:pPr algn="ctr"/>
                <a:endParaRPr lang="en-US"/>
              </a:p>
            </p:txBody>
          </p:sp>
          <p:sp>
            <p:nvSpPr>
              <p:cNvPr id="202769" name="AutoShape 9"/>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99CCFF"/>
              </a:solidFill>
              <a:ln w="9525">
                <a:noFill/>
                <a:miter lim="800000"/>
                <a:headEnd/>
                <a:tailEnd/>
              </a:ln>
            </p:spPr>
            <p:txBody>
              <a:bodyPr rot="10800000" vert="eaVert" wrap="none" anchor="ctr"/>
              <a:lstStyle/>
              <a:p>
                <a:pPr algn="ctr"/>
                <a:endParaRPr lang="en-US"/>
              </a:p>
            </p:txBody>
          </p:sp>
          <p:sp>
            <p:nvSpPr>
              <p:cNvPr id="202770" name="AutoShape 10"/>
              <p:cNvSpPr>
                <a:spLocks noChangeArrowheads="1"/>
              </p:cNvSpPr>
              <p:nvPr/>
            </p:nvSpPr>
            <p:spPr bwMode="auto">
              <a:xfrm>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CCFFFF"/>
              </a:solidFill>
              <a:ln w="9525">
                <a:noFill/>
                <a:miter lim="800000"/>
                <a:headEnd/>
                <a:tailEnd/>
              </a:ln>
            </p:spPr>
            <p:txBody>
              <a:bodyPr wrap="none" anchor="ctr"/>
              <a:lstStyle/>
              <a:p>
                <a:pPr algn="ctr"/>
                <a:endParaRPr lang="en-US"/>
              </a:p>
            </p:txBody>
          </p:sp>
          <p:sp>
            <p:nvSpPr>
              <p:cNvPr id="202771" name="AutoShape 11"/>
              <p:cNvSpPr>
                <a:spLocks noChangeArrowheads="1"/>
              </p:cNvSpPr>
              <p:nvPr/>
            </p:nvSpPr>
            <p:spPr bwMode="auto">
              <a:xfrm rot="-54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vert="eaVert" wrap="none" anchor="ctr"/>
              <a:lstStyle/>
              <a:p>
                <a:pPr algn="ctr"/>
                <a:endParaRPr lang="en-US"/>
              </a:p>
            </p:txBody>
          </p:sp>
          <p:sp>
            <p:nvSpPr>
              <p:cNvPr id="202772" name="AutoShape 12"/>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FF6600"/>
              </a:solidFill>
              <a:ln w="9525">
                <a:noFill/>
                <a:miter lim="800000"/>
                <a:headEnd/>
                <a:tailEnd/>
              </a:ln>
            </p:spPr>
            <p:txBody>
              <a:bodyPr rot="10800000" wrap="none" anchor="ctr"/>
              <a:lstStyle/>
              <a:p>
                <a:pPr algn="ctr"/>
                <a:endParaRPr lang="en-US"/>
              </a:p>
            </p:txBody>
          </p:sp>
        </p:grpSp>
        <p:sp>
          <p:nvSpPr>
            <p:cNvPr id="202763" name="Text Box 13"/>
            <p:cNvSpPr txBox="1">
              <a:spLocks noChangeArrowheads="1"/>
            </p:cNvSpPr>
            <p:nvPr/>
          </p:nvSpPr>
          <p:spPr bwMode="auto">
            <a:xfrm>
              <a:off x="3289" y="2206"/>
              <a:ext cx="570" cy="386"/>
            </a:xfrm>
            <a:prstGeom prst="rect">
              <a:avLst/>
            </a:prstGeom>
            <a:noFill/>
            <a:ln w="9525">
              <a:noFill/>
              <a:miter lim="800000"/>
              <a:headEnd/>
              <a:tailEnd/>
            </a:ln>
          </p:spPr>
          <p:txBody>
            <a:bodyPr>
              <a:spAutoFit/>
            </a:bodyPr>
            <a:lstStyle/>
            <a:p>
              <a:r>
                <a:rPr lang="en-GB" sz="400" dirty="0">
                  <a:latin typeface="Arial" charset="0"/>
                </a:rPr>
                <a:t>Identify</a:t>
              </a:r>
              <a:endParaRPr lang="nl-NL" dirty="0"/>
            </a:p>
          </p:txBody>
        </p:sp>
        <p:sp>
          <p:nvSpPr>
            <p:cNvPr id="202764" name="Text Box 14"/>
            <p:cNvSpPr txBox="1">
              <a:spLocks noChangeArrowheads="1"/>
            </p:cNvSpPr>
            <p:nvPr/>
          </p:nvSpPr>
          <p:spPr bwMode="auto">
            <a:xfrm>
              <a:off x="2822" y="2986"/>
              <a:ext cx="527" cy="386"/>
            </a:xfrm>
            <a:prstGeom prst="rect">
              <a:avLst/>
            </a:prstGeom>
            <a:noFill/>
            <a:ln w="9525">
              <a:noFill/>
              <a:miter lim="800000"/>
              <a:headEnd/>
              <a:tailEnd/>
            </a:ln>
          </p:spPr>
          <p:txBody>
            <a:bodyPr>
              <a:spAutoFit/>
            </a:bodyPr>
            <a:lstStyle/>
            <a:p>
              <a:r>
                <a:rPr lang="en-GB" sz="400" dirty="0">
                  <a:latin typeface="Arial" charset="0"/>
                </a:rPr>
                <a:t>Assess</a:t>
              </a:r>
              <a:endParaRPr lang="nl-NL" dirty="0"/>
            </a:p>
          </p:txBody>
        </p:sp>
        <p:sp>
          <p:nvSpPr>
            <p:cNvPr id="202765" name="Text Box 15"/>
            <p:cNvSpPr txBox="1">
              <a:spLocks noChangeArrowheads="1"/>
            </p:cNvSpPr>
            <p:nvPr/>
          </p:nvSpPr>
          <p:spPr bwMode="auto">
            <a:xfrm>
              <a:off x="2052" y="2602"/>
              <a:ext cx="395" cy="497"/>
            </a:xfrm>
            <a:prstGeom prst="rect">
              <a:avLst/>
            </a:prstGeom>
            <a:solidFill>
              <a:srgbClr val="FF6600"/>
            </a:solidFill>
            <a:ln w="9525">
              <a:noFill/>
              <a:miter lim="800000"/>
              <a:headEnd/>
              <a:tailEnd/>
            </a:ln>
          </p:spPr>
          <p:txBody>
            <a:bodyPr>
              <a:spAutoFit/>
            </a:bodyPr>
            <a:lstStyle/>
            <a:p>
              <a:r>
                <a:rPr lang="en-GB" sz="400" dirty="0">
                  <a:latin typeface="Arial" charset="0"/>
                </a:rPr>
                <a:t>Plan</a:t>
              </a:r>
              <a:endParaRPr lang="nl-NL" dirty="0"/>
            </a:p>
          </p:txBody>
        </p:sp>
        <p:sp>
          <p:nvSpPr>
            <p:cNvPr id="202766" name="Text Box 16"/>
            <p:cNvSpPr txBox="1">
              <a:spLocks noChangeArrowheads="1"/>
            </p:cNvSpPr>
            <p:nvPr/>
          </p:nvSpPr>
          <p:spPr bwMode="auto">
            <a:xfrm>
              <a:off x="2411" y="1745"/>
              <a:ext cx="743" cy="276"/>
            </a:xfrm>
            <a:prstGeom prst="rect">
              <a:avLst/>
            </a:prstGeom>
            <a:noFill/>
            <a:ln w="9525">
              <a:noFill/>
              <a:miter lim="800000"/>
              <a:headEnd/>
              <a:tailEnd/>
            </a:ln>
          </p:spPr>
          <p:txBody>
            <a:bodyPr>
              <a:spAutoFit/>
            </a:bodyPr>
            <a:lstStyle/>
            <a:p>
              <a:r>
                <a:rPr lang="en-GB" sz="400" dirty="0">
                  <a:latin typeface="Arial" charset="0"/>
                </a:rPr>
                <a:t>Implement</a:t>
              </a:r>
              <a:endParaRPr lang="nl-NL" dirty="0"/>
            </a:p>
          </p:txBody>
        </p:sp>
        <p:sp>
          <p:nvSpPr>
            <p:cNvPr id="202767" name="Text Box 17"/>
            <p:cNvSpPr txBox="1">
              <a:spLocks noChangeArrowheads="1"/>
            </p:cNvSpPr>
            <p:nvPr/>
          </p:nvSpPr>
          <p:spPr bwMode="auto">
            <a:xfrm>
              <a:off x="2466" y="2380"/>
              <a:ext cx="913" cy="276"/>
            </a:xfrm>
            <a:prstGeom prst="rect">
              <a:avLst/>
            </a:prstGeom>
            <a:noFill/>
            <a:ln w="9525">
              <a:noFill/>
              <a:miter lim="800000"/>
              <a:headEnd/>
              <a:tailEnd/>
            </a:ln>
          </p:spPr>
          <p:txBody>
            <a:bodyPr>
              <a:spAutoFit/>
            </a:bodyPr>
            <a:lstStyle/>
            <a:p>
              <a:r>
                <a:rPr lang="en-GB" sz="400" dirty="0">
                  <a:latin typeface="Arial" charset="0"/>
                </a:rPr>
                <a:t>Communicate</a:t>
              </a:r>
              <a:endParaRPr lang="nl-NL" dirty="0"/>
            </a:p>
          </p:txBody>
        </p:sp>
      </p:grpSp>
      <p:sp>
        <p:nvSpPr>
          <p:cNvPr id="39" name="Text Box 17"/>
          <p:cNvSpPr txBox="1">
            <a:spLocks noChangeArrowheads="1"/>
          </p:cNvSpPr>
          <p:nvPr/>
        </p:nvSpPr>
        <p:spPr bwMode="auto">
          <a:xfrm>
            <a:off x="7019625" y="6114207"/>
            <a:ext cx="5472608"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en-GB"/>
              <a:t>Techniques for the Plan Step</a:t>
            </a:r>
          </a:p>
        </p:txBody>
      </p:sp>
      <p:sp>
        <p:nvSpPr>
          <p:cNvPr id="201731" name="Rectangle 3"/>
          <p:cNvSpPr>
            <a:spLocks noGrp="1" noChangeArrowheads="1"/>
          </p:cNvSpPr>
          <p:nvPr>
            <p:ph sz="quarter" idx="1"/>
          </p:nvPr>
        </p:nvSpPr>
        <p:spPr/>
        <p:txBody>
          <a:bodyPr>
            <a:normAutofit/>
          </a:bodyPr>
          <a:lstStyle/>
          <a:p>
            <a:pPr eaLnBrk="1" hangingPunct="1">
              <a:spcBef>
                <a:spcPct val="80000"/>
              </a:spcBef>
              <a:defRPr/>
            </a:pPr>
            <a:r>
              <a:rPr lang="en-GB" dirty="0">
                <a:solidFill>
                  <a:srgbClr val="231F20"/>
                </a:solidFill>
                <a:cs typeface="Arial" charset="0"/>
              </a:rPr>
              <a:t>Risk Response planning</a:t>
            </a:r>
          </a:p>
          <a:p>
            <a:pPr eaLnBrk="1" hangingPunct="1">
              <a:spcBef>
                <a:spcPct val="80000"/>
              </a:spcBef>
              <a:defRPr/>
            </a:pPr>
            <a:r>
              <a:rPr lang="en-GB" dirty="0"/>
              <a:t>Cost-benefit analysis</a:t>
            </a:r>
          </a:p>
          <a:p>
            <a:pPr eaLnBrk="1" hangingPunct="1">
              <a:spcBef>
                <a:spcPct val="80000"/>
              </a:spcBef>
              <a:defRPr/>
            </a:pPr>
            <a:r>
              <a:rPr lang="en-GB" dirty="0"/>
              <a:t>Decision tree</a:t>
            </a:r>
          </a:p>
        </p:txBody>
      </p:sp>
      <p:sp>
        <p:nvSpPr>
          <p:cNvPr id="2" name="Tijdelijke aanduiding voor tekst 1">
            <a:extLst>
              <a:ext uri="{FF2B5EF4-FFF2-40B4-BE49-F238E27FC236}">
                <a16:creationId xmlns:a16="http://schemas.microsoft.com/office/drawing/2014/main" id="{E4D53152-F97E-45DB-B128-7DD64ADD4763}"/>
              </a:ext>
            </a:extLst>
          </p:cNvPr>
          <p:cNvSpPr>
            <a:spLocks noGrp="1"/>
          </p:cNvSpPr>
          <p:nvPr>
            <p:ph type="body" sz="quarter" idx="13"/>
          </p:nvPr>
        </p:nvSpPr>
        <p:spPr/>
        <p:txBody>
          <a:bodyPr/>
          <a:lstStyle/>
          <a:p>
            <a:endParaRPr lang="nl-NL"/>
          </a:p>
        </p:txBody>
      </p:sp>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a:bodyPr>
          <a:lstStyle/>
          <a:p>
            <a:pPr eaLnBrk="1" hangingPunct="1">
              <a:defRPr/>
            </a:pPr>
            <a:r>
              <a:rPr lang="en-US" dirty="0"/>
              <a:t>Risk Responses Planning</a:t>
            </a:r>
            <a:endParaRPr lang="en-GB" dirty="0"/>
          </a:p>
        </p:txBody>
      </p:sp>
      <p:sp>
        <p:nvSpPr>
          <p:cNvPr id="4" name="Tijdelijke aanduiding voor tekst 3">
            <a:extLst>
              <a:ext uri="{FF2B5EF4-FFF2-40B4-BE49-F238E27FC236}">
                <a16:creationId xmlns:a16="http://schemas.microsoft.com/office/drawing/2014/main" id="{5B8716E0-14D6-4941-B1CB-44AFD5713D70}"/>
              </a:ext>
            </a:extLst>
          </p:cNvPr>
          <p:cNvSpPr>
            <a:spLocks noGrp="1"/>
          </p:cNvSpPr>
          <p:nvPr>
            <p:ph type="body" sz="quarter" idx="13"/>
          </p:nvPr>
        </p:nvSpPr>
        <p:spPr/>
        <p:txBody>
          <a:bodyPr/>
          <a:lstStyle/>
          <a:p>
            <a:r>
              <a:rPr lang="en-GB" dirty="0"/>
              <a:t>Table B.9</a:t>
            </a:r>
            <a:endParaRPr lang="nl-NL" dirty="0"/>
          </a:p>
        </p:txBody>
      </p:sp>
      <p:sp>
        <p:nvSpPr>
          <p:cNvPr id="12" name="Text Box 17"/>
          <p:cNvSpPr txBox="1">
            <a:spLocks noChangeArrowheads="1"/>
          </p:cNvSpPr>
          <p:nvPr/>
        </p:nvSpPr>
        <p:spPr bwMode="auto">
          <a:xfrm>
            <a:off x="2207568" y="6227834"/>
            <a:ext cx="7776864"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
        <p:nvSpPr>
          <p:cNvPr id="14" name="AutoShape 5"/>
          <p:cNvSpPr>
            <a:spLocks noChangeAspect="1" noChangeArrowheads="1" noTextEdit="1"/>
          </p:cNvSpPr>
          <p:nvPr/>
        </p:nvSpPr>
        <p:spPr bwMode="auto">
          <a:xfrm>
            <a:off x="2381226" y="1052736"/>
            <a:ext cx="7461273" cy="5165300"/>
          </a:xfrm>
          <a:prstGeom prst="rect">
            <a:avLst/>
          </a:prstGeom>
          <a:noFill/>
          <a:ln w="9525">
            <a:noFill/>
            <a:miter lim="800000"/>
            <a:headEnd/>
            <a:tailEnd/>
          </a:ln>
        </p:spPr>
        <p:txBody>
          <a:bodyPr lIns="91431" tIns="45715" rIns="91431" bIns="45715"/>
          <a:lstStyle/>
          <a:p>
            <a:endParaRPr lang="nl-NL">
              <a:latin typeface="Calibri" panose="020F0502020204030204" pitchFamily="34" charset="0"/>
              <a:cs typeface="Calibri" panose="020F0502020204030204" pitchFamily="34" charset="0"/>
            </a:endParaRPr>
          </a:p>
        </p:txBody>
      </p:sp>
      <p:sp>
        <p:nvSpPr>
          <p:cNvPr id="15" name="Rectangle 7"/>
          <p:cNvSpPr>
            <a:spLocks noChangeArrowheads="1"/>
          </p:cNvSpPr>
          <p:nvPr/>
        </p:nvSpPr>
        <p:spPr bwMode="auto">
          <a:xfrm>
            <a:off x="2401250" y="1058919"/>
            <a:ext cx="7425512" cy="478599"/>
          </a:xfrm>
          <a:prstGeom prst="rect">
            <a:avLst/>
          </a:prstGeom>
          <a:solidFill>
            <a:srgbClr val="FF6600"/>
          </a:solidFill>
          <a:ln w="9525">
            <a:noFill/>
            <a:miter lim="800000"/>
            <a:headEnd/>
            <a:tailEnd/>
          </a:ln>
        </p:spPr>
        <p:txBody>
          <a:bodyPr lIns="91431" tIns="45715" rIns="91431" bIns="45715"/>
          <a:lstStyle/>
          <a:p>
            <a:endParaRPr lang="en-US">
              <a:latin typeface="Calibri" panose="020F0502020204030204" pitchFamily="34" charset="0"/>
              <a:cs typeface="Calibri" panose="020F0502020204030204" pitchFamily="34" charset="0"/>
            </a:endParaRPr>
          </a:p>
        </p:txBody>
      </p:sp>
      <p:sp>
        <p:nvSpPr>
          <p:cNvPr id="16" name="Rectangle 8"/>
          <p:cNvSpPr>
            <a:spLocks noChangeArrowheads="1"/>
          </p:cNvSpPr>
          <p:nvPr/>
        </p:nvSpPr>
        <p:spPr bwMode="auto">
          <a:xfrm>
            <a:off x="2509965" y="1105468"/>
            <a:ext cx="3504624" cy="369332"/>
          </a:xfrm>
          <a:prstGeom prst="rect">
            <a:avLst/>
          </a:prstGeom>
          <a:noFill/>
          <a:ln w="9525">
            <a:noFill/>
            <a:miter lim="800000"/>
            <a:headEnd/>
            <a:tailEnd/>
          </a:ln>
        </p:spPr>
        <p:txBody>
          <a:bodyPr lIns="0" tIns="0" rIns="0" bIns="0">
            <a:spAutoFit/>
          </a:bodyPr>
          <a:lstStyle/>
          <a:p>
            <a:pPr algn="ctr"/>
            <a:r>
              <a:rPr lang="en-US" sz="2400" b="1" dirty="0">
                <a:solidFill>
                  <a:srgbClr val="000000"/>
                </a:solidFill>
                <a:latin typeface="Calibri" panose="020F0502020204030204" pitchFamily="34" charset="0"/>
                <a:cs typeface="Calibri" panose="020F0502020204030204" pitchFamily="34" charset="0"/>
              </a:rPr>
              <a:t>Threat responses</a:t>
            </a:r>
            <a:endParaRPr lang="en-US" sz="2400" b="1" dirty="0">
              <a:latin typeface="Calibri" panose="020F0502020204030204" pitchFamily="34" charset="0"/>
              <a:cs typeface="Calibri" panose="020F0502020204030204" pitchFamily="34" charset="0"/>
            </a:endParaRPr>
          </a:p>
        </p:txBody>
      </p:sp>
      <p:sp>
        <p:nvSpPr>
          <p:cNvPr id="17" name="Rectangle 23"/>
          <p:cNvSpPr>
            <a:spLocks noChangeArrowheads="1"/>
          </p:cNvSpPr>
          <p:nvPr/>
        </p:nvSpPr>
        <p:spPr bwMode="auto">
          <a:xfrm>
            <a:off x="6143333" y="1105468"/>
            <a:ext cx="3633365" cy="369332"/>
          </a:xfrm>
          <a:prstGeom prst="rect">
            <a:avLst/>
          </a:prstGeom>
          <a:noFill/>
          <a:ln w="9525">
            <a:noFill/>
            <a:miter lim="800000"/>
            <a:headEnd/>
            <a:tailEnd/>
          </a:ln>
        </p:spPr>
        <p:txBody>
          <a:bodyPr lIns="0" tIns="0" rIns="0" bIns="0">
            <a:spAutoFit/>
          </a:bodyPr>
          <a:lstStyle/>
          <a:p>
            <a:pPr algn="ctr"/>
            <a:r>
              <a:rPr lang="en-US" sz="2400" b="1" dirty="0">
                <a:solidFill>
                  <a:srgbClr val="000000"/>
                </a:solidFill>
                <a:latin typeface="Calibri" panose="020F0502020204030204" pitchFamily="34" charset="0"/>
                <a:cs typeface="Calibri" panose="020F0502020204030204" pitchFamily="34" charset="0"/>
              </a:rPr>
              <a:t>Opportunity responses</a:t>
            </a:r>
            <a:endParaRPr lang="en-US" sz="2400" b="1" dirty="0">
              <a:latin typeface="Calibri" panose="020F0502020204030204" pitchFamily="34" charset="0"/>
              <a:cs typeface="Calibri" panose="020F0502020204030204" pitchFamily="34" charset="0"/>
            </a:endParaRPr>
          </a:p>
        </p:txBody>
      </p:sp>
      <p:sp>
        <p:nvSpPr>
          <p:cNvPr id="20" name="Rectangle 43"/>
          <p:cNvSpPr>
            <a:spLocks noChangeArrowheads="1"/>
          </p:cNvSpPr>
          <p:nvPr/>
        </p:nvSpPr>
        <p:spPr bwMode="auto">
          <a:xfrm>
            <a:off x="6160498" y="1659614"/>
            <a:ext cx="3633365" cy="307777"/>
          </a:xfrm>
          <a:prstGeom prst="rect">
            <a:avLst/>
          </a:prstGeom>
          <a:noFill/>
          <a:ln w="9525">
            <a:noFill/>
            <a:miter lim="800000"/>
            <a:headEnd/>
            <a:tailEnd/>
          </a:ln>
        </p:spPr>
        <p:txBody>
          <a:bodyPr lIns="0" tIns="0" rIns="0" bIns="0">
            <a:spAutoFit/>
          </a:bodyPr>
          <a:lstStyle/>
          <a:p>
            <a:pPr algn="ctr"/>
            <a:r>
              <a:rPr lang="en-US" sz="2000" b="1" dirty="0">
                <a:solidFill>
                  <a:srgbClr val="000000"/>
                </a:solidFill>
                <a:latin typeface="Calibri" panose="020F0502020204030204" pitchFamily="34" charset="0"/>
                <a:cs typeface="Calibri" panose="020F0502020204030204" pitchFamily="34" charset="0"/>
              </a:rPr>
              <a:t>Exploit</a:t>
            </a:r>
            <a:endParaRPr lang="en-US" sz="2000" b="1" dirty="0">
              <a:latin typeface="Calibri" panose="020F0502020204030204" pitchFamily="34" charset="0"/>
              <a:cs typeface="Calibri" panose="020F0502020204030204" pitchFamily="34" charset="0"/>
            </a:endParaRPr>
          </a:p>
        </p:txBody>
      </p:sp>
      <p:sp>
        <p:nvSpPr>
          <p:cNvPr id="21" name="Rectangle 50"/>
          <p:cNvSpPr>
            <a:spLocks noChangeArrowheads="1"/>
          </p:cNvSpPr>
          <p:nvPr/>
        </p:nvSpPr>
        <p:spPr bwMode="auto">
          <a:xfrm>
            <a:off x="2509967" y="1630258"/>
            <a:ext cx="3568995" cy="307777"/>
          </a:xfrm>
          <a:prstGeom prst="rect">
            <a:avLst/>
          </a:prstGeom>
          <a:noFill/>
          <a:ln w="9525">
            <a:noFill/>
            <a:miter lim="800000"/>
            <a:headEnd/>
            <a:tailEnd/>
          </a:ln>
        </p:spPr>
        <p:txBody>
          <a:bodyPr lIns="0" tIns="0" rIns="0" bIns="0">
            <a:spAutoFit/>
          </a:bodyPr>
          <a:lstStyle/>
          <a:p>
            <a:pPr algn="ctr"/>
            <a:r>
              <a:rPr lang="en-US" sz="2000" b="1" dirty="0">
                <a:solidFill>
                  <a:srgbClr val="000000"/>
                </a:solidFill>
                <a:latin typeface="Calibri" panose="020F0502020204030204" pitchFamily="34" charset="0"/>
                <a:cs typeface="Calibri" panose="020F0502020204030204" pitchFamily="34" charset="0"/>
              </a:rPr>
              <a:t>Avoid</a:t>
            </a:r>
          </a:p>
        </p:txBody>
      </p:sp>
      <p:sp>
        <p:nvSpPr>
          <p:cNvPr id="22" name="Rectangle 55"/>
          <p:cNvSpPr>
            <a:spLocks noChangeArrowheads="1"/>
          </p:cNvSpPr>
          <p:nvPr/>
        </p:nvSpPr>
        <p:spPr bwMode="auto">
          <a:xfrm>
            <a:off x="2462762" y="2248301"/>
            <a:ext cx="3568995" cy="584775"/>
          </a:xfrm>
          <a:prstGeom prst="rect">
            <a:avLst/>
          </a:prstGeom>
          <a:noFill/>
          <a:ln w="9525">
            <a:noFill/>
            <a:miter lim="800000"/>
            <a:headEnd/>
            <a:tailEnd/>
          </a:ln>
        </p:spPr>
        <p:txBody>
          <a:bodyPr lIns="0" tIns="0" rIns="0" bIns="0">
            <a:spAutoFit/>
          </a:bodyPr>
          <a:lstStyle/>
          <a:p>
            <a:pPr algn="ctr"/>
            <a:r>
              <a:rPr lang="en-US" sz="2000" b="1" dirty="0">
                <a:solidFill>
                  <a:srgbClr val="000000"/>
                </a:solidFill>
                <a:latin typeface="Calibri" panose="020F0502020204030204" pitchFamily="34" charset="0"/>
                <a:cs typeface="Calibri" panose="020F0502020204030204" pitchFamily="34" charset="0"/>
              </a:rPr>
              <a:t>Reduce</a:t>
            </a:r>
          </a:p>
          <a:p>
            <a:pPr algn="ctr"/>
            <a:r>
              <a:rPr lang="en-GB" dirty="0">
                <a:solidFill>
                  <a:srgbClr val="000000"/>
                </a:solidFill>
                <a:latin typeface="Calibri" panose="020F0502020204030204" pitchFamily="34" charset="0"/>
                <a:cs typeface="Calibri" panose="020F0502020204030204" pitchFamily="34" charset="0"/>
              </a:rPr>
              <a:t>(probability and/or impact)</a:t>
            </a:r>
            <a:endParaRPr lang="en-US" dirty="0">
              <a:latin typeface="Calibri" panose="020F0502020204030204" pitchFamily="34" charset="0"/>
              <a:cs typeface="Calibri" panose="020F0502020204030204" pitchFamily="34" charset="0"/>
            </a:endParaRPr>
          </a:p>
        </p:txBody>
      </p:sp>
      <p:sp>
        <p:nvSpPr>
          <p:cNvPr id="24" name="Rectangle 113"/>
          <p:cNvSpPr>
            <a:spLocks noChangeArrowheads="1"/>
          </p:cNvSpPr>
          <p:nvPr/>
        </p:nvSpPr>
        <p:spPr bwMode="auto">
          <a:xfrm>
            <a:off x="2411413" y="3265708"/>
            <a:ext cx="3599034" cy="861774"/>
          </a:xfrm>
          <a:prstGeom prst="rect">
            <a:avLst/>
          </a:prstGeom>
          <a:noFill/>
          <a:ln w="9525">
            <a:noFill/>
            <a:miter lim="800000"/>
            <a:headEnd/>
            <a:tailEnd/>
          </a:ln>
        </p:spPr>
        <p:txBody>
          <a:bodyPr lIns="0" tIns="0" rIns="0" bIns="0">
            <a:spAutoFit/>
          </a:bodyPr>
          <a:lstStyle/>
          <a:p>
            <a:pPr algn="ctr"/>
            <a:r>
              <a:rPr lang="en-US" sz="2000" b="1" dirty="0">
                <a:solidFill>
                  <a:srgbClr val="000000"/>
                </a:solidFill>
                <a:latin typeface="Calibri" panose="020F0502020204030204" pitchFamily="34" charset="0"/>
                <a:cs typeface="Calibri" panose="020F0502020204030204" pitchFamily="34" charset="0"/>
              </a:rPr>
              <a:t>Transfer</a:t>
            </a:r>
          </a:p>
          <a:p>
            <a:pPr algn="ctr"/>
            <a:r>
              <a:rPr lang="en-GB" dirty="0">
                <a:solidFill>
                  <a:srgbClr val="000000"/>
                </a:solidFill>
                <a:latin typeface="Calibri" panose="020F0502020204030204" pitchFamily="34" charset="0"/>
                <a:cs typeface="Calibri" panose="020F0502020204030204" pitchFamily="34" charset="0"/>
              </a:rPr>
              <a:t>(reduces impact only, and often only the financial impact)</a:t>
            </a:r>
            <a:endParaRPr lang="en-US" dirty="0">
              <a:latin typeface="Calibri" panose="020F0502020204030204" pitchFamily="34" charset="0"/>
              <a:cs typeface="Calibri" panose="020F0502020204030204" pitchFamily="34" charset="0"/>
            </a:endParaRPr>
          </a:p>
        </p:txBody>
      </p:sp>
      <p:sp>
        <p:nvSpPr>
          <p:cNvPr id="25" name="Rectangle 171"/>
          <p:cNvSpPr>
            <a:spLocks noChangeArrowheads="1"/>
          </p:cNvSpPr>
          <p:nvPr/>
        </p:nvSpPr>
        <p:spPr bwMode="auto">
          <a:xfrm>
            <a:off x="6168009" y="2257597"/>
            <a:ext cx="3633365" cy="307777"/>
          </a:xfrm>
          <a:prstGeom prst="rect">
            <a:avLst/>
          </a:prstGeom>
          <a:noFill/>
          <a:ln w="9525">
            <a:noFill/>
            <a:miter lim="800000"/>
            <a:headEnd/>
            <a:tailEnd/>
          </a:ln>
        </p:spPr>
        <p:txBody>
          <a:bodyPr lIns="0" tIns="0" rIns="0" bIns="0">
            <a:spAutoFit/>
          </a:bodyPr>
          <a:lstStyle/>
          <a:p>
            <a:pPr algn="ctr"/>
            <a:r>
              <a:rPr lang="en-US" sz="2000" b="1" dirty="0">
                <a:solidFill>
                  <a:srgbClr val="000000"/>
                </a:solidFill>
                <a:latin typeface="Calibri" panose="020F0502020204030204" pitchFamily="34" charset="0"/>
                <a:cs typeface="Calibri" panose="020F0502020204030204" pitchFamily="34" charset="0"/>
              </a:rPr>
              <a:t>Enhance</a:t>
            </a:r>
            <a:endParaRPr lang="en-US" sz="2000" b="1" dirty="0">
              <a:latin typeface="Calibri" panose="020F0502020204030204" pitchFamily="34" charset="0"/>
              <a:cs typeface="Calibri" panose="020F0502020204030204" pitchFamily="34" charset="0"/>
            </a:endParaRPr>
          </a:p>
        </p:txBody>
      </p:sp>
      <p:sp>
        <p:nvSpPr>
          <p:cNvPr id="26" name="Rectangle 178"/>
          <p:cNvSpPr>
            <a:spLocks noChangeArrowheads="1"/>
          </p:cNvSpPr>
          <p:nvPr/>
        </p:nvSpPr>
        <p:spPr bwMode="auto">
          <a:xfrm>
            <a:off x="2484219" y="4633861"/>
            <a:ext cx="7266731" cy="307777"/>
          </a:xfrm>
          <a:prstGeom prst="rect">
            <a:avLst/>
          </a:prstGeom>
          <a:noFill/>
          <a:ln w="9525">
            <a:noFill/>
            <a:miter lim="800000"/>
            <a:headEnd/>
            <a:tailEnd/>
          </a:ln>
        </p:spPr>
        <p:txBody>
          <a:bodyPr lIns="0" tIns="0" rIns="0" bIns="0">
            <a:spAutoFit/>
          </a:bodyPr>
          <a:lstStyle/>
          <a:p>
            <a:pPr algn="ctr"/>
            <a:r>
              <a:rPr lang="en-US" sz="2000" b="1" dirty="0">
                <a:solidFill>
                  <a:srgbClr val="000000"/>
                </a:solidFill>
                <a:latin typeface="Calibri" panose="020F0502020204030204" pitchFamily="34" charset="0"/>
                <a:cs typeface="Calibri" panose="020F0502020204030204" pitchFamily="34" charset="0"/>
              </a:rPr>
              <a:t>Share</a:t>
            </a:r>
            <a:endParaRPr lang="en-US" sz="2000" b="1" dirty="0">
              <a:latin typeface="Calibri" panose="020F0502020204030204" pitchFamily="34" charset="0"/>
              <a:cs typeface="Calibri" panose="020F0502020204030204" pitchFamily="34" charset="0"/>
            </a:endParaRPr>
          </a:p>
        </p:txBody>
      </p:sp>
      <p:sp>
        <p:nvSpPr>
          <p:cNvPr id="28" name="Rectangle 189"/>
          <p:cNvSpPr>
            <a:spLocks noChangeArrowheads="1"/>
          </p:cNvSpPr>
          <p:nvPr/>
        </p:nvSpPr>
        <p:spPr bwMode="auto">
          <a:xfrm>
            <a:off x="4367810" y="5209925"/>
            <a:ext cx="3568995" cy="307777"/>
          </a:xfrm>
          <a:prstGeom prst="rect">
            <a:avLst/>
          </a:prstGeom>
          <a:noFill/>
          <a:ln w="9525">
            <a:noFill/>
            <a:miter lim="800000"/>
            <a:headEnd/>
            <a:tailEnd/>
          </a:ln>
        </p:spPr>
        <p:txBody>
          <a:bodyPr lIns="0" tIns="0" rIns="0" bIns="0">
            <a:spAutoFit/>
          </a:bodyPr>
          <a:lstStyle/>
          <a:p>
            <a:pPr algn="ctr"/>
            <a:r>
              <a:rPr lang="en-US" sz="2000" b="1" dirty="0">
                <a:solidFill>
                  <a:srgbClr val="000000"/>
                </a:solidFill>
                <a:latin typeface="Calibri" panose="020F0502020204030204" pitchFamily="34" charset="0"/>
                <a:cs typeface="Calibri" panose="020F0502020204030204" pitchFamily="34" charset="0"/>
              </a:rPr>
              <a:t>Accept</a:t>
            </a:r>
            <a:endParaRPr lang="en-US" sz="2000" b="1" dirty="0">
              <a:latin typeface="Calibri" panose="020F0502020204030204" pitchFamily="34" charset="0"/>
              <a:cs typeface="Calibri" panose="020F0502020204030204" pitchFamily="34" charset="0"/>
            </a:endParaRPr>
          </a:p>
        </p:txBody>
      </p:sp>
      <p:sp>
        <p:nvSpPr>
          <p:cNvPr id="29" name="Line 195"/>
          <p:cNvSpPr>
            <a:spLocks noChangeShapeType="1"/>
          </p:cNvSpPr>
          <p:nvPr/>
        </p:nvSpPr>
        <p:spPr bwMode="auto">
          <a:xfrm>
            <a:off x="2411414" y="1537517"/>
            <a:ext cx="7447704" cy="1545"/>
          </a:xfrm>
          <a:prstGeom prst="line">
            <a:avLst/>
          </a:prstGeom>
          <a:noFill/>
          <a:ln w="17463">
            <a:solidFill>
              <a:srgbClr val="000000"/>
            </a:solidFill>
            <a:round/>
            <a:headEnd/>
            <a:tailEnd/>
          </a:ln>
        </p:spPr>
        <p:txBody>
          <a:bodyPr lIns="91431" tIns="45715" rIns="91431" bIns="45715"/>
          <a:lstStyle/>
          <a:p>
            <a:endParaRPr lang="nl-NL">
              <a:latin typeface="Calibri" panose="020F0502020204030204" pitchFamily="34" charset="0"/>
              <a:cs typeface="Calibri" panose="020F0502020204030204" pitchFamily="34" charset="0"/>
            </a:endParaRPr>
          </a:p>
        </p:txBody>
      </p:sp>
      <p:sp>
        <p:nvSpPr>
          <p:cNvPr id="30" name="Line 196"/>
          <p:cNvSpPr>
            <a:spLocks noChangeShapeType="1"/>
          </p:cNvSpPr>
          <p:nvPr/>
        </p:nvSpPr>
        <p:spPr bwMode="auto">
          <a:xfrm>
            <a:off x="2401250" y="2123148"/>
            <a:ext cx="7425512" cy="1545"/>
          </a:xfrm>
          <a:prstGeom prst="line">
            <a:avLst/>
          </a:prstGeom>
          <a:noFill/>
          <a:ln w="17463">
            <a:solidFill>
              <a:schemeClr val="tx1"/>
            </a:solidFill>
            <a:round/>
            <a:headEnd/>
            <a:tailEnd/>
          </a:ln>
        </p:spPr>
        <p:txBody>
          <a:bodyPr lIns="91431" tIns="45715" rIns="91431" bIns="45715"/>
          <a:lstStyle/>
          <a:p>
            <a:endParaRPr lang="nl-NL">
              <a:latin typeface="Calibri" panose="020F0502020204030204" pitchFamily="34" charset="0"/>
              <a:cs typeface="Calibri" panose="020F0502020204030204" pitchFamily="34" charset="0"/>
            </a:endParaRPr>
          </a:p>
        </p:txBody>
      </p:sp>
      <p:sp>
        <p:nvSpPr>
          <p:cNvPr id="31" name="Line 197"/>
          <p:cNvSpPr>
            <a:spLocks noChangeShapeType="1"/>
          </p:cNvSpPr>
          <p:nvPr/>
        </p:nvSpPr>
        <p:spPr bwMode="auto">
          <a:xfrm>
            <a:off x="2401250" y="4436177"/>
            <a:ext cx="7425512" cy="1545"/>
          </a:xfrm>
          <a:prstGeom prst="line">
            <a:avLst/>
          </a:prstGeom>
          <a:noFill/>
          <a:ln w="17463">
            <a:solidFill>
              <a:schemeClr val="tx1"/>
            </a:solidFill>
            <a:round/>
            <a:headEnd/>
            <a:tailEnd/>
          </a:ln>
        </p:spPr>
        <p:txBody>
          <a:bodyPr lIns="91431" tIns="45715" rIns="91431" bIns="45715"/>
          <a:lstStyle/>
          <a:p>
            <a:endParaRPr lang="nl-NL">
              <a:latin typeface="Calibri" panose="020F0502020204030204" pitchFamily="34" charset="0"/>
              <a:cs typeface="Calibri" panose="020F0502020204030204" pitchFamily="34" charset="0"/>
            </a:endParaRPr>
          </a:p>
        </p:txBody>
      </p:sp>
      <p:sp>
        <p:nvSpPr>
          <p:cNvPr id="32" name="Line 198"/>
          <p:cNvSpPr>
            <a:spLocks noChangeShapeType="1"/>
          </p:cNvSpPr>
          <p:nvPr/>
        </p:nvSpPr>
        <p:spPr bwMode="auto">
          <a:xfrm flipV="1">
            <a:off x="2411414" y="5065908"/>
            <a:ext cx="7429003" cy="0"/>
          </a:xfrm>
          <a:prstGeom prst="line">
            <a:avLst/>
          </a:prstGeom>
          <a:noFill/>
          <a:ln w="17463">
            <a:solidFill>
              <a:schemeClr val="tx1"/>
            </a:solidFill>
            <a:round/>
            <a:headEnd/>
            <a:tailEnd/>
          </a:ln>
        </p:spPr>
        <p:txBody>
          <a:bodyPr lIns="91431" tIns="45715" rIns="91431" bIns="45715"/>
          <a:lstStyle/>
          <a:p>
            <a:endParaRPr lang="nl-NL">
              <a:latin typeface="Calibri" panose="020F0502020204030204" pitchFamily="34" charset="0"/>
              <a:cs typeface="Calibri" panose="020F0502020204030204" pitchFamily="34" charset="0"/>
            </a:endParaRPr>
          </a:p>
        </p:txBody>
      </p:sp>
      <p:sp>
        <p:nvSpPr>
          <p:cNvPr id="33" name="Line 199"/>
          <p:cNvSpPr>
            <a:spLocks noChangeShapeType="1"/>
          </p:cNvSpPr>
          <p:nvPr/>
        </p:nvSpPr>
        <p:spPr bwMode="auto">
          <a:xfrm>
            <a:off x="6111862" y="1058916"/>
            <a:ext cx="3189" cy="3381542"/>
          </a:xfrm>
          <a:prstGeom prst="line">
            <a:avLst/>
          </a:prstGeom>
          <a:noFill/>
          <a:ln w="17463">
            <a:solidFill>
              <a:schemeClr val="tx1"/>
            </a:solidFill>
            <a:round/>
            <a:headEnd/>
            <a:tailEnd/>
          </a:ln>
        </p:spPr>
        <p:txBody>
          <a:bodyPr lIns="91431" tIns="45715" rIns="91431" bIns="45715"/>
          <a:lstStyle/>
          <a:p>
            <a:endParaRPr lang="nl-NL">
              <a:latin typeface="Calibri" panose="020F0502020204030204" pitchFamily="34" charset="0"/>
              <a:cs typeface="Calibri" panose="020F0502020204030204" pitchFamily="34" charset="0"/>
            </a:endParaRPr>
          </a:p>
        </p:txBody>
      </p:sp>
      <p:sp>
        <p:nvSpPr>
          <p:cNvPr id="35" name="Rectangle 201"/>
          <p:cNvSpPr>
            <a:spLocks noChangeArrowheads="1"/>
          </p:cNvSpPr>
          <p:nvPr/>
        </p:nvSpPr>
        <p:spPr bwMode="auto">
          <a:xfrm>
            <a:off x="2406974" y="1058918"/>
            <a:ext cx="7429803" cy="5152939"/>
          </a:xfrm>
          <a:prstGeom prst="rect">
            <a:avLst/>
          </a:prstGeom>
          <a:noFill/>
          <a:ln w="17463">
            <a:solidFill>
              <a:schemeClr val="tx1"/>
            </a:solidFill>
            <a:round/>
            <a:headEnd/>
            <a:tailEnd/>
          </a:ln>
        </p:spPr>
        <p:txBody>
          <a:bodyPr lIns="91431" tIns="45715" rIns="91431" bIns="45715"/>
          <a:lstStyle/>
          <a:p>
            <a:endParaRPr lang="en-US" sz="1200" dirty="0">
              <a:latin typeface="Calibri" panose="020F0502020204030204" pitchFamily="34" charset="0"/>
              <a:cs typeface="Calibri" panose="020F0502020204030204" pitchFamily="34" charset="0"/>
            </a:endParaRPr>
          </a:p>
        </p:txBody>
      </p:sp>
      <p:sp>
        <p:nvSpPr>
          <p:cNvPr id="36" name="Rectangle 113"/>
          <p:cNvSpPr>
            <a:spLocks noChangeArrowheads="1"/>
          </p:cNvSpPr>
          <p:nvPr/>
        </p:nvSpPr>
        <p:spPr bwMode="auto">
          <a:xfrm>
            <a:off x="6168008" y="3265709"/>
            <a:ext cx="3599034" cy="584775"/>
          </a:xfrm>
          <a:prstGeom prst="rect">
            <a:avLst/>
          </a:prstGeom>
          <a:noFill/>
          <a:ln w="9525">
            <a:noFill/>
            <a:miter lim="800000"/>
            <a:headEnd/>
            <a:tailEnd/>
          </a:ln>
        </p:spPr>
        <p:txBody>
          <a:bodyPr lIns="0" tIns="0" rIns="0" bIns="0">
            <a:spAutoFit/>
          </a:bodyPr>
          <a:lstStyle/>
          <a:p>
            <a:pPr algn="ctr"/>
            <a:r>
              <a:rPr lang="en-US" sz="2000" b="1" dirty="0">
                <a:solidFill>
                  <a:srgbClr val="000000"/>
                </a:solidFill>
                <a:latin typeface="Calibri" panose="020F0502020204030204" pitchFamily="34" charset="0"/>
                <a:cs typeface="Calibri" panose="020F0502020204030204" pitchFamily="34" charset="0"/>
              </a:rPr>
              <a:t>Transfer</a:t>
            </a:r>
          </a:p>
          <a:p>
            <a:pPr algn="ctr"/>
            <a:r>
              <a:rPr lang="en-GB" dirty="0">
                <a:solidFill>
                  <a:srgbClr val="000000"/>
                </a:solidFill>
                <a:latin typeface="Calibri" panose="020F0502020204030204" pitchFamily="34" charset="0"/>
                <a:cs typeface="Calibri" panose="020F0502020204030204" pitchFamily="34" charset="0"/>
              </a:rPr>
              <a:t>(not common)</a:t>
            </a:r>
            <a:endParaRPr lang="en-US" dirty="0">
              <a:latin typeface="Calibri" panose="020F0502020204030204" pitchFamily="34" charset="0"/>
              <a:cs typeface="Calibri" panose="020F0502020204030204" pitchFamily="34" charset="0"/>
            </a:endParaRPr>
          </a:p>
        </p:txBody>
      </p:sp>
      <p:sp>
        <p:nvSpPr>
          <p:cNvPr id="37" name="Rectangle 189"/>
          <p:cNvSpPr>
            <a:spLocks noChangeArrowheads="1"/>
          </p:cNvSpPr>
          <p:nvPr/>
        </p:nvSpPr>
        <p:spPr bwMode="auto">
          <a:xfrm>
            <a:off x="4367810" y="5785989"/>
            <a:ext cx="3568995" cy="307777"/>
          </a:xfrm>
          <a:prstGeom prst="rect">
            <a:avLst/>
          </a:prstGeom>
          <a:noFill/>
          <a:ln w="9525">
            <a:noFill/>
            <a:miter lim="800000"/>
            <a:headEnd/>
            <a:tailEnd/>
          </a:ln>
        </p:spPr>
        <p:txBody>
          <a:bodyPr lIns="0" tIns="0" rIns="0" bIns="0">
            <a:spAutoFit/>
          </a:bodyPr>
          <a:lstStyle/>
          <a:p>
            <a:pPr algn="ctr"/>
            <a:r>
              <a:rPr lang="en-US" sz="2000" b="1" dirty="0">
                <a:solidFill>
                  <a:srgbClr val="000000"/>
                </a:solidFill>
                <a:latin typeface="Calibri" panose="020F0502020204030204" pitchFamily="34" charset="0"/>
                <a:cs typeface="Calibri" panose="020F0502020204030204" pitchFamily="34" charset="0"/>
              </a:rPr>
              <a:t>Prepare contingent plans</a:t>
            </a:r>
            <a:endParaRPr lang="en-US" sz="2000" b="1" dirty="0">
              <a:latin typeface="Calibri" panose="020F0502020204030204" pitchFamily="34" charset="0"/>
              <a:cs typeface="Calibri" panose="020F0502020204030204" pitchFamily="34" charset="0"/>
            </a:endParaRPr>
          </a:p>
        </p:txBody>
      </p:sp>
      <p:sp>
        <p:nvSpPr>
          <p:cNvPr id="38" name="Line 198"/>
          <p:cNvSpPr>
            <a:spLocks noChangeShapeType="1"/>
          </p:cNvSpPr>
          <p:nvPr/>
        </p:nvSpPr>
        <p:spPr bwMode="auto">
          <a:xfrm flipV="1">
            <a:off x="2411414" y="5641972"/>
            <a:ext cx="7429003" cy="0"/>
          </a:xfrm>
          <a:prstGeom prst="line">
            <a:avLst/>
          </a:prstGeom>
          <a:noFill/>
          <a:ln w="17463">
            <a:solidFill>
              <a:schemeClr val="tx1"/>
            </a:solidFill>
            <a:round/>
            <a:headEnd/>
            <a:tailEnd/>
          </a:ln>
        </p:spPr>
        <p:txBody>
          <a:bodyPr lIns="91431" tIns="45715" rIns="91431" bIns="45715"/>
          <a:lstStyle/>
          <a:p>
            <a:endParaRPr lang="nl-NL">
              <a:latin typeface="Calibri" panose="020F0502020204030204" pitchFamily="34" charset="0"/>
              <a:cs typeface="Calibri" panose="020F0502020204030204" pitchFamily="34" charset="0"/>
            </a:endParaRPr>
          </a:p>
        </p:txBody>
      </p:sp>
      <p:sp>
        <p:nvSpPr>
          <p:cNvPr id="34" name="Line 196"/>
          <p:cNvSpPr>
            <a:spLocks noChangeShapeType="1"/>
          </p:cNvSpPr>
          <p:nvPr/>
        </p:nvSpPr>
        <p:spPr bwMode="auto">
          <a:xfrm>
            <a:off x="2411413" y="2905669"/>
            <a:ext cx="7425512" cy="1545"/>
          </a:xfrm>
          <a:prstGeom prst="line">
            <a:avLst/>
          </a:prstGeom>
          <a:noFill/>
          <a:ln w="17463">
            <a:solidFill>
              <a:schemeClr val="tx1"/>
            </a:solidFill>
            <a:round/>
            <a:headEnd/>
            <a:tailEnd/>
          </a:ln>
        </p:spPr>
        <p:txBody>
          <a:bodyPr lIns="91431" tIns="45715" rIns="91431" bIns="45715"/>
          <a:lstStyle/>
          <a:p>
            <a:endParaRPr lang="nl-NL">
              <a:latin typeface="Calibri" panose="020F0502020204030204" pitchFamily="34" charset="0"/>
              <a:cs typeface="Calibri" panose="020F0502020204030204" pitchFamily="34" charset="0"/>
            </a:endParaRPr>
          </a:p>
        </p:txBody>
      </p:sp>
    </p:spTree>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rmAutofit/>
          </a:bodyPr>
          <a:lstStyle/>
          <a:p>
            <a:r>
              <a:rPr lang="en-US" dirty="0"/>
              <a:t>Cost-benefit Analysis</a:t>
            </a:r>
            <a:endParaRPr lang="en-GB" dirty="0">
              <a:solidFill>
                <a:srgbClr val="000000"/>
              </a:solidFill>
              <a:cs typeface="Times New Roman" charset="0"/>
            </a:endParaRPr>
          </a:p>
        </p:txBody>
      </p:sp>
      <p:sp>
        <p:nvSpPr>
          <p:cNvPr id="194563" name="Rectangle 3"/>
          <p:cNvSpPr>
            <a:spLocks noGrp="1" noChangeArrowheads="1"/>
          </p:cNvSpPr>
          <p:nvPr>
            <p:ph sz="quarter" idx="1"/>
          </p:nvPr>
        </p:nvSpPr>
        <p:spPr/>
        <p:txBody>
          <a:bodyPr/>
          <a:lstStyle/>
          <a:p>
            <a:r>
              <a:rPr lang="en-US" dirty="0">
                <a:cs typeface="Arial" charset="0"/>
              </a:rPr>
              <a:t>Takes into account all the costs and benefits (such as social benefits and costs)</a:t>
            </a:r>
          </a:p>
          <a:p>
            <a:r>
              <a:rPr lang="en-US" dirty="0">
                <a:cs typeface="Arial" charset="0"/>
              </a:rPr>
              <a:t>Gives guidance in economic decision-making</a:t>
            </a:r>
          </a:p>
          <a:p>
            <a:r>
              <a:rPr lang="en-US" dirty="0">
                <a:cs typeface="Arial" charset="0"/>
              </a:rPr>
              <a:t>Governments use it to evaluate important investment projects</a:t>
            </a:r>
          </a:p>
          <a:p>
            <a:r>
              <a:rPr lang="en-US" dirty="0">
                <a:cs typeface="Arial" charset="0"/>
              </a:rPr>
              <a:t>Places emphasis on externalities</a:t>
            </a:r>
          </a:p>
        </p:txBody>
      </p:sp>
      <p:sp>
        <p:nvSpPr>
          <p:cNvPr id="3" name="Tijdelijke aanduiding voor tekst 2">
            <a:extLst>
              <a:ext uri="{FF2B5EF4-FFF2-40B4-BE49-F238E27FC236}">
                <a16:creationId xmlns:a16="http://schemas.microsoft.com/office/drawing/2014/main" id="{FA3FD878-A810-401D-B912-8D63CDE8101D}"/>
              </a:ext>
            </a:extLst>
          </p:cNvPr>
          <p:cNvSpPr>
            <a:spLocks noGrp="1"/>
          </p:cNvSpPr>
          <p:nvPr>
            <p:ph type="body" sz="quarter" idx="13"/>
          </p:nvPr>
        </p:nvSpPr>
        <p:spPr/>
        <p:txBody>
          <a:bodyPr/>
          <a:lstStyle/>
          <a:p>
            <a:r>
              <a:rPr lang="en-GB" dirty="0"/>
              <a:t>App. B.6.2</a:t>
            </a:r>
            <a:endParaRPr lang="nl-NL" dirty="0"/>
          </a:p>
        </p:txBody>
      </p:sp>
    </p:spTree>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pPr eaLnBrk="1" hangingPunct="1">
              <a:defRPr/>
            </a:pPr>
            <a:r>
              <a:rPr lang="en-US" dirty="0"/>
              <a:t>Cost Benefit Analysis</a:t>
            </a:r>
          </a:p>
        </p:txBody>
      </p:sp>
      <p:sp>
        <p:nvSpPr>
          <p:cNvPr id="195587" name="Rectangle 3"/>
          <p:cNvSpPr>
            <a:spLocks noGrp="1" noChangeArrowheads="1"/>
          </p:cNvSpPr>
          <p:nvPr>
            <p:ph sz="quarter" idx="1"/>
          </p:nvPr>
        </p:nvSpPr>
        <p:spPr/>
        <p:txBody>
          <a:bodyPr>
            <a:normAutofit/>
          </a:bodyPr>
          <a:lstStyle/>
          <a:p>
            <a:pPr>
              <a:defRPr/>
            </a:pPr>
            <a:r>
              <a:rPr lang="en-US" dirty="0">
                <a:cs typeface="Arial" charset="0"/>
              </a:rPr>
              <a:t>Can be a very imprecise procedure </a:t>
            </a:r>
          </a:p>
          <a:p>
            <a:pPr>
              <a:defRPr/>
            </a:pPr>
            <a:r>
              <a:rPr lang="en-US" dirty="0">
                <a:cs typeface="Arial" charset="0"/>
              </a:rPr>
              <a:t>Difficult to place values on certain important costs and benefits </a:t>
            </a:r>
          </a:p>
          <a:p>
            <a:pPr>
              <a:defRPr/>
            </a:pPr>
            <a:r>
              <a:rPr lang="en-US" dirty="0">
                <a:cs typeface="Arial" charset="0"/>
              </a:rPr>
              <a:t>Results are critically dependent on the discount rate allowed for future costs applied to the calculations</a:t>
            </a:r>
          </a:p>
          <a:p>
            <a:pPr>
              <a:defRPr/>
            </a:pPr>
            <a:r>
              <a:rPr lang="en-US" dirty="0">
                <a:cs typeface="Arial" charset="0"/>
              </a:rPr>
              <a:t>Cost-benefit analysis can be used to determine which risk response actions are the </a:t>
            </a:r>
            <a:r>
              <a:rPr lang="en-US" u="sng" dirty="0">
                <a:cs typeface="Arial" charset="0"/>
              </a:rPr>
              <a:t>most beneficial</a:t>
            </a:r>
            <a:endParaRPr lang="en-GB" dirty="0"/>
          </a:p>
        </p:txBody>
      </p:sp>
      <p:sp>
        <p:nvSpPr>
          <p:cNvPr id="2" name="Tijdelijke aanduiding voor tekst 1">
            <a:extLst>
              <a:ext uri="{FF2B5EF4-FFF2-40B4-BE49-F238E27FC236}">
                <a16:creationId xmlns:a16="http://schemas.microsoft.com/office/drawing/2014/main" id="{287D23A4-CA05-4536-A75F-A1FB99E3FEA0}"/>
              </a:ext>
            </a:extLst>
          </p:cNvPr>
          <p:cNvSpPr>
            <a:spLocks noGrp="1"/>
          </p:cNvSpPr>
          <p:nvPr>
            <p:ph type="body" sz="quarter" idx="13"/>
          </p:nvPr>
        </p:nvSpPr>
        <p:spPr/>
        <p:txBody>
          <a:bodyPr/>
          <a:lstStyle/>
          <a:p>
            <a:r>
              <a:rPr lang="en-GB" dirty="0"/>
              <a:t>App. B.6.2</a:t>
            </a:r>
            <a:endParaRPr lang="nl-NL" dirty="0"/>
          </a:p>
        </p:txBody>
      </p:sp>
    </p:spTree>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Decision tree</a:t>
            </a:r>
          </a:p>
        </p:txBody>
      </p:sp>
      <p:sp>
        <p:nvSpPr>
          <p:cNvPr id="5" name="Tijdelijke aanduiding voor tekst 4">
            <a:extLst>
              <a:ext uri="{FF2B5EF4-FFF2-40B4-BE49-F238E27FC236}">
                <a16:creationId xmlns:a16="http://schemas.microsoft.com/office/drawing/2014/main" id="{0B82A784-001F-437D-9A2E-9934CAC07BAC}"/>
              </a:ext>
            </a:extLst>
          </p:cNvPr>
          <p:cNvSpPr>
            <a:spLocks noGrp="1"/>
          </p:cNvSpPr>
          <p:nvPr>
            <p:ph type="body" sz="quarter" idx="13"/>
          </p:nvPr>
        </p:nvSpPr>
        <p:spPr/>
        <p:txBody>
          <a:bodyPr/>
          <a:lstStyle/>
          <a:p>
            <a:r>
              <a:rPr lang="en-GB" dirty="0"/>
              <a:t>Fig. B.10</a:t>
            </a:r>
            <a:endParaRPr lang="nl-NL" dirty="0"/>
          </a:p>
        </p:txBody>
      </p:sp>
      <p:grpSp>
        <p:nvGrpSpPr>
          <p:cNvPr id="32" name="Groep 31"/>
          <p:cNvGrpSpPr/>
          <p:nvPr/>
        </p:nvGrpSpPr>
        <p:grpSpPr>
          <a:xfrm>
            <a:off x="2783632" y="1412875"/>
            <a:ext cx="7416056" cy="4795838"/>
            <a:chOff x="539750" y="646113"/>
            <a:chExt cx="8135938" cy="5562600"/>
          </a:xfrm>
        </p:grpSpPr>
        <p:sp>
          <p:nvSpPr>
            <p:cNvPr id="6" name="AutoShape 3"/>
            <p:cNvSpPr>
              <a:spLocks noChangeAspect="1" noChangeArrowheads="1" noTextEdit="1"/>
            </p:cNvSpPr>
            <p:nvPr/>
          </p:nvSpPr>
          <p:spPr bwMode="auto">
            <a:xfrm>
              <a:off x="539750" y="646113"/>
              <a:ext cx="7993063" cy="5516562"/>
            </a:xfrm>
            <a:prstGeom prst="rect">
              <a:avLst/>
            </a:prstGeom>
            <a:noFill/>
            <a:ln w="9525">
              <a:noFill/>
              <a:miter lim="800000"/>
              <a:headEnd/>
              <a:tailEnd/>
            </a:ln>
          </p:spPr>
          <p:txBody>
            <a:bodyPr/>
            <a:lstStyle/>
            <a:p>
              <a:endParaRPr lang="nl-NL"/>
            </a:p>
          </p:txBody>
        </p:sp>
        <p:sp>
          <p:nvSpPr>
            <p:cNvPr id="7" name="Freeform 5"/>
            <p:cNvSpPr>
              <a:spLocks/>
            </p:cNvSpPr>
            <p:nvPr/>
          </p:nvSpPr>
          <p:spPr bwMode="auto">
            <a:xfrm>
              <a:off x="539750" y="692150"/>
              <a:ext cx="7993063" cy="5516563"/>
            </a:xfrm>
            <a:custGeom>
              <a:avLst/>
              <a:gdLst>
                <a:gd name="T0" fmla="*/ 2147483647 w 5035"/>
                <a:gd name="T1" fmla="*/ 572076352 h 3475"/>
                <a:gd name="T2" fmla="*/ 2147483647 w 5035"/>
                <a:gd name="T3" fmla="*/ 2147483647 h 3475"/>
                <a:gd name="T4" fmla="*/ 0 w 5035"/>
                <a:gd name="T5" fmla="*/ 2147483647 h 3475"/>
                <a:gd name="T6" fmla="*/ 0 w 5035"/>
                <a:gd name="T7" fmla="*/ 0 h 3475"/>
                <a:gd name="T8" fmla="*/ 2147483647 w 5035"/>
                <a:gd name="T9" fmla="*/ 0 h 3475"/>
                <a:gd name="T10" fmla="*/ 2147483647 w 5035"/>
                <a:gd name="T11" fmla="*/ 0 h 3475"/>
                <a:gd name="T12" fmla="*/ 2147483647 w 5035"/>
                <a:gd name="T13" fmla="*/ 572076352 h 3475"/>
                <a:gd name="T14" fmla="*/ 2147483647 w 5035"/>
                <a:gd name="T15" fmla="*/ 572076352 h 3475"/>
                <a:gd name="T16" fmla="*/ 0 60000 65536"/>
                <a:gd name="T17" fmla="*/ 0 60000 65536"/>
                <a:gd name="T18" fmla="*/ 0 60000 65536"/>
                <a:gd name="T19" fmla="*/ 0 60000 65536"/>
                <a:gd name="T20" fmla="*/ 0 60000 65536"/>
                <a:gd name="T21" fmla="*/ 0 60000 65536"/>
                <a:gd name="T22" fmla="*/ 0 60000 65536"/>
                <a:gd name="T23" fmla="*/ 0 60000 65536"/>
                <a:gd name="T24" fmla="*/ 0 w 5035"/>
                <a:gd name="T25" fmla="*/ 0 h 3475"/>
                <a:gd name="T26" fmla="*/ 5035 w 5035"/>
                <a:gd name="T27" fmla="*/ 3475 h 3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5" h="3475">
                  <a:moveTo>
                    <a:pt x="5035" y="227"/>
                  </a:moveTo>
                  <a:lnTo>
                    <a:pt x="5035" y="3475"/>
                  </a:lnTo>
                  <a:lnTo>
                    <a:pt x="0" y="3475"/>
                  </a:lnTo>
                  <a:lnTo>
                    <a:pt x="0" y="0"/>
                  </a:lnTo>
                  <a:lnTo>
                    <a:pt x="4820" y="0"/>
                  </a:lnTo>
                  <a:lnTo>
                    <a:pt x="5035" y="227"/>
                  </a:lnTo>
                  <a:close/>
                </a:path>
              </a:pathLst>
            </a:custGeom>
            <a:solidFill>
              <a:srgbClr val="D4E4E6"/>
            </a:solidFill>
            <a:ln w="9525">
              <a:noFill/>
              <a:round/>
              <a:headEnd/>
              <a:tailEnd/>
            </a:ln>
          </p:spPr>
          <p:txBody>
            <a:bodyPr/>
            <a:lstStyle/>
            <a:p>
              <a:endParaRPr lang="nl-NL"/>
            </a:p>
          </p:txBody>
        </p:sp>
        <p:sp>
          <p:nvSpPr>
            <p:cNvPr id="8" name="Rectangle 6"/>
            <p:cNvSpPr>
              <a:spLocks noChangeArrowheads="1"/>
            </p:cNvSpPr>
            <p:nvPr/>
          </p:nvSpPr>
          <p:spPr bwMode="auto">
            <a:xfrm>
              <a:off x="892175" y="2947988"/>
              <a:ext cx="1135063" cy="1138237"/>
            </a:xfrm>
            <a:prstGeom prst="rect">
              <a:avLst/>
            </a:prstGeom>
            <a:solidFill>
              <a:srgbClr val="FFFFFF"/>
            </a:solidFill>
            <a:ln w="10">
              <a:solidFill>
                <a:srgbClr val="004F5A"/>
              </a:solidFill>
              <a:miter lim="800000"/>
              <a:headEnd/>
              <a:tailEnd/>
            </a:ln>
          </p:spPr>
          <p:txBody>
            <a:bodyPr/>
            <a:lstStyle/>
            <a:p>
              <a:endParaRPr lang="en-US">
                <a:latin typeface="Arial" charset="0"/>
                <a:cs typeface="Arial" charset="0"/>
              </a:endParaRPr>
            </a:p>
          </p:txBody>
        </p:sp>
        <p:sp>
          <p:nvSpPr>
            <p:cNvPr id="9" name="Freeform 22"/>
            <p:cNvSpPr>
              <a:spLocks/>
            </p:cNvSpPr>
            <p:nvPr/>
          </p:nvSpPr>
          <p:spPr bwMode="auto">
            <a:xfrm>
              <a:off x="3617913" y="4651375"/>
              <a:ext cx="909637" cy="909638"/>
            </a:xfrm>
            <a:custGeom>
              <a:avLst/>
              <a:gdLst>
                <a:gd name="T0" fmla="*/ 1444047725 w 573"/>
                <a:gd name="T1" fmla="*/ 725805288 h 573"/>
                <a:gd name="T2" fmla="*/ 1431447750 w 573"/>
                <a:gd name="T3" fmla="*/ 871974567 h 573"/>
                <a:gd name="T4" fmla="*/ 1388604342 w 573"/>
                <a:gd name="T5" fmla="*/ 1005543659 h 573"/>
                <a:gd name="T6" fmla="*/ 1323080343 w 573"/>
                <a:gd name="T7" fmla="*/ 1126511174 h 573"/>
                <a:gd name="T8" fmla="*/ 1234874167 w 573"/>
                <a:gd name="T9" fmla="*/ 1234877112 h 573"/>
                <a:gd name="T10" fmla="*/ 1126508348 w 573"/>
                <a:gd name="T11" fmla="*/ 1323083385 h 573"/>
                <a:gd name="T12" fmla="*/ 1005540966 w 573"/>
                <a:gd name="T13" fmla="*/ 1386086506 h 573"/>
                <a:gd name="T14" fmla="*/ 871973609 w 573"/>
                <a:gd name="T15" fmla="*/ 1431449324 h 573"/>
                <a:gd name="T16" fmla="*/ 725804490 w 573"/>
                <a:gd name="T17" fmla="*/ 1444050900 h 573"/>
                <a:gd name="T18" fmla="*/ 650199877 w 573"/>
                <a:gd name="T19" fmla="*/ 1444050900 h 573"/>
                <a:gd name="T20" fmla="*/ 509071264 w 573"/>
                <a:gd name="T21" fmla="*/ 1413809022 h 573"/>
                <a:gd name="T22" fmla="*/ 383063475 w 573"/>
                <a:gd name="T23" fmla="*/ 1360884940 h 573"/>
                <a:gd name="T24" fmla="*/ 267136401 w 573"/>
                <a:gd name="T25" fmla="*/ 1280239930 h 573"/>
                <a:gd name="T26" fmla="*/ 166330200 w 573"/>
                <a:gd name="T27" fmla="*/ 1184473981 h 573"/>
                <a:gd name="T28" fmla="*/ 90725561 w 573"/>
                <a:gd name="T29" fmla="*/ 1068546779 h 573"/>
                <a:gd name="T30" fmla="*/ 32761218 w 573"/>
                <a:gd name="T31" fmla="*/ 942538951 h 573"/>
                <a:gd name="T32" fmla="*/ 7559671 w 573"/>
                <a:gd name="T33" fmla="*/ 796369672 h 573"/>
                <a:gd name="T34" fmla="*/ 0 w 573"/>
                <a:gd name="T35" fmla="*/ 725805288 h 573"/>
                <a:gd name="T36" fmla="*/ 20161237 w 573"/>
                <a:gd name="T37" fmla="*/ 579636208 h 573"/>
                <a:gd name="T38" fmla="*/ 57962768 w 573"/>
                <a:gd name="T39" fmla="*/ 446068704 h 573"/>
                <a:gd name="T40" fmla="*/ 128527099 w 573"/>
                <a:gd name="T41" fmla="*/ 317539826 h 573"/>
                <a:gd name="T42" fmla="*/ 216733325 w 573"/>
                <a:gd name="T43" fmla="*/ 216733564 h 573"/>
                <a:gd name="T44" fmla="*/ 320058837 w 573"/>
                <a:gd name="T45" fmla="*/ 126007878 h 573"/>
                <a:gd name="T46" fmla="*/ 446066626 w 573"/>
                <a:gd name="T47" fmla="*/ 57964419 h 573"/>
                <a:gd name="T48" fmla="*/ 579635570 w 573"/>
                <a:gd name="T49" fmla="*/ 17641896 h 573"/>
                <a:gd name="T50" fmla="*/ 725804490 w 573"/>
                <a:gd name="T51" fmla="*/ 0 h 573"/>
                <a:gd name="T52" fmla="*/ 796368796 w 573"/>
                <a:gd name="T53" fmla="*/ 5040315 h 573"/>
                <a:gd name="T54" fmla="*/ 934976660 w 573"/>
                <a:gd name="T55" fmla="*/ 37803155 h 573"/>
                <a:gd name="T56" fmla="*/ 1068545604 w 573"/>
                <a:gd name="T57" fmla="*/ 88206298 h 573"/>
                <a:gd name="T58" fmla="*/ 1184471091 w 573"/>
                <a:gd name="T59" fmla="*/ 166330383 h 573"/>
                <a:gd name="T60" fmla="*/ 1280236935 w 573"/>
                <a:gd name="T61" fmla="*/ 267136695 h 573"/>
                <a:gd name="T62" fmla="*/ 1355843136 w 573"/>
                <a:gd name="T63" fmla="*/ 380544534 h 573"/>
                <a:gd name="T64" fmla="*/ 1413805880 w 573"/>
                <a:gd name="T65" fmla="*/ 509071824 h 573"/>
                <a:gd name="T66" fmla="*/ 1444047725 w 573"/>
                <a:gd name="T67" fmla="*/ 650200591 h 573"/>
                <a:gd name="T68" fmla="*/ 1444047725 w 573"/>
                <a:gd name="T69" fmla="*/ 725805288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3"/>
                <a:gd name="T106" fmla="*/ 0 h 573"/>
                <a:gd name="T107" fmla="*/ 573 w 573"/>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3" h="573">
                  <a:moveTo>
                    <a:pt x="573" y="288"/>
                  </a:moveTo>
                  <a:lnTo>
                    <a:pt x="573" y="288"/>
                  </a:lnTo>
                  <a:lnTo>
                    <a:pt x="573" y="316"/>
                  </a:lnTo>
                  <a:lnTo>
                    <a:pt x="568" y="346"/>
                  </a:lnTo>
                  <a:lnTo>
                    <a:pt x="561" y="374"/>
                  </a:lnTo>
                  <a:lnTo>
                    <a:pt x="551" y="399"/>
                  </a:lnTo>
                  <a:lnTo>
                    <a:pt x="538" y="424"/>
                  </a:lnTo>
                  <a:lnTo>
                    <a:pt x="525" y="447"/>
                  </a:lnTo>
                  <a:lnTo>
                    <a:pt x="508" y="470"/>
                  </a:lnTo>
                  <a:lnTo>
                    <a:pt x="490" y="490"/>
                  </a:lnTo>
                  <a:lnTo>
                    <a:pt x="470" y="508"/>
                  </a:lnTo>
                  <a:lnTo>
                    <a:pt x="447" y="525"/>
                  </a:lnTo>
                  <a:lnTo>
                    <a:pt x="424" y="540"/>
                  </a:lnTo>
                  <a:lnTo>
                    <a:pt x="399" y="550"/>
                  </a:lnTo>
                  <a:lnTo>
                    <a:pt x="371" y="561"/>
                  </a:lnTo>
                  <a:lnTo>
                    <a:pt x="346" y="568"/>
                  </a:lnTo>
                  <a:lnTo>
                    <a:pt x="316" y="573"/>
                  </a:lnTo>
                  <a:lnTo>
                    <a:pt x="288" y="573"/>
                  </a:lnTo>
                  <a:lnTo>
                    <a:pt x="258" y="573"/>
                  </a:lnTo>
                  <a:lnTo>
                    <a:pt x="230" y="568"/>
                  </a:lnTo>
                  <a:lnTo>
                    <a:pt x="202" y="561"/>
                  </a:lnTo>
                  <a:lnTo>
                    <a:pt x="177" y="550"/>
                  </a:lnTo>
                  <a:lnTo>
                    <a:pt x="152" y="540"/>
                  </a:lnTo>
                  <a:lnTo>
                    <a:pt x="127" y="525"/>
                  </a:lnTo>
                  <a:lnTo>
                    <a:pt x="106" y="508"/>
                  </a:lnTo>
                  <a:lnTo>
                    <a:pt x="86" y="490"/>
                  </a:lnTo>
                  <a:lnTo>
                    <a:pt x="66" y="470"/>
                  </a:lnTo>
                  <a:lnTo>
                    <a:pt x="51" y="447"/>
                  </a:lnTo>
                  <a:lnTo>
                    <a:pt x="36" y="424"/>
                  </a:lnTo>
                  <a:lnTo>
                    <a:pt x="23" y="399"/>
                  </a:lnTo>
                  <a:lnTo>
                    <a:pt x="13" y="374"/>
                  </a:lnTo>
                  <a:lnTo>
                    <a:pt x="8" y="346"/>
                  </a:lnTo>
                  <a:lnTo>
                    <a:pt x="3" y="316"/>
                  </a:lnTo>
                  <a:lnTo>
                    <a:pt x="0" y="288"/>
                  </a:lnTo>
                  <a:lnTo>
                    <a:pt x="3" y="258"/>
                  </a:lnTo>
                  <a:lnTo>
                    <a:pt x="8" y="230"/>
                  </a:lnTo>
                  <a:lnTo>
                    <a:pt x="13" y="202"/>
                  </a:lnTo>
                  <a:lnTo>
                    <a:pt x="23" y="177"/>
                  </a:lnTo>
                  <a:lnTo>
                    <a:pt x="36" y="151"/>
                  </a:lnTo>
                  <a:lnTo>
                    <a:pt x="51" y="126"/>
                  </a:lnTo>
                  <a:lnTo>
                    <a:pt x="66" y="106"/>
                  </a:lnTo>
                  <a:lnTo>
                    <a:pt x="86" y="86"/>
                  </a:lnTo>
                  <a:lnTo>
                    <a:pt x="106" y="66"/>
                  </a:lnTo>
                  <a:lnTo>
                    <a:pt x="127" y="50"/>
                  </a:lnTo>
                  <a:lnTo>
                    <a:pt x="152" y="35"/>
                  </a:lnTo>
                  <a:lnTo>
                    <a:pt x="177" y="23"/>
                  </a:lnTo>
                  <a:lnTo>
                    <a:pt x="202" y="15"/>
                  </a:lnTo>
                  <a:lnTo>
                    <a:pt x="230" y="7"/>
                  </a:lnTo>
                  <a:lnTo>
                    <a:pt x="258" y="2"/>
                  </a:lnTo>
                  <a:lnTo>
                    <a:pt x="288" y="0"/>
                  </a:lnTo>
                  <a:lnTo>
                    <a:pt x="316" y="2"/>
                  </a:lnTo>
                  <a:lnTo>
                    <a:pt x="346" y="7"/>
                  </a:lnTo>
                  <a:lnTo>
                    <a:pt x="371" y="15"/>
                  </a:lnTo>
                  <a:lnTo>
                    <a:pt x="399" y="23"/>
                  </a:lnTo>
                  <a:lnTo>
                    <a:pt x="424" y="35"/>
                  </a:lnTo>
                  <a:lnTo>
                    <a:pt x="447" y="50"/>
                  </a:lnTo>
                  <a:lnTo>
                    <a:pt x="470" y="66"/>
                  </a:lnTo>
                  <a:lnTo>
                    <a:pt x="490" y="86"/>
                  </a:lnTo>
                  <a:lnTo>
                    <a:pt x="508" y="106"/>
                  </a:lnTo>
                  <a:lnTo>
                    <a:pt x="525" y="126"/>
                  </a:lnTo>
                  <a:lnTo>
                    <a:pt x="538" y="151"/>
                  </a:lnTo>
                  <a:lnTo>
                    <a:pt x="551" y="177"/>
                  </a:lnTo>
                  <a:lnTo>
                    <a:pt x="561" y="202"/>
                  </a:lnTo>
                  <a:lnTo>
                    <a:pt x="568" y="230"/>
                  </a:lnTo>
                  <a:lnTo>
                    <a:pt x="573" y="258"/>
                  </a:lnTo>
                  <a:lnTo>
                    <a:pt x="573" y="288"/>
                  </a:lnTo>
                  <a:close/>
                </a:path>
              </a:pathLst>
            </a:custGeom>
            <a:solidFill>
              <a:srgbClr val="FFFFFF"/>
            </a:solidFill>
            <a:ln w="10">
              <a:solidFill>
                <a:srgbClr val="004F5A"/>
              </a:solidFill>
              <a:prstDash val="solid"/>
              <a:round/>
              <a:headEnd/>
              <a:tailEnd/>
            </a:ln>
          </p:spPr>
          <p:txBody>
            <a:bodyPr/>
            <a:lstStyle/>
            <a:p>
              <a:endParaRPr lang="nl-NL"/>
            </a:p>
          </p:txBody>
        </p:sp>
        <p:sp>
          <p:nvSpPr>
            <p:cNvPr id="10" name="Freeform 23"/>
            <p:cNvSpPr>
              <a:spLocks/>
            </p:cNvSpPr>
            <p:nvPr/>
          </p:nvSpPr>
          <p:spPr bwMode="auto">
            <a:xfrm>
              <a:off x="3617913" y="1471613"/>
              <a:ext cx="909637" cy="911225"/>
            </a:xfrm>
            <a:custGeom>
              <a:avLst/>
              <a:gdLst>
                <a:gd name="T0" fmla="*/ 1444047725 w 573"/>
                <a:gd name="T1" fmla="*/ 720764579 h 574"/>
                <a:gd name="T2" fmla="*/ 1431447750 w 573"/>
                <a:gd name="T3" fmla="*/ 866933778 h 574"/>
                <a:gd name="T4" fmla="*/ 1388604342 w 573"/>
                <a:gd name="T5" fmla="*/ 1000501209 h 574"/>
                <a:gd name="T6" fmla="*/ 1323080343 w 573"/>
                <a:gd name="T7" fmla="*/ 1126508968 h 574"/>
                <a:gd name="T8" fmla="*/ 1234874167 w 573"/>
                <a:gd name="T9" fmla="*/ 1229836124 h 574"/>
                <a:gd name="T10" fmla="*/ 1126508348 w 573"/>
                <a:gd name="T11" fmla="*/ 1318042349 h 574"/>
                <a:gd name="T12" fmla="*/ 1005540966 w 573"/>
                <a:gd name="T13" fmla="*/ 1388606694 h 574"/>
                <a:gd name="T14" fmla="*/ 871973609 w 573"/>
                <a:gd name="T15" fmla="*/ 1426408228 h 574"/>
                <a:gd name="T16" fmla="*/ 725804490 w 573"/>
                <a:gd name="T17" fmla="*/ 1446569469 h 574"/>
                <a:gd name="T18" fmla="*/ 650199877 w 573"/>
                <a:gd name="T19" fmla="*/ 1439009797 h 574"/>
                <a:gd name="T20" fmla="*/ 509071264 w 573"/>
                <a:gd name="T21" fmla="*/ 1406246986 h 574"/>
                <a:gd name="T22" fmla="*/ 383063475 w 573"/>
                <a:gd name="T23" fmla="*/ 1355843883 h 574"/>
                <a:gd name="T24" fmla="*/ 267136401 w 573"/>
                <a:gd name="T25" fmla="*/ 1280239227 h 574"/>
                <a:gd name="T26" fmla="*/ 166330200 w 573"/>
                <a:gd name="T27" fmla="*/ 1176912071 h 574"/>
                <a:gd name="T28" fmla="*/ 90725561 w 573"/>
                <a:gd name="T29" fmla="*/ 1063505882 h 574"/>
                <a:gd name="T30" fmla="*/ 32761218 w 573"/>
                <a:gd name="T31" fmla="*/ 934977174 h 574"/>
                <a:gd name="T32" fmla="*/ 7559671 w 573"/>
                <a:gd name="T33" fmla="*/ 796369235 h 574"/>
                <a:gd name="T34" fmla="*/ 0 w 573"/>
                <a:gd name="T35" fmla="*/ 720764579 h 574"/>
                <a:gd name="T36" fmla="*/ 20161237 w 573"/>
                <a:gd name="T37" fmla="*/ 574595579 h 574"/>
                <a:gd name="T38" fmla="*/ 57962768 w 573"/>
                <a:gd name="T39" fmla="*/ 438507199 h 574"/>
                <a:gd name="T40" fmla="*/ 128527099 w 573"/>
                <a:gd name="T41" fmla="*/ 320059013 h 574"/>
                <a:gd name="T42" fmla="*/ 216733325 w 573"/>
                <a:gd name="T43" fmla="*/ 211693134 h 574"/>
                <a:gd name="T44" fmla="*/ 320058837 w 573"/>
                <a:gd name="T45" fmla="*/ 120967498 h 574"/>
                <a:gd name="T46" fmla="*/ 446066626 w 573"/>
                <a:gd name="T47" fmla="*/ 57962800 h 574"/>
                <a:gd name="T48" fmla="*/ 579635570 w 573"/>
                <a:gd name="T49" fmla="*/ 12599985 h 574"/>
                <a:gd name="T50" fmla="*/ 725804490 w 573"/>
                <a:gd name="T51" fmla="*/ 0 h 574"/>
                <a:gd name="T52" fmla="*/ 796368796 w 573"/>
                <a:gd name="T53" fmla="*/ 0 h 574"/>
                <a:gd name="T54" fmla="*/ 934976660 w 573"/>
                <a:gd name="T55" fmla="*/ 32761236 h 574"/>
                <a:gd name="T56" fmla="*/ 1068545604 w 573"/>
                <a:gd name="T57" fmla="*/ 83165939 h 574"/>
                <a:gd name="T58" fmla="*/ 1184471091 w 573"/>
                <a:gd name="T59" fmla="*/ 166330291 h 574"/>
                <a:gd name="T60" fmla="*/ 1280236935 w 573"/>
                <a:gd name="T61" fmla="*/ 262096238 h 574"/>
                <a:gd name="T62" fmla="*/ 1355843136 w 573"/>
                <a:gd name="T63" fmla="*/ 375502427 h 574"/>
                <a:gd name="T64" fmla="*/ 1413805880 w 573"/>
                <a:gd name="T65" fmla="*/ 504031234 h 574"/>
                <a:gd name="T66" fmla="*/ 1444047725 w 573"/>
                <a:gd name="T67" fmla="*/ 650200234 h 574"/>
                <a:gd name="T68" fmla="*/ 1444047725 w 573"/>
                <a:gd name="T69" fmla="*/ 720764579 h 5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3"/>
                <a:gd name="T106" fmla="*/ 0 h 574"/>
                <a:gd name="T107" fmla="*/ 573 w 573"/>
                <a:gd name="T108" fmla="*/ 574 h 5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3" h="574">
                  <a:moveTo>
                    <a:pt x="573" y="286"/>
                  </a:moveTo>
                  <a:lnTo>
                    <a:pt x="573" y="286"/>
                  </a:lnTo>
                  <a:lnTo>
                    <a:pt x="573" y="316"/>
                  </a:lnTo>
                  <a:lnTo>
                    <a:pt x="568" y="344"/>
                  </a:lnTo>
                  <a:lnTo>
                    <a:pt x="561" y="371"/>
                  </a:lnTo>
                  <a:lnTo>
                    <a:pt x="551" y="397"/>
                  </a:lnTo>
                  <a:lnTo>
                    <a:pt x="538" y="422"/>
                  </a:lnTo>
                  <a:lnTo>
                    <a:pt x="525" y="447"/>
                  </a:lnTo>
                  <a:lnTo>
                    <a:pt x="508" y="467"/>
                  </a:lnTo>
                  <a:lnTo>
                    <a:pt x="490" y="488"/>
                  </a:lnTo>
                  <a:lnTo>
                    <a:pt x="470" y="508"/>
                  </a:lnTo>
                  <a:lnTo>
                    <a:pt x="447" y="523"/>
                  </a:lnTo>
                  <a:lnTo>
                    <a:pt x="424" y="538"/>
                  </a:lnTo>
                  <a:lnTo>
                    <a:pt x="399" y="551"/>
                  </a:lnTo>
                  <a:lnTo>
                    <a:pt x="371" y="558"/>
                  </a:lnTo>
                  <a:lnTo>
                    <a:pt x="346" y="566"/>
                  </a:lnTo>
                  <a:lnTo>
                    <a:pt x="316" y="571"/>
                  </a:lnTo>
                  <a:lnTo>
                    <a:pt x="288" y="574"/>
                  </a:lnTo>
                  <a:lnTo>
                    <a:pt x="258" y="571"/>
                  </a:lnTo>
                  <a:lnTo>
                    <a:pt x="230" y="566"/>
                  </a:lnTo>
                  <a:lnTo>
                    <a:pt x="202" y="558"/>
                  </a:lnTo>
                  <a:lnTo>
                    <a:pt x="177" y="551"/>
                  </a:lnTo>
                  <a:lnTo>
                    <a:pt x="152" y="538"/>
                  </a:lnTo>
                  <a:lnTo>
                    <a:pt x="127" y="523"/>
                  </a:lnTo>
                  <a:lnTo>
                    <a:pt x="106" y="508"/>
                  </a:lnTo>
                  <a:lnTo>
                    <a:pt x="86" y="488"/>
                  </a:lnTo>
                  <a:lnTo>
                    <a:pt x="66" y="467"/>
                  </a:lnTo>
                  <a:lnTo>
                    <a:pt x="51" y="447"/>
                  </a:lnTo>
                  <a:lnTo>
                    <a:pt x="36" y="422"/>
                  </a:lnTo>
                  <a:lnTo>
                    <a:pt x="23" y="397"/>
                  </a:lnTo>
                  <a:lnTo>
                    <a:pt x="13" y="371"/>
                  </a:lnTo>
                  <a:lnTo>
                    <a:pt x="8" y="344"/>
                  </a:lnTo>
                  <a:lnTo>
                    <a:pt x="3" y="316"/>
                  </a:lnTo>
                  <a:lnTo>
                    <a:pt x="0" y="286"/>
                  </a:lnTo>
                  <a:lnTo>
                    <a:pt x="3" y="258"/>
                  </a:lnTo>
                  <a:lnTo>
                    <a:pt x="8" y="228"/>
                  </a:lnTo>
                  <a:lnTo>
                    <a:pt x="13" y="200"/>
                  </a:lnTo>
                  <a:lnTo>
                    <a:pt x="23" y="174"/>
                  </a:lnTo>
                  <a:lnTo>
                    <a:pt x="36" y="149"/>
                  </a:lnTo>
                  <a:lnTo>
                    <a:pt x="51" y="127"/>
                  </a:lnTo>
                  <a:lnTo>
                    <a:pt x="66" y="104"/>
                  </a:lnTo>
                  <a:lnTo>
                    <a:pt x="86" y="84"/>
                  </a:lnTo>
                  <a:lnTo>
                    <a:pt x="106" y="66"/>
                  </a:lnTo>
                  <a:lnTo>
                    <a:pt x="127" y="48"/>
                  </a:lnTo>
                  <a:lnTo>
                    <a:pt x="152" y="33"/>
                  </a:lnTo>
                  <a:lnTo>
                    <a:pt x="177" y="23"/>
                  </a:lnTo>
                  <a:lnTo>
                    <a:pt x="202" y="13"/>
                  </a:lnTo>
                  <a:lnTo>
                    <a:pt x="230" y="5"/>
                  </a:lnTo>
                  <a:lnTo>
                    <a:pt x="258" y="0"/>
                  </a:lnTo>
                  <a:lnTo>
                    <a:pt x="288" y="0"/>
                  </a:lnTo>
                  <a:lnTo>
                    <a:pt x="316" y="0"/>
                  </a:lnTo>
                  <a:lnTo>
                    <a:pt x="346" y="5"/>
                  </a:lnTo>
                  <a:lnTo>
                    <a:pt x="371" y="13"/>
                  </a:lnTo>
                  <a:lnTo>
                    <a:pt x="399" y="23"/>
                  </a:lnTo>
                  <a:lnTo>
                    <a:pt x="424" y="33"/>
                  </a:lnTo>
                  <a:lnTo>
                    <a:pt x="447" y="48"/>
                  </a:lnTo>
                  <a:lnTo>
                    <a:pt x="470" y="66"/>
                  </a:lnTo>
                  <a:lnTo>
                    <a:pt x="490" y="84"/>
                  </a:lnTo>
                  <a:lnTo>
                    <a:pt x="508" y="104"/>
                  </a:lnTo>
                  <a:lnTo>
                    <a:pt x="525" y="127"/>
                  </a:lnTo>
                  <a:lnTo>
                    <a:pt x="538" y="149"/>
                  </a:lnTo>
                  <a:lnTo>
                    <a:pt x="551" y="174"/>
                  </a:lnTo>
                  <a:lnTo>
                    <a:pt x="561" y="200"/>
                  </a:lnTo>
                  <a:lnTo>
                    <a:pt x="568" y="228"/>
                  </a:lnTo>
                  <a:lnTo>
                    <a:pt x="573" y="258"/>
                  </a:lnTo>
                  <a:lnTo>
                    <a:pt x="573" y="286"/>
                  </a:lnTo>
                  <a:close/>
                </a:path>
              </a:pathLst>
            </a:custGeom>
            <a:solidFill>
              <a:srgbClr val="FFFFFF"/>
            </a:solidFill>
            <a:ln w="10">
              <a:solidFill>
                <a:srgbClr val="004F5A"/>
              </a:solidFill>
              <a:prstDash val="solid"/>
              <a:round/>
              <a:headEnd/>
              <a:tailEnd/>
            </a:ln>
          </p:spPr>
          <p:txBody>
            <a:bodyPr/>
            <a:lstStyle/>
            <a:p>
              <a:endParaRPr lang="nl-NL"/>
            </a:p>
          </p:txBody>
        </p:sp>
        <p:sp>
          <p:nvSpPr>
            <p:cNvPr id="11" name="Line 24"/>
            <p:cNvSpPr>
              <a:spLocks noChangeShapeType="1"/>
            </p:cNvSpPr>
            <p:nvPr/>
          </p:nvSpPr>
          <p:spPr bwMode="auto">
            <a:xfrm flipV="1">
              <a:off x="2027238" y="1925638"/>
              <a:ext cx="1590675" cy="1590675"/>
            </a:xfrm>
            <a:prstGeom prst="line">
              <a:avLst/>
            </a:prstGeom>
            <a:noFill/>
            <a:ln w="10">
              <a:solidFill>
                <a:srgbClr val="004F5A"/>
              </a:solidFill>
              <a:round/>
              <a:headEnd/>
              <a:tailEnd/>
            </a:ln>
          </p:spPr>
          <p:txBody>
            <a:bodyPr/>
            <a:lstStyle/>
            <a:p>
              <a:endParaRPr lang="nl-NL"/>
            </a:p>
          </p:txBody>
        </p:sp>
        <p:sp>
          <p:nvSpPr>
            <p:cNvPr id="12" name="Line 25"/>
            <p:cNvSpPr>
              <a:spLocks noChangeShapeType="1"/>
            </p:cNvSpPr>
            <p:nvPr/>
          </p:nvSpPr>
          <p:spPr bwMode="auto">
            <a:xfrm>
              <a:off x="2027238" y="3516313"/>
              <a:ext cx="1590675" cy="1592262"/>
            </a:xfrm>
            <a:prstGeom prst="line">
              <a:avLst/>
            </a:prstGeom>
            <a:noFill/>
            <a:ln w="10">
              <a:solidFill>
                <a:srgbClr val="004F5A"/>
              </a:solidFill>
              <a:round/>
              <a:headEnd/>
              <a:tailEnd/>
            </a:ln>
          </p:spPr>
          <p:txBody>
            <a:bodyPr/>
            <a:lstStyle/>
            <a:p>
              <a:endParaRPr lang="nl-NL"/>
            </a:p>
          </p:txBody>
        </p:sp>
        <p:sp>
          <p:nvSpPr>
            <p:cNvPr id="13" name="Line 26"/>
            <p:cNvSpPr>
              <a:spLocks noChangeShapeType="1"/>
            </p:cNvSpPr>
            <p:nvPr/>
          </p:nvSpPr>
          <p:spPr bwMode="auto">
            <a:xfrm flipV="1">
              <a:off x="4487863" y="1079500"/>
              <a:ext cx="1855787" cy="657225"/>
            </a:xfrm>
            <a:prstGeom prst="line">
              <a:avLst/>
            </a:prstGeom>
            <a:noFill/>
            <a:ln w="10">
              <a:solidFill>
                <a:srgbClr val="004F5A"/>
              </a:solidFill>
              <a:round/>
              <a:headEnd/>
              <a:tailEnd/>
            </a:ln>
          </p:spPr>
          <p:txBody>
            <a:bodyPr/>
            <a:lstStyle/>
            <a:p>
              <a:endParaRPr lang="nl-NL"/>
            </a:p>
          </p:txBody>
        </p:sp>
        <p:sp>
          <p:nvSpPr>
            <p:cNvPr id="14" name="Line 27"/>
            <p:cNvSpPr>
              <a:spLocks noChangeShapeType="1"/>
            </p:cNvSpPr>
            <p:nvPr/>
          </p:nvSpPr>
          <p:spPr bwMode="auto">
            <a:xfrm>
              <a:off x="4484688" y="2125663"/>
              <a:ext cx="1858962" cy="460375"/>
            </a:xfrm>
            <a:prstGeom prst="line">
              <a:avLst/>
            </a:prstGeom>
            <a:noFill/>
            <a:ln w="10">
              <a:solidFill>
                <a:srgbClr val="004F5A"/>
              </a:solidFill>
              <a:round/>
              <a:headEnd/>
              <a:tailEnd/>
            </a:ln>
          </p:spPr>
          <p:txBody>
            <a:bodyPr/>
            <a:lstStyle/>
            <a:p>
              <a:endParaRPr lang="nl-NL"/>
            </a:p>
          </p:txBody>
        </p:sp>
        <p:sp>
          <p:nvSpPr>
            <p:cNvPr id="15" name="Line 28"/>
            <p:cNvSpPr>
              <a:spLocks noChangeShapeType="1"/>
            </p:cNvSpPr>
            <p:nvPr/>
          </p:nvSpPr>
          <p:spPr bwMode="auto">
            <a:xfrm flipV="1">
              <a:off x="4487863" y="4262438"/>
              <a:ext cx="1855787" cy="657225"/>
            </a:xfrm>
            <a:prstGeom prst="line">
              <a:avLst/>
            </a:prstGeom>
            <a:noFill/>
            <a:ln w="10">
              <a:solidFill>
                <a:srgbClr val="004F5A"/>
              </a:solidFill>
              <a:round/>
              <a:headEnd/>
              <a:tailEnd/>
            </a:ln>
          </p:spPr>
          <p:txBody>
            <a:bodyPr/>
            <a:lstStyle/>
            <a:p>
              <a:endParaRPr lang="nl-NL"/>
            </a:p>
          </p:txBody>
        </p:sp>
        <p:sp>
          <p:nvSpPr>
            <p:cNvPr id="16" name="Line 29"/>
            <p:cNvSpPr>
              <a:spLocks noChangeShapeType="1"/>
            </p:cNvSpPr>
            <p:nvPr/>
          </p:nvSpPr>
          <p:spPr bwMode="auto">
            <a:xfrm>
              <a:off x="4484688" y="5308600"/>
              <a:ext cx="1858962" cy="461963"/>
            </a:xfrm>
            <a:prstGeom prst="line">
              <a:avLst/>
            </a:prstGeom>
            <a:noFill/>
            <a:ln w="10">
              <a:solidFill>
                <a:srgbClr val="004F5A"/>
              </a:solidFill>
              <a:round/>
              <a:headEnd/>
              <a:tailEnd/>
            </a:ln>
          </p:spPr>
          <p:txBody>
            <a:bodyPr/>
            <a:lstStyle/>
            <a:p>
              <a:endParaRPr lang="nl-NL"/>
            </a:p>
          </p:txBody>
        </p:sp>
        <p:sp>
          <p:nvSpPr>
            <p:cNvPr id="17" name="TextBox 247"/>
            <p:cNvSpPr txBox="1">
              <a:spLocks noChangeArrowheads="1"/>
            </p:cNvSpPr>
            <p:nvPr/>
          </p:nvSpPr>
          <p:spPr bwMode="auto">
            <a:xfrm>
              <a:off x="827088" y="2524126"/>
              <a:ext cx="1441450" cy="475979"/>
            </a:xfrm>
            <a:prstGeom prst="rect">
              <a:avLst/>
            </a:prstGeom>
            <a:noFill/>
            <a:ln w="9525">
              <a:noFill/>
              <a:miter lim="800000"/>
              <a:headEnd/>
              <a:tailEnd/>
            </a:ln>
          </p:spPr>
          <p:txBody>
            <a:bodyPr>
              <a:spAutoFit/>
            </a:bodyPr>
            <a:lstStyle/>
            <a:p>
              <a:r>
                <a:rPr lang="en-GB" sz="1000" dirty="0">
                  <a:latin typeface="Arial" charset="0"/>
                  <a:cs typeface="Arial" charset="0"/>
                </a:rPr>
                <a:t>No</a:t>
              </a:r>
              <a:br>
                <a:rPr lang="en-GB" sz="1000" dirty="0">
                  <a:latin typeface="Arial" charset="0"/>
                  <a:cs typeface="Arial" charset="0"/>
                </a:rPr>
              </a:br>
              <a:r>
                <a:rPr lang="en-GB" sz="1000" dirty="0">
                  <a:latin typeface="Arial" charset="0"/>
                  <a:cs typeface="Arial" charset="0"/>
                </a:rPr>
                <a:t>EMV = £680K</a:t>
              </a:r>
            </a:p>
          </p:txBody>
        </p:sp>
        <p:sp>
          <p:nvSpPr>
            <p:cNvPr id="18" name="TextBox 248"/>
            <p:cNvSpPr txBox="1">
              <a:spLocks noChangeArrowheads="1"/>
            </p:cNvSpPr>
            <p:nvPr/>
          </p:nvSpPr>
          <p:spPr bwMode="auto">
            <a:xfrm>
              <a:off x="827088" y="4170363"/>
              <a:ext cx="1441450" cy="662970"/>
            </a:xfrm>
            <a:prstGeom prst="rect">
              <a:avLst/>
            </a:prstGeom>
            <a:noFill/>
            <a:ln w="9525">
              <a:noFill/>
              <a:miter lim="800000"/>
              <a:headEnd/>
              <a:tailEnd/>
            </a:ln>
          </p:spPr>
          <p:txBody>
            <a:bodyPr>
              <a:spAutoFit/>
            </a:bodyPr>
            <a:lstStyle/>
            <a:p>
              <a:r>
                <a:rPr lang="en-GB" sz="1000" dirty="0">
                  <a:latin typeface="Arial" charset="0"/>
                  <a:cs typeface="Arial" charset="0"/>
                </a:rPr>
                <a:t>Yes</a:t>
              </a:r>
              <a:br>
                <a:rPr lang="en-GB" sz="1000" dirty="0">
                  <a:latin typeface="Arial" charset="0"/>
                  <a:cs typeface="Arial" charset="0"/>
                </a:rPr>
              </a:br>
              <a:r>
                <a:rPr lang="en-GB" sz="1000" dirty="0">
                  <a:latin typeface="Arial" charset="0"/>
                  <a:cs typeface="Arial" charset="0"/>
                </a:rPr>
                <a:t>EMV = £712.5-£250</a:t>
              </a:r>
              <a:br>
                <a:rPr lang="en-GB" sz="1000" dirty="0">
                  <a:latin typeface="Arial" charset="0"/>
                  <a:cs typeface="Arial" charset="0"/>
                </a:rPr>
              </a:br>
              <a:r>
                <a:rPr lang="en-GB" sz="1000" dirty="0">
                  <a:latin typeface="Arial" charset="0"/>
                  <a:cs typeface="Arial" charset="0"/>
                </a:rPr>
                <a:t>EMV = £462.5K</a:t>
              </a:r>
            </a:p>
          </p:txBody>
        </p:sp>
        <p:sp>
          <p:nvSpPr>
            <p:cNvPr id="19" name="TextBox 249"/>
            <p:cNvSpPr txBox="1">
              <a:spLocks noChangeArrowheads="1"/>
            </p:cNvSpPr>
            <p:nvPr/>
          </p:nvSpPr>
          <p:spPr bwMode="auto">
            <a:xfrm>
              <a:off x="971550" y="3284538"/>
              <a:ext cx="936625" cy="475979"/>
            </a:xfrm>
            <a:prstGeom prst="rect">
              <a:avLst/>
            </a:prstGeom>
            <a:noFill/>
            <a:ln w="9525">
              <a:noFill/>
              <a:miter lim="800000"/>
              <a:headEnd/>
              <a:tailEnd/>
            </a:ln>
          </p:spPr>
          <p:txBody>
            <a:bodyPr>
              <a:spAutoFit/>
            </a:bodyPr>
            <a:lstStyle/>
            <a:p>
              <a:r>
                <a:rPr lang="en-GB" sz="1000" dirty="0">
                  <a:latin typeface="Arial" charset="0"/>
                  <a:cs typeface="Arial" charset="0"/>
                </a:rPr>
                <a:t>Build prototype?</a:t>
              </a:r>
            </a:p>
          </p:txBody>
        </p:sp>
        <p:sp>
          <p:nvSpPr>
            <p:cNvPr id="20" name="TextBox 250"/>
            <p:cNvSpPr txBox="1">
              <a:spLocks noChangeArrowheads="1"/>
            </p:cNvSpPr>
            <p:nvPr/>
          </p:nvSpPr>
          <p:spPr bwMode="auto">
            <a:xfrm>
              <a:off x="3563938" y="1166813"/>
              <a:ext cx="1079500" cy="288987"/>
            </a:xfrm>
            <a:prstGeom prst="rect">
              <a:avLst/>
            </a:prstGeom>
            <a:noFill/>
            <a:ln w="9525">
              <a:noFill/>
              <a:miter lim="800000"/>
              <a:headEnd/>
              <a:tailEnd/>
            </a:ln>
          </p:spPr>
          <p:txBody>
            <a:bodyPr>
              <a:spAutoFit/>
            </a:bodyPr>
            <a:lstStyle/>
            <a:p>
              <a:r>
                <a:rPr lang="en-GB" sz="1000" dirty="0">
                  <a:latin typeface="Arial" charset="0"/>
                  <a:cs typeface="Arial" charset="0"/>
                </a:rPr>
                <a:t>EMV = £680K</a:t>
              </a:r>
            </a:p>
          </p:txBody>
        </p:sp>
        <p:sp>
          <p:nvSpPr>
            <p:cNvPr id="21" name="TextBox 251"/>
            <p:cNvSpPr txBox="1">
              <a:spLocks noChangeArrowheads="1"/>
            </p:cNvSpPr>
            <p:nvPr/>
          </p:nvSpPr>
          <p:spPr bwMode="auto">
            <a:xfrm>
              <a:off x="3635375" y="5589587"/>
              <a:ext cx="1081088" cy="464080"/>
            </a:xfrm>
            <a:prstGeom prst="rect">
              <a:avLst/>
            </a:prstGeom>
            <a:noFill/>
            <a:ln w="9525">
              <a:noFill/>
              <a:miter lim="800000"/>
              <a:headEnd/>
              <a:tailEnd/>
            </a:ln>
          </p:spPr>
          <p:txBody>
            <a:bodyPr>
              <a:spAutoFit/>
            </a:bodyPr>
            <a:lstStyle/>
            <a:p>
              <a:r>
                <a:rPr lang="en-GB" sz="1000" dirty="0">
                  <a:latin typeface="Arial" charset="0"/>
                  <a:cs typeface="Arial" charset="0"/>
                </a:rPr>
                <a:t>EMV = £712.5K</a:t>
              </a:r>
            </a:p>
          </p:txBody>
        </p:sp>
        <p:sp>
          <p:nvSpPr>
            <p:cNvPr id="22" name="TextBox 252"/>
            <p:cNvSpPr txBox="1">
              <a:spLocks noChangeArrowheads="1"/>
            </p:cNvSpPr>
            <p:nvPr/>
          </p:nvSpPr>
          <p:spPr bwMode="auto">
            <a:xfrm rot="18929662">
              <a:off x="2654300" y="2209770"/>
              <a:ext cx="792163" cy="288987"/>
            </a:xfrm>
            <a:prstGeom prst="rect">
              <a:avLst/>
            </a:prstGeom>
            <a:noFill/>
            <a:ln w="9525">
              <a:noFill/>
              <a:miter lim="800000"/>
              <a:headEnd/>
              <a:tailEnd/>
            </a:ln>
          </p:spPr>
          <p:txBody>
            <a:bodyPr>
              <a:spAutoFit/>
            </a:bodyPr>
            <a:lstStyle/>
            <a:p>
              <a:r>
                <a:rPr lang="en-GB" sz="1000" dirty="0">
                  <a:latin typeface="Arial" charset="0"/>
                  <a:cs typeface="Arial" charset="0"/>
                </a:rPr>
                <a:t>No</a:t>
              </a:r>
            </a:p>
          </p:txBody>
        </p:sp>
        <p:sp>
          <p:nvSpPr>
            <p:cNvPr id="23" name="TextBox 253"/>
            <p:cNvSpPr txBox="1">
              <a:spLocks noChangeArrowheads="1"/>
            </p:cNvSpPr>
            <p:nvPr/>
          </p:nvSpPr>
          <p:spPr bwMode="auto">
            <a:xfrm rot="2687098">
              <a:off x="2089150" y="4150488"/>
              <a:ext cx="1792288" cy="288987"/>
            </a:xfrm>
            <a:prstGeom prst="rect">
              <a:avLst/>
            </a:prstGeom>
            <a:noFill/>
            <a:ln w="9525">
              <a:noFill/>
              <a:miter lim="800000"/>
              <a:headEnd/>
              <a:tailEnd/>
            </a:ln>
          </p:spPr>
          <p:txBody>
            <a:bodyPr>
              <a:spAutoFit/>
            </a:bodyPr>
            <a:lstStyle/>
            <a:p>
              <a:r>
                <a:rPr lang="en-GB" sz="1000" dirty="0">
                  <a:latin typeface="Arial" charset="0"/>
                  <a:cs typeface="Arial" charset="0"/>
                </a:rPr>
                <a:t>Yes at cost of £250K</a:t>
              </a:r>
            </a:p>
          </p:txBody>
        </p:sp>
        <p:sp>
          <p:nvSpPr>
            <p:cNvPr id="24" name="TextBox 254"/>
            <p:cNvSpPr txBox="1">
              <a:spLocks noChangeArrowheads="1"/>
            </p:cNvSpPr>
            <p:nvPr/>
          </p:nvSpPr>
          <p:spPr bwMode="auto">
            <a:xfrm rot="20416337">
              <a:off x="4468813" y="1094885"/>
              <a:ext cx="1792287" cy="662970"/>
            </a:xfrm>
            <a:prstGeom prst="rect">
              <a:avLst/>
            </a:prstGeom>
            <a:noFill/>
            <a:ln w="9525">
              <a:noFill/>
              <a:miter lim="800000"/>
              <a:headEnd/>
              <a:tailEnd/>
            </a:ln>
          </p:spPr>
          <p:txBody>
            <a:bodyPr>
              <a:spAutoFit/>
            </a:bodyPr>
            <a:lstStyle/>
            <a:p>
              <a:pPr algn="ctr"/>
              <a:r>
                <a:rPr lang="en-GB" sz="1000" dirty="0">
                  <a:latin typeface="Arial" charset="0"/>
                  <a:cs typeface="Arial" charset="0"/>
                </a:rPr>
                <a:t>Successful launch</a:t>
              </a:r>
              <a:br>
                <a:rPr lang="en-GB" sz="1000" dirty="0">
                  <a:latin typeface="Arial" charset="0"/>
                  <a:cs typeface="Arial" charset="0"/>
                </a:rPr>
              </a:br>
              <a:endParaRPr lang="en-GB" sz="1000" dirty="0">
                <a:latin typeface="Arial" charset="0"/>
                <a:cs typeface="Arial" charset="0"/>
              </a:endParaRPr>
            </a:p>
            <a:p>
              <a:pPr algn="ctr"/>
              <a:r>
                <a:rPr lang="en-GB" sz="1000" dirty="0">
                  <a:latin typeface="Arial" charset="0"/>
                  <a:cs typeface="Arial" charset="0"/>
                </a:rPr>
                <a:t>0.2</a:t>
              </a:r>
            </a:p>
          </p:txBody>
        </p:sp>
        <p:sp>
          <p:nvSpPr>
            <p:cNvPr id="25" name="TextBox 255"/>
            <p:cNvSpPr txBox="1">
              <a:spLocks noChangeArrowheads="1"/>
            </p:cNvSpPr>
            <p:nvPr/>
          </p:nvSpPr>
          <p:spPr bwMode="auto">
            <a:xfrm rot="20376558">
              <a:off x="4500563" y="4275321"/>
              <a:ext cx="1790700" cy="642572"/>
            </a:xfrm>
            <a:prstGeom prst="rect">
              <a:avLst/>
            </a:prstGeom>
            <a:noFill/>
            <a:ln w="9525">
              <a:noFill/>
              <a:miter lim="800000"/>
              <a:headEnd/>
              <a:tailEnd/>
            </a:ln>
          </p:spPr>
          <p:txBody>
            <a:bodyPr>
              <a:spAutoFit/>
            </a:bodyPr>
            <a:lstStyle/>
            <a:p>
              <a:pPr algn="ctr"/>
              <a:r>
                <a:rPr lang="en-GB" sz="1000" dirty="0">
                  <a:latin typeface="Arial" charset="0"/>
                  <a:cs typeface="Arial" charset="0"/>
                </a:rPr>
                <a:t>Successful launch</a:t>
              </a:r>
            </a:p>
            <a:p>
              <a:pPr algn="ctr"/>
              <a:endParaRPr lang="en-GB" sz="1000" dirty="0">
                <a:latin typeface="Arial" charset="0"/>
                <a:cs typeface="Arial" charset="0"/>
              </a:endParaRPr>
            </a:p>
            <a:p>
              <a:pPr algn="ctr"/>
              <a:r>
                <a:rPr lang="en-GB" sz="1000" dirty="0">
                  <a:latin typeface="Arial" charset="0"/>
                  <a:cs typeface="Arial" charset="0"/>
                </a:rPr>
                <a:t>0.75</a:t>
              </a:r>
            </a:p>
          </p:txBody>
        </p:sp>
        <p:sp>
          <p:nvSpPr>
            <p:cNvPr id="26" name="TextBox 256"/>
            <p:cNvSpPr txBox="1">
              <a:spLocks noChangeArrowheads="1"/>
            </p:cNvSpPr>
            <p:nvPr/>
          </p:nvSpPr>
          <p:spPr bwMode="auto">
            <a:xfrm rot="834663">
              <a:off x="4540250" y="5215121"/>
              <a:ext cx="1792288" cy="642572"/>
            </a:xfrm>
            <a:prstGeom prst="rect">
              <a:avLst/>
            </a:prstGeom>
            <a:noFill/>
            <a:ln w="9525">
              <a:noFill/>
              <a:miter lim="800000"/>
              <a:headEnd/>
              <a:tailEnd/>
            </a:ln>
          </p:spPr>
          <p:txBody>
            <a:bodyPr>
              <a:spAutoFit/>
            </a:bodyPr>
            <a:lstStyle/>
            <a:p>
              <a:pPr algn="ctr"/>
              <a:r>
                <a:rPr lang="en-GB" sz="1000" dirty="0">
                  <a:latin typeface="Arial" charset="0"/>
                  <a:cs typeface="Arial" charset="0"/>
                </a:rPr>
                <a:t>Rework</a:t>
              </a:r>
            </a:p>
            <a:p>
              <a:pPr algn="ctr"/>
              <a:endParaRPr lang="en-GB" sz="1000" dirty="0">
                <a:latin typeface="Arial" charset="0"/>
                <a:cs typeface="Arial" charset="0"/>
              </a:endParaRPr>
            </a:p>
            <a:p>
              <a:pPr algn="ctr"/>
              <a:r>
                <a:rPr lang="en-GB" sz="1000" dirty="0">
                  <a:latin typeface="Arial" charset="0"/>
                  <a:cs typeface="Arial" charset="0"/>
                </a:rPr>
                <a:t>0.25</a:t>
              </a:r>
            </a:p>
          </p:txBody>
        </p:sp>
        <p:sp>
          <p:nvSpPr>
            <p:cNvPr id="27" name="TextBox 257"/>
            <p:cNvSpPr txBox="1">
              <a:spLocks noChangeArrowheads="1"/>
            </p:cNvSpPr>
            <p:nvPr/>
          </p:nvSpPr>
          <p:spPr bwMode="auto">
            <a:xfrm rot="841747">
              <a:off x="4341813" y="1966422"/>
              <a:ext cx="1792287" cy="662970"/>
            </a:xfrm>
            <a:prstGeom prst="rect">
              <a:avLst/>
            </a:prstGeom>
            <a:noFill/>
            <a:ln w="9525">
              <a:noFill/>
              <a:miter lim="800000"/>
              <a:headEnd/>
              <a:tailEnd/>
            </a:ln>
          </p:spPr>
          <p:txBody>
            <a:bodyPr>
              <a:spAutoFit/>
            </a:bodyPr>
            <a:lstStyle/>
            <a:p>
              <a:pPr algn="ctr"/>
              <a:r>
                <a:rPr lang="en-GB" sz="1000" dirty="0">
                  <a:latin typeface="Arial" charset="0"/>
                  <a:cs typeface="Arial" charset="0"/>
                </a:rPr>
                <a:t>Rework</a:t>
              </a:r>
              <a:br>
                <a:rPr lang="en-GB" sz="1000" dirty="0">
                  <a:latin typeface="Arial" charset="0"/>
                  <a:cs typeface="Arial" charset="0"/>
                </a:rPr>
              </a:br>
              <a:endParaRPr lang="en-GB" sz="1000" dirty="0">
                <a:latin typeface="Arial" charset="0"/>
                <a:cs typeface="Arial" charset="0"/>
              </a:endParaRPr>
            </a:p>
            <a:p>
              <a:pPr algn="ctr"/>
              <a:r>
                <a:rPr lang="en-GB" sz="1000" dirty="0">
                  <a:latin typeface="Arial" charset="0"/>
                  <a:cs typeface="Arial" charset="0"/>
                </a:rPr>
                <a:t>0.8</a:t>
              </a:r>
            </a:p>
          </p:txBody>
        </p:sp>
        <p:sp>
          <p:nvSpPr>
            <p:cNvPr id="28" name="TextBox 258"/>
            <p:cNvSpPr txBox="1">
              <a:spLocks noChangeArrowheads="1"/>
            </p:cNvSpPr>
            <p:nvPr/>
          </p:nvSpPr>
          <p:spPr bwMode="auto">
            <a:xfrm>
              <a:off x="6380163" y="950913"/>
              <a:ext cx="1792287" cy="288987"/>
            </a:xfrm>
            <a:prstGeom prst="rect">
              <a:avLst/>
            </a:prstGeom>
            <a:noFill/>
            <a:ln w="9525">
              <a:noFill/>
              <a:miter lim="800000"/>
              <a:headEnd/>
              <a:tailEnd/>
            </a:ln>
          </p:spPr>
          <p:txBody>
            <a:bodyPr>
              <a:spAutoFit/>
            </a:bodyPr>
            <a:lstStyle/>
            <a:p>
              <a:r>
                <a:rPr lang="en-GB" sz="1000" dirty="0">
                  <a:latin typeface="Arial" charset="0"/>
                  <a:cs typeface="Arial" charset="0"/>
                </a:rPr>
                <a:t>20% X £1000K = £200K</a:t>
              </a:r>
            </a:p>
          </p:txBody>
        </p:sp>
        <p:sp>
          <p:nvSpPr>
            <p:cNvPr id="29" name="TextBox 259"/>
            <p:cNvSpPr txBox="1">
              <a:spLocks noChangeArrowheads="1"/>
            </p:cNvSpPr>
            <p:nvPr/>
          </p:nvSpPr>
          <p:spPr bwMode="auto">
            <a:xfrm>
              <a:off x="6372225" y="2462213"/>
              <a:ext cx="2303463" cy="288987"/>
            </a:xfrm>
            <a:prstGeom prst="rect">
              <a:avLst/>
            </a:prstGeom>
            <a:noFill/>
            <a:ln w="9525">
              <a:noFill/>
              <a:miter lim="800000"/>
              <a:headEnd/>
              <a:tailEnd/>
            </a:ln>
          </p:spPr>
          <p:txBody>
            <a:bodyPr>
              <a:spAutoFit/>
            </a:bodyPr>
            <a:lstStyle/>
            <a:p>
              <a:r>
                <a:rPr lang="en-GB" sz="1000" dirty="0">
                  <a:latin typeface="Arial" charset="0"/>
                  <a:cs typeface="Arial" charset="0"/>
                </a:rPr>
                <a:t>80% X (£750K-£150K) = £480K</a:t>
              </a:r>
            </a:p>
          </p:txBody>
        </p:sp>
        <p:sp>
          <p:nvSpPr>
            <p:cNvPr id="30" name="TextBox 260"/>
            <p:cNvSpPr txBox="1">
              <a:spLocks noChangeArrowheads="1"/>
            </p:cNvSpPr>
            <p:nvPr/>
          </p:nvSpPr>
          <p:spPr bwMode="auto">
            <a:xfrm>
              <a:off x="6372225" y="4149725"/>
              <a:ext cx="1792288" cy="288987"/>
            </a:xfrm>
            <a:prstGeom prst="rect">
              <a:avLst/>
            </a:prstGeom>
            <a:noFill/>
            <a:ln w="9525">
              <a:noFill/>
              <a:miter lim="800000"/>
              <a:headEnd/>
              <a:tailEnd/>
            </a:ln>
          </p:spPr>
          <p:txBody>
            <a:bodyPr>
              <a:spAutoFit/>
            </a:bodyPr>
            <a:lstStyle/>
            <a:p>
              <a:r>
                <a:rPr lang="en-GB" sz="1000" dirty="0">
                  <a:latin typeface="Arial" charset="0"/>
                  <a:cs typeface="Arial" charset="0"/>
                </a:rPr>
                <a:t>75% X £800K = £600K</a:t>
              </a:r>
            </a:p>
          </p:txBody>
        </p:sp>
        <p:sp>
          <p:nvSpPr>
            <p:cNvPr id="31" name="TextBox 261"/>
            <p:cNvSpPr txBox="1">
              <a:spLocks noChangeArrowheads="1"/>
            </p:cNvSpPr>
            <p:nvPr/>
          </p:nvSpPr>
          <p:spPr bwMode="auto">
            <a:xfrm>
              <a:off x="6372225" y="5661025"/>
              <a:ext cx="2232026" cy="464080"/>
            </a:xfrm>
            <a:prstGeom prst="rect">
              <a:avLst/>
            </a:prstGeom>
            <a:noFill/>
            <a:ln w="9525">
              <a:noFill/>
              <a:miter lim="800000"/>
              <a:headEnd/>
              <a:tailEnd/>
            </a:ln>
          </p:spPr>
          <p:txBody>
            <a:bodyPr>
              <a:spAutoFit/>
            </a:bodyPr>
            <a:lstStyle/>
            <a:p>
              <a:r>
                <a:rPr lang="en-GB" sz="1000" dirty="0">
                  <a:latin typeface="Arial" charset="0"/>
                  <a:cs typeface="Arial" charset="0"/>
                </a:rPr>
                <a:t>25% X (£600K-£150K) = £112.5K</a:t>
              </a:r>
            </a:p>
          </p:txBody>
        </p:sp>
      </p:grpSp>
      <p:sp>
        <p:nvSpPr>
          <p:cNvPr id="33" name="Text Box 17"/>
          <p:cNvSpPr txBox="1">
            <a:spLocks noChangeArrowheads="1"/>
          </p:cNvSpPr>
          <p:nvPr/>
        </p:nvSpPr>
        <p:spPr bwMode="auto">
          <a:xfrm>
            <a:off x="3093598" y="6246185"/>
            <a:ext cx="6048672"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16"/>
          <p:cNvSpPr>
            <a:spLocks noGrp="1" noChangeArrowheads="1"/>
          </p:cNvSpPr>
          <p:nvPr>
            <p:ph type="title"/>
          </p:nvPr>
        </p:nvSpPr>
        <p:spPr/>
        <p:txBody>
          <a:bodyPr/>
          <a:lstStyle/>
          <a:p>
            <a:pPr eaLnBrk="1" hangingPunct="1">
              <a:defRPr/>
            </a:pPr>
            <a:r>
              <a:rPr lang="en-GB"/>
              <a:t>Implement</a:t>
            </a:r>
          </a:p>
        </p:txBody>
      </p:sp>
      <p:sp>
        <p:nvSpPr>
          <p:cNvPr id="7" name="Tijdelijke aanduiding voor tekst 6">
            <a:extLst>
              <a:ext uri="{FF2B5EF4-FFF2-40B4-BE49-F238E27FC236}">
                <a16:creationId xmlns:a16="http://schemas.microsoft.com/office/drawing/2014/main" id="{D5C1F7D1-D6A0-49A9-B7FD-1FB517407F51}"/>
              </a:ext>
            </a:extLst>
          </p:cNvPr>
          <p:cNvSpPr>
            <a:spLocks noGrp="1"/>
          </p:cNvSpPr>
          <p:nvPr>
            <p:ph type="body" sz="quarter" idx="13"/>
          </p:nvPr>
        </p:nvSpPr>
        <p:spPr/>
        <p:txBody>
          <a:bodyPr/>
          <a:lstStyle/>
          <a:p>
            <a:r>
              <a:rPr lang="en-GB" dirty="0"/>
              <a:t>Ref. 4.9</a:t>
            </a:r>
            <a:endParaRPr lang="nl-NL" dirty="0"/>
          </a:p>
        </p:txBody>
      </p:sp>
      <p:grpSp>
        <p:nvGrpSpPr>
          <p:cNvPr id="2" name="Group 2"/>
          <p:cNvGrpSpPr>
            <a:grpSpLocks/>
          </p:cNvGrpSpPr>
          <p:nvPr/>
        </p:nvGrpSpPr>
        <p:grpSpPr bwMode="auto">
          <a:xfrm>
            <a:off x="1847850" y="2214564"/>
            <a:ext cx="5334000" cy="3879850"/>
            <a:chOff x="816" y="672"/>
            <a:chExt cx="4224" cy="3072"/>
          </a:xfrm>
        </p:grpSpPr>
        <p:sp>
          <p:nvSpPr>
            <p:cNvPr id="207899" name="AutoShape 3"/>
            <p:cNvSpPr>
              <a:spLocks noChangeArrowheads="1"/>
            </p:cNvSpPr>
            <p:nvPr/>
          </p:nvSpPr>
          <p:spPr bwMode="auto">
            <a:xfrm flipH="1">
              <a:off x="816" y="672"/>
              <a:ext cx="4224" cy="3072"/>
            </a:xfrm>
            <a:prstGeom prst="flowChartPunchedCard">
              <a:avLst/>
            </a:prstGeom>
            <a:solidFill>
              <a:srgbClr val="BBE0E3"/>
            </a:solidFill>
            <a:ln w="9525">
              <a:solidFill>
                <a:srgbClr val="BBE0E3"/>
              </a:solidFill>
              <a:miter lim="800000"/>
              <a:headEnd/>
              <a:tailEnd/>
            </a:ln>
          </p:spPr>
          <p:txBody>
            <a:bodyPr wrap="none" anchor="ctr"/>
            <a:lstStyle/>
            <a:p>
              <a:endParaRPr lang="en-US"/>
            </a:p>
          </p:txBody>
        </p:sp>
        <p:sp>
          <p:nvSpPr>
            <p:cNvPr id="207900" name="AutoShape 4"/>
            <p:cNvSpPr>
              <a:spLocks noChangeArrowheads="1"/>
            </p:cNvSpPr>
            <p:nvPr/>
          </p:nvSpPr>
          <p:spPr bwMode="auto">
            <a:xfrm flipH="1">
              <a:off x="2304" y="2112"/>
              <a:ext cx="1008" cy="480"/>
            </a:xfrm>
            <a:prstGeom prst="flowChartPunchedCard">
              <a:avLst/>
            </a:prstGeom>
            <a:solidFill>
              <a:schemeClr val="bg1"/>
            </a:solidFill>
            <a:ln w="9525">
              <a:solidFill>
                <a:schemeClr val="tx1"/>
              </a:solidFill>
              <a:miter lim="800000"/>
              <a:headEnd/>
              <a:tailEnd/>
            </a:ln>
          </p:spPr>
          <p:txBody>
            <a:bodyPr wrap="none" anchor="ctr"/>
            <a:lstStyle/>
            <a:p>
              <a:pPr algn="ctr"/>
              <a:r>
                <a:rPr lang="en-GB" sz="1400" dirty="0">
                  <a:latin typeface="Arial" charset="0"/>
                  <a:cs typeface="Times New Roman" pitchFamily="18" charset="0"/>
                </a:rPr>
                <a:t>Implement</a:t>
              </a:r>
            </a:p>
          </p:txBody>
        </p:sp>
        <p:sp>
          <p:nvSpPr>
            <p:cNvPr id="207901" name="AutoShape 5"/>
            <p:cNvSpPr>
              <a:spLocks noChangeArrowheads="1"/>
            </p:cNvSpPr>
            <p:nvPr/>
          </p:nvSpPr>
          <p:spPr bwMode="auto">
            <a:xfrm flipH="1">
              <a:off x="1152" y="1056"/>
              <a:ext cx="1104" cy="1056"/>
            </a:xfrm>
            <a:prstGeom prst="flowChartPunchedCard">
              <a:avLst/>
            </a:prstGeom>
            <a:solidFill>
              <a:schemeClr val="bg1"/>
            </a:solidFill>
            <a:ln w="9525">
              <a:solidFill>
                <a:schemeClr val="tx1"/>
              </a:solidFill>
              <a:miter lim="800000"/>
              <a:headEnd/>
              <a:tailEnd/>
            </a:ln>
          </p:spPr>
          <p:txBody>
            <a:bodyPr wrap="none" anchor="b"/>
            <a:lstStyle/>
            <a:p>
              <a:r>
                <a:rPr lang="en-GB" sz="1000" dirty="0">
                  <a:latin typeface="Arial" charset="0"/>
                  <a:cs typeface="Times New Roman" pitchFamily="18" charset="0"/>
                </a:rPr>
                <a:t>Risk Owner</a:t>
              </a:r>
            </a:p>
            <a:p>
              <a:endParaRPr lang="en-GB" sz="1000" dirty="0">
                <a:latin typeface="Arial" charset="0"/>
                <a:cs typeface="Times New Roman" pitchFamily="18" charset="0"/>
              </a:endParaRPr>
            </a:p>
            <a:p>
              <a:r>
                <a:rPr lang="en-GB" sz="1000" dirty="0">
                  <a:latin typeface="Arial" charset="0"/>
                  <a:cs typeface="Times New Roman" pitchFamily="18" charset="0"/>
                </a:rPr>
                <a:t>Risk </a:t>
              </a:r>
              <a:r>
                <a:rPr lang="en-GB" sz="1000" dirty="0" err="1">
                  <a:latin typeface="Arial" charset="0"/>
                  <a:cs typeface="Times New Roman" pitchFamily="18" charset="0"/>
                </a:rPr>
                <a:t>Actionee</a:t>
              </a:r>
              <a:endParaRPr lang="en-GB" sz="1000" dirty="0">
                <a:latin typeface="Arial" charset="0"/>
                <a:cs typeface="Times New Roman" pitchFamily="18" charset="0"/>
              </a:endParaRPr>
            </a:p>
            <a:p>
              <a:endParaRPr lang="en-GB" sz="1000" dirty="0">
                <a:latin typeface="Arial" charset="0"/>
                <a:cs typeface="Times New Roman" pitchFamily="18" charset="0"/>
              </a:endParaRPr>
            </a:p>
            <a:p>
              <a:r>
                <a:rPr lang="en-GB" sz="1000" dirty="0">
                  <a:latin typeface="Arial" charset="0"/>
                  <a:cs typeface="Times New Roman" pitchFamily="18" charset="0"/>
                </a:rPr>
                <a:t>Risk Register</a:t>
              </a:r>
            </a:p>
            <a:p>
              <a:endParaRPr lang="en-GB" sz="1000" dirty="0">
                <a:latin typeface="Arial" charset="0"/>
                <a:cs typeface="Times New Roman" pitchFamily="18" charset="0"/>
              </a:endParaRPr>
            </a:p>
            <a:p>
              <a:r>
                <a:rPr lang="en-GB" sz="1000" dirty="0">
                  <a:latin typeface="Arial" charset="0"/>
                  <a:cs typeface="Times New Roman" pitchFamily="18" charset="0"/>
                </a:rPr>
                <a:t>Risk Response Plan</a:t>
              </a:r>
            </a:p>
          </p:txBody>
        </p:sp>
        <p:sp>
          <p:nvSpPr>
            <p:cNvPr id="207902" name="AutoShape 6"/>
            <p:cNvSpPr>
              <a:spLocks noChangeArrowheads="1"/>
            </p:cNvSpPr>
            <p:nvPr/>
          </p:nvSpPr>
          <p:spPr bwMode="auto">
            <a:xfrm flipH="1">
              <a:off x="1152" y="2736"/>
              <a:ext cx="1152" cy="836"/>
            </a:xfrm>
            <a:prstGeom prst="flowChartPunchedCard">
              <a:avLst/>
            </a:prstGeom>
            <a:solidFill>
              <a:schemeClr val="bg1"/>
            </a:solidFill>
            <a:ln w="9525">
              <a:solidFill>
                <a:schemeClr val="tx1"/>
              </a:solidFill>
              <a:miter lim="800000"/>
              <a:headEnd/>
              <a:tailEnd/>
            </a:ln>
          </p:spPr>
          <p:txBody>
            <a:bodyPr wrap="square" anchor="b"/>
            <a:lstStyle/>
            <a:p>
              <a:pPr>
                <a:spcBef>
                  <a:spcPts val="600"/>
                </a:spcBef>
              </a:pPr>
              <a:r>
                <a:rPr lang="en-GB" sz="1000" dirty="0">
                  <a:latin typeface="Arial" charset="0"/>
                  <a:cs typeface="Times New Roman" pitchFamily="18" charset="0"/>
                </a:rPr>
                <a:t>Update summary risk profiles</a:t>
              </a:r>
            </a:p>
            <a:p>
              <a:pPr>
                <a:spcBef>
                  <a:spcPts val="600"/>
                </a:spcBef>
              </a:pPr>
              <a:r>
                <a:rPr lang="en-GB" sz="1000" dirty="0">
                  <a:latin typeface="Arial" charset="0"/>
                  <a:cs typeface="Times New Roman" pitchFamily="18" charset="0"/>
                </a:rPr>
                <a:t>Risk exposure trends</a:t>
              </a:r>
            </a:p>
            <a:p>
              <a:pPr>
                <a:spcBef>
                  <a:spcPts val="600"/>
                </a:spcBef>
              </a:pPr>
              <a:r>
                <a:rPr lang="en-GB" sz="1000" dirty="0">
                  <a:latin typeface="Arial" charset="0"/>
                  <a:cs typeface="Times New Roman" pitchFamily="18" charset="0"/>
                </a:rPr>
                <a:t>Update probabilistic risk models</a:t>
              </a:r>
            </a:p>
          </p:txBody>
        </p:sp>
        <p:sp>
          <p:nvSpPr>
            <p:cNvPr id="207903" name="AutoShape 7"/>
            <p:cNvSpPr>
              <a:spLocks noChangeArrowheads="1"/>
            </p:cNvSpPr>
            <p:nvPr/>
          </p:nvSpPr>
          <p:spPr bwMode="auto">
            <a:xfrm flipH="1">
              <a:off x="3504" y="2880"/>
              <a:ext cx="1236" cy="281"/>
            </a:xfrm>
            <a:prstGeom prst="flowChartPunchedCard">
              <a:avLst/>
            </a:prstGeom>
            <a:solidFill>
              <a:schemeClr val="bg1"/>
            </a:solidFill>
            <a:ln w="9525">
              <a:solidFill>
                <a:schemeClr val="tx1"/>
              </a:solidFill>
              <a:miter lim="800000"/>
              <a:headEnd/>
              <a:tailEnd/>
            </a:ln>
          </p:spPr>
          <p:txBody>
            <a:bodyPr wrap="none" anchor="b"/>
            <a:lstStyle/>
            <a:p>
              <a:r>
                <a:rPr lang="en-GB" sz="1100" dirty="0">
                  <a:latin typeface="Arial" charset="0"/>
                  <a:cs typeface="Times New Roman" pitchFamily="18" charset="0"/>
                </a:rPr>
                <a:t>Risk Progress Reports</a:t>
              </a:r>
            </a:p>
          </p:txBody>
        </p:sp>
        <p:sp>
          <p:nvSpPr>
            <p:cNvPr id="207904" name="Text Box 8"/>
            <p:cNvSpPr txBox="1">
              <a:spLocks noChangeArrowheads="1"/>
            </p:cNvSpPr>
            <p:nvPr/>
          </p:nvSpPr>
          <p:spPr bwMode="auto">
            <a:xfrm>
              <a:off x="1155" y="2478"/>
              <a:ext cx="1090" cy="219"/>
            </a:xfrm>
            <a:prstGeom prst="rect">
              <a:avLst/>
            </a:prstGeom>
            <a:noFill/>
            <a:ln w="9525">
              <a:noFill/>
              <a:miter lim="800000"/>
              <a:headEnd/>
              <a:tailEnd/>
            </a:ln>
          </p:spPr>
          <p:txBody>
            <a:bodyPr>
              <a:spAutoFit/>
            </a:bodyPr>
            <a:lstStyle/>
            <a:p>
              <a:pPr>
                <a:spcBef>
                  <a:spcPct val="50000"/>
                </a:spcBef>
              </a:pPr>
              <a:r>
                <a:rPr lang="en-GB" sz="1200" b="1" dirty="0">
                  <a:latin typeface="Arial" charset="0"/>
                  <a:cs typeface="Times New Roman" pitchFamily="18" charset="0"/>
                </a:rPr>
                <a:t>Techniques</a:t>
              </a:r>
            </a:p>
          </p:txBody>
        </p:sp>
        <p:sp>
          <p:nvSpPr>
            <p:cNvPr id="207905" name="Text Box 9"/>
            <p:cNvSpPr txBox="1">
              <a:spLocks noChangeArrowheads="1"/>
            </p:cNvSpPr>
            <p:nvPr/>
          </p:nvSpPr>
          <p:spPr bwMode="auto">
            <a:xfrm>
              <a:off x="3515" y="2614"/>
              <a:ext cx="864" cy="219"/>
            </a:xfrm>
            <a:prstGeom prst="rect">
              <a:avLst/>
            </a:prstGeom>
            <a:noFill/>
            <a:ln w="9525">
              <a:noFill/>
              <a:miter lim="800000"/>
              <a:headEnd/>
              <a:tailEnd/>
            </a:ln>
          </p:spPr>
          <p:txBody>
            <a:bodyPr>
              <a:spAutoFit/>
            </a:bodyPr>
            <a:lstStyle/>
            <a:p>
              <a:pPr>
                <a:spcBef>
                  <a:spcPct val="50000"/>
                </a:spcBef>
              </a:pPr>
              <a:r>
                <a:rPr lang="en-GB" sz="1200" b="1" dirty="0">
                  <a:latin typeface="Arial" charset="0"/>
                  <a:cs typeface="Times New Roman" pitchFamily="18" charset="0"/>
                </a:rPr>
                <a:t>Outputs</a:t>
              </a:r>
            </a:p>
          </p:txBody>
        </p:sp>
        <p:sp>
          <p:nvSpPr>
            <p:cNvPr id="207906" name="Text Box 10"/>
            <p:cNvSpPr txBox="1">
              <a:spLocks noChangeArrowheads="1"/>
            </p:cNvSpPr>
            <p:nvPr/>
          </p:nvSpPr>
          <p:spPr bwMode="auto">
            <a:xfrm>
              <a:off x="1155" y="799"/>
              <a:ext cx="865" cy="219"/>
            </a:xfrm>
            <a:prstGeom prst="rect">
              <a:avLst/>
            </a:prstGeom>
            <a:noFill/>
            <a:ln w="9525">
              <a:noFill/>
              <a:miter lim="800000"/>
              <a:headEnd/>
              <a:tailEnd/>
            </a:ln>
          </p:spPr>
          <p:txBody>
            <a:bodyPr>
              <a:spAutoFit/>
            </a:bodyPr>
            <a:lstStyle/>
            <a:p>
              <a:pPr>
                <a:spcBef>
                  <a:spcPct val="50000"/>
                </a:spcBef>
              </a:pPr>
              <a:r>
                <a:rPr lang="en-GB" sz="1200" b="1" dirty="0">
                  <a:latin typeface="Arial" charset="0"/>
                  <a:cs typeface="Times New Roman" pitchFamily="18" charset="0"/>
                </a:rPr>
                <a:t>Inputs</a:t>
              </a:r>
            </a:p>
          </p:txBody>
        </p:sp>
        <p:sp>
          <p:nvSpPr>
            <p:cNvPr id="207909" name="Line 13"/>
            <p:cNvSpPr>
              <a:spLocks noChangeShapeType="1"/>
            </p:cNvSpPr>
            <p:nvPr/>
          </p:nvSpPr>
          <p:spPr bwMode="auto">
            <a:xfrm>
              <a:off x="912" y="2256"/>
              <a:ext cx="1392" cy="1"/>
            </a:xfrm>
            <a:prstGeom prst="line">
              <a:avLst/>
            </a:prstGeom>
            <a:noFill/>
            <a:ln w="101600">
              <a:solidFill>
                <a:srgbClr val="008080"/>
              </a:solidFill>
              <a:round/>
              <a:headEnd/>
              <a:tailEnd type="triangle" w="med" len="med"/>
            </a:ln>
          </p:spPr>
          <p:txBody>
            <a:bodyPr/>
            <a:lstStyle/>
            <a:p>
              <a:endParaRPr lang="en-US"/>
            </a:p>
          </p:txBody>
        </p:sp>
        <p:sp>
          <p:nvSpPr>
            <p:cNvPr id="207910" name="Line 14"/>
            <p:cNvSpPr>
              <a:spLocks noChangeShapeType="1"/>
            </p:cNvSpPr>
            <p:nvPr/>
          </p:nvSpPr>
          <p:spPr bwMode="auto">
            <a:xfrm>
              <a:off x="3312" y="2448"/>
              <a:ext cx="1392" cy="1"/>
            </a:xfrm>
            <a:prstGeom prst="line">
              <a:avLst/>
            </a:prstGeom>
            <a:noFill/>
            <a:ln w="101600">
              <a:solidFill>
                <a:srgbClr val="008080"/>
              </a:solidFill>
              <a:round/>
              <a:headEnd/>
              <a:tailEnd type="triangle" w="med" len="med"/>
            </a:ln>
          </p:spPr>
          <p:txBody>
            <a:bodyPr/>
            <a:lstStyle/>
            <a:p>
              <a:endParaRPr lang="en-US"/>
            </a:p>
          </p:txBody>
        </p:sp>
        <p:sp>
          <p:nvSpPr>
            <p:cNvPr id="207911" name="Line 15"/>
            <p:cNvSpPr>
              <a:spLocks noChangeShapeType="1"/>
            </p:cNvSpPr>
            <p:nvPr/>
          </p:nvSpPr>
          <p:spPr bwMode="auto">
            <a:xfrm flipV="1">
              <a:off x="2592" y="2592"/>
              <a:ext cx="1" cy="912"/>
            </a:xfrm>
            <a:prstGeom prst="line">
              <a:avLst/>
            </a:prstGeom>
            <a:noFill/>
            <a:ln w="101600">
              <a:solidFill>
                <a:srgbClr val="008080"/>
              </a:solidFill>
              <a:round/>
              <a:headEnd/>
              <a:tailEnd type="triangle" w="med" len="med"/>
            </a:ln>
          </p:spPr>
          <p:txBody>
            <a:bodyPr/>
            <a:lstStyle/>
            <a:p>
              <a:endParaRPr lang="en-US"/>
            </a:p>
          </p:txBody>
        </p:sp>
      </p:grpSp>
      <p:sp>
        <p:nvSpPr>
          <p:cNvPr id="207877" name="AutoShape 25"/>
          <p:cNvSpPr>
            <a:spLocks noChangeArrowheads="1"/>
          </p:cNvSpPr>
          <p:nvPr/>
        </p:nvSpPr>
        <p:spPr bwMode="auto">
          <a:xfrm>
            <a:off x="6453190" y="1714490"/>
            <a:ext cx="3544882" cy="1570047"/>
          </a:xfrm>
          <a:prstGeom prst="wedgeRectCallout">
            <a:avLst>
              <a:gd name="adj1" fmla="val -97772"/>
              <a:gd name="adj2" fmla="val 104885"/>
            </a:avLst>
          </a:prstGeom>
          <a:solidFill>
            <a:srgbClr val="E3F2F3"/>
          </a:solidFill>
          <a:ln w="9525">
            <a:solidFill>
              <a:schemeClr val="accent1"/>
            </a:solidFill>
            <a:miter lim="800000"/>
            <a:headEnd/>
            <a:tailEnd/>
          </a:ln>
        </p:spPr>
        <p:txBody>
          <a:bodyPr wrap="none" lIns="91431" tIns="0" rIns="91431" bIns="0" anchor="ctr"/>
          <a:lstStyle/>
          <a:p>
            <a:pPr marL="98415" indent="-98415" eaLnBrk="0" hangingPunct="0"/>
            <a:r>
              <a:rPr lang="en-GB" sz="1400" dirty="0">
                <a:solidFill>
                  <a:srgbClr val="262672"/>
                </a:solidFill>
                <a:latin typeface="Calibri" panose="020F0502020204030204" pitchFamily="34" charset="0"/>
                <a:cs typeface="Calibri" panose="020F0502020204030204" pitchFamily="34" charset="0"/>
              </a:rPr>
              <a:t>Goal – </a:t>
            </a:r>
            <a:r>
              <a:rPr lang="en-GB" sz="1400" i="1" dirty="0">
                <a:solidFill>
                  <a:srgbClr val="262672"/>
                </a:solidFill>
                <a:latin typeface="Calibri" panose="020F0502020204030204" pitchFamily="34" charset="0"/>
                <a:cs typeface="Calibri" panose="020F0502020204030204" pitchFamily="34" charset="0"/>
              </a:rPr>
              <a:t>To ensure that the planned risk </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management actions are implemented </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and monitored</a:t>
            </a:r>
            <a:r>
              <a:rPr lang="en-GB" sz="1400" dirty="0">
                <a:solidFill>
                  <a:srgbClr val="231F20"/>
                </a:solidFill>
                <a:latin typeface="Calibri" panose="020F0502020204030204" pitchFamily="34" charset="0"/>
                <a:cs typeface="Calibri" panose="020F0502020204030204" pitchFamily="34" charset="0"/>
              </a:rPr>
              <a:t> </a:t>
            </a:r>
            <a:r>
              <a:rPr lang="en-GB" sz="1400" i="1" dirty="0">
                <a:solidFill>
                  <a:srgbClr val="262672"/>
                </a:solidFill>
                <a:latin typeface="Calibri" panose="020F0502020204030204" pitchFamily="34" charset="0"/>
                <a:cs typeface="Calibri" panose="020F0502020204030204" pitchFamily="34" charset="0"/>
              </a:rPr>
              <a:t>as to their </a:t>
            </a:r>
            <a:r>
              <a:rPr lang="en-GB" sz="1400" i="1" u="sng" dirty="0">
                <a:solidFill>
                  <a:srgbClr val="262672"/>
                </a:solidFill>
                <a:latin typeface="Calibri" panose="020F0502020204030204" pitchFamily="34" charset="0"/>
                <a:cs typeface="Calibri" panose="020F0502020204030204" pitchFamily="34" charset="0"/>
              </a:rPr>
              <a:t>effectiveness,</a:t>
            </a:r>
            <a:r>
              <a:rPr lang="en-GB" sz="1400" i="1" dirty="0">
                <a:solidFill>
                  <a:srgbClr val="262672"/>
                </a:solidFill>
                <a:latin typeface="Calibri" panose="020F0502020204030204" pitchFamily="34" charset="0"/>
                <a:cs typeface="Calibri" panose="020F0502020204030204" pitchFamily="34" charset="0"/>
              </a:rPr>
              <a:t> </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and corrective action is taken where </a:t>
            </a:r>
          </a:p>
          <a:p>
            <a:pPr marL="98415" indent="-98415" eaLnBrk="0" hangingPunct="0"/>
            <a:r>
              <a:rPr lang="en-GB" sz="1400" i="1" dirty="0">
                <a:solidFill>
                  <a:srgbClr val="262672"/>
                </a:solidFill>
                <a:latin typeface="Calibri" panose="020F0502020204030204" pitchFamily="34" charset="0"/>
                <a:cs typeface="Calibri" panose="020F0502020204030204" pitchFamily="34" charset="0"/>
              </a:rPr>
              <a:t>responses do not match expectations.</a:t>
            </a:r>
          </a:p>
          <a:p>
            <a:pPr marL="98415" indent="-98415" eaLnBrk="0" hangingPunct="0"/>
            <a:endParaRPr lang="en-GB" sz="1400" i="1" dirty="0">
              <a:solidFill>
                <a:srgbClr val="262672"/>
              </a:solidFill>
              <a:latin typeface="Calibri" panose="020F0502020204030204" pitchFamily="34" charset="0"/>
              <a:cs typeface="Calibri" panose="020F0502020204030204" pitchFamily="34" charset="0"/>
            </a:endParaRPr>
          </a:p>
        </p:txBody>
      </p:sp>
      <p:grpSp>
        <p:nvGrpSpPr>
          <p:cNvPr id="4" name="Group 28"/>
          <p:cNvGrpSpPr>
            <a:grpSpLocks/>
          </p:cNvGrpSpPr>
          <p:nvPr/>
        </p:nvGrpSpPr>
        <p:grpSpPr bwMode="auto">
          <a:xfrm>
            <a:off x="9242457" y="214292"/>
            <a:ext cx="1139825" cy="1052513"/>
            <a:chOff x="1890" y="1526"/>
            <a:chExt cx="1969" cy="1887"/>
          </a:xfrm>
        </p:grpSpPr>
        <p:sp>
          <p:nvSpPr>
            <p:cNvPr id="207881" name="Oval 6"/>
            <p:cNvSpPr>
              <a:spLocks noChangeArrowheads="1"/>
            </p:cNvSpPr>
            <p:nvPr/>
          </p:nvSpPr>
          <p:spPr bwMode="auto">
            <a:xfrm>
              <a:off x="2271" y="1880"/>
              <a:ext cx="1185" cy="1179"/>
            </a:xfrm>
            <a:prstGeom prst="ellipse">
              <a:avLst/>
            </a:prstGeom>
            <a:solidFill>
              <a:schemeClr val="bg1"/>
            </a:solidFill>
            <a:ln w="9525">
              <a:solidFill>
                <a:schemeClr val="tx1"/>
              </a:solidFill>
              <a:round/>
              <a:headEnd/>
              <a:tailEnd/>
            </a:ln>
          </p:spPr>
          <p:txBody>
            <a:bodyPr wrap="none" anchor="ctr"/>
            <a:lstStyle/>
            <a:p>
              <a:pPr algn="ctr"/>
              <a:endParaRPr lang="en-US"/>
            </a:p>
          </p:txBody>
        </p:sp>
        <p:grpSp>
          <p:nvGrpSpPr>
            <p:cNvPr id="5" name="Group 7"/>
            <p:cNvGrpSpPr>
              <a:grpSpLocks/>
            </p:cNvGrpSpPr>
            <p:nvPr/>
          </p:nvGrpSpPr>
          <p:grpSpPr bwMode="auto">
            <a:xfrm>
              <a:off x="1890" y="1526"/>
              <a:ext cx="1948" cy="1887"/>
              <a:chOff x="1883" y="1254"/>
              <a:chExt cx="1677" cy="1632"/>
            </a:xfrm>
          </p:grpSpPr>
          <p:sp>
            <p:nvSpPr>
              <p:cNvPr id="207888" name="AutoShape 8"/>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rot="10800000" wrap="none" anchor="ctr"/>
              <a:lstStyle/>
              <a:p>
                <a:pPr algn="ctr"/>
                <a:endParaRPr lang="en-US"/>
              </a:p>
            </p:txBody>
          </p:sp>
          <p:sp>
            <p:nvSpPr>
              <p:cNvPr id="207889" name="AutoShape 9"/>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rot="10800000" vert="eaVert" wrap="none" anchor="ctr"/>
              <a:lstStyle/>
              <a:p>
                <a:pPr algn="ctr"/>
                <a:endParaRPr lang="en-US"/>
              </a:p>
            </p:txBody>
          </p:sp>
          <p:sp>
            <p:nvSpPr>
              <p:cNvPr id="207890" name="AutoShape 10"/>
              <p:cNvSpPr>
                <a:spLocks noChangeArrowheads="1"/>
              </p:cNvSpPr>
              <p:nvPr/>
            </p:nvSpPr>
            <p:spPr bwMode="auto">
              <a:xfrm>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CCFFFF"/>
              </a:solidFill>
              <a:ln w="9525">
                <a:noFill/>
                <a:miter lim="800000"/>
                <a:headEnd/>
                <a:tailEnd/>
              </a:ln>
            </p:spPr>
            <p:txBody>
              <a:bodyPr wrap="none" anchor="ctr"/>
              <a:lstStyle/>
              <a:p>
                <a:pPr algn="ctr"/>
                <a:endParaRPr lang="en-US"/>
              </a:p>
            </p:txBody>
          </p:sp>
          <p:sp>
            <p:nvSpPr>
              <p:cNvPr id="207891" name="AutoShape 11"/>
              <p:cNvSpPr>
                <a:spLocks noChangeArrowheads="1"/>
              </p:cNvSpPr>
              <p:nvPr/>
            </p:nvSpPr>
            <p:spPr bwMode="auto">
              <a:xfrm rot="-54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FF6600"/>
              </a:solidFill>
              <a:ln w="9525">
                <a:noFill/>
                <a:miter lim="800000"/>
                <a:headEnd/>
                <a:tailEnd/>
              </a:ln>
            </p:spPr>
            <p:txBody>
              <a:bodyPr vert="eaVert" wrap="none" anchor="ctr"/>
              <a:lstStyle/>
              <a:p>
                <a:pPr algn="ctr"/>
                <a:endParaRPr lang="en-US"/>
              </a:p>
            </p:txBody>
          </p:sp>
          <p:sp>
            <p:nvSpPr>
              <p:cNvPr id="207892" name="AutoShape 12"/>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rot="10800000" wrap="none" anchor="ctr"/>
              <a:lstStyle/>
              <a:p>
                <a:pPr algn="ctr"/>
                <a:endParaRPr lang="en-US"/>
              </a:p>
            </p:txBody>
          </p:sp>
        </p:grpSp>
        <p:sp>
          <p:nvSpPr>
            <p:cNvPr id="207883" name="Text Box 13"/>
            <p:cNvSpPr txBox="1">
              <a:spLocks noChangeArrowheads="1"/>
            </p:cNvSpPr>
            <p:nvPr/>
          </p:nvSpPr>
          <p:spPr bwMode="auto">
            <a:xfrm>
              <a:off x="3289" y="2206"/>
              <a:ext cx="570" cy="386"/>
            </a:xfrm>
            <a:prstGeom prst="rect">
              <a:avLst/>
            </a:prstGeom>
            <a:noFill/>
            <a:ln w="9525">
              <a:noFill/>
              <a:miter lim="800000"/>
              <a:headEnd/>
              <a:tailEnd/>
            </a:ln>
          </p:spPr>
          <p:txBody>
            <a:bodyPr>
              <a:spAutoFit/>
            </a:bodyPr>
            <a:lstStyle/>
            <a:p>
              <a:r>
                <a:rPr lang="en-GB" sz="400" dirty="0">
                  <a:latin typeface="Arial" charset="0"/>
                </a:rPr>
                <a:t>Identify</a:t>
              </a:r>
              <a:endParaRPr lang="nl-NL" dirty="0"/>
            </a:p>
          </p:txBody>
        </p:sp>
        <p:sp>
          <p:nvSpPr>
            <p:cNvPr id="207884" name="Text Box 14"/>
            <p:cNvSpPr txBox="1">
              <a:spLocks noChangeArrowheads="1"/>
            </p:cNvSpPr>
            <p:nvPr/>
          </p:nvSpPr>
          <p:spPr bwMode="auto">
            <a:xfrm>
              <a:off x="2822" y="2986"/>
              <a:ext cx="527" cy="386"/>
            </a:xfrm>
            <a:prstGeom prst="rect">
              <a:avLst/>
            </a:prstGeom>
            <a:noFill/>
            <a:ln w="9525">
              <a:noFill/>
              <a:miter lim="800000"/>
              <a:headEnd/>
              <a:tailEnd/>
            </a:ln>
          </p:spPr>
          <p:txBody>
            <a:bodyPr>
              <a:spAutoFit/>
            </a:bodyPr>
            <a:lstStyle/>
            <a:p>
              <a:r>
                <a:rPr lang="en-GB" sz="400" dirty="0">
                  <a:latin typeface="Arial" charset="0"/>
                </a:rPr>
                <a:t>Assess</a:t>
              </a:r>
              <a:endParaRPr lang="nl-NL" dirty="0"/>
            </a:p>
          </p:txBody>
        </p:sp>
        <p:sp>
          <p:nvSpPr>
            <p:cNvPr id="207885" name="Text Box 15"/>
            <p:cNvSpPr txBox="1">
              <a:spLocks noChangeArrowheads="1"/>
            </p:cNvSpPr>
            <p:nvPr/>
          </p:nvSpPr>
          <p:spPr bwMode="auto">
            <a:xfrm>
              <a:off x="2052" y="2602"/>
              <a:ext cx="395" cy="497"/>
            </a:xfrm>
            <a:prstGeom prst="rect">
              <a:avLst/>
            </a:prstGeom>
            <a:noFill/>
            <a:ln w="9525">
              <a:noFill/>
              <a:miter lim="800000"/>
              <a:headEnd/>
              <a:tailEnd/>
            </a:ln>
          </p:spPr>
          <p:txBody>
            <a:bodyPr>
              <a:spAutoFit/>
            </a:bodyPr>
            <a:lstStyle/>
            <a:p>
              <a:r>
                <a:rPr lang="en-GB" sz="400" dirty="0">
                  <a:latin typeface="Arial" charset="0"/>
                </a:rPr>
                <a:t>Plan</a:t>
              </a:r>
              <a:endParaRPr lang="nl-NL" dirty="0"/>
            </a:p>
          </p:txBody>
        </p:sp>
        <p:sp>
          <p:nvSpPr>
            <p:cNvPr id="207886" name="Text Box 16"/>
            <p:cNvSpPr txBox="1">
              <a:spLocks noChangeArrowheads="1"/>
            </p:cNvSpPr>
            <p:nvPr/>
          </p:nvSpPr>
          <p:spPr bwMode="auto">
            <a:xfrm>
              <a:off x="2411" y="1745"/>
              <a:ext cx="743" cy="276"/>
            </a:xfrm>
            <a:prstGeom prst="rect">
              <a:avLst/>
            </a:prstGeom>
            <a:noFill/>
            <a:ln w="9525">
              <a:noFill/>
              <a:miter lim="800000"/>
              <a:headEnd/>
              <a:tailEnd/>
            </a:ln>
          </p:spPr>
          <p:txBody>
            <a:bodyPr>
              <a:spAutoFit/>
            </a:bodyPr>
            <a:lstStyle/>
            <a:p>
              <a:r>
                <a:rPr lang="en-GB" sz="400" dirty="0">
                  <a:latin typeface="Arial" charset="0"/>
                </a:rPr>
                <a:t>Implement</a:t>
              </a:r>
              <a:endParaRPr lang="nl-NL" dirty="0"/>
            </a:p>
          </p:txBody>
        </p:sp>
        <p:sp>
          <p:nvSpPr>
            <p:cNvPr id="207887" name="Text Box 17"/>
            <p:cNvSpPr txBox="1">
              <a:spLocks noChangeArrowheads="1"/>
            </p:cNvSpPr>
            <p:nvPr/>
          </p:nvSpPr>
          <p:spPr bwMode="auto">
            <a:xfrm>
              <a:off x="2466" y="2380"/>
              <a:ext cx="913" cy="276"/>
            </a:xfrm>
            <a:prstGeom prst="rect">
              <a:avLst/>
            </a:prstGeom>
            <a:noFill/>
            <a:ln w="9525">
              <a:noFill/>
              <a:miter lim="800000"/>
              <a:headEnd/>
              <a:tailEnd/>
            </a:ln>
          </p:spPr>
          <p:txBody>
            <a:bodyPr>
              <a:spAutoFit/>
            </a:bodyPr>
            <a:lstStyle/>
            <a:p>
              <a:r>
                <a:rPr lang="en-GB" sz="400" dirty="0">
                  <a:latin typeface="Arial" charset="0"/>
                </a:rPr>
                <a:t>Communicate</a:t>
              </a:r>
              <a:endParaRPr lang="nl-NL" dirty="0"/>
            </a:p>
          </p:txBody>
        </p:sp>
      </p:grpSp>
      <p:sp>
        <p:nvSpPr>
          <p:cNvPr id="39" name="Text Box 17"/>
          <p:cNvSpPr txBox="1">
            <a:spLocks noChangeArrowheads="1"/>
          </p:cNvSpPr>
          <p:nvPr/>
        </p:nvSpPr>
        <p:spPr bwMode="auto">
          <a:xfrm>
            <a:off x="2722354" y="6175313"/>
            <a:ext cx="6937792"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en-US" dirty="0"/>
              <a:t>Techniques for Implement</a:t>
            </a:r>
            <a:endParaRPr lang="en-GB" dirty="0"/>
          </a:p>
        </p:txBody>
      </p:sp>
      <p:sp>
        <p:nvSpPr>
          <p:cNvPr id="208899" name="Rectangle 3"/>
          <p:cNvSpPr>
            <a:spLocks noGrp="1" noChangeArrowheads="1"/>
          </p:cNvSpPr>
          <p:nvPr>
            <p:ph sz="quarter" idx="1"/>
          </p:nvPr>
        </p:nvSpPr>
        <p:spPr/>
        <p:txBody>
          <a:bodyPr>
            <a:normAutofit/>
          </a:bodyPr>
          <a:lstStyle/>
          <a:p>
            <a:pPr marL="0" indent="0">
              <a:buNone/>
              <a:defRPr/>
            </a:pPr>
            <a:r>
              <a:rPr lang="en-US" dirty="0">
                <a:solidFill>
                  <a:srgbClr val="231F20"/>
                </a:solidFill>
                <a:cs typeface="Arial" charset="0"/>
              </a:rPr>
              <a:t>Updated summary risk profiles</a:t>
            </a:r>
          </a:p>
          <a:p>
            <a:pPr marL="637793" lvl="1" indent="-363501">
              <a:defRPr/>
            </a:pPr>
            <a:r>
              <a:rPr lang="en-US" dirty="0">
                <a:solidFill>
                  <a:srgbClr val="231F20"/>
                </a:solidFill>
                <a:cs typeface="Arial" charset="0"/>
              </a:rPr>
              <a:t>An updated visualization of the total risk </a:t>
            </a:r>
          </a:p>
          <a:p>
            <a:pPr marL="637793" lvl="1" indent="-363501">
              <a:defRPr/>
            </a:pPr>
            <a:r>
              <a:rPr lang="en-US" dirty="0">
                <a:solidFill>
                  <a:srgbClr val="231F20"/>
                </a:solidFill>
                <a:cs typeface="Arial" charset="0"/>
              </a:rPr>
              <a:t>Alternative visualization can be a scatter diagram</a:t>
            </a:r>
          </a:p>
          <a:p>
            <a:pPr marL="0" indent="0">
              <a:buNone/>
              <a:defRPr/>
            </a:pPr>
            <a:r>
              <a:rPr lang="en-US" dirty="0">
                <a:solidFill>
                  <a:srgbClr val="231F20"/>
                </a:solidFill>
                <a:cs typeface="Arial" charset="0"/>
              </a:rPr>
              <a:t>Risk exposure trends</a:t>
            </a:r>
          </a:p>
          <a:p>
            <a:pPr marL="637793" lvl="1" indent="-363501">
              <a:defRPr/>
            </a:pPr>
            <a:r>
              <a:rPr lang="en-US" dirty="0">
                <a:solidFill>
                  <a:srgbClr val="231F20"/>
                </a:solidFill>
                <a:cs typeface="Arial" charset="0"/>
              </a:rPr>
              <a:t>Using expected value calculation to calculate the combined effect of all residual risks</a:t>
            </a:r>
          </a:p>
          <a:p>
            <a:pPr marL="637793" lvl="1" indent="-363501">
              <a:defRPr/>
            </a:pPr>
            <a:r>
              <a:rPr lang="en-US" dirty="0">
                <a:solidFill>
                  <a:srgbClr val="231F20"/>
                </a:solidFill>
                <a:cs typeface="Arial" charset="0"/>
              </a:rPr>
              <a:t>It is best practice to separate the threats and opportunities</a:t>
            </a:r>
          </a:p>
          <a:p>
            <a:pPr marL="0" indent="0">
              <a:buNone/>
              <a:defRPr/>
            </a:pPr>
            <a:r>
              <a:rPr lang="en-US" dirty="0">
                <a:solidFill>
                  <a:srgbClr val="231F20"/>
                </a:solidFill>
                <a:cs typeface="Arial" charset="0"/>
              </a:rPr>
              <a:t>Updated probabilistic risk models</a:t>
            </a:r>
          </a:p>
          <a:p>
            <a:pPr marL="637793" lvl="1" indent="-363501">
              <a:defRPr/>
            </a:pPr>
            <a:r>
              <a:rPr lang="en-US" dirty="0">
                <a:solidFill>
                  <a:srgbClr val="231F20"/>
                </a:solidFill>
                <a:cs typeface="Arial" charset="0"/>
              </a:rPr>
              <a:t>To monitor the effectiveness of risk management  and to identify further priority areas for action</a:t>
            </a:r>
            <a:endParaRPr lang="en-GB" dirty="0">
              <a:solidFill>
                <a:srgbClr val="231F20"/>
              </a:solidFill>
              <a:cs typeface="Arial" charset="0"/>
            </a:endParaRPr>
          </a:p>
        </p:txBody>
      </p:sp>
      <p:sp>
        <p:nvSpPr>
          <p:cNvPr id="2" name="Tijdelijke aanduiding voor tekst 1">
            <a:extLst>
              <a:ext uri="{FF2B5EF4-FFF2-40B4-BE49-F238E27FC236}">
                <a16:creationId xmlns:a16="http://schemas.microsoft.com/office/drawing/2014/main" id="{28824260-0948-4D95-897D-A855D39E4D76}"/>
              </a:ext>
            </a:extLst>
          </p:cNvPr>
          <p:cNvSpPr>
            <a:spLocks noGrp="1"/>
          </p:cNvSpPr>
          <p:nvPr>
            <p:ph type="body" sz="quarter" idx="13"/>
          </p:nvPr>
        </p:nvSpPr>
        <p:spPr/>
        <p:txBody>
          <a:bodyPr/>
          <a:lstStyle/>
          <a:p>
            <a:endParaRPr lang="nl-NL"/>
          </a:p>
        </p:txBody>
      </p:sp>
    </p:spTree>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defRPr/>
            </a:pPr>
            <a:r>
              <a:rPr lang="en-GB" dirty="0"/>
              <a:t>Scatter Diagram</a:t>
            </a:r>
          </a:p>
        </p:txBody>
      </p:sp>
      <p:sp>
        <p:nvSpPr>
          <p:cNvPr id="4" name="Tijdelijke aanduiding voor tekst 3">
            <a:extLst>
              <a:ext uri="{FF2B5EF4-FFF2-40B4-BE49-F238E27FC236}">
                <a16:creationId xmlns:a16="http://schemas.microsoft.com/office/drawing/2014/main" id="{0C96F6FC-947F-45E1-8164-64D81961FC29}"/>
              </a:ext>
            </a:extLst>
          </p:cNvPr>
          <p:cNvSpPr>
            <a:spLocks noGrp="1"/>
          </p:cNvSpPr>
          <p:nvPr>
            <p:ph type="body" sz="quarter" idx="13"/>
          </p:nvPr>
        </p:nvSpPr>
        <p:spPr/>
        <p:txBody>
          <a:bodyPr/>
          <a:lstStyle/>
          <a:p>
            <a:r>
              <a:rPr lang="en-GB" dirty="0"/>
              <a:t>Fig. B.11</a:t>
            </a:r>
            <a:endParaRPr lang="nl-NL" dirty="0"/>
          </a:p>
        </p:txBody>
      </p:sp>
      <p:sp>
        <p:nvSpPr>
          <p:cNvPr id="212995" name="AutoShape 3"/>
          <p:cNvSpPr>
            <a:spLocks noChangeArrowheads="1"/>
          </p:cNvSpPr>
          <p:nvPr/>
        </p:nvSpPr>
        <p:spPr bwMode="auto">
          <a:xfrm flipH="1">
            <a:off x="3840165" y="1124744"/>
            <a:ext cx="5151437" cy="4841875"/>
          </a:xfrm>
          <a:prstGeom prst="flowChartPunchedCard">
            <a:avLst/>
          </a:prstGeom>
          <a:solidFill>
            <a:srgbClr val="BBE0E3"/>
          </a:solidFill>
          <a:ln w="9525">
            <a:solidFill>
              <a:srgbClr val="BBE0E3"/>
            </a:solidFill>
            <a:miter lim="800000"/>
            <a:headEnd/>
            <a:tailEnd/>
          </a:ln>
        </p:spPr>
        <p:txBody>
          <a:bodyPr wrap="none" lIns="91431" tIns="45715" rIns="91431" bIns="45715" anchor="ctr"/>
          <a:lstStyle/>
          <a:p>
            <a:endParaRPr lang="en-US"/>
          </a:p>
        </p:txBody>
      </p:sp>
      <p:sp>
        <p:nvSpPr>
          <p:cNvPr id="212996" name="Line 4"/>
          <p:cNvSpPr>
            <a:spLocks noChangeShapeType="1"/>
          </p:cNvSpPr>
          <p:nvPr/>
        </p:nvSpPr>
        <p:spPr bwMode="auto">
          <a:xfrm>
            <a:off x="4957765" y="2118518"/>
            <a:ext cx="1587" cy="3289300"/>
          </a:xfrm>
          <a:prstGeom prst="line">
            <a:avLst/>
          </a:prstGeom>
          <a:noFill/>
          <a:ln w="88900">
            <a:solidFill>
              <a:schemeClr val="bg1"/>
            </a:solidFill>
            <a:round/>
            <a:headEnd/>
            <a:tailEnd/>
          </a:ln>
        </p:spPr>
        <p:txBody>
          <a:bodyPr lIns="91431" tIns="45715" rIns="91431" bIns="45715"/>
          <a:lstStyle/>
          <a:p>
            <a:endParaRPr lang="en-US"/>
          </a:p>
        </p:txBody>
      </p:sp>
      <p:sp>
        <p:nvSpPr>
          <p:cNvPr id="212997" name="Line 5"/>
          <p:cNvSpPr>
            <a:spLocks noChangeShapeType="1"/>
          </p:cNvSpPr>
          <p:nvPr/>
        </p:nvSpPr>
        <p:spPr bwMode="auto">
          <a:xfrm rot="5400000">
            <a:off x="6415882" y="3576638"/>
            <a:ext cx="0" cy="3290887"/>
          </a:xfrm>
          <a:prstGeom prst="line">
            <a:avLst/>
          </a:prstGeom>
          <a:noFill/>
          <a:ln w="88900">
            <a:solidFill>
              <a:schemeClr val="bg1"/>
            </a:solidFill>
            <a:round/>
            <a:headEnd/>
            <a:tailEnd/>
          </a:ln>
        </p:spPr>
        <p:txBody>
          <a:bodyPr lIns="91431" tIns="45715" rIns="91431" bIns="45715"/>
          <a:lstStyle/>
          <a:p>
            <a:endParaRPr lang="en-US"/>
          </a:p>
        </p:txBody>
      </p:sp>
      <p:sp>
        <p:nvSpPr>
          <p:cNvPr id="212998" name="Line 6"/>
          <p:cNvSpPr>
            <a:spLocks noChangeShapeType="1"/>
          </p:cNvSpPr>
          <p:nvPr/>
        </p:nvSpPr>
        <p:spPr bwMode="auto">
          <a:xfrm flipV="1">
            <a:off x="8061325" y="5222081"/>
            <a:ext cx="0" cy="185737"/>
          </a:xfrm>
          <a:prstGeom prst="line">
            <a:avLst/>
          </a:prstGeom>
          <a:noFill/>
          <a:ln w="88900">
            <a:solidFill>
              <a:schemeClr val="bg1"/>
            </a:solidFill>
            <a:round/>
            <a:headEnd/>
            <a:tailEnd/>
          </a:ln>
        </p:spPr>
        <p:txBody>
          <a:bodyPr lIns="91431" tIns="45715" rIns="91431" bIns="45715"/>
          <a:lstStyle/>
          <a:p>
            <a:endParaRPr lang="en-US"/>
          </a:p>
        </p:txBody>
      </p:sp>
      <p:sp>
        <p:nvSpPr>
          <p:cNvPr id="212999" name="Line 7"/>
          <p:cNvSpPr>
            <a:spLocks noChangeShapeType="1"/>
          </p:cNvSpPr>
          <p:nvPr/>
        </p:nvSpPr>
        <p:spPr bwMode="auto">
          <a:xfrm flipV="1">
            <a:off x="6508750" y="5222081"/>
            <a:ext cx="1588" cy="123825"/>
          </a:xfrm>
          <a:prstGeom prst="line">
            <a:avLst/>
          </a:prstGeom>
          <a:noFill/>
          <a:ln w="9525">
            <a:solidFill>
              <a:schemeClr val="tx1"/>
            </a:solidFill>
            <a:round/>
            <a:headEnd/>
            <a:tailEnd/>
          </a:ln>
        </p:spPr>
        <p:txBody>
          <a:bodyPr lIns="91431" tIns="45715" rIns="91431" bIns="45715"/>
          <a:lstStyle/>
          <a:p>
            <a:endParaRPr lang="en-US"/>
          </a:p>
        </p:txBody>
      </p:sp>
      <p:pic>
        <p:nvPicPr>
          <p:cNvPr id="213000" name="Picture 8"/>
          <p:cNvPicPr>
            <a:picLocks noChangeAspect="1" noChangeArrowheads="1"/>
          </p:cNvPicPr>
          <p:nvPr/>
        </p:nvPicPr>
        <p:blipFill>
          <a:blip r:embed="rId3" cstate="print"/>
          <a:srcRect/>
          <a:stretch>
            <a:fillRect/>
          </a:stretch>
        </p:blipFill>
        <p:spPr bwMode="auto">
          <a:xfrm>
            <a:off x="4398963" y="1559719"/>
            <a:ext cx="3973512" cy="3973513"/>
          </a:xfrm>
          <a:prstGeom prst="rect">
            <a:avLst/>
          </a:prstGeom>
          <a:noFill/>
          <a:ln w="9525">
            <a:noFill/>
            <a:miter lim="800000"/>
            <a:headEnd/>
            <a:tailEnd/>
          </a:ln>
        </p:spPr>
      </p:pic>
      <p:sp>
        <p:nvSpPr>
          <p:cNvPr id="213001" name="Text Box 9"/>
          <p:cNvSpPr txBox="1">
            <a:spLocks noChangeArrowheads="1"/>
          </p:cNvSpPr>
          <p:nvPr/>
        </p:nvSpPr>
        <p:spPr bwMode="auto">
          <a:xfrm>
            <a:off x="3963990" y="1445417"/>
            <a:ext cx="625475" cy="4278084"/>
          </a:xfrm>
          <a:prstGeom prst="rect">
            <a:avLst/>
          </a:prstGeom>
          <a:noFill/>
          <a:ln w="9525">
            <a:noFill/>
            <a:miter lim="800000"/>
            <a:headEnd/>
            <a:tailEnd/>
          </a:ln>
        </p:spPr>
        <p:txBody>
          <a:bodyPr lIns="91431" tIns="45715" rIns="91431" bIns="45715">
            <a:spAutoFit/>
          </a:bodyPr>
          <a:lstStyle/>
          <a:p>
            <a:pPr>
              <a:spcBef>
                <a:spcPct val="50000"/>
              </a:spcBef>
            </a:pPr>
            <a:r>
              <a:rPr lang="en-GB" sz="1400" dirty="0"/>
              <a:t>100</a:t>
            </a:r>
          </a:p>
          <a:p>
            <a:pPr>
              <a:spcBef>
                <a:spcPct val="50000"/>
              </a:spcBef>
            </a:pPr>
            <a:endParaRPr lang="en-GB" sz="300" dirty="0"/>
          </a:p>
          <a:p>
            <a:pPr>
              <a:spcBef>
                <a:spcPct val="50000"/>
              </a:spcBef>
            </a:pPr>
            <a:r>
              <a:rPr lang="en-GB" sz="1400" dirty="0"/>
              <a:t>90</a:t>
            </a:r>
          </a:p>
          <a:p>
            <a:pPr>
              <a:spcBef>
                <a:spcPct val="50000"/>
              </a:spcBef>
            </a:pPr>
            <a:endParaRPr lang="en-GB" sz="300" dirty="0"/>
          </a:p>
          <a:p>
            <a:pPr>
              <a:spcBef>
                <a:spcPct val="50000"/>
              </a:spcBef>
            </a:pPr>
            <a:r>
              <a:rPr lang="en-GB" sz="1400" dirty="0"/>
              <a:t>80</a:t>
            </a:r>
          </a:p>
          <a:p>
            <a:pPr>
              <a:spcBef>
                <a:spcPct val="50000"/>
              </a:spcBef>
            </a:pPr>
            <a:endParaRPr lang="en-GB" sz="300" dirty="0"/>
          </a:p>
          <a:p>
            <a:pPr>
              <a:spcBef>
                <a:spcPct val="50000"/>
              </a:spcBef>
            </a:pPr>
            <a:r>
              <a:rPr lang="en-GB" sz="1400" dirty="0"/>
              <a:t>70</a:t>
            </a:r>
          </a:p>
          <a:p>
            <a:pPr>
              <a:spcBef>
                <a:spcPct val="50000"/>
              </a:spcBef>
            </a:pPr>
            <a:endParaRPr lang="en-GB" sz="300" dirty="0"/>
          </a:p>
          <a:p>
            <a:pPr>
              <a:spcBef>
                <a:spcPct val="50000"/>
              </a:spcBef>
            </a:pPr>
            <a:r>
              <a:rPr lang="en-GB" sz="1400" dirty="0"/>
              <a:t>60</a:t>
            </a:r>
          </a:p>
          <a:p>
            <a:pPr>
              <a:spcBef>
                <a:spcPct val="50000"/>
              </a:spcBef>
            </a:pPr>
            <a:endParaRPr lang="en-GB" sz="300" dirty="0"/>
          </a:p>
          <a:p>
            <a:pPr>
              <a:spcBef>
                <a:spcPct val="50000"/>
              </a:spcBef>
            </a:pPr>
            <a:r>
              <a:rPr lang="en-GB" sz="1400" dirty="0"/>
              <a:t>50</a:t>
            </a:r>
          </a:p>
          <a:p>
            <a:pPr>
              <a:spcBef>
                <a:spcPct val="50000"/>
              </a:spcBef>
            </a:pPr>
            <a:endParaRPr lang="en-GB" sz="300" dirty="0"/>
          </a:p>
          <a:p>
            <a:pPr>
              <a:spcBef>
                <a:spcPct val="50000"/>
              </a:spcBef>
            </a:pPr>
            <a:r>
              <a:rPr lang="en-GB" sz="1400" dirty="0"/>
              <a:t>40</a:t>
            </a:r>
          </a:p>
          <a:p>
            <a:pPr>
              <a:spcBef>
                <a:spcPct val="50000"/>
              </a:spcBef>
            </a:pPr>
            <a:endParaRPr lang="en-GB" sz="300" dirty="0"/>
          </a:p>
          <a:p>
            <a:pPr>
              <a:spcBef>
                <a:spcPct val="50000"/>
              </a:spcBef>
            </a:pPr>
            <a:r>
              <a:rPr lang="en-GB" sz="1400" dirty="0"/>
              <a:t>30</a:t>
            </a:r>
          </a:p>
          <a:p>
            <a:pPr>
              <a:spcBef>
                <a:spcPct val="50000"/>
              </a:spcBef>
            </a:pPr>
            <a:endParaRPr lang="en-GB" sz="300" dirty="0"/>
          </a:p>
          <a:p>
            <a:pPr>
              <a:spcBef>
                <a:spcPct val="50000"/>
              </a:spcBef>
            </a:pPr>
            <a:r>
              <a:rPr lang="en-GB" sz="1400" dirty="0"/>
              <a:t>20</a:t>
            </a:r>
          </a:p>
          <a:p>
            <a:pPr>
              <a:spcBef>
                <a:spcPct val="50000"/>
              </a:spcBef>
            </a:pPr>
            <a:endParaRPr lang="en-GB" sz="100" dirty="0"/>
          </a:p>
          <a:p>
            <a:pPr>
              <a:spcBef>
                <a:spcPct val="50000"/>
              </a:spcBef>
            </a:pPr>
            <a:r>
              <a:rPr lang="en-GB" sz="1400" dirty="0"/>
              <a:t>10</a:t>
            </a:r>
          </a:p>
          <a:p>
            <a:pPr>
              <a:spcBef>
                <a:spcPct val="50000"/>
              </a:spcBef>
            </a:pPr>
            <a:endParaRPr lang="en-GB" sz="300" dirty="0"/>
          </a:p>
          <a:p>
            <a:pPr>
              <a:spcBef>
                <a:spcPct val="50000"/>
              </a:spcBef>
            </a:pPr>
            <a:r>
              <a:rPr lang="en-GB" sz="1400" dirty="0"/>
              <a:t>0</a:t>
            </a:r>
          </a:p>
        </p:txBody>
      </p:sp>
      <p:sp>
        <p:nvSpPr>
          <p:cNvPr id="213002" name="Text Box 10"/>
          <p:cNvSpPr txBox="1">
            <a:spLocks noChangeArrowheads="1"/>
          </p:cNvSpPr>
          <p:nvPr/>
        </p:nvSpPr>
        <p:spPr bwMode="auto">
          <a:xfrm>
            <a:off x="4460877" y="5531643"/>
            <a:ext cx="4157663" cy="261600"/>
          </a:xfrm>
          <a:prstGeom prst="rect">
            <a:avLst/>
          </a:prstGeom>
          <a:noFill/>
          <a:ln w="9525">
            <a:noFill/>
            <a:miter lim="800000"/>
            <a:headEnd/>
            <a:tailEnd/>
          </a:ln>
        </p:spPr>
        <p:txBody>
          <a:bodyPr lIns="91431" tIns="45715" rIns="91431" bIns="45715">
            <a:spAutoFit/>
          </a:bodyPr>
          <a:lstStyle/>
          <a:p>
            <a:pPr>
              <a:spcBef>
                <a:spcPct val="50000"/>
              </a:spcBef>
            </a:pPr>
            <a:r>
              <a:rPr lang="en-GB" sz="1100" dirty="0"/>
              <a:t>0        10      20        30       40      50       60       70       80       90     100</a:t>
            </a:r>
          </a:p>
        </p:txBody>
      </p:sp>
      <p:sp>
        <p:nvSpPr>
          <p:cNvPr id="213003" name="Text Box 11"/>
          <p:cNvSpPr txBox="1">
            <a:spLocks noChangeArrowheads="1"/>
          </p:cNvSpPr>
          <p:nvPr/>
        </p:nvSpPr>
        <p:spPr bwMode="auto">
          <a:xfrm>
            <a:off x="8058151" y="5977730"/>
            <a:ext cx="868363" cy="307766"/>
          </a:xfrm>
          <a:prstGeom prst="rect">
            <a:avLst/>
          </a:prstGeom>
          <a:noFill/>
          <a:ln w="9525">
            <a:noFill/>
            <a:miter lim="800000"/>
            <a:headEnd/>
            <a:tailEnd/>
          </a:ln>
        </p:spPr>
        <p:txBody>
          <a:bodyPr lIns="91431" tIns="45715" rIns="91431" bIns="45715">
            <a:spAutoFit/>
          </a:bodyPr>
          <a:lstStyle/>
          <a:p>
            <a:pPr>
              <a:spcBef>
                <a:spcPct val="50000"/>
              </a:spcBef>
            </a:pPr>
            <a:r>
              <a:rPr lang="en-GB" sz="1400" dirty="0"/>
              <a:t>Impact</a:t>
            </a:r>
          </a:p>
        </p:txBody>
      </p:sp>
      <p:sp>
        <p:nvSpPr>
          <p:cNvPr id="213004" name="Text Box 12"/>
          <p:cNvSpPr txBox="1">
            <a:spLocks noChangeArrowheads="1"/>
          </p:cNvSpPr>
          <p:nvPr/>
        </p:nvSpPr>
        <p:spPr bwMode="auto">
          <a:xfrm rot="-5407495">
            <a:off x="2810670" y="3098799"/>
            <a:ext cx="1528763" cy="304800"/>
          </a:xfrm>
          <a:prstGeom prst="rect">
            <a:avLst/>
          </a:prstGeom>
          <a:noFill/>
          <a:ln w="9525">
            <a:noFill/>
            <a:miter lim="800000"/>
            <a:headEnd/>
            <a:tailEnd/>
          </a:ln>
        </p:spPr>
        <p:txBody>
          <a:bodyPr lIns="91431" tIns="45715" rIns="91431" bIns="45715">
            <a:spAutoFit/>
          </a:bodyPr>
          <a:lstStyle/>
          <a:p>
            <a:pPr>
              <a:spcBef>
                <a:spcPct val="50000"/>
              </a:spcBef>
            </a:pPr>
            <a:r>
              <a:rPr lang="en-GB" sz="1400" dirty="0"/>
              <a:t>Probability</a:t>
            </a:r>
          </a:p>
        </p:txBody>
      </p:sp>
      <p:pic>
        <p:nvPicPr>
          <p:cNvPr id="213005" name="Picture 13"/>
          <p:cNvPicPr>
            <a:picLocks noChangeAspect="1" noChangeArrowheads="1"/>
          </p:cNvPicPr>
          <p:nvPr/>
        </p:nvPicPr>
        <p:blipFill>
          <a:blip r:embed="rId4" cstate="print"/>
          <a:srcRect/>
          <a:stretch>
            <a:fillRect/>
          </a:stretch>
        </p:blipFill>
        <p:spPr bwMode="auto">
          <a:xfrm>
            <a:off x="4584702" y="1559718"/>
            <a:ext cx="3681413" cy="3786188"/>
          </a:xfrm>
          <a:prstGeom prst="rect">
            <a:avLst/>
          </a:prstGeom>
          <a:noFill/>
          <a:ln w="9525">
            <a:noFill/>
            <a:miter lim="800000"/>
            <a:headEnd/>
            <a:tailEnd/>
          </a:ln>
        </p:spPr>
      </p:pic>
      <p:sp>
        <p:nvSpPr>
          <p:cNvPr id="21" name="Text Box 17"/>
          <p:cNvSpPr txBox="1">
            <a:spLocks noChangeArrowheads="1"/>
          </p:cNvSpPr>
          <p:nvPr/>
        </p:nvSpPr>
        <p:spPr bwMode="auto">
          <a:xfrm>
            <a:off x="2500313" y="6250166"/>
            <a:ext cx="7056784"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Internal Control</a:t>
            </a:r>
          </a:p>
        </p:txBody>
      </p:sp>
      <p:sp>
        <p:nvSpPr>
          <p:cNvPr id="5" name="Tijdelijke aanduiding voor inhoud 4"/>
          <p:cNvSpPr>
            <a:spLocks noGrp="1"/>
          </p:cNvSpPr>
          <p:nvPr>
            <p:ph sz="quarter" idx="1"/>
          </p:nvPr>
        </p:nvSpPr>
        <p:spPr/>
        <p:txBody>
          <a:bodyPr>
            <a:normAutofit/>
          </a:bodyPr>
          <a:lstStyle/>
          <a:p>
            <a:pPr marL="0" indent="0">
              <a:buNone/>
            </a:pPr>
            <a:r>
              <a:rPr lang="en-US" dirty="0"/>
              <a:t>Risk management is 1 way of establishing internal control</a:t>
            </a:r>
          </a:p>
          <a:p>
            <a:endParaRPr lang="en-US" dirty="0"/>
          </a:p>
          <a:p>
            <a:pPr marL="273022" indent="-3175">
              <a:buNone/>
            </a:pPr>
            <a:r>
              <a:rPr lang="en-US" i="1" dirty="0"/>
              <a:t>The Board is responsible for determining the nature and extent of the significant risks it is willing to take in achieving it’s strategic objectives</a:t>
            </a:r>
          </a:p>
          <a:p>
            <a:pPr marL="273022" indent="-3175">
              <a:buNone/>
            </a:pPr>
            <a:r>
              <a:rPr lang="en-US" i="1" dirty="0"/>
              <a:t>They should maintain sound risk management and internal control systems and review the effectiveness of these at least annually.</a:t>
            </a:r>
          </a:p>
        </p:txBody>
      </p:sp>
      <p:sp>
        <p:nvSpPr>
          <p:cNvPr id="3" name="Tijdelijke aanduiding voor tekst 2">
            <a:extLst>
              <a:ext uri="{FF2B5EF4-FFF2-40B4-BE49-F238E27FC236}">
                <a16:creationId xmlns:a16="http://schemas.microsoft.com/office/drawing/2014/main" id="{2FAFA4F9-CE37-4010-A38A-A76198A54907}"/>
              </a:ext>
            </a:extLst>
          </p:cNvPr>
          <p:cNvSpPr>
            <a:spLocks noGrp="1"/>
          </p:cNvSpPr>
          <p:nvPr>
            <p:ph type="body" sz="quarter" idx="13"/>
          </p:nvPr>
        </p:nvSpPr>
        <p:spPr/>
        <p:txBody>
          <a:bodyPr/>
          <a:lstStyle/>
          <a:p>
            <a:endParaRPr lang="nl-NL"/>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The M_o_R Framework</a:t>
            </a:r>
          </a:p>
        </p:txBody>
      </p:sp>
      <p:grpSp>
        <p:nvGrpSpPr>
          <p:cNvPr id="3" name="Groep 28"/>
          <p:cNvGrpSpPr/>
          <p:nvPr/>
        </p:nvGrpSpPr>
        <p:grpSpPr>
          <a:xfrm>
            <a:off x="3719736" y="2924946"/>
            <a:ext cx="4032448" cy="3552853"/>
            <a:chOff x="2627784" y="3212976"/>
            <a:chExt cx="2929831" cy="2400725"/>
          </a:xfrm>
        </p:grpSpPr>
        <p:sp>
          <p:nvSpPr>
            <p:cNvPr id="8" name="Oval 5"/>
            <p:cNvSpPr>
              <a:spLocks noChangeArrowheads="1"/>
            </p:cNvSpPr>
            <p:nvPr/>
          </p:nvSpPr>
          <p:spPr bwMode="auto">
            <a:xfrm rot="21539021">
              <a:off x="2930223" y="3212976"/>
              <a:ext cx="2230398" cy="1982983"/>
            </a:xfrm>
            <a:prstGeom prst="ellipse">
              <a:avLst/>
            </a:prstGeom>
            <a:solidFill>
              <a:srgbClr val="BBE0E3"/>
            </a:solidFill>
            <a:ln w="9525">
              <a:noFill/>
              <a:round/>
              <a:headEnd/>
              <a:tailEnd/>
            </a:ln>
          </p:spPr>
          <p:txBody>
            <a:bodyPr wrap="none" anchor="ctr"/>
            <a:lstStyle/>
            <a:p>
              <a:endParaRPr lang="en-US" sz="1000" dirty="0">
                <a:solidFill>
                  <a:srgbClr val="00B0F0"/>
                </a:solidFill>
              </a:endParaRPr>
            </a:p>
          </p:txBody>
        </p:sp>
        <p:sp>
          <p:nvSpPr>
            <p:cNvPr id="9" name="Oval 6"/>
            <p:cNvSpPr>
              <a:spLocks noChangeArrowheads="1"/>
            </p:cNvSpPr>
            <p:nvPr/>
          </p:nvSpPr>
          <p:spPr bwMode="auto">
            <a:xfrm rot="21539021">
              <a:off x="3188165" y="3411343"/>
              <a:ext cx="1715210" cy="1586248"/>
            </a:xfrm>
            <a:prstGeom prst="ellipse">
              <a:avLst/>
            </a:prstGeom>
            <a:solidFill>
              <a:srgbClr val="FFC000"/>
            </a:solidFill>
            <a:ln w="9525">
              <a:noFill/>
              <a:round/>
              <a:headEnd/>
              <a:tailEnd/>
            </a:ln>
          </p:spPr>
          <p:txBody>
            <a:bodyPr wrap="none" anchor="ctr"/>
            <a:lstStyle/>
            <a:p>
              <a:endParaRPr lang="en-US" sz="1000" dirty="0"/>
            </a:p>
          </p:txBody>
        </p:sp>
        <p:sp>
          <p:nvSpPr>
            <p:cNvPr id="10" name="Oval 7"/>
            <p:cNvSpPr>
              <a:spLocks noChangeArrowheads="1"/>
            </p:cNvSpPr>
            <p:nvPr/>
          </p:nvSpPr>
          <p:spPr bwMode="auto">
            <a:xfrm rot="21539021">
              <a:off x="3640084" y="3836317"/>
              <a:ext cx="771740" cy="736300"/>
            </a:xfrm>
            <a:prstGeom prst="ellipse">
              <a:avLst/>
            </a:prstGeom>
            <a:solidFill>
              <a:schemeClr val="bg1"/>
            </a:solidFill>
            <a:ln w="9525">
              <a:solidFill>
                <a:schemeClr val="tx1"/>
              </a:solidFill>
              <a:round/>
              <a:headEnd/>
              <a:tailEnd/>
            </a:ln>
          </p:spPr>
          <p:txBody>
            <a:bodyPr wrap="none" anchor="ctr"/>
            <a:lstStyle/>
            <a:p>
              <a:endParaRPr lang="en-US" sz="1000" dirty="0"/>
            </a:p>
          </p:txBody>
        </p:sp>
        <p:grpSp>
          <p:nvGrpSpPr>
            <p:cNvPr id="4" name="Group 8"/>
            <p:cNvGrpSpPr>
              <a:grpSpLocks/>
            </p:cNvGrpSpPr>
            <p:nvPr/>
          </p:nvGrpSpPr>
          <p:grpSpPr bwMode="auto">
            <a:xfrm rot="21539021">
              <a:off x="3391876" y="3615220"/>
              <a:ext cx="1268852" cy="1177805"/>
              <a:chOff x="1883" y="1254"/>
              <a:chExt cx="1677" cy="1632"/>
            </a:xfrm>
          </p:grpSpPr>
          <p:sp>
            <p:nvSpPr>
              <p:cNvPr id="24" name="AutoShape 9"/>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wrap="none" anchor="ctr"/>
              <a:lstStyle/>
              <a:p>
                <a:endParaRPr lang="en-US" sz="1000" dirty="0"/>
              </a:p>
            </p:txBody>
          </p:sp>
          <p:sp>
            <p:nvSpPr>
              <p:cNvPr id="25" name="AutoShape 10"/>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wrap="none" anchor="ctr"/>
              <a:lstStyle/>
              <a:p>
                <a:endParaRPr lang="en-US" sz="1000" dirty="0"/>
              </a:p>
            </p:txBody>
          </p:sp>
          <p:sp>
            <p:nvSpPr>
              <p:cNvPr id="26" name="AutoShape 11"/>
              <p:cNvSpPr>
                <a:spLocks noChangeArrowheads="1"/>
              </p:cNvSpPr>
              <p:nvPr/>
            </p:nvSpPr>
            <p:spPr bwMode="auto">
              <a:xfrm>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BBE0E3"/>
              </a:solidFill>
              <a:ln w="9525">
                <a:noFill/>
                <a:miter lim="800000"/>
                <a:headEnd/>
                <a:tailEnd/>
              </a:ln>
            </p:spPr>
            <p:txBody>
              <a:bodyPr wrap="none" anchor="ctr"/>
              <a:lstStyle/>
              <a:p>
                <a:pPr algn="ctr"/>
                <a:endParaRPr lang="en-US" sz="700" dirty="0">
                  <a:cs typeface="Times New Roman" pitchFamily="18" charset="0"/>
                </a:endParaRPr>
              </a:p>
            </p:txBody>
          </p:sp>
          <p:sp>
            <p:nvSpPr>
              <p:cNvPr id="27" name="AutoShape 12"/>
              <p:cNvSpPr>
                <a:spLocks noChangeArrowheads="1"/>
              </p:cNvSpPr>
              <p:nvPr/>
            </p:nvSpPr>
            <p:spPr bwMode="auto">
              <a:xfrm rot="-54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wrap="none" anchor="ctr"/>
              <a:lstStyle/>
              <a:p>
                <a:endParaRPr lang="en-US" sz="1000" dirty="0"/>
              </a:p>
            </p:txBody>
          </p:sp>
          <p:sp>
            <p:nvSpPr>
              <p:cNvPr id="28" name="AutoShape 13"/>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wrap="none" anchor="ctr"/>
              <a:lstStyle/>
              <a:p>
                <a:endParaRPr lang="en-US" sz="1000" dirty="0"/>
              </a:p>
            </p:txBody>
          </p:sp>
        </p:grpSp>
        <p:sp>
          <p:nvSpPr>
            <p:cNvPr id="12" name="Text Box 14"/>
            <p:cNvSpPr txBox="1">
              <a:spLocks noChangeArrowheads="1"/>
            </p:cNvSpPr>
            <p:nvPr/>
          </p:nvSpPr>
          <p:spPr bwMode="auto">
            <a:xfrm rot="21539021">
              <a:off x="4299887" y="4023563"/>
              <a:ext cx="371965"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Identify</a:t>
              </a:r>
            </a:p>
          </p:txBody>
        </p:sp>
        <p:sp>
          <p:nvSpPr>
            <p:cNvPr id="13" name="Text Box 15"/>
            <p:cNvSpPr txBox="1">
              <a:spLocks noChangeArrowheads="1"/>
            </p:cNvSpPr>
            <p:nvPr/>
          </p:nvSpPr>
          <p:spPr bwMode="auto">
            <a:xfrm rot="21539021">
              <a:off x="4004401" y="4518793"/>
              <a:ext cx="342764"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Assess</a:t>
              </a:r>
            </a:p>
          </p:txBody>
        </p:sp>
        <p:sp>
          <p:nvSpPr>
            <p:cNvPr id="14" name="Text Box 16"/>
            <p:cNvSpPr txBox="1">
              <a:spLocks noChangeArrowheads="1"/>
            </p:cNvSpPr>
            <p:nvPr/>
          </p:nvSpPr>
          <p:spPr bwMode="auto">
            <a:xfrm rot="21539021">
              <a:off x="3464448" y="4287648"/>
              <a:ext cx="291747" cy="138647"/>
            </a:xfrm>
            <a:prstGeom prst="rect">
              <a:avLst/>
            </a:prstGeom>
            <a:noFill/>
            <a:ln w="9525">
              <a:noFill/>
              <a:miter lim="800000"/>
              <a:headEnd/>
              <a:tailEnd/>
            </a:ln>
          </p:spPr>
          <p:txBody>
            <a:bodyPr wrap="square">
              <a:spAutoFit/>
            </a:bodyPr>
            <a:lstStyle/>
            <a:p>
              <a:pPr>
                <a:spcBef>
                  <a:spcPct val="50000"/>
                </a:spcBef>
              </a:pPr>
              <a:r>
                <a:rPr lang="en-GB" sz="700" dirty="0">
                  <a:latin typeface="Arial" charset="0"/>
                  <a:cs typeface="Times New Roman" pitchFamily="18" charset="0"/>
                </a:rPr>
                <a:t>Plan</a:t>
              </a:r>
            </a:p>
          </p:txBody>
        </p:sp>
        <p:sp>
          <p:nvSpPr>
            <p:cNvPr id="15" name="Text Box 17"/>
            <p:cNvSpPr txBox="1">
              <a:spLocks noChangeArrowheads="1"/>
            </p:cNvSpPr>
            <p:nvPr/>
          </p:nvSpPr>
          <p:spPr bwMode="auto">
            <a:xfrm rot="21539021">
              <a:off x="3730468" y="3739099"/>
              <a:ext cx="467911"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Implement</a:t>
              </a:r>
            </a:p>
          </p:txBody>
        </p:sp>
        <p:sp>
          <p:nvSpPr>
            <p:cNvPr id="16" name="Text Box 18"/>
            <p:cNvSpPr txBox="1">
              <a:spLocks noChangeArrowheads="1"/>
            </p:cNvSpPr>
            <p:nvPr/>
          </p:nvSpPr>
          <p:spPr bwMode="auto">
            <a:xfrm rot="19780440">
              <a:off x="3768012" y="4139277"/>
              <a:ext cx="554818"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Communicate</a:t>
              </a:r>
            </a:p>
          </p:txBody>
        </p:sp>
        <p:sp>
          <p:nvSpPr>
            <p:cNvPr id="17" name="AutoShape 19"/>
            <p:cNvSpPr>
              <a:spLocks noChangeArrowheads="1"/>
            </p:cNvSpPr>
            <p:nvPr/>
          </p:nvSpPr>
          <p:spPr bwMode="auto">
            <a:xfrm rot="1582659">
              <a:off x="2627784" y="3447848"/>
              <a:ext cx="771740" cy="455280"/>
            </a:xfrm>
            <a:prstGeom prst="rightArrow">
              <a:avLst>
                <a:gd name="adj1" fmla="val 72222"/>
                <a:gd name="adj2" fmla="val 42565"/>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Register</a:t>
              </a:r>
            </a:p>
          </p:txBody>
        </p:sp>
        <p:sp>
          <p:nvSpPr>
            <p:cNvPr id="18" name="AutoShape 20"/>
            <p:cNvSpPr>
              <a:spLocks noChangeArrowheads="1"/>
            </p:cNvSpPr>
            <p:nvPr/>
          </p:nvSpPr>
          <p:spPr bwMode="auto">
            <a:xfrm rot="19913829">
              <a:off x="2731378" y="4570551"/>
              <a:ext cx="771740" cy="455280"/>
            </a:xfrm>
            <a:prstGeom prst="rightArrow">
              <a:avLst>
                <a:gd name="adj1" fmla="val 75611"/>
                <a:gd name="adj2" fmla="val 42479"/>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Management</a:t>
              </a:r>
            </a:p>
            <a:p>
              <a:pPr algn="ctr"/>
              <a:r>
                <a:rPr lang="en-GB" sz="700" dirty="0">
                  <a:latin typeface="Arial" charset="0"/>
                  <a:cs typeface="Times New Roman" pitchFamily="18" charset="0"/>
                </a:rPr>
                <a:t>Policy</a:t>
              </a:r>
            </a:p>
          </p:txBody>
        </p:sp>
        <p:sp>
          <p:nvSpPr>
            <p:cNvPr id="19" name="AutoShape 21"/>
            <p:cNvSpPr>
              <a:spLocks noChangeArrowheads="1"/>
            </p:cNvSpPr>
            <p:nvPr/>
          </p:nvSpPr>
          <p:spPr bwMode="auto">
            <a:xfrm rot="16170450">
              <a:off x="3692255" y="5013369"/>
              <a:ext cx="743877" cy="456787"/>
            </a:xfrm>
            <a:prstGeom prst="rightArrow">
              <a:avLst>
                <a:gd name="adj1" fmla="val 70472"/>
                <a:gd name="adj2" fmla="val 38037"/>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Management</a:t>
              </a:r>
            </a:p>
            <a:p>
              <a:pPr algn="ctr"/>
              <a:r>
                <a:rPr lang="en-GB" sz="700" dirty="0">
                  <a:latin typeface="Arial" charset="0"/>
                  <a:cs typeface="Times New Roman" pitchFamily="18" charset="0"/>
                </a:rPr>
                <a:t>Process Guide</a:t>
              </a:r>
            </a:p>
          </p:txBody>
        </p:sp>
        <p:sp>
          <p:nvSpPr>
            <p:cNvPr id="20" name="AutoShape 22"/>
            <p:cNvSpPr>
              <a:spLocks noChangeArrowheads="1"/>
            </p:cNvSpPr>
            <p:nvPr/>
          </p:nvSpPr>
          <p:spPr bwMode="auto">
            <a:xfrm rot="19892683">
              <a:off x="4671157" y="3438205"/>
              <a:ext cx="886458" cy="454591"/>
            </a:xfrm>
            <a:prstGeom prst="leftArrow">
              <a:avLst>
                <a:gd name="adj1" fmla="val 74880"/>
                <a:gd name="adj2" fmla="val 49002"/>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Issue Log</a:t>
              </a:r>
            </a:p>
          </p:txBody>
        </p:sp>
        <p:sp>
          <p:nvSpPr>
            <p:cNvPr id="21" name="AutoShape 23"/>
            <p:cNvSpPr>
              <a:spLocks noChangeArrowheads="1"/>
            </p:cNvSpPr>
            <p:nvPr/>
          </p:nvSpPr>
          <p:spPr bwMode="auto">
            <a:xfrm rot="1575080">
              <a:off x="4582163" y="4563663"/>
              <a:ext cx="885763" cy="455280"/>
            </a:xfrm>
            <a:prstGeom prst="leftArrow">
              <a:avLst>
                <a:gd name="adj1" fmla="val 78491"/>
                <a:gd name="adj2" fmla="val 46891"/>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Management</a:t>
              </a:r>
            </a:p>
            <a:p>
              <a:pPr algn="ctr"/>
              <a:r>
                <a:rPr lang="en-GB" sz="700" dirty="0">
                  <a:latin typeface="Arial" charset="0"/>
                  <a:cs typeface="Times New Roman" pitchFamily="18" charset="0"/>
                </a:rPr>
                <a:t>Strategy</a:t>
              </a:r>
            </a:p>
          </p:txBody>
        </p:sp>
        <p:sp>
          <p:nvSpPr>
            <p:cNvPr id="22" name="WordArt 24"/>
            <p:cNvSpPr>
              <a:spLocks noChangeArrowheads="1" noChangeShapeType="1" noTextEdit="1"/>
            </p:cNvSpPr>
            <p:nvPr/>
          </p:nvSpPr>
          <p:spPr bwMode="auto">
            <a:xfrm rot="21539021">
              <a:off x="3551786" y="3319736"/>
              <a:ext cx="961546" cy="348520"/>
            </a:xfrm>
            <a:prstGeom prst="rect">
              <a:avLst/>
            </a:prstGeom>
          </p:spPr>
          <p:txBody>
            <a:bodyPr spcFirstLastPara="1" wrap="none" fromWordArt="1">
              <a:prstTxWarp prst="textArchUp">
                <a:avLst>
                  <a:gd name="adj" fmla="val 11408804"/>
                </a:avLst>
              </a:prstTxWarp>
            </a:bodyPr>
            <a:lstStyle/>
            <a:p>
              <a:pPr algn="ctr"/>
              <a:r>
                <a:rPr lang="en-US" sz="900" kern="10" dirty="0">
                  <a:ln w="9525">
                    <a:solidFill>
                      <a:srgbClr val="000000"/>
                    </a:solidFill>
                    <a:round/>
                    <a:headEnd/>
                    <a:tailEnd/>
                  </a:ln>
                  <a:solidFill>
                    <a:srgbClr val="000000"/>
                  </a:solidFill>
                  <a:latin typeface="Arial"/>
                  <a:cs typeface="Arial"/>
                </a:rPr>
                <a:t>Management of Risk Principles</a:t>
              </a:r>
            </a:p>
          </p:txBody>
        </p:sp>
        <p:sp>
          <p:nvSpPr>
            <p:cNvPr id="23" name="WordArt 25"/>
            <p:cNvSpPr>
              <a:spLocks noChangeArrowheads="1" noChangeShapeType="1" noTextEdit="1"/>
            </p:cNvSpPr>
            <p:nvPr/>
          </p:nvSpPr>
          <p:spPr bwMode="auto">
            <a:xfrm rot="21539021">
              <a:off x="3713087" y="3480221"/>
              <a:ext cx="643117" cy="267933"/>
            </a:xfrm>
            <a:prstGeom prst="rect">
              <a:avLst/>
            </a:prstGeom>
          </p:spPr>
          <p:txBody>
            <a:bodyPr spcFirstLastPara="1" wrap="none" fromWordArt="1">
              <a:prstTxWarp prst="textArchUp">
                <a:avLst>
                  <a:gd name="adj" fmla="val 11819076"/>
                </a:avLst>
              </a:prstTxWarp>
            </a:bodyPr>
            <a:lstStyle/>
            <a:p>
              <a:pPr algn="ctr"/>
              <a:r>
                <a:rPr lang="en-US" sz="900" kern="10" dirty="0">
                  <a:ln w="9525">
                    <a:solidFill>
                      <a:srgbClr val="000000"/>
                    </a:solidFill>
                    <a:round/>
                    <a:headEnd/>
                    <a:tailEnd/>
                  </a:ln>
                  <a:solidFill>
                    <a:srgbClr val="000000"/>
                  </a:solidFill>
                  <a:latin typeface="Arial"/>
                  <a:cs typeface="Arial"/>
                </a:rPr>
                <a:t>Embed and Review</a:t>
              </a:r>
            </a:p>
          </p:txBody>
        </p:sp>
      </p:grpSp>
      <p:sp>
        <p:nvSpPr>
          <p:cNvPr id="30" name="Text Box 17"/>
          <p:cNvSpPr txBox="1">
            <a:spLocks noChangeArrowheads="1"/>
          </p:cNvSpPr>
          <p:nvPr/>
        </p:nvSpPr>
        <p:spPr bwMode="auto">
          <a:xfrm>
            <a:off x="3791744" y="6597934"/>
            <a:ext cx="3930650" cy="215433"/>
          </a:xfrm>
          <a:prstGeom prst="rect">
            <a:avLst/>
          </a:prstGeom>
          <a:noFill/>
          <a:ln w="9525" algn="ctr">
            <a:noFill/>
            <a:miter lim="800000"/>
            <a:headEnd/>
            <a:tailEnd/>
          </a:ln>
        </p:spPr>
        <p:txBody>
          <a:bodyPr lIns="91431" tIns="45715" rIns="91431" bIns="45715">
            <a:spAutoFit/>
          </a:bodyPr>
          <a:lstStyle/>
          <a:p>
            <a:pPr algn="ctr">
              <a:defRPr/>
            </a:pPr>
            <a:r>
              <a:rPr lang="en-GB" sz="800" dirty="0">
                <a:latin typeface="+mj-lt"/>
              </a:rPr>
              <a:t>© AXELOS Limited 2010. Reproduced under license from AXELOS. All rights reserved.</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normAutofit/>
          </a:bodyPr>
          <a:lstStyle/>
          <a:p>
            <a:pPr eaLnBrk="1" hangingPunct="1">
              <a:defRPr/>
            </a:pPr>
            <a:r>
              <a:rPr lang="en-GB" dirty="0"/>
              <a:t>Embedding and Reviewing M_</a:t>
            </a:r>
            <a:r>
              <a:rPr lang="en-GB" cap="none" dirty="0"/>
              <a:t>o</a:t>
            </a:r>
            <a:r>
              <a:rPr lang="en-GB" dirty="0"/>
              <a:t>_R</a:t>
            </a:r>
          </a:p>
        </p:txBody>
      </p:sp>
      <p:sp>
        <p:nvSpPr>
          <p:cNvPr id="273411" name="Rectangle 3"/>
          <p:cNvSpPr>
            <a:spLocks noGrp="1" noChangeArrowheads="1"/>
          </p:cNvSpPr>
          <p:nvPr>
            <p:ph sz="quarter" idx="1"/>
          </p:nvPr>
        </p:nvSpPr>
        <p:spPr/>
        <p:txBody>
          <a:bodyPr>
            <a:normAutofit/>
          </a:bodyPr>
          <a:lstStyle/>
          <a:p>
            <a:pPr eaLnBrk="1" hangingPunct="1">
              <a:buFontTx/>
              <a:buNone/>
              <a:defRPr/>
            </a:pPr>
            <a:r>
              <a:rPr lang="en-GB" dirty="0">
                <a:solidFill>
                  <a:srgbClr val="231F20"/>
                </a:solidFill>
              </a:rPr>
              <a:t>Objectives</a:t>
            </a:r>
          </a:p>
          <a:p>
            <a:pPr eaLnBrk="1" hangingPunct="1">
              <a:defRPr/>
            </a:pPr>
            <a:r>
              <a:rPr lang="en-GB" dirty="0">
                <a:solidFill>
                  <a:srgbClr val="231F20"/>
                </a:solidFill>
              </a:rPr>
              <a:t>To show the importance of integrating risk management into the culture of the organisation</a:t>
            </a:r>
          </a:p>
          <a:p>
            <a:pPr eaLnBrk="1" hangingPunct="1">
              <a:defRPr/>
            </a:pPr>
            <a:r>
              <a:rPr lang="en-GB" dirty="0">
                <a:solidFill>
                  <a:srgbClr val="231F20"/>
                </a:solidFill>
              </a:rPr>
              <a:t>To explain how this can be achieved</a:t>
            </a:r>
          </a:p>
          <a:p>
            <a:pPr eaLnBrk="1" hangingPunct="1">
              <a:defRPr/>
            </a:pPr>
            <a:r>
              <a:rPr lang="en-GB" dirty="0">
                <a:solidFill>
                  <a:srgbClr val="231F20"/>
                </a:solidFill>
              </a:rPr>
              <a:t>To highlight the need for </a:t>
            </a:r>
            <a:r>
              <a:rPr lang="en-GB" b="1" dirty="0">
                <a:solidFill>
                  <a:srgbClr val="231F20"/>
                </a:solidFill>
              </a:rPr>
              <a:t>regular reviews</a:t>
            </a:r>
            <a:r>
              <a:rPr lang="en-GB" dirty="0">
                <a:solidFill>
                  <a:srgbClr val="231F20"/>
                </a:solidFill>
              </a:rPr>
              <a:t> to ensure risk management is being </a:t>
            </a:r>
            <a:r>
              <a:rPr lang="en-GB" b="1" dirty="0">
                <a:solidFill>
                  <a:srgbClr val="231F20"/>
                </a:solidFill>
              </a:rPr>
              <a:t>appropriately</a:t>
            </a:r>
            <a:r>
              <a:rPr lang="en-GB" dirty="0">
                <a:solidFill>
                  <a:srgbClr val="231F20"/>
                </a:solidFill>
              </a:rPr>
              <a:t> and </a:t>
            </a:r>
            <a:r>
              <a:rPr lang="en-GB" b="1" dirty="0">
                <a:solidFill>
                  <a:srgbClr val="231F20"/>
                </a:solidFill>
              </a:rPr>
              <a:t>successfully </a:t>
            </a:r>
            <a:r>
              <a:rPr lang="en-GB" dirty="0">
                <a:solidFill>
                  <a:srgbClr val="231F20"/>
                </a:solidFill>
              </a:rPr>
              <a:t>handled across the organisation</a:t>
            </a:r>
          </a:p>
          <a:p>
            <a:pPr eaLnBrk="1" hangingPunct="1">
              <a:defRPr/>
            </a:pPr>
            <a:endParaRPr lang="en-GB" dirty="0">
              <a:solidFill>
                <a:srgbClr val="231F20"/>
              </a:solidFill>
            </a:endParaRPr>
          </a:p>
          <a:p>
            <a:pPr marL="0" indent="0">
              <a:buNone/>
              <a:defRPr/>
            </a:pPr>
            <a:r>
              <a:rPr lang="en-GB" i="1" dirty="0">
                <a:solidFill>
                  <a:srgbClr val="00B050"/>
                </a:solidFill>
              </a:rPr>
              <a:t>What would the organisation be like if the principles were a natural part of the way that work was done across the organisation? </a:t>
            </a:r>
          </a:p>
        </p:txBody>
      </p:sp>
      <p:sp>
        <p:nvSpPr>
          <p:cNvPr id="2" name="Tijdelijke aanduiding voor tekst 1">
            <a:extLst>
              <a:ext uri="{FF2B5EF4-FFF2-40B4-BE49-F238E27FC236}">
                <a16:creationId xmlns:a16="http://schemas.microsoft.com/office/drawing/2014/main" id="{20A058C0-FAF3-497C-BF34-9823B9FA4711}"/>
              </a:ext>
            </a:extLst>
          </p:cNvPr>
          <p:cNvSpPr>
            <a:spLocks noGrp="1"/>
          </p:cNvSpPr>
          <p:nvPr>
            <p:ph type="body" sz="quarter" idx="13"/>
          </p:nvPr>
        </p:nvSpPr>
        <p:spPr/>
        <p:txBody>
          <a:bodyPr/>
          <a:lstStyle/>
          <a:p>
            <a:r>
              <a:rPr lang="en-GB" dirty="0"/>
              <a:t>Ref. 5.1</a:t>
            </a:r>
            <a:endParaRPr lang="nl-NL" dirty="0"/>
          </a:p>
        </p:txBody>
      </p:sp>
      <p:sp>
        <p:nvSpPr>
          <p:cNvPr id="276485" name="Oval 4"/>
          <p:cNvSpPr>
            <a:spLocks noChangeArrowheads="1"/>
          </p:cNvSpPr>
          <p:nvPr/>
        </p:nvSpPr>
        <p:spPr bwMode="auto">
          <a:xfrm>
            <a:off x="3071813" y="1412877"/>
            <a:ext cx="5434012" cy="5040313"/>
          </a:xfrm>
          <a:prstGeom prst="ellipse">
            <a:avLst/>
          </a:prstGeom>
          <a:noFill/>
          <a:ln w="9525">
            <a:noFill/>
            <a:round/>
            <a:headEnd/>
            <a:tailEnd/>
          </a:ln>
        </p:spPr>
        <p:txBody>
          <a:bodyPr wrap="none" lIns="91431" tIns="45715" rIns="91431" bIns="45715" anchor="ctr"/>
          <a:lstStyle/>
          <a:p>
            <a:endParaRPr lang="en-US"/>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10"/>
          <p:cNvSpPr>
            <a:spLocks noGrp="1" noChangeArrowheads="1"/>
          </p:cNvSpPr>
          <p:nvPr>
            <p:ph type="title"/>
          </p:nvPr>
        </p:nvSpPr>
        <p:spPr/>
        <p:txBody>
          <a:bodyPr/>
          <a:lstStyle/>
          <a:p>
            <a:r>
              <a:rPr lang="en-GB" dirty="0"/>
              <a:t>Changing the culture for Risk Management</a:t>
            </a:r>
          </a:p>
        </p:txBody>
      </p:sp>
      <p:sp>
        <p:nvSpPr>
          <p:cNvPr id="8" name="Tijdelijke aanduiding voor tekst 7">
            <a:extLst>
              <a:ext uri="{FF2B5EF4-FFF2-40B4-BE49-F238E27FC236}">
                <a16:creationId xmlns:a16="http://schemas.microsoft.com/office/drawing/2014/main" id="{99207EAE-777F-4531-A8F2-0B3B033903B7}"/>
              </a:ext>
            </a:extLst>
          </p:cNvPr>
          <p:cNvSpPr>
            <a:spLocks noGrp="1"/>
          </p:cNvSpPr>
          <p:nvPr>
            <p:ph type="body" sz="quarter" idx="13"/>
          </p:nvPr>
        </p:nvSpPr>
        <p:spPr/>
        <p:txBody>
          <a:bodyPr/>
          <a:lstStyle/>
          <a:p>
            <a:r>
              <a:rPr lang="en-GB" dirty="0"/>
              <a:t>Ref. 5.3</a:t>
            </a:r>
            <a:endParaRPr lang="nl-NL" dirty="0"/>
          </a:p>
        </p:txBody>
      </p:sp>
      <p:sp>
        <p:nvSpPr>
          <p:cNvPr id="277508" name="Line 9"/>
          <p:cNvSpPr>
            <a:spLocks noChangeShapeType="1"/>
          </p:cNvSpPr>
          <p:nvPr/>
        </p:nvSpPr>
        <p:spPr bwMode="auto">
          <a:xfrm flipV="1">
            <a:off x="7810502" y="4214819"/>
            <a:ext cx="2678113" cy="1582"/>
          </a:xfrm>
          <a:prstGeom prst="line">
            <a:avLst/>
          </a:prstGeom>
          <a:noFill/>
          <a:ln w="127000">
            <a:solidFill>
              <a:srgbClr val="FF6600"/>
            </a:solidFill>
            <a:round/>
            <a:headEnd type="none" w="sm" len="sm"/>
            <a:tailEnd type="triangle" w="sm" len="sm"/>
          </a:ln>
        </p:spPr>
        <p:txBody>
          <a:bodyPr lIns="91431" tIns="45715" rIns="91431" bIns="45715"/>
          <a:lstStyle/>
          <a:p>
            <a:endParaRPr lang="en-GB"/>
          </a:p>
        </p:txBody>
      </p:sp>
      <p:grpSp>
        <p:nvGrpSpPr>
          <p:cNvPr id="3" name="Group 11"/>
          <p:cNvGrpSpPr>
            <a:grpSpLocks/>
          </p:cNvGrpSpPr>
          <p:nvPr/>
        </p:nvGrpSpPr>
        <p:grpSpPr bwMode="auto">
          <a:xfrm>
            <a:off x="1939373" y="1404941"/>
            <a:ext cx="8549755" cy="4719317"/>
            <a:chOff x="196" y="752"/>
            <a:chExt cx="5451" cy="3316"/>
          </a:xfrm>
        </p:grpSpPr>
        <p:sp>
          <p:nvSpPr>
            <p:cNvPr id="277512" name="Rectangle 12"/>
            <p:cNvSpPr>
              <a:spLocks noChangeArrowheads="1"/>
            </p:cNvSpPr>
            <p:nvPr/>
          </p:nvSpPr>
          <p:spPr bwMode="auto">
            <a:xfrm>
              <a:off x="196" y="3553"/>
              <a:ext cx="671" cy="515"/>
            </a:xfrm>
            <a:prstGeom prst="rect">
              <a:avLst/>
            </a:prstGeom>
            <a:noFill/>
            <a:ln w="9525">
              <a:noFill/>
              <a:miter lim="800000"/>
              <a:headEnd/>
              <a:tailEnd/>
            </a:ln>
          </p:spPr>
          <p:txBody>
            <a:bodyPr lIns="92075" tIns="46038" rIns="92075" bIns="46038">
              <a:spAutoFit/>
            </a:bodyPr>
            <a:lstStyle/>
            <a:p>
              <a:pPr defTabSz="761924" eaLnBrk="0" hangingPunct="0"/>
              <a:r>
                <a:rPr lang="en-GB" sz="1000" dirty="0">
                  <a:latin typeface="Arial" charset="0"/>
                  <a:cs typeface="Times New Roman" pitchFamily="18" charset="0"/>
                </a:rPr>
                <a:t>Corporate Governance creates sense of urgency</a:t>
              </a:r>
            </a:p>
          </p:txBody>
        </p:sp>
        <p:sp>
          <p:nvSpPr>
            <p:cNvPr id="277513" name="Rectangle 13"/>
            <p:cNvSpPr>
              <a:spLocks noChangeArrowheads="1"/>
            </p:cNvSpPr>
            <p:nvPr/>
          </p:nvSpPr>
          <p:spPr bwMode="auto">
            <a:xfrm>
              <a:off x="797" y="3329"/>
              <a:ext cx="515" cy="390"/>
            </a:xfrm>
            <a:prstGeom prst="rect">
              <a:avLst/>
            </a:prstGeom>
            <a:noFill/>
            <a:ln w="9525">
              <a:noFill/>
              <a:miter lim="800000"/>
              <a:headEnd/>
              <a:tailEnd/>
            </a:ln>
          </p:spPr>
          <p:txBody>
            <a:bodyPr wrap="square" lIns="92075" tIns="46038" rIns="92075" bIns="46038">
              <a:spAutoFit/>
            </a:bodyPr>
            <a:lstStyle/>
            <a:p>
              <a:pPr defTabSz="761924" eaLnBrk="0" hangingPunct="0"/>
              <a:r>
                <a:rPr lang="en-GB" sz="1000" dirty="0">
                  <a:latin typeface="Arial" charset="0"/>
                  <a:cs typeface="Times New Roman" pitchFamily="18" charset="0"/>
                </a:rPr>
                <a:t>Vision</a:t>
              </a:r>
            </a:p>
            <a:p>
              <a:pPr defTabSz="761924" eaLnBrk="0" hangingPunct="0"/>
              <a:r>
                <a:rPr lang="en-GB" sz="1000" dirty="0">
                  <a:latin typeface="Arial" charset="0"/>
                  <a:cs typeface="Times New Roman" pitchFamily="18" charset="0"/>
                </a:rPr>
                <a:t>Where  we want to be</a:t>
              </a:r>
            </a:p>
          </p:txBody>
        </p:sp>
        <p:sp>
          <p:nvSpPr>
            <p:cNvPr id="277514" name="Rectangle 14"/>
            <p:cNvSpPr>
              <a:spLocks noChangeArrowheads="1"/>
            </p:cNvSpPr>
            <p:nvPr/>
          </p:nvSpPr>
          <p:spPr bwMode="auto">
            <a:xfrm>
              <a:off x="1343" y="2924"/>
              <a:ext cx="894" cy="714"/>
            </a:xfrm>
            <a:prstGeom prst="rect">
              <a:avLst/>
            </a:prstGeom>
            <a:noFill/>
            <a:ln w="9525">
              <a:noFill/>
              <a:miter lim="800000"/>
              <a:headEnd/>
              <a:tailEnd/>
            </a:ln>
          </p:spPr>
          <p:txBody>
            <a:bodyPr lIns="92075" tIns="46038" rIns="92075" bIns="46038">
              <a:spAutoFit/>
            </a:bodyPr>
            <a:lstStyle/>
            <a:p>
              <a:pPr defTabSz="761924" eaLnBrk="0" hangingPunct="0"/>
              <a:r>
                <a:rPr lang="en-GB" sz="1000" dirty="0">
                  <a:latin typeface="Arial" charset="0"/>
                  <a:cs typeface="Times New Roman" pitchFamily="18" charset="0"/>
                </a:rPr>
                <a:t>Defined structure and composition </a:t>
              </a:r>
            </a:p>
            <a:p>
              <a:pPr defTabSz="761924" eaLnBrk="0" hangingPunct="0"/>
              <a:r>
                <a:rPr lang="en-GB" sz="1000" dirty="0">
                  <a:latin typeface="Arial" charset="0"/>
                  <a:cs typeface="Times New Roman" pitchFamily="18" charset="0"/>
                </a:rPr>
                <a:t>of the changed organisation (Blueprint)</a:t>
              </a:r>
            </a:p>
            <a:p>
              <a:pPr defTabSz="761924" eaLnBrk="0" hangingPunct="0"/>
              <a:endParaRPr lang="en-GB" sz="1000" dirty="0">
                <a:latin typeface="Arial" charset="0"/>
                <a:cs typeface="Times New Roman" pitchFamily="18" charset="0"/>
              </a:endParaRPr>
            </a:p>
          </p:txBody>
        </p:sp>
        <p:sp>
          <p:nvSpPr>
            <p:cNvPr id="277515" name="Rectangle 15"/>
            <p:cNvSpPr>
              <a:spLocks noChangeArrowheads="1"/>
            </p:cNvSpPr>
            <p:nvPr/>
          </p:nvSpPr>
          <p:spPr bwMode="auto">
            <a:xfrm>
              <a:off x="2212" y="2621"/>
              <a:ext cx="606" cy="617"/>
            </a:xfrm>
            <a:prstGeom prst="rect">
              <a:avLst/>
            </a:prstGeom>
            <a:noFill/>
            <a:ln w="9525">
              <a:noFill/>
              <a:miter lim="800000"/>
              <a:headEnd/>
              <a:tailEnd/>
            </a:ln>
          </p:spPr>
          <p:txBody>
            <a:bodyPr wrap="none" lIns="92075" tIns="46038" rIns="92075" bIns="46038">
              <a:spAutoFit/>
            </a:bodyPr>
            <a:lstStyle/>
            <a:p>
              <a:pPr defTabSz="761924" eaLnBrk="0" hangingPunct="0"/>
              <a:r>
                <a:rPr lang="en-GB" sz="1000" dirty="0">
                  <a:latin typeface="Arial" charset="0"/>
                  <a:cs typeface="Times New Roman" pitchFamily="18" charset="0"/>
                </a:rPr>
                <a:t>Benefits</a:t>
              </a:r>
            </a:p>
            <a:p>
              <a:pPr defTabSz="761924" eaLnBrk="0" hangingPunct="0"/>
              <a:r>
                <a:rPr lang="en-GB" sz="1000" dirty="0">
                  <a:latin typeface="Arial" charset="0"/>
                  <a:cs typeface="Times New Roman" pitchFamily="18" charset="0"/>
                </a:rPr>
                <a:t>Identified &amp;</a:t>
              </a:r>
            </a:p>
            <a:p>
              <a:pPr defTabSz="761924" eaLnBrk="0" hangingPunct="0"/>
              <a:r>
                <a:rPr lang="en-GB" sz="1000" dirty="0">
                  <a:latin typeface="Arial" charset="0"/>
                  <a:cs typeface="Times New Roman" pitchFamily="18" charset="0"/>
                </a:rPr>
                <a:t>profiled in </a:t>
              </a:r>
            </a:p>
            <a:p>
              <a:pPr defTabSz="761924" eaLnBrk="0" hangingPunct="0"/>
              <a:r>
                <a:rPr lang="en-GB" sz="1000" dirty="0">
                  <a:latin typeface="Arial" charset="0"/>
                  <a:cs typeface="Times New Roman" pitchFamily="18" charset="0"/>
                </a:rPr>
                <a:t>the Business </a:t>
              </a:r>
            </a:p>
            <a:p>
              <a:pPr defTabSz="761924" eaLnBrk="0" hangingPunct="0"/>
              <a:r>
                <a:rPr lang="en-GB" sz="1000" dirty="0">
                  <a:latin typeface="Arial" charset="0"/>
                  <a:cs typeface="Times New Roman" pitchFamily="18" charset="0"/>
                </a:rPr>
                <a:t>Case</a:t>
              </a:r>
            </a:p>
          </p:txBody>
        </p:sp>
        <p:sp>
          <p:nvSpPr>
            <p:cNvPr id="277516" name="Rectangle 16"/>
            <p:cNvSpPr>
              <a:spLocks noChangeArrowheads="1"/>
            </p:cNvSpPr>
            <p:nvPr/>
          </p:nvSpPr>
          <p:spPr bwMode="auto">
            <a:xfrm>
              <a:off x="2746" y="2651"/>
              <a:ext cx="463" cy="282"/>
            </a:xfrm>
            <a:prstGeom prst="rect">
              <a:avLst/>
            </a:prstGeom>
            <a:noFill/>
            <a:ln w="9525">
              <a:noFill/>
              <a:miter lim="800000"/>
              <a:headEnd/>
              <a:tailEnd/>
            </a:ln>
          </p:spPr>
          <p:txBody>
            <a:bodyPr wrap="none" lIns="92075" tIns="46038" rIns="92075" bIns="46038">
              <a:spAutoFit/>
            </a:bodyPr>
            <a:lstStyle/>
            <a:p>
              <a:pPr defTabSz="761924" eaLnBrk="0" hangingPunct="0"/>
              <a:r>
                <a:rPr lang="en-GB" sz="1000" dirty="0">
                  <a:latin typeface="Arial" charset="0"/>
                  <a:cs typeface="Times New Roman" pitchFamily="18" charset="0"/>
                </a:rPr>
                <a:t>Projects</a:t>
              </a:r>
            </a:p>
            <a:p>
              <a:pPr defTabSz="761924" eaLnBrk="0" hangingPunct="0"/>
              <a:r>
                <a:rPr lang="en-GB" sz="1000" dirty="0">
                  <a:latin typeface="Arial" charset="0"/>
                  <a:cs typeface="Times New Roman" pitchFamily="18" charset="0"/>
                </a:rPr>
                <a:t>Delivered</a:t>
              </a:r>
            </a:p>
          </p:txBody>
        </p:sp>
        <p:sp>
          <p:nvSpPr>
            <p:cNvPr id="277517" name="Rectangle 17"/>
            <p:cNvSpPr>
              <a:spLocks noChangeArrowheads="1"/>
            </p:cNvSpPr>
            <p:nvPr/>
          </p:nvSpPr>
          <p:spPr bwMode="auto">
            <a:xfrm>
              <a:off x="3321" y="2174"/>
              <a:ext cx="647" cy="725"/>
            </a:xfrm>
            <a:prstGeom prst="rect">
              <a:avLst/>
            </a:prstGeom>
            <a:noFill/>
            <a:ln w="9525">
              <a:noFill/>
              <a:miter lim="800000"/>
              <a:headEnd/>
              <a:tailEnd/>
            </a:ln>
          </p:spPr>
          <p:txBody>
            <a:bodyPr lIns="92075" tIns="46038" rIns="92075" bIns="46038">
              <a:spAutoFit/>
            </a:bodyPr>
            <a:lstStyle/>
            <a:p>
              <a:pPr defTabSz="761924" eaLnBrk="0" hangingPunct="0"/>
              <a:r>
                <a:rPr lang="en-GB" sz="1000" dirty="0">
                  <a:latin typeface="Arial" charset="0"/>
                  <a:cs typeface="Times New Roman" pitchFamily="18" charset="0"/>
                </a:rPr>
                <a:t>Process changes</a:t>
              </a:r>
            </a:p>
            <a:p>
              <a:pPr defTabSz="761924" eaLnBrk="0" hangingPunct="0"/>
              <a:r>
                <a:rPr lang="en-GB" sz="1000" dirty="0">
                  <a:latin typeface="Arial" charset="0"/>
                  <a:cs typeface="Times New Roman" pitchFamily="18" charset="0"/>
                </a:rPr>
                <a:t>incorporated into the Business</a:t>
              </a:r>
            </a:p>
            <a:p>
              <a:pPr defTabSz="761924" eaLnBrk="0" hangingPunct="0"/>
              <a:endParaRPr lang="en-GB" sz="1000" dirty="0">
                <a:latin typeface="Arial" charset="0"/>
                <a:cs typeface="Times New Roman" pitchFamily="18" charset="0"/>
              </a:endParaRPr>
            </a:p>
          </p:txBody>
        </p:sp>
        <p:sp>
          <p:nvSpPr>
            <p:cNvPr id="277531" name="Rectangle 31"/>
            <p:cNvSpPr>
              <a:spLocks noChangeArrowheads="1"/>
            </p:cNvSpPr>
            <p:nvPr/>
          </p:nvSpPr>
          <p:spPr bwMode="auto">
            <a:xfrm>
              <a:off x="4020" y="2009"/>
              <a:ext cx="560" cy="498"/>
            </a:xfrm>
            <a:prstGeom prst="rect">
              <a:avLst/>
            </a:prstGeom>
            <a:noFill/>
            <a:ln w="9525">
              <a:noFill/>
              <a:miter lim="800000"/>
              <a:headEnd/>
              <a:tailEnd/>
            </a:ln>
          </p:spPr>
          <p:txBody>
            <a:bodyPr lIns="92075" tIns="46038" rIns="92075" bIns="46038">
              <a:spAutoFit/>
            </a:bodyPr>
            <a:lstStyle/>
            <a:p>
              <a:pPr defTabSz="761924" eaLnBrk="0" hangingPunct="0"/>
              <a:r>
                <a:rPr lang="en-GB" sz="1000" dirty="0">
                  <a:latin typeface="Arial" charset="0"/>
                  <a:cs typeface="Times New Roman" pitchFamily="18" charset="0"/>
                </a:rPr>
                <a:t>Outcome</a:t>
              </a:r>
            </a:p>
            <a:p>
              <a:pPr defTabSz="761924" eaLnBrk="0" hangingPunct="0"/>
              <a:r>
                <a:rPr lang="en-GB" sz="1000" dirty="0">
                  <a:latin typeface="Arial" charset="0"/>
                  <a:cs typeface="Times New Roman" pitchFamily="18" charset="0"/>
                </a:rPr>
                <a:t>Achieved</a:t>
              </a:r>
            </a:p>
            <a:p>
              <a:pPr defTabSz="761924" eaLnBrk="0" hangingPunct="0"/>
              <a:r>
                <a:rPr lang="en-GB" sz="1000" dirty="0">
                  <a:latin typeface="Arial" charset="0"/>
                  <a:cs typeface="Times New Roman" pitchFamily="18" charset="0"/>
                </a:rPr>
                <a:t>M_o_R Embedded</a:t>
              </a:r>
            </a:p>
          </p:txBody>
        </p:sp>
        <p:sp>
          <p:nvSpPr>
            <p:cNvPr id="277532" name="Rectangle 32"/>
            <p:cNvSpPr>
              <a:spLocks noChangeArrowheads="1"/>
            </p:cNvSpPr>
            <p:nvPr/>
          </p:nvSpPr>
          <p:spPr bwMode="auto">
            <a:xfrm>
              <a:off x="4812" y="2009"/>
              <a:ext cx="560" cy="515"/>
            </a:xfrm>
            <a:prstGeom prst="rect">
              <a:avLst/>
            </a:prstGeom>
            <a:noFill/>
            <a:ln w="9525">
              <a:noFill/>
              <a:miter lim="800000"/>
              <a:headEnd/>
              <a:tailEnd/>
            </a:ln>
          </p:spPr>
          <p:txBody>
            <a:bodyPr lIns="92075" tIns="46038" rIns="92075" bIns="46038">
              <a:spAutoFit/>
            </a:bodyPr>
            <a:lstStyle/>
            <a:p>
              <a:pPr defTabSz="761924" eaLnBrk="0" hangingPunct="0"/>
              <a:r>
                <a:rPr lang="en-GB" sz="1000" dirty="0">
                  <a:latin typeface="Arial" charset="0"/>
                  <a:cs typeface="Times New Roman" pitchFamily="18" charset="0"/>
                </a:rPr>
                <a:t>M_o_R Ongoing Embed Review</a:t>
              </a:r>
            </a:p>
          </p:txBody>
        </p:sp>
        <p:sp>
          <p:nvSpPr>
            <p:cNvPr id="277533" name="Line 33"/>
            <p:cNvSpPr>
              <a:spLocks noChangeShapeType="1"/>
            </p:cNvSpPr>
            <p:nvPr/>
          </p:nvSpPr>
          <p:spPr bwMode="auto">
            <a:xfrm flipV="1">
              <a:off x="2618" y="2927"/>
              <a:ext cx="1549" cy="653"/>
            </a:xfrm>
            <a:prstGeom prst="line">
              <a:avLst/>
            </a:prstGeom>
            <a:noFill/>
            <a:ln w="28575">
              <a:solidFill>
                <a:schemeClr val="accent1"/>
              </a:solidFill>
              <a:round/>
              <a:headEnd type="none" w="sm" len="sm"/>
              <a:tailEnd type="none" w="sm" len="sm"/>
            </a:ln>
          </p:spPr>
          <p:txBody>
            <a:bodyPr/>
            <a:lstStyle/>
            <a:p>
              <a:endParaRPr lang="en-GB"/>
            </a:p>
          </p:txBody>
        </p:sp>
        <p:sp>
          <p:nvSpPr>
            <p:cNvPr id="277534" name="Text Box 34"/>
            <p:cNvSpPr txBox="1">
              <a:spLocks noChangeArrowheads="1"/>
            </p:cNvSpPr>
            <p:nvPr/>
          </p:nvSpPr>
          <p:spPr bwMode="auto">
            <a:xfrm rot="20365593">
              <a:off x="2587" y="3429"/>
              <a:ext cx="1466" cy="195"/>
            </a:xfrm>
            <a:prstGeom prst="rect">
              <a:avLst/>
            </a:prstGeom>
            <a:noFill/>
            <a:ln w="12700">
              <a:noFill/>
              <a:miter lim="800000"/>
              <a:headEnd/>
              <a:tailEnd/>
            </a:ln>
          </p:spPr>
          <p:txBody>
            <a:bodyPr wrap="none">
              <a:spAutoFit/>
            </a:bodyPr>
            <a:lstStyle/>
            <a:p>
              <a:pPr eaLnBrk="0" hangingPunct="0"/>
              <a:r>
                <a:rPr lang="en-GB" sz="1200" dirty="0">
                  <a:latin typeface="Arial" charset="0"/>
                  <a:cs typeface="Times New Roman" pitchFamily="18" charset="0"/>
                </a:rPr>
                <a:t>Ongoing Benefits Management</a:t>
              </a:r>
            </a:p>
          </p:txBody>
        </p:sp>
        <p:sp>
          <p:nvSpPr>
            <p:cNvPr id="277535" name="Line 35"/>
            <p:cNvSpPr>
              <a:spLocks noChangeShapeType="1"/>
            </p:cNvSpPr>
            <p:nvPr/>
          </p:nvSpPr>
          <p:spPr bwMode="auto">
            <a:xfrm>
              <a:off x="4167" y="2927"/>
              <a:ext cx="1480" cy="0"/>
            </a:xfrm>
            <a:prstGeom prst="line">
              <a:avLst/>
            </a:prstGeom>
            <a:noFill/>
            <a:ln w="28575">
              <a:solidFill>
                <a:schemeClr val="accent1"/>
              </a:solidFill>
              <a:round/>
              <a:headEnd/>
              <a:tailEnd type="triangle" w="med" len="med"/>
            </a:ln>
          </p:spPr>
          <p:txBody>
            <a:bodyPr/>
            <a:lstStyle/>
            <a:p>
              <a:endParaRPr lang="en-GB"/>
            </a:p>
          </p:txBody>
        </p:sp>
        <p:sp>
          <p:nvSpPr>
            <p:cNvPr id="277538" name="Text Box 38"/>
            <p:cNvSpPr txBox="1">
              <a:spLocks noChangeArrowheads="1"/>
            </p:cNvSpPr>
            <p:nvPr/>
          </p:nvSpPr>
          <p:spPr bwMode="auto">
            <a:xfrm rot="20278471">
              <a:off x="727" y="2418"/>
              <a:ext cx="1940" cy="260"/>
            </a:xfrm>
            <a:prstGeom prst="rect">
              <a:avLst/>
            </a:prstGeom>
            <a:noFill/>
            <a:ln w="12700">
              <a:noFill/>
              <a:miter lim="800000"/>
              <a:headEnd/>
              <a:tailEnd/>
            </a:ln>
          </p:spPr>
          <p:txBody>
            <a:bodyPr wrap="none">
              <a:spAutoFit/>
            </a:bodyPr>
            <a:lstStyle/>
            <a:p>
              <a:pPr eaLnBrk="0" hangingPunct="0"/>
              <a:r>
                <a:rPr lang="en-GB" dirty="0">
                  <a:latin typeface="Arial" charset="0"/>
                </a:rPr>
                <a:t>A Programme (using MSP</a:t>
              </a:r>
              <a:r>
                <a:rPr lang="en-GB" baseline="30000" dirty="0">
                  <a:latin typeface="Arial" charset="0"/>
                </a:rPr>
                <a:t>®</a:t>
              </a:r>
              <a:r>
                <a:rPr lang="en-GB" dirty="0">
                  <a:latin typeface="Arial" charset="0"/>
                </a:rPr>
                <a:t>)</a:t>
              </a:r>
            </a:p>
          </p:txBody>
        </p:sp>
        <p:sp>
          <p:nvSpPr>
            <p:cNvPr id="277539" name="Text Box 39"/>
            <p:cNvSpPr txBox="1">
              <a:spLocks noChangeArrowheads="1"/>
            </p:cNvSpPr>
            <p:nvPr/>
          </p:nvSpPr>
          <p:spPr bwMode="auto">
            <a:xfrm>
              <a:off x="285" y="829"/>
              <a:ext cx="118" cy="173"/>
            </a:xfrm>
            <a:prstGeom prst="rect">
              <a:avLst/>
            </a:prstGeom>
            <a:noFill/>
            <a:ln w="12700">
              <a:noFill/>
              <a:miter lim="800000"/>
              <a:headEnd/>
              <a:tailEnd/>
            </a:ln>
          </p:spPr>
          <p:txBody>
            <a:bodyPr wrap="none">
              <a:spAutoFit/>
            </a:bodyPr>
            <a:lstStyle/>
            <a:p>
              <a:pPr eaLnBrk="0" hangingPunct="0"/>
              <a:endParaRPr lang="en-GB" sz="1000" dirty="0">
                <a:latin typeface="Arial" charset="0"/>
              </a:endParaRPr>
            </a:p>
          </p:txBody>
        </p:sp>
        <p:sp>
          <p:nvSpPr>
            <p:cNvPr id="277540" name="AutoShape 40"/>
            <p:cNvSpPr>
              <a:spLocks noChangeArrowheads="1"/>
            </p:cNvSpPr>
            <p:nvPr/>
          </p:nvSpPr>
          <p:spPr bwMode="auto">
            <a:xfrm>
              <a:off x="272" y="752"/>
              <a:ext cx="4288" cy="1040"/>
            </a:xfrm>
            <a:prstGeom prst="wedgeRectCallout">
              <a:avLst>
                <a:gd name="adj1" fmla="val -13713"/>
                <a:gd name="adj2" fmla="val 101056"/>
              </a:avLst>
            </a:prstGeom>
            <a:noFill/>
            <a:ln w="12700">
              <a:solidFill>
                <a:schemeClr val="tx1"/>
              </a:solidFill>
              <a:miter lim="800000"/>
              <a:headEnd/>
              <a:tailEnd/>
            </a:ln>
          </p:spPr>
          <p:txBody>
            <a:bodyPr/>
            <a:lstStyle/>
            <a:p>
              <a:pPr marL="190481" indent="-190481" eaLnBrk="0" hangingPunct="0">
                <a:buFontTx/>
                <a:buChar char="•"/>
              </a:pPr>
              <a:r>
                <a:rPr lang="en-GB" sz="2000" dirty="0">
                  <a:latin typeface="Calibri" panose="020F0502020204030204" pitchFamily="34" charset="0"/>
                  <a:cs typeface="Calibri" panose="020F0502020204030204" pitchFamily="34" charset="0"/>
                </a:rPr>
                <a:t>Embedding a risk culture</a:t>
              </a:r>
            </a:p>
            <a:p>
              <a:pPr marL="190481" indent="-190481" eaLnBrk="0" hangingPunct="0">
                <a:buFontTx/>
                <a:buChar char="•"/>
              </a:pPr>
              <a:r>
                <a:rPr lang="en-GB" sz="2000" dirty="0">
                  <a:latin typeface="Calibri" panose="020F0502020204030204" pitchFamily="34" charset="0"/>
                  <a:cs typeface="Calibri" panose="020F0502020204030204" pitchFamily="34" charset="0"/>
                </a:rPr>
                <a:t>Long-term goal with a clear, achievable plan</a:t>
              </a:r>
            </a:p>
            <a:p>
              <a:pPr marL="190481" indent="-190481" eaLnBrk="0" hangingPunct="0">
                <a:buFontTx/>
                <a:buChar char="•"/>
              </a:pPr>
              <a:r>
                <a:rPr lang="en-GB" sz="2000" dirty="0">
                  <a:latin typeface="Calibri" panose="020F0502020204030204" pitchFamily="34" charset="0"/>
                  <a:cs typeface="Calibri" panose="020F0502020204030204" pitchFamily="34" charset="0"/>
                </a:rPr>
                <a:t>Changing the ‘mindset’</a:t>
              </a:r>
            </a:p>
            <a:p>
              <a:pPr marL="190481" indent="-190481" eaLnBrk="0" hangingPunct="0">
                <a:buFontTx/>
                <a:buChar char="•"/>
              </a:pPr>
              <a:r>
                <a:rPr lang="en-GB" sz="2000" dirty="0">
                  <a:latin typeface="Calibri" panose="020F0502020204030204" pitchFamily="34" charset="0"/>
                  <a:cs typeface="Calibri" panose="020F0502020204030204" pitchFamily="34" charset="0"/>
                </a:rPr>
                <a:t>Can take up to a couple of years to  fully establish</a:t>
              </a:r>
            </a:p>
            <a:p>
              <a:pPr marL="190481" indent="-190481" algn="ctr" eaLnBrk="0" hangingPunct="0"/>
              <a:endParaRPr lang="en-GB" sz="1000" dirty="0">
                <a:latin typeface="Calibri" panose="020F0502020204030204" pitchFamily="34" charset="0"/>
                <a:cs typeface="Calibri" panose="020F0502020204030204" pitchFamily="34" charset="0"/>
              </a:endParaRPr>
            </a:p>
          </p:txBody>
        </p:sp>
      </p:grpSp>
      <p:sp>
        <p:nvSpPr>
          <p:cNvPr id="49" name="Line 9"/>
          <p:cNvSpPr>
            <a:spLocks noChangeShapeType="1"/>
          </p:cNvSpPr>
          <p:nvPr/>
        </p:nvSpPr>
        <p:spPr bwMode="auto">
          <a:xfrm flipV="1">
            <a:off x="1992314" y="4210051"/>
            <a:ext cx="5862637" cy="2147908"/>
          </a:xfrm>
          <a:prstGeom prst="line">
            <a:avLst/>
          </a:prstGeom>
          <a:noFill/>
          <a:ln w="127000">
            <a:solidFill>
              <a:srgbClr val="FF6600"/>
            </a:solidFill>
            <a:round/>
            <a:headEnd type="none" w="med" len="med"/>
            <a:tailEnd type="none" w="med" len="med"/>
          </a:ln>
        </p:spPr>
        <p:txBody>
          <a:bodyPr lIns="91431" tIns="45715" rIns="91431" bIns="45715"/>
          <a:lstStyle/>
          <a:p>
            <a:endParaRPr lang="en-GB"/>
          </a:p>
        </p:txBody>
      </p:sp>
      <p:sp>
        <p:nvSpPr>
          <p:cNvPr id="28" name="Text Box 17"/>
          <p:cNvSpPr txBox="1">
            <a:spLocks noChangeArrowheads="1"/>
          </p:cNvSpPr>
          <p:nvPr/>
        </p:nvSpPr>
        <p:spPr bwMode="auto">
          <a:xfrm>
            <a:off x="2639616" y="6236990"/>
            <a:ext cx="6912768"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rmAutofit/>
          </a:bodyPr>
          <a:lstStyle/>
          <a:p>
            <a:pPr eaLnBrk="1" hangingPunct="1">
              <a:defRPr/>
            </a:pPr>
            <a:r>
              <a:rPr lang="en-GB" dirty="0"/>
              <a:t>Measuring the value</a:t>
            </a:r>
            <a:endParaRPr lang="en-GB" dirty="0">
              <a:solidFill>
                <a:schemeClr val="folHlink"/>
              </a:solidFill>
            </a:endParaRPr>
          </a:p>
        </p:txBody>
      </p:sp>
      <p:sp>
        <p:nvSpPr>
          <p:cNvPr id="278532" name="Rectangle 64"/>
          <p:cNvSpPr>
            <a:spLocks noGrp="1" noChangeArrowheads="1"/>
          </p:cNvSpPr>
          <p:nvPr>
            <p:ph sz="quarter" idx="1"/>
          </p:nvPr>
        </p:nvSpPr>
        <p:spPr/>
        <p:txBody>
          <a:bodyPr>
            <a:normAutofit fontScale="92500" lnSpcReduction="20000"/>
          </a:bodyPr>
          <a:lstStyle/>
          <a:p>
            <a:pPr eaLnBrk="1" hangingPunct="1">
              <a:lnSpc>
                <a:spcPct val="100000"/>
              </a:lnSpc>
              <a:buNone/>
              <a:defRPr/>
            </a:pPr>
            <a:r>
              <a:rPr lang="en-GB" dirty="0">
                <a:solidFill>
                  <a:srgbClr val="FF6600"/>
                </a:solidFill>
                <a:cs typeface="Arial" charset="0"/>
              </a:rPr>
              <a:t>Questionnaires</a:t>
            </a:r>
          </a:p>
          <a:p>
            <a:pPr lvl="1" eaLnBrk="1" hangingPunct="1">
              <a:lnSpc>
                <a:spcPct val="100000"/>
              </a:lnSpc>
              <a:defRPr/>
            </a:pPr>
            <a:r>
              <a:rPr lang="en-GB" dirty="0">
                <a:solidFill>
                  <a:srgbClr val="231F20"/>
                </a:solidFill>
                <a:cs typeface="Arial" charset="0"/>
              </a:rPr>
              <a:t>Ad- hoc distribution of paper based or electronic </a:t>
            </a:r>
            <a:br>
              <a:rPr lang="en-GB" dirty="0">
                <a:solidFill>
                  <a:srgbClr val="231F20"/>
                </a:solidFill>
                <a:cs typeface="Arial" charset="0"/>
              </a:rPr>
            </a:br>
            <a:r>
              <a:rPr lang="en-GB" dirty="0">
                <a:solidFill>
                  <a:srgbClr val="231F20"/>
                </a:solidFill>
                <a:cs typeface="Arial" charset="0"/>
              </a:rPr>
              <a:t>questionnaires to gauge how much has been absorbed</a:t>
            </a:r>
          </a:p>
          <a:p>
            <a:pPr eaLnBrk="1" hangingPunct="1">
              <a:lnSpc>
                <a:spcPct val="100000"/>
              </a:lnSpc>
              <a:buNone/>
              <a:defRPr/>
            </a:pPr>
            <a:r>
              <a:rPr lang="en-GB" dirty="0">
                <a:solidFill>
                  <a:srgbClr val="FF6600"/>
                </a:solidFill>
                <a:cs typeface="Arial" charset="0"/>
              </a:rPr>
              <a:t>Benchmarks</a:t>
            </a:r>
          </a:p>
          <a:p>
            <a:pPr lvl="1" eaLnBrk="1" hangingPunct="1">
              <a:lnSpc>
                <a:spcPct val="100000"/>
              </a:lnSpc>
              <a:defRPr/>
            </a:pPr>
            <a:r>
              <a:rPr lang="en-GB" dirty="0">
                <a:solidFill>
                  <a:srgbClr val="231F20"/>
                </a:solidFill>
                <a:cs typeface="Arial" charset="0"/>
              </a:rPr>
              <a:t>After establishing a baseline which to measure against then measuring the impact a risk management awareness programme has in an organisation, or level of impact of introducing fresh or new risk management practices </a:t>
            </a:r>
          </a:p>
          <a:p>
            <a:pPr eaLnBrk="1" hangingPunct="1">
              <a:lnSpc>
                <a:spcPct val="100000"/>
              </a:lnSpc>
              <a:buNone/>
              <a:defRPr/>
            </a:pPr>
            <a:r>
              <a:rPr lang="en-GB" dirty="0">
                <a:solidFill>
                  <a:srgbClr val="FF6600"/>
                </a:solidFill>
                <a:cs typeface="Arial" charset="0"/>
              </a:rPr>
              <a:t>Cost Benefit </a:t>
            </a:r>
          </a:p>
          <a:p>
            <a:pPr lvl="1" eaLnBrk="1" hangingPunct="1">
              <a:lnSpc>
                <a:spcPct val="100000"/>
              </a:lnSpc>
              <a:defRPr/>
            </a:pPr>
            <a:r>
              <a:rPr lang="en-GB" dirty="0">
                <a:solidFill>
                  <a:srgbClr val="231F20"/>
                </a:solidFill>
                <a:cs typeface="Arial" charset="0"/>
              </a:rPr>
              <a:t>Should be measured against cost (time or money) to provide an accurate measure of the value </a:t>
            </a:r>
          </a:p>
          <a:p>
            <a:pPr eaLnBrk="1" hangingPunct="1">
              <a:lnSpc>
                <a:spcPct val="100000"/>
              </a:lnSpc>
              <a:buNone/>
              <a:defRPr/>
            </a:pPr>
            <a:r>
              <a:rPr lang="en-GB" dirty="0">
                <a:solidFill>
                  <a:srgbClr val="FF6600"/>
                </a:solidFill>
                <a:cs typeface="Arial" charset="0"/>
              </a:rPr>
              <a:t>Education</a:t>
            </a:r>
          </a:p>
          <a:p>
            <a:pPr lvl="1" eaLnBrk="1" hangingPunct="1">
              <a:lnSpc>
                <a:spcPct val="100000"/>
              </a:lnSpc>
              <a:defRPr/>
            </a:pPr>
            <a:r>
              <a:rPr lang="en-GB" dirty="0">
                <a:solidFill>
                  <a:srgbClr val="231F20"/>
                </a:solidFill>
                <a:cs typeface="Arial" charset="0"/>
              </a:rPr>
              <a:t>Measuring benefits from an education, training or awareness programme through sampling understanding and knowledge within the staff via questionnaires</a:t>
            </a:r>
            <a:endParaRPr lang="en-GB" dirty="0"/>
          </a:p>
        </p:txBody>
      </p:sp>
      <p:sp>
        <p:nvSpPr>
          <p:cNvPr id="2" name="Tijdelijke aanduiding voor tekst 1">
            <a:extLst>
              <a:ext uri="{FF2B5EF4-FFF2-40B4-BE49-F238E27FC236}">
                <a16:creationId xmlns:a16="http://schemas.microsoft.com/office/drawing/2014/main" id="{98FE4CCF-7EF6-4E6D-BDD9-C88BE937C98F}"/>
              </a:ext>
            </a:extLst>
          </p:cNvPr>
          <p:cNvSpPr>
            <a:spLocks noGrp="1"/>
          </p:cNvSpPr>
          <p:nvPr>
            <p:ph type="body" sz="quarter" idx="13"/>
          </p:nvPr>
        </p:nvSpPr>
        <p:spPr/>
        <p:txBody>
          <a:bodyPr/>
          <a:lstStyle/>
          <a:p>
            <a:r>
              <a:rPr lang="en-GB" dirty="0"/>
              <a:t>Ref. 5.4</a:t>
            </a:r>
            <a:endParaRPr lang="nl-NL" dirty="0"/>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9"/>
          <p:cNvSpPr>
            <a:spLocks noGrp="1" noChangeArrowheads="1"/>
          </p:cNvSpPr>
          <p:nvPr>
            <p:ph type="title"/>
          </p:nvPr>
        </p:nvSpPr>
        <p:spPr/>
        <p:txBody>
          <a:bodyPr/>
          <a:lstStyle/>
          <a:p>
            <a:r>
              <a:rPr lang="en-GB" dirty="0"/>
              <a:t>Measuring the value</a:t>
            </a:r>
          </a:p>
        </p:txBody>
      </p:sp>
      <p:sp>
        <p:nvSpPr>
          <p:cNvPr id="275460" name="Rectangle 10"/>
          <p:cNvSpPr>
            <a:spLocks noGrp="1" noChangeArrowheads="1"/>
          </p:cNvSpPr>
          <p:nvPr>
            <p:ph sz="quarter" idx="1"/>
          </p:nvPr>
        </p:nvSpPr>
        <p:spPr/>
        <p:txBody>
          <a:bodyPr/>
          <a:lstStyle/>
          <a:p>
            <a:r>
              <a:rPr lang="en-GB" dirty="0"/>
              <a:t>Supported by senior management</a:t>
            </a:r>
          </a:p>
          <a:p>
            <a:r>
              <a:rPr lang="en-GB" dirty="0"/>
              <a:t>Policies and benefits understood by all </a:t>
            </a:r>
          </a:p>
          <a:p>
            <a:r>
              <a:rPr lang="en-GB" dirty="0"/>
              <a:t>Transparent and repeatable risk management framework  </a:t>
            </a:r>
          </a:p>
          <a:p>
            <a:r>
              <a:rPr lang="en-GB" dirty="0"/>
              <a:t>Supported by a culture of well thought-through risk taking and innovation  </a:t>
            </a:r>
          </a:p>
          <a:p>
            <a:r>
              <a:rPr lang="en-GB" dirty="0"/>
              <a:t>Linking of M_o_R  with objectives  </a:t>
            </a:r>
          </a:p>
          <a:p>
            <a:r>
              <a:rPr lang="en-GB" dirty="0"/>
              <a:t>Assessment and management of the risks when working with partners</a:t>
            </a:r>
          </a:p>
          <a:p>
            <a:r>
              <a:rPr lang="en-GB" dirty="0"/>
              <a:t>Monitoring and regular review of risks based on ‘no-blame’</a:t>
            </a:r>
          </a:p>
          <a:p>
            <a:r>
              <a:rPr lang="en-GB" dirty="0"/>
              <a:t>Sharing of lessons learned</a:t>
            </a:r>
          </a:p>
          <a:p>
            <a:r>
              <a:rPr lang="en-GB" dirty="0"/>
              <a:t>Reporting and escalation of risks within appropriate timescales</a:t>
            </a:r>
          </a:p>
        </p:txBody>
      </p:sp>
      <p:sp>
        <p:nvSpPr>
          <p:cNvPr id="4" name="Tijdelijke aanduiding voor tekst 3">
            <a:extLst>
              <a:ext uri="{FF2B5EF4-FFF2-40B4-BE49-F238E27FC236}">
                <a16:creationId xmlns:a16="http://schemas.microsoft.com/office/drawing/2014/main" id="{F858CB42-8AC1-41E9-A2A9-33AC27448E59}"/>
              </a:ext>
            </a:extLst>
          </p:cNvPr>
          <p:cNvSpPr>
            <a:spLocks noGrp="1"/>
          </p:cNvSpPr>
          <p:nvPr>
            <p:ph type="body" sz="quarter" idx="13"/>
          </p:nvPr>
        </p:nvSpPr>
        <p:spPr/>
        <p:txBody>
          <a:bodyPr/>
          <a:lstStyle/>
          <a:p>
            <a:r>
              <a:rPr lang="en-GB" dirty="0"/>
              <a:t>Ref. 5.4</a:t>
            </a:r>
            <a:endParaRPr lang="nl-NL" dirty="0"/>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Overcoming the common Barriers to success</a:t>
            </a:r>
          </a:p>
        </p:txBody>
      </p:sp>
      <p:sp>
        <p:nvSpPr>
          <p:cNvPr id="3" name="Tijdelijke aanduiding voor inhoud 2"/>
          <p:cNvSpPr>
            <a:spLocks noGrp="1"/>
          </p:cNvSpPr>
          <p:nvPr>
            <p:ph sz="quarter" idx="1"/>
          </p:nvPr>
        </p:nvSpPr>
        <p:spPr/>
        <p:txBody>
          <a:bodyPr/>
          <a:lstStyle/>
          <a:p>
            <a:r>
              <a:rPr lang="en-GB" dirty="0"/>
              <a:t>Policies, processes and strategies will not automatically lead to robust, effective and efficient risk management practices</a:t>
            </a:r>
          </a:p>
          <a:p>
            <a:r>
              <a:rPr lang="en-GB" dirty="0"/>
              <a:t>A series of barriers or obstacles will always be in the way</a:t>
            </a:r>
          </a:p>
          <a:p>
            <a:r>
              <a:rPr lang="en-GB" dirty="0"/>
              <a:t>Understand the barriers, deal with them appropriately</a:t>
            </a:r>
          </a:p>
          <a:p>
            <a:endParaRPr lang="en-US" dirty="0"/>
          </a:p>
        </p:txBody>
      </p:sp>
      <p:sp>
        <p:nvSpPr>
          <p:cNvPr id="7" name="Tijdelijke aanduiding voor tekst 6">
            <a:extLst>
              <a:ext uri="{FF2B5EF4-FFF2-40B4-BE49-F238E27FC236}">
                <a16:creationId xmlns:a16="http://schemas.microsoft.com/office/drawing/2014/main" id="{4E2E36F9-73FC-4DE6-B3F8-7A1507CC4C54}"/>
              </a:ext>
            </a:extLst>
          </p:cNvPr>
          <p:cNvSpPr>
            <a:spLocks noGrp="1"/>
          </p:cNvSpPr>
          <p:nvPr>
            <p:ph type="body" sz="quarter" idx="13"/>
          </p:nvPr>
        </p:nvSpPr>
        <p:spPr/>
        <p:txBody>
          <a:bodyPr/>
          <a:lstStyle/>
          <a:p>
            <a:r>
              <a:rPr lang="en-GB" dirty="0"/>
              <a:t>Ref. 5.5 and 4.2</a:t>
            </a:r>
            <a:endParaRPr lang="nl-NL"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Overcoming the common Barriers to success</a:t>
            </a:r>
          </a:p>
        </p:txBody>
      </p:sp>
      <p:sp>
        <p:nvSpPr>
          <p:cNvPr id="3" name="Tijdelijke aanduiding voor inhoud 2"/>
          <p:cNvSpPr>
            <a:spLocks noGrp="1"/>
          </p:cNvSpPr>
          <p:nvPr>
            <p:ph sz="quarter" idx="1"/>
          </p:nvPr>
        </p:nvSpPr>
        <p:spPr/>
        <p:txBody>
          <a:bodyPr/>
          <a:lstStyle/>
          <a:p>
            <a:pPr marL="0" indent="0">
              <a:buNone/>
            </a:pPr>
            <a:r>
              <a:rPr lang="en-US" dirty="0"/>
              <a:t>Supporting factors</a:t>
            </a:r>
          </a:p>
          <a:p>
            <a:r>
              <a:rPr lang="en-US" dirty="0"/>
              <a:t>Senior management commitment to adequately support middle and lower management</a:t>
            </a:r>
          </a:p>
          <a:p>
            <a:r>
              <a:rPr lang="en-US" dirty="0"/>
              <a:t>Training, knowledge of risk management and formal risk tools and techniques</a:t>
            </a:r>
          </a:p>
          <a:p>
            <a:r>
              <a:rPr lang="en-US" dirty="0"/>
              <a:t>An adequate Risk Budget to support that risk management is important</a:t>
            </a:r>
          </a:p>
          <a:p>
            <a:r>
              <a:rPr lang="en-US" dirty="0"/>
              <a:t>To reward productive risk management behavior and investment is most effective</a:t>
            </a:r>
          </a:p>
        </p:txBody>
      </p:sp>
      <p:sp>
        <p:nvSpPr>
          <p:cNvPr id="6" name="Tijdelijke aanduiding voor tekst 5">
            <a:extLst>
              <a:ext uri="{FF2B5EF4-FFF2-40B4-BE49-F238E27FC236}">
                <a16:creationId xmlns:a16="http://schemas.microsoft.com/office/drawing/2014/main" id="{384170B0-F2B1-422C-B90A-828CB6C0FB8C}"/>
              </a:ext>
            </a:extLst>
          </p:cNvPr>
          <p:cNvSpPr>
            <a:spLocks noGrp="1"/>
          </p:cNvSpPr>
          <p:nvPr>
            <p:ph type="body" sz="quarter" idx="13"/>
          </p:nvPr>
        </p:nvSpPr>
        <p:spPr/>
        <p:txBody>
          <a:bodyPr/>
          <a:lstStyle/>
          <a:p>
            <a:r>
              <a:rPr lang="en-GB" dirty="0"/>
              <a:t>Ref. 5.5 and 4.2</a:t>
            </a:r>
            <a:endParaRPr lang="nl-NL"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Modifying Behaviour towards M_o_R</a:t>
            </a:r>
          </a:p>
        </p:txBody>
      </p:sp>
      <p:sp>
        <p:nvSpPr>
          <p:cNvPr id="5" name="Tijdelijke aanduiding voor inhoud 4"/>
          <p:cNvSpPr>
            <a:spLocks noGrp="1"/>
          </p:cNvSpPr>
          <p:nvPr>
            <p:ph sz="quarter" idx="1"/>
          </p:nvPr>
        </p:nvSpPr>
        <p:spPr/>
        <p:txBody>
          <a:bodyPr/>
          <a:lstStyle/>
          <a:p>
            <a:pPr>
              <a:buNone/>
            </a:pPr>
            <a:r>
              <a:rPr lang="en-GB" dirty="0"/>
              <a:t>Behaviour should support risk management:</a:t>
            </a:r>
          </a:p>
          <a:p>
            <a:pPr>
              <a:buNone/>
            </a:pPr>
            <a:endParaRPr lang="en-GB" dirty="0"/>
          </a:p>
          <a:p>
            <a:r>
              <a:rPr lang="en-GB" dirty="0"/>
              <a:t>Integrate into job descriptions</a:t>
            </a:r>
          </a:p>
          <a:p>
            <a:r>
              <a:rPr lang="en-GB" dirty="0"/>
              <a:t>Personal success and benefit/recognition</a:t>
            </a:r>
          </a:p>
          <a:p>
            <a:r>
              <a:rPr lang="en-GB" dirty="0"/>
              <a:t>Integrating risk management into processes</a:t>
            </a:r>
          </a:p>
          <a:p>
            <a:pPr lvl="1"/>
            <a:r>
              <a:rPr lang="en-GB" dirty="0"/>
              <a:t>Business</a:t>
            </a:r>
          </a:p>
          <a:p>
            <a:pPr lvl="1"/>
            <a:r>
              <a:rPr lang="en-GB" dirty="0"/>
              <a:t>Programme</a:t>
            </a:r>
          </a:p>
          <a:p>
            <a:pPr lvl="1"/>
            <a:r>
              <a:rPr lang="en-GB" dirty="0"/>
              <a:t>Project</a:t>
            </a:r>
          </a:p>
          <a:p>
            <a:pPr lvl="1"/>
            <a:r>
              <a:rPr lang="en-GB" dirty="0"/>
              <a:t>Operational</a:t>
            </a:r>
          </a:p>
          <a:p>
            <a:pPr lvl="1"/>
            <a:endParaRPr lang="en-GB" dirty="0"/>
          </a:p>
        </p:txBody>
      </p:sp>
      <p:sp>
        <p:nvSpPr>
          <p:cNvPr id="3" name="Tijdelijke aanduiding voor tekst 2">
            <a:extLst>
              <a:ext uri="{FF2B5EF4-FFF2-40B4-BE49-F238E27FC236}">
                <a16:creationId xmlns:a16="http://schemas.microsoft.com/office/drawing/2014/main" id="{7A3241F4-E79B-4598-AFD9-318A43DFF8AC}"/>
              </a:ext>
            </a:extLst>
          </p:cNvPr>
          <p:cNvSpPr>
            <a:spLocks noGrp="1"/>
          </p:cNvSpPr>
          <p:nvPr>
            <p:ph type="body" sz="quarter" idx="13"/>
          </p:nvPr>
        </p:nvSpPr>
        <p:spPr/>
        <p:txBody>
          <a:bodyPr/>
          <a:lstStyle/>
          <a:p>
            <a:r>
              <a:rPr lang="en-GB" dirty="0"/>
              <a:t>Ref. 5.5</a:t>
            </a:r>
            <a:endParaRPr lang="nl-NL"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normAutofit/>
          </a:bodyPr>
          <a:lstStyle/>
          <a:p>
            <a:pPr>
              <a:defRPr/>
            </a:pPr>
            <a:r>
              <a:rPr lang="en-GB" dirty="0"/>
              <a:t>Sr. Management Commitment </a:t>
            </a:r>
            <a:r>
              <a:rPr lang="en-US" dirty="0">
                <a:latin typeface="Arial" pitchFamily="34" charset="0"/>
                <a:cs typeface="Arial" pitchFamily="34" charset="0"/>
              </a:rPr>
              <a:t>&amp; </a:t>
            </a:r>
            <a:r>
              <a:rPr lang="en-GB" dirty="0"/>
              <a:t>Support</a:t>
            </a:r>
            <a:endParaRPr lang="en-GB" dirty="0">
              <a:solidFill>
                <a:schemeClr val="folHlink"/>
              </a:solidFill>
            </a:endParaRPr>
          </a:p>
        </p:txBody>
      </p:sp>
      <p:sp>
        <p:nvSpPr>
          <p:cNvPr id="283651" name="Rectangle 3"/>
          <p:cNvSpPr>
            <a:spLocks noGrp="1" noChangeArrowheads="1"/>
          </p:cNvSpPr>
          <p:nvPr>
            <p:ph sz="quarter" idx="1"/>
          </p:nvPr>
        </p:nvSpPr>
        <p:spPr/>
        <p:txBody>
          <a:bodyPr>
            <a:normAutofit/>
          </a:bodyPr>
          <a:lstStyle/>
          <a:p>
            <a:pPr eaLnBrk="1" hangingPunct="1">
              <a:defRPr/>
            </a:pPr>
            <a:r>
              <a:rPr lang="en-GB" dirty="0"/>
              <a:t>M_o_R implementation can be delegated</a:t>
            </a:r>
          </a:p>
          <a:p>
            <a:pPr eaLnBrk="1" hangingPunct="1">
              <a:defRPr/>
            </a:pPr>
            <a:r>
              <a:rPr lang="en-GB" dirty="0"/>
              <a:t>Accountability for </a:t>
            </a:r>
            <a:r>
              <a:rPr lang="en-GB" dirty="0">
                <a:solidFill>
                  <a:srgbClr val="231F20"/>
                </a:solidFill>
              </a:rPr>
              <a:t>understanding and managing risk</a:t>
            </a:r>
            <a:r>
              <a:rPr lang="en-GB" dirty="0"/>
              <a:t> remains with nominated person at board level</a:t>
            </a:r>
          </a:p>
          <a:p>
            <a:pPr eaLnBrk="1" hangingPunct="1">
              <a:defRPr/>
            </a:pPr>
            <a:r>
              <a:rPr lang="en-GB" dirty="0">
                <a:solidFill>
                  <a:srgbClr val="231F20"/>
                </a:solidFill>
              </a:rPr>
              <a:t>Sponsorship, responsibility and endorsement must be clearly demonstrated</a:t>
            </a:r>
          </a:p>
          <a:p>
            <a:pPr eaLnBrk="1" hangingPunct="1">
              <a:defRPr/>
            </a:pPr>
            <a:r>
              <a:rPr lang="en-GB" dirty="0">
                <a:solidFill>
                  <a:srgbClr val="231F20"/>
                </a:solidFill>
              </a:rPr>
              <a:t>Senior and middle management are therefore given responsibility for:</a:t>
            </a:r>
          </a:p>
          <a:p>
            <a:pPr lvl="1">
              <a:defRPr/>
            </a:pPr>
            <a:r>
              <a:rPr lang="en-GB" dirty="0"/>
              <a:t>The creation of a Risk Framework</a:t>
            </a:r>
          </a:p>
          <a:p>
            <a:pPr lvl="1">
              <a:defRPr/>
            </a:pPr>
            <a:r>
              <a:rPr lang="en-GB" dirty="0"/>
              <a:t>The creation of a management infrastructure</a:t>
            </a:r>
          </a:p>
          <a:p>
            <a:pPr lvl="1">
              <a:defRPr/>
            </a:pPr>
            <a:r>
              <a:rPr lang="en-GB" dirty="0"/>
              <a:t>The setting of performance objectives aligned to the framework and the inclusion of risk in the appraisals process</a:t>
            </a:r>
          </a:p>
          <a:p>
            <a:pPr lvl="1">
              <a:defRPr/>
            </a:pPr>
            <a:endParaRPr lang="en-GB" dirty="0"/>
          </a:p>
          <a:p>
            <a:pPr eaLnBrk="1" hangingPunct="1">
              <a:buFont typeface="Symbol" pitchFamily="18" charset="2"/>
              <a:buNone/>
              <a:defRPr/>
            </a:pPr>
            <a:endParaRPr lang="en-GB" dirty="0"/>
          </a:p>
        </p:txBody>
      </p:sp>
      <p:sp>
        <p:nvSpPr>
          <p:cNvPr id="2" name="Tijdelijke aanduiding voor tekst 1">
            <a:extLst>
              <a:ext uri="{FF2B5EF4-FFF2-40B4-BE49-F238E27FC236}">
                <a16:creationId xmlns:a16="http://schemas.microsoft.com/office/drawing/2014/main" id="{7CDA9B3C-427D-4733-B075-05B130F5C609}"/>
              </a:ext>
            </a:extLst>
          </p:cNvPr>
          <p:cNvSpPr>
            <a:spLocks noGrp="1"/>
          </p:cNvSpPr>
          <p:nvPr>
            <p:ph type="body" sz="quarter" idx="13"/>
          </p:nvPr>
        </p:nvSpPr>
        <p:spPr/>
        <p:txBody>
          <a:bodyPr/>
          <a:lstStyle/>
          <a:p>
            <a:r>
              <a:rPr lang="en-GB" dirty="0"/>
              <a:t>Ref. 5.4</a:t>
            </a:r>
            <a:endParaRPr lang="nl-NL" dirty="0"/>
          </a:p>
        </p:txBody>
      </p:sp>
    </p:spTree>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ln w="12700" cap="sq">
            <a:noFill/>
            <a:round/>
          </a:ln>
        </p:spPr>
        <p:txBody>
          <a:bodyPr bIns="91431" anchor="b" anchorCtr="0">
            <a:normAutofit/>
          </a:bodyPr>
          <a:lstStyle/>
          <a:p>
            <a:pPr>
              <a:defRPr/>
            </a:pPr>
            <a:r>
              <a:rPr lang="en-GB" dirty="0"/>
              <a:t>How to Build </a:t>
            </a:r>
            <a:r>
              <a:rPr lang="en-US" dirty="0">
                <a:latin typeface="Arial" pitchFamily="34" charset="0"/>
                <a:cs typeface="Arial" pitchFamily="34" charset="0"/>
              </a:rPr>
              <a:t>&amp; </a:t>
            </a:r>
            <a:r>
              <a:rPr lang="en-GB" dirty="0"/>
              <a:t>Develop Awareness</a:t>
            </a:r>
          </a:p>
        </p:txBody>
      </p:sp>
      <p:sp>
        <p:nvSpPr>
          <p:cNvPr id="289795" name="Rectangle 3"/>
          <p:cNvSpPr>
            <a:spLocks noGrp="1" noChangeArrowheads="1"/>
          </p:cNvSpPr>
          <p:nvPr>
            <p:ph sz="quarter" idx="1"/>
          </p:nvPr>
        </p:nvSpPr>
        <p:spPr/>
        <p:txBody>
          <a:bodyPr wrap="square">
            <a:spAutoFit/>
          </a:bodyPr>
          <a:lstStyle/>
          <a:p>
            <a:pPr eaLnBrk="1" hangingPunct="1">
              <a:defRPr/>
            </a:pPr>
            <a:r>
              <a:rPr lang="en-GB" dirty="0">
                <a:solidFill>
                  <a:srgbClr val="231F20"/>
                </a:solidFill>
              </a:rPr>
              <a:t>Use Risk management champions </a:t>
            </a:r>
          </a:p>
          <a:p>
            <a:pPr eaLnBrk="1" hangingPunct="1">
              <a:defRPr/>
            </a:pPr>
            <a:r>
              <a:rPr lang="en-GB" dirty="0">
                <a:solidFill>
                  <a:srgbClr val="231F20"/>
                </a:solidFill>
              </a:rPr>
              <a:t>Including risk responsibilities and activities in job descriptions, objectives and staff appraisals</a:t>
            </a:r>
          </a:p>
          <a:p>
            <a:pPr eaLnBrk="1" hangingPunct="1">
              <a:defRPr/>
            </a:pPr>
            <a:r>
              <a:rPr lang="en-GB" dirty="0">
                <a:solidFill>
                  <a:srgbClr val="231F20"/>
                </a:solidFill>
              </a:rPr>
              <a:t>training new staff</a:t>
            </a:r>
          </a:p>
          <a:p>
            <a:pPr eaLnBrk="1" hangingPunct="1">
              <a:defRPr/>
            </a:pPr>
            <a:r>
              <a:rPr lang="en-GB" dirty="0">
                <a:solidFill>
                  <a:srgbClr val="231F20"/>
                </a:solidFill>
              </a:rPr>
              <a:t>Information on the intranet </a:t>
            </a:r>
          </a:p>
          <a:p>
            <a:pPr eaLnBrk="1" hangingPunct="1">
              <a:defRPr/>
            </a:pPr>
            <a:r>
              <a:rPr lang="en-GB" dirty="0">
                <a:solidFill>
                  <a:srgbClr val="231F20"/>
                </a:solidFill>
              </a:rPr>
              <a:t>Publishing Articles, Newsletters etc.</a:t>
            </a:r>
          </a:p>
          <a:p>
            <a:pPr eaLnBrk="1" hangingPunct="1">
              <a:defRPr/>
            </a:pPr>
            <a:r>
              <a:rPr lang="en-GB" dirty="0">
                <a:solidFill>
                  <a:srgbClr val="231F20"/>
                </a:solidFill>
              </a:rPr>
              <a:t>Promotion - using simple products</a:t>
            </a:r>
            <a:endParaRPr lang="en-GB" dirty="0"/>
          </a:p>
        </p:txBody>
      </p:sp>
      <p:sp>
        <p:nvSpPr>
          <p:cNvPr id="2" name="Tijdelijke aanduiding voor tekst 1">
            <a:extLst>
              <a:ext uri="{FF2B5EF4-FFF2-40B4-BE49-F238E27FC236}">
                <a16:creationId xmlns:a16="http://schemas.microsoft.com/office/drawing/2014/main" id="{978C8B30-F686-4CC9-904E-15726212480D}"/>
              </a:ext>
            </a:extLst>
          </p:cNvPr>
          <p:cNvSpPr>
            <a:spLocks noGrp="1"/>
          </p:cNvSpPr>
          <p:nvPr>
            <p:ph type="body" sz="quarter" idx="13"/>
          </p:nvPr>
        </p:nvSpPr>
        <p:spPr/>
        <p:txBody>
          <a:bodyPr/>
          <a:lstStyle/>
          <a:p>
            <a:r>
              <a:rPr lang="en-GB" dirty="0"/>
              <a:t>Ref. 5.5</a:t>
            </a:r>
            <a:endParaRPr lang="nl-NL"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a:t>The M_o_R framework</a:t>
            </a:r>
          </a:p>
        </p:txBody>
      </p:sp>
      <p:sp>
        <p:nvSpPr>
          <p:cNvPr id="5" name="Tijdelijke aanduiding voor tekst 4">
            <a:extLst>
              <a:ext uri="{FF2B5EF4-FFF2-40B4-BE49-F238E27FC236}">
                <a16:creationId xmlns:a16="http://schemas.microsoft.com/office/drawing/2014/main" id="{812D051F-CE50-44BB-9586-E75AD0F5F7B3}"/>
              </a:ext>
            </a:extLst>
          </p:cNvPr>
          <p:cNvSpPr>
            <a:spLocks noGrp="1"/>
          </p:cNvSpPr>
          <p:nvPr>
            <p:ph type="body" sz="quarter" idx="13"/>
          </p:nvPr>
        </p:nvSpPr>
        <p:spPr/>
        <p:txBody>
          <a:bodyPr/>
          <a:lstStyle/>
          <a:p>
            <a:r>
              <a:rPr lang="en-GB" dirty="0"/>
              <a:t>Fig. 1.1</a:t>
            </a:r>
            <a:endParaRPr lang="nl-NL" dirty="0"/>
          </a:p>
        </p:txBody>
      </p:sp>
      <p:grpSp>
        <p:nvGrpSpPr>
          <p:cNvPr id="2" name="Group 4"/>
          <p:cNvGrpSpPr>
            <a:grpSpLocks/>
          </p:cNvGrpSpPr>
          <p:nvPr/>
        </p:nvGrpSpPr>
        <p:grpSpPr bwMode="auto">
          <a:xfrm>
            <a:off x="2969540" y="1071563"/>
            <a:ext cx="6344324" cy="5262562"/>
            <a:chOff x="1275" y="571"/>
            <a:chExt cx="4214" cy="3486"/>
          </a:xfrm>
        </p:grpSpPr>
        <p:sp>
          <p:nvSpPr>
            <p:cNvPr id="23558" name="Oval 5"/>
            <p:cNvSpPr>
              <a:spLocks noChangeArrowheads="1"/>
            </p:cNvSpPr>
            <p:nvPr/>
          </p:nvSpPr>
          <p:spPr bwMode="auto">
            <a:xfrm rot="-60979">
              <a:off x="1710" y="571"/>
              <a:ext cx="3208" cy="2879"/>
            </a:xfrm>
            <a:prstGeom prst="ellipse">
              <a:avLst/>
            </a:prstGeom>
            <a:solidFill>
              <a:srgbClr val="BBE0E3"/>
            </a:solidFill>
            <a:ln w="9525">
              <a:noFill/>
              <a:round/>
              <a:headEnd/>
              <a:tailEnd/>
            </a:ln>
          </p:spPr>
          <p:txBody>
            <a:bodyPr wrap="none" anchor="ctr"/>
            <a:lstStyle/>
            <a:p>
              <a:endParaRPr lang="en-US" dirty="0">
                <a:solidFill>
                  <a:srgbClr val="00B0F0"/>
                </a:solidFill>
              </a:endParaRPr>
            </a:p>
          </p:txBody>
        </p:sp>
        <p:sp>
          <p:nvSpPr>
            <p:cNvPr id="23559" name="Oval 6"/>
            <p:cNvSpPr>
              <a:spLocks noChangeArrowheads="1"/>
            </p:cNvSpPr>
            <p:nvPr/>
          </p:nvSpPr>
          <p:spPr bwMode="auto">
            <a:xfrm rot="-60979">
              <a:off x="2081" y="859"/>
              <a:ext cx="2467" cy="2303"/>
            </a:xfrm>
            <a:prstGeom prst="ellipse">
              <a:avLst/>
            </a:prstGeom>
            <a:solidFill>
              <a:srgbClr val="6CBCC2"/>
            </a:solidFill>
            <a:ln w="9525">
              <a:noFill/>
              <a:round/>
              <a:headEnd/>
              <a:tailEnd/>
            </a:ln>
          </p:spPr>
          <p:txBody>
            <a:bodyPr wrap="none" anchor="ctr"/>
            <a:lstStyle/>
            <a:p>
              <a:endParaRPr lang="en-US"/>
            </a:p>
          </p:txBody>
        </p:sp>
        <p:sp>
          <p:nvSpPr>
            <p:cNvPr id="23560" name="Oval 7"/>
            <p:cNvSpPr>
              <a:spLocks noChangeArrowheads="1"/>
            </p:cNvSpPr>
            <p:nvPr/>
          </p:nvSpPr>
          <p:spPr bwMode="auto">
            <a:xfrm rot="-60979">
              <a:off x="2731" y="1476"/>
              <a:ext cx="1110" cy="1069"/>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3" name="Group 8"/>
            <p:cNvGrpSpPr>
              <a:grpSpLocks/>
            </p:cNvGrpSpPr>
            <p:nvPr/>
          </p:nvGrpSpPr>
          <p:grpSpPr bwMode="auto">
            <a:xfrm rot="-60979">
              <a:off x="2374" y="1155"/>
              <a:ext cx="1825" cy="1710"/>
              <a:chOff x="1883" y="1254"/>
              <a:chExt cx="1677" cy="1632"/>
            </a:xfrm>
          </p:grpSpPr>
          <p:sp>
            <p:nvSpPr>
              <p:cNvPr id="23575" name="AutoShape 9"/>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wrap="none" anchor="ctr"/>
              <a:lstStyle/>
              <a:p>
                <a:endParaRPr lang="en-US"/>
              </a:p>
            </p:txBody>
          </p:sp>
          <p:sp>
            <p:nvSpPr>
              <p:cNvPr id="23576" name="AutoShape 10"/>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wrap="none" anchor="ctr"/>
              <a:lstStyle/>
              <a:p>
                <a:endParaRPr lang="en-US"/>
              </a:p>
            </p:txBody>
          </p:sp>
          <p:sp>
            <p:nvSpPr>
              <p:cNvPr id="23577" name="AutoShape 11"/>
              <p:cNvSpPr>
                <a:spLocks noChangeArrowheads="1"/>
              </p:cNvSpPr>
              <p:nvPr/>
            </p:nvSpPr>
            <p:spPr bwMode="auto">
              <a:xfrm>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BBE0E3"/>
              </a:solidFill>
              <a:ln w="9525">
                <a:noFill/>
                <a:miter lim="800000"/>
                <a:headEnd/>
                <a:tailEnd/>
              </a:ln>
            </p:spPr>
            <p:txBody>
              <a:bodyPr wrap="none" anchor="ctr"/>
              <a:lstStyle/>
              <a:p>
                <a:pPr algn="ctr"/>
                <a:endParaRPr lang="en-US" sz="1200" dirty="0">
                  <a:cs typeface="Times New Roman" pitchFamily="18" charset="0"/>
                </a:endParaRPr>
              </a:p>
            </p:txBody>
          </p:sp>
          <p:sp>
            <p:nvSpPr>
              <p:cNvPr id="23578" name="AutoShape 12"/>
              <p:cNvSpPr>
                <a:spLocks noChangeArrowheads="1"/>
              </p:cNvSpPr>
              <p:nvPr/>
            </p:nvSpPr>
            <p:spPr bwMode="auto">
              <a:xfrm rot="-54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wrap="none" anchor="ctr"/>
              <a:lstStyle/>
              <a:p>
                <a:endParaRPr lang="en-US"/>
              </a:p>
            </p:txBody>
          </p:sp>
          <p:sp>
            <p:nvSpPr>
              <p:cNvPr id="23579" name="AutoShape 13"/>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wrap="none" anchor="ctr"/>
              <a:lstStyle/>
              <a:p>
                <a:endParaRPr lang="en-US"/>
              </a:p>
            </p:txBody>
          </p:sp>
        </p:grpSp>
        <p:sp>
          <p:nvSpPr>
            <p:cNvPr id="23562" name="Text Box 14"/>
            <p:cNvSpPr txBox="1">
              <a:spLocks noChangeArrowheads="1"/>
            </p:cNvSpPr>
            <p:nvPr/>
          </p:nvSpPr>
          <p:spPr bwMode="auto">
            <a:xfrm rot="21539021">
              <a:off x="3680" y="1757"/>
              <a:ext cx="535" cy="183"/>
            </a:xfrm>
            <a:prstGeom prst="rect">
              <a:avLst/>
            </a:prstGeom>
            <a:noFill/>
            <a:ln w="9525">
              <a:noFill/>
              <a:miter lim="800000"/>
              <a:headEnd/>
              <a:tailEnd/>
            </a:ln>
          </p:spPr>
          <p:txBody>
            <a:bodyPr>
              <a:spAutoFit/>
            </a:bodyPr>
            <a:lstStyle/>
            <a:p>
              <a:pPr>
                <a:spcBef>
                  <a:spcPct val="50000"/>
                </a:spcBef>
              </a:pPr>
              <a:r>
                <a:rPr lang="en-GB" sz="1200" dirty="0">
                  <a:latin typeface="Arial" charset="0"/>
                  <a:cs typeface="Times New Roman" pitchFamily="18" charset="0"/>
                </a:rPr>
                <a:t>Identify</a:t>
              </a:r>
            </a:p>
          </p:txBody>
        </p:sp>
        <p:sp>
          <p:nvSpPr>
            <p:cNvPr id="23563" name="Text Box 15"/>
            <p:cNvSpPr txBox="1">
              <a:spLocks noChangeArrowheads="1"/>
            </p:cNvSpPr>
            <p:nvPr/>
          </p:nvSpPr>
          <p:spPr bwMode="auto">
            <a:xfrm rot="21539021">
              <a:off x="3255" y="2475"/>
              <a:ext cx="493" cy="183"/>
            </a:xfrm>
            <a:prstGeom prst="rect">
              <a:avLst/>
            </a:prstGeom>
            <a:noFill/>
            <a:ln w="9525">
              <a:noFill/>
              <a:miter lim="800000"/>
              <a:headEnd/>
              <a:tailEnd/>
            </a:ln>
          </p:spPr>
          <p:txBody>
            <a:bodyPr>
              <a:spAutoFit/>
            </a:bodyPr>
            <a:lstStyle/>
            <a:p>
              <a:pPr>
                <a:spcBef>
                  <a:spcPct val="50000"/>
                </a:spcBef>
              </a:pPr>
              <a:r>
                <a:rPr lang="en-GB" sz="1200" dirty="0">
                  <a:latin typeface="Arial" charset="0"/>
                  <a:cs typeface="Times New Roman" pitchFamily="18" charset="0"/>
                </a:rPr>
                <a:t>Assess</a:t>
              </a:r>
            </a:p>
          </p:txBody>
        </p:sp>
        <p:sp>
          <p:nvSpPr>
            <p:cNvPr id="23564" name="Text Box 16"/>
            <p:cNvSpPr txBox="1">
              <a:spLocks noChangeArrowheads="1"/>
            </p:cNvSpPr>
            <p:nvPr/>
          </p:nvSpPr>
          <p:spPr bwMode="auto">
            <a:xfrm rot="21539021">
              <a:off x="2528" y="2139"/>
              <a:ext cx="370" cy="183"/>
            </a:xfrm>
            <a:prstGeom prst="rect">
              <a:avLst/>
            </a:prstGeom>
            <a:noFill/>
            <a:ln w="9525">
              <a:noFill/>
              <a:miter lim="800000"/>
              <a:headEnd/>
              <a:tailEnd/>
            </a:ln>
          </p:spPr>
          <p:txBody>
            <a:bodyPr>
              <a:spAutoFit/>
            </a:bodyPr>
            <a:lstStyle/>
            <a:p>
              <a:pPr>
                <a:spcBef>
                  <a:spcPct val="50000"/>
                </a:spcBef>
              </a:pPr>
              <a:r>
                <a:rPr lang="en-GB" sz="1200" dirty="0">
                  <a:latin typeface="Arial" charset="0"/>
                  <a:cs typeface="Times New Roman" pitchFamily="18" charset="0"/>
                </a:rPr>
                <a:t>Plan</a:t>
              </a:r>
            </a:p>
          </p:txBody>
        </p:sp>
        <p:sp>
          <p:nvSpPr>
            <p:cNvPr id="23565" name="Text Box 17"/>
            <p:cNvSpPr txBox="1">
              <a:spLocks noChangeArrowheads="1"/>
            </p:cNvSpPr>
            <p:nvPr/>
          </p:nvSpPr>
          <p:spPr bwMode="auto">
            <a:xfrm rot="21539021">
              <a:off x="2861" y="1343"/>
              <a:ext cx="673" cy="183"/>
            </a:xfrm>
            <a:prstGeom prst="rect">
              <a:avLst/>
            </a:prstGeom>
            <a:noFill/>
            <a:ln w="9525">
              <a:noFill/>
              <a:miter lim="800000"/>
              <a:headEnd/>
              <a:tailEnd/>
            </a:ln>
          </p:spPr>
          <p:txBody>
            <a:bodyPr>
              <a:spAutoFit/>
            </a:bodyPr>
            <a:lstStyle/>
            <a:p>
              <a:pPr>
                <a:spcBef>
                  <a:spcPct val="50000"/>
                </a:spcBef>
              </a:pPr>
              <a:r>
                <a:rPr lang="en-GB" sz="1200" dirty="0">
                  <a:latin typeface="Arial" charset="0"/>
                  <a:cs typeface="Times New Roman" pitchFamily="18" charset="0"/>
                </a:rPr>
                <a:t>Implement</a:t>
              </a:r>
            </a:p>
          </p:txBody>
        </p:sp>
        <p:sp>
          <p:nvSpPr>
            <p:cNvPr id="23566" name="Text Box 18"/>
            <p:cNvSpPr txBox="1">
              <a:spLocks noChangeArrowheads="1"/>
            </p:cNvSpPr>
            <p:nvPr/>
          </p:nvSpPr>
          <p:spPr bwMode="auto">
            <a:xfrm rot="19780440">
              <a:off x="2915" y="1924"/>
              <a:ext cx="798" cy="183"/>
            </a:xfrm>
            <a:prstGeom prst="rect">
              <a:avLst/>
            </a:prstGeom>
            <a:noFill/>
            <a:ln w="9525">
              <a:noFill/>
              <a:miter lim="800000"/>
              <a:headEnd/>
              <a:tailEnd/>
            </a:ln>
          </p:spPr>
          <p:txBody>
            <a:bodyPr>
              <a:spAutoFit/>
            </a:bodyPr>
            <a:lstStyle/>
            <a:p>
              <a:pPr>
                <a:spcBef>
                  <a:spcPct val="50000"/>
                </a:spcBef>
              </a:pPr>
              <a:r>
                <a:rPr lang="en-GB" sz="1200" dirty="0">
                  <a:latin typeface="Arial" charset="0"/>
                  <a:cs typeface="Times New Roman" pitchFamily="18" charset="0"/>
                </a:rPr>
                <a:t>Communicate</a:t>
              </a:r>
            </a:p>
          </p:txBody>
        </p:sp>
        <p:sp>
          <p:nvSpPr>
            <p:cNvPr id="23567" name="AutoShape 19"/>
            <p:cNvSpPr>
              <a:spLocks noChangeArrowheads="1"/>
            </p:cNvSpPr>
            <p:nvPr/>
          </p:nvSpPr>
          <p:spPr bwMode="auto">
            <a:xfrm rot="1582659">
              <a:off x="1275" y="912"/>
              <a:ext cx="1110" cy="661"/>
            </a:xfrm>
            <a:prstGeom prst="rightArrow">
              <a:avLst>
                <a:gd name="adj1" fmla="val 72222"/>
                <a:gd name="adj2" fmla="val 42565"/>
              </a:avLst>
            </a:prstGeom>
            <a:solidFill>
              <a:srgbClr val="CCFFFF"/>
            </a:solidFill>
            <a:ln w="9525">
              <a:solidFill>
                <a:schemeClr val="tx1"/>
              </a:solidFill>
              <a:miter lim="800000"/>
              <a:headEnd/>
              <a:tailEnd/>
            </a:ln>
          </p:spPr>
          <p:txBody>
            <a:bodyPr wrap="none" anchor="ctr"/>
            <a:lstStyle/>
            <a:p>
              <a:pPr algn="ctr"/>
              <a:r>
                <a:rPr lang="en-GB" sz="1200" dirty="0">
                  <a:latin typeface="Arial" charset="0"/>
                  <a:cs typeface="Times New Roman" pitchFamily="18" charset="0"/>
                </a:rPr>
                <a:t>M_o_R Approach</a:t>
              </a:r>
            </a:p>
            <a:p>
              <a:pPr algn="ctr"/>
              <a:r>
                <a:rPr lang="en-GB" sz="1200" dirty="0">
                  <a:latin typeface="Arial" charset="0"/>
                  <a:cs typeface="Times New Roman" pitchFamily="18" charset="0"/>
                </a:rPr>
                <a:t>Risk Register</a:t>
              </a:r>
            </a:p>
          </p:txBody>
        </p:sp>
        <p:sp>
          <p:nvSpPr>
            <p:cNvPr id="23568" name="AutoShape 20"/>
            <p:cNvSpPr>
              <a:spLocks noChangeArrowheads="1"/>
            </p:cNvSpPr>
            <p:nvPr/>
          </p:nvSpPr>
          <p:spPr bwMode="auto">
            <a:xfrm rot="-1686171">
              <a:off x="1424" y="2542"/>
              <a:ext cx="1110" cy="661"/>
            </a:xfrm>
            <a:prstGeom prst="rightArrow">
              <a:avLst>
                <a:gd name="adj1" fmla="val 75611"/>
                <a:gd name="adj2" fmla="val 42479"/>
              </a:avLst>
            </a:prstGeom>
            <a:solidFill>
              <a:srgbClr val="CCFFFF"/>
            </a:solidFill>
            <a:ln w="9525">
              <a:solidFill>
                <a:schemeClr val="tx1"/>
              </a:solidFill>
              <a:miter lim="800000"/>
              <a:headEnd/>
              <a:tailEnd/>
            </a:ln>
          </p:spPr>
          <p:txBody>
            <a:bodyPr wrap="none" anchor="ctr"/>
            <a:lstStyle/>
            <a:p>
              <a:pPr algn="ctr"/>
              <a:r>
                <a:rPr lang="en-GB" sz="1200" dirty="0">
                  <a:latin typeface="Arial" charset="0"/>
                  <a:cs typeface="Times New Roman" pitchFamily="18" charset="0"/>
                </a:rPr>
                <a:t>M_o_R Approach</a:t>
              </a:r>
            </a:p>
            <a:p>
              <a:pPr algn="ctr"/>
              <a:r>
                <a:rPr lang="en-GB" sz="1200" dirty="0">
                  <a:latin typeface="Arial" charset="0"/>
                  <a:cs typeface="Times New Roman" pitchFamily="18" charset="0"/>
                </a:rPr>
                <a:t>Risk Management</a:t>
              </a:r>
            </a:p>
            <a:p>
              <a:pPr algn="ctr"/>
              <a:r>
                <a:rPr lang="en-GB" sz="1200" dirty="0">
                  <a:latin typeface="Arial" charset="0"/>
                  <a:cs typeface="Times New Roman" pitchFamily="18" charset="0"/>
                </a:rPr>
                <a:t>Policy</a:t>
              </a:r>
            </a:p>
          </p:txBody>
        </p:sp>
        <p:sp>
          <p:nvSpPr>
            <p:cNvPr id="23569" name="AutoShape 21"/>
            <p:cNvSpPr>
              <a:spLocks noChangeArrowheads="1"/>
            </p:cNvSpPr>
            <p:nvPr/>
          </p:nvSpPr>
          <p:spPr bwMode="auto">
            <a:xfrm rot="-5429550">
              <a:off x="2801" y="3188"/>
              <a:ext cx="1080" cy="657"/>
            </a:xfrm>
            <a:prstGeom prst="rightArrow">
              <a:avLst>
                <a:gd name="adj1" fmla="val 70472"/>
                <a:gd name="adj2" fmla="val 38037"/>
              </a:avLst>
            </a:prstGeom>
            <a:solidFill>
              <a:srgbClr val="CCFFFF"/>
            </a:solidFill>
            <a:ln w="9525">
              <a:solidFill>
                <a:schemeClr val="tx1"/>
              </a:solidFill>
              <a:miter lim="800000"/>
              <a:headEnd/>
              <a:tailEnd/>
            </a:ln>
          </p:spPr>
          <p:txBody>
            <a:bodyPr wrap="none" anchor="ctr"/>
            <a:lstStyle/>
            <a:p>
              <a:pPr algn="ctr"/>
              <a:r>
                <a:rPr lang="en-GB" sz="1200" dirty="0">
                  <a:latin typeface="Arial" charset="0"/>
                  <a:cs typeface="Times New Roman" pitchFamily="18" charset="0"/>
                </a:rPr>
                <a:t>M_o_R Approach</a:t>
              </a:r>
            </a:p>
            <a:p>
              <a:pPr algn="ctr"/>
              <a:r>
                <a:rPr lang="en-GB" sz="1200" dirty="0">
                  <a:latin typeface="Arial" charset="0"/>
                  <a:cs typeface="Times New Roman" pitchFamily="18" charset="0"/>
                </a:rPr>
                <a:t>Risk Management</a:t>
              </a:r>
            </a:p>
            <a:p>
              <a:pPr algn="ctr"/>
              <a:r>
                <a:rPr lang="en-GB" sz="1200" dirty="0">
                  <a:latin typeface="Arial" charset="0"/>
                  <a:cs typeface="Times New Roman" pitchFamily="18" charset="0"/>
                </a:rPr>
                <a:t>Process Guide</a:t>
              </a:r>
            </a:p>
          </p:txBody>
        </p:sp>
        <p:sp>
          <p:nvSpPr>
            <p:cNvPr id="23570" name="AutoShape 22"/>
            <p:cNvSpPr>
              <a:spLocks noChangeArrowheads="1"/>
            </p:cNvSpPr>
            <p:nvPr/>
          </p:nvSpPr>
          <p:spPr bwMode="auto">
            <a:xfrm rot="-1707317">
              <a:off x="4214" y="898"/>
              <a:ext cx="1275" cy="660"/>
            </a:xfrm>
            <a:prstGeom prst="leftArrow">
              <a:avLst>
                <a:gd name="adj1" fmla="val 74880"/>
                <a:gd name="adj2" fmla="val 49002"/>
              </a:avLst>
            </a:prstGeom>
            <a:solidFill>
              <a:srgbClr val="CCFFFF"/>
            </a:solidFill>
            <a:ln w="9525">
              <a:solidFill>
                <a:schemeClr val="tx1"/>
              </a:solidFill>
              <a:miter lim="800000"/>
              <a:headEnd/>
              <a:tailEnd/>
            </a:ln>
          </p:spPr>
          <p:txBody>
            <a:bodyPr wrap="none" anchor="ctr"/>
            <a:lstStyle/>
            <a:p>
              <a:pPr algn="ctr"/>
              <a:r>
                <a:rPr lang="en-GB" sz="1200" dirty="0">
                  <a:latin typeface="Arial" charset="0"/>
                  <a:cs typeface="Times New Roman" pitchFamily="18" charset="0"/>
                </a:rPr>
                <a:t>M_o_R Approach</a:t>
              </a:r>
            </a:p>
            <a:p>
              <a:pPr algn="ctr"/>
              <a:r>
                <a:rPr lang="en-GB" sz="1200" dirty="0">
                  <a:latin typeface="Arial" charset="0"/>
                  <a:cs typeface="Times New Roman" pitchFamily="18" charset="0"/>
                </a:rPr>
                <a:t>Issue Log</a:t>
              </a:r>
            </a:p>
          </p:txBody>
        </p:sp>
        <p:sp>
          <p:nvSpPr>
            <p:cNvPr id="23571" name="AutoShape 23"/>
            <p:cNvSpPr>
              <a:spLocks noChangeArrowheads="1"/>
            </p:cNvSpPr>
            <p:nvPr/>
          </p:nvSpPr>
          <p:spPr bwMode="auto">
            <a:xfrm rot="1575080">
              <a:off x="4086" y="2532"/>
              <a:ext cx="1274" cy="661"/>
            </a:xfrm>
            <a:prstGeom prst="leftArrow">
              <a:avLst>
                <a:gd name="adj1" fmla="val 78491"/>
                <a:gd name="adj2" fmla="val 46891"/>
              </a:avLst>
            </a:prstGeom>
            <a:solidFill>
              <a:srgbClr val="CCFFFF"/>
            </a:solidFill>
            <a:ln w="9525">
              <a:solidFill>
                <a:schemeClr val="tx1"/>
              </a:solidFill>
              <a:miter lim="800000"/>
              <a:headEnd/>
              <a:tailEnd/>
            </a:ln>
          </p:spPr>
          <p:txBody>
            <a:bodyPr wrap="none" anchor="ctr"/>
            <a:lstStyle/>
            <a:p>
              <a:pPr algn="ctr"/>
              <a:r>
                <a:rPr lang="en-GB" sz="1200" dirty="0">
                  <a:latin typeface="Arial" charset="0"/>
                  <a:cs typeface="Times New Roman" pitchFamily="18" charset="0"/>
                </a:rPr>
                <a:t>M_o_R Approach</a:t>
              </a:r>
            </a:p>
            <a:p>
              <a:pPr algn="ctr"/>
              <a:r>
                <a:rPr lang="en-GB" sz="1200" dirty="0">
                  <a:latin typeface="Arial" charset="0"/>
                  <a:cs typeface="Times New Roman" pitchFamily="18" charset="0"/>
                </a:rPr>
                <a:t>Risk Management</a:t>
              </a:r>
            </a:p>
            <a:p>
              <a:pPr algn="ctr"/>
              <a:r>
                <a:rPr lang="en-GB" sz="1200" dirty="0">
                  <a:latin typeface="Arial" charset="0"/>
                  <a:cs typeface="Times New Roman" pitchFamily="18" charset="0"/>
                </a:rPr>
                <a:t>Strategy</a:t>
              </a:r>
            </a:p>
          </p:txBody>
        </p:sp>
        <p:sp>
          <p:nvSpPr>
            <p:cNvPr id="23572" name="WordArt 24"/>
            <p:cNvSpPr>
              <a:spLocks noChangeArrowheads="1" noChangeShapeType="1" noTextEdit="1"/>
            </p:cNvSpPr>
            <p:nvPr/>
          </p:nvSpPr>
          <p:spPr bwMode="auto">
            <a:xfrm rot="-60979">
              <a:off x="2604" y="726"/>
              <a:ext cx="1383" cy="506"/>
            </a:xfrm>
            <a:prstGeom prst="rect">
              <a:avLst/>
            </a:prstGeom>
          </p:spPr>
          <p:txBody>
            <a:bodyPr spcFirstLastPara="1" wrap="none" fromWordArt="1">
              <a:prstTxWarp prst="textArchUp">
                <a:avLst>
                  <a:gd name="adj" fmla="val 11408804"/>
                </a:avLst>
              </a:prstTxWarp>
            </a:bodyPr>
            <a:lstStyle/>
            <a:p>
              <a:pPr algn="ctr"/>
              <a:r>
                <a:rPr lang="en-US" sz="1600" kern="10" dirty="0">
                  <a:ln w="9525">
                    <a:solidFill>
                      <a:srgbClr val="000000"/>
                    </a:solidFill>
                    <a:round/>
                    <a:headEnd/>
                    <a:tailEnd/>
                  </a:ln>
                  <a:solidFill>
                    <a:srgbClr val="000000"/>
                  </a:solidFill>
                  <a:latin typeface="Arial"/>
                  <a:cs typeface="Arial"/>
                </a:rPr>
                <a:t>Management of Risk Principles</a:t>
              </a:r>
            </a:p>
          </p:txBody>
        </p:sp>
        <p:sp>
          <p:nvSpPr>
            <p:cNvPr id="23573" name="WordArt 25"/>
            <p:cNvSpPr>
              <a:spLocks noChangeArrowheads="1" noChangeShapeType="1" noTextEdit="1"/>
            </p:cNvSpPr>
            <p:nvPr/>
          </p:nvSpPr>
          <p:spPr bwMode="auto">
            <a:xfrm rot="-60979">
              <a:off x="2836" y="959"/>
              <a:ext cx="925" cy="389"/>
            </a:xfrm>
            <a:prstGeom prst="rect">
              <a:avLst/>
            </a:prstGeom>
          </p:spPr>
          <p:txBody>
            <a:bodyPr spcFirstLastPara="1" wrap="none" fromWordArt="1">
              <a:prstTxWarp prst="textArchUp">
                <a:avLst>
                  <a:gd name="adj" fmla="val 11819076"/>
                </a:avLst>
              </a:prstTxWarp>
            </a:bodyPr>
            <a:lstStyle/>
            <a:p>
              <a:pPr algn="ctr"/>
              <a:r>
                <a:rPr lang="en-US" sz="1600" kern="10" dirty="0">
                  <a:ln w="9525">
                    <a:solidFill>
                      <a:srgbClr val="000000"/>
                    </a:solidFill>
                    <a:round/>
                    <a:headEnd/>
                    <a:tailEnd/>
                  </a:ln>
                  <a:solidFill>
                    <a:srgbClr val="000000"/>
                  </a:solidFill>
                  <a:latin typeface="Arial"/>
                  <a:cs typeface="Arial"/>
                </a:rPr>
                <a:t>Embed and Review</a:t>
              </a:r>
            </a:p>
          </p:txBody>
        </p:sp>
      </p:grpSp>
      <p:sp>
        <p:nvSpPr>
          <p:cNvPr id="29" name="Text Box 17"/>
          <p:cNvSpPr txBox="1">
            <a:spLocks noChangeArrowheads="1"/>
          </p:cNvSpPr>
          <p:nvPr/>
        </p:nvSpPr>
        <p:spPr bwMode="auto">
          <a:xfrm>
            <a:off x="5623728" y="6193507"/>
            <a:ext cx="6780844"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Rectangle 9"/>
          <p:cNvSpPr>
            <a:spLocks noGrp="1" noChangeArrowheads="1"/>
          </p:cNvSpPr>
          <p:nvPr>
            <p:ph type="title"/>
          </p:nvPr>
        </p:nvSpPr>
        <p:spPr/>
        <p:txBody>
          <a:bodyPr>
            <a:normAutofit fontScale="90000"/>
          </a:bodyPr>
          <a:lstStyle/>
          <a:p>
            <a:r>
              <a:rPr lang="en-GB" dirty="0"/>
              <a:t>Identifying &amp; establishing opportunities for change </a:t>
            </a:r>
          </a:p>
        </p:txBody>
      </p:sp>
      <p:sp>
        <p:nvSpPr>
          <p:cNvPr id="290820" name="Rectangle 10"/>
          <p:cNvSpPr>
            <a:spLocks noGrp="1" noChangeArrowheads="1"/>
          </p:cNvSpPr>
          <p:nvPr>
            <p:ph sz="quarter" idx="1"/>
          </p:nvPr>
        </p:nvSpPr>
        <p:spPr/>
        <p:txBody>
          <a:bodyPr/>
          <a:lstStyle/>
          <a:p>
            <a:r>
              <a:rPr lang="en-GB" dirty="0"/>
              <a:t>Changes in organisational structure and/or personnel</a:t>
            </a:r>
          </a:p>
          <a:p>
            <a:r>
              <a:rPr lang="en-GB" dirty="0"/>
              <a:t>Other change management activities</a:t>
            </a:r>
          </a:p>
          <a:p>
            <a:r>
              <a:rPr lang="en-GB" dirty="0"/>
              <a:t>Introducing new or changed standards</a:t>
            </a:r>
          </a:p>
          <a:p>
            <a:r>
              <a:rPr lang="en-GB" dirty="0"/>
              <a:t>Unexpected occurrences or failures within an organisation</a:t>
            </a:r>
          </a:p>
        </p:txBody>
      </p:sp>
      <p:sp>
        <p:nvSpPr>
          <p:cNvPr id="5" name="Tijdelijke aanduiding voor tekst 4">
            <a:extLst>
              <a:ext uri="{FF2B5EF4-FFF2-40B4-BE49-F238E27FC236}">
                <a16:creationId xmlns:a16="http://schemas.microsoft.com/office/drawing/2014/main" id="{9923D1B5-CAF4-4020-9327-0D855E292988}"/>
              </a:ext>
            </a:extLst>
          </p:cNvPr>
          <p:cNvSpPr>
            <a:spLocks noGrp="1"/>
          </p:cNvSpPr>
          <p:nvPr>
            <p:ph type="body" sz="quarter" idx="13"/>
          </p:nvPr>
        </p:nvSpPr>
        <p:spPr/>
        <p:txBody>
          <a:bodyPr/>
          <a:lstStyle/>
          <a:p>
            <a:r>
              <a:rPr lang="en-GB" dirty="0"/>
              <a:t>Ref. 5.6</a:t>
            </a:r>
            <a:endParaRPr lang="nl-NL" dirty="0"/>
          </a:p>
        </p:txBody>
      </p:sp>
    </p:spTree>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AD0665-EFB7-4C1E-B300-044E64234F2D}"/>
              </a:ext>
            </a:extLst>
          </p:cNvPr>
          <p:cNvSpPr>
            <a:spLocks noGrp="1"/>
          </p:cNvSpPr>
          <p:nvPr>
            <p:ph type="ctrTitle"/>
          </p:nvPr>
        </p:nvSpPr>
        <p:spPr>
          <a:xfrm>
            <a:off x="1816628" y="2693987"/>
            <a:ext cx="9998903" cy="1470025"/>
          </a:xfrm>
        </p:spPr>
        <p:txBody>
          <a:bodyPr>
            <a:normAutofit/>
          </a:bodyPr>
          <a:lstStyle/>
          <a:p>
            <a:r>
              <a:rPr lang="en-GB" b="1" dirty="0"/>
              <a:t>M_o_R® Practitioner - Day 3</a:t>
            </a:r>
            <a:endParaRPr lang="nl-NL" dirty="0"/>
          </a:p>
        </p:txBody>
      </p:sp>
    </p:spTree>
    <p:extLst>
      <p:ext uri="{BB962C8B-B14F-4D97-AF65-F5344CB8AC3E}">
        <p14:creationId xmlns:p14="http://schemas.microsoft.com/office/powerpoint/2010/main" val="184188716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Embedding and Reviewing</a:t>
            </a:r>
          </a:p>
        </p:txBody>
      </p:sp>
      <p:sp>
        <p:nvSpPr>
          <p:cNvPr id="3" name="Tijdelijke aanduiding voor tekst 2"/>
          <p:cNvSpPr>
            <a:spLocks noGrp="1"/>
          </p:cNvSpPr>
          <p:nvPr>
            <p:ph type="body" idx="4294967295"/>
          </p:nvPr>
        </p:nvSpPr>
        <p:spPr>
          <a:xfrm>
            <a:off x="4413250" y="2857500"/>
            <a:ext cx="7778750" cy="1357313"/>
          </a:xfrm>
        </p:spPr>
        <p:txBody>
          <a:bodyPr>
            <a:normAutofit/>
          </a:bodyPr>
          <a:lstStyle/>
          <a:p>
            <a:pPr marL="363501" indent="-363501">
              <a:buFont typeface="Arial" pitchFamily="34" charset="0"/>
              <a:buChar char="•"/>
            </a:pPr>
            <a:r>
              <a:rPr lang="en-US" dirty="0">
                <a:solidFill>
                  <a:srgbClr val="FF8533"/>
                </a:solidFill>
              </a:rPr>
              <a:t>The Health Check</a:t>
            </a:r>
          </a:p>
          <a:p>
            <a:pPr marL="363501" indent="-363501">
              <a:buFont typeface="Arial" pitchFamily="34" charset="0"/>
              <a:buChar char="•"/>
            </a:pPr>
            <a:r>
              <a:rPr lang="en-US" dirty="0">
                <a:solidFill>
                  <a:srgbClr val="FF8533"/>
                </a:solidFill>
              </a:rPr>
              <a:t>Maturity Models</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GB" dirty="0"/>
              <a:t>M_o_R Health Check</a:t>
            </a:r>
          </a:p>
        </p:txBody>
      </p:sp>
      <p:sp>
        <p:nvSpPr>
          <p:cNvPr id="295939" name="Rectangle 3"/>
          <p:cNvSpPr>
            <a:spLocks noGrp="1" noChangeArrowheads="1"/>
          </p:cNvSpPr>
          <p:nvPr>
            <p:ph sz="quarter" idx="1"/>
          </p:nvPr>
        </p:nvSpPr>
        <p:spPr/>
        <p:txBody>
          <a:bodyPr/>
          <a:lstStyle/>
          <a:p>
            <a:r>
              <a:rPr lang="en-GB" dirty="0"/>
              <a:t>Check the ‘health’ of risk management where can we improve</a:t>
            </a:r>
          </a:p>
          <a:p>
            <a:r>
              <a:rPr lang="en-GB" dirty="0"/>
              <a:t>Used for self-assessment, peer review or external assessment </a:t>
            </a:r>
          </a:p>
          <a:p>
            <a:r>
              <a:rPr lang="en-GB" dirty="0"/>
              <a:t>Most useful when preparing and carrying out an enterprise-wide assessment</a:t>
            </a:r>
          </a:p>
          <a:p>
            <a:r>
              <a:rPr lang="en-GB" dirty="0"/>
              <a:t>Also used for assessments of specific programmes, projects or operational activities</a:t>
            </a:r>
          </a:p>
          <a:p>
            <a:r>
              <a:rPr lang="en-GB" dirty="0"/>
              <a:t>The health check might prove useful:</a:t>
            </a:r>
          </a:p>
          <a:p>
            <a:pPr lvl="1"/>
            <a:r>
              <a:rPr lang="en-GB" dirty="0"/>
              <a:t>before or as complement to an gateway review</a:t>
            </a:r>
          </a:p>
          <a:p>
            <a:pPr lvl="1"/>
            <a:r>
              <a:rPr lang="en-GB" dirty="0"/>
              <a:t>when developing an annual operational plan</a:t>
            </a:r>
          </a:p>
        </p:txBody>
      </p:sp>
      <p:sp>
        <p:nvSpPr>
          <p:cNvPr id="5" name="Tijdelijke aanduiding voor tekst 4">
            <a:extLst>
              <a:ext uri="{FF2B5EF4-FFF2-40B4-BE49-F238E27FC236}">
                <a16:creationId xmlns:a16="http://schemas.microsoft.com/office/drawing/2014/main" id="{98429913-A28C-45EC-8869-BE05383110F9}"/>
              </a:ext>
            </a:extLst>
          </p:cNvPr>
          <p:cNvSpPr>
            <a:spLocks noGrp="1"/>
          </p:cNvSpPr>
          <p:nvPr>
            <p:ph type="body" sz="quarter" idx="13"/>
          </p:nvPr>
        </p:nvSpPr>
        <p:spPr/>
        <p:txBody>
          <a:bodyPr/>
          <a:lstStyle/>
          <a:p>
            <a:r>
              <a:rPr lang="en-GB" dirty="0"/>
              <a:t>App. C</a:t>
            </a:r>
            <a:endParaRPr lang="nl-NL" dirty="0"/>
          </a:p>
        </p:txBody>
      </p:sp>
    </p:spTree>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4" name="Rectangle 39"/>
          <p:cNvSpPr>
            <a:spLocks noGrp="1" noChangeArrowheads="1"/>
          </p:cNvSpPr>
          <p:nvPr>
            <p:ph sz="quarter" idx="1"/>
          </p:nvPr>
        </p:nvSpPr>
        <p:spPr>
          <a:xfrm>
            <a:off x="1679511" y="4077712"/>
            <a:ext cx="4608577" cy="2231607"/>
          </a:xfrm>
        </p:spPr>
        <p:txBody>
          <a:bodyPr>
            <a:normAutofit/>
          </a:bodyPr>
          <a:lstStyle/>
          <a:p>
            <a:pPr marL="190481" indent="-190481">
              <a:spcBef>
                <a:spcPct val="90000"/>
              </a:spcBef>
              <a:defRPr/>
            </a:pPr>
            <a:r>
              <a:rPr lang="en-GB" dirty="0"/>
              <a:t>The health check should be formally administered and repeated to monitor changes over time</a:t>
            </a:r>
          </a:p>
          <a:p>
            <a:pPr marL="190481" indent="-190481">
              <a:spcBef>
                <a:spcPct val="90000"/>
              </a:spcBef>
              <a:defRPr/>
            </a:pPr>
            <a:r>
              <a:rPr lang="en-GB" dirty="0"/>
              <a:t>Each administration of the health check will occur using these steps</a:t>
            </a:r>
          </a:p>
          <a:p>
            <a:pPr marL="190481" indent="-190481">
              <a:defRPr/>
            </a:pPr>
            <a:endParaRPr lang="en-GB" dirty="0"/>
          </a:p>
        </p:txBody>
      </p:sp>
      <p:sp>
        <p:nvSpPr>
          <p:cNvPr id="3" name="Tijdelijke aanduiding voor tekst 2">
            <a:extLst>
              <a:ext uri="{FF2B5EF4-FFF2-40B4-BE49-F238E27FC236}">
                <a16:creationId xmlns:a16="http://schemas.microsoft.com/office/drawing/2014/main" id="{771724A9-CD50-4F2A-9D53-1CFC4940B084}"/>
              </a:ext>
            </a:extLst>
          </p:cNvPr>
          <p:cNvSpPr>
            <a:spLocks noGrp="1"/>
          </p:cNvSpPr>
          <p:nvPr>
            <p:ph type="body" sz="quarter" idx="13"/>
          </p:nvPr>
        </p:nvSpPr>
        <p:spPr/>
        <p:txBody>
          <a:bodyPr/>
          <a:lstStyle/>
          <a:p>
            <a:r>
              <a:rPr lang="en-GB" dirty="0"/>
              <a:t>App. C</a:t>
            </a:r>
            <a:endParaRPr lang="nl-NL" dirty="0"/>
          </a:p>
        </p:txBody>
      </p:sp>
      <p:sp>
        <p:nvSpPr>
          <p:cNvPr id="296967" name="Rectangle 2"/>
          <p:cNvSpPr>
            <a:spLocks noGrp="1" noChangeArrowheads="1"/>
          </p:cNvSpPr>
          <p:nvPr>
            <p:ph type="title"/>
          </p:nvPr>
        </p:nvSpPr>
        <p:spPr>
          <a:ln w="12700" cap="sq">
            <a:noFill/>
            <a:round/>
          </a:ln>
        </p:spPr>
        <p:txBody>
          <a:bodyPr bIns="91431" anchor="b" anchorCtr="0">
            <a:normAutofit/>
          </a:bodyPr>
          <a:lstStyle/>
          <a:p>
            <a:pPr>
              <a:lnSpc>
                <a:spcPts val="2700"/>
              </a:lnSpc>
              <a:defRPr/>
            </a:pPr>
            <a:r>
              <a:rPr lang="en-GB" dirty="0"/>
              <a:t>M_o_R Health Check Process</a:t>
            </a:r>
          </a:p>
        </p:txBody>
      </p:sp>
      <p:sp>
        <p:nvSpPr>
          <p:cNvPr id="300061" name="Rectangle 23"/>
          <p:cNvSpPr>
            <a:spLocks noChangeArrowheads="1"/>
          </p:cNvSpPr>
          <p:nvPr/>
        </p:nvSpPr>
        <p:spPr bwMode="auto">
          <a:xfrm>
            <a:off x="6524630" y="2928935"/>
            <a:ext cx="3963985" cy="2143140"/>
          </a:xfrm>
          <a:prstGeom prst="rect">
            <a:avLst/>
          </a:prstGeom>
          <a:solidFill>
            <a:srgbClr val="FFC000"/>
          </a:solidFill>
          <a:ln w="19050">
            <a:solidFill>
              <a:srgbClr val="FF6600"/>
            </a:solidFill>
            <a:prstDash val="solid"/>
            <a:miter lim="800000"/>
            <a:headEnd/>
            <a:tailEnd/>
          </a:ln>
        </p:spPr>
        <p:txBody>
          <a:bodyPr wrap="square" lIns="91431" tIns="45715" rIns="91431" bIns="45715">
            <a:noAutofit/>
          </a:bodyPr>
          <a:lstStyle/>
          <a:p>
            <a:pPr marL="95240" indent="-95240">
              <a:spcBef>
                <a:spcPct val="25000"/>
              </a:spcBef>
            </a:pPr>
            <a:r>
              <a:rPr lang="en-GB" sz="1400" b="1" dirty="0">
                <a:latin typeface="Calibri" panose="020F0502020204030204" pitchFamily="34" charset="0"/>
                <a:cs typeface="Calibri" panose="020F0502020204030204" pitchFamily="34" charset="0"/>
              </a:rPr>
              <a:t>Data Analysis</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Identify trends and patterns</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Note deficiencies</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Note strengths</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Identify three to five key themes</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Conduct intermediate review with the sponsor</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Identify recommendations.</a:t>
            </a:r>
          </a:p>
        </p:txBody>
      </p:sp>
      <p:sp>
        <p:nvSpPr>
          <p:cNvPr id="300053" name="Rectangle 21"/>
          <p:cNvSpPr>
            <a:spLocks noChangeArrowheads="1"/>
          </p:cNvSpPr>
          <p:nvPr/>
        </p:nvSpPr>
        <p:spPr bwMode="auto">
          <a:xfrm>
            <a:off x="1809720" y="1142986"/>
            <a:ext cx="4143404" cy="2801943"/>
          </a:xfrm>
          <a:prstGeom prst="rect">
            <a:avLst/>
          </a:prstGeom>
          <a:solidFill>
            <a:srgbClr val="FFC000"/>
          </a:solidFill>
          <a:ln w="19050">
            <a:solidFill>
              <a:srgbClr val="FF6600"/>
            </a:solidFill>
            <a:prstDash val="solid"/>
            <a:miter lim="800000"/>
            <a:headEnd/>
            <a:tailEnd/>
          </a:ln>
        </p:spPr>
        <p:txBody>
          <a:bodyPr wrap="square" lIns="91431" tIns="45715" rIns="91431" bIns="45715">
            <a:noAutofit/>
          </a:bodyPr>
          <a:lstStyle/>
          <a:p>
            <a:pPr marL="95240" indent="-95240">
              <a:spcBef>
                <a:spcPct val="25000"/>
              </a:spcBef>
            </a:pPr>
            <a:r>
              <a:rPr lang="en-GB" sz="1400" b="1" dirty="0">
                <a:latin typeface="Calibri" panose="020F0502020204030204" pitchFamily="34" charset="0"/>
                <a:cs typeface="Calibri" panose="020F0502020204030204" pitchFamily="34" charset="0"/>
              </a:rPr>
              <a:t>Preparation</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Define </a:t>
            </a:r>
            <a:r>
              <a:rPr lang="en-GB" sz="1400" dirty="0" err="1">
                <a:latin typeface="Calibri" panose="020F0502020204030204" pitchFamily="34" charset="0"/>
                <a:cs typeface="Calibri" panose="020F0502020204030204" pitchFamily="34" charset="0"/>
              </a:rPr>
              <a:t>ToR</a:t>
            </a:r>
            <a:r>
              <a:rPr lang="en-GB" sz="1400" dirty="0">
                <a:latin typeface="Calibri" panose="020F0502020204030204" pitchFamily="34" charset="0"/>
                <a:cs typeface="Calibri" panose="020F0502020204030204" pitchFamily="34" charset="0"/>
              </a:rPr>
              <a:t> based on the sponsor’s needs</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Define roles and responsibilities</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Select a review team</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Collect background information for the team</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Brief the team and share information</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Refine the Health check approach</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Refine the question set </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Define the necessary interviews</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Schedule interviews (as appropriate).</a:t>
            </a:r>
          </a:p>
        </p:txBody>
      </p:sp>
      <p:sp>
        <p:nvSpPr>
          <p:cNvPr id="300044" name="Rectangle 22"/>
          <p:cNvSpPr>
            <a:spLocks noChangeArrowheads="1"/>
          </p:cNvSpPr>
          <p:nvPr/>
        </p:nvSpPr>
        <p:spPr bwMode="auto">
          <a:xfrm>
            <a:off x="6524629" y="1142984"/>
            <a:ext cx="3963985" cy="1500198"/>
          </a:xfrm>
          <a:prstGeom prst="rect">
            <a:avLst/>
          </a:prstGeom>
          <a:solidFill>
            <a:srgbClr val="FFC000"/>
          </a:solidFill>
          <a:ln w="19050">
            <a:solidFill>
              <a:srgbClr val="FF6600"/>
            </a:solidFill>
            <a:prstDash val="solid"/>
            <a:miter lim="800000"/>
            <a:headEnd/>
            <a:tailEnd/>
          </a:ln>
        </p:spPr>
        <p:txBody>
          <a:bodyPr wrap="square" lIns="91431" tIns="45715" rIns="91431" bIns="45715">
            <a:noAutofit/>
          </a:bodyPr>
          <a:lstStyle/>
          <a:p>
            <a:pPr marL="95240" indent="-95240">
              <a:spcBef>
                <a:spcPct val="25000"/>
              </a:spcBef>
            </a:pPr>
            <a:r>
              <a:rPr lang="en-GB" sz="1400" b="1" dirty="0">
                <a:latin typeface="Calibri" panose="020F0502020204030204" pitchFamily="34" charset="0"/>
                <a:cs typeface="Calibri" panose="020F0502020204030204" pitchFamily="34" charset="0"/>
              </a:rPr>
              <a:t>Data Collection</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Review written documentation (as appropriate) note individual findings</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Conduct interviews (as appropriate) and document findings from each.</a:t>
            </a:r>
          </a:p>
        </p:txBody>
      </p:sp>
      <p:sp>
        <p:nvSpPr>
          <p:cNvPr id="300051" name="Rectangle 24"/>
          <p:cNvSpPr>
            <a:spLocks noChangeArrowheads="1"/>
          </p:cNvSpPr>
          <p:nvPr/>
        </p:nvSpPr>
        <p:spPr bwMode="auto">
          <a:xfrm>
            <a:off x="6524628" y="5357826"/>
            <a:ext cx="3963984" cy="1143008"/>
          </a:xfrm>
          <a:prstGeom prst="rect">
            <a:avLst/>
          </a:prstGeom>
          <a:solidFill>
            <a:srgbClr val="FFC000"/>
          </a:solidFill>
          <a:ln w="19050">
            <a:solidFill>
              <a:srgbClr val="FF6600"/>
            </a:solidFill>
            <a:prstDash val="solid"/>
            <a:miter lim="800000"/>
            <a:headEnd/>
            <a:tailEnd/>
          </a:ln>
        </p:spPr>
        <p:txBody>
          <a:bodyPr wrap="square" lIns="91431" tIns="45715" rIns="91431" bIns="45715">
            <a:noAutofit/>
          </a:bodyPr>
          <a:lstStyle/>
          <a:p>
            <a:pPr marL="95240" indent="-95240">
              <a:spcBef>
                <a:spcPct val="25000"/>
              </a:spcBef>
            </a:pPr>
            <a:r>
              <a:rPr lang="en-GB" sz="1400" b="1" dirty="0">
                <a:latin typeface="Calibri" panose="020F0502020204030204" pitchFamily="34" charset="0"/>
                <a:cs typeface="Calibri" panose="020F0502020204030204" pitchFamily="34" charset="0"/>
              </a:rPr>
              <a:t>Review and Report</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Draft report</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Conduct final review with the sponsor</a:t>
            </a:r>
          </a:p>
          <a:p>
            <a:pPr marL="180957" indent="-180957">
              <a:spcBef>
                <a:spcPct val="25000"/>
              </a:spcBef>
              <a:buFontTx/>
              <a:buChar char="•"/>
            </a:pPr>
            <a:r>
              <a:rPr lang="en-GB" sz="1400" dirty="0">
                <a:latin typeface="Calibri" panose="020F0502020204030204" pitchFamily="34" charset="0"/>
                <a:cs typeface="Calibri" panose="020F0502020204030204" pitchFamily="34" charset="0"/>
              </a:rPr>
              <a:t>Finalise report.</a:t>
            </a:r>
          </a:p>
        </p:txBody>
      </p:sp>
      <p:sp>
        <p:nvSpPr>
          <p:cNvPr id="300049" name="AutoShape 42"/>
          <p:cNvSpPr>
            <a:spLocks noChangeArrowheads="1"/>
          </p:cNvSpPr>
          <p:nvPr/>
        </p:nvSpPr>
        <p:spPr bwMode="auto">
          <a:xfrm rot="16200000" flipH="1">
            <a:off x="6167440" y="1500176"/>
            <a:ext cx="142877" cy="571505"/>
          </a:xfrm>
          <a:prstGeom prst="downArrow">
            <a:avLst>
              <a:gd name="adj1" fmla="val 50000"/>
              <a:gd name="adj2" fmla="val 47826"/>
            </a:avLst>
          </a:prstGeom>
          <a:solidFill>
            <a:srgbClr val="FF6600"/>
          </a:solidFill>
          <a:ln w="9525">
            <a:solidFill>
              <a:srgbClr val="FF6600"/>
            </a:solidFill>
            <a:miter lim="800000"/>
            <a:headEnd/>
            <a:tailEnd/>
          </a:ln>
        </p:spPr>
        <p:txBody>
          <a:bodyPr wrap="none" lIns="91431" tIns="0" rIns="91431" bIns="0" anchor="ctr"/>
          <a:lstStyle/>
          <a:p>
            <a:endParaRPr lang="en-GB"/>
          </a:p>
        </p:txBody>
      </p:sp>
      <p:sp>
        <p:nvSpPr>
          <p:cNvPr id="34" name="AutoShape 42"/>
          <p:cNvSpPr>
            <a:spLocks noChangeArrowheads="1"/>
          </p:cNvSpPr>
          <p:nvPr/>
        </p:nvSpPr>
        <p:spPr bwMode="auto">
          <a:xfrm flipH="1">
            <a:off x="7810512" y="2643184"/>
            <a:ext cx="142876" cy="285753"/>
          </a:xfrm>
          <a:prstGeom prst="downArrow">
            <a:avLst>
              <a:gd name="adj1" fmla="val 50000"/>
              <a:gd name="adj2" fmla="val 47826"/>
            </a:avLst>
          </a:prstGeom>
          <a:solidFill>
            <a:srgbClr val="FF6600"/>
          </a:solidFill>
          <a:ln w="9525">
            <a:solidFill>
              <a:srgbClr val="FF6600"/>
            </a:solidFill>
            <a:miter lim="800000"/>
            <a:headEnd/>
            <a:tailEnd/>
          </a:ln>
        </p:spPr>
        <p:txBody>
          <a:bodyPr wrap="none" lIns="91431" tIns="0" rIns="91431" bIns="0" anchor="ctr"/>
          <a:lstStyle/>
          <a:p>
            <a:endParaRPr lang="en-GB"/>
          </a:p>
        </p:txBody>
      </p:sp>
      <p:sp>
        <p:nvSpPr>
          <p:cNvPr id="35" name="AutoShape 42"/>
          <p:cNvSpPr>
            <a:spLocks noChangeArrowheads="1"/>
          </p:cNvSpPr>
          <p:nvPr/>
        </p:nvSpPr>
        <p:spPr bwMode="auto">
          <a:xfrm flipH="1">
            <a:off x="7881950" y="5072076"/>
            <a:ext cx="142876" cy="285753"/>
          </a:xfrm>
          <a:prstGeom prst="downArrow">
            <a:avLst>
              <a:gd name="adj1" fmla="val 50000"/>
              <a:gd name="adj2" fmla="val 47826"/>
            </a:avLst>
          </a:prstGeom>
          <a:solidFill>
            <a:srgbClr val="FF6600"/>
          </a:solidFill>
          <a:ln w="9525">
            <a:solidFill>
              <a:srgbClr val="FF6600"/>
            </a:solidFill>
            <a:miter lim="800000"/>
            <a:headEnd/>
            <a:tailEnd/>
          </a:ln>
        </p:spPr>
        <p:txBody>
          <a:bodyPr wrap="none" lIns="91431" tIns="0" rIns="91431" bIns="0" anchor="ctr"/>
          <a:lstStyle/>
          <a:p>
            <a:endParaRPr lang="en-GB"/>
          </a:p>
        </p:txBody>
      </p:sp>
    </p:spTree>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7"/>
          <p:cNvSpPr txBox="1">
            <a:spLocks noChangeArrowheads="1"/>
          </p:cNvSpPr>
          <p:nvPr/>
        </p:nvSpPr>
        <p:spPr bwMode="auto">
          <a:xfrm>
            <a:off x="3215680" y="6165304"/>
            <a:ext cx="5760640"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
        <p:nvSpPr>
          <p:cNvPr id="4" name="Titel 3">
            <a:extLst>
              <a:ext uri="{FF2B5EF4-FFF2-40B4-BE49-F238E27FC236}">
                <a16:creationId xmlns:a16="http://schemas.microsoft.com/office/drawing/2014/main" id="{2B9533D1-6A5F-42AD-BB24-7182C0F190A2}"/>
              </a:ext>
            </a:extLst>
          </p:cNvPr>
          <p:cNvSpPr>
            <a:spLocks noGrp="1"/>
          </p:cNvSpPr>
          <p:nvPr>
            <p:ph type="title"/>
          </p:nvPr>
        </p:nvSpPr>
        <p:spPr/>
        <p:txBody>
          <a:bodyPr/>
          <a:lstStyle/>
          <a:p>
            <a:r>
              <a:rPr lang="en-GB" dirty="0"/>
              <a:t>Health Check Questions</a:t>
            </a:r>
            <a:endParaRPr lang="nl-NL" dirty="0"/>
          </a:p>
        </p:txBody>
      </p:sp>
      <p:sp>
        <p:nvSpPr>
          <p:cNvPr id="7" name="Tijdelijke aanduiding voor inhoud 6">
            <a:extLst>
              <a:ext uri="{FF2B5EF4-FFF2-40B4-BE49-F238E27FC236}">
                <a16:creationId xmlns:a16="http://schemas.microsoft.com/office/drawing/2014/main" id="{151EF859-53BB-4080-BD25-426EB262C958}"/>
              </a:ext>
            </a:extLst>
          </p:cNvPr>
          <p:cNvSpPr>
            <a:spLocks noGrp="1"/>
          </p:cNvSpPr>
          <p:nvPr>
            <p:ph sz="quarter" idx="1"/>
          </p:nvPr>
        </p:nvSpPr>
        <p:spPr/>
        <p:txBody>
          <a:bodyPr/>
          <a:lstStyle/>
          <a:p>
            <a:r>
              <a:rPr lang="en-GB" dirty="0"/>
              <a:t>Each Principle followed by a set of questions</a:t>
            </a:r>
          </a:p>
          <a:p>
            <a:r>
              <a:rPr lang="en-GB" dirty="0"/>
              <a:t>Affirmative response identifies an aspect of the principle that has been applied</a:t>
            </a:r>
          </a:p>
          <a:p>
            <a:r>
              <a:rPr lang="en-GB" dirty="0"/>
              <a:t>Negative response identifies a lack of comprehensive application of the principles</a:t>
            </a:r>
          </a:p>
          <a:p>
            <a:r>
              <a:rPr lang="en-GB" dirty="0"/>
              <a:t>The more questions that are answered in the affirmative, the closer the application of risk management approaches good practice</a:t>
            </a:r>
          </a:p>
          <a:p>
            <a:endParaRPr lang="nl-NL" dirty="0"/>
          </a:p>
        </p:txBody>
      </p:sp>
      <p:sp>
        <p:nvSpPr>
          <p:cNvPr id="10" name="Tijdelijke aanduiding voor tekst 9">
            <a:extLst>
              <a:ext uri="{FF2B5EF4-FFF2-40B4-BE49-F238E27FC236}">
                <a16:creationId xmlns:a16="http://schemas.microsoft.com/office/drawing/2014/main" id="{462D0AA8-1626-4BA8-AD11-8478D5AF4F53}"/>
              </a:ext>
            </a:extLst>
          </p:cNvPr>
          <p:cNvSpPr>
            <a:spLocks noGrp="1"/>
          </p:cNvSpPr>
          <p:nvPr>
            <p:ph type="body" sz="quarter" idx="13"/>
          </p:nvPr>
        </p:nvSpPr>
        <p:spPr/>
        <p:txBody>
          <a:bodyPr/>
          <a:lstStyle/>
          <a:p>
            <a:r>
              <a:rPr lang="en-GB" dirty="0"/>
              <a:t>App. C</a:t>
            </a:r>
            <a:endParaRPr lang="nl-NL" dirty="0"/>
          </a:p>
        </p:txBody>
      </p:sp>
    </p:spTree>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4"/>
          <p:cNvSpPr>
            <a:spLocks noGrp="1" noChangeArrowheads="1"/>
          </p:cNvSpPr>
          <p:nvPr>
            <p:ph type="title"/>
          </p:nvPr>
        </p:nvSpPr>
        <p:spPr/>
        <p:txBody>
          <a:bodyPr/>
          <a:lstStyle/>
          <a:p>
            <a:pPr eaLnBrk="1" hangingPunct="1">
              <a:defRPr/>
            </a:pPr>
            <a:r>
              <a:rPr lang="en-GB" dirty="0"/>
              <a:t>Maturity model</a:t>
            </a:r>
          </a:p>
        </p:txBody>
      </p:sp>
      <p:sp>
        <p:nvSpPr>
          <p:cNvPr id="3" name="Tijdelijke aanduiding voor tekst 2">
            <a:extLst>
              <a:ext uri="{FF2B5EF4-FFF2-40B4-BE49-F238E27FC236}">
                <a16:creationId xmlns:a16="http://schemas.microsoft.com/office/drawing/2014/main" id="{7A6DB443-B70F-4503-891F-A7398ED92FEA}"/>
              </a:ext>
            </a:extLst>
          </p:cNvPr>
          <p:cNvSpPr>
            <a:spLocks noGrp="1"/>
          </p:cNvSpPr>
          <p:nvPr>
            <p:ph type="body" sz="quarter" idx="13"/>
          </p:nvPr>
        </p:nvSpPr>
        <p:spPr/>
        <p:txBody>
          <a:bodyPr/>
          <a:lstStyle/>
          <a:p>
            <a:r>
              <a:rPr lang="en-GB" dirty="0"/>
              <a:t>App. D</a:t>
            </a:r>
            <a:endParaRPr lang="nl-NL" dirty="0"/>
          </a:p>
        </p:txBody>
      </p:sp>
      <p:sp>
        <p:nvSpPr>
          <p:cNvPr id="302083" name="AutoShape 5"/>
          <p:cNvSpPr>
            <a:spLocks noChangeArrowheads="1"/>
          </p:cNvSpPr>
          <p:nvPr/>
        </p:nvSpPr>
        <p:spPr bwMode="auto">
          <a:xfrm flipH="1">
            <a:off x="3721100" y="3927821"/>
            <a:ext cx="4800600" cy="2286000"/>
          </a:xfrm>
          <a:prstGeom prst="flowChartPunchedCard">
            <a:avLst/>
          </a:prstGeom>
          <a:solidFill>
            <a:srgbClr val="00B0F0">
              <a:alpha val="50195"/>
            </a:srgbClr>
          </a:solidFill>
          <a:ln w="50800">
            <a:solidFill>
              <a:schemeClr val="bg1"/>
            </a:solidFill>
            <a:miter lim="800000"/>
            <a:headEnd/>
            <a:tailEnd/>
          </a:ln>
        </p:spPr>
        <p:txBody>
          <a:bodyPr wrap="none" lIns="91431" tIns="45715" rIns="91431" bIns="45715" anchor="ctr"/>
          <a:lstStyle/>
          <a:p>
            <a:endParaRPr lang="en-US"/>
          </a:p>
        </p:txBody>
      </p:sp>
      <p:sp>
        <p:nvSpPr>
          <p:cNvPr id="302084" name="AutoShape 6"/>
          <p:cNvSpPr>
            <a:spLocks noChangeArrowheads="1"/>
          </p:cNvSpPr>
          <p:nvPr/>
        </p:nvSpPr>
        <p:spPr bwMode="auto">
          <a:xfrm flipH="1">
            <a:off x="4711700" y="2861021"/>
            <a:ext cx="2438400" cy="2057400"/>
          </a:xfrm>
          <a:prstGeom prst="flowChartPunchedCard">
            <a:avLst/>
          </a:prstGeom>
          <a:solidFill>
            <a:srgbClr val="0070C0">
              <a:alpha val="50195"/>
            </a:srgbClr>
          </a:solidFill>
          <a:ln w="50800">
            <a:solidFill>
              <a:schemeClr val="bg1"/>
            </a:solidFill>
            <a:miter lim="800000"/>
            <a:headEnd/>
            <a:tailEnd/>
          </a:ln>
        </p:spPr>
        <p:txBody>
          <a:bodyPr wrap="none" lIns="91431" tIns="45715" rIns="91431" bIns="45715" anchor="ctr"/>
          <a:lstStyle/>
          <a:p>
            <a:endParaRPr lang="en-US"/>
          </a:p>
        </p:txBody>
      </p:sp>
      <p:sp>
        <p:nvSpPr>
          <p:cNvPr id="302085" name="AutoShape 7"/>
          <p:cNvSpPr>
            <a:spLocks noChangeArrowheads="1"/>
          </p:cNvSpPr>
          <p:nvPr/>
        </p:nvSpPr>
        <p:spPr bwMode="auto">
          <a:xfrm flipH="1">
            <a:off x="5321301" y="3927821"/>
            <a:ext cx="1295400" cy="2286000"/>
          </a:xfrm>
          <a:prstGeom prst="flowChartPunchedCard">
            <a:avLst/>
          </a:prstGeom>
          <a:solidFill>
            <a:srgbClr val="7DC4C9">
              <a:alpha val="50195"/>
            </a:srgbClr>
          </a:solidFill>
          <a:ln w="50800">
            <a:solidFill>
              <a:schemeClr val="bg1"/>
            </a:solidFill>
            <a:miter lim="800000"/>
            <a:headEnd/>
            <a:tailEnd/>
          </a:ln>
        </p:spPr>
        <p:txBody>
          <a:bodyPr wrap="none" lIns="91431" tIns="45715" rIns="91431" bIns="45715" anchor="ctr"/>
          <a:lstStyle/>
          <a:p>
            <a:endParaRPr lang="en-US"/>
          </a:p>
        </p:txBody>
      </p:sp>
      <p:sp>
        <p:nvSpPr>
          <p:cNvPr id="302086" name="Text Box 8"/>
          <p:cNvSpPr txBox="1">
            <a:spLocks noChangeArrowheads="1"/>
          </p:cNvSpPr>
          <p:nvPr/>
        </p:nvSpPr>
        <p:spPr bwMode="auto">
          <a:xfrm>
            <a:off x="5092701" y="3013421"/>
            <a:ext cx="1524000" cy="861764"/>
          </a:xfrm>
          <a:prstGeom prst="rect">
            <a:avLst/>
          </a:prstGeom>
          <a:noFill/>
          <a:ln w="9525">
            <a:noFill/>
            <a:miter lim="800000"/>
            <a:headEnd/>
            <a:tailEnd/>
          </a:ln>
        </p:spPr>
        <p:txBody>
          <a:bodyPr lIns="91431" tIns="45715" rIns="91431" bIns="45715">
            <a:spAutoFit/>
          </a:bodyPr>
          <a:lstStyle/>
          <a:p>
            <a:r>
              <a:rPr lang="en-GB" sz="1200" b="1" dirty="0">
                <a:latin typeface="Calibri" panose="020F0502020204030204" pitchFamily="34" charset="0"/>
                <a:cs typeface="Calibri" panose="020F0502020204030204" pitchFamily="34" charset="0"/>
              </a:rPr>
              <a:t>Competencies</a:t>
            </a:r>
          </a:p>
          <a:p>
            <a:r>
              <a:rPr lang="en-GB" sz="1200" dirty="0">
                <a:latin typeface="Calibri" panose="020F0502020204030204" pitchFamily="34" charset="0"/>
                <a:cs typeface="Calibri" panose="020F0502020204030204" pitchFamily="34" charset="0"/>
              </a:rPr>
              <a:t>attained or</a:t>
            </a:r>
          </a:p>
          <a:p>
            <a:r>
              <a:rPr lang="en-GB" sz="1200" dirty="0">
                <a:latin typeface="Calibri" panose="020F0502020204030204" pitchFamily="34" charset="0"/>
                <a:cs typeface="Calibri" panose="020F0502020204030204" pitchFamily="34" charset="0"/>
              </a:rPr>
              <a:t>desired</a:t>
            </a:r>
          </a:p>
          <a:p>
            <a:r>
              <a:rPr lang="en-GB" sz="1200" dirty="0">
                <a:latin typeface="Calibri" panose="020F0502020204030204" pitchFamily="34" charset="0"/>
                <a:cs typeface="Calibri" panose="020F0502020204030204" pitchFamily="34" charset="0"/>
              </a:rPr>
              <a:t>capabilities</a:t>
            </a:r>
          </a:p>
        </p:txBody>
      </p:sp>
      <p:sp>
        <p:nvSpPr>
          <p:cNvPr id="302087" name="Text Box 9"/>
          <p:cNvSpPr txBox="1">
            <a:spLocks noChangeArrowheads="1"/>
          </p:cNvSpPr>
          <p:nvPr/>
        </p:nvSpPr>
        <p:spPr bwMode="auto">
          <a:xfrm>
            <a:off x="5092700" y="4004021"/>
            <a:ext cx="1600200" cy="861764"/>
          </a:xfrm>
          <a:prstGeom prst="rect">
            <a:avLst/>
          </a:prstGeom>
          <a:noFill/>
          <a:ln w="9525">
            <a:noFill/>
            <a:miter lim="800000"/>
            <a:headEnd/>
            <a:tailEnd/>
          </a:ln>
        </p:spPr>
        <p:txBody>
          <a:bodyPr lIns="91431" tIns="45715" rIns="91431" bIns="45715">
            <a:spAutoFit/>
          </a:bodyPr>
          <a:lstStyle/>
          <a:p>
            <a:pPr algn="ctr"/>
            <a:r>
              <a:rPr lang="en-GB" sz="1200" b="1" dirty="0">
                <a:latin typeface="Calibri" panose="020F0502020204030204" pitchFamily="34" charset="0"/>
                <a:cs typeface="Calibri" panose="020F0502020204030204" pitchFamily="34" charset="0"/>
              </a:rPr>
              <a:t>Maturity</a:t>
            </a:r>
          </a:p>
          <a:p>
            <a:pPr algn="ctr"/>
            <a:r>
              <a:rPr lang="en-GB" sz="1200" b="1" dirty="0">
                <a:latin typeface="Calibri" panose="020F0502020204030204" pitchFamily="34" charset="0"/>
                <a:cs typeface="Calibri" panose="020F0502020204030204" pitchFamily="34" charset="0"/>
              </a:rPr>
              <a:t>Model</a:t>
            </a:r>
          </a:p>
          <a:p>
            <a:pPr algn="ctr"/>
            <a:r>
              <a:rPr lang="en-GB" sz="1200" dirty="0">
                <a:latin typeface="Calibri" panose="020F0502020204030204" pitchFamily="34" charset="0"/>
                <a:cs typeface="Calibri" panose="020F0502020204030204" pitchFamily="34" charset="0"/>
              </a:rPr>
              <a:t>constructed</a:t>
            </a:r>
          </a:p>
          <a:p>
            <a:pPr algn="ctr"/>
            <a:r>
              <a:rPr lang="en-GB" sz="1200" dirty="0">
                <a:latin typeface="Calibri" panose="020F0502020204030204" pitchFamily="34" charset="0"/>
                <a:cs typeface="Calibri" panose="020F0502020204030204" pitchFamily="34" charset="0"/>
              </a:rPr>
              <a:t> as  a matrix</a:t>
            </a:r>
          </a:p>
        </p:txBody>
      </p:sp>
      <p:sp>
        <p:nvSpPr>
          <p:cNvPr id="302088" name="Text Box 10"/>
          <p:cNvSpPr txBox="1">
            <a:spLocks noChangeArrowheads="1"/>
          </p:cNvSpPr>
          <p:nvPr/>
        </p:nvSpPr>
        <p:spPr bwMode="auto">
          <a:xfrm>
            <a:off x="3263900" y="4994624"/>
            <a:ext cx="2514600" cy="1015653"/>
          </a:xfrm>
          <a:prstGeom prst="rect">
            <a:avLst/>
          </a:prstGeom>
          <a:noFill/>
          <a:ln w="9525">
            <a:noFill/>
            <a:miter lim="800000"/>
            <a:headEnd/>
            <a:tailEnd/>
          </a:ln>
        </p:spPr>
        <p:txBody>
          <a:bodyPr lIns="91431" tIns="45715" rIns="91431" bIns="45715">
            <a:spAutoFit/>
          </a:bodyPr>
          <a:lstStyle/>
          <a:p>
            <a:pPr algn="ctr"/>
            <a:r>
              <a:rPr lang="en-GB" sz="1200" b="1" dirty="0">
                <a:latin typeface="Calibri" panose="020F0502020204030204" pitchFamily="34" charset="0"/>
                <a:cs typeface="Calibri" panose="020F0502020204030204" pitchFamily="34" charset="0"/>
              </a:rPr>
              <a:t>Levels</a:t>
            </a:r>
          </a:p>
          <a:p>
            <a:pPr algn="ctr"/>
            <a:r>
              <a:rPr lang="en-GB" sz="1200" dirty="0">
                <a:latin typeface="Calibri" panose="020F0502020204030204" pitchFamily="34" charset="0"/>
                <a:cs typeface="Calibri" panose="020F0502020204030204" pitchFamily="34" charset="0"/>
              </a:rPr>
              <a:t>sequence for </a:t>
            </a:r>
          </a:p>
          <a:p>
            <a:pPr algn="ctr"/>
            <a:r>
              <a:rPr lang="en-GB" sz="1200" dirty="0">
                <a:latin typeface="Calibri" panose="020F0502020204030204" pitchFamily="34" charset="0"/>
                <a:cs typeface="Calibri" panose="020F0502020204030204" pitchFamily="34" charset="0"/>
              </a:rPr>
              <a:t>developing </a:t>
            </a:r>
          </a:p>
          <a:p>
            <a:pPr algn="ctr"/>
            <a:r>
              <a:rPr lang="en-GB" sz="1200" dirty="0">
                <a:latin typeface="Calibri" panose="020F0502020204030204" pitchFamily="34" charset="0"/>
                <a:cs typeface="Calibri" panose="020F0502020204030204" pitchFamily="34" charset="0"/>
              </a:rPr>
              <a:t>Capabilities</a:t>
            </a:r>
          </a:p>
          <a:p>
            <a:endParaRPr lang="en-GB" sz="1200" dirty="0">
              <a:latin typeface="Calibri" panose="020F0502020204030204" pitchFamily="34" charset="0"/>
              <a:cs typeface="Calibri" panose="020F0502020204030204" pitchFamily="34" charset="0"/>
            </a:endParaRPr>
          </a:p>
        </p:txBody>
      </p:sp>
      <p:sp>
        <p:nvSpPr>
          <p:cNvPr id="302089" name="Text Box 11"/>
          <p:cNvSpPr txBox="1">
            <a:spLocks noChangeArrowheads="1"/>
          </p:cNvSpPr>
          <p:nvPr/>
        </p:nvSpPr>
        <p:spPr bwMode="auto">
          <a:xfrm>
            <a:off x="7073900" y="4994621"/>
            <a:ext cx="1371600" cy="861764"/>
          </a:xfrm>
          <a:prstGeom prst="rect">
            <a:avLst/>
          </a:prstGeom>
          <a:noFill/>
          <a:ln w="9525">
            <a:noFill/>
            <a:miter lim="800000"/>
            <a:headEnd/>
            <a:tailEnd/>
          </a:ln>
        </p:spPr>
        <p:txBody>
          <a:bodyPr lIns="91431" tIns="45715" rIns="91431" bIns="45715">
            <a:spAutoFit/>
          </a:bodyPr>
          <a:lstStyle/>
          <a:p>
            <a:r>
              <a:rPr lang="en-GB" sz="1200" b="1" dirty="0">
                <a:latin typeface="Calibri" panose="020F0502020204030204" pitchFamily="34" charset="0"/>
                <a:cs typeface="Calibri" panose="020F0502020204030204" pitchFamily="34" charset="0"/>
              </a:rPr>
              <a:t>Criteria</a:t>
            </a:r>
          </a:p>
          <a:p>
            <a:r>
              <a:rPr lang="en-GB" sz="1200" dirty="0">
                <a:latin typeface="Calibri" panose="020F0502020204030204" pitchFamily="34" charset="0"/>
                <a:cs typeface="Calibri" panose="020F0502020204030204" pitchFamily="34" charset="0"/>
              </a:rPr>
              <a:t>primary risk</a:t>
            </a:r>
          </a:p>
          <a:p>
            <a:r>
              <a:rPr lang="en-GB" sz="1200" dirty="0">
                <a:latin typeface="Calibri" panose="020F0502020204030204" pitchFamily="34" charset="0"/>
                <a:cs typeface="Calibri" panose="020F0502020204030204" pitchFamily="34" charset="0"/>
              </a:rPr>
              <a:t>management</a:t>
            </a:r>
          </a:p>
          <a:p>
            <a:r>
              <a:rPr lang="en-GB" sz="1200" dirty="0">
                <a:latin typeface="Calibri" panose="020F0502020204030204" pitchFamily="34" charset="0"/>
                <a:cs typeface="Calibri" panose="020F0502020204030204" pitchFamily="34" charset="0"/>
              </a:rPr>
              <a:t>practice</a:t>
            </a:r>
          </a:p>
        </p:txBody>
      </p:sp>
      <p:sp>
        <p:nvSpPr>
          <p:cNvPr id="302091" name="AutoShape 22"/>
          <p:cNvSpPr>
            <a:spLocks noChangeArrowheads="1"/>
          </p:cNvSpPr>
          <p:nvPr/>
        </p:nvSpPr>
        <p:spPr bwMode="auto">
          <a:xfrm>
            <a:off x="1809722" y="2499065"/>
            <a:ext cx="2452675" cy="1052510"/>
          </a:xfrm>
          <a:prstGeom prst="wedgeRectCallout">
            <a:avLst>
              <a:gd name="adj1" fmla="val 44414"/>
              <a:gd name="adj2" fmla="val 142090"/>
            </a:avLst>
          </a:prstGeom>
          <a:noFill/>
          <a:ln w="12700">
            <a:solidFill>
              <a:schemeClr val="tx1"/>
            </a:solidFill>
            <a:miter lim="800000"/>
            <a:headEnd/>
            <a:tailEnd/>
          </a:ln>
        </p:spPr>
        <p:txBody>
          <a:bodyPr lIns="91431" tIns="45715" rIns="91431" bIns="45715"/>
          <a:lstStyle/>
          <a:p>
            <a:r>
              <a:rPr lang="en-GB" sz="1600" dirty="0">
                <a:solidFill>
                  <a:srgbClr val="FF6600"/>
                </a:solidFill>
                <a:latin typeface="Calibri" panose="020F0502020204030204" pitchFamily="34" charset="0"/>
                <a:cs typeface="Calibri" panose="020F0502020204030204" pitchFamily="34" charset="0"/>
              </a:rPr>
              <a:t>Levels -  </a:t>
            </a:r>
            <a:r>
              <a:rPr lang="en-GB" sz="1600" dirty="0">
                <a:latin typeface="Calibri" panose="020F0502020204030204" pitchFamily="34" charset="0"/>
                <a:cs typeface="Calibri" panose="020F0502020204030204" pitchFamily="34" charset="0"/>
              </a:rPr>
              <a:t>“stepping stones” for Incremental Improvement</a:t>
            </a:r>
          </a:p>
        </p:txBody>
      </p:sp>
      <p:sp>
        <p:nvSpPr>
          <p:cNvPr id="302092" name="AutoShape 24"/>
          <p:cNvSpPr>
            <a:spLocks noChangeArrowheads="1"/>
          </p:cNvSpPr>
          <p:nvPr/>
        </p:nvSpPr>
        <p:spPr bwMode="auto">
          <a:xfrm>
            <a:off x="7512051" y="2680048"/>
            <a:ext cx="2976563" cy="1033465"/>
          </a:xfrm>
          <a:prstGeom prst="wedgeRectCallout">
            <a:avLst>
              <a:gd name="adj1" fmla="val -42135"/>
              <a:gd name="adj2" fmla="val 149375"/>
            </a:avLst>
          </a:prstGeom>
          <a:noFill/>
          <a:ln w="12700">
            <a:solidFill>
              <a:schemeClr val="tx1"/>
            </a:solidFill>
            <a:miter lim="800000"/>
            <a:headEnd/>
            <a:tailEnd/>
          </a:ln>
        </p:spPr>
        <p:txBody>
          <a:bodyPr lIns="91431" tIns="45715" rIns="91431" bIns="45715"/>
          <a:lstStyle/>
          <a:p>
            <a:r>
              <a:rPr lang="en-GB" sz="1600" dirty="0">
                <a:solidFill>
                  <a:srgbClr val="FF6600"/>
                </a:solidFill>
                <a:latin typeface="Calibri" panose="020F0502020204030204" pitchFamily="34" charset="0"/>
                <a:cs typeface="Calibri" panose="020F0502020204030204" pitchFamily="34" charset="0"/>
              </a:rPr>
              <a:t>Assessment Criteria </a:t>
            </a:r>
            <a:r>
              <a:rPr lang="en-GB" sz="1600" dirty="0">
                <a:latin typeface="Calibri" panose="020F0502020204030204" pitchFamily="34" charset="0"/>
                <a:cs typeface="Calibri" panose="020F0502020204030204" pitchFamily="34" charset="0"/>
              </a:rPr>
              <a:t>used to describe the quality of the processes within each level</a:t>
            </a:r>
          </a:p>
        </p:txBody>
      </p:sp>
      <p:sp>
        <p:nvSpPr>
          <p:cNvPr id="302093" name="AutoShape 25"/>
          <p:cNvSpPr>
            <a:spLocks noChangeArrowheads="1"/>
          </p:cNvSpPr>
          <p:nvPr/>
        </p:nvSpPr>
        <p:spPr bwMode="auto">
          <a:xfrm>
            <a:off x="5024432" y="1268760"/>
            <a:ext cx="3143271" cy="1031875"/>
          </a:xfrm>
          <a:prstGeom prst="wedgeRectCallout">
            <a:avLst>
              <a:gd name="adj1" fmla="val -17731"/>
              <a:gd name="adj2" fmla="val 113957"/>
            </a:avLst>
          </a:prstGeom>
          <a:noFill/>
          <a:ln w="12700">
            <a:solidFill>
              <a:schemeClr val="tx1"/>
            </a:solidFill>
            <a:miter lim="800000"/>
            <a:headEnd/>
            <a:tailEnd/>
          </a:ln>
        </p:spPr>
        <p:txBody>
          <a:bodyPr lIns="91431" tIns="45715" rIns="91431" bIns="45715"/>
          <a:lstStyle/>
          <a:p>
            <a:r>
              <a:rPr lang="en-GB" sz="1600" dirty="0">
                <a:solidFill>
                  <a:srgbClr val="FF6600"/>
                </a:solidFill>
                <a:latin typeface="Calibri" panose="020F0502020204030204" pitchFamily="34" charset="0"/>
                <a:cs typeface="Calibri" panose="020F0502020204030204" pitchFamily="34" charset="0"/>
              </a:rPr>
              <a:t>Competencies - </a:t>
            </a:r>
            <a:r>
              <a:rPr lang="en-GB" sz="1600" dirty="0">
                <a:latin typeface="Calibri" panose="020F0502020204030204" pitchFamily="34" charset="0"/>
                <a:cs typeface="Calibri" panose="020F0502020204030204" pitchFamily="34" charset="0"/>
              </a:rPr>
              <a:t>how well developed the M_o_R  practices should be for each of the different levels</a:t>
            </a:r>
          </a:p>
        </p:txBody>
      </p:sp>
      <p:sp>
        <p:nvSpPr>
          <p:cNvPr id="21" name="Text Box 17"/>
          <p:cNvSpPr txBox="1">
            <a:spLocks noChangeArrowheads="1"/>
          </p:cNvSpPr>
          <p:nvPr/>
        </p:nvSpPr>
        <p:spPr bwMode="auto">
          <a:xfrm>
            <a:off x="2927648" y="6246122"/>
            <a:ext cx="6336704"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dirty="0"/>
              <a:t>NOT EXAM MATERIAL</a:t>
            </a:r>
            <a:endParaRPr lang="en-GB" dirty="0"/>
          </a:p>
        </p:txBody>
      </p:sp>
    </p:spTree>
    <p:extLst>
      <p:ext uri="{BB962C8B-B14F-4D97-AF65-F5344CB8AC3E}">
        <p14:creationId xmlns:p14="http://schemas.microsoft.com/office/powerpoint/2010/main" val="96664406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ctrTitle"/>
          </p:nvPr>
        </p:nvSpPr>
        <p:spPr/>
        <p:txBody>
          <a:bodyPr/>
          <a:lstStyle/>
          <a:p>
            <a:pPr eaLnBrk="1" hangingPunct="1">
              <a:defRPr/>
            </a:pPr>
            <a:r>
              <a:rPr lang="en-GB" dirty="0"/>
              <a:t>Risk Specialisms</a:t>
            </a:r>
          </a:p>
        </p:txBody>
      </p:sp>
      <p:sp>
        <p:nvSpPr>
          <p:cNvPr id="302083" name="Rectangle 3"/>
          <p:cNvSpPr>
            <a:spLocks noGrp="1" noChangeArrowheads="1"/>
          </p:cNvSpPr>
          <p:nvPr>
            <p:ph type="body" idx="4294967295"/>
          </p:nvPr>
        </p:nvSpPr>
        <p:spPr>
          <a:xfrm>
            <a:off x="4413250" y="2786063"/>
            <a:ext cx="7778750" cy="3586162"/>
          </a:xfrm>
        </p:spPr>
        <p:txBody>
          <a:bodyPr wrap="square">
            <a:spAutoFit/>
          </a:bodyPr>
          <a:lstStyle/>
          <a:p>
            <a:pPr marL="268261" indent="-268261">
              <a:buFont typeface="Arial" pitchFamily="34" charset="0"/>
              <a:buChar char="•"/>
              <a:defRPr/>
            </a:pPr>
            <a:r>
              <a:rPr lang="en-US" dirty="0">
                <a:solidFill>
                  <a:srgbClr val="FF6600"/>
                </a:solidFill>
                <a:cs typeface="Arial" charset="0"/>
              </a:rPr>
              <a:t>Business continuity management </a:t>
            </a:r>
            <a:endParaRPr lang="en-GB" dirty="0">
              <a:solidFill>
                <a:srgbClr val="FF6600"/>
              </a:solidFill>
              <a:cs typeface="Arial" charset="0"/>
            </a:endParaRPr>
          </a:p>
          <a:p>
            <a:pPr marL="268261" indent="-268261">
              <a:buFont typeface="Arial" pitchFamily="34" charset="0"/>
              <a:buChar char="•"/>
              <a:defRPr/>
            </a:pPr>
            <a:r>
              <a:rPr lang="en-US" dirty="0">
                <a:solidFill>
                  <a:srgbClr val="231F20"/>
                </a:solidFill>
                <a:cs typeface="Arial" charset="0"/>
              </a:rPr>
              <a:t>Incident (crisis) management </a:t>
            </a:r>
            <a:endParaRPr lang="en-GB" dirty="0">
              <a:cs typeface="Times New Roman" pitchFamily="18" charset="0"/>
            </a:endParaRPr>
          </a:p>
          <a:p>
            <a:pPr marL="268261" indent="-268261">
              <a:buFont typeface="Arial" pitchFamily="34" charset="0"/>
              <a:buChar char="•"/>
              <a:defRPr/>
            </a:pPr>
            <a:r>
              <a:rPr lang="en-US" dirty="0">
                <a:solidFill>
                  <a:srgbClr val="231F20"/>
                </a:solidFill>
                <a:cs typeface="Arial" charset="0"/>
              </a:rPr>
              <a:t>Health and safety management</a:t>
            </a:r>
            <a:endParaRPr lang="en-GB" dirty="0">
              <a:cs typeface="Times New Roman" pitchFamily="18" charset="0"/>
            </a:endParaRPr>
          </a:p>
          <a:p>
            <a:pPr marL="268261" indent="-268261">
              <a:buFont typeface="Arial" pitchFamily="34" charset="0"/>
              <a:buChar char="•"/>
              <a:defRPr/>
            </a:pPr>
            <a:r>
              <a:rPr lang="en-US" dirty="0">
                <a:solidFill>
                  <a:srgbClr val="231F20"/>
                </a:solidFill>
                <a:cs typeface="Arial" charset="0"/>
              </a:rPr>
              <a:t>Security risk management</a:t>
            </a:r>
            <a:endParaRPr lang="en-GB" dirty="0">
              <a:cs typeface="Times New Roman" pitchFamily="18" charset="0"/>
            </a:endParaRPr>
          </a:p>
          <a:p>
            <a:pPr marL="268261" indent="-268261">
              <a:buFont typeface="Arial" pitchFamily="34" charset="0"/>
              <a:buChar char="•"/>
              <a:defRPr/>
            </a:pPr>
            <a:r>
              <a:rPr lang="en-US" dirty="0">
                <a:solidFill>
                  <a:srgbClr val="231F20"/>
                </a:solidFill>
                <a:cs typeface="Arial" charset="0"/>
              </a:rPr>
              <a:t>Financial risk management</a:t>
            </a:r>
          </a:p>
          <a:p>
            <a:pPr marL="268261" indent="-268261">
              <a:buFont typeface="Arial" pitchFamily="34" charset="0"/>
              <a:buChar char="•"/>
              <a:defRPr/>
            </a:pPr>
            <a:r>
              <a:rPr lang="en-US" dirty="0">
                <a:solidFill>
                  <a:srgbClr val="231F20"/>
                </a:solidFill>
                <a:cs typeface="Arial" charset="0"/>
              </a:rPr>
              <a:t>Environmental risk management</a:t>
            </a:r>
          </a:p>
          <a:p>
            <a:pPr marL="268261" indent="-268261">
              <a:buFont typeface="Arial" pitchFamily="34" charset="0"/>
              <a:buChar char="•"/>
              <a:defRPr/>
            </a:pPr>
            <a:r>
              <a:rPr lang="en-US" dirty="0">
                <a:solidFill>
                  <a:srgbClr val="231F20"/>
                </a:solidFill>
                <a:cs typeface="Arial" charset="0"/>
              </a:rPr>
              <a:t>Reputational risk management</a:t>
            </a:r>
          </a:p>
          <a:p>
            <a:pPr marL="268261" indent="-268261">
              <a:buFont typeface="Arial" pitchFamily="34" charset="0"/>
              <a:buChar char="•"/>
              <a:defRPr/>
            </a:pPr>
            <a:r>
              <a:rPr lang="en-US" dirty="0">
                <a:solidFill>
                  <a:srgbClr val="231F20"/>
                </a:solidFill>
                <a:cs typeface="Arial" charset="0"/>
              </a:rPr>
              <a:t>Contract risk management</a:t>
            </a:r>
            <a:endParaRPr lang="en-GB" dirty="0"/>
          </a:p>
        </p:txBody>
      </p:sp>
    </p:spTree>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rmAutofit/>
          </a:bodyPr>
          <a:lstStyle/>
          <a:p>
            <a:pPr eaLnBrk="1" hangingPunct="1">
              <a:defRPr/>
            </a:pPr>
            <a:r>
              <a:rPr lang="en-GB" dirty="0"/>
              <a:t>Business Continuity Management (BCM)</a:t>
            </a:r>
          </a:p>
        </p:txBody>
      </p:sp>
      <p:sp>
        <p:nvSpPr>
          <p:cNvPr id="303107" name="Rectangle 3"/>
          <p:cNvSpPr>
            <a:spLocks noGrp="1" noChangeArrowheads="1"/>
          </p:cNvSpPr>
          <p:nvPr>
            <p:ph sz="quarter" idx="1"/>
          </p:nvPr>
        </p:nvSpPr>
        <p:spPr/>
        <p:txBody>
          <a:bodyPr>
            <a:normAutofit/>
          </a:bodyPr>
          <a:lstStyle/>
          <a:p>
            <a:pPr eaLnBrk="1" hangingPunct="1">
              <a:defRPr/>
            </a:pPr>
            <a:r>
              <a:rPr lang="en-GB" dirty="0"/>
              <a:t>Identifies potential threats and the impact these may have to Business Operations (BAU)</a:t>
            </a:r>
          </a:p>
          <a:p>
            <a:pPr eaLnBrk="1" hangingPunct="1">
              <a:defRPr/>
            </a:pPr>
            <a:r>
              <a:rPr lang="en-GB" dirty="0"/>
              <a:t>Provides a framework to building organizational resilience for an effective response </a:t>
            </a:r>
          </a:p>
          <a:p>
            <a:pPr eaLnBrk="1" hangingPunct="1">
              <a:defRPr/>
            </a:pPr>
            <a:r>
              <a:rPr lang="en-GB" dirty="0"/>
              <a:t>Safeguards the interests of key stakeholders, reputation, brand and value creating activities</a:t>
            </a:r>
          </a:p>
          <a:p>
            <a:pPr eaLnBrk="1" hangingPunct="1">
              <a:defRPr/>
            </a:pPr>
            <a:endParaRPr lang="en-GB" dirty="0"/>
          </a:p>
          <a:p>
            <a:pPr eaLnBrk="1" hangingPunct="1">
              <a:buNone/>
              <a:defRPr/>
            </a:pPr>
            <a:r>
              <a:rPr lang="en-GB" dirty="0"/>
              <a:t>	BCM includes disaster recovery, business recovery, crisis management, emergency management, product-recall and contingency planning</a:t>
            </a:r>
          </a:p>
          <a:p>
            <a:pPr eaLnBrk="1" hangingPunct="1">
              <a:buNone/>
              <a:defRPr/>
            </a:pPr>
            <a:endParaRPr lang="en-GB" dirty="0"/>
          </a:p>
        </p:txBody>
      </p:sp>
      <p:sp>
        <p:nvSpPr>
          <p:cNvPr id="3" name="Tijdelijke aanduiding voor tekst 2">
            <a:extLst>
              <a:ext uri="{FF2B5EF4-FFF2-40B4-BE49-F238E27FC236}">
                <a16:creationId xmlns:a16="http://schemas.microsoft.com/office/drawing/2014/main" id="{16A48335-2DD6-45C6-BFC2-DD9E35CCB7D3}"/>
              </a:ext>
            </a:extLst>
          </p:cNvPr>
          <p:cNvSpPr>
            <a:spLocks noGrp="1"/>
          </p:cNvSpPr>
          <p:nvPr>
            <p:ph type="body" sz="quarter" idx="13"/>
          </p:nvPr>
        </p:nvSpPr>
        <p:spPr/>
        <p:txBody>
          <a:bodyPr/>
          <a:lstStyle/>
          <a:p>
            <a:r>
              <a:rPr lang="en-GB" dirty="0"/>
              <a:t>App. E.1</a:t>
            </a:r>
            <a:endParaRPr lang="nl-NL"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M_o_R principles</a:t>
            </a:r>
          </a:p>
        </p:txBody>
      </p:sp>
      <p:sp>
        <p:nvSpPr>
          <p:cNvPr id="39" name="Tijdelijke aanduiding voor inhoud 38"/>
          <p:cNvSpPr>
            <a:spLocks noGrp="1"/>
          </p:cNvSpPr>
          <p:nvPr>
            <p:ph sz="quarter" idx="1"/>
          </p:nvPr>
        </p:nvSpPr>
        <p:spPr/>
        <p:txBody>
          <a:bodyPr/>
          <a:lstStyle/>
          <a:p>
            <a:pPr>
              <a:spcBef>
                <a:spcPts val="1200"/>
              </a:spcBef>
            </a:pPr>
            <a:r>
              <a:rPr lang="en-US" dirty="0"/>
              <a:t>Informed by corporate governance principles and the international standard for risk management ISO 31000: 2009</a:t>
            </a:r>
          </a:p>
          <a:p>
            <a:pPr>
              <a:spcBef>
                <a:spcPts val="1200"/>
              </a:spcBef>
            </a:pPr>
            <a:r>
              <a:rPr lang="en-US" dirty="0"/>
              <a:t>High level universally applicable</a:t>
            </a:r>
          </a:p>
          <a:p>
            <a:pPr>
              <a:spcBef>
                <a:spcPts val="1200"/>
              </a:spcBef>
            </a:pPr>
            <a:r>
              <a:rPr lang="en-US" dirty="0"/>
              <a:t>To help design an appropriate approach to risk management as part of the internal controls</a:t>
            </a:r>
          </a:p>
        </p:txBody>
      </p:sp>
      <p:sp>
        <p:nvSpPr>
          <p:cNvPr id="3" name="Tijdelijke aanduiding voor tekst 2">
            <a:extLst>
              <a:ext uri="{FF2B5EF4-FFF2-40B4-BE49-F238E27FC236}">
                <a16:creationId xmlns:a16="http://schemas.microsoft.com/office/drawing/2014/main" id="{D2225E3F-67AA-44C3-B22F-EF6D3C897C0C}"/>
              </a:ext>
            </a:extLst>
          </p:cNvPr>
          <p:cNvSpPr>
            <a:spLocks noGrp="1"/>
          </p:cNvSpPr>
          <p:nvPr>
            <p:ph type="body" sz="quarter" idx="13"/>
          </p:nvPr>
        </p:nvSpPr>
        <p:spPr/>
        <p:txBody>
          <a:bodyPr/>
          <a:lstStyle/>
          <a:p>
            <a:endParaRPr lang="nl-NL"/>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ctrTitle"/>
          </p:nvPr>
        </p:nvSpPr>
        <p:spPr/>
        <p:txBody>
          <a:bodyPr/>
          <a:lstStyle/>
          <a:p>
            <a:pPr eaLnBrk="1" hangingPunct="1">
              <a:defRPr/>
            </a:pPr>
            <a:r>
              <a:rPr lang="en-GB" dirty="0"/>
              <a:t>Risk Specialisms</a:t>
            </a:r>
          </a:p>
        </p:txBody>
      </p:sp>
      <p:sp>
        <p:nvSpPr>
          <p:cNvPr id="302083" name="Rectangle 3"/>
          <p:cNvSpPr>
            <a:spLocks noGrp="1" noChangeArrowheads="1"/>
          </p:cNvSpPr>
          <p:nvPr>
            <p:ph type="body" idx="4294967295"/>
          </p:nvPr>
        </p:nvSpPr>
        <p:spPr>
          <a:xfrm>
            <a:off x="4413250" y="2786063"/>
            <a:ext cx="7778750" cy="3586162"/>
          </a:xfrm>
        </p:spPr>
        <p:txBody>
          <a:bodyPr wrap="square">
            <a:spAutoFit/>
          </a:bodyPr>
          <a:lstStyle/>
          <a:p>
            <a:pPr marL="268261" indent="-268261">
              <a:buFont typeface="Arial" pitchFamily="34" charset="0"/>
              <a:buChar char="•"/>
              <a:defRPr/>
            </a:pPr>
            <a:r>
              <a:rPr lang="en-US" dirty="0">
                <a:solidFill>
                  <a:srgbClr val="231F20"/>
                </a:solidFill>
                <a:cs typeface="Arial" charset="0"/>
              </a:rPr>
              <a:t>Business continuity management </a:t>
            </a:r>
            <a:endParaRPr lang="en-GB" dirty="0">
              <a:solidFill>
                <a:srgbClr val="231F20"/>
              </a:solidFill>
              <a:cs typeface="Arial" charset="0"/>
            </a:endParaRPr>
          </a:p>
          <a:p>
            <a:pPr marL="268261" indent="-268261">
              <a:buFont typeface="Arial" pitchFamily="34" charset="0"/>
              <a:buChar char="•"/>
              <a:defRPr/>
            </a:pPr>
            <a:r>
              <a:rPr lang="en-US" dirty="0">
                <a:solidFill>
                  <a:srgbClr val="FF6600"/>
                </a:solidFill>
                <a:cs typeface="Arial" charset="0"/>
              </a:rPr>
              <a:t>Incident (crisis) management </a:t>
            </a:r>
            <a:endParaRPr lang="en-GB" dirty="0">
              <a:solidFill>
                <a:srgbClr val="FF6600"/>
              </a:solidFill>
              <a:cs typeface="Arial" charset="0"/>
            </a:endParaRPr>
          </a:p>
          <a:p>
            <a:pPr marL="268261" indent="-268261">
              <a:buFont typeface="Arial" pitchFamily="34" charset="0"/>
              <a:buChar char="•"/>
              <a:defRPr/>
            </a:pPr>
            <a:r>
              <a:rPr lang="en-US" dirty="0">
                <a:solidFill>
                  <a:srgbClr val="231F20"/>
                </a:solidFill>
                <a:cs typeface="Arial" charset="0"/>
              </a:rPr>
              <a:t>Health and safety management</a:t>
            </a:r>
            <a:endParaRPr lang="en-GB" dirty="0">
              <a:cs typeface="Times New Roman" pitchFamily="18" charset="0"/>
            </a:endParaRPr>
          </a:p>
          <a:p>
            <a:pPr marL="268261" indent="-268261">
              <a:buFont typeface="Arial" pitchFamily="34" charset="0"/>
              <a:buChar char="•"/>
              <a:defRPr/>
            </a:pPr>
            <a:r>
              <a:rPr lang="en-US" dirty="0">
                <a:solidFill>
                  <a:srgbClr val="231F20"/>
                </a:solidFill>
                <a:cs typeface="Arial" charset="0"/>
              </a:rPr>
              <a:t>Security risk management</a:t>
            </a:r>
            <a:endParaRPr lang="en-GB" dirty="0">
              <a:cs typeface="Times New Roman" pitchFamily="18" charset="0"/>
            </a:endParaRPr>
          </a:p>
          <a:p>
            <a:pPr marL="268261" indent="-268261">
              <a:buFont typeface="Arial" pitchFamily="34" charset="0"/>
              <a:buChar char="•"/>
              <a:defRPr/>
            </a:pPr>
            <a:r>
              <a:rPr lang="en-US" dirty="0">
                <a:solidFill>
                  <a:srgbClr val="231F20"/>
                </a:solidFill>
                <a:cs typeface="Arial" charset="0"/>
              </a:rPr>
              <a:t>Financial risk management</a:t>
            </a:r>
          </a:p>
          <a:p>
            <a:pPr marL="268261" indent="-268261">
              <a:buFont typeface="Arial" pitchFamily="34" charset="0"/>
              <a:buChar char="•"/>
              <a:defRPr/>
            </a:pPr>
            <a:r>
              <a:rPr lang="en-US" dirty="0">
                <a:solidFill>
                  <a:srgbClr val="231F20"/>
                </a:solidFill>
                <a:cs typeface="Arial" charset="0"/>
              </a:rPr>
              <a:t>Environmental risk management</a:t>
            </a:r>
          </a:p>
          <a:p>
            <a:pPr marL="268261" indent="-268261">
              <a:buFont typeface="Arial" pitchFamily="34" charset="0"/>
              <a:buChar char="•"/>
              <a:defRPr/>
            </a:pPr>
            <a:r>
              <a:rPr lang="en-US" dirty="0">
                <a:solidFill>
                  <a:srgbClr val="231F20"/>
                </a:solidFill>
                <a:cs typeface="Arial" charset="0"/>
              </a:rPr>
              <a:t>Reputational risk management</a:t>
            </a:r>
          </a:p>
          <a:p>
            <a:pPr marL="268261" indent="-268261">
              <a:buFont typeface="Arial" pitchFamily="34" charset="0"/>
              <a:buChar char="•"/>
              <a:defRPr/>
            </a:pPr>
            <a:r>
              <a:rPr lang="en-US" dirty="0">
                <a:solidFill>
                  <a:srgbClr val="231F20"/>
                </a:solidFill>
                <a:cs typeface="Arial" charset="0"/>
              </a:rPr>
              <a:t>Contract risk management</a:t>
            </a:r>
            <a:endParaRPr lang="en-GB" dirty="0"/>
          </a:p>
        </p:txBody>
      </p:sp>
    </p:spTree>
  </p:cSld>
  <p:clrMapOvr>
    <a:masterClrMapping/>
  </p:clrMapOv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eaLnBrk="1" hangingPunct="1">
              <a:defRPr/>
            </a:pPr>
            <a:r>
              <a:rPr lang="en-US" dirty="0"/>
              <a:t>Incident and crisis management </a:t>
            </a:r>
          </a:p>
        </p:txBody>
      </p:sp>
      <p:sp>
        <p:nvSpPr>
          <p:cNvPr id="305155" name="Rectangle 3"/>
          <p:cNvSpPr>
            <a:spLocks noGrp="1" noChangeArrowheads="1"/>
          </p:cNvSpPr>
          <p:nvPr>
            <p:ph sz="quarter" idx="1"/>
          </p:nvPr>
        </p:nvSpPr>
        <p:spPr/>
        <p:txBody>
          <a:bodyPr>
            <a:normAutofit/>
          </a:bodyPr>
          <a:lstStyle/>
          <a:p>
            <a:pPr eaLnBrk="1" hangingPunct="1">
              <a:defRPr/>
            </a:pPr>
            <a:r>
              <a:rPr lang="en-GB" dirty="0"/>
              <a:t>Incident is an event that can lead to loss of or disruption of an organization BAU</a:t>
            </a:r>
          </a:p>
          <a:p>
            <a:pPr lvl="1">
              <a:defRPr/>
            </a:pPr>
            <a:r>
              <a:rPr lang="en-GB" dirty="0"/>
              <a:t>+ if not managed can escalate into an emergency, crisis or disaster</a:t>
            </a:r>
          </a:p>
          <a:p>
            <a:pPr eaLnBrk="1" hangingPunct="1">
              <a:defRPr/>
            </a:pPr>
            <a:r>
              <a:rPr lang="en-GB" dirty="0"/>
              <a:t>Crisis is an occurrence and/or perception that threatens the operation (BAU), staff, shareholders value, stakeholders, brand, reputation, trust and/or strategic business goals</a:t>
            </a:r>
          </a:p>
          <a:p>
            <a:pPr eaLnBrk="1" hangingPunct="1">
              <a:defRPr/>
            </a:pPr>
            <a:endParaRPr lang="en-GB" dirty="0"/>
          </a:p>
          <a:p>
            <a:pPr eaLnBrk="1" hangingPunct="1">
              <a:buNone/>
              <a:defRPr/>
            </a:pPr>
            <a:r>
              <a:rPr lang="en-GB" dirty="0"/>
              <a:t>	</a:t>
            </a:r>
            <a:r>
              <a:rPr lang="en-GB" dirty="0">
                <a:solidFill>
                  <a:srgbClr val="FF6600"/>
                </a:solidFill>
              </a:rPr>
              <a:t>Crisis Management </a:t>
            </a:r>
            <a:r>
              <a:rPr lang="en-GB" dirty="0"/>
              <a:t>is about the wider impact of a BCM emergency, event, incident or crisis until it is under control/contained without impact or the BCM plan is evoked</a:t>
            </a:r>
          </a:p>
          <a:p>
            <a:pPr eaLnBrk="1" hangingPunct="1">
              <a:defRPr/>
            </a:pPr>
            <a:endParaRPr lang="en-GB" dirty="0"/>
          </a:p>
          <a:p>
            <a:pPr eaLnBrk="1" hangingPunct="1">
              <a:defRPr/>
            </a:pPr>
            <a:endParaRPr lang="en-GB" dirty="0"/>
          </a:p>
        </p:txBody>
      </p:sp>
      <p:sp>
        <p:nvSpPr>
          <p:cNvPr id="3" name="Tijdelijke aanduiding voor tekst 2">
            <a:extLst>
              <a:ext uri="{FF2B5EF4-FFF2-40B4-BE49-F238E27FC236}">
                <a16:creationId xmlns:a16="http://schemas.microsoft.com/office/drawing/2014/main" id="{D4EF426E-6438-4D54-A277-64BA7527D418}"/>
              </a:ext>
            </a:extLst>
          </p:cNvPr>
          <p:cNvSpPr>
            <a:spLocks noGrp="1"/>
          </p:cNvSpPr>
          <p:nvPr>
            <p:ph type="body" sz="quarter" idx="13"/>
          </p:nvPr>
        </p:nvSpPr>
        <p:spPr/>
        <p:txBody>
          <a:bodyPr/>
          <a:lstStyle/>
          <a:p>
            <a:r>
              <a:rPr lang="en-GB" dirty="0"/>
              <a:t>App. E.2</a:t>
            </a:r>
            <a:endParaRPr lang="nl-NL" dirty="0"/>
          </a:p>
        </p:txBody>
      </p:sp>
    </p:spTree>
  </p:cSld>
  <p:clrMapOvr>
    <a:masterClrMapping/>
  </p:clrMapOv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ctrTitle"/>
          </p:nvPr>
        </p:nvSpPr>
        <p:spPr/>
        <p:txBody>
          <a:bodyPr/>
          <a:lstStyle/>
          <a:p>
            <a:pPr eaLnBrk="1" hangingPunct="1">
              <a:defRPr/>
            </a:pPr>
            <a:r>
              <a:rPr lang="en-GB" dirty="0"/>
              <a:t>Risk Specialisms</a:t>
            </a:r>
          </a:p>
        </p:txBody>
      </p:sp>
      <p:sp>
        <p:nvSpPr>
          <p:cNvPr id="302083" name="Rectangle 3"/>
          <p:cNvSpPr>
            <a:spLocks noGrp="1" noChangeArrowheads="1"/>
          </p:cNvSpPr>
          <p:nvPr>
            <p:ph type="body" idx="4294967295"/>
          </p:nvPr>
        </p:nvSpPr>
        <p:spPr>
          <a:xfrm>
            <a:off x="4413250" y="2786063"/>
            <a:ext cx="7778750" cy="3586162"/>
          </a:xfrm>
        </p:spPr>
        <p:txBody>
          <a:bodyPr wrap="square">
            <a:spAutoFit/>
          </a:bodyPr>
          <a:lstStyle/>
          <a:p>
            <a:pPr marL="268261" indent="-268261">
              <a:buFont typeface="Arial" pitchFamily="34" charset="0"/>
              <a:buChar char="•"/>
              <a:defRPr/>
            </a:pPr>
            <a:r>
              <a:rPr lang="en-US" dirty="0">
                <a:solidFill>
                  <a:srgbClr val="231F20"/>
                </a:solidFill>
                <a:cs typeface="Arial" charset="0"/>
              </a:rPr>
              <a:t>Business continuity management </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Incident (crisis) management </a:t>
            </a:r>
            <a:endParaRPr lang="en-GB" dirty="0">
              <a:cs typeface="Times New Roman" pitchFamily="18" charset="0"/>
            </a:endParaRPr>
          </a:p>
          <a:p>
            <a:pPr marL="268261" indent="-268261">
              <a:buFont typeface="Arial" pitchFamily="34" charset="0"/>
              <a:buChar char="•"/>
              <a:defRPr/>
            </a:pPr>
            <a:r>
              <a:rPr lang="en-US" dirty="0">
                <a:solidFill>
                  <a:srgbClr val="FF6600"/>
                </a:solidFill>
                <a:cs typeface="Arial" charset="0"/>
              </a:rPr>
              <a:t>Health and safety management</a:t>
            </a:r>
            <a:endParaRPr lang="en-GB" dirty="0">
              <a:solidFill>
                <a:srgbClr val="FF6600"/>
              </a:solidFill>
              <a:cs typeface="Arial" charset="0"/>
            </a:endParaRPr>
          </a:p>
          <a:p>
            <a:pPr marL="268261" indent="-268261">
              <a:buFont typeface="Arial" pitchFamily="34" charset="0"/>
              <a:buChar char="•"/>
              <a:defRPr/>
            </a:pPr>
            <a:r>
              <a:rPr lang="en-US" dirty="0">
                <a:solidFill>
                  <a:srgbClr val="231F20"/>
                </a:solidFill>
                <a:cs typeface="Arial" charset="0"/>
              </a:rPr>
              <a:t>Security risk management</a:t>
            </a:r>
            <a:endParaRPr lang="en-GB" dirty="0">
              <a:cs typeface="Times New Roman" pitchFamily="18" charset="0"/>
            </a:endParaRPr>
          </a:p>
          <a:p>
            <a:pPr marL="268261" indent="-268261">
              <a:buFont typeface="Arial" pitchFamily="34" charset="0"/>
              <a:buChar char="•"/>
              <a:defRPr/>
            </a:pPr>
            <a:r>
              <a:rPr lang="en-US" dirty="0">
                <a:solidFill>
                  <a:srgbClr val="231F20"/>
                </a:solidFill>
                <a:cs typeface="Arial" charset="0"/>
              </a:rPr>
              <a:t>Financial risk management</a:t>
            </a:r>
          </a:p>
          <a:p>
            <a:pPr marL="268261" indent="-268261">
              <a:buFont typeface="Arial" pitchFamily="34" charset="0"/>
              <a:buChar char="•"/>
              <a:defRPr/>
            </a:pPr>
            <a:r>
              <a:rPr lang="en-US" dirty="0">
                <a:solidFill>
                  <a:srgbClr val="231F20"/>
                </a:solidFill>
                <a:cs typeface="Arial" charset="0"/>
              </a:rPr>
              <a:t>Environmental risk management</a:t>
            </a:r>
          </a:p>
          <a:p>
            <a:pPr marL="268261" indent="-268261">
              <a:buFont typeface="Arial" pitchFamily="34" charset="0"/>
              <a:buChar char="•"/>
              <a:defRPr/>
            </a:pPr>
            <a:r>
              <a:rPr lang="en-US" dirty="0">
                <a:solidFill>
                  <a:srgbClr val="231F20"/>
                </a:solidFill>
                <a:cs typeface="Arial" charset="0"/>
              </a:rPr>
              <a:t>Reputational risk management</a:t>
            </a:r>
          </a:p>
          <a:p>
            <a:pPr marL="268261" indent="-268261">
              <a:buFont typeface="Arial" pitchFamily="34" charset="0"/>
              <a:buChar char="•"/>
              <a:defRPr/>
            </a:pPr>
            <a:r>
              <a:rPr lang="en-US" dirty="0">
                <a:solidFill>
                  <a:srgbClr val="231F20"/>
                </a:solidFill>
                <a:cs typeface="Arial" charset="0"/>
              </a:rPr>
              <a:t>Contract risk management</a:t>
            </a:r>
            <a:endParaRPr lang="en-GB" dirty="0"/>
          </a:p>
        </p:txBody>
      </p:sp>
    </p:spTree>
  </p:cSld>
  <p:clrMapOvr>
    <a:masterClrMapping/>
  </p:clrMapOvr>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a:defRPr/>
            </a:pPr>
            <a:r>
              <a:rPr lang="en-GB" dirty="0"/>
              <a:t>Health </a:t>
            </a:r>
            <a:r>
              <a:rPr lang="en-US" dirty="0">
                <a:latin typeface="Arial" pitchFamily="34" charset="0"/>
                <a:cs typeface="Arial" pitchFamily="34" charset="0"/>
              </a:rPr>
              <a:t>&amp;</a:t>
            </a:r>
            <a:r>
              <a:rPr lang="en-GB" dirty="0"/>
              <a:t> safety management</a:t>
            </a:r>
          </a:p>
        </p:txBody>
      </p:sp>
      <p:sp>
        <p:nvSpPr>
          <p:cNvPr id="306179" name="Rectangle 3"/>
          <p:cNvSpPr>
            <a:spLocks noGrp="1" noChangeArrowheads="1"/>
          </p:cNvSpPr>
          <p:nvPr>
            <p:ph sz="quarter" idx="1"/>
          </p:nvPr>
        </p:nvSpPr>
        <p:spPr/>
        <p:txBody>
          <a:bodyPr>
            <a:spAutoFit/>
          </a:bodyPr>
          <a:lstStyle/>
          <a:p>
            <a:pPr eaLnBrk="1" hangingPunct="1">
              <a:defRPr/>
            </a:pPr>
            <a:r>
              <a:rPr lang="en-US" dirty="0">
                <a:solidFill>
                  <a:srgbClr val="FF6600"/>
                </a:solidFill>
                <a:cs typeface="Times New Roman" pitchFamily="18" charset="0"/>
              </a:rPr>
              <a:t>Preventing</a:t>
            </a:r>
            <a:r>
              <a:rPr lang="en-US" dirty="0">
                <a:solidFill>
                  <a:srgbClr val="231F20"/>
                </a:solidFill>
                <a:cs typeface="Times New Roman" pitchFamily="18" charset="0"/>
              </a:rPr>
              <a:t> people from being </a:t>
            </a:r>
            <a:r>
              <a:rPr lang="en-US" dirty="0">
                <a:solidFill>
                  <a:srgbClr val="FF6600"/>
                </a:solidFill>
                <a:cs typeface="Times New Roman" pitchFamily="18" charset="0"/>
              </a:rPr>
              <a:t>harmed by work</a:t>
            </a:r>
            <a:r>
              <a:rPr lang="en-US" dirty="0">
                <a:solidFill>
                  <a:srgbClr val="231F20"/>
                </a:solidFill>
                <a:cs typeface="Times New Roman" pitchFamily="18" charset="0"/>
              </a:rPr>
              <a:t> or becoming ill, </a:t>
            </a:r>
          </a:p>
          <a:p>
            <a:pPr lvl="1">
              <a:defRPr/>
            </a:pPr>
            <a:r>
              <a:rPr lang="en-US" dirty="0">
                <a:solidFill>
                  <a:srgbClr val="231F20"/>
                </a:solidFill>
                <a:cs typeface="Times New Roman" pitchFamily="18" charset="0"/>
              </a:rPr>
              <a:t>By taking precautions and </a:t>
            </a:r>
          </a:p>
          <a:p>
            <a:pPr lvl="1">
              <a:defRPr/>
            </a:pPr>
            <a:r>
              <a:rPr lang="en-US" dirty="0">
                <a:solidFill>
                  <a:srgbClr val="231F20"/>
                </a:solidFill>
                <a:cs typeface="Times New Roman" pitchFamily="18" charset="0"/>
              </a:rPr>
              <a:t>Providing a satisfactory working environment</a:t>
            </a:r>
          </a:p>
          <a:p>
            <a:pPr>
              <a:defRPr/>
            </a:pPr>
            <a:r>
              <a:rPr lang="en-US" dirty="0">
                <a:solidFill>
                  <a:srgbClr val="231F20"/>
                </a:solidFill>
                <a:cs typeface="Times New Roman" pitchFamily="18" charset="0"/>
              </a:rPr>
              <a:t>There are rules which require everyone NOT to put themselves and others in danger</a:t>
            </a:r>
          </a:p>
          <a:p>
            <a:pPr>
              <a:defRPr/>
            </a:pPr>
            <a:r>
              <a:rPr lang="en-US" dirty="0">
                <a:solidFill>
                  <a:srgbClr val="231F20"/>
                </a:solidFill>
                <a:cs typeface="Times New Roman" pitchFamily="18" charset="0"/>
              </a:rPr>
              <a:t>The law also protects the public from workplace danger</a:t>
            </a:r>
          </a:p>
        </p:txBody>
      </p:sp>
      <p:sp>
        <p:nvSpPr>
          <p:cNvPr id="3" name="Tijdelijke aanduiding voor tekst 2">
            <a:extLst>
              <a:ext uri="{FF2B5EF4-FFF2-40B4-BE49-F238E27FC236}">
                <a16:creationId xmlns:a16="http://schemas.microsoft.com/office/drawing/2014/main" id="{6F904889-959F-4660-968B-370729687281}"/>
              </a:ext>
            </a:extLst>
          </p:cNvPr>
          <p:cNvSpPr>
            <a:spLocks noGrp="1"/>
          </p:cNvSpPr>
          <p:nvPr>
            <p:ph type="body" sz="quarter" idx="13"/>
          </p:nvPr>
        </p:nvSpPr>
        <p:spPr/>
        <p:txBody>
          <a:bodyPr/>
          <a:lstStyle/>
          <a:p>
            <a:r>
              <a:rPr lang="en-GB" dirty="0"/>
              <a:t>App. E.3</a:t>
            </a:r>
            <a:endParaRPr lang="nl-NL" dirty="0"/>
          </a:p>
        </p:txBody>
      </p:sp>
    </p:spTree>
  </p:cSld>
  <p:clrMapOvr>
    <a:masterClrMapping/>
  </p:clrMapOv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ctrTitle"/>
          </p:nvPr>
        </p:nvSpPr>
        <p:spPr/>
        <p:txBody>
          <a:bodyPr/>
          <a:lstStyle/>
          <a:p>
            <a:pPr eaLnBrk="1" hangingPunct="1">
              <a:defRPr/>
            </a:pPr>
            <a:r>
              <a:rPr lang="en-GB" dirty="0"/>
              <a:t>Risk Specialisms</a:t>
            </a:r>
          </a:p>
        </p:txBody>
      </p:sp>
      <p:sp>
        <p:nvSpPr>
          <p:cNvPr id="302083" name="Rectangle 3"/>
          <p:cNvSpPr>
            <a:spLocks noGrp="1" noChangeArrowheads="1"/>
          </p:cNvSpPr>
          <p:nvPr>
            <p:ph type="body" idx="4294967295"/>
          </p:nvPr>
        </p:nvSpPr>
        <p:spPr>
          <a:xfrm>
            <a:off x="4413250" y="2786063"/>
            <a:ext cx="7778750" cy="3586162"/>
          </a:xfrm>
        </p:spPr>
        <p:txBody>
          <a:bodyPr wrap="square">
            <a:spAutoFit/>
          </a:bodyPr>
          <a:lstStyle/>
          <a:p>
            <a:pPr marL="268261" indent="-268261">
              <a:buFont typeface="Arial" pitchFamily="34" charset="0"/>
              <a:buChar char="•"/>
              <a:defRPr/>
            </a:pPr>
            <a:r>
              <a:rPr lang="en-US" dirty="0">
                <a:solidFill>
                  <a:srgbClr val="231F20"/>
                </a:solidFill>
                <a:cs typeface="Arial" charset="0"/>
              </a:rPr>
              <a:t>Business continuity management </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Incident (crisis) management </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Health and safety management</a:t>
            </a:r>
            <a:endParaRPr lang="en-GB" dirty="0">
              <a:cs typeface="Times New Roman" pitchFamily="18" charset="0"/>
            </a:endParaRPr>
          </a:p>
          <a:p>
            <a:pPr marL="268261" indent="-268261">
              <a:buFont typeface="Arial" pitchFamily="34" charset="0"/>
              <a:buChar char="•"/>
              <a:defRPr/>
            </a:pPr>
            <a:r>
              <a:rPr lang="en-US" dirty="0">
                <a:solidFill>
                  <a:srgbClr val="FF6600"/>
                </a:solidFill>
                <a:cs typeface="Arial" charset="0"/>
              </a:rPr>
              <a:t>Security risk management</a:t>
            </a:r>
            <a:endParaRPr lang="en-GB" dirty="0">
              <a:solidFill>
                <a:srgbClr val="FF6600"/>
              </a:solidFill>
              <a:cs typeface="Arial" charset="0"/>
            </a:endParaRPr>
          </a:p>
          <a:p>
            <a:pPr marL="268261" indent="-268261">
              <a:buFont typeface="Arial" pitchFamily="34" charset="0"/>
              <a:buChar char="•"/>
              <a:defRPr/>
            </a:pPr>
            <a:r>
              <a:rPr lang="en-US" dirty="0">
                <a:solidFill>
                  <a:srgbClr val="231F20"/>
                </a:solidFill>
                <a:cs typeface="Arial" charset="0"/>
              </a:rPr>
              <a:t>Financial risk management</a:t>
            </a:r>
          </a:p>
          <a:p>
            <a:pPr marL="268261" indent="-268261">
              <a:buFont typeface="Arial" pitchFamily="34" charset="0"/>
              <a:buChar char="•"/>
              <a:defRPr/>
            </a:pPr>
            <a:r>
              <a:rPr lang="en-US" dirty="0">
                <a:solidFill>
                  <a:srgbClr val="231F20"/>
                </a:solidFill>
                <a:cs typeface="Arial" charset="0"/>
              </a:rPr>
              <a:t>Environmental risk management</a:t>
            </a:r>
          </a:p>
          <a:p>
            <a:pPr marL="268261" indent="-268261">
              <a:buFont typeface="Arial" pitchFamily="34" charset="0"/>
              <a:buChar char="•"/>
              <a:defRPr/>
            </a:pPr>
            <a:r>
              <a:rPr lang="en-US" dirty="0">
                <a:solidFill>
                  <a:srgbClr val="231F20"/>
                </a:solidFill>
                <a:cs typeface="Arial" charset="0"/>
              </a:rPr>
              <a:t>Reputational risk management</a:t>
            </a:r>
          </a:p>
          <a:p>
            <a:pPr marL="268261" indent="-268261">
              <a:buFont typeface="Arial" pitchFamily="34" charset="0"/>
              <a:buChar char="•"/>
              <a:defRPr/>
            </a:pPr>
            <a:r>
              <a:rPr lang="en-US" dirty="0">
                <a:solidFill>
                  <a:srgbClr val="231F20"/>
                </a:solidFill>
                <a:cs typeface="Arial" charset="0"/>
              </a:rPr>
              <a:t>Contract risk management</a:t>
            </a:r>
            <a:endParaRPr lang="en-GB" dirty="0">
              <a:solidFill>
                <a:srgbClr val="231F20"/>
              </a:solidFill>
              <a:cs typeface="Arial" charset="0"/>
            </a:endParaRPr>
          </a:p>
        </p:txBody>
      </p:sp>
    </p:spTree>
  </p:cSld>
  <p:clrMapOvr>
    <a:masterClrMapping/>
  </p:clrMapOv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eaLnBrk="1" hangingPunct="1">
              <a:defRPr/>
            </a:pPr>
            <a:r>
              <a:rPr lang="en-GB" dirty="0"/>
              <a:t>Security risk management</a:t>
            </a:r>
          </a:p>
        </p:txBody>
      </p:sp>
      <p:sp>
        <p:nvSpPr>
          <p:cNvPr id="307203" name="Rectangle 3"/>
          <p:cNvSpPr>
            <a:spLocks noGrp="1" noChangeArrowheads="1"/>
          </p:cNvSpPr>
          <p:nvPr>
            <p:ph sz="quarter" idx="1"/>
          </p:nvPr>
        </p:nvSpPr>
        <p:spPr/>
        <p:txBody>
          <a:bodyPr wrap="square">
            <a:spAutoFit/>
          </a:bodyPr>
          <a:lstStyle/>
          <a:p>
            <a:pPr eaLnBrk="1" hangingPunct="1">
              <a:buNone/>
              <a:defRPr/>
            </a:pPr>
            <a:r>
              <a:rPr lang="en-GB" dirty="0">
                <a:solidFill>
                  <a:srgbClr val="231F20"/>
                </a:solidFill>
                <a:cs typeface="Times New Roman" pitchFamily="18" charset="0"/>
              </a:rPr>
              <a:t>Protection against any </a:t>
            </a:r>
            <a:r>
              <a:rPr lang="en-GB" dirty="0">
                <a:solidFill>
                  <a:srgbClr val="FF6600"/>
                </a:solidFill>
                <a:cs typeface="Times New Roman" pitchFamily="18" charset="0"/>
              </a:rPr>
              <a:t>loss of or danger </a:t>
            </a:r>
            <a:r>
              <a:rPr lang="en-GB" dirty="0">
                <a:solidFill>
                  <a:srgbClr val="231F20"/>
                </a:solidFill>
                <a:cs typeface="Times New Roman" pitchFamily="18" charset="0"/>
              </a:rPr>
              <a:t>that would have a </a:t>
            </a:r>
          </a:p>
          <a:p>
            <a:pPr eaLnBrk="1" hangingPunct="1">
              <a:buNone/>
              <a:defRPr/>
            </a:pPr>
            <a:r>
              <a:rPr lang="en-GB" dirty="0">
                <a:solidFill>
                  <a:srgbClr val="231F20"/>
                </a:solidFill>
                <a:cs typeface="Times New Roman" pitchFamily="18" charset="0"/>
              </a:rPr>
              <a:t>detrimental (negative) effect on an organization’s </a:t>
            </a:r>
          </a:p>
          <a:p>
            <a:pPr eaLnBrk="1" hangingPunct="1">
              <a:defRPr/>
            </a:pPr>
            <a:r>
              <a:rPr lang="en-GB" dirty="0">
                <a:solidFill>
                  <a:srgbClr val="231F20"/>
                </a:solidFill>
                <a:cs typeface="Times New Roman" pitchFamily="18" charset="0"/>
              </a:rPr>
              <a:t>Physical assets</a:t>
            </a:r>
          </a:p>
          <a:p>
            <a:pPr eaLnBrk="1" hangingPunct="1">
              <a:defRPr/>
            </a:pPr>
            <a:r>
              <a:rPr lang="en-GB" dirty="0">
                <a:solidFill>
                  <a:srgbClr val="231F20"/>
                </a:solidFill>
                <a:cs typeface="Times New Roman" pitchFamily="18" charset="0"/>
              </a:rPr>
              <a:t>Personnel and </a:t>
            </a:r>
          </a:p>
          <a:p>
            <a:pPr eaLnBrk="1" hangingPunct="1">
              <a:defRPr/>
            </a:pPr>
            <a:r>
              <a:rPr lang="en-GB" dirty="0">
                <a:solidFill>
                  <a:srgbClr val="231F20"/>
                </a:solidFill>
                <a:cs typeface="Times New Roman" pitchFamily="18" charset="0"/>
              </a:rPr>
              <a:t>Information assets. </a:t>
            </a:r>
          </a:p>
          <a:p>
            <a:pPr eaLnBrk="1" hangingPunct="1">
              <a:buNone/>
              <a:defRPr/>
            </a:pPr>
            <a:r>
              <a:rPr lang="en-GB" dirty="0">
                <a:solidFill>
                  <a:srgbClr val="231F20"/>
                </a:solidFill>
                <a:cs typeface="Times New Roman" pitchFamily="18" charset="0"/>
              </a:rPr>
              <a:t>All of these assets are essential for the day-to-day operations (BAU)</a:t>
            </a:r>
          </a:p>
        </p:txBody>
      </p:sp>
      <p:sp>
        <p:nvSpPr>
          <p:cNvPr id="3" name="Tijdelijke aanduiding voor tekst 2">
            <a:extLst>
              <a:ext uri="{FF2B5EF4-FFF2-40B4-BE49-F238E27FC236}">
                <a16:creationId xmlns:a16="http://schemas.microsoft.com/office/drawing/2014/main" id="{5CCA1B08-0BDA-486E-B6B4-F965B7290695}"/>
              </a:ext>
            </a:extLst>
          </p:cNvPr>
          <p:cNvSpPr>
            <a:spLocks noGrp="1"/>
          </p:cNvSpPr>
          <p:nvPr>
            <p:ph type="body" sz="quarter" idx="13"/>
          </p:nvPr>
        </p:nvSpPr>
        <p:spPr/>
        <p:txBody>
          <a:bodyPr/>
          <a:lstStyle/>
          <a:p>
            <a:r>
              <a:rPr lang="en-GB" dirty="0"/>
              <a:t>App. E.4</a:t>
            </a:r>
            <a:endParaRPr lang="nl-NL" dirty="0"/>
          </a:p>
        </p:txBody>
      </p:sp>
    </p:spTree>
  </p:cSld>
  <p:clrMapOvr>
    <a:masterClrMapping/>
  </p:clrMapOv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ctrTitle"/>
          </p:nvPr>
        </p:nvSpPr>
        <p:spPr/>
        <p:txBody>
          <a:bodyPr/>
          <a:lstStyle/>
          <a:p>
            <a:pPr eaLnBrk="1" hangingPunct="1">
              <a:defRPr/>
            </a:pPr>
            <a:r>
              <a:rPr lang="en-GB" dirty="0"/>
              <a:t>Risk Specialisms</a:t>
            </a:r>
          </a:p>
        </p:txBody>
      </p:sp>
      <p:sp>
        <p:nvSpPr>
          <p:cNvPr id="302083" name="Rectangle 3"/>
          <p:cNvSpPr>
            <a:spLocks noGrp="1" noChangeArrowheads="1"/>
          </p:cNvSpPr>
          <p:nvPr>
            <p:ph type="body" idx="4294967295"/>
          </p:nvPr>
        </p:nvSpPr>
        <p:spPr>
          <a:xfrm>
            <a:off x="4413250" y="2786063"/>
            <a:ext cx="7778750" cy="3586162"/>
          </a:xfrm>
        </p:spPr>
        <p:txBody>
          <a:bodyPr wrap="square">
            <a:spAutoFit/>
          </a:bodyPr>
          <a:lstStyle/>
          <a:p>
            <a:pPr marL="268261" indent="-268261">
              <a:buFont typeface="Arial" pitchFamily="34" charset="0"/>
              <a:buChar char="•"/>
              <a:defRPr/>
            </a:pPr>
            <a:r>
              <a:rPr lang="en-US" dirty="0">
                <a:solidFill>
                  <a:srgbClr val="231F20"/>
                </a:solidFill>
                <a:cs typeface="Arial" charset="0"/>
              </a:rPr>
              <a:t>Business continuity management </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Incident (crisis) management </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Health and safety management</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Security risk management</a:t>
            </a:r>
            <a:endParaRPr lang="en-GB" dirty="0">
              <a:cs typeface="Times New Roman" pitchFamily="18" charset="0"/>
            </a:endParaRPr>
          </a:p>
          <a:p>
            <a:pPr marL="268261" indent="-268261">
              <a:buFont typeface="Arial" pitchFamily="34" charset="0"/>
              <a:buChar char="•"/>
              <a:defRPr/>
            </a:pPr>
            <a:r>
              <a:rPr lang="en-US" dirty="0">
                <a:solidFill>
                  <a:srgbClr val="FF6600"/>
                </a:solidFill>
                <a:cs typeface="Arial" charset="0"/>
              </a:rPr>
              <a:t>Financial risk management</a:t>
            </a:r>
          </a:p>
          <a:p>
            <a:pPr marL="268261" indent="-268261">
              <a:buFont typeface="Arial" pitchFamily="34" charset="0"/>
              <a:buChar char="•"/>
              <a:defRPr/>
            </a:pPr>
            <a:r>
              <a:rPr lang="en-US" dirty="0">
                <a:solidFill>
                  <a:srgbClr val="231F20"/>
                </a:solidFill>
                <a:cs typeface="Arial" charset="0"/>
              </a:rPr>
              <a:t>Environmental risk management</a:t>
            </a:r>
          </a:p>
          <a:p>
            <a:pPr marL="268261" indent="-268261">
              <a:buFont typeface="Arial" pitchFamily="34" charset="0"/>
              <a:buChar char="•"/>
              <a:defRPr/>
            </a:pPr>
            <a:r>
              <a:rPr lang="en-US" dirty="0">
                <a:solidFill>
                  <a:srgbClr val="231F20"/>
                </a:solidFill>
                <a:cs typeface="Arial" charset="0"/>
              </a:rPr>
              <a:t>Reputational risk management</a:t>
            </a:r>
          </a:p>
          <a:p>
            <a:pPr marL="268261" indent="-268261">
              <a:buFont typeface="Arial" pitchFamily="34" charset="0"/>
              <a:buChar char="•"/>
              <a:defRPr/>
            </a:pPr>
            <a:r>
              <a:rPr lang="en-US" dirty="0">
                <a:solidFill>
                  <a:srgbClr val="231F20"/>
                </a:solidFill>
                <a:cs typeface="Arial" charset="0"/>
              </a:rPr>
              <a:t>Contract risk management</a:t>
            </a:r>
            <a:endParaRPr lang="en-GB" dirty="0"/>
          </a:p>
        </p:txBody>
      </p:sp>
    </p:spTree>
  </p:cSld>
  <p:clrMapOvr>
    <a:masterClrMapping/>
  </p:clrMapOv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eaLnBrk="1" hangingPunct="1">
              <a:defRPr/>
            </a:pPr>
            <a:r>
              <a:rPr lang="en-US" dirty="0"/>
              <a:t>Financial risk management</a:t>
            </a:r>
            <a:endParaRPr lang="en-GB" dirty="0"/>
          </a:p>
        </p:txBody>
      </p:sp>
      <p:sp>
        <p:nvSpPr>
          <p:cNvPr id="309251" name="Rectangle 3"/>
          <p:cNvSpPr>
            <a:spLocks noGrp="1" noChangeArrowheads="1"/>
          </p:cNvSpPr>
          <p:nvPr>
            <p:ph sz="quarter" idx="1"/>
          </p:nvPr>
        </p:nvSpPr>
        <p:spPr/>
        <p:txBody>
          <a:bodyPr wrap="square">
            <a:spAutoFit/>
          </a:bodyPr>
          <a:lstStyle/>
          <a:p>
            <a:pPr>
              <a:defRPr/>
            </a:pPr>
            <a:r>
              <a:rPr lang="en-GB" dirty="0">
                <a:cs typeface="Arial" charset="0"/>
              </a:rPr>
              <a:t>The practice by which an organization optimizes </a:t>
            </a:r>
            <a:r>
              <a:rPr lang="en-GB" dirty="0">
                <a:solidFill>
                  <a:srgbClr val="FF6600"/>
                </a:solidFill>
                <a:cs typeface="Arial" charset="0"/>
              </a:rPr>
              <a:t>the manner</a:t>
            </a:r>
            <a:r>
              <a:rPr lang="en-GB" dirty="0">
                <a:cs typeface="Arial" charset="0"/>
              </a:rPr>
              <a:t> in which </a:t>
            </a:r>
            <a:r>
              <a:rPr lang="en-GB" dirty="0">
                <a:solidFill>
                  <a:srgbClr val="FF6600"/>
                </a:solidFill>
                <a:cs typeface="Arial" charset="0"/>
              </a:rPr>
              <a:t>it takes financial risk </a:t>
            </a:r>
            <a:r>
              <a:rPr lang="en-GB" dirty="0">
                <a:cs typeface="Arial" charset="0"/>
              </a:rPr>
              <a:t>this includes:</a:t>
            </a:r>
          </a:p>
          <a:p>
            <a:pPr lvl="1">
              <a:defRPr/>
            </a:pPr>
            <a:r>
              <a:rPr lang="en-GB" dirty="0">
                <a:solidFill>
                  <a:srgbClr val="FF6600"/>
                </a:solidFill>
                <a:cs typeface="Arial" charset="0"/>
              </a:rPr>
              <a:t>Monitoring</a:t>
            </a:r>
            <a:r>
              <a:rPr lang="en-GB" dirty="0">
                <a:cs typeface="Arial" charset="0"/>
              </a:rPr>
              <a:t> of financial risk taking activities</a:t>
            </a:r>
          </a:p>
          <a:p>
            <a:pPr lvl="1">
              <a:defRPr/>
            </a:pPr>
            <a:r>
              <a:rPr lang="en-GB" dirty="0">
                <a:cs typeface="Arial" charset="0"/>
              </a:rPr>
              <a:t>Upholding relevant financial and operational </a:t>
            </a:r>
            <a:r>
              <a:rPr lang="en-GB" dirty="0">
                <a:solidFill>
                  <a:srgbClr val="FF6600"/>
                </a:solidFill>
                <a:cs typeface="Arial" charset="0"/>
              </a:rPr>
              <a:t>policies and procedures</a:t>
            </a:r>
            <a:r>
              <a:rPr lang="en-GB" dirty="0">
                <a:cs typeface="Arial" charset="0"/>
              </a:rPr>
              <a:t> through appropriate controls</a:t>
            </a:r>
          </a:p>
          <a:p>
            <a:pPr lvl="1">
              <a:defRPr/>
            </a:pPr>
            <a:r>
              <a:rPr lang="en-GB" dirty="0">
                <a:cs typeface="Arial" charset="0"/>
              </a:rPr>
              <a:t>Production and distribution of financial risk related </a:t>
            </a:r>
            <a:r>
              <a:rPr lang="en-GB" dirty="0">
                <a:solidFill>
                  <a:srgbClr val="FF6600"/>
                </a:solidFill>
                <a:cs typeface="Arial" charset="0"/>
              </a:rPr>
              <a:t>reports</a:t>
            </a:r>
          </a:p>
          <a:p>
            <a:pPr>
              <a:buNone/>
              <a:defRPr/>
            </a:pPr>
            <a:endParaRPr lang="en-GB" dirty="0">
              <a:cs typeface="Arial" charset="0"/>
            </a:endParaRPr>
          </a:p>
          <a:p>
            <a:pPr>
              <a:buNone/>
              <a:defRPr/>
            </a:pPr>
            <a:r>
              <a:rPr lang="en-GB" dirty="0">
                <a:cs typeface="Arial" charset="0"/>
              </a:rPr>
              <a:t>Four aspects of financial risk management on which success depends:</a:t>
            </a:r>
          </a:p>
          <a:p>
            <a:pPr>
              <a:defRPr/>
            </a:pPr>
            <a:r>
              <a:rPr lang="en-GB" dirty="0">
                <a:solidFill>
                  <a:srgbClr val="FF6600"/>
                </a:solidFill>
                <a:cs typeface="Arial" charset="0"/>
              </a:rPr>
              <a:t>Positive corporate culture</a:t>
            </a:r>
          </a:p>
          <a:p>
            <a:pPr>
              <a:defRPr/>
            </a:pPr>
            <a:r>
              <a:rPr lang="en-GB" dirty="0">
                <a:cs typeface="Arial" charset="0"/>
              </a:rPr>
              <a:t>Actively observed policies and procedures</a:t>
            </a:r>
          </a:p>
          <a:p>
            <a:pPr>
              <a:defRPr/>
            </a:pPr>
            <a:r>
              <a:rPr lang="en-GB" dirty="0">
                <a:cs typeface="Arial" charset="0"/>
              </a:rPr>
              <a:t>Effective use of technology</a:t>
            </a:r>
          </a:p>
          <a:p>
            <a:pPr>
              <a:defRPr/>
            </a:pPr>
            <a:r>
              <a:rPr lang="en-GB" dirty="0">
                <a:solidFill>
                  <a:srgbClr val="FF6600"/>
                </a:solidFill>
                <a:cs typeface="Arial" charset="0"/>
              </a:rPr>
              <a:t>Independence of risk management professionals</a:t>
            </a:r>
          </a:p>
          <a:p>
            <a:pPr>
              <a:defRPr/>
            </a:pPr>
            <a:endParaRPr lang="en-GB" dirty="0">
              <a:solidFill>
                <a:srgbClr val="FF6600"/>
              </a:solidFill>
              <a:cs typeface="Arial" charset="0"/>
            </a:endParaRPr>
          </a:p>
        </p:txBody>
      </p:sp>
      <p:sp>
        <p:nvSpPr>
          <p:cNvPr id="3" name="Tijdelijke aanduiding voor tekst 2">
            <a:extLst>
              <a:ext uri="{FF2B5EF4-FFF2-40B4-BE49-F238E27FC236}">
                <a16:creationId xmlns:a16="http://schemas.microsoft.com/office/drawing/2014/main" id="{404FD82E-10B2-40C0-B9F3-2C90AEFA6CD6}"/>
              </a:ext>
            </a:extLst>
          </p:cNvPr>
          <p:cNvSpPr>
            <a:spLocks noGrp="1"/>
          </p:cNvSpPr>
          <p:nvPr>
            <p:ph type="body" sz="quarter" idx="13"/>
          </p:nvPr>
        </p:nvSpPr>
        <p:spPr/>
        <p:txBody>
          <a:bodyPr/>
          <a:lstStyle/>
          <a:p>
            <a:r>
              <a:rPr lang="en-GB" dirty="0"/>
              <a:t>App. E.5</a:t>
            </a:r>
            <a:endParaRPr lang="nl-NL" dirty="0"/>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eaLnBrk="1" hangingPunct="1">
              <a:defRPr/>
            </a:pPr>
            <a:r>
              <a:rPr lang="en-GB" dirty="0"/>
              <a:t>Independence</a:t>
            </a:r>
          </a:p>
        </p:txBody>
      </p:sp>
      <p:sp>
        <p:nvSpPr>
          <p:cNvPr id="311299" name="Rectangle 3"/>
          <p:cNvSpPr>
            <a:spLocks noGrp="1" noChangeArrowheads="1"/>
          </p:cNvSpPr>
          <p:nvPr>
            <p:ph sz="quarter" idx="1"/>
          </p:nvPr>
        </p:nvSpPr>
        <p:spPr/>
        <p:txBody>
          <a:bodyPr wrap="square">
            <a:spAutoFit/>
          </a:bodyPr>
          <a:lstStyle/>
          <a:p>
            <a:pPr eaLnBrk="1" hangingPunct="1">
              <a:defRPr/>
            </a:pPr>
            <a:r>
              <a:rPr lang="en-US" b="1" dirty="0">
                <a:cs typeface="Arial" charset="0"/>
              </a:rPr>
              <a:t>Risk Managers </a:t>
            </a:r>
            <a:r>
              <a:rPr lang="en-US" dirty="0">
                <a:cs typeface="Arial" charset="0"/>
              </a:rPr>
              <a:t>have reporting lines - independent from those of risk taking functions</a:t>
            </a:r>
            <a:endParaRPr lang="en-GB" dirty="0">
              <a:cs typeface="Times New Roman" pitchFamily="18" charset="0"/>
            </a:endParaRPr>
          </a:p>
          <a:p>
            <a:pPr eaLnBrk="1" hangingPunct="1">
              <a:defRPr/>
            </a:pPr>
            <a:r>
              <a:rPr lang="en-US" b="1" dirty="0">
                <a:cs typeface="Arial" charset="0"/>
              </a:rPr>
              <a:t>Risk Takers </a:t>
            </a:r>
            <a:r>
              <a:rPr lang="en-US" dirty="0">
                <a:cs typeface="Arial" charset="0"/>
              </a:rPr>
              <a:t>have no input on the performance reviews, compensation or promotion of risk managers, and vice versa  </a:t>
            </a:r>
            <a:endParaRPr lang="en-GB" dirty="0">
              <a:cs typeface="Times New Roman" pitchFamily="18" charset="0"/>
            </a:endParaRPr>
          </a:p>
          <a:p>
            <a:pPr eaLnBrk="1" hangingPunct="1">
              <a:defRPr/>
            </a:pPr>
            <a:r>
              <a:rPr lang="en-US" b="1" dirty="0">
                <a:cs typeface="Arial" charset="0"/>
              </a:rPr>
              <a:t>Employees cannot </a:t>
            </a:r>
            <a:r>
              <a:rPr lang="en-GB" b="1" dirty="0">
                <a:cs typeface="Arial" charset="0"/>
              </a:rPr>
              <a:t>fulfil</a:t>
            </a:r>
            <a:r>
              <a:rPr lang="en-US" b="1" dirty="0">
                <a:cs typeface="Arial" charset="0"/>
              </a:rPr>
              <a:t> both roles </a:t>
            </a:r>
          </a:p>
          <a:p>
            <a:pPr lvl="1" eaLnBrk="1" hangingPunct="1">
              <a:defRPr/>
            </a:pPr>
            <a:r>
              <a:rPr lang="en-US" dirty="0">
                <a:cs typeface="Arial" charset="0"/>
              </a:rPr>
              <a:t>those hired into financial risk management undertake the role of financial risk management: </a:t>
            </a:r>
          </a:p>
          <a:p>
            <a:pPr lvl="1" eaLnBrk="1" hangingPunct="1">
              <a:defRPr/>
            </a:pPr>
            <a:r>
              <a:rPr lang="en-US" dirty="0">
                <a:cs typeface="Arial" charset="0"/>
              </a:rPr>
              <a:t>those hired as risk takers undertake the role of risk takers  </a:t>
            </a:r>
            <a:endParaRPr lang="en-GB" dirty="0">
              <a:cs typeface="Times New Roman" pitchFamily="18" charset="0"/>
            </a:endParaRPr>
          </a:p>
          <a:p>
            <a:pPr eaLnBrk="1" hangingPunct="1">
              <a:defRPr/>
            </a:pPr>
            <a:r>
              <a:rPr lang="en-US" dirty="0">
                <a:cs typeface="Arial" charset="0"/>
              </a:rPr>
              <a:t>Risk Managers </a:t>
            </a:r>
            <a:r>
              <a:rPr lang="en-US" b="1" u="sng" dirty="0">
                <a:cs typeface="Arial" charset="0"/>
              </a:rPr>
              <a:t>do not</a:t>
            </a:r>
            <a:r>
              <a:rPr lang="en-US" dirty="0">
                <a:cs typeface="Arial" charset="0"/>
              </a:rPr>
              <a:t> take risks on the firm’s behalf, they help identify risks quantify and qualify those risks </a:t>
            </a:r>
          </a:p>
        </p:txBody>
      </p:sp>
      <p:sp>
        <p:nvSpPr>
          <p:cNvPr id="2" name="Tijdelijke aanduiding voor tekst 1">
            <a:extLst>
              <a:ext uri="{FF2B5EF4-FFF2-40B4-BE49-F238E27FC236}">
                <a16:creationId xmlns:a16="http://schemas.microsoft.com/office/drawing/2014/main" id="{F7C50BE4-0122-41FE-A3C5-7528FF63D65C}"/>
              </a:ext>
            </a:extLst>
          </p:cNvPr>
          <p:cNvSpPr>
            <a:spLocks noGrp="1"/>
          </p:cNvSpPr>
          <p:nvPr>
            <p:ph type="body" sz="quarter" idx="13"/>
          </p:nvPr>
        </p:nvSpPr>
        <p:spPr/>
        <p:txBody>
          <a:bodyPr/>
          <a:lstStyle/>
          <a:p>
            <a:endParaRPr lang="nl-NL"/>
          </a:p>
        </p:txBody>
      </p:sp>
    </p:spTree>
  </p:cSld>
  <p:clrMapOvr>
    <a:masterClrMapping/>
  </p:clrMapOv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ctrTitle"/>
          </p:nvPr>
        </p:nvSpPr>
        <p:spPr/>
        <p:txBody>
          <a:bodyPr/>
          <a:lstStyle/>
          <a:p>
            <a:pPr eaLnBrk="1" hangingPunct="1">
              <a:defRPr/>
            </a:pPr>
            <a:r>
              <a:rPr lang="en-GB" dirty="0"/>
              <a:t>Risk Specialisms</a:t>
            </a:r>
          </a:p>
        </p:txBody>
      </p:sp>
      <p:sp>
        <p:nvSpPr>
          <p:cNvPr id="302083" name="Rectangle 3"/>
          <p:cNvSpPr>
            <a:spLocks noGrp="1" noChangeArrowheads="1"/>
          </p:cNvSpPr>
          <p:nvPr>
            <p:ph type="body" idx="4294967295"/>
          </p:nvPr>
        </p:nvSpPr>
        <p:spPr>
          <a:xfrm>
            <a:off x="4413250" y="2786063"/>
            <a:ext cx="7778750" cy="3586162"/>
          </a:xfrm>
        </p:spPr>
        <p:txBody>
          <a:bodyPr wrap="square">
            <a:spAutoFit/>
          </a:bodyPr>
          <a:lstStyle/>
          <a:p>
            <a:pPr marL="268261" indent="-268261">
              <a:buFont typeface="Arial" pitchFamily="34" charset="0"/>
              <a:buChar char="•"/>
              <a:defRPr/>
            </a:pPr>
            <a:r>
              <a:rPr lang="en-US" dirty="0">
                <a:solidFill>
                  <a:srgbClr val="231F20"/>
                </a:solidFill>
                <a:cs typeface="Arial" charset="0"/>
              </a:rPr>
              <a:t>Business continuity management </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Incident (crisis) management </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Health and safety management</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Security risk management</a:t>
            </a:r>
            <a:endParaRPr lang="en-GB" dirty="0">
              <a:cs typeface="Times New Roman" pitchFamily="18" charset="0"/>
            </a:endParaRPr>
          </a:p>
          <a:p>
            <a:pPr marL="268261" indent="-268261">
              <a:buFont typeface="Arial" pitchFamily="34" charset="0"/>
              <a:buChar char="•"/>
              <a:defRPr/>
            </a:pPr>
            <a:r>
              <a:rPr lang="en-US" dirty="0">
                <a:solidFill>
                  <a:srgbClr val="231F20"/>
                </a:solidFill>
                <a:cs typeface="Arial" charset="0"/>
              </a:rPr>
              <a:t>Financial risk management</a:t>
            </a:r>
          </a:p>
          <a:p>
            <a:pPr marL="268261" indent="-268261">
              <a:buFont typeface="Arial" pitchFamily="34" charset="0"/>
              <a:buChar char="•"/>
              <a:defRPr/>
            </a:pPr>
            <a:r>
              <a:rPr lang="en-US" dirty="0">
                <a:solidFill>
                  <a:srgbClr val="FF6600"/>
                </a:solidFill>
                <a:cs typeface="Arial" charset="0"/>
              </a:rPr>
              <a:t>Environmental risk management</a:t>
            </a:r>
          </a:p>
          <a:p>
            <a:pPr marL="268261" indent="-268261">
              <a:buFont typeface="Arial" pitchFamily="34" charset="0"/>
              <a:buChar char="•"/>
              <a:defRPr/>
            </a:pPr>
            <a:r>
              <a:rPr lang="en-US" dirty="0">
                <a:solidFill>
                  <a:srgbClr val="231F20"/>
                </a:solidFill>
                <a:cs typeface="Arial" charset="0"/>
              </a:rPr>
              <a:t>Reputational risk management</a:t>
            </a:r>
          </a:p>
          <a:p>
            <a:pPr marL="268261" indent="-268261">
              <a:buFont typeface="Arial" pitchFamily="34" charset="0"/>
              <a:buChar char="•"/>
              <a:defRPr/>
            </a:pPr>
            <a:r>
              <a:rPr lang="en-US" dirty="0">
                <a:solidFill>
                  <a:srgbClr val="231F20"/>
                </a:solidFill>
                <a:cs typeface="Arial" charset="0"/>
              </a:rPr>
              <a:t>Contract risk management</a:t>
            </a:r>
            <a:endParaRPr lang="en-GB"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7 +1 M_o_R principles</a:t>
            </a:r>
          </a:p>
        </p:txBody>
      </p:sp>
      <p:sp>
        <p:nvSpPr>
          <p:cNvPr id="3" name="Tijdelijke aanduiding voor inhoud 2"/>
          <p:cNvSpPr>
            <a:spLocks noGrp="1"/>
          </p:cNvSpPr>
          <p:nvPr>
            <p:ph sz="quarter" idx="1"/>
          </p:nvPr>
        </p:nvSpPr>
        <p:spPr/>
        <p:txBody>
          <a:bodyPr>
            <a:normAutofit/>
          </a:bodyPr>
          <a:lstStyle/>
          <a:p>
            <a:r>
              <a:rPr lang="en-GB" dirty="0">
                <a:cs typeface="Arial" charset="0"/>
              </a:rPr>
              <a:t>Aligns with objectives</a:t>
            </a:r>
          </a:p>
          <a:p>
            <a:r>
              <a:rPr lang="en-GB" dirty="0">
                <a:cs typeface="Arial" charset="0"/>
              </a:rPr>
              <a:t>Fits the context</a:t>
            </a:r>
          </a:p>
          <a:p>
            <a:r>
              <a:rPr lang="en-GB" dirty="0">
                <a:cs typeface="Arial" charset="0"/>
              </a:rPr>
              <a:t>Engages stakeholders</a:t>
            </a:r>
          </a:p>
          <a:p>
            <a:r>
              <a:rPr lang="en-GB" dirty="0">
                <a:cs typeface="Arial" charset="0"/>
              </a:rPr>
              <a:t>Provides clear guidance</a:t>
            </a:r>
          </a:p>
          <a:p>
            <a:r>
              <a:rPr lang="en-GB" dirty="0">
                <a:cs typeface="Arial" charset="0"/>
              </a:rPr>
              <a:t>Informs decision-making</a:t>
            </a:r>
          </a:p>
          <a:p>
            <a:r>
              <a:rPr lang="en-GB" dirty="0">
                <a:cs typeface="Arial" charset="0"/>
              </a:rPr>
              <a:t>Facilitates continual improvement</a:t>
            </a:r>
          </a:p>
          <a:p>
            <a:r>
              <a:rPr lang="en-GB" dirty="0">
                <a:cs typeface="Arial" charset="0"/>
              </a:rPr>
              <a:t>Creates a supportive culture</a:t>
            </a:r>
          </a:p>
          <a:p>
            <a:endParaRPr lang="en-GB" dirty="0">
              <a:cs typeface="Arial" charset="0"/>
            </a:endParaRPr>
          </a:p>
          <a:p>
            <a:r>
              <a:rPr lang="en-GB" dirty="0">
                <a:cs typeface="Arial" charset="0"/>
              </a:rPr>
              <a:t>Achieves measurable value</a:t>
            </a:r>
            <a:endParaRPr lang="en-GB" dirty="0"/>
          </a:p>
          <a:p>
            <a:endParaRPr lang="en-GB" dirty="0"/>
          </a:p>
        </p:txBody>
      </p:sp>
      <p:sp>
        <p:nvSpPr>
          <p:cNvPr id="4" name="Tijdelijke aanduiding voor tekst 3">
            <a:extLst>
              <a:ext uri="{FF2B5EF4-FFF2-40B4-BE49-F238E27FC236}">
                <a16:creationId xmlns:a16="http://schemas.microsoft.com/office/drawing/2014/main" id="{F94EA204-26CA-4FF8-9437-7796255A41D9}"/>
              </a:ext>
            </a:extLst>
          </p:cNvPr>
          <p:cNvSpPr>
            <a:spLocks noGrp="1"/>
          </p:cNvSpPr>
          <p:nvPr>
            <p:ph type="body" sz="quarter" idx="13"/>
          </p:nvPr>
        </p:nvSpPr>
        <p:spPr/>
        <p:txBody>
          <a:bodyPr/>
          <a:lstStyle/>
          <a:p>
            <a:endParaRPr lang="nl-NL"/>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Environmental risk management</a:t>
            </a:r>
          </a:p>
        </p:txBody>
      </p:sp>
      <p:sp>
        <p:nvSpPr>
          <p:cNvPr id="6" name="Tijdelijke aanduiding voor inhoud 5"/>
          <p:cNvSpPr>
            <a:spLocks noGrp="1"/>
          </p:cNvSpPr>
          <p:nvPr>
            <p:ph sz="quarter" idx="1"/>
          </p:nvPr>
        </p:nvSpPr>
        <p:spPr/>
        <p:txBody>
          <a:bodyPr>
            <a:normAutofit/>
          </a:bodyPr>
          <a:lstStyle/>
          <a:p>
            <a:pPr>
              <a:buNone/>
            </a:pPr>
            <a:r>
              <a:rPr lang="en-US" dirty="0"/>
              <a:t>Risks in this area are:</a:t>
            </a:r>
          </a:p>
          <a:p>
            <a:r>
              <a:rPr lang="en-US" dirty="0"/>
              <a:t>Pollution, land erosion, deforestation, fire damage to natural resources, etc</a:t>
            </a:r>
          </a:p>
          <a:p>
            <a:endParaRPr lang="en-US" dirty="0"/>
          </a:p>
          <a:p>
            <a:pPr>
              <a:buNone/>
            </a:pPr>
            <a:r>
              <a:rPr lang="en-US" dirty="0"/>
              <a:t>An organisation should:</a:t>
            </a:r>
          </a:p>
          <a:p>
            <a:r>
              <a:rPr lang="en-US" dirty="0"/>
              <a:t>Identifies and controls the impact of its activities, products or services</a:t>
            </a:r>
          </a:p>
          <a:p>
            <a:r>
              <a:rPr lang="en-US" dirty="0"/>
              <a:t>Improves its environmental performance continually</a:t>
            </a:r>
          </a:p>
          <a:p>
            <a:r>
              <a:rPr lang="en-US" dirty="0"/>
              <a:t>Implement a systematic approach to setting environmental objectives and targets, achieves these and demonstrates that they have been achieved</a:t>
            </a:r>
          </a:p>
        </p:txBody>
      </p:sp>
      <p:sp>
        <p:nvSpPr>
          <p:cNvPr id="3" name="Tijdelijke aanduiding voor tekst 2">
            <a:extLst>
              <a:ext uri="{FF2B5EF4-FFF2-40B4-BE49-F238E27FC236}">
                <a16:creationId xmlns:a16="http://schemas.microsoft.com/office/drawing/2014/main" id="{2F72745A-3444-4399-A244-F77CCF2AB11F}"/>
              </a:ext>
            </a:extLst>
          </p:cNvPr>
          <p:cNvSpPr>
            <a:spLocks noGrp="1"/>
          </p:cNvSpPr>
          <p:nvPr>
            <p:ph type="body" sz="quarter" idx="13"/>
          </p:nvPr>
        </p:nvSpPr>
        <p:spPr/>
        <p:txBody>
          <a:bodyPr/>
          <a:lstStyle/>
          <a:p>
            <a:r>
              <a:rPr lang="en-GB" dirty="0"/>
              <a:t>App. E.6</a:t>
            </a:r>
            <a:endParaRPr lang="nl-NL"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ctrTitle"/>
          </p:nvPr>
        </p:nvSpPr>
        <p:spPr/>
        <p:txBody>
          <a:bodyPr/>
          <a:lstStyle/>
          <a:p>
            <a:pPr eaLnBrk="1" hangingPunct="1">
              <a:defRPr/>
            </a:pPr>
            <a:r>
              <a:rPr lang="en-GB" dirty="0"/>
              <a:t>Risk Specialisms</a:t>
            </a:r>
          </a:p>
        </p:txBody>
      </p:sp>
      <p:sp>
        <p:nvSpPr>
          <p:cNvPr id="302083" name="Rectangle 3"/>
          <p:cNvSpPr>
            <a:spLocks noGrp="1" noChangeArrowheads="1"/>
          </p:cNvSpPr>
          <p:nvPr>
            <p:ph type="body" idx="4294967295"/>
          </p:nvPr>
        </p:nvSpPr>
        <p:spPr>
          <a:xfrm>
            <a:off x="4413250" y="2786063"/>
            <a:ext cx="7778750" cy="3586162"/>
          </a:xfrm>
        </p:spPr>
        <p:txBody>
          <a:bodyPr wrap="square">
            <a:spAutoFit/>
          </a:bodyPr>
          <a:lstStyle/>
          <a:p>
            <a:pPr marL="268261" indent="-268261">
              <a:buFont typeface="Arial" pitchFamily="34" charset="0"/>
              <a:buChar char="•"/>
              <a:defRPr/>
            </a:pPr>
            <a:r>
              <a:rPr lang="en-US" dirty="0">
                <a:solidFill>
                  <a:srgbClr val="231F20"/>
                </a:solidFill>
                <a:cs typeface="Arial" charset="0"/>
              </a:rPr>
              <a:t>Business continuity management </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Incident (crisis) management </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Health and safety management</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Security risk management</a:t>
            </a:r>
            <a:endParaRPr lang="en-GB" dirty="0">
              <a:cs typeface="Times New Roman" pitchFamily="18" charset="0"/>
            </a:endParaRPr>
          </a:p>
          <a:p>
            <a:pPr marL="268261" indent="-268261">
              <a:buFont typeface="Arial" pitchFamily="34" charset="0"/>
              <a:buChar char="•"/>
              <a:defRPr/>
            </a:pPr>
            <a:r>
              <a:rPr lang="en-US" dirty="0">
                <a:solidFill>
                  <a:srgbClr val="231F20"/>
                </a:solidFill>
                <a:cs typeface="Arial" charset="0"/>
              </a:rPr>
              <a:t>Financial risk management</a:t>
            </a:r>
          </a:p>
          <a:p>
            <a:pPr marL="268261" indent="-268261">
              <a:buFont typeface="Arial" pitchFamily="34" charset="0"/>
              <a:buChar char="•"/>
              <a:defRPr/>
            </a:pPr>
            <a:r>
              <a:rPr lang="en-US" dirty="0">
                <a:solidFill>
                  <a:srgbClr val="231F20"/>
                </a:solidFill>
                <a:cs typeface="Arial" charset="0"/>
              </a:rPr>
              <a:t>Environmental risk management</a:t>
            </a:r>
          </a:p>
          <a:p>
            <a:pPr marL="268261" indent="-268261">
              <a:buFont typeface="Arial" pitchFamily="34" charset="0"/>
              <a:buChar char="•"/>
              <a:defRPr/>
            </a:pPr>
            <a:r>
              <a:rPr lang="en-US" dirty="0">
                <a:solidFill>
                  <a:srgbClr val="FF6600"/>
                </a:solidFill>
                <a:cs typeface="Arial" charset="0"/>
              </a:rPr>
              <a:t>Reputational risk management</a:t>
            </a:r>
          </a:p>
          <a:p>
            <a:pPr marL="268261" indent="-268261">
              <a:buFont typeface="Arial" pitchFamily="34" charset="0"/>
              <a:buChar char="•"/>
              <a:defRPr/>
            </a:pPr>
            <a:r>
              <a:rPr lang="en-US" dirty="0">
                <a:solidFill>
                  <a:srgbClr val="231F20"/>
                </a:solidFill>
                <a:cs typeface="Arial" charset="0"/>
              </a:rPr>
              <a:t>Contract risk management</a:t>
            </a:r>
            <a:endParaRPr lang="en-GB" dirty="0"/>
          </a:p>
        </p:txBody>
      </p:sp>
    </p:spTree>
  </p:cSld>
  <p:clrMapOvr>
    <a:masterClrMapping/>
  </p:clrMapOv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Reputational risk management</a:t>
            </a:r>
          </a:p>
        </p:txBody>
      </p:sp>
      <p:sp>
        <p:nvSpPr>
          <p:cNvPr id="6" name="Tijdelijke aanduiding voor inhoud 5"/>
          <p:cNvSpPr>
            <a:spLocks noGrp="1"/>
          </p:cNvSpPr>
          <p:nvPr>
            <p:ph sz="quarter" idx="1"/>
          </p:nvPr>
        </p:nvSpPr>
        <p:spPr/>
        <p:txBody>
          <a:bodyPr>
            <a:normAutofit/>
          </a:bodyPr>
          <a:lstStyle/>
          <a:p>
            <a:r>
              <a:rPr lang="en-US" dirty="0"/>
              <a:t>Reputation is one of the most important assets of an organisation</a:t>
            </a:r>
          </a:p>
          <a:p>
            <a:r>
              <a:rPr lang="en-US" dirty="0"/>
              <a:t>Most common threats to reputation are:</a:t>
            </a:r>
          </a:p>
          <a:p>
            <a:pPr lvl="1">
              <a:buFont typeface="Courier New" pitchFamily="49" charset="0"/>
              <a:buChar char="o"/>
            </a:pPr>
            <a:r>
              <a:rPr lang="en-US" dirty="0">
                <a:solidFill>
                  <a:srgbClr val="FF6600"/>
                </a:solidFill>
              </a:rPr>
              <a:t>Failure to comply </a:t>
            </a:r>
            <a:r>
              <a:rPr lang="en-US" dirty="0"/>
              <a:t>to regulations</a:t>
            </a:r>
          </a:p>
          <a:p>
            <a:pPr lvl="1">
              <a:buFont typeface="Courier New" pitchFamily="49" charset="0"/>
              <a:buChar char="o"/>
            </a:pPr>
            <a:r>
              <a:rPr lang="en-US" dirty="0">
                <a:solidFill>
                  <a:srgbClr val="FF6600"/>
                </a:solidFill>
              </a:rPr>
              <a:t>Failure to deliver </a:t>
            </a:r>
            <a:r>
              <a:rPr lang="en-US" dirty="0"/>
              <a:t>minimum standards of service</a:t>
            </a:r>
          </a:p>
          <a:p>
            <a:pPr lvl="1">
              <a:buFont typeface="Courier New" pitchFamily="49" charset="0"/>
              <a:buChar char="o"/>
            </a:pPr>
            <a:endParaRPr lang="en-US" dirty="0"/>
          </a:p>
          <a:p>
            <a:r>
              <a:rPr lang="en-US" dirty="0"/>
              <a:t>Reputation is concerned with how an organisation is perceived by its stakeholders. Good </a:t>
            </a:r>
            <a:r>
              <a:rPr lang="en-US" dirty="0">
                <a:solidFill>
                  <a:srgbClr val="FF6600"/>
                </a:solidFill>
              </a:rPr>
              <a:t>communication</a:t>
            </a:r>
            <a:r>
              <a:rPr lang="en-US" dirty="0"/>
              <a:t> is an essential element of building and protecting reputation.</a:t>
            </a:r>
          </a:p>
        </p:txBody>
      </p:sp>
      <p:sp>
        <p:nvSpPr>
          <p:cNvPr id="3" name="Tijdelijke aanduiding voor tekst 2">
            <a:extLst>
              <a:ext uri="{FF2B5EF4-FFF2-40B4-BE49-F238E27FC236}">
                <a16:creationId xmlns:a16="http://schemas.microsoft.com/office/drawing/2014/main" id="{EF5EC45B-735E-4C4C-903E-F96A0C50626F}"/>
              </a:ext>
            </a:extLst>
          </p:cNvPr>
          <p:cNvSpPr>
            <a:spLocks noGrp="1"/>
          </p:cNvSpPr>
          <p:nvPr>
            <p:ph type="body" sz="quarter" idx="13"/>
          </p:nvPr>
        </p:nvSpPr>
        <p:spPr/>
        <p:txBody>
          <a:bodyPr/>
          <a:lstStyle/>
          <a:p>
            <a:r>
              <a:rPr lang="en-GB" dirty="0"/>
              <a:t>App. E.7</a:t>
            </a:r>
            <a:endParaRPr lang="nl-NL"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ctrTitle"/>
          </p:nvPr>
        </p:nvSpPr>
        <p:spPr/>
        <p:txBody>
          <a:bodyPr/>
          <a:lstStyle/>
          <a:p>
            <a:pPr eaLnBrk="1" hangingPunct="1">
              <a:defRPr/>
            </a:pPr>
            <a:r>
              <a:rPr lang="en-GB" dirty="0"/>
              <a:t>Risk Specialisms</a:t>
            </a:r>
          </a:p>
        </p:txBody>
      </p:sp>
      <p:sp>
        <p:nvSpPr>
          <p:cNvPr id="302083" name="Rectangle 3"/>
          <p:cNvSpPr>
            <a:spLocks noGrp="1" noChangeArrowheads="1"/>
          </p:cNvSpPr>
          <p:nvPr>
            <p:ph type="body" idx="4294967295"/>
          </p:nvPr>
        </p:nvSpPr>
        <p:spPr>
          <a:xfrm>
            <a:off x="4413250" y="2786063"/>
            <a:ext cx="7778750" cy="3586162"/>
          </a:xfrm>
        </p:spPr>
        <p:txBody>
          <a:bodyPr wrap="square">
            <a:spAutoFit/>
          </a:bodyPr>
          <a:lstStyle/>
          <a:p>
            <a:pPr marL="268261" indent="-268261">
              <a:buFont typeface="Arial" pitchFamily="34" charset="0"/>
              <a:buChar char="•"/>
              <a:defRPr/>
            </a:pPr>
            <a:r>
              <a:rPr lang="en-US" dirty="0">
                <a:solidFill>
                  <a:srgbClr val="231F20"/>
                </a:solidFill>
                <a:cs typeface="Arial" charset="0"/>
              </a:rPr>
              <a:t>Business continuity management </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Incident (crisis) management </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Health and safety management</a:t>
            </a:r>
            <a:endParaRPr lang="en-GB" dirty="0">
              <a:solidFill>
                <a:srgbClr val="231F20"/>
              </a:solidFill>
              <a:cs typeface="Arial" charset="0"/>
            </a:endParaRPr>
          </a:p>
          <a:p>
            <a:pPr marL="268261" indent="-268261">
              <a:buFont typeface="Arial" pitchFamily="34" charset="0"/>
              <a:buChar char="•"/>
              <a:defRPr/>
            </a:pPr>
            <a:r>
              <a:rPr lang="en-US" dirty="0">
                <a:solidFill>
                  <a:srgbClr val="231F20"/>
                </a:solidFill>
                <a:cs typeface="Arial" charset="0"/>
              </a:rPr>
              <a:t>Security risk management</a:t>
            </a:r>
            <a:endParaRPr lang="en-GB" dirty="0">
              <a:cs typeface="Times New Roman" pitchFamily="18" charset="0"/>
            </a:endParaRPr>
          </a:p>
          <a:p>
            <a:pPr marL="268261" indent="-268261">
              <a:buFont typeface="Arial" pitchFamily="34" charset="0"/>
              <a:buChar char="•"/>
              <a:defRPr/>
            </a:pPr>
            <a:r>
              <a:rPr lang="en-US" dirty="0">
                <a:solidFill>
                  <a:srgbClr val="231F20"/>
                </a:solidFill>
                <a:cs typeface="Arial" charset="0"/>
              </a:rPr>
              <a:t>Financial risk management</a:t>
            </a:r>
          </a:p>
          <a:p>
            <a:pPr marL="268261" indent="-268261">
              <a:buFont typeface="Arial" pitchFamily="34" charset="0"/>
              <a:buChar char="•"/>
              <a:defRPr/>
            </a:pPr>
            <a:r>
              <a:rPr lang="en-US" dirty="0">
                <a:solidFill>
                  <a:srgbClr val="231F20"/>
                </a:solidFill>
                <a:cs typeface="Arial" charset="0"/>
              </a:rPr>
              <a:t>Environmental risk management</a:t>
            </a:r>
          </a:p>
          <a:p>
            <a:pPr marL="268261" indent="-268261">
              <a:buFont typeface="Arial" pitchFamily="34" charset="0"/>
              <a:buChar char="•"/>
              <a:defRPr/>
            </a:pPr>
            <a:r>
              <a:rPr lang="en-US" dirty="0">
                <a:solidFill>
                  <a:srgbClr val="231F20"/>
                </a:solidFill>
                <a:cs typeface="Arial" charset="0"/>
              </a:rPr>
              <a:t>Reputational risk management</a:t>
            </a:r>
          </a:p>
          <a:p>
            <a:pPr marL="268261" indent="-268261">
              <a:buFont typeface="Arial" pitchFamily="34" charset="0"/>
              <a:buChar char="•"/>
              <a:defRPr/>
            </a:pPr>
            <a:r>
              <a:rPr lang="en-US" dirty="0">
                <a:solidFill>
                  <a:srgbClr val="FF6600"/>
                </a:solidFill>
                <a:cs typeface="Arial" charset="0"/>
              </a:rPr>
              <a:t>Contract risk management</a:t>
            </a:r>
            <a:endParaRPr lang="en-GB" dirty="0">
              <a:solidFill>
                <a:srgbClr val="FF6600"/>
              </a:solidFill>
              <a:cs typeface="Arial" charset="0"/>
            </a:endParaRPr>
          </a:p>
        </p:txBody>
      </p:sp>
    </p:spTree>
  </p:cSld>
  <p:clrMapOvr>
    <a:masterClrMapping/>
  </p:clrMapOvr>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en-US" dirty="0"/>
              <a:t>Contract risk management</a:t>
            </a:r>
          </a:p>
        </p:txBody>
      </p:sp>
      <p:sp>
        <p:nvSpPr>
          <p:cNvPr id="6" name="Tijdelijke aanduiding voor inhoud 5"/>
          <p:cNvSpPr>
            <a:spLocks noGrp="1"/>
          </p:cNvSpPr>
          <p:nvPr>
            <p:ph sz="quarter" idx="1"/>
          </p:nvPr>
        </p:nvSpPr>
        <p:spPr/>
        <p:txBody>
          <a:bodyPr/>
          <a:lstStyle/>
          <a:p>
            <a:r>
              <a:rPr lang="en-US" dirty="0"/>
              <a:t>The fase where a supplier delivers the good according to the procuring authority’s specification.</a:t>
            </a:r>
          </a:p>
          <a:p>
            <a:endParaRPr lang="en-US" dirty="0"/>
          </a:p>
          <a:p>
            <a:r>
              <a:rPr lang="en-US" dirty="0"/>
              <a:t>Failure can be expensive in human, financial and reputational terms</a:t>
            </a:r>
          </a:p>
          <a:p>
            <a:endParaRPr lang="en-US" dirty="0"/>
          </a:p>
          <a:p>
            <a:r>
              <a:rPr lang="en-US" dirty="0"/>
              <a:t>It is therefore key to successful delivery and value for money</a:t>
            </a:r>
          </a:p>
        </p:txBody>
      </p:sp>
      <p:sp>
        <p:nvSpPr>
          <p:cNvPr id="3" name="Tijdelijke aanduiding voor tekst 2">
            <a:extLst>
              <a:ext uri="{FF2B5EF4-FFF2-40B4-BE49-F238E27FC236}">
                <a16:creationId xmlns:a16="http://schemas.microsoft.com/office/drawing/2014/main" id="{A482959D-78C8-4416-BC38-C9F7D2FB4F83}"/>
              </a:ext>
            </a:extLst>
          </p:cNvPr>
          <p:cNvSpPr>
            <a:spLocks noGrp="1"/>
          </p:cNvSpPr>
          <p:nvPr>
            <p:ph type="body" sz="quarter" idx="13"/>
          </p:nvPr>
        </p:nvSpPr>
        <p:spPr/>
        <p:txBody>
          <a:bodyPr/>
          <a:lstStyle/>
          <a:p>
            <a:r>
              <a:rPr lang="en-GB" dirty="0"/>
              <a:t>App. E.8</a:t>
            </a:r>
            <a:endParaRPr lang="nl-N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Oval 7"/>
          <p:cNvSpPr>
            <a:spLocks noChangeArrowheads="1"/>
          </p:cNvSpPr>
          <p:nvPr/>
        </p:nvSpPr>
        <p:spPr bwMode="auto">
          <a:xfrm rot="-60979">
            <a:off x="4687557" y="2252959"/>
            <a:ext cx="2825843" cy="2765108"/>
          </a:xfrm>
          <a:prstGeom prst="ellipse">
            <a:avLst/>
          </a:prstGeom>
          <a:solidFill>
            <a:schemeClr val="bg1"/>
          </a:solidFill>
          <a:ln w="9525">
            <a:solidFill>
              <a:schemeClr val="tx1"/>
            </a:solidFill>
            <a:round/>
            <a:headEnd/>
            <a:tailEnd/>
          </a:ln>
        </p:spPr>
        <p:txBody>
          <a:bodyPr wrap="none" anchor="ctr"/>
          <a:lstStyle/>
          <a:p>
            <a:endParaRPr lang="en-GB" sz="3200"/>
          </a:p>
        </p:txBody>
      </p:sp>
      <p:sp>
        <p:nvSpPr>
          <p:cNvPr id="141329" name="AutoShape 9"/>
          <p:cNvSpPr>
            <a:spLocks noChangeArrowheads="1"/>
          </p:cNvSpPr>
          <p:nvPr/>
        </p:nvSpPr>
        <p:spPr bwMode="auto">
          <a:xfrm rot="10800000">
            <a:off x="3934586" y="1500174"/>
            <a:ext cx="4518869" cy="44291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4AA9B0"/>
          </a:solidFill>
          <a:ln w="9525">
            <a:solidFill>
              <a:schemeClr val="tx1"/>
            </a:solidFill>
            <a:miter lim="800000"/>
            <a:headEnd/>
            <a:tailEnd/>
          </a:ln>
        </p:spPr>
        <p:txBody>
          <a:bodyPr rot="10800000" wrap="none" anchor="ctr"/>
          <a:lstStyle/>
          <a:p>
            <a:endParaRPr lang="en-GB" sz="3200"/>
          </a:p>
        </p:txBody>
      </p:sp>
      <p:sp>
        <p:nvSpPr>
          <p:cNvPr id="141330" name="AutoShape 10"/>
          <p:cNvSpPr>
            <a:spLocks noChangeArrowheads="1"/>
          </p:cNvSpPr>
          <p:nvPr/>
        </p:nvSpPr>
        <p:spPr bwMode="auto">
          <a:xfrm rot="5400000">
            <a:off x="3980054" y="1428737"/>
            <a:ext cx="4429156" cy="45720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solidFill>
              <a:schemeClr val="tx1"/>
            </a:solidFill>
            <a:miter lim="800000"/>
            <a:headEnd/>
            <a:tailEnd/>
          </a:ln>
        </p:spPr>
        <p:txBody>
          <a:bodyPr rot="10800000" vert="eaVert" wrap="none" anchor="ctr"/>
          <a:lstStyle/>
          <a:p>
            <a:endParaRPr lang="en-GB" sz="3200"/>
          </a:p>
        </p:txBody>
      </p:sp>
      <p:sp>
        <p:nvSpPr>
          <p:cNvPr id="139266" name="Rectangle 2"/>
          <p:cNvSpPr>
            <a:spLocks noGrp="1" noChangeArrowheads="1"/>
          </p:cNvSpPr>
          <p:nvPr>
            <p:ph type="title" idx="4294967295"/>
          </p:nvPr>
        </p:nvSpPr>
        <p:spPr>
          <a:xfrm>
            <a:off x="2452662" y="214313"/>
            <a:ext cx="7935938" cy="785812"/>
          </a:xfrm>
        </p:spPr>
        <p:txBody>
          <a:bodyPr/>
          <a:lstStyle/>
          <a:p>
            <a:pPr eaLnBrk="1" hangingPunct="1">
              <a:defRPr/>
            </a:pPr>
            <a:r>
              <a:rPr lang="en-GB" dirty="0"/>
              <a:t>The M_</a:t>
            </a:r>
            <a:r>
              <a:rPr lang="en-GB" cap="none" dirty="0"/>
              <a:t>o</a:t>
            </a:r>
            <a:r>
              <a:rPr lang="en-GB" dirty="0"/>
              <a:t>_R Process</a:t>
            </a:r>
          </a:p>
        </p:txBody>
      </p:sp>
      <p:sp>
        <p:nvSpPr>
          <p:cNvPr id="141331" name="AutoShape 11"/>
          <p:cNvSpPr>
            <a:spLocks noChangeArrowheads="1"/>
          </p:cNvSpPr>
          <p:nvPr/>
        </p:nvSpPr>
        <p:spPr bwMode="auto">
          <a:xfrm>
            <a:off x="3809985" y="1500174"/>
            <a:ext cx="4518869" cy="44291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BBE0E3"/>
          </a:solidFill>
          <a:ln w="9525">
            <a:solidFill>
              <a:schemeClr val="tx1"/>
            </a:solidFill>
            <a:miter lim="800000"/>
            <a:headEnd/>
            <a:tailEnd/>
          </a:ln>
        </p:spPr>
        <p:txBody>
          <a:bodyPr wrap="none" anchor="ctr"/>
          <a:lstStyle/>
          <a:p>
            <a:pPr algn="ctr"/>
            <a:endParaRPr lang="en-GB" sz="2000">
              <a:cs typeface="Times New Roman" pitchFamily="18" charset="0"/>
            </a:endParaRPr>
          </a:p>
        </p:txBody>
      </p:sp>
      <p:sp>
        <p:nvSpPr>
          <p:cNvPr id="141332" name="AutoShape 12"/>
          <p:cNvSpPr>
            <a:spLocks noChangeArrowheads="1"/>
          </p:cNvSpPr>
          <p:nvPr/>
        </p:nvSpPr>
        <p:spPr bwMode="auto">
          <a:xfrm rot="16200000">
            <a:off x="3979442" y="1455319"/>
            <a:ext cx="4429156" cy="45188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solidFill>
              <a:schemeClr val="tx1"/>
            </a:solidFill>
            <a:miter lim="800000"/>
            <a:headEnd/>
            <a:tailEnd/>
          </a:ln>
        </p:spPr>
        <p:txBody>
          <a:bodyPr vert="eaVert" wrap="none" anchor="ctr"/>
          <a:lstStyle/>
          <a:p>
            <a:endParaRPr lang="en-GB" sz="3200"/>
          </a:p>
        </p:txBody>
      </p:sp>
      <p:sp>
        <p:nvSpPr>
          <p:cNvPr id="141333" name="AutoShape 13"/>
          <p:cNvSpPr>
            <a:spLocks noChangeArrowheads="1"/>
          </p:cNvSpPr>
          <p:nvPr/>
        </p:nvSpPr>
        <p:spPr bwMode="auto">
          <a:xfrm rot="10800000">
            <a:off x="3934586" y="1500174"/>
            <a:ext cx="4518869" cy="44291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4AA9B0"/>
          </a:solidFill>
          <a:ln w="9525">
            <a:solidFill>
              <a:schemeClr val="tx1"/>
            </a:solidFill>
            <a:miter lim="800000"/>
            <a:headEnd/>
            <a:tailEnd/>
          </a:ln>
        </p:spPr>
        <p:txBody>
          <a:bodyPr rot="10800000" wrap="none" anchor="ctr"/>
          <a:lstStyle/>
          <a:p>
            <a:endParaRPr lang="en-GB" sz="3200"/>
          </a:p>
        </p:txBody>
      </p:sp>
      <p:sp>
        <p:nvSpPr>
          <p:cNvPr id="141320" name="Text Box 14"/>
          <p:cNvSpPr txBox="1">
            <a:spLocks noChangeArrowheads="1"/>
          </p:cNvSpPr>
          <p:nvPr/>
        </p:nvSpPr>
        <p:spPr bwMode="auto">
          <a:xfrm rot="-60979">
            <a:off x="7086246" y="3441055"/>
            <a:ext cx="1363221" cy="461665"/>
          </a:xfrm>
          <a:prstGeom prst="rect">
            <a:avLst/>
          </a:prstGeom>
          <a:noFill/>
          <a:ln w="9525">
            <a:noFill/>
            <a:miter lim="800000"/>
            <a:headEnd/>
            <a:tailEnd/>
          </a:ln>
        </p:spPr>
        <p:txBody>
          <a:bodyPr wrap="square">
            <a:spAutoFit/>
          </a:bodyPr>
          <a:lstStyle/>
          <a:p>
            <a:pPr algn="ctr">
              <a:spcBef>
                <a:spcPct val="50000"/>
              </a:spcBef>
            </a:pPr>
            <a:r>
              <a:rPr lang="en-GB" sz="2400" dirty="0">
                <a:latin typeface="Calibri" panose="020F0502020204030204" pitchFamily="34" charset="0"/>
                <a:cs typeface="Calibri" panose="020F0502020204030204" pitchFamily="34" charset="0"/>
              </a:rPr>
              <a:t>Identify</a:t>
            </a:r>
          </a:p>
        </p:txBody>
      </p:sp>
      <p:sp>
        <p:nvSpPr>
          <p:cNvPr id="141323" name="Text Box 17"/>
          <p:cNvSpPr txBox="1">
            <a:spLocks noChangeArrowheads="1"/>
          </p:cNvSpPr>
          <p:nvPr/>
        </p:nvSpPr>
        <p:spPr bwMode="auto">
          <a:xfrm rot="-60979">
            <a:off x="5381592" y="1872504"/>
            <a:ext cx="1711126" cy="461665"/>
          </a:xfrm>
          <a:prstGeom prst="rect">
            <a:avLst/>
          </a:prstGeom>
          <a:noFill/>
          <a:ln w="9525">
            <a:noFill/>
            <a:miter lim="800000"/>
            <a:headEnd/>
            <a:tailEnd/>
          </a:ln>
        </p:spPr>
        <p:txBody>
          <a:bodyPr wrap="square">
            <a:spAutoFit/>
          </a:bodyPr>
          <a:lstStyle/>
          <a:p>
            <a:pPr>
              <a:spcBef>
                <a:spcPct val="50000"/>
              </a:spcBef>
            </a:pPr>
            <a:r>
              <a:rPr lang="en-GB" sz="2400" dirty="0">
                <a:latin typeface="Calibri" panose="020F0502020204030204" pitchFamily="34" charset="0"/>
                <a:cs typeface="Calibri" panose="020F0502020204030204" pitchFamily="34" charset="0"/>
              </a:rPr>
              <a:t>Implement</a:t>
            </a:r>
          </a:p>
        </p:txBody>
      </p:sp>
      <p:sp>
        <p:nvSpPr>
          <p:cNvPr id="141324" name="Text Box 18"/>
          <p:cNvSpPr txBox="1">
            <a:spLocks noChangeArrowheads="1"/>
          </p:cNvSpPr>
          <p:nvPr/>
        </p:nvSpPr>
        <p:spPr bwMode="auto">
          <a:xfrm rot="19441693">
            <a:off x="4975564" y="3457898"/>
            <a:ext cx="2194188" cy="461665"/>
          </a:xfrm>
          <a:prstGeom prst="rect">
            <a:avLst/>
          </a:prstGeom>
          <a:noFill/>
          <a:ln w="9525">
            <a:noFill/>
            <a:miter lim="800000"/>
            <a:headEnd/>
            <a:tailEnd/>
          </a:ln>
        </p:spPr>
        <p:txBody>
          <a:bodyPr wrap="square">
            <a:spAutoFit/>
          </a:bodyPr>
          <a:lstStyle/>
          <a:p>
            <a:pPr algn="ctr">
              <a:spcBef>
                <a:spcPct val="50000"/>
              </a:spcBef>
            </a:pPr>
            <a:r>
              <a:rPr lang="en-GB" sz="2400" dirty="0">
                <a:latin typeface="Calibri" panose="020F0502020204030204" pitchFamily="34" charset="0"/>
                <a:cs typeface="Calibri" panose="020F0502020204030204" pitchFamily="34" charset="0"/>
              </a:rPr>
              <a:t>Communicate</a:t>
            </a:r>
          </a:p>
        </p:txBody>
      </p:sp>
      <p:sp>
        <p:nvSpPr>
          <p:cNvPr id="141321" name="Text Box 15"/>
          <p:cNvSpPr txBox="1">
            <a:spLocks noChangeArrowheads="1"/>
          </p:cNvSpPr>
          <p:nvPr/>
        </p:nvSpPr>
        <p:spPr bwMode="auto">
          <a:xfrm rot="-60979">
            <a:off x="5599931" y="5123829"/>
            <a:ext cx="1254353" cy="461665"/>
          </a:xfrm>
          <a:prstGeom prst="rect">
            <a:avLst/>
          </a:prstGeom>
          <a:noFill/>
          <a:ln w="9525">
            <a:noFill/>
            <a:miter lim="800000"/>
            <a:headEnd/>
            <a:tailEnd/>
          </a:ln>
        </p:spPr>
        <p:txBody>
          <a:bodyPr wrap="square">
            <a:spAutoFit/>
          </a:bodyPr>
          <a:lstStyle/>
          <a:p>
            <a:pPr>
              <a:spcBef>
                <a:spcPct val="50000"/>
              </a:spcBef>
            </a:pPr>
            <a:r>
              <a:rPr lang="en-GB" sz="2400" dirty="0">
                <a:latin typeface="Calibri" panose="020F0502020204030204" pitchFamily="34" charset="0"/>
                <a:cs typeface="Calibri" panose="020F0502020204030204" pitchFamily="34" charset="0"/>
              </a:rPr>
              <a:t>Assess</a:t>
            </a:r>
          </a:p>
        </p:txBody>
      </p:sp>
      <p:sp>
        <p:nvSpPr>
          <p:cNvPr id="141322" name="Text Box 16"/>
          <p:cNvSpPr txBox="1">
            <a:spLocks noChangeArrowheads="1"/>
          </p:cNvSpPr>
          <p:nvPr/>
        </p:nvSpPr>
        <p:spPr bwMode="auto">
          <a:xfrm rot="-60979">
            <a:off x="3953389" y="3508886"/>
            <a:ext cx="1071401" cy="461665"/>
          </a:xfrm>
          <a:prstGeom prst="rect">
            <a:avLst/>
          </a:prstGeom>
          <a:solidFill>
            <a:srgbClr val="4AA9B0"/>
          </a:solidFill>
          <a:ln w="9525">
            <a:noFill/>
            <a:miter lim="800000"/>
            <a:headEnd/>
            <a:tailEnd/>
          </a:ln>
        </p:spPr>
        <p:txBody>
          <a:bodyPr wrap="square">
            <a:spAutoFit/>
          </a:bodyPr>
          <a:lstStyle/>
          <a:p>
            <a:pPr algn="ctr">
              <a:spcBef>
                <a:spcPct val="50000"/>
              </a:spcBef>
            </a:pPr>
            <a:r>
              <a:rPr lang="en-GB" sz="2400" dirty="0">
                <a:latin typeface="Calibri" panose="020F0502020204030204" pitchFamily="34" charset="0"/>
                <a:cs typeface="Calibri" panose="020F0502020204030204" pitchFamily="34" charset="0"/>
              </a:rPr>
              <a:t>Plan</a:t>
            </a:r>
          </a:p>
        </p:txBody>
      </p:sp>
      <p:sp>
        <p:nvSpPr>
          <p:cNvPr id="19" name="Text Box 17"/>
          <p:cNvSpPr txBox="1">
            <a:spLocks noChangeArrowheads="1"/>
          </p:cNvSpPr>
          <p:nvPr/>
        </p:nvSpPr>
        <p:spPr bwMode="auto">
          <a:xfrm>
            <a:off x="6858280" y="6214700"/>
            <a:ext cx="4859058" cy="246221"/>
          </a:xfrm>
          <a:prstGeom prst="rect">
            <a:avLst/>
          </a:prstGeom>
          <a:noFill/>
          <a:ln w="9525" algn="ctr">
            <a:noFill/>
            <a:miter lim="800000"/>
            <a:headEnd/>
            <a:tailEnd/>
          </a:ln>
        </p:spPr>
        <p:txBody>
          <a:bodyPr wrap="square" lIns="91431" tIns="45715" rIns="91431" bIns="45715">
            <a:spAutoFit/>
          </a:bodyPr>
          <a:lstStyle>
            <a:defPPr>
              <a:defRPr lang="en-US"/>
            </a:defPPr>
            <a:lvl1pPr algn="ctr">
              <a:defRPr sz="1000">
                <a:latin typeface="+mj-lt"/>
              </a:defRPr>
            </a:lvl1pPr>
          </a:lstStyle>
          <a:p>
            <a:r>
              <a:rPr lang="en-GB" dirty="0"/>
              <a:t>© AXELOS Limited 2010. Reproduced under license from AXELOS. All rights reserved.</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GB" dirty="0"/>
              <a:t>The M_</a:t>
            </a:r>
            <a:r>
              <a:rPr lang="en-GB" cap="none" dirty="0"/>
              <a:t>o</a:t>
            </a:r>
            <a:r>
              <a:rPr lang="en-GB" dirty="0"/>
              <a:t>_R process</a:t>
            </a:r>
          </a:p>
        </p:txBody>
      </p:sp>
      <p:sp>
        <p:nvSpPr>
          <p:cNvPr id="4" name="Tijdelijke aanduiding voor tekst 3">
            <a:extLst>
              <a:ext uri="{FF2B5EF4-FFF2-40B4-BE49-F238E27FC236}">
                <a16:creationId xmlns:a16="http://schemas.microsoft.com/office/drawing/2014/main" id="{349C6F7C-670A-4E1E-9E76-E8321E1CD949}"/>
              </a:ext>
            </a:extLst>
          </p:cNvPr>
          <p:cNvSpPr>
            <a:spLocks noGrp="1"/>
          </p:cNvSpPr>
          <p:nvPr>
            <p:ph type="body" sz="quarter" idx="13"/>
          </p:nvPr>
        </p:nvSpPr>
        <p:spPr/>
        <p:txBody>
          <a:bodyPr/>
          <a:lstStyle/>
          <a:p>
            <a:r>
              <a:rPr lang="en-GB" dirty="0"/>
              <a:t>Fig. 4.2</a:t>
            </a:r>
            <a:endParaRPr lang="nl-NL" dirty="0"/>
          </a:p>
        </p:txBody>
      </p:sp>
      <p:sp>
        <p:nvSpPr>
          <p:cNvPr id="140291" name="AutoShape 3"/>
          <p:cNvSpPr>
            <a:spLocks noChangeArrowheads="1"/>
          </p:cNvSpPr>
          <p:nvPr/>
        </p:nvSpPr>
        <p:spPr bwMode="auto">
          <a:xfrm flipH="1">
            <a:off x="1919536" y="1556793"/>
            <a:ext cx="8496943" cy="3882580"/>
          </a:xfrm>
          <a:prstGeom prst="flowChartPunchedCard">
            <a:avLst/>
          </a:prstGeom>
          <a:solidFill>
            <a:srgbClr val="FFC000"/>
          </a:solidFill>
          <a:ln w="9525">
            <a:solidFill>
              <a:srgbClr val="BBE0E3"/>
            </a:solidFill>
            <a:miter lim="800000"/>
            <a:headEnd/>
            <a:tailEnd/>
          </a:ln>
        </p:spPr>
        <p:txBody>
          <a:bodyPr wrap="none" lIns="91431" tIns="45715" rIns="91431" bIns="45715" anchor="ctr"/>
          <a:lstStyle/>
          <a:p>
            <a:endParaRPr lang="en-US" dirty="0"/>
          </a:p>
        </p:txBody>
      </p:sp>
      <p:sp>
        <p:nvSpPr>
          <p:cNvPr id="140292" name="AutoShape 4"/>
          <p:cNvSpPr>
            <a:spLocks noChangeArrowheads="1"/>
          </p:cNvSpPr>
          <p:nvPr/>
        </p:nvSpPr>
        <p:spPr bwMode="auto">
          <a:xfrm flipH="1">
            <a:off x="2078037" y="2120900"/>
            <a:ext cx="2073746" cy="1498600"/>
          </a:xfrm>
          <a:prstGeom prst="flowChartPunchedCard">
            <a:avLst/>
          </a:prstGeom>
          <a:solidFill>
            <a:schemeClr val="bg1"/>
          </a:solidFill>
          <a:ln w="9525">
            <a:solidFill>
              <a:schemeClr val="tx1"/>
            </a:solidFill>
            <a:miter lim="800000"/>
            <a:headEnd/>
            <a:tailEnd/>
          </a:ln>
        </p:spPr>
        <p:txBody>
          <a:bodyPr wrap="none" lIns="91431" tIns="45715" rIns="91431" bIns="45715"/>
          <a:lstStyle/>
          <a:p>
            <a:r>
              <a:rPr lang="en-GB" sz="2000" dirty="0">
                <a:latin typeface="Calibri" panose="020F0502020204030204" pitchFamily="34" charset="0"/>
                <a:cs typeface="Calibri" panose="020F0502020204030204" pitchFamily="34" charset="0"/>
              </a:rPr>
              <a:t>Identify:</a:t>
            </a:r>
          </a:p>
          <a:p>
            <a:pPr>
              <a:buFontTx/>
              <a:buChar char="•"/>
            </a:pPr>
            <a:r>
              <a:rPr lang="en-GB" dirty="0">
                <a:latin typeface="Calibri" panose="020F0502020204030204" pitchFamily="34" charset="0"/>
                <a:cs typeface="Calibri" panose="020F0502020204030204" pitchFamily="34" charset="0"/>
              </a:rPr>
              <a:t> context</a:t>
            </a:r>
          </a:p>
          <a:p>
            <a:pPr>
              <a:buFontTx/>
              <a:buChar char="•"/>
            </a:pPr>
            <a:r>
              <a:rPr lang="en-GB" dirty="0">
                <a:latin typeface="Calibri" panose="020F0502020204030204" pitchFamily="34" charset="0"/>
                <a:cs typeface="Calibri" panose="020F0502020204030204" pitchFamily="34" charset="0"/>
              </a:rPr>
              <a:t> identify the risks</a:t>
            </a:r>
          </a:p>
        </p:txBody>
      </p:sp>
      <p:sp>
        <p:nvSpPr>
          <p:cNvPr id="140293" name="AutoShape 5"/>
          <p:cNvSpPr>
            <a:spLocks noChangeArrowheads="1"/>
          </p:cNvSpPr>
          <p:nvPr/>
        </p:nvSpPr>
        <p:spPr bwMode="auto">
          <a:xfrm flipH="1">
            <a:off x="4429127" y="2120900"/>
            <a:ext cx="1666875" cy="1498600"/>
          </a:xfrm>
          <a:prstGeom prst="flowChartPunchedCard">
            <a:avLst/>
          </a:prstGeom>
          <a:solidFill>
            <a:schemeClr val="bg1"/>
          </a:solidFill>
          <a:ln w="9525">
            <a:solidFill>
              <a:schemeClr val="tx1"/>
            </a:solidFill>
            <a:miter lim="800000"/>
            <a:headEnd/>
            <a:tailEnd/>
          </a:ln>
        </p:spPr>
        <p:txBody>
          <a:bodyPr wrap="none" lIns="91431" tIns="45715" rIns="91431" bIns="45715"/>
          <a:lstStyle/>
          <a:p>
            <a:r>
              <a:rPr lang="en-GB" sz="2000" dirty="0">
                <a:latin typeface="Calibri" panose="020F0502020204030204" pitchFamily="34" charset="0"/>
                <a:cs typeface="Calibri" panose="020F0502020204030204" pitchFamily="34" charset="0"/>
              </a:rPr>
              <a:t>Assess</a:t>
            </a:r>
            <a:r>
              <a:rPr lang="en-GB" dirty="0">
                <a:latin typeface="Calibri" panose="020F0502020204030204" pitchFamily="34" charset="0"/>
                <a:cs typeface="Calibri" panose="020F0502020204030204" pitchFamily="34" charset="0"/>
              </a:rPr>
              <a:t>:</a:t>
            </a:r>
          </a:p>
          <a:p>
            <a:pPr>
              <a:buFontTx/>
              <a:buChar char="•"/>
            </a:pPr>
            <a:r>
              <a:rPr lang="en-GB" dirty="0">
                <a:latin typeface="Calibri" panose="020F0502020204030204" pitchFamily="34" charset="0"/>
                <a:cs typeface="Calibri" panose="020F0502020204030204" pitchFamily="34" charset="0"/>
              </a:rPr>
              <a:t> estimate</a:t>
            </a:r>
          </a:p>
          <a:p>
            <a:pPr>
              <a:buFontTx/>
              <a:buChar char="•"/>
            </a:pPr>
            <a:r>
              <a:rPr lang="en-GB" dirty="0">
                <a:latin typeface="Calibri" panose="020F0502020204030204" pitchFamily="34" charset="0"/>
                <a:cs typeface="Calibri" panose="020F0502020204030204" pitchFamily="34" charset="0"/>
              </a:rPr>
              <a:t> evaluate</a:t>
            </a:r>
          </a:p>
        </p:txBody>
      </p:sp>
      <p:sp>
        <p:nvSpPr>
          <p:cNvPr id="140294" name="AutoShape 6"/>
          <p:cNvSpPr>
            <a:spLocks noChangeArrowheads="1"/>
          </p:cNvSpPr>
          <p:nvPr/>
        </p:nvSpPr>
        <p:spPr bwMode="auto">
          <a:xfrm flipH="1">
            <a:off x="6446936" y="2120900"/>
            <a:ext cx="1665288" cy="1498600"/>
          </a:xfrm>
          <a:prstGeom prst="flowChartPunchedCard">
            <a:avLst/>
          </a:prstGeom>
          <a:solidFill>
            <a:schemeClr val="bg1"/>
          </a:solidFill>
          <a:ln w="9525">
            <a:solidFill>
              <a:schemeClr val="tx1"/>
            </a:solidFill>
            <a:miter lim="800000"/>
            <a:headEnd/>
            <a:tailEnd/>
          </a:ln>
        </p:spPr>
        <p:txBody>
          <a:bodyPr wrap="none" lIns="91431" tIns="45715" rIns="91431" bIns="45715"/>
          <a:lstStyle/>
          <a:p>
            <a:r>
              <a:rPr lang="en-GB" sz="2000" dirty="0">
                <a:latin typeface="Calibri" panose="020F0502020204030204" pitchFamily="34" charset="0"/>
                <a:cs typeface="Calibri" panose="020F0502020204030204" pitchFamily="34" charset="0"/>
              </a:rPr>
              <a:t>Plan</a:t>
            </a:r>
          </a:p>
        </p:txBody>
      </p:sp>
      <p:sp>
        <p:nvSpPr>
          <p:cNvPr id="140295" name="AutoShape 7"/>
          <p:cNvSpPr>
            <a:spLocks noChangeArrowheads="1"/>
          </p:cNvSpPr>
          <p:nvPr/>
        </p:nvSpPr>
        <p:spPr bwMode="auto">
          <a:xfrm flipH="1">
            <a:off x="8393114" y="2120900"/>
            <a:ext cx="1665287" cy="1498600"/>
          </a:xfrm>
          <a:prstGeom prst="flowChartPunchedCard">
            <a:avLst/>
          </a:prstGeom>
          <a:solidFill>
            <a:schemeClr val="bg1"/>
          </a:solidFill>
          <a:ln w="9525">
            <a:solidFill>
              <a:schemeClr val="tx1"/>
            </a:solidFill>
            <a:miter lim="800000"/>
            <a:headEnd/>
            <a:tailEnd/>
          </a:ln>
        </p:spPr>
        <p:txBody>
          <a:bodyPr wrap="none" lIns="91431" tIns="45715" rIns="91431" bIns="45715"/>
          <a:lstStyle/>
          <a:p>
            <a:r>
              <a:rPr lang="en-GB" sz="2000" dirty="0">
                <a:latin typeface="Calibri" panose="020F0502020204030204" pitchFamily="34" charset="0"/>
                <a:cs typeface="Calibri" panose="020F0502020204030204" pitchFamily="34" charset="0"/>
              </a:rPr>
              <a:t>Implement</a:t>
            </a:r>
            <a:r>
              <a:rPr lang="en-GB" dirty="0">
                <a:latin typeface="Calibri" panose="020F0502020204030204" pitchFamily="34" charset="0"/>
                <a:cs typeface="Calibri" panose="020F0502020204030204" pitchFamily="34" charset="0"/>
              </a:rPr>
              <a:t> </a:t>
            </a:r>
          </a:p>
        </p:txBody>
      </p:sp>
      <p:sp>
        <p:nvSpPr>
          <p:cNvPr id="140296" name="Rectangle 8"/>
          <p:cNvSpPr>
            <a:spLocks noChangeArrowheads="1"/>
          </p:cNvSpPr>
          <p:nvPr/>
        </p:nvSpPr>
        <p:spPr bwMode="auto">
          <a:xfrm>
            <a:off x="2078038" y="4498975"/>
            <a:ext cx="7947052" cy="623888"/>
          </a:xfrm>
          <a:prstGeom prst="rect">
            <a:avLst/>
          </a:prstGeom>
          <a:solidFill>
            <a:schemeClr val="bg1"/>
          </a:solidFill>
          <a:ln w="9525">
            <a:solidFill>
              <a:schemeClr val="tx1"/>
            </a:solidFill>
            <a:miter lim="800000"/>
            <a:headEnd/>
            <a:tailEnd/>
          </a:ln>
        </p:spPr>
        <p:txBody>
          <a:bodyPr wrap="none" lIns="91431" tIns="45715" rIns="91431" bIns="45715" anchor="ctr"/>
          <a:lstStyle/>
          <a:p>
            <a:pPr algn="ctr"/>
            <a:r>
              <a:rPr lang="en-GB" dirty="0">
                <a:latin typeface="Calibri" panose="020F0502020204030204" pitchFamily="34" charset="0"/>
                <a:cs typeface="Calibri" panose="020F0502020204030204" pitchFamily="34" charset="0"/>
              </a:rPr>
              <a:t>Communicate</a:t>
            </a:r>
          </a:p>
        </p:txBody>
      </p:sp>
      <p:sp>
        <p:nvSpPr>
          <p:cNvPr id="140297" name="Text Box 9"/>
          <p:cNvSpPr txBox="1">
            <a:spLocks noChangeArrowheads="1"/>
          </p:cNvSpPr>
          <p:nvPr/>
        </p:nvSpPr>
        <p:spPr bwMode="auto">
          <a:xfrm>
            <a:off x="4613275" y="1690688"/>
            <a:ext cx="2736850" cy="369322"/>
          </a:xfrm>
          <a:prstGeom prst="rect">
            <a:avLst/>
          </a:prstGeom>
          <a:noFill/>
          <a:ln w="9525">
            <a:noFill/>
            <a:miter lim="800000"/>
            <a:headEnd/>
            <a:tailEnd/>
          </a:ln>
        </p:spPr>
        <p:txBody>
          <a:bodyPr lIns="91431" tIns="45715" rIns="91431" bIns="45715">
            <a:spAutoFit/>
          </a:bodyPr>
          <a:lstStyle/>
          <a:p>
            <a:pPr algn="ctr">
              <a:spcBef>
                <a:spcPct val="50000"/>
              </a:spcBef>
            </a:pPr>
            <a:r>
              <a:rPr lang="en-GB" dirty="0">
                <a:latin typeface="Calibri" panose="020F0502020204030204" pitchFamily="34" charset="0"/>
                <a:cs typeface="Calibri" panose="020F0502020204030204" pitchFamily="34" charset="0"/>
              </a:rPr>
              <a:t>M_o_R process</a:t>
            </a:r>
          </a:p>
        </p:txBody>
      </p:sp>
      <p:sp>
        <p:nvSpPr>
          <p:cNvPr id="20" name="Text Box 17"/>
          <p:cNvSpPr txBox="1">
            <a:spLocks noChangeArrowheads="1"/>
          </p:cNvSpPr>
          <p:nvPr/>
        </p:nvSpPr>
        <p:spPr bwMode="auto">
          <a:xfrm>
            <a:off x="3552984" y="6195741"/>
            <a:ext cx="5063296"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a:t>The M_o_R Approach</a:t>
            </a:r>
          </a:p>
        </p:txBody>
      </p:sp>
      <p:sp>
        <p:nvSpPr>
          <p:cNvPr id="6" name="Tijdelijke aanduiding voor tekst 5">
            <a:extLst>
              <a:ext uri="{FF2B5EF4-FFF2-40B4-BE49-F238E27FC236}">
                <a16:creationId xmlns:a16="http://schemas.microsoft.com/office/drawing/2014/main" id="{0C3A2568-5636-47B5-BE2D-834EF09136C2}"/>
              </a:ext>
            </a:extLst>
          </p:cNvPr>
          <p:cNvSpPr>
            <a:spLocks noGrp="1"/>
          </p:cNvSpPr>
          <p:nvPr>
            <p:ph type="body" sz="quarter" idx="13"/>
          </p:nvPr>
        </p:nvSpPr>
        <p:spPr/>
        <p:txBody>
          <a:bodyPr/>
          <a:lstStyle/>
          <a:p>
            <a:r>
              <a:rPr lang="en-GB" dirty="0"/>
              <a:t>Fig 1.1</a:t>
            </a:r>
            <a:endParaRPr lang="nl-NL" dirty="0"/>
          </a:p>
        </p:txBody>
      </p:sp>
      <p:grpSp>
        <p:nvGrpSpPr>
          <p:cNvPr id="2" name="Group 4"/>
          <p:cNvGrpSpPr>
            <a:grpSpLocks/>
          </p:cNvGrpSpPr>
          <p:nvPr/>
        </p:nvGrpSpPr>
        <p:grpSpPr bwMode="auto">
          <a:xfrm>
            <a:off x="2969539" y="1071563"/>
            <a:ext cx="6344324" cy="5262562"/>
            <a:chOff x="1275" y="571"/>
            <a:chExt cx="4214" cy="3486"/>
          </a:xfrm>
        </p:grpSpPr>
        <p:sp>
          <p:nvSpPr>
            <p:cNvPr id="23558" name="Oval 5"/>
            <p:cNvSpPr>
              <a:spLocks noChangeArrowheads="1"/>
            </p:cNvSpPr>
            <p:nvPr/>
          </p:nvSpPr>
          <p:spPr bwMode="auto">
            <a:xfrm rot="-60979">
              <a:off x="1710" y="571"/>
              <a:ext cx="3208" cy="2879"/>
            </a:xfrm>
            <a:prstGeom prst="ellipse">
              <a:avLst/>
            </a:prstGeom>
            <a:noFill/>
            <a:ln w="9525">
              <a:noFill/>
              <a:round/>
              <a:headEnd/>
              <a:tailEnd/>
            </a:ln>
          </p:spPr>
          <p:txBody>
            <a:bodyPr wrap="none" anchor="ctr"/>
            <a:lstStyle/>
            <a:p>
              <a:endParaRPr lang="en-US"/>
            </a:p>
          </p:txBody>
        </p:sp>
        <p:sp>
          <p:nvSpPr>
            <p:cNvPr id="23559" name="Oval 6"/>
            <p:cNvSpPr>
              <a:spLocks noChangeArrowheads="1"/>
            </p:cNvSpPr>
            <p:nvPr/>
          </p:nvSpPr>
          <p:spPr bwMode="auto">
            <a:xfrm rot="-60979">
              <a:off x="2081" y="859"/>
              <a:ext cx="2467" cy="2303"/>
            </a:xfrm>
            <a:prstGeom prst="ellipse">
              <a:avLst/>
            </a:prstGeom>
            <a:noFill/>
            <a:ln w="9525">
              <a:noFill/>
              <a:round/>
              <a:headEnd/>
              <a:tailEnd/>
            </a:ln>
          </p:spPr>
          <p:txBody>
            <a:bodyPr wrap="none" anchor="ctr"/>
            <a:lstStyle/>
            <a:p>
              <a:endParaRPr lang="en-US"/>
            </a:p>
          </p:txBody>
        </p:sp>
        <p:grpSp>
          <p:nvGrpSpPr>
            <p:cNvPr id="3" name="Group 8"/>
            <p:cNvGrpSpPr>
              <a:grpSpLocks/>
            </p:cNvGrpSpPr>
            <p:nvPr/>
          </p:nvGrpSpPr>
          <p:grpSpPr bwMode="auto">
            <a:xfrm rot="-60979">
              <a:off x="2374" y="1155"/>
              <a:ext cx="1825" cy="1710"/>
              <a:chOff x="1883" y="1254"/>
              <a:chExt cx="1677" cy="1632"/>
            </a:xfrm>
          </p:grpSpPr>
          <p:sp>
            <p:nvSpPr>
              <p:cNvPr id="23575" name="AutoShape 9"/>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noFill/>
              <a:ln w="9525">
                <a:noFill/>
                <a:miter lim="800000"/>
                <a:headEnd/>
                <a:tailEnd/>
              </a:ln>
            </p:spPr>
            <p:txBody>
              <a:bodyPr wrap="none" anchor="ctr"/>
              <a:lstStyle/>
              <a:p>
                <a:endParaRPr lang="en-US"/>
              </a:p>
            </p:txBody>
          </p:sp>
          <p:sp>
            <p:nvSpPr>
              <p:cNvPr id="23576" name="AutoShape 10"/>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noFill/>
              <a:ln w="9525">
                <a:noFill/>
                <a:miter lim="800000"/>
                <a:headEnd/>
                <a:tailEnd/>
              </a:ln>
            </p:spPr>
            <p:txBody>
              <a:bodyPr wrap="none" anchor="ctr"/>
              <a:lstStyle/>
              <a:p>
                <a:endParaRPr lang="en-US"/>
              </a:p>
            </p:txBody>
          </p:sp>
          <p:sp>
            <p:nvSpPr>
              <p:cNvPr id="23579" name="AutoShape 13"/>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noFill/>
              <a:ln w="9525">
                <a:noFill/>
                <a:miter lim="800000"/>
                <a:headEnd/>
                <a:tailEnd/>
              </a:ln>
            </p:spPr>
            <p:txBody>
              <a:bodyPr wrap="none" anchor="ctr"/>
              <a:lstStyle/>
              <a:p>
                <a:endParaRPr lang="en-US"/>
              </a:p>
            </p:txBody>
          </p:sp>
        </p:grpSp>
        <p:sp>
          <p:nvSpPr>
            <p:cNvPr id="23567" name="AutoShape 19"/>
            <p:cNvSpPr>
              <a:spLocks noChangeArrowheads="1"/>
            </p:cNvSpPr>
            <p:nvPr/>
          </p:nvSpPr>
          <p:spPr bwMode="auto">
            <a:xfrm rot="1582659">
              <a:off x="1275" y="912"/>
              <a:ext cx="1110" cy="661"/>
            </a:xfrm>
            <a:prstGeom prst="rightArrow">
              <a:avLst>
                <a:gd name="adj1" fmla="val 72222"/>
                <a:gd name="adj2" fmla="val 42565"/>
              </a:avLst>
            </a:prstGeom>
            <a:solidFill>
              <a:srgbClr val="CCFFFF"/>
            </a:solidFill>
            <a:ln w="9525">
              <a:solidFill>
                <a:schemeClr val="tx1"/>
              </a:solidFill>
              <a:miter lim="800000"/>
              <a:headEnd/>
              <a:tailEnd/>
            </a:ln>
          </p:spPr>
          <p:txBody>
            <a:bodyPr wrap="none" anchor="ctr"/>
            <a:lstStyle/>
            <a:p>
              <a:pPr algn="ctr"/>
              <a:r>
                <a:rPr lang="en-GB" sz="1200">
                  <a:latin typeface="Arial" charset="0"/>
                  <a:cs typeface="Times New Roman" pitchFamily="18" charset="0"/>
                </a:rPr>
                <a:t>M_o_R Approach</a:t>
              </a:r>
            </a:p>
            <a:p>
              <a:pPr algn="ctr"/>
              <a:r>
                <a:rPr lang="en-GB" sz="1200">
                  <a:latin typeface="Arial" charset="0"/>
                  <a:cs typeface="Times New Roman" pitchFamily="18" charset="0"/>
                </a:rPr>
                <a:t>Risk Register</a:t>
              </a:r>
            </a:p>
          </p:txBody>
        </p:sp>
        <p:sp>
          <p:nvSpPr>
            <p:cNvPr id="23568" name="AutoShape 20"/>
            <p:cNvSpPr>
              <a:spLocks noChangeArrowheads="1"/>
            </p:cNvSpPr>
            <p:nvPr/>
          </p:nvSpPr>
          <p:spPr bwMode="auto">
            <a:xfrm rot="-1686171">
              <a:off x="1424" y="2542"/>
              <a:ext cx="1110" cy="661"/>
            </a:xfrm>
            <a:prstGeom prst="rightArrow">
              <a:avLst>
                <a:gd name="adj1" fmla="val 75611"/>
                <a:gd name="adj2" fmla="val 42479"/>
              </a:avLst>
            </a:prstGeom>
            <a:solidFill>
              <a:srgbClr val="CCFFFF"/>
            </a:solidFill>
            <a:ln w="9525">
              <a:solidFill>
                <a:schemeClr val="tx1"/>
              </a:solidFill>
              <a:miter lim="800000"/>
              <a:headEnd/>
              <a:tailEnd/>
            </a:ln>
          </p:spPr>
          <p:txBody>
            <a:bodyPr wrap="none" anchor="ctr"/>
            <a:lstStyle/>
            <a:p>
              <a:pPr algn="ctr"/>
              <a:r>
                <a:rPr lang="en-GB" sz="1200">
                  <a:latin typeface="Arial" charset="0"/>
                  <a:cs typeface="Times New Roman" pitchFamily="18" charset="0"/>
                </a:rPr>
                <a:t>M_o_R Approach</a:t>
              </a:r>
            </a:p>
            <a:p>
              <a:pPr algn="ctr"/>
              <a:r>
                <a:rPr lang="en-GB" sz="1200">
                  <a:latin typeface="Arial" charset="0"/>
                  <a:cs typeface="Times New Roman" pitchFamily="18" charset="0"/>
                </a:rPr>
                <a:t>Risk Management</a:t>
              </a:r>
            </a:p>
            <a:p>
              <a:pPr algn="ctr"/>
              <a:r>
                <a:rPr lang="en-GB" sz="1200">
                  <a:latin typeface="Arial" charset="0"/>
                  <a:cs typeface="Times New Roman" pitchFamily="18" charset="0"/>
                </a:rPr>
                <a:t>Policy</a:t>
              </a:r>
            </a:p>
          </p:txBody>
        </p:sp>
        <p:sp>
          <p:nvSpPr>
            <p:cNvPr id="23569" name="AutoShape 21"/>
            <p:cNvSpPr>
              <a:spLocks noChangeArrowheads="1"/>
            </p:cNvSpPr>
            <p:nvPr/>
          </p:nvSpPr>
          <p:spPr bwMode="auto">
            <a:xfrm rot="-5429550">
              <a:off x="2801" y="3188"/>
              <a:ext cx="1080" cy="657"/>
            </a:xfrm>
            <a:prstGeom prst="rightArrow">
              <a:avLst>
                <a:gd name="adj1" fmla="val 70472"/>
                <a:gd name="adj2" fmla="val 38037"/>
              </a:avLst>
            </a:prstGeom>
            <a:solidFill>
              <a:srgbClr val="CCFFFF"/>
            </a:solidFill>
            <a:ln w="9525">
              <a:solidFill>
                <a:schemeClr val="tx1"/>
              </a:solidFill>
              <a:miter lim="800000"/>
              <a:headEnd/>
              <a:tailEnd/>
            </a:ln>
          </p:spPr>
          <p:txBody>
            <a:bodyPr wrap="none" anchor="ctr"/>
            <a:lstStyle/>
            <a:p>
              <a:pPr algn="ctr"/>
              <a:r>
                <a:rPr lang="en-GB" sz="1200">
                  <a:latin typeface="Arial" charset="0"/>
                  <a:cs typeface="Times New Roman" pitchFamily="18" charset="0"/>
                </a:rPr>
                <a:t>M_o_R Approach</a:t>
              </a:r>
            </a:p>
            <a:p>
              <a:pPr algn="ctr"/>
              <a:r>
                <a:rPr lang="en-GB" sz="1200">
                  <a:latin typeface="Arial" charset="0"/>
                  <a:cs typeface="Times New Roman" pitchFamily="18" charset="0"/>
                </a:rPr>
                <a:t>Risk Management</a:t>
              </a:r>
            </a:p>
            <a:p>
              <a:pPr algn="ctr"/>
              <a:r>
                <a:rPr lang="en-GB" sz="1200">
                  <a:latin typeface="Arial" charset="0"/>
                  <a:cs typeface="Times New Roman" pitchFamily="18" charset="0"/>
                </a:rPr>
                <a:t>Process Guide</a:t>
              </a:r>
            </a:p>
          </p:txBody>
        </p:sp>
        <p:sp>
          <p:nvSpPr>
            <p:cNvPr id="23570" name="AutoShape 22"/>
            <p:cNvSpPr>
              <a:spLocks noChangeArrowheads="1"/>
            </p:cNvSpPr>
            <p:nvPr/>
          </p:nvSpPr>
          <p:spPr bwMode="auto">
            <a:xfrm rot="-1707317">
              <a:off x="4214" y="898"/>
              <a:ext cx="1275" cy="660"/>
            </a:xfrm>
            <a:prstGeom prst="leftArrow">
              <a:avLst>
                <a:gd name="adj1" fmla="val 74880"/>
                <a:gd name="adj2" fmla="val 49002"/>
              </a:avLst>
            </a:prstGeom>
            <a:solidFill>
              <a:srgbClr val="CCFFFF"/>
            </a:solidFill>
            <a:ln w="9525">
              <a:solidFill>
                <a:schemeClr val="tx1"/>
              </a:solidFill>
              <a:miter lim="800000"/>
              <a:headEnd/>
              <a:tailEnd/>
            </a:ln>
          </p:spPr>
          <p:txBody>
            <a:bodyPr wrap="none" anchor="ctr"/>
            <a:lstStyle/>
            <a:p>
              <a:pPr algn="ctr"/>
              <a:r>
                <a:rPr lang="en-GB" sz="1200" dirty="0">
                  <a:latin typeface="Arial" charset="0"/>
                  <a:cs typeface="Times New Roman" pitchFamily="18" charset="0"/>
                </a:rPr>
                <a:t>M_o_R Approach</a:t>
              </a:r>
            </a:p>
            <a:p>
              <a:pPr algn="ctr"/>
              <a:r>
                <a:rPr lang="en-GB" sz="1200" dirty="0">
                  <a:latin typeface="Arial" charset="0"/>
                  <a:cs typeface="Times New Roman" pitchFamily="18" charset="0"/>
                </a:rPr>
                <a:t>Issue Register</a:t>
              </a:r>
            </a:p>
          </p:txBody>
        </p:sp>
        <p:sp>
          <p:nvSpPr>
            <p:cNvPr id="23571" name="AutoShape 23"/>
            <p:cNvSpPr>
              <a:spLocks noChangeArrowheads="1"/>
            </p:cNvSpPr>
            <p:nvPr/>
          </p:nvSpPr>
          <p:spPr bwMode="auto">
            <a:xfrm rot="1575080">
              <a:off x="4086" y="2532"/>
              <a:ext cx="1274" cy="661"/>
            </a:xfrm>
            <a:prstGeom prst="leftArrow">
              <a:avLst>
                <a:gd name="adj1" fmla="val 78491"/>
                <a:gd name="adj2" fmla="val 46891"/>
              </a:avLst>
            </a:prstGeom>
            <a:solidFill>
              <a:srgbClr val="CCFFFF"/>
            </a:solidFill>
            <a:ln w="9525">
              <a:solidFill>
                <a:schemeClr val="tx1"/>
              </a:solidFill>
              <a:miter lim="800000"/>
              <a:headEnd/>
              <a:tailEnd/>
            </a:ln>
          </p:spPr>
          <p:txBody>
            <a:bodyPr wrap="none" anchor="ctr"/>
            <a:lstStyle/>
            <a:p>
              <a:pPr algn="ctr"/>
              <a:r>
                <a:rPr lang="en-GB" sz="1200">
                  <a:latin typeface="Arial" charset="0"/>
                  <a:cs typeface="Times New Roman" pitchFamily="18" charset="0"/>
                </a:rPr>
                <a:t>M_o_R Approach</a:t>
              </a:r>
            </a:p>
            <a:p>
              <a:pPr algn="ctr"/>
              <a:r>
                <a:rPr lang="en-GB" sz="1200">
                  <a:latin typeface="Arial" charset="0"/>
                  <a:cs typeface="Times New Roman" pitchFamily="18" charset="0"/>
                </a:rPr>
                <a:t>Risk Management</a:t>
              </a:r>
            </a:p>
            <a:p>
              <a:pPr algn="ctr"/>
              <a:r>
                <a:rPr lang="en-GB" sz="1200">
                  <a:latin typeface="Arial" charset="0"/>
                  <a:cs typeface="Times New Roman" pitchFamily="18" charset="0"/>
                </a:rPr>
                <a:t>Strategy</a:t>
              </a:r>
            </a:p>
          </p:txBody>
        </p:sp>
      </p:grpSp>
      <p:sp>
        <p:nvSpPr>
          <p:cNvPr id="29" name="Text Box 17"/>
          <p:cNvSpPr txBox="1">
            <a:spLocks noChangeArrowheads="1"/>
          </p:cNvSpPr>
          <p:nvPr/>
        </p:nvSpPr>
        <p:spPr bwMode="auto">
          <a:xfrm>
            <a:off x="4128467" y="6269036"/>
            <a:ext cx="4125565" cy="246221"/>
          </a:xfrm>
          <a:prstGeom prst="rect">
            <a:avLst/>
          </a:prstGeom>
          <a:noFill/>
          <a:ln w="9525" algn="ctr">
            <a:noFill/>
            <a:miter lim="800000"/>
            <a:headEnd/>
            <a:tailEnd/>
          </a:ln>
        </p:spPr>
        <p:txBody>
          <a:bodyPr wrap="square">
            <a:spAutoFit/>
          </a:bodyPr>
          <a:lstStyle/>
          <a:p>
            <a:pPr algn="ctr">
              <a:defRPr/>
            </a:pPr>
            <a:r>
              <a:rPr lang="en-GB" sz="1000" dirty="0">
                <a:latin typeface="+mj-lt"/>
              </a:rPr>
              <a:t>© Crown Copyright 2010. Reproduced under licence from AXELOS Ltd.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M_o_R approach</a:t>
            </a:r>
            <a:endParaRPr lang="en-US" sz="3100" dirty="0"/>
          </a:p>
        </p:txBody>
      </p:sp>
      <p:sp>
        <p:nvSpPr>
          <p:cNvPr id="4" name="Rectangle 2"/>
          <p:cNvSpPr>
            <a:spLocks noGrp="1" noChangeArrowheads="1"/>
          </p:cNvSpPr>
          <p:nvPr>
            <p:ph sz="quarter" idx="1"/>
          </p:nvPr>
        </p:nvSpPr>
        <p:spPr/>
        <p:txBody>
          <a:bodyPr wrap="square">
            <a:spAutoFit/>
          </a:bodyPr>
          <a:lstStyle/>
          <a:p>
            <a:pPr marL="0" indent="0">
              <a:spcBef>
                <a:spcPct val="75000"/>
              </a:spcBef>
              <a:buNone/>
            </a:pPr>
            <a:r>
              <a:rPr lang="en-GB" dirty="0">
                <a:solidFill>
                  <a:srgbClr val="FF6600"/>
                </a:solidFill>
              </a:rPr>
              <a:t>Risk management policy </a:t>
            </a:r>
            <a:r>
              <a:rPr lang="en-GB" dirty="0"/>
              <a:t>– </a:t>
            </a:r>
            <a:r>
              <a:rPr lang="en-GB" b="1" i="1" u="sng" dirty="0"/>
              <a:t>How</a:t>
            </a:r>
            <a:r>
              <a:rPr lang="en-GB" i="1" dirty="0"/>
              <a:t> risk management will be implemented throughout an organisation</a:t>
            </a:r>
          </a:p>
          <a:p>
            <a:pPr marL="0" indent="0">
              <a:spcBef>
                <a:spcPct val="75000"/>
              </a:spcBef>
              <a:buNone/>
            </a:pPr>
            <a:endParaRPr lang="en-GB" i="1" dirty="0"/>
          </a:p>
          <a:p>
            <a:pPr marL="0" indent="0">
              <a:spcBef>
                <a:spcPct val="75000"/>
              </a:spcBef>
              <a:buNone/>
            </a:pPr>
            <a:r>
              <a:rPr lang="en-GB" dirty="0">
                <a:solidFill>
                  <a:srgbClr val="FF6600"/>
                </a:solidFill>
              </a:rPr>
              <a:t>Risk management process guide </a:t>
            </a:r>
            <a:r>
              <a:rPr lang="en-GB" dirty="0"/>
              <a:t>– A</a:t>
            </a:r>
            <a:r>
              <a:rPr lang="en-GB" i="1" dirty="0"/>
              <a:t>ll the </a:t>
            </a:r>
            <a:r>
              <a:rPr lang="en-GB" b="1" i="1" u="sng" dirty="0"/>
              <a:t>steps</a:t>
            </a:r>
            <a:r>
              <a:rPr lang="en-GB" i="1" dirty="0"/>
              <a:t> (Identify </a:t>
            </a:r>
            <a:r>
              <a:rPr lang="en-GB" i="1" dirty="0">
                <a:sym typeface="Wingdings" pitchFamily="2" charset="2"/>
              </a:rPr>
              <a:t> Assess  Plan  I</a:t>
            </a:r>
            <a:r>
              <a:rPr lang="en-GB" i="1" dirty="0"/>
              <a:t>mplement) and communication therein </a:t>
            </a:r>
          </a:p>
          <a:p>
            <a:pPr marL="0" indent="0">
              <a:spcBef>
                <a:spcPct val="75000"/>
              </a:spcBef>
              <a:buNone/>
            </a:pPr>
            <a:endParaRPr lang="en-GB" i="1" dirty="0"/>
          </a:p>
          <a:p>
            <a:pPr marL="0" indent="0">
              <a:spcBef>
                <a:spcPct val="75000"/>
              </a:spcBef>
              <a:buNone/>
            </a:pPr>
            <a:r>
              <a:rPr lang="en-GB" dirty="0">
                <a:solidFill>
                  <a:srgbClr val="FF6600"/>
                </a:solidFill>
              </a:rPr>
              <a:t>Risk management strategies </a:t>
            </a:r>
            <a:r>
              <a:rPr lang="en-GB" dirty="0"/>
              <a:t>– </a:t>
            </a:r>
            <a:r>
              <a:rPr lang="en-GB" i="1" dirty="0"/>
              <a:t>The </a:t>
            </a:r>
            <a:r>
              <a:rPr lang="en-GB" b="1" i="1" u="sng" dirty="0"/>
              <a:t>specific</a:t>
            </a:r>
            <a:r>
              <a:rPr lang="en-GB" i="1" dirty="0"/>
              <a:t> risk management activities that will be undertaken</a:t>
            </a:r>
          </a:p>
        </p:txBody>
      </p:sp>
      <p:sp>
        <p:nvSpPr>
          <p:cNvPr id="3" name="Tijdelijke aanduiding voor tekst 2">
            <a:extLst>
              <a:ext uri="{FF2B5EF4-FFF2-40B4-BE49-F238E27FC236}">
                <a16:creationId xmlns:a16="http://schemas.microsoft.com/office/drawing/2014/main" id="{BBC60146-CD79-4614-9BC6-E454D9178DB2}"/>
              </a:ext>
            </a:extLst>
          </p:cNvPr>
          <p:cNvSpPr>
            <a:spLocks noGrp="1"/>
          </p:cNvSpPr>
          <p:nvPr>
            <p:ph type="body" sz="quarter" idx="13"/>
          </p:nvPr>
        </p:nvSpPr>
        <p:spPr/>
        <p:txBody>
          <a:bodyPr/>
          <a:lstStyle/>
          <a:p>
            <a:endParaRPr lang="nl-N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M_o_R approach support documents</a:t>
            </a:r>
          </a:p>
        </p:txBody>
      </p:sp>
      <p:sp>
        <p:nvSpPr>
          <p:cNvPr id="5" name="Tijdelijke aanduiding voor inhoud 4"/>
          <p:cNvSpPr>
            <a:spLocks noGrp="1"/>
          </p:cNvSpPr>
          <p:nvPr>
            <p:ph sz="quarter" idx="1"/>
          </p:nvPr>
        </p:nvSpPr>
        <p:spPr/>
        <p:txBody>
          <a:bodyPr/>
          <a:lstStyle/>
          <a:p>
            <a:pPr marL="0" indent="0">
              <a:buNone/>
            </a:pPr>
            <a:r>
              <a:rPr lang="en-US" dirty="0"/>
              <a:t>Records</a:t>
            </a:r>
          </a:p>
          <a:p>
            <a:r>
              <a:rPr lang="en-US" dirty="0"/>
              <a:t>Risk register</a:t>
            </a:r>
          </a:p>
          <a:p>
            <a:r>
              <a:rPr lang="en-US" dirty="0"/>
              <a:t>Issue register</a:t>
            </a:r>
          </a:p>
          <a:p>
            <a:endParaRPr lang="en-US" dirty="0"/>
          </a:p>
          <a:p>
            <a:pPr marL="0" indent="0">
              <a:buNone/>
            </a:pPr>
            <a:r>
              <a:rPr lang="en-US" dirty="0"/>
              <a:t>Plans</a:t>
            </a:r>
          </a:p>
          <a:p>
            <a:r>
              <a:rPr lang="en-US" dirty="0"/>
              <a:t>Risk improvement plan</a:t>
            </a:r>
          </a:p>
          <a:p>
            <a:r>
              <a:rPr lang="en-US" dirty="0"/>
              <a:t>Risk communications plan</a:t>
            </a:r>
          </a:p>
          <a:p>
            <a:r>
              <a:rPr lang="en-US" dirty="0"/>
              <a:t>Risk response plan</a:t>
            </a:r>
          </a:p>
          <a:p>
            <a:endParaRPr lang="en-US" dirty="0"/>
          </a:p>
          <a:p>
            <a:pPr marL="0" indent="0">
              <a:buNone/>
            </a:pPr>
            <a:r>
              <a:rPr lang="en-US" dirty="0"/>
              <a:t>Reports</a:t>
            </a:r>
          </a:p>
          <a:p>
            <a:r>
              <a:rPr lang="en-US" dirty="0"/>
              <a:t>Risk progress report</a:t>
            </a:r>
          </a:p>
        </p:txBody>
      </p:sp>
      <p:sp>
        <p:nvSpPr>
          <p:cNvPr id="3" name="Tijdelijke aanduiding voor tekst 2">
            <a:extLst>
              <a:ext uri="{FF2B5EF4-FFF2-40B4-BE49-F238E27FC236}">
                <a16:creationId xmlns:a16="http://schemas.microsoft.com/office/drawing/2014/main" id="{2316ED01-2AA5-4D43-AD2D-33DF744E1527}"/>
              </a:ext>
            </a:extLst>
          </p:cNvPr>
          <p:cNvSpPr>
            <a:spLocks noGrp="1"/>
          </p:cNvSpPr>
          <p:nvPr>
            <p:ph type="body" sz="quarter" idx="13"/>
          </p:nvPr>
        </p:nvSpPr>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Welcome</a:t>
            </a:r>
            <a:endParaRPr lang="en-US" dirty="0"/>
          </a:p>
        </p:txBody>
      </p:sp>
      <p:sp>
        <p:nvSpPr>
          <p:cNvPr id="10243" name="Rectangle 3"/>
          <p:cNvSpPr>
            <a:spLocks noGrp="1" noChangeArrowheads="1"/>
          </p:cNvSpPr>
          <p:nvPr>
            <p:ph sz="quarter" idx="1"/>
          </p:nvPr>
        </p:nvSpPr>
        <p:spPr/>
        <p:txBody>
          <a:bodyPr/>
          <a:lstStyle/>
          <a:p>
            <a:pPr>
              <a:buNone/>
            </a:pPr>
            <a:r>
              <a:rPr lang="en-GB" dirty="0"/>
              <a:t>Teambuilding and focus</a:t>
            </a:r>
          </a:p>
          <a:p>
            <a:endParaRPr lang="en-GB" dirty="0"/>
          </a:p>
          <a:p>
            <a:pPr lvl="1"/>
            <a:r>
              <a:rPr lang="en-GB" dirty="0"/>
              <a:t>Name</a:t>
            </a:r>
          </a:p>
          <a:p>
            <a:pPr lvl="1"/>
            <a:r>
              <a:rPr lang="en-GB" dirty="0"/>
              <a:t>Background</a:t>
            </a:r>
          </a:p>
          <a:p>
            <a:pPr lvl="1"/>
            <a:r>
              <a:rPr lang="en-GB" dirty="0"/>
              <a:t>Current role </a:t>
            </a:r>
          </a:p>
          <a:p>
            <a:pPr lvl="1"/>
            <a:r>
              <a:rPr lang="en-GB" dirty="0"/>
              <a:t>Experience in Risk Management</a:t>
            </a:r>
          </a:p>
          <a:p>
            <a:pPr lvl="1"/>
            <a:r>
              <a:rPr lang="en-GB" dirty="0"/>
              <a:t>Motivation to participate in this course</a:t>
            </a:r>
            <a:endParaRPr lang="en-US" dirty="0"/>
          </a:p>
        </p:txBody>
      </p:sp>
      <p:sp>
        <p:nvSpPr>
          <p:cNvPr id="2" name="Tijdelijke aanduiding voor tekst 1">
            <a:extLst>
              <a:ext uri="{FF2B5EF4-FFF2-40B4-BE49-F238E27FC236}">
                <a16:creationId xmlns:a16="http://schemas.microsoft.com/office/drawing/2014/main" id="{B69D8223-54DA-4D59-B602-D914E2A0158E}"/>
              </a:ext>
            </a:extLst>
          </p:cNvPr>
          <p:cNvSpPr>
            <a:spLocks noGrp="1"/>
          </p:cNvSpPr>
          <p:nvPr>
            <p:ph type="body" sz="quarter" idx="13"/>
          </p:nvPr>
        </p:nvSpPr>
        <p:spPr/>
        <p:txBody>
          <a:bodyPr/>
          <a:lstStyle/>
          <a:p>
            <a:endParaRPr lang="nl-NL"/>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Relationship between documents</a:t>
            </a:r>
            <a:endParaRPr lang="nl-NL" dirty="0"/>
          </a:p>
        </p:txBody>
      </p:sp>
      <p:sp>
        <p:nvSpPr>
          <p:cNvPr id="6" name="AutoShape 5"/>
          <p:cNvSpPr>
            <a:spLocks noChangeAspect="1" noChangeArrowheads="1" noTextEdit="1"/>
          </p:cNvSpPr>
          <p:nvPr/>
        </p:nvSpPr>
        <p:spPr bwMode="auto">
          <a:xfrm>
            <a:off x="2295527" y="1052737"/>
            <a:ext cx="7616825" cy="5484813"/>
          </a:xfrm>
          <a:prstGeom prst="rect">
            <a:avLst/>
          </a:prstGeom>
          <a:noFill/>
          <a:ln w="9525">
            <a:noFill/>
            <a:miter lim="800000"/>
            <a:headEnd/>
            <a:tailEnd/>
          </a:ln>
        </p:spPr>
        <p:txBody>
          <a:bodyPr lIns="91431" tIns="45715" rIns="91431" bIns="45715"/>
          <a:lstStyle/>
          <a:p>
            <a:endParaRPr lang="nl-NL"/>
          </a:p>
        </p:txBody>
      </p:sp>
      <p:sp>
        <p:nvSpPr>
          <p:cNvPr id="7" name="Freeform 7"/>
          <p:cNvSpPr>
            <a:spLocks/>
          </p:cNvSpPr>
          <p:nvPr/>
        </p:nvSpPr>
        <p:spPr bwMode="auto">
          <a:xfrm>
            <a:off x="2161477" y="936056"/>
            <a:ext cx="7616825" cy="5484813"/>
          </a:xfrm>
          <a:custGeom>
            <a:avLst/>
            <a:gdLst>
              <a:gd name="T0" fmla="*/ 7616825 w 4798"/>
              <a:gd name="T1" fmla="*/ 479425 h 3455"/>
              <a:gd name="T2" fmla="*/ 7137400 w 4798"/>
              <a:gd name="T3" fmla="*/ 0 h 3455"/>
              <a:gd name="T4" fmla="*/ 0 w 4798"/>
              <a:gd name="T5" fmla="*/ 0 h 3455"/>
              <a:gd name="T6" fmla="*/ 0 w 4798"/>
              <a:gd name="T7" fmla="*/ 5484813 h 3455"/>
              <a:gd name="T8" fmla="*/ 7616825 w 4798"/>
              <a:gd name="T9" fmla="*/ 5484813 h 3455"/>
              <a:gd name="T10" fmla="*/ 7616825 w 4798"/>
              <a:gd name="T11" fmla="*/ 479425 h 3455"/>
              <a:gd name="T12" fmla="*/ 0 60000 65536"/>
              <a:gd name="T13" fmla="*/ 0 60000 65536"/>
              <a:gd name="T14" fmla="*/ 0 60000 65536"/>
              <a:gd name="T15" fmla="*/ 0 60000 65536"/>
              <a:gd name="T16" fmla="*/ 0 60000 65536"/>
              <a:gd name="T17" fmla="*/ 0 60000 65536"/>
              <a:gd name="T18" fmla="*/ 0 w 4798"/>
              <a:gd name="T19" fmla="*/ 0 h 3455"/>
              <a:gd name="T20" fmla="*/ 4798 w 4798"/>
              <a:gd name="T21" fmla="*/ 3455 h 3455"/>
            </a:gdLst>
            <a:ahLst/>
            <a:cxnLst>
              <a:cxn ang="T12">
                <a:pos x="T0" y="T1"/>
              </a:cxn>
              <a:cxn ang="T13">
                <a:pos x="T2" y="T3"/>
              </a:cxn>
              <a:cxn ang="T14">
                <a:pos x="T4" y="T5"/>
              </a:cxn>
              <a:cxn ang="T15">
                <a:pos x="T6" y="T7"/>
              </a:cxn>
              <a:cxn ang="T16">
                <a:pos x="T8" y="T9"/>
              </a:cxn>
              <a:cxn ang="T17">
                <a:pos x="T10" y="T11"/>
              </a:cxn>
            </a:cxnLst>
            <a:rect l="T18" t="T19" r="T20" b="T21"/>
            <a:pathLst>
              <a:path w="4798" h="3455">
                <a:moveTo>
                  <a:pt x="4798" y="302"/>
                </a:moveTo>
                <a:lnTo>
                  <a:pt x="4496" y="0"/>
                </a:lnTo>
                <a:lnTo>
                  <a:pt x="0" y="0"/>
                </a:lnTo>
                <a:lnTo>
                  <a:pt x="0" y="3455"/>
                </a:lnTo>
                <a:lnTo>
                  <a:pt x="4798" y="3455"/>
                </a:lnTo>
                <a:lnTo>
                  <a:pt x="4798" y="302"/>
                </a:lnTo>
                <a:close/>
              </a:path>
            </a:pathLst>
          </a:custGeom>
          <a:solidFill>
            <a:srgbClr val="FFC000"/>
          </a:solidFill>
          <a:ln w="9525">
            <a:noFill/>
            <a:round/>
            <a:headEnd/>
            <a:tailEnd/>
          </a:ln>
        </p:spPr>
        <p:txBody>
          <a:bodyPr lIns="91431" tIns="45715" rIns="91431" bIns="45715"/>
          <a:lstStyle/>
          <a:p>
            <a:endParaRPr lang="nl-NL"/>
          </a:p>
        </p:txBody>
      </p:sp>
      <p:sp>
        <p:nvSpPr>
          <p:cNvPr id="8" name="Freeform 8"/>
          <p:cNvSpPr>
            <a:spLocks/>
          </p:cNvSpPr>
          <p:nvPr/>
        </p:nvSpPr>
        <p:spPr bwMode="auto">
          <a:xfrm>
            <a:off x="4449764" y="1268638"/>
            <a:ext cx="1439862" cy="752475"/>
          </a:xfrm>
          <a:custGeom>
            <a:avLst/>
            <a:gdLst>
              <a:gd name="T0" fmla="*/ 0 w 907"/>
              <a:gd name="T1" fmla="*/ 0 h 474"/>
              <a:gd name="T2" fmla="*/ 1277937 w 907"/>
              <a:gd name="T3" fmla="*/ 0 h 474"/>
              <a:gd name="T4" fmla="*/ 1439862 w 907"/>
              <a:gd name="T5" fmla="*/ 166688 h 474"/>
              <a:gd name="T6" fmla="*/ 1439862 w 907"/>
              <a:gd name="T7" fmla="*/ 630238 h 474"/>
              <a:gd name="T8" fmla="*/ 1439862 w 907"/>
              <a:gd name="T9" fmla="*/ 630238 h 474"/>
              <a:gd name="T10" fmla="*/ 1371600 w 907"/>
              <a:gd name="T11" fmla="*/ 617538 h 474"/>
              <a:gd name="T12" fmla="*/ 1295400 w 907"/>
              <a:gd name="T13" fmla="*/ 608013 h 474"/>
              <a:gd name="T14" fmla="*/ 1196975 w 907"/>
              <a:gd name="T15" fmla="*/ 600075 h 474"/>
              <a:gd name="T16" fmla="*/ 1082675 w 907"/>
              <a:gd name="T17" fmla="*/ 600075 h 474"/>
              <a:gd name="T18" fmla="*/ 1023937 w 907"/>
              <a:gd name="T19" fmla="*/ 600075 h 474"/>
              <a:gd name="T20" fmla="*/ 963612 w 907"/>
              <a:gd name="T21" fmla="*/ 608013 h 474"/>
              <a:gd name="T22" fmla="*/ 904875 w 907"/>
              <a:gd name="T23" fmla="*/ 612775 h 474"/>
              <a:gd name="T24" fmla="*/ 841375 w 907"/>
              <a:gd name="T25" fmla="*/ 625475 h 474"/>
              <a:gd name="T26" fmla="*/ 781050 w 907"/>
              <a:gd name="T27" fmla="*/ 642938 h 474"/>
              <a:gd name="T28" fmla="*/ 722312 w 907"/>
              <a:gd name="T29" fmla="*/ 663575 h 474"/>
              <a:gd name="T30" fmla="*/ 722312 w 907"/>
              <a:gd name="T31" fmla="*/ 663575 h 474"/>
              <a:gd name="T32" fmla="*/ 666750 w 907"/>
              <a:gd name="T33" fmla="*/ 681038 h 474"/>
              <a:gd name="T34" fmla="*/ 603250 w 907"/>
              <a:gd name="T35" fmla="*/ 701675 h 474"/>
              <a:gd name="T36" fmla="*/ 542925 w 907"/>
              <a:gd name="T37" fmla="*/ 714375 h 474"/>
              <a:gd name="T38" fmla="*/ 479425 w 907"/>
              <a:gd name="T39" fmla="*/ 727075 h 474"/>
              <a:gd name="T40" fmla="*/ 360362 w 907"/>
              <a:gd name="T41" fmla="*/ 739775 h 474"/>
              <a:gd name="T42" fmla="*/ 246062 w 907"/>
              <a:gd name="T43" fmla="*/ 749300 h 474"/>
              <a:gd name="T44" fmla="*/ 147637 w 907"/>
              <a:gd name="T45" fmla="*/ 752475 h 474"/>
              <a:gd name="T46" fmla="*/ 71437 w 907"/>
              <a:gd name="T47" fmla="*/ 752475 h 474"/>
              <a:gd name="T48" fmla="*/ 0 w 907"/>
              <a:gd name="T49" fmla="*/ 749300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5" y="0"/>
                </a:lnTo>
                <a:lnTo>
                  <a:pt x="907" y="105"/>
                </a:lnTo>
                <a:lnTo>
                  <a:pt x="907" y="397"/>
                </a:lnTo>
                <a:lnTo>
                  <a:pt x="864" y="389"/>
                </a:lnTo>
                <a:lnTo>
                  <a:pt x="816" y="383"/>
                </a:lnTo>
                <a:lnTo>
                  <a:pt x="754" y="378"/>
                </a:lnTo>
                <a:lnTo>
                  <a:pt x="682" y="378"/>
                </a:lnTo>
                <a:lnTo>
                  <a:pt x="645" y="378"/>
                </a:lnTo>
                <a:lnTo>
                  <a:pt x="607" y="383"/>
                </a:lnTo>
                <a:lnTo>
                  <a:pt x="570" y="386"/>
                </a:lnTo>
                <a:lnTo>
                  <a:pt x="530" y="394"/>
                </a:lnTo>
                <a:lnTo>
                  <a:pt x="492" y="405"/>
                </a:lnTo>
                <a:lnTo>
                  <a:pt x="455" y="418"/>
                </a:lnTo>
                <a:lnTo>
                  <a:pt x="420" y="429"/>
                </a:lnTo>
                <a:lnTo>
                  <a:pt x="380" y="442"/>
                </a:lnTo>
                <a:lnTo>
                  <a:pt x="342" y="450"/>
                </a:lnTo>
                <a:lnTo>
                  <a:pt x="302" y="458"/>
                </a:lnTo>
                <a:lnTo>
                  <a:pt x="227" y="466"/>
                </a:lnTo>
                <a:lnTo>
                  <a:pt x="155" y="472"/>
                </a:lnTo>
                <a:lnTo>
                  <a:pt x="93" y="474"/>
                </a:lnTo>
                <a:lnTo>
                  <a:pt x="45" y="474"/>
                </a:lnTo>
                <a:lnTo>
                  <a:pt x="0" y="472"/>
                </a:lnTo>
                <a:lnTo>
                  <a:pt x="0" y="0"/>
                </a:lnTo>
                <a:close/>
              </a:path>
            </a:pathLst>
          </a:custGeom>
          <a:solidFill>
            <a:srgbClr val="90B9C1"/>
          </a:solidFill>
          <a:ln w="9525">
            <a:noFill/>
            <a:round/>
            <a:headEnd/>
            <a:tailEnd/>
          </a:ln>
        </p:spPr>
        <p:txBody>
          <a:bodyPr lIns="91431" tIns="45715" rIns="91431" bIns="45715"/>
          <a:lstStyle/>
          <a:p>
            <a:endParaRPr lang="nl-NL"/>
          </a:p>
        </p:txBody>
      </p:sp>
      <p:pic>
        <p:nvPicPr>
          <p:cNvPr id="9" name="Picture 9"/>
          <p:cNvPicPr>
            <a:picLocks noChangeAspect="1" noChangeArrowheads="1"/>
          </p:cNvPicPr>
          <p:nvPr/>
        </p:nvPicPr>
        <p:blipFill>
          <a:blip r:embed="rId3" cstate="print"/>
          <a:srcRect/>
          <a:stretch>
            <a:fillRect/>
          </a:stretch>
        </p:blipFill>
        <p:spPr bwMode="auto">
          <a:xfrm>
            <a:off x="4402138" y="1217838"/>
            <a:ext cx="1492250" cy="828675"/>
          </a:xfrm>
          <a:prstGeom prst="rect">
            <a:avLst/>
          </a:prstGeom>
          <a:noFill/>
          <a:ln w="9525">
            <a:solidFill>
              <a:srgbClr val="FF6600"/>
            </a:solidFill>
            <a:miter lim="800000"/>
            <a:headEnd/>
            <a:tailEnd/>
          </a:ln>
        </p:spPr>
      </p:pic>
      <p:sp>
        <p:nvSpPr>
          <p:cNvPr id="10" name="Freeform 10"/>
          <p:cNvSpPr>
            <a:spLocks/>
          </p:cNvSpPr>
          <p:nvPr/>
        </p:nvSpPr>
        <p:spPr bwMode="auto">
          <a:xfrm>
            <a:off x="4427538" y="1243238"/>
            <a:ext cx="1439862" cy="752475"/>
          </a:xfrm>
          <a:custGeom>
            <a:avLst/>
            <a:gdLst>
              <a:gd name="T0" fmla="*/ 0 w 907"/>
              <a:gd name="T1" fmla="*/ 0 h 474"/>
              <a:gd name="T2" fmla="*/ 1274762 w 907"/>
              <a:gd name="T3" fmla="*/ 0 h 474"/>
              <a:gd name="T4" fmla="*/ 1439862 w 907"/>
              <a:gd name="T5" fmla="*/ 166688 h 474"/>
              <a:gd name="T6" fmla="*/ 1439862 w 907"/>
              <a:gd name="T7" fmla="*/ 630238 h 474"/>
              <a:gd name="T8" fmla="*/ 1439862 w 907"/>
              <a:gd name="T9" fmla="*/ 630238 h 474"/>
              <a:gd name="T10" fmla="*/ 1368425 w 907"/>
              <a:gd name="T11" fmla="*/ 620713 h 474"/>
              <a:gd name="T12" fmla="*/ 1292225 w 907"/>
              <a:gd name="T13" fmla="*/ 608013 h 474"/>
              <a:gd name="T14" fmla="*/ 1193800 w 907"/>
              <a:gd name="T15" fmla="*/ 603250 h 474"/>
              <a:gd name="T16" fmla="*/ 1084262 w 907"/>
              <a:gd name="T17" fmla="*/ 600075 h 474"/>
              <a:gd name="T18" fmla="*/ 1023937 w 907"/>
              <a:gd name="T19" fmla="*/ 603250 h 474"/>
              <a:gd name="T20" fmla="*/ 960437 w 907"/>
              <a:gd name="T21" fmla="*/ 608013 h 474"/>
              <a:gd name="T22" fmla="*/ 901700 w 907"/>
              <a:gd name="T23" fmla="*/ 615950 h 474"/>
              <a:gd name="T24" fmla="*/ 841375 w 907"/>
              <a:gd name="T25" fmla="*/ 630238 h 474"/>
              <a:gd name="T26" fmla="*/ 777875 w 907"/>
              <a:gd name="T27" fmla="*/ 642938 h 474"/>
              <a:gd name="T28" fmla="*/ 722312 w 907"/>
              <a:gd name="T29" fmla="*/ 663575 h 474"/>
              <a:gd name="T30" fmla="*/ 722312 w 907"/>
              <a:gd name="T31" fmla="*/ 663575 h 474"/>
              <a:gd name="T32" fmla="*/ 663575 w 907"/>
              <a:gd name="T33" fmla="*/ 684213 h 474"/>
              <a:gd name="T34" fmla="*/ 603250 w 907"/>
              <a:gd name="T35" fmla="*/ 701675 h 474"/>
              <a:gd name="T36" fmla="*/ 539750 w 907"/>
              <a:gd name="T37" fmla="*/ 714375 h 474"/>
              <a:gd name="T38" fmla="*/ 481012 w 907"/>
              <a:gd name="T39" fmla="*/ 727075 h 474"/>
              <a:gd name="T40" fmla="*/ 357187 w 907"/>
              <a:gd name="T41" fmla="*/ 744538 h 474"/>
              <a:gd name="T42" fmla="*/ 247650 w 907"/>
              <a:gd name="T43" fmla="*/ 752475 h 474"/>
              <a:gd name="T44" fmla="*/ 144462 w 907"/>
              <a:gd name="T45" fmla="*/ 752475 h 474"/>
              <a:gd name="T46" fmla="*/ 68262 w 907"/>
              <a:gd name="T47" fmla="*/ 752475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3" y="0"/>
                </a:lnTo>
                <a:lnTo>
                  <a:pt x="907" y="105"/>
                </a:lnTo>
                <a:lnTo>
                  <a:pt x="907" y="397"/>
                </a:lnTo>
                <a:lnTo>
                  <a:pt x="862" y="391"/>
                </a:lnTo>
                <a:lnTo>
                  <a:pt x="814" y="383"/>
                </a:lnTo>
                <a:lnTo>
                  <a:pt x="752" y="380"/>
                </a:lnTo>
                <a:lnTo>
                  <a:pt x="683" y="378"/>
                </a:lnTo>
                <a:lnTo>
                  <a:pt x="645" y="380"/>
                </a:lnTo>
                <a:lnTo>
                  <a:pt x="605" y="383"/>
                </a:lnTo>
                <a:lnTo>
                  <a:pt x="568" y="388"/>
                </a:lnTo>
                <a:lnTo>
                  <a:pt x="530" y="397"/>
                </a:lnTo>
                <a:lnTo>
                  <a:pt x="490" y="405"/>
                </a:lnTo>
                <a:lnTo>
                  <a:pt x="455" y="418"/>
                </a:lnTo>
                <a:lnTo>
                  <a:pt x="418" y="431"/>
                </a:lnTo>
                <a:lnTo>
                  <a:pt x="380" y="442"/>
                </a:lnTo>
                <a:lnTo>
                  <a:pt x="340" y="450"/>
                </a:lnTo>
                <a:lnTo>
                  <a:pt x="303" y="458"/>
                </a:lnTo>
                <a:lnTo>
                  <a:pt x="225" y="469"/>
                </a:lnTo>
                <a:lnTo>
                  <a:pt x="156" y="474"/>
                </a:lnTo>
                <a:lnTo>
                  <a:pt x="91" y="474"/>
                </a:lnTo>
                <a:lnTo>
                  <a:pt x="43" y="474"/>
                </a:lnTo>
                <a:lnTo>
                  <a:pt x="0" y="471"/>
                </a:lnTo>
                <a:lnTo>
                  <a:pt x="0" y="0"/>
                </a:lnTo>
                <a:close/>
              </a:path>
            </a:pathLst>
          </a:custGeom>
          <a:noFill/>
          <a:ln w="11">
            <a:solidFill>
              <a:srgbClr val="004F5A"/>
            </a:solidFill>
            <a:prstDash val="solid"/>
            <a:round/>
            <a:headEnd/>
            <a:tailEnd/>
          </a:ln>
        </p:spPr>
        <p:txBody>
          <a:bodyPr lIns="91431" tIns="45715" rIns="91431" bIns="45715"/>
          <a:lstStyle/>
          <a:p>
            <a:endParaRPr lang="nl-NL"/>
          </a:p>
        </p:txBody>
      </p:sp>
      <p:sp>
        <p:nvSpPr>
          <p:cNvPr id="11" name="Freeform 17"/>
          <p:cNvSpPr>
            <a:spLocks/>
          </p:cNvSpPr>
          <p:nvPr/>
        </p:nvSpPr>
        <p:spPr bwMode="auto">
          <a:xfrm>
            <a:off x="4449764" y="2471963"/>
            <a:ext cx="1439862" cy="752475"/>
          </a:xfrm>
          <a:custGeom>
            <a:avLst/>
            <a:gdLst>
              <a:gd name="T0" fmla="*/ 0 w 907"/>
              <a:gd name="T1" fmla="*/ 0 h 474"/>
              <a:gd name="T2" fmla="*/ 1277937 w 907"/>
              <a:gd name="T3" fmla="*/ 0 h 474"/>
              <a:gd name="T4" fmla="*/ 1439862 w 907"/>
              <a:gd name="T5" fmla="*/ 169863 h 474"/>
              <a:gd name="T6" fmla="*/ 1439862 w 907"/>
              <a:gd name="T7" fmla="*/ 628650 h 474"/>
              <a:gd name="T8" fmla="*/ 1439862 w 907"/>
              <a:gd name="T9" fmla="*/ 628650 h 474"/>
              <a:gd name="T10" fmla="*/ 1371600 w 907"/>
              <a:gd name="T11" fmla="*/ 620713 h 474"/>
              <a:gd name="T12" fmla="*/ 1295400 w 907"/>
              <a:gd name="T13" fmla="*/ 611188 h 474"/>
              <a:gd name="T14" fmla="*/ 1196975 w 907"/>
              <a:gd name="T15" fmla="*/ 603250 h 474"/>
              <a:gd name="T16" fmla="*/ 1082675 w 907"/>
              <a:gd name="T17" fmla="*/ 598488 h 474"/>
              <a:gd name="T18" fmla="*/ 1023937 w 907"/>
              <a:gd name="T19" fmla="*/ 603250 h 474"/>
              <a:gd name="T20" fmla="*/ 963612 w 907"/>
              <a:gd name="T21" fmla="*/ 608013 h 474"/>
              <a:gd name="T22" fmla="*/ 904875 w 907"/>
              <a:gd name="T23" fmla="*/ 615950 h 474"/>
              <a:gd name="T24" fmla="*/ 841375 w 907"/>
              <a:gd name="T25" fmla="*/ 628650 h 474"/>
              <a:gd name="T26" fmla="*/ 781050 w 907"/>
              <a:gd name="T27" fmla="*/ 641350 h 474"/>
              <a:gd name="T28" fmla="*/ 722312 w 907"/>
              <a:gd name="T29" fmla="*/ 661988 h 474"/>
              <a:gd name="T30" fmla="*/ 722312 w 907"/>
              <a:gd name="T31" fmla="*/ 661988 h 474"/>
              <a:gd name="T32" fmla="*/ 666750 w 907"/>
              <a:gd name="T33" fmla="*/ 684213 h 474"/>
              <a:gd name="T34" fmla="*/ 603250 w 907"/>
              <a:gd name="T35" fmla="*/ 700088 h 474"/>
              <a:gd name="T36" fmla="*/ 542925 w 907"/>
              <a:gd name="T37" fmla="*/ 712788 h 474"/>
              <a:gd name="T38" fmla="*/ 479425 w 907"/>
              <a:gd name="T39" fmla="*/ 725488 h 474"/>
              <a:gd name="T40" fmla="*/ 360362 w 907"/>
              <a:gd name="T41" fmla="*/ 742950 h 474"/>
              <a:gd name="T42" fmla="*/ 246062 w 907"/>
              <a:gd name="T43" fmla="*/ 752475 h 474"/>
              <a:gd name="T44" fmla="*/ 147637 w 907"/>
              <a:gd name="T45" fmla="*/ 752475 h 474"/>
              <a:gd name="T46" fmla="*/ 71437 w 907"/>
              <a:gd name="T47" fmla="*/ 752475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5" y="0"/>
                </a:lnTo>
                <a:lnTo>
                  <a:pt x="907" y="107"/>
                </a:lnTo>
                <a:lnTo>
                  <a:pt x="907" y="396"/>
                </a:lnTo>
                <a:lnTo>
                  <a:pt x="864" y="391"/>
                </a:lnTo>
                <a:lnTo>
                  <a:pt x="816" y="385"/>
                </a:lnTo>
                <a:lnTo>
                  <a:pt x="754" y="380"/>
                </a:lnTo>
                <a:lnTo>
                  <a:pt x="682" y="377"/>
                </a:lnTo>
                <a:lnTo>
                  <a:pt x="645" y="380"/>
                </a:lnTo>
                <a:lnTo>
                  <a:pt x="607" y="383"/>
                </a:lnTo>
                <a:lnTo>
                  <a:pt x="570" y="388"/>
                </a:lnTo>
                <a:lnTo>
                  <a:pt x="530" y="396"/>
                </a:lnTo>
                <a:lnTo>
                  <a:pt x="492" y="404"/>
                </a:lnTo>
                <a:lnTo>
                  <a:pt x="455" y="417"/>
                </a:lnTo>
                <a:lnTo>
                  <a:pt x="420" y="431"/>
                </a:lnTo>
                <a:lnTo>
                  <a:pt x="380" y="441"/>
                </a:lnTo>
                <a:lnTo>
                  <a:pt x="342" y="449"/>
                </a:lnTo>
                <a:lnTo>
                  <a:pt x="302" y="457"/>
                </a:lnTo>
                <a:lnTo>
                  <a:pt x="227" y="468"/>
                </a:lnTo>
                <a:lnTo>
                  <a:pt x="155" y="474"/>
                </a:lnTo>
                <a:lnTo>
                  <a:pt x="93" y="474"/>
                </a:lnTo>
                <a:lnTo>
                  <a:pt x="45" y="474"/>
                </a:lnTo>
                <a:lnTo>
                  <a:pt x="0" y="471"/>
                </a:lnTo>
                <a:lnTo>
                  <a:pt x="0" y="0"/>
                </a:lnTo>
                <a:close/>
              </a:path>
            </a:pathLst>
          </a:custGeom>
          <a:solidFill>
            <a:srgbClr val="90B9C1"/>
          </a:solidFill>
          <a:ln w="9525">
            <a:noFill/>
            <a:round/>
            <a:headEnd/>
            <a:tailEnd/>
          </a:ln>
        </p:spPr>
        <p:txBody>
          <a:bodyPr lIns="91431" tIns="45715" rIns="91431" bIns="45715"/>
          <a:lstStyle/>
          <a:p>
            <a:endParaRPr lang="nl-NL"/>
          </a:p>
        </p:txBody>
      </p:sp>
      <p:pic>
        <p:nvPicPr>
          <p:cNvPr id="12" name="Picture 18"/>
          <p:cNvPicPr>
            <a:picLocks noChangeAspect="1" noChangeArrowheads="1"/>
          </p:cNvPicPr>
          <p:nvPr/>
        </p:nvPicPr>
        <p:blipFill>
          <a:blip r:embed="rId4" cstate="print"/>
          <a:srcRect/>
          <a:stretch>
            <a:fillRect/>
          </a:stretch>
        </p:blipFill>
        <p:spPr bwMode="auto">
          <a:xfrm>
            <a:off x="4402138" y="2424338"/>
            <a:ext cx="1492250" cy="828675"/>
          </a:xfrm>
          <a:prstGeom prst="rect">
            <a:avLst/>
          </a:prstGeom>
          <a:noFill/>
          <a:ln w="9525">
            <a:noFill/>
            <a:miter lim="800000"/>
            <a:headEnd/>
            <a:tailEnd/>
          </a:ln>
        </p:spPr>
      </p:pic>
      <p:sp>
        <p:nvSpPr>
          <p:cNvPr id="13" name="Freeform 19"/>
          <p:cNvSpPr>
            <a:spLocks/>
          </p:cNvSpPr>
          <p:nvPr/>
        </p:nvSpPr>
        <p:spPr bwMode="auto">
          <a:xfrm>
            <a:off x="4427538" y="2449738"/>
            <a:ext cx="1439862" cy="752475"/>
          </a:xfrm>
          <a:custGeom>
            <a:avLst/>
            <a:gdLst>
              <a:gd name="T0" fmla="*/ 0 w 907"/>
              <a:gd name="T1" fmla="*/ 0 h 474"/>
              <a:gd name="T2" fmla="*/ 1274762 w 907"/>
              <a:gd name="T3" fmla="*/ 0 h 474"/>
              <a:gd name="T4" fmla="*/ 1439862 w 907"/>
              <a:gd name="T5" fmla="*/ 166688 h 474"/>
              <a:gd name="T6" fmla="*/ 1439862 w 907"/>
              <a:gd name="T7" fmla="*/ 630238 h 474"/>
              <a:gd name="T8" fmla="*/ 1439862 w 907"/>
              <a:gd name="T9" fmla="*/ 630238 h 474"/>
              <a:gd name="T10" fmla="*/ 1368425 w 907"/>
              <a:gd name="T11" fmla="*/ 617538 h 474"/>
              <a:gd name="T12" fmla="*/ 1292225 w 907"/>
              <a:gd name="T13" fmla="*/ 608013 h 474"/>
              <a:gd name="T14" fmla="*/ 1193800 w 907"/>
              <a:gd name="T15" fmla="*/ 600075 h 474"/>
              <a:gd name="T16" fmla="*/ 1084262 w 907"/>
              <a:gd name="T17" fmla="*/ 600075 h 474"/>
              <a:gd name="T18" fmla="*/ 1023937 w 907"/>
              <a:gd name="T19" fmla="*/ 600075 h 474"/>
              <a:gd name="T20" fmla="*/ 960437 w 907"/>
              <a:gd name="T21" fmla="*/ 603250 h 474"/>
              <a:gd name="T22" fmla="*/ 901700 w 907"/>
              <a:gd name="T23" fmla="*/ 612775 h 474"/>
              <a:gd name="T24" fmla="*/ 841375 w 907"/>
              <a:gd name="T25" fmla="*/ 625475 h 474"/>
              <a:gd name="T26" fmla="*/ 777875 w 907"/>
              <a:gd name="T27" fmla="*/ 642938 h 474"/>
              <a:gd name="T28" fmla="*/ 722312 w 907"/>
              <a:gd name="T29" fmla="*/ 658813 h 474"/>
              <a:gd name="T30" fmla="*/ 722312 w 907"/>
              <a:gd name="T31" fmla="*/ 658813 h 474"/>
              <a:gd name="T32" fmla="*/ 663575 w 907"/>
              <a:gd name="T33" fmla="*/ 681038 h 474"/>
              <a:gd name="T34" fmla="*/ 603250 w 907"/>
              <a:gd name="T35" fmla="*/ 696913 h 474"/>
              <a:gd name="T36" fmla="*/ 539750 w 907"/>
              <a:gd name="T37" fmla="*/ 714375 h 474"/>
              <a:gd name="T38" fmla="*/ 481012 w 907"/>
              <a:gd name="T39" fmla="*/ 722313 h 474"/>
              <a:gd name="T40" fmla="*/ 357187 w 907"/>
              <a:gd name="T41" fmla="*/ 739775 h 474"/>
              <a:gd name="T42" fmla="*/ 247650 w 907"/>
              <a:gd name="T43" fmla="*/ 747713 h 474"/>
              <a:gd name="T44" fmla="*/ 144462 w 907"/>
              <a:gd name="T45" fmla="*/ 752475 h 474"/>
              <a:gd name="T46" fmla="*/ 68262 w 907"/>
              <a:gd name="T47" fmla="*/ 752475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3" y="0"/>
                </a:lnTo>
                <a:lnTo>
                  <a:pt x="907" y="105"/>
                </a:lnTo>
                <a:lnTo>
                  <a:pt x="907" y="397"/>
                </a:lnTo>
                <a:lnTo>
                  <a:pt x="862" y="389"/>
                </a:lnTo>
                <a:lnTo>
                  <a:pt x="814" y="383"/>
                </a:lnTo>
                <a:lnTo>
                  <a:pt x="752" y="378"/>
                </a:lnTo>
                <a:lnTo>
                  <a:pt x="683" y="378"/>
                </a:lnTo>
                <a:lnTo>
                  <a:pt x="645" y="378"/>
                </a:lnTo>
                <a:lnTo>
                  <a:pt x="605" y="380"/>
                </a:lnTo>
                <a:lnTo>
                  <a:pt x="568" y="386"/>
                </a:lnTo>
                <a:lnTo>
                  <a:pt x="530" y="394"/>
                </a:lnTo>
                <a:lnTo>
                  <a:pt x="490" y="405"/>
                </a:lnTo>
                <a:lnTo>
                  <a:pt x="455" y="415"/>
                </a:lnTo>
                <a:lnTo>
                  <a:pt x="418" y="429"/>
                </a:lnTo>
                <a:lnTo>
                  <a:pt x="380" y="439"/>
                </a:lnTo>
                <a:lnTo>
                  <a:pt x="340" y="450"/>
                </a:lnTo>
                <a:lnTo>
                  <a:pt x="303" y="455"/>
                </a:lnTo>
                <a:lnTo>
                  <a:pt x="225" y="466"/>
                </a:lnTo>
                <a:lnTo>
                  <a:pt x="156" y="471"/>
                </a:lnTo>
                <a:lnTo>
                  <a:pt x="91" y="474"/>
                </a:lnTo>
                <a:lnTo>
                  <a:pt x="43" y="474"/>
                </a:lnTo>
                <a:lnTo>
                  <a:pt x="0" y="471"/>
                </a:lnTo>
                <a:lnTo>
                  <a:pt x="0" y="0"/>
                </a:lnTo>
                <a:close/>
              </a:path>
            </a:pathLst>
          </a:custGeom>
          <a:noFill/>
          <a:ln w="11">
            <a:solidFill>
              <a:srgbClr val="004F5A"/>
            </a:solidFill>
            <a:prstDash val="solid"/>
            <a:round/>
            <a:headEnd/>
            <a:tailEnd/>
          </a:ln>
        </p:spPr>
        <p:txBody>
          <a:bodyPr lIns="91431" tIns="45715" rIns="91431" bIns="45715"/>
          <a:lstStyle/>
          <a:p>
            <a:endParaRPr lang="nl-NL"/>
          </a:p>
        </p:txBody>
      </p:sp>
      <p:sp>
        <p:nvSpPr>
          <p:cNvPr id="14" name="Freeform 32"/>
          <p:cNvSpPr>
            <a:spLocks/>
          </p:cNvSpPr>
          <p:nvPr/>
        </p:nvSpPr>
        <p:spPr bwMode="auto">
          <a:xfrm>
            <a:off x="8302626" y="2471963"/>
            <a:ext cx="1439863" cy="752475"/>
          </a:xfrm>
          <a:custGeom>
            <a:avLst/>
            <a:gdLst>
              <a:gd name="T0" fmla="*/ 0 w 907"/>
              <a:gd name="T1" fmla="*/ 0 h 474"/>
              <a:gd name="T2" fmla="*/ 1277938 w 907"/>
              <a:gd name="T3" fmla="*/ 0 h 474"/>
              <a:gd name="T4" fmla="*/ 1439863 w 907"/>
              <a:gd name="T5" fmla="*/ 169863 h 474"/>
              <a:gd name="T6" fmla="*/ 1439863 w 907"/>
              <a:gd name="T7" fmla="*/ 628650 h 474"/>
              <a:gd name="T8" fmla="*/ 1439863 w 907"/>
              <a:gd name="T9" fmla="*/ 628650 h 474"/>
              <a:gd name="T10" fmla="*/ 1371600 w 907"/>
              <a:gd name="T11" fmla="*/ 620713 h 474"/>
              <a:gd name="T12" fmla="*/ 1295400 w 907"/>
              <a:gd name="T13" fmla="*/ 611188 h 474"/>
              <a:gd name="T14" fmla="*/ 1196975 w 907"/>
              <a:gd name="T15" fmla="*/ 603250 h 474"/>
              <a:gd name="T16" fmla="*/ 1082675 w 907"/>
              <a:gd name="T17" fmla="*/ 598488 h 474"/>
              <a:gd name="T18" fmla="*/ 1023938 w 907"/>
              <a:gd name="T19" fmla="*/ 603250 h 474"/>
              <a:gd name="T20" fmla="*/ 963613 w 907"/>
              <a:gd name="T21" fmla="*/ 608013 h 474"/>
              <a:gd name="T22" fmla="*/ 904875 w 907"/>
              <a:gd name="T23" fmla="*/ 615950 h 474"/>
              <a:gd name="T24" fmla="*/ 841375 w 907"/>
              <a:gd name="T25" fmla="*/ 628650 h 474"/>
              <a:gd name="T26" fmla="*/ 781050 w 907"/>
              <a:gd name="T27" fmla="*/ 641350 h 474"/>
              <a:gd name="T28" fmla="*/ 722313 w 907"/>
              <a:gd name="T29" fmla="*/ 661988 h 474"/>
              <a:gd name="T30" fmla="*/ 722313 w 907"/>
              <a:gd name="T31" fmla="*/ 661988 h 474"/>
              <a:gd name="T32" fmla="*/ 666750 w 907"/>
              <a:gd name="T33" fmla="*/ 684213 h 474"/>
              <a:gd name="T34" fmla="*/ 603250 w 907"/>
              <a:gd name="T35" fmla="*/ 700088 h 474"/>
              <a:gd name="T36" fmla="*/ 542925 w 907"/>
              <a:gd name="T37" fmla="*/ 712788 h 474"/>
              <a:gd name="T38" fmla="*/ 479425 w 907"/>
              <a:gd name="T39" fmla="*/ 725488 h 474"/>
              <a:gd name="T40" fmla="*/ 360363 w 907"/>
              <a:gd name="T41" fmla="*/ 742950 h 474"/>
              <a:gd name="T42" fmla="*/ 246063 w 907"/>
              <a:gd name="T43" fmla="*/ 752475 h 474"/>
              <a:gd name="T44" fmla="*/ 147638 w 907"/>
              <a:gd name="T45" fmla="*/ 752475 h 474"/>
              <a:gd name="T46" fmla="*/ 71438 w 907"/>
              <a:gd name="T47" fmla="*/ 752475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5" y="0"/>
                </a:lnTo>
                <a:lnTo>
                  <a:pt x="907" y="107"/>
                </a:lnTo>
                <a:lnTo>
                  <a:pt x="907" y="396"/>
                </a:lnTo>
                <a:lnTo>
                  <a:pt x="864" y="391"/>
                </a:lnTo>
                <a:lnTo>
                  <a:pt x="816" y="385"/>
                </a:lnTo>
                <a:lnTo>
                  <a:pt x="754" y="380"/>
                </a:lnTo>
                <a:lnTo>
                  <a:pt x="682" y="377"/>
                </a:lnTo>
                <a:lnTo>
                  <a:pt x="645" y="380"/>
                </a:lnTo>
                <a:lnTo>
                  <a:pt x="607" y="383"/>
                </a:lnTo>
                <a:lnTo>
                  <a:pt x="570" y="388"/>
                </a:lnTo>
                <a:lnTo>
                  <a:pt x="530" y="396"/>
                </a:lnTo>
                <a:lnTo>
                  <a:pt x="492" y="404"/>
                </a:lnTo>
                <a:lnTo>
                  <a:pt x="455" y="417"/>
                </a:lnTo>
                <a:lnTo>
                  <a:pt x="420" y="431"/>
                </a:lnTo>
                <a:lnTo>
                  <a:pt x="380" y="441"/>
                </a:lnTo>
                <a:lnTo>
                  <a:pt x="342" y="449"/>
                </a:lnTo>
                <a:lnTo>
                  <a:pt x="302" y="457"/>
                </a:lnTo>
                <a:lnTo>
                  <a:pt x="227" y="468"/>
                </a:lnTo>
                <a:lnTo>
                  <a:pt x="155" y="474"/>
                </a:lnTo>
                <a:lnTo>
                  <a:pt x="93" y="474"/>
                </a:lnTo>
                <a:lnTo>
                  <a:pt x="45" y="474"/>
                </a:lnTo>
                <a:lnTo>
                  <a:pt x="0" y="471"/>
                </a:lnTo>
                <a:lnTo>
                  <a:pt x="0" y="0"/>
                </a:lnTo>
                <a:close/>
              </a:path>
            </a:pathLst>
          </a:custGeom>
          <a:solidFill>
            <a:srgbClr val="90B9C1"/>
          </a:solidFill>
          <a:ln w="9525">
            <a:noFill/>
            <a:round/>
            <a:headEnd/>
            <a:tailEnd/>
          </a:ln>
        </p:spPr>
        <p:txBody>
          <a:bodyPr lIns="91431" tIns="45715" rIns="91431" bIns="45715"/>
          <a:lstStyle/>
          <a:p>
            <a:endParaRPr lang="nl-NL"/>
          </a:p>
        </p:txBody>
      </p:sp>
      <p:pic>
        <p:nvPicPr>
          <p:cNvPr id="15" name="Picture 33"/>
          <p:cNvPicPr>
            <a:picLocks noChangeAspect="1" noChangeArrowheads="1"/>
          </p:cNvPicPr>
          <p:nvPr/>
        </p:nvPicPr>
        <p:blipFill>
          <a:blip r:embed="rId5" cstate="print"/>
          <a:srcRect/>
          <a:stretch>
            <a:fillRect/>
          </a:stretch>
        </p:blipFill>
        <p:spPr bwMode="auto">
          <a:xfrm>
            <a:off x="8255000" y="2424338"/>
            <a:ext cx="1492250" cy="828675"/>
          </a:xfrm>
          <a:prstGeom prst="rect">
            <a:avLst/>
          </a:prstGeom>
          <a:noFill/>
          <a:ln w="9525">
            <a:noFill/>
            <a:miter lim="800000"/>
            <a:headEnd/>
            <a:tailEnd/>
          </a:ln>
        </p:spPr>
      </p:pic>
      <p:sp>
        <p:nvSpPr>
          <p:cNvPr id="16" name="Freeform 34"/>
          <p:cNvSpPr>
            <a:spLocks/>
          </p:cNvSpPr>
          <p:nvPr/>
        </p:nvSpPr>
        <p:spPr bwMode="auto">
          <a:xfrm>
            <a:off x="8280400" y="2449738"/>
            <a:ext cx="1441450" cy="752475"/>
          </a:xfrm>
          <a:custGeom>
            <a:avLst/>
            <a:gdLst>
              <a:gd name="T0" fmla="*/ 0 w 908"/>
              <a:gd name="T1" fmla="*/ 0 h 474"/>
              <a:gd name="T2" fmla="*/ 1279525 w 908"/>
              <a:gd name="T3" fmla="*/ 0 h 474"/>
              <a:gd name="T4" fmla="*/ 1441450 w 908"/>
              <a:gd name="T5" fmla="*/ 166688 h 474"/>
              <a:gd name="T6" fmla="*/ 1441450 w 908"/>
              <a:gd name="T7" fmla="*/ 630238 h 474"/>
              <a:gd name="T8" fmla="*/ 1441450 w 908"/>
              <a:gd name="T9" fmla="*/ 630238 h 474"/>
              <a:gd name="T10" fmla="*/ 1368425 w 908"/>
              <a:gd name="T11" fmla="*/ 617538 h 474"/>
              <a:gd name="T12" fmla="*/ 1292225 w 908"/>
              <a:gd name="T13" fmla="*/ 608013 h 474"/>
              <a:gd name="T14" fmla="*/ 1193800 w 908"/>
              <a:gd name="T15" fmla="*/ 600075 h 474"/>
              <a:gd name="T16" fmla="*/ 1084263 w 908"/>
              <a:gd name="T17" fmla="*/ 600075 h 474"/>
              <a:gd name="T18" fmla="*/ 1023938 w 908"/>
              <a:gd name="T19" fmla="*/ 600075 h 474"/>
              <a:gd name="T20" fmla="*/ 960438 w 908"/>
              <a:gd name="T21" fmla="*/ 603250 h 474"/>
              <a:gd name="T22" fmla="*/ 901700 w 908"/>
              <a:gd name="T23" fmla="*/ 612775 h 474"/>
              <a:gd name="T24" fmla="*/ 841375 w 908"/>
              <a:gd name="T25" fmla="*/ 625475 h 474"/>
              <a:gd name="T26" fmla="*/ 777875 w 908"/>
              <a:gd name="T27" fmla="*/ 642938 h 474"/>
              <a:gd name="T28" fmla="*/ 722312 w 908"/>
              <a:gd name="T29" fmla="*/ 658813 h 474"/>
              <a:gd name="T30" fmla="*/ 722312 w 908"/>
              <a:gd name="T31" fmla="*/ 658813 h 474"/>
              <a:gd name="T32" fmla="*/ 663575 w 908"/>
              <a:gd name="T33" fmla="*/ 681038 h 474"/>
              <a:gd name="T34" fmla="*/ 603250 w 908"/>
              <a:gd name="T35" fmla="*/ 696913 h 474"/>
              <a:gd name="T36" fmla="*/ 539750 w 908"/>
              <a:gd name="T37" fmla="*/ 714375 h 474"/>
              <a:gd name="T38" fmla="*/ 481013 w 908"/>
              <a:gd name="T39" fmla="*/ 722313 h 474"/>
              <a:gd name="T40" fmla="*/ 357188 w 908"/>
              <a:gd name="T41" fmla="*/ 739775 h 474"/>
              <a:gd name="T42" fmla="*/ 247650 w 908"/>
              <a:gd name="T43" fmla="*/ 747713 h 474"/>
              <a:gd name="T44" fmla="*/ 144463 w 908"/>
              <a:gd name="T45" fmla="*/ 752475 h 474"/>
              <a:gd name="T46" fmla="*/ 68263 w 908"/>
              <a:gd name="T47" fmla="*/ 752475 h 474"/>
              <a:gd name="T48" fmla="*/ 0 w 908"/>
              <a:gd name="T49" fmla="*/ 747713 h 474"/>
              <a:gd name="T50" fmla="*/ 0 w 908"/>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8"/>
              <a:gd name="T79" fmla="*/ 0 h 474"/>
              <a:gd name="T80" fmla="*/ 908 w 908"/>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8" h="474">
                <a:moveTo>
                  <a:pt x="0" y="0"/>
                </a:moveTo>
                <a:lnTo>
                  <a:pt x="806" y="0"/>
                </a:lnTo>
                <a:lnTo>
                  <a:pt x="908" y="105"/>
                </a:lnTo>
                <a:lnTo>
                  <a:pt x="908" y="397"/>
                </a:lnTo>
                <a:lnTo>
                  <a:pt x="862" y="389"/>
                </a:lnTo>
                <a:lnTo>
                  <a:pt x="814" y="383"/>
                </a:lnTo>
                <a:lnTo>
                  <a:pt x="752" y="378"/>
                </a:lnTo>
                <a:lnTo>
                  <a:pt x="683" y="378"/>
                </a:lnTo>
                <a:lnTo>
                  <a:pt x="645" y="378"/>
                </a:lnTo>
                <a:lnTo>
                  <a:pt x="605" y="380"/>
                </a:lnTo>
                <a:lnTo>
                  <a:pt x="568" y="386"/>
                </a:lnTo>
                <a:lnTo>
                  <a:pt x="530" y="394"/>
                </a:lnTo>
                <a:lnTo>
                  <a:pt x="490" y="405"/>
                </a:lnTo>
                <a:lnTo>
                  <a:pt x="455" y="415"/>
                </a:lnTo>
                <a:lnTo>
                  <a:pt x="418" y="429"/>
                </a:lnTo>
                <a:lnTo>
                  <a:pt x="380" y="439"/>
                </a:lnTo>
                <a:lnTo>
                  <a:pt x="340" y="450"/>
                </a:lnTo>
                <a:lnTo>
                  <a:pt x="303" y="455"/>
                </a:lnTo>
                <a:lnTo>
                  <a:pt x="225" y="466"/>
                </a:lnTo>
                <a:lnTo>
                  <a:pt x="156" y="471"/>
                </a:lnTo>
                <a:lnTo>
                  <a:pt x="91" y="474"/>
                </a:lnTo>
                <a:lnTo>
                  <a:pt x="43" y="474"/>
                </a:lnTo>
                <a:lnTo>
                  <a:pt x="0" y="471"/>
                </a:lnTo>
                <a:lnTo>
                  <a:pt x="0" y="0"/>
                </a:lnTo>
                <a:close/>
              </a:path>
            </a:pathLst>
          </a:custGeom>
          <a:noFill/>
          <a:ln w="11">
            <a:solidFill>
              <a:srgbClr val="004F5A"/>
            </a:solidFill>
            <a:prstDash val="solid"/>
            <a:round/>
            <a:headEnd/>
            <a:tailEnd/>
          </a:ln>
        </p:spPr>
        <p:txBody>
          <a:bodyPr lIns="91431" tIns="45715" rIns="91431" bIns="45715"/>
          <a:lstStyle/>
          <a:p>
            <a:endParaRPr lang="nl-NL"/>
          </a:p>
        </p:txBody>
      </p:sp>
      <p:sp>
        <p:nvSpPr>
          <p:cNvPr id="17" name="Freeform 54"/>
          <p:cNvSpPr>
            <a:spLocks/>
          </p:cNvSpPr>
          <p:nvPr/>
        </p:nvSpPr>
        <p:spPr bwMode="auto">
          <a:xfrm>
            <a:off x="4449764" y="3678463"/>
            <a:ext cx="1439862" cy="752475"/>
          </a:xfrm>
          <a:custGeom>
            <a:avLst/>
            <a:gdLst>
              <a:gd name="T0" fmla="*/ 0 w 907"/>
              <a:gd name="T1" fmla="*/ 0 h 474"/>
              <a:gd name="T2" fmla="*/ 1277937 w 907"/>
              <a:gd name="T3" fmla="*/ 0 h 474"/>
              <a:gd name="T4" fmla="*/ 1439862 w 907"/>
              <a:gd name="T5" fmla="*/ 165100 h 474"/>
              <a:gd name="T6" fmla="*/ 1439862 w 907"/>
              <a:gd name="T7" fmla="*/ 628650 h 474"/>
              <a:gd name="T8" fmla="*/ 1439862 w 907"/>
              <a:gd name="T9" fmla="*/ 628650 h 474"/>
              <a:gd name="T10" fmla="*/ 1371600 w 907"/>
              <a:gd name="T11" fmla="*/ 615950 h 474"/>
              <a:gd name="T12" fmla="*/ 1295400 w 907"/>
              <a:gd name="T13" fmla="*/ 608013 h 474"/>
              <a:gd name="T14" fmla="*/ 1196975 w 907"/>
              <a:gd name="T15" fmla="*/ 598488 h 474"/>
              <a:gd name="T16" fmla="*/ 1082675 w 907"/>
              <a:gd name="T17" fmla="*/ 598488 h 474"/>
              <a:gd name="T18" fmla="*/ 1023937 w 907"/>
              <a:gd name="T19" fmla="*/ 598488 h 474"/>
              <a:gd name="T20" fmla="*/ 963612 w 907"/>
              <a:gd name="T21" fmla="*/ 608013 h 474"/>
              <a:gd name="T22" fmla="*/ 904875 w 907"/>
              <a:gd name="T23" fmla="*/ 611188 h 474"/>
              <a:gd name="T24" fmla="*/ 841375 w 907"/>
              <a:gd name="T25" fmla="*/ 623888 h 474"/>
              <a:gd name="T26" fmla="*/ 781050 w 907"/>
              <a:gd name="T27" fmla="*/ 641350 h 474"/>
              <a:gd name="T28" fmla="*/ 722312 w 907"/>
              <a:gd name="T29" fmla="*/ 661988 h 474"/>
              <a:gd name="T30" fmla="*/ 722312 w 907"/>
              <a:gd name="T31" fmla="*/ 661988 h 474"/>
              <a:gd name="T32" fmla="*/ 666750 w 907"/>
              <a:gd name="T33" fmla="*/ 679450 h 474"/>
              <a:gd name="T34" fmla="*/ 603250 w 907"/>
              <a:gd name="T35" fmla="*/ 696913 h 474"/>
              <a:gd name="T36" fmla="*/ 542925 w 907"/>
              <a:gd name="T37" fmla="*/ 714375 h 474"/>
              <a:gd name="T38" fmla="*/ 479425 w 907"/>
              <a:gd name="T39" fmla="*/ 727075 h 474"/>
              <a:gd name="T40" fmla="*/ 360362 w 907"/>
              <a:gd name="T41" fmla="*/ 739775 h 474"/>
              <a:gd name="T42" fmla="*/ 246062 w 907"/>
              <a:gd name="T43" fmla="*/ 747713 h 474"/>
              <a:gd name="T44" fmla="*/ 147637 w 907"/>
              <a:gd name="T45" fmla="*/ 752475 h 474"/>
              <a:gd name="T46" fmla="*/ 71437 w 907"/>
              <a:gd name="T47" fmla="*/ 752475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5" y="0"/>
                </a:lnTo>
                <a:lnTo>
                  <a:pt x="907" y="104"/>
                </a:lnTo>
                <a:lnTo>
                  <a:pt x="907" y="396"/>
                </a:lnTo>
                <a:lnTo>
                  <a:pt x="864" y="388"/>
                </a:lnTo>
                <a:lnTo>
                  <a:pt x="816" y="383"/>
                </a:lnTo>
                <a:lnTo>
                  <a:pt x="754" y="377"/>
                </a:lnTo>
                <a:lnTo>
                  <a:pt x="682" y="377"/>
                </a:lnTo>
                <a:lnTo>
                  <a:pt x="645" y="377"/>
                </a:lnTo>
                <a:lnTo>
                  <a:pt x="607" y="383"/>
                </a:lnTo>
                <a:lnTo>
                  <a:pt x="570" y="385"/>
                </a:lnTo>
                <a:lnTo>
                  <a:pt x="530" y="393"/>
                </a:lnTo>
                <a:lnTo>
                  <a:pt x="492" y="404"/>
                </a:lnTo>
                <a:lnTo>
                  <a:pt x="455" y="417"/>
                </a:lnTo>
                <a:lnTo>
                  <a:pt x="420" y="428"/>
                </a:lnTo>
                <a:lnTo>
                  <a:pt x="380" y="439"/>
                </a:lnTo>
                <a:lnTo>
                  <a:pt x="342" y="450"/>
                </a:lnTo>
                <a:lnTo>
                  <a:pt x="302" y="458"/>
                </a:lnTo>
                <a:lnTo>
                  <a:pt x="227" y="466"/>
                </a:lnTo>
                <a:lnTo>
                  <a:pt x="155" y="471"/>
                </a:lnTo>
                <a:lnTo>
                  <a:pt x="93" y="474"/>
                </a:lnTo>
                <a:lnTo>
                  <a:pt x="45" y="474"/>
                </a:lnTo>
                <a:lnTo>
                  <a:pt x="0" y="471"/>
                </a:lnTo>
                <a:lnTo>
                  <a:pt x="0" y="0"/>
                </a:lnTo>
                <a:close/>
              </a:path>
            </a:pathLst>
          </a:custGeom>
          <a:solidFill>
            <a:srgbClr val="90B9C1"/>
          </a:solidFill>
          <a:ln w="9525">
            <a:noFill/>
            <a:round/>
            <a:headEnd/>
            <a:tailEnd/>
          </a:ln>
        </p:spPr>
        <p:txBody>
          <a:bodyPr lIns="91431" tIns="45715" rIns="91431" bIns="45715"/>
          <a:lstStyle/>
          <a:p>
            <a:endParaRPr lang="nl-NL"/>
          </a:p>
        </p:txBody>
      </p:sp>
      <p:pic>
        <p:nvPicPr>
          <p:cNvPr id="18" name="Picture 55"/>
          <p:cNvPicPr>
            <a:picLocks noChangeAspect="1" noChangeArrowheads="1"/>
          </p:cNvPicPr>
          <p:nvPr/>
        </p:nvPicPr>
        <p:blipFill>
          <a:blip r:embed="rId6" cstate="print"/>
          <a:srcRect/>
          <a:stretch>
            <a:fillRect/>
          </a:stretch>
        </p:blipFill>
        <p:spPr bwMode="auto">
          <a:xfrm>
            <a:off x="4402138" y="3627663"/>
            <a:ext cx="1492250" cy="828675"/>
          </a:xfrm>
          <a:prstGeom prst="rect">
            <a:avLst/>
          </a:prstGeom>
          <a:noFill/>
          <a:ln w="9525">
            <a:noFill/>
            <a:miter lim="800000"/>
            <a:headEnd/>
            <a:tailEnd/>
          </a:ln>
        </p:spPr>
      </p:pic>
      <p:sp>
        <p:nvSpPr>
          <p:cNvPr id="19" name="Freeform 56"/>
          <p:cNvSpPr>
            <a:spLocks/>
          </p:cNvSpPr>
          <p:nvPr/>
        </p:nvSpPr>
        <p:spPr bwMode="auto">
          <a:xfrm>
            <a:off x="4427538" y="3653063"/>
            <a:ext cx="1439862" cy="752475"/>
          </a:xfrm>
          <a:custGeom>
            <a:avLst/>
            <a:gdLst>
              <a:gd name="T0" fmla="*/ 0 w 907"/>
              <a:gd name="T1" fmla="*/ 0 h 474"/>
              <a:gd name="T2" fmla="*/ 1274762 w 907"/>
              <a:gd name="T3" fmla="*/ 0 h 474"/>
              <a:gd name="T4" fmla="*/ 1439862 w 907"/>
              <a:gd name="T5" fmla="*/ 165100 h 474"/>
              <a:gd name="T6" fmla="*/ 1439862 w 907"/>
              <a:gd name="T7" fmla="*/ 628650 h 474"/>
              <a:gd name="T8" fmla="*/ 1439862 w 907"/>
              <a:gd name="T9" fmla="*/ 628650 h 474"/>
              <a:gd name="T10" fmla="*/ 1368425 w 907"/>
              <a:gd name="T11" fmla="*/ 620713 h 474"/>
              <a:gd name="T12" fmla="*/ 1292225 w 907"/>
              <a:gd name="T13" fmla="*/ 608013 h 474"/>
              <a:gd name="T14" fmla="*/ 1193800 w 907"/>
              <a:gd name="T15" fmla="*/ 603250 h 474"/>
              <a:gd name="T16" fmla="*/ 1084262 w 907"/>
              <a:gd name="T17" fmla="*/ 598488 h 474"/>
              <a:gd name="T18" fmla="*/ 1023937 w 907"/>
              <a:gd name="T19" fmla="*/ 603250 h 474"/>
              <a:gd name="T20" fmla="*/ 960437 w 907"/>
              <a:gd name="T21" fmla="*/ 608013 h 474"/>
              <a:gd name="T22" fmla="*/ 901700 w 907"/>
              <a:gd name="T23" fmla="*/ 615950 h 474"/>
              <a:gd name="T24" fmla="*/ 841375 w 907"/>
              <a:gd name="T25" fmla="*/ 623888 h 474"/>
              <a:gd name="T26" fmla="*/ 777875 w 907"/>
              <a:gd name="T27" fmla="*/ 641350 h 474"/>
              <a:gd name="T28" fmla="*/ 722312 w 907"/>
              <a:gd name="T29" fmla="*/ 661988 h 474"/>
              <a:gd name="T30" fmla="*/ 722312 w 907"/>
              <a:gd name="T31" fmla="*/ 661988 h 474"/>
              <a:gd name="T32" fmla="*/ 663575 w 907"/>
              <a:gd name="T33" fmla="*/ 684213 h 474"/>
              <a:gd name="T34" fmla="*/ 603250 w 907"/>
              <a:gd name="T35" fmla="*/ 700088 h 474"/>
              <a:gd name="T36" fmla="*/ 539750 w 907"/>
              <a:gd name="T37" fmla="*/ 712788 h 474"/>
              <a:gd name="T38" fmla="*/ 481012 w 907"/>
              <a:gd name="T39" fmla="*/ 725488 h 474"/>
              <a:gd name="T40" fmla="*/ 357187 w 907"/>
              <a:gd name="T41" fmla="*/ 742950 h 474"/>
              <a:gd name="T42" fmla="*/ 247650 w 907"/>
              <a:gd name="T43" fmla="*/ 752475 h 474"/>
              <a:gd name="T44" fmla="*/ 144462 w 907"/>
              <a:gd name="T45" fmla="*/ 752475 h 474"/>
              <a:gd name="T46" fmla="*/ 68262 w 907"/>
              <a:gd name="T47" fmla="*/ 752475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3" y="0"/>
                </a:lnTo>
                <a:lnTo>
                  <a:pt x="907" y="104"/>
                </a:lnTo>
                <a:lnTo>
                  <a:pt x="907" y="396"/>
                </a:lnTo>
                <a:lnTo>
                  <a:pt x="862" y="391"/>
                </a:lnTo>
                <a:lnTo>
                  <a:pt x="814" y="383"/>
                </a:lnTo>
                <a:lnTo>
                  <a:pt x="752" y="380"/>
                </a:lnTo>
                <a:lnTo>
                  <a:pt x="683" y="377"/>
                </a:lnTo>
                <a:lnTo>
                  <a:pt x="645" y="380"/>
                </a:lnTo>
                <a:lnTo>
                  <a:pt x="605" y="383"/>
                </a:lnTo>
                <a:lnTo>
                  <a:pt x="568" y="388"/>
                </a:lnTo>
                <a:lnTo>
                  <a:pt x="530" y="393"/>
                </a:lnTo>
                <a:lnTo>
                  <a:pt x="490" y="404"/>
                </a:lnTo>
                <a:lnTo>
                  <a:pt x="455" y="417"/>
                </a:lnTo>
                <a:lnTo>
                  <a:pt x="418" y="431"/>
                </a:lnTo>
                <a:lnTo>
                  <a:pt x="380" y="441"/>
                </a:lnTo>
                <a:lnTo>
                  <a:pt x="340" y="449"/>
                </a:lnTo>
                <a:lnTo>
                  <a:pt x="303" y="457"/>
                </a:lnTo>
                <a:lnTo>
                  <a:pt x="225" y="468"/>
                </a:lnTo>
                <a:lnTo>
                  <a:pt x="156" y="474"/>
                </a:lnTo>
                <a:lnTo>
                  <a:pt x="91" y="474"/>
                </a:lnTo>
                <a:lnTo>
                  <a:pt x="43" y="474"/>
                </a:lnTo>
                <a:lnTo>
                  <a:pt x="0" y="471"/>
                </a:lnTo>
                <a:lnTo>
                  <a:pt x="0" y="0"/>
                </a:lnTo>
                <a:close/>
              </a:path>
            </a:pathLst>
          </a:custGeom>
          <a:noFill/>
          <a:ln w="11">
            <a:solidFill>
              <a:srgbClr val="004F5A"/>
            </a:solidFill>
            <a:prstDash val="solid"/>
            <a:round/>
            <a:headEnd/>
            <a:tailEnd/>
          </a:ln>
        </p:spPr>
        <p:txBody>
          <a:bodyPr lIns="91431" tIns="45715" rIns="91431" bIns="45715"/>
          <a:lstStyle/>
          <a:p>
            <a:endParaRPr lang="nl-NL"/>
          </a:p>
        </p:txBody>
      </p:sp>
      <p:sp>
        <p:nvSpPr>
          <p:cNvPr id="20" name="Freeform 65"/>
          <p:cNvSpPr>
            <a:spLocks/>
          </p:cNvSpPr>
          <p:nvPr/>
        </p:nvSpPr>
        <p:spPr bwMode="auto">
          <a:xfrm>
            <a:off x="6378576" y="3678463"/>
            <a:ext cx="1439863" cy="752475"/>
          </a:xfrm>
          <a:custGeom>
            <a:avLst/>
            <a:gdLst>
              <a:gd name="T0" fmla="*/ 0 w 907"/>
              <a:gd name="T1" fmla="*/ 0 h 474"/>
              <a:gd name="T2" fmla="*/ 1277938 w 907"/>
              <a:gd name="T3" fmla="*/ 0 h 474"/>
              <a:gd name="T4" fmla="*/ 1439863 w 907"/>
              <a:gd name="T5" fmla="*/ 165100 h 474"/>
              <a:gd name="T6" fmla="*/ 1439863 w 907"/>
              <a:gd name="T7" fmla="*/ 628650 h 474"/>
              <a:gd name="T8" fmla="*/ 1439863 w 907"/>
              <a:gd name="T9" fmla="*/ 628650 h 474"/>
              <a:gd name="T10" fmla="*/ 1366838 w 907"/>
              <a:gd name="T11" fmla="*/ 615950 h 474"/>
              <a:gd name="T12" fmla="*/ 1290638 w 907"/>
              <a:gd name="T13" fmla="*/ 608013 h 474"/>
              <a:gd name="T14" fmla="*/ 1193800 w 907"/>
              <a:gd name="T15" fmla="*/ 598488 h 474"/>
              <a:gd name="T16" fmla="*/ 1082675 w 907"/>
              <a:gd name="T17" fmla="*/ 598488 h 474"/>
              <a:gd name="T18" fmla="*/ 1023938 w 907"/>
              <a:gd name="T19" fmla="*/ 598488 h 474"/>
              <a:gd name="T20" fmla="*/ 963613 w 907"/>
              <a:gd name="T21" fmla="*/ 608013 h 474"/>
              <a:gd name="T22" fmla="*/ 900113 w 907"/>
              <a:gd name="T23" fmla="*/ 611188 h 474"/>
              <a:gd name="T24" fmla="*/ 839788 w 907"/>
              <a:gd name="T25" fmla="*/ 623888 h 474"/>
              <a:gd name="T26" fmla="*/ 781050 w 907"/>
              <a:gd name="T27" fmla="*/ 641350 h 474"/>
              <a:gd name="T28" fmla="*/ 722313 w 907"/>
              <a:gd name="T29" fmla="*/ 661988 h 474"/>
              <a:gd name="T30" fmla="*/ 722313 w 907"/>
              <a:gd name="T31" fmla="*/ 661988 h 474"/>
              <a:gd name="T32" fmla="*/ 661988 w 907"/>
              <a:gd name="T33" fmla="*/ 679450 h 474"/>
              <a:gd name="T34" fmla="*/ 603250 w 907"/>
              <a:gd name="T35" fmla="*/ 696913 h 474"/>
              <a:gd name="T36" fmla="*/ 538163 w 907"/>
              <a:gd name="T37" fmla="*/ 714375 h 474"/>
              <a:gd name="T38" fmla="*/ 479425 w 907"/>
              <a:gd name="T39" fmla="*/ 727075 h 474"/>
              <a:gd name="T40" fmla="*/ 355600 w 907"/>
              <a:gd name="T41" fmla="*/ 739775 h 474"/>
              <a:gd name="T42" fmla="*/ 246063 w 907"/>
              <a:gd name="T43" fmla="*/ 747713 h 474"/>
              <a:gd name="T44" fmla="*/ 147638 w 907"/>
              <a:gd name="T45" fmla="*/ 752475 h 474"/>
              <a:gd name="T46" fmla="*/ 66675 w 907"/>
              <a:gd name="T47" fmla="*/ 752475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5" y="0"/>
                </a:lnTo>
                <a:lnTo>
                  <a:pt x="907" y="104"/>
                </a:lnTo>
                <a:lnTo>
                  <a:pt x="907" y="396"/>
                </a:lnTo>
                <a:lnTo>
                  <a:pt x="861" y="388"/>
                </a:lnTo>
                <a:lnTo>
                  <a:pt x="813" y="383"/>
                </a:lnTo>
                <a:lnTo>
                  <a:pt x="752" y="377"/>
                </a:lnTo>
                <a:lnTo>
                  <a:pt x="682" y="377"/>
                </a:lnTo>
                <a:lnTo>
                  <a:pt x="645" y="377"/>
                </a:lnTo>
                <a:lnTo>
                  <a:pt x="607" y="383"/>
                </a:lnTo>
                <a:lnTo>
                  <a:pt x="567" y="385"/>
                </a:lnTo>
                <a:lnTo>
                  <a:pt x="529" y="393"/>
                </a:lnTo>
                <a:lnTo>
                  <a:pt x="492" y="404"/>
                </a:lnTo>
                <a:lnTo>
                  <a:pt x="455" y="417"/>
                </a:lnTo>
                <a:lnTo>
                  <a:pt x="417" y="428"/>
                </a:lnTo>
                <a:lnTo>
                  <a:pt x="380" y="439"/>
                </a:lnTo>
                <a:lnTo>
                  <a:pt x="339" y="450"/>
                </a:lnTo>
                <a:lnTo>
                  <a:pt x="302" y="458"/>
                </a:lnTo>
                <a:lnTo>
                  <a:pt x="224" y="466"/>
                </a:lnTo>
                <a:lnTo>
                  <a:pt x="155" y="471"/>
                </a:lnTo>
                <a:lnTo>
                  <a:pt x="93" y="474"/>
                </a:lnTo>
                <a:lnTo>
                  <a:pt x="42" y="474"/>
                </a:lnTo>
                <a:lnTo>
                  <a:pt x="0" y="471"/>
                </a:lnTo>
                <a:lnTo>
                  <a:pt x="0" y="0"/>
                </a:lnTo>
                <a:close/>
              </a:path>
            </a:pathLst>
          </a:custGeom>
          <a:solidFill>
            <a:srgbClr val="90B9C1"/>
          </a:solidFill>
          <a:ln w="9525">
            <a:noFill/>
            <a:round/>
            <a:headEnd/>
            <a:tailEnd/>
          </a:ln>
        </p:spPr>
        <p:txBody>
          <a:bodyPr lIns="91431" tIns="45715" rIns="91431" bIns="45715"/>
          <a:lstStyle/>
          <a:p>
            <a:endParaRPr lang="nl-NL"/>
          </a:p>
        </p:txBody>
      </p:sp>
      <p:pic>
        <p:nvPicPr>
          <p:cNvPr id="21" name="Picture 66"/>
          <p:cNvPicPr>
            <a:picLocks noChangeAspect="1" noChangeArrowheads="1"/>
          </p:cNvPicPr>
          <p:nvPr/>
        </p:nvPicPr>
        <p:blipFill>
          <a:blip r:embed="rId7" cstate="print"/>
          <a:srcRect/>
          <a:stretch>
            <a:fillRect/>
          </a:stretch>
        </p:blipFill>
        <p:spPr bwMode="auto">
          <a:xfrm>
            <a:off x="6330951" y="3627663"/>
            <a:ext cx="1490663" cy="828675"/>
          </a:xfrm>
          <a:prstGeom prst="rect">
            <a:avLst/>
          </a:prstGeom>
          <a:noFill/>
          <a:ln w="9525">
            <a:noFill/>
            <a:miter lim="800000"/>
            <a:headEnd/>
            <a:tailEnd/>
          </a:ln>
        </p:spPr>
      </p:pic>
      <p:sp>
        <p:nvSpPr>
          <p:cNvPr id="22" name="Freeform 67"/>
          <p:cNvSpPr>
            <a:spLocks/>
          </p:cNvSpPr>
          <p:nvPr/>
        </p:nvSpPr>
        <p:spPr bwMode="auto">
          <a:xfrm>
            <a:off x="6353177" y="3653063"/>
            <a:ext cx="1439863" cy="752475"/>
          </a:xfrm>
          <a:custGeom>
            <a:avLst/>
            <a:gdLst>
              <a:gd name="T0" fmla="*/ 0 w 907"/>
              <a:gd name="T1" fmla="*/ 0 h 474"/>
              <a:gd name="T2" fmla="*/ 1277938 w 907"/>
              <a:gd name="T3" fmla="*/ 0 h 474"/>
              <a:gd name="T4" fmla="*/ 1439863 w 907"/>
              <a:gd name="T5" fmla="*/ 165100 h 474"/>
              <a:gd name="T6" fmla="*/ 1439863 w 907"/>
              <a:gd name="T7" fmla="*/ 628650 h 474"/>
              <a:gd name="T8" fmla="*/ 1439863 w 907"/>
              <a:gd name="T9" fmla="*/ 628650 h 474"/>
              <a:gd name="T10" fmla="*/ 1371600 w 907"/>
              <a:gd name="T11" fmla="*/ 620713 h 474"/>
              <a:gd name="T12" fmla="*/ 1295400 w 907"/>
              <a:gd name="T13" fmla="*/ 608013 h 474"/>
              <a:gd name="T14" fmla="*/ 1196975 w 907"/>
              <a:gd name="T15" fmla="*/ 603250 h 474"/>
              <a:gd name="T16" fmla="*/ 1082675 w 907"/>
              <a:gd name="T17" fmla="*/ 598488 h 474"/>
              <a:gd name="T18" fmla="*/ 1022350 w 907"/>
              <a:gd name="T19" fmla="*/ 603250 h 474"/>
              <a:gd name="T20" fmla="*/ 963613 w 907"/>
              <a:gd name="T21" fmla="*/ 608013 h 474"/>
              <a:gd name="T22" fmla="*/ 900113 w 907"/>
              <a:gd name="T23" fmla="*/ 615950 h 474"/>
              <a:gd name="T24" fmla="*/ 839788 w 907"/>
              <a:gd name="T25" fmla="*/ 623888 h 474"/>
              <a:gd name="T26" fmla="*/ 781050 w 907"/>
              <a:gd name="T27" fmla="*/ 641350 h 474"/>
              <a:gd name="T28" fmla="*/ 720725 w 907"/>
              <a:gd name="T29" fmla="*/ 661988 h 474"/>
              <a:gd name="T30" fmla="*/ 720725 w 907"/>
              <a:gd name="T31" fmla="*/ 661988 h 474"/>
              <a:gd name="T32" fmla="*/ 661988 w 907"/>
              <a:gd name="T33" fmla="*/ 684213 h 474"/>
              <a:gd name="T34" fmla="*/ 603250 w 907"/>
              <a:gd name="T35" fmla="*/ 700088 h 474"/>
              <a:gd name="T36" fmla="*/ 542925 w 907"/>
              <a:gd name="T37" fmla="*/ 712788 h 474"/>
              <a:gd name="T38" fmla="*/ 479425 w 907"/>
              <a:gd name="T39" fmla="*/ 725488 h 474"/>
              <a:gd name="T40" fmla="*/ 360363 w 907"/>
              <a:gd name="T41" fmla="*/ 742950 h 474"/>
              <a:gd name="T42" fmla="*/ 246063 w 907"/>
              <a:gd name="T43" fmla="*/ 752475 h 474"/>
              <a:gd name="T44" fmla="*/ 147638 w 907"/>
              <a:gd name="T45" fmla="*/ 752475 h 474"/>
              <a:gd name="T46" fmla="*/ 71438 w 907"/>
              <a:gd name="T47" fmla="*/ 752475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5" y="0"/>
                </a:lnTo>
                <a:lnTo>
                  <a:pt x="907" y="104"/>
                </a:lnTo>
                <a:lnTo>
                  <a:pt x="907" y="396"/>
                </a:lnTo>
                <a:lnTo>
                  <a:pt x="864" y="391"/>
                </a:lnTo>
                <a:lnTo>
                  <a:pt x="816" y="383"/>
                </a:lnTo>
                <a:lnTo>
                  <a:pt x="754" y="380"/>
                </a:lnTo>
                <a:lnTo>
                  <a:pt x="682" y="377"/>
                </a:lnTo>
                <a:lnTo>
                  <a:pt x="644" y="380"/>
                </a:lnTo>
                <a:lnTo>
                  <a:pt x="607" y="383"/>
                </a:lnTo>
                <a:lnTo>
                  <a:pt x="567" y="388"/>
                </a:lnTo>
                <a:lnTo>
                  <a:pt x="529" y="393"/>
                </a:lnTo>
                <a:lnTo>
                  <a:pt x="492" y="404"/>
                </a:lnTo>
                <a:lnTo>
                  <a:pt x="454" y="417"/>
                </a:lnTo>
                <a:lnTo>
                  <a:pt x="417" y="431"/>
                </a:lnTo>
                <a:lnTo>
                  <a:pt x="380" y="441"/>
                </a:lnTo>
                <a:lnTo>
                  <a:pt x="342" y="449"/>
                </a:lnTo>
                <a:lnTo>
                  <a:pt x="302" y="457"/>
                </a:lnTo>
                <a:lnTo>
                  <a:pt x="227" y="468"/>
                </a:lnTo>
                <a:lnTo>
                  <a:pt x="155" y="474"/>
                </a:lnTo>
                <a:lnTo>
                  <a:pt x="93" y="474"/>
                </a:lnTo>
                <a:lnTo>
                  <a:pt x="45" y="474"/>
                </a:lnTo>
                <a:lnTo>
                  <a:pt x="0" y="471"/>
                </a:lnTo>
                <a:lnTo>
                  <a:pt x="0" y="0"/>
                </a:lnTo>
                <a:close/>
              </a:path>
            </a:pathLst>
          </a:custGeom>
          <a:noFill/>
          <a:ln w="11">
            <a:solidFill>
              <a:srgbClr val="004F5A"/>
            </a:solidFill>
            <a:prstDash val="solid"/>
            <a:round/>
            <a:headEnd/>
            <a:tailEnd/>
          </a:ln>
        </p:spPr>
        <p:txBody>
          <a:bodyPr lIns="91431" tIns="45715" rIns="91431" bIns="45715"/>
          <a:lstStyle/>
          <a:p>
            <a:endParaRPr lang="nl-NL"/>
          </a:p>
        </p:txBody>
      </p:sp>
      <p:sp>
        <p:nvSpPr>
          <p:cNvPr id="23" name="Freeform 90"/>
          <p:cNvSpPr>
            <a:spLocks/>
          </p:cNvSpPr>
          <p:nvPr/>
        </p:nvSpPr>
        <p:spPr bwMode="auto">
          <a:xfrm>
            <a:off x="4449764" y="4880201"/>
            <a:ext cx="1439862" cy="752475"/>
          </a:xfrm>
          <a:custGeom>
            <a:avLst/>
            <a:gdLst>
              <a:gd name="T0" fmla="*/ 0 w 907"/>
              <a:gd name="T1" fmla="*/ 0 h 474"/>
              <a:gd name="T2" fmla="*/ 1277937 w 907"/>
              <a:gd name="T3" fmla="*/ 0 h 474"/>
              <a:gd name="T4" fmla="*/ 1439862 w 907"/>
              <a:gd name="T5" fmla="*/ 166688 h 474"/>
              <a:gd name="T6" fmla="*/ 1439862 w 907"/>
              <a:gd name="T7" fmla="*/ 628650 h 474"/>
              <a:gd name="T8" fmla="*/ 1439862 w 907"/>
              <a:gd name="T9" fmla="*/ 628650 h 474"/>
              <a:gd name="T10" fmla="*/ 1371600 w 907"/>
              <a:gd name="T11" fmla="*/ 620713 h 474"/>
              <a:gd name="T12" fmla="*/ 1295400 w 907"/>
              <a:gd name="T13" fmla="*/ 608013 h 474"/>
              <a:gd name="T14" fmla="*/ 1196975 w 907"/>
              <a:gd name="T15" fmla="*/ 603250 h 474"/>
              <a:gd name="T16" fmla="*/ 1082675 w 907"/>
              <a:gd name="T17" fmla="*/ 600075 h 474"/>
              <a:gd name="T18" fmla="*/ 1023937 w 907"/>
              <a:gd name="T19" fmla="*/ 603250 h 474"/>
              <a:gd name="T20" fmla="*/ 963612 w 907"/>
              <a:gd name="T21" fmla="*/ 608013 h 474"/>
              <a:gd name="T22" fmla="*/ 904875 w 907"/>
              <a:gd name="T23" fmla="*/ 615950 h 474"/>
              <a:gd name="T24" fmla="*/ 841375 w 907"/>
              <a:gd name="T25" fmla="*/ 628650 h 474"/>
              <a:gd name="T26" fmla="*/ 781050 w 907"/>
              <a:gd name="T27" fmla="*/ 641350 h 474"/>
              <a:gd name="T28" fmla="*/ 722312 w 907"/>
              <a:gd name="T29" fmla="*/ 663575 h 474"/>
              <a:gd name="T30" fmla="*/ 722312 w 907"/>
              <a:gd name="T31" fmla="*/ 663575 h 474"/>
              <a:gd name="T32" fmla="*/ 666750 w 907"/>
              <a:gd name="T33" fmla="*/ 684213 h 474"/>
              <a:gd name="T34" fmla="*/ 603250 w 907"/>
              <a:gd name="T35" fmla="*/ 701675 h 474"/>
              <a:gd name="T36" fmla="*/ 542925 w 907"/>
              <a:gd name="T37" fmla="*/ 714375 h 474"/>
              <a:gd name="T38" fmla="*/ 479425 w 907"/>
              <a:gd name="T39" fmla="*/ 727075 h 474"/>
              <a:gd name="T40" fmla="*/ 360362 w 907"/>
              <a:gd name="T41" fmla="*/ 744538 h 474"/>
              <a:gd name="T42" fmla="*/ 246062 w 907"/>
              <a:gd name="T43" fmla="*/ 752475 h 474"/>
              <a:gd name="T44" fmla="*/ 147637 w 907"/>
              <a:gd name="T45" fmla="*/ 752475 h 474"/>
              <a:gd name="T46" fmla="*/ 71437 w 907"/>
              <a:gd name="T47" fmla="*/ 752475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5" y="0"/>
                </a:lnTo>
                <a:lnTo>
                  <a:pt x="907" y="105"/>
                </a:lnTo>
                <a:lnTo>
                  <a:pt x="907" y="396"/>
                </a:lnTo>
                <a:lnTo>
                  <a:pt x="864" y="391"/>
                </a:lnTo>
                <a:lnTo>
                  <a:pt x="816" y="383"/>
                </a:lnTo>
                <a:lnTo>
                  <a:pt x="754" y="380"/>
                </a:lnTo>
                <a:lnTo>
                  <a:pt x="682" y="378"/>
                </a:lnTo>
                <a:lnTo>
                  <a:pt x="645" y="380"/>
                </a:lnTo>
                <a:lnTo>
                  <a:pt x="607" y="383"/>
                </a:lnTo>
                <a:lnTo>
                  <a:pt x="570" y="388"/>
                </a:lnTo>
                <a:lnTo>
                  <a:pt x="530" y="396"/>
                </a:lnTo>
                <a:lnTo>
                  <a:pt x="492" y="404"/>
                </a:lnTo>
                <a:lnTo>
                  <a:pt x="455" y="418"/>
                </a:lnTo>
                <a:lnTo>
                  <a:pt x="420" y="431"/>
                </a:lnTo>
                <a:lnTo>
                  <a:pt x="380" y="442"/>
                </a:lnTo>
                <a:lnTo>
                  <a:pt x="342" y="450"/>
                </a:lnTo>
                <a:lnTo>
                  <a:pt x="302" y="458"/>
                </a:lnTo>
                <a:lnTo>
                  <a:pt x="227" y="469"/>
                </a:lnTo>
                <a:lnTo>
                  <a:pt x="155" y="474"/>
                </a:lnTo>
                <a:lnTo>
                  <a:pt x="93" y="474"/>
                </a:lnTo>
                <a:lnTo>
                  <a:pt x="45" y="474"/>
                </a:lnTo>
                <a:lnTo>
                  <a:pt x="0" y="471"/>
                </a:lnTo>
                <a:lnTo>
                  <a:pt x="0" y="0"/>
                </a:lnTo>
                <a:close/>
              </a:path>
            </a:pathLst>
          </a:custGeom>
          <a:solidFill>
            <a:srgbClr val="90B9C1"/>
          </a:solidFill>
          <a:ln w="9525">
            <a:noFill/>
            <a:round/>
            <a:headEnd/>
            <a:tailEnd/>
          </a:ln>
        </p:spPr>
        <p:txBody>
          <a:bodyPr lIns="91431" tIns="45715" rIns="91431" bIns="45715"/>
          <a:lstStyle/>
          <a:p>
            <a:endParaRPr lang="nl-NL"/>
          </a:p>
        </p:txBody>
      </p:sp>
      <p:pic>
        <p:nvPicPr>
          <p:cNvPr id="24" name="Picture 91"/>
          <p:cNvPicPr>
            <a:picLocks noChangeAspect="1" noChangeArrowheads="1"/>
          </p:cNvPicPr>
          <p:nvPr/>
        </p:nvPicPr>
        <p:blipFill>
          <a:blip r:embed="rId8" cstate="print"/>
          <a:srcRect/>
          <a:stretch>
            <a:fillRect/>
          </a:stretch>
        </p:blipFill>
        <p:spPr bwMode="auto">
          <a:xfrm>
            <a:off x="4402138" y="4834163"/>
            <a:ext cx="1492250" cy="828675"/>
          </a:xfrm>
          <a:prstGeom prst="rect">
            <a:avLst/>
          </a:prstGeom>
          <a:noFill/>
          <a:ln w="9525">
            <a:noFill/>
            <a:miter lim="800000"/>
            <a:headEnd/>
            <a:tailEnd/>
          </a:ln>
        </p:spPr>
      </p:pic>
      <p:sp>
        <p:nvSpPr>
          <p:cNvPr id="25" name="Freeform 92"/>
          <p:cNvSpPr>
            <a:spLocks/>
          </p:cNvSpPr>
          <p:nvPr/>
        </p:nvSpPr>
        <p:spPr bwMode="auto">
          <a:xfrm>
            <a:off x="4427538" y="4859563"/>
            <a:ext cx="1439862" cy="752475"/>
          </a:xfrm>
          <a:custGeom>
            <a:avLst/>
            <a:gdLst>
              <a:gd name="T0" fmla="*/ 0 w 907"/>
              <a:gd name="T1" fmla="*/ 0 h 474"/>
              <a:gd name="T2" fmla="*/ 1274762 w 907"/>
              <a:gd name="T3" fmla="*/ 0 h 474"/>
              <a:gd name="T4" fmla="*/ 1439862 w 907"/>
              <a:gd name="T5" fmla="*/ 165100 h 474"/>
              <a:gd name="T6" fmla="*/ 1439862 w 907"/>
              <a:gd name="T7" fmla="*/ 628650 h 474"/>
              <a:gd name="T8" fmla="*/ 1439862 w 907"/>
              <a:gd name="T9" fmla="*/ 628650 h 474"/>
              <a:gd name="T10" fmla="*/ 1368425 w 907"/>
              <a:gd name="T11" fmla="*/ 615950 h 474"/>
              <a:gd name="T12" fmla="*/ 1292225 w 907"/>
              <a:gd name="T13" fmla="*/ 608013 h 474"/>
              <a:gd name="T14" fmla="*/ 1193800 w 907"/>
              <a:gd name="T15" fmla="*/ 598488 h 474"/>
              <a:gd name="T16" fmla="*/ 1084262 w 907"/>
              <a:gd name="T17" fmla="*/ 598488 h 474"/>
              <a:gd name="T18" fmla="*/ 1023937 w 907"/>
              <a:gd name="T19" fmla="*/ 598488 h 474"/>
              <a:gd name="T20" fmla="*/ 960437 w 907"/>
              <a:gd name="T21" fmla="*/ 603250 h 474"/>
              <a:gd name="T22" fmla="*/ 901700 w 907"/>
              <a:gd name="T23" fmla="*/ 611188 h 474"/>
              <a:gd name="T24" fmla="*/ 841375 w 907"/>
              <a:gd name="T25" fmla="*/ 623888 h 474"/>
              <a:gd name="T26" fmla="*/ 777875 w 907"/>
              <a:gd name="T27" fmla="*/ 641350 h 474"/>
              <a:gd name="T28" fmla="*/ 722312 w 907"/>
              <a:gd name="T29" fmla="*/ 658813 h 474"/>
              <a:gd name="T30" fmla="*/ 722312 w 907"/>
              <a:gd name="T31" fmla="*/ 658813 h 474"/>
              <a:gd name="T32" fmla="*/ 663575 w 907"/>
              <a:gd name="T33" fmla="*/ 679450 h 474"/>
              <a:gd name="T34" fmla="*/ 603250 w 907"/>
              <a:gd name="T35" fmla="*/ 696913 h 474"/>
              <a:gd name="T36" fmla="*/ 539750 w 907"/>
              <a:gd name="T37" fmla="*/ 712788 h 474"/>
              <a:gd name="T38" fmla="*/ 481012 w 907"/>
              <a:gd name="T39" fmla="*/ 722313 h 474"/>
              <a:gd name="T40" fmla="*/ 357187 w 907"/>
              <a:gd name="T41" fmla="*/ 739775 h 474"/>
              <a:gd name="T42" fmla="*/ 247650 w 907"/>
              <a:gd name="T43" fmla="*/ 747713 h 474"/>
              <a:gd name="T44" fmla="*/ 144462 w 907"/>
              <a:gd name="T45" fmla="*/ 752475 h 474"/>
              <a:gd name="T46" fmla="*/ 68262 w 907"/>
              <a:gd name="T47" fmla="*/ 747713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3" y="0"/>
                </a:lnTo>
                <a:lnTo>
                  <a:pt x="907" y="104"/>
                </a:lnTo>
                <a:lnTo>
                  <a:pt x="907" y="396"/>
                </a:lnTo>
                <a:lnTo>
                  <a:pt x="862" y="388"/>
                </a:lnTo>
                <a:lnTo>
                  <a:pt x="814" y="383"/>
                </a:lnTo>
                <a:lnTo>
                  <a:pt x="752" y="377"/>
                </a:lnTo>
                <a:lnTo>
                  <a:pt x="683" y="377"/>
                </a:lnTo>
                <a:lnTo>
                  <a:pt x="645" y="377"/>
                </a:lnTo>
                <a:lnTo>
                  <a:pt x="605" y="380"/>
                </a:lnTo>
                <a:lnTo>
                  <a:pt x="568" y="385"/>
                </a:lnTo>
                <a:lnTo>
                  <a:pt x="530" y="393"/>
                </a:lnTo>
                <a:lnTo>
                  <a:pt x="490" y="404"/>
                </a:lnTo>
                <a:lnTo>
                  <a:pt x="455" y="415"/>
                </a:lnTo>
                <a:lnTo>
                  <a:pt x="418" y="428"/>
                </a:lnTo>
                <a:lnTo>
                  <a:pt x="380" y="439"/>
                </a:lnTo>
                <a:lnTo>
                  <a:pt x="340" y="449"/>
                </a:lnTo>
                <a:lnTo>
                  <a:pt x="303" y="455"/>
                </a:lnTo>
                <a:lnTo>
                  <a:pt x="225" y="466"/>
                </a:lnTo>
                <a:lnTo>
                  <a:pt x="156" y="471"/>
                </a:lnTo>
                <a:lnTo>
                  <a:pt x="91" y="474"/>
                </a:lnTo>
                <a:lnTo>
                  <a:pt x="43" y="471"/>
                </a:lnTo>
                <a:lnTo>
                  <a:pt x="0" y="471"/>
                </a:lnTo>
                <a:lnTo>
                  <a:pt x="0" y="0"/>
                </a:lnTo>
                <a:close/>
              </a:path>
            </a:pathLst>
          </a:custGeom>
          <a:noFill/>
          <a:ln w="11">
            <a:solidFill>
              <a:srgbClr val="004F5A"/>
            </a:solidFill>
            <a:prstDash val="solid"/>
            <a:round/>
            <a:headEnd/>
            <a:tailEnd/>
          </a:ln>
        </p:spPr>
        <p:txBody>
          <a:bodyPr lIns="91431" tIns="45715" rIns="91431" bIns="45715"/>
          <a:lstStyle/>
          <a:p>
            <a:endParaRPr lang="nl-NL"/>
          </a:p>
        </p:txBody>
      </p:sp>
      <p:sp>
        <p:nvSpPr>
          <p:cNvPr id="26" name="Freeform 105"/>
          <p:cNvSpPr>
            <a:spLocks/>
          </p:cNvSpPr>
          <p:nvPr/>
        </p:nvSpPr>
        <p:spPr bwMode="auto">
          <a:xfrm>
            <a:off x="6378576" y="4880201"/>
            <a:ext cx="1439863" cy="752475"/>
          </a:xfrm>
          <a:custGeom>
            <a:avLst/>
            <a:gdLst>
              <a:gd name="T0" fmla="*/ 0 w 907"/>
              <a:gd name="T1" fmla="*/ 0 h 474"/>
              <a:gd name="T2" fmla="*/ 1277938 w 907"/>
              <a:gd name="T3" fmla="*/ 0 h 474"/>
              <a:gd name="T4" fmla="*/ 1439863 w 907"/>
              <a:gd name="T5" fmla="*/ 166688 h 474"/>
              <a:gd name="T6" fmla="*/ 1439863 w 907"/>
              <a:gd name="T7" fmla="*/ 628650 h 474"/>
              <a:gd name="T8" fmla="*/ 1439863 w 907"/>
              <a:gd name="T9" fmla="*/ 628650 h 474"/>
              <a:gd name="T10" fmla="*/ 1366838 w 907"/>
              <a:gd name="T11" fmla="*/ 620713 h 474"/>
              <a:gd name="T12" fmla="*/ 1290638 w 907"/>
              <a:gd name="T13" fmla="*/ 608013 h 474"/>
              <a:gd name="T14" fmla="*/ 1193800 w 907"/>
              <a:gd name="T15" fmla="*/ 603250 h 474"/>
              <a:gd name="T16" fmla="*/ 1082675 w 907"/>
              <a:gd name="T17" fmla="*/ 600075 h 474"/>
              <a:gd name="T18" fmla="*/ 1023938 w 907"/>
              <a:gd name="T19" fmla="*/ 603250 h 474"/>
              <a:gd name="T20" fmla="*/ 963613 w 907"/>
              <a:gd name="T21" fmla="*/ 608013 h 474"/>
              <a:gd name="T22" fmla="*/ 900113 w 907"/>
              <a:gd name="T23" fmla="*/ 615950 h 474"/>
              <a:gd name="T24" fmla="*/ 839788 w 907"/>
              <a:gd name="T25" fmla="*/ 628650 h 474"/>
              <a:gd name="T26" fmla="*/ 781050 w 907"/>
              <a:gd name="T27" fmla="*/ 641350 h 474"/>
              <a:gd name="T28" fmla="*/ 722313 w 907"/>
              <a:gd name="T29" fmla="*/ 663575 h 474"/>
              <a:gd name="T30" fmla="*/ 722313 w 907"/>
              <a:gd name="T31" fmla="*/ 663575 h 474"/>
              <a:gd name="T32" fmla="*/ 661988 w 907"/>
              <a:gd name="T33" fmla="*/ 684213 h 474"/>
              <a:gd name="T34" fmla="*/ 603250 w 907"/>
              <a:gd name="T35" fmla="*/ 701675 h 474"/>
              <a:gd name="T36" fmla="*/ 538163 w 907"/>
              <a:gd name="T37" fmla="*/ 714375 h 474"/>
              <a:gd name="T38" fmla="*/ 479425 w 907"/>
              <a:gd name="T39" fmla="*/ 727075 h 474"/>
              <a:gd name="T40" fmla="*/ 355600 w 907"/>
              <a:gd name="T41" fmla="*/ 744538 h 474"/>
              <a:gd name="T42" fmla="*/ 246063 w 907"/>
              <a:gd name="T43" fmla="*/ 752475 h 474"/>
              <a:gd name="T44" fmla="*/ 147638 w 907"/>
              <a:gd name="T45" fmla="*/ 752475 h 474"/>
              <a:gd name="T46" fmla="*/ 66675 w 907"/>
              <a:gd name="T47" fmla="*/ 752475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5" y="0"/>
                </a:lnTo>
                <a:lnTo>
                  <a:pt x="907" y="105"/>
                </a:lnTo>
                <a:lnTo>
                  <a:pt x="907" y="396"/>
                </a:lnTo>
                <a:lnTo>
                  <a:pt x="861" y="391"/>
                </a:lnTo>
                <a:lnTo>
                  <a:pt x="813" y="383"/>
                </a:lnTo>
                <a:lnTo>
                  <a:pt x="752" y="380"/>
                </a:lnTo>
                <a:lnTo>
                  <a:pt x="682" y="378"/>
                </a:lnTo>
                <a:lnTo>
                  <a:pt x="645" y="380"/>
                </a:lnTo>
                <a:lnTo>
                  <a:pt x="607" y="383"/>
                </a:lnTo>
                <a:lnTo>
                  <a:pt x="567" y="388"/>
                </a:lnTo>
                <a:lnTo>
                  <a:pt x="529" y="396"/>
                </a:lnTo>
                <a:lnTo>
                  <a:pt x="492" y="404"/>
                </a:lnTo>
                <a:lnTo>
                  <a:pt x="455" y="418"/>
                </a:lnTo>
                <a:lnTo>
                  <a:pt x="417" y="431"/>
                </a:lnTo>
                <a:lnTo>
                  <a:pt x="380" y="442"/>
                </a:lnTo>
                <a:lnTo>
                  <a:pt x="339" y="450"/>
                </a:lnTo>
                <a:lnTo>
                  <a:pt x="302" y="458"/>
                </a:lnTo>
                <a:lnTo>
                  <a:pt x="224" y="469"/>
                </a:lnTo>
                <a:lnTo>
                  <a:pt x="155" y="474"/>
                </a:lnTo>
                <a:lnTo>
                  <a:pt x="93" y="474"/>
                </a:lnTo>
                <a:lnTo>
                  <a:pt x="42" y="474"/>
                </a:lnTo>
                <a:lnTo>
                  <a:pt x="0" y="471"/>
                </a:lnTo>
                <a:lnTo>
                  <a:pt x="0" y="0"/>
                </a:lnTo>
                <a:close/>
              </a:path>
            </a:pathLst>
          </a:custGeom>
          <a:solidFill>
            <a:srgbClr val="90B9C1"/>
          </a:solidFill>
          <a:ln w="9525">
            <a:noFill/>
            <a:round/>
            <a:headEnd/>
            <a:tailEnd/>
          </a:ln>
        </p:spPr>
        <p:txBody>
          <a:bodyPr lIns="91431" tIns="45715" rIns="91431" bIns="45715"/>
          <a:lstStyle/>
          <a:p>
            <a:endParaRPr lang="nl-NL"/>
          </a:p>
        </p:txBody>
      </p:sp>
      <p:pic>
        <p:nvPicPr>
          <p:cNvPr id="27" name="Picture 106"/>
          <p:cNvPicPr>
            <a:picLocks noChangeAspect="1" noChangeArrowheads="1"/>
          </p:cNvPicPr>
          <p:nvPr/>
        </p:nvPicPr>
        <p:blipFill>
          <a:blip r:embed="rId9" cstate="print"/>
          <a:srcRect/>
          <a:stretch>
            <a:fillRect/>
          </a:stretch>
        </p:blipFill>
        <p:spPr bwMode="auto">
          <a:xfrm>
            <a:off x="6330951" y="4834163"/>
            <a:ext cx="1490663" cy="828675"/>
          </a:xfrm>
          <a:prstGeom prst="rect">
            <a:avLst/>
          </a:prstGeom>
          <a:noFill/>
          <a:ln w="9525">
            <a:noFill/>
            <a:miter lim="800000"/>
            <a:headEnd/>
            <a:tailEnd/>
          </a:ln>
        </p:spPr>
      </p:pic>
      <p:sp>
        <p:nvSpPr>
          <p:cNvPr id="28" name="Freeform 107"/>
          <p:cNvSpPr>
            <a:spLocks/>
          </p:cNvSpPr>
          <p:nvPr/>
        </p:nvSpPr>
        <p:spPr bwMode="auto">
          <a:xfrm>
            <a:off x="6353177" y="4859563"/>
            <a:ext cx="1439863" cy="752475"/>
          </a:xfrm>
          <a:custGeom>
            <a:avLst/>
            <a:gdLst>
              <a:gd name="T0" fmla="*/ 0 w 907"/>
              <a:gd name="T1" fmla="*/ 0 h 474"/>
              <a:gd name="T2" fmla="*/ 1277938 w 907"/>
              <a:gd name="T3" fmla="*/ 0 h 474"/>
              <a:gd name="T4" fmla="*/ 1439863 w 907"/>
              <a:gd name="T5" fmla="*/ 165100 h 474"/>
              <a:gd name="T6" fmla="*/ 1439863 w 907"/>
              <a:gd name="T7" fmla="*/ 628650 h 474"/>
              <a:gd name="T8" fmla="*/ 1439863 w 907"/>
              <a:gd name="T9" fmla="*/ 628650 h 474"/>
              <a:gd name="T10" fmla="*/ 1371600 w 907"/>
              <a:gd name="T11" fmla="*/ 615950 h 474"/>
              <a:gd name="T12" fmla="*/ 1295400 w 907"/>
              <a:gd name="T13" fmla="*/ 608013 h 474"/>
              <a:gd name="T14" fmla="*/ 1196975 w 907"/>
              <a:gd name="T15" fmla="*/ 598488 h 474"/>
              <a:gd name="T16" fmla="*/ 1082675 w 907"/>
              <a:gd name="T17" fmla="*/ 598488 h 474"/>
              <a:gd name="T18" fmla="*/ 1022350 w 907"/>
              <a:gd name="T19" fmla="*/ 598488 h 474"/>
              <a:gd name="T20" fmla="*/ 963613 w 907"/>
              <a:gd name="T21" fmla="*/ 603250 h 474"/>
              <a:gd name="T22" fmla="*/ 900113 w 907"/>
              <a:gd name="T23" fmla="*/ 611188 h 474"/>
              <a:gd name="T24" fmla="*/ 839788 w 907"/>
              <a:gd name="T25" fmla="*/ 623888 h 474"/>
              <a:gd name="T26" fmla="*/ 781050 w 907"/>
              <a:gd name="T27" fmla="*/ 641350 h 474"/>
              <a:gd name="T28" fmla="*/ 720725 w 907"/>
              <a:gd name="T29" fmla="*/ 658813 h 474"/>
              <a:gd name="T30" fmla="*/ 720725 w 907"/>
              <a:gd name="T31" fmla="*/ 658813 h 474"/>
              <a:gd name="T32" fmla="*/ 661988 w 907"/>
              <a:gd name="T33" fmla="*/ 679450 h 474"/>
              <a:gd name="T34" fmla="*/ 603250 w 907"/>
              <a:gd name="T35" fmla="*/ 696913 h 474"/>
              <a:gd name="T36" fmla="*/ 542925 w 907"/>
              <a:gd name="T37" fmla="*/ 712788 h 474"/>
              <a:gd name="T38" fmla="*/ 479425 w 907"/>
              <a:gd name="T39" fmla="*/ 722313 h 474"/>
              <a:gd name="T40" fmla="*/ 360363 w 907"/>
              <a:gd name="T41" fmla="*/ 739775 h 474"/>
              <a:gd name="T42" fmla="*/ 246063 w 907"/>
              <a:gd name="T43" fmla="*/ 747713 h 474"/>
              <a:gd name="T44" fmla="*/ 147638 w 907"/>
              <a:gd name="T45" fmla="*/ 752475 h 474"/>
              <a:gd name="T46" fmla="*/ 71438 w 907"/>
              <a:gd name="T47" fmla="*/ 747713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5" y="0"/>
                </a:lnTo>
                <a:lnTo>
                  <a:pt x="907" y="104"/>
                </a:lnTo>
                <a:lnTo>
                  <a:pt x="907" y="396"/>
                </a:lnTo>
                <a:lnTo>
                  <a:pt x="864" y="388"/>
                </a:lnTo>
                <a:lnTo>
                  <a:pt x="816" y="383"/>
                </a:lnTo>
                <a:lnTo>
                  <a:pt x="754" y="377"/>
                </a:lnTo>
                <a:lnTo>
                  <a:pt x="682" y="377"/>
                </a:lnTo>
                <a:lnTo>
                  <a:pt x="644" y="377"/>
                </a:lnTo>
                <a:lnTo>
                  <a:pt x="607" y="380"/>
                </a:lnTo>
                <a:lnTo>
                  <a:pt x="567" y="385"/>
                </a:lnTo>
                <a:lnTo>
                  <a:pt x="529" y="393"/>
                </a:lnTo>
                <a:lnTo>
                  <a:pt x="492" y="404"/>
                </a:lnTo>
                <a:lnTo>
                  <a:pt x="454" y="415"/>
                </a:lnTo>
                <a:lnTo>
                  <a:pt x="417" y="428"/>
                </a:lnTo>
                <a:lnTo>
                  <a:pt x="380" y="439"/>
                </a:lnTo>
                <a:lnTo>
                  <a:pt x="342" y="449"/>
                </a:lnTo>
                <a:lnTo>
                  <a:pt x="302" y="455"/>
                </a:lnTo>
                <a:lnTo>
                  <a:pt x="227" y="466"/>
                </a:lnTo>
                <a:lnTo>
                  <a:pt x="155" y="471"/>
                </a:lnTo>
                <a:lnTo>
                  <a:pt x="93" y="474"/>
                </a:lnTo>
                <a:lnTo>
                  <a:pt x="45" y="471"/>
                </a:lnTo>
                <a:lnTo>
                  <a:pt x="0" y="471"/>
                </a:lnTo>
                <a:lnTo>
                  <a:pt x="0" y="0"/>
                </a:lnTo>
                <a:close/>
              </a:path>
            </a:pathLst>
          </a:custGeom>
          <a:noFill/>
          <a:ln w="11">
            <a:solidFill>
              <a:srgbClr val="004F5A"/>
            </a:solidFill>
            <a:prstDash val="solid"/>
            <a:round/>
            <a:headEnd/>
            <a:tailEnd/>
          </a:ln>
        </p:spPr>
        <p:txBody>
          <a:bodyPr lIns="91431" tIns="45715" rIns="91431" bIns="45715"/>
          <a:lstStyle/>
          <a:p>
            <a:endParaRPr lang="nl-NL"/>
          </a:p>
        </p:txBody>
      </p:sp>
      <p:sp>
        <p:nvSpPr>
          <p:cNvPr id="29" name="Freeform 121"/>
          <p:cNvSpPr>
            <a:spLocks/>
          </p:cNvSpPr>
          <p:nvPr/>
        </p:nvSpPr>
        <p:spPr bwMode="auto">
          <a:xfrm>
            <a:off x="8302626" y="5602513"/>
            <a:ext cx="1439863" cy="752475"/>
          </a:xfrm>
          <a:custGeom>
            <a:avLst/>
            <a:gdLst>
              <a:gd name="T0" fmla="*/ 0 w 907"/>
              <a:gd name="T1" fmla="*/ 0 h 474"/>
              <a:gd name="T2" fmla="*/ 1277938 w 907"/>
              <a:gd name="T3" fmla="*/ 0 h 474"/>
              <a:gd name="T4" fmla="*/ 1439863 w 907"/>
              <a:gd name="T5" fmla="*/ 169863 h 474"/>
              <a:gd name="T6" fmla="*/ 1439863 w 907"/>
              <a:gd name="T7" fmla="*/ 628650 h 474"/>
              <a:gd name="T8" fmla="*/ 1439863 w 907"/>
              <a:gd name="T9" fmla="*/ 628650 h 474"/>
              <a:gd name="T10" fmla="*/ 1371600 w 907"/>
              <a:gd name="T11" fmla="*/ 620713 h 474"/>
              <a:gd name="T12" fmla="*/ 1295400 w 907"/>
              <a:gd name="T13" fmla="*/ 612775 h 474"/>
              <a:gd name="T14" fmla="*/ 1196975 w 907"/>
              <a:gd name="T15" fmla="*/ 603250 h 474"/>
              <a:gd name="T16" fmla="*/ 1082675 w 907"/>
              <a:gd name="T17" fmla="*/ 600075 h 474"/>
              <a:gd name="T18" fmla="*/ 1023938 w 907"/>
              <a:gd name="T19" fmla="*/ 603250 h 474"/>
              <a:gd name="T20" fmla="*/ 963613 w 907"/>
              <a:gd name="T21" fmla="*/ 608013 h 474"/>
              <a:gd name="T22" fmla="*/ 904875 w 907"/>
              <a:gd name="T23" fmla="*/ 615950 h 474"/>
              <a:gd name="T24" fmla="*/ 841375 w 907"/>
              <a:gd name="T25" fmla="*/ 628650 h 474"/>
              <a:gd name="T26" fmla="*/ 781050 w 907"/>
              <a:gd name="T27" fmla="*/ 641350 h 474"/>
              <a:gd name="T28" fmla="*/ 722313 w 907"/>
              <a:gd name="T29" fmla="*/ 663575 h 474"/>
              <a:gd name="T30" fmla="*/ 722313 w 907"/>
              <a:gd name="T31" fmla="*/ 663575 h 474"/>
              <a:gd name="T32" fmla="*/ 666750 w 907"/>
              <a:gd name="T33" fmla="*/ 684213 h 474"/>
              <a:gd name="T34" fmla="*/ 603250 w 907"/>
              <a:gd name="T35" fmla="*/ 701675 h 474"/>
              <a:gd name="T36" fmla="*/ 542925 w 907"/>
              <a:gd name="T37" fmla="*/ 714375 h 474"/>
              <a:gd name="T38" fmla="*/ 479425 w 907"/>
              <a:gd name="T39" fmla="*/ 727075 h 474"/>
              <a:gd name="T40" fmla="*/ 360363 w 907"/>
              <a:gd name="T41" fmla="*/ 744538 h 474"/>
              <a:gd name="T42" fmla="*/ 246063 w 907"/>
              <a:gd name="T43" fmla="*/ 752475 h 474"/>
              <a:gd name="T44" fmla="*/ 147638 w 907"/>
              <a:gd name="T45" fmla="*/ 752475 h 474"/>
              <a:gd name="T46" fmla="*/ 71438 w 907"/>
              <a:gd name="T47" fmla="*/ 752475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5" y="0"/>
                </a:lnTo>
                <a:lnTo>
                  <a:pt x="907" y="107"/>
                </a:lnTo>
                <a:lnTo>
                  <a:pt x="907" y="396"/>
                </a:lnTo>
                <a:lnTo>
                  <a:pt x="864" y="391"/>
                </a:lnTo>
                <a:lnTo>
                  <a:pt x="816" y="386"/>
                </a:lnTo>
                <a:lnTo>
                  <a:pt x="754" y="380"/>
                </a:lnTo>
                <a:lnTo>
                  <a:pt x="682" y="378"/>
                </a:lnTo>
                <a:lnTo>
                  <a:pt x="645" y="380"/>
                </a:lnTo>
                <a:lnTo>
                  <a:pt x="607" y="383"/>
                </a:lnTo>
                <a:lnTo>
                  <a:pt x="570" y="388"/>
                </a:lnTo>
                <a:lnTo>
                  <a:pt x="530" y="396"/>
                </a:lnTo>
                <a:lnTo>
                  <a:pt x="492" y="404"/>
                </a:lnTo>
                <a:lnTo>
                  <a:pt x="455" y="418"/>
                </a:lnTo>
                <a:lnTo>
                  <a:pt x="420" y="431"/>
                </a:lnTo>
                <a:lnTo>
                  <a:pt x="380" y="442"/>
                </a:lnTo>
                <a:lnTo>
                  <a:pt x="342" y="450"/>
                </a:lnTo>
                <a:lnTo>
                  <a:pt x="302" y="458"/>
                </a:lnTo>
                <a:lnTo>
                  <a:pt x="227" y="469"/>
                </a:lnTo>
                <a:lnTo>
                  <a:pt x="155" y="474"/>
                </a:lnTo>
                <a:lnTo>
                  <a:pt x="93" y="474"/>
                </a:lnTo>
                <a:lnTo>
                  <a:pt x="45" y="474"/>
                </a:lnTo>
                <a:lnTo>
                  <a:pt x="0" y="471"/>
                </a:lnTo>
                <a:lnTo>
                  <a:pt x="0" y="0"/>
                </a:lnTo>
                <a:close/>
              </a:path>
            </a:pathLst>
          </a:custGeom>
          <a:solidFill>
            <a:srgbClr val="90B9C1"/>
          </a:solidFill>
          <a:ln w="9525">
            <a:noFill/>
            <a:round/>
            <a:headEnd/>
            <a:tailEnd/>
          </a:ln>
        </p:spPr>
        <p:txBody>
          <a:bodyPr lIns="91431" tIns="45715" rIns="91431" bIns="45715"/>
          <a:lstStyle/>
          <a:p>
            <a:endParaRPr lang="nl-NL"/>
          </a:p>
        </p:txBody>
      </p:sp>
      <p:pic>
        <p:nvPicPr>
          <p:cNvPr id="30" name="Picture 122"/>
          <p:cNvPicPr>
            <a:picLocks noChangeAspect="1" noChangeArrowheads="1"/>
          </p:cNvPicPr>
          <p:nvPr/>
        </p:nvPicPr>
        <p:blipFill>
          <a:blip r:embed="rId10" cstate="print"/>
          <a:srcRect/>
          <a:stretch>
            <a:fillRect/>
          </a:stretch>
        </p:blipFill>
        <p:spPr bwMode="auto">
          <a:xfrm>
            <a:off x="8255000" y="5556476"/>
            <a:ext cx="1492250" cy="828675"/>
          </a:xfrm>
          <a:prstGeom prst="rect">
            <a:avLst/>
          </a:prstGeom>
          <a:noFill/>
          <a:ln w="9525">
            <a:noFill/>
            <a:miter lim="800000"/>
            <a:headEnd/>
            <a:tailEnd/>
          </a:ln>
        </p:spPr>
      </p:pic>
      <p:sp>
        <p:nvSpPr>
          <p:cNvPr id="31" name="Freeform 123"/>
          <p:cNvSpPr>
            <a:spLocks/>
          </p:cNvSpPr>
          <p:nvPr/>
        </p:nvSpPr>
        <p:spPr bwMode="auto">
          <a:xfrm>
            <a:off x="8280400" y="5581876"/>
            <a:ext cx="1441450" cy="752475"/>
          </a:xfrm>
          <a:custGeom>
            <a:avLst/>
            <a:gdLst>
              <a:gd name="T0" fmla="*/ 0 w 908"/>
              <a:gd name="T1" fmla="*/ 0 h 474"/>
              <a:gd name="T2" fmla="*/ 1279525 w 908"/>
              <a:gd name="T3" fmla="*/ 0 h 474"/>
              <a:gd name="T4" fmla="*/ 1441450 w 908"/>
              <a:gd name="T5" fmla="*/ 165100 h 474"/>
              <a:gd name="T6" fmla="*/ 1441450 w 908"/>
              <a:gd name="T7" fmla="*/ 628650 h 474"/>
              <a:gd name="T8" fmla="*/ 1441450 w 908"/>
              <a:gd name="T9" fmla="*/ 628650 h 474"/>
              <a:gd name="T10" fmla="*/ 1368425 w 908"/>
              <a:gd name="T11" fmla="*/ 615950 h 474"/>
              <a:gd name="T12" fmla="*/ 1292225 w 908"/>
              <a:gd name="T13" fmla="*/ 608013 h 474"/>
              <a:gd name="T14" fmla="*/ 1193800 w 908"/>
              <a:gd name="T15" fmla="*/ 598488 h 474"/>
              <a:gd name="T16" fmla="*/ 1084263 w 908"/>
              <a:gd name="T17" fmla="*/ 598488 h 474"/>
              <a:gd name="T18" fmla="*/ 1023938 w 908"/>
              <a:gd name="T19" fmla="*/ 598488 h 474"/>
              <a:gd name="T20" fmla="*/ 960438 w 908"/>
              <a:gd name="T21" fmla="*/ 603250 h 474"/>
              <a:gd name="T22" fmla="*/ 901700 w 908"/>
              <a:gd name="T23" fmla="*/ 611188 h 474"/>
              <a:gd name="T24" fmla="*/ 841375 w 908"/>
              <a:gd name="T25" fmla="*/ 623888 h 474"/>
              <a:gd name="T26" fmla="*/ 777875 w 908"/>
              <a:gd name="T27" fmla="*/ 641350 h 474"/>
              <a:gd name="T28" fmla="*/ 722312 w 908"/>
              <a:gd name="T29" fmla="*/ 658813 h 474"/>
              <a:gd name="T30" fmla="*/ 722312 w 908"/>
              <a:gd name="T31" fmla="*/ 658813 h 474"/>
              <a:gd name="T32" fmla="*/ 663575 w 908"/>
              <a:gd name="T33" fmla="*/ 679450 h 474"/>
              <a:gd name="T34" fmla="*/ 603250 w 908"/>
              <a:gd name="T35" fmla="*/ 696913 h 474"/>
              <a:gd name="T36" fmla="*/ 539750 w 908"/>
              <a:gd name="T37" fmla="*/ 712788 h 474"/>
              <a:gd name="T38" fmla="*/ 481013 w 908"/>
              <a:gd name="T39" fmla="*/ 722313 h 474"/>
              <a:gd name="T40" fmla="*/ 357188 w 908"/>
              <a:gd name="T41" fmla="*/ 739775 h 474"/>
              <a:gd name="T42" fmla="*/ 247650 w 908"/>
              <a:gd name="T43" fmla="*/ 747713 h 474"/>
              <a:gd name="T44" fmla="*/ 144463 w 908"/>
              <a:gd name="T45" fmla="*/ 752475 h 474"/>
              <a:gd name="T46" fmla="*/ 68263 w 908"/>
              <a:gd name="T47" fmla="*/ 752475 h 474"/>
              <a:gd name="T48" fmla="*/ 0 w 908"/>
              <a:gd name="T49" fmla="*/ 747713 h 474"/>
              <a:gd name="T50" fmla="*/ 0 w 908"/>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8"/>
              <a:gd name="T79" fmla="*/ 0 h 474"/>
              <a:gd name="T80" fmla="*/ 908 w 908"/>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8" h="474">
                <a:moveTo>
                  <a:pt x="0" y="0"/>
                </a:moveTo>
                <a:lnTo>
                  <a:pt x="806" y="0"/>
                </a:lnTo>
                <a:lnTo>
                  <a:pt x="908" y="104"/>
                </a:lnTo>
                <a:lnTo>
                  <a:pt x="908" y="396"/>
                </a:lnTo>
                <a:lnTo>
                  <a:pt x="862" y="388"/>
                </a:lnTo>
                <a:lnTo>
                  <a:pt x="814" y="383"/>
                </a:lnTo>
                <a:lnTo>
                  <a:pt x="752" y="377"/>
                </a:lnTo>
                <a:lnTo>
                  <a:pt x="683" y="377"/>
                </a:lnTo>
                <a:lnTo>
                  <a:pt x="645" y="377"/>
                </a:lnTo>
                <a:lnTo>
                  <a:pt x="605" y="380"/>
                </a:lnTo>
                <a:lnTo>
                  <a:pt x="568" y="385"/>
                </a:lnTo>
                <a:lnTo>
                  <a:pt x="530" y="393"/>
                </a:lnTo>
                <a:lnTo>
                  <a:pt x="490" y="404"/>
                </a:lnTo>
                <a:lnTo>
                  <a:pt x="455" y="415"/>
                </a:lnTo>
                <a:lnTo>
                  <a:pt x="418" y="428"/>
                </a:lnTo>
                <a:lnTo>
                  <a:pt x="380" y="439"/>
                </a:lnTo>
                <a:lnTo>
                  <a:pt x="340" y="449"/>
                </a:lnTo>
                <a:lnTo>
                  <a:pt x="303" y="455"/>
                </a:lnTo>
                <a:lnTo>
                  <a:pt x="225" y="466"/>
                </a:lnTo>
                <a:lnTo>
                  <a:pt x="156" y="471"/>
                </a:lnTo>
                <a:lnTo>
                  <a:pt x="91" y="474"/>
                </a:lnTo>
                <a:lnTo>
                  <a:pt x="43" y="474"/>
                </a:lnTo>
                <a:lnTo>
                  <a:pt x="0" y="471"/>
                </a:lnTo>
                <a:lnTo>
                  <a:pt x="0" y="0"/>
                </a:lnTo>
                <a:close/>
              </a:path>
            </a:pathLst>
          </a:custGeom>
          <a:noFill/>
          <a:ln w="11">
            <a:solidFill>
              <a:srgbClr val="004F5A"/>
            </a:solidFill>
            <a:prstDash val="solid"/>
            <a:round/>
            <a:headEnd/>
            <a:tailEnd/>
          </a:ln>
        </p:spPr>
        <p:txBody>
          <a:bodyPr lIns="91431" tIns="45715" rIns="91431" bIns="45715"/>
          <a:lstStyle/>
          <a:p>
            <a:endParaRPr lang="nl-NL"/>
          </a:p>
        </p:txBody>
      </p:sp>
      <p:sp>
        <p:nvSpPr>
          <p:cNvPr id="32" name="Freeform 140"/>
          <p:cNvSpPr>
            <a:spLocks/>
          </p:cNvSpPr>
          <p:nvPr/>
        </p:nvSpPr>
        <p:spPr bwMode="auto">
          <a:xfrm>
            <a:off x="2525713" y="4880201"/>
            <a:ext cx="1439862" cy="752475"/>
          </a:xfrm>
          <a:custGeom>
            <a:avLst/>
            <a:gdLst>
              <a:gd name="T0" fmla="*/ 0 w 907"/>
              <a:gd name="T1" fmla="*/ 0 h 474"/>
              <a:gd name="T2" fmla="*/ 1277937 w 907"/>
              <a:gd name="T3" fmla="*/ 0 h 474"/>
              <a:gd name="T4" fmla="*/ 1439862 w 907"/>
              <a:gd name="T5" fmla="*/ 166688 h 474"/>
              <a:gd name="T6" fmla="*/ 1439862 w 907"/>
              <a:gd name="T7" fmla="*/ 628650 h 474"/>
              <a:gd name="T8" fmla="*/ 1439862 w 907"/>
              <a:gd name="T9" fmla="*/ 628650 h 474"/>
              <a:gd name="T10" fmla="*/ 1366837 w 907"/>
              <a:gd name="T11" fmla="*/ 620713 h 474"/>
              <a:gd name="T12" fmla="*/ 1290637 w 907"/>
              <a:gd name="T13" fmla="*/ 608013 h 474"/>
              <a:gd name="T14" fmla="*/ 1192212 w 907"/>
              <a:gd name="T15" fmla="*/ 603250 h 474"/>
              <a:gd name="T16" fmla="*/ 1082675 w 907"/>
              <a:gd name="T17" fmla="*/ 600075 h 474"/>
              <a:gd name="T18" fmla="*/ 1022350 w 907"/>
              <a:gd name="T19" fmla="*/ 603250 h 474"/>
              <a:gd name="T20" fmla="*/ 963612 w 907"/>
              <a:gd name="T21" fmla="*/ 608013 h 474"/>
              <a:gd name="T22" fmla="*/ 900112 w 907"/>
              <a:gd name="T23" fmla="*/ 615950 h 474"/>
              <a:gd name="T24" fmla="*/ 839787 w 907"/>
              <a:gd name="T25" fmla="*/ 628650 h 474"/>
              <a:gd name="T26" fmla="*/ 781050 w 907"/>
              <a:gd name="T27" fmla="*/ 641350 h 474"/>
              <a:gd name="T28" fmla="*/ 720725 w 907"/>
              <a:gd name="T29" fmla="*/ 663575 h 474"/>
              <a:gd name="T30" fmla="*/ 720725 w 907"/>
              <a:gd name="T31" fmla="*/ 663575 h 474"/>
              <a:gd name="T32" fmla="*/ 661987 w 907"/>
              <a:gd name="T33" fmla="*/ 684213 h 474"/>
              <a:gd name="T34" fmla="*/ 601662 w 907"/>
              <a:gd name="T35" fmla="*/ 701675 h 474"/>
              <a:gd name="T36" fmla="*/ 538162 w 907"/>
              <a:gd name="T37" fmla="*/ 714375 h 474"/>
              <a:gd name="T38" fmla="*/ 479425 w 907"/>
              <a:gd name="T39" fmla="*/ 727075 h 474"/>
              <a:gd name="T40" fmla="*/ 355600 w 907"/>
              <a:gd name="T41" fmla="*/ 744538 h 474"/>
              <a:gd name="T42" fmla="*/ 246062 w 907"/>
              <a:gd name="T43" fmla="*/ 752475 h 474"/>
              <a:gd name="T44" fmla="*/ 147637 w 907"/>
              <a:gd name="T45" fmla="*/ 752475 h 474"/>
              <a:gd name="T46" fmla="*/ 66675 w 907"/>
              <a:gd name="T47" fmla="*/ 752475 h 474"/>
              <a:gd name="T48" fmla="*/ 0 w 907"/>
              <a:gd name="T49" fmla="*/ 747713 h 474"/>
              <a:gd name="T50" fmla="*/ 0 w 907"/>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7"/>
              <a:gd name="T79" fmla="*/ 0 h 474"/>
              <a:gd name="T80" fmla="*/ 907 w 907"/>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7" h="474">
                <a:moveTo>
                  <a:pt x="0" y="0"/>
                </a:moveTo>
                <a:lnTo>
                  <a:pt x="805" y="0"/>
                </a:lnTo>
                <a:lnTo>
                  <a:pt x="907" y="105"/>
                </a:lnTo>
                <a:lnTo>
                  <a:pt x="907" y="396"/>
                </a:lnTo>
                <a:lnTo>
                  <a:pt x="861" y="391"/>
                </a:lnTo>
                <a:lnTo>
                  <a:pt x="813" y="383"/>
                </a:lnTo>
                <a:lnTo>
                  <a:pt x="751" y="380"/>
                </a:lnTo>
                <a:lnTo>
                  <a:pt x="682" y="378"/>
                </a:lnTo>
                <a:lnTo>
                  <a:pt x="644" y="380"/>
                </a:lnTo>
                <a:lnTo>
                  <a:pt x="607" y="383"/>
                </a:lnTo>
                <a:lnTo>
                  <a:pt x="567" y="388"/>
                </a:lnTo>
                <a:lnTo>
                  <a:pt x="529" y="396"/>
                </a:lnTo>
                <a:lnTo>
                  <a:pt x="492" y="404"/>
                </a:lnTo>
                <a:lnTo>
                  <a:pt x="454" y="418"/>
                </a:lnTo>
                <a:lnTo>
                  <a:pt x="417" y="431"/>
                </a:lnTo>
                <a:lnTo>
                  <a:pt x="379" y="442"/>
                </a:lnTo>
                <a:lnTo>
                  <a:pt x="339" y="450"/>
                </a:lnTo>
                <a:lnTo>
                  <a:pt x="302" y="458"/>
                </a:lnTo>
                <a:lnTo>
                  <a:pt x="224" y="469"/>
                </a:lnTo>
                <a:lnTo>
                  <a:pt x="155" y="474"/>
                </a:lnTo>
                <a:lnTo>
                  <a:pt x="93" y="474"/>
                </a:lnTo>
                <a:lnTo>
                  <a:pt x="42" y="474"/>
                </a:lnTo>
                <a:lnTo>
                  <a:pt x="0" y="471"/>
                </a:lnTo>
                <a:lnTo>
                  <a:pt x="0" y="0"/>
                </a:lnTo>
                <a:close/>
              </a:path>
            </a:pathLst>
          </a:custGeom>
          <a:solidFill>
            <a:srgbClr val="90B9C1"/>
          </a:solidFill>
          <a:ln w="9525">
            <a:noFill/>
            <a:round/>
            <a:headEnd/>
            <a:tailEnd/>
          </a:ln>
        </p:spPr>
        <p:txBody>
          <a:bodyPr lIns="91431" tIns="45715" rIns="91431" bIns="45715"/>
          <a:lstStyle/>
          <a:p>
            <a:endParaRPr lang="nl-NL"/>
          </a:p>
        </p:txBody>
      </p:sp>
      <p:pic>
        <p:nvPicPr>
          <p:cNvPr id="33" name="Picture 141"/>
          <p:cNvPicPr>
            <a:picLocks noChangeAspect="1" noChangeArrowheads="1"/>
          </p:cNvPicPr>
          <p:nvPr/>
        </p:nvPicPr>
        <p:blipFill>
          <a:blip r:embed="rId11" cstate="print"/>
          <a:srcRect/>
          <a:stretch>
            <a:fillRect/>
          </a:stretch>
        </p:blipFill>
        <p:spPr bwMode="auto">
          <a:xfrm>
            <a:off x="2478088" y="4834163"/>
            <a:ext cx="1490662" cy="828675"/>
          </a:xfrm>
          <a:prstGeom prst="rect">
            <a:avLst/>
          </a:prstGeom>
          <a:noFill/>
          <a:ln w="9525">
            <a:noFill/>
            <a:miter lim="800000"/>
            <a:headEnd/>
            <a:tailEnd/>
          </a:ln>
        </p:spPr>
      </p:pic>
      <p:sp>
        <p:nvSpPr>
          <p:cNvPr id="34" name="Freeform 142"/>
          <p:cNvSpPr>
            <a:spLocks/>
          </p:cNvSpPr>
          <p:nvPr/>
        </p:nvSpPr>
        <p:spPr bwMode="auto">
          <a:xfrm>
            <a:off x="2498726" y="4859563"/>
            <a:ext cx="1441450" cy="752475"/>
          </a:xfrm>
          <a:custGeom>
            <a:avLst/>
            <a:gdLst>
              <a:gd name="T0" fmla="*/ 0 w 908"/>
              <a:gd name="T1" fmla="*/ 0 h 474"/>
              <a:gd name="T2" fmla="*/ 1279525 w 908"/>
              <a:gd name="T3" fmla="*/ 0 h 474"/>
              <a:gd name="T4" fmla="*/ 1441450 w 908"/>
              <a:gd name="T5" fmla="*/ 165100 h 474"/>
              <a:gd name="T6" fmla="*/ 1441450 w 908"/>
              <a:gd name="T7" fmla="*/ 628650 h 474"/>
              <a:gd name="T8" fmla="*/ 1441450 w 908"/>
              <a:gd name="T9" fmla="*/ 628650 h 474"/>
              <a:gd name="T10" fmla="*/ 1373188 w 908"/>
              <a:gd name="T11" fmla="*/ 615950 h 474"/>
              <a:gd name="T12" fmla="*/ 1296988 w 908"/>
              <a:gd name="T13" fmla="*/ 608013 h 474"/>
              <a:gd name="T14" fmla="*/ 1198563 w 908"/>
              <a:gd name="T15" fmla="*/ 598488 h 474"/>
              <a:gd name="T16" fmla="*/ 1084263 w 908"/>
              <a:gd name="T17" fmla="*/ 598488 h 474"/>
              <a:gd name="T18" fmla="*/ 1023938 w 908"/>
              <a:gd name="T19" fmla="*/ 598488 h 474"/>
              <a:gd name="T20" fmla="*/ 965200 w 908"/>
              <a:gd name="T21" fmla="*/ 603250 h 474"/>
              <a:gd name="T22" fmla="*/ 901700 w 908"/>
              <a:gd name="T23" fmla="*/ 611188 h 474"/>
              <a:gd name="T24" fmla="*/ 841375 w 908"/>
              <a:gd name="T25" fmla="*/ 623888 h 474"/>
              <a:gd name="T26" fmla="*/ 782637 w 908"/>
              <a:gd name="T27" fmla="*/ 641350 h 474"/>
              <a:gd name="T28" fmla="*/ 722312 w 908"/>
              <a:gd name="T29" fmla="*/ 658813 h 474"/>
              <a:gd name="T30" fmla="*/ 722312 w 908"/>
              <a:gd name="T31" fmla="*/ 658813 h 474"/>
              <a:gd name="T32" fmla="*/ 663575 w 908"/>
              <a:gd name="T33" fmla="*/ 679450 h 474"/>
              <a:gd name="T34" fmla="*/ 603250 w 908"/>
              <a:gd name="T35" fmla="*/ 696913 h 474"/>
              <a:gd name="T36" fmla="*/ 544513 w 908"/>
              <a:gd name="T37" fmla="*/ 712788 h 474"/>
              <a:gd name="T38" fmla="*/ 481013 w 908"/>
              <a:gd name="T39" fmla="*/ 722313 h 474"/>
              <a:gd name="T40" fmla="*/ 361950 w 908"/>
              <a:gd name="T41" fmla="*/ 739775 h 474"/>
              <a:gd name="T42" fmla="*/ 247650 w 908"/>
              <a:gd name="T43" fmla="*/ 747713 h 474"/>
              <a:gd name="T44" fmla="*/ 149225 w 908"/>
              <a:gd name="T45" fmla="*/ 752475 h 474"/>
              <a:gd name="T46" fmla="*/ 68263 w 908"/>
              <a:gd name="T47" fmla="*/ 747713 h 474"/>
              <a:gd name="T48" fmla="*/ 0 w 908"/>
              <a:gd name="T49" fmla="*/ 747713 h 474"/>
              <a:gd name="T50" fmla="*/ 0 w 908"/>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8"/>
              <a:gd name="T79" fmla="*/ 0 h 474"/>
              <a:gd name="T80" fmla="*/ 908 w 908"/>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8" h="474">
                <a:moveTo>
                  <a:pt x="0" y="0"/>
                </a:moveTo>
                <a:lnTo>
                  <a:pt x="806" y="0"/>
                </a:lnTo>
                <a:lnTo>
                  <a:pt x="908" y="104"/>
                </a:lnTo>
                <a:lnTo>
                  <a:pt x="908" y="396"/>
                </a:lnTo>
                <a:lnTo>
                  <a:pt x="865" y="388"/>
                </a:lnTo>
                <a:lnTo>
                  <a:pt x="817" y="383"/>
                </a:lnTo>
                <a:lnTo>
                  <a:pt x="755" y="377"/>
                </a:lnTo>
                <a:lnTo>
                  <a:pt x="683" y="377"/>
                </a:lnTo>
                <a:lnTo>
                  <a:pt x="645" y="377"/>
                </a:lnTo>
                <a:lnTo>
                  <a:pt x="608" y="380"/>
                </a:lnTo>
                <a:lnTo>
                  <a:pt x="568" y="385"/>
                </a:lnTo>
                <a:lnTo>
                  <a:pt x="530" y="393"/>
                </a:lnTo>
                <a:lnTo>
                  <a:pt x="493" y="404"/>
                </a:lnTo>
                <a:lnTo>
                  <a:pt x="455" y="415"/>
                </a:lnTo>
                <a:lnTo>
                  <a:pt x="418" y="428"/>
                </a:lnTo>
                <a:lnTo>
                  <a:pt x="380" y="439"/>
                </a:lnTo>
                <a:lnTo>
                  <a:pt x="343" y="449"/>
                </a:lnTo>
                <a:lnTo>
                  <a:pt x="303" y="455"/>
                </a:lnTo>
                <a:lnTo>
                  <a:pt x="228" y="466"/>
                </a:lnTo>
                <a:lnTo>
                  <a:pt x="156" y="471"/>
                </a:lnTo>
                <a:lnTo>
                  <a:pt x="94" y="474"/>
                </a:lnTo>
                <a:lnTo>
                  <a:pt x="43" y="471"/>
                </a:lnTo>
                <a:lnTo>
                  <a:pt x="0" y="471"/>
                </a:lnTo>
                <a:lnTo>
                  <a:pt x="0" y="0"/>
                </a:lnTo>
                <a:close/>
              </a:path>
            </a:pathLst>
          </a:custGeom>
          <a:noFill/>
          <a:ln w="11">
            <a:solidFill>
              <a:srgbClr val="004F5A"/>
            </a:solidFill>
            <a:prstDash val="solid"/>
            <a:round/>
            <a:headEnd/>
            <a:tailEnd/>
          </a:ln>
        </p:spPr>
        <p:txBody>
          <a:bodyPr lIns="91431" tIns="45715" rIns="91431" bIns="45715"/>
          <a:lstStyle/>
          <a:p>
            <a:endParaRPr lang="nl-NL"/>
          </a:p>
        </p:txBody>
      </p:sp>
      <p:sp>
        <p:nvSpPr>
          <p:cNvPr id="35" name="Line 159"/>
          <p:cNvSpPr>
            <a:spLocks noChangeShapeType="1"/>
          </p:cNvSpPr>
          <p:nvPr/>
        </p:nvSpPr>
        <p:spPr bwMode="auto">
          <a:xfrm flipH="1">
            <a:off x="6034088" y="2854550"/>
            <a:ext cx="2246312" cy="1587"/>
          </a:xfrm>
          <a:prstGeom prst="line">
            <a:avLst/>
          </a:prstGeom>
          <a:noFill/>
          <a:ln w="11">
            <a:solidFill>
              <a:srgbClr val="C00000"/>
            </a:solidFill>
            <a:round/>
            <a:headEnd/>
            <a:tailEnd/>
          </a:ln>
        </p:spPr>
        <p:txBody>
          <a:bodyPr lIns="91431" tIns="45715" rIns="91431" bIns="45715"/>
          <a:lstStyle/>
          <a:p>
            <a:endParaRPr lang="nl-NL"/>
          </a:p>
        </p:txBody>
      </p:sp>
      <p:sp>
        <p:nvSpPr>
          <p:cNvPr id="36" name="Freeform 160"/>
          <p:cNvSpPr>
            <a:spLocks/>
          </p:cNvSpPr>
          <p:nvPr/>
        </p:nvSpPr>
        <p:spPr bwMode="auto">
          <a:xfrm>
            <a:off x="5884865" y="2791049"/>
            <a:ext cx="204787" cy="127000"/>
          </a:xfrm>
          <a:custGeom>
            <a:avLst/>
            <a:gdLst>
              <a:gd name="T0" fmla="*/ 166687 w 129"/>
              <a:gd name="T1" fmla="*/ 63500 h 80"/>
              <a:gd name="T2" fmla="*/ 204787 w 129"/>
              <a:gd name="T3" fmla="*/ 122238 h 80"/>
              <a:gd name="T4" fmla="*/ 204787 w 129"/>
              <a:gd name="T5" fmla="*/ 127000 h 80"/>
              <a:gd name="T6" fmla="*/ 101600 w 129"/>
              <a:gd name="T7" fmla="*/ 84137 h 80"/>
              <a:gd name="T8" fmla="*/ 101600 w 129"/>
              <a:gd name="T9" fmla="*/ 84137 h 80"/>
              <a:gd name="T10" fmla="*/ 0 w 129"/>
              <a:gd name="T11" fmla="*/ 63500 h 80"/>
              <a:gd name="T12" fmla="*/ 0 w 129"/>
              <a:gd name="T13" fmla="*/ 63500 h 80"/>
              <a:gd name="T14" fmla="*/ 101600 w 129"/>
              <a:gd name="T15" fmla="*/ 41275 h 80"/>
              <a:gd name="T16" fmla="*/ 204787 w 129"/>
              <a:gd name="T17" fmla="*/ 0 h 80"/>
              <a:gd name="T18" fmla="*/ 204787 w 129"/>
              <a:gd name="T19" fmla="*/ 3175 h 80"/>
              <a:gd name="T20" fmla="*/ 166687 w 129"/>
              <a:gd name="T21" fmla="*/ 6350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80"/>
              <a:gd name="T35" fmla="*/ 129 w 129"/>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80">
                <a:moveTo>
                  <a:pt x="105" y="40"/>
                </a:moveTo>
                <a:lnTo>
                  <a:pt x="129" y="77"/>
                </a:lnTo>
                <a:lnTo>
                  <a:pt x="129" y="80"/>
                </a:lnTo>
                <a:lnTo>
                  <a:pt x="64" y="53"/>
                </a:lnTo>
                <a:lnTo>
                  <a:pt x="0" y="40"/>
                </a:lnTo>
                <a:lnTo>
                  <a:pt x="64" y="26"/>
                </a:lnTo>
                <a:lnTo>
                  <a:pt x="129" y="0"/>
                </a:lnTo>
                <a:lnTo>
                  <a:pt x="129" y="2"/>
                </a:lnTo>
                <a:lnTo>
                  <a:pt x="105" y="40"/>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37" name="Line 161"/>
          <p:cNvSpPr>
            <a:spLocks noChangeShapeType="1"/>
          </p:cNvSpPr>
          <p:nvPr/>
        </p:nvSpPr>
        <p:spPr bwMode="auto">
          <a:xfrm flipV="1">
            <a:off x="8982075" y="3295874"/>
            <a:ext cx="1588" cy="2286000"/>
          </a:xfrm>
          <a:prstGeom prst="line">
            <a:avLst/>
          </a:prstGeom>
          <a:noFill/>
          <a:ln w="11">
            <a:solidFill>
              <a:srgbClr val="C00000"/>
            </a:solidFill>
            <a:round/>
            <a:headEnd/>
            <a:tailEnd/>
          </a:ln>
        </p:spPr>
        <p:txBody>
          <a:bodyPr lIns="91431" tIns="45715" rIns="91431" bIns="45715"/>
          <a:lstStyle/>
          <a:p>
            <a:endParaRPr lang="nl-NL"/>
          </a:p>
        </p:txBody>
      </p:sp>
      <p:sp>
        <p:nvSpPr>
          <p:cNvPr id="38" name="Freeform 162"/>
          <p:cNvSpPr>
            <a:spLocks/>
          </p:cNvSpPr>
          <p:nvPr/>
        </p:nvSpPr>
        <p:spPr bwMode="auto">
          <a:xfrm>
            <a:off x="8918575" y="3143474"/>
            <a:ext cx="122238" cy="207962"/>
          </a:xfrm>
          <a:custGeom>
            <a:avLst/>
            <a:gdLst>
              <a:gd name="T0" fmla="*/ 63500 w 77"/>
              <a:gd name="T1" fmla="*/ 169862 h 131"/>
              <a:gd name="T2" fmla="*/ 0 w 77"/>
              <a:gd name="T3" fmla="*/ 207962 h 131"/>
              <a:gd name="T4" fmla="*/ 0 w 77"/>
              <a:gd name="T5" fmla="*/ 203200 h 131"/>
              <a:gd name="T6" fmla="*/ 38100 w 77"/>
              <a:gd name="T7" fmla="*/ 106362 h 131"/>
              <a:gd name="T8" fmla="*/ 38100 w 77"/>
              <a:gd name="T9" fmla="*/ 106362 h 131"/>
              <a:gd name="T10" fmla="*/ 63500 w 77"/>
              <a:gd name="T11" fmla="*/ 0 h 131"/>
              <a:gd name="T12" fmla="*/ 63500 w 77"/>
              <a:gd name="T13" fmla="*/ 0 h 131"/>
              <a:gd name="T14" fmla="*/ 84138 w 77"/>
              <a:gd name="T15" fmla="*/ 106362 h 131"/>
              <a:gd name="T16" fmla="*/ 122238 w 77"/>
              <a:gd name="T17" fmla="*/ 203200 h 131"/>
              <a:gd name="T18" fmla="*/ 122238 w 77"/>
              <a:gd name="T19" fmla="*/ 207962 h 131"/>
              <a:gd name="T20" fmla="*/ 63500 w 77"/>
              <a:gd name="T21" fmla="*/ 169862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131"/>
              <a:gd name="T35" fmla="*/ 77 w 77"/>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131">
                <a:moveTo>
                  <a:pt x="40" y="107"/>
                </a:moveTo>
                <a:lnTo>
                  <a:pt x="0" y="131"/>
                </a:lnTo>
                <a:lnTo>
                  <a:pt x="0" y="128"/>
                </a:lnTo>
                <a:lnTo>
                  <a:pt x="24" y="67"/>
                </a:lnTo>
                <a:lnTo>
                  <a:pt x="40" y="0"/>
                </a:lnTo>
                <a:lnTo>
                  <a:pt x="53" y="67"/>
                </a:lnTo>
                <a:lnTo>
                  <a:pt x="77" y="128"/>
                </a:lnTo>
                <a:lnTo>
                  <a:pt x="77" y="131"/>
                </a:lnTo>
                <a:lnTo>
                  <a:pt x="40" y="107"/>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39" name="Line 163"/>
          <p:cNvSpPr>
            <a:spLocks noChangeShapeType="1"/>
          </p:cNvSpPr>
          <p:nvPr/>
        </p:nvSpPr>
        <p:spPr bwMode="auto">
          <a:xfrm>
            <a:off x="5149850" y="3108551"/>
            <a:ext cx="1588" cy="369887"/>
          </a:xfrm>
          <a:prstGeom prst="line">
            <a:avLst/>
          </a:prstGeom>
          <a:noFill/>
          <a:ln w="11">
            <a:solidFill>
              <a:srgbClr val="C00000"/>
            </a:solidFill>
            <a:round/>
            <a:headEnd/>
            <a:tailEnd/>
          </a:ln>
        </p:spPr>
        <p:txBody>
          <a:bodyPr lIns="91431" tIns="45715" rIns="91431" bIns="45715"/>
          <a:lstStyle/>
          <a:p>
            <a:endParaRPr lang="nl-NL"/>
          </a:p>
        </p:txBody>
      </p:sp>
      <p:sp>
        <p:nvSpPr>
          <p:cNvPr id="40" name="Freeform 164"/>
          <p:cNvSpPr>
            <a:spLocks/>
          </p:cNvSpPr>
          <p:nvPr/>
        </p:nvSpPr>
        <p:spPr bwMode="auto">
          <a:xfrm>
            <a:off x="5086352" y="3422875"/>
            <a:ext cx="123825" cy="204787"/>
          </a:xfrm>
          <a:custGeom>
            <a:avLst/>
            <a:gdLst>
              <a:gd name="T0" fmla="*/ 63500 w 78"/>
              <a:gd name="T1" fmla="*/ 38100 h 129"/>
              <a:gd name="T2" fmla="*/ 123825 w 78"/>
              <a:gd name="T3" fmla="*/ 0 h 129"/>
              <a:gd name="T4" fmla="*/ 123825 w 78"/>
              <a:gd name="T5" fmla="*/ 0 h 129"/>
              <a:gd name="T6" fmla="*/ 85725 w 78"/>
              <a:gd name="T7" fmla="*/ 103187 h 129"/>
              <a:gd name="T8" fmla="*/ 85725 w 78"/>
              <a:gd name="T9" fmla="*/ 103187 h 129"/>
              <a:gd name="T10" fmla="*/ 63500 w 78"/>
              <a:gd name="T11" fmla="*/ 204787 h 129"/>
              <a:gd name="T12" fmla="*/ 63500 w 78"/>
              <a:gd name="T13" fmla="*/ 204787 h 129"/>
              <a:gd name="T14" fmla="*/ 38100 w 78"/>
              <a:gd name="T15" fmla="*/ 103187 h 129"/>
              <a:gd name="T16" fmla="*/ 0 w 78"/>
              <a:gd name="T17" fmla="*/ 0 h 129"/>
              <a:gd name="T18" fmla="*/ 0 w 78"/>
              <a:gd name="T19" fmla="*/ 0 h 129"/>
              <a:gd name="T20" fmla="*/ 63500 w 78"/>
              <a:gd name="T21" fmla="*/ 3810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129"/>
              <a:gd name="T35" fmla="*/ 78 w 78"/>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129">
                <a:moveTo>
                  <a:pt x="40" y="24"/>
                </a:moveTo>
                <a:lnTo>
                  <a:pt x="78" y="0"/>
                </a:lnTo>
                <a:lnTo>
                  <a:pt x="54" y="65"/>
                </a:lnTo>
                <a:lnTo>
                  <a:pt x="40" y="129"/>
                </a:lnTo>
                <a:lnTo>
                  <a:pt x="24" y="65"/>
                </a:lnTo>
                <a:lnTo>
                  <a:pt x="0" y="0"/>
                </a:lnTo>
                <a:lnTo>
                  <a:pt x="40" y="24"/>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41" name="Line 165"/>
          <p:cNvSpPr>
            <a:spLocks noChangeShapeType="1"/>
          </p:cNvSpPr>
          <p:nvPr/>
        </p:nvSpPr>
        <p:spPr bwMode="auto">
          <a:xfrm>
            <a:off x="5149850" y="4315051"/>
            <a:ext cx="1588" cy="395287"/>
          </a:xfrm>
          <a:prstGeom prst="line">
            <a:avLst/>
          </a:prstGeom>
          <a:noFill/>
          <a:ln w="11">
            <a:solidFill>
              <a:srgbClr val="C00000"/>
            </a:solidFill>
            <a:round/>
            <a:headEnd/>
            <a:tailEnd/>
          </a:ln>
        </p:spPr>
        <p:txBody>
          <a:bodyPr lIns="91431" tIns="45715" rIns="91431" bIns="45715"/>
          <a:lstStyle/>
          <a:p>
            <a:endParaRPr lang="nl-NL"/>
          </a:p>
        </p:txBody>
      </p:sp>
      <p:sp>
        <p:nvSpPr>
          <p:cNvPr id="42" name="Freeform 166"/>
          <p:cNvSpPr>
            <a:spLocks/>
          </p:cNvSpPr>
          <p:nvPr/>
        </p:nvSpPr>
        <p:spPr bwMode="auto">
          <a:xfrm>
            <a:off x="5086352" y="4659536"/>
            <a:ext cx="123825" cy="204788"/>
          </a:xfrm>
          <a:custGeom>
            <a:avLst/>
            <a:gdLst>
              <a:gd name="T0" fmla="*/ 63500 w 78"/>
              <a:gd name="T1" fmla="*/ 34925 h 129"/>
              <a:gd name="T2" fmla="*/ 123825 w 78"/>
              <a:gd name="T3" fmla="*/ 0 h 129"/>
              <a:gd name="T4" fmla="*/ 123825 w 78"/>
              <a:gd name="T5" fmla="*/ 0 h 129"/>
              <a:gd name="T6" fmla="*/ 85725 w 78"/>
              <a:gd name="T7" fmla="*/ 101600 h 129"/>
              <a:gd name="T8" fmla="*/ 85725 w 78"/>
              <a:gd name="T9" fmla="*/ 101600 h 129"/>
              <a:gd name="T10" fmla="*/ 63500 w 78"/>
              <a:gd name="T11" fmla="*/ 204788 h 129"/>
              <a:gd name="T12" fmla="*/ 63500 w 78"/>
              <a:gd name="T13" fmla="*/ 204788 h 129"/>
              <a:gd name="T14" fmla="*/ 38100 w 78"/>
              <a:gd name="T15" fmla="*/ 101600 h 129"/>
              <a:gd name="T16" fmla="*/ 0 w 78"/>
              <a:gd name="T17" fmla="*/ 0 h 129"/>
              <a:gd name="T18" fmla="*/ 0 w 78"/>
              <a:gd name="T19" fmla="*/ 0 h 129"/>
              <a:gd name="T20" fmla="*/ 63500 w 78"/>
              <a:gd name="T21" fmla="*/ 34925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129"/>
              <a:gd name="T35" fmla="*/ 78 w 78"/>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129">
                <a:moveTo>
                  <a:pt x="40" y="22"/>
                </a:moveTo>
                <a:lnTo>
                  <a:pt x="78" y="0"/>
                </a:lnTo>
                <a:lnTo>
                  <a:pt x="54" y="64"/>
                </a:lnTo>
                <a:lnTo>
                  <a:pt x="40" y="129"/>
                </a:lnTo>
                <a:lnTo>
                  <a:pt x="24" y="64"/>
                </a:lnTo>
                <a:lnTo>
                  <a:pt x="0" y="0"/>
                </a:lnTo>
                <a:lnTo>
                  <a:pt x="40" y="22"/>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43" name="Line 167"/>
          <p:cNvSpPr>
            <a:spLocks noChangeShapeType="1"/>
          </p:cNvSpPr>
          <p:nvPr/>
        </p:nvSpPr>
        <p:spPr bwMode="auto">
          <a:xfrm flipH="1" flipV="1">
            <a:off x="6011865" y="1732186"/>
            <a:ext cx="2268537" cy="965200"/>
          </a:xfrm>
          <a:prstGeom prst="line">
            <a:avLst/>
          </a:prstGeom>
          <a:noFill/>
          <a:ln w="11">
            <a:solidFill>
              <a:srgbClr val="C00000"/>
            </a:solidFill>
            <a:round/>
            <a:headEnd/>
            <a:tailEnd/>
          </a:ln>
        </p:spPr>
        <p:txBody>
          <a:bodyPr lIns="91431" tIns="45715" rIns="91431" bIns="45715"/>
          <a:lstStyle/>
          <a:p>
            <a:endParaRPr lang="nl-NL"/>
          </a:p>
        </p:txBody>
      </p:sp>
      <p:sp>
        <p:nvSpPr>
          <p:cNvPr id="44" name="Freeform 168"/>
          <p:cNvSpPr>
            <a:spLocks/>
          </p:cNvSpPr>
          <p:nvPr/>
        </p:nvSpPr>
        <p:spPr bwMode="auto">
          <a:xfrm>
            <a:off x="5872165" y="1673451"/>
            <a:ext cx="212725" cy="134937"/>
          </a:xfrm>
          <a:custGeom>
            <a:avLst/>
            <a:gdLst>
              <a:gd name="T0" fmla="*/ 157162 w 134"/>
              <a:gd name="T1" fmla="*/ 68262 h 85"/>
              <a:gd name="T2" fmla="*/ 166687 w 134"/>
              <a:gd name="T3" fmla="*/ 134937 h 85"/>
              <a:gd name="T4" fmla="*/ 166687 w 134"/>
              <a:gd name="T5" fmla="*/ 134937 h 85"/>
              <a:gd name="T6" fmla="*/ 88900 w 134"/>
              <a:gd name="T7" fmla="*/ 63500 h 85"/>
              <a:gd name="T8" fmla="*/ 88900 w 134"/>
              <a:gd name="T9" fmla="*/ 63500 h 85"/>
              <a:gd name="T10" fmla="*/ 0 w 134"/>
              <a:gd name="T11" fmla="*/ 0 h 85"/>
              <a:gd name="T12" fmla="*/ 0 w 134"/>
              <a:gd name="T13" fmla="*/ 0 h 85"/>
              <a:gd name="T14" fmla="*/ 106363 w 134"/>
              <a:gd name="T15" fmla="*/ 20637 h 85"/>
              <a:gd name="T16" fmla="*/ 212725 w 134"/>
              <a:gd name="T17" fmla="*/ 20637 h 85"/>
              <a:gd name="T18" fmla="*/ 212725 w 134"/>
              <a:gd name="T19" fmla="*/ 25400 h 85"/>
              <a:gd name="T20" fmla="*/ 157162 w 134"/>
              <a:gd name="T21" fmla="*/ 6826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85"/>
              <a:gd name="T35" fmla="*/ 134 w 134"/>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85">
                <a:moveTo>
                  <a:pt x="99" y="43"/>
                </a:moveTo>
                <a:lnTo>
                  <a:pt x="105" y="85"/>
                </a:lnTo>
                <a:lnTo>
                  <a:pt x="56" y="40"/>
                </a:lnTo>
                <a:lnTo>
                  <a:pt x="0" y="0"/>
                </a:lnTo>
                <a:lnTo>
                  <a:pt x="67" y="13"/>
                </a:lnTo>
                <a:lnTo>
                  <a:pt x="134" y="13"/>
                </a:lnTo>
                <a:lnTo>
                  <a:pt x="134" y="16"/>
                </a:lnTo>
                <a:lnTo>
                  <a:pt x="99" y="43"/>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45" name="Line 169"/>
          <p:cNvSpPr>
            <a:spLocks noChangeShapeType="1"/>
          </p:cNvSpPr>
          <p:nvPr/>
        </p:nvSpPr>
        <p:spPr bwMode="auto">
          <a:xfrm flipH="1" flipV="1">
            <a:off x="7597777" y="4370612"/>
            <a:ext cx="1065213" cy="1211263"/>
          </a:xfrm>
          <a:prstGeom prst="line">
            <a:avLst/>
          </a:prstGeom>
          <a:noFill/>
          <a:ln w="11">
            <a:solidFill>
              <a:srgbClr val="C00000"/>
            </a:solidFill>
            <a:round/>
            <a:headEnd/>
            <a:tailEnd/>
          </a:ln>
        </p:spPr>
        <p:txBody>
          <a:bodyPr lIns="91431" tIns="45715" rIns="91431" bIns="45715"/>
          <a:lstStyle/>
          <a:p>
            <a:endParaRPr lang="nl-NL"/>
          </a:p>
        </p:txBody>
      </p:sp>
      <p:sp>
        <p:nvSpPr>
          <p:cNvPr id="46" name="Freeform 170"/>
          <p:cNvSpPr>
            <a:spLocks/>
          </p:cNvSpPr>
          <p:nvPr/>
        </p:nvSpPr>
        <p:spPr bwMode="auto">
          <a:xfrm>
            <a:off x="7499352" y="4261075"/>
            <a:ext cx="182563" cy="195262"/>
          </a:xfrm>
          <a:custGeom>
            <a:avLst/>
            <a:gdLst>
              <a:gd name="T0" fmla="*/ 111125 w 115"/>
              <a:gd name="T1" fmla="*/ 122237 h 123"/>
              <a:gd name="T2" fmla="*/ 88900 w 115"/>
              <a:gd name="T3" fmla="*/ 195262 h 123"/>
              <a:gd name="T4" fmla="*/ 85725 w 115"/>
              <a:gd name="T5" fmla="*/ 190500 h 123"/>
              <a:gd name="T6" fmla="*/ 50800 w 115"/>
              <a:gd name="T7" fmla="*/ 92075 h 123"/>
              <a:gd name="T8" fmla="*/ 50800 w 115"/>
              <a:gd name="T9" fmla="*/ 92075 h 123"/>
              <a:gd name="T10" fmla="*/ 0 w 115"/>
              <a:gd name="T11" fmla="*/ 0 h 123"/>
              <a:gd name="T12" fmla="*/ 0 w 115"/>
              <a:gd name="T13" fmla="*/ 0 h 123"/>
              <a:gd name="T14" fmla="*/ 85725 w 115"/>
              <a:gd name="T15" fmla="*/ 58737 h 123"/>
              <a:gd name="T16" fmla="*/ 177800 w 115"/>
              <a:gd name="T17" fmla="*/ 109537 h 123"/>
              <a:gd name="T18" fmla="*/ 182563 w 115"/>
              <a:gd name="T19" fmla="*/ 109537 h 123"/>
              <a:gd name="T20" fmla="*/ 111125 w 115"/>
              <a:gd name="T21" fmla="*/ 122237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123"/>
              <a:gd name="T35" fmla="*/ 115 w 115"/>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123">
                <a:moveTo>
                  <a:pt x="70" y="77"/>
                </a:moveTo>
                <a:lnTo>
                  <a:pt x="56" y="123"/>
                </a:lnTo>
                <a:lnTo>
                  <a:pt x="54" y="120"/>
                </a:lnTo>
                <a:lnTo>
                  <a:pt x="32" y="58"/>
                </a:lnTo>
                <a:lnTo>
                  <a:pt x="0" y="0"/>
                </a:lnTo>
                <a:lnTo>
                  <a:pt x="54" y="37"/>
                </a:lnTo>
                <a:lnTo>
                  <a:pt x="112" y="69"/>
                </a:lnTo>
                <a:lnTo>
                  <a:pt x="115" y="69"/>
                </a:lnTo>
                <a:lnTo>
                  <a:pt x="70" y="77"/>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47" name="Line 171"/>
          <p:cNvSpPr>
            <a:spLocks noChangeShapeType="1"/>
          </p:cNvSpPr>
          <p:nvPr/>
        </p:nvSpPr>
        <p:spPr bwMode="auto">
          <a:xfrm>
            <a:off x="5867402" y="4030887"/>
            <a:ext cx="315913" cy="1588"/>
          </a:xfrm>
          <a:prstGeom prst="line">
            <a:avLst/>
          </a:prstGeom>
          <a:noFill/>
          <a:ln w="11">
            <a:solidFill>
              <a:srgbClr val="C00000"/>
            </a:solidFill>
            <a:round/>
            <a:headEnd/>
            <a:tailEnd/>
          </a:ln>
        </p:spPr>
        <p:txBody>
          <a:bodyPr lIns="91431" tIns="45715" rIns="91431" bIns="45715"/>
          <a:lstStyle/>
          <a:p>
            <a:endParaRPr lang="nl-NL"/>
          </a:p>
        </p:txBody>
      </p:sp>
      <p:sp>
        <p:nvSpPr>
          <p:cNvPr id="48" name="Freeform 172"/>
          <p:cNvSpPr>
            <a:spLocks/>
          </p:cNvSpPr>
          <p:nvPr/>
        </p:nvSpPr>
        <p:spPr bwMode="auto">
          <a:xfrm>
            <a:off x="6127751" y="3972151"/>
            <a:ext cx="207963" cy="122237"/>
          </a:xfrm>
          <a:custGeom>
            <a:avLst/>
            <a:gdLst>
              <a:gd name="T0" fmla="*/ 38100 w 131"/>
              <a:gd name="T1" fmla="*/ 58737 h 77"/>
              <a:gd name="T2" fmla="*/ 0 w 131"/>
              <a:gd name="T3" fmla="*/ 0 h 77"/>
              <a:gd name="T4" fmla="*/ 3175 w 131"/>
              <a:gd name="T5" fmla="*/ 0 h 77"/>
              <a:gd name="T6" fmla="*/ 101600 w 131"/>
              <a:gd name="T7" fmla="*/ 38100 h 77"/>
              <a:gd name="T8" fmla="*/ 101600 w 131"/>
              <a:gd name="T9" fmla="*/ 38100 h 77"/>
              <a:gd name="T10" fmla="*/ 207963 w 131"/>
              <a:gd name="T11" fmla="*/ 58737 h 77"/>
              <a:gd name="T12" fmla="*/ 207963 w 131"/>
              <a:gd name="T13" fmla="*/ 58737 h 77"/>
              <a:gd name="T14" fmla="*/ 101600 w 131"/>
              <a:gd name="T15" fmla="*/ 84137 h 77"/>
              <a:gd name="T16" fmla="*/ 3175 w 131"/>
              <a:gd name="T17" fmla="*/ 122237 h 77"/>
              <a:gd name="T18" fmla="*/ 0 w 131"/>
              <a:gd name="T19" fmla="*/ 122237 h 77"/>
              <a:gd name="T20" fmla="*/ 38100 w 131"/>
              <a:gd name="T21" fmla="*/ 58737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77"/>
              <a:gd name="T35" fmla="*/ 131 w 131"/>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77">
                <a:moveTo>
                  <a:pt x="24" y="37"/>
                </a:moveTo>
                <a:lnTo>
                  <a:pt x="0" y="0"/>
                </a:lnTo>
                <a:lnTo>
                  <a:pt x="2" y="0"/>
                </a:lnTo>
                <a:lnTo>
                  <a:pt x="64" y="24"/>
                </a:lnTo>
                <a:lnTo>
                  <a:pt x="131" y="37"/>
                </a:lnTo>
                <a:lnTo>
                  <a:pt x="64" y="53"/>
                </a:lnTo>
                <a:lnTo>
                  <a:pt x="2" y="77"/>
                </a:lnTo>
                <a:lnTo>
                  <a:pt x="0" y="77"/>
                </a:lnTo>
                <a:lnTo>
                  <a:pt x="24" y="37"/>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49" name="Freeform 173"/>
          <p:cNvSpPr>
            <a:spLocks/>
          </p:cNvSpPr>
          <p:nvPr/>
        </p:nvSpPr>
        <p:spPr bwMode="auto">
          <a:xfrm>
            <a:off x="5149852" y="5518376"/>
            <a:ext cx="2982913" cy="466725"/>
          </a:xfrm>
          <a:custGeom>
            <a:avLst/>
            <a:gdLst>
              <a:gd name="T0" fmla="*/ 0 w 1879"/>
              <a:gd name="T1" fmla="*/ 0 h 294"/>
              <a:gd name="T2" fmla="*/ 0 w 1879"/>
              <a:gd name="T3" fmla="*/ 466725 h 294"/>
              <a:gd name="T4" fmla="*/ 2982913 w 1879"/>
              <a:gd name="T5" fmla="*/ 466725 h 294"/>
              <a:gd name="T6" fmla="*/ 0 60000 65536"/>
              <a:gd name="T7" fmla="*/ 0 60000 65536"/>
              <a:gd name="T8" fmla="*/ 0 60000 65536"/>
              <a:gd name="T9" fmla="*/ 0 w 1879"/>
              <a:gd name="T10" fmla="*/ 0 h 294"/>
              <a:gd name="T11" fmla="*/ 1879 w 1879"/>
              <a:gd name="T12" fmla="*/ 294 h 294"/>
            </a:gdLst>
            <a:ahLst/>
            <a:cxnLst>
              <a:cxn ang="T6">
                <a:pos x="T0" y="T1"/>
              </a:cxn>
              <a:cxn ang="T7">
                <a:pos x="T2" y="T3"/>
              </a:cxn>
              <a:cxn ang="T8">
                <a:pos x="T4" y="T5"/>
              </a:cxn>
            </a:cxnLst>
            <a:rect l="T9" t="T10" r="T11" b="T12"/>
            <a:pathLst>
              <a:path w="1879" h="294">
                <a:moveTo>
                  <a:pt x="0" y="0"/>
                </a:moveTo>
                <a:lnTo>
                  <a:pt x="0" y="294"/>
                </a:lnTo>
                <a:lnTo>
                  <a:pt x="1879" y="294"/>
                </a:lnTo>
              </a:path>
            </a:pathLst>
          </a:custGeom>
          <a:noFill/>
          <a:ln w="11">
            <a:solidFill>
              <a:srgbClr val="C00000"/>
            </a:solidFill>
            <a:prstDash val="solid"/>
            <a:round/>
            <a:headEnd/>
            <a:tailEnd/>
          </a:ln>
        </p:spPr>
        <p:txBody>
          <a:bodyPr lIns="91431" tIns="45715" rIns="91431" bIns="45715"/>
          <a:lstStyle/>
          <a:p>
            <a:endParaRPr lang="nl-NL"/>
          </a:p>
        </p:txBody>
      </p:sp>
      <p:sp>
        <p:nvSpPr>
          <p:cNvPr id="50" name="Freeform 174"/>
          <p:cNvSpPr>
            <a:spLocks/>
          </p:cNvSpPr>
          <p:nvPr/>
        </p:nvSpPr>
        <p:spPr bwMode="auto">
          <a:xfrm>
            <a:off x="8077200" y="5926361"/>
            <a:ext cx="203200" cy="122238"/>
          </a:xfrm>
          <a:custGeom>
            <a:avLst/>
            <a:gdLst>
              <a:gd name="T0" fmla="*/ 38100 w 128"/>
              <a:gd name="T1" fmla="*/ 58738 h 77"/>
              <a:gd name="T2" fmla="*/ 0 w 128"/>
              <a:gd name="T3" fmla="*/ 0 h 77"/>
              <a:gd name="T4" fmla="*/ 0 w 128"/>
              <a:gd name="T5" fmla="*/ 0 h 77"/>
              <a:gd name="T6" fmla="*/ 101600 w 128"/>
              <a:gd name="T7" fmla="*/ 38100 h 77"/>
              <a:gd name="T8" fmla="*/ 101600 w 128"/>
              <a:gd name="T9" fmla="*/ 38100 h 77"/>
              <a:gd name="T10" fmla="*/ 203200 w 128"/>
              <a:gd name="T11" fmla="*/ 58738 h 77"/>
              <a:gd name="T12" fmla="*/ 203200 w 128"/>
              <a:gd name="T13" fmla="*/ 58738 h 77"/>
              <a:gd name="T14" fmla="*/ 101600 w 128"/>
              <a:gd name="T15" fmla="*/ 84138 h 77"/>
              <a:gd name="T16" fmla="*/ 0 w 128"/>
              <a:gd name="T17" fmla="*/ 122238 h 77"/>
              <a:gd name="T18" fmla="*/ 0 w 128"/>
              <a:gd name="T19" fmla="*/ 122238 h 77"/>
              <a:gd name="T20" fmla="*/ 38100 w 128"/>
              <a:gd name="T21" fmla="*/ 58738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77"/>
              <a:gd name="T35" fmla="*/ 128 w 12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77">
                <a:moveTo>
                  <a:pt x="24" y="37"/>
                </a:moveTo>
                <a:lnTo>
                  <a:pt x="0" y="0"/>
                </a:lnTo>
                <a:lnTo>
                  <a:pt x="64" y="24"/>
                </a:lnTo>
                <a:lnTo>
                  <a:pt x="128" y="37"/>
                </a:lnTo>
                <a:lnTo>
                  <a:pt x="64" y="53"/>
                </a:lnTo>
                <a:lnTo>
                  <a:pt x="0" y="77"/>
                </a:lnTo>
                <a:lnTo>
                  <a:pt x="24" y="37"/>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51" name="Line 175"/>
          <p:cNvSpPr>
            <a:spLocks noChangeShapeType="1"/>
          </p:cNvSpPr>
          <p:nvPr/>
        </p:nvSpPr>
        <p:spPr bwMode="auto">
          <a:xfrm>
            <a:off x="5141915" y="2068736"/>
            <a:ext cx="1587" cy="223838"/>
          </a:xfrm>
          <a:prstGeom prst="line">
            <a:avLst/>
          </a:prstGeom>
          <a:noFill/>
          <a:ln w="11">
            <a:solidFill>
              <a:srgbClr val="C00000"/>
            </a:solidFill>
            <a:round/>
            <a:headEnd/>
            <a:tailEnd/>
          </a:ln>
        </p:spPr>
        <p:txBody>
          <a:bodyPr lIns="91431" tIns="45715" rIns="91431" bIns="45715"/>
          <a:lstStyle/>
          <a:p>
            <a:endParaRPr lang="nl-NL"/>
          </a:p>
        </p:txBody>
      </p:sp>
      <p:sp>
        <p:nvSpPr>
          <p:cNvPr id="52" name="Freeform 176"/>
          <p:cNvSpPr>
            <a:spLocks/>
          </p:cNvSpPr>
          <p:nvPr/>
        </p:nvSpPr>
        <p:spPr bwMode="auto">
          <a:xfrm>
            <a:off x="5078414" y="2238599"/>
            <a:ext cx="122237" cy="207962"/>
          </a:xfrm>
          <a:custGeom>
            <a:avLst/>
            <a:gdLst>
              <a:gd name="T0" fmla="*/ 63500 w 77"/>
              <a:gd name="T1" fmla="*/ 38100 h 131"/>
              <a:gd name="T2" fmla="*/ 122237 w 77"/>
              <a:gd name="T3" fmla="*/ 0 h 131"/>
              <a:gd name="T4" fmla="*/ 122237 w 77"/>
              <a:gd name="T5" fmla="*/ 3175 h 131"/>
              <a:gd name="T6" fmla="*/ 84137 w 77"/>
              <a:gd name="T7" fmla="*/ 101600 h 131"/>
              <a:gd name="T8" fmla="*/ 84137 w 77"/>
              <a:gd name="T9" fmla="*/ 101600 h 131"/>
              <a:gd name="T10" fmla="*/ 63500 w 77"/>
              <a:gd name="T11" fmla="*/ 207962 h 131"/>
              <a:gd name="T12" fmla="*/ 63500 w 77"/>
              <a:gd name="T13" fmla="*/ 207962 h 131"/>
              <a:gd name="T14" fmla="*/ 38100 w 77"/>
              <a:gd name="T15" fmla="*/ 101600 h 131"/>
              <a:gd name="T16" fmla="*/ 0 w 77"/>
              <a:gd name="T17" fmla="*/ 3175 h 131"/>
              <a:gd name="T18" fmla="*/ 0 w 77"/>
              <a:gd name="T19" fmla="*/ 0 h 131"/>
              <a:gd name="T20" fmla="*/ 63500 w 77"/>
              <a:gd name="T21" fmla="*/ 38100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131"/>
              <a:gd name="T35" fmla="*/ 77 w 77"/>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131">
                <a:moveTo>
                  <a:pt x="40" y="24"/>
                </a:moveTo>
                <a:lnTo>
                  <a:pt x="77" y="0"/>
                </a:lnTo>
                <a:lnTo>
                  <a:pt x="77" y="2"/>
                </a:lnTo>
                <a:lnTo>
                  <a:pt x="53" y="64"/>
                </a:lnTo>
                <a:lnTo>
                  <a:pt x="40" y="131"/>
                </a:lnTo>
                <a:lnTo>
                  <a:pt x="24" y="64"/>
                </a:lnTo>
                <a:lnTo>
                  <a:pt x="0" y="2"/>
                </a:lnTo>
                <a:lnTo>
                  <a:pt x="0" y="0"/>
                </a:lnTo>
                <a:lnTo>
                  <a:pt x="40" y="24"/>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53" name="Freeform 177"/>
          <p:cNvSpPr>
            <a:spLocks/>
          </p:cNvSpPr>
          <p:nvPr/>
        </p:nvSpPr>
        <p:spPr bwMode="auto">
          <a:xfrm>
            <a:off x="5078414" y="1914749"/>
            <a:ext cx="122237" cy="207962"/>
          </a:xfrm>
          <a:custGeom>
            <a:avLst/>
            <a:gdLst>
              <a:gd name="T0" fmla="*/ 63500 w 77"/>
              <a:gd name="T1" fmla="*/ 169862 h 131"/>
              <a:gd name="T2" fmla="*/ 0 w 77"/>
              <a:gd name="T3" fmla="*/ 207962 h 131"/>
              <a:gd name="T4" fmla="*/ 0 w 77"/>
              <a:gd name="T5" fmla="*/ 204787 h 131"/>
              <a:gd name="T6" fmla="*/ 38100 w 77"/>
              <a:gd name="T7" fmla="*/ 106362 h 131"/>
              <a:gd name="T8" fmla="*/ 38100 w 77"/>
              <a:gd name="T9" fmla="*/ 106362 h 131"/>
              <a:gd name="T10" fmla="*/ 63500 w 77"/>
              <a:gd name="T11" fmla="*/ 0 h 131"/>
              <a:gd name="T12" fmla="*/ 63500 w 77"/>
              <a:gd name="T13" fmla="*/ 0 h 131"/>
              <a:gd name="T14" fmla="*/ 84137 w 77"/>
              <a:gd name="T15" fmla="*/ 106362 h 131"/>
              <a:gd name="T16" fmla="*/ 122237 w 77"/>
              <a:gd name="T17" fmla="*/ 204787 h 131"/>
              <a:gd name="T18" fmla="*/ 122237 w 77"/>
              <a:gd name="T19" fmla="*/ 207962 h 131"/>
              <a:gd name="T20" fmla="*/ 63500 w 77"/>
              <a:gd name="T21" fmla="*/ 169862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131"/>
              <a:gd name="T35" fmla="*/ 77 w 77"/>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131">
                <a:moveTo>
                  <a:pt x="40" y="107"/>
                </a:moveTo>
                <a:lnTo>
                  <a:pt x="0" y="131"/>
                </a:lnTo>
                <a:lnTo>
                  <a:pt x="0" y="129"/>
                </a:lnTo>
                <a:lnTo>
                  <a:pt x="24" y="67"/>
                </a:lnTo>
                <a:lnTo>
                  <a:pt x="40" y="0"/>
                </a:lnTo>
                <a:lnTo>
                  <a:pt x="53" y="67"/>
                </a:lnTo>
                <a:lnTo>
                  <a:pt x="77" y="129"/>
                </a:lnTo>
                <a:lnTo>
                  <a:pt x="77" y="131"/>
                </a:lnTo>
                <a:lnTo>
                  <a:pt x="40" y="107"/>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54" name="Line 178"/>
          <p:cNvSpPr>
            <a:spLocks noChangeShapeType="1"/>
          </p:cNvSpPr>
          <p:nvPr/>
        </p:nvSpPr>
        <p:spPr bwMode="auto">
          <a:xfrm>
            <a:off x="4087815" y="5219926"/>
            <a:ext cx="192087" cy="1587"/>
          </a:xfrm>
          <a:prstGeom prst="line">
            <a:avLst/>
          </a:prstGeom>
          <a:noFill/>
          <a:ln w="11">
            <a:solidFill>
              <a:srgbClr val="C00000"/>
            </a:solidFill>
            <a:round/>
            <a:headEnd/>
            <a:tailEnd/>
          </a:ln>
        </p:spPr>
        <p:txBody>
          <a:bodyPr lIns="91431" tIns="45715" rIns="91431" bIns="45715"/>
          <a:lstStyle/>
          <a:p>
            <a:endParaRPr lang="nl-NL"/>
          </a:p>
        </p:txBody>
      </p:sp>
      <p:sp>
        <p:nvSpPr>
          <p:cNvPr id="55" name="Freeform 179"/>
          <p:cNvSpPr>
            <a:spLocks/>
          </p:cNvSpPr>
          <p:nvPr/>
        </p:nvSpPr>
        <p:spPr bwMode="auto">
          <a:xfrm>
            <a:off x="4224338" y="5161188"/>
            <a:ext cx="207962" cy="123825"/>
          </a:xfrm>
          <a:custGeom>
            <a:avLst/>
            <a:gdLst>
              <a:gd name="T0" fmla="*/ 38100 w 131"/>
              <a:gd name="T1" fmla="*/ 58738 h 78"/>
              <a:gd name="T2" fmla="*/ 0 w 131"/>
              <a:gd name="T3" fmla="*/ 0 h 78"/>
              <a:gd name="T4" fmla="*/ 4762 w 131"/>
              <a:gd name="T5" fmla="*/ 0 h 78"/>
              <a:gd name="T6" fmla="*/ 101600 w 131"/>
              <a:gd name="T7" fmla="*/ 38100 h 78"/>
              <a:gd name="T8" fmla="*/ 101600 w 131"/>
              <a:gd name="T9" fmla="*/ 38100 h 78"/>
              <a:gd name="T10" fmla="*/ 207962 w 131"/>
              <a:gd name="T11" fmla="*/ 58738 h 78"/>
              <a:gd name="T12" fmla="*/ 207962 w 131"/>
              <a:gd name="T13" fmla="*/ 58738 h 78"/>
              <a:gd name="T14" fmla="*/ 101600 w 131"/>
              <a:gd name="T15" fmla="*/ 84137 h 78"/>
              <a:gd name="T16" fmla="*/ 4762 w 131"/>
              <a:gd name="T17" fmla="*/ 123825 h 78"/>
              <a:gd name="T18" fmla="*/ 0 w 131"/>
              <a:gd name="T19" fmla="*/ 123825 h 78"/>
              <a:gd name="T20" fmla="*/ 38100 w 131"/>
              <a:gd name="T21" fmla="*/ 58738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78"/>
              <a:gd name="T35" fmla="*/ 131 w 131"/>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78">
                <a:moveTo>
                  <a:pt x="24" y="37"/>
                </a:moveTo>
                <a:lnTo>
                  <a:pt x="0" y="0"/>
                </a:lnTo>
                <a:lnTo>
                  <a:pt x="3" y="0"/>
                </a:lnTo>
                <a:lnTo>
                  <a:pt x="64" y="24"/>
                </a:lnTo>
                <a:lnTo>
                  <a:pt x="131" y="37"/>
                </a:lnTo>
                <a:lnTo>
                  <a:pt x="64" y="53"/>
                </a:lnTo>
                <a:lnTo>
                  <a:pt x="3" y="78"/>
                </a:lnTo>
                <a:lnTo>
                  <a:pt x="0" y="78"/>
                </a:lnTo>
                <a:lnTo>
                  <a:pt x="24" y="37"/>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56" name="Freeform 180"/>
          <p:cNvSpPr>
            <a:spLocks/>
          </p:cNvSpPr>
          <p:nvPr/>
        </p:nvSpPr>
        <p:spPr bwMode="auto">
          <a:xfrm>
            <a:off x="3935413" y="5161188"/>
            <a:ext cx="203200" cy="123825"/>
          </a:xfrm>
          <a:custGeom>
            <a:avLst/>
            <a:gdLst>
              <a:gd name="T0" fmla="*/ 169862 w 128"/>
              <a:gd name="T1" fmla="*/ 58738 h 78"/>
              <a:gd name="T2" fmla="*/ 203200 w 128"/>
              <a:gd name="T3" fmla="*/ 123825 h 78"/>
              <a:gd name="T4" fmla="*/ 203200 w 128"/>
              <a:gd name="T5" fmla="*/ 123825 h 78"/>
              <a:gd name="T6" fmla="*/ 101600 w 128"/>
              <a:gd name="T7" fmla="*/ 84137 h 78"/>
              <a:gd name="T8" fmla="*/ 101600 w 128"/>
              <a:gd name="T9" fmla="*/ 84137 h 78"/>
              <a:gd name="T10" fmla="*/ 0 w 128"/>
              <a:gd name="T11" fmla="*/ 58738 h 78"/>
              <a:gd name="T12" fmla="*/ 0 w 128"/>
              <a:gd name="T13" fmla="*/ 58738 h 78"/>
              <a:gd name="T14" fmla="*/ 101600 w 128"/>
              <a:gd name="T15" fmla="*/ 38100 h 78"/>
              <a:gd name="T16" fmla="*/ 203200 w 128"/>
              <a:gd name="T17" fmla="*/ 0 h 78"/>
              <a:gd name="T18" fmla="*/ 203200 w 128"/>
              <a:gd name="T19" fmla="*/ 0 h 78"/>
              <a:gd name="T20" fmla="*/ 169862 w 128"/>
              <a:gd name="T21" fmla="*/ 58738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78"/>
              <a:gd name="T35" fmla="*/ 128 w 128"/>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78">
                <a:moveTo>
                  <a:pt x="107" y="37"/>
                </a:moveTo>
                <a:lnTo>
                  <a:pt x="128" y="78"/>
                </a:lnTo>
                <a:lnTo>
                  <a:pt x="64" y="53"/>
                </a:lnTo>
                <a:lnTo>
                  <a:pt x="0" y="37"/>
                </a:lnTo>
                <a:lnTo>
                  <a:pt x="64" y="24"/>
                </a:lnTo>
                <a:lnTo>
                  <a:pt x="128" y="0"/>
                </a:lnTo>
                <a:lnTo>
                  <a:pt x="107" y="37"/>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57" name="Line 181"/>
          <p:cNvSpPr>
            <a:spLocks noChangeShapeType="1"/>
          </p:cNvSpPr>
          <p:nvPr/>
        </p:nvSpPr>
        <p:spPr bwMode="auto">
          <a:xfrm>
            <a:off x="6011865" y="5219926"/>
            <a:ext cx="192087" cy="1587"/>
          </a:xfrm>
          <a:prstGeom prst="line">
            <a:avLst/>
          </a:prstGeom>
          <a:noFill/>
          <a:ln w="11">
            <a:solidFill>
              <a:srgbClr val="004F5A"/>
            </a:solidFill>
            <a:round/>
            <a:headEnd/>
            <a:tailEnd/>
          </a:ln>
        </p:spPr>
        <p:txBody>
          <a:bodyPr lIns="91431" tIns="45715" rIns="91431" bIns="45715"/>
          <a:lstStyle/>
          <a:p>
            <a:endParaRPr lang="nl-NL"/>
          </a:p>
        </p:txBody>
      </p:sp>
      <p:sp>
        <p:nvSpPr>
          <p:cNvPr id="58" name="Freeform 182"/>
          <p:cNvSpPr>
            <a:spLocks/>
          </p:cNvSpPr>
          <p:nvPr/>
        </p:nvSpPr>
        <p:spPr bwMode="auto">
          <a:xfrm>
            <a:off x="6153150" y="5161188"/>
            <a:ext cx="203200" cy="123825"/>
          </a:xfrm>
          <a:custGeom>
            <a:avLst/>
            <a:gdLst>
              <a:gd name="T0" fmla="*/ 33337 w 128"/>
              <a:gd name="T1" fmla="*/ 58738 h 78"/>
              <a:gd name="T2" fmla="*/ 0 w 128"/>
              <a:gd name="T3" fmla="*/ 0 h 78"/>
              <a:gd name="T4" fmla="*/ 0 w 128"/>
              <a:gd name="T5" fmla="*/ 0 h 78"/>
              <a:gd name="T6" fmla="*/ 101600 w 128"/>
              <a:gd name="T7" fmla="*/ 38100 h 78"/>
              <a:gd name="T8" fmla="*/ 101600 w 128"/>
              <a:gd name="T9" fmla="*/ 38100 h 78"/>
              <a:gd name="T10" fmla="*/ 203200 w 128"/>
              <a:gd name="T11" fmla="*/ 58738 h 78"/>
              <a:gd name="T12" fmla="*/ 203200 w 128"/>
              <a:gd name="T13" fmla="*/ 58738 h 78"/>
              <a:gd name="T14" fmla="*/ 101600 w 128"/>
              <a:gd name="T15" fmla="*/ 84137 h 78"/>
              <a:gd name="T16" fmla="*/ 0 w 128"/>
              <a:gd name="T17" fmla="*/ 123825 h 78"/>
              <a:gd name="T18" fmla="*/ 0 w 128"/>
              <a:gd name="T19" fmla="*/ 123825 h 78"/>
              <a:gd name="T20" fmla="*/ 33337 w 128"/>
              <a:gd name="T21" fmla="*/ 58738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78"/>
              <a:gd name="T35" fmla="*/ 128 w 128"/>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78">
                <a:moveTo>
                  <a:pt x="21" y="37"/>
                </a:moveTo>
                <a:lnTo>
                  <a:pt x="0" y="0"/>
                </a:lnTo>
                <a:lnTo>
                  <a:pt x="64" y="24"/>
                </a:lnTo>
                <a:lnTo>
                  <a:pt x="128" y="37"/>
                </a:lnTo>
                <a:lnTo>
                  <a:pt x="64" y="53"/>
                </a:lnTo>
                <a:lnTo>
                  <a:pt x="0" y="78"/>
                </a:lnTo>
                <a:lnTo>
                  <a:pt x="21" y="37"/>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59" name="Freeform 183"/>
          <p:cNvSpPr>
            <a:spLocks/>
          </p:cNvSpPr>
          <p:nvPr/>
        </p:nvSpPr>
        <p:spPr bwMode="auto">
          <a:xfrm>
            <a:off x="5859464" y="5161188"/>
            <a:ext cx="207962" cy="123825"/>
          </a:xfrm>
          <a:custGeom>
            <a:avLst/>
            <a:gdLst>
              <a:gd name="T0" fmla="*/ 169862 w 131"/>
              <a:gd name="T1" fmla="*/ 58738 h 78"/>
              <a:gd name="T2" fmla="*/ 207962 w 131"/>
              <a:gd name="T3" fmla="*/ 123825 h 78"/>
              <a:gd name="T4" fmla="*/ 207962 w 131"/>
              <a:gd name="T5" fmla="*/ 123825 h 78"/>
              <a:gd name="T6" fmla="*/ 106362 w 131"/>
              <a:gd name="T7" fmla="*/ 84137 h 78"/>
              <a:gd name="T8" fmla="*/ 106362 w 131"/>
              <a:gd name="T9" fmla="*/ 84137 h 78"/>
              <a:gd name="T10" fmla="*/ 0 w 131"/>
              <a:gd name="T11" fmla="*/ 58738 h 78"/>
              <a:gd name="T12" fmla="*/ 0 w 131"/>
              <a:gd name="T13" fmla="*/ 58738 h 78"/>
              <a:gd name="T14" fmla="*/ 106362 w 131"/>
              <a:gd name="T15" fmla="*/ 38100 h 78"/>
              <a:gd name="T16" fmla="*/ 207962 w 131"/>
              <a:gd name="T17" fmla="*/ 0 h 78"/>
              <a:gd name="T18" fmla="*/ 207962 w 131"/>
              <a:gd name="T19" fmla="*/ 0 h 78"/>
              <a:gd name="T20" fmla="*/ 169862 w 131"/>
              <a:gd name="T21" fmla="*/ 58738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78"/>
              <a:gd name="T35" fmla="*/ 131 w 131"/>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78">
                <a:moveTo>
                  <a:pt x="107" y="37"/>
                </a:moveTo>
                <a:lnTo>
                  <a:pt x="131" y="78"/>
                </a:lnTo>
                <a:lnTo>
                  <a:pt x="67" y="53"/>
                </a:lnTo>
                <a:lnTo>
                  <a:pt x="0" y="37"/>
                </a:lnTo>
                <a:lnTo>
                  <a:pt x="67" y="24"/>
                </a:lnTo>
                <a:lnTo>
                  <a:pt x="131" y="0"/>
                </a:lnTo>
                <a:lnTo>
                  <a:pt x="107" y="37"/>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60" name="Line 184"/>
          <p:cNvSpPr>
            <a:spLocks noChangeShapeType="1"/>
          </p:cNvSpPr>
          <p:nvPr/>
        </p:nvSpPr>
        <p:spPr bwMode="auto">
          <a:xfrm flipV="1">
            <a:off x="5808665" y="4497611"/>
            <a:ext cx="428625" cy="293688"/>
          </a:xfrm>
          <a:prstGeom prst="line">
            <a:avLst/>
          </a:prstGeom>
          <a:noFill/>
          <a:ln w="11">
            <a:solidFill>
              <a:srgbClr val="C00000"/>
            </a:solidFill>
            <a:round/>
            <a:headEnd/>
            <a:tailEnd/>
          </a:ln>
        </p:spPr>
        <p:txBody>
          <a:bodyPr lIns="91431" tIns="45715" rIns="91431" bIns="45715"/>
          <a:lstStyle/>
          <a:p>
            <a:endParaRPr lang="nl-NL"/>
          </a:p>
        </p:txBody>
      </p:sp>
      <p:sp>
        <p:nvSpPr>
          <p:cNvPr id="61" name="Freeform 185"/>
          <p:cNvSpPr>
            <a:spLocks/>
          </p:cNvSpPr>
          <p:nvPr/>
        </p:nvSpPr>
        <p:spPr bwMode="auto">
          <a:xfrm>
            <a:off x="6161090" y="4413475"/>
            <a:ext cx="204787" cy="165100"/>
          </a:xfrm>
          <a:custGeom>
            <a:avLst/>
            <a:gdLst>
              <a:gd name="T0" fmla="*/ 63500 w 129"/>
              <a:gd name="T1" fmla="*/ 93662 h 104"/>
              <a:gd name="T2" fmla="*/ 0 w 129"/>
              <a:gd name="T3" fmla="*/ 63500 h 104"/>
              <a:gd name="T4" fmla="*/ 0 w 129"/>
              <a:gd name="T5" fmla="*/ 58738 h 104"/>
              <a:gd name="T6" fmla="*/ 101600 w 129"/>
              <a:gd name="T7" fmla="*/ 38100 h 104"/>
              <a:gd name="T8" fmla="*/ 101600 w 129"/>
              <a:gd name="T9" fmla="*/ 38100 h 104"/>
              <a:gd name="T10" fmla="*/ 204787 w 129"/>
              <a:gd name="T11" fmla="*/ 0 h 104"/>
              <a:gd name="T12" fmla="*/ 204787 w 129"/>
              <a:gd name="T13" fmla="*/ 0 h 104"/>
              <a:gd name="T14" fmla="*/ 131762 w 129"/>
              <a:gd name="T15" fmla="*/ 76200 h 104"/>
              <a:gd name="T16" fmla="*/ 68262 w 129"/>
              <a:gd name="T17" fmla="*/ 165100 h 104"/>
              <a:gd name="T18" fmla="*/ 68262 w 129"/>
              <a:gd name="T19" fmla="*/ 165100 h 104"/>
              <a:gd name="T20" fmla="*/ 63500 w 129"/>
              <a:gd name="T21" fmla="*/ 93662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04"/>
              <a:gd name="T35" fmla="*/ 129 w 129"/>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04">
                <a:moveTo>
                  <a:pt x="40" y="59"/>
                </a:moveTo>
                <a:lnTo>
                  <a:pt x="0" y="40"/>
                </a:lnTo>
                <a:lnTo>
                  <a:pt x="0" y="37"/>
                </a:lnTo>
                <a:lnTo>
                  <a:pt x="64" y="24"/>
                </a:lnTo>
                <a:lnTo>
                  <a:pt x="129" y="0"/>
                </a:lnTo>
                <a:lnTo>
                  <a:pt x="83" y="48"/>
                </a:lnTo>
                <a:lnTo>
                  <a:pt x="43" y="104"/>
                </a:lnTo>
                <a:lnTo>
                  <a:pt x="40" y="59"/>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62" name="Freeform 186"/>
          <p:cNvSpPr>
            <a:spLocks/>
          </p:cNvSpPr>
          <p:nvPr/>
        </p:nvSpPr>
        <p:spPr bwMode="auto">
          <a:xfrm>
            <a:off x="5681663" y="4710336"/>
            <a:ext cx="207962" cy="166688"/>
          </a:xfrm>
          <a:custGeom>
            <a:avLst/>
            <a:gdLst>
              <a:gd name="T0" fmla="*/ 139700 w 131"/>
              <a:gd name="T1" fmla="*/ 73025 h 105"/>
              <a:gd name="T2" fmla="*/ 207962 w 131"/>
              <a:gd name="T3" fmla="*/ 101600 h 105"/>
              <a:gd name="T4" fmla="*/ 203200 w 131"/>
              <a:gd name="T5" fmla="*/ 101600 h 105"/>
              <a:gd name="T6" fmla="*/ 101600 w 131"/>
              <a:gd name="T7" fmla="*/ 128588 h 105"/>
              <a:gd name="T8" fmla="*/ 101600 w 131"/>
              <a:gd name="T9" fmla="*/ 128588 h 105"/>
              <a:gd name="T10" fmla="*/ 0 w 131"/>
              <a:gd name="T11" fmla="*/ 166688 h 105"/>
              <a:gd name="T12" fmla="*/ 0 w 131"/>
              <a:gd name="T13" fmla="*/ 166688 h 105"/>
              <a:gd name="T14" fmla="*/ 76200 w 131"/>
              <a:gd name="T15" fmla="*/ 88900 h 105"/>
              <a:gd name="T16" fmla="*/ 134937 w 131"/>
              <a:gd name="T17" fmla="*/ 0 h 105"/>
              <a:gd name="T18" fmla="*/ 134937 w 131"/>
              <a:gd name="T19" fmla="*/ 0 h 105"/>
              <a:gd name="T20" fmla="*/ 139700 w 131"/>
              <a:gd name="T21" fmla="*/ 73025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105"/>
              <a:gd name="T35" fmla="*/ 131 w 131"/>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105">
                <a:moveTo>
                  <a:pt x="88" y="46"/>
                </a:moveTo>
                <a:lnTo>
                  <a:pt x="131" y="64"/>
                </a:lnTo>
                <a:lnTo>
                  <a:pt x="128" y="64"/>
                </a:lnTo>
                <a:lnTo>
                  <a:pt x="64" y="81"/>
                </a:lnTo>
                <a:lnTo>
                  <a:pt x="0" y="105"/>
                </a:lnTo>
                <a:lnTo>
                  <a:pt x="48" y="56"/>
                </a:lnTo>
                <a:lnTo>
                  <a:pt x="85" y="0"/>
                </a:lnTo>
                <a:lnTo>
                  <a:pt x="88" y="46"/>
                </a:lnTo>
                <a:close/>
              </a:path>
            </a:pathLst>
          </a:custGeom>
          <a:solidFill>
            <a:srgbClr val="C00000"/>
          </a:solidFill>
          <a:ln w="9525">
            <a:solidFill>
              <a:srgbClr val="C00000"/>
            </a:solidFill>
            <a:round/>
            <a:headEnd/>
            <a:tailEnd/>
          </a:ln>
        </p:spPr>
        <p:txBody>
          <a:bodyPr lIns="91431" tIns="45715" rIns="91431" bIns="45715"/>
          <a:lstStyle/>
          <a:p>
            <a:endParaRPr lang="nl-NL"/>
          </a:p>
        </p:txBody>
      </p:sp>
      <p:sp>
        <p:nvSpPr>
          <p:cNvPr id="63" name="Line 187"/>
          <p:cNvSpPr>
            <a:spLocks noChangeShapeType="1"/>
          </p:cNvSpPr>
          <p:nvPr/>
        </p:nvSpPr>
        <p:spPr bwMode="auto">
          <a:xfrm>
            <a:off x="2541590" y="3397475"/>
            <a:ext cx="7158037" cy="1587"/>
          </a:xfrm>
          <a:prstGeom prst="line">
            <a:avLst/>
          </a:prstGeom>
          <a:noFill/>
          <a:ln w="11">
            <a:solidFill>
              <a:srgbClr val="004F5A"/>
            </a:solidFill>
            <a:round/>
            <a:headEnd/>
            <a:tailEnd/>
          </a:ln>
        </p:spPr>
        <p:txBody>
          <a:bodyPr lIns="91431" tIns="45715" rIns="91431" bIns="45715"/>
          <a:lstStyle/>
          <a:p>
            <a:endParaRPr lang="nl-NL"/>
          </a:p>
        </p:txBody>
      </p:sp>
      <p:sp>
        <p:nvSpPr>
          <p:cNvPr id="64" name="TextBox 263"/>
          <p:cNvSpPr txBox="1">
            <a:spLocks noChangeArrowheads="1"/>
          </p:cNvSpPr>
          <p:nvPr/>
        </p:nvSpPr>
        <p:spPr bwMode="auto">
          <a:xfrm>
            <a:off x="4655842" y="1412876"/>
            <a:ext cx="790575" cy="307766"/>
          </a:xfrm>
          <a:prstGeom prst="rect">
            <a:avLst/>
          </a:prstGeom>
          <a:noFill/>
          <a:ln w="9525">
            <a:noFill/>
            <a:miter lim="800000"/>
            <a:headEnd/>
            <a:tailEnd/>
          </a:ln>
        </p:spPr>
        <p:txBody>
          <a:bodyPr lIns="91431" tIns="45715" rIns="91431" bIns="45715">
            <a:spAutoFit/>
          </a:bodyPr>
          <a:lstStyle/>
          <a:p>
            <a:pPr algn="ctr"/>
            <a:r>
              <a:rPr lang="en-GB" sz="1400" b="1" dirty="0">
                <a:solidFill>
                  <a:schemeClr val="bg1"/>
                </a:solidFill>
                <a:latin typeface="Arial" charset="0"/>
                <a:cs typeface="Arial" charset="0"/>
              </a:rPr>
              <a:t>Policy</a:t>
            </a:r>
          </a:p>
        </p:txBody>
      </p:sp>
      <p:sp>
        <p:nvSpPr>
          <p:cNvPr id="65" name="TextBox 264"/>
          <p:cNvSpPr txBox="1">
            <a:spLocks noChangeArrowheads="1"/>
          </p:cNvSpPr>
          <p:nvPr/>
        </p:nvSpPr>
        <p:spPr bwMode="auto">
          <a:xfrm>
            <a:off x="4511826" y="2564906"/>
            <a:ext cx="1081087" cy="523210"/>
          </a:xfrm>
          <a:prstGeom prst="rect">
            <a:avLst/>
          </a:prstGeom>
          <a:noFill/>
          <a:ln w="9525">
            <a:noFill/>
            <a:miter lim="800000"/>
            <a:headEnd/>
            <a:tailEnd/>
          </a:ln>
        </p:spPr>
        <p:txBody>
          <a:bodyPr lIns="91431" tIns="45715" rIns="91431" bIns="45715">
            <a:spAutoFit/>
          </a:bodyPr>
          <a:lstStyle/>
          <a:p>
            <a:pPr algn="ctr"/>
            <a:r>
              <a:rPr lang="en-GB" sz="1400" b="1" dirty="0">
                <a:solidFill>
                  <a:schemeClr val="bg1"/>
                </a:solidFill>
                <a:latin typeface="Arial" charset="0"/>
                <a:cs typeface="Arial" charset="0"/>
              </a:rPr>
              <a:t>Process guide</a:t>
            </a:r>
          </a:p>
        </p:txBody>
      </p:sp>
      <p:sp>
        <p:nvSpPr>
          <p:cNvPr id="66" name="TextBox 265"/>
          <p:cNvSpPr txBox="1">
            <a:spLocks noChangeArrowheads="1"/>
          </p:cNvSpPr>
          <p:nvPr/>
        </p:nvSpPr>
        <p:spPr bwMode="auto">
          <a:xfrm>
            <a:off x="4583833" y="3861050"/>
            <a:ext cx="1008063" cy="307766"/>
          </a:xfrm>
          <a:prstGeom prst="rect">
            <a:avLst/>
          </a:prstGeom>
          <a:noFill/>
          <a:ln w="9525">
            <a:noFill/>
            <a:miter lim="800000"/>
            <a:headEnd/>
            <a:tailEnd/>
          </a:ln>
        </p:spPr>
        <p:txBody>
          <a:bodyPr lIns="91431" tIns="45715" rIns="91431" bIns="45715">
            <a:spAutoFit/>
          </a:bodyPr>
          <a:lstStyle/>
          <a:p>
            <a:pPr algn="ctr"/>
            <a:r>
              <a:rPr lang="en-GB" sz="1400" b="1" dirty="0">
                <a:solidFill>
                  <a:schemeClr val="bg1"/>
                </a:solidFill>
                <a:latin typeface="Arial" charset="0"/>
                <a:cs typeface="Arial" charset="0"/>
              </a:rPr>
              <a:t>Strategy</a:t>
            </a:r>
          </a:p>
        </p:txBody>
      </p:sp>
      <p:sp>
        <p:nvSpPr>
          <p:cNvPr id="67" name="TextBox 266"/>
          <p:cNvSpPr txBox="1">
            <a:spLocks noChangeArrowheads="1"/>
          </p:cNvSpPr>
          <p:nvPr/>
        </p:nvSpPr>
        <p:spPr bwMode="auto">
          <a:xfrm>
            <a:off x="2424114" y="4928207"/>
            <a:ext cx="1584325" cy="523210"/>
          </a:xfrm>
          <a:prstGeom prst="rect">
            <a:avLst/>
          </a:prstGeom>
          <a:noFill/>
          <a:ln w="9525">
            <a:noFill/>
            <a:miter lim="800000"/>
            <a:headEnd/>
            <a:tailEnd/>
          </a:ln>
        </p:spPr>
        <p:txBody>
          <a:bodyPr lIns="91431" tIns="45715" rIns="91431" bIns="45715">
            <a:spAutoFit/>
          </a:bodyPr>
          <a:lstStyle/>
          <a:p>
            <a:pPr algn="ctr"/>
            <a:r>
              <a:rPr lang="en-GB" sz="1400" b="1" dirty="0">
                <a:solidFill>
                  <a:schemeClr val="bg1"/>
                </a:solidFill>
                <a:latin typeface="Arial" charset="0"/>
                <a:cs typeface="Arial" charset="0"/>
              </a:rPr>
              <a:t>Risk response plan</a:t>
            </a:r>
          </a:p>
        </p:txBody>
      </p:sp>
      <p:sp>
        <p:nvSpPr>
          <p:cNvPr id="68" name="TextBox 267"/>
          <p:cNvSpPr txBox="1">
            <a:spLocks noChangeArrowheads="1"/>
          </p:cNvSpPr>
          <p:nvPr/>
        </p:nvSpPr>
        <p:spPr bwMode="auto">
          <a:xfrm>
            <a:off x="4583833" y="4941170"/>
            <a:ext cx="1008062" cy="523210"/>
          </a:xfrm>
          <a:prstGeom prst="rect">
            <a:avLst/>
          </a:prstGeom>
          <a:noFill/>
          <a:ln w="9525">
            <a:noFill/>
            <a:miter lim="800000"/>
            <a:headEnd/>
            <a:tailEnd/>
          </a:ln>
        </p:spPr>
        <p:txBody>
          <a:bodyPr lIns="91431" tIns="45715" rIns="91431" bIns="45715">
            <a:spAutoFit/>
          </a:bodyPr>
          <a:lstStyle/>
          <a:p>
            <a:pPr algn="ctr"/>
            <a:r>
              <a:rPr lang="en-GB" sz="1400" b="1" dirty="0">
                <a:solidFill>
                  <a:schemeClr val="bg1"/>
                </a:solidFill>
                <a:latin typeface="Arial" charset="0"/>
                <a:cs typeface="Arial" charset="0"/>
              </a:rPr>
              <a:t>Risk register</a:t>
            </a:r>
          </a:p>
        </p:txBody>
      </p:sp>
      <p:sp>
        <p:nvSpPr>
          <p:cNvPr id="69" name="TextBox 268"/>
          <p:cNvSpPr txBox="1">
            <a:spLocks noChangeArrowheads="1"/>
          </p:cNvSpPr>
          <p:nvPr/>
        </p:nvSpPr>
        <p:spPr bwMode="auto">
          <a:xfrm>
            <a:off x="6254467" y="3645027"/>
            <a:ext cx="1676554" cy="738654"/>
          </a:xfrm>
          <a:prstGeom prst="rect">
            <a:avLst/>
          </a:prstGeom>
          <a:noFill/>
          <a:ln w="9525">
            <a:noFill/>
            <a:miter lim="800000"/>
            <a:headEnd/>
            <a:tailEnd/>
          </a:ln>
        </p:spPr>
        <p:txBody>
          <a:bodyPr wrap="square" lIns="91431" tIns="45715" rIns="91431" bIns="45715">
            <a:spAutoFit/>
          </a:bodyPr>
          <a:lstStyle/>
          <a:p>
            <a:pPr algn="ctr"/>
            <a:r>
              <a:rPr lang="en-GB" sz="1400" b="1" dirty="0">
                <a:solidFill>
                  <a:schemeClr val="bg1"/>
                </a:solidFill>
                <a:latin typeface="Arial" charset="0"/>
                <a:cs typeface="Arial" charset="0"/>
              </a:rPr>
              <a:t>Risk communications plan</a:t>
            </a:r>
          </a:p>
        </p:txBody>
      </p:sp>
      <p:sp>
        <p:nvSpPr>
          <p:cNvPr id="70" name="TextBox 269"/>
          <p:cNvSpPr txBox="1">
            <a:spLocks noChangeArrowheads="1"/>
          </p:cNvSpPr>
          <p:nvPr/>
        </p:nvSpPr>
        <p:spPr bwMode="auto">
          <a:xfrm>
            <a:off x="8328027" y="2468788"/>
            <a:ext cx="1462088" cy="738654"/>
          </a:xfrm>
          <a:prstGeom prst="rect">
            <a:avLst/>
          </a:prstGeom>
          <a:noFill/>
          <a:ln w="9525">
            <a:noFill/>
            <a:miter lim="800000"/>
            <a:headEnd/>
            <a:tailEnd/>
          </a:ln>
        </p:spPr>
        <p:txBody>
          <a:bodyPr wrap="square" lIns="91431" tIns="45715" rIns="91431" bIns="45715">
            <a:spAutoFit/>
          </a:bodyPr>
          <a:lstStyle/>
          <a:p>
            <a:pPr algn="ctr"/>
            <a:r>
              <a:rPr lang="en-GB" sz="1400" b="1" dirty="0">
                <a:solidFill>
                  <a:schemeClr val="bg1"/>
                </a:solidFill>
                <a:latin typeface="Arial" charset="0"/>
                <a:cs typeface="Arial" charset="0"/>
              </a:rPr>
              <a:t>Risk improvement plan</a:t>
            </a:r>
          </a:p>
        </p:txBody>
      </p:sp>
      <p:sp>
        <p:nvSpPr>
          <p:cNvPr id="71" name="TextBox 270"/>
          <p:cNvSpPr txBox="1">
            <a:spLocks noChangeArrowheads="1"/>
          </p:cNvSpPr>
          <p:nvPr/>
        </p:nvSpPr>
        <p:spPr bwMode="auto">
          <a:xfrm>
            <a:off x="6383338" y="4940399"/>
            <a:ext cx="1289050" cy="523210"/>
          </a:xfrm>
          <a:prstGeom prst="rect">
            <a:avLst/>
          </a:prstGeom>
          <a:noFill/>
          <a:ln w="9525">
            <a:noFill/>
            <a:miter lim="800000"/>
            <a:headEnd/>
            <a:tailEnd/>
          </a:ln>
        </p:spPr>
        <p:txBody>
          <a:bodyPr lIns="91431" tIns="45715" rIns="91431" bIns="45715">
            <a:spAutoFit/>
          </a:bodyPr>
          <a:lstStyle/>
          <a:p>
            <a:pPr algn="ctr"/>
            <a:r>
              <a:rPr lang="en-GB" sz="1400" b="1" dirty="0">
                <a:solidFill>
                  <a:schemeClr val="bg1"/>
                </a:solidFill>
                <a:latin typeface="Arial" charset="0"/>
                <a:cs typeface="Arial" charset="0"/>
              </a:rPr>
              <a:t>Issue register</a:t>
            </a:r>
          </a:p>
        </p:txBody>
      </p:sp>
      <p:sp>
        <p:nvSpPr>
          <p:cNvPr id="72" name="TextBox 271"/>
          <p:cNvSpPr txBox="1">
            <a:spLocks noChangeArrowheads="1"/>
          </p:cNvSpPr>
          <p:nvPr/>
        </p:nvSpPr>
        <p:spPr bwMode="auto">
          <a:xfrm>
            <a:off x="8340219" y="5563715"/>
            <a:ext cx="1287463" cy="738654"/>
          </a:xfrm>
          <a:prstGeom prst="rect">
            <a:avLst/>
          </a:prstGeom>
          <a:noFill/>
          <a:ln w="9525">
            <a:noFill/>
            <a:miter lim="800000"/>
            <a:headEnd/>
            <a:tailEnd/>
          </a:ln>
        </p:spPr>
        <p:txBody>
          <a:bodyPr lIns="91431" tIns="45715" rIns="91431" bIns="45715">
            <a:spAutoFit/>
          </a:bodyPr>
          <a:lstStyle/>
          <a:p>
            <a:pPr algn="ctr"/>
            <a:r>
              <a:rPr lang="en-GB" sz="1400" b="1" dirty="0">
                <a:solidFill>
                  <a:schemeClr val="bg1"/>
                </a:solidFill>
                <a:latin typeface="Arial" charset="0"/>
                <a:cs typeface="Arial" charset="0"/>
              </a:rPr>
              <a:t>Risk progress report</a:t>
            </a:r>
          </a:p>
        </p:txBody>
      </p:sp>
      <p:sp>
        <p:nvSpPr>
          <p:cNvPr id="73" name="TextBox 272"/>
          <p:cNvSpPr txBox="1">
            <a:spLocks noChangeArrowheads="1"/>
          </p:cNvSpPr>
          <p:nvPr/>
        </p:nvSpPr>
        <p:spPr bwMode="auto">
          <a:xfrm>
            <a:off x="2566988" y="2925988"/>
            <a:ext cx="1289050" cy="461655"/>
          </a:xfrm>
          <a:prstGeom prst="rect">
            <a:avLst/>
          </a:prstGeom>
          <a:noFill/>
          <a:ln w="9525">
            <a:noFill/>
            <a:miter lim="800000"/>
            <a:headEnd/>
            <a:tailEnd/>
          </a:ln>
        </p:spPr>
        <p:txBody>
          <a:bodyPr lIns="91431" tIns="45715" rIns="91431" bIns="45715">
            <a:spAutoFit/>
          </a:bodyPr>
          <a:lstStyle/>
          <a:p>
            <a:r>
              <a:rPr lang="en-GB" sz="1200" dirty="0">
                <a:latin typeface="Arial" charset="0"/>
                <a:cs typeface="Arial" charset="0"/>
              </a:rPr>
              <a:t>For the organization</a:t>
            </a:r>
          </a:p>
        </p:txBody>
      </p:sp>
      <p:sp>
        <p:nvSpPr>
          <p:cNvPr id="74" name="TextBox 274"/>
          <p:cNvSpPr txBox="1">
            <a:spLocks noChangeArrowheads="1"/>
          </p:cNvSpPr>
          <p:nvPr/>
        </p:nvSpPr>
        <p:spPr bwMode="auto">
          <a:xfrm>
            <a:off x="2566988" y="3502251"/>
            <a:ext cx="1289050" cy="1015653"/>
          </a:xfrm>
          <a:prstGeom prst="rect">
            <a:avLst/>
          </a:prstGeom>
          <a:noFill/>
          <a:ln w="9525">
            <a:noFill/>
            <a:miter lim="800000"/>
            <a:headEnd/>
            <a:tailEnd/>
          </a:ln>
        </p:spPr>
        <p:txBody>
          <a:bodyPr lIns="91431" tIns="45715" rIns="91431" bIns="45715">
            <a:spAutoFit/>
          </a:bodyPr>
          <a:lstStyle/>
          <a:p>
            <a:r>
              <a:rPr lang="en-GB" sz="1200" dirty="0">
                <a:latin typeface="Arial" charset="0"/>
                <a:cs typeface="Arial" charset="0"/>
              </a:rPr>
              <a:t>For each organizational activity, e.g. operation or programme</a:t>
            </a:r>
          </a:p>
        </p:txBody>
      </p:sp>
      <p:sp>
        <p:nvSpPr>
          <p:cNvPr id="75" name="Text Box 17"/>
          <p:cNvSpPr txBox="1">
            <a:spLocks noChangeArrowheads="1"/>
          </p:cNvSpPr>
          <p:nvPr/>
        </p:nvSpPr>
        <p:spPr bwMode="auto">
          <a:xfrm>
            <a:off x="3138492" y="6138940"/>
            <a:ext cx="4987920"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a:t>Embedding and Reviewing</a:t>
            </a:r>
          </a:p>
        </p:txBody>
      </p:sp>
      <p:sp>
        <p:nvSpPr>
          <p:cNvPr id="6" name="Tijdelijke aanduiding voor tekst 5">
            <a:extLst>
              <a:ext uri="{FF2B5EF4-FFF2-40B4-BE49-F238E27FC236}">
                <a16:creationId xmlns:a16="http://schemas.microsoft.com/office/drawing/2014/main" id="{1214DA6A-4C0D-4CF5-A503-DB53B15839D5}"/>
              </a:ext>
            </a:extLst>
          </p:cNvPr>
          <p:cNvSpPr>
            <a:spLocks noGrp="1"/>
          </p:cNvSpPr>
          <p:nvPr>
            <p:ph type="body" sz="quarter" idx="13"/>
          </p:nvPr>
        </p:nvSpPr>
        <p:spPr/>
        <p:txBody>
          <a:bodyPr/>
          <a:lstStyle/>
          <a:p>
            <a:r>
              <a:rPr lang="en-GB" dirty="0"/>
              <a:t>Fig. 1.1</a:t>
            </a:r>
            <a:endParaRPr lang="nl-NL" dirty="0"/>
          </a:p>
        </p:txBody>
      </p:sp>
      <p:grpSp>
        <p:nvGrpSpPr>
          <p:cNvPr id="2" name="Group 4"/>
          <p:cNvGrpSpPr>
            <a:grpSpLocks/>
          </p:cNvGrpSpPr>
          <p:nvPr/>
        </p:nvGrpSpPr>
        <p:grpSpPr bwMode="auto">
          <a:xfrm>
            <a:off x="3624447" y="1368798"/>
            <a:ext cx="4829756" cy="4346218"/>
            <a:chOff x="1710" y="571"/>
            <a:chExt cx="3208" cy="2879"/>
          </a:xfrm>
        </p:grpSpPr>
        <p:sp>
          <p:nvSpPr>
            <p:cNvPr id="23558" name="Oval 5"/>
            <p:cNvSpPr>
              <a:spLocks noChangeArrowheads="1"/>
            </p:cNvSpPr>
            <p:nvPr/>
          </p:nvSpPr>
          <p:spPr bwMode="auto">
            <a:xfrm rot="-60979">
              <a:off x="1710" y="571"/>
              <a:ext cx="3208" cy="2879"/>
            </a:xfrm>
            <a:prstGeom prst="ellipse">
              <a:avLst/>
            </a:prstGeom>
            <a:solidFill>
              <a:schemeClr val="bg1"/>
            </a:solidFill>
            <a:ln w="9525">
              <a:noFill/>
              <a:round/>
              <a:headEnd/>
              <a:tailEnd/>
            </a:ln>
          </p:spPr>
          <p:txBody>
            <a:bodyPr wrap="none" anchor="ctr"/>
            <a:lstStyle/>
            <a:p>
              <a:endParaRPr lang="en-US"/>
            </a:p>
          </p:txBody>
        </p:sp>
        <p:sp>
          <p:nvSpPr>
            <p:cNvPr id="23559" name="Oval 6"/>
            <p:cNvSpPr>
              <a:spLocks noChangeArrowheads="1"/>
            </p:cNvSpPr>
            <p:nvPr/>
          </p:nvSpPr>
          <p:spPr bwMode="auto">
            <a:xfrm rot="-60979">
              <a:off x="2081" y="859"/>
              <a:ext cx="2467" cy="2303"/>
            </a:xfrm>
            <a:prstGeom prst="ellipse">
              <a:avLst/>
            </a:prstGeom>
            <a:solidFill>
              <a:srgbClr val="6CBCC2"/>
            </a:solidFill>
            <a:ln w="9525">
              <a:noFill/>
              <a:round/>
              <a:headEnd/>
              <a:tailEnd/>
            </a:ln>
          </p:spPr>
          <p:txBody>
            <a:bodyPr wrap="none" anchor="ctr"/>
            <a:lstStyle/>
            <a:p>
              <a:endParaRPr lang="en-US"/>
            </a:p>
          </p:txBody>
        </p:sp>
        <p:sp>
          <p:nvSpPr>
            <p:cNvPr id="23560" name="Oval 7"/>
            <p:cNvSpPr>
              <a:spLocks noChangeArrowheads="1"/>
            </p:cNvSpPr>
            <p:nvPr/>
          </p:nvSpPr>
          <p:spPr bwMode="auto">
            <a:xfrm rot="-60979">
              <a:off x="2731" y="1476"/>
              <a:ext cx="1110" cy="1069"/>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3" name="Group 8"/>
            <p:cNvGrpSpPr>
              <a:grpSpLocks/>
            </p:cNvGrpSpPr>
            <p:nvPr/>
          </p:nvGrpSpPr>
          <p:grpSpPr bwMode="auto">
            <a:xfrm rot="-60979">
              <a:off x="2374" y="1155"/>
              <a:ext cx="1825" cy="1710"/>
              <a:chOff x="1883" y="1254"/>
              <a:chExt cx="1677" cy="1632"/>
            </a:xfrm>
          </p:grpSpPr>
          <p:sp>
            <p:nvSpPr>
              <p:cNvPr id="23575" name="AutoShape 9"/>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chemeClr val="bg1"/>
              </a:solidFill>
              <a:ln w="9525">
                <a:noFill/>
                <a:miter lim="800000"/>
                <a:headEnd/>
                <a:tailEnd/>
              </a:ln>
            </p:spPr>
            <p:txBody>
              <a:bodyPr wrap="none" anchor="ctr"/>
              <a:lstStyle/>
              <a:p>
                <a:endParaRPr lang="en-US"/>
              </a:p>
            </p:txBody>
          </p:sp>
          <p:sp>
            <p:nvSpPr>
              <p:cNvPr id="23576" name="AutoShape 10"/>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chemeClr val="bg1"/>
              </a:solidFill>
              <a:ln w="9525">
                <a:noFill/>
                <a:miter lim="800000"/>
                <a:headEnd/>
                <a:tailEnd/>
              </a:ln>
            </p:spPr>
            <p:txBody>
              <a:bodyPr wrap="none" anchor="ctr"/>
              <a:lstStyle/>
              <a:p>
                <a:endParaRPr lang="en-US"/>
              </a:p>
            </p:txBody>
          </p:sp>
          <p:sp>
            <p:nvSpPr>
              <p:cNvPr id="23577" name="AutoShape 11"/>
              <p:cNvSpPr>
                <a:spLocks noChangeArrowheads="1"/>
              </p:cNvSpPr>
              <p:nvPr/>
            </p:nvSpPr>
            <p:spPr bwMode="auto">
              <a:xfrm>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chemeClr val="bg1"/>
              </a:solidFill>
              <a:ln w="9525">
                <a:noFill/>
                <a:miter lim="800000"/>
                <a:headEnd/>
                <a:tailEnd/>
              </a:ln>
            </p:spPr>
            <p:txBody>
              <a:bodyPr wrap="none" anchor="ctr"/>
              <a:lstStyle/>
              <a:p>
                <a:pPr algn="ctr"/>
                <a:endParaRPr lang="en-US" sz="1200">
                  <a:cs typeface="Times New Roman" pitchFamily="18" charset="0"/>
                </a:endParaRPr>
              </a:p>
            </p:txBody>
          </p:sp>
          <p:sp>
            <p:nvSpPr>
              <p:cNvPr id="23578" name="AutoShape 12"/>
              <p:cNvSpPr>
                <a:spLocks noChangeArrowheads="1"/>
              </p:cNvSpPr>
              <p:nvPr/>
            </p:nvSpPr>
            <p:spPr bwMode="auto">
              <a:xfrm rot="-54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chemeClr val="bg1"/>
              </a:solidFill>
              <a:ln w="9525">
                <a:noFill/>
                <a:miter lim="800000"/>
                <a:headEnd/>
                <a:tailEnd/>
              </a:ln>
            </p:spPr>
            <p:txBody>
              <a:bodyPr wrap="none" anchor="ctr"/>
              <a:lstStyle/>
              <a:p>
                <a:endParaRPr lang="en-US"/>
              </a:p>
            </p:txBody>
          </p:sp>
          <p:sp>
            <p:nvSpPr>
              <p:cNvPr id="23579" name="AutoShape 13"/>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chemeClr val="bg1"/>
              </a:solidFill>
              <a:ln w="9525">
                <a:noFill/>
                <a:miter lim="800000"/>
                <a:headEnd/>
                <a:tailEnd/>
              </a:ln>
            </p:spPr>
            <p:txBody>
              <a:bodyPr wrap="none" anchor="ctr"/>
              <a:lstStyle/>
              <a:p>
                <a:endParaRPr lang="en-US"/>
              </a:p>
            </p:txBody>
          </p:sp>
        </p:grpSp>
        <p:sp>
          <p:nvSpPr>
            <p:cNvPr id="23573" name="WordArt 25"/>
            <p:cNvSpPr>
              <a:spLocks noChangeArrowheads="1" noChangeShapeType="1" noTextEdit="1"/>
            </p:cNvSpPr>
            <p:nvPr/>
          </p:nvSpPr>
          <p:spPr bwMode="auto">
            <a:xfrm rot="21539021">
              <a:off x="2494" y="1050"/>
              <a:ext cx="1583" cy="623"/>
            </a:xfrm>
            <a:prstGeom prst="rect">
              <a:avLst/>
            </a:prstGeom>
          </p:spPr>
          <p:txBody>
            <a:bodyPr spcFirstLastPara="1" wrap="none" fromWordArt="1">
              <a:prstTxWarp prst="textArchUp">
                <a:avLst>
                  <a:gd name="adj" fmla="val 10602688"/>
                </a:avLst>
              </a:prstTxWarp>
            </a:bodyPr>
            <a:lstStyle/>
            <a:p>
              <a:pPr algn="ctr"/>
              <a:r>
                <a:rPr lang="en-US" sz="3200" kern="10" dirty="0">
                  <a:ln w="9525">
                    <a:solidFill>
                      <a:srgbClr val="000000"/>
                    </a:solidFill>
                    <a:round/>
                    <a:headEnd/>
                    <a:tailEnd/>
                  </a:ln>
                  <a:solidFill>
                    <a:srgbClr val="000000"/>
                  </a:solidFill>
                  <a:latin typeface="Arial"/>
                  <a:cs typeface="Arial"/>
                </a:rPr>
                <a:t>Embed and Review</a:t>
              </a:r>
            </a:p>
          </p:txBody>
        </p:sp>
      </p:grpSp>
      <p:sp>
        <p:nvSpPr>
          <p:cNvPr id="20" name="Text Box 17"/>
          <p:cNvSpPr txBox="1">
            <a:spLocks noChangeArrowheads="1"/>
          </p:cNvSpPr>
          <p:nvPr/>
        </p:nvSpPr>
        <p:spPr bwMode="auto">
          <a:xfrm>
            <a:off x="4130675" y="6202107"/>
            <a:ext cx="3930650" cy="246211"/>
          </a:xfrm>
          <a:prstGeom prst="rect">
            <a:avLst/>
          </a:prstGeom>
          <a:noFill/>
          <a:ln w="9525" algn="ctr">
            <a:noFill/>
            <a:miter lim="800000"/>
            <a:headEnd/>
            <a:tailEnd/>
          </a:ln>
        </p:spPr>
        <p:txBody>
          <a:bodyPr lIns="91431" tIns="45715" rIns="91431" bIns="45715">
            <a:spAutoFit/>
          </a:bodyPr>
          <a:lstStyle/>
          <a:p>
            <a:pPr algn="ctr">
              <a:defRPr/>
            </a:pPr>
            <a:r>
              <a:rPr lang="en-GB" sz="1000" dirty="0">
                <a:latin typeface="+mj-lt"/>
              </a:rPr>
              <a:t>© Crown Copyright 2010 Reproduced under licence from AXELOS Ltd.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GB" dirty="0"/>
              <a:t>Embedding and Reviewing M_o_R</a:t>
            </a:r>
          </a:p>
        </p:txBody>
      </p:sp>
      <p:sp>
        <p:nvSpPr>
          <p:cNvPr id="273411" name="Rectangle 3"/>
          <p:cNvSpPr>
            <a:spLocks noGrp="1" noChangeArrowheads="1"/>
          </p:cNvSpPr>
          <p:nvPr>
            <p:ph sz="quarter" idx="1"/>
          </p:nvPr>
        </p:nvSpPr>
        <p:spPr/>
        <p:txBody>
          <a:bodyPr/>
          <a:lstStyle/>
          <a:p>
            <a:pPr marL="0" indent="0">
              <a:buNone/>
            </a:pPr>
            <a:r>
              <a:rPr lang="en-GB" dirty="0"/>
              <a:t>Objectives</a:t>
            </a:r>
          </a:p>
          <a:p>
            <a:r>
              <a:rPr lang="en-GB" dirty="0"/>
              <a:t>To show the importance of integrating risk management into the culture of the organisation</a:t>
            </a:r>
          </a:p>
          <a:p>
            <a:r>
              <a:rPr lang="en-GB" dirty="0"/>
              <a:t>To explain how this can be achieved</a:t>
            </a:r>
          </a:p>
          <a:p>
            <a:r>
              <a:rPr lang="en-GB" dirty="0"/>
              <a:t>To highlight the need for regular reviews to ensure risk management is being appropriately and successfully handled across the organisation</a:t>
            </a:r>
          </a:p>
        </p:txBody>
      </p:sp>
      <p:sp>
        <p:nvSpPr>
          <p:cNvPr id="6" name="Tijdelijke aanduiding voor tekst 5">
            <a:extLst>
              <a:ext uri="{FF2B5EF4-FFF2-40B4-BE49-F238E27FC236}">
                <a16:creationId xmlns:a16="http://schemas.microsoft.com/office/drawing/2014/main" id="{6DC75300-9EA5-418C-BBA2-D17B641BDE6A}"/>
              </a:ext>
            </a:extLst>
          </p:cNvPr>
          <p:cNvSpPr>
            <a:spLocks noGrp="1"/>
          </p:cNvSpPr>
          <p:nvPr>
            <p:ph type="body" sz="quarter" idx="13"/>
          </p:nvPr>
        </p:nvSpPr>
        <p:spPr/>
        <p:txBody>
          <a:bodyPr/>
          <a:lstStyle/>
          <a:p>
            <a:r>
              <a:rPr lang="en-GB" dirty="0"/>
              <a:t>Ref. 5.1</a:t>
            </a:r>
            <a:endParaRPr lang="nl-NL" dirty="0"/>
          </a:p>
        </p:txBody>
      </p:sp>
      <p:sp>
        <p:nvSpPr>
          <p:cNvPr id="276485" name="Oval 4"/>
          <p:cNvSpPr>
            <a:spLocks noChangeArrowheads="1"/>
          </p:cNvSpPr>
          <p:nvPr/>
        </p:nvSpPr>
        <p:spPr bwMode="auto">
          <a:xfrm>
            <a:off x="3071813" y="1412876"/>
            <a:ext cx="5434012" cy="5040313"/>
          </a:xfrm>
          <a:prstGeom prst="ellipse">
            <a:avLst/>
          </a:prstGeom>
          <a:noFill/>
          <a:ln w="9525">
            <a:noFill/>
            <a:round/>
            <a:headEnd/>
            <a:tailEnd/>
          </a:ln>
        </p:spPr>
        <p:txBody>
          <a:bodyPr wrap="none" anchor="ctr"/>
          <a:lstStyle/>
          <a:p>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Now the Practitioner level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33631" y="1139732"/>
            <a:ext cx="9998903" cy="1470025"/>
          </a:xfrm>
        </p:spPr>
        <p:txBody>
          <a:bodyPr/>
          <a:lstStyle/>
          <a:p>
            <a:r>
              <a:rPr lang="en-US" dirty="0"/>
              <a:t>The M_o_R framework</a:t>
            </a:r>
          </a:p>
        </p:txBody>
      </p:sp>
      <p:grpSp>
        <p:nvGrpSpPr>
          <p:cNvPr id="3" name="Groep 28"/>
          <p:cNvGrpSpPr/>
          <p:nvPr/>
        </p:nvGrpSpPr>
        <p:grpSpPr>
          <a:xfrm>
            <a:off x="4516858" y="2827419"/>
            <a:ext cx="4032448" cy="3552853"/>
            <a:chOff x="2627784" y="3212976"/>
            <a:chExt cx="2929831" cy="2400725"/>
          </a:xfrm>
        </p:grpSpPr>
        <p:sp>
          <p:nvSpPr>
            <p:cNvPr id="8" name="Oval 5"/>
            <p:cNvSpPr>
              <a:spLocks noChangeArrowheads="1"/>
            </p:cNvSpPr>
            <p:nvPr/>
          </p:nvSpPr>
          <p:spPr bwMode="auto">
            <a:xfrm rot="21539021">
              <a:off x="2930223" y="3212976"/>
              <a:ext cx="2230398" cy="1982983"/>
            </a:xfrm>
            <a:prstGeom prst="ellipse">
              <a:avLst/>
            </a:prstGeom>
            <a:solidFill>
              <a:srgbClr val="FFC000"/>
            </a:solidFill>
            <a:ln w="9525">
              <a:noFill/>
              <a:round/>
              <a:headEnd/>
              <a:tailEnd/>
            </a:ln>
          </p:spPr>
          <p:txBody>
            <a:bodyPr wrap="none" anchor="ctr"/>
            <a:lstStyle/>
            <a:p>
              <a:endParaRPr lang="en-US" sz="1000" dirty="0">
                <a:solidFill>
                  <a:srgbClr val="00B0F0"/>
                </a:solidFill>
              </a:endParaRPr>
            </a:p>
          </p:txBody>
        </p:sp>
        <p:sp>
          <p:nvSpPr>
            <p:cNvPr id="9" name="Oval 6"/>
            <p:cNvSpPr>
              <a:spLocks noChangeArrowheads="1"/>
            </p:cNvSpPr>
            <p:nvPr/>
          </p:nvSpPr>
          <p:spPr bwMode="auto">
            <a:xfrm rot="21539021">
              <a:off x="3188165" y="3411343"/>
              <a:ext cx="1715210" cy="1586248"/>
            </a:xfrm>
            <a:prstGeom prst="ellipse">
              <a:avLst/>
            </a:prstGeom>
            <a:solidFill>
              <a:srgbClr val="6CBCC2"/>
            </a:solidFill>
            <a:ln w="9525">
              <a:noFill/>
              <a:round/>
              <a:headEnd/>
              <a:tailEnd/>
            </a:ln>
          </p:spPr>
          <p:txBody>
            <a:bodyPr wrap="none" anchor="ctr"/>
            <a:lstStyle/>
            <a:p>
              <a:endParaRPr lang="en-US" sz="1000" dirty="0"/>
            </a:p>
          </p:txBody>
        </p:sp>
        <p:sp>
          <p:nvSpPr>
            <p:cNvPr id="10" name="Oval 7"/>
            <p:cNvSpPr>
              <a:spLocks noChangeArrowheads="1"/>
            </p:cNvSpPr>
            <p:nvPr/>
          </p:nvSpPr>
          <p:spPr bwMode="auto">
            <a:xfrm rot="21539021">
              <a:off x="3640084" y="3836317"/>
              <a:ext cx="771740" cy="736300"/>
            </a:xfrm>
            <a:prstGeom prst="ellipse">
              <a:avLst/>
            </a:prstGeom>
            <a:solidFill>
              <a:schemeClr val="bg1"/>
            </a:solidFill>
            <a:ln w="9525">
              <a:solidFill>
                <a:schemeClr val="tx1"/>
              </a:solidFill>
              <a:round/>
              <a:headEnd/>
              <a:tailEnd/>
            </a:ln>
          </p:spPr>
          <p:txBody>
            <a:bodyPr wrap="none" anchor="ctr"/>
            <a:lstStyle/>
            <a:p>
              <a:endParaRPr lang="en-US" sz="1000" dirty="0"/>
            </a:p>
          </p:txBody>
        </p:sp>
        <p:grpSp>
          <p:nvGrpSpPr>
            <p:cNvPr id="4" name="Group 8"/>
            <p:cNvGrpSpPr>
              <a:grpSpLocks/>
            </p:cNvGrpSpPr>
            <p:nvPr/>
          </p:nvGrpSpPr>
          <p:grpSpPr bwMode="auto">
            <a:xfrm rot="21539021">
              <a:off x="3391876" y="3615220"/>
              <a:ext cx="1268852" cy="1177805"/>
              <a:chOff x="1883" y="1254"/>
              <a:chExt cx="1677" cy="1632"/>
            </a:xfrm>
          </p:grpSpPr>
          <p:sp>
            <p:nvSpPr>
              <p:cNvPr id="24" name="AutoShape 9"/>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wrap="none" anchor="ctr"/>
              <a:lstStyle/>
              <a:p>
                <a:endParaRPr lang="en-US" sz="1000" dirty="0"/>
              </a:p>
            </p:txBody>
          </p:sp>
          <p:sp>
            <p:nvSpPr>
              <p:cNvPr id="25" name="AutoShape 10"/>
              <p:cNvSpPr>
                <a:spLocks noChangeArrowheads="1"/>
              </p:cNvSpPr>
              <p:nvPr/>
            </p:nvSpPr>
            <p:spPr bwMode="auto">
              <a:xfrm rot="5400000">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wrap="none" anchor="ctr"/>
              <a:lstStyle/>
              <a:p>
                <a:endParaRPr lang="en-US" sz="1000" dirty="0"/>
              </a:p>
            </p:txBody>
          </p:sp>
          <p:sp>
            <p:nvSpPr>
              <p:cNvPr id="26" name="AutoShape 11"/>
              <p:cNvSpPr>
                <a:spLocks noChangeArrowheads="1"/>
              </p:cNvSpPr>
              <p:nvPr/>
            </p:nvSpPr>
            <p:spPr bwMode="auto">
              <a:xfrm>
                <a:off x="1883"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BBE0E3"/>
              </a:solidFill>
              <a:ln w="9525">
                <a:noFill/>
                <a:miter lim="800000"/>
                <a:headEnd/>
                <a:tailEnd/>
              </a:ln>
            </p:spPr>
            <p:txBody>
              <a:bodyPr wrap="none" anchor="ctr"/>
              <a:lstStyle/>
              <a:p>
                <a:pPr algn="ctr"/>
                <a:endParaRPr lang="en-US" sz="700" dirty="0">
                  <a:cs typeface="Times New Roman" pitchFamily="18" charset="0"/>
                </a:endParaRPr>
              </a:p>
            </p:txBody>
          </p:sp>
          <p:sp>
            <p:nvSpPr>
              <p:cNvPr id="27" name="AutoShape 12"/>
              <p:cNvSpPr>
                <a:spLocks noChangeArrowheads="1"/>
              </p:cNvSpPr>
              <p:nvPr/>
            </p:nvSpPr>
            <p:spPr bwMode="auto">
              <a:xfrm rot="-54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2"/>
                      <a:pt x="13790" y="5407"/>
                      <a:pt x="10812" y="5400"/>
                    </a:cubicBezTo>
                    <a:lnTo>
                      <a:pt x="10825" y="0"/>
                    </a:lnTo>
                    <a:cubicBezTo>
                      <a:pt x="16780" y="14"/>
                      <a:pt x="21599" y="4845"/>
                      <a:pt x="21600" y="10799"/>
                    </a:cubicBezTo>
                    <a:lnTo>
                      <a:pt x="21600" y="10800"/>
                    </a:lnTo>
                    <a:lnTo>
                      <a:pt x="24300" y="10800"/>
                    </a:lnTo>
                    <a:lnTo>
                      <a:pt x="18900" y="16200"/>
                    </a:lnTo>
                    <a:lnTo>
                      <a:pt x="13500" y="10800"/>
                    </a:lnTo>
                    <a:lnTo>
                      <a:pt x="16200" y="10800"/>
                    </a:lnTo>
                    <a:close/>
                  </a:path>
                </a:pathLst>
              </a:custGeom>
              <a:solidFill>
                <a:srgbClr val="7DC4C9"/>
              </a:solidFill>
              <a:ln w="9525">
                <a:noFill/>
                <a:miter lim="800000"/>
                <a:headEnd/>
                <a:tailEnd/>
              </a:ln>
            </p:spPr>
            <p:txBody>
              <a:bodyPr wrap="none" anchor="ctr"/>
              <a:lstStyle/>
              <a:p>
                <a:endParaRPr lang="en-US" sz="1000" dirty="0"/>
              </a:p>
            </p:txBody>
          </p:sp>
          <p:sp>
            <p:nvSpPr>
              <p:cNvPr id="28" name="AutoShape 13"/>
              <p:cNvSpPr>
                <a:spLocks noChangeArrowheads="1"/>
              </p:cNvSpPr>
              <p:nvPr/>
            </p:nvSpPr>
            <p:spPr bwMode="auto">
              <a:xfrm rot="10800000">
                <a:off x="1928" y="1254"/>
                <a:ext cx="1632" cy="1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791"/>
                      <a:pt x="16199" y="10782"/>
                      <a:pt x="16199" y="10773"/>
                    </a:cubicBezTo>
                    <a:lnTo>
                      <a:pt x="21599" y="10747"/>
                    </a:lnTo>
                    <a:cubicBezTo>
                      <a:pt x="21599" y="10764"/>
                      <a:pt x="21599" y="10782"/>
                      <a:pt x="21600" y="10799"/>
                    </a:cubicBezTo>
                    <a:lnTo>
                      <a:pt x="21600" y="10800"/>
                    </a:lnTo>
                    <a:lnTo>
                      <a:pt x="24300" y="10800"/>
                    </a:lnTo>
                    <a:lnTo>
                      <a:pt x="18900" y="16200"/>
                    </a:lnTo>
                    <a:lnTo>
                      <a:pt x="13500" y="10800"/>
                    </a:lnTo>
                    <a:lnTo>
                      <a:pt x="16200" y="10800"/>
                    </a:lnTo>
                    <a:close/>
                  </a:path>
                </a:pathLst>
              </a:custGeom>
              <a:solidFill>
                <a:srgbClr val="4AA9B0"/>
              </a:solidFill>
              <a:ln w="9525">
                <a:noFill/>
                <a:miter lim="800000"/>
                <a:headEnd/>
                <a:tailEnd/>
              </a:ln>
            </p:spPr>
            <p:txBody>
              <a:bodyPr wrap="none" anchor="ctr"/>
              <a:lstStyle/>
              <a:p>
                <a:endParaRPr lang="en-US" sz="1000" dirty="0"/>
              </a:p>
            </p:txBody>
          </p:sp>
        </p:grpSp>
        <p:sp>
          <p:nvSpPr>
            <p:cNvPr id="12" name="Text Box 14"/>
            <p:cNvSpPr txBox="1">
              <a:spLocks noChangeArrowheads="1"/>
            </p:cNvSpPr>
            <p:nvPr/>
          </p:nvSpPr>
          <p:spPr bwMode="auto">
            <a:xfrm rot="21539021">
              <a:off x="4299887" y="4023563"/>
              <a:ext cx="371965"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Identify</a:t>
              </a:r>
            </a:p>
          </p:txBody>
        </p:sp>
        <p:sp>
          <p:nvSpPr>
            <p:cNvPr id="13" name="Text Box 15"/>
            <p:cNvSpPr txBox="1">
              <a:spLocks noChangeArrowheads="1"/>
            </p:cNvSpPr>
            <p:nvPr/>
          </p:nvSpPr>
          <p:spPr bwMode="auto">
            <a:xfrm rot="21539021">
              <a:off x="4004401" y="4518793"/>
              <a:ext cx="342764"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Assess</a:t>
              </a:r>
            </a:p>
          </p:txBody>
        </p:sp>
        <p:sp>
          <p:nvSpPr>
            <p:cNvPr id="14" name="Text Box 16"/>
            <p:cNvSpPr txBox="1">
              <a:spLocks noChangeArrowheads="1"/>
            </p:cNvSpPr>
            <p:nvPr/>
          </p:nvSpPr>
          <p:spPr bwMode="auto">
            <a:xfrm rot="21539021">
              <a:off x="3464448" y="4287648"/>
              <a:ext cx="291747" cy="138647"/>
            </a:xfrm>
            <a:prstGeom prst="rect">
              <a:avLst/>
            </a:prstGeom>
            <a:noFill/>
            <a:ln w="9525">
              <a:noFill/>
              <a:miter lim="800000"/>
              <a:headEnd/>
              <a:tailEnd/>
            </a:ln>
          </p:spPr>
          <p:txBody>
            <a:bodyPr wrap="square">
              <a:spAutoFit/>
            </a:bodyPr>
            <a:lstStyle/>
            <a:p>
              <a:pPr>
                <a:spcBef>
                  <a:spcPct val="50000"/>
                </a:spcBef>
              </a:pPr>
              <a:r>
                <a:rPr lang="en-GB" sz="700" dirty="0">
                  <a:latin typeface="Arial" charset="0"/>
                  <a:cs typeface="Times New Roman" pitchFamily="18" charset="0"/>
                </a:rPr>
                <a:t>Plan</a:t>
              </a:r>
            </a:p>
          </p:txBody>
        </p:sp>
        <p:sp>
          <p:nvSpPr>
            <p:cNvPr id="15" name="Text Box 17"/>
            <p:cNvSpPr txBox="1">
              <a:spLocks noChangeArrowheads="1"/>
            </p:cNvSpPr>
            <p:nvPr/>
          </p:nvSpPr>
          <p:spPr bwMode="auto">
            <a:xfrm rot="21539021">
              <a:off x="3730468" y="3739099"/>
              <a:ext cx="467911"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Implement</a:t>
              </a:r>
            </a:p>
          </p:txBody>
        </p:sp>
        <p:sp>
          <p:nvSpPr>
            <p:cNvPr id="16" name="Text Box 18"/>
            <p:cNvSpPr txBox="1">
              <a:spLocks noChangeArrowheads="1"/>
            </p:cNvSpPr>
            <p:nvPr/>
          </p:nvSpPr>
          <p:spPr bwMode="auto">
            <a:xfrm rot="19780440">
              <a:off x="3768012" y="4139277"/>
              <a:ext cx="554818" cy="138647"/>
            </a:xfrm>
            <a:prstGeom prst="rect">
              <a:avLst/>
            </a:prstGeom>
            <a:noFill/>
            <a:ln w="9525">
              <a:noFill/>
              <a:miter lim="800000"/>
              <a:headEnd/>
              <a:tailEnd/>
            </a:ln>
          </p:spPr>
          <p:txBody>
            <a:bodyPr>
              <a:spAutoFit/>
            </a:bodyPr>
            <a:lstStyle/>
            <a:p>
              <a:pPr>
                <a:spcBef>
                  <a:spcPct val="50000"/>
                </a:spcBef>
              </a:pPr>
              <a:r>
                <a:rPr lang="en-GB" sz="700" dirty="0">
                  <a:latin typeface="Arial" charset="0"/>
                  <a:cs typeface="Times New Roman" pitchFamily="18" charset="0"/>
                </a:rPr>
                <a:t>Communicate</a:t>
              </a:r>
            </a:p>
          </p:txBody>
        </p:sp>
        <p:sp>
          <p:nvSpPr>
            <p:cNvPr id="17" name="AutoShape 19"/>
            <p:cNvSpPr>
              <a:spLocks noChangeArrowheads="1"/>
            </p:cNvSpPr>
            <p:nvPr/>
          </p:nvSpPr>
          <p:spPr bwMode="auto">
            <a:xfrm rot="1582659">
              <a:off x="2627784" y="3447848"/>
              <a:ext cx="771740" cy="455280"/>
            </a:xfrm>
            <a:prstGeom prst="rightArrow">
              <a:avLst>
                <a:gd name="adj1" fmla="val 72222"/>
                <a:gd name="adj2" fmla="val 42565"/>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Register</a:t>
              </a:r>
            </a:p>
          </p:txBody>
        </p:sp>
        <p:sp>
          <p:nvSpPr>
            <p:cNvPr id="18" name="AutoShape 20"/>
            <p:cNvSpPr>
              <a:spLocks noChangeArrowheads="1"/>
            </p:cNvSpPr>
            <p:nvPr/>
          </p:nvSpPr>
          <p:spPr bwMode="auto">
            <a:xfrm rot="19913829">
              <a:off x="2731378" y="4570551"/>
              <a:ext cx="771740" cy="455280"/>
            </a:xfrm>
            <a:prstGeom prst="rightArrow">
              <a:avLst>
                <a:gd name="adj1" fmla="val 75611"/>
                <a:gd name="adj2" fmla="val 42479"/>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Management</a:t>
              </a:r>
            </a:p>
            <a:p>
              <a:pPr algn="ctr"/>
              <a:r>
                <a:rPr lang="en-GB" sz="700" dirty="0">
                  <a:latin typeface="Arial" charset="0"/>
                  <a:cs typeface="Times New Roman" pitchFamily="18" charset="0"/>
                </a:rPr>
                <a:t>Policy</a:t>
              </a:r>
            </a:p>
          </p:txBody>
        </p:sp>
        <p:sp>
          <p:nvSpPr>
            <p:cNvPr id="19" name="AutoShape 21"/>
            <p:cNvSpPr>
              <a:spLocks noChangeArrowheads="1"/>
            </p:cNvSpPr>
            <p:nvPr/>
          </p:nvSpPr>
          <p:spPr bwMode="auto">
            <a:xfrm rot="16170450">
              <a:off x="3692255" y="5013369"/>
              <a:ext cx="743877" cy="456787"/>
            </a:xfrm>
            <a:prstGeom prst="rightArrow">
              <a:avLst>
                <a:gd name="adj1" fmla="val 70472"/>
                <a:gd name="adj2" fmla="val 38037"/>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Management</a:t>
              </a:r>
            </a:p>
            <a:p>
              <a:pPr algn="ctr"/>
              <a:r>
                <a:rPr lang="en-GB" sz="700" dirty="0">
                  <a:latin typeface="Arial" charset="0"/>
                  <a:cs typeface="Times New Roman" pitchFamily="18" charset="0"/>
                </a:rPr>
                <a:t>Process Guide</a:t>
              </a:r>
            </a:p>
          </p:txBody>
        </p:sp>
        <p:sp>
          <p:nvSpPr>
            <p:cNvPr id="20" name="AutoShape 22"/>
            <p:cNvSpPr>
              <a:spLocks noChangeArrowheads="1"/>
            </p:cNvSpPr>
            <p:nvPr/>
          </p:nvSpPr>
          <p:spPr bwMode="auto">
            <a:xfrm rot="19892683">
              <a:off x="4671157" y="3438205"/>
              <a:ext cx="886458" cy="454591"/>
            </a:xfrm>
            <a:prstGeom prst="leftArrow">
              <a:avLst>
                <a:gd name="adj1" fmla="val 74880"/>
                <a:gd name="adj2" fmla="val 49002"/>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Issue Log</a:t>
              </a:r>
            </a:p>
          </p:txBody>
        </p:sp>
        <p:sp>
          <p:nvSpPr>
            <p:cNvPr id="21" name="AutoShape 23"/>
            <p:cNvSpPr>
              <a:spLocks noChangeArrowheads="1"/>
            </p:cNvSpPr>
            <p:nvPr/>
          </p:nvSpPr>
          <p:spPr bwMode="auto">
            <a:xfrm rot="1575080">
              <a:off x="4582163" y="4563663"/>
              <a:ext cx="885763" cy="455280"/>
            </a:xfrm>
            <a:prstGeom prst="leftArrow">
              <a:avLst>
                <a:gd name="adj1" fmla="val 78491"/>
                <a:gd name="adj2" fmla="val 46891"/>
              </a:avLst>
            </a:prstGeom>
            <a:solidFill>
              <a:srgbClr val="CCFFFF"/>
            </a:solidFill>
            <a:ln w="9525">
              <a:solidFill>
                <a:schemeClr val="tx1"/>
              </a:solidFill>
              <a:miter lim="800000"/>
              <a:headEnd/>
              <a:tailEnd/>
            </a:ln>
          </p:spPr>
          <p:txBody>
            <a:bodyPr wrap="none" anchor="ctr"/>
            <a:lstStyle/>
            <a:p>
              <a:pPr algn="ctr"/>
              <a:r>
                <a:rPr lang="en-GB" sz="700" dirty="0">
                  <a:latin typeface="Arial" charset="0"/>
                  <a:cs typeface="Times New Roman" pitchFamily="18" charset="0"/>
                </a:rPr>
                <a:t>M_o_R Approach</a:t>
              </a:r>
            </a:p>
            <a:p>
              <a:pPr algn="ctr"/>
              <a:r>
                <a:rPr lang="en-GB" sz="700" dirty="0">
                  <a:latin typeface="Arial" charset="0"/>
                  <a:cs typeface="Times New Roman" pitchFamily="18" charset="0"/>
                </a:rPr>
                <a:t>Risk Management</a:t>
              </a:r>
            </a:p>
            <a:p>
              <a:pPr algn="ctr"/>
              <a:r>
                <a:rPr lang="en-GB" sz="700" dirty="0">
                  <a:latin typeface="Arial" charset="0"/>
                  <a:cs typeface="Times New Roman" pitchFamily="18" charset="0"/>
                </a:rPr>
                <a:t>Strategy</a:t>
              </a:r>
            </a:p>
          </p:txBody>
        </p:sp>
        <p:sp>
          <p:nvSpPr>
            <p:cNvPr id="22" name="WordArt 24"/>
            <p:cNvSpPr>
              <a:spLocks noChangeArrowheads="1" noChangeShapeType="1" noTextEdit="1"/>
            </p:cNvSpPr>
            <p:nvPr/>
          </p:nvSpPr>
          <p:spPr bwMode="auto">
            <a:xfrm rot="21539021">
              <a:off x="3551786" y="3319736"/>
              <a:ext cx="961546" cy="348520"/>
            </a:xfrm>
            <a:prstGeom prst="rect">
              <a:avLst/>
            </a:prstGeom>
          </p:spPr>
          <p:txBody>
            <a:bodyPr spcFirstLastPara="1" wrap="none" fromWordArt="1">
              <a:prstTxWarp prst="textArchUp">
                <a:avLst>
                  <a:gd name="adj" fmla="val 11408804"/>
                </a:avLst>
              </a:prstTxWarp>
            </a:bodyPr>
            <a:lstStyle/>
            <a:p>
              <a:pPr algn="ctr"/>
              <a:r>
                <a:rPr lang="en-US" sz="900" kern="10" dirty="0">
                  <a:ln w="9525">
                    <a:solidFill>
                      <a:srgbClr val="000000"/>
                    </a:solidFill>
                    <a:round/>
                    <a:headEnd/>
                    <a:tailEnd/>
                  </a:ln>
                  <a:solidFill>
                    <a:srgbClr val="000000"/>
                  </a:solidFill>
                  <a:latin typeface="Arial"/>
                  <a:cs typeface="Arial"/>
                </a:rPr>
                <a:t>Management of Risk Principles</a:t>
              </a:r>
            </a:p>
          </p:txBody>
        </p:sp>
        <p:sp>
          <p:nvSpPr>
            <p:cNvPr id="23" name="WordArt 25"/>
            <p:cNvSpPr>
              <a:spLocks noChangeArrowheads="1" noChangeShapeType="1" noTextEdit="1"/>
            </p:cNvSpPr>
            <p:nvPr/>
          </p:nvSpPr>
          <p:spPr bwMode="auto">
            <a:xfrm rot="21539021">
              <a:off x="3713087" y="3480221"/>
              <a:ext cx="643117" cy="267933"/>
            </a:xfrm>
            <a:prstGeom prst="rect">
              <a:avLst/>
            </a:prstGeom>
          </p:spPr>
          <p:txBody>
            <a:bodyPr spcFirstLastPara="1" wrap="none" fromWordArt="1">
              <a:prstTxWarp prst="textArchUp">
                <a:avLst>
                  <a:gd name="adj" fmla="val 11819076"/>
                </a:avLst>
              </a:prstTxWarp>
            </a:bodyPr>
            <a:lstStyle/>
            <a:p>
              <a:pPr algn="ctr"/>
              <a:r>
                <a:rPr lang="en-US" sz="900" kern="10" dirty="0">
                  <a:ln w="9525">
                    <a:solidFill>
                      <a:srgbClr val="000000"/>
                    </a:solidFill>
                    <a:round/>
                    <a:headEnd/>
                    <a:tailEnd/>
                  </a:ln>
                  <a:solidFill>
                    <a:srgbClr val="000000"/>
                  </a:solidFill>
                  <a:latin typeface="Arial"/>
                  <a:cs typeface="Arial"/>
                </a:rPr>
                <a:t>Embed and Review</a:t>
              </a:r>
            </a:p>
          </p:txBody>
        </p:sp>
      </p:grpSp>
      <p:sp>
        <p:nvSpPr>
          <p:cNvPr id="30" name="Text Box 17"/>
          <p:cNvSpPr txBox="1">
            <a:spLocks noChangeArrowheads="1"/>
          </p:cNvSpPr>
          <p:nvPr/>
        </p:nvSpPr>
        <p:spPr bwMode="auto">
          <a:xfrm>
            <a:off x="3791744" y="6597934"/>
            <a:ext cx="3930650" cy="215433"/>
          </a:xfrm>
          <a:prstGeom prst="rect">
            <a:avLst/>
          </a:prstGeom>
          <a:noFill/>
          <a:ln w="9525" algn="ctr">
            <a:noFill/>
            <a:miter lim="800000"/>
            <a:headEnd/>
            <a:tailEnd/>
          </a:ln>
        </p:spPr>
        <p:txBody>
          <a:bodyPr lIns="91431" tIns="45715" rIns="91431" bIns="45715">
            <a:spAutoFit/>
          </a:bodyPr>
          <a:lstStyle/>
          <a:p>
            <a:pPr algn="ctr">
              <a:defRPr/>
            </a:pPr>
            <a:r>
              <a:rPr lang="en-GB" sz="800" dirty="0">
                <a:latin typeface="+mj-lt"/>
              </a:rPr>
              <a:t>© AXELOS Limited 2010. Reproduced under license from AXELOS. All rights reserved.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47528" y="1628800"/>
            <a:ext cx="9998903" cy="1470025"/>
          </a:xfrm>
        </p:spPr>
        <p:txBody>
          <a:bodyPr/>
          <a:lstStyle/>
          <a:p>
            <a:r>
              <a:rPr lang="en-US" dirty="0"/>
              <a:t>The M_o_R principles</a:t>
            </a:r>
          </a:p>
        </p:txBody>
      </p:sp>
      <p:sp>
        <p:nvSpPr>
          <p:cNvPr id="3" name="Tijdelijke aanduiding voor tekst 2"/>
          <p:cNvSpPr>
            <a:spLocks noGrp="1"/>
          </p:cNvSpPr>
          <p:nvPr>
            <p:ph type="body" idx="4294967295"/>
          </p:nvPr>
        </p:nvSpPr>
        <p:spPr>
          <a:xfrm>
            <a:off x="3575720" y="3284984"/>
            <a:ext cx="7772400" cy="3741738"/>
          </a:xfrm>
        </p:spPr>
        <p:txBody>
          <a:bodyPr>
            <a:normAutofit/>
          </a:bodyPr>
          <a:lstStyle/>
          <a:p>
            <a:pPr marL="268261" indent="-268261">
              <a:buFont typeface="Arial" pitchFamily="34" charset="0"/>
              <a:buChar char="•"/>
            </a:pPr>
            <a:r>
              <a:rPr lang="en-US" dirty="0">
                <a:solidFill>
                  <a:srgbClr val="FF6600"/>
                </a:solidFill>
              </a:rPr>
              <a:t>Aligns with objectives</a:t>
            </a:r>
          </a:p>
          <a:p>
            <a:pPr marL="268261" indent="-268261">
              <a:buFont typeface="Arial" pitchFamily="34" charset="0"/>
              <a:buChar char="•"/>
            </a:pPr>
            <a:r>
              <a:rPr lang="en-US" dirty="0"/>
              <a:t>Fits the context</a:t>
            </a:r>
          </a:p>
          <a:p>
            <a:pPr marL="268261" indent="-268261">
              <a:buFont typeface="Arial" pitchFamily="34" charset="0"/>
              <a:buChar char="•"/>
            </a:pPr>
            <a:r>
              <a:rPr lang="en-US" dirty="0"/>
              <a:t>Engages stakeholders</a:t>
            </a:r>
          </a:p>
          <a:p>
            <a:pPr marL="268261" indent="-268261">
              <a:buFont typeface="Arial" pitchFamily="34" charset="0"/>
              <a:buChar char="•"/>
            </a:pPr>
            <a:r>
              <a:rPr lang="en-US" dirty="0"/>
              <a:t>Provides clear guidance</a:t>
            </a:r>
          </a:p>
          <a:p>
            <a:pPr marL="268261" indent="-268261">
              <a:buFont typeface="Arial" pitchFamily="34" charset="0"/>
              <a:buChar char="•"/>
            </a:pPr>
            <a:r>
              <a:rPr lang="en-US" dirty="0"/>
              <a:t>Informs decision-making</a:t>
            </a:r>
          </a:p>
          <a:p>
            <a:pPr marL="268261" indent="-268261">
              <a:buFont typeface="Arial" pitchFamily="34" charset="0"/>
              <a:buChar char="•"/>
            </a:pPr>
            <a:r>
              <a:rPr lang="en-US" dirty="0"/>
              <a:t>Facilitates continual improvement</a:t>
            </a:r>
          </a:p>
          <a:p>
            <a:pPr marL="268261" indent="-268261">
              <a:buFont typeface="Arial" pitchFamily="34" charset="0"/>
              <a:buChar char="•"/>
            </a:pPr>
            <a:r>
              <a:rPr lang="en-US" dirty="0"/>
              <a:t>Creates a supportive culture</a:t>
            </a:r>
          </a:p>
          <a:p>
            <a:pPr marL="268261" indent="-268261">
              <a:buFont typeface="Arial" pitchFamily="34" charset="0"/>
              <a:buChar char="•"/>
            </a:pPr>
            <a:r>
              <a:rPr lang="en-US" dirty="0"/>
              <a:t>Achieves measurable value</a:t>
            </a:r>
          </a:p>
          <a:p>
            <a:pPr marL="268261" indent="-268261">
              <a:buFont typeface="Arial" pitchFamily="34" charset="0"/>
              <a:buChar cha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Aligns with objectives</a:t>
            </a:r>
          </a:p>
        </p:txBody>
      </p:sp>
      <p:sp>
        <p:nvSpPr>
          <p:cNvPr id="3" name="Tijdelijke aanduiding voor inhoud 2"/>
          <p:cNvSpPr>
            <a:spLocks noGrp="1"/>
          </p:cNvSpPr>
          <p:nvPr>
            <p:ph sz="quarter" idx="1"/>
          </p:nvPr>
        </p:nvSpPr>
        <p:spPr>
          <a:xfrm>
            <a:off x="1679510" y="1988840"/>
            <a:ext cx="8832980" cy="4320480"/>
          </a:xfrm>
        </p:spPr>
        <p:txBody>
          <a:bodyPr>
            <a:normAutofit/>
          </a:bodyPr>
          <a:lstStyle/>
          <a:p>
            <a:pPr marL="0" indent="0">
              <a:spcBef>
                <a:spcPts val="600"/>
              </a:spcBef>
              <a:spcAft>
                <a:spcPts val="600"/>
              </a:spcAft>
              <a:buNone/>
            </a:pPr>
            <a:r>
              <a:rPr lang="en-US" dirty="0"/>
              <a:t>The primary outcome:</a:t>
            </a:r>
          </a:p>
          <a:p>
            <a:pPr marL="357188" indent="-357188">
              <a:spcBef>
                <a:spcPts val="600"/>
              </a:spcBef>
              <a:spcAft>
                <a:spcPts val="600"/>
              </a:spcAft>
              <a:buFont typeface="Wingdings" pitchFamily="2" charset="2"/>
              <a:buChar char="Ø"/>
            </a:pPr>
            <a:r>
              <a:rPr lang="en-US" dirty="0"/>
              <a:t>Suitable risks are identified</a:t>
            </a:r>
          </a:p>
          <a:p>
            <a:pPr marL="357188" indent="-357188">
              <a:spcBef>
                <a:spcPts val="600"/>
              </a:spcBef>
              <a:spcAft>
                <a:spcPts val="600"/>
              </a:spcAft>
              <a:buFont typeface="Wingdings" pitchFamily="2" charset="2"/>
              <a:buChar char="Ø"/>
            </a:pPr>
            <a:r>
              <a:rPr lang="en-US" dirty="0"/>
              <a:t>Appropriate priority for action is given to:</a:t>
            </a:r>
          </a:p>
          <a:p>
            <a:pPr marL="905773" lvl="2" indent="-357188">
              <a:spcBef>
                <a:spcPts val="600"/>
              </a:spcBef>
              <a:spcAft>
                <a:spcPts val="600"/>
              </a:spcAft>
              <a:buFont typeface="Wingdings" pitchFamily="2" charset="2"/>
              <a:buChar char="v"/>
            </a:pPr>
            <a:r>
              <a:rPr lang="en-US" dirty="0"/>
              <a:t>The individual risks</a:t>
            </a:r>
          </a:p>
          <a:p>
            <a:pPr marL="905773" lvl="2" indent="-357188">
              <a:spcBef>
                <a:spcPts val="600"/>
              </a:spcBef>
              <a:spcAft>
                <a:spcPts val="600"/>
              </a:spcAft>
              <a:buFont typeface="Wingdings" pitchFamily="2" charset="2"/>
              <a:buChar char="v"/>
            </a:pPr>
            <a:r>
              <a:rPr lang="en-US" dirty="0"/>
              <a:t>The overall risk associated to the objective</a:t>
            </a:r>
          </a:p>
        </p:txBody>
      </p:sp>
      <p:sp>
        <p:nvSpPr>
          <p:cNvPr id="5" name="Tijdelijke aanduiding voor tekst 4">
            <a:extLst>
              <a:ext uri="{FF2B5EF4-FFF2-40B4-BE49-F238E27FC236}">
                <a16:creationId xmlns:a16="http://schemas.microsoft.com/office/drawing/2014/main" id="{DC1A71D3-BC84-4D98-9E05-C2CED2F7F402}"/>
              </a:ext>
            </a:extLst>
          </p:cNvPr>
          <p:cNvSpPr>
            <a:spLocks noGrp="1"/>
          </p:cNvSpPr>
          <p:nvPr>
            <p:ph type="body" sz="quarter" idx="13"/>
          </p:nvPr>
        </p:nvSpPr>
        <p:spPr/>
        <p:txBody>
          <a:bodyPr/>
          <a:lstStyle/>
          <a:p>
            <a:r>
              <a:rPr lang="en-GB" dirty="0"/>
              <a:t>Ref. 2.2</a:t>
            </a:r>
            <a:endParaRPr lang="nl-NL" dirty="0"/>
          </a:p>
        </p:txBody>
      </p:sp>
      <p:sp>
        <p:nvSpPr>
          <p:cNvPr id="10" name="Tekstvak 9"/>
          <p:cNvSpPr txBox="1"/>
          <p:nvPr/>
        </p:nvSpPr>
        <p:spPr>
          <a:xfrm>
            <a:off x="1992314" y="1412875"/>
            <a:ext cx="8351837" cy="400110"/>
          </a:xfrm>
          <a:prstGeom prst="rect">
            <a:avLst/>
          </a:prstGeom>
          <a:solidFill>
            <a:schemeClr val="bg1"/>
          </a:solidFill>
          <a:ln w="28575">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i="1" dirty="0">
                <a:latin typeface="Trebuchet MS" pitchFamily="34" charset="0"/>
              </a:rPr>
              <a:t>Risk management aligns continually with organizational objectives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Aligns with objectives</a:t>
            </a:r>
          </a:p>
        </p:txBody>
      </p:sp>
      <p:sp>
        <p:nvSpPr>
          <p:cNvPr id="3" name="Tijdelijke aanduiding voor inhoud 2"/>
          <p:cNvSpPr>
            <a:spLocks noGrp="1"/>
          </p:cNvSpPr>
          <p:nvPr>
            <p:ph sz="quarter" idx="1"/>
          </p:nvPr>
        </p:nvSpPr>
        <p:spPr/>
        <p:txBody>
          <a:bodyPr vert="horz">
            <a:normAutofit/>
          </a:bodyPr>
          <a:lstStyle/>
          <a:p>
            <a:pPr marL="444456" indent="-444456"/>
            <a:r>
              <a:rPr lang="en-US" dirty="0"/>
              <a:t>The purpose of risk management is to support an organization securing its objectives</a:t>
            </a:r>
          </a:p>
          <a:p>
            <a:pPr marL="444456" indent="-444456"/>
            <a:r>
              <a:rPr lang="en-US" dirty="0"/>
              <a:t>Risk identification should not be commenced until the objectives of the organizational activity are clearly understood</a:t>
            </a:r>
          </a:p>
          <a:p>
            <a:pPr marL="444456" indent="-444456"/>
            <a:r>
              <a:rPr lang="en-US" dirty="0"/>
              <a:t>When objectives are changed the previously identified risks should be reviewed and updated</a:t>
            </a:r>
          </a:p>
        </p:txBody>
      </p:sp>
      <p:sp>
        <p:nvSpPr>
          <p:cNvPr id="5" name="Tijdelijke aanduiding voor tekst 4">
            <a:extLst>
              <a:ext uri="{FF2B5EF4-FFF2-40B4-BE49-F238E27FC236}">
                <a16:creationId xmlns:a16="http://schemas.microsoft.com/office/drawing/2014/main" id="{A113C2E2-A5FB-4F0B-9330-41AAF713128F}"/>
              </a:ext>
            </a:extLst>
          </p:cNvPr>
          <p:cNvSpPr>
            <a:spLocks noGrp="1"/>
          </p:cNvSpPr>
          <p:nvPr>
            <p:ph type="body" sz="quarter" idx="13"/>
          </p:nvPr>
        </p:nvSpPr>
        <p:spPr/>
        <p:txBody>
          <a:bodyPr/>
          <a:lstStyle/>
          <a:p>
            <a:r>
              <a:rPr lang="en-GB" dirty="0"/>
              <a:t>Ref. 2.2</a:t>
            </a:r>
            <a:endParaRPr lang="nl-N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pPr eaLnBrk="1" hangingPunct="1">
              <a:defRPr/>
            </a:pPr>
            <a:r>
              <a:rPr lang="en-GB" dirty="0"/>
              <a:t>Risk appetite and capacity</a:t>
            </a:r>
          </a:p>
        </p:txBody>
      </p:sp>
      <p:sp>
        <p:nvSpPr>
          <p:cNvPr id="59395" name="Rectangle 1027"/>
          <p:cNvSpPr>
            <a:spLocks noGrp="1" noChangeArrowheads="1"/>
          </p:cNvSpPr>
          <p:nvPr>
            <p:ph sz="quarter" idx="1"/>
          </p:nvPr>
        </p:nvSpPr>
        <p:spPr/>
        <p:txBody>
          <a:bodyPr>
            <a:noAutofit/>
          </a:bodyPr>
          <a:lstStyle/>
          <a:p>
            <a:pPr eaLnBrk="1" hangingPunct="1">
              <a:defRPr/>
            </a:pPr>
            <a:r>
              <a:rPr lang="en-GB" i="1" dirty="0"/>
              <a:t>Risk appetite</a:t>
            </a:r>
            <a:r>
              <a:rPr lang="en-GB" dirty="0"/>
              <a:t> – </a:t>
            </a:r>
            <a:r>
              <a:rPr lang="en-GB" b="1" dirty="0">
                <a:solidFill>
                  <a:srgbClr val="FF6600"/>
                </a:solidFill>
              </a:rPr>
              <a:t>the unique </a:t>
            </a:r>
            <a:r>
              <a:rPr lang="en-GB" b="1" dirty="0">
                <a:solidFill>
                  <a:srgbClr val="FF6600"/>
                </a:solidFill>
                <a:cs typeface="Arial" charset="0"/>
              </a:rPr>
              <a:t>attitude towards risk taking</a:t>
            </a:r>
            <a:endParaRPr lang="en-GB" b="1" dirty="0">
              <a:solidFill>
                <a:srgbClr val="FF6600"/>
              </a:solidFill>
              <a:cs typeface="Times New Roman" pitchFamily="18" charset="0"/>
            </a:endParaRPr>
          </a:p>
          <a:p>
            <a:pPr eaLnBrk="1" hangingPunct="1">
              <a:defRPr/>
            </a:pPr>
            <a:r>
              <a:rPr lang="en-GB" dirty="0"/>
              <a:t>Risk appetite is </a:t>
            </a:r>
            <a:r>
              <a:rPr lang="en-GB" b="1" dirty="0">
                <a:solidFill>
                  <a:srgbClr val="FF6600"/>
                </a:solidFill>
              </a:rPr>
              <a:t>a </a:t>
            </a:r>
            <a:r>
              <a:rPr lang="en-GB" b="1" dirty="0">
                <a:solidFill>
                  <a:srgbClr val="FF6600"/>
                </a:solidFill>
                <a:cs typeface="Arial" charset="0"/>
              </a:rPr>
              <a:t>function of the organisation’s ‘capacity’</a:t>
            </a:r>
            <a:r>
              <a:rPr lang="en-GB" dirty="0">
                <a:solidFill>
                  <a:srgbClr val="231F20"/>
                </a:solidFill>
                <a:cs typeface="Arial" charset="0"/>
              </a:rPr>
              <a:t> to bear risk</a:t>
            </a:r>
          </a:p>
          <a:p>
            <a:pPr eaLnBrk="1" hangingPunct="1">
              <a:defRPr/>
            </a:pPr>
            <a:r>
              <a:rPr lang="en-GB" dirty="0">
                <a:solidFill>
                  <a:srgbClr val="231F20"/>
                </a:solidFill>
                <a:cs typeface="Arial" charset="0"/>
              </a:rPr>
              <a:t>Risk capacity is an organisation’s </a:t>
            </a:r>
            <a:r>
              <a:rPr lang="en-GB" b="1" dirty="0">
                <a:solidFill>
                  <a:srgbClr val="FF6600"/>
                </a:solidFill>
                <a:cs typeface="Arial" charset="0"/>
              </a:rPr>
              <a:t>ability to absorb risk</a:t>
            </a:r>
          </a:p>
          <a:p>
            <a:pPr eaLnBrk="1" hangingPunct="1">
              <a:defRPr/>
            </a:pPr>
            <a:r>
              <a:rPr lang="en-GB" dirty="0">
                <a:solidFill>
                  <a:srgbClr val="231F20"/>
                </a:solidFill>
                <a:cs typeface="Arial" charset="0"/>
              </a:rPr>
              <a:t>Board and senior management responsible for defining after determining its risk bearing </a:t>
            </a:r>
            <a:r>
              <a:rPr lang="en-GB" b="1" dirty="0">
                <a:solidFill>
                  <a:srgbClr val="231F20"/>
                </a:solidFill>
                <a:cs typeface="Arial" charset="0"/>
              </a:rPr>
              <a:t>capacity</a:t>
            </a:r>
            <a:endParaRPr lang="en-GB" dirty="0">
              <a:solidFill>
                <a:srgbClr val="231F20"/>
              </a:solidFill>
              <a:cs typeface="Arial" charset="0"/>
            </a:endParaRPr>
          </a:p>
          <a:p>
            <a:pPr eaLnBrk="1" hangingPunct="1">
              <a:defRPr/>
            </a:pPr>
            <a:r>
              <a:rPr lang="en-GB" dirty="0">
                <a:solidFill>
                  <a:srgbClr val="231F20"/>
                </a:solidFill>
                <a:cs typeface="Arial" charset="0"/>
              </a:rPr>
              <a:t>Part of risk governance and internal controls</a:t>
            </a:r>
          </a:p>
        </p:txBody>
      </p:sp>
      <p:sp>
        <p:nvSpPr>
          <p:cNvPr id="3" name="Tijdelijke aanduiding voor tekst 2">
            <a:extLst>
              <a:ext uri="{FF2B5EF4-FFF2-40B4-BE49-F238E27FC236}">
                <a16:creationId xmlns:a16="http://schemas.microsoft.com/office/drawing/2014/main" id="{89575A86-4D1A-40A7-98DB-B59944FC0DE7}"/>
              </a:ext>
            </a:extLst>
          </p:cNvPr>
          <p:cNvSpPr>
            <a:spLocks noGrp="1"/>
          </p:cNvSpPr>
          <p:nvPr>
            <p:ph type="body" sz="quarter" idx="13"/>
          </p:nvPr>
        </p:nvSpPr>
        <p:spPr/>
        <p:txBody>
          <a:bodyPr/>
          <a:lstStyle/>
          <a:p>
            <a:r>
              <a:rPr lang="en-GB" dirty="0"/>
              <a:t>Ref. 2.2</a:t>
            </a:r>
            <a:endParaRPr lang="nl-NL"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43472" y="1268760"/>
            <a:ext cx="9998903" cy="1470025"/>
          </a:xfrm>
        </p:spPr>
        <p:txBody>
          <a:bodyPr/>
          <a:lstStyle/>
          <a:p>
            <a:r>
              <a:rPr lang="en-GB" dirty="0"/>
              <a:t>The perspectives</a:t>
            </a:r>
          </a:p>
        </p:txBody>
      </p:sp>
      <p:sp>
        <p:nvSpPr>
          <p:cNvPr id="3" name="Tijdelijke aanduiding voor tekst 2"/>
          <p:cNvSpPr>
            <a:spLocks noGrp="1"/>
          </p:cNvSpPr>
          <p:nvPr>
            <p:ph type="body" idx="4294967295"/>
          </p:nvPr>
        </p:nvSpPr>
        <p:spPr>
          <a:xfrm>
            <a:off x="4413250" y="2857500"/>
            <a:ext cx="7778750" cy="3357563"/>
          </a:xfrm>
        </p:spPr>
        <p:txBody>
          <a:bodyPr>
            <a:normAutofit/>
          </a:bodyPr>
          <a:lstStyle/>
          <a:p>
            <a:r>
              <a:rPr lang="en-US" dirty="0">
                <a:solidFill>
                  <a:srgbClr val="FF6600"/>
                </a:solidFill>
              </a:rPr>
              <a:t>Aligns with </a:t>
            </a:r>
            <a:r>
              <a:rPr lang="en-GB" dirty="0">
                <a:solidFill>
                  <a:srgbClr val="FF6600"/>
                </a:solidFill>
              </a:rPr>
              <a:t>objectives </a:t>
            </a:r>
            <a:r>
              <a:rPr lang="en-GB" dirty="0"/>
              <a:t>at</a:t>
            </a:r>
          </a:p>
          <a:p>
            <a:pPr marL="363501" indent="-363501">
              <a:spcBef>
                <a:spcPts val="1200"/>
              </a:spcBef>
              <a:buFont typeface="Arial" pitchFamily="34" charset="0"/>
              <a:buChar char="•"/>
            </a:pPr>
            <a:r>
              <a:rPr lang="en-GB" dirty="0">
                <a:solidFill>
                  <a:srgbClr val="FF6600"/>
                </a:solidFill>
              </a:rPr>
              <a:t>Strategic</a:t>
            </a:r>
          </a:p>
          <a:p>
            <a:pPr marL="363501" indent="-363501">
              <a:buFont typeface="Arial" pitchFamily="34" charset="0"/>
              <a:buChar char="•"/>
            </a:pPr>
            <a:r>
              <a:rPr lang="en-GB" dirty="0">
                <a:solidFill>
                  <a:srgbClr val="FF6600"/>
                </a:solidFill>
              </a:rPr>
              <a:t>Programme</a:t>
            </a:r>
          </a:p>
          <a:p>
            <a:pPr marL="363501" indent="-363501">
              <a:buFont typeface="Arial" pitchFamily="34" charset="0"/>
              <a:buChar char="•"/>
            </a:pPr>
            <a:r>
              <a:rPr lang="en-GB" dirty="0">
                <a:solidFill>
                  <a:srgbClr val="FF6600"/>
                </a:solidFill>
              </a:rPr>
              <a:t>Project  </a:t>
            </a:r>
            <a:r>
              <a:rPr lang="en-GB" dirty="0"/>
              <a:t>and</a:t>
            </a:r>
          </a:p>
          <a:p>
            <a:pPr marL="363501" indent="-363501">
              <a:buFont typeface="Arial" pitchFamily="34" charset="0"/>
              <a:buChar char="•"/>
            </a:pPr>
            <a:r>
              <a:rPr lang="en-GB" dirty="0">
                <a:solidFill>
                  <a:srgbClr val="FF6600"/>
                </a:solidFill>
              </a:rPr>
              <a:t>Operational</a:t>
            </a:r>
            <a:r>
              <a:rPr lang="en-GB" dirty="0"/>
              <a:t> 	</a:t>
            </a:r>
          </a:p>
          <a:p>
            <a:pPr marL="363501" indent="-363501">
              <a:spcBef>
                <a:spcPts val="1200"/>
              </a:spcBef>
            </a:pPr>
            <a:r>
              <a:rPr lang="en-GB" dirty="0"/>
              <a:t>perspective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w="12700" cap="sq">
            <a:noFill/>
            <a:round/>
          </a:ln>
        </p:spPr>
        <p:txBody>
          <a:bodyPr bIns="91431" anchor="b" anchorCtr="0">
            <a:normAutofit/>
          </a:bodyPr>
          <a:lstStyle/>
          <a:p>
            <a:pPr>
              <a:defRPr/>
            </a:pPr>
            <a:r>
              <a:rPr lang="en-GB" dirty="0"/>
              <a:t>Purpose of the course</a:t>
            </a:r>
          </a:p>
        </p:txBody>
      </p:sp>
      <p:sp>
        <p:nvSpPr>
          <p:cNvPr id="6" name="Tijdelijke aanduiding voor inhoud 5"/>
          <p:cNvSpPr>
            <a:spLocks noGrp="1"/>
          </p:cNvSpPr>
          <p:nvPr>
            <p:ph sz="quarter" idx="1"/>
          </p:nvPr>
        </p:nvSpPr>
        <p:spPr/>
        <p:txBody>
          <a:bodyPr/>
          <a:lstStyle/>
          <a:p>
            <a:pPr marL="384137" indent="-384137" defTabSz="761924">
              <a:spcAft>
                <a:spcPts val="1200"/>
              </a:spcAft>
              <a:defRPr/>
            </a:pPr>
            <a:r>
              <a:rPr lang="en-GB" dirty="0">
                <a:solidFill>
                  <a:srgbClr val="231F20"/>
                </a:solidFill>
              </a:rPr>
              <a:t>To provide delegates with a thorough understanding of the Management of Risk: Guidance for Practitioners </a:t>
            </a:r>
          </a:p>
          <a:p>
            <a:pPr marL="384137" indent="-384137" defTabSz="761924">
              <a:spcAft>
                <a:spcPts val="1200"/>
              </a:spcAft>
              <a:defRPr/>
            </a:pPr>
            <a:r>
              <a:rPr lang="en-GB" dirty="0">
                <a:solidFill>
                  <a:srgbClr val="231F20"/>
                </a:solidFill>
              </a:rPr>
              <a:t>After completing this training course participants will be able to apply all parts of the Guidance to real life situations</a:t>
            </a:r>
          </a:p>
          <a:p>
            <a:pPr marL="384137" indent="-384137" defTabSz="761924">
              <a:spcAft>
                <a:spcPts val="1200"/>
              </a:spcAft>
              <a:defRPr/>
            </a:pPr>
            <a:r>
              <a:rPr lang="en-GB" dirty="0">
                <a:solidFill>
                  <a:srgbClr val="231F20"/>
                </a:solidFill>
              </a:rPr>
              <a:t>Delegates are enthused and eager to apply the theory to practice</a:t>
            </a:r>
          </a:p>
          <a:p>
            <a:pPr marL="384137" indent="-384137" defTabSz="761924">
              <a:spcAft>
                <a:spcPts val="1200"/>
              </a:spcAft>
              <a:defRPr/>
            </a:pPr>
            <a:r>
              <a:rPr lang="en-GB" dirty="0">
                <a:solidFill>
                  <a:srgbClr val="231F20"/>
                </a:solidFill>
              </a:rPr>
              <a:t>To prepare delegates for the M_o_R Practitioner exam</a:t>
            </a:r>
          </a:p>
          <a:p>
            <a:pPr marL="384137" indent="-384137" defTabSz="761924">
              <a:spcAft>
                <a:spcPts val="1200"/>
              </a:spcAft>
              <a:defRPr/>
            </a:pPr>
            <a:endParaRPr lang="nl-NL" dirty="0">
              <a:solidFill>
                <a:srgbClr val="231F20"/>
              </a:solidFill>
            </a:endParaRPr>
          </a:p>
        </p:txBody>
      </p:sp>
      <p:sp>
        <p:nvSpPr>
          <p:cNvPr id="2" name="Tijdelijke aanduiding voor tekst 1">
            <a:extLst>
              <a:ext uri="{FF2B5EF4-FFF2-40B4-BE49-F238E27FC236}">
                <a16:creationId xmlns:a16="http://schemas.microsoft.com/office/drawing/2014/main" id="{9712E309-4AB7-49E6-80E1-72FBDA397CF5}"/>
              </a:ext>
            </a:extLst>
          </p:cNvPr>
          <p:cNvSpPr>
            <a:spLocks noGrp="1"/>
          </p:cNvSpPr>
          <p:nvPr>
            <p:ph type="body" sz="quarter" idx="13"/>
          </p:nvPr>
        </p:nvSpPr>
        <p:spPr/>
        <p:txBody>
          <a:bodyPr/>
          <a:lstStyle/>
          <a:p>
            <a:endParaRPr lang="nl-NL"/>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idx="4294967295"/>
          </p:nvPr>
        </p:nvSpPr>
        <p:spPr>
          <a:xfrm>
            <a:off x="2452663" y="214313"/>
            <a:ext cx="7935938" cy="785812"/>
          </a:xfrm>
        </p:spPr>
        <p:txBody>
          <a:bodyPr>
            <a:normAutofit/>
          </a:bodyPr>
          <a:lstStyle/>
          <a:p>
            <a:pPr>
              <a:defRPr/>
            </a:pPr>
            <a:r>
              <a:rPr lang="en-GB" sz="3300" dirty="0"/>
              <a:t>Strategic perspective</a:t>
            </a:r>
          </a:p>
        </p:txBody>
      </p:sp>
      <p:sp>
        <p:nvSpPr>
          <p:cNvPr id="221187" name="Rectangle 3"/>
          <p:cNvSpPr>
            <a:spLocks noGrp="1" noChangeArrowheads="1"/>
          </p:cNvSpPr>
          <p:nvPr>
            <p:ph type="body" idx="4294967295"/>
          </p:nvPr>
        </p:nvSpPr>
        <p:spPr>
          <a:xfrm>
            <a:off x="1992314" y="1412877"/>
            <a:ext cx="8496301" cy="4962525"/>
          </a:xfrm>
        </p:spPr>
        <p:txBody>
          <a:bodyPr>
            <a:normAutofit/>
          </a:bodyPr>
          <a:lstStyle/>
          <a:p>
            <a:pPr marL="0" indent="0">
              <a:buNone/>
            </a:pPr>
            <a:r>
              <a:rPr lang="en-GB" dirty="0">
                <a:solidFill>
                  <a:srgbClr val="000000"/>
                </a:solidFill>
              </a:rPr>
              <a:t>Concerned with achieving desired outcomes by defending or changing organisational performance</a:t>
            </a:r>
          </a:p>
          <a:p>
            <a:pPr eaLnBrk="1" hangingPunct="1">
              <a:buNone/>
            </a:pPr>
            <a:r>
              <a:rPr lang="en-GB" dirty="0"/>
              <a:t>Usually a mixture of:</a:t>
            </a:r>
          </a:p>
          <a:p>
            <a:pPr lvl="1" eaLnBrk="1" hangingPunct="1"/>
            <a:r>
              <a:rPr lang="en-GB" dirty="0"/>
              <a:t>Financial - tangible measures satisfying stakeholder or shareholder expectations</a:t>
            </a:r>
          </a:p>
          <a:p>
            <a:pPr lvl="1" eaLnBrk="1" hangingPunct="1"/>
            <a:r>
              <a:rPr lang="en-GB" dirty="0"/>
              <a:t>Core service: relating to increasing efficiency, quality or output</a:t>
            </a:r>
          </a:p>
          <a:p>
            <a:pPr lvl="1" eaLnBrk="1" hangingPunct="1"/>
            <a:r>
              <a:rPr lang="en-GB" dirty="0"/>
              <a:t>Stakeholder or customer - ensuring reputation is managed and demand for services remains strong and predictable </a:t>
            </a:r>
          </a:p>
          <a:p>
            <a:pPr lvl="1" eaLnBrk="1" hangingPunct="1"/>
            <a:r>
              <a:rPr lang="en-GB" dirty="0"/>
              <a:t>Organisational capability - ensuring that the organisation remains relevant and able to meet future needs (e.g. innovation and new service development)</a:t>
            </a:r>
          </a:p>
          <a:p>
            <a:pPr lvl="1" eaLnBrk="1" hangingPunct="1"/>
            <a:r>
              <a:rPr lang="en-GB" dirty="0"/>
              <a:t>Resource - ensuring staff and suppliers are providing the skills and commodities required by the organisation </a:t>
            </a:r>
          </a:p>
        </p:txBody>
      </p:sp>
      <p:sp>
        <p:nvSpPr>
          <p:cNvPr id="5" name="Tekstvak 4">
            <a:extLst>
              <a:ext uri="{FF2B5EF4-FFF2-40B4-BE49-F238E27FC236}">
                <a16:creationId xmlns:a16="http://schemas.microsoft.com/office/drawing/2014/main" id="{EC6C6387-FC33-466E-83D2-9BC13903D35E}"/>
              </a:ext>
            </a:extLst>
          </p:cNvPr>
          <p:cNvSpPr txBox="1"/>
          <p:nvPr/>
        </p:nvSpPr>
        <p:spPr>
          <a:xfrm>
            <a:off x="9560518" y="253281"/>
            <a:ext cx="1786400" cy="707876"/>
          </a:xfrm>
          <a:prstGeom prst="rect">
            <a:avLst/>
          </a:prstGeom>
          <a:noFill/>
        </p:spPr>
        <p:txBody>
          <a:bodyPr wrap="square" lIns="91431" tIns="45715" rIns="91431" bIns="45715" rtlCol="0">
            <a:spAutoFit/>
          </a:bodyPr>
          <a:lstStyle>
            <a:defPPr>
              <a:defRPr lang="en-US"/>
            </a:defPPr>
            <a:lvl1pPr algn="ctr">
              <a:defRPr sz="2000">
                <a:solidFill>
                  <a:srgbClr val="FF6600"/>
                </a:solidFill>
                <a:latin typeface="Calibri" panose="020F0502020204030204" pitchFamily="34" charset="0"/>
                <a:cs typeface="Calibri" panose="020F0502020204030204" pitchFamily="34" charset="0"/>
              </a:defRPr>
            </a:lvl1pPr>
          </a:lstStyle>
          <a:p>
            <a:r>
              <a:rPr lang="en-US" dirty="0"/>
              <a:t>Aligns with objectives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a:xfrm>
            <a:off x="2452663" y="214313"/>
            <a:ext cx="7935938" cy="785812"/>
          </a:xfrm>
        </p:spPr>
        <p:txBody>
          <a:bodyPr>
            <a:normAutofit/>
          </a:bodyPr>
          <a:lstStyle/>
          <a:p>
            <a:pPr>
              <a:defRPr/>
            </a:pPr>
            <a:r>
              <a:rPr lang="en-GB" dirty="0"/>
              <a:t>Programme perspective</a:t>
            </a:r>
          </a:p>
        </p:txBody>
      </p:sp>
      <p:sp>
        <p:nvSpPr>
          <p:cNvPr id="233475" name="Rectangle 3"/>
          <p:cNvSpPr>
            <a:spLocks noGrp="1" noChangeArrowheads="1"/>
          </p:cNvSpPr>
          <p:nvPr>
            <p:ph type="body" idx="4294967295"/>
          </p:nvPr>
        </p:nvSpPr>
        <p:spPr>
          <a:xfrm>
            <a:off x="1787748" y="987769"/>
            <a:ext cx="9000679" cy="5593326"/>
          </a:xfrm>
        </p:spPr>
        <p:txBody>
          <a:bodyPr wrap="square">
            <a:spAutoFit/>
          </a:bodyPr>
          <a:lstStyle/>
          <a:p>
            <a:pPr marL="0" indent="0">
              <a:buNone/>
            </a:pPr>
            <a:r>
              <a:rPr lang="en-GB" sz="2400" dirty="0"/>
              <a:t>Concerned with </a:t>
            </a:r>
            <a:r>
              <a:rPr lang="en-GB" sz="2400" dirty="0">
                <a:solidFill>
                  <a:srgbClr val="231F20"/>
                </a:solidFill>
              </a:rPr>
              <a:t>achieving </a:t>
            </a:r>
            <a:r>
              <a:rPr lang="en-GB" sz="2400" b="1" dirty="0">
                <a:solidFill>
                  <a:srgbClr val="231F20"/>
                </a:solidFill>
              </a:rPr>
              <a:t>desired outcomes</a:t>
            </a:r>
            <a:r>
              <a:rPr lang="en-GB" sz="2400" dirty="0">
                <a:solidFill>
                  <a:srgbClr val="231F20"/>
                </a:solidFill>
              </a:rPr>
              <a:t> by step change improvements to organisational performance </a:t>
            </a:r>
          </a:p>
          <a:p>
            <a:pPr eaLnBrk="1" hangingPunct="1">
              <a:buNone/>
            </a:pPr>
            <a:r>
              <a:rPr lang="en-GB" sz="2400" b="1" dirty="0">
                <a:solidFill>
                  <a:srgbClr val="231F20"/>
                </a:solidFill>
              </a:rPr>
              <a:t>Benefits:</a:t>
            </a:r>
          </a:p>
          <a:p>
            <a:pPr lvl="1" eaLnBrk="1" hangingPunct="1">
              <a:lnSpc>
                <a:spcPct val="100000"/>
              </a:lnSpc>
            </a:pPr>
            <a:r>
              <a:rPr lang="en-GB" sz="2400" dirty="0">
                <a:solidFill>
                  <a:srgbClr val="231F20"/>
                </a:solidFill>
              </a:rPr>
              <a:t>Measurable improvement of value linked to strategic level key performance indicators where possible</a:t>
            </a:r>
          </a:p>
          <a:p>
            <a:pPr lvl="1" eaLnBrk="1" hangingPunct="1">
              <a:lnSpc>
                <a:spcPct val="100000"/>
              </a:lnSpc>
              <a:spcBef>
                <a:spcPct val="30000"/>
              </a:spcBef>
            </a:pPr>
            <a:r>
              <a:rPr lang="en-GB" sz="2400" dirty="0">
                <a:solidFill>
                  <a:srgbClr val="231F20"/>
                </a:solidFill>
              </a:rPr>
              <a:t>Tangible or intangible</a:t>
            </a:r>
          </a:p>
          <a:p>
            <a:pPr lvl="1" eaLnBrk="1" hangingPunct="1">
              <a:lnSpc>
                <a:spcPct val="100000"/>
              </a:lnSpc>
              <a:spcBef>
                <a:spcPct val="30000"/>
              </a:spcBef>
            </a:pPr>
            <a:r>
              <a:rPr lang="en-GB" sz="2400" dirty="0">
                <a:solidFill>
                  <a:srgbClr val="231F20"/>
                </a:solidFill>
              </a:rPr>
              <a:t>May be expressed in financial or non-financial terms </a:t>
            </a:r>
          </a:p>
          <a:p>
            <a:pPr eaLnBrk="1" hangingPunct="1">
              <a:buNone/>
            </a:pPr>
            <a:r>
              <a:rPr lang="en-GB" sz="2400" b="1" dirty="0">
                <a:solidFill>
                  <a:srgbClr val="231F20"/>
                </a:solidFill>
              </a:rPr>
              <a:t>Capability: </a:t>
            </a:r>
          </a:p>
          <a:p>
            <a:pPr lvl="1" eaLnBrk="1" hangingPunct="1">
              <a:lnSpc>
                <a:spcPct val="100000"/>
              </a:lnSpc>
            </a:pPr>
            <a:r>
              <a:rPr lang="en-GB" sz="2400" dirty="0">
                <a:solidFill>
                  <a:srgbClr val="231F20"/>
                </a:solidFill>
              </a:rPr>
              <a:t>New capability, enhanced existing capability, or removal of a capability that is no longer desired</a:t>
            </a:r>
          </a:p>
          <a:p>
            <a:pPr lvl="1" eaLnBrk="1" hangingPunct="1">
              <a:lnSpc>
                <a:spcPct val="100000"/>
              </a:lnSpc>
              <a:spcBef>
                <a:spcPct val="30000"/>
              </a:spcBef>
            </a:pPr>
            <a:r>
              <a:rPr lang="en-GB" sz="2400" dirty="0">
                <a:solidFill>
                  <a:srgbClr val="231F20"/>
                </a:solidFill>
              </a:rPr>
              <a:t>Capability objectives affect the operational performance of the organisation</a:t>
            </a:r>
          </a:p>
          <a:p>
            <a:pPr lvl="1" eaLnBrk="1" hangingPunct="1">
              <a:lnSpc>
                <a:spcPct val="100000"/>
              </a:lnSpc>
              <a:spcBef>
                <a:spcPct val="30000"/>
              </a:spcBef>
            </a:pPr>
            <a:r>
              <a:rPr lang="en-GB" sz="2400" dirty="0">
                <a:solidFill>
                  <a:srgbClr val="231F20"/>
                </a:solidFill>
              </a:rPr>
              <a:t>Mapped to projects within the programme that deliver the change</a:t>
            </a:r>
          </a:p>
        </p:txBody>
      </p:sp>
      <p:sp>
        <p:nvSpPr>
          <p:cNvPr id="5" name="Tekstvak 4">
            <a:extLst>
              <a:ext uri="{FF2B5EF4-FFF2-40B4-BE49-F238E27FC236}">
                <a16:creationId xmlns:a16="http://schemas.microsoft.com/office/drawing/2014/main" id="{4518B4FC-24EE-4629-9DCB-1D334DD29DF3}"/>
              </a:ext>
            </a:extLst>
          </p:cNvPr>
          <p:cNvSpPr txBox="1"/>
          <p:nvPr/>
        </p:nvSpPr>
        <p:spPr>
          <a:xfrm>
            <a:off x="9560518" y="253281"/>
            <a:ext cx="1786400" cy="707876"/>
          </a:xfrm>
          <a:prstGeom prst="rect">
            <a:avLst/>
          </a:prstGeom>
          <a:noFill/>
        </p:spPr>
        <p:txBody>
          <a:bodyPr wrap="square" lIns="91431" tIns="45715" rIns="91431" bIns="45715" rtlCol="0">
            <a:spAutoFit/>
          </a:bodyPr>
          <a:lstStyle>
            <a:defPPr>
              <a:defRPr lang="en-US"/>
            </a:defPPr>
            <a:lvl1pPr algn="ctr">
              <a:defRPr sz="2000">
                <a:solidFill>
                  <a:srgbClr val="FF6600"/>
                </a:solidFill>
                <a:latin typeface="Calibri" panose="020F0502020204030204" pitchFamily="34" charset="0"/>
                <a:cs typeface="Calibri" panose="020F0502020204030204" pitchFamily="34" charset="0"/>
              </a:defRPr>
            </a:lvl1pPr>
          </a:lstStyle>
          <a:p>
            <a:r>
              <a:rPr lang="en-US" dirty="0"/>
              <a:t>Aligns with objectives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idx="4294967295"/>
          </p:nvPr>
        </p:nvSpPr>
        <p:spPr>
          <a:xfrm>
            <a:off x="2452663" y="214313"/>
            <a:ext cx="7935938" cy="785812"/>
          </a:xfrm>
        </p:spPr>
        <p:txBody>
          <a:bodyPr>
            <a:normAutofit/>
          </a:bodyPr>
          <a:lstStyle/>
          <a:p>
            <a:pPr eaLnBrk="1" hangingPunct="1">
              <a:defRPr/>
            </a:pPr>
            <a:r>
              <a:rPr lang="en-GB" dirty="0"/>
              <a:t>Project perspective</a:t>
            </a:r>
          </a:p>
        </p:txBody>
      </p:sp>
      <p:sp>
        <p:nvSpPr>
          <p:cNvPr id="247811" name="Rectangle 3"/>
          <p:cNvSpPr>
            <a:spLocks noGrp="1" noChangeArrowheads="1"/>
          </p:cNvSpPr>
          <p:nvPr>
            <p:ph type="body" idx="4294967295"/>
          </p:nvPr>
        </p:nvSpPr>
        <p:spPr>
          <a:xfrm>
            <a:off x="2011394" y="1412877"/>
            <a:ext cx="8585200" cy="4537075"/>
          </a:xfrm>
        </p:spPr>
        <p:txBody>
          <a:bodyPr>
            <a:normAutofit/>
          </a:bodyPr>
          <a:lstStyle/>
          <a:p>
            <a:pPr marL="273022" indent="-273022"/>
            <a:r>
              <a:rPr lang="en-GB" sz="2400" dirty="0">
                <a:solidFill>
                  <a:srgbClr val="231F20"/>
                </a:solidFill>
              </a:rPr>
              <a:t>To inform decision-making during project selection and definition </a:t>
            </a:r>
          </a:p>
          <a:p>
            <a:pPr marL="273022" indent="-273022"/>
            <a:r>
              <a:rPr lang="en-GB" sz="2400" dirty="0">
                <a:solidFill>
                  <a:srgbClr val="231F20"/>
                </a:solidFill>
              </a:rPr>
              <a:t>To improve project performance during design and delivery so that completed projects lead to enhanced organisational performance</a:t>
            </a:r>
          </a:p>
          <a:p>
            <a:pPr marL="273022" indent="-273022"/>
            <a:r>
              <a:rPr lang="en-GB" sz="2400" dirty="0">
                <a:solidFill>
                  <a:srgbClr val="231F20"/>
                </a:solidFill>
              </a:rPr>
              <a:t>Tend to include:</a:t>
            </a:r>
          </a:p>
          <a:p>
            <a:pPr lvl="1" eaLnBrk="1" hangingPunct="1"/>
            <a:r>
              <a:rPr lang="en-GB" sz="2400" dirty="0">
                <a:solidFill>
                  <a:srgbClr val="231F20"/>
                </a:solidFill>
              </a:rPr>
              <a:t>Time (e.g. delivery by a specified date)</a:t>
            </a:r>
          </a:p>
          <a:p>
            <a:pPr lvl="1" eaLnBrk="1" hangingPunct="1"/>
            <a:r>
              <a:rPr lang="en-GB" sz="2400" dirty="0">
                <a:solidFill>
                  <a:srgbClr val="231F20"/>
                </a:solidFill>
              </a:rPr>
              <a:t>Cost (e.g. delivery on budget or delivery without penalties from contractors)</a:t>
            </a:r>
          </a:p>
          <a:p>
            <a:pPr lvl="1" eaLnBrk="1" hangingPunct="1"/>
            <a:r>
              <a:rPr lang="en-GB" sz="2400" dirty="0">
                <a:solidFill>
                  <a:srgbClr val="231F20"/>
                </a:solidFill>
              </a:rPr>
              <a:t>Quality</a:t>
            </a:r>
          </a:p>
          <a:p>
            <a:pPr lvl="1" eaLnBrk="1" hangingPunct="1"/>
            <a:r>
              <a:rPr lang="en-GB" sz="2400" dirty="0">
                <a:solidFill>
                  <a:srgbClr val="231F20"/>
                </a:solidFill>
              </a:rPr>
              <a:t>Scope</a:t>
            </a:r>
            <a:endParaRPr lang="en-GB" sz="2400" dirty="0"/>
          </a:p>
        </p:txBody>
      </p:sp>
      <p:sp>
        <p:nvSpPr>
          <p:cNvPr id="5" name="Tekstvak 4">
            <a:extLst>
              <a:ext uri="{FF2B5EF4-FFF2-40B4-BE49-F238E27FC236}">
                <a16:creationId xmlns:a16="http://schemas.microsoft.com/office/drawing/2014/main" id="{1DBD7634-7AC2-4095-8081-B07654430381}"/>
              </a:ext>
            </a:extLst>
          </p:cNvPr>
          <p:cNvSpPr txBox="1"/>
          <p:nvPr/>
        </p:nvSpPr>
        <p:spPr>
          <a:xfrm>
            <a:off x="9560518" y="253281"/>
            <a:ext cx="1786400" cy="707876"/>
          </a:xfrm>
          <a:prstGeom prst="rect">
            <a:avLst/>
          </a:prstGeom>
          <a:noFill/>
        </p:spPr>
        <p:txBody>
          <a:bodyPr wrap="square" lIns="91431" tIns="45715" rIns="91431" bIns="45715" rtlCol="0">
            <a:spAutoFit/>
          </a:bodyPr>
          <a:lstStyle>
            <a:defPPr>
              <a:defRPr lang="en-US"/>
            </a:defPPr>
            <a:lvl1pPr algn="ctr">
              <a:defRPr sz="2000">
                <a:solidFill>
                  <a:srgbClr val="FF6600"/>
                </a:solidFill>
                <a:latin typeface="Calibri" panose="020F0502020204030204" pitchFamily="34" charset="0"/>
                <a:cs typeface="Calibri" panose="020F0502020204030204" pitchFamily="34" charset="0"/>
              </a:defRPr>
            </a:lvl1pPr>
          </a:lstStyle>
          <a:p>
            <a:r>
              <a:rPr lang="en-US" dirty="0"/>
              <a:t>Aligns with objectives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idx="4294967295"/>
          </p:nvPr>
        </p:nvSpPr>
        <p:spPr>
          <a:xfrm>
            <a:off x="2452662" y="214313"/>
            <a:ext cx="8001056" cy="785812"/>
          </a:xfrm>
        </p:spPr>
        <p:txBody>
          <a:bodyPr>
            <a:normAutofit/>
          </a:bodyPr>
          <a:lstStyle/>
          <a:p>
            <a:pPr>
              <a:defRPr/>
            </a:pPr>
            <a:r>
              <a:rPr lang="en-GB" sz="3300" dirty="0"/>
              <a:t>Operational perspective</a:t>
            </a:r>
          </a:p>
        </p:txBody>
      </p:sp>
      <p:sp>
        <p:nvSpPr>
          <p:cNvPr id="266243" name="Rectangle 3"/>
          <p:cNvSpPr>
            <a:spLocks noGrp="1" noChangeArrowheads="1"/>
          </p:cNvSpPr>
          <p:nvPr>
            <p:ph type="body" idx="4294967295"/>
          </p:nvPr>
        </p:nvSpPr>
        <p:spPr>
          <a:xfrm>
            <a:off x="2001872" y="1412876"/>
            <a:ext cx="8486743" cy="4519613"/>
          </a:xfrm>
        </p:spPr>
        <p:txBody>
          <a:bodyPr>
            <a:normAutofit/>
          </a:bodyPr>
          <a:lstStyle/>
          <a:p>
            <a:pPr marL="0" indent="0">
              <a:buNone/>
            </a:pPr>
            <a:r>
              <a:rPr lang="en-GB" sz="2400" dirty="0">
                <a:solidFill>
                  <a:srgbClr val="000000"/>
                </a:solidFill>
              </a:rPr>
              <a:t>Concerned with </a:t>
            </a:r>
            <a:r>
              <a:rPr lang="en-GB" sz="2400" dirty="0">
                <a:solidFill>
                  <a:srgbClr val="231F20"/>
                </a:solidFill>
              </a:rPr>
              <a:t>day-to-day management of the organisation. It should consider: </a:t>
            </a:r>
          </a:p>
          <a:p>
            <a:pPr lvl="1" eaLnBrk="1" hangingPunct="1"/>
            <a:r>
              <a:rPr lang="en-GB" sz="2400" dirty="0">
                <a:solidFill>
                  <a:srgbClr val="231F20"/>
                </a:solidFill>
              </a:rPr>
              <a:t>Reputation </a:t>
            </a:r>
          </a:p>
          <a:p>
            <a:pPr lvl="1" eaLnBrk="1" hangingPunct="1"/>
            <a:r>
              <a:rPr lang="en-GB" sz="2400" dirty="0">
                <a:solidFill>
                  <a:srgbClr val="231F20"/>
                </a:solidFill>
              </a:rPr>
              <a:t>Volume (e.g. customers or units produced)</a:t>
            </a:r>
          </a:p>
          <a:p>
            <a:pPr lvl="1" eaLnBrk="1" hangingPunct="1"/>
            <a:r>
              <a:rPr lang="en-GB" sz="2400" dirty="0">
                <a:solidFill>
                  <a:srgbClr val="231F20"/>
                </a:solidFill>
              </a:rPr>
              <a:t>Cost (e.g. per unit produced)</a:t>
            </a:r>
          </a:p>
          <a:p>
            <a:pPr lvl="1" eaLnBrk="1" hangingPunct="1"/>
            <a:r>
              <a:rPr lang="en-GB" sz="2400" dirty="0">
                <a:solidFill>
                  <a:srgbClr val="231F20"/>
                </a:solidFill>
              </a:rPr>
              <a:t>Quality (e.g. unit or process failures)</a:t>
            </a:r>
          </a:p>
          <a:p>
            <a:pPr lvl="1" eaLnBrk="1" hangingPunct="1"/>
            <a:r>
              <a:rPr lang="en-GB" sz="2400" dirty="0">
                <a:solidFill>
                  <a:srgbClr val="231F20"/>
                </a:solidFill>
              </a:rPr>
              <a:t>Internal control (e.g. health, safety or failure) </a:t>
            </a:r>
          </a:p>
          <a:p>
            <a:pPr lvl="1" eaLnBrk="1" hangingPunct="1"/>
            <a:r>
              <a:rPr lang="en-GB" sz="2400" dirty="0">
                <a:solidFill>
                  <a:srgbClr val="231F20"/>
                </a:solidFill>
              </a:rPr>
              <a:t>Revenue </a:t>
            </a:r>
          </a:p>
          <a:p>
            <a:pPr lvl="1" eaLnBrk="1" hangingPunct="1"/>
            <a:r>
              <a:rPr lang="en-GB" sz="2400" dirty="0">
                <a:solidFill>
                  <a:srgbClr val="231F20"/>
                </a:solidFill>
              </a:rPr>
              <a:t>Staff (e.g. satisfaction)</a:t>
            </a:r>
          </a:p>
          <a:p>
            <a:pPr lvl="1" eaLnBrk="1" hangingPunct="1"/>
            <a:r>
              <a:rPr lang="en-GB" sz="2400" dirty="0">
                <a:solidFill>
                  <a:srgbClr val="231F20"/>
                </a:solidFill>
              </a:rPr>
              <a:t>Customer (e.g. churn, satisfaction)</a:t>
            </a:r>
          </a:p>
        </p:txBody>
      </p:sp>
      <p:sp>
        <p:nvSpPr>
          <p:cNvPr id="8" name="Tekstvak 7"/>
          <p:cNvSpPr txBox="1"/>
          <p:nvPr/>
        </p:nvSpPr>
        <p:spPr>
          <a:xfrm>
            <a:off x="9560518" y="253281"/>
            <a:ext cx="1786400" cy="707876"/>
          </a:xfrm>
          <a:prstGeom prst="rect">
            <a:avLst/>
          </a:prstGeom>
          <a:noFill/>
        </p:spPr>
        <p:txBody>
          <a:bodyPr wrap="square" lIns="91431" tIns="45715" rIns="91431" bIns="45715" rtlCol="0">
            <a:spAutoFit/>
          </a:bodyPr>
          <a:lstStyle>
            <a:defPPr>
              <a:defRPr lang="en-US"/>
            </a:defPPr>
            <a:lvl1pPr algn="ctr">
              <a:defRPr sz="2000">
                <a:solidFill>
                  <a:srgbClr val="FF6600"/>
                </a:solidFill>
                <a:latin typeface="Calibri" panose="020F0502020204030204" pitchFamily="34" charset="0"/>
                <a:cs typeface="Calibri" panose="020F0502020204030204" pitchFamily="34" charset="0"/>
              </a:defRPr>
            </a:lvl1pPr>
          </a:lstStyle>
          <a:p>
            <a:r>
              <a:rPr lang="en-US" dirty="0"/>
              <a:t>Aligns with objectives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15480" y="1124744"/>
            <a:ext cx="9998903" cy="1470025"/>
          </a:xfrm>
        </p:spPr>
        <p:txBody>
          <a:bodyPr/>
          <a:lstStyle/>
          <a:p>
            <a:r>
              <a:rPr lang="en-US" dirty="0"/>
              <a:t>The M_o_R principles</a:t>
            </a:r>
          </a:p>
        </p:txBody>
      </p:sp>
      <p:sp>
        <p:nvSpPr>
          <p:cNvPr id="3" name="Tijdelijke aanduiding voor tekst 2"/>
          <p:cNvSpPr>
            <a:spLocks noGrp="1"/>
          </p:cNvSpPr>
          <p:nvPr>
            <p:ph type="body" idx="4294967295"/>
          </p:nvPr>
        </p:nvSpPr>
        <p:spPr>
          <a:xfrm>
            <a:off x="3906012" y="2780928"/>
            <a:ext cx="7772400" cy="3741738"/>
          </a:xfrm>
        </p:spPr>
        <p:txBody>
          <a:bodyPr>
            <a:normAutofit/>
          </a:bodyPr>
          <a:lstStyle/>
          <a:p>
            <a:pPr marL="268261" indent="-268261">
              <a:buFont typeface="Arial" pitchFamily="34" charset="0"/>
              <a:buChar char="•"/>
            </a:pPr>
            <a:r>
              <a:rPr lang="en-US" dirty="0"/>
              <a:t>Aligns with objectives</a:t>
            </a:r>
          </a:p>
          <a:p>
            <a:pPr marL="268261" indent="-268261">
              <a:buFont typeface="Arial" pitchFamily="34" charset="0"/>
              <a:buChar char="•"/>
            </a:pPr>
            <a:r>
              <a:rPr lang="en-US" dirty="0">
                <a:solidFill>
                  <a:srgbClr val="FF6600"/>
                </a:solidFill>
              </a:rPr>
              <a:t>Fits the context</a:t>
            </a:r>
          </a:p>
          <a:p>
            <a:pPr marL="268261" indent="-268261">
              <a:buFont typeface="Arial" pitchFamily="34" charset="0"/>
              <a:buChar char="•"/>
            </a:pPr>
            <a:r>
              <a:rPr lang="en-US" dirty="0"/>
              <a:t>Engages stakeholders</a:t>
            </a:r>
          </a:p>
          <a:p>
            <a:pPr marL="268261" indent="-268261">
              <a:buFont typeface="Arial" pitchFamily="34" charset="0"/>
              <a:buChar char="•"/>
            </a:pPr>
            <a:r>
              <a:rPr lang="en-US" dirty="0"/>
              <a:t>Provides clear guidance</a:t>
            </a:r>
          </a:p>
          <a:p>
            <a:pPr marL="268261" indent="-268261">
              <a:buFont typeface="Arial" pitchFamily="34" charset="0"/>
              <a:buChar char="•"/>
            </a:pPr>
            <a:r>
              <a:rPr lang="en-US" dirty="0"/>
              <a:t>Informs decision-making</a:t>
            </a:r>
          </a:p>
          <a:p>
            <a:pPr marL="268261" indent="-268261">
              <a:buFont typeface="Arial" pitchFamily="34" charset="0"/>
              <a:buChar char="•"/>
            </a:pPr>
            <a:r>
              <a:rPr lang="en-US" dirty="0"/>
              <a:t>Facilitates continual improvement</a:t>
            </a:r>
          </a:p>
          <a:p>
            <a:pPr marL="268261" indent="-268261">
              <a:buFont typeface="Arial" pitchFamily="34" charset="0"/>
              <a:buChar char="•"/>
            </a:pPr>
            <a:r>
              <a:rPr lang="en-US" dirty="0"/>
              <a:t>Creates a supportive culture</a:t>
            </a:r>
          </a:p>
          <a:p>
            <a:pPr marL="268261" indent="-268261">
              <a:buFont typeface="Arial" pitchFamily="34" charset="0"/>
              <a:buChar char="•"/>
            </a:pPr>
            <a:r>
              <a:rPr lang="en-US" dirty="0"/>
              <a:t>Achieves measurable value</a:t>
            </a:r>
          </a:p>
          <a:p>
            <a:pPr marL="268261" indent="-268261">
              <a:buFont typeface="Arial" pitchFamily="34" charset="0"/>
              <a:buChar char="•"/>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 the context</a:t>
            </a:r>
          </a:p>
        </p:txBody>
      </p:sp>
      <p:sp>
        <p:nvSpPr>
          <p:cNvPr id="3" name="Tijdelijke aanduiding voor inhoud 2"/>
          <p:cNvSpPr>
            <a:spLocks noGrp="1"/>
          </p:cNvSpPr>
          <p:nvPr>
            <p:ph sz="quarter" idx="1"/>
          </p:nvPr>
        </p:nvSpPr>
        <p:spPr/>
        <p:txBody>
          <a:bodyPr/>
          <a:lstStyle/>
          <a:p>
            <a:pPr marL="0" indent="0">
              <a:buNone/>
            </a:pPr>
            <a:r>
              <a:rPr lang="en-GB" dirty="0"/>
              <a:t>If you don’t know what the context is:</a:t>
            </a:r>
          </a:p>
          <a:p>
            <a:r>
              <a:rPr lang="en-GB" dirty="0"/>
              <a:t>You don’t know what the world around you looks like</a:t>
            </a:r>
          </a:p>
          <a:p>
            <a:r>
              <a:rPr lang="en-GB" dirty="0"/>
              <a:t>You don’t realise you’re part of something bigger</a:t>
            </a:r>
          </a:p>
          <a:p>
            <a:r>
              <a:rPr lang="en-GB" dirty="0"/>
              <a:t>It’s less likely you’ll find all relevant stakeholders</a:t>
            </a:r>
          </a:p>
          <a:p>
            <a:r>
              <a:rPr lang="en-GB" dirty="0"/>
              <a:t>It is less likely you will find the important risks</a:t>
            </a:r>
          </a:p>
          <a:p>
            <a:r>
              <a:rPr lang="en-GB" dirty="0"/>
              <a:t>Risk identification is not effective and efficient</a:t>
            </a:r>
          </a:p>
          <a:p>
            <a:r>
              <a:rPr lang="en-GB" dirty="0"/>
              <a:t>There is less chance of being successful </a:t>
            </a:r>
          </a:p>
        </p:txBody>
      </p:sp>
      <p:sp>
        <p:nvSpPr>
          <p:cNvPr id="5" name="Tijdelijke aanduiding voor tekst 4">
            <a:extLst>
              <a:ext uri="{FF2B5EF4-FFF2-40B4-BE49-F238E27FC236}">
                <a16:creationId xmlns:a16="http://schemas.microsoft.com/office/drawing/2014/main" id="{BD68967C-3D5E-4777-BA22-3E15E38AFE78}"/>
              </a:ext>
            </a:extLst>
          </p:cNvPr>
          <p:cNvSpPr>
            <a:spLocks noGrp="1"/>
          </p:cNvSpPr>
          <p:nvPr>
            <p:ph type="body" sz="quarter" idx="13"/>
          </p:nvPr>
        </p:nvSpPr>
        <p:spPr/>
        <p:txBody>
          <a:bodyPr/>
          <a:lstStyle/>
          <a:p>
            <a:r>
              <a:rPr lang="en-GB" dirty="0"/>
              <a:t>Ref. 2.3</a:t>
            </a:r>
            <a:endParaRPr lang="nl-NL"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 the context</a:t>
            </a:r>
          </a:p>
        </p:txBody>
      </p:sp>
      <p:sp>
        <p:nvSpPr>
          <p:cNvPr id="3" name="Tijdelijke aanduiding voor inhoud 2"/>
          <p:cNvSpPr>
            <a:spLocks noGrp="1"/>
          </p:cNvSpPr>
          <p:nvPr>
            <p:ph sz="quarter" idx="1"/>
          </p:nvPr>
        </p:nvSpPr>
        <p:spPr>
          <a:xfrm>
            <a:off x="1679510" y="1268760"/>
            <a:ext cx="8832980" cy="5040560"/>
          </a:xfrm>
        </p:spPr>
        <p:txBody>
          <a:bodyPr>
            <a:normAutofit/>
          </a:bodyPr>
          <a:lstStyle/>
          <a:p>
            <a:pPr marL="0" indent="0">
              <a:spcBef>
                <a:spcPts val="600"/>
              </a:spcBef>
              <a:spcAft>
                <a:spcPts val="600"/>
              </a:spcAft>
              <a:buNone/>
            </a:pPr>
            <a:r>
              <a:rPr lang="en-US" dirty="0"/>
              <a:t>The primary outcome of an approach that fits the context is:</a:t>
            </a:r>
          </a:p>
          <a:p>
            <a:pPr marL="357188" indent="-357188">
              <a:spcBef>
                <a:spcPts val="600"/>
              </a:spcBef>
              <a:spcAft>
                <a:spcPts val="600"/>
              </a:spcAft>
              <a:buFont typeface="Wingdings" pitchFamily="2" charset="2"/>
              <a:buChar char="Ø"/>
            </a:pPr>
            <a:r>
              <a:rPr lang="en-US" dirty="0"/>
              <a:t>Money is not wasted</a:t>
            </a:r>
          </a:p>
          <a:p>
            <a:pPr marL="905773" lvl="2" indent="-357188">
              <a:spcBef>
                <a:spcPts val="600"/>
              </a:spcBef>
              <a:spcAft>
                <a:spcPts val="600"/>
              </a:spcAft>
              <a:buFont typeface="Wingdings" pitchFamily="2" charset="2"/>
              <a:buChar char="v"/>
            </a:pPr>
            <a:r>
              <a:rPr lang="en-US" dirty="0"/>
              <a:t>On </a:t>
            </a:r>
            <a:r>
              <a:rPr lang="en-US" dirty="0" err="1"/>
              <a:t>oversizing</a:t>
            </a:r>
            <a:endParaRPr lang="en-US" dirty="0"/>
          </a:p>
          <a:p>
            <a:pPr marL="905773" lvl="2" indent="-357188">
              <a:spcBef>
                <a:spcPts val="600"/>
              </a:spcBef>
              <a:spcAft>
                <a:spcPts val="600"/>
              </a:spcAft>
              <a:buFont typeface="Wingdings" pitchFamily="2" charset="2"/>
              <a:buChar char="v"/>
            </a:pPr>
            <a:r>
              <a:rPr lang="en-US" dirty="0"/>
              <a:t>Or on inability to cope with the risks within the risk capacity and appetite</a:t>
            </a:r>
          </a:p>
        </p:txBody>
      </p:sp>
      <p:sp>
        <p:nvSpPr>
          <p:cNvPr id="5" name="Tijdelijke aanduiding voor tekst 4">
            <a:extLst>
              <a:ext uri="{FF2B5EF4-FFF2-40B4-BE49-F238E27FC236}">
                <a16:creationId xmlns:a16="http://schemas.microsoft.com/office/drawing/2014/main" id="{E80954B5-9EC7-42C2-BAE5-64F7E3CD810D}"/>
              </a:ext>
            </a:extLst>
          </p:cNvPr>
          <p:cNvSpPr>
            <a:spLocks noGrp="1"/>
          </p:cNvSpPr>
          <p:nvPr>
            <p:ph type="body" sz="quarter" idx="13"/>
          </p:nvPr>
        </p:nvSpPr>
        <p:spPr/>
        <p:txBody>
          <a:bodyPr/>
          <a:lstStyle/>
          <a:p>
            <a:r>
              <a:rPr lang="en-GB" dirty="0"/>
              <a:t>Ref. 2.3</a:t>
            </a:r>
            <a:endParaRPr lang="nl-NL" dirty="0"/>
          </a:p>
        </p:txBody>
      </p:sp>
      <p:sp>
        <p:nvSpPr>
          <p:cNvPr id="10" name="Tekstvak 9"/>
          <p:cNvSpPr txBox="1"/>
          <p:nvPr/>
        </p:nvSpPr>
        <p:spPr>
          <a:xfrm>
            <a:off x="1992314" y="1412875"/>
            <a:ext cx="8351837" cy="400110"/>
          </a:xfrm>
          <a:prstGeom prst="rect">
            <a:avLst/>
          </a:prstGeom>
          <a:solidFill>
            <a:schemeClr val="bg1"/>
          </a:solidFill>
          <a:ln w="28575">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i="1" dirty="0">
                <a:latin typeface="Trebuchet MS" pitchFamily="34" charset="0"/>
              </a:rPr>
              <a:t>Risk management is designed to fit the current context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 the context</a:t>
            </a:r>
          </a:p>
        </p:txBody>
      </p:sp>
      <p:sp>
        <p:nvSpPr>
          <p:cNvPr id="3" name="Tijdelijke aanduiding voor inhoud 2"/>
          <p:cNvSpPr>
            <a:spLocks noGrp="1"/>
          </p:cNvSpPr>
          <p:nvPr>
            <p:ph sz="quarter" idx="1"/>
          </p:nvPr>
        </p:nvSpPr>
        <p:spPr/>
        <p:txBody>
          <a:bodyPr/>
          <a:lstStyle/>
          <a:p>
            <a:r>
              <a:rPr lang="en-GB" dirty="0"/>
              <a:t>Context is a primary source of risk</a:t>
            </a:r>
          </a:p>
          <a:p>
            <a:r>
              <a:rPr lang="en-GB" dirty="0"/>
              <a:t>Private sector: external organisations who can impose policies, pricing restrictions, fines etc</a:t>
            </a:r>
          </a:p>
          <a:p>
            <a:r>
              <a:rPr lang="en-GB" dirty="0"/>
              <a:t>Public sector: disparate subjects of policies, politics, the economy, technological change etc</a:t>
            </a:r>
          </a:p>
          <a:p>
            <a:r>
              <a:rPr lang="en-GB" dirty="0"/>
              <a:t>Risk Manager must be familiar with the context to challenge the risk identification and assessment</a:t>
            </a:r>
          </a:p>
          <a:p>
            <a:r>
              <a:rPr lang="en-GB" dirty="0"/>
              <a:t>Context will influence organisation’s risk appetite</a:t>
            </a:r>
          </a:p>
          <a:p>
            <a:pPr>
              <a:buNone/>
            </a:pPr>
            <a:endParaRPr lang="en-GB" dirty="0"/>
          </a:p>
        </p:txBody>
      </p:sp>
      <p:sp>
        <p:nvSpPr>
          <p:cNvPr id="5" name="Tijdelijke aanduiding voor tekst 4">
            <a:extLst>
              <a:ext uri="{FF2B5EF4-FFF2-40B4-BE49-F238E27FC236}">
                <a16:creationId xmlns:a16="http://schemas.microsoft.com/office/drawing/2014/main" id="{B1F37D57-6E6A-487E-A519-110DF193839B}"/>
              </a:ext>
            </a:extLst>
          </p:cNvPr>
          <p:cNvSpPr>
            <a:spLocks noGrp="1"/>
          </p:cNvSpPr>
          <p:nvPr>
            <p:ph type="body" sz="quarter" idx="13"/>
          </p:nvPr>
        </p:nvSpPr>
        <p:spPr/>
        <p:txBody>
          <a:bodyPr/>
          <a:lstStyle/>
          <a:p>
            <a:r>
              <a:rPr lang="en-GB" dirty="0"/>
              <a:t>Ref. 2.3</a:t>
            </a:r>
            <a:endParaRPr lang="nl-NL"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dirty="0"/>
              <a:t>Fits the </a:t>
            </a:r>
            <a:r>
              <a:rPr lang="en-GB" dirty="0"/>
              <a:t>context of M_o_R</a:t>
            </a:r>
          </a:p>
        </p:txBody>
      </p:sp>
      <p:sp>
        <p:nvSpPr>
          <p:cNvPr id="26" name="Tijdelijke aanduiding voor tekst 25">
            <a:extLst>
              <a:ext uri="{FF2B5EF4-FFF2-40B4-BE49-F238E27FC236}">
                <a16:creationId xmlns:a16="http://schemas.microsoft.com/office/drawing/2014/main" id="{2F005E9F-2046-4C47-B577-329896E9DDDF}"/>
              </a:ext>
            </a:extLst>
          </p:cNvPr>
          <p:cNvSpPr>
            <a:spLocks noGrp="1"/>
          </p:cNvSpPr>
          <p:nvPr>
            <p:ph type="body" sz="quarter" idx="13"/>
          </p:nvPr>
        </p:nvSpPr>
        <p:spPr/>
        <p:txBody>
          <a:bodyPr/>
          <a:lstStyle/>
          <a:p>
            <a:r>
              <a:rPr lang="en-GB" dirty="0"/>
              <a:t>Fig. 1.2</a:t>
            </a:r>
            <a:endParaRPr lang="nl-NL" dirty="0"/>
          </a:p>
        </p:txBody>
      </p:sp>
      <p:grpSp>
        <p:nvGrpSpPr>
          <p:cNvPr id="2" name="Group 11"/>
          <p:cNvGrpSpPr>
            <a:grpSpLocks/>
          </p:cNvGrpSpPr>
          <p:nvPr/>
        </p:nvGrpSpPr>
        <p:grpSpPr bwMode="auto">
          <a:xfrm>
            <a:off x="1738711" y="1412877"/>
            <a:ext cx="8643707" cy="4730125"/>
            <a:chOff x="135" y="778"/>
            <a:chExt cx="5681" cy="3191"/>
          </a:xfrm>
        </p:grpSpPr>
        <p:sp>
          <p:nvSpPr>
            <p:cNvPr id="6" name="Text Box 12"/>
            <p:cNvSpPr txBox="1">
              <a:spLocks noChangeArrowheads="1"/>
            </p:cNvSpPr>
            <p:nvPr/>
          </p:nvSpPr>
          <p:spPr bwMode="auto">
            <a:xfrm>
              <a:off x="141" y="981"/>
              <a:ext cx="1013" cy="237"/>
            </a:xfrm>
            <a:prstGeom prst="rect">
              <a:avLst/>
            </a:prstGeom>
            <a:noFill/>
            <a:ln w="9525">
              <a:noFill/>
              <a:miter lim="800000"/>
              <a:headEnd/>
              <a:tailEnd/>
            </a:ln>
          </p:spPr>
          <p:txBody>
            <a:bodyPr>
              <a:spAutoFit/>
            </a:bodyPr>
            <a:lstStyle/>
            <a:p>
              <a:pPr>
                <a:spcBef>
                  <a:spcPct val="50000"/>
                </a:spcBef>
              </a:pPr>
              <a:r>
                <a:rPr lang="en-GB" sz="1600" b="1" dirty="0">
                  <a:latin typeface="Calibri" panose="020F0502020204030204" pitchFamily="34" charset="0"/>
                  <a:cs typeface="Calibri" panose="020F0502020204030204" pitchFamily="34" charset="0"/>
                </a:rPr>
                <a:t>Long-term</a:t>
              </a:r>
            </a:p>
          </p:txBody>
        </p:sp>
        <p:sp>
          <p:nvSpPr>
            <p:cNvPr id="7" name="Text Box 13"/>
            <p:cNvSpPr txBox="1">
              <a:spLocks noChangeArrowheads="1"/>
            </p:cNvSpPr>
            <p:nvPr/>
          </p:nvSpPr>
          <p:spPr bwMode="auto">
            <a:xfrm>
              <a:off x="141" y="2087"/>
              <a:ext cx="951" cy="228"/>
            </a:xfrm>
            <a:prstGeom prst="rect">
              <a:avLst/>
            </a:prstGeom>
            <a:noFill/>
            <a:ln w="9525">
              <a:noFill/>
              <a:miter lim="800000"/>
              <a:headEnd/>
              <a:tailEnd/>
            </a:ln>
          </p:spPr>
          <p:txBody>
            <a:bodyPr>
              <a:spAutoFit/>
            </a:bodyPr>
            <a:lstStyle/>
            <a:p>
              <a:pPr>
                <a:spcBef>
                  <a:spcPct val="50000"/>
                </a:spcBef>
              </a:pPr>
              <a:r>
                <a:rPr lang="en-GB" sz="1600" b="1" dirty="0">
                  <a:latin typeface="Calibri" panose="020F0502020204030204" pitchFamily="34" charset="0"/>
                  <a:cs typeface="Calibri" panose="020F0502020204030204" pitchFamily="34" charset="0"/>
                </a:rPr>
                <a:t>Medium-term</a:t>
              </a:r>
            </a:p>
          </p:txBody>
        </p:sp>
        <p:sp>
          <p:nvSpPr>
            <p:cNvPr id="8" name="Text Box 14"/>
            <p:cNvSpPr txBox="1">
              <a:spLocks noChangeArrowheads="1"/>
            </p:cNvSpPr>
            <p:nvPr/>
          </p:nvSpPr>
          <p:spPr bwMode="auto">
            <a:xfrm>
              <a:off x="141" y="2959"/>
              <a:ext cx="864" cy="237"/>
            </a:xfrm>
            <a:prstGeom prst="rect">
              <a:avLst/>
            </a:prstGeom>
            <a:noFill/>
            <a:ln w="9525">
              <a:noFill/>
              <a:miter lim="800000"/>
              <a:headEnd/>
              <a:tailEnd/>
            </a:ln>
          </p:spPr>
          <p:txBody>
            <a:bodyPr>
              <a:spAutoFit/>
            </a:bodyPr>
            <a:lstStyle/>
            <a:p>
              <a:pPr>
                <a:spcBef>
                  <a:spcPct val="50000"/>
                </a:spcBef>
              </a:pPr>
              <a:r>
                <a:rPr lang="en-GB" sz="1600" b="1" dirty="0">
                  <a:latin typeface="Calibri" panose="020F0502020204030204" pitchFamily="34" charset="0"/>
                  <a:cs typeface="Calibri" panose="020F0502020204030204" pitchFamily="34" charset="0"/>
                </a:rPr>
                <a:t>Short-term</a:t>
              </a:r>
            </a:p>
          </p:txBody>
        </p:sp>
        <p:sp>
          <p:nvSpPr>
            <p:cNvPr id="9" name="Rectangle 15"/>
            <p:cNvSpPr>
              <a:spLocks noChangeArrowheads="1"/>
            </p:cNvSpPr>
            <p:nvPr/>
          </p:nvSpPr>
          <p:spPr bwMode="auto">
            <a:xfrm>
              <a:off x="1129" y="2856"/>
              <a:ext cx="2802" cy="583"/>
            </a:xfrm>
            <a:prstGeom prst="rect">
              <a:avLst/>
            </a:prstGeom>
            <a:solidFill>
              <a:srgbClr val="BBE0E3"/>
            </a:solidFill>
            <a:ln w="9525">
              <a:noFill/>
              <a:miter lim="800000"/>
              <a:headEnd/>
              <a:tailEnd/>
            </a:ln>
          </p:spPr>
          <p:txBody>
            <a:bodyPr wrap="none" anchor="ctr"/>
            <a:lstStyle/>
            <a:p>
              <a:endParaRPr lang="en-GB">
                <a:latin typeface="Trebuchet MS" pitchFamily="34" charset="0"/>
              </a:endParaRPr>
            </a:p>
          </p:txBody>
        </p:sp>
        <p:sp>
          <p:nvSpPr>
            <p:cNvPr id="10" name="Rectangle 16"/>
            <p:cNvSpPr>
              <a:spLocks noChangeArrowheads="1"/>
            </p:cNvSpPr>
            <p:nvPr/>
          </p:nvSpPr>
          <p:spPr bwMode="auto">
            <a:xfrm>
              <a:off x="1129" y="1581"/>
              <a:ext cx="2795" cy="1214"/>
            </a:xfrm>
            <a:prstGeom prst="rect">
              <a:avLst/>
            </a:prstGeom>
            <a:solidFill>
              <a:srgbClr val="BBE0E3"/>
            </a:solidFill>
            <a:ln w="9525">
              <a:noFill/>
              <a:miter lim="800000"/>
              <a:headEnd/>
              <a:tailEnd/>
            </a:ln>
          </p:spPr>
          <p:txBody>
            <a:bodyPr wrap="none" anchor="ctr"/>
            <a:lstStyle/>
            <a:p>
              <a:endParaRPr lang="en-GB">
                <a:latin typeface="Trebuchet MS" pitchFamily="34" charset="0"/>
              </a:endParaRPr>
            </a:p>
          </p:txBody>
        </p:sp>
        <p:sp>
          <p:nvSpPr>
            <p:cNvPr id="11" name="AutoShape 17"/>
            <p:cNvSpPr>
              <a:spLocks noChangeArrowheads="1"/>
            </p:cNvSpPr>
            <p:nvPr/>
          </p:nvSpPr>
          <p:spPr bwMode="auto">
            <a:xfrm flipH="1">
              <a:off x="1129" y="882"/>
              <a:ext cx="2802" cy="607"/>
            </a:xfrm>
            <a:prstGeom prst="flowChartPunchedCard">
              <a:avLst/>
            </a:prstGeom>
            <a:solidFill>
              <a:srgbClr val="BBE0E3"/>
            </a:solidFill>
            <a:ln w="9525">
              <a:solidFill>
                <a:srgbClr val="BBE0E3"/>
              </a:solidFill>
              <a:miter lim="800000"/>
              <a:headEnd/>
              <a:tailEnd/>
            </a:ln>
          </p:spPr>
          <p:txBody>
            <a:bodyPr wrap="none" anchor="ctr"/>
            <a:lstStyle/>
            <a:p>
              <a:endParaRPr lang="en-GB">
                <a:latin typeface="Trebuchet MS" pitchFamily="34" charset="0"/>
              </a:endParaRPr>
            </a:p>
          </p:txBody>
        </p:sp>
        <p:sp>
          <p:nvSpPr>
            <p:cNvPr id="12" name="Text Box 18"/>
            <p:cNvSpPr txBox="1">
              <a:spLocks noChangeArrowheads="1"/>
            </p:cNvSpPr>
            <p:nvPr/>
          </p:nvSpPr>
          <p:spPr bwMode="auto">
            <a:xfrm>
              <a:off x="1156" y="885"/>
              <a:ext cx="237" cy="2575"/>
            </a:xfrm>
            <a:prstGeom prst="rect">
              <a:avLst/>
            </a:prstGeom>
            <a:noFill/>
            <a:ln w="9525">
              <a:noFill/>
              <a:miter lim="800000"/>
              <a:headEnd/>
              <a:tailEnd/>
            </a:ln>
          </p:spPr>
          <p:txBody>
            <a:bodyPr>
              <a:spAutoFit/>
            </a:bodyPr>
            <a:lstStyle/>
            <a:p>
              <a:pPr algn="ctr">
                <a:spcBef>
                  <a:spcPct val="50000"/>
                </a:spcBef>
              </a:pPr>
              <a:r>
                <a:rPr lang="en-GB" sz="1100" b="1" dirty="0">
                  <a:latin typeface="Trebuchet MS" pitchFamily="34" charset="0"/>
                </a:rPr>
                <a:t>B</a:t>
              </a:r>
            </a:p>
            <a:p>
              <a:pPr algn="ctr">
                <a:spcBef>
                  <a:spcPct val="50000"/>
                </a:spcBef>
              </a:pPr>
              <a:r>
                <a:rPr lang="en-GB" sz="1100" b="1" dirty="0">
                  <a:latin typeface="Trebuchet MS" pitchFamily="34" charset="0"/>
                </a:rPr>
                <a:t>u</a:t>
              </a:r>
            </a:p>
            <a:p>
              <a:pPr algn="ctr">
                <a:spcBef>
                  <a:spcPct val="50000"/>
                </a:spcBef>
              </a:pPr>
              <a:r>
                <a:rPr lang="en-GB" sz="1100" b="1" dirty="0">
                  <a:latin typeface="Trebuchet MS" pitchFamily="34" charset="0"/>
                </a:rPr>
                <a:t>s</a:t>
              </a:r>
            </a:p>
            <a:p>
              <a:pPr algn="ctr">
                <a:spcBef>
                  <a:spcPct val="50000"/>
                </a:spcBef>
              </a:pPr>
              <a:r>
                <a:rPr lang="en-GB" sz="1100" b="1" dirty="0" err="1">
                  <a:latin typeface="Trebuchet MS" pitchFamily="34" charset="0"/>
                </a:rPr>
                <a:t>i</a:t>
              </a:r>
              <a:endParaRPr lang="en-GB" sz="1100" b="1" dirty="0">
                <a:latin typeface="Trebuchet MS" pitchFamily="34" charset="0"/>
              </a:endParaRPr>
            </a:p>
            <a:p>
              <a:pPr algn="ctr">
                <a:spcBef>
                  <a:spcPct val="50000"/>
                </a:spcBef>
              </a:pPr>
              <a:r>
                <a:rPr lang="en-GB" sz="1100" b="1" dirty="0">
                  <a:latin typeface="Trebuchet MS" pitchFamily="34" charset="0"/>
                </a:rPr>
                <a:t>n</a:t>
              </a:r>
            </a:p>
            <a:p>
              <a:pPr algn="ctr">
                <a:spcBef>
                  <a:spcPct val="50000"/>
                </a:spcBef>
              </a:pPr>
              <a:r>
                <a:rPr lang="en-GB" sz="1100" b="1" dirty="0">
                  <a:latin typeface="Trebuchet MS" pitchFamily="34" charset="0"/>
                </a:rPr>
                <a:t>e</a:t>
              </a:r>
            </a:p>
            <a:p>
              <a:pPr algn="ctr">
                <a:spcBef>
                  <a:spcPct val="50000"/>
                </a:spcBef>
              </a:pPr>
              <a:r>
                <a:rPr lang="en-GB" sz="1100" b="1" dirty="0">
                  <a:latin typeface="Trebuchet MS" pitchFamily="34" charset="0"/>
                </a:rPr>
                <a:t>s</a:t>
              </a:r>
            </a:p>
            <a:p>
              <a:pPr algn="ctr">
                <a:spcBef>
                  <a:spcPct val="50000"/>
                </a:spcBef>
              </a:pPr>
              <a:r>
                <a:rPr lang="en-GB" sz="1100" b="1" dirty="0">
                  <a:latin typeface="Trebuchet MS" pitchFamily="34" charset="0"/>
                </a:rPr>
                <a:t>s</a:t>
              </a:r>
            </a:p>
            <a:p>
              <a:pPr algn="ctr">
                <a:spcBef>
                  <a:spcPct val="50000"/>
                </a:spcBef>
              </a:pPr>
              <a:endParaRPr lang="en-GB" sz="1100" b="1" dirty="0">
                <a:latin typeface="Trebuchet MS" pitchFamily="34" charset="0"/>
              </a:endParaRPr>
            </a:p>
            <a:p>
              <a:pPr algn="ctr">
                <a:spcBef>
                  <a:spcPct val="50000"/>
                </a:spcBef>
              </a:pPr>
              <a:r>
                <a:rPr lang="en-GB" sz="1100" b="1" dirty="0">
                  <a:latin typeface="Trebuchet MS" pitchFamily="34" charset="0"/>
                </a:rPr>
                <a:t>C</a:t>
              </a:r>
            </a:p>
            <a:p>
              <a:pPr algn="ctr">
                <a:spcBef>
                  <a:spcPct val="50000"/>
                </a:spcBef>
              </a:pPr>
              <a:r>
                <a:rPr lang="en-GB" sz="1100" b="1" dirty="0">
                  <a:latin typeface="Trebuchet MS" pitchFamily="34" charset="0"/>
                </a:rPr>
                <a:t>h</a:t>
              </a:r>
            </a:p>
            <a:p>
              <a:pPr algn="ctr">
                <a:spcBef>
                  <a:spcPct val="50000"/>
                </a:spcBef>
              </a:pPr>
              <a:r>
                <a:rPr lang="en-GB" sz="1100" b="1" dirty="0">
                  <a:latin typeface="Trebuchet MS" pitchFamily="34" charset="0"/>
                </a:rPr>
                <a:t>a</a:t>
              </a:r>
            </a:p>
            <a:p>
              <a:pPr algn="ctr">
                <a:spcBef>
                  <a:spcPct val="50000"/>
                </a:spcBef>
              </a:pPr>
              <a:r>
                <a:rPr lang="en-GB" sz="1100" b="1" dirty="0">
                  <a:latin typeface="Trebuchet MS" pitchFamily="34" charset="0"/>
                </a:rPr>
                <a:t>n</a:t>
              </a:r>
            </a:p>
            <a:p>
              <a:pPr algn="ctr">
                <a:spcBef>
                  <a:spcPct val="50000"/>
                </a:spcBef>
              </a:pPr>
              <a:r>
                <a:rPr lang="en-GB" sz="1100" b="1" dirty="0">
                  <a:latin typeface="Trebuchet MS" pitchFamily="34" charset="0"/>
                </a:rPr>
                <a:t>g</a:t>
              </a:r>
            </a:p>
            <a:p>
              <a:pPr algn="ctr">
                <a:spcBef>
                  <a:spcPct val="50000"/>
                </a:spcBef>
              </a:pPr>
              <a:r>
                <a:rPr lang="en-GB" sz="1100" b="1" dirty="0">
                  <a:latin typeface="Trebuchet MS" pitchFamily="34" charset="0"/>
                </a:rPr>
                <a:t>e</a:t>
              </a:r>
            </a:p>
          </p:txBody>
        </p:sp>
        <p:sp>
          <p:nvSpPr>
            <p:cNvPr id="13" name="AutoShape 19"/>
            <p:cNvSpPr>
              <a:spLocks noChangeArrowheads="1"/>
            </p:cNvSpPr>
            <p:nvPr/>
          </p:nvSpPr>
          <p:spPr bwMode="auto">
            <a:xfrm flipH="1">
              <a:off x="1433" y="973"/>
              <a:ext cx="2329" cy="425"/>
            </a:xfrm>
            <a:prstGeom prst="flowChartPunchedCard">
              <a:avLst/>
            </a:prstGeom>
            <a:solidFill>
              <a:schemeClr val="bg1"/>
            </a:solidFill>
            <a:ln w="9525">
              <a:solidFill>
                <a:schemeClr val="tx1"/>
              </a:solidFill>
              <a:miter lim="800000"/>
              <a:headEnd/>
              <a:tailEnd/>
            </a:ln>
          </p:spPr>
          <p:txBody>
            <a:bodyPr wrap="none" anchor="ctr"/>
            <a:lstStyle/>
            <a:p>
              <a:pPr algn="ctr"/>
              <a:r>
                <a:rPr lang="en-GB">
                  <a:latin typeface="Calibri" panose="020F0502020204030204" pitchFamily="34" charset="0"/>
                  <a:cs typeface="Calibri" panose="020F0502020204030204" pitchFamily="34" charset="0"/>
                </a:rPr>
                <a:t>Strategic</a:t>
              </a:r>
            </a:p>
          </p:txBody>
        </p:sp>
        <p:sp>
          <p:nvSpPr>
            <p:cNvPr id="14" name="AutoShape 20"/>
            <p:cNvSpPr>
              <a:spLocks noChangeArrowheads="1"/>
            </p:cNvSpPr>
            <p:nvPr/>
          </p:nvSpPr>
          <p:spPr bwMode="auto">
            <a:xfrm flipH="1">
              <a:off x="1339" y="1672"/>
              <a:ext cx="939" cy="303"/>
            </a:xfrm>
            <a:prstGeom prst="flowChartPunchedCard">
              <a:avLst/>
            </a:prstGeom>
            <a:solidFill>
              <a:schemeClr val="bg1"/>
            </a:solidFill>
            <a:ln w="9525">
              <a:solidFill>
                <a:schemeClr val="tx1"/>
              </a:solidFill>
              <a:miter lim="800000"/>
              <a:headEnd/>
              <a:tailEnd/>
            </a:ln>
          </p:spPr>
          <p:txBody>
            <a:bodyPr wrap="none" anchor="ctr"/>
            <a:lstStyle/>
            <a:p>
              <a:pPr algn="ctr"/>
              <a:r>
                <a:rPr lang="en-GB">
                  <a:latin typeface="Calibri" panose="020F0502020204030204" pitchFamily="34" charset="0"/>
                  <a:cs typeface="Calibri" panose="020F0502020204030204" pitchFamily="34" charset="0"/>
                </a:rPr>
                <a:t>Programme </a:t>
              </a:r>
            </a:p>
          </p:txBody>
        </p:sp>
        <p:sp>
          <p:nvSpPr>
            <p:cNvPr id="15" name="AutoShape 21"/>
            <p:cNvSpPr>
              <a:spLocks noChangeArrowheads="1"/>
            </p:cNvSpPr>
            <p:nvPr/>
          </p:nvSpPr>
          <p:spPr bwMode="auto">
            <a:xfrm flipH="1">
              <a:off x="2075" y="2309"/>
              <a:ext cx="983" cy="304"/>
            </a:xfrm>
            <a:prstGeom prst="flowChartPunchedCard">
              <a:avLst/>
            </a:prstGeom>
            <a:solidFill>
              <a:schemeClr val="bg1"/>
            </a:solidFill>
            <a:ln w="9525">
              <a:solidFill>
                <a:schemeClr val="tx1"/>
              </a:solidFill>
              <a:miter lim="800000"/>
              <a:headEnd/>
              <a:tailEnd/>
            </a:ln>
          </p:spPr>
          <p:txBody>
            <a:bodyPr wrap="none" anchor="ctr"/>
            <a:lstStyle/>
            <a:p>
              <a:pPr algn="ctr"/>
              <a:r>
                <a:rPr lang="en-GB">
                  <a:latin typeface="Calibri" panose="020F0502020204030204" pitchFamily="34" charset="0"/>
                  <a:cs typeface="Calibri" panose="020F0502020204030204" pitchFamily="34" charset="0"/>
                </a:rPr>
                <a:t>Project</a:t>
              </a:r>
            </a:p>
          </p:txBody>
        </p:sp>
        <p:sp>
          <p:nvSpPr>
            <p:cNvPr id="16" name="AutoShape 22"/>
            <p:cNvSpPr>
              <a:spLocks noChangeArrowheads="1"/>
            </p:cNvSpPr>
            <p:nvPr/>
          </p:nvSpPr>
          <p:spPr bwMode="auto">
            <a:xfrm flipH="1">
              <a:off x="1449" y="2916"/>
              <a:ext cx="2348" cy="304"/>
            </a:xfrm>
            <a:prstGeom prst="flowChartPunchedCard">
              <a:avLst/>
            </a:prstGeom>
            <a:solidFill>
              <a:schemeClr val="bg1"/>
            </a:solidFill>
            <a:ln w="9525">
              <a:solidFill>
                <a:schemeClr val="tx1"/>
              </a:solidFill>
              <a:miter lim="800000"/>
              <a:headEnd/>
              <a:tailEnd/>
            </a:ln>
          </p:spPr>
          <p:txBody>
            <a:bodyPr wrap="none" anchor="ctr"/>
            <a:lstStyle/>
            <a:p>
              <a:pPr algn="ctr"/>
              <a:r>
                <a:rPr lang="en-GB" dirty="0">
                  <a:latin typeface="Calibri" panose="020F0502020204030204" pitchFamily="34" charset="0"/>
                  <a:cs typeface="Calibri" panose="020F0502020204030204" pitchFamily="34" charset="0"/>
                </a:rPr>
                <a:t>Operational</a:t>
              </a:r>
            </a:p>
          </p:txBody>
        </p:sp>
        <p:sp>
          <p:nvSpPr>
            <p:cNvPr id="17" name="Line 23"/>
            <p:cNvSpPr>
              <a:spLocks noChangeShapeType="1"/>
            </p:cNvSpPr>
            <p:nvPr/>
          </p:nvSpPr>
          <p:spPr bwMode="auto">
            <a:xfrm>
              <a:off x="3594" y="1398"/>
              <a:ext cx="0" cy="1518"/>
            </a:xfrm>
            <a:prstGeom prst="line">
              <a:avLst/>
            </a:prstGeom>
            <a:noFill/>
            <a:ln w="25400">
              <a:solidFill>
                <a:srgbClr val="008080"/>
              </a:solidFill>
              <a:round/>
              <a:headEnd type="triangle" w="med" len="med"/>
              <a:tailEnd type="triangle" w="med" len="med"/>
            </a:ln>
          </p:spPr>
          <p:txBody>
            <a:bodyPr/>
            <a:lstStyle/>
            <a:p>
              <a:endParaRPr lang="en-GB">
                <a:latin typeface="Trebuchet MS" pitchFamily="34" charset="0"/>
              </a:endParaRPr>
            </a:p>
          </p:txBody>
        </p:sp>
        <p:sp>
          <p:nvSpPr>
            <p:cNvPr id="18" name="Line 24"/>
            <p:cNvSpPr>
              <a:spLocks noChangeShapeType="1"/>
            </p:cNvSpPr>
            <p:nvPr/>
          </p:nvSpPr>
          <p:spPr bwMode="auto">
            <a:xfrm>
              <a:off x="2817" y="1398"/>
              <a:ext cx="1" cy="911"/>
            </a:xfrm>
            <a:prstGeom prst="line">
              <a:avLst/>
            </a:prstGeom>
            <a:noFill/>
            <a:ln w="25400">
              <a:solidFill>
                <a:srgbClr val="008080"/>
              </a:solidFill>
              <a:round/>
              <a:headEnd type="triangle" w="med" len="med"/>
              <a:tailEnd type="triangle" w="med" len="med"/>
            </a:ln>
          </p:spPr>
          <p:txBody>
            <a:bodyPr/>
            <a:lstStyle/>
            <a:p>
              <a:endParaRPr lang="en-GB">
                <a:latin typeface="Trebuchet MS" pitchFamily="34" charset="0"/>
              </a:endParaRPr>
            </a:p>
          </p:txBody>
        </p:sp>
        <p:sp>
          <p:nvSpPr>
            <p:cNvPr id="19" name="Line 25"/>
            <p:cNvSpPr>
              <a:spLocks noChangeShapeType="1"/>
            </p:cNvSpPr>
            <p:nvPr/>
          </p:nvSpPr>
          <p:spPr bwMode="auto">
            <a:xfrm>
              <a:off x="2209" y="1975"/>
              <a:ext cx="1" cy="334"/>
            </a:xfrm>
            <a:prstGeom prst="line">
              <a:avLst/>
            </a:prstGeom>
            <a:noFill/>
            <a:ln w="25400">
              <a:solidFill>
                <a:srgbClr val="008080"/>
              </a:solidFill>
              <a:round/>
              <a:headEnd type="triangle" w="med" len="med"/>
              <a:tailEnd type="triangle" w="med" len="med"/>
            </a:ln>
          </p:spPr>
          <p:txBody>
            <a:bodyPr/>
            <a:lstStyle/>
            <a:p>
              <a:endParaRPr lang="en-GB">
                <a:latin typeface="Trebuchet MS" pitchFamily="34" charset="0"/>
              </a:endParaRPr>
            </a:p>
          </p:txBody>
        </p:sp>
        <p:sp>
          <p:nvSpPr>
            <p:cNvPr id="20" name="Line 26"/>
            <p:cNvSpPr>
              <a:spLocks noChangeShapeType="1"/>
            </p:cNvSpPr>
            <p:nvPr/>
          </p:nvSpPr>
          <p:spPr bwMode="auto">
            <a:xfrm>
              <a:off x="1499" y="1394"/>
              <a:ext cx="2" cy="278"/>
            </a:xfrm>
            <a:prstGeom prst="line">
              <a:avLst/>
            </a:prstGeom>
            <a:noFill/>
            <a:ln w="25400">
              <a:solidFill>
                <a:srgbClr val="008080"/>
              </a:solidFill>
              <a:round/>
              <a:headEnd type="triangle" w="med" len="med"/>
              <a:tailEnd type="triangle" w="med" len="med"/>
            </a:ln>
          </p:spPr>
          <p:txBody>
            <a:bodyPr/>
            <a:lstStyle/>
            <a:p>
              <a:endParaRPr lang="en-GB">
                <a:latin typeface="Trebuchet MS" pitchFamily="34" charset="0"/>
              </a:endParaRPr>
            </a:p>
          </p:txBody>
        </p:sp>
        <p:sp>
          <p:nvSpPr>
            <p:cNvPr id="21" name="Line 27"/>
            <p:cNvSpPr>
              <a:spLocks noChangeShapeType="1"/>
            </p:cNvSpPr>
            <p:nvPr/>
          </p:nvSpPr>
          <p:spPr bwMode="auto">
            <a:xfrm>
              <a:off x="2986" y="2613"/>
              <a:ext cx="0" cy="303"/>
            </a:xfrm>
            <a:prstGeom prst="line">
              <a:avLst/>
            </a:prstGeom>
            <a:noFill/>
            <a:ln w="25400">
              <a:solidFill>
                <a:srgbClr val="008080"/>
              </a:solidFill>
              <a:round/>
              <a:headEnd type="triangle" w="med" len="med"/>
              <a:tailEnd type="triangle" w="med" len="med"/>
            </a:ln>
          </p:spPr>
          <p:txBody>
            <a:bodyPr/>
            <a:lstStyle/>
            <a:p>
              <a:endParaRPr lang="en-GB">
                <a:latin typeface="Trebuchet MS" pitchFamily="34" charset="0"/>
              </a:endParaRPr>
            </a:p>
          </p:txBody>
        </p:sp>
        <p:sp>
          <p:nvSpPr>
            <p:cNvPr id="22" name="AutoShape 28"/>
            <p:cNvSpPr>
              <a:spLocks noChangeArrowheads="1"/>
            </p:cNvSpPr>
            <p:nvPr/>
          </p:nvSpPr>
          <p:spPr bwMode="auto">
            <a:xfrm>
              <a:off x="4185" y="778"/>
              <a:ext cx="1631" cy="1119"/>
            </a:xfrm>
            <a:prstGeom prst="wedgeRectCallout">
              <a:avLst>
                <a:gd name="adj1" fmla="val -68944"/>
                <a:gd name="adj2" fmla="val -14282"/>
              </a:avLst>
            </a:prstGeom>
            <a:noFill/>
            <a:ln w="3175">
              <a:solidFill>
                <a:schemeClr val="tx1"/>
              </a:solidFill>
              <a:miter lim="800000"/>
              <a:headEnd/>
              <a:tailEnd/>
            </a:ln>
          </p:spPr>
          <p:txBody>
            <a:bodyPr/>
            <a:lstStyle/>
            <a:p>
              <a:pPr eaLnBrk="0" hangingPunct="0">
                <a:spcBef>
                  <a:spcPct val="30000"/>
                </a:spcBef>
              </a:pPr>
              <a:r>
                <a:rPr lang="en-GB" sz="1400" dirty="0">
                  <a:latin typeface="Calibri" panose="020F0502020204030204" pitchFamily="34" charset="0"/>
                  <a:cs typeface="Calibri" panose="020F0502020204030204" pitchFamily="34" charset="0"/>
                </a:rPr>
                <a:t>Long term goals, sets the context for decisions at other levels. </a:t>
              </a:r>
            </a:p>
            <a:p>
              <a:pPr eaLnBrk="0" hangingPunct="0">
                <a:spcBef>
                  <a:spcPct val="30000"/>
                </a:spcBef>
              </a:pPr>
              <a:r>
                <a:rPr lang="en-GB" sz="1400" dirty="0">
                  <a:latin typeface="Calibri" panose="020F0502020204030204" pitchFamily="34" charset="0"/>
                  <a:cs typeface="Calibri" panose="020F0502020204030204" pitchFamily="34" charset="0"/>
                </a:rPr>
                <a:t>Risks may not become apparent until well into the future, therefore should be reviewed on a regular basis. </a:t>
              </a:r>
            </a:p>
            <a:p>
              <a:pPr algn="ctr" eaLnBrk="0" hangingPunct="0"/>
              <a:endParaRPr lang="en-GB" sz="1400" dirty="0">
                <a:latin typeface="Calibri" panose="020F0502020204030204" pitchFamily="34" charset="0"/>
                <a:cs typeface="Calibri" panose="020F0502020204030204" pitchFamily="34" charset="0"/>
              </a:endParaRPr>
            </a:p>
          </p:txBody>
        </p:sp>
        <p:sp>
          <p:nvSpPr>
            <p:cNvPr id="23" name="AutoShape 29"/>
            <p:cNvSpPr>
              <a:spLocks noChangeArrowheads="1"/>
            </p:cNvSpPr>
            <p:nvPr/>
          </p:nvSpPr>
          <p:spPr bwMode="auto">
            <a:xfrm>
              <a:off x="4182" y="1945"/>
              <a:ext cx="1631" cy="1531"/>
            </a:xfrm>
            <a:prstGeom prst="wedgeRectCallout">
              <a:avLst>
                <a:gd name="adj1" fmla="val -83251"/>
                <a:gd name="adj2" fmla="val -35913"/>
              </a:avLst>
            </a:prstGeom>
            <a:noFill/>
            <a:ln w="3175">
              <a:solidFill>
                <a:schemeClr val="tx1"/>
              </a:solidFill>
              <a:miter lim="800000"/>
              <a:headEnd/>
              <a:tailEnd/>
            </a:ln>
          </p:spPr>
          <p:txBody>
            <a:bodyPr/>
            <a:lstStyle/>
            <a:p>
              <a:pPr eaLnBrk="0" hangingPunct="0">
                <a:spcBef>
                  <a:spcPct val="30000"/>
                </a:spcBef>
              </a:pPr>
              <a:r>
                <a:rPr lang="en-GB" sz="1400" dirty="0">
                  <a:latin typeface="Calibri" panose="020F0502020204030204" pitchFamily="34" charset="0"/>
                  <a:cs typeface="Calibri" panose="020F0502020204030204" pitchFamily="34" charset="0"/>
                </a:rPr>
                <a:t>Programmes and projects bring about business change. </a:t>
              </a:r>
            </a:p>
            <a:p>
              <a:pPr eaLnBrk="0" hangingPunct="0">
                <a:spcBef>
                  <a:spcPct val="30000"/>
                </a:spcBef>
              </a:pPr>
              <a:r>
                <a:rPr lang="en-GB" sz="1400" dirty="0">
                  <a:latin typeface="Calibri" panose="020F0502020204030204" pitchFamily="34" charset="0"/>
                  <a:cs typeface="Calibri" panose="020F0502020204030204" pitchFamily="34" charset="0"/>
                </a:rPr>
                <a:t>Decisions relating to medium-term goals are narrower in scope than strategic ones, particularly in terms of timeframe and financial responsibilities. </a:t>
              </a:r>
            </a:p>
            <a:p>
              <a:pPr algn="ctr" eaLnBrk="0" hangingPunct="0"/>
              <a:endParaRPr lang="en-GB" sz="1400" dirty="0">
                <a:latin typeface="Calibri" panose="020F0502020204030204" pitchFamily="34" charset="0"/>
                <a:cs typeface="Calibri" panose="020F0502020204030204" pitchFamily="34" charset="0"/>
              </a:endParaRPr>
            </a:p>
          </p:txBody>
        </p:sp>
        <p:sp>
          <p:nvSpPr>
            <p:cNvPr id="24" name="AutoShape 30"/>
            <p:cNvSpPr>
              <a:spLocks noChangeArrowheads="1"/>
            </p:cNvSpPr>
            <p:nvPr/>
          </p:nvSpPr>
          <p:spPr bwMode="auto">
            <a:xfrm>
              <a:off x="135" y="3557"/>
              <a:ext cx="5493" cy="412"/>
            </a:xfrm>
            <a:prstGeom prst="wedgeRectCallout">
              <a:avLst>
                <a:gd name="adj1" fmla="val -3108"/>
                <a:gd name="adj2" fmla="val -121328"/>
              </a:avLst>
            </a:prstGeom>
            <a:noFill/>
            <a:ln w="3175">
              <a:solidFill>
                <a:schemeClr val="tx1"/>
              </a:solidFill>
              <a:miter lim="800000"/>
              <a:headEnd/>
              <a:tailEnd/>
            </a:ln>
          </p:spPr>
          <p:txBody>
            <a:bodyPr/>
            <a:lstStyle/>
            <a:p>
              <a:pPr eaLnBrk="0" hangingPunct="0">
                <a:spcBef>
                  <a:spcPct val="30000"/>
                </a:spcBef>
              </a:pPr>
              <a:r>
                <a:rPr lang="en-GB" sz="1400" dirty="0">
                  <a:latin typeface="Calibri" panose="020F0502020204030204" pitchFamily="34" charset="0"/>
                  <a:cs typeface="Calibri" panose="020F0502020204030204" pitchFamily="34" charset="0"/>
                </a:rPr>
                <a:t>Emphasis is on </a:t>
              </a:r>
              <a:r>
                <a:rPr lang="en-GB" sz="1400" b="1" dirty="0">
                  <a:latin typeface="Calibri" panose="020F0502020204030204" pitchFamily="34" charset="0"/>
                  <a:cs typeface="Calibri" panose="020F0502020204030204" pitchFamily="34" charset="0"/>
                </a:rPr>
                <a:t>short-term goals</a:t>
              </a:r>
              <a:r>
                <a:rPr lang="en-GB" sz="1400" dirty="0">
                  <a:latin typeface="Calibri" panose="020F0502020204030204" pitchFamily="34" charset="0"/>
                  <a:cs typeface="Calibri" panose="020F0502020204030204" pitchFamily="34" charset="0"/>
                </a:rPr>
                <a:t> to ensure ongoing continuity of business services</a:t>
              </a:r>
            </a:p>
            <a:p>
              <a:pPr eaLnBrk="0" hangingPunct="0">
                <a:spcBef>
                  <a:spcPct val="30000"/>
                </a:spcBef>
              </a:pPr>
              <a:r>
                <a:rPr lang="en-GB" sz="1400" dirty="0">
                  <a:latin typeface="Calibri" panose="020F0502020204030204" pitchFamily="34" charset="0"/>
                  <a:cs typeface="Calibri" panose="020F0502020204030204" pitchFamily="34" charset="0"/>
                </a:rPr>
                <a:t>Decisions about risk at this level must also support the achievement of long- and medium-term goals. </a:t>
              </a:r>
            </a:p>
          </p:txBody>
        </p:sp>
      </p:grpSp>
      <p:sp>
        <p:nvSpPr>
          <p:cNvPr id="25" name="Tekstvak 24"/>
          <p:cNvSpPr txBox="1"/>
          <p:nvPr/>
        </p:nvSpPr>
        <p:spPr>
          <a:xfrm>
            <a:off x="3095604" y="1000110"/>
            <a:ext cx="7215238" cy="400099"/>
          </a:xfrm>
          <a:prstGeom prst="rect">
            <a:avLst/>
          </a:prstGeom>
          <a:noFill/>
        </p:spPr>
        <p:txBody>
          <a:bodyPr wrap="square" lIns="91431" tIns="45715" rIns="91431" bIns="45715" rtlCol="0">
            <a:spAutoFit/>
          </a:bodyPr>
          <a:lstStyle/>
          <a:p>
            <a:r>
              <a:rPr lang="en-GB" sz="2000" dirty="0">
                <a:latin typeface="Calibri" panose="020F0502020204030204" pitchFamily="34" charset="0"/>
                <a:cs typeface="Calibri" panose="020F0502020204030204" pitchFamily="34" charset="0"/>
              </a:rPr>
              <a:t>Where </a:t>
            </a:r>
            <a:r>
              <a:rPr lang="en-US" sz="2000" dirty="0">
                <a:latin typeface="Calibri" panose="020F0502020204030204" pitchFamily="34" charset="0"/>
                <a:cs typeface="Calibri" panose="020F0502020204030204" pitchFamily="34" charset="0"/>
              </a:rPr>
              <a:t>&amp;</a:t>
            </a:r>
            <a:r>
              <a:rPr lang="en-GB" sz="2000" dirty="0">
                <a:latin typeface="Calibri" panose="020F0502020204030204" pitchFamily="34" charset="0"/>
                <a:cs typeface="Calibri" panose="020F0502020204030204" pitchFamily="34" charset="0"/>
              </a:rPr>
              <a:t> When to apply risk management</a:t>
            </a:r>
          </a:p>
        </p:txBody>
      </p:sp>
      <p:sp>
        <p:nvSpPr>
          <p:cNvPr id="36" name="Text Box 17"/>
          <p:cNvSpPr txBox="1">
            <a:spLocks noChangeArrowheads="1"/>
          </p:cNvSpPr>
          <p:nvPr/>
        </p:nvSpPr>
        <p:spPr bwMode="auto">
          <a:xfrm>
            <a:off x="3503712" y="6211033"/>
            <a:ext cx="5184576"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a:bodyPr>
          <a:lstStyle/>
          <a:p>
            <a:pPr eaLnBrk="1" hangingPunct="1">
              <a:defRPr/>
            </a:pPr>
            <a:r>
              <a:rPr lang="en-GB" dirty="0"/>
              <a:t>Inter-relationships perspectives</a:t>
            </a:r>
            <a:endParaRPr lang="en-GB" sz="4800" dirty="0">
              <a:solidFill>
                <a:schemeClr val="folHlink"/>
              </a:solidFill>
            </a:endParaRPr>
          </a:p>
        </p:txBody>
      </p:sp>
      <p:sp>
        <p:nvSpPr>
          <p:cNvPr id="4" name="Tijdelijke aanduiding voor tekst 3">
            <a:extLst>
              <a:ext uri="{FF2B5EF4-FFF2-40B4-BE49-F238E27FC236}">
                <a16:creationId xmlns:a16="http://schemas.microsoft.com/office/drawing/2014/main" id="{CF41B9CE-99D4-40DF-AFE4-B400BE921A57}"/>
              </a:ext>
            </a:extLst>
          </p:cNvPr>
          <p:cNvSpPr>
            <a:spLocks noGrp="1"/>
          </p:cNvSpPr>
          <p:nvPr>
            <p:ph type="body" sz="quarter" idx="13"/>
          </p:nvPr>
        </p:nvSpPr>
        <p:spPr/>
        <p:txBody>
          <a:bodyPr/>
          <a:lstStyle/>
          <a:p>
            <a:r>
              <a:rPr lang="en-GB" dirty="0"/>
              <a:t>Fig. 6.1</a:t>
            </a:r>
            <a:endParaRPr lang="nl-NL" dirty="0"/>
          </a:p>
        </p:txBody>
      </p:sp>
      <p:sp>
        <p:nvSpPr>
          <p:cNvPr id="137219" name="AutoShape 3"/>
          <p:cNvSpPr>
            <a:spLocks noChangeArrowheads="1"/>
          </p:cNvSpPr>
          <p:nvPr/>
        </p:nvSpPr>
        <p:spPr bwMode="auto">
          <a:xfrm flipH="1">
            <a:off x="1997104" y="1412875"/>
            <a:ext cx="8099425" cy="4622800"/>
          </a:xfrm>
          <a:prstGeom prst="flowChartPunchedCard">
            <a:avLst/>
          </a:prstGeom>
          <a:solidFill>
            <a:srgbClr val="BBE0E3"/>
          </a:solidFill>
          <a:ln w="9525">
            <a:solidFill>
              <a:srgbClr val="BBE0E3"/>
            </a:solidFill>
            <a:miter lim="800000"/>
            <a:headEnd/>
            <a:tailEnd/>
          </a:ln>
        </p:spPr>
        <p:txBody>
          <a:bodyPr wrap="none" lIns="91431" tIns="45715" rIns="91431" bIns="45715" anchor="ctr"/>
          <a:lstStyle/>
          <a:p>
            <a:endParaRPr lang="en-US"/>
          </a:p>
        </p:txBody>
      </p:sp>
      <p:sp>
        <p:nvSpPr>
          <p:cNvPr id="137220" name="Line 4"/>
          <p:cNvSpPr>
            <a:spLocks noChangeShapeType="1"/>
          </p:cNvSpPr>
          <p:nvPr/>
        </p:nvSpPr>
        <p:spPr bwMode="auto">
          <a:xfrm>
            <a:off x="3657601" y="1341440"/>
            <a:ext cx="5303838" cy="4814887"/>
          </a:xfrm>
          <a:prstGeom prst="line">
            <a:avLst/>
          </a:prstGeom>
          <a:noFill/>
          <a:ln w="76200">
            <a:solidFill>
              <a:schemeClr val="bg1"/>
            </a:solidFill>
            <a:round/>
            <a:headEnd/>
            <a:tailEnd/>
          </a:ln>
        </p:spPr>
        <p:txBody>
          <a:bodyPr lIns="91431" tIns="45715" rIns="91431" bIns="45715"/>
          <a:lstStyle/>
          <a:p>
            <a:endParaRPr lang="en-US"/>
          </a:p>
        </p:txBody>
      </p:sp>
      <p:sp>
        <p:nvSpPr>
          <p:cNvPr id="137221" name="AutoShape 5"/>
          <p:cNvSpPr>
            <a:spLocks noChangeArrowheads="1"/>
          </p:cNvSpPr>
          <p:nvPr/>
        </p:nvSpPr>
        <p:spPr bwMode="auto">
          <a:xfrm flipH="1">
            <a:off x="2962275" y="2749550"/>
            <a:ext cx="6535738" cy="533400"/>
          </a:xfrm>
          <a:prstGeom prst="flowChartPunchedCard">
            <a:avLst/>
          </a:prstGeom>
          <a:solidFill>
            <a:schemeClr val="bg1"/>
          </a:solidFill>
          <a:ln w="9525">
            <a:solidFill>
              <a:schemeClr val="tx1"/>
            </a:solidFill>
            <a:miter lim="800000"/>
            <a:headEnd/>
            <a:tailEnd/>
          </a:ln>
        </p:spPr>
        <p:txBody>
          <a:bodyPr wrap="none" lIns="91431" tIns="45715" rIns="91431" bIns="45715" anchor="ctr"/>
          <a:lstStyle/>
          <a:p>
            <a:pPr algn="ctr"/>
            <a:r>
              <a:rPr lang="en-GB" dirty="0">
                <a:latin typeface="Arial" charset="0"/>
                <a:cs typeface="Times New Roman" pitchFamily="18" charset="0"/>
              </a:rPr>
              <a:t>Strategic risks</a:t>
            </a:r>
          </a:p>
        </p:txBody>
      </p:sp>
      <p:sp>
        <p:nvSpPr>
          <p:cNvPr id="137222" name="AutoShape 6"/>
          <p:cNvSpPr>
            <a:spLocks noChangeArrowheads="1"/>
          </p:cNvSpPr>
          <p:nvPr/>
        </p:nvSpPr>
        <p:spPr bwMode="auto">
          <a:xfrm flipH="1">
            <a:off x="3055938" y="4051302"/>
            <a:ext cx="2665412" cy="652463"/>
          </a:xfrm>
          <a:prstGeom prst="flowChartPunchedCard">
            <a:avLst/>
          </a:prstGeom>
          <a:solidFill>
            <a:schemeClr val="bg1"/>
          </a:solidFill>
          <a:ln w="9525">
            <a:solidFill>
              <a:schemeClr val="tx1"/>
            </a:solidFill>
            <a:miter lim="800000"/>
            <a:headEnd/>
            <a:tailEnd/>
          </a:ln>
        </p:spPr>
        <p:txBody>
          <a:bodyPr wrap="none" lIns="91431" tIns="45715" rIns="91431" bIns="45715" anchor="ctr"/>
          <a:lstStyle/>
          <a:p>
            <a:pPr algn="ctr"/>
            <a:r>
              <a:rPr lang="en-GB" dirty="0">
                <a:latin typeface="Arial" charset="0"/>
                <a:cs typeface="Times New Roman" pitchFamily="18" charset="0"/>
              </a:rPr>
              <a:t>Programme </a:t>
            </a:r>
          </a:p>
          <a:p>
            <a:pPr algn="ctr"/>
            <a:r>
              <a:rPr lang="en-GB" dirty="0">
                <a:latin typeface="Arial" charset="0"/>
                <a:cs typeface="Times New Roman" pitchFamily="18" charset="0"/>
              </a:rPr>
              <a:t>risks</a:t>
            </a:r>
          </a:p>
        </p:txBody>
      </p:sp>
      <p:sp>
        <p:nvSpPr>
          <p:cNvPr id="137223" name="AutoShape 7"/>
          <p:cNvSpPr>
            <a:spLocks noChangeArrowheads="1"/>
          </p:cNvSpPr>
          <p:nvPr/>
        </p:nvSpPr>
        <p:spPr bwMode="auto">
          <a:xfrm flipH="1">
            <a:off x="4899025" y="5297490"/>
            <a:ext cx="2667000" cy="650875"/>
          </a:xfrm>
          <a:prstGeom prst="flowChartPunchedCard">
            <a:avLst/>
          </a:prstGeom>
          <a:solidFill>
            <a:schemeClr val="bg1"/>
          </a:solidFill>
          <a:ln w="9525">
            <a:solidFill>
              <a:schemeClr val="tx1"/>
            </a:solidFill>
            <a:miter lim="800000"/>
            <a:headEnd/>
            <a:tailEnd/>
          </a:ln>
        </p:spPr>
        <p:txBody>
          <a:bodyPr wrap="none" lIns="91431" tIns="45715" rIns="91431" bIns="45715" anchor="ctr"/>
          <a:lstStyle/>
          <a:p>
            <a:pPr algn="ctr"/>
            <a:r>
              <a:rPr lang="en-GB" dirty="0">
                <a:latin typeface="Arial" charset="0"/>
                <a:cs typeface="Times New Roman" pitchFamily="18" charset="0"/>
              </a:rPr>
              <a:t>Project</a:t>
            </a:r>
          </a:p>
          <a:p>
            <a:pPr algn="ctr"/>
            <a:r>
              <a:rPr lang="en-GB" dirty="0">
                <a:latin typeface="Arial" charset="0"/>
                <a:cs typeface="Times New Roman" pitchFamily="18" charset="0"/>
              </a:rPr>
              <a:t>risks</a:t>
            </a:r>
          </a:p>
        </p:txBody>
      </p:sp>
      <p:sp>
        <p:nvSpPr>
          <p:cNvPr id="137224" name="AutoShape 8"/>
          <p:cNvSpPr>
            <a:spLocks noChangeArrowheads="1"/>
          </p:cNvSpPr>
          <p:nvPr/>
        </p:nvSpPr>
        <p:spPr bwMode="auto">
          <a:xfrm flipH="1">
            <a:off x="6831013" y="4051302"/>
            <a:ext cx="2667000" cy="652463"/>
          </a:xfrm>
          <a:prstGeom prst="flowChartPunchedCard">
            <a:avLst/>
          </a:prstGeom>
          <a:solidFill>
            <a:schemeClr val="bg1"/>
          </a:solidFill>
          <a:ln w="9525">
            <a:solidFill>
              <a:schemeClr val="tx1"/>
            </a:solidFill>
            <a:miter lim="800000"/>
            <a:headEnd/>
            <a:tailEnd/>
          </a:ln>
        </p:spPr>
        <p:txBody>
          <a:bodyPr wrap="none" lIns="91431" tIns="45715" rIns="91431" bIns="45715" anchor="ctr"/>
          <a:lstStyle/>
          <a:p>
            <a:pPr algn="ctr"/>
            <a:r>
              <a:rPr lang="en-GB" dirty="0">
                <a:latin typeface="Arial" charset="0"/>
                <a:cs typeface="Times New Roman" pitchFamily="18" charset="0"/>
              </a:rPr>
              <a:t>Operational</a:t>
            </a:r>
          </a:p>
          <a:p>
            <a:pPr algn="ctr"/>
            <a:r>
              <a:rPr lang="en-GB" dirty="0">
                <a:latin typeface="Arial" charset="0"/>
                <a:cs typeface="Times New Roman" pitchFamily="18" charset="0"/>
              </a:rPr>
              <a:t>risks</a:t>
            </a:r>
          </a:p>
        </p:txBody>
      </p:sp>
      <p:sp>
        <p:nvSpPr>
          <p:cNvPr id="137225" name="Text Box 9"/>
          <p:cNvSpPr txBox="1">
            <a:spLocks noChangeArrowheads="1"/>
          </p:cNvSpPr>
          <p:nvPr/>
        </p:nvSpPr>
        <p:spPr bwMode="auto">
          <a:xfrm>
            <a:off x="2130414" y="1643052"/>
            <a:ext cx="2179637" cy="1015653"/>
          </a:xfrm>
          <a:prstGeom prst="rect">
            <a:avLst/>
          </a:prstGeom>
          <a:noFill/>
          <a:ln w="9525">
            <a:noFill/>
            <a:miter lim="800000"/>
            <a:headEnd/>
            <a:tailEnd/>
          </a:ln>
        </p:spPr>
        <p:txBody>
          <a:bodyPr lIns="91431" tIns="45715" rIns="91431" bIns="45715">
            <a:spAutoFit/>
          </a:bodyPr>
          <a:lstStyle/>
          <a:p>
            <a:r>
              <a:rPr lang="en-GB" sz="2000" b="1" dirty="0">
                <a:latin typeface="Arial" charset="0"/>
                <a:cs typeface="Times New Roman" pitchFamily="18" charset="0"/>
              </a:rPr>
              <a:t>Change</a:t>
            </a:r>
          </a:p>
          <a:p>
            <a:r>
              <a:rPr lang="en-GB" sz="2000" b="1" dirty="0">
                <a:latin typeface="Arial" charset="0"/>
                <a:cs typeface="Times New Roman" pitchFamily="18" charset="0"/>
              </a:rPr>
              <a:t>management</a:t>
            </a:r>
          </a:p>
          <a:p>
            <a:r>
              <a:rPr lang="en-GB" sz="2000" b="1" dirty="0">
                <a:latin typeface="Arial" charset="0"/>
                <a:cs typeface="Times New Roman" pitchFamily="18" charset="0"/>
              </a:rPr>
              <a:t>objectives</a:t>
            </a:r>
          </a:p>
        </p:txBody>
      </p:sp>
      <p:sp>
        <p:nvSpPr>
          <p:cNvPr id="137226" name="Text Box 10"/>
          <p:cNvSpPr txBox="1">
            <a:spLocks noChangeArrowheads="1"/>
          </p:cNvSpPr>
          <p:nvPr/>
        </p:nvSpPr>
        <p:spPr bwMode="auto">
          <a:xfrm>
            <a:off x="7524760" y="1643052"/>
            <a:ext cx="2178050" cy="1015653"/>
          </a:xfrm>
          <a:prstGeom prst="rect">
            <a:avLst/>
          </a:prstGeom>
          <a:noFill/>
          <a:ln w="9525">
            <a:noFill/>
            <a:miter lim="800000"/>
            <a:headEnd/>
            <a:tailEnd/>
          </a:ln>
        </p:spPr>
        <p:txBody>
          <a:bodyPr lIns="91431" tIns="45715" rIns="91431" bIns="45715">
            <a:spAutoFit/>
          </a:bodyPr>
          <a:lstStyle/>
          <a:p>
            <a:r>
              <a:rPr lang="en-GB" sz="2000" b="1" dirty="0">
                <a:latin typeface="Arial" charset="0"/>
                <a:cs typeface="Times New Roman" pitchFamily="18" charset="0"/>
              </a:rPr>
              <a:t>Day-to-day</a:t>
            </a:r>
          </a:p>
          <a:p>
            <a:r>
              <a:rPr lang="en-GB" sz="2000" b="1" dirty="0">
                <a:latin typeface="Arial" charset="0"/>
                <a:cs typeface="Times New Roman" pitchFamily="18" charset="0"/>
              </a:rPr>
              <a:t>management</a:t>
            </a:r>
          </a:p>
          <a:p>
            <a:r>
              <a:rPr lang="en-GB" sz="2000" b="1" dirty="0">
                <a:latin typeface="Arial" charset="0"/>
                <a:cs typeface="Times New Roman" pitchFamily="18" charset="0"/>
              </a:rPr>
              <a:t>objectives</a:t>
            </a:r>
          </a:p>
        </p:txBody>
      </p:sp>
      <p:sp>
        <p:nvSpPr>
          <p:cNvPr id="137227" name="Line 11"/>
          <p:cNvSpPr>
            <a:spLocks noChangeShapeType="1"/>
          </p:cNvSpPr>
          <p:nvPr/>
        </p:nvSpPr>
        <p:spPr bwMode="auto">
          <a:xfrm>
            <a:off x="6230938" y="3282950"/>
            <a:ext cx="0" cy="2014538"/>
          </a:xfrm>
          <a:prstGeom prst="line">
            <a:avLst/>
          </a:prstGeom>
          <a:noFill/>
          <a:ln w="47625">
            <a:solidFill>
              <a:srgbClr val="008080"/>
            </a:solidFill>
            <a:round/>
            <a:headEnd type="triangle" w="med" len="med"/>
            <a:tailEnd type="triangle" w="med" len="med"/>
          </a:ln>
        </p:spPr>
        <p:txBody>
          <a:bodyPr lIns="91431" tIns="45715" rIns="91431" bIns="45715"/>
          <a:lstStyle/>
          <a:p>
            <a:endParaRPr lang="en-US"/>
          </a:p>
        </p:txBody>
      </p:sp>
      <p:sp>
        <p:nvSpPr>
          <p:cNvPr id="137228" name="Line 12"/>
          <p:cNvSpPr>
            <a:spLocks noChangeShapeType="1"/>
          </p:cNvSpPr>
          <p:nvPr/>
        </p:nvSpPr>
        <p:spPr bwMode="auto">
          <a:xfrm>
            <a:off x="6961188" y="4703765"/>
            <a:ext cx="0" cy="593725"/>
          </a:xfrm>
          <a:prstGeom prst="line">
            <a:avLst/>
          </a:prstGeom>
          <a:noFill/>
          <a:ln w="47625">
            <a:solidFill>
              <a:srgbClr val="008080"/>
            </a:solidFill>
            <a:round/>
            <a:headEnd type="triangle" w="med" len="med"/>
            <a:tailEnd type="triangle" w="med" len="med"/>
          </a:ln>
        </p:spPr>
        <p:txBody>
          <a:bodyPr lIns="91431" tIns="45715" rIns="91431" bIns="45715"/>
          <a:lstStyle/>
          <a:p>
            <a:endParaRPr lang="en-US"/>
          </a:p>
        </p:txBody>
      </p:sp>
      <p:sp>
        <p:nvSpPr>
          <p:cNvPr id="137229" name="Line 13"/>
          <p:cNvSpPr>
            <a:spLocks noChangeShapeType="1"/>
          </p:cNvSpPr>
          <p:nvPr/>
        </p:nvSpPr>
        <p:spPr bwMode="auto">
          <a:xfrm>
            <a:off x="5481638" y="4703765"/>
            <a:ext cx="0" cy="593725"/>
          </a:xfrm>
          <a:prstGeom prst="line">
            <a:avLst/>
          </a:prstGeom>
          <a:noFill/>
          <a:ln w="47625">
            <a:solidFill>
              <a:srgbClr val="008080"/>
            </a:solidFill>
            <a:round/>
            <a:headEnd type="triangle" w="med" len="med"/>
            <a:tailEnd type="triangle" w="med" len="med"/>
          </a:ln>
        </p:spPr>
        <p:txBody>
          <a:bodyPr lIns="91431" tIns="45715" rIns="91431" bIns="45715"/>
          <a:lstStyle/>
          <a:p>
            <a:endParaRPr lang="en-US"/>
          </a:p>
        </p:txBody>
      </p:sp>
      <p:sp>
        <p:nvSpPr>
          <p:cNvPr id="137230" name="Line 14"/>
          <p:cNvSpPr>
            <a:spLocks noChangeShapeType="1"/>
          </p:cNvSpPr>
          <p:nvPr/>
        </p:nvSpPr>
        <p:spPr bwMode="auto">
          <a:xfrm>
            <a:off x="4389438" y="3282950"/>
            <a:ext cx="0" cy="768350"/>
          </a:xfrm>
          <a:prstGeom prst="line">
            <a:avLst/>
          </a:prstGeom>
          <a:noFill/>
          <a:ln w="47625">
            <a:solidFill>
              <a:srgbClr val="008080"/>
            </a:solidFill>
            <a:round/>
            <a:headEnd type="triangle" w="med" len="med"/>
            <a:tailEnd type="triangle" w="med" len="med"/>
          </a:ln>
        </p:spPr>
        <p:txBody>
          <a:bodyPr lIns="91431" tIns="45715" rIns="91431" bIns="45715"/>
          <a:lstStyle/>
          <a:p>
            <a:endParaRPr lang="en-US"/>
          </a:p>
        </p:txBody>
      </p:sp>
      <p:sp>
        <p:nvSpPr>
          <p:cNvPr id="137231" name="Line 15"/>
          <p:cNvSpPr>
            <a:spLocks noChangeShapeType="1"/>
          </p:cNvSpPr>
          <p:nvPr/>
        </p:nvSpPr>
        <p:spPr bwMode="auto">
          <a:xfrm>
            <a:off x="8167688" y="3282950"/>
            <a:ext cx="0" cy="768350"/>
          </a:xfrm>
          <a:prstGeom prst="line">
            <a:avLst/>
          </a:prstGeom>
          <a:noFill/>
          <a:ln w="47625">
            <a:solidFill>
              <a:srgbClr val="008080"/>
            </a:solidFill>
            <a:round/>
            <a:headEnd type="triangle" w="med" len="med"/>
            <a:tailEnd type="triangle" w="med" len="med"/>
          </a:ln>
        </p:spPr>
        <p:txBody>
          <a:bodyPr lIns="91431" tIns="45715" rIns="91431" bIns="45715"/>
          <a:lstStyle/>
          <a:p>
            <a:endParaRPr lang="en-US"/>
          </a:p>
        </p:txBody>
      </p:sp>
      <p:sp>
        <p:nvSpPr>
          <p:cNvPr id="24" name="Text Box 17"/>
          <p:cNvSpPr txBox="1">
            <a:spLocks noChangeArrowheads="1"/>
          </p:cNvSpPr>
          <p:nvPr/>
        </p:nvSpPr>
        <p:spPr bwMode="auto">
          <a:xfrm>
            <a:off x="3719736" y="6202214"/>
            <a:ext cx="4752528"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Practitioner Planning</a:t>
            </a:r>
          </a:p>
        </p:txBody>
      </p:sp>
      <p:sp>
        <p:nvSpPr>
          <p:cNvPr id="3" name="Tijdelijke aanduiding voor inhoud 2"/>
          <p:cNvSpPr>
            <a:spLocks noGrp="1"/>
          </p:cNvSpPr>
          <p:nvPr>
            <p:ph sz="quarter" idx="1"/>
          </p:nvPr>
        </p:nvSpPr>
        <p:spPr/>
        <p:txBody>
          <a:bodyPr>
            <a:normAutofit/>
          </a:bodyPr>
          <a:lstStyle/>
          <a:p>
            <a:pPr>
              <a:buNone/>
            </a:pPr>
            <a:r>
              <a:rPr lang="en-US" dirty="0"/>
              <a:t>Course outline</a:t>
            </a:r>
          </a:p>
          <a:p>
            <a:r>
              <a:rPr lang="en-US" dirty="0"/>
              <a:t>3 day training course + exam on day 4</a:t>
            </a:r>
          </a:p>
          <a:p>
            <a:pPr>
              <a:buNone/>
            </a:pPr>
            <a:r>
              <a:rPr lang="en-US" dirty="0"/>
              <a:t>	(often spread out over a period of about 3 weeks)</a:t>
            </a:r>
          </a:p>
          <a:p>
            <a:r>
              <a:rPr lang="en-US" dirty="0"/>
              <a:t>Homework after every training day</a:t>
            </a:r>
          </a:p>
          <a:p>
            <a:pPr>
              <a:buNone/>
            </a:pPr>
            <a:r>
              <a:rPr lang="en-US" dirty="0"/>
              <a:t>	(in all 20 to 26 hours of homework)</a:t>
            </a:r>
          </a:p>
          <a:p>
            <a:pPr>
              <a:buNone/>
            </a:pPr>
            <a:endParaRPr lang="en-US" dirty="0"/>
          </a:p>
          <a:p>
            <a:pPr>
              <a:buNone/>
            </a:pPr>
            <a:r>
              <a:rPr lang="en-US" dirty="0"/>
              <a:t>Prerequisite for Practitioner exam:</a:t>
            </a:r>
          </a:p>
          <a:p>
            <a:r>
              <a:rPr lang="en-US" dirty="0"/>
              <a:t>Must have passed the M_o_R Foundation exam</a:t>
            </a:r>
          </a:p>
        </p:txBody>
      </p:sp>
      <p:sp>
        <p:nvSpPr>
          <p:cNvPr id="5" name="Tijdelijke aanduiding voor tekst 4">
            <a:extLst>
              <a:ext uri="{FF2B5EF4-FFF2-40B4-BE49-F238E27FC236}">
                <a16:creationId xmlns:a16="http://schemas.microsoft.com/office/drawing/2014/main" id="{1FD2492E-741E-43AF-960E-167FCEBAF2B0}"/>
              </a:ext>
            </a:extLst>
          </p:cNvPr>
          <p:cNvSpPr>
            <a:spLocks noGrp="1"/>
          </p:cNvSpPr>
          <p:nvPr>
            <p:ph type="body" sz="quarter" idx="13"/>
          </p:nvPr>
        </p:nvSpPr>
        <p:spPr/>
        <p:txBody>
          <a:bodyPr/>
          <a:lstStyle/>
          <a:p>
            <a:endParaRPr lang="nl-NL"/>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a:t>Enterprise risk management (ERM)</a:t>
            </a:r>
          </a:p>
        </p:txBody>
      </p:sp>
      <p:sp>
        <p:nvSpPr>
          <p:cNvPr id="5" name="Tijdelijke aanduiding voor inhoud 4"/>
          <p:cNvSpPr>
            <a:spLocks noGrp="1"/>
          </p:cNvSpPr>
          <p:nvPr>
            <p:ph sz="quarter" idx="1"/>
          </p:nvPr>
        </p:nvSpPr>
        <p:spPr/>
        <p:txBody>
          <a:bodyPr/>
          <a:lstStyle/>
          <a:p>
            <a:r>
              <a:rPr lang="en-US" dirty="0"/>
              <a:t>Seeks to understand the relationships between the risks across the strategic, operational, </a:t>
            </a:r>
            <a:r>
              <a:rPr lang="en-US" dirty="0" err="1"/>
              <a:t>programme</a:t>
            </a:r>
            <a:r>
              <a:rPr lang="en-US" dirty="0"/>
              <a:t> and project perspectives</a:t>
            </a:r>
          </a:p>
          <a:p>
            <a:r>
              <a:rPr lang="en-US" dirty="0"/>
              <a:t>To ensure the overall amount of risk taken fits the capacity of the organization</a:t>
            </a:r>
          </a:p>
          <a:p>
            <a:r>
              <a:rPr lang="en-US" dirty="0"/>
              <a:t>ERM helps determine the optimal blend of responses to risks</a:t>
            </a:r>
          </a:p>
        </p:txBody>
      </p:sp>
      <p:sp>
        <p:nvSpPr>
          <p:cNvPr id="2" name="Tijdelijke aanduiding voor tekst 1">
            <a:extLst>
              <a:ext uri="{FF2B5EF4-FFF2-40B4-BE49-F238E27FC236}">
                <a16:creationId xmlns:a16="http://schemas.microsoft.com/office/drawing/2014/main" id="{00F451D0-8A29-4D42-962D-85AB8F797B16}"/>
              </a:ext>
            </a:extLst>
          </p:cNvPr>
          <p:cNvSpPr>
            <a:spLocks noGrp="1"/>
          </p:cNvSpPr>
          <p:nvPr>
            <p:ph type="body" sz="quarter" idx="13"/>
          </p:nvPr>
        </p:nvSpPr>
        <p:spPr/>
        <p:txBody>
          <a:bodyPr/>
          <a:lstStyle/>
          <a:p>
            <a:endParaRPr lang="nl-NL"/>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71464" y="1124744"/>
            <a:ext cx="9998903" cy="1470025"/>
          </a:xfrm>
        </p:spPr>
        <p:txBody>
          <a:bodyPr/>
          <a:lstStyle/>
          <a:p>
            <a:r>
              <a:rPr lang="en-US" dirty="0"/>
              <a:t>The perspectives</a:t>
            </a:r>
          </a:p>
        </p:txBody>
      </p:sp>
      <p:sp>
        <p:nvSpPr>
          <p:cNvPr id="3" name="Tijdelijke aanduiding voor tekst 2"/>
          <p:cNvSpPr>
            <a:spLocks noGrp="1"/>
          </p:cNvSpPr>
          <p:nvPr>
            <p:ph type="body" idx="4294967295"/>
          </p:nvPr>
        </p:nvSpPr>
        <p:spPr>
          <a:xfrm>
            <a:off x="4413250" y="2857500"/>
            <a:ext cx="7778750" cy="3357563"/>
          </a:xfrm>
        </p:spPr>
        <p:txBody>
          <a:bodyPr>
            <a:normAutofit/>
          </a:bodyPr>
          <a:lstStyle/>
          <a:p>
            <a:r>
              <a:rPr lang="en-US" dirty="0">
                <a:solidFill>
                  <a:srgbClr val="FF6600"/>
                </a:solidFill>
              </a:rPr>
              <a:t>Fits the context </a:t>
            </a:r>
            <a:r>
              <a:rPr lang="en-US" dirty="0"/>
              <a:t>at</a:t>
            </a:r>
          </a:p>
          <a:p>
            <a:pPr marL="363501" indent="-363501">
              <a:spcBef>
                <a:spcPts val="1200"/>
              </a:spcBef>
              <a:buFont typeface="Arial" pitchFamily="34" charset="0"/>
              <a:buChar char="•"/>
            </a:pPr>
            <a:r>
              <a:rPr lang="en-US" dirty="0">
                <a:solidFill>
                  <a:srgbClr val="FF6600"/>
                </a:solidFill>
              </a:rPr>
              <a:t>Strategic</a:t>
            </a:r>
          </a:p>
          <a:p>
            <a:pPr marL="363501" indent="-363501">
              <a:buFont typeface="Arial" pitchFamily="34" charset="0"/>
              <a:buChar char="•"/>
            </a:pPr>
            <a:r>
              <a:rPr lang="en-US" dirty="0">
                <a:solidFill>
                  <a:srgbClr val="FF6600"/>
                </a:solidFill>
              </a:rPr>
              <a:t>Programme</a:t>
            </a:r>
          </a:p>
          <a:p>
            <a:pPr marL="363501" indent="-363501">
              <a:buFont typeface="Arial" pitchFamily="34" charset="0"/>
              <a:buChar char="•"/>
            </a:pPr>
            <a:r>
              <a:rPr lang="en-US" dirty="0">
                <a:solidFill>
                  <a:srgbClr val="FF6600"/>
                </a:solidFill>
              </a:rPr>
              <a:t>Project</a:t>
            </a:r>
            <a:r>
              <a:rPr lang="en-US" dirty="0"/>
              <a:t>  and</a:t>
            </a:r>
          </a:p>
          <a:p>
            <a:pPr marL="363501" indent="-363501">
              <a:buFont typeface="Arial" pitchFamily="34" charset="0"/>
              <a:buChar char="•"/>
            </a:pPr>
            <a:r>
              <a:rPr lang="en-US" dirty="0">
                <a:solidFill>
                  <a:srgbClr val="FF6600"/>
                </a:solidFill>
              </a:rPr>
              <a:t>Operational</a:t>
            </a:r>
            <a:r>
              <a:rPr lang="en-US" dirty="0"/>
              <a:t> 	</a:t>
            </a:r>
          </a:p>
          <a:p>
            <a:pPr marL="363501" indent="-363501">
              <a:spcBef>
                <a:spcPts val="1200"/>
              </a:spcBef>
            </a:pPr>
            <a:r>
              <a:rPr lang="en-US" dirty="0"/>
              <a:t>perspective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GB" dirty="0"/>
              <a:t>Strategic perspective</a:t>
            </a:r>
          </a:p>
        </p:txBody>
      </p:sp>
      <p:sp>
        <p:nvSpPr>
          <p:cNvPr id="3" name="Tijdelijke aanduiding voor inhoud 2">
            <a:extLst>
              <a:ext uri="{FF2B5EF4-FFF2-40B4-BE49-F238E27FC236}">
                <a16:creationId xmlns:a16="http://schemas.microsoft.com/office/drawing/2014/main" id="{6F0869E6-B64B-4A0C-972F-53C2E425DFAD}"/>
              </a:ext>
            </a:extLst>
          </p:cNvPr>
          <p:cNvSpPr>
            <a:spLocks noGrp="1"/>
          </p:cNvSpPr>
          <p:nvPr>
            <p:ph sz="quarter" idx="1"/>
          </p:nvPr>
        </p:nvSpPr>
        <p:spPr/>
        <p:txBody>
          <a:bodyPr/>
          <a:lstStyle/>
          <a:p>
            <a:r>
              <a:rPr lang="en-GB" dirty="0"/>
              <a:t>Strategic risks are concerned with ensuring overall business success, vitality and viability</a:t>
            </a:r>
          </a:p>
          <a:p>
            <a:r>
              <a:rPr lang="en-GB" dirty="0"/>
              <a:t>Impacts executive level decision-making whilst considering the organisation’s external environment and other organisations that work with or against it</a:t>
            </a:r>
          </a:p>
          <a:p>
            <a:endParaRPr lang="nl-NL" dirty="0"/>
          </a:p>
        </p:txBody>
      </p:sp>
      <p:sp>
        <p:nvSpPr>
          <p:cNvPr id="4" name="Tijdelijke aanduiding voor tekst 3">
            <a:extLst>
              <a:ext uri="{FF2B5EF4-FFF2-40B4-BE49-F238E27FC236}">
                <a16:creationId xmlns:a16="http://schemas.microsoft.com/office/drawing/2014/main" id="{CD99AE34-E296-4C8C-A3EB-A4446D13FD24}"/>
              </a:ext>
            </a:extLst>
          </p:cNvPr>
          <p:cNvSpPr>
            <a:spLocks noGrp="1"/>
          </p:cNvSpPr>
          <p:nvPr>
            <p:ph type="body" sz="quarter" idx="13"/>
          </p:nvPr>
        </p:nvSpPr>
        <p:spPr/>
        <p:txBody>
          <a:bodyPr/>
          <a:lstStyle/>
          <a:p>
            <a:r>
              <a:rPr lang="en-GB" dirty="0"/>
              <a:t>Ref. 6.2</a:t>
            </a:r>
            <a:endParaRPr lang="nl-NL" dirty="0"/>
          </a:p>
        </p:txBody>
      </p:sp>
      <p:sp>
        <p:nvSpPr>
          <p:cNvPr id="9" name="Tekstvak 8"/>
          <p:cNvSpPr txBox="1"/>
          <p:nvPr/>
        </p:nvSpPr>
        <p:spPr>
          <a:xfrm>
            <a:off x="9495401" y="537079"/>
            <a:ext cx="1786400" cy="400099"/>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Fits the context</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Strategic areas of uncertainty</a:t>
            </a:r>
          </a:p>
        </p:txBody>
      </p:sp>
      <p:sp>
        <p:nvSpPr>
          <p:cNvPr id="5" name="Tijdelijke aanduiding voor inhoud 4"/>
          <p:cNvSpPr>
            <a:spLocks noGrp="1"/>
          </p:cNvSpPr>
          <p:nvPr>
            <p:ph sz="quarter" idx="1"/>
          </p:nvPr>
        </p:nvSpPr>
        <p:spPr/>
        <p:txBody>
          <a:bodyPr/>
          <a:lstStyle/>
          <a:p>
            <a:r>
              <a:rPr lang="en-US" dirty="0"/>
              <a:t>Extent of competition</a:t>
            </a:r>
          </a:p>
          <a:p>
            <a:r>
              <a:rPr lang="en-US" dirty="0"/>
              <a:t>Reorganizations</a:t>
            </a:r>
          </a:p>
          <a:p>
            <a:r>
              <a:rPr lang="en-US" dirty="0"/>
              <a:t>Stakeholders perceptions relating to reputation</a:t>
            </a:r>
          </a:p>
          <a:p>
            <a:r>
              <a:rPr lang="en-US" dirty="0"/>
              <a:t>Changes to legislature</a:t>
            </a:r>
          </a:p>
          <a:p>
            <a:r>
              <a:rPr lang="en-US" dirty="0"/>
              <a:t>Macro-economic changes </a:t>
            </a:r>
          </a:p>
          <a:p>
            <a:r>
              <a:rPr lang="en-US" dirty="0"/>
              <a:t>Political and market factors</a:t>
            </a:r>
          </a:p>
          <a:p>
            <a:r>
              <a:rPr lang="en-US" dirty="0"/>
              <a:t>New technologies</a:t>
            </a:r>
          </a:p>
          <a:p>
            <a:r>
              <a:rPr lang="en-US" dirty="0"/>
              <a:t>Critical incidents and force </a:t>
            </a:r>
            <a:r>
              <a:rPr lang="en-US" dirty="0" err="1"/>
              <a:t>majeur</a:t>
            </a:r>
            <a:endParaRPr lang="en-US" dirty="0"/>
          </a:p>
        </p:txBody>
      </p:sp>
      <p:sp>
        <p:nvSpPr>
          <p:cNvPr id="2" name="Tijdelijke aanduiding voor tekst 1">
            <a:extLst>
              <a:ext uri="{FF2B5EF4-FFF2-40B4-BE49-F238E27FC236}">
                <a16:creationId xmlns:a16="http://schemas.microsoft.com/office/drawing/2014/main" id="{69EAE942-AF12-43A4-AB26-E7F60295BE60}"/>
              </a:ext>
            </a:extLst>
          </p:cNvPr>
          <p:cNvSpPr>
            <a:spLocks noGrp="1"/>
          </p:cNvSpPr>
          <p:nvPr>
            <p:ph type="body" sz="quarter" idx="13"/>
          </p:nvPr>
        </p:nvSpPr>
        <p:spPr/>
        <p:txBody>
          <a:bodyPr/>
          <a:lstStyle/>
          <a:p>
            <a:endParaRPr lang="nl-NL"/>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Programme perspective</a:t>
            </a:r>
          </a:p>
        </p:txBody>
      </p:sp>
      <p:sp>
        <p:nvSpPr>
          <p:cNvPr id="3" name="Tijdelijke aanduiding voor inhoud 2">
            <a:extLst>
              <a:ext uri="{FF2B5EF4-FFF2-40B4-BE49-F238E27FC236}">
                <a16:creationId xmlns:a16="http://schemas.microsoft.com/office/drawing/2014/main" id="{3F38A9DB-9206-4532-B2E5-9E3C2B88084A}"/>
              </a:ext>
            </a:extLst>
          </p:cNvPr>
          <p:cNvSpPr>
            <a:spLocks noGrp="1"/>
          </p:cNvSpPr>
          <p:nvPr>
            <p:ph sz="quarter" idx="1"/>
          </p:nvPr>
        </p:nvSpPr>
        <p:spPr/>
        <p:txBody>
          <a:bodyPr/>
          <a:lstStyle/>
          <a:p>
            <a:r>
              <a:rPr lang="en-GB" dirty="0"/>
              <a:t>Focuses on significant change to the organisation relative to other changes and the ongoing operations of the organisation</a:t>
            </a:r>
          </a:p>
          <a:p>
            <a:r>
              <a:rPr lang="en-GB" dirty="0"/>
              <a:t>Risks concerned with transforming business strategy into new ways of working that deliver measurable benefits to the organisation</a:t>
            </a:r>
          </a:p>
          <a:p>
            <a:r>
              <a:rPr lang="en-GB" dirty="0"/>
              <a:t>Threat and opportunity ‘trade-offs’ involved become even more complex as projects compete with one another for resources</a:t>
            </a:r>
          </a:p>
          <a:p>
            <a:endParaRPr lang="nl-NL" dirty="0"/>
          </a:p>
        </p:txBody>
      </p:sp>
      <p:sp>
        <p:nvSpPr>
          <p:cNvPr id="4" name="Tijdelijke aanduiding voor tekst 3">
            <a:extLst>
              <a:ext uri="{FF2B5EF4-FFF2-40B4-BE49-F238E27FC236}">
                <a16:creationId xmlns:a16="http://schemas.microsoft.com/office/drawing/2014/main" id="{280898E1-BE92-4445-ABDC-F0533D6277E2}"/>
              </a:ext>
            </a:extLst>
          </p:cNvPr>
          <p:cNvSpPr>
            <a:spLocks noGrp="1"/>
          </p:cNvSpPr>
          <p:nvPr>
            <p:ph type="body" sz="quarter" idx="13"/>
          </p:nvPr>
        </p:nvSpPr>
        <p:spPr/>
        <p:txBody>
          <a:bodyPr/>
          <a:lstStyle/>
          <a:p>
            <a:r>
              <a:rPr lang="en-GB" dirty="0"/>
              <a:t>Ref. 6.3</a:t>
            </a:r>
            <a:endParaRPr lang="nl-NL" dirty="0"/>
          </a:p>
        </p:txBody>
      </p:sp>
      <p:sp>
        <p:nvSpPr>
          <p:cNvPr id="8" name="Tekstvak 7">
            <a:extLst>
              <a:ext uri="{FF2B5EF4-FFF2-40B4-BE49-F238E27FC236}">
                <a16:creationId xmlns:a16="http://schemas.microsoft.com/office/drawing/2014/main" id="{60AAD8D4-6D1F-49ED-8C9C-A94AF2C0B8FA}"/>
              </a:ext>
            </a:extLst>
          </p:cNvPr>
          <p:cNvSpPr txBox="1"/>
          <p:nvPr/>
        </p:nvSpPr>
        <p:spPr>
          <a:xfrm>
            <a:off x="9495401" y="537079"/>
            <a:ext cx="1786400" cy="400099"/>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Fits the context</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a:t>Programme areas of uncertainty</a:t>
            </a:r>
          </a:p>
        </p:txBody>
      </p:sp>
      <p:sp>
        <p:nvSpPr>
          <p:cNvPr id="5" name="Tijdelijke aanduiding voor inhoud 4"/>
          <p:cNvSpPr>
            <a:spLocks noGrp="1"/>
          </p:cNvSpPr>
          <p:nvPr>
            <p:ph sz="quarter" idx="1"/>
          </p:nvPr>
        </p:nvSpPr>
        <p:spPr/>
        <p:txBody>
          <a:bodyPr/>
          <a:lstStyle/>
          <a:p>
            <a:r>
              <a:rPr lang="en-US" dirty="0"/>
              <a:t>Clarity of expected benefits</a:t>
            </a:r>
          </a:p>
          <a:p>
            <a:r>
              <a:rPr lang="en-US" dirty="0"/>
              <a:t>Changes in priorities or objectives</a:t>
            </a:r>
          </a:p>
          <a:p>
            <a:r>
              <a:rPr lang="en-US" dirty="0"/>
              <a:t>Delegated strategic risks</a:t>
            </a:r>
          </a:p>
          <a:p>
            <a:r>
              <a:rPr lang="en-US" dirty="0"/>
              <a:t>Working across organizational boundaries</a:t>
            </a:r>
          </a:p>
          <a:p>
            <a:r>
              <a:rPr lang="en-US" dirty="0"/>
              <a:t>Funding</a:t>
            </a:r>
          </a:p>
          <a:p>
            <a:r>
              <a:rPr lang="en-US" dirty="0"/>
              <a:t>Quality of the project outputs</a:t>
            </a:r>
          </a:p>
          <a:p>
            <a:r>
              <a:rPr lang="en-US" dirty="0"/>
              <a:t>Impact on the business-as-usual</a:t>
            </a:r>
          </a:p>
        </p:txBody>
      </p:sp>
      <p:sp>
        <p:nvSpPr>
          <p:cNvPr id="2" name="Tijdelijke aanduiding voor tekst 1">
            <a:extLst>
              <a:ext uri="{FF2B5EF4-FFF2-40B4-BE49-F238E27FC236}">
                <a16:creationId xmlns:a16="http://schemas.microsoft.com/office/drawing/2014/main" id="{8CF32A60-312C-4307-BF01-EDD518FF30C1}"/>
              </a:ext>
            </a:extLst>
          </p:cNvPr>
          <p:cNvSpPr>
            <a:spLocks noGrp="1"/>
          </p:cNvSpPr>
          <p:nvPr>
            <p:ph type="body" sz="quarter" idx="13"/>
          </p:nvPr>
        </p:nvSpPr>
        <p:spPr/>
        <p:txBody>
          <a:bodyPr/>
          <a:lstStyle/>
          <a:p>
            <a:endParaRPr lang="nl-NL"/>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normAutofit/>
          </a:bodyPr>
          <a:lstStyle/>
          <a:p>
            <a:pPr>
              <a:defRPr/>
            </a:pPr>
            <a:r>
              <a:rPr lang="en-GB" dirty="0"/>
              <a:t>Project perspective</a:t>
            </a:r>
          </a:p>
        </p:txBody>
      </p:sp>
      <p:sp>
        <p:nvSpPr>
          <p:cNvPr id="3" name="Tijdelijke aanduiding voor inhoud 2">
            <a:extLst>
              <a:ext uri="{FF2B5EF4-FFF2-40B4-BE49-F238E27FC236}">
                <a16:creationId xmlns:a16="http://schemas.microsoft.com/office/drawing/2014/main" id="{425ED389-93D5-4BD9-AF95-090EA4E69106}"/>
              </a:ext>
            </a:extLst>
          </p:cNvPr>
          <p:cNvSpPr>
            <a:spLocks noGrp="1"/>
          </p:cNvSpPr>
          <p:nvPr>
            <p:ph sz="quarter" idx="1"/>
          </p:nvPr>
        </p:nvSpPr>
        <p:spPr/>
        <p:txBody>
          <a:bodyPr/>
          <a:lstStyle/>
          <a:p>
            <a:r>
              <a:rPr lang="en-GB" dirty="0">
                <a:solidFill>
                  <a:srgbClr val="231F20"/>
                </a:solidFill>
              </a:rPr>
              <a:t>Focuses on the successful delivery of a predefined output or product capable of achieving business benefits</a:t>
            </a:r>
          </a:p>
          <a:p>
            <a:r>
              <a:rPr lang="en-GB" dirty="0">
                <a:solidFill>
                  <a:srgbClr val="231F20"/>
                </a:solidFill>
              </a:rPr>
              <a:t>Project risks are concerned with delivering defined outputs to agreed quality within agreed: </a:t>
            </a:r>
          </a:p>
          <a:p>
            <a:pPr lvl="1"/>
            <a:r>
              <a:rPr lang="en-GB" dirty="0">
                <a:solidFill>
                  <a:srgbClr val="231F20"/>
                </a:solidFill>
              </a:rPr>
              <a:t>Time</a:t>
            </a:r>
          </a:p>
          <a:p>
            <a:pPr lvl="1"/>
            <a:r>
              <a:rPr lang="en-GB" dirty="0">
                <a:solidFill>
                  <a:srgbClr val="231F20"/>
                </a:solidFill>
              </a:rPr>
              <a:t>Cost </a:t>
            </a:r>
          </a:p>
          <a:p>
            <a:pPr lvl="1"/>
            <a:r>
              <a:rPr lang="en-GB" dirty="0">
                <a:solidFill>
                  <a:srgbClr val="231F20"/>
                </a:solidFill>
              </a:rPr>
              <a:t>Scope</a:t>
            </a:r>
          </a:p>
          <a:p>
            <a:pPr lvl="1"/>
            <a:endParaRPr lang="en-GB" dirty="0"/>
          </a:p>
          <a:p>
            <a:endParaRPr lang="nl-NL" dirty="0"/>
          </a:p>
        </p:txBody>
      </p:sp>
      <p:sp>
        <p:nvSpPr>
          <p:cNvPr id="4" name="Tijdelijke aanduiding voor tekst 3">
            <a:extLst>
              <a:ext uri="{FF2B5EF4-FFF2-40B4-BE49-F238E27FC236}">
                <a16:creationId xmlns:a16="http://schemas.microsoft.com/office/drawing/2014/main" id="{3DB21FDD-6CAF-49CD-A9D0-1DD2E37F50FF}"/>
              </a:ext>
            </a:extLst>
          </p:cNvPr>
          <p:cNvSpPr>
            <a:spLocks noGrp="1"/>
          </p:cNvSpPr>
          <p:nvPr>
            <p:ph type="body" sz="quarter" idx="13"/>
          </p:nvPr>
        </p:nvSpPr>
        <p:spPr/>
        <p:txBody>
          <a:bodyPr/>
          <a:lstStyle/>
          <a:p>
            <a:r>
              <a:rPr lang="en-GB" dirty="0"/>
              <a:t>Ref. 6.4</a:t>
            </a:r>
            <a:endParaRPr lang="nl-NL" dirty="0"/>
          </a:p>
        </p:txBody>
      </p:sp>
      <p:sp>
        <p:nvSpPr>
          <p:cNvPr id="8" name="Tekstvak 7">
            <a:extLst>
              <a:ext uri="{FF2B5EF4-FFF2-40B4-BE49-F238E27FC236}">
                <a16:creationId xmlns:a16="http://schemas.microsoft.com/office/drawing/2014/main" id="{8436BE47-9ADA-41D2-B3F2-F7DA8C31F071}"/>
              </a:ext>
            </a:extLst>
          </p:cNvPr>
          <p:cNvSpPr txBox="1"/>
          <p:nvPr/>
        </p:nvSpPr>
        <p:spPr>
          <a:xfrm>
            <a:off x="9495401" y="537079"/>
            <a:ext cx="1786400" cy="400099"/>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Fits the context</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Project areas of uncertainty</a:t>
            </a:r>
          </a:p>
        </p:txBody>
      </p:sp>
      <p:sp>
        <p:nvSpPr>
          <p:cNvPr id="5" name="Tijdelijke aanduiding voor inhoud 4"/>
          <p:cNvSpPr>
            <a:spLocks noGrp="1"/>
          </p:cNvSpPr>
          <p:nvPr>
            <p:ph sz="quarter" idx="1"/>
          </p:nvPr>
        </p:nvSpPr>
        <p:spPr/>
        <p:txBody>
          <a:bodyPr/>
          <a:lstStyle/>
          <a:p>
            <a:r>
              <a:rPr lang="en-US" dirty="0"/>
              <a:t>Availability of skills an key resources</a:t>
            </a:r>
          </a:p>
          <a:p>
            <a:r>
              <a:rPr lang="en-US" dirty="0"/>
              <a:t>Clarity of customer requirements</a:t>
            </a:r>
          </a:p>
          <a:p>
            <a:r>
              <a:rPr lang="en-US" dirty="0"/>
              <a:t>Strength of control and change management process</a:t>
            </a:r>
          </a:p>
          <a:p>
            <a:r>
              <a:rPr lang="en-US" dirty="0"/>
              <a:t>Procurement</a:t>
            </a:r>
          </a:p>
          <a:p>
            <a:r>
              <a:rPr lang="en-US" dirty="0"/>
              <a:t>Quality of project infrastructure</a:t>
            </a:r>
          </a:p>
          <a:p>
            <a:r>
              <a:rPr lang="en-US" dirty="0"/>
              <a:t>Scheduling of deliverables</a:t>
            </a:r>
          </a:p>
        </p:txBody>
      </p:sp>
      <p:sp>
        <p:nvSpPr>
          <p:cNvPr id="2" name="Tijdelijke aanduiding voor tekst 1">
            <a:extLst>
              <a:ext uri="{FF2B5EF4-FFF2-40B4-BE49-F238E27FC236}">
                <a16:creationId xmlns:a16="http://schemas.microsoft.com/office/drawing/2014/main" id="{7995A369-E5FE-4E11-AA25-B2D4AEAF74FC}"/>
              </a:ext>
            </a:extLst>
          </p:cNvPr>
          <p:cNvSpPr>
            <a:spLocks noGrp="1"/>
          </p:cNvSpPr>
          <p:nvPr>
            <p:ph type="body" sz="quarter" idx="13"/>
          </p:nvPr>
        </p:nvSpPr>
        <p:spPr/>
        <p:txBody>
          <a:bodyPr/>
          <a:lstStyle/>
          <a:p>
            <a:endParaRPr lang="nl-NL"/>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GB" dirty="0"/>
              <a:t>Operational perspective</a:t>
            </a:r>
          </a:p>
        </p:txBody>
      </p:sp>
      <p:sp>
        <p:nvSpPr>
          <p:cNvPr id="4" name="Tijdelijke aanduiding voor inhoud 3">
            <a:extLst>
              <a:ext uri="{FF2B5EF4-FFF2-40B4-BE49-F238E27FC236}">
                <a16:creationId xmlns:a16="http://schemas.microsoft.com/office/drawing/2014/main" id="{76B38E5A-434D-445D-945F-76E24059FC18}"/>
              </a:ext>
            </a:extLst>
          </p:cNvPr>
          <p:cNvSpPr>
            <a:spLocks noGrp="1"/>
          </p:cNvSpPr>
          <p:nvPr>
            <p:ph sz="quarter" idx="1"/>
          </p:nvPr>
        </p:nvSpPr>
        <p:spPr/>
        <p:txBody>
          <a:bodyPr/>
          <a:lstStyle/>
          <a:p>
            <a:r>
              <a:rPr lang="en-GB" dirty="0"/>
              <a:t>Concerned with maintaining an appropriate level of business service to existing and new customers</a:t>
            </a:r>
          </a:p>
          <a:p>
            <a:r>
              <a:rPr lang="en-GB" dirty="0"/>
              <a:t>Focuses on the people, processes, and technologies that support ongoing BAU or service delivery activities in relation to customer expectations</a:t>
            </a:r>
          </a:p>
          <a:p>
            <a:r>
              <a:rPr lang="en-GB" dirty="0"/>
              <a:t>Includes services delivered to internal or external customers</a:t>
            </a:r>
          </a:p>
          <a:p>
            <a:r>
              <a:rPr lang="en-GB" dirty="0"/>
              <a:t>Operations must monitor how strategic changes affect ongoing BAU and service delivery activities</a:t>
            </a:r>
          </a:p>
          <a:p>
            <a:r>
              <a:rPr lang="en-GB" dirty="0"/>
              <a:t>Customers receiving the affected business service will recognise the appearance of operational risks </a:t>
            </a:r>
          </a:p>
          <a:p>
            <a:endParaRPr lang="nl-NL" dirty="0"/>
          </a:p>
        </p:txBody>
      </p:sp>
      <p:sp>
        <p:nvSpPr>
          <p:cNvPr id="5" name="Tijdelijke aanduiding voor tekst 4">
            <a:extLst>
              <a:ext uri="{FF2B5EF4-FFF2-40B4-BE49-F238E27FC236}">
                <a16:creationId xmlns:a16="http://schemas.microsoft.com/office/drawing/2014/main" id="{5B436BF3-56F2-4320-B021-B207C06BC908}"/>
              </a:ext>
            </a:extLst>
          </p:cNvPr>
          <p:cNvSpPr>
            <a:spLocks noGrp="1"/>
          </p:cNvSpPr>
          <p:nvPr>
            <p:ph type="body" sz="quarter" idx="13"/>
          </p:nvPr>
        </p:nvSpPr>
        <p:spPr/>
        <p:txBody>
          <a:bodyPr/>
          <a:lstStyle/>
          <a:p>
            <a:r>
              <a:rPr lang="en-GB" dirty="0"/>
              <a:t>Ref. 6.5</a:t>
            </a:r>
            <a:endParaRPr lang="nl-NL" dirty="0"/>
          </a:p>
        </p:txBody>
      </p:sp>
      <p:sp>
        <p:nvSpPr>
          <p:cNvPr id="8" name="Tekstvak 7">
            <a:extLst>
              <a:ext uri="{FF2B5EF4-FFF2-40B4-BE49-F238E27FC236}">
                <a16:creationId xmlns:a16="http://schemas.microsoft.com/office/drawing/2014/main" id="{52A4F007-8E45-4E3B-9767-B42D751C696A}"/>
              </a:ext>
            </a:extLst>
          </p:cNvPr>
          <p:cNvSpPr txBox="1"/>
          <p:nvPr/>
        </p:nvSpPr>
        <p:spPr>
          <a:xfrm>
            <a:off x="9495401" y="537079"/>
            <a:ext cx="1786400" cy="400099"/>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Fits the context</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Operational areas of uncertainty</a:t>
            </a:r>
          </a:p>
        </p:txBody>
      </p:sp>
      <p:sp>
        <p:nvSpPr>
          <p:cNvPr id="5" name="Tijdelijke aanduiding voor inhoud 4"/>
          <p:cNvSpPr>
            <a:spLocks noGrp="1"/>
          </p:cNvSpPr>
          <p:nvPr>
            <p:ph sz="quarter" idx="1"/>
          </p:nvPr>
        </p:nvSpPr>
        <p:spPr/>
        <p:txBody>
          <a:bodyPr>
            <a:normAutofit/>
          </a:bodyPr>
          <a:lstStyle/>
          <a:p>
            <a:r>
              <a:rPr lang="en-US" dirty="0"/>
              <a:t>Strength of cost and quality controls</a:t>
            </a:r>
          </a:p>
          <a:p>
            <a:r>
              <a:rPr lang="en-US" dirty="0"/>
              <a:t>Clarity of service requirements</a:t>
            </a:r>
          </a:p>
          <a:p>
            <a:r>
              <a:rPr lang="en-US" dirty="0"/>
              <a:t>Quality of the necessary infrastructure</a:t>
            </a:r>
          </a:p>
          <a:p>
            <a:r>
              <a:rPr lang="en-US" dirty="0"/>
              <a:t>Strength of contracts</a:t>
            </a:r>
          </a:p>
          <a:p>
            <a:r>
              <a:rPr lang="en-US" dirty="0"/>
              <a:t>Changes to service requirements</a:t>
            </a:r>
          </a:p>
          <a:p>
            <a:r>
              <a:rPr lang="en-US" dirty="0"/>
              <a:t>Product development</a:t>
            </a:r>
          </a:p>
          <a:p>
            <a:r>
              <a:rPr lang="en-US" dirty="0"/>
              <a:t>Incident handling</a:t>
            </a:r>
          </a:p>
          <a:p>
            <a:r>
              <a:rPr lang="en-US" dirty="0"/>
              <a:t>Business continuity</a:t>
            </a:r>
          </a:p>
          <a:p>
            <a:r>
              <a:rPr lang="en-US" dirty="0"/>
              <a:t>Infrastructure investments</a:t>
            </a:r>
          </a:p>
          <a:p>
            <a:r>
              <a:rPr lang="en-US" dirty="0"/>
              <a:t>Legal and contractual obligations</a:t>
            </a:r>
          </a:p>
        </p:txBody>
      </p:sp>
      <p:sp>
        <p:nvSpPr>
          <p:cNvPr id="2" name="Tijdelijke aanduiding voor tekst 1">
            <a:extLst>
              <a:ext uri="{FF2B5EF4-FFF2-40B4-BE49-F238E27FC236}">
                <a16:creationId xmlns:a16="http://schemas.microsoft.com/office/drawing/2014/main" id="{4D9043E0-DCA1-4461-8CEC-068EF8430B90}"/>
              </a:ext>
            </a:extLst>
          </p:cNvPr>
          <p:cNvSpPr>
            <a:spLocks noGrp="1"/>
          </p:cNvSpPr>
          <p:nvPr>
            <p:ph type="body" sz="quarter" idx="13"/>
          </p:nvPr>
        </p:nvSpPr>
        <p:spPr/>
        <p:txBody>
          <a:bodyPr/>
          <a:lstStyle/>
          <a:p>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p:nvPr>
        </p:nvSpPr>
        <p:spPr/>
        <p:txBody>
          <a:bodyPr/>
          <a:lstStyle/>
          <a:p>
            <a:pPr eaLnBrk="1" hangingPunct="1">
              <a:defRPr/>
            </a:pPr>
            <a:r>
              <a:rPr lang="en-GB"/>
              <a:t>“Tabbing”</a:t>
            </a:r>
          </a:p>
        </p:txBody>
      </p:sp>
      <p:sp>
        <p:nvSpPr>
          <p:cNvPr id="16388" name="Line 2052"/>
          <p:cNvSpPr>
            <a:spLocks noChangeShapeType="1"/>
          </p:cNvSpPr>
          <p:nvPr/>
        </p:nvSpPr>
        <p:spPr bwMode="auto">
          <a:xfrm>
            <a:off x="4224338" y="1620838"/>
            <a:ext cx="3606800" cy="0"/>
          </a:xfrm>
          <a:prstGeom prst="line">
            <a:avLst/>
          </a:prstGeom>
          <a:noFill/>
          <a:ln w="9525">
            <a:solidFill>
              <a:schemeClr val="tx1"/>
            </a:solidFill>
            <a:round/>
            <a:headEnd/>
            <a:tailEnd/>
          </a:ln>
        </p:spPr>
        <p:txBody>
          <a:bodyPr lIns="91431" tIns="45715" rIns="91431" bIns="45715"/>
          <a:lstStyle/>
          <a:p>
            <a:endParaRPr lang="en-US"/>
          </a:p>
        </p:txBody>
      </p:sp>
      <p:sp>
        <p:nvSpPr>
          <p:cNvPr id="16389" name="Rectangle 2053"/>
          <p:cNvSpPr>
            <a:spLocks noChangeArrowheads="1"/>
          </p:cNvSpPr>
          <p:nvPr/>
        </p:nvSpPr>
        <p:spPr bwMode="auto">
          <a:xfrm>
            <a:off x="4624388" y="1455740"/>
            <a:ext cx="304800" cy="141287"/>
          </a:xfrm>
          <a:prstGeom prst="rect">
            <a:avLst/>
          </a:prstGeom>
          <a:solidFill>
            <a:srgbClr val="F29320"/>
          </a:solidFill>
          <a:ln w="12700">
            <a:solidFill>
              <a:schemeClr val="tx1"/>
            </a:solidFill>
            <a:miter lim="800000"/>
            <a:headEnd/>
            <a:tailEnd/>
          </a:ln>
        </p:spPr>
        <p:txBody>
          <a:bodyPr wrap="none" lIns="91431" tIns="45715" rIns="91431" bIns="45715" anchor="ctr"/>
          <a:lstStyle/>
          <a:p>
            <a:endParaRPr lang="en-US"/>
          </a:p>
        </p:txBody>
      </p:sp>
      <p:sp>
        <p:nvSpPr>
          <p:cNvPr id="16390" name="Rectangle 2054"/>
          <p:cNvSpPr>
            <a:spLocks noChangeArrowheads="1"/>
          </p:cNvSpPr>
          <p:nvPr/>
        </p:nvSpPr>
        <p:spPr bwMode="auto">
          <a:xfrm>
            <a:off x="5010151" y="1455740"/>
            <a:ext cx="304800" cy="141287"/>
          </a:xfrm>
          <a:prstGeom prst="rect">
            <a:avLst/>
          </a:prstGeom>
          <a:solidFill>
            <a:srgbClr val="F29320"/>
          </a:solidFill>
          <a:ln w="12700">
            <a:solidFill>
              <a:schemeClr val="tx1"/>
            </a:solidFill>
            <a:miter lim="800000"/>
            <a:headEnd/>
            <a:tailEnd/>
          </a:ln>
        </p:spPr>
        <p:txBody>
          <a:bodyPr wrap="none" lIns="91431" tIns="45715" rIns="91431" bIns="45715" anchor="ctr"/>
          <a:lstStyle/>
          <a:p>
            <a:endParaRPr lang="en-US"/>
          </a:p>
        </p:txBody>
      </p:sp>
      <p:sp>
        <p:nvSpPr>
          <p:cNvPr id="16391" name="Rectangle 2055"/>
          <p:cNvSpPr>
            <a:spLocks noChangeArrowheads="1"/>
          </p:cNvSpPr>
          <p:nvPr/>
        </p:nvSpPr>
        <p:spPr bwMode="auto">
          <a:xfrm>
            <a:off x="5395913" y="1455740"/>
            <a:ext cx="304800" cy="141287"/>
          </a:xfrm>
          <a:prstGeom prst="rect">
            <a:avLst/>
          </a:prstGeom>
          <a:solidFill>
            <a:srgbClr val="F29320"/>
          </a:solidFill>
          <a:ln w="12700">
            <a:solidFill>
              <a:schemeClr val="tx1"/>
            </a:solidFill>
            <a:miter lim="800000"/>
            <a:headEnd/>
            <a:tailEnd/>
          </a:ln>
        </p:spPr>
        <p:txBody>
          <a:bodyPr wrap="none" lIns="91431" tIns="45715" rIns="91431" bIns="45715" anchor="ctr"/>
          <a:lstStyle/>
          <a:p>
            <a:endParaRPr lang="en-US"/>
          </a:p>
        </p:txBody>
      </p:sp>
      <p:sp>
        <p:nvSpPr>
          <p:cNvPr id="16392" name="Rectangle 2056"/>
          <p:cNvSpPr>
            <a:spLocks noChangeArrowheads="1"/>
          </p:cNvSpPr>
          <p:nvPr/>
        </p:nvSpPr>
        <p:spPr bwMode="auto">
          <a:xfrm>
            <a:off x="5772150" y="1455740"/>
            <a:ext cx="304800" cy="141287"/>
          </a:xfrm>
          <a:prstGeom prst="rect">
            <a:avLst/>
          </a:prstGeom>
          <a:solidFill>
            <a:srgbClr val="F29320"/>
          </a:solidFill>
          <a:ln w="12700">
            <a:solidFill>
              <a:schemeClr val="tx1"/>
            </a:solidFill>
            <a:miter lim="800000"/>
            <a:headEnd/>
            <a:tailEnd/>
          </a:ln>
        </p:spPr>
        <p:txBody>
          <a:bodyPr wrap="none" lIns="91431" tIns="45715" rIns="91431" bIns="45715" anchor="ctr"/>
          <a:lstStyle/>
          <a:p>
            <a:endParaRPr lang="en-US"/>
          </a:p>
        </p:txBody>
      </p:sp>
      <p:sp>
        <p:nvSpPr>
          <p:cNvPr id="16393" name="Rectangle 2057"/>
          <p:cNvSpPr>
            <a:spLocks noChangeArrowheads="1"/>
          </p:cNvSpPr>
          <p:nvPr/>
        </p:nvSpPr>
        <p:spPr bwMode="auto">
          <a:xfrm>
            <a:off x="6167438" y="1455740"/>
            <a:ext cx="304800" cy="141287"/>
          </a:xfrm>
          <a:prstGeom prst="rect">
            <a:avLst/>
          </a:prstGeom>
          <a:solidFill>
            <a:srgbClr val="F29320"/>
          </a:solidFill>
          <a:ln w="12700">
            <a:solidFill>
              <a:schemeClr val="tx1"/>
            </a:solidFill>
            <a:miter lim="800000"/>
            <a:headEnd/>
            <a:tailEnd/>
          </a:ln>
        </p:spPr>
        <p:txBody>
          <a:bodyPr wrap="none" lIns="91431" tIns="45715" rIns="91431" bIns="45715" anchor="ctr"/>
          <a:lstStyle/>
          <a:p>
            <a:endParaRPr lang="en-US"/>
          </a:p>
        </p:txBody>
      </p:sp>
      <p:sp>
        <p:nvSpPr>
          <p:cNvPr id="16394" name="Rectangle 2058"/>
          <p:cNvSpPr>
            <a:spLocks noChangeArrowheads="1"/>
          </p:cNvSpPr>
          <p:nvPr/>
        </p:nvSpPr>
        <p:spPr bwMode="auto">
          <a:xfrm>
            <a:off x="6523039" y="1455740"/>
            <a:ext cx="304800" cy="141287"/>
          </a:xfrm>
          <a:prstGeom prst="rect">
            <a:avLst/>
          </a:prstGeom>
          <a:solidFill>
            <a:srgbClr val="F29320"/>
          </a:solidFill>
          <a:ln w="12700">
            <a:solidFill>
              <a:schemeClr val="tx1"/>
            </a:solidFill>
            <a:miter lim="800000"/>
            <a:headEnd/>
            <a:tailEnd/>
          </a:ln>
        </p:spPr>
        <p:txBody>
          <a:bodyPr wrap="none" lIns="91431" tIns="45715" rIns="91431" bIns="45715" anchor="ctr"/>
          <a:lstStyle/>
          <a:p>
            <a:endParaRPr lang="en-US"/>
          </a:p>
        </p:txBody>
      </p:sp>
      <p:sp>
        <p:nvSpPr>
          <p:cNvPr id="16395" name="Rectangle 2059"/>
          <p:cNvSpPr>
            <a:spLocks noChangeArrowheads="1"/>
          </p:cNvSpPr>
          <p:nvPr/>
        </p:nvSpPr>
        <p:spPr bwMode="auto">
          <a:xfrm>
            <a:off x="6919913" y="1455740"/>
            <a:ext cx="304800" cy="141287"/>
          </a:xfrm>
          <a:prstGeom prst="rect">
            <a:avLst/>
          </a:prstGeom>
          <a:solidFill>
            <a:srgbClr val="F29320"/>
          </a:solidFill>
          <a:ln w="12700">
            <a:solidFill>
              <a:schemeClr val="tx1"/>
            </a:solidFill>
            <a:miter lim="800000"/>
            <a:headEnd/>
            <a:tailEnd/>
          </a:ln>
        </p:spPr>
        <p:txBody>
          <a:bodyPr wrap="none" lIns="91431" tIns="45715" rIns="91431" bIns="45715" anchor="ctr"/>
          <a:lstStyle/>
          <a:p>
            <a:endParaRPr lang="en-US"/>
          </a:p>
        </p:txBody>
      </p:sp>
      <p:sp>
        <p:nvSpPr>
          <p:cNvPr id="16396" name="Rectangle 2060"/>
          <p:cNvSpPr>
            <a:spLocks noChangeArrowheads="1"/>
          </p:cNvSpPr>
          <p:nvPr/>
        </p:nvSpPr>
        <p:spPr bwMode="auto">
          <a:xfrm rot="-5400000">
            <a:off x="7730332" y="1854996"/>
            <a:ext cx="304800" cy="141287"/>
          </a:xfrm>
          <a:prstGeom prst="rect">
            <a:avLst/>
          </a:prstGeom>
          <a:solidFill>
            <a:schemeClr val="accent1"/>
          </a:solidFill>
          <a:ln w="12700">
            <a:solidFill>
              <a:schemeClr val="tx1"/>
            </a:solidFill>
            <a:miter lim="800000"/>
            <a:headEnd/>
            <a:tailEnd/>
          </a:ln>
        </p:spPr>
        <p:txBody>
          <a:bodyPr wrap="none" lIns="91431" tIns="45715" rIns="91431" bIns="45715" anchor="ctr"/>
          <a:lstStyle/>
          <a:p>
            <a:endParaRPr lang="en-US"/>
          </a:p>
        </p:txBody>
      </p:sp>
      <p:sp>
        <p:nvSpPr>
          <p:cNvPr id="16397" name="Rectangle 2061"/>
          <p:cNvSpPr>
            <a:spLocks noChangeArrowheads="1"/>
          </p:cNvSpPr>
          <p:nvPr/>
        </p:nvSpPr>
        <p:spPr bwMode="auto">
          <a:xfrm rot="-5400000">
            <a:off x="7730332" y="2220121"/>
            <a:ext cx="304800" cy="141287"/>
          </a:xfrm>
          <a:prstGeom prst="rect">
            <a:avLst/>
          </a:prstGeom>
          <a:solidFill>
            <a:schemeClr val="accent1"/>
          </a:solidFill>
          <a:ln w="12700">
            <a:solidFill>
              <a:schemeClr val="tx1"/>
            </a:solidFill>
            <a:miter lim="800000"/>
            <a:headEnd/>
            <a:tailEnd/>
          </a:ln>
        </p:spPr>
        <p:txBody>
          <a:bodyPr wrap="none" lIns="91431" tIns="45715" rIns="91431" bIns="45715" anchor="ctr"/>
          <a:lstStyle/>
          <a:p>
            <a:endParaRPr lang="en-US"/>
          </a:p>
        </p:txBody>
      </p:sp>
      <p:sp>
        <p:nvSpPr>
          <p:cNvPr id="16398" name="Rectangle 2062"/>
          <p:cNvSpPr>
            <a:spLocks noChangeArrowheads="1"/>
          </p:cNvSpPr>
          <p:nvPr/>
        </p:nvSpPr>
        <p:spPr bwMode="auto">
          <a:xfrm rot="-5400000">
            <a:off x="7730332" y="2636046"/>
            <a:ext cx="304800" cy="141287"/>
          </a:xfrm>
          <a:prstGeom prst="rect">
            <a:avLst/>
          </a:prstGeom>
          <a:solidFill>
            <a:schemeClr val="accent1"/>
          </a:solidFill>
          <a:ln w="12700">
            <a:solidFill>
              <a:schemeClr val="tx1"/>
            </a:solidFill>
            <a:miter lim="800000"/>
            <a:headEnd/>
            <a:tailEnd/>
          </a:ln>
        </p:spPr>
        <p:txBody>
          <a:bodyPr wrap="none" lIns="91431" tIns="45715" rIns="91431" bIns="45715" anchor="ctr"/>
          <a:lstStyle/>
          <a:p>
            <a:endParaRPr lang="en-US"/>
          </a:p>
        </p:txBody>
      </p:sp>
      <p:sp>
        <p:nvSpPr>
          <p:cNvPr id="16399" name="Rectangle 2063"/>
          <p:cNvSpPr>
            <a:spLocks noChangeArrowheads="1"/>
          </p:cNvSpPr>
          <p:nvPr/>
        </p:nvSpPr>
        <p:spPr bwMode="auto">
          <a:xfrm rot="-5400000">
            <a:off x="7730332" y="3093246"/>
            <a:ext cx="304800" cy="141287"/>
          </a:xfrm>
          <a:prstGeom prst="rect">
            <a:avLst/>
          </a:prstGeom>
          <a:solidFill>
            <a:schemeClr val="accent1"/>
          </a:solidFill>
          <a:ln w="12700">
            <a:solidFill>
              <a:schemeClr val="tx1"/>
            </a:solidFill>
            <a:miter lim="800000"/>
            <a:headEnd/>
            <a:tailEnd/>
          </a:ln>
        </p:spPr>
        <p:txBody>
          <a:bodyPr wrap="none" lIns="91431" tIns="45715" rIns="91431" bIns="45715" anchor="ctr"/>
          <a:lstStyle/>
          <a:p>
            <a:endParaRPr lang="en-US"/>
          </a:p>
        </p:txBody>
      </p:sp>
      <p:sp>
        <p:nvSpPr>
          <p:cNvPr id="16400" name="Rectangle 2064"/>
          <p:cNvSpPr>
            <a:spLocks noChangeArrowheads="1"/>
          </p:cNvSpPr>
          <p:nvPr/>
        </p:nvSpPr>
        <p:spPr bwMode="auto">
          <a:xfrm rot="-5400000">
            <a:off x="7730332" y="3571083"/>
            <a:ext cx="304800" cy="141287"/>
          </a:xfrm>
          <a:prstGeom prst="rect">
            <a:avLst/>
          </a:prstGeom>
          <a:solidFill>
            <a:schemeClr val="accent1"/>
          </a:solidFill>
          <a:ln w="12700">
            <a:solidFill>
              <a:schemeClr val="tx1"/>
            </a:solidFill>
            <a:miter lim="800000"/>
            <a:headEnd/>
            <a:tailEnd/>
          </a:ln>
        </p:spPr>
        <p:txBody>
          <a:bodyPr wrap="none" lIns="91431" tIns="45715" rIns="91431" bIns="45715" anchor="ctr"/>
          <a:lstStyle/>
          <a:p>
            <a:endParaRPr lang="en-US"/>
          </a:p>
        </p:txBody>
      </p:sp>
      <p:sp>
        <p:nvSpPr>
          <p:cNvPr id="16401" name="Rectangle 2065"/>
          <p:cNvSpPr>
            <a:spLocks noChangeArrowheads="1"/>
          </p:cNvSpPr>
          <p:nvPr/>
        </p:nvSpPr>
        <p:spPr bwMode="auto">
          <a:xfrm rot="-5400000">
            <a:off x="7730332" y="3998121"/>
            <a:ext cx="304800" cy="141287"/>
          </a:xfrm>
          <a:prstGeom prst="rect">
            <a:avLst/>
          </a:prstGeom>
          <a:solidFill>
            <a:schemeClr val="accent1"/>
          </a:solidFill>
          <a:ln w="12700">
            <a:solidFill>
              <a:schemeClr val="tx1"/>
            </a:solidFill>
            <a:miter lim="800000"/>
            <a:headEnd/>
            <a:tailEnd/>
          </a:ln>
        </p:spPr>
        <p:txBody>
          <a:bodyPr wrap="none" lIns="91431" tIns="45715" rIns="91431" bIns="45715" anchor="ctr"/>
          <a:lstStyle/>
          <a:p>
            <a:endParaRPr lang="en-US"/>
          </a:p>
        </p:txBody>
      </p:sp>
      <p:sp>
        <p:nvSpPr>
          <p:cNvPr id="16402" name="Rectangle 2066"/>
          <p:cNvSpPr>
            <a:spLocks noChangeArrowheads="1"/>
          </p:cNvSpPr>
          <p:nvPr/>
        </p:nvSpPr>
        <p:spPr bwMode="auto">
          <a:xfrm rot="-5400000">
            <a:off x="7730332" y="4444208"/>
            <a:ext cx="304800" cy="141287"/>
          </a:xfrm>
          <a:prstGeom prst="rect">
            <a:avLst/>
          </a:prstGeom>
          <a:solidFill>
            <a:schemeClr val="accent1"/>
          </a:solidFill>
          <a:ln w="12700">
            <a:solidFill>
              <a:schemeClr val="tx1"/>
            </a:solidFill>
            <a:miter lim="800000"/>
            <a:headEnd/>
            <a:tailEnd/>
          </a:ln>
        </p:spPr>
        <p:txBody>
          <a:bodyPr wrap="none" lIns="91431" tIns="45715" rIns="91431" bIns="45715" anchor="ctr"/>
          <a:lstStyle/>
          <a:p>
            <a:endParaRPr lang="en-US"/>
          </a:p>
        </p:txBody>
      </p:sp>
      <p:sp>
        <p:nvSpPr>
          <p:cNvPr id="16403" name="Rectangle 2067"/>
          <p:cNvSpPr>
            <a:spLocks noChangeArrowheads="1"/>
          </p:cNvSpPr>
          <p:nvPr/>
        </p:nvSpPr>
        <p:spPr bwMode="auto">
          <a:xfrm rot="-5400000">
            <a:off x="7730332" y="4912521"/>
            <a:ext cx="304800" cy="141287"/>
          </a:xfrm>
          <a:prstGeom prst="rect">
            <a:avLst/>
          </a:prstGeom>
          <a:solidFill>
            <a:schemeClr val="accent1"/>
          </a:solidFill>
          <a:ln w="12700">
            <a:solidFill>
              <a:schemeClr val="tx1"/>
            </a:solidFill>
            <a:miter lim="800000"/>
            <a:headEnd/>
            <a:tailEnd/>
          </a:ln>
        </p:spPr>
        <p:txBody>
          <a:bodyPr wrap="none" lIns="91431" tIns="45715" rIns="91431" bIns="45715" anchor="ctr"/>
          <a:lstStyle/>
          <a:p>
            <a:endParaRPr lang="en-US"/>
          </a:p>
        </p:txBody>
      </p:sp>
      <p:sp>
        <p:nvSpPr>
          <p:cNvPr id="16404" name="Rectangle 2068"/>
          <p:cNvSpPr>
            <a:spLocks noChangeArrowheads="1"/>
          </p:cNvSpPr>
          <p:nvPr/>
        </p:nvSpPr>
        <p:spPr bwMode="auto">
          <a:xfrm rot="-5400000">
            <a:off x="7730332" y="5358608"/>
            <a:ext cx="304800" cy="141287"/>
          </a:xfrm>
          <a:prstGeom prst="rect">
            <a:avLst/>
          </a:prstGeom>
          <a:solidFill>
            <a:schemeClr val="accent1"/>
          </a:solidFill>
          <a:ln w="12700">
            <a:solidFill>
              <a:schemeClr val="tx1"/>
            </a:solidFill>
            <a:miter lim="800000"/>
            <a:headEnd/>
            <a:tailEnd/>
          </a:ln>
        </p:spPr>
        <p:txBody>
          <a:bodyPr wrap="none" lIns="91431" tIns="45715" rIns="91431" bIns="45715" anchor="ctr"/>
          <a:lstStyle/>
          <a:p>
            <a:endParaRPr lang="en-US"/>
          </a:p>
        </p:txBody>
      </p:sp>
      <p:sp>
        <p:nvSpPr>
          <p:cNvPr id="28" name="Text Box 17"/>
          <p:cNvSpPr txBox="1">
            <a:spLocks noChangeArrowheads="1"/>
          </p:cNvSpPr>
          <p:nvPr/>
        </p:nvSpPr>
        <p:spPr bwMode="auto">
          <a:xfrm>
            <a:off x="3575720" y="6242566"/>
            <a:ext cx="5040560" cy="246211"/>
          </a:xfrm>
          <a:prstGeom prst="rect">
            <a:avLst/>
          </a:prstGeom>
          <a:noFill/>
          <a:ln w="9525" algn="ctr">
            <a:noFill/>
            <a:miter lim="800000"/>
            <a:headEnd/>
            <a:tailEnd/>
          </a:ln>
        </p:spPr>
        <p:txBody>
          <a:bodyPr wrap="square" lIns="91431" tIns="45715" rIns="91431" bIns="45715">
            <a:spAutoFit/>
          </a:bodyPr>
          <a:lstStyle/>
          <a:p>
            <a:pPr algn="ctr">
              <a:defRPr/>
            </a:pPr>
            <a:r>
              <a:rPr lang="en-GB" sz="1000" dirty="0">
                <a:latin typeface="+mj-lt"/>
              </a:rPr>
              <a:t>© AXELOS Limited 2010. Reproduced under license from AXELOS. All rights reserved.</a:t>
            </a:r>
          </a:p>
        </p:txBody>
      </p:sp>
      <p:pic>
        <p:nvPicPr>
          <p:cNvPr id="22" name="Picture 2" descr="Management of risk">
            <a:extLst>
              <a:ext uri="{FF2B5EF4-FFF2-40B4-BE49-F238E27FC236}">
                <a16:creationId xmlns:a16="http://schemas.microsoft.com/office/drawing/2014/main" id="{8BF0B11D-F887-4393-974D-FE7CE83BC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896" y="1593854"/>
            <a:ext cx="3588296" cy="46625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normAutofit/>
          </a:bodyPr>
          <a:lstStyle/>
          <a:p>
            <a:pPr eaLnBrk="1" hangingPunct="1">
              <a:defRPr/>
            </a:pPr>
            <a:r>
              <a:rPr lang="en-GB" dirty="0"/>
              <a:t>Operational controls</a:t>
            </a:r>
          </a:p>
        </p:txBody>
      </p:sp>
      <p:sp>
        <p:nvSpPr>
          <p:cNvPr id="4" name="Tijdelijke aanduiding voor inhoud 3">
            <a:extLst>
              <a:ext uri="{FF2B5EF4-FFF2-40B4-BE49-F238E27FC236}">
                <a16:creationId xmlns:a16="http://schemas.microsoft.com/office/drawing/2014/main" id="{DE239FDC-5D34-46E1-9990-99220E8F6C7D}"/>
              </a:ext>
            </a:extLst>
          </p:cNvPr>
          <p:cNvSpPr>
            <a:spLocks noGrp="1"/>
          </p:cNvSpPr>
          <p:nvPr>
            <p:ph sz="quarter" idx="1"/>
          </p:nvPr>
        </p:nvSpPr>
        <p:spPr/>
        <p:txBody>
          <a:bodyPr/>
          <a:lstStyle/>
          <a:p>
            <a:r>
              <a:rPr lang="en-GB" dirty="0">
                <a:solidFill>
                  <a:srgbClr val="231F20"/>
                </a:solidFill>
                <a:latin typeface="Arial" charset="0"/>
                <a:cs typeface="Arial" charset="0"/>
              </a:rPr>
              <a:t>Must establish a framework of operational controls</a:t>
            </a:r>
          </a:p>
          <a:p>
            <a:r>
              <a:rPr lang="en-GB" dirty="0">
                <a:solidFill>
                  <a:srgbClr val="231F20"/>
                </a:solidFill>
                <a:latin typeface="Arial" charset="0"/>
                <a:cs typeface="Arial" charset="0"/>
              </a:rPr>
              <a:t>Ensures that the operational aspects of the organisation are conducted in an appropriate manner and the correct checks and balances are in place</a:t>
            </a:r>
          </a:p>
          <a:p>
            <a:r>
              <a:rPr lang="en-GB" dirty="0">
                <a:solidFill>
                  <a:srgbClr val="231F20"/>
                </a:solidFill>
                <a:latin typeface="Arial" charset="0"/>
                <a:cs typeface="Arial" charset="0"/>
              </a:rPr>
              <a:t>Examples of controls:</a:t>
            </a:r>
          </a:p>
          <a:p>
            <a:pPr lvl="1"/>
            <a:r>
              <a:rPr lang="en-GB" dirty="0">
                <a:solidFill>
                  <a:srgbClr val="231F20"/>
                </a:solidFill>
                <a:latin typeface="Arial" charset="0"/>
                <a:cs typeface="Arial" charset="0"/>
              </a:rPr>
              <a:t>multiple signatures for cheques </a:t>
            </a:r>
          </a:p>
          <a:p>
            <a:pPr lvl="1"/>
            <a:r>
              <a:rPr lang="en-GB" dirty="0">
                <a:solidFill>
                  <a:srgbClr val="231F20"/>
                </a:solidFill>
                <a:latin typeface="Arial" charset="0"/>
                <a:cs typeface="Arial" charset="0"/>
              </a:rPr>
              <a:t>different authorisation levels for expenditure</a:t>
            </a:r>
          </a:p>
          <a:p>
            <a:pPr lvl="1"/>
            <a:r>
              <a:rPr lang="en-GB" dirty="0">
                <a:solidFill>
                  <a:srgbClr val="231F20"/>
                </a:solidFill>
                <a:latin typeface="Arial" charset="0"/>
                <a:cs typeface="Arial" charset="0"/>
              </a:rPr>
              <a:t>credit/trade vetting of suppliers and customers</a:t>
            </a:r>
          </a:p>
          <a:p>
            <a:pPr lvl="1"/>
            <a:r>
              <a:rPr lang="en-GB" dirty="0">
                <a:solidFill>
                  <a:srgbClr val="231F20"/>
                </a:solidFill>
                <a:latin typeface="Arial" charset="0"/>
                <a:cs typeface="Arial" charset="0"/>
              </a:rPr>
              <a:t>adherence to specific standards</a:t>
            </a:r>
          </a:p>
          <a:p>
            <a:r>
              <a:rPr lang="en-GB" dirty="0">
                <a:latin typeface="Arial" charset="0"/>
                <a:cs typeface="Times New Roman" pitchFamily="18" charset="0"/>
              </a:rPr>
              <a:t>Assurance team including internal/external audit will review the controls and there effectiveness</a:t>
            </a:r>
            <a:endParaRPr lang="en-GB" dirty="0">
              <a:latin typeface="Arial" charset="0"/>
              <a:cs typeface="Arial" charset="0"/>
            </a:endParaRPr>
          </a:p>
          <a:p>
            <a:pPr marL="0" indent="0">
              <a:buNone/>
            </a:pPr>
            <a:endParaRPr lang="nl-NL" dirty="0"/>
          </a:p>
        </p:txBody>
      </p:sp>
      <p:sp>
        <p:nvSpPr>
          <p:cNvPr id="262147" name="Rectangle 3"/>
          <p:cNvSpPr>
            <a:spLocks noGrp="1" noChangeArrowheads="1"/>
          </p:cNvSpPr>
          <p:nvPr>
            <p:ph type="body" sz="quarter" idx="13"/>
          </p:nvPr>
        </p:nvSpPr>
        <p:spPr/>
        <p:txBody>
          <a:bodyPr>
            <a:normAutofit/>
          </a:bodyPr>
          <a:lstStyle/>
          <a:p>
            <a:pPr eaLnBrk="1" hangingPunct="1"/>
            <a:r>
              <a:rPr lang="en-GB" dirty="0">
                <a:latin typeface="Arial" charset="0"/>
                <a:cs typeface="Arial" charset="0"/>
              </a:rPr>
              <a:t>Ref. 6.5</a:t>
            </a:r>
          </a:p>
        </p:txBody>
      </p:sp>
      <p:sp>
        <p:nvSpPr>
          <p:cNvPr id="8" name="Tekstvak 7">
            <a:extLst>
              <a:ext uri="{FF2B5EF4-FFF2-40B4-BE49-F238E27FC236}">
                <a16:creationId xmlns:a16="http://schemas.microsoft.com/office/drawing/2014/main" id="{C02DAD82-39A5-4D6E-8A7D-387968530449}"/>
              </a:ext>
            </a:extLst>
          </p:cNvPr>
          <p:cNvSpPr txBox="1"/>
          <p:nvPr/>
        </p:nvSpPr>
        <p:spPr>
          <a:xfrm>
            <a:off x="9495401" y="537079"/>
            <a:ext cx="1786400" cy="400099"/>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Fits the context</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47528" y="1221301"/>
            <a:ext cx="9998903" cy="1470025"/>
          </a:xfrm>
        </p:spPr>
        <p:txBody>
          <a:bodyPr/>
          <a:lstStyle/>
          <a:p>
            <a:r>
              <a:rPr lang="en-US" dirty="0"/>
              <a:t>The M_o_R principles</a:t>
            </a:r>
          </a:p>
        </p:txBody>
      </p:sp>
      <p:sp>
        <p:nvSpPr>
          <p:cNvPr id="3" name="Tijdelijke aanduiding voor tekst 2"/>
          <p:cNvSpPr>
            <a:spLocks noGrp="1"/>
          </p:cNvSpPr>
          <p:nvPr>
            <p:ph type="body" idx="4294967295"/>
          </p:nvPr>
        </p:nvSpPr>
        <p:spPr>
          <a:xfrm>
            <a:off x="4419600" y="2708275"/>
            <a:ext cx="7772400" cy="3741738"/>
          </a:xfrm>
        </p:spPr>
        <p:txBody>
          <a:bodyPr>
            <a:normAutofit/>
          </a:bodyPr>
          <a:lstStyle/>
          <a:p>
            <a:pPr marL="268261" indent="-268261">
              <a:buFont typeface="Arial" pitchFamily="34" charset="0"/>
              <a:buChar char="•"/>
            </a:pPr>
            <a:r>
              <a:rPr lang="en-US" dirty="0"/>
              <a:t>Aligns with objectives</a:t>
            </a:r>
          </a:p>
          <a:p>
            <a:pPr marL="268261" indent="-268261">
              <a:buFont typeface="Arial" pitchFamily="34" charset="0"/>
              <a:buChar char="•"/>
            </a:pPr>
            <a:r>
              <a:rPr lang="en-US" dirty="0"/>
              <a:t>Fits the context</a:t>
            </a:r>
          </a:p>
          <a:p>
            <a:pPr marL="268261" indent="-268261">
              <a:buFont typeface="Arial" pitchFamily="34" charset="0"/>
              <a:buChar char="•"/>
            </a:pPr>
            <a:r>
              <a:rPr lang="en-US" dirty="0">
                <a:solidFill>
                  <a:srgbClr val="FF6600"/>
                </a:solidFill>
              </a:rPr>
              <a:t>Engages stakeholders</a:t>
            </a:r>
          </a:p>
          <a:p>
            <a:pPr marL="268261" indent="-268261">
              <a:buFont typeface="Arial" pitchFamily="34" charset="0"/>
              <a:buChar char="•"/>
            </a:pPr>
            <a:r>
              <a:rPr lang="en-US" dirty="0"/>
              <a:t>Provides clear guidance</a:t>
            </a:r>
          </a:p>
          <a:p>
            <a:pPr marL="268261" indent="-268261">
              <a:buFont typeface="Arial" pitchFamily="34" charset="0"/>
              <a:buChar char="•"/>
            </a:pPr>
            <a:r>
              <a:rPr lang="en-US" dirty="0"/>
              <a:t>Informs decision-making</a:t>
            </a:r>
          </a:p>
          <a:p>
            <a:pPr marL="268261" indent="-268261">
              <a:buFont typeface="Arial" pitchFamily="34" charset="0"/>
              <a:buChar char="•"/>
            </a:pPr>
            <a:r>
              <a:rPr lang="en-US" dirty="0"/>
              <a:t>Facilitates continual improvement</a:t>
            </a:r>
          </a:p>
          <a:p>
            <a:pPr marL="268261" indent="-268261">
              <a:buFont typeface="Arial" pitchFamily="34" charset="0"/>
              <a:buChar char="•"/>
            </a:pPr>
            <a:r>
              <a:rPr lang="en-US" dirty="0"/>
              <a:t>Creates a supportive culture</a:t>
            </a:r>
          </a:p>
          <a:p>
            <a:pPr marL="268261" indent="-268261">
              <a:buFont typeface="Arial" pitchFamily="34" charset="0"/>
              <a:buChar char="•"/>
            </a:pPr>
            <a:r>
              <a:rPr lang="en-US" dirty="0"/>
              <a:t>Achieves measurable value</a:t>
            </a:r>
          </a:p>
          <a:p>
            <a:pPr marL="268261" indent="-268261">
              <a:buFont typeface="Arial" pitchFamily="34" charset="0"/>
              <a:buChar char="•"/>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Engages stakeholders</a:t>
            </a:r>
          </a:p>
        </p:txBody>
      </p:sp>
      <p:sp>
        <p:nvSpPr>
          <p:cNvPr id="3" name="Tijdelijke aanduiding voor inhoud 2"/>
          <p:cNvSpPr>
            <a:spLocks noGrp="1"/>
          </p:cNvSpPr>
          <p:nvPr>
            <p:ph sz="quarter" idx="1"/>
          </p:nvPr>
        </p:nvSpPr>
        <p:spPr>
          <a:xfrm>
            <a:off x="1679510" y="2420938"/>
            <a:ext cx="8832980" cy="3888382"/>
          </a:xfrm>
        </p:spPr>
        <p:txBody>
          <a:bodyPr>
            <a:normAutofit/>
          </a:bodyPr>
          <a:lstStyle/>
          <a:p>
            <a:pPr marL="0" indent="0">
              <a:spcBef>
                <a:spcPts val="600"/>
              </a:spcBef>
              <a:spcAft>
                <a:spcPts val="600"/>
              </a:spcAft>
              <a:buNone/>
            </a:pPr>
            <a:r>
              <a:rPr lang="en-US" dirty="0"/>
              <a:t>The primary outcome is:</a:t>
            </a:r>
          </a:p>
          <a:p>
            <a:pPr marL="357188" indent="-357188">
              <a:spcBef>
                <a:spcPts val="600"/>
              </a:spcBef>
              <a:spcAft>
                <a:spcPts val="600"/>
              </a:spcAft>
              <a:buFont typeface="Wingdings" pitchFamily="2" charset="2"/>
              <a:buChar char="Ø"/>
            </a:pPr>
            <a:r>
              <a:rPr lang="en-US" dirty="0"/>
              <a:t>The risk identification process is thorough</a:t>
            </a:r>
          </a:p>
          <a:p>
            <a:pPr marL="357188" indent="-357188">
              <a:spcBef>
                <a:spcPts val="600"/>
              </a:spcBef>
              <a:spcAft>
                <a:spcPts val="600"/>
              </a:spcAft>
              <a:buFont typeface="Wingdings" pitchFamily="2" charset="2"/>
              <a:buChar char="Ø"/>
            </a:pPr>
            <a:r>
              <a:rPr lang="en-US" dirty="0"/>
              <a:t>The difference are understood and resolved if possible</a:t>
            </a:r>
          </a:p>
          <a:p>
            <a:pPr marL="357188" indent="-357188">
              <a:spcBef>
                <a:spcPts val="600"/>
              </a:spcBef>
              <a:spcAft>
                <a:spcPts val="600"/>
              </a:spcAft>
              <a:buFont typeface="Wingdings" pitchFamily="2" charset="2"/>
              <a:buChar char="Ø"/>
            </a:pPr>
            <a:endParaRPr lang="en-US" dirty="0"/>
          </a:p>
          <a:p>
            <a:pPr marL="357188" indent="-357188">
              <a:spcBef>
                <a:spcPts val="600"/>
              </a:spcBef>
              <a:spcAft>
                <a:spcPts val="600"/>
              </a:spcAft>
              <a:buFont typeface="Wingdings" pitchFamily="2" charset="2"/>
              <a:buChar char="Ø"/>
            </a:pPr>
            <a:r>
              <a:rPr lang="en-US" dirty="0"/>
              <a:t>So that time and money is not wasted on misunderstandings that could have been avoided</a:t>
            </a:r>
          </a:p>
        </p:txBody>
      </p:sp>
      <p:sp>
        <p:nvSpPr>
          <p:cNvPr id="5" name="Tijdelijke aanduiding voor tekst 4">
            <a:extLst>
              <a:ext uri="{FF2B5EF4-FFF2-40B4-BE49-F238E27FC236}">
                <a16:creationId xmlns:a16="http://schemas.microsoft.com/office/drawing/2014/main" id="{3D37C40B-A3F6-4B42-AC24-CDF8180B9BF9}"/>
              </a:ext>
            </a:extLst>
          </p:cNvPr>
          <p:cNvSpPr>
            <a:spLocks noGrp="1"/>
          </p:cNvSpPr>
          <p:nvPr>
            <p:ph type="body" sz="quarter" idx="13"/>
          </p:nvPr>
        </p:nvSpPr>
        <p:spPr/>
        <p:txBody>
          <a:bodyPr/>
          <a:lstStyle/>
          <a:p>
            <a:r>
              <a:rPr lang="en-GB" dirty="0"/>
              <a:t>Ref. 2.4</a:t>
            </a:r>
            <a:endParaRPr lang="nl-NL" dirty="0"/>
          </a:p>
        </p:txBody>
      </p:sp>
      <p:sp>
        <p:nvSpPr>
          <p:cNvPr id="10" name="Tekstvak 9"/>
          <p:cNvSpPr txBox="1"/>
          <p:nvPr/>
        </p:nvSpPr>
        <p:spPr>
          <a:xfrm>
            <a:off x="1992314" y="1412875"/>
            <a:ext cx="8351837" cy="707886"/>
          </a:xfrm>
          <a:prstGeom prst="rect">
            <a:avLst/>
          </a:prstGeom>
          <a:solidFill>
            <a:schemeClr val="bg1"/>
          </a:solidFill>
          <a:ln w="28575">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i="1" dirty="0">
                <a:latin typeface="Trebuchet MS" pitchFamily="34" charset="0"/>
              </a:rPr>
              <a:t>Risk management engages stakeholders and deals with different perceptions of risk</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Engages stakeholders</a:t>
            </a:r>
          </a:p>
        </p:txBody>
      </p:sp>
      <p:sp>
        <p:nvSpPr>
          <p:cNvPr id="3" name="Tijdelijke aanduiding voor inhoud 2"/>
          <p:cNvSpPr>
            <a:spLocks noGrp="1"/>
          </p:cNvSpPr>
          <p:nvPr>
            <p:ph sz="quarter" idx="1"/>
          </p:nvPr>
        </p:nvSpPr>
        <p:spPr/>
        <p:txBody>
          <a:bodyPr>
            <a:normAutofit/>
          </a:bodyPr>
          <a:lstStyle/>
          <a:p>
            <a:r>
              <a:rPr lang="en-US" dirty="0"/>
              <a:t>All major stakeholders need to be identified and engaged</a:t>
            </a:r>
          </a:p>
          <a:p>
            <a:r>
              <a:rPr lang="en-US" dirty="0"/>
              <a:t>Provide information detailing what will be the impact on them</a:t>
            </a:r>
          </a:p>
          <a:p>
            <a:r>
              <a:rPr lang="en-US" dirty="0"/>
              <a:t>Sponsoring stakeholder’s objective should be captured and discussed</a:t>
            </a:r>
          </a:p>
          <a:p>
            <a:r>
              <a:rPr lang="en-US" dirty="0"/>
              <a:t>Proactive and early involvement engenders support, acceptance and collective ownership</a:t>
            </a:r>
          </a:p>
          <a:p>
            <a:r>
              <a:rPr lang="en-US" dirty="0"/>
              <a:t>It is important to manage stakeholder expectations so that unrealistic objectives are avoided</a:t>
            </a:r>
          </a:p>
          <a:p>
            <a:pPr>
              <a:buFontTx/>
              <a:buChar char="-"/>
            </a:pPr>
            <a:endParaRPr lang="en-US" dirty="0"/>
          </a:p>
          <a:p>
            <a:pPr>
              <a:buFontTx/>
              <a:buChar char="-"/>
            </a:pPr>
            <a:endParaRPr lang="en-US" dirty="0"/>
          </a:p>
        </p:txBody>
      </p:sp>
      <p:sp>
        <p:nvSpPr>
          <p:cNvPr id="5" name="Tijdelijke aanduiding voor tekst 4">
            <a:extLst>
              <a:ext uri="{FF2B5EF4-FFF2-40B4-BE49-F238E27FC236}">
                <a16:creationId xmlns:a16="http://schemas.microsoft.com/office/drawing/2014/main" id="{12250548-3F71-40BB-A587-32ABEF557D5E}"/>
              </a:ext>
            </a:extLst>
          </p:cNvPr>
          <p:cNvSpPr>
            <a:spLocks noGrp="1"/>
          </p:cNvSpPr>
          <p:nvPr>
            <p:ph type="body" sz="quarter" idx="13"/>
          </p:nvPr>
        </p:nvSpPr>
        <p:spPr/>
        <p:txBody>
          <a:bodyPr/>
          <a:lstStyle/>
          <a:p>
            <a:r>
              <a:rPr lang="en-GB" dirty="0"/>
              <a:t>Ref. 2.4</a:t>
            </a:r>
            <a:endParaRPr lang="nl-NL"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Engages stakeholders</a:t>
            </a:r>
          </a:p>
        </p:txBody>
      </p:sp>
      <p:sp>
        <p:nvSpPr>
          <p:cNvPr id="4" name="Rectangle 2"/>
          <p:cNvSpPr>
            <a:spLocks noGrp="1" noChangeArrowheads="1"/>
          </p:cNvSpPr>
          <p:nvPr>
            <p:ph sz="quarter" idx="1"/>
          </p:nvPr>
        </p:nvSpPr>
        <p:spPr>
          <a:xfrm>
            <a:off x="1679510" y="836712"/>
            <a:ext cx="8832980" cy="5970865"/>
          </a:xfrm>
        </p:spPr>
        <p:txBody>
          <a:bodyPr wrap="square">
            <a:spAutoFit/>
          </a:bodyPr>
          <a:lstStyle/>
          <a:p>
            <a:pPr eaLnBrk="1" hangingPunct="1">
              <a:buNone/>
            </a:pPr>
            <a:r>
              <a:rPr lang="en-GB" dirty="0"/>
              <a:t>Stakeholder</a:t>
            </a:r>
          </a:p>
          <a:p>
            <a:pPr eaLnBrk="1" hangingPunct="1">
              <a:buNone/>
            </a:pPr>
            <a:r>
              <a:rPr lang="en-GB" dirty="0"/>
              <a:t>	‘</a:t>
            </a:r>
            <a:r>
              <a:rPr lang="en-US" dirty="0">
                <a:solidFill>
                  <a:srgbClr val="231F20"/>
                </a:solidFill>
                <a:cs typeface="Arial" charset="0"/>
              </a:rPr>
              <a:t>Any individual, group or organization that can affect, be affected by, </a:t>
            </a:r>
            <a:r>
              <a:rPr lang="en-US" dirty="0">
                <a:solidFill>
                  <a:srgbClr val="FF6600"/>
                </a:solidFill>
                <a:cs typeface="Arial" charset="0"/>
              </a:rPr>
              <a:t>or perceive itself to be </a:t>
            </a:r>
            <a:r>
              <a:rPr lang="en-US" dirty="0">
                <a:solidFill>
                  <a:srgbClr val="231F20"/>
                </a:solidFill>
                <a:cs typeface="Arial" charset="0"/>
              </a:rPr>
              <a:t>affected by, an initiative (programme, project, activity or risk).</a:t>
            </a:r>
            <a:r>
              <a:rPr lang="en-GB" dirty="0"/>
              <a:t>’</a:t>
            </a:r>
          </a:p>
          <a:p>
            <a:pPr>
              <a:buFont typeface="Symbol" pitchFamily="18" charset="2"/>
              <a:buNone/>
            </a:pPr>
            <a:endParaRPr lang="en-GB" sz="1000" dirty="0"/>
          </a:p>
          <a:p>
            <a:pPr>
              <a:buFont typeface="Symbol" pitchFamily="18" charset="2"/>
              <a:buNone/>
            </a:pPr>
            <a:r>
              <a:rPr lang="en-GB" dirty="0"/>
              <a:t>Where to look</a:t>
            </a:r>
          </a:p>
          <a:p>
            <a:r>
              <a:rPr lang="en-GB" dirty="0"/>
              <a:t>Owners or shareholders, executive management, operational management and staff of the organisation(s), </a:t>
            </a:r>
          </a:p>
          <a:p>
            <a:r>
              <a:rPr lang="en-GB" dirty="0"/>
              <a:t>Customers or consumers, </a:t>
            </a:r>
          </a:p>
          <a:p>
            <a:r>
              <a:rPr lang="en-GB" dirty="0"/>
              <a:t>Internal/external audit, </a:t>
            </a:r>
          </a:p>
          <a:p>
            <a:r>
              <a:rPr lang="en-GB" dirty="0"/>
              <a:t>Security</a:t>
            </a:r>
          </a:p>
          <a:p>
            <a:r>
              <a:rPr lang="en-GB" dirty="0"/>
              <a:t>Political or regulatory bodies</a:t>
            </a:r>
          </a:p>
          <a:p>
            <a:r>
              <a:rPr lang="en-GB" dirty="0"/>
              <a:t>Trade Unions, </a:t>
            </a:r>
          </a:p>
          <a:p>
            <a:r>
              <a:rPr lang="en-GB" dirty="0"/>
              <a:t>General public</a:t>
            </a:r>
          </a:p>
        </p:txBody>
      </p:sp>
      <p:sp>
        <p:nvSpPr>
          <p:cNvPr id="5" name="Tijdelijke aanduiding voor tekst 4">
            <a:extLst>
              <a:ext uri="{FF2B5EF4-FFF2-40B4-BE49-F238E27FC236}">
                <a16:creationId xmlns:a16="http://schemas.microsoft.com/office/drawing/2014/main" id="{64A0E820-A0C8-43C4-A1CC-94EFCBE28C43}"/>
              </a:ext>
            </a:extLst>
          </p:cNvPr>
          <p:cNvSpPr>
            <a:spLocks noGrp="1"/>
          </p:cNvSpPr>
          <p:nvPr>
            <p:ph type="body" sz="quarter" idx="13"/>
          </p:nvPr>
        </p:nvSpPr>
        <p:spPr/>
        <p:txBody>
          <a:bodyPr/>
          <a:lstStyle/>
          <a:p>
            <a:r>
              <a:rPr lang="en-GB" dirty="0"/>
              <a:t>Ref. 2.4</a:t>
            </a:r>
            <a:endParaRPr lang="nl-NL"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71464" y="1124744"/>
            <a:ext cx="9998903" cy="1470025"/>
          </a:xfrm>
        </p:spPr>
        <p:txBody>
          <a:bodyPr/>
          <a:lstStyle/>
          <a:p>
            <a:r>
              <a:rPr lang="en-US" dirty="0"/>
              <a:t>The perspectives</a:t>
            </a:r>
          </a:p>
        </p:txBody>
      </p:sp>
      <p:sp>
        <p:nvSpPr>
          <p:cNvPr id="3" name="Tijdelijke aanduiding voor tekst 2"/>
          <p:cNvSpPr>
            <a:spLocks noGrp="1"/>
          </p:cNvSpPr>
          <p:nvPr>
            <p:ph type="body" idx="4294967295"/>
          </p:nvPr>
        </p:nvSpPr>
        <p:spPr>
          <a:xfrm>
            <a:off x="4413250" y="2857500"/>
            <a:ext cx="7778750" cy="3357563"/>
          </a:xfrm>
        </p:spPr>
        <p:txBody>
          <a:bodyPr>
            <a:normAutofit/>
          </a:bodyPr>
          <a:lstStyle/>
          <a:p>
            <a:r>
              <a:rPr lang="en-US" dirty="0">
                <a:solidFill>
                  <a:srgbClr val="FF6600"/>
                </a:solidFill>
              </a:rPr>
              <a:t>Engage stakeholders </a:t>
            </a:r>
            <a:r>
              <a:rPr lang="en-US" dirty="0"/>
              <a:t>at</a:t>
            </a:r>
          </a:p>
          <a:p>
            <a:pPr marL="363501" indent="-363501">
              <a:spcBef>
                <a:spcPts val="1200"/>
              </a:spcBef>
              <a:buFont typeface="Arial" pitchFamily="34" charset="0"/>
              <a:buChar char="•"/>
            </a:pPr>
            <a:r>
              <a:rPr lang="en-US" dirty="0">
                <a:solidFill>
                  <a:srgbClr val="FF6600"/>
                </a:solidFill>
              </a:rPr>
              <a:t>Strategic</a:t>
            </a:r>
          </a:p>
          <a:p>
            <a:pPr marL="363501" indent="-363501">
              <a:buFont typeface="Arial" pitchFamily="34" charset="0"/>
              <a:buChar char="•"/>
            </a:pPr>
            <a:r>
              <a:rPr lang="en-US" dirty="0">
                <a:solidFill>
                  <a:srgbClr val="FF6600"/>
                </a:solidFill>
              </a:rPr>
              <a:t>Programme</a:t>
            </a:r>
          </a:p>
          <a:p>
            <a:pPr marL="363501" indent="-363501">
              <a:buFont typeface="Arial" pitchFamily="34" charset="0"/>
              <a:buChar char="•"/>
            </a:pPr>
            <a:r>
              <a:rPr lang="en-US" dirty="0">
                <a:solidFill>
                  <a:srgbClr val="FF6600"/>
                </a:solidFill>
              </a:rPr>
              <a:t>Project</a:t>
            </a:r>
            <a:r>
              <a:rPr lang="en-US" dirty="0"/>
              <a:t>  and</a:t>
            </a:r>
          </a:p>
          <a:p>
            <a:pPr marL="363501" indent="-363501">
              <a:buFont typeface="Arial" pitchFamily="34" charset="0"/>
              <a:buChar char="•"/>
            </a:pPr>
            <a:r>
              <a:rPr lang="en-US" dirty="0">
                <a:solidFill>
                  <a:srgbClr val="FF6600"/>
                </a:solidFill>
              </a:rPr>
              <a:t>Operational</a:t>
            </a:r>
            <a:r>
              <a:rPr lang="en-US" dirty="0"/>
              <a:t> 	</a:t>
            </a:r>
          </a:p>
          <a:p>
            <a:pPr marL="363501" indent="-363501">
              <a:spcBef>
                <a:spcPts val="1200"/>
              </a:spcBef>
            </a:pPr>
            <a:r>
              <a:rPr lang="en-US" dirty="0"/>
              <a:t>perspective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GB" dirty="0"/>
              <a:t>Strategic perspective</a:t>
            </a:r>
          </a:p>
        </p:txBody>
      </p:sp>
      <p:sp>
        <p:nvSpPr>
          <p:cNvPr id="222211" name="Rectangle 3"/>
          <p:cNvSpPr>
            <a:spLocks noGrp="1" noChangeArrowheads="1"/>
          </p:cNvSpPr>
          <p:nvPr>
            <p:ph sz="quarter" idx="1"/>
          </p:nvPr>
        </p:nvSpPr>
        <p:spPr/>
        <p:txBody>
          <a:bodyPr/>
          <a:lstStyle/>
          <a:p>
            <a:r>
              <a:rPr lang="en-GB" dirty="0"/>
              <a:t>Owners or shareholders, investors or funders </a:t>
            </a:r>
          </a:p>
          <a:p>
            <a:r>
              <a:rPr lang="en-GB" dirty="0"/>
              <a:t>Key customers or customer groups </a:t>
            </a:r>
          </a:p>
          <a:p>
            <a:r>
              <a:rPr lang="en-GB" dirty="0"/>
              <a:t>Political, legal or regulatory bodies </a:t>
            </a:r>
          </a:p>
          <a:p>
            <a:r>
              <a:rPr lang="en-GB" dirty="0"/>
              <a:t>The wider community in which the affected organisation exists, such as the general public</a:t>
            </a:r>
          </a:p>
          <a:p>
            <a:r>
              <a:rPr lang="en-GB" dirty="0"/>
              <a:t>Strategic partners or suppliers</a:t>
            </a:r>
          </a:p>
          <a:p>
            <a:r>
              <a:rPr lang="en-GB" dirty="0"/>
              <a:t>Employees</a:t>
            </a:r>
          </a:p>
        </p:txBody>
      </p:sp>
      <p:sp>
        <p:nvSpPr>
          <p:cNvPr id="2" name="Tijdelijke aanduiding voor tekst 1">
            <a:extLst>
              <a:ext uri="{FF2B5EF4-FFF2-40B4-BE49-F238E27FC236}">
                <a16:creationId xmlns:a16="http://schemas.microsoft.com/office/drawing/2014/main" id="{55F5A2DE-EE29-4829-B164-F650B5F2E777}"/>
              </a:ext>
            </a:extLst>
          </p:cNvPr>
          <p:cNvSpPr>
            <a:spLocks noGrp="1"/>
          </p:cNvSpPr>
          <p:nvPr>
            <p:ph type="body" sz="quarter" idx="13"/>
          </p:nvPr>
        </p:nvSpPr>
        <p:spPr/>
        <p:txBody>
          <a:bodyPr/>
          <a:lstStyle/>
          <a:p>
            <a:endParaRPr lang="nl-NL"/>
          </a:p>
        </p:txBody>
      </p:sp>
      <p:sp>
        <p:nvSpPr>
          <p:cNvPr id="6" name="Tekstvak 5">
            <a:extLst>
              <a:ext uri="{FF2B5EF4-FFF2-40B4-BE49-F238E27FC236}">
                <a16:creationId xmlns:a16="http://schemas.microsoft.com/office/drawing/2014/main" id="{F6780BDE-67A4-4057-87AE-6615BCABFA7B}"/>
              </a:ext>
            </a:extLst>
          </p:cNvPr>
          <p:cNvSpPr txBox="1"/>
          <p:nvPr/>
        </p:nvSpPr>
        <p:spPr>
          <a:xfrm>
            <a:off x="9690953" y="283985"/>
            <a:ext cx="1643074" cy="707876"/>
          </a:xfrm>
          <a:prstGeom prst="rect">
            <a:avLst/>
          </a:prstGeom>
          <a:noFill/>
        </p:spPr>
        <p:txBody>
          <a:bodyPr wrap="square" lIns="91431" tIns="45715" rIns="91431" bIns="45715" rtlCol="0">
            <a:spAutoFit/>
          </a:bodyPr>
          <a:lstStyle/>
          <a:p>
            <a:r>
              <a:rPr lang="en-US" sz="2000" dirty="0">
                <a:solidFill>
                  <a:srgbClr val="FF6600"/>
                </a:solidFill>
                <a:latin typeface="Calibri" panose="020F0502020204030204" pitchFamily="34" charset="0"/>
                <a:cs typeface="Calibri" panose="020F0502020204030204" pitchFamily="34" charset="0"/>
              </a:rPr>
              <a:t>Engages stakeholders</a:t>
            </a:r>
            <a:endParaRPr lang="en-US" sz="2000" dirty="0">
              <a:latin typeface="Calibri" panose="020F0502020204030204" pitchFamily="34" charset="0"/>
              <a:cs typeface="Calibri" panose="020F0502020204030204" pitchFamily="34"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rmAutofit/>
          </a:bodyPr>
          <a:lstStyle/>
          <a:p>
            <a:pPr eaLnBrk="1" hangingPunct="1">
              <a:defRPr/>
            </a:pPr>
            <a:r>
              <a:rPr lang="en-GB" dirty="0"/>
              <a:t>Programme perspective</a:t>
            </a:r>
          </a:p>
        </p:txBody>
      </p:sp>
      <p:sp>
        <p:nvSpPr>
          <p:cNvPr id="234499" name="Rectangle 3"/>
          <p:cNvSpPr>
            <a:spLocks noGrp="1" noChangeArrowheads="1"/>
          </p:cNvSpPr>
          <p:nvPr>
            <p:ph sz="quarter" idx="1"/>
          </p:nvPr>
        </p:nvSpPr>
        <p:spPr/>
        <p:txBody>
          <a:bodyPr>
            <a:spAutoFit/>
          </a:bodyPr>
          <a:lstStyle/>
          <a:p>
            <a:pPr eaLnBrk="1" hangingPunct="1"/>
            <a:r>
              <a:rPr lang="en-GB" dirty="0">
                <a:solidFill>
                  <a:srgbClr val="231F20"/>
                </a:solidFill>
              </a:rPr>
              <a:t>Programmes focus on delivering benefits to the organisation and often affect stakeholders from many different internal and external organisational units </a:t>
            </a:r>
          </a:p>
          <a:p>
            <a:pPr eaLnBrk="1" hangingPunct="1"/>
            <a:r>
              <a:rPr lang="en-GB" dirty="0">
                <a:solidFill>
                  <a:srgbClr val="231F20"/>
                </a:solidFill>
              </a:rPr>
              <a:t>Risk management for a programme must be designed to work across appropriate organisational boundaries in order to accommodate and engage stakeholders</a:t>
            </a:r>
            <a:endParaRPr lang="en-GB" b="1" dirty="0"/>
          </a:p>
        </p:txBody>
      </p:sp>
      <p:sp>
        <p:nvSpPr>
          <p:cNvPr id="2" name="Tijdelijke aanduiding voor tekst 1">
            <a:extLst>
              <a:ext uri="{FF2B5EF4-FFF2-40B4-BE49-F238E27FC236}">
                <a16:creationId xmlns:a16="http://schemas.microsoft.com/office/drawing/2014/main" id="{102BB102-65A3-4A5D-AA45-5F58B35D4ED7}"/>
              </a:ext>
            </a:extLst>
          </p:cNvPr>
          <p:cNvSpPr>
            <a:spLocks noGrp="1"/>
          </p:cNvSpPr>
          <p:nvPr>
            <p:ph type="body" sz="quarter" idx="13"/>
          </p:nvPr>
        </p:nvSpPr>
        <p:spPr/>
        <p:txBody>
          <a:bodyPr/>
          <a:lstStyle/>
          <a:p>
            <a:endParaRPr lang="nl-NL"/>
          </a:p>
        </p:txBody>
      </p:sp>
      <p:sp>
        <p:nvSpPr>
          <p:cNvPr id="5" name="Tekstvak 4">
            <a:extLst>
              <a:ext uri="{FF2B5EF4-FFF2-40B4-BE49-F238E27FC236}">
                <a16:creationId xmlns:a16="http://schemas.microsoft.com/office/drawing/2014/main" id="{B0866A78-41F6-4145-89BD-E8D88CD475F6}"/>
              </a:ext>
            </a:extLst>
          </p:cNvPr>
          <p:cNvSpPr txBox="1"/>
          <p:nvPr/>
        </p:nvSpPr>
        <p:spPr>
          <a:xfrm>
            <a:off x="9690953" y="283985"/>
            <a:ext cx="1643074" cy="707876"/>
          </a:xfrm>
          <a:prstGeom prst="rect">
            <a:avLst/>
          </a:prstGeom>
          <a:noFill/>
        </p:spPr>
        <p:txBody>
          <a:bodyPr wrap="square" lIns="91431" tIns="45715" rIns="91431" bIns="45715" rtlCol="0">
            <a:spAutoFit/>
          </a:bodyPr>
          <a:lstStyle/>
          <a:p>
            <a:r>
              <a:rPr lang="en-US" sz="2000" dirty="0">
                <a:solidFill>
                  <a:srgbClr val="FF6600"/>
                </a:solidFill>
                <a:latin typeface="Calibri" panose="020F0502020204030204" pitchFamily="34" charset="0"/>
                <a:cs typeface="Calibri" panose="020F0502020204030204" pitchFamily="34" charset="0"/>
              </a:rPr>
              <a:t>Engages stakeholders</a:t>
            </a:r>
            <a:endParaRPr lang="en-US" sz="2000" dirty="0">
              <a:latin typeface="Calibri" panose="020F0502020204030204" pitchFamily="34" charset="0"/>
              <a:cs typeface="Calibri" panose="020F0502020204030204" pitchFamily="34"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normAutofit/>
          </a:bodyPr>
          <a:lstStyle/>
          <a:p>
            <a:pPr eaLnBrk="1" hangingPunct="1">
              <a:defRPr/>
            </a:pPr>
            <a:r>
              <a:rPr lang="en-GB" dirty="0"/>
              <a:t>Programme perspective</a:t>
            </a:r>
          </a:p>
        </p:txBody>
      </p:sp>
      <p:sp>
        <p:nvSpPr>
          <p:cNvPr id="235523" name="Rectangle 3"/>
          <p:cNvSpPr>
            <a:spLocks noGrp="1" noChangeArrowheads="1"/>
          </p:cNvSpPr>
          <p:nvPr>
            <p:ph sz="quarter" idx="1"/>
          </p:nvPr>
        </p:nvSpPr>
        <p:spPr/>
        <p:txBody>
          <a:bodyPr>
            <a:normAutofit lnSpcReduction="10000"/>
          </a:bodyPr>
          <a:lstStyle/>
          <a:p>
            <a:pPr eaLnBrk="1" hangingPunct="1"/>
            <a:r>
              <a:rPr lang="en-GB" dirty="0">
                <a:solidFill>
                  <a:srgbClr val="231F20"/>
                </a:solidFill>
              </a:rPr>
              <a:t>Owners or shareholders, executive management, operational management</a:t>
            </a:r>
          </a:p>
          <a:p>
            <a:pPr eaLnBrk="1" hangingPunct="1"/>
            <a:r>
              <a:rPr lang="en-GB" dirty="0">
                <a:solidFill>
                  <a:srgbClr val="231F20"/>
                </a:solidFill>
              </a:rPr>
              <a:t>Programme sponsor</a:t>
            </a:r>
          </a:p>
          <a:p>
            <a:pPr eaLnBrk="1" hangingPunct="1"/>
            <a:r>
              <a:rPr lang="en-GB" dirty="0">
                <a:solidFill>
                  <a:srgbClr val="231F20"/>
                </a:solidFill>
              </a:rPr>
              <a:t>Anyone with a vested interest in the success of the programme </a:t>
            </a:r>
            <a:r>
              <a:rPr lang="en-GB" dirty="0">
                <a:solidFill>
                  <a:srgbClr val="000000"/>
                </a:solidFill>
              </a:rPr>
              <a:t> </a:t>
            </a:r>
            <a:endParaRPr lang="en-GB" dirty="0">
              <a:solidFill>
                <a:srgbClr val="231F20"/>
              </a:solidFill>
            </a:endParaRPr>
          </a:p>
          <a:p>
            <a:pPr eaLnBrk="1" hangingPunct="1"/>
            <a:r>
              <a:rPr lang="en-GB" dirty="0">
                <a:solidFill>
                  <a:srgbClr val="231F20"/>
                </a:solidFill>
              </a:rPr>
              <a:t>Key beneficiaries </a:t>
            </a:r>
            <a:r>
              <a:rPr lang="en-GB" dirty="0">
                <a:solidFill>
                  <a:srgbClr val="000000"/>
                </a:solidFill>
              </a:rPr>
              <a:t> </a:t>
            </a:r>
          </a:p>
          <a:p>
            <a:pPr eaLnBrk="1" hangingPunct="1"/>
            <a:r>
              <a:rPr lang="en-GB" dirty="0">
                <a:solidFill>
                  <a:srgbClr val="231F20"/>
                </a:solidFill>
              </a:rPr>
              <a:t>Suppliers</a:t>
            </a:r>
          </a:p>
          <a:p>
            <a:pPr eaLnBrk="1" hangingPunct="1"/>
            <a:r>
              <a:rPr lang="en-GB" dirty="0">
                <a:solidFill>
                  <a:srgbClr val="231F20"/>
                </a:solidFill>
              </a:rPr>
              <a:t>Customers or consumers affected by the outcome </a:t>
            </a:r>
            <a:r>
              <a:rPr lang="en-GB" dirty="0">
                <a:solidFill>
                  <a:srgbClr val="000000"/>
                </a:solidFill>
              </a:rPr>
              <a:t> </a:t>
            </a:r>
          </a:p>
          <a:p>
            <a:pPr eaLnBrk="1" hangingPunct="1"/>
            <a:r>
              <a:rPr lang="en-GB" dirty="0">
                <a:solidFill>
                  <a:srgbClr val="231F20"/>
                </a:solidFill>
              </a:rPr>
              <a:t>Internal and/or external audit /</a:t>
            </a:r>
            <a:r>
              <a:rPr lang="en-GB" dirty="0">
                <a:solidFill>
                  <a:srgbClr val="000000"/>
                </a:solidFill>
              </a:rPr>
              <a:t> </a:t>
            </a:r>
            <a:r>
              <a:rPr lang="en-GB" dirty="0">
                <a:solidFill>
                  <a:srgbClr val="231F20"/>
                </a:solidFill>
              </a:rPr>
              <a:t>Security </a:t>
            </a:r>
          </a:p>
          <a:p>
            <a:pPr eaLnBrk="1" hangingPunct="1"/>
            <a:r>
              <a:rPr lang="en-GB" dirty="0">
                <a:solidFill>
                  <a:srgbClr val="231F20"/>
                </a:solidFill>
              </a:rPr>
              <a:t>Trade unions</a:t>
            </a:r>
          </a:p>
          <a:p>
            <a:pPr eaLnBrk="1" hangingPunct="1"/>
            <a:r>
              <a:rPr lang="en-GB" dirty="0">
                <a:solidFill>
                  <a:srgbClr val="231F20"/>
                </a:solidFill>
              </a:rPr>
              <a:t>Political or regulatory bodies</a:t>
            </a:r>
          </a:p>
          <a:p>
            <a:pPr eaLnBrk="1" hangingPunct="1"/>
            <a:r>
              <a:rPr lang="en-GB" dirty="0">
                <a:solidFill>
                  <a:srgbClr val="231F20"/>
                </a:solidFill>
              </a:rPr>
              <a:t>The wider community (general public)</a:t>
            </a:r>
          </a:p>
          <a:p>
            <a:pPr eaLnBrk="1" hangingPunct="1"/>
            <a:r>
              <a:rPr lang="en-GB" dirty="0">
                <a:solidFill>
                  <a:srgbClr val="231F20"/>
                </a:solidFill>
              </a:rPr>
              <a:t>Programme/Project management teams</a:t>
            </a:r>
          </a:p>
        </p:txBody>
      </p:sp>
      <p:sp>
        <p:nvSpPr>
          <p:cNvPr id="2" name="Tijdelijke aanduiding voor tekst 1">
            <a:extLst>
              <a:ext uri="{FF2B5EF4-FFF2-40B4-BE49-F238E27FC236}">
                <a16:creationId xmlns:a16="http://schemas.microsoft.com/office/drawing/2014/main" id="{5BBDC2E9-B62F-4FE1-B4D6-BF95D5A16E52}"/>
              </a:ext>
            </a:extLst>
          </p:cNvPr>
          <p:cNvSpPr>
            <a:spLocks noGrp="1"/>
          </p:cNvSpPr>
          <p:nvPr>
            <p:ph type="body" sz="quarter" idx="13"/>
          </p:nvPr>
        </p:nvSpPr>
        <p:spPr/>
        <p:txBody>
          <a:bodyPr/>
          <a:lstStyle/>
          <a:p>
            <a:endParaRPr lang="nl-NL"/>
          </a:p>
        </p:txBody>
      </p:sp>
      <p:sp>
        <p:nvSpPr>
          <p:cNvPr id="5" name="Tekstvak 4">
            <a:extLst>
              <a:ext uri="{FF2B5EF4-FFF2-40B4-BE49-F238E27FC236}">
                <a16:creationId xmlns:a16="http://schemas.microsoft.com/office/drawing/2014/main" id="{B4C0CA46-7AB8-4BBB-B54E-80234601C545}"/>
              </a:ext>
            </a:extLst>
          </p:cNvPr>
          <p:cNvSpPr txBox="1"/>
          <p:nvPr/>
        </p:nvSpPr>
        <p:spPr>
          <a:xfrm>
            <a:off x="9690953" y="283985"/>
            <a:ext cx="1643074" cy="707876"/>
          </a:xfrm>
          <a:prstGeom prst="rect">
            <a:avLst/>
          </a:prstGeom>
          <a:noFill/>
        </p:spPr>
        <p:txBody>
          <a:bodyPr wrap="square" lIns="91431" tIns="45715" rIns="91431" bIns="45715" rtlCol="0">
            <a:spAutoFit/>
          </a:bodyPr>
          <a:lstStyle/>
          <a:p>
            <a:r>
              <a:rPr lang="en-US" sz="2000" dirty="0">
                <a:solidFill>
                  <a:srgbClr val="FF6600"/>
                </a:solidFill>
                <a:latin typeface="Calibri" panose="020F0502020204030204" pitchFamily="34" charset="0"/>
                <a:cs typeface="Calibri" panose="020F0502020204030204" pitchFamily="34" charset="0"/>
              </a:rPr>
              <a:t>Engages stakeholders</a:t>
            </a:r>
            <a:endParaRPr lang="en-US" sz="2000" dirty="0">
              <a:latin typeface="Calibri" panose="020F0502020204030204" pitchFamily="34" charset="0"/>
              <a:cs typeface="Calibri" panose="020F0502020204030204" pitchFamily="34"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GB" dirty="0"/>
              <a:t>Project perspective</a:t>
            </a:r>
          </a:p>
        </p:txBody>
      </p:sp>
      <p:sp>
        <p:nvSpPr>
          <p:cNvPr id="248835" name="Rectangle 3"/>
          <p:cNvSpPr>
            <a:spLocks noGrp="1" noChangeArrowheads="1"/>
          </p:cNvSpPr>
          <p:nvPr>
            <p:ph sz="quarter" idx="1"/>
          </p:nvPr>
        </p:nvSpPr>
        <p:spPr/>
        <p:txBody>
          <a:bodyPr/>
          <a:lstStyle/>
          <a:p>
            <a:pPr lvl="1"/>
            <a:r>
              <a:rPr lang="en-GB" dirty="0"/>
              <a:t>Internal and external suppliers</a:t>
            </a:r>
          </a:p>
          <a:p>
            <a:pPr lvl="1"/>
            <a:r>
              <a:rPr lang="en-GB" dirty="0"/>
              <a:t>Customers or recipients of project deliverables</a:t>
            </a:r>
          </a:p>
          <a:p>
            <a:pPr lvl="1"/>
            <a:r>
              <a:rPr lang="en-GB" dirty="0"/>
              <a:t>Political or regulatory bodies</a:t>
            </a:r>
          </a:p>
          <a:p>
            <a:pPr lvl="1"/>
            <a:r>
              <a:rPr lang="en-GB" dirty="0"/>
              <a:t>Project sponsors</a:t>
            </a:r>
          </a:p>
          <a:p>
            <a:pPr lvl="1"/>
            <a:r>
              <a:rPr lang="en-GB" dirty="0"/>
              <a:t>Management</a:t>
            </a:r>
          </a:p>
          <a:p>
            <a:pPr lvl="1"/>
            <a:r>
              <a:rPr lang="en-GB" dirty="0"/>
              <a:t>Team members</a:t>
            </a:r>
          </a:p>
        </p:txBody>
      </p:sp>
      <p:sp>
        <p:nvSpPr>
          <p:cNvPr id="2" name="Tijdelijke aanduiding voor tekst 1">
            <a:extLst>
              <a:ext uri="{FF2B5EF4-FFF2-40B4-BE49-F238E27FC236}">
                <a16:creationId xmlns:a16="http://schemas.microsoft.com/office/drawing/2014/main" id="{20BCFB36-A0DF-4B96-9BC3-9F10FF2A23F4}"/>
              </a:ext>
            </a:extLst>
          </p:cNvPr>
          <p:cNvSpPr>
            <a:spLocks noGrp="1"/>
          </p:cNvSpPr>
          <p:nvPr>
            <p:ph type="body" sz="quarter" idx="13"/>
          </p:nvPr>
        </p:nvSpPr>
        <p:spPr/>
        <p:txBody>
          <a:bodyPr/>
          <a:lstStyle/>
          <a:p>
            <a:endParaRPr lang="nl-NL"/>
          </a:p>
        </p:txBody>
      </p:sp>
      <p:sp>
        <p:nvSpPr>
          <p:cNvPr id="8" name="Tekstvak 7">
            <a:extLst>
              <a:ext uri="{FF2B5EF4-FFF2-40B4-BE49-F238E27FC236}">
                <a16:creationId xmlns:a16="http://schemas.microsoft.com/office/drawing/2014/main" id="{D5797CB2-B399-4DEC-AFC6-85873CA81240}"/>
              </a:ext>
            </a:extLst>
          </p:cNvPr>
          <p:cNvSpPr txBox="1"/>
          <p:nvPr/>
        </p:nvSpPr>
        <p:spPr>
          <a:xfrm>
            <a:off x="9690953" y="283985"/>
            <a:ext cx="1643074" cy="707876"/>
          </a:xfrm>
          <a:prstGeom prst="rect">
            <a:avLst/>
          </a:prstGeom>
          <a:noFill/>
        </p:spPr>
        <p:txBody>
          <a:bodyPr wrap="square" lIns="91431" tIns="45715" rIns="91431" bIns="45715" rtlCol="0">
            <a:spAutoFit/>
          </a:bodyPr>
          <a:lstStyle/>
          <a:p>
            <a:r>
              <a:rPr lang="en-US" sz="2000" dirty="0">
                <a:solidFill>
                  <a:srgbClr val="FF6600"/>
                </a:solidFill>
                <a:latin typeface="Calibri" panose="020F0502020204030204" pitchFamily="34" charset="0"/>
                <a:cs typeface="Calibri" panose="020F0502020204030204" pitchFamily="34" charset="0"/>
              </a:rPr>
              <a:t>Engages stakeholders</a:t>
            </a:r>
            <a:endParaRPr lang="en-US" sz="2000" dirty="0">
              <a:latin typeface="Calibri" panose="020F0502020204030204" pitchFamily="34" charset="0"/>
              <a:cs typeface="Calibri" panose="020F050202020403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Recap of the Foundation level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GB" dirty="0"/>
              <a:t>Operational perspective</a:t>
            </a:r>
          </a:p>
        </p:txBody>
      </p:sp>
      <p:sp>
        <p:nvSpPr>
          <p:cNvPr id="267267" name="Rectangle 3"/>
          <p:cNvSpPr>
            <a:spLocks noGrp="1" noChangeArrowheads="1"/>
          </p:cNvSpPr>
          <p:nvPr>
            <p:ph sz="quarter" idx="1"/>
          </p:nvPr>
        </p:nvSpPr>
        <p:spPr/>
        <p:txBody>
          <a:bodyPr/>
          <a:lstStyle/>
          <a:p>
            <a:r>
              <a:rPr lang="en-GB" dirty="0"/>
              <a:t>Owners or shareholders, executive/operational management </a:t>
            </a:r>
          </a:p>
          <a:p>
            <a:r>
              <a:rPr lang="en-GB" dirty="0"/>
              <a:t>Staff responsible for: </a:t>
            </a:r>
          </a:p>
          <a:p>
            <a:pPr lvl="1"/>
            <a:r>
              <a:rPr lang="en-GB" dirty="0"/>
              <a:t>The delivery of products/services activities supporting the delivery of products/services</a:t>
            </a:r>
          </a:p>
          <a:p>
            <a:pPr lvl="1"/>
            <a:r>
              <a:rPr lang="en-GB" dirty="0"/>
              <a:t>Implementing, maintaining and monitoring internal controls</a:t>
            </a:r>
          </a:p>
          <a:p>
            <a:pPr lvl="1"/>
            <a:r>
              <a:rPr lang="en-GB" dirty="0"/>
              <a:t>Supplying goods or services to the department or organisation</a:t>
            </a:r>
          </a:p>
          <a:p>
            <a:r>
              <a:rPr lang="en-GB" dirty="0"/>
              <a:t>Customers or consumers affected by the services/products</a:t>
            </a:r>
          </a:p>
          <a:p>
            <a:r>
              <a:rPr lang="en-GB" dirty="0"/>
              <a:t>Business partners and suppliers</a:t>
            </a:r>
          </a:p>
        </p:txBody>
      </p:sp>
      <p:sp>
        <p:nvSpPr>
          <p:cNvPr id="2" name="Tijdelijke aanduiding voor tekst 1">
            <a:extLst>
              <a:ext uri="{FF2B5EF4-FFF2-40B4-BE49-F238E27FC236}">
                <a16:creationId xmlns:a16="http://schemas.microsoft.com/office/drawing/2014/main" id="{D9690161-026A-4E19-80AD-2BD1022D0BDC}"/>
              </a:ext>
            </a:extLst>
          </p:cNvPr>
          <p:cNvSpPr>
            <a:spLocks noGrp="1"/>
          </p:cNvSpPr>
          <p:nvPr>
            <p:ph type="body" sz="quarter" idx="13"/>
          </p:nvPr>
        </p:nvSpPr>
        <p:spPr/>
        <p:txBody>
          <a:bodyPr/>
          <a:lstStyle/>
          <a:p>
            <a:endParaRPr lang="nl-NL"/>
          </a:p>
        </p:txBody>
      </p:sp>
      <p:sp>
        <p:nvSpPr>
          <p:cNvPr id="8" name="Tekstvak 7">
            <a:extLst>
              <a:ext uri="{FF2B5EF4-FFF2-40B4-BE49-F238E27FC236}">
                <a16:creationId xmlns:a16="http://schemas.microsoft.com/office/drawing/2014/main" id="{3A6A8E9A-DE51-40BC-80DA-3D05A163F331}"/>
              </a:ext>
            </a:extLst>
          </p:cNvPr>
          <p:cNvSpPr txBox="1"/>
          <p:nvPr/>
        </p:nvSpPr>
        <p:spPr>
          <a:xfrm>
            <a:off x="9690953" y="283985"/>
            <a:ext cx="1643074" cy="707876"/>
          </a:xfrm>
          <a:prstGeom prst="rect">
            <a:avLst/>
          </a:prstGeom>
          <a:noFill/>
        </p:spPr>
        <p:txBody>
          <a:bodyPr wrap="square" lIns="91431" tIns="45715" rIns="91431" bIns="45715" rtlCol="0">
            <a:spAutoFit/>
          </a:bodyPr>
          <a:lstStyle/>
          <a:p>
            <a:r>
              <a:rPr lang="en-US" sz="2000" dirty="0">
                <a:solidFill>
                  <a:srgbClr val="FF6600"/>
                </a:solidFill>
                <a:latin typeface="Calibri" panose="020F0502020204030204" pitchFamily="34" charset="0"/>
                <a:cs typeface="Calibri" panose="020F0502020204030204" pitchFamily="34" charset="0"/>
              </a:rPr>
              <a:t>Engages stakeholders</a:t>
            </a:r>
            <a:endParaRPr lang="en-US" sz="2000" dirty="0">
              <a:latin typeface="Calibri" panose="020F0502020204030204" pitchFamily="34" charset="0"/>
              <a:cs typeface="Calibri" panose="020F0502020204030204" pitchFamily="34"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title"/>
          </p:nvPr>
        </p:nvSpPr>
        <p:spPr/>
        <p:txBody>
          <a:bodyPr/>
          <a:lstStyle/>
          <a:p>
            <a:r>
              <a:rPr lang="en-GB" dirty="0"/>
              <a:t>Operational perspective</a:t>
            </a:r>
          </a:p>
        </p:txBody>
      </p:sp>
      <p:sp>
        <p:nvSpPr>
          <p:cNvPr id="268290" name="Rectangle 2"/>
          <p:cNvSpPr>
            <a:spLocks noGrp="1" noChangeArrowheads="1"/>
          </p:cNvSpPr>
          <p:nvPr>
            <p:ph sz="quarter" idx="1"/>
          </p:nvPr>
        </p:nvSpPr>
        <p:spPr/>
        <p:txBody>
          <a:bodyPr/>
          <a:lstStyle/>
          <a:p>
            <a:r>
              <a:rPr lang="en-GB" dirty="0"/>
              <a:t>Other departments, divisions or offices</a:t>
            </a:r>
          </a:p>
          <a:p>
            <a:r>
              <a:rPr lang="en-GB" dirty="0"/>
              <a:t>Internal and/or external audit</a:t>
            </a:r>
          </a:p>
          <a:p>
            <a:r>
              <a:rPr lang="en-GB" dirty="0"/>
              <a:t>Compliance departments</a:t>
            </a:r>
          </a:p>
          <a:p>
            <a:r>
              <a:rPr lang="en-GB" dirty="0"/>
              <a:t>Stakeholders involved in Security, Health &amp; Safety and Business continuity</a:t>
            </a:r>
          </a:p>
          <a:p>
            <a:r>
              <a:rPr lang="en-GB" dirty="0"/>
              <a:t>Trade unions</a:t>
            </a:r>
          </a:p>
          <a:p>
            <a:r>
              <a:rPr lang="en-GB" dirty="0"/>
              <a:t>Political or regulatory bodies</a:t>
            </a:r>
          </a:p>
          <a:p>
            <a:r>
              <a:rPr lang="en-GB" dirty="0"/>
              <a:t>Project and programme management teams delivering projects and programmes</a:t>
            </a:r>
          </a:p>
          <a:p>
            <a:r>
              <a:rPr lang="en-GB" dirty="0"/>
              <a:t>The wider community in which the affected organisation exists, such as the general public</a:t>
            </a:r>
          </a:p>
        </p:txBody>
      </p:sp>
      <p:sp>
        <p:nvSpPr>
          <p:cNvPr id="2" name="Tijdelijke aanduiding voor tekst 1">
            <a:extLst>
              <a:ext uri="{FF2B5EF4-FFF2-40B4-BE49-F238E27FC236}">
                <a16:creationId xmlns:a16="http://schemas.microsoft.com/office/drawing/2014/main" id="{00BECFFB-34F5-4DA1-80D4-C31BA4A9FBCA}"/>
              </a:ext>
            </a:extLst>
          </p:cNvPr>
          <p:cNvSpPr>
            <a:spLocks noGrp="1"/>
          </p:cNvSpPr>
          <p:nvPr>
            <p:ph type="body" sz="quarter" idx="13"/>
          </p:nvPr>
        </p:nvSpPr>
        <p:spPr/>
        <p:txBody>
          <a:bodyPr/>
          <a:lstStyle/>
          <a:p>
            <a:endParaRPr lang="nl-NL"/>
          </a:p>
        </p:txBody>
      </p:sp>
      <p:sp>
        <p:nvSpPr>
          <p:cNvPr id="7" name="Tekstvak 6"/>
          <p:cNvSpPr txBox="1"/>
          <p:nvPr/>
        </p:nvSpPr>
        <p:spPr>
          <a:xfrm>
            <a:off x="9690953" y="283985"/>
            <a:ext cx="1643074" cy="707876"/>
          </a:xfrm>
          <a:prstGeom prst="rect">
            <a:avLst/>
          </a:prstGeom>
          <a:noFill/>
        </p:spPr>
        <p:txBody>
          <a:bodyPr wrap="square" lIns="91431" tIns="45715" rIns="91431" bIns="45715" rtlCol="0">
            <a:spAutoFit/>
          </a:bodyPr>
          <a:lstStyle/>
          <a:p>
            <a:r>
              <a:rPr lang="en-US" sz="2000" dirty="0">
                <a:solidFill>
                  <a:srgbClr val="FF6600"/>
                </a:solidFill>
                <a:latin typeface="Calibri" panose="020F0502020204030204" pitchFamily="34" charset="0"/>
                <a:cs typeface="Calibri" panose="020F0502020204030204" pitchFamily="34" charset="0"/>
              </a:rPr>
              <a:t>Engages stakeholders</a:t>
            </a:r>
            <a:endParaRPr lang="en-US" sz="2000" dirty="0">
              <a:latin typeface="Calibri" panose="020F0502020204030204" pitchFamily="34" charset="0"/>
              <a:cs typeface="Calibri" panose="020F0502020204030204" pitchFamily="34"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03512" y="1235816"/>
            <a:ext cx="9998903" cy="1470025"/>
          </a:xfrm>
        </p:spPr>
        <p:txBody>
          <a:bodyPr/>
          <a:lstStyle/>
          <a:p>
            <a:r>
              <a:rPr lang="en-US" dirty="0"/>
              <a:t>The M_o_R principles</a:t>
            </a:r>
          </a:p>
        </p:txBody>
      </p:sp>
      <p:sp>
        <p:nvSpPr>
          <p:cNvPr id="3" name="Tijdelijke aanduiding voor tekst 2"/>
          <p:cNvSpPr>
            <a:spLocks noGrp="1"/>
          </p:cNvSpPr>
          <p:nvPr>
            <p:ph type="body" idx="4294967295"/>
          </p:nvPr>
        </p:nvSpPr>
        <p:spPr>
          <a:xfrm>
            <a:off x="4419600" y="2708275"/>
            <a:ext cx="7772400" cy="3741738"/>
          </a:xfrm>
          <a:prstGeom prst="rect">
            <a:avLst/>
          </a:prstGeom>
        </p:spPr>
        <p:txBody>
          <a:bodyPr>
            <a:normAutofit/>
          </a:bodyPr>
          <a:lstStyle/>
          <a:p>
            <a:pPr marL="268261" indent="-268261">
              <a:buFont typeface="Arial" pitchFamily="34" charset="0"/>
              <a:buChar char="•"/>
            </a:pPr>
            <a:r>
              <a:rPr lang="en-US" dirty="0"/>
              <a:t>Aligns with objectives</a:t>
            </a:r>
          </a:p>
          <a:p>
            <a:pPr marL="268261" indent="-268261">
              <a:buFont typeface="Arial" pitchFamily="34" charset="0"/>
              <a:buChar char="•"/>
            </a:pPr>
            <a:r>
              <a:rPr lang="en-US" dirty="0"/>
              <a:t>Fits the context</a:t>
            </a:r>
          </a:p>
          <a:p>
            <a:pPr marL="268261" indent="-268261">
              <a:buFont typeface="Arial" pitchFamily="34" charset="0"/>
              <a:buChar char="•"/>
            </a:pPr>
            <a:r>
              <a:rPr lang="en-US" dirty="0"/>
              <a:t>Engages stakeholders</a:t>
            </a:r>
          </a:p>
          <a:p>
            <a:pPr marL="268261" indent="-268261">
              <a:buFont typeface="Arial" pitchFamily="34" charset="0"/>
              <a:buChar char="•"/>
            </a:pPr>
            <a:r>
              <a:rPr lang="en-US" dirty="0">
                <a:solidFill>
                  <a:srgbClr val="FF6600"/>
                </a:solidFill>
              </a:rPr>
              <a:t>Provides clear guidance</a:t>
            </a:r>
          </a:p>
          <a:p>
            <a:pPr marL="268261" indent="-268261">
              <a:buFont typeface="Arial" pitchFamily="34" charset="0"/>
              <a:buChar char="•"/>
            </a:pPr>
            <a:r>
              <a:rPr lang="en-US" dirty="0"/>
              <a:t>Informs decision-making</a:t>
            </a:r>
          </a:p>
          <a:p>
            <a:pPr marL="268261" indent="-268261">
              <a:buFont typeface="Arial" pitchFamily="34" charset="0"/>
              <a:buChar char="•"/>
            </a:pPr>
            <a:r>
              <a:rPr lang="en-US" dirty="0"/>
              <a:t>Facilitates continual improvement</a:t>
            </a:r>
          </a:p>
          <a:p>
            <a:pPr marL="268261" indent="-268261">
              <a:buFont typeface="Arial" pitchFamily="34" charset="0"/>
              <a:buChar char="•"/>
            </a:pPr>
            <a:r>
              <a:rPr lang="en-US" dirty="0"/>
              <a:t>Creates a supportive culture</a:t>
            </a:r>
          </a:p>
          <a:p>
            <a:pPr marL="268261" indent="-268261">
              <a:buFont typeface="Arial" pitchFamily="34" charset="0"/>
              <a:buChar char="•"/>
            </a:pPr>
            <a:r>
              <a:rPr lang="en-US" dirty="0"/>
              <a:t>Achieves measurable value</a:t>
            </a:r>
          </a:p>
          <a:p>
            <a:pPr marL="268261" indent="-268261">
              <a:buFont typeface="Arial" pitchFamily="34" charset="0"/>
              <a:buChar char="•"/>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Provides clear guidance</a:t>
            </a:r>
          </a:p>
        </p:txBody>
      </p:sp>
      <p:sp>
        <p:nvSpPr>
          <p:cNvPr id="3" name="Tijdelijke aanduiding voor inhoud 2"/>
          <p:cNvSpPr>
            <a:spLocks noGrp="1"/>
          </p:cNvSpPr>
          <p:nvPr>
            <p:ph sz="quarter" idx="1"/>
          </p:nvPr>
        </p:nvSpPr>
        <p:spPr>
          <a:xfrm>
            <a:off x="1679510" y="1988840"/>
            <a:ext cx="8832980" cy="4320480"/>
          </a:xfrm>
        </p:spPr>
        <p:txBody>
          <a:bodyPr>
            <a:normAutofit/>
          </a:bodyPr>
          <a:lstStyle/>
          <a:p>
            <a:pPr marL="0" indent="0">
              <a:spcBef>
                <a:spcPts val="600"/>
              </a:spcBef>
              <a:spcAft>
                <a:spcPts val="600"/>
              </a:spcAft>
              <a:buNone/>
            </a:pPr>
            <a:r>
              <a:rPr lang="en-US" dirty="0"/>
              <a:t>The primary outcome is:</a:t>
            </a:r>
          </a:p>
          <a:p>
            <a:pPr marL="357188" indent="-357188">
              <a:spcBef>
                <a:spcPts val="600"/>
              </a:spcBef>
              <a:spcAft>
                <a:spcPts val="600"/>
              </a:spcAft>
              <a:buFont typeface="Wingdings" pitchFamily="2" charset="2"/>
              <a:buChar char="Ø"/>
            </a:pPr>
            <a:r>
              <a:rPr lang="en-US" dirty="0"/>
              <a:t>Consistency in the application of risk management</a:t>
            </a:r>
          </a:p>
          <a:p>
            <a:pPr marL="357188" indent="-357188">
              <a:spcBef>
                <a:spcPts val="600"/>
              </a:spcBef>
              <a:spcAft>
                <a:spcPts val="600"/>
              </a:spcAft>
              <a:buFont typeface="Wingdings" pitchFamily="2" charset="2"/>
              <a:buChar char="Ø"/>
            </a:pPr>
            <a:r>
              <a:rPr lang="en-US" dirty="0"/>
              <a:t>That the organization can compare results with plans</a:t>
            </a:r>
          </a:p>
          <a:p>
            <a:pPr marL="357188" indent="-357188">
              <a:spcBef>
                <a:spcPts val="600"/>
              </a:spcBef>
              <a:spcAft>
                <a:spcPts val="600"/>
              </a:spcAft>
              <a:buFont typeface="Wingdings" pitchFamily="2" charset="2"/>
              <a:buChar char="Ø"/>
            </a:pPr>
            <a:r>
              <a:rPr lang="en-US" dirty="0"/>
              <a:t>Judge whether resources are being deployed optimally</a:t>
            </a:r>
          </a:p>
        </p:txBody>
      </p:sp>
      <p:sp>
        <p:nvSpPr>
          <p:cNvPr id="5" name="Tijdelijke aanduiding voor tekst 4">
            <a:extLst>
              <a:ext uri="{FF2B5EF4-FFF2-40B4-BE49-F238E27FC236}">
                <a16:creationId xmlns:a16="http://schemas.microsoft.com/office/drawing/2014/main" id="{94E20FFE-572D-4F28-A045-37F77246FA72}"/>
              </a:ext>
            </a:extLst>
          </p:cNvPr>
          <p:cNvSpPr>
            <a:spLocks noGrp="1"/>
          </p:cNvSpPr>
          <p:nvPr>
            <p:ph type="body" sz="quarter" idx="13"/>
          </p:nvPr>
        </p:nvSpPr>
        <p:spPr/>
        <p:txBody>
          <a:bodyPr/>
          <a:lstStyle/>
          <a:p>
            <a:r>
              <a:rPr lang="en-GB" dirty="0"/>
              <a:t>Ref. 2.5</a:t>
            </a:r>
            <a:endParaRPr lang="nl-NL" dirty="0"/>
          </a:p>
        </p:txBody>
      </p:sp>
      <p:sp>
        <p:nvSpPr>
          <p:cNvPr id="10" name="Tekstvak 9"/>
          <p:cNvSpPr txBox="1"/>
          <p:nvPr/>
        </p:nvSpPr>
        <p:spPr>
          <a:xfrm>
            <a:off x="1823975" y="1412875"/>
            <a:ext cx="8688516" cy="400110"/>
          </a:xfrm>
          <a:prstGeom prst="rect">
            <a:avLst/>
          </a:prstGeom>
          <a:solidFill>
            <a:schemeClr val="bg1"/>
          </a:solidFill>
          <a:ln w="28575">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i="1" dirty="0">
                <a:latin typeface="Trebuchet MS" pitchFamily="34" charset="0"/>
              </a:rPr>
              <a:t>Risk management provides clear and coherent guidance for stakeholders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268261" indent="-268261"/>
            <a:r>
              <a:rPr lang="en-US" dirty="0"/>
              <a:t>Provides clear guidance</a:t>
            </a:r>
          </a:p>
        </p:txBody>
      </p:sp>
      <p:sp>
        <p:nvSpPr>
          <p:cNvPr id="3" name="Tijdelijke aanduiding voor inhoud 2"/>
          <p:cNvSpPr>
            <a:spLocks noGrp="1"/>
          </p:cNvSpPr>
          <p:nvPr>
            <p:ph sz="quarter" idx="1"/>
          </p:nvPr>
        </p:nvSpPr>
        <p:spPr/>
        <p:txBody>
          <a:bodyPr>
            <a:normAutofit/>
          </a:bodyPr>
          <a:lstStyle/>
          <a:p>
            <a:r>
              <a:rPr lang="en-US" dirty="0"/>
              <a:t>The policies, strategies and plans should describe which activities should be routinely subject to risk Identification, assessment and control.</a:t>
            </a:r>
          </a:p>
          <a:p>
            <a:r>
              <a:rPr lang="en-US" dirty="0"/>
              <a:t>Risk policies should state the risk appetite and capacity (ability to absorb risks).</a:t>
            </a:r>
          </a:p>
          <a:p>
            <a:r>
              <a:rPr lang="en-US" dirty="0"/>
              <a:t>Risks should be assessed in a way that enables risk management action to be prioritized and to be effective as possible</a:t>
            </a:r>
          </a:p>
          <a:p>
            <a:r>
              <a:rPr lang="en-US" dirty="0"/>
              <a:t>There is </a:t>
            </a:r>
            <a:r>
              <a:rPr lang="en-US" b="1" dirty="0"/>
              <a:t>no ‘one-size-fits-all</a:t>
            </a:r>
            <a:r>
              <a:rPr lang="en-US" dirty="0"/>
              <a:t>’ risk management solution. Policies, strategies and plans should be </a:t>
            </a:r>
            <a:r>
              <a:rPr lang="en-US" b="1" dirty="0"/>
              <a:t>tailored to suit the circumstances</a:t>
            </a:r>
          </a:p>
        </p:txBody>
      </p:sp>
      <p:sp>
        <p:nvSpPr>
          <p:cNvPr id="5" name="Tijdelijke aanduiding voor tekst 4">
            <a:extLst>
              <a:ext uri="{FF2B5EF4-FFF2-40B4-BE49-F238E27FC236}">
                <a16:creationId xmlns:a16="http://schemas.microsoft.com/office/drawing/2014/main" id="{6187AFDE-C86A-430B-9EA0-6D53039572E6}"/>
              </a:ext>
            </a:extLst>
          </p:cNvPr>
          <p:cNvSpPr>
            <a:spLocks noGrp="1"/>
          </p:cNvSpPr>
          <p:nvPr>
            <p:ph type="body" sz="quarter" idx="13"/>
          </p:nvPr>
        </p:nvSpPr>
        <p:spPr/>
        <p:txBody>
          <a:bodyPr/>
          <a:lstStyle/>
          <a:p>
            <a:r>
              <a:rPr lang="en-GB" dirty="0"/>
              <a:t>Ref. 2.5</a:t>
            </a:r>
            <a:endParaRPr lang="nl-NL"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Roles and responsibilities</a:t>
            </a:r>
          </a:p>
        </p:txBody>
      </p:sp>
      <p:sp>
        <p:nvSpPr>
          <p:cNvPr id="3" name="Tijdelijke aanduiding voor inhoud 2"/>
          <p:cNvSpPr>
            <a:spLocks noGrp="1"/>
          </p:cNvSpPr>
          <p:nvPr>
            <p:ph sz="quarter" idx="1"/>
          </p:nvPr>
        </p:nvSpPr>
        <p:spPr/>
        <p:txBody>
          <a:bodyPr>
            <a:normAutofit/>
          </a:bodyPr>
          <a:lstStyle/>
          <a:p>
            <a:r>
              <a:rPr lang="en-GB" dirty="0"/>
              <a:t>Clear roles and responsibilities for the management of risk established</a:t>
            </a:r>
          </a:p>
          <a:p>
            <a:r>
              <a:rPr lang="en-GB" dirty="0"/>
              <a:t>Board is instrumental in providing leadership and direction for this task</a:t>
            </a:r>
          </a:p>
          <a:p>
            <a:r>
              <a:rPr lang="en-GB" b="1" dirty="0"/>
              <a:t>‘Centre of Excellence’</a:t>
            </a:r>
            <a:r>
              <a:rPr lang="en-GB" dirty="0"/>
              <a:t> and dedicated resource are a </a:t>
            </a:r>
            <a:r>
              <a:rPr lang="en-GB" b="1" dirty="0"/>
              <a:t>prerequisite</a:t>
            </a:r>
            <a:r>
              <a:rPr lang="en-GB" dirty="0"/>
              <a:t> for the successful delivery of risk management </a:t>
            </a:r>
          </a:p>
        </p:txBody>
      </p:sp>
      <p:sp>
        <p:nvSpPr>
          <p:cNvPr id="5" name="Tijdelijke aanduiding voor tekst 4">
            <a:extLst>
              <a:ext uri="{FF2B5EF4-FFF2-40B4-BE49-F238E27FC236}">
                <a16:creationId xmlns:a16="http://schemas.microsoft.com/office/drawing/2014/main" id="{732624F4-0D0E-4FE8-8346-D16CE1096D4F}"/>
              </a:ext>
            </a:extLst>
          </p:cNvPr>
          <p:cNvSpPr>
            <a:spLocks noGrp="1"/>
          </p:cNvSpPr>
          <p:nvPr>
            <p:ph type="body" sz="quarter" idx="13"/>
          </p:nvPr>
        </p:nvSpPr>
        <p:spPr/>
        <p:txBody>
          <a:bodyPr/>
          <a:lstStyle/>
          <a:p>
            <a:r>
              <a:rPr lang="en-GB" dirty="0"/>
              <a:t>Ref. 2.5</a:t>
            </a:r>
            <a:endParaRPr lang="nl-NL"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M_o_R approach main documents</a:t>
            </a:r>
            <a:endParaRPr lang="en-US" sz="3100" dirty="0"/>
          </a:p>
        </p:txBody>
      </p:sp>
      <p:sp>
        <p:nvSpPr>
          <p:cNvPr id="4" name="Rectangle 2"/>
          <p:cNvSpPr>
            <a:spLocks noGrp="1" noChangeArrowheads="1"/>
          </p:cNvSpPr>
          <p:nvPr>
            <p:ph sz="quarter" idx="1"/>
          </p:nvPr>
        </p:nvSpPr>
        <p:spPr/>
        <p:txBody>
          <a:bodyPr wrap="square">
            <a:spAutoFit/>
          </a:bodyPr>
          <a:lstStyle/>
          <a:p>
            <a:pPr marL="0" indent="0">
              <a:spcBef>
                <a:spcPct val="75000"/>
              </a:spcBef>
              <a:buNone/>
            </a:pPr>
            <a:r>
              <a:rPr lang="en-GB" dirty="0">
                <a:solidFill>
                  <a:srgbClr val="FF6600"/>
                </a:solidFill>
              </a:rPr>
              <a:t>Risk management policy </a:t>
            </a:r>
            <a:r>
              <a:rPr lang="en-GB" dirty="0"/>
              <a:t>– </a:t>
            </a:r>
            <a:r>
              <a:rPr lang="en-GB" b="1" i="1" u="sng" dirty="0"/>
              <a:t>How</a:t>
            </a:r>
            <a:r>
              <a:rPr lang="en-GB" i="1" dirty="0"/>
              <a:t> risk management will be implemented throughout an organisation</a:t>
            </a:r>
          </a:p>
          <a:p>
            <a:pPr marL="0" indent="0">
              <a:spcBef>
                <a:spcPct val="75000"/>
              </a:spcBef>
              <a:buNone/>
            </a:pPr>
            <a:r>
              <a:rPr lang="en-GB" dirty="0">
                <a:solidFill>
                  <a:srgbClr val="FF6600"/>
                </a:solidFill>
              </a:rPr>
              <a:t>Risk management process guide </a:t>
            </a:r>
            <a:r>
              <a:rPr lang="en-GB" dirty="0"/>
              <a:t>– A</a:t>
            </a:r>
            <a:r>
              <a:rPr lang="en-GB" i="1" dirty="0"/>
              <a:t>ll the </a:t>
            </a:r>
            <a:r>
              <a:rPr lang="en-GB" b="1" i="1" u="sng" dirty="0"/>
              <a:t>steps</a:t>
            </a:r>
            <a:r>
              <a:rPr lang="en-GB" i="1" dirty="0"/>
              <a:t> (Identify </a:t>
            </a:r>
            <a:r>
              <a:rPr lang="en-GB" i="1" dirty="0">
                <a:sym typeface="Wingdings" pitchFamily="2" charset="2"/>
              </a:rPr>
              <a:t> assess  plan  i</a:t>
            </a:r>
            <a:r>
              <a:rPr lang="en-GB" i="1" dirty="0"/>
              <a:t>mplement) and communication therein </a:t>
            </a:r>
          </a:p>
          <a:p>
            <a:pPr marL="0" indent="0">
              <a:spcBef>
                <a:spcPct val="75000"/>
              </a:spcBef>
              <a:buNone/>
            </a:pPr>
            <a:r>
              <a:rPr lang="en-GB" dirty="0">
                <a:solidFill>
                  <a:srgbClr val="FF6600"/>
                </a:solidFill>
              </a:rPr>
              <a:t>Risk management strategies </a:t>
            </a:r>
            <a:r>
              <a:rPr lang="en-GB" dirty="0"/>
              <a:t>– </a:t>
            </a:r>
            <a:r>
              <a:rPr lang="en-GB" i="1" dirty="0"/>
              <a:t>The </a:t>
            </a:r>
            <a:r>
              <a:rPr lang="en-GB" b="1" i="1" u="sng" dirty="0"/>
              <a:t>specific</a:t>
            </a:r>
            <a:r>
              <a:rPr lang="en-GB" i="1" dirty="0"/>
              <a:t> risk management activities that will be undertaken</a:t>
            </a:r>
          </a:p>
        </p:txBody>
      </p:sp>
      <p:sp>
        <p:nvSpPr>
          <p:cNvPr id="5" name="Tijdelijke aanduiding voor tekst 4">
            <a:extLst>
              <a:ext uri="{FF2B5EF4-FFF2-40B4-BE49-F238E27FC236}">
                <a16:creationId xmlns:a16="http://schemas.microsoft.com/office/drawing/2014/main" id="{B7EA7656-D08B-44BA-A71B-450B40F048F2}"/>
              </a:ext>
            </a:extLst>
          </p:cNvPr>
          <p:cNvSpPr>
            <a:spLocks noGrp="1"/>
          </p:cNvSpPr>
          <p:nvPr>
            <p:ph type="body" sz="quarter" idx="13"/>
          </p:nvPr>
        </p:nvSpPr>
        <p:spPr/>
        <p:txBody>
          <a:bodyPr/>
          <a:lstStyle/>
          <a:p>
            <a:r>
              <a:rPr lang="en-GB" dirty="0"/>
              <a:t>Ref. 2.5</a:t>
            </a:r>
            <a:endParaRPr lang="nl-NL"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43472" y="1196752"/>
            <a:ext cx="9998903" cy="1470025"/>
          </a:xfrm>
        </p:spPr>
        <p:txBody>
          <a:bodyPr/>
          <a:lstStyle/>
          <a:p>
            <a:r>
              <a:rPr lang="en-US" dirty="0"/>
              <a:t>The perspectives</a:t>
            </a:r>
          </a:p>
        </p:txBody>
      </p:sp>
      <p:sp>
        <p:nvSpPr>
          <p:cNvPr id="3" name="Tijdelijke aanduiding voor tekst 2"/>
          <p:cNvSpPr>
            <a:spLocks noGrp="1"/>
          </p:cNvSpPr>
          <p:nvPr>
            <p:ph type="body" idx="4294967295"/>
          </p:nvPr>
        </p:nvSpPr>
        <p:spPr>
          <a:xfrm>
            <a:off x="4413250" y="2857500"/>
            <a:ext cx="7778750" cy="3357563"/>
          </a:xfrm>
        </p:spPr>
        <p:txBody>
          <a:bodyPr>
            <a:normAutofit/>
          </a:bodyPr>
          <a:lstStyle/>
          <a:p>
            <a:r>
              <a:rPr lang="en-US" dirty="0">
                <a:solidFill>
                  <a:srgbClr val="FF6600"/>
                </a:solidFill>
              </a:rPr>
              <a:t>Provides clear guidance </a:t>
            </a:r>
            <a:r>
              <a:rPr lang="en-US" dirty="0"/>
              <a:t>at</a:t>
            </a:r>
          </a:p>
          <a:p>
            <a:pPr marL="363501" indent="-363501">
              <a:spcBef>
                <a:spcPts val="1200"/>
              </a:spcBef>
              <a:buFont typeface="Arial" pitchFamily="34" charset="0"/>
              <a:buChar char="•"/>
            </a:pPr>
            <a:r>
              <a:rPr lang="en-US" dirty="0">
                <a:solidFill>
                  <a:srgbClr val="FF6600"/>
                </a:solidFill>
              </a:rPr>
              <a:t>Strategic</a:t>
            </a:r>
          </a:p>
          <a:p>
            <a:pPr marL="363501" indent="-363501">
              <a:buFont typeface="Arial" pitchFamily="34" charset="0"/>
              <a:buChar char="•"/>
            </a:pPr>
            <a:r>
              <a:rPr lang="en-US" dirty="0">
                <a:solidFill>
                  <a:srgbClr val="FF6600"/>
                </a:solidFill>
              </a:rPr>
              <a:t>Programme</a:t>
            </a:r>
          </a:p>
          <a:p>
            <a:pPr marL="363501" indent="-363501">
              <a:buFont typeface="Arial" pitchFamily="34" charset="0"/>
              <a:buChar char="•"/>
            </a:pPr>
            <a:r>
              <a:rPr lang="en-US" dirty="0">
                <a:solidFill>
                  <a:srgbClr val="FF6600"/>
                </a:solidFill>
              </a:rPr>
              <a:t>Project  </a:t>
            </a:r>
            <a:r>
              <a:rPr lang="en-US" dirty="0"/>
              <a:t>and</a:t>
            </a:r>
          </a:p>
          <a:p>
            <a:pPr marL="363501" indent="-363501">
              <a:buFont typeface="Arial" pitchFamily="34" charset="0"/>
              <a:buChar char="•"/>
            </a:pPr>
            <a:r>
              <a:rPr lang="en-US" dirty="0">
                <a:solidFill>
                  <a:srgbClr val="FF6600"/>
                </a:solidFill>
              </a:rPr>
              <a:t>Operational </a:t>
            </a:r>
            <a:r>
              <a:rPr lang="en-US" dirty="0"/>
              <a:t>	</a:t>
            </a:r>
          </a:p>
          <a:p>
            <a:pPr marL="363501" indent="-363501">
              <a:spcBef>
                <a:spcPts val="1200"/>
              </a:spcBef>
            </a:pPr>
            <a:r>
              <a:rPr lang="en-US" dirty="0"/>
              <a:t>perspective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a:bodyPr>
          <a:lstStyle/>
          <a:p>
            <a:pPr eaLnBrk="1" hangingPunct="1">
              <a:defRPr/>
            </a:pPr>
            <a:r>
              <a:rPr lang="en-GB" dirty="0"/>
              <a:t>Strategic perspective</a:t>
            </a:r>
          </a:p>
        </p:txBody>
      </p:sp>
      <p:sp>
        <p:nvSpPr>
          <p:cNvPr id="223235" name="Rectangle 3"/>
          <p:cNvSpPr>
            <a:spLocks noGrp="1" noChangeArrowheads="1"/>
          </p:cNvSpPr>
          <p:nvPr>
            <p:ph sz="quarter" idx="1"/>
          </p:nvPr>
        </p:nvSpPr>
        <p:spPr/>
        <p:txBody>
          <a:bodyPr wrap="square">
            <a:spAutoFit/>
          </a:bodyPr>
          <a:lstStyle/>
          <a:p>
            <a:pPr marL="0" indent="0">
              <a:buNone/>
            </a:pPr>
            <a:r>
              <a:rPr lang="en-GB" dirty="0"/>
              <a:t>Risk management for the strategic perspective should be shaped by the: </a:t>
            </a:r>
          </a:p>
          <a:p>
            <a:pPr lvl="1" eaLnBrk="1" hangingPunct="1"/>
            <a:r>
              <a:rPr lang="en-GB" dirty="0"/>
              <a:t>Risk management policy</a:t>
            </a:r>
          </a:p>
          <a:p>
            <a:pPr lvl="1" eaLnBrk="1" hangingPunct="1"/>
            <a:r>
              <a:rPr lang="en-GB" dirty="0"/>
              <a:t>Strategic risk management strategy</a:t>
            </a:r>
          </a:p>
          <a:p>
            <a:pPr lvl="1" eaLnBrk="1" hangingPunct="1"/>
            <a:r>
              <a:rPr lang="en-GB" dirty="0"/>
              <a:t>Risk management process guide</a:t>
            </a:r>
          </a:p>
          <a:p>
            <a:pPr lvl="1" eaLnBrk="1" hangingPunct="1"/>
            <a:endParaRPr lang="en-GB" dirty="0"/>
          </a:p>
          <a:p>
            <a:pPr marL="0" indent="0">
              <a:buNone/>
            </a:pPr>
            <a:r>
              <a:rPr lang="en-GB" b="1" dirty="0"/>
              <a:t>The risk management strategy </a:t>
            </a:r>
            <a:r>
              <a:rPr lang="en-GB" dirty="0"/>
              <a:t>defines how management of risk will be handled by the </a:t>
            </a:r>
          </a:p>
          <a:p>
            <a:pPr lvl="1" eaLnBrk="1" hangingPunct="1"/>
            <a:r>
              <a:rPr lang="en-GB" dirty="0"/>
              <a:t>Accounting officer or CEO (</a:t>
            </a:r>
            <a:r>
              <a:rPr lang="en-GB" i="1" dirty="0"/>
              <a:t>who also checks its existence</a:t>
            </a:r>
            <a:r>
              <a:rPr lang="en-GB" dirty="0"/>
              <a:t>)</a:t>
            </a:r>
          </a:p>
          <a:p>
            <a:pPr lvl="1" eaLnBrk="1" hangingPunct="1"/>
            <a:r>
              <a:rPr lang="en-GB" dirty="0"/>
              <a:t>Executive management team and management board</a:t>
            </a:r>
          </a:p>
        </p:txBody>
      </p:sp>
      <p:sp>
        <p:nvSpPr>
          <p:cNvPr id="4" name="Tijdelijke aanduiding voor tekst 3">
            <a:extLst>
              <a:ext uri="{FF2B5EF4-FFF2-40B4-BE49-F238E27FC236}">
                <a16:creationId xmlns:a16="http://schemas.microsoft.com/office/drawing/2014/main" id="{C6BEBBC1-4006-4597-8510-298726890C01}"/>
              </a:ext>
            </a:extLst>
          </p:cNvPr>
          <p:cNvSpPr>
            <a:spLocks noGrp="1"/>
          </p:cNvSpPr>
          <p:nvPr>
            <p:ph type="body" sz="quarter" idx="13"/>
          </p:nvPr>
        </p:nvSpPr>
        <p:spPr/>
        <p:txBody>
          <a:bodyPr/>
          <a:lstStyle/>
          <a:p>
            <a:r>
              <a:rPr lang="en-GB" dirty="0"/>
              <a:t>Ref. 6.2.4</a:t>
            </a:r>
            <a:endParaRPr lang="nl-NL" dirty="0"/>
          </a:p>
        </p:txBody>
      </p:sp>
      <p:sp>
        <p:nvSpPr>
          <p:cNvPr id="9" name="Tekstvak 8"/>
          <p:cNvSpPr txBox="1"/>
          <p:nvPr/>
        </p:nvSpPr>
        <p:spPr>
          <a:xfrm>
            <a:off x="9580534" y="323727"/>
            <a:ext cx="1816160"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Provides clear guidance</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a:bodyPr>
          <a:lstStyle/>
          <a:p>
            <a:pPr eaLnBrk="1" hangingPunct="1">
              <a:defRPr/>
            </a:pPr>
            <a:r>
              <a:rPr lang="en-GB" dirty="0"/>
              <a:t>Programme perspective</a:t>
            </a:r>
          </a:p>
        </p:txBody>
      </p:sp>
      <p:sp>
        <p:nvSpPr>
          <p:cNvPr id="223235" name="Rectangle 3"/>
          <p:cNvSpPr>
            <a:spLocks noGrp="1" noChangeArrowheads="1"/>
          </p:cNvSpPr>
          <p:nvPr>
            <p:ph sz="quarter" idx="1"/>
          </p:nvPr>
        </p:nvSpPr>
        <p:spPr/>
        <p:txBody>
          <a:bodyPr wrap="square">
            <a:spAutoFit/>
          </a:bodyPr>
          <a:lstStyle/>
          <a:p>
            <a:pPr marL="0" indent="0">
              <a:buNone/>
            </a:pPr>
            <a:r>
              <a:rPr lang="en-GB" dirty="0"/>
              <a:t>Risk management for the programme perspective should be shaped by the </a:t>
            </a:r>
          </a:p>
          <a:p>
            <a:pPr lvl="1"/>
            <a:r>
              <a:rPr lang="en-GB" dirty="0"/>
              <a:t>Risk management policy </a:t>
            </a:r>
          </a:p>
          <a:p>
            <a:pPr lvl="1"/>
            <a:r>
              <a:rPr lang="en-GB" dirty="0"/>
              <a:t>Programme risk management strategy</a:t>
            </a:r>
          </a:p>
          <a:p>
            <a:pPr lvl="1"/>
            <a:r>
              <a:rPr lang="en-GB" dirty="0"/>
              <a:t>Risk management process guide </a:t>
            </a:r>
          </a:p>
          <a:p>
            <a:pPr lvl="1">
              <a:buNone/>
            </a:pPr>
            <a:endParaRPr lang="en-GB" dirty="0"/>
          </a:p>
          <a:p>
            <a:pPr marL="0" indent="0">
              <a:buNone/>
            </a:pPr>
            <a:r>
              <a:rPr lang="en-GB" dirty="0">
                <a:solidFill>
                  <a:srgbClr val="231F20"/>
                </a:solidFill>
              </a:rPr>
              <a:t>The </a:t>
            </a:r>
            <a:r>
              <a:rPr lang="en-GB" b="1" dirty="0">
                <a:solidFill>
                  <a:srgbClr val="231F20"/>
                </a:solidFill>
              </a:rPr>
              <a:t>risk management strategy </a:t>
            </a:r>
            <a:r>
              <a:rPr lang="en-GB" dirty="0">
                <a:solidFill>
                  <a:srgbClr val="231F20"/>
                </a:solidFill>
              </a:rPr>
              <a:t>will define how the management of risk will be handled by the</a:t>
            </a:r>
          </a:p>
          <a:p>
            <a:pPr lvl="1"/>
            <a:r>
              <a:rPr lang="en-GB" dirty="0">
                <a:solidFill>
                  <a:srgbClr val="231F20"/>
                </a:solidFill>
              </a:rPr>
              <a:t>Senior Responsible Owner</a:t>
            </a:r>
          </a:p>
          <a:p>
            <a:pPr lvl="1"/>
            <a:r>
              <a:rPr lang="en-GB" dirty="0">
                <a:solidFill>
                  <a:srgbClr val="231F20"/>
                </a:solidFill>
              </a:rPr>
              <a:t>Programme Director/Manager </a:t>
            </a:r>
          </a:p>
          <a:p>
            <a:pPr lvl="1"/>
            <a:r>
              <a:rPr lang="en-GB" dirty="0">
                <a:solidFill>
                  <a:srgbClr val="231F20"/>
                </a:solidFill>
              </a:rPr>
              <a:t>Programme Board</a:t>
            </a:r>
            <a:endParaRPr lang="en-GB" dirty="0">
              <a:solidFill>
                <a:schemeClr val="folHlink"/>
              </a:solidFill>
            </a:endParaRPr>
          </a:p>
        </p:txBody>
      </p:sp>
      <p:sp>
        <p:nvSpPr>
          <p:cNvPr id="3" name="Tijdelijke aanduiding voor tekst 2">
            <a:extLst>
              <a:ext uri="{FF2B5EF4-FFF2-40B4-BE49-F238E27FC236}">
                <a16:creationId xmlns:a16="http://schemas.microsoft.com/office/drawing/2014/main" id="{6D093214-D754-4B62-A157-6B1DC60315B6}"/>
              </a:ext>
            </a:extLst>
          </p:cNvPr>
          <p:cNvSpPr>
            <a:spLocks noGrp="1"/>
          </p:cNvSpPr>
          <p:nvPr>
            <p:ph type="body" sz="quarter" idx="13"/>
          </p:nvPr>
        </p:nvSpPr>
        <p:spPr/>
        <p:txBody>
          <a:bodyPr/>
          <a:lstStyle/>
          <a:p>
            <a:r>
              <a:rPr lang="en-GB" dirty="0"/>
              <a:t>Ref. 6.3.4</a:t>
            </a:r>
            <a:endParaRPr lang="nl-NL" dirty="0"/>
          </a:p>
        </p:txBody>
      </p:sp>
      <p:sp>
        <p:nvSpPr>
          <p:cNvPr id="8" name="Tekstvak 7">
            <a:extLst>
              <a:ext uri="{FF2B5EF4-FFF2-40B4-BE49-F238E27FC236}">
                <a16:creationId xmlns:a16="http://schemas.microsoft.com/office/drawing/2014/main" id="{AEB20E9E-88D9-4AB3-B710-1C6E1BF6B78B}"/>
              </a:ext>
            </a:extLst>
          </p:cNvPr>
          <p:cNvSpPr txBox="1"/>
          <p:nvPr/>
        </p:nvSpPr>
        <p:spPr>
          <a:xfrm>
            <a:off x="9580534" y="323727"/>
            <a:ext cx="1816160"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Provides clear guidance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801542" y="5250658"/>
            <a:ext cx="6535340" cy="207749"/>
          </a:xfrm>
          <a:prstGeom prst="rect">
            <a:avLst/>
          </a:prstGeom>
          <a:noFill/>
          <a:ln w="9525">
            <a:noFill/>
            <a:miter lim="800000"/>
            <a:headEnd/>
            <a:tailEnd/>
          </a:ln>
        </p:spPr>
        <p:txBody>
          <a:bodyPr>
            <a:spAutoFit/>
          </a:bodyPr>
          <a:lstStyle/>
          <a:p>
            <a:endParaRPr lang="nl-NL" sz="750"/>
          </a:p>
        </p:txBody>
      </p:sp>
      <p:pic>
        <p:nvPicPr>
          <p:cNvPr id="4" name="Afbeelding 3">
            <a:extLst>
              <a:ext uri="{FF2B5EF4-FFF2-40B4-BE49-F238E27FC236}">
                <a16:creationId xmlns:a16="http://schemas.microsoft.com/office/drawing/2014/main" id="{4260E097-6851-448A-852E-13D6BA650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555" y="1196752"/>
            <a:ext cx="8091061" cy="4968552"/>
          </a:xfrm>
          <a:prstGeom prst="rect">
            <a:avLst/>
          </a:prstGeom>
        </p:spPr>
      </p:pic>
      <p:sp>
        <p:nvSpPr>
          <p:cNvPr id="5" name="Tekstvak 4">
            <a:extLst>
              <a:ext uri="{FF2B5EF4-FFF2-40B4-BE49-F238E27FC236}">
                <a16:creationId xmlns:a16="http://schemas.microsoft.com/office/drawing/2014/main" id="{6F396B90-7D66-4D45-965F-114A0D23AE4B}"/>
              </a:ext>
            </a:extLst>
          </p:cNvPr>
          <p:cNvSpPr txBox="1"/>
          <p:nvPr/>
        </p:nvSpPr>
        <p:spPr>
          <a:xfrm>
            <a:off x="3460799" y="6165304"/>
            <a:ext cx="5460901" cy="507831"/>
          </a:xfrm>
          <a:prstGeom prst="rect">
            <a:avLst/>
          </a:prstGeom>
          <a:noFill/>
        </p:spPr>
        <p:txBody>
          <a:bodyPr wrap="square" rtlCol="0">
            <a:spAutoFit/>
          </a:bodyPr>
          <a:lstStyle/>
          <a:p>
            <a:pPr algn="ctr"/>
            <a:r>
              <a:rPr lang="en-US" sz="900" dirty="0">
                <a:latin typeface="+mj-lt"/>
              </a:rPr>
              <a:t>P3M3</a:t>
            </a:r>
            <a:r>
              <a:rPr lang="en-US" sz="900" baseline="30000" dirty="0">
                <a:latin typeface="+mj-lt"/>
              </a:rPr>
              <a:t>®</a:t>
            </a:r>
            <a:r>
              <a:rPr lang="en-US" sz="900" dirty="0">
                <a:latin typeface="+mj-lt"/>
              </a:rPr>
              <a:t>, </a:t>
            </a:r>
            <a:r>
              <a:rPr lang="en-US" sz="900" dirty="0" err="1">
                <a:latin typeface="+mj-lt"/>
              </a:rPr>
              <a:t>M_o_R</a:t>
            </a:r>
            <a:r>
              <a:rPr lang="en-US" sz="900" baseline="30000" dirty="0"/>
              <a:t>®</a:t>
            </a:r>
            <a:r>
              <a:rPr lang="en-US" sz="900" dirty="0">
                <a:latin typeface="+mj-lt"/>
              </a:rPr>
              <a:t>, MoV</a:t>
            </a:r>
            <a:r>
              <a:rPr lang="en-US" sz="900" baseline="30000" dirty="0"/>
              <a:t>®</a:t>
            </a:r>
            <a:r>
              <a:rPr lang="en-US" sz="900" dirty="0">
                <a:latin typeface="+mj-lt"/>
              </a:rPr>
              <a:t>,P3O</a:t>
            </a:r>
            <a:r>
              <a:rPr lang="en-US" sz="900" baseline="30000" dirty="0"/>
              <a:t>®</a:t>
            </a:r>
            <a:r>
              <a:rPr lang="en-US" sz="900" dirty="0">
                <a:latin typeface="+mj-lt"/>
              </a:rPr>
              <a:t>, ITIL</a:t>
            </a:r>
            <a:r>
              <a:rPr lang="en-US" sz="900" baseline="30000" dirty="0"/>
              <a:t>®</a:t>
            </a:r>
            <a:r>
              <a:rPr lang="en-US" sz="900" dirty="0">
                <a:latin typeface="+mj-lt"/>
              </a:rPr>
              <a:t>, </a:t>
            </a:r>
            <a:r>
              <a:rPr lang="en-US" sz="900" dirty="0" err="1">
                <a:latin typeface="+mj-lt"/>
              </a:rPr>
              <a:t>Resilia</a:t>
            </a:r>
            <a:r>
              <a:rPr lang="en-US" sz="900" baseline="30000" dirty="0"/>
              <a:t>®</a:t>
            </a:r>
            <a:r>
              <a:rPr lang="en-US" sz="900" dirty="0">
                <a:latin typeface="+mj-lt"/>
              </a:rPr>
              <a:t>, ITIL Maturity Model</a:t>
            </a:r>
            <a:r>
              <a:rPr lang="en-US" sz="900" baseline="30000" dirty="0"/>
              <a:t>®</a:t>
            </a:r>
            <a:r>
              <a:rPr lang="en-US" sz="900" dirty="0">
                <a:latin typeface="+mj-lt"/>
              </a:rPr>
              <a:t>, MSP</a:t>
            </a:r>
            <a:r>
              <a:rPr lang="en-US" sz="900" baseline="30000" dirty="0"/>
              <a:t>®</a:t>
            </a:r>
            <a:r>
              <a:rPr lang="en-US" sz="900" dirty="0">
                <a:latin typeface="+mj-lt"/>
              </a:rPr>
              <a:t>, PRINCE2</a:t>
            </a:r>
            <a:r>
              <a:rPr lang="en-US" sz="900" baseline="30000" dirty="0"/>
              <a:t>®</a:t>
            </a:r>
            <a:r>
              <a:rPr lang="en-US" sz="900" dirty="0">
                <a:latin typeface="+mj-lt"/>
              </a:rPr>
              <a:t> and PRINCE2 Agile</a:t>
            </a:r>
            <a:r>
              <a:rPr lang="en-US" sz="900" baseline="30000" dirty="0"/>
              <a:t>®</a:t>
            </a:r>
            <a:r>
              <a:rPr lang="en-US" sz="900" dirty="0">
                <a:latin typeface="+mj-lt"/>
              </a:rPr>
              <a:t> are registered trade marks of AXELOS Limited, used under permission of AXELOS Limited.</a:t>
            </a:r>
          </a:p>
          <a:p>
            <a:pPr algn="ctr"/>
            <a:endParaRPr lang="nl-NL" sz="900" dirty="0">
              <a:latin typeface="+mj-lt"/>
            </a:endParaRPr>
          </a:p>
        </p:txBody>
      </p:sp>
      <p:sp>
        <p:nvSpPr>
          <p:cNvPr id="6" name="Titel 5">
            <a:extLst>
              <a:ext uri="{FF2B5EF4-FFF2-40B4-BE49-F238E27FC236}">
                <a16:creationId xmlns:a16="http://schemas.microsoft.com/office/drawing/2014/main" id="{B36C1DC4-2E0D-4FBF-81D3-1349ADC3C8FF}"/>
              </a:ext>
            </a:extLst>
          </p:cNvPr>
          <p:cNvSpPr>
            <a:spLocks noGrp="1"/>
          </p:cNvSpPr>
          <p:nvPr>
            <p:ph type="title"/>
          </p:nvPr>
        </p:nvSpPr>
        <p:spPr/>
        <p:txBody>
          <a:bodyPr/>
          <a:lstStyle/>
          <a:p>
            <a:r>
              <a:rPr lang="nl-NL" dirty="0"/>
              <a:t>The Best </a:t>
            </a:r>
            <a:r>
              <a:rPr lang="nl-NL" dirty="0" err="1"/>
              <a:t>Practice</a:t>
            </a:r>
            <a:r>
              <a:rPr lang="nl-NL" dirty="0"/>
              <a:t> Guides</a:t>
            </a:r>
          </a:p>
        </p:txBody>
      </p:sp>
      <p:sp>
        <p:nvSpPr>
          <p:cNvPr id="7" name="Tijdelijke aanduiding voor tekst 6">
            <a:extLst>
              <a:ext uri="{FF2B5EF4-FFF2-40B4-BE49-F238E27FC236}">
                <a16:creationId xmlns:a16="http://schemas.microsoft.com/office/drawing/2014/main" id="{66601AAC-D88B-4E9B-A37E-96F8C98CE0F5}"/>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5537524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normAutofit/>
          </a:bodyPr>
          <a:lstStyle/>
          <a:p>
            <a:pPr eaLnBrk="1" hangingPunct="1">
              <a:defRPr/>
            </a:pPr>
            <a:r>
              <a:rPr lang="en-GB" dirty="0"/>
              <a:t>Project perspective</a:t>
            </a:r>
          </a:p>
        </p:txBody>
      </p:sp>
      <p:sp>
        <p:nvSpPr>
          <p:cNvPr id="249859" name="Rectangle 3"/>
          <p:cNvSpPr>
            <a:spLocks noGrp="1" noChangeArrowheads="1"/>
          </p:cNvSpPr>
          <p:nvPr>
            <p:ph sz="quarter" idx="1"/>
          </p:nvPr>
        </p:nvSpPr>
        <p:spPr/>
        <p:txBody>
          <a:bodyPr wrap="square">
            <a:spAutoFit/>
          </a:bodyPr>
          <a:lstStyle/>
          <a:p>
            <a:pPr marL="0" indent="0">
              <a:buNone/>
            </a:pPr>
            <a:r>
              <a:rPr lang="en-GB" dirty="0"/>
              <a:t>Risk management for the project perspective should be shaped by the: </a:t>
            </a:r>
          </a:p>
          <a:p>
            <a:pPr lvl="1" eaLnBrk="1" hangingPunct="1"/>
            <a:r>
              <a:rPr lang="en-GB" dirty="0"/>
              <a:t>Risk management policy</a:t>
            </a:r>
          </a:p>
          <a:p>
            <a:pPr lvl="1" eaLnBrk="1" hangingPunct="1"/>
            <a:r>
              <a:rPr lang="en-GB" dirty="0"/>
              <a:t>Project risk management strategy</a:t>
            </a:r>
          </a:p>
          <a:p>
            <a:pPr lvl="1" eaLnBrk="1" hangingPunct="1"/>
            <a:r>
              <a:rPr lang="en-GB" dirty="0"/>
              <a:t>Risk management process guide</a:t>
            </a:r>
          </a:p>
          <a:p>
            <a:pPr lvl="1" eaLnBrk="1" hangingPunct="1"/>
            <a:r>
              <a:rPr lang="en-GB" dirty="0"/>
              <a:t>it may also be influenced by the programme risk management strategy where the project forms part of a programme</a:t>
            </a:r>
          </a:p>
          <a:p>
            <a:pPr lvl="1" eaLnBrk="1" hangingPunct="1"/>
            <a:endParaRPr lang="en-GB" dirty="0"/>
          </a:p>
          <a:p>
            <a:pPr marL="0" indent="0">
              <a:buNone/>
            </a:pPr>
            <a:r>
              <a:rPr lang="en-GB" dirty="0"/>
              <a:t>The </a:t>
            </a:r>
            <a:r>
              <a:rPr lang="en-GB" b="1" dirty="0"/>
              <a:t>risk management strategy </a:t>
            </a:r>
            <a:r>
              <a:rPr lang="en-GB" dirty="0"/>
              <a:t>will define how the management of risk will be handled during the lifetime of the project by the</a:t>
            </a:r>
          </a:p>
          <a:p>
            <a:pPr lvl="1"/>
            <a:r>
              <a:rPr lang="en-GB" dirty="0"/>
              <a:t>(Possibly) Programme Director/Manager </a:t>
            </a:r>
          </a:p>
          <a:p>
            <a:pPr lvl="1"/>
            <a:r>
              <a:rPr lang="en-GB" dirty="0"/>
              <a:t>Project Board (Executive) and Project Manager</a:t>
            </a:r>
          </a:p>
        </p:txBody>
      </p:sp>
      <p:sp>
        <p:nvSpPr>
          <p:cNvPr id="3" name="Tijdelijke aanduiding voor tekst 2">
            <a:extLst>
              <a:ext uri="{FF2B5EF4-FFF2-40B4-BE49-F238E27FC236}">
                <a16:creationId xmlns:a16="http://schemas.microsoft.com/office/drawing/2014/main" id="{17117CF9-7CE7-4F2F-8693-D24B684201E0}"/>
              </a:ext>
            </a:extLst>
          </p:cNvPr>
          <p:cNvSpPr>
            <a:spLocks noGrp="1"/>
          </p:cNvSpPr>
          <p:nvPr>
            <p:ph type="body" sz="quarter" idx="13"/>
          </p:nvPr>
        </p:nvSpPr>
        <p:spPr/>
        <p:txBody>
          <a:bodyPr/>
          <a:lstStyle/>
          <a:p>
            <a:r>
              <a:rPr lang="en-GB" dirty="0"/>
              <a:t>Ref. 6.4.4</a:t>
            </a:r>
            <a:endParaRPr lang="nl-NL" dirty="0"/>
          </a:p>
        </p:txBody>
      </p:sp>
      <p:sp>
        <p:nvSpPr>
          <p:cNvPr id="8" name="Tekstvak 7">
            <a:extLst>
              <a:ext uri="{FF2B5EF4-FFF2-40B4-BE49-F238E27FC236}">
                <a16:creationId xmlns:a16="http://schemas.microsoft.com/office/drawing/2014/main" id="{6DAA89D1-2A1B-4756-971A-6F97E01C298E}"/>
              </a:ext>
            </a:extLst>
          </p:cNvPr>
          <p:cNvSpPr txBox="1"/>
          <p:nvPr/>
        </p:nvSpPr>
        <p:spPr>
          <a:xfrm>
            <a:off x="9580534" y="323727"/>
            <a:ext cx="1816160"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Provides clear guidance</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normAutofit/>
          </a:bodyPr>
          <a:lstStyle/>
          <a:p>
            <a:pPr eaLnBrk="1" hangingPunct="1">
              <a:defRPr/>
            </a:pPr>
            <a:r>
              <a:rPr lang="en-GB" dirty="0"/>
              <a:t>Operational perspective</a:t>
            </a:r>
          </a:p>
        </p:txBody>
      </p:sp>
      <p:sp>
        <p:nvSpPr>
          <p:cNvPr id="269315" name="Rectangle 3"/>
          <p:cNvSpPr>
            <a:spLocks noGrp="1" noChangeArrowheads="1"/>
          </p:cNvSpPr>
          <p:nvPr>
            <p:ph sz="quarter" idx="1"/>
          </p:nvPr>
        </p:nvSpPr>
        <p:spPr/>
        <p:txBody>
          <a:bodyPr>
            <a:normAutofit/>
          </a:bodyPr>
          <a:lstStyle/>
          <a:p>
            <a:pPr marL="0" indent="0">
              <a:buNone/>
            </a:pPr>
            <a:r>
              <a:rPr lang="en-GB" dirty="0"/>
              <a:t>Risk management for the operational perspective should be shaped by the: </a:t>
            </a:r>
          </a:p>
          <a:p>
            <a:pPr lvl="1" eaLnBrk="1" hangingPunct="1"/>
            <a:r>
              <a:rPr lang="en-GB" dirty="0"/>
              <a:t>Risk management policy</a:t>
            </a:r>
          </a:p>
          <a:p>
            <a:pPr lvl="1" eaLnBrk="1" hangingPunct="1"/>
            <a:r>
              <a:rPr lang="en-GB" dirty="0"/>
              <a:t>Operational risk management strategy</a:t>
            </a:r>
          </a:p>
          <a:p>
            <a:pPr lvl="1" eaLnBrk="1" hangingPunct="1"/>
            <a:r>
              <a:rPr lang="en-GB" dirty="0"/>
              <a:t>Risk management process guide</a:t>
            </a:r>
          </a:p>
          <a:p>
            <a:pPr marL="0" indent="0">
              <a:buNone/>
            </a:pPr>
            <a:endParaRPr lang="en-GB" dirty="0"/>
          </a:p>
          <a:p>
            <a:pPr marL="0" indent="0">
              <a:buNone/>
            </a:pPr>
            <a:r>
              <a:rPr lang="en-GB" dirty="0"/>
              <a:t>The </a:t>
            </a:r>
            <a:r>
              <a:rPr lang="en-GB" b="1" dirty="0"/>
              <a:t>risk management strategy </a:t>
            </a:r>
            <a:r>
              <a:rPr lang="en-GB" dirty="0"/>
              <a:t>defines </a:t>
            </a:r>
            <a:r>
              <a:rPr lang="en-GB" u="sng" dirty="0"/>
              <a:t>how </a:t>
            </a:r>
            <a:r>
              <a:rPr lang="en-GB" dirty="0"/>
              <a:t>risk management will be handled during the lifetime of the operational unit or service </a:t>
            </a:r>
          </a:p>
          <a:p>
            <a:pPr eaLnBrk="1" hangingPunct="1"/>
            <a:endParaRPr lang="en-GB" dirty="0">
              <a:solidFill>
                <a:srgbClr val="231F20"/>
              </a:solidFill>
            </a:endParaRPr>
          </a:p>
          <a:p>
            <a:r>
              <a:rPr lang="en-GB" dirty="0">
                <a:solidFill>
                  <a:srgbClr val="FF6600"/>
                </a:solidFill>
              </a:rPr>
              <a:t>Operational risk management strategy is used to show close links to security, health &amp; safety, business continuity and contingency planning</a:t>
            </a:r>
          </a:p>
        </p:txBody>
      </p:sp>
      <p:sp>
        <p:nvSpPr>
          <p:cNvPr id="3" name="Tijdelijke aanduiding voor tekst 2">
            <a:extLst>
              <a:ext uri="{FF2B5EF4-FFF2-40B4-BE49-F238E27FC236}">
                <a16:creationId xmlns:a16="http://schemas.microsoft.com/office/drawing/2014/main" id="{003F7128-8A00-4425-8C29-3504E79FF864}"/>
              </a:ext>
            </a:extLst>
          </p:cNvPr>
          <p:cNvSpPr>
            <a:spLocks noGrp="1"/>
          </p:cNvSpPr>
          <p:nvPr>
            <p:ph type="body" sz="quarter" idx="13"/>
          </p:nvPr>
        </p:nvSpPr>
        <p:spPr/>
        <p:txBody>
          <a:bodyPr/>
          <a:lstStyle/>
          <a:p>
            <a:r>
              <a:rPr lang="en-GB" dirty="0"/>
              <a:t>Ref. 6.5.4</a:t>
            </a:r>
            <a:endParaRPr lang="nl-NL" dirty="0"/>
          </a:p>
        </p:txBody>
      </p:sp>
      <p:sp>
        <p:nvSpPr>
          <p:cNvPr id="8" name="Tekstvak 7">
            <a:extLst>
              <a:ext uri="{FF2B5EF4-FFF2-40B4-BE49-F238E27FC236}">
                <a16:creationId xmlns:a16="http://schemas.microsoft.com/office/drawing/2014/main" id="{3301EA7E-F06B-41FA-B53A-CD783BCEF9B5}"/>
              </a:ext>
            </a:extLst>
          </p:cNvPr>
          <p:cNvSpPr txBox="1"/>
          <p:nvPr/>
        </p:nvSpPr>
        <p:spPr>
          <a:xfrm>
            <a:off x="9580534" y="323727"/>
            <a:ext cx="1816160"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Provides clear guidance</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47528" y="1250330"/>
            <a:ext cx="9998903" cy="1470025"/>
          </a:xfrm>
        </p:spPr>
        <p:txBody>
          <a:bodyPr/>
          <a:lstStyle/>
          <a:p>
            <a:r>
              <a:rPr lang="en-US" dirty="0"/>
              <a:t>The M_o_R principles</a:t>
            </a:r>
          </a:p>
        </p:txBody>
      </p:sp>
      <p:sp>
        <p:nvSpPr>
          <p:cNvPr id="3" name="Tijdelijke aanduiding voor tekst 2"/>
          <p:cNvSpPr>
            <a:spLocks noGrp="1"/>
          </p:cNvSpPr>
          <p:nvPr>
            <p:ph type="body" idx="4294967295"/>
          </p:nvPr>
        </p:nvSpPr>
        <p:spPr>
          <a:xfrm>
            <a:off x="4419600" y="2708275"/>
            <a:ext cx="7772400" cy="3741738"/>
          </a:xfrm>
        </p:spPr>
        <p:txBody>
          <a:bodyPr>
            <a:normAutofit/>
          </a:bodyPr>
          <a:lstStyle/>
          <a:p>
            <a:pPr marL="268261" indent="-268261">
              <a:buFont typeface="Arial" pitchFamily="34" charset="0"/>
              <a:buChar char="•"/>
            </a:pPr>
            <a:r>
              <a:rPr lang="en-US" dirty="0"/>
              <a:t>Aligns with objectives</a:t>
            </a:r>
          </a:p>
          <a:p>
            <a:pPr marL="268261" indent="-268261">
              <a:buFont typeface="Arial" pitchFamily="34" charset="0"/>
              <a:buChar char="•"/>
            </a:pPr>
            <a:r>
              <a:rPr lang="en-US" dirty="0"/>
              <a:t>Fits the context</a:t>
            </a:r>
          </a:p>
          <a:p>
            <a:pPr marL="268261" indent="-268261">
              <a:buFont typeface="Arial" pitchFamily="34" charset="0"/>
              <a:buChar char="•"/>
            </a:pPr>
            <a:r>
              <a:rPr lang="en-US" dirty="0"/>
              <a:t>Engages stakeholders</a:t>
            </a:r>
          </a:p>
          <a:p>
            <a:pPr marL="268261" indent="-268261">
              <a:buFont typeface="Arial" pitchFamily="34" charset="0"/>
              <a:buChar char="•"/>
            </a:pPr>
            <a:r>
              <a:rPr lang="en-US" dirty="0"/>
              <a:t>Provides clear guidance</a:t>
            </a:r>
          </a:p>
          <a:p>
            <a:pPr marL="268261" indent="-268261">
              <a:buFont typeface="Arial" pitchFamily="34" charset="0"/>
              <a:buChar char="•"/>
            </a:pPr>
            <a:r>
              <a:rPr lang="en-US" dirty="0">
                <a:solidFill>
                  <a:srgbClr val="FF6600"/>
                </a:solidFill>
              </a:rPr>
              <a:t>Informs decision-making</a:t>
            </a:r>
          </a:p>
          <a:p>
            <a:pPr marL="268261" indent="-268261">
              <a:buFont typeface="Arial" pitchFamily="34" charset="0"/>
              <a:buChar char="•"/>
            </a:pPr>
            <a:r>
              <a:rPr lang="en-US" dirty="0"/>
              <a:t>Facilitates continual improvement</a:t>
            </a:r>
          </a:p>
          <a:p>
            <a:pPr marL="268261" indent="-268261">
              <a:buFont typeface="Arial" pitchFamily="34" charset="0"/>
              <a:buChar char="•"/>
            </a:pPr>
            <a:r>
              <a:rPr lang="en-US" dirty="0"/>
              <a:t>Creates a supportive culture</a:t>
            </a:r>
          </a:p>
          <a:p>
            <a:pPr marL="268261" indent="-268261">
              <a:buFont typeface="Arial" pitchFamily="34" charset="0"/>
              <a:buChar char="•"/>
            </a:pPr>
            <a:r>
              <a:rPr lang="en-US" dirty="0"/>
              <a:t>Achieves measurable value</a:t>
            </a:r>
          </a:p>
          <a:p>
            <a:pPr marL="268261" indent="-268261">
              <a:buFont typeface="Arial" pitchFamily="34" charset="0"/>
              <a:buChar char="•"/>
            </a:pP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Informs decision-making</a:t>
            </a:r>
          </a:p>
        </p:txBody>
      </p:sp>
      <p:sp>
        <p:nvSpPr>
          <p:cNvPr id="3" name="Tijdelijke aanduiding voor inhoud 2"/>
          <p:cNvSpPr>
            <a:spLocks noGrp="1"/>
          </p:cNvSpPr>
          <p:nvPr>
            <p:ph sz="quarter" idx="1"/>
          </p:nvPr>
        </p:nvSpPr>
        <p:spPr>
          <a:xfrm>
            <a:off x="1679510" y="2420938"/>
            <a:ext cx="8832980" cy="3888382"/>
          </a:xfrm>
        </p:spPr>
        <p:txBody>
          <a:bodyPr>
            <a:normAutofit/>
          </a:bodyPr>
          <a:lstStyle/>
          <a:p>
            <a:pPr marL="0" indent="0">
              <a:spcBef>
                <a:spcPts val="600"/>
              </a:spcBef>
              <a:spcAft>
                <a:spcPts val="600"/>
              </a:spcAft>
              <a:buNone/>
            </a:pPr>
            <a:r>
              <a:rPr lang="en-US" dirty="0"/>
              <a:t>The primary outcome is:</a:t>
            </a:r>
          </a:p>
          <a:p>
            <a:pPr marL="357188" indent="-357188">
              <a:spcBef>
                <a:spcPts val="600"/>
              </a:spcBef>
              <a:spcAft>
                <a:spcPts val="600"/>
              </a:spcAft>
              <a:buFont typeface="Wingdings" pitchFamily="2" charset="2"/>
              <a:buChar char="Ø"/>
            </a:pPr>
            <a:r>
              <a:rPr lang="en-US" dirty="0"/>
              <a:t>Important decisions are taken with explicit consideration for risks</a:t>
            </a:r>
          </a:p>
          <a:p>
            <a:pPr marL="357188" indent="-357188">
              <a:spcBef>
                <a:spcPts val="600"/>
              </a:spcBef>
              <a:spcAft>
                <a:spcPts val="600"/>
              </a:spcAft>
              <a:buFont typeface="Wingdings" pitchFamily="2" charset="2"/>
              <a:buChar char="Ø"/>
            </a:pPr>
            <a:r>
              <a:rPr lang="en-US" dirty="0"/>
              <a:t>A safeguard for good decision-making (and decision-outcomes)</a:t>
            </a:r>
          </a:p>
        </p:txBody>
      </p:sp>
      <p:sp>
        <p:nvSpPr>
          <p:cNvPr id="7" name="Tijdelijke aanduiding voor tekst 6">
            <a:extLst>
              <a:ext uri="{FF2B5EF4-FFF2-40B4-BE49-F238E27FC236}">
                <a16:creationId xmlns:a16="http://schemas.microsoft.com/office/drawing/2014/main" id="{96652C3A-E5D8-4C18-9C7D-BF30D6A1402D}"/>
              </a:ext>
            </a:extLst>
          </p:cNvPr>
          <p:cNvSpPr>
            <a:spLocks noGrp="1"/>
          </p:cNvSpPr>
          <p:nvPr>
            <p:ph type="body" sz="quarter" idx="13"/>
          </p:nvPr>
        </p:nvSpPr>
        <p:spPr/>
        <p:txBody>
          <a:bodyPr/>
          <a:lstStyle/>
          <a:p>
            <a:r>
              <a:rPr lang="en-GB" dirty="0"/>
              <a:t>Ref. 2.6</a:t>
            </a:r>
            <a:endParaRPr lang="nl-NL" dirty="0"/>
          </a:p>
        </p:txBody>
      </p:sp>
      <p:sp>
        <p:nvSpPr>
          <p:cNvPr id="10" name="Tekstvak 9"/>
          <p:cNvSpPr txBox="1"/>
          <p:nvPr/>
        </p:nvSpPr>
        <p:spPr>
          <a:xfrm>
            <a:off x="1992314" y="1412875"/>
            <a:ext cx="8351837" cy="707886"/>
          </a:xfrm>
          <a:prstGeom prst="rect">
            <a:avLst/>
          </a:prstGeom>
          <a:solidFill>
            <a:schemeClr val="bg1"/>
          </a:solidFill>
          <a:ln w="28575">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i="1" dirty="0">
                <a:latin typeface="Trebuchet MS" pitchFamily="34" charset="0"/>
              </a:rPr>
              <a:t>Risk management is linked to and informs decision-making across the organization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Informs decision-making</a:t>
            </a:r>
          </a:p>
        </p:txBody>
      </p:sp>
      <p:sp>
        <p:nvSpPr>
          <p:cNvPr id="3" name="Tijdelijke aanduiding voor inhoud 2"/>
          <p:cNvSpPr>
            <a:spLocks noGrp="1"/>
          </p:cNvSpPr>
          <p:nvPr>
            <p:ph sz="quarter" idx="1"/>
          </p:nvPr>
        </p:nvSpPr>
        <p:spPr/>
        <p:txBody>
          <a:bodyPr/>
          <a:lstStyle/>
          <a:p>
            <a:r>
              <a:rPr lang="en-US" dirty="0"/>
              <a:t>KPI’s and EWI’s are established for critical business systems</a:t>
            </a:r>
          </a:p>
          <a:p>
            <a:r>
              <a:rPr lang="en-US" dirty="0"/>
              <a:t>Decision-makers with the authority to take corrective actions, examine the indicators on a regular basis</a:t>
            </a:r>
          </a:p>
          <a:p>
            <a:r>
              <a:rPr lang="en-US" dirty="0"/>
              <a:t>Information is presented concise and consistent so that it can be really understood</a:t>
            </a:r>
          </a:p>
          <a:p>
            <a:r>
              <a:rPr lang="en-US" dirty="0"/>
              <a:t>If business or context changes the indicators are revised</a:t>
            </a:r>
          </a:p>
          <a:p>
            <a:r>
              <a:rPr lang="en-US" dirty="0"/>
              <a:t>Not only looking forward but also measure changes in the organizational environment</a:t>
            </a:r>
          </a:p>
          <a:p>
            <a:endParaRPr lang="en-US" dirty="0"/>
          </a:p>
        </p:txBody>
      </p:sp>
      <p:sp>
        <p:nvSpPr>
          <p:cNvPr id="9" name="Tijdelijke aanduiding voor tekst 8">
            <a:extLst>
              <a:ext uri="{FF2B5EF4-FFF2-40B4-BE49-F238E27FC236}">
                <a16:creationId xmlns:a16="http://schemas.microsoft.com/office/drawing/2014/main" id="{E47357F7-3E47-4D68-8FA5-29FC0EA53C8E}"/>
              </a:ext>
            </a:extLst>
          </p:cNvPr>
          <p:cNvSpPr>
            <a:spLocks noGrp="1"/>
          </p:cNvSpPr>
          <p:nvPr>
            <p:ph type="body" sz="quarter" idx="13"/>
          </p:nvPr>
        </p:nvSpPr>
        <p:spPr/>
        <p:txBody>
          <a:bodyPr/>
          <a:lstStyle/>
          <a:p>
            <a:r>
              <a:rPr lang="en-GB" dirty="0"/>
              <a:t>Ref. 2.6</a:t>
            </a:r>
            <a:endParaRPr lang="nl-NL"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KPI’s</a:t>
            </a:r>
          </a:p>
        </p:txBody>
      </p:sp>
      <p:sp>
        <p:nvSpPr>
          <p:cNvPr id="3" name="Tijdelijke aanduiding voor inhoud 2"/>
          <p:cNvSpPr>
            <a:spLocks noGrp="1"/>
          </p:cNvSpPr>
          <p:nvPr>
            <p:ph sz="quarter" idx="1"/>
          </p:nvPr>
        </p:nvSpPr>
        <p:spPr/>
        <p:txBody>
          <a:bodyPr>
            <a:noAutofit/>
          </a:bodyPr>
          <a:lstStyle/>
          <a:p>
            <a:pPr marL="0" indent="0">
              <a:buNone/>
            </a:pPr>
            <a:r>
              <a:rPr lang="en-GB" dirty="0"/>
              <a:t>KPI’s are established for the </a:t>
            </a:r>
            <a:r>
              <a:rPr lang="en-GB" b="1" dirty="0"/>
              <a:t>business</a:t>
            </a:r>
            <a:r>
              <a:rPr lang="en-GB" dirty="0"/>
              <a:t> to:</a:t>
            </a:r>
          </a:p>
          <a:p>
            <a:pPr>
              <a:spcBef>
                <a:spcPts val="600"/>
              </a:spcBef>
            </a:pPr>
            <a:r>
              <a:rPr lang="en-GB" dirty="0"/>
              <a:t>To help define and evaluate success in achieving organisational objectives and business benefits</a:t>
            </a:r>
          </a:p>
          <a:p>
            <a:pPr>
              <a:spcBef>
                <a:spcPts val="600"/>
              </a:spcBef>
            </a:pPr>
            <a:r>
              <a:rPr lang="en-GB" dirty="0"/>
              <a:t>Often relate to level of service excellence</a:t>
            </a:r>
          </a:p>
          <a:p>
            <a:pPr>
              <a:spcBef>
                <a:spcPts val="600"/>
              </a:spcBef>
            </a:pPr>
            <a:r>
              <a:rPr lang="en-GB" dirty="0"/>
              <a:t>EWI’s ultimately relate to KPI’s</a:t>
            </a:r>
          </a:p>
        </p:txBody>
      </p:sp>
      <p:sp>
        <p:nvSpPr>
          <p:cNvPr id="5" name="Tijdelijke aanduiding voor tekst 4">
            <a:extLst>
              <a:ext uri="{FF2B5EF4-FFF2-40B4-BE49-F238E27FC236}">
                <a16:creationId xmlns:a16="http://schemas.microsoft.com/office/drawing/2014/main" id="{0A035551-C26F-4161-8896-1FFE952474B1}"/>
              </a:ext>
            </a:extLst>
          </p:cNvPr>
          <p:cNvSpPr>
            <a:spLocks noGrp="1"/>
          </p:cNvSpPr>
          <p:nvPr>
            <p:ph type="body" sz="quarter" idx="13"/>
          </p:nvPr>
        </p:nvSpPr>
        <p:spPr/>
        <p:txBody>
          <a:bodyPr/>
          <a:lstStyle/>
          <a:p>
            <a:r>
              <a:rPr lang="en-GB" dirty="0"/>
              <a:t>Ref. 2.6</a:t>
            </a:r>
            <a:endParaRPr lang="nl-NL"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EWI’s</a:t>
            </a:r>
          </a:p>
        </p:txBody>
      </p:sp>
      <p:sp>
        <p:nvSpPr>
          <p:cNvPr id="3" name="Tijdelijke aanduiding voor inhoud 2"/>
          <p:cNvSpPr>
            <a:spLocks noGrp="1"/>
          </p:cNvSpPr>
          <p:nvPr>
            <p:ph sz="quarter" idx="1"/>
          </p:nvPr>
        </p:nvSpPr>
        <p:spPr>
          <a:xfrm>
            <a:off x="1679510" y="1268760"/>
            <a:ext cx="9313034" cy="5040560"/>
          </a:xfrm>
        </p:spPr>
        <p:txBody>
          <a:bodyPr>
            <a:noAutofit/>
          </a:bodyPr>
          <a:lstStyle/>
          <a:p>
            <a:r>
              <a:rPr lang="en-GB" dirty="0"/>
              <a:t>Aim to be proactive and anticipate potential problems</a:t>
            </a:r>
          </a:p>
          <a:p>
            <a:r>
              <a:rPr lang="en-GB" dirty="0"/>
              <a:t>EWI’s:</a:t>
            </a:r>
          </a:p>
          <a:p>
            <a:pPr lvl="1">
              <a:spcBef>
                <a:spcPts val="600"/>
              </a:spcBef>
            </a:pPr>
            <a:r>
              <a:rPr lang="en-GB" dirty="0"/>
              <a:t>Established for </a:t>
            </a:r>
            <a:r>
              <a:rPr lang="en-GB" b="1" dirty="0"/>
              <a:t>critical business</a:t>
            </a:r>
            <a:r>
              <a:rPr lang="en-GB" dirty="0"/>
              <a:t> activities to provide information on the potential sources of risk</a:t>
            </a:r>
          </a:p>
          <a:p>
            <a:pPr lvl="1">
              <a:spcBef>
                <a:spcPts val="600"/>
              </a:spcBef>
            </a:pPr>
            <a:r>
              <a:rPr lang="en-GB" dirty="0"/>
              <a:t>Can track business sensitive issues - if certain predefined levels are reached, corrective action will be triggered</a:t>
            </a:r>
          </a:p>
          <a:p>
            <a:pPr lvl="1">
              <a:spcBef>
                <a:spcPts val="600"/>
              </a:spcBef>
            </a:pPr>
            <a:r>
              <a:rPr lang="en-GB" dirty="0"/>
              <a:t>Applied to issues such as staff turnover, liquidity, absenteeism, sickness, sales, stock levels, loss of customers, supplier default, late payments, success rate of tenders, overhead costs and revenues </a:t>
            </a:r>
          </a:p>
          <a:p>
            <a:pPr lvl="1">
              <a:spcBef>
                <a:spcPts val="600"/>
              </a:spcBef>
            </a:pPr>
            <a:r>
              <a:rPr lang="en-GB" dirty="0"/>
              <a:t>Must measure critical business activities and be reviewed on a regular basis</a:t>
            </a:r>
          </a:p>
          <a:p>
            <a:r>
              <a:rPr lang="en-GB" dirty="0"/>
              <a:t>Information must be accurate, passed to decision-makers and acted on</a:t>
            </a:r>
          </a:p>
        </p:txBody>
      </p:sp>
      <p:sp>
        <p:nvSpPr>
          <p:cNvPr id="5" name="Tijdelijke aanduiding voor tekst 4">
            <a:extLst>
              <a:ext uri="{FF2B5EF4-FFF2-40B4-BE49-F238E27FC236}">
                <a16:creationId xmlns:a16="http://schemas.microsoft.com/office/drawing/2014/main" id="{1C016E35-91B9-46F9-A199-0C9514AA9431}"/>
              </a:ext>
            </a:extLst>
          </p:cNvPr>
          <p:cNvSpPr>
            <a:spLocks noGrp="1"/>
          </p:cNvSpPr>
          <p:nvPr>
            <p:ph type="body" sz="quarter" idx="13"/>
          </p:nvPr>
        </p:nvSpPr>
        <p:spPr/>
        <p:txBody>
          <a:bodyPr/>
          <a:lstStyle/>
          <a:p>
            <a:r>
              <a:rPr lang="en-GB" dirty="0"/>
              <a:t>Ref. 2.6</a:t>
            </a:r>
            <a:endParaRPr lang="nl-NL"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71464" y="1196752"/>
            <a:ext cx="9998903" cy="1470025"/>
          </a:xfrm>
        </p:spPr>
        <p:txBody>
          <a:bodyPr/>
          <a:lstStyle/>
          <a:p>
            <a:r>
              <a:rPr lang="en-US" dirty="0"/>
              <a:t>The perspectives</a:t>
            </a:r>
          </a:p>
        </p:txBody>
      </p:sp>
      <p:sp>
        <p:nvSpPr>
          <p:cNvPr id="3" name="Tijdelijke aanduiding voor tekst 2"/>
          <p:cNvSpPr>
            <a:spLocks noGrp="1"/>
          </p:cNvSpPr>
          <p:nvPr>
            <p:ph type="body" idx="4294967295"/>
          </p:nvPr>
        </p:nvSpPr>
        <p:spPr>
          <a:xfrm>
            <a:off x="4413250" y="2857500"/>
            <a:ext cx="7778750" cy="3357563"/>
          </a:xfrm>
        </p:spPr>
        <p:txBody>
          <a:bodyPr>
            <a:normAutofit/>
          </a:bodyPr>
          <a:lstStyle/>
          <a:p>
            <a:r>
              <a:rPr lang="en-US" dirty="0">
                <a:solidFill>
                  <a:srgbClr val="FF6600"/>
                </a:solidFill>
              </a:rPr>
              <a:t>Informs decision-making </a:t>
            </a:r>
            <a:r>
              <a:rPr lang="en-US" dirty="0"/>
              <a:t>at</a:t>
            </a:r>
          </a:p>
          <a:p>
            <a:pPr marL="363501" indent="-363501">
              <a:spcBef>
                <a:spcPts val="1200"/>
              </a:spcBef>
              <a:buFont typeface="Arial" pitchFamily="34" charset="0"/>
              <a:buChar char="•"/>
            </a:pPr>
            <a:r>
              <a:rPr lang="en-US" dirty="0">
                <a:solidFill>
                  <a:srgbClr val="FF6600"/>
                </a:solidFill>
              </a:rPr>
              <a:t>Strategic</a:t>
            </a:r>
          </a:p>
          <a:p>
            <a:pPr marL="363501" indent="-363501">
              <a:buFont typeface="Arial" pitchFamily="34" charset="0"/>
              <a:buChar char="•"/>
            </a:pPr>
            <a:r>
              <a:rPr lang="en-US" dirty="0">
                <a:solidFill>
                  <a:srgbClr val="FF6600"/>
                </a:solidFill>
              </a:rPr>
              <a:t>Programme</a:t>
            </a:r>
          </a:p>
          <a:p>
            <a:pPr marL="363501" indent="-363501">
              <a:buFont typeface="Arial" pitchFamily="34" charset="0"/>
              <a:buChar char="•"/>
            </a:pPr>
            <a:r>
              <a:rPr lang="en-US" dirty="0">
                <a:solidFill>
                  <a:srgbClr val="FF6600"/>
                </a:solidFill>
              </a:rPr>
              <a:t>Project  </a:t>
            </a:r>
            <a:r>
              <a:rPr lang="en-US" dirty="0"/>
              <a:t>and</a:t>
            </a:r>
          </a:p>
          <a:p>
            <a:pPr marL="363501" indent="-363501">
              <a:buFont typeface="Arial" pitchFamily="34" charset="0"/>
              <a:buChar char="•"/>
            </a:pPr>
            <a:r>
              <a:rPr lang="en-US" dirty="0">
                <a:solidFill>
                  <a:srgbClr val="FF6600"/>
                </a:solidFill>
              </a:rPr>
              <a:t>Operational </a:t>
            </a:r>
            <a:r>
              <a:rPr lang="en-US" dirty="0"/>
              <a:t>	</a:t>
            </a:r>
          </a:p>
          <a:p>
            <a:pPr marL="363501" indent="-363501">
              <a:spcBef>
                <a:spcPts val="1200"/>
              </a:spcBef>
            </a:pPr>
            <a:r>
              <a:rPr lang="en-US" dirty="0"/>
              <a:t>perspective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normAutofit/>
          </a:bodyPr>
          <a:lstStyle/>
          <a:p>
            <a:pPr eaLnBrk="1" hangingPunct="1">
              <a:defRPr/>
            </a:pPr>
            <a:r>
              <a:rPr lang="en-GB" dirty="0"/>
              <a:t>Strategic perspective</a:t>
            </a:r>
          </a:p>
        </p:txBody>
      </p:sp>
      <p:sp>
        <p:nvSpPr>
          <p:cNvPr id="227331" name="Rectangle 3"/>
          <p:cNvSpPr>
            <a:spLocks noGrp="1" noChangeArrowheads="1"/>
          </p:cNvSpPr>
          <p:nvPr>
            <p:ph sz="quarter" idx="1"/>
          </p:nvPr>
        </p:nvSpPr>
        <p:spPr/>
        <p:txBody>
          <a:bodyPr>
            <a:normAutofit fontScale="92500"/>
          </a:bodyPr>
          <a:lstStyle/>
          <a:p>
            <a:pPr eaLnBrk="1" hangingPunct="1">
              <a:buFontTx/>
              <a:buNone/>
            </a:pPr>
            <a:r>
              <a:rPr lang="en-GB" dirty="0">
                <a:solidFill>
                  <a:srgbClr val="231F20"/>
                </a:solidFill>
              </a:rPr>
              <a:t>Key EWI’s relate directly to corporate objectives e.g.:</a:t>
            </a:r>
          </a:p>
          <a:p>
            <a:pPr lvl="1" eaLnBrk="1" hangingPunct="1"/>
            <a:r>
              <a:rPr lang="en-GB" b="1" dirty="0"/>
              <a:t>Finance-related</a:t>
            </a:r>
            <a:r>
              <a:rPr lang="en-GB" dirty="0"/>
              <a:t>: turnover, profitability, operating costs, liquidity and capital expenditure</a:t>
            </a:r>
          </a:p>
          <a:p>
            <a:pPr lvl="1" eaLnBrk="1" hangingPunct="1"/>
            <a:r>
              <a:rPr lang="en-GB" b="1" dirty="0"/>
              <a:t>Customer-related</a:t>
            </a:r>
            <a:r>
              <a:rPr lang="en-GB" dirty="0"/>
              <a:t>: market share, customer satisfaction and bid loss</a:t>
            </a:r>
          </a:p>
          <a:p>
            <a:pPr lvl="1" eaLnBrk="1" hangingPunct="1"/>
            <a:r>
              <a:rPr lang="en-GB" b="1" dirty="0"/>
              <a:t>Growth-related</a:t>
            </a:r>
            <a:r>
              <a:rPr lang="en-GB" dirty="0"/>
              <a:t>: new product development and project failure or success</a:t>
            </a:r>
          </a:p>
          <a:p>
            <a:pPr lvl="1" eaLnBrk="1" hangingPunct="1"/>
            <a:r>
              <a:rPr lang="en-GB" b="1" dirty="0"/>
              <a:t>Employee-related</a:t>
            </a:r>
            <a:r>
              <a:rPr lang="en-GB" dirty="0"/>
              <a:t>: turnover and satisfaction</a:t>
            </a:r>
          </a:p>
          <a:p>
            <a:pPr lvl="1" eaLnBrk="1" hangingPunct="1"/>
            <a:r>
              <a:rPr lang="en-GB" b="1" dirty="0"/>
              <a:t>Supplier related</a:t>
            </a:r>
            <a:r>
              <a:rPr lang="en-GB" dirty="0"/>
              <a:t>: contract penalties and insurance premium increases</a:t>
            </a:r>
          </a:p>
          <a:p>
            <a:pPr lvl="1" eaLnBrk="1" hangingPunct="1"/>
            <a:r>
              <a:rPr lang="en-GB" b="1" dirty="0"/>
              <a:t>Third-party-related</a:t>
            </a:r>
            <a:r>
              <a:rPr lang="en-GB" dirty="0"/>
              <a:t>: insurance premiums, legal action, media coverage and regulator penalties</a:t>
            </a:r>
          </a:p>
          <a:p>
            <a:pPr lvl="1" eaLnBrk="1" hangingPunct="1"/>
            <a:r>
              <a:rPr lang="en-GB" dirty="0"/>
              <a:t>Other Early Warning Indicators can be found in change in the organisation’s context (PESTLE)</a:t>
            </a:r>
          </a:p>
        </p:txBody>
      </p:sp>
      <p:sp>
        <p:nvSpPr>
          <p:cNvPr id="2" name="Tijdelijke aanduiding voor tekst 1">
            <a:extLst>
              <a:ext uri="{FF2B5EF4-FFF2-40B4-BE49-F238E27FC236}">
                <a16:creationId xmlns:a16="http://schemas.microsoft.com/office/drawing/2014/main" id="{00411366-5542-46BF-A3F6-05B803483D1E}"/>
              </a:ext>
            </a:extLst>
          </p:cNvPr>
          <p:cNvSpPr>
            <a:spLocks noGrp="1"/>
          </p:cNvSpPr>
          <p:nvPr>
            <p:ph type="body" sz="quarter" idx="13"/>
          </p:nvPr>
        </p:nvSpPr>
        <p:spPr/>
        <p:txBody>
          <a:bodyPr/>
          <a:lstStyle/>
          <a:p>
            <a:endParaRPr lang="nl-NL"/>
          </a:p>
        </p:txBody>
      </p:sp>
      <p:sp>
        <p:nvSpPr>
          <p:cNvPr id="7" name="Tekstvak 6"/>
          <p:cNvSpPr txBox="1"/>
          <p:nvPr/>
        </p:nvSpPr>
        <p:spPr>
          <a:xfrm>
            <a:off x="9302657" y="253281"/>
            <a:ext cx="2032185"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Informs decision-making</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a:bodyPr>
          <a:lstStyle/>
          <a:p>
            <a:pPr eaLnBrk="1" hangingPunct="1">
              <a:defRPr/>
            </a:pPr>
            <a:r>
              <a:rPr lang="en-GB" dirty="0"/>
              <a:t>Strategic perspective</a:t>
            </a:r>
          </a:p>
        </p:txBody>
      </p:sp>
      <p:sp>
        <p:nvSpPr>
          <p:cNvPr id="61" name="Tijdelijke aanduiding voor inhoud 60"/>
          <p:cNvSpPr>
            <a:spLocks noGrp="1"/>
          </p:cNvSpPr>
          <p:nvPr>
            <p:ph sz="quarter" idx="1"/>
          </p:nvPr>
        </p:nvSpPr>
        <p:spPr/>
        <p:txBody>
          <a:bodyPr>
            <a:normAutofit/>
          </a:bodyPr>
          <a:lstStyle/>
          <a:p>
            <a:pPr marL="0" indent="0" eaLnBrk="0" hangingPunct="0">
              <a:spcBef>
                <a:spcPct val="50000"/>
              </a:spcBef>
              <a:buNone/>
            </a:pPr>
            <a:r>
              <a:rPr lang="en-GB" dirty="0">
                <a:solidFill>
                  <a:srgbClr val="231F20"/>
                </a:solidFill>
              </a:rPr>
              <a:t>Regular risk reports should be provided to the Accounting Officer/CEO and Executive Management Team</a:t>
            </a:r>
          </a:p>
          <a:p>
            <a:pPr marL="342866" indent="-342866" eaLnBrk="0" hangingPunct="0">
              <a:spcBef>
                <a:spcPct val="50000"/>
              </a:spcBef>
              <a:spcAft>
                <a:spcPct val="30000"/>
              </a:spcAft>
              <a:buSzPct val="90000"/>
              <a:buFont typeface="Symbol" pitchFamily="18" charset="2"/>
              <a:buChar char="·"/>
            </a:pPr>
            <a:r>
              <a:rPr lang="en-GB" dirty="0">
                <a:solidFill>
                  <a:srgbClr val="231F20"/>
                </a:solidFill>
              </a:rPr>
              <a:t>Additional reports for key decisions and at the start of a planning cycle</a:t>
            </a:r>
          </a:p>
          <a:p>
            <a:pPr marL="342866" indent="-342866" eaLnBrk="0" hangingPunct="0">
              <a:spcBef>
                <a:spcPct val="50000"/>
              </a:spcBef>
              <a:spcAft>
                <a:spcPct val="30000"/>
              </a:spcAft>
              <a:buSzPct val="90000"/>
              <a:buFont typeface="Symbol" pitchFamily="18" charset="2"/>
              <a:buChar char="·"/>
            </a:pPr>
            <a:r>
              <a:rPr lang="en-GB" dirty="0">
                <a:solidFill>
                  <a:srgbClr val="231F20"/>
                </a:solidFill>
              </a:rPr>
              <a:t>Prompt reporting of risks exceeding tolerance thresholds</a:t>
            </a:r>
          </a:p>
          <a:p>
            <a:pPr marL="342866" indent="-342866" eaLnBrk="0" hangingPunct="0">
              <a:spcBef>
                <a:spcPct val="50000"/>
              </a:spcBef>
              <a:spcAft>
                <a:spcPct val="30000"/>
              </a:spcAft>
              <a:buSzPct val="90000"/>
              <a:buFont typeface="Symbol" pitchFamily="18" charset="2"/>
              <a:buChar char="·"/>
            </a:pPr>
            <a:r>
              <a:rPr lang="en-GB" dirty="0">
                <a:solidFill>
                  <a:srgbClr val="231F20"/>
                </a:solidFill>
              </a:rPr>
              <a:t>Facilitate escalation of programme and project and operational risks</a:t>
            </a:r>
          </a:p>
          <a:p>
            <a:pPr marL="342866" indent="-342866" eaLnBrk="0" hangingPunct="0">
              <a:spcBef>
                <a:spcPct val="50000"/>
              </a:spcBef>
              <a:spcAft>
                <a:spcPct val="30000"/>
              </a:spcAft>
              <a:buSzPct val="90000"/>
              <a:buFont typeface="Symbol" pitchFamily="18" charset="2"/>
              <a:buChar char="·"/>
            </a:pPr>
            <a:r>
              <a:rPr lang="en-GB" dirty="0">
                <a:solidFill>
                  <a:srgbClr val="231F20"/>
                </a:solidFill>
              </a:rPr>
              <a:t>Facilitate delegation of risk when they decline</a:t>
            </a:r>
          </a:p>
          <a:p>
            <a:pPr marL="342866" indent="-342866" eaLnBrk="0" hangingPunct="0">
              <a:spcBef>
                <a:spcPct val="50000"/>
              </a:spcBef>
              <a:spcAft>
                <a:spcPct val="30000"/>
              </a:spcAft>
              <a:buSzPct val="90000"/>
              <a:buFont typeface="Symbol" pitchFamily="18" charset="2"/>
              <a:buChar char="·"/>
            </a:pPr>
            <a:r>
              <a:rPr lang="en-GB" dirty="0">
                <a:solidFill>
                  <a:srgbClr val="231F20"/>
                </a:solidFill>
              </a:rPr>
              <a:t>Don’t forget reporting responsibilities to stakeholders</a:t>
            </a:r>
          </a:p>
          <a:p>
            <a:pPr marL="342866" indent="-342866" eaLnBrk="0" hangingPunct="0">
              <a:spcBef>
                <a:spcPct val="50000"/>
              </a:spcBef>
              <a:spcAft>
                <a:spcPct val="30000"/>
              </a:spcAft>
              <a:buSzPct val="90000"/>
              <a:buFont typeface="Symbol" pitchFamily="18" charset="2"/>
              <a:buChar char="·"/>
            </a:pPr>
            <a:endParaRPr lang="en-GB" dirty="0">
              <a:solidFill>
                <a:srgbClr val="231F20"/>
              </a:solidFill>
            </a:endParaRPr>
          </a:p>
          <a:p>
            <a:pPr marL="268261" indent="-268261" eaLnBrk="0" hangingPunct="0">
              <a:spcBef>
                <a:spcPct val="50000"/>
              </a:spcBef>
              <a:buFont typeface="Arial" pitchFamily="34" charset="0"/>
              <a:buChar char="•"/>
            </a:pPr>
            <a:endParaRPr lang="en-GB" dirty="0">
              <a:solidFill>
                <a:srgbClr val="231F20"/>
              </a:solidFill>
            </a:endParaRPr>
          </a:p>
          <a:p>
            <a:endParaRPr lang="en-GB" dirty="0"/>
          </a:p>
        </p:txBody>
      </p:sp>
      <p:sp>
        <p:nvSpPr>
          <p:cNvPr id="2" name="Tijdelijke aanduiding voor tekst 1">
            <a:extLst>
              <a:ext uri="{FF2B5EF4-FFF2-40B4-BE49-F238E27FC236}">
                <a16:creationId xmlns:a16="http://schemas.microsoft.com/office/drawing/2014/main" id="{5EA73DCF-2CDA-4B35-B419-39DEA9B54EC2}"/>
              </a:ext>
            </a:extLst>
          </p:cNvPr>
          <p:cNvSpPr>
            <a:spLocks noGrp="1"/>
          </p:cNvSpPr>
          <p:nvPr>
            <p:ph type="body" sz="quarter" idx="13"/>
          </p:nvPr>
        </p:nvSpPr>
        <p:spPr/>
        <p:txBody>
          <a:bodyPr/>
          <a:lstStyle/>
          <a:p>
            <a:endParaRPr lang="nl-NL"/>
          </a:p>
        </p:txBody>
      </p:sp>
      <p:sp>
        <p:nvSpPr>
          <p:cNvPr id="5" name="Tekstvak 4">
            <a:extLst>
              <a:ext uri="{FF2B5EF4-FFF2-40B4-BE49-F238E27FC236}">
                <a16:creationId xmlns:a16="http://schemas.microsoft.com/office/drawing/2014/main" id="{7BBF9571-EE79-49BD-AEAC-BFE9CF95E522}"/>
              </a:ext>
            </a:extLst>
          </p:cNvPr>
          <p:cNvSpPr txBox="1"/>
          <p:nvPr/>
        </p:nvSpPr>
        <p:spPr>
          <a:xfrm>
            <a:off x="9302657" y="253281"/>
            <a:ext cx="2032185"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Informs decision-making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GB" dirty="0"/>
              <a:t>What is ‘Risk’?</a:t>
            </a:r>
          </a:p>
        </p:txBody>
      </p:sp>
      <p:sp>
        <p:nvSpPr>
          <p:cNvPr id="22531" name="Rectangle 3"/>
          <p:cNvSpPr>
            <a:spLocks noGrp="1" noChangeArrowheads="1"/>
          </p:cNvSpPr>
          <p:nvPr>
            <p:ph sz="quarter" idx="1"/>
          </p:nvPr>
        </p:nvSpPr>
        <p:spPr/>
        <p:txBody>
          <a:bodyPr wrap="square">
            <a:spAutoFit/>
          </a:bodyPr>
          <a:lstStyle/>
          <a:p>
            <a:pPr eaLnBrk="1" hangingPunct="1">
              <a:buFontTx/>
              <a:buNone/>
              <a:defRPr/>
            </a:pPr>
            <a:r>
              <a:rPr lang="en-GB" dirty="0"/>
              <a:t>M_o_R defines risk as…..</a:t>
            </a:r>
          </a:p>
          <a:p>
            <a:pPr marL="0" indent="0" eaLnBrk="1" hangingPunct="1">
              <a:buNone/>
              <a:defRPr/>
            </a:pPr>
            <a:r>
              <a:rPr lang="en-GB" i="1" dirty="0">
                <a:solidFill>
                  <a:srgbClr val="000000"/>
                </a:solidFill>
              </a:rPr>
              <a:t>An uncertain event or set of events that, should it occur, will have an effect on the </a:t>
            </a:r>
            <a:r>
              <a:rPr lang="en-GB" b="1" i="1" dirty="0">
                <a:solidFill>
                  <a:srgbClr val="000000"/>
                </a:solidFill>
              </a:rPr>
              <a:t>achievement of objectives.</a:t>
            </a:r>
            <a:endParaRPr lang="en-GB" b="1" dirty="0">
              <a:solidFill>
                <a:srgbClr val="000000"/>
              </a:solidFill>
            </a:endParaRPr>
          </a:p>
          <a:p>
            <a:pPr eaLnBrk="1" hangingPunct="1">
              <a:buFontTx/>
              <a:buNone/>
              <a:defRPr/>
            </a:pPr>
            <a:endParaRPr lang="en-GB" dirty="0">
              <a:solidFill>
                <a:srgbClr val="000000"/>
              </a:solidFill>
            </a:endParaRPr>
          </a:p>
          <a:p>
            <a:pPr marL="0" indent="0">
              <a:buNone/>
              <a:defRPr/>
            </a:pPr>
            <a:r>
              <a:rPr lang="en-GB" i="1" dirty="0">
                <a:solidFill>
                  <a:srgbClr val="000000"/>
                </a:solidFill>
              </a:rPr>
              <a:t>A risk is measured by the combination of the probability of a perceived </a:t>
            </a:r>
            <a:r>
              <a:rPr lang="en-GB" b="1" i="1" u="sng" dirty="0">
                <a:solidFill>
                  <a:srgbClr val="000000"/>
                </a:solidFill>
              </a:rPr>
              <a:t>threat  </a:t>
            </a:r>
            <a:r>
              <a:rPr lang="en-GB" i="1" dirty="0">
                <a:solidFill>
                  <a:srgbClr val="000000"/>
                </a:solidFill>
              </a:rPr>
              <a:t>or </a:t>
            </a:r>
            <a:r>
              <a:rPr lang="en-GB" b="1" i="1" u="sng" dirty="0">
                <a:solidFill>
                  <a:srgbClr val="000000"/>
                </a:solidFill>
              </a:rPr>
              <a:t>opportunity </a:t>
            </a:r>
            <a:r>
              <a:rPr lang="en-GB" i="1" dirty="0">
                <a:solidFill>
                  <a:srgbClr val="000000"/>
                </a:solidFill>
              </a:rPr>
              <a:t>occurring and the magnitude of </a:t>
            </a:r>
            <a:r>
              <a:rPr lang="en-GB" b="1" i="1" dirty="0">
                <a:solidFill>
                  <a:srgbClr val="000000"/>
                </a:solidFill>
              </a:rPr>
              <a:t>its impact on objectives</a:t>
            </a:r>
            <a:r>
              <a:rPr lang="en-GB" i="1" dirty="0">
                <a:solidFill>
                  <a:srgbClr val="000000"/>
                </a:solidFill>
              </a:rPr>
              <a:t> </a:t>
            </a:r>
            <a:r>
              <a:rPr lang="en-GB" dirty="0">
                <a:solidFill>
                  <a:srgbClr val="000000"/>
                </a:solidFill>
              </a:rPr>
              <a:t>(page 4)</a:t>
            </a:r>
            <a:endParaRPr lang="en-GB" i="1" dirty="0"/>
          </a:p>
        </p:txBody>
      </p:sp>
      <p:sp>
        <p:nvSpPr>
          <p:cNvPr id="2" name="Tijdelijke aanduiding voor tekst 1">
            <a:extLst>
              <a:ext uri="{FF2B5EF4-FFF2-40B4-BE49-F238E27FC236}">
                <a16:creationId xmlns:a16="http://schemas.microsoft.com/office/drawing/2014/main" id="{A63C5A2A-4BB9-40C8-9CF9-D2A601EEBD62}"/>
              </a:ext>
            </a:extLst>
          </p:cNvPr>
          <p:cNvSpPr>
            <a:spLocks noGrp="1"/>
          </p:cNvSpPr>
          <p:nvPr>
            <p:ph type="body" sz="quarter" idx="13"/>
          </p:nvPr>
        </p:nvSpPr>
        <p:spPr/>
        <p:txBody>
          <a:bodyPr/>
          <a:lstStyle/>
          <a:p>
            <a:r>
              <a:rPr lang="en-GB" dirty="0"/>
              <a:t>Ref. 1.2</a:t>
            </a:r>
            <a:endParaRPr lang="nl-NL" dirty="0"/>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normAutofit/>
          </a:bodyPr>
          <a:lstStyle/>
          <a:p>
            <a:pPr eaLnBrk="1" hangingPunct="1">
              <a:defRPr/>
            </a:pPr>
            <a:r>
              <a:rPr lang="en-GB" dirty="0"/>
              <a:t>Programme perspective</a:t>
            </a:r>
          </a:p>
        </p:txBody>
      </p:sp>
      <p:sp>
        <p:nvSpPr>
          <p:cNvPr id="241667" name="Rectangle 3"/>
          <p:cNvSpPr>
            <a:spLocks noGrp="1" noChangeArrowheads="1"/>
          </p:cNvSpPr>
          <p:nvPr>
            <p:ph sz="quarter" idx="1"/>
          </p:nvPr>
        </p:nvSpPr>
        <p:spPr/>
        <p:txBody>
          <a:bodyPr>
            <a:normAutofit/>
          </a:bodyPr>
          <a:lstStyle/>
          <a:p>
            <a:pPr eaLnBrk="1" hangingPunct="1"/>
            <a:r>
              <a:rPr lang="en-GB" dirty="0">
                <a:solidFill>
                  <a:srgbClr val="231F20"/>
                </a:solidFill>
              </a:rPr>
              <a:t>Relate directly to programme objectives and will be selected for their relevance to the programme</a:t>
            </a:r>
          </a:p>
          <a:p>
            <a:pPr eaLnBrk="1" hangingPunct="1"/>
            <a:r>
              <a:rPr lang="en-GB" dirty="0">
                <a:solidFill>
                  <a:srgbClr val="231F20"/>
                </a:solidFill>
              </a:rPr>
              <a:t>EWI’s here might include:</a:t>
            </a:r>
          </a:p>
          <a:p>
            <a:pPr lvl="1" eaLnBrk="1" hangingPunct="1"/>
            <a:r>
              <a:rPr lang="en-GB" dirty="0">
                <a:solidFill>
                  <a:srgbClr val="231F20"/>
                </a:solidFill>
              </a:rPr>
              <a:t>Establishment of </a:t>
            </a:r>
            <a:r>
              <a:rPr lang="en-GB" b="1" dirty="0">
                <a:solidFill>
                  <a:srgbClr val="231F20"/>
                </a:solidFill>
              </a:rPr>
              <a:t>new capabilities </a:t>
            </a:r>
            <a:r>
              <a:rPr lang="en-GB" dirty="0">
                <a:solidFill>
                  <a:srgbClr val="231F20"/>
                </a:solidFill>
              </a:rPr>
              <a:t>on time and on budget</a:t>
            </a:r>
          </a:p>
          <a:p>
            <a:pPr lvl="1" eaLnBrk="1" hangingPunct="1"/>
            <a:r>
              <a:rPr lang="en-GB" dirty="0">
                <a:solidFill>
                  <a:srgbClr val="231F20"/>
                </a:solidFill>
              </a:rPr>
              <a:t>Delivery of planned </a:t>
            </a:r>
            <a:r>
              <a:rPr lang="en-GB" b="1" dirty="0">
                <a:solidFill>
                  <a:srgbClr val="231F20"/>
                </a:solidFill>
              </a:rPr>
              <a:t>benefits</a:t>
            </a:r>
            <a:r>
              <a:rPr lang="en-GB" dirty="0">
                <a:solidFill>
                  <a:srgbClr val="231F20"/>
                </a:solidFill>
              </a:rPr>
              <a:t> on time and on budget</a:t>
            </a:r>
          </a:p>
          <a:p>
            <a:pPr eaLnBrk="1" hangingPunct="1"/>
            <a:r>
              <a:rPr lang="en-GB" dirty="0">
                <a:solidFill>
                  <a:srgbClr val="231F20"/>
                </a:solidFill>
              </a:rPr>
              <a:t>Other Early Warning Indicators are changes in the programme’s context (e.g. management structures, stakeholders and interdependencies with other programmes)</a:t>
            </a:r>
          </a:p>
        </p:txBody>
      </p:sp>
      <p:sp>
        <p:nvSpPr>
          <p:cNvPr id="2" name="Tijdelijke aanduiding voor tekst 1">
            <a:extLst>
              <a:ext uri="{FF2B5EF4-FFF2-40B4-BE49-F238E27FC236}">
                <a16:creationId xmlns:a16="http://schemas.microsoft.com/office/drawing/2014/main" id="{254E68AE-5256-47CC-9579-B12AEE5B2C9D}"/>
              </a:ext>
            </a:extLst>
          </p:cNvPr>
          <p:cNvSpPr>
            <a:spLocks noGrp="1"/>
          </p:cNvSpPr>
          <p:nvPr>
            <p:ph type="body" sz="quarter" idx="13"/>
          </p:nvPr>
        </p:nvSpPr>
        <p:spPr/>
        <p:txBody>
          <a:bodyPr/>
          <a:lstStyle/>
          <a:p>
            <a:endParaRPr lang="nl-NL"/>
          </a:p>
        </p:txBody>
      </p:sp>
      <p:sp>
        <p:nvSpPr>
          <p:cNvPr id="5" name="Tekstvak 4">
            <a:extLst>
              <a:ext uri="{FF2B5EF4-FFF2-40B4-BE49-F238E27FC236}">
                <a16:creationId xmlns:a16="http://schemas.microsoft.com/office/drawing/2014/main" id="{D205985D-BC16-4507-91B9-DE5417DD28C8}"/>
              </a:ext>
            </a:extLst>
          </p:cNvPr>
          <p:cNvSpPr txBox="1"/>
          <p:nvPr/>
        </p:nvSpPr>
        <p:spPr>
          <a:xfrm>
            <a:off x="9302657" y="253281"/>
            <a:ext cx="2032185"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Informs decision-making</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GB" dirty="0"/>
              <a:t>Programme perspective</a:t>
            </a:r>
          </a:p>
        </p:txBody>
      </p:sp>
      <p:sp>
        <p:nvSpPr>
          <p:cNvPr id="3" name="Tijdelijke aanduiding voor inhoud 2">
            <a:extLst>
              <a:ext uri="{FF2B5EF4-FFF2-40B4-BE49-F238E27FC236}">
                <a16:creationId xmlns:a16="http://schemas.microsoft.com/office/drawing/2014/main" id="{B63FE0C3-B4CE-4691-AED7-453157AE0D38}"/>
              </a:ext>
            </a:extLst>
          </p:cNvPr>
          <p:cNvSpPr>
            <a:spLocks noGrp="1"/>
          </p:cNvSpPr>
          <p:nvPr>
            <p:ph sz="quarter" idx="1"/>
          </p:nvPr>
        </p:nvSpPr>
        <p:spPr/>
        <p:txBody>
          <a:bodyPr/>
          <a:lstStyle/>
          <a:p>
            <a:r>
              <a:rPr lang="en-GB" dirty="0"/>
              <a:t>Regular programme risk reports should be provided to the Senior Responsible Owner and programme director/manager</a:t>
            </a:r>
          </a:p>
          <a:p>
            <a:r>
              <a:rPr lang="en-GB" dirty="0"/>
              <a:t>Risk reports produced at key decision points (end of programme definition or end of each tranche )</a:t>
            </a:r>
          </a:p>
          <a:p>
            <a:r>
              <a:rPr lang="en-GB" dirty="0"/>
              <a:t>Risks exceeding  tolerances require prompt reporting to the Senior Responsible Owner and programme board</a:t>
            </a:r>
          </a:p>
          <a:p>
            <a:r>
              <a:rPr lang="en-GB" dirty="0"/>
              <a:t>Programme risks escalated to the strategic perspective where they exceed the risk tolerance set for the programme within the programme’s risk management strategy</a:t>
            </a:r>
          </a:p>
          <a:p>
            <a:r>
              <a:rPr lang="en-GB" dirty="0"/>
              <a:t>Project risks escalated to the programme where they exceed tolerances or where they could affect the achievement of programme objectives</a:t>
            </a:r>
          </a:p>
          <a:p>
            <a:endParaRPr lang="nl-NL" dirty="0"/>
          </a:p>
        </p:txBody>
      </p:sp>
      <p:sp>
        <p:nvSpPr>
          <p:cNvPr id="2" name="Tijdelijke aanduiding voor tekst 1">
            <a:extLst>
              <a:ext uri="{FF2B5EF4-FFF2-40B4-BE49-F238E27FC236}">
                <a16:creationId xmlns:a16="http://schemas.microsoft.com/office/drawing/2014/main" id="{33389E88-2573-4808-B693-7BD0D1452BBB}"/>
              </a:ext>
            </a:extLst>
          </p:cNvPr>
          <p:cNvSpPr>
            <a:spLocks noGrp="1"/>
          </p:cNvSpPr>
          <p:nvPr>
            <p:ph type="body" sz="quarter" idx="13"/>
          </p:nvPr>
        </p:nvSpPr>
        <p:spPr/>
        <p:txBody>
          <a:bodyPr/>
          <a:lstStyle/>
          <a:p>
            <a:endParaRPr lang="nl-NL"/>
          </a:p>
        </p:txBody>
      </p:sp>
      <p:sp>
        <p:nvSpPr>
          <p:cNvPr id="5" name="Tekstvak 4">
            <a:extLst>
              <a:ext uri="{FF2B5EF4-FFF2-40B4-BE49-F238E27FC236}">
                <a16:creationId xmlns:a16="http://schemas.microsoft.com/office/drawing/2014/main" id="{A5CD0E9D-0C79-4E1A-8CB3-4498BEA1C160}"/>
              </a:ext>
            </a:extLst>
          </p:cNvPr>
          <p:cNvSpPr txBox="1"/>
          <p:nvPr/>
        </p:nvSpPr>
        <p:spPr>
          <a:xfrm>
            <a:off x="9302657" y="253281"/>
            <a:ext cx="2032185"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Informs decision-making</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GB" dirty="0"/>
              <a:t>Project perspective</a:t>
            </a:r>
          </a:p>
        </p:txBody>
      </p:sp>
      <p:sp>
        <p:nvSpPr>
          <p:cNvPr id="254979" name="Rectangle 3"/>
          <p:cNvSpPr>
            <a:spLocks noGrp="1" noChangeArrowheads="1"/>
          </p:cNvSpPr>
          <p:nvPr>
            <p:ph sz="quarter" idx="1"/>
          </p:nvPr>
        </p:nvSpPr>
        <p:spPr/>
        <p:txBody>
          <a:bodyPr/>
          <a:lstStyle/>
          <a:p>
            <a:r>
              <a:rPr lang="en-GB" dirty="0"/>
              <a:t>Key EWI’s relate directly to the project’s objectives</a:t>
            </a:r>
          </a:p>
          <a:p>
            <a:r>
              <a:rPr lang="en-GB" dirty="0"/>
              <a:t>EWI’s here might include:</a:t>
            </a:r>
          </a:p>
          <a:p>
            <a:pPr lvl="1"/>
            <a:r>
              <a:rPr lang="en-GB" dirty="0"/>
              <a:t>Design packages accomplished to schedule/late</a:t>
            </a:r>
          </a:p>
          <a:p>
            <a:pPr lvl="1"/>
            <a:r>
              <a:rPr lang="en-GB" dirty="0"/>
              <a:t>Approvals accomplished to schedule/late</a:t>
            </a:r>
          </a:p>
          <a:p>
            <a:pPr lvl="1"/>
            <a:r>
              <a:rPr lang="en-GB" dirty="0"/>
              <a:t>Major supplier performance</a:t>
            </a:r>
          </a:p>
          <a:p>
            <a:pPr lvl="1"/>
            <a:r>
              <a:rPr lang="en-GB" dirty="0"/>
              <a:t>Contractor performance</a:t>
            </a:r>
          </a:p>
          <a:p>
            <a:pPr lvl="1"/>
            <a:r>
              <a:rPr lang="en-GB" dirty="0"/>
              <a:t>Adherence to schedule</a:t>
            </a:r>
          </a:p>
          <a:p>
            <a:pPr lvl="1"/>
            <a:r>
              <a:rPr lang="en-GB" dirty="0"/>
              <a:t>Staff turnover</a:t>
            </a:r>
          </a:p>
          <a:p>
            <a:pPr lvl="1"/>
            <a:r>
              <a:rPr lang="en-GB" dirty="0"/>
              <a:t>Claims submitted</a:t>
            </a:r>
          </a:p>
          <a:p>
            <a:pPr lvl="1"/>
            <a:r>
              <a:rPr lang="en-GB" dirty="0"/>
              <a:t>Stoppages</a:t>
            </a:r>
          </a:p>
          <a:p>
            <a:pPr lvl="1"/>
            <a:r>
              <a:rPr lang="en-GB" dirty="0"/>
              <a:t>Increases in staff skills, motivation, morale or loyalty</a:t>
            </a:r>
          </a:p>
        </p:txBody>
      </p:sp>
      <p:sp>
        <p:nvSpPr>
          <p:cNvPr id="2" name="Tijdelijke aanduiding voor tekst 1">
            <a:extLst>
              <a:ext uri="{FF2B5EF4-FFF2-40B4-BE49-F238E27FC236}">
                <a16:creationId xmlns:a16="http://schemas.microsoft.com/office/drawing/2014/main" id="{07EEB366-9AB7-49B8-9976-1454A18B8E6C}"/>
              </a:ext>
            </a:extLst>
          </p:cNvPr>
          <p:cNvSpPr>
            <a:spLocks noGrp="1"/>
          </p:cNvSpPr>
          <p:nvPr>
            <p:ph type="body" sz="quarter" idx="13"/>
          </p:nvPr>
        </p:nvSpPr>
        <p:spPr/>
        <p:txBody>
          <a:bodyPr/>
          <a:lstStyle/>
          <a:p>
            <a:endParaRPr lang="nl-NL"/>
          </a:p>
        </p:txBody>
      </p:sp>
      <p:sp>
        <p:nvSpPr>
          <p:cNvPr id="5" name="Tekstvak 4">
            <a:extLst>
              <a:ext uri="{FF2B5EF4-FFF2-40B4-BE49-F238E27FC236}">
                <a16:creationId xmlns:a16="http://schemas.microsoft.com/office/drawing/2014/main" id="{BD5501B2-6A2E-46EA-9404-F679E61FE796}"/>
              </a:ext>
            </a:extLst>
          </p:cNvPr>
          <p:cNvSpPr txBox="1"/>
          <p:nvPr/>
        </p:nvSpPr>
        <p:spPr>
          <a:xfrm>
            <a:off x="9302657" y="253281"/>
            <a:ext cx="2032185"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Informs decision-making</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GB" dirty="0"/>
              <a:t>Project perspective</a:t>
            </a:r>
          </a:p>
        </p:txBody>
      </p:sp>
      <p:sp>
        <p:nvSpPr>
          <p:cNvPr id="256003" name="Rectangle 3"/>
          <p:cNvSpPr>
            <a:spLocks noGrp="1" noChangeArrowheads="1"/>
          </p:cNvSpPr>
          <p:nvPr>
            <p:ph sz="quarter" idx="1"/>
          </p:nvPr>
        </p:nvSpPr>
        <p:spPr/>
        <p:txBody>
          <a:bodyPr>
            <a:normAutofit lnSpcReduction="10000"/>
          </a:bodyPr>
          <a:lstStyle/>
          <a:p>
            <a:pPr marL="0" indent="0">
              <a:buNone/>
            </a:pPr>
            <a:r>
              <a:rPr lang="en-GB" dirty="0"/>
              <a:t>Objectives of project EWI’s:</a:t>
            </a:r>
          </a:p>
          <a:p>
            <a:r>
              <a:rPr lang="en-GB" dirty="0"/>
              <a:t>Provide information to enable corrective or mitigation actions to take place</a:t>
            </a:r>
          </a:p>
          <a:p>
            <a:r>
              <a:rPr lang="en-GB" dirty="0"/>
              <a:t>Indicators must be updated on a regular cycle and any action thought appropriate must be implemented swiftly to ensure it will have an impact</a:t>
            </a:r>
          </a:p>
          <a:p>
            <a:r>
              <a:rPr lang="en-GB" dirty="0"/>
              <a:t>Project participants must know from the start </a:t>
            </a:r>
          </a:p>
          <a:p>
            <a:pPr lvl="1"/>
            <a:r>
              <a:rPr lang="en-GB" dirty="0"/>
              <a:t>What the indicators are </a:t>
            </a:r>
          </a:p>
          <a:p>
            <a:pPr lvl="1"/>
            <a:r>
              <a:rPr lang="en-GB" dirty="0"/>
              <a:t>What information is to be collected to be conveyed against the indicator</a:t>
            </a:r>
          </a:p>
          <a:p>
            <a:pPr lvl="1"/>
            <a:r>
              <a:rPr lang="en-GB" dirty="0"/>
              <a:t>Reporting frequency</a:t>
            </a:r>
          </a:p>
          <a:p>
            <a:pPr lvl="1"/>
            <a:r>
              <a:rPr lang="en-GB" dirty="0"/>
              <a:t>Corrective action will be required when necessary to implement project changes to achieve the project objectives</a:t>
            </a:r>
          </a:p>
        </p:txBody>
      </p:sp>
      <p:sp>
        <p:nvSpPr>
          <p:cNvPr id="2" name="Tijdelijke aanduiding voor tekst 1">
            <a:extLst>
              <a:ext uri="{FF2B5EF4-FFF2-40B4-BE49-F238E27FC236}">
                <a16:creationId xmlns:a16="http://schemas.microsoft.com/office/drawing/2014/main" id="{AD6D5063-372F-46F7-822B-996EE6D4D90C}"/>
              </a:ext>
            </a:extLst>
          </p:cNvPr>
          <p:cNvSpPr>
            <a:spLocks noGrp="1"/>
          </p:cNvSpPr>
          <p:nvPr>
            <p:ph type="body" sz="quarter" idx="13"/>
          </p:nvPr>
        </p:nvSpPr>
        <p:spPr/>
        <p:txBody>
          <a:bodyPr/>
          <a:lstStyle/>
          <a:p>
            <a:endParaRPr lang="nl-NL"/>
          </a:p>
        </p:txBody>
      </p:sp>
      <p:sp>
        <p:nvSpPr>
          <p:cNvPr id="5" name="Tekstvak 4">
            <a:extLst>
              <a:ext uri="{FF2B5EF4-FFF2-40B4-BE49-F238E27FC236}">
                <a16:creationId xmlns:a16="http://schemas.microsoft.com/office/drawing/2014/main" id="{88925506-C7E4-4209-AA44-B76D8E12C614}"/>
              </a:ext>
            </a:extLst>
          </p:cNvPr>
          <p:cNvSpPr txBox="1"/>
          <p:nvPr/>
        </p:nvSpPr>
        <p:spPr>
          <a:xfrm>
            <a:off x="9302657" y="253281"/>
            <a:ext cx="2032185"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Informs decision-making</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GB" dirty="0"/>
              <a:t>Project perspective</a:t>
            </a:r>
          </a:p>
        </p:txBody>
      </p:sp>
      <p:sp>
        <p:nvSpPr>
          <p:cNvPr id="251907" name="Rectangle 3"/>
          <p:cNvSpPr>
            <a:spLocks noGrp="1" noChangeArrowheads="1"/>
          </p:cNvSpPr>
          <p:nvPr>
            <p:ph sz="quarter" idx="1"/>
          </p:nvPr>
        </p:nvSpPr>
        <p:spPr/>
        <p:txBody>
          <a:bodyPr/>
          <a:lstStyle/>
          <a:p>
            <a:r>
              <a:rPr lang="en-GB" dirty="0"/>
              <a:t>Regular project risk reports should be provided to the Senior Responsible Owner and project director/manager. </a:t>
            </a:r>
          </a:p>
          <a:p>
            <a:r>
              <a:rPr lang="en-GB" dirty="0"/>
              <a:t>Risk reports produced at key decision points </a:t>
            </a:r>
            <a:r>
              <a:rPr lang="en-GB" dirty="0" err="1"/>
              <a:t>i.e</a:t>
            </a:r>
            <a:r>
              <a:rPr lang="en-GB" dirty="0"/>
              <a:t> project initiation and stage end</a:t>
            </a:r>
          </a:p>
          <a:p>
            <a:r>
              <a:rPr lang="en-GB" dirty="0"/>
              <a:t>Updates required as project progresses</a:t>
            </a:r>
          </a:p>
          <a:p>
            <a:r>
              <a:rPr lang="en-GB" dirty="0"/>
              <a:t>Sponsors need a detailed progress report at key stages to enable them to decide if they wish to continue, suspend or terminate the project</a:t>
            </a:r>
          </a:p>
        </p:txBody>
      </p:sp>
      <p:sp>
        <p:nvSpPr>
          <p:cNvPr id="2" name="Tijdelijke aanduiding voor tekst 1">
            <a:extLst>
              <a:ext uri="{FF2B5EF4-FFF2-40B4-BE49-F238E27FC236}">
                <a16:creationId xmlns:a16="http://schemas.microsoft.com/office/drawing/2014/main" id="{4A576EBC-55AB-4CA2-896D-0DDD315633D6}"/>
              </a:ext>
            </a:extLst>
          </p:cNvPr>
          <p:cNvSpPr>
            <a:spLocks noGrp="1"/>
          </p:cNvSpPr>
          <p:nvPr>
            <p:ph type="body" sz="quarter" idx="13"/>
          </p:nvPr>
        </p:nvSpPr>
        <p:spPr/>
        <p:txBody>
          <a:bodyPr/>
          <a:lstStyle/>
          <a:p>
            <a:endParaRPr lang="nl-NL"/>
          </a:p>
        </p:txBody>
      </p:sp>
      <p:sp>
        <p:nvSpPr>
          <p:cNvPr id="5" name="Tekstvak 4">
            <a:extLst>
              <a:ext uri="{FF2B5EF4-FFF2-40B4-BE49-F238E27FC236}">
                <a16:creationId xmlns:a16="http://schemas.microsoft.com/office/drawing/2014/main" id="{F31A647E-91AF-4F34-AE81-3EB14EA2A7FD}"/>
              </a:ext>
            </a:extLst>
          </p:cNvPr>
          <p:cNvSpPr txBox="1"/>
          <p:nvPr/>
        </p:nvSpPr>
        <p:spPr>
          <a:xfrm>
            <a:off x="9302657" y="253281"/>
            <a:ext cx="2032185"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Informs decision-making</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GB" dirty="0"/>
              <a:t>Operational perspective</a:t>
            </a:r>
          </a:p>
        </p:txBody>
      </p:sp>
      <p:sp>
        <p:nvSpPr>
          <p:cNvPr id="273411" name="Rectangle 3"/>
          <p:cNvSpPr>
            <a:spLocks noGrp="1" noChangeArrowheads="1"/>
          </p:cNvSpPr>
          <p:nvPr>
            <p:ph sz="quarter" idx="1"/>
          </p:nvPr>
        </p:nvSpPr>
        <p:spPr/>
        <p:txBody>
          <a:bodyPr/>
          <a:lstStyle/>
          <a:p>
            <a:pPr marL="0" indent="0">
              <a:buNone/>
            </a:pPr>
            <a:r>
              <a:rPr lang="en-GB" dirty="0"/>
              <a:t>Relate directly to:</a:t>
            </a:r>
          </a:p>
          <a:p>
            <a:r>
              <a:rPr lang="en-GB" dirty="0"/>
              <a:t>Customer churn</a:t>
            </a:r>
          </a:p>
          <a:p>
            <a:r>
              <a:rPr lang="en-GB" dirty="0"/>
              <a:t>Staff turnover</a:t>
            </a:r>
          </a:p>
          <a:p>
            <a:r>
              <a:rPr lang="en-GB" dirty="0"/>
              <a:t>Levels of overtime of staff</a:t>
            </a:r>
          </a:p>
          <a:p>
            <a:r>
              <a:rPr lang="en-GB" dirty="0"/>
              <a:t>Achievement of service quality levels</a:t>
            </a:r>
          </a:p>
          <a:p>
            <a:r>
              <a:rPr lang="en-GB" dirty="0"/>
              <a:t>Achievement of unit cost targets</a:t>
            </a:r>
          </a:p>
          <a:p>
            <a:r>
              <a:rPr lang="en-GB" dirty="0"/>
              <a:t>Achievement of volume targets</a:t>
            </a:r>
          </a:p>
          <a:p>
            <a:r>
              <a:rPr lang="en-GB" dirty="0"/>
              <a:t>Achievement of delivery on time targets</a:t>
            </a:r>
          </a:p>
          <a:p>
            <a:r>
              <a:rPr lang="en-GB" dirty="0"/>
              <a:t>Achievement of revenue targets</a:t>
            </a:r>
          </a:p>
          <a:p>
            <a:r>
              <a:rPr lang="en-GB" dirty="0"/>
              <a:t>Levels of safety incidents or injury</a:t>
            </a:r>
          </a:p>
          <a:p>
            <a:r>
              <a:rPr lang="en-GB" dirty="0"/>
              <a:t>Incidents of plant or process failure</a:t>
            </a:r>
          </a:p>
        </p:txBody>
      </p:sp>
      <p:sp>
        <p:nvSpPr>
          <p:cNvPr id="2" name="Tijdelijke aanduiding voor tekst 1">
            <a:extLst>
              <a:ext uri="{FF2B5EF4-FFF2-40B4-BE49-F238E27FC236}">
                <a16:creationId xmlns:a16="http://schemas.microsoft.com/office/drawing/2014/main" id="{53B2DE3B-C20E-47C8-9734-4504F1856CFA}"/>
              </a:ext>
            </a:extLst>
          </p:cNvPr>
          <p:cNvSpPr>
            <a:spLocks noGrp="1"/>
          </p:cNvSpPr>
          <p:nvPr>
            <p:ph type="body" sz="quarter" idx="13"/>
          </p:nvPr>
        </p:nvSpPr>
        <p:spPr/>
        <p:txBody>
          <a:bodyPr/>
          <a:lstStyle/>
          <a:p>
            <a:endParaRPr lang="nl-NL"/>
          </a:p>
        </p:txBody>
      </p:sp>
      <p:sp>
        <p:nvSpPr>
          <p:cNvPr id="5" name="Tekstvak 4">
            <a:extLst>
              <a:ext uri="{FF2B5EF4-FFF2-40B4-BE49-F238E27FC236}">
                <a16:creationId xmlns:a16="http://schemas.microsoft.com/office/drawing/2014/main" id="{96F4B0D8-95AD-4B8A-9725-F3A5BE4804ED}"/>
              </a:ext>
            </a:extLst>
          </p:cNvPr>
          <p:cNvSpPr txBox="1"/>
          <p:nvPr/>
        </p:nvSpPr>
        <p:spPr>
          <a:xfrm>
            <a:off x="9302657" y="253281"/>
            <a:ext cx="2032185"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Informs decision-making</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GB" dirty="0"/>
              <a:t>Operational perspective</a:t>
            </a:r>
          </a:p>
        </p:txBody>
      </p:sp>
      <p:sp>
        <p:nvSpPr>
          <p:cNvPr id="2" name="Tijdelijke aanduiding voor inhoud 1">
            <a:extLst>
              <a:ext uri="{FF2B5EF4-FFF2-40B4-BE49-F238E27FC236}">
                <a16:creationId xmlns:a16="http://schemas.microsoft.com/office/drawing/2014/main" id="{9EF2F3BD-F63F-45E9-890F-2E477039BFFF}"/>
              </a:ext>
            </a:extLst>
          </p:cNvPr>
          <p:cNvSpPr>
            <a:spLocks noGrp="1"/>
          </p:cNvSpPr>
          <p:nvPr>
            <p:ph sz="quarter" idx="1"/>
          </p:nvPr>
        </p:nvSpPr>
        <p:spPr/>
        <p:txBody>
          <a:bodyPr/>
          <a:lstStyle/>
          <a:p>
            <a:r>
              <a:rPr lang="en-GB" dirty="0"/>
              <a:t>Regular reviews by operational management and independent personnel against operational controls</a:t>
            </a:r>
          </a:p>
          <a:p>
            <a:r>
              <a:rPr lang="en-GB" dirty="0"/>
              <a:t>All staff should be responsible for reporting breaches in internal controls </a:t>
            </a:r>
          </a:p>
          <a:p>
            <a:r>
              <a:rPr lang="en-GB" dirty="0"/>
              <a:t>Identified risks should be recorded and escalated to management for assessment, and control 	</a:t>
            </a:r>
          </a:p>
          <a:p>
            <a:r>
              <a:rPr lang="en-GB" dirty="0"/>
              <a:t>If exceeding the tolerance levels, further escalation or notification to senior management is required</a:t>
            </a:r>
          </a:p>
          <a:p>
            <a:r>
              <a:rPr lang="en-GB" dirty="0"/>
              <a:t>Management team should provide any exception reports if necessary</a:t>
            </a:r>
          </a:p>
          <a:p>
            <a:endParaRPr lang="nl-NL" dirty="0"/>
          </a:p>
        </p:txBody>
      </p:sp>
      <p:sp>
        <p:nvSpPr>
          <p:cNvPr id="3" name="Tijdelijke aanduiding voor tekst 2">
            <a:extLst>
              <a:ext uri="{FF2B5EF4-FFF2-40B4-BE49-F238E27FC236}">
                <a16:creationId xmlns:a16="http://schemas.microsoft.com/office/drawing/2014/main" id="{76351540-E371-4A15-82D5-7F16DA4AB616}"/>
              </a:ext>
            </a:extLst>
          </p:cNvPr>
          <p:cNvSpPr>
            <a:spLocks noGrp="1"/>
          </p:cNvSpPr>
          <p:nvPr>
            <p:ph type="body" sz="quarter" idx="13"/>
          </p:nvPr>
        </p:nvSpPr>
        <p:spPr/>
        <p:txBody>
          <a:bodyPr/>
          <a:lstStyle/>
          <a:p>
            <a:endParaRPr lang="nl-NL"/>
          </a:p>
        </p:txBody>
      </p:sp>
      <p:sp>
        <p:nvSpPr>
          <p:cNvPr id="5" name="Tekstvak 4">
            <a:extLst>
              <a:ext uri="{FF2B5EF4-FFF2-40B4-BE49-F238E27FC236}">
                <a16:creationId xmlns:a16="http://schemas.microsoft.com/office/drawing/2014/main" id="{F7A0AF6D-4AD4-4AFB-80AA-3171C71107CF}"/>
              </a:ext>
            </a:extLst>
          </p:cNvPr>
          <p:cNvSpPr txBox="1"/>
          <p:nvPr/>
        </p:nvSpPr>
        <p:spPr>
          <a:xfrm>
            <a:off x="9302657" y="253281"/>
            <a:ext cx="2032185" cy="707876"/>
          </a:xfrm>
          <a:prstGeom prst="rect">
            <a:avLst/>
          </a:prstGeom>
          <a:noFill/>
        </p:spPr>
        <p:txBody>
          <a:bodyPr wrap="square" lIns="91431" tIns="45715" rIns="91431" bIns="45715" rtlCol="0">
            <a:spAutoFit/>
          </a:bodyPr>
          <a:lstStyle/>
          <a:p>
            <a:pPr algn="ctr"/>
            <a:r>
              <a:rPr lang="en-US" sz="2000" dirty="0">
                <a:solidFill>
                  <a:srgbClr val="FF6600"/>
                </a:solidFill>
                <a:latin typeface="Calibri" panose="020F0502020204030204" pitchFamily="34" charset="0"/>
                <a:cs typeface="Calibri" panose="020F0502020204030204" pitchFamily="34" charset="0"/>
              </a:rPr>
              <a:t>Informs decision-making</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03512" y="1124744"/>
            <a:ext cx="9998903" cy="1470025"/>
          </a:xfrm>
        </p:spPr>
        <p:txBody>
          <a:bodyPr/>
          <a:lstStyle/>
          <a:p>
            <a:r>
              <a:rPr lang="en-US" dirty="0"/>
              <a:t>The M_o_R principles</a:t>
            </a:r>
          </a:p>
        </p:txBody>
      </p:sp>
      <p:sp>
        <p:nvSpPr>
          <p:cNvPr id="3" name="Tijdelijke aanduiding voor tekst 2"/>
          <p:cNvSpPr>
            <a:spLocks noGrp="1"/>
          </p:cNvSpPr>
          <p:nvPr>
            <p:ph type="body" idx="4294967295"/>
          </p:nvPr>
        </p:nvSpPr>
        <p:spPr>
          <a:xfrm>
            <a:off x="4419600" y="2708275"/>
            <a:ext cx="7772400" cy="3741738"/>
          </a:xfrm>
        </p:spPr>
        <p:txBody>
          <a:bodyPr>
            <a:normAutofit/>
          </a:bodyPr>
          <a:lstStyle/>
          <a:p>
            <a:pPr marL="268261" indent="-268261">
              <a:buFont typeface="Arial" pitchFamily="34" charset="0"/>
              <a:buChar char="•"/>
            </a:pPr>
            <a:r>
              <a:rPr lang="en-US" dirty="0"/>
              <a:t>Aligns with objectives</a:t>
            </a:r>
          </a:p>
          <a:p>
            <a:pPr marL="268261" indent="-268261">
              <a:buFont typeface="Arial" pitchFamily="34" charset="0"/>
              <a:buChar char="•"/>
            </a:pPr>
            <a:r>
              <a:rPr lang="en-US" dirty="0"/>
              <a:t>Fits the context</a:t>
            </a:r>
          </a:p>
          <a:p>
            <a:pPr marL="268261" indent="-268261">
              <a:buFont typeface="Arial" pitchFamily="34" charset="0"/>
              <a:buChar char="•"/>
            </a:pPr>
            <a:r>
              <a:rPr lang="en-US" dirty="0"/>
              <a:t>Engages stakeholders</a:t>
            </a:r>
          </a:p>
          <a:p>
            <a:pPr marL="268261" indent="-268261">
              <a:buFont typeface="Arial" pitchFamily="34" charset="0"/>
              <a:buChar char="•"/>
            </a:pPr>
            <a:r>
              <a:rPr lang="en-US" dirty="0"/>
              <a:t>Provides clear guidance</a:t>
            </a:r>
          </a:p>
          <a:p>
            <a:pPr marL="268261" indent="-268261">
              <a:buFont typeface="Arial" pitchFamily="34" charset="0"/>
              <a:buChar char="•"/>
            </a:pPr>
            <a:r>
              <a:rPr lang="en-US" dirty="0"/>
              <a:t>Informs decision-making</a:t>
            </a:r>
          </a:p>
          <a:p>
            <a:pPr marL="268261" indent="-268261">
              <a:buFont typeface="Arial" pitchFamily="34" charset="0"/>
              <a:buChar char="•"/>
            </a:pPr>
            <a:r>
              <a:rPr lang="en-US" dirty="0">
                <a:solidFill>
                  <a:srgbClr val="FF6600"/>
                </a:solidFill>
              </a:rPr>
              <a:t>Facilitates continual improvement</a:t>
            </a:r>
          </a:p>
          <a:p>
            <a:pPr marL="268261" indent="-268261">
              <a:buFont typeface="Arial" pitchFamily="34" charset="0"/>
              <a:buChar char="•"/>
            </a:pPr>
            <a:r>
              <a:rPr lang="en-US" dirty="0"/>
              <a:t>Creates a supportive culture</a:t>
            </a:r>
          </a:p>
          <a:p>
            <a:pPr marL="268261" indent="-268261">
              <a:buFont typeface="Arial" pitchFamily="34" charset="0"/>
              <a:buChar char="•"/>
            </a:pPr>
            <a:r>
              <a:rPr lang="en-US" dirty="0"/>
              <a:t>Achieves measurable value</a:t>
            </a:r>
          </a:p>
          <a:p>
            <a:pPr marL="268261" indent="-268261">
              <a:buFont typeface="Arial" pitchFamily="34" charset="0"/>
              <a:buChar char="•"/>
            </a:pP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Facilitates continual improvement</a:t>
            </a:r>
          </a:p>
        </p:txBody>
      </p:sp>
      <p:sp>
        <p:nvSpPr>
          <p:cNvPr id="3" name="Tijdelijke aanduiding voor inhoud 2"/>
          <p:cNvSpPr>
            <a:spLocks noGrp="1"/>
          </p:cNvSpPr>
          <p:nvPr>
            <p:ph sz="quarter" idx="1"/>
          </p:nvPr>
        </p:nvSpPr>
        <p:spPr>
          <a:xfrm>
            <a:off x="1679510" y="2420938"/>
            <a:ext cx="8832980" cy="3888382"/>
          </a:xfrm>
        </p:spPr>
        <p:txBody>
          <a:bodyPr>
            <a:normAutofit/>
          </a:bodyPr>
          <a:lstStyle/>
          <a:p>
            <a:pPr marL="0" indent="0">
              <a:spcBef>
                <a:spcPts val="600"/>
              </a:spcBef>
              <a:spcAft>
                <a:spcPts val="600"/>
              </a:spcAft>
              <a:buNone/>
            </a:pPr>
            <a:r>
              <a:rPr lang="en-US" dirty="0"/>
              <a:t>The primary outcome is:</a:t>
            </a:r>
          </a:p>
          <a:p>
            <a:pPr marL="357188" indent="-357188">
              <a:spcBef>
                <a:spcPts val="600"/>
              </a:spcBef>
              <a:spcAft>
                <a:spcPts val="600"/>
              </a:spcAft>
              <a:buFont typeface="Wingdings" pitchFamily="2" charset="2"/>
              <a:buChar char="Ø"/>
            </a:pPr>
            <a:r>
              <a:rPr lang="en-US" dirty="0"/>
              <a:t>That valuable resources are not wasted by making the same mistake twice</a:t>
            </a:r>
          </a:p>
          <a:p>
            <a:pPr marL="357188" indent="-357188">
              <a:spcBef>
                <a:spcPts val="600"/>
              </a:spcBef>
              <a:spcAft>
                <a:spcPts val="600"/>
              </a:spcAft>
              <a:buFont typeface="Wingdings" pitchFamily="2" charset="2"/>
              <a:buChar char="Ø"/>
            </a:pPr>
            <a:r>
              <a:rPr lang="en-US" dirty="0"/>
              <a:t>Or by missing an opportunity</a:t>
            </a:r>
          </a:p>
          <a:p>
            <a:pPr marL="357188" indent="-357188">
              <a:spcBef>
                <a:spcPts val="600"/>
              </a:spcBef>
              <a:spcAft>
                <a:spcPts val="600"/>
              </a:spcAft>
              <a:buFont typeface="Wingdings" pitchFamily="2" charset="2"/>
              <a:buChar char="Ø"/>
            </a:pPr>
            <a:endParaRPr lang="en-US" dirty="0"/>
          </a:p>
        </p:txBody>
      </p:sp>
      <p:sp>
        <p:nvSpPr>
          <p:cNvPr id="5" name="Tijdelijke aanduiding voor tekst 4">
            <a:extLst>
              <a:ext uri="{FF2B5EF4-FFF2-40B4-BE49-F238E27FC236}">
                <a16:creationId xmlns:a16="http://schemas.microsoft.com/office/drawing/2014/main" id="{B9C140B3-12EF-41D3-BEAE-EA8706C1A886}"/>
              </a:ext>
            </a:extLst>
          </p:cNvPr>
          <p:cNvSpPr>
            <a:spLocks noGrp="1"/>
          </p:cNvSpPr>
          <p:nvPr>
            <p:ph type="body" sz="quarter" idx="13"/>
          </p:nvPr>
        </p:nvSpPr>
        <p:spPr/>
        <p:txBody>
          <a:bodyPr/>
          <a:lstStyle/>
          <a:p>
            <a:r>
              <a:rPr lang="en-GB" dirty="0"/>
              <a:t>Ref. 2.7</a:t>
            </a:r>
            <a:endParaRPr lang="nl-NL" dirty="0"/>
          </a:p>
        </p:txBody>
      </p:sp>
      <p:sp>
        <p:nvSpPr>
          <p:cNvPr id="10" name="Tekstvak 9"/>
          <p:cNvSpPr txBox="1"/>
          <p:nvPr/>
        </p:nvSpPr>
        <p:spPr>
          <a:xfrm>
            <a:off x="1992314" y="1412875"/>
            <a:ext cx="8351837" cy="707886"/>
          </a:xfrm>
          <a:prstGeom prst="rect">
            <a:avLst/>
          </a:prstGeom>
          <a:solidFill>
            <a:schemeClr val="bg1"/>
          </a:solidFill>
          <a:ln w="28575">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i="1" dirty="0">
                <a:latin typeface="Trebuchet MS" pitchFamily="34" charset="0"/>
              </a:rPr>
              <a:t>Risk management uses historical data and facilitates learning and continual improvement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Facilitates continual improvement</a:t>
            </a:r>
          </a:p>
        </p:txBody>
      </p:sp>
      <p:sp>
        <p:nvSpPr>
          <p:cNvPr id="3" name="Tijdelijke aanduiding voor inhoud 2"/>
          <p:cNvSpPr>
            <a:spLocks noGrp="1"/>
          </p:cNvSpPr>
          <p:nvPr>
            <p:ph sz="quarter" idx="1"/>
          </p:nvPr>
        </p:nvSpPr>
        <p:spPr/>
        <p:txBody>
          <a:bodyPr>
            <a:normAutofit/>
          </a:bodyPr>
          <a:lstStyle/>
          <a:p>
            <a:pPr marL="0" indent="0">
              <a:buNone/>
            </a:pPr>
            <a:r>
              <a:rPr lang="en-GB" dirty="0"/>
              <a:t>For continual improvement an organisation should:</a:t>
            </a:r>
          </a:p>
          <a:p>
            <a:pPr marL="357188" indent="-357188"/>
            <a:r>
              <a:rPr lang="en-GB" dirty="0"/>
              <a:t>Develop strategies to improve risk maturity</a:t>
            </a:r>
          </a:p>
          <a:p>
            <a:pPr marL="361950" indent="-361950"/>
            <a:r>
              <a:rPr lang="en-GB" dirty="0"/>
              <a:t>Review against a maturity model to determine the expected benefits</a:t>
            </a:r>
          </a:p>
          <a:p>
            <a:pPr marL="363501" indent="-363501"/>
            <a:r>
              <a:rPr lang="en-GB" dirty="0"/>
              <a:t>Prepare a realistic plan to the next level of maturity</a:t>
            </a:r>
          </a:p>
          <a:p>
            <a:pPr marL="363501" indent="-363501"/>
            <a:r>
              <a:rPr lang="en-GB" dirty="0"/>
              <a:t>Manage it as a project with clear objectives, resources, timeframe and against a Business case</a:t>
            </a:r>
          </a:p>
          <a:p>
            <a:pPr marL="363501" indent="-363501"/>
            <a:r>
              <a:rPr lang="en-GB" dirty="0"/>
              <a:t>Reviews will help an organisation understand the effectiveness of risk response planning</a:t>
            </a:r>
          </a:p>
          <a:p>
            <a:pPr marL="363501" indent="-363501"/>
            <a:r>
              <a:rPr lang="en-GB" dirty="0"/>
              <a:t>Perform M_o_R health checks</a:t>
            </a:r>
          </a:p>
          <a:p>
            <a:pPr marL="363501" indent="-363501"/>
            <a:endParaRPr lang="en-GB" dirty="0"/>
          </a:p>
        </p:txBody>
      </p:sp>
      <p:sp>
        <p:nvSpPr>
          <p:cNvPr id="5" name="Tijdelijke aanduiding voor tekst 4">
            <a:extLst>
              <a:ext uri="{FF2B5EF4-FFF2-40B4-BE49-F238E27FC236}">
                <a16:creationId xmlns:a16="http://schemas.microsoft.com/office/drawing/2014/main" id="{56ACAC35-0BB2-43B2-9D7A-7B48C75C7FA9}"/>
              </a:ext>
            </a:extLst>
          </p:cNvPr>
          <p:cNvSpPr>
            <a:spLocks noGrp="1"/>
          </p:cNvSpPr>
          <p:nvPr>
            <p:ph type="body" sz="quarter" idx="13"/>
          </p:nvPr>
        </p:nvSpPr>
        <p:spPr/>
        <p:txBody>
          <a:bodyPr/>
          <a:lstStyle/>
          <a:p>
            <a:r>
              <a:rPr lang="en-GB" dirty="0"/>
              <a:t>Ref. 2.7</a:t>
            </a:r>
            <a:endParaRPr lang="nl-NL"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 1 - &amp;quot;PRINCE2® Foundation&amp;quot;&quot;/&gt;&lt;property id=&quot;20307&quot; value=&quot;256&quot;/&gt;&lt;/object&gt;&lt;object type=&quot;3&quot; unique_id=&quot;10005&quot;&gt;&lt;property id=&quot;20148&quot; value=&quot;5&quot;/&gt;&lt;property id=&quot;20300&quot; value=&quot;Dia 7 - &amp;quot;De Structuur van PRINCE2&amp;quot;&quot;/&gt;&lt;property id=&quot;20307&quot; value=&quot;264&quot;/&gt;&lt;/object&gt;&lt;object type=&quot;3&quot; unique_id=&quot;10008&quot;&gt;&lt;property id=&quot;20148&quot; value=&quot;5&quot;/&gt;&lt;property id=&quot;20300&quot; value=&quot;Dia 28 - &amp;quot;Process Diagrams&amp;quot;&quot;/&gt;&lt;property id=&quot;20307&quot; value=&quot;267&quot;/&gt;&lt;/object&gt;&lt;object type=&quot;3&quot; unique_id=&quot;10009&quot;&gt;&lt;property id=&quot;20148&quot; value=&quot;5&quot;/&gt;&lt;property id=&quot;20300&quot; value=&quot;Dia 6 - &amp;quot;OGC Best Practices&amp;quot;&quot;/&gt;&lt;property id=&quot;20307&quot; value=&quot;268&quot;/&gt;&lt;/object&gt;&lt;object type=&quot;3&quot; unique_id=&quot;10010&quot;&gt;&lt;property id=&quot;20148&quot; value=&quot;5&quot;/&gt;&lt;property id=&quot;20300&quot; value=&quot;Dia 8 - &amp;quot;De 7 Principes&amp;quot;&quot;/&gt;&lt;property id=&quot;20307&quot; value=&quot;269&quot;/&gt;&lt;/object&gt;&lt;object type=&quot;3&quot; unique_id=&quot;10012&quot;&gt;&lt;property id=&quot;20148&quot; value=&quot;5&quot;/&gt;&lt;property id=&quot;20300&quot; value=&quot;Dia 9 - &amp;quot;De 7 Thema’s&amp;quot;&quot;/&gt;&lt;property id=&quot;20307&quot; value=&quot;270&quot;/&gt;&lt;/object&gt;&lt;object type=&quot;3&quot; unique_id=&quot;10013&quot;&gt;&lt;property id=&quot;20148&quot; value=&quot;5&quot;/&gt;&lt;property id=&quot;20300&quot; value=&quot;Dia 25 - &amp;quot;De 7 Processen&amp;quot;&quot;/&gt;&lt;property id=&quot;20307&quot; value=&quot;271&quot;/&gt;&lt;/object&gt;&lt;object type=&quot;3&quot; unique_id=&quot;10014&quot;&gt;&lt;property id=&quot;20148&quot; value=&quot;5&quot;/&gt;&lt;property id=&quot;20300&quot; value=&quot;Dia 4 - &amp;quot;Wat is Projectmanagement?&amp;quot;&quot;/&gt;&lt;property id=&quot;20307&quot; value=&quot;272&quot;/&gt;&lt;/object&gt;&lt;object type=&quot;3&quot; unique_id=&quot;10015&quot;&gt;&lt;property id=&quot;20148&quot; value=&quot;5&quot;/&gt;&lt;property id=&quot;20300&quot; value=&quot;Dia 23 - &amp;quot;Het Procesmodel&amp;quot;&quot;/&gt;&lt;property id=&quot;20307&quot; value=&quot;273&quot;/&gt;&lt;/object&gt;&lt;object type=&quot;3&quot; unique_id=&quot;10016&quot;&gt;&lt;property id=&quot;20148&quot; value=&quot;5&quot;/&gt;&lt;property id=&quot;20300&quot; value=&quot;Dia 24 - &amp;quot;PRINCE2 processen in de tijd&amp;quot;&quot;/&gt;&lt;property id=&quot;20307&quot; value=&quot;439&quot;/&gt;&lt;/object&gt;&lt;object type=&quot;3&quot; unique_id=&quot;10017&quot;&gt;&lt;property id=&quot;20148&quot; value=&quot;5&quot;/&gt;&lt;property id=&quot;20300&quot; value=&quot;Dia 10 - &amp;quot;Thema Business Case&amp;quot;&quot;/&gt;&lt;property id=&quot;20307&quot; value=&quot;297&quot;/&gt;&lt;/object&gt;&lt;object type=&quot;3&quot; unique_id=&quot;10018&quot;&gt;&lt;property id=&quot;20148&quot; value=&quot;5&quot;/&gt;&lt;property id=&quot;20300&quot; value=&quot;Dia 11 - &amp;quot;Relatie tussen Output, Outcome + Benefits&amp;quot;&quot;/&gt;&lt;property id=&quot;20307&quot; value=&quot;298&quot;/&gt;&lt;/object&gt;&lt;object type=&quot;3&quot; unique_id=&quot;10020&quot;&gt;&lt;property id=&quot;20148&quot; value=&quot;5&quot;/&gt;&lt;property id=&quot;20300&quot; value=&quot;Dia 12 - &amp;quot;Business Case development path&amp;quot;&quot;/&gt;&lt;property id=&quot;20307&quot; value=&quot;440&quot;/&gt;&lt;/object&gt;&lt;object type=&quot;3&quot; unique_id=&quot;10021&quot;&gt;&lt;property id=&quot;20148&quot; value=&quot;5&quot;/&gt;&lt;property id=&quot;20300&quot; value=&quot;Dia 13 - &amp;quot;Samenstelling van de Business Case&amp;quot;&quot;/&gt;&lt;property id=&quot;20307&quot; value=&quot;301&quot;/&gt;&lt;/object&gt;&lt;object type=&quot;3&quot; unique_id=&quot;10022&quot;&gt;&lt;property id=&quot;20148&quot; value=&quot;5&quot;/&gt;&lt;property id=&quot;20300&quot; value=&quot;Dia 15 - &amp;quot;Thema Organisatie&amp;quot;&quot;/&gt;&lt;property id=&quot;20307&quot; value=&quot;275&quot;/&gt;&lt;/object&gt;&lt;object type=&quot;3&quot; unique_id=&quot;10023&quot;&gt;&lt;property id=&quot;20148&quot; value=&quot;5&quot;/&gt;&lt;property id=&quot;20300&quot; value=&quot;Dia 16 - &amp;quot;Projectmanagementstructuur&amp;quot;&quot;/&gt;&lt;property id=&quot;20307&quot; value=&quot;276&quot;/&gt;&lt;/object&gt;&lt;object type=&quot;3&quot; unique_id=&quot;10024&quot;&gt;&lt;property id=&quot;20148&quot; value=&quot;5&quot;/&gt;&lt;property id=&quot;20300&quot; value=&quot;Dia 17 - &amp;quot;Stakeholders&amp;quot;&quot;/&gt;&lt;property id=&quot;20307&quot; value=&quot;277&quot;/&gt;&lt;/object&gt;&lt;object type=&quot;3&quot; unique_id=&quot;10026&quot;&gt;&lt;property id=&quot;20148&quot; value=&quot;5&quot;/&gt;&lt;property id=&quot;20300&quot; value=&quot;Dia 18 - &amp;quot;De Project Organisatie&amp;quot;&quot;/&gt;&lt;property id=&quot;20307&quot; value=&quot;279&quot;/&gt;&lt;/object&gt;&lt;object type=&quot;3&quot; unique_id=&quot;10027&quot;&gt;&lt;property id=&quot;20148&quot; value=&quot;5&quot;/&gt;&lt;property id=&quot;20300&quot; value=&quot;Dia 19 - &amp;quot;Using User and Supplier groups&amp;quot;&quot;/&gt;&lt;property id=&quot;20307&quot; value=&quot;282&quot;/&gt;&lt;/object&gt;&lt;object type=&quot;3&quot; unique_id=&quot;10028&quot;&gt;&lt;property id=&quot;20148&quot; value=&quot;5&quot;/&gt;&lt;property id=&quot;20300&quot; value=&quot;Dia 20 - &amp;quot;Project Board&amp;quot;&quot;/&gt;&lt;property id=&quot;20307&quot; value=&quot;280&quot;/&gt;&lt;/object&gt;&lt;object type=&quot;3&quot; unique_id=&quot;10029&quot;&gt;&lt;property id=&quot;20148&quot; value=&quot;5&quot;/&gt;&lt;property id=&quot;20300&quot; value=&quot;Dia 21 - &amp;quot;Facetten van Project Manager’s rol&amp;quot;&quot;/&gt;&lt;property id=&quot;20307&quot; value=&quot;281&quot;/&gt;&lt;/object&gt;&lt;object type=&quot;3&quot; unique_id=&quot;10031&quot;&gt;&lt;property id=&quot;20148&quot; value=&quot;5&quot;/&gt;&lt;property id=&quot;20300&quot; value=&quot;Dia 26 - &amp;quot;PRINCE2 processes in de tijd&amp;quot;&quot;/&gt;&lt;property id=&quot;20307&quot; value=&quot;415&quot;/&gt;&lt;/object&gt;&lt;object type=&quot;3&quot; unique_id=&quot;10032&quot;&gt;&lt;property id=&quot;20148&quot; value=&quot;5&quot;/&gt;&lt;property id=&quot;20300&quot; value=&quot;Dia 29 - &amp;quot;Starting Up a project&amp;quot;&quot;/&gt;&lt;property id=&quot;20307&quot; value=&quot;288&quot;/&gt;&lt;/object&gt;&lt;object type=&quot;3&quot; unique_id=&quot;10033&quot;&gt;&lt;property id=&quot;20148&quot; value=&quot;5&quot;/&gt;&lt;property id=&quot;20300&quot; value=&quot;Dia 30 - &amp;quot;Daily Log&amp;quot;&quot;/&gt;&lt;property id=&quot;20307&quot; value=&quot;290&quot;/&gt;&lt;/object&gt;&lt;object type=&quot;3&quot; unique_id=&quot;10034&quot;&gt;&lt;property id=&quot;20148&quot; value=&quot;5&quot;/&gt;&lt;property id=&quot;20300&quot; value=&quot;Dia 31 - &amp;quot;De Project Brief&amp;quot;&quot;/&gt;&lt;property id=&quot;20307&quot; value=&quot;302&quot;/&gt;&lt;/object&gt;&lt;object type=&quot;3&quot; unique_id=&quot;10035&quot;&gt;&lt;property id=&quot;20148&quot; value=&quot;5&quot;/&gt;&lt;property id=&quot;20300&quot; value=&quot;Dia 34 - &amp;quot;Het Procesmodel&amp;quot;&quot;/&gt;&lt;property id=&quot;20307&quot; value=&quot;416&quot;/&gt;&lt;/object&gt;&lt;object type=&quot;3&quot; unique_id=&quot;10036&quot;&gt;&lt;property id=&quot;20148&quot; value=&quot;5&quot;/&gt;&lt;property id=&quot;20300&quot; value=&quot;Dia 33 - &amp;quot;PRINCE2 processes in time&amp;quot;&quot;/&gt;&lt;property id=&quot;20307&quot; value=&quot;417&quot;/&gt;&lt;/object&gt;&lt;object type=&quot;3&quot; unique_id=&quot;10037&quot;&gt;&lt;property id=&quot;20148&quot; value=&quot;5&quot;/&gt;&lt;property id=&quot;20300&quot; value=&quot;Dia 35 - &amp;quot;Initiating a Project&amp;quot;&quot;/&gt;&lt;property id=&quot;20307&quot; value=&quot;317&quot;/&gt;&lt;/object&gt;&lt;object type=&quot;3&quot; unique_id=&quot;10038&quot;&gt;&lt;property id=&quot;20148&quot; value=&quot;5&quot;/&gt;&lt;property id=&quot;20300&quot; value=&quot;Dia 36&quot;/&gt;&lt;property id=&quot;20307&quot; value=&quot;318&quot;/&gt;&lt;/object&gt;&lt;object type=&quot;3&quot; unique_id=&quot;10039&quot;&gt;&lt;property id=&quot;20148&quot; value=&quot;5&quot;/&gt;&lt;property id=&quot;20300&quot; value=&quot;Dia 38 - &amp;quot;Risk Management Strategy&amp;quot;&quot;/&gt;&lt;property id=&quot;20307&quot; value=&quot;320&quot;/&gt;&lt;/object&gt;&lt;object type=&quot;3&quot; unique_id=&quot;10040&quot;&gt;&lt;property id=&quot;20148&quot; value=&quot;5&quot;/&gt;&lt;property id=&quot;20300&quot; value=&quot;Dia 39 - &amp;quot;Quality Management Strategy&amp;quot;&quot;/&gt;&lt;property id=&quot;20307&quot; value=&quot;323&quot;/&gt;&lt;/object&gt;&lt;object type=&quot;3&quot; unique_id=&quot;10041&quot;&gt;&lt;property id=&quot;20148&quot; value=&quot;5&quot;/&gt;&lt;property id=&quot;20300&quot; value=&quot;Dia 40 - &amp;quot;Communication Management Strategy&amp;quot;&quot;/&gt;&lt;property id=&quot;20307&quot; value=&quot;325&quot;/&gt;&lt;/object&gt;&lt;object type=&quot;3&quot; unique_id=&quot;10042&quot;&gt;&lt;property id=&quot;20148&quot; value=&quot;5&quot;/&gt;&lt;property id=&quot;20300&quot; value=&quot;Dia 37 - &amp;quot;Project initiation Documentation&amp;quot;&quot;/&gt;&lt;property id=&quot;20307&quot; value=&quot;330&quot;/&gt;&lt;/object&gt;&lt;object type=&quot;3&quot; unique_id=&quot;10043&quot;&gt;&lt;property id=&quot;20148&quot; value=&quot;5&quot;/&gt;&lt;property id=&quot;20300&quot; value=&quot;Dia 48 - &amp;quot;Thema Plans&amp;quot;&quot;/&gt;&lt;property id=&quot;20307&quot; value=&quot;331&quot;/&gt;&lt;/object&gt;&lt;object type=&quot;3&quot; unique_id=&quot;10044&quot;&gt;&lt;property id=&quot;20148&quot; value=&quot;5&quot;/&gt;&lt;property id=&quot;20300&quot; value=&quot;Dia 49 - &amp;quot;PRINCE2 planning levels&amp;quot;&quot;/&gt;&lt;property id=&quot;20307&quot; value=&quot;332&quot;/&gt;&lt;/object&gt;&lt;object type=&quot;3&quot; unique_id=&quot;10045&quot;&gt;&lt;property id=&quot;20148&quot; value=&quot;5&quot;/&gt;&lt;property id=&quot;20300&quot; value=&quot;Dia 50 - &amp;quot;PRINCE2 approach to plans&amp;quot;&quot;/&gt;&lt;property id=&quot;20307&quot; value=&quot;333&quot;/&gt;&lt;/object&gt;&lt;object type=&quot;3&quot; unique_id=&quot;10046&quot;&gt;&lt;property id=&quot;20148&quot; value=&quot;5&quot;/&gt;&lt;property id=&quot;20300&quot; value=&quot;Dia 52 - &amp;quot;Prepare the schedule&amp;quot;&quot;/&gt;&lt;property id=&quot;20307&quot; value=&quot;334&quot;/&gt;&lt;/object&gt;&lt;object type=&quot;3&quot; unique_id=&quot;10048&quot;&gt;&lt;property id=&quot;20148&quot; value=&quot;5&quot;/&gt;&lt;property id=&quot;20300&quot; value=&quot;Dia 53&quot;/&gt;&lt;property id=&quot;20307&quot; value=&quot;336&quot;/&gt;&lt;/object&gt;&lt;object type=&quot;3&quot; unique_id=&quot;10049&quot;&gt;&lt;property id=&quot;20148&quot; value=&quot;5&quot;/&gt;&lt;property id=&quot;20300&quot; value=&quot;Dia 54&quot;/&gt;&lt;property id=&quot;20307&quot; value=&quot;337&quot;/&gt;&lt;/object&gt;&lt;object type=&quot;3&quot; unique_id=&quot;10052&quot;&gt;&lt;property id=&quot;20148&quot; value=&quot;5&quot;/&gt;&lt;property id=&quot;20300&quot; value=&quot;Dia 76 - &amp;quot;Tolerance areas&amp;quot;&quot;/&gt;&lt;property id=&quot;20307&quot; value=&quot;406&quot;/&gt;&lt;/object&gt;&lt;object type=&quot;3&quot; unique_id=&quot;10053&quot;&gt;&lt;property id=&quot;20148&quot; value=&quot;5&quot;/&gt;&lt;property id=&quot;20300&quot; value=&quot;Dia 41 - &amp;quot;Thema Quality&amp;amp;#x09;&amp;quot;&quot;/&gt;&lt;property id=&quot;20307&quot; value=&quot;342&quot;/&gt;&lt;/object&gt;&lt;object type=&quot;3&quot; unique_id=&quot;10054&quot;&gt;&lt;property id=&quot;20148&quot; value=&quot;5&quot;/&gt;&lt;property id=&quot;20300&quot; value=&quot;Dia 42 - &amp;quot;Scope of Quality theme&amp;quot;&quot;/&gt;&lt;property id=&quot;20307&quot; value=&quot;343&quot;/&gt;&lt;/object&gt;&lt;object type=&quot;3&quot; unique_id=&quot;10055&quot;&gt;&lt;property id=&quot;20148&quot; value=&quot;5&quot;/&gt;&lt;property id=&quot;20300&quot; value=&quot;Dia 43 - &amp;quot;Quality Audit Trail&amp;quot;&quot;/&gt;&lt;property id=&quot;20307&quot; value=&quot;344&quot;/&gt;&lt;/object&gt;&lt;object type=&quot;3&quot; unique_id=&quot;10056&quot;&gt;&lt;property id=&quot;20148&quot; value=&quot;5&quot;/&gt;&lt;property id=&quot;20300&quot; value=&quot;Dia 44 - &amp;quot;Quality Planning&amp;quot;&quot;/&gt;&lt;property id=&quot;20307&quot; value=&quot;408&quot;/&gt;&lt;/object&gt;&lt;object type=&quot;3&quot; unique_id=&quot;10057&quot;&gt;&lt;property id=&quot;20148&quot; value=&quot;5&quot;/&gt;&lt;property id=&quot;20300&quot; value=&quot;Dia 45&quot;/&gt;&lt;property id=&quot;20307&quot; value=&quot;345&quot;/&gt;&lt;/object&gt;&lt;object type=&quot;3&quot; unique_id=&quot;10058&quot;&gt;&lt;property id=&quot;20148&quot; value=&quot;5&quot;/&gt;&lt;property id=&quot;20300&quot; value=&quot;Dia 46 - &amp;quot;Project Assurance and Quality Assurance&amp;quot;&quot;/&gt;&lt;property id=&quot;20307&quot; value=&quot;407&quot;/&gt;&lt;/object&gt;&lt;object type=&quot;3&quot; unique_id=&quot;10059&quot;&gt;&lt;property id=&quot;20148&quot; value=&quot;5&quot;/&gt;&lt;property id=&quot;20300&quot; value=&quot;Dia 47 - &amp;quot;Quality Control&amp;quot;&quot;/&gt;&lt;property id=&quot;20307&quot; value=&quot;409&quot;/&gt;&lt;/object&gt;&lt;object type=&quot;3&quot; unique_id=&quot;10060&quot;&gt;&lt;property id=&quot;20148&quot; value=&quot;5&quot;/&gt;&lt;property id=&quot;20300&quot; value=&quot;Dia 56 - &amp;quot;Thema Risicomanagement&amp;quot;&quot;/&gt;&lt;property id=&quot;20307&quot; value=&quot;423&quot;/&gt;&lt;/object&gt;&lt;object type=&quot;3&quot; unique_id=&quot;10061&quot;&gt;&lt;property id=&quot;20148&quot; value=&quot;5&quot;/&gt;&lt;property id=&quot;20300&quot; value=&quot;Dia 57 - &amp;quot;Risk Management Procedure&amp;quot;&quot;/&gt;&lt;property id=&quot;20307&quot; value=&quot;424&quot;/&gt;&lt;/object&gt;&lt;object type=&quot;3&quot; unique_id=&quot;10062&quot;&gt;&lt;property id=&quot;20148&quot; value=&quot;5&quot;/&gt;&lt;property id=&quot;20300&quot; value=&quot;Dia 58 - &amp;quot;Risk Management Strategy&amp;quot;&quot;/&gt;&lt;property id=&quot;20307&quot; value=&quot;426&quot;/&gt;&lt;/object&gt;&lt;object type=&quot;3&quot; unique_id=&quot;10063&quot;&gt;&lt;property id=&quot;20148&quot; value=&quot;5&quot;/&gt;&lt;property id=&quot;20300&quot; value=&quot;Dia 59 - &amp;quot;Risk register&amp;quot;&quot;/&gt;&lt;property id=&quot;20307&quot; value=&quot;427&quot;/&gt;&lt;/object&gt;&lt;object type=&quot;3&quot; unique_id=&quot;10064&quot;&gt;&lt;property id=&quot;20148&quot; value=&quot;5&quot;/&gt;&lt;property id=&quot;20300&quot; value=&quot;Dia 60 - &amp;quot;Een volledige risicobeschrijving&amp;quot;&quot;/&gt;&lt;property id=&quot;20307&quot; value=&quot;428&quot;/&gt;&lt;/object&gt;&lt;object type=&quot;3&quot; unique_id=&quot;10065&quot;&gt;&lt;property id=&quot;20148&quot; value=&quot;5&quot;/&gt;&lt;property id=&quot;20300&quot; value=&quot;Dia 61 - &amp;quot;Probability Impact matrix&amp;quot;&quot;/&gt;&lt;property id=&quot;20307&quot; value=&quot;429&quot;/&gt;&lt;/object&gt;&lt;object type=&quot;3&quot; unique_id=&quot;10066&quot;&gt;&lt;property id=&quot;20148&quot; value=&quot;5&quot;/&gt;&lt;property id=&quot;20300&quot; value=&quot;Dia 62 - &amp;quot;Summary Risk Profile&amp;quot;&quot;/&gt;&lt;property id=&quot;20307&quot; value=&quot;430&quot;/&gt;&lt;/object&gt;&lt;object type=&quot;3&quot; unique_id=&quot;10067&quot;&gt;&lt;property id=&quot;20148&quot; value=&quot;5&quot;/&gt;&lt;property id=&quot;20300&quot; value=&quot;Dia 63 - &amp;quot;Risicomaatregelen&amp;quot;&quot;/&gt;&lt;property id=&quot;20307&quot; value=&quot;431&quot;/&gt;&lt;/object&gt;&lt;object type=&quot;3&quot; unique_id=&quot;10068&quot;&gt;&lt;property id=&quot;20148&quot; value=&quot;5&quot;/&gt;&lt;property id=&quot;20300&quot; value=&quot;Dia 66 - &amp;quot;Het Procesmodel&amp;quot;&quot;/&gt;&lt;property id=&quot;20307&quot; value=&quot;420&quot;/&gt;&lt;/object&gt;&lt;object type=&quot;3&quot; unique_id=&quot;10069&quot;&gt;&lt;property id=&quot;20148&quot; value=&quot;5&quot;/&gt;&lt;property id=&quot;20300&quot; value=&quot;Dia 65 - &amp;quot;PRINCE2 processes in time&amp;quot;&quot;/&gt;&lt;property id=&quot;20307&quot; value=&quot;421&quot;/&gt;&lt;/object&gt;&lt;object type=&quot;3&quot; unique_id=&quot;10070&quot;&gt;&lt;property id=&quot;20148&quot; value=&quot;5&quot;/&gt;&lt;property id=&quot;20300&quot; value=&quot;Dia 67 - &amp;quot;Controlling a Stage&amp;quot;&quot;/&gt;&lt;property id=&quot;20307&quot; value=&quot;355&quot;/&gt;&lt;/object&gt;&lt;object type=&quot;3&quot; unique_id=&quot;10071&quot;&gt;&lt;property id=&quot;20148&quot; value=&quot;5&quot;/&gt;&lt;property id=&quot;20300&quot; value=&quot;Dia 68 - &amp;quot;Managing Product delivery&amp;quot;&quot;/&gt;&lt;property id=&quot;20307&quot; value=&quot;364&quot;/&gt;&lt;/object&gt;&lt;object type=&quot;3&quot; unique_id=&quot;10075&quot;&gt;&lt;property id=&quot;20148&quot; value=&quot;5&quot;/&gt;&lt;property id=&quot;20300&quot; value=&quot;Dia 69 - &amp;quot;Thema Change&amp;quot;&quot;/&gt;&lt;property id=&quot;20307&quot; value=&quot;368&quot;/&gt;&lt;/object&gt;&lt;object type=&quot;3&quot; unique_id=&quot;10076&quot;&gt;&lt;property id=&quot;20148&quot; value=&quot;5&quot;/&gt;&lt;property id=&quot;20300&quot; value=&quot;Dia 70 - &amp;quot;Types of Issues&amp;quot;&quot;/&gt;&lt;property id=&quot;20307&quot; value=&quot;369&quot;/&gt;&lt;/object&gt;&lt;object type=&quot;3&quot; unique_id=&quot;10077&quot;&gt;&lt;property id=&quot;20148&quot; value=&quot;5&quot;/&gt;&lt;property id=&quot;20300&quot; value=&quot;Dia 71 - &amp;quot;Issue and Change control procedure&amp;quot;&quot;/&gt;&lt;property id=&quot;20307&quot; value=&quot;370&quot;/&gt;&lt;/object&gt;&lt;object type=&quot;3&quot; unique_id=&quot;10078&quot;&gt;&lt;property id=&quot;20148&quot; value=&quot;5&quot;/&gt;&lt;property id=&quot;20300&quot; value=&quot;Dia 72 - &amp;quot;Option analysis&amp;quot;&quot;/&gt;&lt;property id=&quot;20307&quot; value=&quot;371&quot;/&gt;&lt;/object&gt;&lt;object type=&quot;3&quot; unique_id=&quot;10079&quot;&gt;&lt;property id=&quot;20148&quot; value=&quot;5&quot;/&gt;&lt;property id=&quot;20300&quot; value=&quot;Dia 74 - &amp;quot;Thema Progress&amp;quot;&quot;/&gt;&lt;property id=&quot;20307&quot; value=&quot;372&quot;/&gt;&lt;/object&gt;&lt;object type=&quot;3&quot; unique_id=&quot;10080&quot;&gt;&lt;property id=&quot;20148&quot; value=&quot;5&quot;/&gt;&lt;property id=&quot;20300&quot; value=&quot;Dia 75 - &amp;quot;Delegating tolerance + reporting progress&amp;quot;&quot;/&gt;&lt;property id=&quot;20307&quot; value=&quot;410&quot;/&gt;&lt;/object&gt;&lt;object type=&quot;3&quot; unique_id=&quot;10081&quot;&gt;&lt;property id=&quot;20148&quot; value=&quot;5&quot;/&gt;&lt;property id=&quot;20300&quot; value=&quot;Dia 77 - &amp;quot;Tolerance areas&amp;quot;&quot;/&gt;&lt;property id=&quot;20307&quot; value=&quot;374&quot;/&gt;&lt;/object&gt;&lt;object type=&quot;3&quot; unique_id=&quot;10082&quot;&gt;&lt;property id=&quot;20148&quot; value=&quot;5&quot;/&gt;&lt;property id=&quot;20300&quot; value=&quot;Dia 78 - &amp;quot;Highlight Report &amp;quot;&quot;/&gt;&lt;property id=&quot;20307&quot; value=&quot;375&quot;/&gt;&lt;/object&gt;&lt;object type=&quot;3&quot; unique_id=&quot;10083&quot;&gt;&lt;property id=&quot;20148&quot; value=&quot;5&quot;/&gt;&lt;property id=&quot;20300&quot; value=&quot;Dia 79 - &amp;quot;Checkpoint Report&amp;quot;&quot;/&gt;&lt;property id=&quot;20307&quot; value=&quot;376&quot;/&gt;&lt;/object&gt;&lt;object type=&quot;3&quot; unique_id=&quot;10084&quot;&gt;&lt;property id=&quot;20148&quot; value=&quot;5&quot;/&gt;&lt;property id=&quot;20300&quot; value=&quot;Dia 80 - &amp;quot;Managing a Stage Boundary&amp;quot;&quot;/&gt;&lt;property id=&quot;20307&quot; value=&quot;379&quot;/&gt;&lt;/object&gt;&lt;object type=&quot;3&quot; unique_id=&quot;10085&quot;&gt;&lt;property id=&quot;20148&quot; value=&quot;5&quot;/&gt;&lt;property id=&quot;20300&quot; value=&quot;Dia 83 - &amp;quot;Het Procesmodel&amp;quot;&quot;/&gt;&lt;property id=&quot;20307&quot; value=&quot;418&quot;/&gt;&lt;/object&gt;&lt;object type=&quot;3&quot; unique_id=&quot;10086&quot;&gt;&lt;property id=&quot;20148&quot; value=&quot;5&quot;/&gt;&lt;property id=&quot;20300&quot; value=&quot;Dia 82 - &amp;quot;PRINCE2 processes in time&amp;quot;&quot;/&gt;&lt;property id=&quot;20307&quot; value=&quot;419&quot;/&gt;&lt;/object&gt;&lt;object type=&quot;3&quot; unique_id=&quot;10087&quot;&gt;&lt;property id=&quot;20148&quot; value=&quot;5&quot;/&gt;&lt;property id=&quot;20300&quot; value=&quot;Dia 84 - &amp;quot;Closing a Project&amp;quot;&quot;/&gt;&lt;property id=&quot;20307&quot; value=&quot;385&quot;/&gt;&lt;/object&gt;&lt;object type=&quot;3&quot; unique_id=&quot;10088&quot;&gt;&lt;property id=&quot;20148&quot; value=&quot;5&quot;/&gt;&lt;property id=&quot;20300&quot; value=&quot;Dia 85 - &amp;quot;Directing a Project&amp;quot;&quot;/&gt;&lt;property id=&quot;20307&quot; value=&quot;433&quot;/&gt;&lt;/object&gt;&lt;object type=&quot;3&quot; unique_id=&quot;10089&quot;&gt;&lt;property id=&quot;20148&quot; value=&quot;5&quot;/&gt;&lt;property id=&quot;20300&quot; value=&quot;Dia 86 - &amp;quot;Tailoring PRINCE2 &amp;quot;&quot;/&gt;&lt;property id=&quot;20307&quot; value=&quot;391&quot;/&gt;&lt;/object&gt;&lt;object type=&quot;3&quot; unique_id=&quot;10090&quot;&gt;&lt;property id=&quot;20148&quot; value=&quot;5&quot;/&gt;&lt;property id=&quot;20300&quot; value=&quot;Dia 87 - &amp;quot;Tailoring PRINCE2 &amp;quot;&quot;/&gt;&lt;property id=&quot;20307&quot; value=&quot;392&quot;/&gt;&lt;/object&gt;&lt;object type=&quot;3&quot; unique_id=&quot;10092&quot;&gt;&lt;property id=&quot;20148&quot; value=&quot;5&quot;/&gt;&lt;property id=&quot;20300&quot; value=&quot;Dia 88 - &amp;quot;Tailoring PRINCE2 &amp;quot;&quot;/&gt;&lt;property id=&quot;20307&quot; value=&quot;422&quot;/&gt;&lt;/object&gt;&lt;object type=&quot;3&quot; unique_id=&quot;10093&quot;&gt;&lt;property id=&quot;20148&quot; value=&quot;5&quot;/&gt;&lt;property id=&quot;20300&quot; value=&quot;Dia 89 - &amp;quot;Projects and Programmes&amp;quot;&quot;/&gt;&lt;property id=&quot;20307&quot; value=&quot;411&quot;/&gt;&lt;/object&gt;&lt;object type=&quot;3&quot; unique_id=&quot;10094&quot;&gt;&lt;property id=&quot;20148&quot; value=&quot;5&quot;/&gt;&lt;property id=&quot;20300&quot; value=&quot;Dia 90 - &amp;quot;Tailoring PRINCE2 &amp;quot;&quot;/&gt;&lt;property id=&quot;20307&quot; value=&quot;394&quot;/&gt;&lt;/object&gt;&lt;object type=&quot;3&quot; unique_id=&quot;10095&quot;&gt;&lt;property id=&quot;20148&quot; value=&quot;5&quot;/&gt;&lt;property id=&quot;20300&quot; value=&quot;Dia 91 - &amp;quot;PRINCE2 Scalability&amp;quot;&quot;/&gt;&lt;property id=&quot;20307&quot; value=&quot;395&quot;/&gt;&lt;/object&gt;&lt;object type=&quot;3&quot; unique_id=&quot;10096&quot;&gt;&lt;property id=&quot;20148&quot; value=&quot;5&quot;/&gt;&lt;property id=&quot;20300&quot; value=&quot;Dia 92 - &amp;quot;Tailoring PRINCE2&amp;quot;&quot;/&gt;&lt;property id=&quot;20307&quot; value=&quot;396&quot;/&gt;&lt;/object&gt;&lt;object type=&quot;3&quot; unique_id=&quot;10952&quot;&gt;&lt;property id=&quot;20148&quot; value=&quot;5&quot;/&gt;&lt;property id=&quot;20300&quot; value=&quot;Dia 2 - &amp;quot;Kennismaking&amp;quot;&quot;/&gt;&lt;property id=&quot;20307&quot; value=&quot;441&quot;/&gt;&lt;/object&gt;&lt;object type=&quot;3&quot; unique_id=&quot;10953&quot;&gt;&lt;property id=&quot;20148&quot; value=&quot;5&quot;/&gt;&lt;property id=&quot;20300&quot; value=&quot;Dia 3 - &amp;quot;Waarom een project?&amp;quot;&quot;/&gt;&lt;property id=&quot;20307&quot; value=&quot;442&quot;/&gt;&lt;/object&gt;&lt;object type=&quot;3&quot; unique_id=&quot;10954&quot;&gt;&lt;property id=&quot;20148&quot; value=&quot;5&quot;/&gt;&lt;property id=&quot;20300&quot; value=&quot;Dia 5 - &amp;quot;Wat moet er beheerst worden?&amp;quot;&quot;/&gt;&lt;property id=&quot;20307&quot; value=&quot;443&quot;/&gt;&lt;/object&gt;&lt;object type=&quot;3&quot; unique_id=&quot;11141&quot;&gt;&lt;property id=&quot;20148&quot; value=&quot;5&quot;/&gt;&lt;property id=&quot;20300&quot; value=&quot;Dia 27 - &amp;quot;Het Procesmodel&amp;quot;&quot;/&gt;&lt;property id=&quot;20307&quot; value=&quot;445&quot;/&gt;&lt;/object&gt;&lt;object type=&quot;3&quot; unique_id=&quot;11939&quot;&gt;&lt;property id=&quot;20148&quot; value=&quot;5&quot;/&gt;&lt;property id=&quot;20300&quot; value=&quot;Dia 14 - &amp;quot;Opdracht Business Case&amp;quot;&quot;/&gt;&lt;property id=&quot;20307&quot; value=&quot;446&quot;/&gt;&lt;/object&gt;&lt;object type=&quot;3&quot; unique_id=&quot;11940&quot;&gt;&lt;property id=&quot;20148&quot; value=&quot;5&quot;/&gt;&lt;property id=&quot;20300&quot; value=&quot;Dia 22 - &amp;quot;Opdracht Organisatie&amp;quot;&quot;/&gt;&lt;property id=&quot;20307&quot; value=&quot;447&quot;/&gt;&lt;/object&gt;&lt;object type=&quot;3&quot; unique_id=&quot;11941&quot;&gt;&lt;property id=&quot;20148&quot; value=&quot;5&quot;/&gt;&lt;property id=&quot;20300&quot; value=&quot;Dia 32 - &amp;quot;Opdracht Project Brief&amp;quot;&quot;/&gt;&lt;property id=&quot;20307&quot; value=&quot;448&quot;/&gt;&lt;/object&gt;&lt;object type=&quot;3&quot; unique_id=&quot;11942&quot;&gt;&lt;property id=&quot;20148&quot; value=&quot;5&quot;/&gt;&lt;property id=&quot;20300&quot; value=&quot;Dia 51 - &amp;quot;Opdracht Product Based Planning&amp;quot;&quot;/&gt;&lt;property id=&quot;20307&quot; value=&quot;449&quot;/&gt;&lt;/object&gt;&lt;object type=&quot;3&quot; unique_id=&quot;11943&quot;&gt;&lt;property id=&quot;20148&quot; value=&quot;5&quot;/&gt;&lt;property id=&quot;20300&quot; value=&quot;Dia 55 - &amp;quot;PRINCE2® Foundation&amp;quot;&quot;/&gt;&lt;property id=&quot;20307&quot; value=&quot;451&quot;/&gt;&lt;/object&gt;&lt;object type=&quot;3&quot; unique_id=&quot;12400&quot;&gt;&lt;property id=&quot;20148&quot; value=&quot;5&quot;/&gt;&lt;property id=&quot;20300&quot; value=&quot;Dia 93 - &amp;quot;Eind van de training&amp;quot;&quot;/&gt;&lt;property id=&quot;20307&quot; value=&quot;452&quot;/&gt;&lt;/object&gt;&lt;object type=&quot;3&quot; unique_id=&quot;12769&quot;&gt;&lt;property id=&quot;20148&quot; value=&quot;5&quot;/&gt;&lt;property id=&quot;20300&quot; value=&quot;Dia 64 - &amp;quot;Opdracht Risico Workshop&amp;quot;&quot;/&gt;&lt;property id=&quot;20307&quot; value=&quot;453&quot;/&gt;&lt;/object&gt;&lt;object type=&quot;3&quot; unique_id=&quot;12770&quot;&gt;&lt;property id=&quot;20148&quot; value=&quot;5&quot;/&gt;&lt;property id=&quot;20300&quot; value=&quot;Dia 81 - &amp;quot;Opdracht Quality Review&amp;quot;&quot;/&gt;&lt;property id=&quot;20307&quot; value=&quot;454&quot;/&gt;&lt;/object&gt;&lt;object type=&quot;3&quot; unique_id=&quot;13053&quot;&gt;&lt;property id=&quot;20148&quot; value=&quot;5&quot;/&gt;&lt;property id=&quot;20300&quot; value=&quot;Dia 73 - &amp;quot;Opdracht Change request&amp;quot;&quot;/&gt;&lt;property id=&quot;20307&quot; value=&quot;455&quot;/&gt;&lt;/object&gt;&lt;/object&gt;&lt;/object&gt;&lt;/database&gt;"/>
  <p:tag name="SECTOMILLISECCONVERTED" val="1"/>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H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VH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FDEF92B5623C4686B556659695115D" ma:contentTypeVersion="9" ma:contentTypeDescription="Een nieuw document maken." ma:contentTypeScope="" ma:versionID="623a9f9cc37a855cbbb78534d06303e4">
  <xsd:schema xmlns:xsd="http://www.w3.org/2001/XMLSchema" xmlns:xs="http://www.w3.org/2001/XMLSchema" xmlns:p="http://schemas.microsoft.com/office/2006/metadata/properties" xmlns:ns2="49377fbe-4a0c-4398-a72e-6b138ff71ff8" targetNamespace="http://schemas.microsoft.com/office/2006/metadata/properties" ma:root="true" ma:fieldsID="174e2e1caca44fba7239b001fde63798" ns2:_="">
    <xsd:import namespace="49377fbe-4a0c-4398-a72e-6b138ff71ff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77fbe-4a0c-4398-a72e-6b138ff71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47EF53-21B4-42ED-9420-0737D06DA13D}"/>
</file>

<file path=customXml/itemProps2.xml><?xml version="1.0" encoding="utf-8"?>
<ds:datastoreItem xmlns:ds="http://schemas.openxmlformats.org/officeDocument/2006/customXml" ds:itemID="{02BB3828-BF09-4F5A-8E66-6D8C7BE4FBD0}"/>
</file>

<file path=customXml/itemProps3.xml><?xml version="1.0" encoding="utf-8"?>
<ds:datastoreItem xmlns:ds="http://schemas.openxmlformats.org/officeDocument/2006/customXml" ds:itemID="{DE3C6364-C2FF-4A43-BBE5-B1C1E231915B}"/>
</file>

<file path=docProps/app.xml><?xml version="1.0" encoding="utf-8"?>
<Properties xmlns="http://schemas.openxmlformats.org/officeDocument/2006/extended-properties" xmlns:vt="http://schemas.openxmlformats.org/officeDocument/2006/docPropsVTypes">
  <Template>Equity</Template>
  <TotalTime>66738</TotalTime>
  <Words>17887</Words>
  <Application>Microsoft Office PowerPoint</Application>
  <PresentationFormat>Breedbeeld</PresentationFormat>
  <Paragraphs>3816</Paragraphs>
  <Slides>244</Slides>
  <Notes>224</Notes>
  <HiddenSlides>0</HiddenSlides>
  <MMClips>0</MMClips>
  <ScaleCrop>false</ScaleCrop>
  <HeadingPairs>
    <vt:vector size="6" baseType="variant">
      <vt:variant>
        <vt:lpstr>Gebruikte lettertypen</vt:lpstr>
      </vt:variant>
      <vt:variant>
        <vt:i4>12</vt:i4>
      </vt:variant>
      <vt:variant>
        <vt:lpstr>Thema</vt:lpstr>
      </vt:variant>
      <vt:variant>
        <vt:i4>2</vt:i4>
      </vt:variant>
      <vt:variant>
        <vt:lpstr>Diatitels</vt:lpstr>
      </vt:variant>
      <vt:variant>
        <vt:i4>244</vt:i4>
      </vt:variant>
    </vt:vector>
  </HeadingPairs>
  <TitlesOfParts>
    <vt:vector size="258" baseType="lpstr">
      <vt:lpstr>Arial</vt:lpstr>
      <vt:lpstr>Calibri</vt:lpstr>
      <vt:lpstr>Courier New</vt:lpstr>
      <vt:lpstr>Franklin Gothic Book</vt:lpstr>
      <vt:lpstr>Gill Sans MT</vt:lpstr>
      <vt:lpstr>Monotype Sorts</vt:lpstr>
      <vt:lpstr>Perpetua</vt:lpstr>
      <vt:lpstr>Symbol</vt:lpstr>
      <vt:lpstr>Times New Roman</vt:lpstr>
      <vt:lpstr>Trebuchet MS</vt:lpstr>
      <vt:lpstr>Wingdings</vt:lpstr>
      <vt:lpstr>Wingdings 2</vt:lpstr>
      <vt:lpstr>VHP</vt:lpstr>
      <vt:lpstr>1_VHP</vt:lpstr>
      <vt:lpstr>M_o_R® Management of Risk Practitioner</vt:lpstr>
      <vt:lpstr>M_o_R® Practitioner - Day 1</vt:lpstr>
      <vt:lpstr>Welcome</vt:lpstr>
      <vt:lpstr>Purpose of the course</vt:lpstr>
      <vt:lpstr>Practitioner Planning</vt:lpstr>
      <vt:lpstr>“Tabbing”</vt:lpstr>
      <vt:lpstr>Recap of the Foundation level</vt:lpstr>
      <vt:lpstr>The Best Practice Guides</vt:lpstr>
      <vt:lpstr>What is ‘Risk’?</vt:lpstr>
      <vt:lpstr>What is ‘Risk Management’?</vt:lpstr>
      <vt:lpstr>Risk Management</vt:lpstr>
      <vt:lpstr>The Benefits of Risk Management</vt:lpstr>
      <vt:lpstr>The Benefits of Risk Management</vt:lpstr>
      <vt:lpstr>Threat or Opportunity?</vt:lpstr>
      <vt:lpstr>Risk Cause, Event, and Effect</vt:lpstr>
      <vt:lpstr>Probability, Impact, EV &amp; Proximity</vt:lpstr>
      <vt:lpstr>Risk response and status</vt:lpstr>
      <vt:lpstr>Risks and risk exposure</vt:lpstr>
      <vt:lpstr>Recent Developments</vt:lpstr>
      <vt:lpstr>Corporate Governance</vt:lpstr>
      <vt:lpstr>Internal Control</vt:lpstr>
      <vt:lpstr>The M_o_R framework</vt:lpstr>
      <vt:lpstr>M_o_R principles</vt:lpstr>
      <vt:lpstr>The 7 +1 M_o_R principles</vt:lpstr>
      <vt:lpstr>The M_o_R Process</vt:lpstr>
      <vt:lpstr>The M_o_R process</vt:lpstr>
      <vt:lpstr>The M_o_R Approach</vt:lpstr>
      <vt:lpstr>M_o_R approach</vt:lpstr>
      <vt:lpstr>M_o_R approach support documents</vt:lpstr>
      <vt:lpstr>Relationship between documents</vt:lpstr>
      <vt:lpstr>Embedding and Reviewing</vt:lpstr>
      <vt:lpstr>Embedding and Reviewing M_o_R</vt:lpstr>
      <vt:lpstr>Now the Practitioner level</vt:lpstr>
      <vt:lpstr>The M_o_R framework</vt:lpstr>
      <vt:lpstr>The M_o_R principles</vt:lpstr>
      <vt:lpstr>Aligns with objectives</vt:lpstr>
      <vt:lpstr>Aligns with objectives</vt:lpstr>
      <vt:lpstr>Risk appetite and capacity</vt:lpstr>
      <vt:lpstr>The perspectives</vt:lpstr>
      <vt:lpstr>Strategic perspective</vt:lpstr>
      <vt:lpstr>Programme perspective</vt:lpstr>
      <vt:lpstr>Project perspective</vt:lpstr>
      <vt:lpstr>Operational perspective</vt:lpstr>
      <vt:lpstr>The M_o_R principles</vt:lpstr>
      <vt:lpstr>Fits the context</vt:lpstr>
      <vt:lpstr>Fits the context</vt:lpstr>
      <vt:lpstr>Fits the context</vt:lpstr>
      <vt:lpstr>Fits the context of M_o_R</vt:lpstr>
      <vt:lpstr>Inter-relationships perspectives</vt:lpstr>
      <vt:lpstr>Enterprise risk management (ERM)</vt:lpstr>
      <vt:lpstr>The perspectives</vt:lpstr>
      <vt:lpstr>Strategic perspective</vt:lpstr>
      <vt:lpstr>Strategic areas of uncertainty</vt:lpstr>
      <vt:lpstr>Programme perspective</vt:lpstr>
      <vt:lpstr>Programme areas of uncertainty</vt:lpstr>
      <vt:lpstr>Project perspective</vt:lpstr>
      <vt:lpstr>Project areas of uncertainty</vt:lpstr>
      <vt:lpstr>Operational perspective</vt:lpstr>
      <vt:lpstr>Operational areas of uncertainty</vt:lpstr>
      <vt:lpstr>Operational controls</vt:lpstr>
      <vt:lpstr>The M_o_R principles</vt:lpstr>
      <vt:lpstr>Engages stakeholders</vt:lpstr>
      <vt:lpstr>Engages stakeholders</vt:lpstr>
      <vt:lpstr>Engages stakeholders</vt:lpstr>
      <vt:lpstr>The perspectives</vt:lpstr>
      <vt:lpstr>Strategic perspective</vt:lpstr>
      <vt:lpstr>Programme perspective</vt:lpstr>
      <vt:lpstr>Programme perspective</vt:lpstr>
      <vt:lpstr>Project perspective</vt:lpstr>
      <vt:lpstr>Operational perspective</vt:lpstr>
      <vt:lpstr>Operational perspective</vt:lpstr>
      <vt:lpstr>The M_o_R principles</vt:lpstr>
      <vt:lpstr>Provides clear guidance</vt:lpstr>
      <vt:lpstr>Provides clear guidance</vt:lpstr>
      <vt:lpstr>Roles and responsibilities</vt:lpstr>
      <vt:lpstr>M_o_R approach main documents</vt:lpstr>
      <vt:lpstr>The perspectives</vt:lpstr>
      <vt:lpstr>Strategic perspective</vt:lpstr>
      <vt:lpstr>Programme perspective</vt:lpstr>
      <vt:lpstr>Project perspective</vt:lpstr>
      <vt:lpstr>Operational perspective</vt:lpstr>
      <vt:lpstr>The M_o_R principles</vt:lpstr>
      <vt:lpstr>Informs decision-making</vt:lpstr>
      <vt:lpstr>Informs decision-making</vt:lpstr>
      <vt:lpstr>KPI’s</vt:lpstr>
      <vt:lpstr>EWI’s</vt:lpstr>
      <vt:lpstr>The perspectives</vt:lpstr>
      <vt:lpstr>Strategic perspective</vt:lpstr>
      <vt:lpstr>Strategic perspective</vt:lpstr>
      <vt:lpstr>Programme perspective</vt:lpstr>
      <vt:lpstr>Programme perspective</vt:lpstr>
      <vt:lpstr>Project perspective</vt:lpstr>
      <vt:lpstr>Project perspective</vt:lpstr>
      <vt:lpstr>Project perspective</vt:lpstr>
      <vt:lpstr>Operational perspective</vt:lpstr>
      <vt:lpstr>Operational perspective</vt:lpstr>
      <vt:lpstr>The M_o_R principles</vt:lpstr>
      <vt:lpstr>Facilitates continual improvement</vt:lpstr>
      <vt:lpstr>Facilitates continual improvement</vt:lpstr>
      <vt:lpstr>Facilitates continual improvement</vt:lpstr>
      <vt:lpstr>The M_o_R principles</vt:lpstr>
      <vt:lpstr>Creates a supportive culture</vt:lpstr>
      <vt:lpstr>Creates a supportive culture</vt:lpstr>
      <vt:lpstr>Risk appetite</vt:lpstr>
      <vt:lpstr>Risk neutral core quadrants</vt:lpstr>
      <vt:lpstr>Appreciate each others quality</vt:lpstr>
      <vt:lpstr>The M_o_R Principles</vt:lpstr>
      <vt:lpstr>Achieving measurable value</vt:lpstr>
      <vt:lpstr>Achieving measurable value</vt:lpstr>
      <vt:lpstr>Integrating RM across perspectives</vt:lpstr>
      <vt:lpstr>Controls for managing across perspectives</vt:lpstr>
      <vt:lpstr>Roles and Responsibilities</vt:lpstr>
      <vt:lpstr>The M_o_R Framework</vt:lpstr>
      <vt:lpstr>The M_o_R Approach</vt:lpstr>
      <vt:lpstr>Developing the Policy</vt:lpstr>
      <vt:lpstr>Risk Management Policy: Purpose</vt:lpstr>
      <vt:lpstr>Risk Management Policy: Composition</vt:lpstr>
      <vt:lpstr>Benefits of Defining Risk Appetite</vt:lpstr>
      <vt:lpstr>Risk tolerance thresholds</vt:lpstr>
      <vt:lpstr>Procedure for Escalation</vt:lpstr>
      <vt:lpstr>When to Implement</vt:lpstr>
      <vt:lpstr>Budget</vt:lpstr>
      <vt:lpstr>Triggers for increase in Risk Budget</vt:lpstr>
      <vt:lpstr>Quality Assurance &amp; Review</vt:lpstr>
      <vt:lpstr>Relationship with Other Policies</vt:lpstr>
      <vt:lpstr>The M_o_R Approach</vt:lpstr>
      <vt:lpstr>Risk Management Process Guide: Purpose</vt:lpstr>
      <vt:lpstr>The Process Guide: Composition</vt:lpstr>
      <vt:lpstr>The Process Guide Roles &amp; Responsibilities </vt:lpstr>
      <vt:lpstr>The M_o_R Approach</vt:lpstr>
      <vt:lpstr>Risk Management Strategy: Purpose</vt:lpstr>
      <vt:lpstr>Activities involved</vt:lpstr>
      <vt:lpstr>Timing of Activities</vt:lpstr>
      <vt:lpstr>Risk Management Strategy: Composition</vt:lpstr>
      <vt:lpstr>The Process</vt:lpstr>
      <vt:lpstr>Scales of Probability and Impact</vt:lpstr>
      <vt:lpstr>Probability</vt:lpstr>
      <vt:lpstr>Impact</vt:lpstr>
      <vt:lpstr>Examples of Impact Areas</vt:lpstr>
      <vt:lpstr>Expected Value</vt:lpstr>
      <vt:lpstr>Proximity</vt:lpstr>
      <vt:lpstr>The M_o_R - Records</vt:lpstr>
      <vt:lpstr>Risk Register: Purpose</vt:lpstr>
      <vt:lpstr>Risk Register: Composition</vt:lpstr>
      <vt:lpstr>Risk Owner &amp; Actionee</vt:lpstr>
      <vt:lpstr>Activities &amp; Relationship</vt:lpstr>
      <vt:lpstr>The M_o_R - Records</vt:lpstr>
      <vt:lpstr>Issues and Risks</vt:lpstr>
      <vt:lpstr>Issue Register</vt:lpstr>
      <vt:lpstr>Issue Register: Composition</vt:lpstr>
      <vt:lpstr>Activities &amp; Relationship</vt:lpstr>
      <vt:lpstr>The M_o_R - Plans</vt:lpstr>
      <vt:lpstr>Risk Improvement Plan</vt:lpstr>
      <vt:lpstr>Composition</vt:lpstr>
      <vt:lpstr>The M_o_R - Plans</vt:lpstr>
      <vt:lpstr>The Risk Communications Plan</vt:lpstr>
      <vt:lpstr>Communications plan: composition</vt:lpstr>
      <vt:lpstr>The M_o_R - Plans</vt:lpstr>
      <vt:lpstr>Risk Reponse Plan</vt:lpstr>
      <vt:lpstr>The M_o_R - Reports</vt:lpstr>
      <vt:lpstr>Risk Progress Report</vt:lpstr>
      <vt:lpstr>M_o_R® Practitioner - Day 2</vt:lpstr>
      <vt:lpstr>The M_o_R Framework</vt:lpstr>
      <vt:lpstr>The M_o_R Process</vt:lpstr>
      <vt:lpstr>The M_o_R Process</vt:lpstr>
      <vt:lpstr>Communication throughout the Process</vt:lpstr>
      <vt:lpstr>Communication throughout the Process</vt:lpstr>
      <vt:lpstr>The M_o_R Process Overview</vt:lpstr>
      <vt:lpstr>Identify – the Context</vt:lpstr>
      <vt:lpstr>Techniques for Identify - Context</vt:lpstr>
      <vt:lpstr>Stakeholder analysis</vt:lpstr>
      <vt:lpstr>RACI Diagram</vt:lpstr>
      <vt:lpstr>Stakeholder Matrix</vt:lpstr>
      <vt:lpstr>Influence / interest Matrix</vt:lpstr>
      <vt:lpstr>PESTLE analysis</vt:lpstr>
      <vt:lpstr>SWOT analysis</vt:lpstr>
      <vt:lpstr>Enhanced SWOT analysis</vt:lpstr>
      <vt:lpstr>Probability / Impact Grid</vt:lpstr>
      <vt:lpstr>Identify - Identify the Risks</vt:lpstr>
      <vt:lpstr>Techniques for Identify - Identify the Risks</vt:lpstr>
      <vt:lpstr>Checklists and Prompt lists</vt:lpstr>
      <vt:lpstr>Cause and Effect diagram</vt:lpstr>
      <vt:lpstr>Risk Breakdown Structure</vt:lpstr>
      <vt:lpstr>Risk Breakdown Structure (RBS)</vt:lpstr>
      <vt:lpstr>Brainstorming vs Nominal Group vs Delphi</vt:lpstr>
      <vt:lpstr>Questionnaires &amp; Interviews</vt:lpstr>
      <vt:lpstr>Assumption &amp; Constraints analysis</vt:lpstr>
      <vt:lpstr>Risk Cause, Event, and Effect</vt:lpstr>
      <vt:lpstr>Assess - Estimate</vt:lpstr>
      <vt:lpstr>Techniques for the Assess Estimate</vt:lpstr>
      <vt:lpstr>Expected Value assessment</vt:lpstr>
      <vt:lpstr>Expected Value assessment</vt:lpstr>
      <vt:lpstr>Assess - Evaluate</vt:lpstr>
      <vt:lpstr>Techniques for Assess - Evaluate</vt:lpstr>
      <vt:lpstr>The Summary Risk Profile</vt:lpstr>
      <vt:lpstr>Models</vt:lpstr>
      <vt:lpstr>Monte Carlo simulation</vt:lpstr>
      <vt:lpstr>Simulations</vt:lpstr>
      <vt:lpstr>Probability Tree Extract</vt:lpstr>
      <vt:lpstr>Sensitivity analysis</vt:lpstr>
      <vt:lpstr>Plan</vt:lpstr>
      <vt:lpstr>Techniques for the Plan Step</vt:lpstr>
      <vt:lpstr>Risk Responses Planning</vt:lpstr>
      <vt:lpstr>Cost-benefit Analysis</vt:lpstr>
      <vt:lpstr>Cost Benefit Analysis</vt:lpstr>
      <vt:lpstr>Decision tree</vt:lpstr>
      <vt:lpstr>Implement</vt:lpstr>
      <vt:lpstr>Techniques for Implement</vt:lpstr>
      <vt:lpstr>Scatter Diagram</vt:lpstr>
      <vt:lpstr>The M_o_R Framework</vt:lpstr>
      <vt:lpstr>Embedding and Reviewing M_o_R</vt:lpstr>
      <vt:lpstr>Changing the culture for Risk Management</vt:lpstr>
      <vt:lpstr>Measuring the value</vt:lpstr>
      <vt:lpstr>Measuring the value</vt:lpstr>
      <vt:lpstr>Overcoming the common Barriers to success</vt:lpstr>
      <vt:lpstr>Overcoming the common Barriers to success</vt:lpstr>
      <vt:lpstr>Modifying Behaviour towards M_o_R</vt:lpstr>
      <vt:lpstr>Sr. Management Commitment &amp; Support</vt:lpstr>
      <vt:lpstr>How to Build &amp; Develop Awareness</vt:lpstr>
      <vt:lpstr>Identifying &amp; establishing opportunities for change </vt:lpstr>
      <vt:lpstr>M_o_R® Practitioner - Day 3</vt:lpstr>
      <vt:lpstr>Embedding and Reviewing</vt:lpstr>
      <vt:lpstr>M_o_R Health Check</vt:lpstr>
      <vt:lpstr>M_o_R Health Check Process</vt:lpstr>
      <vt:lpstr>Health Check Questions</vt:lpstr>
      <vt:lpstr>Maturity model</vt:lpstr>
      <vt:lpstr>NOT EXAM MATERIAL</vt:lpstr>
      <vt:lpstr>Risk Specialisms</vt:lpstr>
      <vt:lpstr>Business Continuity Management (BCM)</vt:lpstr>
      <vt:lpstr>Risk Specialisms</vt:lpstr>
      <vt:lpstr>Incident and crisis management </vt:lpstr>
      <vt:lpstr>Risk Specialisms</vt:lpstr>
      <vt:lpstr>Health &amp; safety management</vt:lpstr>
      <vt:lpstr>Risk Specialisms</vt:lpstr>
      <vt:lpstr>Security risk management</vt:lpstr>
      <vt:lpstr>Risk Specialisms</vt:lpstr>
      <vt:lpstr>Financial risk management</vt:lpstr>
      <vt:lpstr>Independence</vt:lpstr>
      <vt:lpstr>Risk Specialisms</vt:lpstr>
      <vt:lpstr>Environmental risk management</vt:lpstr>
      <vt:lpstr>Risk Specialisms</vt:lpstr>
      <vt:lpstr>Reputational risk management</vt:lpstr>
      <vt:lpstr>Risk Specialisms</vt:lpstr>
      <vt:lpstr>Contract risk management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M_o_R Practitioner sheets</dc:title>
  <dc:subject/>
  <dc:creator>Van Haren Publishing</dc:creator>
  <cp:keywords>Management of Risk</cp:keywords>
  <dc:description>Copyright nThen!</dc:description>
  <cp:lastModifiedBy>jantine de Wit</cp:lastModifiedBy>
  <cp:revision>786</cp:revision>
  <cp:lastPrinted>2018-09-03T19:23:55Z</cp:lastPrinted>
  <dcterms:created xsi:type="dcterms:W3CDTF">2009-10-30T13:19:00Z</dcterms:created>
  <dcterms:modified xsi:type="dcterms:W3CDTF">2019-08-31T16:08:04Z</dcterms:modified>
  <cp:category>Trainingsmateriaal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0x01010088FDEF92B5623C4686B556659695115D</vt:lpwstr>
  </property>
</Properties>
</file>