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89"/>
  </p:notesMasterIdLst>
  <p:handoutMasterIdLst>
    <p:handoutMasterId r:id="rId290"/>
  </p:handoutMasterIdLst>
  <p:sldIdLst>
    <p:sldId id="256" r:id="rId5"/>
    <p:sldId id="257" r:id="rId6"/>
    <p:sldId id="258" r:id="rId7"/>
    <p:sldId id="259" r:id="rId8"/>
    <p:sldId id="1317" r:id="rId9"/>
    <p:sldId id="761" r:id="rId10"/>
    <p:sldId id="1189" r:id="rId11"/>
    <p:sldId id="1152" r:id="rId12"/>
    <p:sldId id="1153" r:id="rId13"/>
    <p:sldId id="1154" r:id="rId14"/>
    <p:sldId id="1155" r:id="rId15"/>
    <p:sldId id="1162" r:id="rId16"/>
    <p:sldId id="1109" r:id="rId17"/>
    <p:sldId id="1161" r:id="rId18"/>
    <p:sldId id="1158" r:id="rId19"/>
    <p:sldId id="1159" r:id="rId20"/>
    <p:sldId id="1156" r:id="rId21"/>
    <p:sldId id="1157" r:id="rId22"/>
    <p:sldId id="1160" r:id="rId23"/>
    <p:sldId id="1177" r:id="rId24"/>
    <p:sldId id="717" r:id="rId25"/>
    <p:sldId id="711" r:id="rId26"/>
    <p:sldId id="707" r:id="rId27"/>
    <p:sldId id="700" r:id="rId28"/>
    <p:sldId id="705" r:id="rId29"/>
    <p:sldId id="677" r:id="rId30"/>
    <p:sldId id="679" r:id="rId31"/>
    <p:sldId id="1167" r:id="rId32"/>
    <p:sldId id="659" r:id="rId33"/>
    <p:sldId id="768" r:id="rId34"/>
    <p:sldId id="1099" r:id="rId35"/>
    <p:sldId id="1188" r:id="rId36"/>
    <p:sldId id="769" r:id="rId37"/>
    <p:sldId id="344" r:id="rId38"/>
    <p:sldId id="771" r:id="rId39"/>
    <p:sldId id="776" r:id="rId40"/>
    <p:sldId id="775" r:id="rId41"/>
    <p:sldId id="781" r:id="rId42"/>
    <p:sldId id="782" r:id="rId43"/>
    <p:sldId id="783" r:id="rId44"/>
    <p:sldId id="813" r:id="rId45"/>
    <p:sldId id="790" r:id="rId46"/>
    <p:sldId id="801" r:id="rId47"/>
    <p:sldId id="796" r:id="rId48"/>
    <p:sldId id="804" r:id="rId49"/>
    <p:sldId id="805" r:id="rId50"/>
    <p:sldId id="785" r:id="rId51"/>
    <p:sldId id="798" r:id="rId52"/>
    <p:sldId id="807" r:id="rId53"/>
    <p:sldId id="786" r:id="rId54"/>
    <p:sldId id="772" r:id="rId55"/>
    <p:sldId id="794" r:id="rId56"/>
    <p:sldId id="773" r:id="rId57"/>
    <p:sldId id="774" r:id="rId58"/>
    <p:sldId id="770" r:id="rId59"/>
    <p:sldId id="788" r:id="rId60"/>
    <p:sldId id="799" r:id="rId61"/>
    <p:sldId id="800" r:id="rId62"/>
    <p:sldId id="792" r:id="rId63"/>
    <p:sldId id="802" r:id="rId64"/>
    <p:sldId id="797" r:id="rId65"/>
    <p:sldId id="803" r:id="rId66"/>
    <p:sldId id="1164" r:id="rId67"/>
    <p:sldId id="1165" r:id="rId68"/>
    <p:sldId id="1166" r:id="rId69"/>
    <p:sldId id="1195" r:id="rId70"/>
    <p:sldId id="1196" r:id="rId71"/>
    <p:sldId id="1338" r:id="rId72"/>
    <p:sldId id="1318" r:id="rId73"/>
    <p:sldId id="1124" r:id="rId74"/>
    <p:sldId id="1178" r:id="rId75"/>
    <p:sldId id="1125" r:id="rId76"/>
    <p:sldId id="1126" r:id="rId77"/>
    <p:sldId id="1127" r:id="rId78"/>
    <p:sldId id="1128" r:id="rId79"/>
    <p:sldId id="1129" r:id="rId80"/>
    <p:sldId id="1131" r:id="rId81"/>
    <p:sldId id="1179" r:id="rId82"/>
    <p:sldId id="1132" r:id="rId83"/>
    <p:sldId id="1133" r:id="rId84"/>
    <p:sldId id="1134" r:id="rId85"/>
    <p:sldId id="1135" r:id="rId86"/>
    <p:sldId id="1136" r:id="rId87"/>
    <p:sldId id="1142" r:id="rId88"/>
    <p:sldId id="1137" r:id="rId89"/>
    <p:sldId id="1138" r:id="rId90"/>
    <p:sldId id="1143" r:id="rId91"/>
    <p:sldId id="1148" r:id="rId92"/>
    <p:sldId id="1144" r:id="rId93"/>
    <p:sldId id="1145" r:id="rId94"/>
    <p:sldId id="1139" r:id="rId95"/>
    <p:sldId id="1146" r:id="rId96"/>
    <p:sldId id="1140" r:id="rId97"/>
    <p:sldId id="1147" r:id="rId98"/>
    <p:sldId id="1170" r:id="rId99"/>
    <p:sldId id="1194" r:id="rId100"/>
    <p:sldId id="1254" r:id="rId101"/>
    <p:sldId id="1172" r:id="rId102"/>
    <p:sldId id="1339" r:id="rId103"/>
    <p:sldId id="1319" r:id="rId104"/>
    <p:sldId id="1323" r:id="rId105"/>
    <p:sldId id="814" r:id="rId106"/>
    <p:sldId id="815" r:id="rId107"/>
    <p:sldId id="816" r:id="rId108"/>
    <p:sldId id="817" r:id="rId109"/>
    <p:sldId id="818" r:id="rId110"/>
    <p:sldId id="1186" r:id="rId111"/>
    <p:sldId id="819" r:id="rId112"/>
    <p:sldId id="1185" r:id="rId113"/>
    <p:sldId id="820" r:id="rId114"/>
    <p:sldId id="821" r:id="rId115"/>
    <p:sldId id="822" r:id="rId116"/>
    <p:sldId id="823" r:id="rId117"/>
    <p:sldId id="1110" r:id="rId118"/>
    <p:sldId id="824" r:id="rId119"/>
    <p:sldId id="827" r:id="rId120"/>
    <p:sldId id="826" r:id="rId121"/>
    <p:sldId id="828" r:id="rId122"/>
    <p:sldId id="829" r:id="rId123"/>
    <p:sldId id="830" r:id="rId124"/>
    <p:sldId id="831" r:id="rId125"/>
    <p:sldId id="832" r:id="rId126"/>
    <p:sldId id="833" r:id="rId127"/>
    <p:sldId id="834" r:id="rId128"/>
    <p:sldId id="835" r:id="rId129"/>
    <p:sldId id="836" r:id="rId130"/>
    <p:sldId id="837" r:id="rId131"/>
    <p:sldId id="838" r:id="rId132"/>
    <p:sldId id="839" r:id="rId133"/>
    <p:sldId id="840" r:id="rId134"/>
    <p:sldId id="841" r:id="rId135"/>
    <p:sldId id="842" r:id="rId136"/>
    <p:sldId id="843" r:id="rId137"/>
    <p:sldId id="1120" r:id="rId138"/>
    <p:sldId id="1174" r:id="rId139"/>
    <p:sldId id="1175" r:id="rId140"/>
    <p:sldId id="1176" r:id="rId141"/>
    <p:sldId id="1192" r:id="rId142"/>
    <p:sldId id="1340" r:id="rId143"/>
    <p:sldId id="1341" r:id="rId144"/>
    <p:sldId id="1342" r:id="rId145"/>
    <p:sldId id="1320" r:id="rId146"/>
    <p:sldId id="1181" r:id="rId147"/>
    <p:sldId id="1180" r:id="rId148"/>
    <p:sldId id="1107" r:id="rId149"/>
    <p:sldId id="1108" r:id="rId150"/>
    <p:sldId id="846" r:id="rId151"/>
    <p:sldId id="1106" r:id="rId152"/>
    <p:sldId id="1151" r:id="rId153"/>
    <p:sldId id="1104" r:id="rId154"/>
    <p:sldId id="1336" r:id="rId155"/>
    <p:sldId id="1331" r:id="rId156"/>
    <p:sldId id="1333" r:id="rId157"/>
    <p:sldId id="1337" r:id="rId158"/>
    <p:sldId id="1332" r:id="rId159"/>
    <p:sldId id="1334" r:id="rId160"/>
    <p:sldId id="1335" r:id="rId161"/>
    <p:sldId id="847" r:id="rId162"/>
    <p:sldId id="1105" r:id="rId163"/>
    <p:sldId id="1150" r:id="rId164"/>
    <p:sldId id="852" r:id="rId165"/>
    <p:sldId id="853" r:id="rId166"/>
    <p:sldId id="1103" r:id="rId167"/>
    <p:sldId id="1149" r:id="rId168"/>
    <p:sldId id="855" r:id="rId169"/>
    <p:sldId id="1088" r:id="rId170"/>
    <p:sldId id="856" r:id="rId171"/>
    <p:sldId id="1118" r:id="rId172"/>
    <p:sldId id="1121" r:id="rId173"/>
    <p:sldId id="1122" r:id="rId174"/>
    <p:sldId id="762" r:id="rId175"/>
    <p:sldId id="1255" r:id="rId176"/>
    <p:sldId id="978" r:id="rId177"/>
    <p:sldId id="763" r:id="rId178"/>
    <p:sldId id="1343" r:id="rId179"/>
    <p:sldId id="1344" r:id="rId180"/>
    <p:sldId id="1321" r:id="rId181"/>
    <p:sldId id="1184" r:id="rId182"/>
    <p:sldId id="1197" r:id="rId183"/>
    <p:sldId id="1305" r:id="rId184"/>
    <p:sldId id="1199" r:id="rId185"/>
    <p:sldId id="1219" r:id="rId186"/>
    <p:sldId id="1218" r:id="rId187"/>
    <p:sldId id="1204" r:id="rId188"/>
    <p:sldId id="1216" r:id="rId189"/>
    <p:sldId id="1240" r:id="rId190"/>
    <p:sldId id="1241" r:id="rId191"/>
    <p:sldId id="1213" r:id="rId192"/>
    <p:sldId id="1242" r:id="rId193"/>
    <p:sldId id="1243" r:id="rId194"/>
    <p:sldId id="1246" r:id="rId195"/>
    <p:sldId id="1244" r:id="rId196"/>
    <p:sldId id="1308" r:id="rId197"/>
    <p:sldId id="1245" r:id="rId198"/>
    <p:sldId id="1306" r:id="rId199"/>
    <p:sldId id="1247" r:id="rId200"/>
    <p:sldId id="1251" r:id="rId201"/>
    <p:sldId id="1210" r:id="rId202"/>
    <p:sldId id="1248" r:id="rId203"/>
    <p:sldId id="1250" r:id="rId204"/>
    <p:sldId id="1309" r:id="rId205"/>
    <p:sldId id="1249" r:id="rId206"/>
    <p:sldId id="1307" r:id="rId207"/>
    <p:sldId id="1310" r:id="rId208"/>
    <p:sldId id="1311" r:id="rId209"/>
    <p:sldId id="1312" r:id="rId210"/>
    <p:sldId id="1313" r:id="rId211"/>
    <p:sldId id="1314" r:id="rId212"/>
    <p:sldId id="1315" r:id="rId213"/>
    <p:sldId id="1316" r:id="rId214"/>
    <p:sldId id="1252" r:id="rId215"/>
    <p:sldId id="1206" r:id="rId216"/>
    <p:sldId id="1253" r:id="rId217"/>
    <p:sldId id="1208" r:id="rId218"/>
    <p:sldId id="1325" r:id="rId219"/>
    <p:sldId id="1198" r:id="rId220"/>
    <p:sldId id="1220" r:id="rId221"/>
    <p:sldId id="1221" r:id="rId222"/>
    <p:sldId id="1222" r:id="rId223"/>
    <p:sldId id="1256" r:id="rId224"/>
    <p:sldId id="1257" r:id="rId225"/>
    <p:sldId id="1258" r:id="rId226"/>
    <p:sldId id="1223" r:id="rId227"/>
    <p:sldId id="1224" r:id="rId228"/>
    <p:sldId id="1259" r:id="rId229"/>
    <p:sldId id="1260" r:id="rId230"/>
    <p:sldId id="1261" r:id="rId231"/>
    <p:sldId id="1262" r:id="rId232"/>
    <p:sldId id="1225" r:id="rId233"/>
    <p:sldId id="1263" r:id="rId234"/>
    <p:sldId id="1264" r:id="rId235"/>
    <p:sldId id="1267" r:id="rId236"/>
    <p:sldId id="1266" r:id="rId237"/>
    <p:sldId id="1265" r:id="rId238"/>
    <p:sldId id="1268" r:id="rId239"/>
    <p:sldId id="1270" r:id="rId240"/>
    <p:sldId id="1271" r:id="rId241"/>
    <p:sldId id="1272" r:id="rId242"/>
    <p:sldId id="1227" r:id="rId243"/>
    <p:sldId id="1273" r:id="rId244"/>
    <p:sldId id="1274" r:id="rId245"/>
    <p:sldId id="1275" r:id="rId246"/>
    <p:sldId id="1276" r:id="rId247"/>
    <p:sldId id="1277" r:id="rId248"/>
    <p:sldId id="1279" r:id="rId249"/>
    <p:sldId id="1278" r:id="rId250"/>
    <p:sldId id="1280" r:id="rId251"/>
    <p:sldId id="1282" r:id="rId252"/>
    <p:sldId id="1281" r:id="rId253"/>
    <p:sldId id="1283" r:id="rId254"/>
    <p:sldId id="1284" r:id="rId255"/>
    <p:sldId id="1285" r:id="rId256"/>
    <p:sldId id="1287" r:id="rId257"/>
    <p:sldId id="1288" r:id="rId258"/>
    <p:sldId id="1289" r:id="rId259"/>
    <p:sldId id="1290" r:id="rId260"/>
    <p:sldId id="1291" r:id="rId261"/>
    <p:sldId id="1292" r:id="rId262"/>
    <p:sldId id="1293" r:id="rId263"/>
    <p:sldId id="1298" r:id="rId264"/>
    <p:sldId id="1297" r:id="rId265"/>
    <p:sldId id="1296" r:id="rId266"/>
    <p:sldId id="1295" r:id="rId267"/>
    <p:sldId id="1294" r:id="rId268"/>
    <p:sldId id="1299" r:id="rId269"/>
    <p:sldId id="1300" r:id="rId270"/>
    <p:sldId id="1301" r:id="rId271"/>
    <p:sldId id="1302" r:id="rId272"/>
    <p:sldId id="1303" r:id="rId273"/>
    <p:sldId id="1304" r:id="rId274"/>
    <p:sldId id="1326" r:id="rId275"/>
    <p:sldId id="1329" r:id="rId276"/>
    <p:sldId id="1345" r:id="rId277"/>
    <p:sldId id="1327" r:id="rId278"/>
    <p:sldId id="1346" r:id="rId279"/>
    <p:sldId id="1347" r:id="rId280"/>
    <p:sldId id="1348" r:id="rId281"/>
    <p:sldId id="1349" r:id="rId282"/>
    <p:sldId id="1330" r:id="rId283"/>
    <p:sldId id="1123" r:id="rId284"/>
    <p:sldId id="725" r:id="rId285"/>
    <p:sldId id="726" r:id="rId286"/>
    <p:sldId id="1322" r:id="rId287"/>
    <p:sldId id="722" r:id="rId288"/>
  </p:sldIdLst>
  <p:sldSz cx="9144000" cy="5143500" type="screen16x9"/>
  <p:notesSz cx="6797675" cy="9928225"/>
  <p:defaultTextStyle>
    <a:defPPr>
      <a:defRPr lang="sv-SE"/>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GutQXPUcKj5981oYppbAiA==" hashData="WHcX6H7D7192mWUNMnEaw8AN1xW+sD+ZvUD/yM+qkyqt9FHW/3IEpzcElhrucJprlp4T5katw/p8xrsTIjt3mQ=="/>
  <p:extLst>
    <p:ext uri="{EFAFB233-063F-42B5-8137-9DF3F51BA10A}">
      <p15:sldGuideLst xmlns:p15="http://schemas.microsoft.com/office/powerpoint/2012/main">
        <p15:guide id="1" orient="horz" pos="1575" userDrawn="1">
          <p15:clr>
            <a:srgbClr val="A4A3A4"/>
          </p15:clr>
        </p15:guide>
        <p15:guide id="2"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75D95"/>
    <a:srgbClr val="5E5087"/>
    <a:srgbClr val="D43B28"/>
    <a:srgbClr val="E44E3C"/>
    <a:srgbClr val="0C6279"/>
    <a:srgbClr val="6F2367"/>
    <a:srgbClr val="923447"/>
    <a:srgbClr val="660066"/>
    <a:srgbClr val="5D4D63"/>
    <a:srgbClr val="8A7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57A57-126E-43B0-872C-3353B0FA1BAD}" v="1" dt="2020-07-27T14:07:37.72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just format 3 - Dekorfär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88" autoAdjust="0"/>
    <p:restoredTop sz="87361" autoAdjust="0"/>
  </p:normalViewPr>
  <p:slideViewPr>
    <p:cSldViewPr snapToGrid="0" snapToObjects="1">
      <p:cViewPr varScale="1">
        <p:scale>
          <a:sx n="95" d="100"/>
          <a:sy n="95" d="100"/>
        </p:scale>
        <p:origin x="374" y="62"/>
      </p:cViewPr>
      <p:guideLst>
        <p:guide orient="horz" pos="1575"/>
        <p:guide pos="290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555"/>
    </p:cViewPr>
  </p:sorterViewPr>
  <p:notesViewPr>
    <p:cSldViewPr snapToGrid="0" snapToObjects="1">
      <p:cViewPr>
        <p:scale>
          <a:sx n="150" d="100"/>
          <a:sy n="150" d="100"/>
        </p:scale>
        <p:origin x="624" y="1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handoutMaster" Target="handoutMasters/handoutMaster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presProps" Target="presProp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customXml" Target="../customXml/item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92" Type="http://schemas.openxmlformats.org/officeDocument/2006/relationships/viewProps" Target="viewProp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5913AF0-0DD0-1B43-A8DA-A1125A25B90E}" type="datetime1">
              <a:rPr lang="sv-SE"/>
              <a:pPr>
                <a:defRPr/>
              </a:pPr>
              <a:t>2020-09-17</a:t>
            </a:fld>
            <a:endParaRPr lang="sv-SE"/>
          </a:p>
        </p:txBody>
      </p:sp>
      <p:sp>
        <p:nvSpPr>
          <p:cNvPr id="4" name="Platshållare för sidfo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5" name="Platshållare för bild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5FD0E9C-E06F-C040-AB87-04BE85FC20CB}" type="slidenum">
              <a:rPr lang="sv-SE"/>
              <a:pPr>
                <a:defRPr/>
              </a:pPr>
              <a:t>‹nr.›</a:t>
            </a:fld>
            <a:endParaRPr lang="sv-SE"/>
          </a:p>
        </p:txBody>
      </p:sp>
    </p:spTree>
    <p:extLst>
      <p:ext uri="{BB962C8B-B14F-4D97-AF65-F5344CB8AC3E}">
        <p14:creationId xmlns:p14="http://schemas.microsoft.com/office/powerpoint/2010/main" val="14459280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A2897CE-0902-7543-A8C8-98907198BB9C}" type="datetime1">
              <a:rPr lang="sv-SE"/>
              <a:pPr>
                <a:defRPr/>
              </a:pPr>
              <a:t>2020-09-17</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D3EB765-F58D-064F-BEDA-3F004F198AC9}" type="slidenum">
              <a:rPr lang="sv-SE"/>
              <a:pPr>
                <a:defRPr/>
              </a:pPr>
              <a:t>‹nr.›</a:t>
            </a:fld>
            <a:endParaRPr lang="sv-SE"/>
          </a:p>
        </p:txBody>
      </p:sp>
    </p:spTree>
    <p:extLst>
      <p:ext uri="{BB962C8B-B14F-4D97-AF65-F5344CB8AC3E}">
        <p14:creationId xmlns:p14="http://schemas.microsoft.com/office/powerpoint/2010/main" val="6811491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a:t>
            </a:fld>
            <a:endParaRPr lang="sv-SE" dirty="0"/>
          </a:p>
        </p:txBody>
      </p:sp>
    </p:spTree>
    <p:extLst>
      <p:ext uri="{BB962C8B-B14F-4D97-AF65-F5344CB8AC3E}">
        <p14:creationId xmlns:p14="http://schemas.microsoft.com/office/powerpoint/2010/main" val="415866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US" noProof="0"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191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100</a:t>
            </a:fld>
            <a:endParaRPr lang="sv-SE" dirty="0"/>
          </a:p>
        </p:txBody>
      </p:sp>
    </p:spTree>
    <p:extLst>
      <p:ext uri="{BB962C8B-B14F-4D97-AF65-F5344CB8AC3E}">
        <p14:creationId xmlns:p14="http://schemas.microsoft.com/office/powerpoint/2010/main" val="39353769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4 Value streams to create, deliver, and support services</a:t>
            </a:r>
          </a:p>
          <a:p>
            <a:r>
              <a:rPr lang="en-GB" sz="1200" kern="1200" dirty="0">
                <a:solidFill>
                  <a:schemeClr val="tx1"/>
                </a:solidFill>
                <a:effectLst/>
                <a:latin typeface="+mn-lt"/>
                <a:ea typeface="+mn-ea"/>
                <a:cs typeface="+mn-cs"/>
              </a:rPr>
              <a:t>This chapter provides guidance on how to:</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document a value stream to understand how work flows across the organization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understand an archetype value stream to create a new service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understand an archetype value stream to support a live service.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chapter will help practitioners understand: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role of a value stream in the SVS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taxonomy of a value stream</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how to describe the steps in a value stream</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how to apply common mathematical modelling techniques to streamline a value stream</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considerations when designing a value stream.</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101</a:t>
            </a:fld>
            <a:endParaRPr lang="sv-SE"/>
          </a:p>
        </p:txBody>
      </p:sp>
    </p:spTree>
    <p:extLst>
      <p:ext uri="{BB962C8B-B14F-4D97-AF65-F5344CB8AC3E}">
        <p14:creationId xmlns:p14="http://schemas.microsoft.com/office/powerpoint/2010/main" val="23720805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4 Value streams to create, deliver, and support services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crucial that practitioners understand that value streams are simple, but not necessarily simplistic, representations of work. There are many different value streams, because various types of work follow different routes. They can either represent a design or ideal pattern of activity or reflect the actual, observable patterns of activity. The same resources, such as individuals, tools, suppliers, or processes, can appear in different parts of the value stream; for example, a support agent can be part of user engagement, support investigation, and the deployment of a fix to restore service. </a:t>
            </a:r>
            <a:endParaRPr lang="en-GB" noProof="0" dirty="0"/>
          </a:p>
          <a:p>
            <a:pPr marL="0" indent="0">
              <a:buFont typeface="Arial" panose="020B0604020202020204" pitchFamily="34" charset="0"/>
              <a:buNone/>
            </a:pPr>
            <a:endParaRPr lang="en-GB" sz="1200" kern="1200" noProof="0" dirty="0">
              <a:solidFill>
                <a:schemeClr val="tx1"/>
              </a:solidFill>
              <a:effectLst/>
              <a:latin typeface="+mn-lt"/>
              <a:ea typeface="+mn-ea"/>
              <a:cs typeface="+mn-cs"/>
            </a:endParaRPr>
          </a:p>
          <a:p>
            <a:pPr marL="0" indent="0">
              <a:buFont typeface="Arial" panose="020B0604020202020204" pitchFamily="34" charset="0"/>
              <a:buNone/>
            </a:pPr>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102</a:t>
            </a:fld>
            <a:endParaRPr lang="sv-SE"/>
          </a:p>
        </p:txBody>
      </p:sp>
    </p:spTree>
    <p:extLst>
      <p:ext uri="{BB962C8B-B14F-4D97-AF65-F5344CB8AC3E}">
        <p14:creationId xmlns:p14="http://schemas.microsoft.com/office/powerpoint/2010/main" val="2586315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4.1 ITIL service value streams</a:t>
            </a:r>
            <a:endParaRPr lang="en-GB" sz="1200" kern="120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ITIL service value chain includes six archetypal activities: engage, plan, improve, design and transition, obtain/build, and deliver and support. A useful way of thinking about value streams is as visualizations of journeys through the activities in the service value chain for specific scenarios or types of demand. For example: </a:t>
            </a:r>
          </a:p>
          <a:p>
            <a:endParaRPr lang="en-GB" noProof="0" dirty="0"/>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Different types of incident may require different value streams to describe the work required in each case, such as: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end-user hardware incidents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major incidents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cyber security incidents. </a:t>
            </a:r>
          </a:p>
          <a:p>
            <a:pPr lvl="1"/>
            <a:endParaRPr lang="en-GB" noProof="0" dirty="0">
              <a:effectLst/>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Different types of consumer demand may require different value streams, such as: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 need for a new product or service feature to increase the efficiency of business operations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 request for a team member to access a product or service</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 request for new infrastructure capacity to keep a product or service operating normally. </a:t>
            </a:r>
          </a:p>
          <a:p>
            <a:pPr lvl="1"/>
            <a:endParaRPr lang="en-GB" sz="1200" kern="1200" noProof="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4.1.1 Structure of an ITIL service value stream </a:t>
            </a:r>
          </a:p>
          <a:p>
            <a:endParaRPr lang="en-GB" dirty="0">
              <a:effectLst/>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ITIL service value chain - </a:t>
            </a:r>
            <a:r>
              <a:rPr lang="en-GB" sz="1200" kern="1200" dirty="0">
                <a:solidFill>
                  <a:schemeClr val="tx1"/>
                </a:solidFill>
                <a:effectLst/>
                <a:latin typeface="+mn-lt"/>
                <a:ea typeface="+mn-ea"/>
                <a:cs typeface="+mn-cs"/>
              </a:rPr>
              <a:t>An operating model for service providers that covers all the key activities required to effectively manage products and services.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already mentioned, the ITIL service value chain is made up of six archetypal value chain activities. A sequence of these activities is referred to as an ITIL service value stream or, more simply, as a value stream. A value chain can: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mention one, some, or all value chain activities, depending on the context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repeat value chain activities, depending on the work in progress.</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103</a:t>
            </a:fld>
            <a:endParaRPr lang="sv-SE"/>
          </a:p>
        </p:txBody>
      </p:sp>
    </p:spTree>
    <p:extLst>
      <p:ext uri="{BB962C8B-B14F-4D97-AF65-F5344CB8AC3E}">
        <p14:creationId xmlns:p14="http://schemas.microsoft.com/office/powerpoint/2010/main" val="21248551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4.1.1 Structure of an ITIL Service Value Stream (continued)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value stream is made up of one or more steps. A step comprises one or more actions that accomplish a specific objective. These actions may occur sequentially or in parallel, and they may either be connected to other actions or independent of each other. An action itself can comprise one or more tasks, which may also be either connected or independent. </a:t>
            </a:r>
            <a:endParaRPr lang="en-GB" dirty="0"/>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Definition: Value stream </a:t>
            </a:r>
            <a:endParaRPr lang="en-GB" noProof="0" dirty="0">
              <a:effectLst/>
            </a:endParaRPr>
          </a:p>
          <a:p>
            <a:r>
              <a:rPr lang="en-GB" sz="1200" kern="1200" noProof="0" dirty="0">
                <a:solidFill>
                  <a:schemeClr val="tx1"/>
                </a:solidFill>
                <a:effectLst/>
                <a:latin typeface="+mn-lt"/>
                <a:ea typeface="+mn-ea"/>
                <a:cs typeface="+mn-cs"/>
              </a:rPr>
              <a:t>A series of steps an organization undertakes to create and deliver products and services to consumers. </a:t>
            </a:r>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Through the value stream model, the organization processes units of work, which may change depending on the context and the level of granularity. For example, when implementing a value stream to create a new service that is triggered by a consumer request: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the value stream level, the unit of work can be defined as the consumer request that needs to be fulfilled, which may change to the service portfolio item that is being created during the flow of activities in the value stream.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the step level, the unit of work can be defined as the requirements that need to be assessed, which may change to the design characteristics defined in the service design package during the implementation of the value stream.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Figure 4.1 shows the relationship between value chain activities, the value stream, the steps in a value stream, the actions within a step, and the tasks within an action. </a:t>
            </a:r>
            <a:endParaRPr lang="en-GB" dirty="0">
              <a:effectLst/>
            </a:endParaRPr>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value stream is initiated by demand; for example: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incident generated by a monitoring tool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request submitted by a user.</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value stream ends in the creation or restoration of value through functioning products or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Value streams use information provided by: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one or more stakeholders (external to the organization performing the step or action) as inputs; for example, a server name or the GPS data sent by a user’s mobile device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another value stream; for example, a value stream to onboard a new team member may use employee ID and other information created when implementing the value stream to hire (or contract with) the new team member.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Value streams use the resources of the service provider and service consumers to generate required outputs, working within the constraints and policies set either by management or governance systems, or by external factors.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value stream will generate outputs that can be used to create intended outcomes. Outputs can also include information and feedback to be shared with relevant stakeholders to aid in ongoing management or governance activities.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some cases, outputs can serve as input triggers for other value streams within or outside the organization.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104</a:t>
            </a:fld>
            <a:endParaRPr lang="sv-SE"/>
          </a:p>
        </p:txBody>
      </p:sp>
    </p:spTree>
    <p:extLst>
      <p:ext uri="{BB962C8B-B14F-4D97-AF65-F5344CB8AC3E}">
        <p14:creationId xmlns:p14="http://schemas.microsoft.com/office/powerpoint/2010/main" val="18248289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4.1.1 Structure of an ITIL Service Value Stream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value stream will perform demand for value, for example: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an incident generated by a monitoring tool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 request submitted by a user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end in the creation or restoration of value through functioning products or services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use information provided either by:</a:t>
            </a:r>
          </a:p>
          <a:p>
            <a:pPr marL="1085850" lvl="2" indent="-171450">
              <a:buFont typeface="Arial" panose="020B0604020202020204" pitchFamily="34" charset="0"/>
              <a:buChar char="•"/>
            </a:pPr>
            <a:r>
              <a:rPr lang="en-GB" sz="1200" kern="1200" noProof="0" dirty="0">
                <a:solidFill>
                  <a:schemeClr val="tx1"/>
                </a:solidFill>
                <a:effectLst/>
                <a:latin typeface="+mn-lt"/>
                <a:ea typeface="+mn-ea"/>
                <a:cs typeface="+mn-cs"/>
              </a:rPr>
              <a:t>one or more stakeholders (external to the organization executing the step or action) as inputs, for example a server name, or the GPS data sent by a user’s mobile device</a:t>
            </a:r>
          </a:p>
          <a:p>
            <a:pPr marL="1085850" lvl="2" indent="-171450">
              <a:buFont typeface="Arial" panose="020B0604020202020204" pitchFamily="34" charset="0"/>
              <a:buChar char="•"/>
            </a:pPr>
            <a:r>
              <a:rPr lang="en-GB" sz="1200" kern="1200" noProof="0" dirty="0">
                <a:solidFill>
                  <a:schemeClr val="tx1"/>
                </a:solidFill>
                <a:effectLst/>
                <a:latin typeface="+mn-lt"/>
                <a:ea typeface="+mn-ea"/>
                <a:cs typeface="+mn-cs"/>
              </a:rPr>
              <a:t>another value stream; for example, a value stream to onboard a new team member might use employee ID and other information created when executing the value stream to hire (or contract with) the new team member.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use resources of the organization’s IT and service management practices to generate required outputs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use resources provided by consumers to generate required outputs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often use some resources to modify other resources, in order to generate required outputs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work within constraints and policies set either by management or governance system(s), or by external factors. </a:t>
            </a:r>
          </a:p>
          <a:p>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A value stream will generate outputs that can be used to create intended outcomes. Outputs can also include information and feedback to be shared with relevant stakeholders to aid in ongoing management or governance activities.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some cases, outputs can serve as input triggers for other value streams within or outside the organization. For instance, the completion of a human resources team value stream to register a new employee might trigger an employee onboarding value stream of the IT team.</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105</a:t>
            </a:fld>
            <a:endParaRPr lang="sv-SE"/>
          </a:p>
        </p:txBody>
      </p:sp>
    </p:spTree>
    <p:extLst>
      <p:ext uri="{BB962C8B-B14F-4D97-AF65-F5344CB8AC3E}">
        <p14:creationId xmlns:p14="http://schemas.microsoft.com/office/powerpoint/2010/main" val="32773230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4.1.2 Value streams and organizations</a:t>
            </a:r>
          </a:p>
          <a:p>
            <a:r>
              <a:rPr lang="en-GB" sz="1200" kern="1200" dirty="0">
                <a:solidFill>
                  <a:schemeClr val="tx1"/>
                </a:solidFill>
                <a:effectLst/>
                <a:latin typeface="+mn-lt"/>
                <a:ea typeface="+mn-ea"/>
                <a:cs typeface="+mn-cs"/>
              </a:rPr>
              <a:t>ITIL 4 does not equate an organization to a corporate entity. An organization can be a single person (e.g. a self-employed programmer or consultant), a team (e.g. a development or support team acting as a business unit), an enterprise, or even an ecosystem of enterprises working together.</a:t>
            </a:r>
          </a:p>
          <a:p>
            <a:endParaRPr lang="en-GB" dirty="0">
              <a:effectLst/>
            </a:endParaRPr>
          </a:p>
          <a:p>
            <a:r>
              <a:rPr lang="en-GB" sz="1200" kern="1200" dirty="0">
                <a:solidFill>
                  <a:schemeClr val="tx1"/>
                </a:solidFill>
                <a:effectLst/>
                <a:latin typeface="+mn-lt"/>
                <a:ea typeface="+mn-ea"/>
                <a:cs typeface="+mn-cs"/>
              </a:rPr>
              <a:t>Value streams are fundamentally connected to organizations. Consequently, there can be value streams at every level of granularity and they can be defined for a single person, a team, a business unit, etc. However, it is important to remember that value streams are defined in the context of a system that is established to create value for the organization, its customers, and other stakeholders. A large enterprise can include several distinct organizations managed with certain levels of autonomy, where it is possible to treat every one of them as an SVS with its own value chain and value streams. However, it is unlikely that self-sufficient SVSs will be established at the level of teams. </a:t>
            </a:r>
          </a:p>
          <a:p>
            <a:endParaRPr lang="en-GB" dirty="0">
              <a:effectLst/>
            </a:endParaRPr>
          </a:p>
          <a:p>
            <a:r>
              <a:rPr lang="en-GB" sz="1200" kern="1200" dirty="0">
                <a:solidFill>
                  <a:schemeClr val="tx1"/>
                </a:solidFill>
                <a:effectLst/>
                <a:latin typeface="+mn-lt"/>
                <a:ea typeface="+mn-ea"/>
                <a:cs typeface="+mn-cs"/>
              </a:rPr>
              <a:t>The overall goals and expectations for a product or service should be described from end-to-end, that is, from demand to value, rather than simply describing the use of each team in a disparate or un-coordinated set of activities. The value stream will therefore represent work across different teams, impacting different stakeholders, using different processes, tools and people, and sometimes even different suppliers.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ITIL service value streams need to be visualized, with a clear indication of touchpoints, where users interact with the product, service or IT service management professionals. A key advantage of the ITIL value stream technique is the ability to not only identify the multiple stakeholders who are involved but also to see potential points of failure, and explicitly connect value to demand. </a:t>
            </a:r>
            <a:endParaRPr lang="en-GB" dirty="0">
              <a:effectLst/>
            </a:endParaRPr>
          </a:p>
          <a:p>
            <a:r>
              <a:rPr lang="en-GB" sz="1200" kern="1200" dirty="0">
                <a:solidFill>
                  <a:schemeClr val="tx1"/>
                </a:solidFill>
                <a:effectLst/>
                <a:latin typeface="+mn-lt"/>
                <a:ea typeface="+mn-ea"/>
                <a:cs typeface="+mn-cs"/>
              </a:rPr>
              <a:t>Each step of the value stream can be described as a process, or as a value stream for a lower-level organization.</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106</a:t>
            </a:fld>
            <a:endParaRPr lang="sv-SE"/>
          </a:p>
        </p:txBody>
      </p:sp>
    </p:spTree>
    <p:extLst>
      <p:ext uri="{BB962C8B-B14F-4D97-AF65-F5344CB8AC3E}">
        <p14:creationId xmlns:p14="http://schemas.microsoft.com/office/powerpoint/2010/main" val="5761528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4.1.2 Value streams and organizations (continued)</a:t>
            </a:r>
          </a:p>
          <a:p>
            <a:endParaRPr lang="en-GB" dirty="0">
              <a:effectLst/>
            </a:endParaRPr>
          </a:p>
          <a:p>
            <a:r>
              <a:rPr lang="en-GB" sz="1200" b="1" kern="1200" dirty="0">
                <a:solidFill>
                  <a:schemeClr val="tx1"/>
                </a:solidFill>
                <a:effectLst/>
                <a:latin typeface="+mn-lt"/>
                <a:ea typeface="+mn-ea"/>
                <a:cs typeface="+mn-cs"/>
              </a:rPr>
              <a:t>Key message </a:t>
            </a:r>
            <a:endParaRPr lang="en-GB" dirty="0">
              <a:effectLst/>
            </a:endParaRPr>
          </a:p>
          <a:p>
            <a:r>
              <a:rPr lang="en-GB" sz="1200" kern="1200" dirty="0">
                <a:solidFill>
                  <a:schemeClr val="tx1"/>
                </a:solidFill>
                <a:effectLst/>
                <a:latin typeface="+mn-lt"/>
                <a:ea typeface="+mn-ea"/>
                <a:cs typeface="+mn-cs"/>
              </a:rPr>
              <a:t>The key differences between value streams and processes relate to their focuses and how they are used. Many sets of interrelated activities that transform inputs into outputs could be considered processes. Value streams are focused around the flow of activity from demand or opportunity to customer value. Process taxonomy and management tools and techniques are therefore applicable to value streams. However, many processes are not value streams.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step in a value stream could be reframed as a process, and some may represent value streams in a lower-level organization. The latter is typical for large enterprises and ecosystems where multiple enterprises are involved. </a:t>
            </a:r>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Example </a:t>
            </a:r>
            <a:endParaRPr lang="en-GB" dirty="0">
              <a:effectLst/>
            </a:endParaRPr>
          </a:p>
          <a:p>
            <a:r>
              <a:rPr lang="en-GB" sz="1200" kern="1200" dirty="0">
                <a:solidFill>
                  <a:schemeClr val="tx1"/>
                </a:solidFill>
                <a:effectLst/>
                <a:latin typeface="+mn-lt"/>
                <a:ea typeface="+mn-ea"/>
                <a:cs typeface="+mn-cs"/>
              </a:rPr>
              <a:t>Passengers on train journeys are likely to interact with multiple service providers, depending on the country and route taken. Some of these service providers are the railway companies that transport people. Other service providers manage the stations, sell tickets, ensure security, dispatch and navigate the trains, etc. Railway travel is a complex ecosystem with many organizations cooperating and collaborating to create a seamless and comfortable user journey. Each of the organizations involved manage their own SVSs, which contain multiple value streams. However, the organizations also contribute to a collaborative value stream, enabling and supporting railway travel. Some of the steps of the value stream are effectively value streams of the participating organizations. </a:t>
            </a:r>
          </a:p>
          <a:p>
            <a:endParaRPr lang="en-GB" dirty="0">
              <a:effectLst/>
            </a:endParaRPr>
          </a:p>
          <a:p>
            <a:r>
              <a:rPr lang="en-GB" sz="1200" kern="1200" dirty="0">
                <a:solidFill>
                  <a:schemeClr val="tx1"/>
                </a:solidFill>
                <a:effectLst/>
                <a:latin typeface="+mn-lt"/>
                <a:ea typeface="+mn-ea"/>
                <a:cs typeface="+mn-cs"/>
              </a:rPr>
              <a:t>A high-level value stream that adds a new functionality to an IT service may involve a third-party vendor, an internal software development team, a site reliability engineering team, other IT teams, and a user team. Steps performed by the external vendor are likely to be managed as the vendor’s own value stream. Steps performed within the organization are formalized and managed as processes of the involved practices or activities within these processes.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Cascading value streams to lower-level value streams and/or processes allows organizations to: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focus on value for the higher-level value stream, combining value streams and processes of participating parties </a:t>
            </a:r>
            <a:endParaRPr lang="en-GB" dirty="0">
              <a:effectLst/>
            </a:endParaRPr>
          </a:p>
          <a:p>
            <a:r>
              <a:rPr lang="en-GB" sz="1200" kern="1200" dirty="0">
                <a:solidFill>
                  <a:schemeClr val="tx1"/>
                </a:solidFill>
                <a:effectLst/>
                <a:latin typeface="+mn-lt"/>
                <a:ea typeface="+mn-ea"/>
                <a:cs typeface="+mn-cs"/>
              </a:rPr>
              <a:t>●  progress iteratively with feedback from other organizations and teams in the value stream </a:t>
            </a:r>
            <a:endParaRPr lang="en-GB" dirty="0">
              <a:effectLst/>
            </a:endParaRPr>
          </a:p>
          <a:p>
            <a:r>
              <a:rPr lang="en-GB" sz="1200" kern="1200" dirty="0">
                <a:solidFill>
                  <a:schemeClr val="tx1"/>
                </a:solidFill>
                <a:effectLst/>
                <a:latin typeface="+mn-lt"/>
                <a:ea typeface="+mn-ea"/>
                <a:cs typeface="+mn-cs"/>
              </a:rPr>
              <a:t>●  collaborate and promote visibility into how work flows across the organizations and teams </a:t>
            </a:r>
            <a:endParaRPr lang="en-GB" dirty="0">
              <a:effectLst/>
            </a:endParaRPr>
          </a:p>
          <a:p>
            <a:r>
              <a:rPr lang="en-GB" sz="1200" kern="1200" dirty="0">
                <a:solidFill>
                  <a:schemeClr val="tx1"/>
                </a:solidFill>
                <a:effectLst/>
                <a:latin typeface="+mn-lt"/>
                <a:ea typeface="+mn-ea"/>
                <a:cs typeface="+mn-cs"/>
              </a:rPr>
              <a:t>●  think and work holistically by understanding how the wider organization or ecosystem works and benefits from work being done by the participating parties.</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107</a:t>
            </a:fld>
            <a:endParaRPr lang="sv-SE"/>
          </a:p>
        </p:txBody>
      </p:sp>
    </p:spTree>
    <p:extLst>
      <p:ext uri="{BB962C8B-B14F-4D97-AF65-F5344CB8AC3E}">
        <p14:creationId xmlns:p14="http://schemas.microsoft.com/office/powerpoint/2010/main" val="10312685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62500" lnSpcReduction="20000"/>
          </a:bodyPr>
          <a:lstStyle/>
          <a:p>
            <a:r>
              <a:rPr lang="en-GB" sz="1200" b="1" kern="1200" noProof="0" dirty="0">
                <a:solidFill>
                  <a:schemeClr val="tx1"/>
                </a:solidFill>
                <a:effectLst/>
                <a:latin typeface="+mn-lt"/>
                <a:ea typeface="+mn-ea"/>
                <a:cs typeface="+mn-cs"/>
              </a:rPr>
              <a:t>4.1.3 Value stream considerations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describing a value stream, the following considerations should be taken into account: </a:t>
            </a:r>
          </a:p>
          <a:p>
            <a:br>
              <a:rPr lang="en-GB" sz="1200" kern="1200" noProof="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4.1.3.1 Selecting the right perspective </a:t>
            </a:r>
            <a:endParaRPr lang="en-GB" i="0" dirty="0">
              <a:effectLst/>
            </a:endParaRPr>
          </a:p>
          <a:p>
            <a:r>
              <a:rPr lang="en-GB" sz="1200" kern="1200" dirty="0">
                <a:solidFill>
                  <a:schemeClr val="tx1"/>
                </a:solidFill>
                <a:effectLst/>
                <a:latin typeface="+mn-lt"/>
                <a:ea typeface="+mn-ea"/>
                <a:cs typeface="+mn-cs"/>
              </a:rPr>
              <a:t>A value stream can be documented from one of two perspectives. It can either be designed to reflect the aspirations of the service provider or it can be explored to document the ways work is being done. After it has been documented, it can be compared against observed behaviours. </a:t>
            </a:r>
          </a:p>
          <a:p>
            <a:endParaRPr lang="en-GB" dirty="0">
              <a:effectLst/>
            </a:endParaRPr>
          </a:p>
          <a:p>
            <a:r>
              <a:rPr lang="en-GB" sz="1200" kern="1200" dirty="0">
                <a:solidFill>
                  <a:schemeClr val="tx1"/>
                </a:solidFill>
                <a:effectLst/>
                <a:latin typeface="+mn-lt"/>
                <a:ea typeface="+mn-ea"/>
                <a:cs typeface="+mn-cs"/>
              </a:rPr>
              <a:t>Deviations between the design and the observed behaviours are likely to trigger improvements. These may include: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updating the value stream documentation to reflect actual work patterns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optimizing the workflow by reducing the time taken to convert demand into value, and automating repeatable work. </a:t>
            </a:r>
            <a:endParaRPr lang="en-GB" sz="1200" b="0" i="0" kern="1200" dirty="0">
              <a:solidFill>
                <a:schemeClr val="tx1"/>
              </a:solidFill>
              <a:effectLst/>
              <a:latin typeface="+mn-lt"/>
              <a:ea typeface="+mn-ea"/>
              <a:cs typeface="+mn-cs"/>
            </a:endParaRPr>
          </a:p>
          <a:p>
            <a:pPr lvl="1"/>
            <a:endParaRPr lang="en-GB" sz="1200" b="0" i="0"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4.1.3.2 Start and end points </a:t>
            </a:r>
            <a:endParaRPr lang="en-GB" i="0" dirty="0">
              <a:effectLst/>
            </a:endParaRPr>
          </a:p>
          <a:p>
            <a:pPr lvl="0"/>
            <a:r>
              <a:rPr lang="en-GB" sz="1200" kern="1200" dirty="0">
                <a:solidFill>
                  <a:schemeClr val="tx1"/>
                </a:solidFill>
                <a:effectLst/>
                <a:latin typeface="+mn-lt"/>
                <a:ea typeface="+mn-ea"/>
                <a:cs typeface="+mn-cs"/>
              </a:rPr>
              <a:t>A value stream always starts with demand and ends with value being created or restored for one or more stakeholder. Thus, it is highly desirable to maintain an outside-in tone or language when documenting the value stream, for example, by: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reflecting business planning milestones and timelines</a:t>
            </a:r>
            <a:br>
              <a:rPr lang="en-GB" sz="1200" kern="1200" dirty="0">
                <a:solidFill>
                  <a:schemeClr val="tx1"/>
                </a:solidFill>
                <a:effectLst/>
                <a:latin typeface="+mn-lt"/>
                <a:ea typeface="+mn-ea"/>
                <a:cs typeface="+mn-cs"/>
              </a:rPr>
            </a:br>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using language relevant to the audience</a:t>
            </a:r>
            <a:br>
              <a:rPr lang="en-GB" sz="1200" kern="1200" dirty="0">
                <a:solidFill>
                  <a:schemeClr val="tx1"/>
                </a:solidFill>
                <a:effectLst/>
                <a:latin typeface="+mn-lt"/>
                <a:ea typeface="+mn-ea"/>
                <a:cs typeface="+mn-cs"/>
              </a:rPr>
            </a:br>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framing outcomes and value from the customer or user’s point of view. </a:t>
            </a:r>
          </a:p>
          <a:p>
            <a:pPr lvl="1"/>
            <a:endParaRPr lang="en-GB" dirty="0">
              <a:effectLst/>
            </a:endParaRPr>
          </a:p>
          <a:p>
            <a:pPr lvl="0"/>
            <a:r>
              <a:rPr lang="en-GB" sz="1200" b="1" i="0" kern="1200" dirty="0">
                <a:solidFill>
                  <a:schemeClr val="tx1"/>
                </a:solidFill>
                <a:effectLst/>
                <a:latin typeface="+mn-lt"/>
                <a:ea typeface="+mn-ea"/>
                <a:cs typeface="+mn-cs"/>
              </a:rPr>
              <a:t>4.1.3.3 Flexibility </a:t>
            </a:r>
            <a:endParaRPr lang="en-GB" i="0" dirty="0">
              <a:effectLst/>
            </a:endParaRPr>
          </a:p>
          <a:p>
            <a:pPr lvl="0"/>
            <a:r>
              <a:rPr lang="en-GB" sz="1200" kern="1200" dirty="0">
                <a:solidFill>
                  <a:schemeClr val="tx1"/>
                </a:solidFill>
                <a:effectLst/>
                <a:latin typeface="+mn-lt"/>
                <a:ea typeface="+mn-ea"/>
                <a:cs typeface="+mn-cs"/>
              </a:rPr>
              <a:t>A value stream repeats value chain activities, reflecting the context and the environment in which work is performed. A value stream can be as flexible as the organization needs it to be. For example, the organization can add another stage during the work, similar to a waterfall approach, or create iterative loops between value chain activities.</a:t>
            </a:r>
          </a:p>
          <a:p>
            <a:pPr lvl="0"/>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4.1.3.4 Granularity </a:t>
            </a:r>
            <a:endParaRPr lang="en-GB" i="0" dirty="0"/>
          </a:p>
          <a:p>
            <a:r>
              <a:rPr lang="en-GB" sz="1200" kern="1200" dirty="0">
                <a:solidFill>
                  <a:schemeClr val="tx1"/>
                </a:solidFill>
                <a:effectLst/>
                <a:latin typeface="+mn-lt"/>
                <a:ea typeface="+mn-ea"/>
                <a:cs typeface="+mn-cs"/>
              </a:rPr>
              <a:t>Value streams are a representation of work, as viewed at a certain level of granularity. For example: </a:t>
            </a:r>
            <a:endParaRPr lang="en-GB" dirty="0"/>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value stream that has Agile software development activities can exhibit multiple iterations of work, reflecting the exploratory nature of that approach.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Alternatively, the value stream can have a higher-level perspective that allows the work to be represented by a single step.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Regardless of how the work is represented, it is critical that the level of granularity is uniform across the entire value stream.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108</a:t>
            </a:fld>
            <a:endParaRPr lang="sv-SE"/>
          </a:p>
        </p:txBody>
      </p:sp>
    </p:spTree>
    <p:extLst>
      <p:ext uri="{BB962C8B-B14F-4D97-AF65-F5344CB8AC3E}">
        <p14:creationId xmlns:p14="http://schemas.microsoft.com/office/powerpoint/2010/main" val="14303130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4.1.3 Value stream considerations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describing a value stream, the following considerations should be taken into account: </a:t>
            </a:r>
          </a:p>
          <a:p>
            <a:endParaRPr lang="en-GB" sz="1200" b="1" i="1"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4.1.3.5 Identifying steps </a:t>
            </a:r>
            <a:endParaRPr lang="en-GB" i="0" dirty="0">
              <a:effectLst/>
            </a:endParaRPr>
          </a:p>
          <a:p>
            <a:r>
              <a:rPr lang="en-GB" sz="1200" kern="1200" dirty="0">
                <a:solidFill>
                  <a:schemeClr val="tx1"/>
                </a:solidFill>
                <a:effectLst/>
                <a:latin typeface="+mn-lt"/>
                <a:ea typeface="+mn-ea"/>
                <a:cs typeface="+mn-cs"/>
              </a:rPr>
              <a:t>When deciding what constitutes a separate step in a value stream, and what should be included within an existing step, it is necessary to consider:#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level of detail that would be represented in the value stream. The organization will need to decide whether the value stream will show details of all the actions or simply provide an overview of the work.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whether hand-offs between individuals and teams could also have an impact on the value stream. Activities that are carried out by different teams are usually best shown as different steps. This can be very helpful for understanding where work is delayed by queues.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inclusion of multiple value chain activities, as these could also affect the value stream. </a:t>
            </a:r>
          </a:p>
          <a:p>
            <a:pPr lvl="1"/>
            <a:endParaRPr lang="en-GB" dirty="0">
              <a:effectLst/>
            </a:endParaRPr>
          </a:p>
          <a:p>
            <a:r>
              <a:rPr lang="en-GB" sz="1200" b="1" kern="1200" dirty="0">
                <a:solidFill>
                  <a:schemeClr val="tx1"/>
                </a:solidFill>
                <a:effectLst/>
                <a:latin typeface="+mn-lt"/>
                <a:ea typeface="+mn-ea"/>
                <a:cs typeface="+mn-cs"/>
              </a:rPr>
              <a:t>Inclusion of multiple value chain activities </a:t>
            </a:r>
            <a:endParaRPr lang="en-GB" dirty="0">
              <a:effectLst/>
            </a:endParaRPr>
          </a:p>
          <a:p>
            <a:r>
              <a:rPr lang="en-GB" sz="1200" kern="1200" dirty="0">
                <a:solidFill>
                  <a:schemeClr val="tx1"/>
                </a:solidFill>
                <a:effectLst/>
                <a:latin typeface="+mn-lt"/>
                <a:ea typeface="+mn-ea"/>
                <a:cs typeface="+mn-cs"/>
              </a:rPr>
              <a:t>If a step includes both engage and plan activities, it may be reasonable to split it into two separate steps. For example, a single step to determine customer requirements could be split into: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working with the customer to define their requirements (this maps the engage value chain activity using contributions from service desk, relationship management, etc.)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assessing the customer requirements (this maps the plan value chain activity, using contributions from business analysis, risk management, etc.). </a:t>
            </a:r>
            <a:endParaRPr lang="en-GB" dirty="0">
              <a:effectLst/>
            </a:endParaRPr>
          </a:p>
          <a:p>
            <a:pPr lvl="1"/>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Similarly, a single step to implement a hotfix from a vendor website could be separated into: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downloading the hotfix from the website (this maps to the obtain/build value chain activity, using contributions from software development and management, supplier management, etc) </a:t>
            </a:r>
            <a:endParaRPr lang="en-GB" dirty="0">
              <a:effectLst/>
            </a:endParaRPr>
          </a:p>
          <a:p>
            <a:pPr lvl="1"/>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deploying the hotfix (this maps to the design and transition value chain activity, using contributions from change management, deployment management, etc.). </a:t>
            </a:r>
          </a:p>
          <a:p>
            <a:pPr lvl="1"/>
            <a:endParaRPr lang="en-GB" dirty="0">
              <a:effectLst/>
            </a:endParaRPr>
          </a:p>
          <a:p>
            <a:pPr lvl="0"/>
            <a:r>
              <a:rPr lang="en-GB" sz="1200" kern="1200" dirty="0">
                <a:solidFill>
                  <a:schemeClr val="tx1"/>
                </a:solidFill>
                <a:effectLst/>
                <a:latin typeface="+mn-lt"/>
                <a:ea typeface="+mn-ea"/>
                <a:cs typeface="+mn-cs"/>
              </a:rPr>
              <a:t>Alternatively, if multiple steps are executed by the same group of individuals or resources, it may be better to describe them as a single step positioned in the single value chain activity that best describes the outputs of the combined step. This will help to avoid giving the impression that work will be waiting in queues between each step. </a:t>
            </a:r>
          </a:p>
          <a:p>
            <a:pPr lvl="0"/>
            <a:endParaRPr lang="en-GB" dirty="0">
              <a:effectLst/>
            </a:endParaRPr>
          </a:p>
          <a:p>
            <a:pPr lvl="0"/>
            <a:r>
              <a:rPr lang="en-GB" sz="1200" b="1" i="0" kern="1200" dirty="0">
                <a:solidFill>
                  <a:schemeClr val="tx1"/>
                </a:solidFill>
                <a:effectLst/>
                <a:latin typeface="+mn-lt"/>
                <a:ea typeface="+mn-ea"/>
                <a:cs typeface="+mn-cs"/>
              </a:rPr>
              <a:t>4.1.3.6 Step order </a:t>
            </a:r>
            <a:endParaRPr lang="en-GB" i="0" dirty="0">
              <a:effectLst/>
            </a:endParaRPr>
          </a:p>
          <a:p>
            <a:pPr lvl="0"/>
            <a:r>
              <a:rPr lang="en-GB" sz="1200" kern="1200" dirty="0">
                <a:solidFill>
                  <a:schemeClr val="tx1"/>
                </a:solidFill>
                <a:effectLst/>
                <a:latin typeface="+mn-lt"/>
                <a:ea typeface="+mn-ea"/>
                <a:cs typeface="+mn-cs"/>
              </a:rPr>
              <a:t>Although streams often start with the engage activity, other activities can also be the first step. For example, if an engineer notices an incident raised by a monitoring tool (demand), the first step may be to begin investigation (deliver and support); it is unlikely to be contacting potentially impacted customers (engage). </a:t>
            </a:r>
            <a:endParaRPr lang="en-GB" dirty="0">
              <a:effectLst/>
            </a:endParaRPr>
          </a:p>
          <a:p>
            <a:pPr lvl="0"/>
            <a:endParaRPr lang="en-GB" sz="1200" b="1" i="1"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4.1.3.7 Mapping to the service value chain </a:t>
            </a:r>
            <a:endParaRPr lang="en-GB" i="0" dirty="0">
              <a:effectLst/>
            </a:endParaRPr>
          </a:p>
          <a:p>
            <a:pPr lvl="0"/>
            <a:r>
              <a:rPr lang="en-GB" sz="1200" kern="1200" dirty="0">
                <a:solidFill>
                  <a:schemeClr val="tx1"/>
                </a:solidFill>
                <a:effectLst/>
                <a:latin typeface="+mn-lt"/>
                <a:ea typeface="+mn-ea"/>
                <a:cs typeface="+mn-cs"/>
              </a:rPr>
              <a:t>A step of the value stream can be described as mapping the bulk of its activities to one value chain activity, while the underlying actions and tasks are mapped to other value chain activities. For example: </a:t>
            </a:r>
          </a:p>
          <a:p>
            <a:pPr lvl="1"/>
            <a:r>
              <a:rPr lang="en-GB" sz="1200" kern="1200" dirty="0">
                <a:solidFill>
                  <a:schemeClr val="tx1"/>
                </a:solidFill>
                <a:effectLst/>
                <a:latin typeface="+mn-lt"/>
                <a:ea typeface="+mn-ea"/>
                <a:cs typeface="+mn-cs"/>
              </a:rPr>
              <a:t>●  A step to assess customer requirements can be mapped to the plan value chain activity but may have an action or tasks called refine requirements with the customer that maps to the engage value chain activity. </a:t>
            </a:r>
            <a:endParaRPr lang="en-GB" dirty="0">
              <a:effectLst/>
            </a:endParaRPr>
          </a:p>
          <a:p>
            <a:pPr lvl="1"/>
            <a:r>
              <a:rPr lang="en-GB" sz="1200" kern="1200" dirty="0">
                <a:solidFill>
                  <a:schemeClr val="tx1"/>
                </a:solidFill>
                <a:effectLst/>
                <a:latin typeface="+mn-lt"/>
                <a:ea typeface="+mn-ea"/>
                <a:cs typeface="+mn-cs"/>
              </a:rPr>
              <a:t>●  A step to download hotfix from the vendor website can be mapped to the obtain/build value chain activity, but have an action or task called the update workaround that maps to the improve value chain activity. </a:t>
            </a:r>
            <a:endParaRPr lang="en-GB" dirty="0">
              <a:effectLst/>
            </a:endParaRPr>
          </a:p>
          <a:p>
            <a:endParaRPr lang="en-GB" sz="1200" b="1" i="1"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4.1.3.8 Mapping to practices </a:t>
            </a:r>
            <a:endParaRPr lang="en-GB" i="0" dirty="0">
              <a:effectLst/>
            </a:endParaRPr>
          </a:p>
          <a:p>
            <a:r>
              <a:rPr lang="en-GB" sz="1200" kern="1200" dirty="0">
                <a:solidFill>
                  <a:schemeClr val="tx1"/>
                </a:solidFill>
                <a:effectLst/>
                <a:latin typeface="+mn-lt"/>
                <a:ea typeface="+mn-ea"/>
                <a:cs typeface="+mn-cs"/>
              </a:rPr>
              <a:t>The steps, actions, or tasks within a value stream can be mapped to a process or procedure within a practice, depending on the level of granularity. For example, a step to develop deployable code may be composed of actions and tasks that map to the following: </a:t>
            </a:r>
            <a:endParaRPr lang="en-GB" dirty="0">
              <a:effectLst/>
            </a:endParaRPr>
          </a:p>
          <a:p>
            <a:pPr lvl="1"/>
            <a:r>
              <a:rPr lang="en-GB" sz="1200" kern="1200" dirty="0">
                <a:solidFill>
                  <a:schemeClr val="tx1"/>
                </a:solidFill>
                <a:effectLst/>
                <a:latin typeface="+mn-lt"/>
                <a:ea typeface="+mn-ea"/>
                <a:cs typeface="+mn-cs"/>
              </a:rPr>
              <a:t>● procedures to execute automated tests </a:t>
            </a:r>
          </a:p>
          <a:p>
            <a:pPr lvl="1"/>
            <a:r>
              <a:rPr lang="en-GB" sz="1200" kern="1200" dirty="0">
                <a:solidFill>
                  <a:schemeClr val="tx1"/>
                </a:solidFill>
                <a:effectLst/>
                <a:latin typeface="+mn-lt"/>
                <a:ea typeface="+mn-ea"/>
                <a:cs typeface="+mn-cs"/>
              </a:rPr>
              <a:t>● procedures for running manual tests. </a:t>
            </a:r>
            <a:endParaRPr lang="en-GB" dirty="0">
              <a:effectLst/>
            </a:endParaRPr>
          </a:p>
          <a:p>
            <a:pPr lvl="0"/>
            <a:endParaRPr lang="sv-SE" dirty="0">
              <a:effectLst/>
            </a:endParaRPr>
          </a:p>
          <a:p>
            <a:pPr lvl="1"/>
            <a:endParaRPr lang="en-GB"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109</a:t>
            </a:fld>
            <a:endParaRPr lang="sv-SE"/>
          </a:p>
        </p:txBody>
      </p:sp>
    </p:spTree>
    <p:extLst>
      <p:ext uri="{BB962C8B-B14F-4D97-AF65-F5344CB8AC3E}">
        <p14:creationId xmlns:p14="http://schemas.microsoft.com/office/powerpoint/2010/main" val="160505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a:t>
            </a:fld>
            <a:endParaRPr lang="sv-SE" dirty="0"/>
          </a:p>
        </p:txBody>
      </p:sp>
    </p:spTree>
    <p:extLst>
      <p:ext uri="{BB962C8B-B14F-4D97-AF65-F5344CB8AC3E}">
        <p14:creationId xmlns:p14="http://schemas.microsoft.com/office/powerpoint/2010/main" val="20206044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4.1.4 Designing a service value stream</a:t>
            </a:r>
          </a:p>
          <a:p>
            <a:r>
              <a:rPr lang="en-GB" sz="1200" kern="1200" dirty="0">
                <a:solidFill>
                  <a:schemeClr val="tx1"/>
                </a:solidFill>
                <a:effectLst/>
                <a:latin typeface="+mn-lt"/>
                <a:ea typeface="+mn-ea"/>
                <a:cs typeface="+mn-cs"/>
              </a:rPr>
              <a:t>Practitioners are encouraged to adapt the following approach to the needs of their organization or to explore the use of other approaches. </a:t>
            </a:r>
          </a:p>
          <a:p>
            <a:endParaRPr lang="en-GB" dirty="0">
              <a:effectLst/>
            </a:endParaRPr>
          </a:p>
          <a:p>
            <a:pPr marL="228600" indent="-228600">
              <a:buFont typeface="+mj-lt"/>
              <a:buAutoNum type="arabicPeriod"/>
            </a:pPr>
            <a:r>
              <a:rPr lang="en-GB" sz="1200" kern="1200" dirty="0">
                <a:solidFill>
                  <a:schemeClr val="tx1"/>
                </a:solidFill>
                <a:effectLst/>
                <a:latin typeface="+mn-lt"/>
                <a:ea typeface="+mn-ea"/>
                <a:cs typeface="+mn-cs"/>
              </a:rPr>
              <a:t>Define the use case or scenario for the value stream by describing: </a:t>
            </a:r>
            <a:endParaRPr lang="en-GB" dirty="0">
              <a:effectLst/>
            </a:endParaRP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the demands (preferably in non-technical terms)</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the triggers created by the demand</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the outcomes created by the value stream</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value in the context of the value stream (as value can be created or restored).</a:t>
            </a:r>
          </a:p>
          <a:p>
            <a:pPr marL="285750" indent="-285750">
              <a:buFont typeface="+mj-lt"/>
              <a:buAutoNum type="arabicPeriod"/>
            </a:pPr>
            <a:r>
              <a:rPr lang="en-GB" sz="1200" kern="1200" dirty="0">
                <a:solidFill>
                  <a:schemeClr val="tx1"/>
                </a:solidFill>
                <a:effectLst/>
                <a:latin typeface="+mn-lt"/>
                <a:ea typeface="+mn-ea"/>
                <a:cs typeface="+mn-cs"/>
              </a:rPr>
              <a:t>Document the steps required to traverse the service value chain from demand through to value. </a:t>
            </a:r>
          </a:p>
          <a:p>
            <a:pPr marL="285750" indent="-285750">
              <a:buFont typeface="+mj-lt"/>
              <a:buAutoNum type="arabicPeriod"/>
            </a:pPr>
            <a:r>
              <a:rPr lang="en-GB" sz="1200" kern="1200" dirty="0">
                <a:solidFill>
                  <a:schemeClr val="tx1"/>
                </a:solidFill>
                <a:effectLst/>
                <a:latin typeface="+mn-lt"/>
                <a:ea typeface="+mn-ea"/>
                <a:cs typeface="+mn-cs"/>
              </a:rPr>
              <a:t>Map the steps from Step 2 to the service value chain.</a:t>
            </a:r>
          </a:p>
          <a:p>
            <a:pPr marL="285750" indent="-285750">
              <a:buFont typeface="+mj-lt"/>
              <a:buAutoNum type="arabicPeriod"/>
            </a:pPr>
            <a:r>
              <a:rPr lang="en-GB" sz="1200" kern="1200" dirty="0">
                <a:solidFill>
                  <a:schemeClr val="tx1"/>
                </a:solidFill>
                <a:effectLst/>
                <a:latin typeface="+mn-lt"/>
                <a:ea typeface="+mn-ea"/>
                <a:cs typeface="+mn-cs"/>
              </a:rPr>
              <a:t>If necessary, fragment the steps into actions and tasks. </a:t>
            </a:r>
          </a:p>
          <a:p>
            <a:pPr marL="285750" indent="-285750">
              <a:buFont typeface="+mj-lt"/>
              <a:buAutoNum type="arabicPeriod"/>
            </a:pPr>
            <a:r>
              <a:rPr lang="en-GB" sz="1200" kern="1200" dirty="0">
                <a:solidFill>
                  <a:schemeClr val="tx1"/>
                </a:solidFill>
                <a:effectLst/>
                <a:latin typeface="+mn-lt"/>
                <a:ea typeface="+mn-ea"/>
                <a:cs typeface="+mn-cs"/>
              </a:rPr>
              <a:t>Identify the practices and associated resources that contribute to the successful completion of each step, action, or task, including: </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operational and management teams or individuals</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tools and technology</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information and data (e.g. records, forms)</a:t>
            </a:r>
          </a:p>
          <a:p>
            <a:pPr marL="742950" lvl="1" indent="-285750">
              <a:buFont typeface="Arial" panose="020B0604020202020204" pitchFamily="34" charset="0"/>
              <a:buChar char="•"/>
            </a:pPr>
            <a:r>
              <a:rPr lang="en-GB" sz="1200" kern="1200" dirty="0">
                <a:solidFill>
                  <a:schemeClr val="tx1"/>
                </a:solidFill>
                <a:effectLst/>
                <a:latin typeface="+mn-lt"/>
                <a:ea typeface="+mn-ea"/>
                <a:cs typeface="+mn-cs"/>
              </a:rPr>
              <a:t>any partners and suppliers that create outputs or outcomes using their own resources.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five steps above should be completed in a collaborative way: as a series of meetings or workshops, for instance. The first stage of documentation is to establish a broad and general understanding, or baseline, of the work needed to respond to demand and generate value.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a baseline has been established, the value stream can be further explored and optimized by: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creating simple simulations to test the flow of work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eliminating work that does not create meaningful outputs, outcomes, or benefits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shifting work left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delaying work that can introduce variance in quality, cost, or timeliness</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introducing feedback loops and escalation mechanisms to improve the quality of the outputs and benefits produced by the value stream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identifying opportunities to automate steps, actions, or tasks that will accelerate the flow of work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identifying and managing bottlenecks and constraints, which may include redesigning the value stream around the constraint </a:t>
            </a:r>
            <a:endParaRPr lang="en-GB" dirty="0">
              <a:effectLst/>
            </a:endParaRP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introducing triggers to review and, if necessary, improve the value stream. (Reviews can either be impromptu, such as whenever consumers provide feedback, or scheduled to occur regularly.) </a:t>
            </a:r>
            <a:endParaRPr lang="en-GB" dirty="0">
              <a:effectLst/>
            </a:endParaRP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110</a:t>
            </a:fld>
            <a:endParaRPr lang="sv-SE"/>
          </a:p>
        </p:txBody>
      </p:sp>
    </p:spTree>
    <p:extLst>
      <p:ext uri="{BB962C8B-B14F-4D97-AF65-F5344CB8AC3E}">
        <p14:creationId xmlns:p14="http://schemas.microsoft.com/office/powerpoint/2010/main" val="2972149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4.1.5 Describing aa step of the value stream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describing a step in a value stream, the following need to be identified and documented:</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Name of the step </a:t>
            </a:r>
            <a:r>
              <a:rPr lang="en-GB" sz="1200" kern="1200" noProof="0" dirty="0">
                <a:solidFill>
                  <a:schemeClr val="tx1"/>
                </a:solidFill>
                <a:effectLst/>
                <a:latin typeface="+mn-lt"/>
                <a:ea typeface="+mn-ea"/>
                <a:cs typeface="+mn-cs"/>
              </a:rPr>
              <a:t>Define what a step is. Decide if the step is to be described in non-technical language. Avoid acronyms and jargon so that those reviewing the value stream can easily understand what it aims to accomplish; for example:</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The phrase ‘register the user incident’ for a value stream step is preferable to ‘log incident ticket using the </a:t>
            </a:r>
            <a:r>
              <a:rPr lang="en-GB" sz="1200" kern="1200" noProof="0" dirty="0" err="1">
                <a:solidFill>
                  <a:schemeClr val="tx1"/>
                </a:solidFill>
                <a:effectLst/>
                <a:latin typeface="+mn-lt"/>
                <a:ea typeface="+mn-ea"/>
                <a:cs typeface="+mn-cs"/>
              </a:rPr>
              <a:t>INC_template</a:t>
            </a:r>
            <a:r>
              <a:rPr lang="en-GB" sz="1200" kern="1200" noProof="0" dirty="0">
                <a:solidFill>
                  <a:schemeClr val="tx1"/>
                </a:solidFill>
                <a:effectLst/>
                <a:latin typeface="+mn-lt"/>
                <a:ea typeface="+mn-ea"/>
                <a:cs typeface="+mn-cs"/>
              </a:rPr>
              <a:t>’.</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The phrase ‘document customer’s needs’ is preferable to ‘fill out form TK421 with customer input’.</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The input trigger(s) </a:t>
            </a:r>
            <a:r>
              <a:rPr lang="en-GB" sz="1200" kern="1200" noProof="0" dirty="0">
                <a:solidFill>
                  <a:schemeClr val="tx1"/>
                </a:solidFill>
                <a:effectLst/>
                <a:latin typeface="+mn-lt"/>
                <a:ea typeface="+mn-ea"/>
                <a:cs typeface="+mn-cs"/>
              </a:rPr>
              <a:t>The trigger that will result in the step starting.</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Information</a:t>
            </a:r>
            <a:r>
              <a:rPr lang="en-GB" sz="1200" kern="1200" noProof="0" dirty="0">
                <a:solidFill>
                  <a:schemeClr val="tx1"/>
                </a:solidFill>
                <a:effectLst/>
                <a:latin typeface="+mn-lt"/>
                <a:ea typeface="+mn-ea"/>
                <a:cs typeface="+mn-cs"/>
              </a:rPr>
              <a:t> The information needed to describe a step. This should be obtained either from an external stakeholder or a previous step in the value stream, or drawn from other organizational resources. It is important to explore what information is required to create the defined outputs or outcomes and when the information will be available to the step.</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Practice contributions </a:t>
            </a:r>
            <a:r>
              <a:rPr lang="en-GB" sz="1200" kern="1200" noProof="0" dirty="0">
                <a:solidFill>
                  <a:schemeClr val="tx1"/>
                </a:solidFill>
                <a:effectLst/>
                <a:latin typeface="+mn-lt"/>
                <a:ea typeface="+mn-ea"/>
                <a:cs typeface="+mn-cs"/>
              </a:rPr>
              <a:t>The tools, technologies, individuals, and other resources the organization’s practices contribute for the successful completion of the step.</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Actions and tasks </a:t>
            </a:r>
            <a:r>
              <a:rPr lang="en-GB" sz="1200" kern="1200" noProof="0" dirty="0">
                <a:solidFill>
                  <a:schemeClr val="tx1"/>
                </a:solidFill>
                <a:effectLst/>
                <a:latin typeface="+mn-lt"/>
                <a:ea typeface="+mn-ea"/>
                <a:cs typeface="+mn-cs"/>
              </a:rPr>
              <a:t>What needs to occur to act on the incoming trigger and achieve the required output. Which ones can be executed in parallel and which will require pre-requisites. How long will each action or task will take.</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Constraints </a:t>
            </a:r>
            <a:r>
              <a:rPr lang="en-GB" sz="1200" kern="1200" noProof="0" dirty="0">
                <a:solidFill>
                  <a:schemeClr val="tx1"/>
                </a:solidFill>
                <a:effectLst/>
                <a:latin typeface="+mn-lt"/>
                <a:ea typeface="+mn-ea"/>
                <a:cs typeface="+mn-cs"/>
              </a:rPr>
              <a:t>The policies the step need to comply with. These may be defined by the service provider or by external stakeholders. It is important to explore the resource constraints that the organization may face.</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Outputs</a:t>
            </a:r>
            <a:r>
              <a:rPr lang="en-GB" sz="1200" kern="1200" noProof="0" dirty="0">
                <a:solidFill>
                  <a:schemeClr val="tx1"/>
                </a:solidFill>
                <a:effectLst/>
                <a:latin typeface="+mn-lt"/>
                <a:ea typeface="+mn-ea"/>
                <a:cs typeface="+mn-cs"/>
              </a:rPr>
              <a:t> Why the step exists. The outputs the step needs to provide. The value the step creates for the service provider, its consumers, or other stakeholders.</a:t>
            </a: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Estimated or target lead time </a:t>
            </a:r>
            <a:r>
              <a:rPr lang="en-GB" sz="1200" kern="1200" noProof="0" dirty="0">
                <a:solidFill>
                  <a:schemeClr val="tx1"/>
                </a:solidFill>
                <a:effectLst/>
                <a:latin typeface="+mn-lt"/>
                <a:ea typeface="+mn-ea"/>
                <a:cs typeface="+mn-cs"/>
              </a:rPr>
              <a:t>How long a unit of work should take to complete the step, including time spent waiting in a queue.</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following templates are useful starting points to describe a value stream. The first template, Table 4.1, provides a summary for the value stream, and the second, Table 4.2, provides a structure to describe each step of the value stream. Practitioners are encouraged to utilize the templates as they see fit.</a:t>
            </a:r>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Table 4.1 Service value stream description template</a:t>
            </a:r>
          </a:p>
          <a:p>
            <a:r>
              <a:rPr lang="en-GB" sz="1200" kern="1200" noProof="0" dirty="0">
                <a:solidFill>
                  <a:schemeClr val="tx1"/>
                </a:solidFill>
                <a:effectLst/>
                <a:latin typeface="+mn-lt"/>
                <a:ea typeface="+mn-ea"/>
                <a:cs typeface="+mn-cs"/>
              </a:rPr>
              <a:t>Value stream name</a:t>
            </a:r>
          </a:p>
          <a:p>
            <a:r>
              <a:rPr lang="en-GB" sz="1200" kern="1200" noProof="0" dirty="0">
                <a:solidFill>
                  <a:schemeClr val="tx1"/>
                </a:solidFill>
                <a:effectLst/>
                <a:latin typeface="+mn-lt"/>
                <a:ea typeface="+mn-ea"/>
                <a:cs typeface="+mn-cs"/>
              </a:rPr>
              <a:t>Owned by</a:t>
            </a:r>
          </a:p>
          <a:p>
            <a:r>
              <a:rPr lang="en-GB" sz="1200" kern="1200" noProof="0" dirty="0">
                <a:solidFill>
                  <a:schemeClr val="tx1"/>
                </a:solidFill>
                <a:effectLst/>
                <a:latin typeface="+mn-lt"/>
                <a:ea typeface="+mn-ea"/>
                <a:cs typeface="+mn-cs"/>
              </a:rPr>
              <a:t>Description of the value stream and its use case</a:t>
            </a:r>
          </a:p>
          <a:p>
            <a:r>
              <a:rPr lang="en-GB" sz="1200" kern="1200" noProof="0" dirty="0">
                <a:solidFill>
                  <a:schemeClr val="tx1"/>
                </a:solidFill>
                <a:effectLst/>
                <a:latin typeface="+mn-lt"/>
                <a:ea typeface="+mn-ea"/>
                <a:cs typeface="+mn-cs"/>
              </a:rPr>
              <a:t>Demand</a:t>
            </a:r>
          </a:p>
          <a:p>
            <a:r>
              <a:rPr lang="en-GB" sz="1200" kern="1200" noProof="0" dirty="0">
                <a:solidFill>
                  <a:schemeClr val="tx1"/>
                </a:solidFill>
                <a:effectLst/>
                <a:latin typeface="+mn-lt"/>
                <a:ea typeface="+mn-ea"/>
                <a:cs typeface="+mn-cs"/>
              </a:rPr>
              <a:t>Trigger</a:t>
            </a:r>
          </a:p>
          <a:p>
            <a:r>
              <a:rPr lang="en-GB" sz="1200" kern="1200" noProof="0" dirty="0">
                <a:solidFill>
                  <a:schemeClr val="tx1"/>
                </a:solidFill>
                <a:effectLst/>
                <a:latin typeface="+mn-lt"/>
                <a:ea typeface="+mn-ea"/>
                <a:cs typeface="+mn-cs"/>
              </a:rPr>
              <a:t>Outcomes</a:t>
            </a:r>
          </a:p>
          <a:p>
            <a:r>
              <a:rPr lang="en-GB" sz="1200" kern="1200" noProof="0" dirty="0">
                <a:solidFill>
                  <a:schemeClr val="tx1"/>
                </a:solidFill>
                <a:effectLst/>
                <a:latin typeface="+mn-lt"/>
                <a:ea typeface="+mn-ea"/>
                <a:cs typeface="+mn-cs"/>
              </a:rPr>
              <a:t>Value created</a:t>
            </a:r>
          </a:p>
          <a:p>
            <a:r>
              <a:rPr lang="en-GB" sz="1200" kern="1200" noProof="0" dirty="0">
                <a:solidFill>
                  <a:schemeClr val="tx1"/>
                </a:solidFill>
                <a:effectLst/>
                <a:latin typeface="+mn-lt"/>
                <a:ea typeface="+mn-ea"/>
                <a:cs typeface="+mn-cs"/>
              </a:rPr>
              <a:t>Estimated or target lead time</a:t>
            </a:r>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Table 4.2 Value stream step description template</a:t>
            </a:r>
          </a:p>
          <a:p>
            <a:r>
              <a:rPr lang="en-GB" sz="1200" kern="1200" noProof="0" dirty="0">
                <a:solidFill>
                  <a:schemeClr val="tx1"/>
                </a:solidFill>
                <a:effectLst/>
                <a:latin typeface="+mn-lt"/>
                <a:ea typeface="+mn-ea"/>
                <a:cs typeface="+mn-cs"/>
              </a:rPr>
              <a:t>Value stream name</a:t>
            </a:r>
          </a:p>
          <a:p>
            <a:r>
              <a:rPr lang="en-GB" sz="1200" kern="1200" noProof="0" dirty="0">
                <a:solidFill>
                  <a:schemeClr val="tx1"/>
                </a:solidFill>
                <a:effectLst/>
                <a:latin typeface="+mn-lt"/>
                <a:ea typeface="+mn-ea"/>
                <a:cs typeface="+mn-cs"/>
              </a:rPr>
              <a:t>Step number</a:t>
            </a:r>
          </a:p>
          <a:p>
            <a:r>
              <a:rPr lang="en-GB" sz="1200" kern="1200" noProof="0" dirty="0">
                <a:solidFill>
                  <a:schemeClr val="tx1"/>
                </a:solidFill>
                <a:effectLst/>
                <a:latin typeface="+mn-lt"/>
                <a:ea typeface="+mn-ea"/>
                <a:cs typeface="+mn-cs"/>
              </a:rPr>
              <a:t>Step name</a:t>
            </a:r>
          </a:p>
          <a:p>
            <a:r>
              <a:rPr lang="en-GB" sz="1200" kern="1200" noProof="0" dirty="0">
                <a:solidFill>
                  <a:schemeClr val="tx1"/>
                </a:solidFill>
                <a:effectLst/>
                <a:latin typeface="+mn-lt"/>
                <a:ea typeface="+mn-ea"/>
                <a:cs typeface="+mn-cs"/>
              </a:rPr>
              <a:t>Value chain activity 		Engage</a:t>
            </a:r>
          </a:p>
          <a:p>
            <a:r>
              <a:rPr lang="en-GB" sz="1200" kern="1200" noProof="0" dirty="0">
                <a:solidFill>
                  <a:schemeClr val="tx1"/>
                </a:solidFill>
                <a:effectLst/>
                <a:latin typeface="+mn-lt"/>
                <a:ea typeface="+mn-ea"/>
                <a:cs typeface="+mn-cs"/>
              </a:rPr>
              <a:t>					Plan</a:t>
            </a:r>
          </a:p>
          <a:p>
            <a:r>
              <a:rPr lang="en-GB" sz="1200" kern="1200" noProof="0" dirty="0">
                <a:solidFill>
                  <a:schemeClr val="tx1"/>
                </a:solidFill>
                <a:effectLst/>
                <a:latin typeface="+mn-lt"/>
                <a:ea typeface="+mn-ea"/>
                <a:cs typeface="+mn-cs"/>
              </a:rPr>
              <a:t>					Improve</a:t>
            </a:r>
          </a:p>
          <a:p>
            <a:r>
              <a:rPr lang="en-GB" sz="1200" kern="1200" noProof="0" dirty="0">
                <a:solidFill>
                  <a:schemeClr val="tx1"/>
                </a:solidFill>
                <a:effectLst/>
                <a:latin typeface="+mn-lt"/>
                <a:ea typeface="+mn-ea"/>
                <a:cs typeface="+mn-cs"/>
              </a:rPr>
              <a:t>					Design and transition</a:t>
            </a:r>
          </a:p>
          <a:p>
            <a:r>
              <a:rPr lang="en-GB" sz="1200" kern="1200" noProof="0" dirty="0">
                <a:solidFill>
                  <a:schemeClr val="tx1"/>
                </a:solidFill>
                <a:effectLst/>
                <a:latin typeface="+mn-lt"/>
                <a:ea typeface="+mn-ea"/>
                <a:cs typeface="+mn-cs"/>
              </a:rPr>
              <a:t>					Obtain/build</a:t>
            </a:r>
          </a:p>
          <a:p>
            <a:r>
              <a:rPr lang="en-GB" sz="1200" kern="1200" noProof="0" dirty="0">
                <a:solidFill>
                  <a:schemeClr val="tx1"/>
                </a:solidFill>
                <a:effectLst/>
                <a:latin typeface="+mn-lt"/>
                <a:ea typeface="+mn-ea"/>
                <a:cs typeface="+mn-cs"/>
              </a:rPr>
              <a:t>					Deliver and support</a:t>
            </a:r>
          </a:p>
          <a:p>
            <a:r>
              <a:rPr lang="en-GB" sz="1200" kern="1200" noProof="0" dirty="0">
                <a:solidFill>
                  <a:schemeClr val="tx1"/>
                </a:solidFill>
                <a:effectLst/>
                <a:latin typeface="+mn-lt"/>
                <a:ea typeface="+mn-ea"/>
                <a:cs typeface="+mn-cs"/>
              </a:rPr>
              <a:t>Inputs 				Triggers and information</a:t>
            </a:r>
          </a:p>
          <a:p>
            <a:r>
              <a:rPr lang="en-GB" sz="1200" kern="1200" noProof="0" dirty="0">
                <a:solidFill>
                  <a:schemeClr val="tx1"/>
                </a:solidFill>
                <a:effectLst/>
                <a:latin typeface="+mn-lt"/>
                <a:ea typeface="+mn-ea"/>
                <a:cs typeface="+mn-cs"/>
              </a:rPr>
              <a:t>Outputs 				Triggers and information</a:t>
            </a:r>
          </a:p>
          <a:p>
            <a:r>
              <a:rPr lang="en-GB" sz="1200" kern="1200" noProof="0" dirty="0">
                <a:solidFill>
                  <a:schemeClr val="tx1"/>
                </a:solidFill>
                <a:effectLst/>
                <a:latin typeface="+mn-lt"/>
                <a:ea typeface="+mn-ea"/>
                <a:cs typeface="+mn-cs"/>
              </a:rPr>
              <a:t>Desired outcomes</a:t>
            </a:r>
          </a:p>
          <a:p>
            <a:r>
              <a:rPr lang="en-GB" sz="1200" kern="1200" noProof="0" dirty="0">
                <a:solidFill>
                  <a:schemeClr val="tx1"/>
                </a:solidFill>
                <a:effectLst/>
                <a:latin typeface="+mn-lt"/>
                <a:ea typeface="+mn-ea"/>
                <a:cs typeface="+mn-cs"/>
              </a:rPr>
              <a:t>Estimated or target lead time</a:t>
            </a:r>
          </a:p>
          <a:p>
            <a:endParaRPr lang="en-GB" sz="1200" kern="1200" noProof="0" dirty="0">
              <a:solidFill>
                <a:schemeClr val="tx1"/>
              </a:solidFill>
              <a:effectLst/>
              <a:latin typeface="+mn-lt"/>
              <a:ea typeface="+mn-ea"/>
              <a:cs typeface="+mn-cs"/>
            </a:endParaRPr>
          </a:p>
          <a:p>
            <a:r>
              <a:rPr lang="en-GB" sz="1200" b="0" i="1" kern="1200" noProof="0" dirty="0">
                <a:solidFill>
                  <a:schemeClr val="tx1"/>
                </a:solidFill>
                <a:effectLst/>
                <a:latin typeface="+mn-lt"/>
                <a:ea typeface="+mn-ea"/>
                <a:cs typeface="+mn-cs"/>
              </a:rPr>
              <a:t>Supporting practices</a:t>
            </a:r>
          </a:p>
          <a:p>
            <a:r>
              <a:rPr lang="en-GB" sz="1200" kern="1200" noProof="0" dirty="0">
                <a:solidFill>
                  <a:schemeClr val="tx1"/>
                </a:solidFill>
                <a:effectLst/>
                <a:latin typeface="+mn-lt"/>
                <a:ea typeface="+mn-ea"/>
                <a:cs typeface="+mn-cs"/>
              </a:rPr>
              <a:t>Practice name 			Description of how the practice contributes to this step</a:t>
            </a:r>
          </a:p>
          <a:p>
            <a:endParaRPr lang="en-GB" sz="1200" kern="1200" noProof="0" dirty="0">
              <a:solidFill>
                <a:schemeClr val="tx1"/>
              </a:solidFill>
              <a:effectLst/>
              <a:latin typeface="+mn-lt"/>
              <a:ea typeface="+mn-ea"/>
              <a:cs typeface="+mn-cs"/>
            </a:endParaRPr>
          </a:p>
          <a:p>
            <a:r>
              <a:rPr lang="en-GB" sz="1200" b="0" i="1" kern="1200" noProof="0" dirty="0">
                <a:solidFill>
                  <a:schemeClr val="tx1"/>
                </a:solidFill>
                <a:effectLst/>
                <a:latin typeface="+mn-lt"/>
                <a:ea typeface="+mn-ea"/>
                <a:cs typeface="+mn-cs"/>
              </a:rPr>
              <a:t>Roles and responsibilities</a:t>
            </a:r>
          </a:p>
          <a:p>
            <a:r>
              <a:rPr lang="en-GB" sz="1200" kern="1200" noProof="0" dirty="0">
                <a:solidFill>
                  <a:schemeClr val="tx1"/>
                </a:solidFill>
                <a:effectLst/>
                <a:latin typeface="+mn-lt"/>
                <a:ea typeface="+mn-ea"/>
                <a:cs typeface="+mn-cs"/>
              </a:rPr>
              <a:t>Accountable</a:t>
            </a:r>
          </a:p>
          <a:p>
            <a:r>
              <a:rPr lang="en-GB" sz="1200" kern="1200" noProof="0" dirty="0">
                <a:solidFill>
                  <a:schemeClr val="tx1"/>
                </a:solidFill>
                <a:effectLst/>
                <a:latin typeface="+mn-lt"/>
                <a:ea typeface="+mn-ea"/>
                <a:cs typeface="+mn-cs"/>
              </a:rPr>
              <a:t>Responsible</a:t>
            </a:r>
          </a:p>
          <a:p>
            <a:r>
              <a:rPr lang="en-GB" sz="1200" kern="1200" noProof="0" dirty="0">
                <a:solidFill>
                  <a:schemeClr val="tx1"/>
                </a:solidFill>
                <a:effectLst/>
                <a:latin typeface="+mn-lt"/>
                <a:ea typeface="+mn-ea"/>
                <a:cs typeface="+mn-cs"/>
              </a:rPr>
              <a:t>Consulted</a:t>
            </a:r>
          </a:p>
          <a:p>
            <a:r>
              <a:rPr lang="en-GB" sz="1200" kern="1200" noProof="0" dirty="0">
                <a:solidFill>
                  <a:schemeClr val="tx1"/>
                </a:solidFill>
                <a:effectLst/>
                <a:latin typeface="+mn-lt"/>
                <a:ea typeface="+mn-ea"/>
                <a:cs typeface="+mn-cs"/>
              </a:rPr>
              <a:t>Informed</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Note: the practice contributions should be described in a holistic way, avoiding technical jargon (if practicable).</a:t>
            </a: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111</a:t>
            </a:fld>
            <a:endParaRPr lang="sv-SE"/>
          </a:p>
        </p:txBody>
      </p:sp>
    </p:spTree>
    <p:extLst>
      <p:ext uri="{BB962C8B-B14F-4D97-AF65-F5344CB8AC3E}">
        <p14:creationId xmlns:p14="http://schemas.microsoft.com/office/powerpoint/2010/main" val="5789088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4.1.6 Value Stream Mapping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Value stream mapping has its origins in Lean manufacturing techniques. It is a method of visualizing the flow, from demand/opportunity to value, and planning how that flow can be improved. In Lean, the core idea is to maximize customer value while minimizing waste. Simply, Lean involves creating more value for service consumers with fewer resources. A Lean organization understands the value of a service to the consumer and focuses its key processes on increasing it. </a:t>
            </a:r>
          </a:p>
          <a:p>
            <a:endParaRPr lang="en-GB" dirty="0"/>
          </a:p>
          <a:p>
            <a:r>
              <a:rPr lang="en-GB" sz="1200" kern="1200" dirty="0">
                <a:solidFill>
                  <a:schemeClr val="tx1"/>
                </a:solidFill>
                <a:effectLst/>
                <a:latin typeface="+mn-lt"/>
                <a:ea typeface="+mn-ea"/>
                <a:cs typeface="+mn-cs"/>
              </a:rPr>
              <a:t>The goal is to provide perfect value to the service consumer through a perfect value creation process that does not produce any waste. To accomplish this, Lean thinking changes the focus of management from optimizing separate technologies, assets, and vertical departments to optimizing the flow of products and services to the consumer through entire value streams that flow horizontally across technologies, assets, and departments.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Value stream mapping is used to gain insight into an organization’s workflow and has a prominent role within ITIL. It can be used to identify both value-adding activities and non-value-adding activities in a value stream, while providing insight into opportunities for optimization and automation. Value stream mapping includes assessment (e.g. documenting the current state of the workflow from demand/opportunity to value) and planning (e.g. planning the changes that will be made to improve the workflow).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many organizations, focusing on an individual process leads to optimizing only the steps in the process within a small scope of control, such as for a single team or department, while overlooking the impact of this local optimization on the whole value stream. Local optimization can create a bottleneck further down the value stream and potentially make the overall performance of the value stream worse, not better.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elimination of waste along entire value streams, instead of at isolated points, creates processes that require less human effort, space, capital, and time, at far less cost and with fewer defects when compared with traditional business systems.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value stream map is a great tool for optimizing the complete value chain, not just the local steps. This larger view is in perfect alignment with the guiding principle of thinking and working holistically. Value stream mapping helps organizations by: </a:t>
            </a:r>
          </a:p>
          <a:p>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visualizing more than just the single-process level (e.g. assembly, welding, etc., in production), so the flow from opportunity to value is made clear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making the sources of waste in each value stream more visible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providing a common language for discussing value streams and processes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making apparent the decisions that need to be made about the flow, so that they can be discussed (to prevent making ad hoc decisions at lower levels)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tying together Lean concepts and techniques (to discourage the use of just one or two of them in isolation)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forming the basis of an implementation or improvement plan. (By helping organizations design how the end-to-end flow should operate, value stream maps become a blueprint for implementation.)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demonstrating the linkage between the information flow and the material flow.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Value stream mapping was originally developed in a manufacturing context, yet it applies equally as well to the creation and delivery of services, as described in ITIL. Any aspect of the SVS that is part of a service value stream should be included in the value stream map.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different value streams are to be found in IT and service management, and they vary depending on the origins of the opportunity or demand, the required outcomes, and associated value. For example, the flow of activity for restoring a service as quickly as possible, delivering a service at the agreed levels of availability, or dealing with a service change could each be defined in a service value stream map.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results of value stream mapping can be used in many contexts, such as writing out a business case, defining priorities, optimizing service value streams and practices within the organization, pinpointing bottlenecks in existing practices, and/or gaining a common understanding of issues affecting the organization. However, the most important role of a value stream map is to determine which improvement actions need to be implemented to achieve the desired future result. </a:t>
            </a:r>
          </a:p>
          <a:p>
            <a:endParaRPr lang="en-GB" dirty="0">
              <a:effectLst/>
            </a:endParaRPr>
          </a:p>
          <a:p>
            <a:r>
              <a:rPr lang="en-GB" sz="1200" kern="1200" dirty="0">
                <a:solidFill>
                  <a:schemeClr val="tx1"/>
                </a:solidFill>
                <a:effectLst/>
                <a:latin typeface="+mn-lt"/>
                <a:ea typeface="+mn-ea"/>
                <a:cs typeface="+mn-cs"/>
              </a:rPr>
              <a:t>For more information, refer to </a:t>
            </a:r>
            <a:r>
              <a:rPr lang="en-GB" sz="1200" i="1" kern="1200" dirty="0">
                <a:solidFill>
                  <a:schemeClr val="tx1"/>
                </a:solidFill>
                <a:effectLst/>
                <a:latin typeface="+mn-lt"/>
                <a:ea typeface="+mn-ea"/>
                <a:cs typeface="+mn-cs"/>
              </a:rPr>
              <a:t>ITIL Direct, Plan and Improve</a:t>
            </a:r>
            <a:r>
              <a:rPr lang="en-GB" sz="1200" kern="1200" dirty="0">
                <a:solidFill>
                  <a:schemeClr val="tx1"/>
                </a:solidFill>
                <a:effectLst/>
                <a:latin typeface="+mn-lt"/>
                <a:ea typeface="+mn-ea"/>
                <a:cs typeface="+mn-cs"/>
              </a:rPr>
              <a:t>. Or the books depicted by Karen Martin &amp; Mike </a:t>
            </a:r>
            <a:r>
              <a:rPr lang="en-GB" sz="1200" kern="1200" dirty="0" err="1">
                <a:solidFill>
                  <a:schemeClr val="tx1"/>
                </a:solidFill>
                <a:effectLst/>
                <a:latin typeface="+mn-lt"/>
                <a:ea typeface="+mn-ea"/>
                <a:cs typeface="+mn-cs"/>
              </a:rPr>
              <a:t>Osterling</a:t>
            </a:r>
            <a:r>
              <a:rPr lang="en-GB" sz="1200" kern="1200" dirty="0">
                <a:solidFill>
                  <a:schemeClr val="tx1"/>
                </a:solidFill>
                <a:effectLst/>
                <a:latin typeface="+mn-lt"/>
                <a:ea typeface="+mn-ea"/>
                <a:cs typeface="+mn-cs"/>
              </a:rPr>
              <a:t>, Drew A. </a:t>
            </a:r>
            <a:r>
              <a:rPr lang="en-GB" sz="1200" kern="1200" dirty="0" err="1">
                <a:solidFill>
                  <a:schemeClr val="tx1"/>
                </a:solidFill>
                <a:effectLst/>
                <a:latin typeface="+mn-lt"/>
                <a:ea typeface="+mn-ea"/>
                <a:cs typeface="+mn-cs"/>
              </a:rPr>
              <a:t>Locher</a:t>
            </a:r>
            <a:r>
              <a:rPr lang="en-GB" sz="1200" kern="1200" dirty="0">
                <a:solidFill>
                  <a:schemeClr val="tx1"/>
                </a:solidFill>
                <a:effectLst/>
                <a:latin typeface="+mn-lt"/>
                <a:ea typeface="+mn-ea"/>
                <a:cs typeface="+mn-cs"/>
              </a:rPr>
              <a:t>, or the seminal original “Learning to see” by Mike Rother &amp; John Shook.</a:t>
            </a:r>
            <a:endParaRPr lang="en-GB"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112</a:t>
            </a:fld>
            <a:endParaRPr lang="sv-SE"/>
          </a:p>
        </p:txBody>
      </p:sp>
    </p:spTree>
    <p:extLst>
      <p:ext uri="{BB962C8B-B14F-4D97-AF65-F5344CB8AC3E}">
        <p14:creationId xmlns:p14="http://schemas.microsoft.com/office/powerpoint/2010/main" val="4174443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4.1.7 Key metrics when analysing a value stream</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There are several important metrics which can be defined for any workflow and activity. These can be applied at the value stream, step, action, and task level: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1" kern="1200" noProof="0" dirty="0">
                <a:solidFill>
                  <a:schemeClr val="tx1"/>
                </a:solidFill>
                <a:effectLst/>
                <a:latin typeface="+mn-lt"/>
                <a:ea typeface="+mn-ea"/>
                <a:cs typeface="+mn-cs"/>
              </a:rPr>
              <a:t>Cycle Time: </a:t>
            </a:r>
            <a:r>
              <a:rPr lang="en-GB" sz="1200" kern="1200" noProof="0" dirty="0">
                <a:solidFill>
                  <a:schemeClr val="tx1"/>
                </a:solidFill>
                <a:effectLst/>
                <a:latin typeface="+mn-lt"/>
                <a:ea typeface="+mn-ea"/>
                <a:cs typeface="+mn-cs"/>
              </a:rPr>
              <a:t>The amount of time required to complete a discrete unit of work, converting input(s) into output(s). For example, if it takes five minutes to fill in a new incident form, the cycle time is five minutes.</a:t>
            </a:r>
            <a:endParaRPr lang="en-GB" sz="1200" b="0" kern="1200" noProof="0" dirty="0">
              <a:solidFill>
                <a:schemeClr val="tx1"/>
              </a:solidFill>
              <a:effectLst/>
              <a:latin typeface="+mn-lt"/>
              <a:ea typeface="+mn-ea"/>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1" kern="1200" noProof="0" dirty="0">
                <a:solidFill>
                  <a:schemeClr val="tx1"/>
                </a:solidFill>
                <a:effectLst/>
                <a:latin typeface="+mn-lt"/>
                <a:ea typeface="+mn-ea"/>
                <a:cs typeface="+mn-cs"/>
              </a:rPr>
              <a:t>Wait Time</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amount of time a discrete unit of work waits in a queue before work begins. For example, if an incident ticket waits (on average) four hours before work on it begins, the wait time is four hours.</a:t>
            </a:r>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Lead</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Time</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sum of the cycle time and wait time. Lead time represents the total time required to complete a discrete unit of work, from when it enters the process queue to when the process ends.</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1" kern="1200" noProof="0" dirty="0">
                <a:solidFill>
                  <a:schemeClr val="tx1"/>
                </a:solidFill>
                <a:effectLst/>
                <a:latin typeface="+mn-lt"/>
                <a:ea typeface="+mn-ea"/>
                <a:cs typeface="+mn-cs"/>
              </a:rPr>
              <a:t>Process queue</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number of discrete units of work waiting to be operated upon by a process.</a:t>
            </a: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1" kern="1200" noProof="0" dirty="0">
                <a:solidFill>
                  <a:schemeClr val="tx1"/>
                </a:solidFill>
                <a:effectLst/>
                <a:latin typeface="+mn-lt"/>
                <a:ea typeface="+mn-ea"/>
                <a:cs typeface="+mn-cs"/>
              </a:rPr>
              <a:t>Work</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Progress</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number of discrete units of work being operated on, but which are not yet completed.</a:t>
            </a:r>
            <a:endParaRPr lang="en-GB" sz="1200" b="0" kern="1200" noProof="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1" kern="1200" noProof="0" dirty="0">
                <a:solidFill>
                  <a:schemeClr val="tx1"/>
                </a:solidFill>
                <a:effectLst/>
                <a:latin typeface="+mn-lt"/>
                <a:ea typeface="+mn-ea"/>
                <a:cs typeface="+mn-cs"/>
              </a:rPr>
              <a:t>Throughput</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rate at which work enters or exits the system.</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These terms originate from Little’s Law, and more information can be found in operations management or queuing theory literature.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113</a:t>
            </a:fld>
            <a:endParaRPr lang="sv-SE"/>
          </a:p>
        </p:txBody>
      </p:sp>
    </p:spTree>
    <p:extLst>
      <p:ext uri="{BB962C8B-B14F-4D97-AF65-F5344CB8AC3E}">
        <p14:creationId xmlns:p14="http://schemas.microsoft.com/office/powerpoint/2010/main" val="21019149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4.1.7 Key metrics when analysing a value stream (continued)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Little’s Law can be simplistically represented as: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Work In Progress = Throughput x Lead Time </a:t>
            </a:r>
          </a:p>
          <a:p>
            <a:r>
              <a:rPr lang="en-GB" sz="1200" kern="1200" noProof="0" dirty="0">
                <a:solidFill>
                  <a:schemeClr val="tx1"/>
                </a:solidFill>
                <a:effectLst/>
                <a:latin typeface="+mn-lt"/>
                <a:ea typeface="+mn-ea"/>
                <a:cs typeface="+mn-cs"/>
              </a:rPr>
              <a:t>or </a:t>
            </a:r>
          </a:p>
          <a:p>
            <a:r>
              <a:rPr lang="en-GB" sz="1200" kern="1200" noProof="0" dirty="0">
                <a:solidFill>
                  <a:schemeClr val="tx1"/>
                </a:solidFill>
                <a:effectLst/>
                <a:latin typeface="+mn-lt"/>
                <a:ea typeface="+mn-ea"/>
                <a:cs typeface="+mn-cs"/>
              </a:rPr>
              <a:t>Work In Progress = Throughput x (Cycle Time + Wait Time) </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This mathematical representation works for simple systems, and in complicated environments where more than one activity, step, or task is taking place simultaneously, it might be more difficult (but not impossible) to apply this model.</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114</a:t>
            </a:fld>
            <a:endParaRPr lang="sv-SE"/>
          </a:p>
        </p:txBody>
      </p:sp>
    </p:spTree>
    <p:extLst>
      <p:ext uri="{BB962C8B-B14F-4D97-AF65-F5344CB8AC3E}">
        <p14:creationId xmlns:p14="http://schemas.microsoft.com/office/powerpoint/2010/main" val="32892765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4.1.7 Key metrics when analysing a value stream (continued)</a:t>
            </a:r>
          </a:p>
          <a:p>
            <a:r>
              <a:rPr lang="en-GB" sz="1200" kern="1200" dirty="0">
                <a:solidFill>
                  <a:schemeClr val="tx1"/>
                </a:solidFill>
                <a:effectLst/>
                <a:latin typeface="+mn-lt"/>
                <a:ea typeface="+mn-ea"/>
                <a:cs typeface="+mn-cs"/>
              </a:rPr>
              <a:t>The simplicity of the system is also a function of the granularity at which the value stream, activity, or task is being considered. For example, a value stream for a new service might be represented simplistically and at a very high-level as shown in Figure 4.3. </a:t>
            </a:r>
            <a:endParaRPr lang="en-GB" dirty="0"/>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Figure 4.4 represents the same value stream with greater accuracy and with a significantly higher complexity at a more granular level. Clearly, it is more difficult to model lead time, queue time, and wait time.</a:t>
            </a:r>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Regardless of complexity of the environment, Little’s Law leads to the following considerations when designing a value stream, step, or action:</a:t>
            </a:r>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 is advisable to minimize the number of times work is transferred between resources implementing the various steps/actions/tasks, especially if these resources are individuals. Transfers create queues, and queues create waiting times, thereby increasing lead time. Reducing the number of potential transfers is often accomplished by increasing the level of automation, up-skilling staff to increase the range of tasks they can undertake, or reorganizing teams (often referred to as breaking down silos).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Throughput, especially in the context of external events and triggers, is often not in control of the service provider. However, the use of statistical modelling functions (e.g. Poisson distribution, Gaussian distribution, and Pareto distribution) can help estimate the pattern of activity. For example, a supermarket cannot predict the exact number of shoppers visiting each hour of the business day, but it can use statistical models to create estimates.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simple systems, wait time can be expressed as a function of cycle time. A new unit of work is cycle time x units of work already in the system. For example, if it takes 10 minutes to complete a unit of work, one unit is currently being undertaken and three units waiting to be undertaken, then: </a:t>
            </a:r>
            <a:endParaRPr lang="en-GB"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next unit of work to enter the system will spend 10 minutes/unit × (1 + 3) units = 40 minutes in the queue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lead time for the next unit of work would be 40 minutes wait time + 10 minutes cycle time = 50 minutes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Depending on the level of granularity and the nature of the work, cycle time can be assumed to be fixed and predictable.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create a more predictable cycle time, it may be necessary to limit the work in progress. This technique is a part of the Kanban method and works well in environments where the throughput (intake of work) is predictable. For example, a team might limit their work in progress to three requests at a time and delay working on any additional requests if the work in progress crosses this limit.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115</a:t>
            </a:fld>
            <a:endParaRPr lang="sv-SE"/>
          </a:p>
        </p:txBody>
      </p:sp>
    </p:spTree>
    <p:extLst>
      <p:ext uri="{BB962C8B-B14F-4D97-AF65-F5344CB8AC3E}">
        <p14:creationId xmlns:p14="http://schemas.microsoft.com/office/powerpoint/2010/main" val="41451469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4.2 </a:t>
            </a:r>
            <a:r>
              <a:rPr lang="en-GB" sz="1200" b="1" kern="1200" dirty="0">
                <a:solidFill>
                  <a:schemeClr val="tx1"/>
                </a:solidFill>
                <a:effectLst/>
                <a:latin typeface="+mn-lt"/>
                <a:ea typeface="+mn-ea"/>
                <a:cs typeface="+mn-cs"/>
              </a:rPr>
              <a:t>Model value streams for creation, delivery, and support</a:t>
            </a:r>
          </a:p>
          <a:p>
            <a:r>
              <a:rPr lang="en-GB" sz="1200" kern="1200" dirty="0">
                <a:solidFill>
                  <a:schemeClr val="tx1"/>
                </a:solidFill>
                <a:effectLst/>
                <a:latin typeface="+mn-lt"/>
                <a:ea typeface="+mn-ea"/>
                <a:cs typeface="+mn-cs"/>
              </a:rPr>
              <a:t>This section explores the two common value stream models that can be found in nearly all organizations: </a:t>
            </a:r>
          </a:p>
          <a:p>
            <a:endParaRPr lang="en-GB" sz="12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Development of a new service - </a:t>
            </a:r>
            <a:r>
              <a:rPr lang="en-GB" sz="1200" kern="1200" dirty="0">
                <a:solidFill>
                  <a:schemeClr val="tx1"/>
                </a:solidFill>
                <a:effectLst/>
                <a:latin typeface="+mn-lt"/>
                <a:ea typeface="+mn-ea"/>
                <a:cs typeface="+mn-cs"/>
              </a:rPr>
              <a:t>Organizations often find it necessary to create, modify, or retire services. This value stream reflects the common patterns of work required to create a new service and so usually involves significant effort and coordination across the organization.</a:t>
            </a:r>
          </a:p>
          <a:p>
            <a:r>
              <a:rPr lang="en-GB" sz="18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Restoration of a live service - </a:t>
            </a:r>
            <a:r>
              <a:rPr lang="en-GB" sz="1200" kern="1200" dirty="0">
                <a:solidFill>
                  <a:schemeClr val="tx1"/>
                </a:solidFill>
                <a:effectLst/>
                <a:latin typeface="+mn-lt"/>
                <a:ea typeface="+mn-ea"/>
                <a:cs typeface="+mn-cs"/>
              </a:rPr>
              <a:t>In modern, complex IT organizations, failure is to be expected and must be managed quickly. This value stream is concerned with the typical activities that are expected when detecting and resolving failures and how these activities can be leveraged to improve the service.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value stream models should be adapted to the needs of each organization because the context, complexity, level of granularity, number of steps, inputs, and outputs of each step will be different from those depicted here.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Although these models use the templates from section 4.1, many alternatives exist (e.g. the example target lead time and example roles). These clarify how to use the form and should not be interpreted as prescriptive guidance or standard calculations of activities.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following sections refer to resources in the context of practice contributions, they include any or all of the four dimensions of service management:</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Organizations and people </a:t>
            </a:r>
            <a:r>
              <a:rPr lang="en-GB" sz="1200" kern="1200" dirty="0">
                <a:solidFill>
                  <a:schemeClr val="tx1"/>
                </a:solidFill>
                <a:effectLst/>
                <a:latin typeface="+mn-lt"/>
                <a:ea typeface="+mn-ea"/>
                <a:cs typeface="+mn-cs"/>
              </a:rPr>
              <a:t>Skills, management authority, funding, staffing, etc.</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Information and technology </a:t>
            </a:r>
            <a:r>
              <a:rPr lang="en-GB" sz="1200" kern="1200" dirty="0">
                <a:solidFill>
                  <a:schemeClr val="tx1"/>
                </a:solidFill>
                <a:effectLst/>
                <a:latin typeface="+mn-lt"/>
                <a:ea typeface="+mn-ea"/>
                <a:cs typeface="+mn-cs"/>
              </a:rPr>
              <a:t>Tools, databases, data objects, information objects, etc.</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Partners and suppliers </a:t>
            </a:r>
            <a:r>
              <a:rPr lang="en-GB" sz="1200" kern="1200" dirty="0">
                <a:solidFill>
                  <a:schemeClr val="tx1"/>
                </a:solidFill>
                <a:effectLst/>
                <a:latin typeface="+mn-lt"/>
                <a:ea typeface="+mn-ea"/>
                <a:cs typeface="+mn-cs"/>
              </a:rPr>
              <a:t>Vendors that provide products and services to the organization, etc.</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Value streams and processes </a:t>
            </a:r>
            <a:r>
              <a:rPr lang="en-GB" sz="1200" kern="1200" dirty="0">
                <a:solidFill>
                  <a:schemeClr val="tx1"/>
                </a:solidFill>
                <a:effectLst/>
                <a:latin typeface="+mn-lt"/>
                <a:ea typeface="+mn-ea"/>
                <a:cs typeface="+mn-cs"/>
              </a:rPr>
              <a:t>Processes, procedures, templates, etc.</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116</a:t>
            </a:fld>
            <a:endParaRPr lang="sv-SE"/>
          </a:p>
        </p:txBody>
      </p:sp>
    </p:spTree>
    <p:extLst>
      <p:ext uri="{BB962C8B-B14F-4D97-AF65-F5344CB8AC3E}">
        <p14:creationId xmlns:p14="http://schemas.microsoft.com/office/powerpoint/2010/main" val="25353674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4.2.1 Development of a new service </a:t>
            </a:r>
            <a:endParaRPr lang="en-GB" noProof="0" dirty="0">
              <a:effectLst/>
            </a:endParaRPr>
          </a:p>
          <a:p>
            <a:r>
              <a:rPr lang="en-GB" sz="1200" kern="1200" noProof="0" dirty="0">
                <a:solidFill>
                  <a:schemeClr val="tx1"/>
                </a:solidFill>
                <a:effectLst/>
                <a:latin typeface="+mn-lt"/>
                <a:ea typeface="+mn-ea"/>
                <a:cs typeface="+mn-cs"/>
              </a:rPr>
              <a:t>This value stream archetype explores the activities that organizations commonly undertake to create or significantly modify an existing service. It is indifferent to the nature of the service and can be used to describe a value stream for creating services that are either provided to the customers within the organization or external to the organization. </a:t>
            </a:r>
          </a:p>
          <a:p>
            <a:endParaRPr lang="en-GB" noProof="0" dirty="0">
              <a:effectLst/>
            </a:endParaRPr>
          </a:p>
          <a:p>
            <a:r>
              <a:rPr lang="en-GB" sz="1200" b="1" i="0" kern="1200" noProof="0" dirty="0">
                <a:solidFill>
                  <a:schemeClr val="tx1"/>
                </a:solidFill>
                <a:effectLst/>
                <a:latin typeface="+mn-lt"/>
                <a:ea typeface="+mn-ea"/>
                <a:cs typeface="+mn-cs"/>
              </a:rPr>
              <a:t>4.2.1.1 Design considerations </a:t>
            </a:r>
            <a:endParaRPr lang="en-GB" i="0" noProof="0" dirty="0">
              <a:effectLst/>
            </a:endParaRPr>
          </a:p>
          <a:p>
            <a:r>
              <a:rPr lang="en-GB" sz="1200" kern="1200" noProof="0" dirty="0">
                <a:solidFill>
                  <a:schemeClr val="tx1"/>
                </a:solidFill>
                <a:effectLst/>
                <a:latin typeface="+mn-lt"/>
                <a:ea typeface="+mn-ea"/>
                <a:cs typeface="+mn-cs"/>
              </a:rPr>
              <a:t>Typical considerations when designing this value stream include: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Determine how the work will be managed. Will it be in large increments using sequential waterfall phases or in small increments that provide fast feedback and the opportunity to change specifications at short notice (such as an Agile approach), or a mixture of both? It may be necessary to create separate value streams, depending on how the work is managed, and to describe different project management methodologies in each value stream. </a:t>
            </a:r>
            <a:endParaRPr lang="en-GB" noProof="0" dirty="0">
              <a:effectLst/>
            </a:endParaRPr>
          </a:p>
          <a:p>
            <a:r>
              <a:rPr lang="en-GB" sz="1200" kern="1200" noProof="0" dirty="0">
                <a:solidFill>
                  <a:schemeClr val="tx1"/>
                </a:solidFill>
                <a:effectLst/>
                <a:latin typeface="+mn-lt"/>
                <a:ea typeface="+mn-ea"/>
                <a:cs typeface="+mn-cs"/>
              </a:rPr>
              <a:t>●  Establish the correct level of oversight to maintain focus on business outcomes rather than outputs. </a:t>
            </a:r>
            <a:endParaRPr lang="en-GB" noProof="0" dirty="0">
              <a:effectLst/>
            </a:endParaRPr>
          </a:p>
          <a:p>
            <a:r>
              <a:rPr lang="en-GB" sz="1200" kern="1200" noProof="0" dirty="0">
                <a:solidFill>
                  <a:schemeClr val="tx1"/>
                </a:solidFill>
                <a:effectLst/>
                <a:latin typeface="+mn-lt"/>
                <a:ea typeface="+mn-ea"/>
                <a:cs typeface="+mn-cs"/>
              </a:rPr>
              <a:t>●  Establish the correct level of bureaucracy to ensure effective coordination of activities between the various organizational units and the organization’s partners, suppliers, customers, users, and other key stakeholders. </a:t>
            </a:r>
            <a:endParaRPr lang="en-GB" noProof="0" dirty="0">
              <a:effectLst/>
            </a:endParaRPr>
          </a:p>
          <a:p>
            <a:r>
              <a:rPr lang="en-GB" sz="1200" kern="1200" noProof="0" dirty="0">
                <a:solidFill>
                  <a:schemeClr val="tx1"/>
                </a:solidFill>
                <a:effectLst/>
                <a:latin typeface="+mn-lt"/>
                <a:ea typeface="+mn-ea"/>
                <a:cs typeface="+mn-cs"/>
              </a:rPr>
              <a:t>●  Join all of the activities from all of the required practices to create a new service, creating an end-to-end, holistic vision for the work. </a:t>
            </a:r>
            <a:endParaRPr lang="en-GB" noProof="0" dirty="0">
              <a:effectLst/>
            </a:endParaRPr>
          </a:p>
          <a:p>
            <a:r>
              <a:rPr lang="en-GB" sz="1200" kern="1200" noProof="0" dirty="0">
                <a:solidFill>
                  <a:schemeClr val="tx1"/>
                </a:solidFill>
                <a:effectLst/>
                <a:latin typeface="+mn-lt"/>
                <a:ea typeface="+mn-ea"/>
                <a:cs typeface="+mn-cs"/>
              </a:rPr>
              <a:t>●  Ensure that the organization has a clear understanding of the customer’s intended goals and expectations, and track each of them from start to finish to ensure that the service supports the required outcomes. The organization should avoid introducing conflicts or inconsistencies when translating customer needs into service specifications (whether functional or non-functional). </a:t>
            </a:r>
            <a:endParaRPr lang="en-GB" noProof="0" dirty="0">
              <a:effectLst/>
            </a:endParaRPr>
          </a:p>
          <a:p>
            <a:r>
              <a:rPr lang="en-GB" sz="1200" kern="1200" noProof="0" dirty="0">
                <a:solidFill>
                  <a:schemeClr val="tx1"/>
                </a:solidFill>
                <a:effectLst/>
                <a:latin typeface="+mn-lt"/>
                <a:ea typeface="+mn-ea"/>
                <a:cs typeface="+mn-cs"/>
              </a:rPr>
              <a:t>●  Understand the customer’s journey from demand to value and define requirements from the customer’s point of view rather than relying solely on internal perspectives or the prior experience of team members. </a:t>
            </a:r>
          </a:p>
          <a:p>
            <a:endParaRPr lang="en-GB" sz="120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4.2.1.2 The journey from demand to value </a:t>
            </a:r>
            <a:endParaRPr lang="en-GB" i="0" noProof="0" dirty="0">
              <a:effectLst/>
            </a:endParaRPr>
          </a:p>
          <a:p>
            <a:r>
              <a:rPr lang="en-GB" sz="1200" kern="1200" noProof="0" dirty="0">
                <a:solidFill>
                  <a:schemeClr val="tx1"/>
                </a:solidFill>
                <a:effectLst/>
                <a:latin typeface="+mn-lt"/>
                <a:ea typeface="+mn-ea"/>
                <a:cs typeface="+mn-cs"/>
              </a:rPr>
              <a:t>This value stream describes the journey from demand in six key steps (as shown in Figure 4.5): </a:t>
            </a:r>
          </a:p>
          <a:p>
            <a:endParaRPr lang="en-GB" sz="1200" kern="1200" noProof="0" dirty="0">
              <a:solidFill>
                <a:schemeClr val="tx1"/>
              </a:solidFill>
              <a:effectLst/>
              <a:latin typeface="+mn-lt"/>
              <a:ea typeface="+mn-ea"/>
              <a:cs typeface="+mn-cs"/>
            </a:endParaRPr>
          </a:p>
          <a:p>
            <a:pPr marL="228600" indent="-228600">
              <a:buAutoNum type="arabicPeriod"/>
            </a:pPr>
            <a:r>
              <a:rPr lang="en-GB" sz="1200" kern="1200" noProof="0" dirty="0">
                <a:solidFill>
                  <a:schemeClr val="tx1"/>
                </a:solidFill>
                <a:effectLst/>
                <a:latin typeface="+mn-lt"/>
                <a:ea typeface="+mn-ea"/>
                <a:cs typeface="+mn-cs"/>
              </a:rPr>
              <a:t>Acknowledge and document the service requirements (engage) </a:t>
            </a:r>
          </a:p>
          <a:p>
            <a:pPr marL="228600" indent="-228600">
              <a:buAutoNum type="arabicPeriod"/>
            </a:pPr>
            <a:r>
              <a:rPr lang="en-GB" sz="1200" kern="1200" noProof="0" dirty="0">
                <a:solidFill>
                  <a:schemeClr val="tx1"/>
                </a:solidFill>
                <a:effectLst/>
                <a:latin typeface="+mn-lt"/>
                <a:ea typeface="+mn-ea"/>
                <a:cs typeface="+mn-cs"/>
              </a:rPr>
              <a:t>Decide whether to invest in the new service (plan) </a:t>
            </a:r>
          </a:p>
          <a:p>
            <a:pPr marL="228600" indent="-228600">
              <a:buAutoNum type="arabicPeriod"/>
            </a:pPr>
            <a:r>
              <a:rPr lang="en-GB" sz="1200" kern="1200" noProof="0" dirty="0">
                <a:solidFill>
                  <a:schemeClr val="tx1"/>
                </a:solidFill>
                <a:effectLst/>
                <a:latin typeface="+mn-lt"/>
                <a:ea typeface="+mn-ea"/>
                <a:cs typeface="+mn-cs"/>
              </a:rPr>
              <a:t>Design and architect the new service to meet customer requirements (design and transition) </a:t>
            </a:r>
          </a:p>
          <a:p>
            <a:pPr marL="228600" indent="-228600">
              <a:buAutoNum type="arabicPeriod"/>
            </a:pPr>
            <a:r>
              <a:rPr lang="en-GB" sz="1200" kern="1200" noProof="0" dirty="0">
                <a:solidFill>
                  <a:schemeClr val="tx1"/>
                </a:solidFill>
                <a:effectLst/>
                <a:latin typeface="+mn-lt"/>
                <a:ea typeface="+mn-ea"/>
                <a:cs typeface="+mn-cs"/>
              </a:rPr>
              <a:t>Build, configure, or buy service components (obtain/build) </a:t>
            </a:r>
          </a:p>
          <a:p>
            <a:pPr marL="228600" indent="-228600">
              <a:buAutoNum type="arabicPeriod"/>
            </a:pPr>
            <a:r>
              <a:rPr lang="en-GB" sz="1200" kern="1200" noProof="0" dirty="0">
                <a:solidFill>
                  <a:schemeClr val="tx1"/>
                </a:solidFill>
                <a:effectLst/>
                <a:latin typeface="+mn-lt"/>
                <a:ea typeface="+mn-ea"/>
                <a:cs typeface="+mn-cs"/>
              </a:rPr>
              <a:t>Deploy service components in preparation for launch (design and transition) </a:t>
            </a:r>
          </a:p>
          <a:p>
            <a:pPr marL="228600" indent="-228600">
              <a:buAutoNum type="arabicPeriod"/>
            </a:pPr>
            <a:r>
              <a:rPr lang="en-GB" sz="1200" kern="1200" noProof="0" dirty="0">
                <a:solidFill>
                  <a:schemeClr val="tx1"/>
                </a:solidFill>
                <a:effectLst/>
                <a:latin typeface="+mn-lt"/>
                <a:ea typeface="+mn-ea"/>
                <a:cs typeface="+mn-cs"/>
              </a:rPr>
              <a:t>Release new service to customers and users (deliver and support).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117</a:t>
            </a:fld>
            <a:endParaRPr lang="sv-SE"/>
          </a:p>
        </p:txBody>
      </p:sp>
    </p:spTree>
    <p:extLst>
      <p:ext uri="{BB962C8B-B14F-4D97-AF65-F5344CB8AC3E}">
        <p14:creationId xmlns:p14="http://schemas.microsoft.com/office/powerpoint/2010/main" val="8875008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i="0" kern="1200" noProof="0" dirty="0">
                <a:solidFill>
                  <a:schemeClr val="tx1"/>
                </a:solidFill>
                <a:effectLst/>
                <a:latin typeface="+mn-lt"/>
                <a:ea typeface="+mn-ea"/>
                <a:cs typeface="+mn-cs"/>
              </a:rPr>
              <a:t>4.2.1.3 Demand and value </a:t>
            </a:r>
            <a:endParaRPr lang="en-GB" i="0" noProof="0" dirty="0">
              <a:effectLst/>
            </a:endParaRPr>
          </a:p>
          <a:p>
            <a:r>
              <a:rPr lang="en-GB" sz="1200" kern="1200" noProof="0" dirty="0">
                <a:solidFill>
                  <a:schemeClr val="tx1"/>
                </a:solidFill>
                <a:effectLst/>
                <a:latin typeface="+mn-lt"/>
                <a:ea typeface="+mn-ea"/>
                <a:cs typeface="+mn-cs"/>
              </a:rPr>
              <a:t>This value stream is triggered by a demand to create a new service. It may be originated by: </a:t>
            </a:r>
          </a:p>
          <a:p>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 service consumer: a sponsor, customer, or user. The service consumer can be external to the service provider or a member of the same organization, depending on the context. </a:t>
            </a:r>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an external stakeholder other than the service consumer, such as a supplier or regulator. </a:t>
            </a:r>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 staff member of one of the service provider’s business functions (e.g. sales or marketing), who has sensed a new opportunity, depending on the context. Opportunities external to the SVS can translate into demand for value co-creation. </a:t>
            </a:r>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members of the organization’s governing body. </a:t>
            </a:r>
          </a:p>
          <a:p>
            <a:endParaRPr lang="en-GB" noProof="0" dirty="0">
              <a:effectLst/>
            </a:endParaRPr>
          </a:p>
          <a:p>
            <a:r>
              <a:rPr lang="en-GB" sz="1200" kern="1200" noProof="0" dirty="0">
                <a:solidFill>
                  <a:schemeClr val="tx1"/>
                </a:solidFill>
                <a:effectLst/>
                <a:latin typeface="+mn-lt"/>
                <a:ea typeface="+mn-ea"/>
                <a:cs typeface="+mn-cs"/>
              </a:rPr>
              <a:t>The demand can be recognized in many ways, depending on the context and the tools. Generally, the demand is a request made to the senior managers or their authorized representatives. Note that the subsequent steps of this value stream refer to the requester as the individual or role with the demand for value that initiated the value stream; it does not refer to a role within service request management.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important at this stage that the demand articulates both desired outcomes and expected value from the service. A useful technique is to adapt the commonly used Agile software development template for epics and user stories, which breaks down the need as follows: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a &lt;persona&gt; I want &lt;outcome&gt; so that &lt;value&gt;. </a:t>
            </a:r>
          </a:p>
          <a:p>
            <a:r>
              <a:rPr lang="en-GB" sz="1200" kern="1200" noProof="0" dirty="0">
                <a:solidFill>
                  <a:schemeClr val="tx1"/>
                </a:solidFill>
                <a:effectLst/>
                <a:latin typeface="+mn-lt"/>
                <a:ea typeface="+mn-ea"/>
                <a:cs typeface="+mn-cs"/>
              </a:rPr>
              <a:t>For example: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As a business development manager, I want to track my sales pipeline so that I can focus on closing new deals.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As an infrastructure engineer, I want to be able to group monitoring alerts so that I can correlate alerts and eliminate duplicates.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118</a:t>
            </a:fld>
            <a:endParaRPr lang="sv-SE"/>
          </a:p>
        </p:txBody>
      </p:sp>
    </p:spTree>
    <p:extLst>
      <p:ext uri="{BB962C8B-B14F-4D97-AF65-F5344CB8AC3E}">
        <p14:creationId xmlns:p14="http://schemas.microsoft.com/office/powerpoint/2010/main" val="33505413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4.2.1.3.1.  Step 1: Acknowledging and documenting the request </a:t>
            </a:r>
          </a:p>
          <a:p>
            <a:r>
              <a:rPr lang="en-GB" sz="1200" kern="1200" dirty="0">
                <a:solidFill>
                  <a:schemeClr val="tx1"/>
                </a:solidFill>
                <a:effectLst/>
                <a:latin typeface="+mn-lt"/>
                <a:ea typeface="+mn-ea"/>
                <a:cs typeface="+mn-cs"/>
              </a:rPr>
              <a:t>Any request for a new product or service feature starts by acknowledging and documenting the demand. Generally, business case methods are used to collect and assess requirements. It is important to remember that the objective is to collect enough information to submit a business case.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Successful completion of this step requires the organization to engage with the requester and other stakeholders (e.g. marketing and sample users), using surveys and polls to complete the business case template with high-level information about the requirement, benefits (both quantitative and qualitative), costs, and risks. This information is also supplemented by high-level estimates from various technical and service management teams, which consider the cost of development, release, operations, and support.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Practices that commonly contribute to this step include:</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Business analysis </a:t>
            </a:r>
            <a:r>
              <a:rPr lang="en-GB" sz="1200" kern="1200" dirty="0">
                <a:solidFill>
                  <a:schemeClr val="tx1"/>
                </a:solidFill>
                <a:effectLst/>
                <a:latin typeface="+mn-lt"/>
                <a:ea typeface="+mn-ea"/>
                <a:cs typeface="+mn-cs"/>
              </a:rPr>
              <a:t>Provides the skills, tools, and other resources needed to document customer requirements, as per the business case, to the depth needed to perform a viability assessment</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Portfolio management </a:t>
            </a:r>
            <a:r>
              <a:rPr lang="en-GB" sz="1200" kern="1200" dirty="0">
                <a:solidFill>
                  <a:schemeClr val="tx1"/>
                </a:solidFill>
                <a:effectLst/>
                <a:latin typeface="+mn-lt"/>
                <a:ea typeface="+mn-ea"/>
                <a:cs typeface="+mn-cs"/>
              </a:rPr>
              <a:t>Provides information on current, retired, and future (planned) services.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Relationship management </a:t>
            </a:r>
            <a:r>
              <a:rPr lang="en-GB" sz="1200" kern="1200" dirty="0">
                <a:solidFill>
                  <a:schemeClr val="tx1"/>
                </a:solidFill>
                <a:effectLst/>
                <a:latin typeface="+mn-lt"/>
                <a:ea typeface="+mn-ea"/>
                <a:cs typeface="+mn-cs"/>
              </a:rPr>
              <a:t>Provides the skills, information, and other resources needed to manage the requester’s expectations and create a rapport with the service provider.</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Service configuration management </a:t>
            </a:r>
            <a:r>
              <a:rPr lang="en-GB" sz="1200" kern="1200" dirty="0">
                <a:solidFill>
                  <a:schemeClr val="tx1"/>
                </a:solidFill>
                <a:effectLst/>
                <a:latin typeface="+mn-lt"/>
                <a:ea typeface="+mn-ea"/>
                <a:cs typeface="+mn-cs"/>
              </a:rPr>
              <a:t>Provides information on currently operational services and service components so as to provide context when describing the demand.</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Service level management</a:t>
            </a:r>
            <a:r>
              <a:rPr lang="en-GB" sz="1200" kern="1200" dirty="0">
                <a:solidFill>
                  <a:schemeClr val="tx1"/>
                </a:solidFill>
                <a:effectLst/>
                <a:latin typeface="+mn-lt"/>
                <a:ea typeface="+mn-ea"/>
                <a:cs typeface="+mn-cs"/>
              </a:rPr>
              <a:t> Provides information on current service levels to provide context when describing the demand.</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119</a:t>
            </a:fld>
            <a:endParaRPr lang="sv-SE"/>
          </a:p>
        </p:txBody>
      </p:sp>
    </p:spTree>
    <p:extLst>
      <p:ext uri="{BB962C8B-B14F-4D97-AF65-F5344CB8AC3E}">
        <p14:creationId xmlns:p14="http://schemas.microsoft.com/office/powerpoint/2010/main" val="60443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marL="25200" lvl="1" indent="0">
              <a:buNone/>
            </a:pPr>
            <a:r>
              <a:rPr lang="en" sz="1600" dirty="0"/>
              <a:t>The central component of service management is, of course, the service.</a:t>
            </a:r>
          </a:p>
          <a:p>
            <a:pPr marL="25200" lvl="1" indent="0">
              <a:buNone/>
            </a:pPr>
            <a:endParaRPr lang="en" sz="1600" dirty="0"/>
          </a:p>
          <a:p>
            <a:pPr marL="25200" lvl="1" indent="0">
              <a:buFont typeface="Arial" charset="0"/>
              <a:buNone/>
            </a:pPr>
            <a:r>
              <a:rPr lang="en-US" sz="1600" b="0" dirty="0"/>
              <a:t>Definition: </a:t>
            </a:r>
            <a:r>
              <a:rPr lang="en-US" sz="1600" b="1" dirty="0"/>
              <a:t>Service</a:t>
            </a:r>
          </a:p>
          <a:p>
            <a:pPr marL="25200" lvl="1" indent="0">
              <a:buFont typeface="Arial" charset="0"/>
              <a:buNone/>
            </a:pPr>
            <a:r>
              <a:rPr lang="en-US" sz="1600" dirty="0"/>
              <a:t>A means of enabling value co-creation by facilitating outcomes that customers want to achieve, without the customer having to manage specific costs and risks.</a:t>
            </a:r>
            <a:endParaRPr lang="en" sz="1600" dirty="0"/>
          </a:p>
          <a:p>
            <a:pPr marL="25200" lvl="1" indent="0">
              <a:buNone/>
            </a:pPr>
            <a:br>
              <a:rPr lang="en" sz="1600" dirty="0"/>
            </a:br>
            <a:r>
              <a:rPr lang="en" sz="1600" dirty="0"/>
              <a:t>The services that an organization provides are based on one or more of its products. Organizations own or have access to a variety of resources. Products are configurations of these resources, created by the organization, that will potentially be valuable for its customers.</a:t>
            </a:r>
          </a:p>
          <a:p>
            <a:pPr marL="25200" lvl="1" indent="0">
              <a:buNone/>
            </a:pPr>
            <a:endParaRPr lang="en" sz="1600" dirty="0"/>
          </a:p>
          <a:p>
            <a:pPr marL="25200" lvl="1" indent="0">
              <a:buFont typeface="Arial" charset="0"/>
              <a:buNone/>
            </a:pPr>
            <a:r>
              <a:rPr lang="en-US" sz="1600" b="0" dirty="0"/>
              <a:t>Definition:</a:t>
            </a:r>
            <a:r>
              <a:rPr lang="en-US" sz="1600" b="1" dirty="0"/>
              <a:t> Product</a:t>
            </a:r>
          </a:p>
          <a:p>
            <a:pPr marL="25200" lvl="1" indent="0">
              <a:buNone/>
            </a:pPr>
            <a:r>
              <a:rPr lang="en-US" sz="1600" dirty="0"/>
              <a:t>A configuration of an organization’s resources designed to offer value for a consumer. </a:t>
            </a:r>
          </a:p>
          <a:p>
            <a:pPr marL="25200" lvl="1" indent="0">
              <a:buNone/>
            </a:pPr>
            <a:endParaRPr lang="en-US" sz="1600" dirty="0"/>
          </a:p>
          <a:p>
            <a:pPr marL="25200" lvl="1" eaLnBrk="1" hangingPunct="1">
              <a:spcBef>
                <a:spcPct val="20000"/>
              </a:spcBef>
            </a:pPr>
            <a:r>
              <a:rPr lang="en-US" sz="1600" b="0" dirty="0">
                <a:solidFill>
                  <a:schemeClr val="dk1"/>
                </a:solidFill>
                <a:latin typeface="+mn-lt"/>
              </a:rPr>
              <a:t>Definition: </a:t>
            </a:r>
            <a:r>
              <a:rPr lang="en-US" sz="1600" b="1" dirty="0">
                <a:solidFill>
                  <a:schemeClr val="dk1"/>
                </a:solidFill>
                <a:latin typeface="+mn-lt"/>
              </a:rPr>
              <a:t>Service management</a:t>
            </a:r>
          </a:p>
          <a:p>
            <a:pPr marL="25200" lvl="1" indent="0">
              <a:buNone/>
            </a:pPr>
            <a:r>
              <a:rPr lang="en-US" sz="1600" dirty="0">
                <a:solidFill>
                  <a:schemeClr val="dk1"/>
                </a:solidFill>
                <a:latin typeface="+mn-lt"/>
              </a:rPr>
              <a:t>A set of specialized organizational capabilities for enabling value for customers in the form of services.</a:t>
            </a:r>
          </a:p>
          <a:p>
            <a:pPr marL="25200" lvl="1" indent="0">
              <a:buNone/>
            </a:pPr>
            <a:endParaRPr lang="en-US" sz="1600" dirty="0"/>
          </a:p>
          <a:p>
            <a:pPr marL="25200" lvl="1" indent="0">
              <a:buNone/>
            </a:pPr>
            <a:r>
              <a:rPr lang="en-US" sz="1600" dirty="0"/>
              <a:t>Developing these capabilities requires an understanding of:</a:t>
            </a:r>
          </a:p>
          <a:p>
            <a:pPr marL="310950" lvl="1" indent="-285750">
              <a:buFont typeface="Arial" panose="020B0604020202020204" pitchFamily="34" charset="0"/>
              <a:buChar char="•"/>
            </a:pPr>
            <a:r>
              <a:rPr lang="en-US" sz="1600" dirty="0"/>
              <a:t>the nature of value</a:t>
            </a:r>
          </a:p>
          <a:p>
            <a:pPr marL="310950" lvl="1" indent="-285750">
              <a:buFont typeface="Arial" panose="020B0604020202020204" pitchFamily="34" charset="0"/>
              <a:buChar char="•"/>
            </a:pPr>
            <a:r>
              <a:rPr lang="en-US" sz="1600" dirty="0"/>
              <a:t>the nature and scope of the stakeholders involved</a:t>
            </a:r>
          </a:p>
          <a:p>
            <a:pPr marL="310950" lvl="1" indent="-285750">
              <a:buFont typeface="Arial" panose="020B0604020202020204" pitchFamily="34" charset="0"/>
              <a:buChar char="•"/>
            </a:pPr>
            <a:r>
              <a:rPr lang="en-US" sz="1600" dirty="0"/>
              <a:t>how value creation is enabled through services.</a:t>
            </a:r>
            <a:endParaRPr lang="en" sz="160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a:t>
            </a:fld>
            <a:endParaRPr lang="sv-SE" dirty="0"/>
          </a:p>
        </p:txBody>
      </p:sp>
    </p:spTree>
    <p:extLst>
      <p:ext uri="{BB962C8B-B14F-4D97-AF65-F5344CB8AC3E}">
        <p14:creationId xmlns:p14="http://schemas.microsoft.com/office/powerpoint/2010/main" val="9743030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4.2.1.3.2 Step 2: Decide whether to invest in the new service </a:t>
            </a:r>
          </a:p>
          <a:p>
            <a:endParaRPr lang="en-GB" noProof="0" dirty="0">
              <a:effectLst/>
            </a:endParaRPr>
          </a:p>
          <a:p>
            <a:r>
              <a:rPr lang="en-GB" sz="1200" kern="1200" noProof="0" dirty="0">
                <a:solidFill>
                  <a:schemeClr val="tx1"/>
                </a:solidFill>
                <a:effectLst/>
                <a:latin typeface="+mn-lt"/>
                <a:ea typeface="+mn-ea"/>
                <a:cs typeface="+mn-cs"/>
              </a:rPr>
              <a:t>When the request has been refined and documented in the business case, it might be necessary to clarify the initial cost, benefit, and risk assessments so that the organization can plan the work. This would require more detailed discussions with various internal teams, and possibly ongoing conversations with customers and other external stakeholders. When completed, the business case can be considered by the management team, who will then decide whether to grant approval. </a:t>
            </a:r>
          </a:p>
          <a:p>
            <a:endParaRPr lang="en-GB" noProof="0" dirty="0">
              <a:effectLst/>
            </a:endParaRPr>
          </a:p>
          <a:p>
            <a:r>
              <a:rPr lang="en-GB" sz="1200" kern="1200" noProof="0" dirty="0">
                <a:solidFill>
                  <a:schemeClr val="tx1"/>
                </a:solidFill>
                <a:effectLst/>
                <a:latin typeface="+mn-lt"/>
                <a:ea typeface="+mn-ea"/>
                <a:cs typeface="+mn-cs"/>
              </a:rPr>
              <a:t>Practices that commonly contribute to this step include: </a:t>
            </a:r>
          </a:p>
          <a:p>
            <a:endParaRPr lang="en-GB" noProof="0" dirty="0">
              <a:effectLst/>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Business analysis </a:t>
            </a:r>
            <a:r>
              <a:rPr lang="en-GB" sz="1200" kern="1200" noProof="0" dirty="0">
                <a:solidFill>
                  <a:schemeClr val="tx1"/>
                </a:solidFill>
                <a:effectLst/>
                <a:latin typeface="+mn-lt"/>
                <a:ea typeface="+mn-ea"/>
                <a:cs typeface="+mn-cs"/>
              </a:rPr>
              <a:t>Provides the skills, tools, and other resources needed to work with various specialist teams in gathering additional information and assessments and to perform a viability analysis against the customer requirements that are documented in the business case. </a:t>
            </a:r>
            <a:endParaRPr lang="en-GB" noProof="0" dirty="0">
              <a:effectLst/>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Provides supplementary assessments on how infrastructure components of the new service might be engineered and developed, this service’s impact on ongoing application management activities. Also contributes as necessary to the business case assessment. </a:t>
            </a: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Portfolio management </a:t>
            </a:r>
            <a:r>
              <a:rPr lang="en-GB" sz="1200" kern="1200" noProof="0" dirty="0">
                <a:solidFill>
                  <a:schemeClr val="tx1"/>
                </a:solidFill>
                <a:effectLst/>
                <a:latin typeface="+mn-lt"/>
                <a:ea typeface="+mn-ea"/>
                <a:cs typeface="+mn-cs"/>
              </a:rPr>
              <a:t>Provides the resources necessary to allow the service owner to complete the viability assessment and decide whether to authorize the investment in the new service.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Problem management </a:t>
            </a:r>
            <a:r>
              <a:rPr lang="en-GB" sz="1200" kern="1200" noProof="0" dirty="0">
                <a:solidFill>
                  <a:schemeClr val="tx1"/>
                </a:solidFill>
                <a:effectLst/>
                <a:latin typeface="+mn-lt"/>
                <a:ea typeface="+mn-ea"/>
                <a:cs typeface="+mn-cs"/>
              </a:rPr>
              <a:t>Provides information on current errors and workarounds that might have an impact on the new features.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Project management </a:t>
            </a:r>
            <a:r>
              <a:rPr lang="en-GB" sz="1200" kern="1200" noProof="0" dirty="0">
                <a:solidFill>
                  <a:schemeClr val="tx1"/>
                </a:solidFill>
                <a:effectLst/>
                <a:latin typeface="+mn-lt"/>
                <a:ea typeface="+mn-ea"/>
                <a:cs typeface="+mn-cs"/>
              </a:rPr>
              <a:t>Provides administrative and technical resources to complete the business case assessment. The overview can be used to complete the value stream step template provided in table 4.2.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Risk management </a:t>
            </a:r>
            <a:r>
              <a:rPr lang="en-GB" sz="1200" kern="1200" noProof="0" dirty="0">
                <a:solidFill>
                  <a:schemeClr val="tx1"/>
                </a:solidFill>
                <a:effectLst/>
                <a:latin typeface="+mn-lt"/>
                <a:ea typeface="+mn-ea"/>
                <a:cs typeface="+mn-cs"/>
              </a:rPr>
              <a:t>Provides information on current enterprise risks that may be impacted either positively or negatively by the new features.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information on currently operational services and service components.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design </a:t>
            </a:r>
            <a:r>
              <a:rPr lang="en-GB" sz="1200" kern="1200" noProof="0" dirty="0">
                <a:solidFill>
                  <a:schemeClr val="tx1"/>
                </a:solidFill>
                <a:effectLst/>
                <a:latin typeface="+mn-lt"/>
                <a:ea typeface="+mn-ea"/>
                <a:cs typeface="+mn-cs"/>
              </a:rPr>
              <a:t>Provides supplementary assessments on how the new service may be designed to meet internal standards and policies around utility, warranty, brand, and other criteria, and contributes as necessary to the business case assessment.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supplementary assessments on how the new service might impact current customer and user support channels and contributes as necessary to the business case assessment.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financial management </a:t>
            </a:r>
            <a:r>
              <a:rPr lang="en-GB" sz="1200" kern="1200" noProof="0" dirty="0">
                <a:solidFill>
                  <a:schemeClr val="tx1"/>
                </a:solidFill>
                <a:effectLst/>
                <a:latin typeface="+mn-lt"/>
                <a:ea typeface="+mn-ea"/>
                <a:cs typeface="+mn-cs"/>
              </a:rPr>
              <a:t>Provides tools and policies to calculate the ROI that new features may provide.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level management </a:t>
            </a:r>
            <a:r>
              <a:rPr lang="en-GB" sz="1200" kern="1200" noProof="0" dirty="0">
                <a:solidFill>
                  <a:schemeClr val="tx1"/>
                </a:solidFill>
                <a:effectLst/>
                <a:latin typeface="+mn-lt"/>
                <a:ea typeface="+mn-ea"/>
                <a:cs typeface="+mn-cs"/>
              </a:rPr>
              <a:t>Provides information on both the current service levels and the changes the new functionality might introduce.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Provides supplementary assessments on how software components of the new service could be engineered and developed and this service’s impact on ongoing application management activities. Also contributes as necessary to the business case assessment.</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120</a:t>
            </a:fld>
            <a:endParaRPr lang="sv-SE"/>
          </a:p>
        </p:txBody>
      </p:sp>
    </p:spTree>
    <p:extLst>
      <p:ext uri="{BB962C8B-B14F-4D97-AF65-F5344CB8AC3E}">
        <p14:creationId xmlns:p14="http://schemas.microsoft.com/office/powerpoint/2010/main" val="12442678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dirty="0">
                <a:solidFill>
                  <a:schemeClr val="tx1"/>
                </a:solidFill>
                <a:effectLst/>
                <a:latin typeface="+mn-lt"/>
                <a:ea typeface="+mn-ea"/>
                <a:cs typeface="+mn-cs"/>
              </a:rPr>
              <a:t>4.2.1.3.3 Step 3: Design and architect the new service to meet customer requirements </a:t>
            </a:r>
            <a:endParaRPr lang="en-GB" b="1" dirty="0">
              <a:effectLst/>
            </a:endParaRPr>
          </a:p>
          <a:p>
            <a:endParaRPr lang="en-GB" sz="1200" b="1"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Note: this example assumes that the management team has authorized the investment that is needed to fulfil the request for new features. </a:t>
            </a:r>
            <a:endParaRPr lang="en-GB" dirty="0">
              <a:effectLst/>
            </a:endParaRPr>
          </a:p>
          <a:p>
            <a:endParaRPr lang="en-GB" sz="1200" b="1"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decision has been made to modify the existing service, it will be necessary to review it and modify the design to accommodate the new features. For example: </a:t>
            </a:r>
          </a:p>
          <a:p>
            <a:endParaRPr lang="en-GB" dirty="0"/>
          </a:p>
          <a:p>
            <a:r>
              <a:rPr lang="en-GB" sz="1200" kern="1200" dirty="0">
                <a:solidFill>
                  <a:schemeClr val="tx1"/>
                </a:solidFill>
                <a:effectLst/>
                <a:latin typeface="+mn-lt"/>
                <a:ea typeface="+mn-ea"/>
                <a:cs typeface="+mn-cs"/>
              </a:rPr>
              <a:t>●  integrate the account review system with the payments system </a:t>
            </a:r>
            <a:endParaRPr lang="en-GB" dirty="0">
              <a:effectLst/>
            </a:endParaRPr>
          </a:p>
          <a:p>
            <a:r>
              <a:rPr lang="en-GB" sz="1200" kern="1200" dirty="0">
                <a:solidFill>
                  <a:schemeClr val="tx1"/>
                </a:solidFill>
                <a:effectLst/>
                <a:latin typeface="+mn-lt"/>
                <a:ea typeface="+mn-ea"/>
                <a:cs typeface="+mn-cs"/>
              </a:rPr>
              <a:t>●  increase the business, service, and technology capacity </a:t>
            </a:r>
            <a:endParaRPr lang="en-GB" dirty="0">
              <a:effectLst/>
            </a:endParaRPr>
          </a:p>
          <a:p>
            <a:r>
              <a:rPr lang="en-GB" sz="1200" kern="1200" dirty="0">
                <a:solidFill>
                  <a:schemeClr val="tx1"/>
                </a:solidFill>
                <a:effectLst/>
                <a:latin typeface="+mn-lt"/>
                <a:ea typeface="+mn-ea"/>
                <a:cs typeface="+mn-cs"/>
              </a:rPr>
              <a:t>●  assess the additional infrastructure required to maintain current service level targets around utility and warranty.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also a need at this stage to translate the requested features and updated service design into software and infrastructure designs and specifications. This may result in the creation of an initial backlog of epics and user stories, depending on the methods used to develop software and infrastructure components.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Practices that commonly contribute to this step include: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Architecture management </a:t>
            </a:r>
            <a:r>
              <a:rPr lang="en-GB" sz="1200" kern="1200" dirty="0">
                <a:solidFill>
                  <a:schemeClr val="tx1"/>
                </a:solidFill>
                <a:effectLst/>
                <a:latin typeface="+mn-lt"/>
                <a:ea typeface="+mn-ea"/>
                <a:cs typeface="+mn-cs"/>
              </a:rPr>
              <a:t>Provides architectural requirements and constraints.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Availability management </a:t>
            </a:r>
            <a:r>
              <a:rPr lang="en-GB" sz="1200" kern="1200" dirty="0">
                <a:solidFill>
                  <a:schemeClr val="tx1"/>
                </a:solidFill>
                <a:effectLst/>
                <a:latin typeface="+mn-lt"/>
                <a:ea typeface="+mn-ea"/>
                <a:cs typeface="+mn-cs"/>
              </a:rPr>
              <a:t>Provides the skills, tools, and other resources needed to describe both the potential demand for the service and the technical, service, and business capacity required to meet that demand (and to document these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Business analysis </a:t>
            </a:r>
            <a:r>
              <a:rPr lang="en-GB" sz="1200" kern="1200" dirty="0">
                <a:solidFill>
                  <a:schemeClr val="tx1"/>
                </a:solidFill>
                <a:effectLst/>
                <a:latin typeface="+mn-lt"/>
                <a:ea typeface="+mn-ea"/>
                <a:cs typeface="+mn-cs"/>
              </a:rPr>
              <a:t>Provides the skills, tools, and other resources needed to coordinate the work required and ensures that the outputs are recorded consistently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Capacity and performance management </a:t>
            </a:r>
            <a:r>
              <a:rPr lang="en-GB" sz="1200" kern="1200" dirty="0">
                <a:solidFill>
                  <a:schemeClr val="tx1"/>
                </a:solidFill>
                <a:effectLst/>
                <a:latin typeface="+mn-lt"/>
                <a:ea typeface="+mn-ea"/>
                <a:cs typeface="+mn-cs"/>
              </a:rPr>
              <a:t>Provides the skills, tools, and other resources needed to describe both the potential demand for the service and the technical, service, and business capacity needed to satisfy that demand while maintaining expected levels of performance (and to document these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Information security management </a:t>
            </a:r>
            <a:r>
              <a:rPr lang="en-GB" sz="1200" kern="1200" dirty="0">
                <a:solidFill>
                  <a:schemeClr val="tx1"/>
                </a:solidFill>
                <a:effectLst/>
                <a:latin typeface="+mn-lt"/>
                <a:ea typeface="+mn-ea"/>
                <a:cs typeface="+mn-cs"/>
              </a:rPr>
              <a:t>Provides the skills, tools, and other resources needed to design the controls that ensure not only the confidentiality, integrity, and availability of information but that the authentication and non-repudiation of customers/users is aligned with the organization’s policies (and to document these controls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Infrastructure and platform management </a:t>
            </a:r>
            <a:r>
              <a:rPr lang="en-GB" sz="1200" kern="1200" dirty="0">
                <a:solidFill>
                  <a:schemeClr val="tx1"/>
                </a:solidFill>
                <a:effectLst/>
                <a:latin typeface="+mn-lt"/>
                <a:ea typeface="+mn-ea"/>
                <a:cs typeface="+mn-cs"/>
              </a:rPr>
              <a:t>Provides the skills, tools, and other resources needed to create and refine a high-level design of the infrastructure components required to meet the utility and warranty criteria specified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Project management </a:t>
            </a:r>
            <a:r>
              <a:rPr lang="en-GB" sz="1200" kern="1200" dirty="0">
                <a:solidFill>
                  <a:schemeClr val="tx1"/>
                </a:solidFill>
                <a:effectLst/>
                <a:latin typeface="+mn-lt"/>
                <a:ea typeface="+mn-ea"/>
                <a:cs typeface="+mn-cs"/>
              </a:rPr>
              <a:t>Provides the skills, tools, and other resources needed to initiate the project and to identify and plan sufficient resources to complete the tasks that will enable the business objectives to be achieved.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Service configuration management </a:t>
            </a:r>
            <a:r>
              <a:rPr lang="en-GB" sz="1200" kern="1200" dirty="0">
                <a:solidFill>
                  <a:schemeClr val="tx1"/>
                </a:solidFill>
                <a:effectLst/>
                <a:latin typeface="+mn-lt"/>
                <a:ea typeface="+mn-ea"/>
                <a:cs typeface="+mn-cs"/>
              </a:rPr>
              <a:t>Provides information on currently operational services and configuration items.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Service continuity management </a:t>
            </a:r>
            <a:r>
              <a:rPr lang="en-GB" sz="1200" kern="1200" dirty="0">
                <a:solidFill>
                  <a:schemeClr val="tx1"/>
                </a:solidFill>
                <a:effectLst/>
                <a:latin typeface="+mn-lt"/>
                <a:ea typeface="+mn-ea"/>
                <a:cs typeface="+mn-cs"/>
              </a:rPr>
              <a:t>Provides the skills, tools, and other resources needed to design the controls that will ensure that both the availability and performance of the new service are maintained at acceptable levels in the case of a disaster (and to document these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Service design </a:t>
            </a:r>
            <a:r>
              <a:rPr lang="en-GB" sz="1200" kern="1200" dirty="0">
                <a:solidFill>
                  <a:schemeClr val="tx1"/>
                </a:solidFill>
                <a:effectLst/>
                <a:latin typeface="+mn-lt"/>
                <a:ea typeface="+mn-ea"/>
                <a:cs typeface="+mn-cs"/>
              </a:rPr>
              <a:t>Provides the skills, tools, and other resources needed to design both the customer experience and user experience when interacting with the new service (and to document these in the baseline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Service level management </a:t>
            </a:r>
            <a:r>
              <a:rPr lang="en-GB" sz="1200" kern="1200" dirty="0">
                <a:solidFill>
                  <a:schemeClr val="tx1"/>
                </a:solidFill>
                <a:effectLst/>
                <a:latin typeface="+mn-lt"/>
                <a:ea typeface="+mn-ea"/>
                <a:cs typeface="+mn-cs"/>
              </a:rPr>
              <a:t>Provides the skills, tools, and other resources needed to set clear business-based targets for service levels (and to document these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Software development and management </a:t>
            </a:r>
            <a:r>
              <a:rPr lang="en-GB" sz="1200" kern="1200" dirty="0">
                <a:solidFill>
                  <a:schemeClr val="tx1"/>
                </a:solidFill>
                <a:effectLst/>
                <a:latin typeface="+mn-lt"/>
                <a:ea typeface="+mn-ea"/>
                <a:cs typeface="+mn-cs"/>
              </a:rPr>
              <a:t>Provides the skills, tools, and other resources needed to create and refine an initial list of epics and user stories in line with the specifications in the service design package.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Supplier management </a:t>
            </a:r>
            <a:r>
              <a:rPr lang="en-GB" sz="1200" kern="1200" dirty="0">
                <a:solidFill>
                  <a:schemeClr val="tx1"/>
                </a:solidFill>
                <a:effectLst/>
                <a:latin typeface="+mn-lt"/>
                <a:ea typeface="+mn-ea"/>
                <a:cs typeface="+mn-cs"/>
              </a:rPr>
              <a:t>Assists in interactions with partners and suppliers and in selecting new suppliers to source service components.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121</a:t>
            </a:fld>
            <a:endParaRPr lang="sv-SE"/>
          </a:p>
        </p:txBody>
      </p:sp>
    </p:spTree>
    <p:extLst>
      <p:ext uri="{BB962C8B-B14F-4D97-AF65-F5344CB8AC3E}">
        <p14:creationId xmlns:p14="http://schemas.microsoft.com/office/powerpoint/2010/main" val="16310051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4.2.1.3.4 Step 4: Build, configure, or buy service components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the design package has been baselined, work to obtain or build service components can begin. A service component is often technical (e.g. software, servers, storage, or networks). Depending on the nature of the service, however, some non-technical service components (e.g. new team structures, new roles, critical skills and competencies, knowledge-based articles, training documentation, and vendor contracts) may also need to be managed. </a:t>
            </a:r>
          </a:p>
          <a:p>
            <a:endParaRPr lang="en-GB" noProof="0" dirty="0"/>
          </a:p>
          <a:p>
            <a:r>
              <a:rPr lang="en-GB" sz="1200" kern="1200" noProof="0" dirty="0">
                <a:solidFill>
                  <a:schemeClr val="tx1"/>
                </a:solidFill>
                <a:effectLst/>
                <a:latin typeface="+mn-lt"/>
                <a:ea typeface="+mn-ea"/>
                <a:cs typeface="+mn-cs"/>
              </a:rPr>
              <a:t>Thus, it is critical to acknowledge and configure both the technical and non-technical aspects of products and services, which can include: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technical integration between the applications </a:t>
            </a:r>
            <a:endParaRPr lang="en-GB" noProof="0" dirty="0">
              <a:effectLst/>
            </a:endParaRPr>
          </a:p>
          <a:p>
            <a:r>
              <a:rPr lang="en-GB" sz="1200" kern="1200" noProof="0" dirty="0">
                <a:solidFill>
                  <a:schemeClr val="tx1"/>
                </a:solidFill>
                <a:effectLst/>
                <a:latin typeface="+mn-lt"/>
                <a:ea typeface="+mn-ea"/>
                <a:cs typeface="+mn-cs"/>
              </a:rPr>
              <a:t>●  modification of existing back-end and client applications </a:t>
            </a:r>
            <a:endParaRPr lang="en-GB" noProof="0" dirty="0">
              <a:effectLst/>
            </a:endParaRPr>
          </a:p>
          <a:p>
            <a:r>
              <a:rPr lang="en-GB" sz="1200" kern="1200" noProof="0" dirty="0">
                <a:solidFill>
                  <a:schemeClr val="tx1"/>
                </a:solidFill>
                <a:effectLst/>
                <a:latin typeface="+mn-lt"/>
                <a:ea typeface="+mn-ea"/>
                <a:cs typeface="+mn-cs"/>
              </a:rPr>
              <a:t>●  an increase in the processing capacity and infrastructure </a:t>
            </a:r>
            <a:endParaRPr lang="en-GB" noProof="0" dirty="0">
              <a:effectLst/>
            </a:endParaRPr>
          </a:p>
          <a:p>
            <a:r>
              <a:rPr lang="en-GB" sz="1200" kern="1200" noProof="0" dirty="0">
                <a:solidFill>
                  <a:schemeClr val="tx1"/>
                </a:solidFill>
                <a:effectLst/>
                <a:latin typeface="+mn-lt"/>
                <a:ea typeface="+mn-ea"/>
                <a:cs typeface="+mn-cs"/>
              </a:rPr>
              <a:t>●  the updating and communication of training documents for customer support agents and provision of simple scripts to help customers </a:t>
            </a:r>
            <a:endParaRPr lang="en-GB" noProof="0" dirty="0">
              <a:effectLst/>
            </a:endParaRPr>
          </a:p>
          <a:p>
            <a:r>
              <a:rPr lang="en-GB" sz="1200" kern="1200" noProof="0" dirty="0">
                <a:solidFill>
                  <a:schemeClr val="tx1"/>
                </a:solidFill>
                <a:effectLst/>
                <a:latin typeface="+mn-lt"/>
                <a:ea typeface="+mn-ea"/>
                <a:cs typeface="+mn-cs"/>
              </a:rPr>
              <a:t>●  the updating and communication of release notes that can be used to promote the new service </a:t>
            </a:r>
            <a:endParaRPr lang="en-GB" noProof="0" dirty="0">
              <a:effectLst/>
            </a:endParaRPr>
          </a:p>
          <a:p>
            <a:r>
              <a:rPr lang="en-GB" sz="1200" kern="1200" noProof="0" dirty="0">
                <a:solidFill>
                  <a:schemeClr val="tx1"/>
                </a:solidFill>
                <a:effectLst/>
                <a:latin typeface="+mn-lt"/>
                <a:ea typeface="+mn-ea"/>
                <a:cs typeface="+mn-cs"/>
              </a:rPr>
              <a:t>●  marketing of the upcoming changes to products and services, without committing to specific features </a:t>
            </a:r>
            <a:endParaRPr lang="en-GB" noProof="0" dirty="0">
              <a:effectLst/>
            </a:endParaRPr>
          </a:p>
          <a:p>
            <a:r>
              <a:rPr lang="en-GB" sz="1200" kern="1200" noProof="0" dirty="0">
                <a:solidFill>
                  <a:schemeClr val="tx1"/>
                </a:solidFill>
                <a:effectLst/>
                <a:latin typeface="+mn-lt"/>
                <a:ea typeface="+mn-ea"/>
                <a:cs typeface="+mn-cs"/>
              </a:rPr>
              <a:t>●  updating the service design package to reflect agreed-upon changes made while obtaining or building service components.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Practices that commonly contribute to this step include: </a:t>
            </a:r>
          </a:p>
          <a:p>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Provides the engineering skills, tools, and other resources needed to update the infrastructure and to integrate new systems and other infrastructure components into the existing service.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Portfolio management </a:t>
            </a:r>
            <a:r>
              <a:rPr lang="en-GB" sz="1200" kern="1200" noProof="0" dirty="0">
                <a:solidFill>
                  <a:schemeClr val="tx1"/>
                </a:solidFill>
                <a:effectLst/>
                <a:latin typeface="+mn-lt"/>
                <a:ea typeface="+mn-ea"/>
                <a:cs typeface="+mn-cs"/>
              </a:rPr>
              <a:t>Provides the skills, tools, and other resources needed to update and communicate changes to the service portfolio as service components are created.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Project management </a:t>
            </a:r>
            <a:r>
              <a:rPr lang="en-GB" sz="1200" kern="1200" noProof="0" dirty="0">
                <a:solidFill>
                  <a:schemeClr val="tx1"/>
                </a:solidFill>
                <a:effectLst/>
                <a:latin typeface="+mn-lt"/>
                <a:ea typeface="+mn-ea"/>
                <a:cs typeface="+mn-cs"/>
              </a:rPr>
              <a:t>Provides cross-team coordination of activities, issue and risk tracking, and regular status updates to the project board.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Release management </a:t>
            </a:r>
            <a:r>
              <a:rPr lang="en-GB" sz="1200" kern="1200" noProof="0" dirty="0">
                <a:solidFill>
                  <a:schemeClr val="tx1"/>
                </a:solidFill>
                <a:effectLst/>
                <a:latin typeface="+mn-lt"/>
                <a:ea typeface="+mn-ea"/>
                <a:cs typeface="+mn-cs"/>
              </a:rPr>
              <a:t>Provides the skills, tools, and other resources needed to create and communicate the release plan and then to update and maintain it as the development and deployment activities progress.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Risk management </a:t>
            </a:r>
            <a:r>
              <a:rPr lang="en-GB" sz="1200" kern="1200" noProof="0" dirty="0">
                <a:solidFill>
                  <a:schemeClr val="tx1"/>
                </a:solidFill>
                <a:effectLst/>
                <a:latin typeface="+mn-lt"/>
                <a:ea typeface="+mn-ea"/>
                <a:cs typeface="+mn-cs"/>
              </a:rPr>
              <a:t>Provides information on current risks and policies with which the new or modified service components need to comply.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information on current operational services and configuration items, as well as the skills, tools, and other resources required to update service configuration records as service components are created.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validation and testing </a:t>
            </a:r>
            <a:r>
              <a:rPr lang="en-GB" sz="1200" kern="1200" noProof="0" dirty="0">
                <a:solidFill>
                  <a:schemeClr val="tx1"/>
                </a:solidFill>
                <a:effectLst/>
                <a:latin typeface="+mn-lt"/>
                <a:ea typeface="+mn-ea"/>
                <a:cs typeface="+mn-cs"/>
              </a:rPr>
              <a:t>Provides the technical skills, tools, and other resources needed to document test cases, carry out automated and manual testing, and supply feedback and reports from testing activities.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Provides the engineering skills, tools, and other resources needed to create new application features and to integrate new systems and other software components into the existing service.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Assists in interactions with partners and suppliers and in selecting new suppliers to source service components.</a:t>
            </a: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122</a:t>
            </a:fld>
            <a:endParaRPr lang="sv-SE"/>
          </a:p>
        </p:txBody>
      </p:sp>
    </p:spTree>
    <p:extLst>
      <p:ext uri="{BB962C8B-B14F-4D97-AF65-F5344CB8AC3E}">
        <p14:creationId xmlns:p14="http://schemas.microsoft.com/office/powerpoint/2010/main" val="19058716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4.2.1.3.5 Step 5 deploy service components in preparation for launch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service components have been built, work to modify the live products and services can begin. Owing to the mixed nature of service components, the organization may need to use different approaches to modifying live products and services, for example: </a:t>
            </a:r>
          </a:p>
          <a:p>
            <a:endParaRPr lang="en-GB" noProof="0" dirty="0"/>
          </a:p>
          <a:p>
            <a:r>
              <a:rPr lang="en-GB" sz="1200" kern="1200" noProof="0" dirty="0">
                <a:solidFill>
                  <a:schemeClr val="tx1"/>
                </a:solidFill>
                <a:effectLst/>
                <a:latin typeface="+mn-lt"/>
                <a:ea typeface="+mn-ea"/>
                <a:cs typeface="+mn-cs"/>
              </a:rPr>
              <a:t>●  Software components leverage the CI/CD toolchain and are immediately deployed into production with a feature flag that prevents users from accidentally accessing new or changed features. </a:t>
            </a:r>
            <a:endParaRPr lang="en-GB" noProof="0" dirty="0">
              <a:effectLst/>
            </a:endParaRPr>
          </a:p>
          <a:p>
            <a:r>
              <a:rPr lang="en-GB" sz="1200" kern="1200" noProof="0" dirty="0">
                <a:solidFill>
                  <a:schemeClr val="tx1"/>
                </a:solidFill>
                <a:effectLst/>
                <a:latin typeface="+mn-lt"/>
                <a:ea typeface="+mn-ea"/>
                <a:cs typeface="+mn-cs"/>
              </a:rPr>
              <a:t>●  Infrastructure components, such as server, storage, or network configurations, are developed and deployed prior to the launch. </a:t>
            </a:r>
            <a:endParaRPr lang="en-GB" noProof="0" dirty="0">
              <a:effectLst/>
            </a:endParaRPr>
          </a:p>
          <a:p>
            <a:r>
              <a:rPr lang="en-GB" sz="1200" kern="1200" noProof="0" dirty="0">
                <a:solidFill>
                  <a:schemeClr val="tx1"/>
                </a:solidFill>
                <a:effectLst/>
                <a:latin typeface="+mn-lt"/>
                <a:ea typeface="+mn-ea"/>
                <a:cs typeface="+mn-cs"/>
              </a:rPr>
              <a:t>●  Internal documentation is </a:t>
            </a:r>
            <a:r>
              <a:rPr lang="en-GB" sz="1200" kern="1200" dirty="0">
                <a:solidFill>
                  <a:schemeClr val="tx1"/>
                </a:solidFill>
                <a:effectLst/>
                <a:latin typeface="+mn-lt"/>
                <a:ea typeface="+mn-ea"/>
                <a:cs typeface="+mn-cs"/>
              </a:rPr>
              <a:t>developed over the course of the obtain/build step and are distributed just prior to launch.</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Marketing documentation can be developed using stable software features and in conjunction with release plans.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At this stage, two more important pieces of work can also be considered: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Plan the release of the service </a:t>
            </a:r>
            <a:r>
              <a:rPr lang="en-GB" sz="1200" kern="1200" noProof="0" dirty="0">
                <a:solidFill>
                  <a:schemeClr val="tx1"/>
                </a:solidFill>
                <a:effectLst/>
                <a:latin typeface="+mn-lt"/>
                <a:ea typeface="+mn-ea"/>
                <a:cs typeface="+mn-cs"/>
              </a:rPr>
              <a:t>When most of the development and configuration work is complete, it is possible to finalize the release plans. Depending on the context and need, it may be more effective to add another step to the value stream (for example returning to the plan value chain activity), where the outputs are the release plans.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Create customer collateral </a:t>
            </a:r>
            <a:r>
              <a:rPr lang="en-GB" sz="1200" kern="1200" noProof="0" dirty="0">
                <a:solidFill>
                  <a:schemeClr val="tx1"/>
                </a:solidFill>
                <a:effectLst/>
                <a:latin typeface="+mn-lt"/>
                <a:ea typeface="+mn-ea"/>
                <a:cs typeface="+mn-cs"/>
              </a:rPr>
              <a:t>This includes flyers, emails, posters, advertisements, etc. to build awareness of the new features and to promote their benefits.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Practices that commonly contribute to this step include: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Change enablement </a:t>
            </a:r>
            <a:r>
              <a:rPr lang="en-GB" sz="1200" kern="1200" noProof="0" dirty="0">
                <a:solidFill>
                  <a:schemeClr val="tx1"/>
                </a:solidFill>
                <a:effectLst/>
                <a:latin typeface="+mn-lt"/>
                <a:ea typeface="+mn-ea"/>
                <a:cs typeface="+mn-cs"/>
              </a:rPr>
              <a:t>Provides the skills, tools, and other resources needed to submit, assess, and approve requests for change, and schedule changes to various service components.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Deployment management </a:t>
            </a:r>
            <a:r>
              <a:rPr lang="en-GB" sz="1200" kern="1200" noProof="0" dirty="0">
                <a:solidFill>
                  <a:schemeClr val="tx1"/>
                </a:solidFill>
                <a:effectLst/>
                <a:latin typeface="+mn-lt"/>
                <a:ea typeface="+mn-ea"/>
                <a:cs typeface="+mn-cs"/>
              </a:rPr>
              <a:t>Provides the skills, tools, and other resources needed to deploy various service components (both technical and non-technical) into the live environment.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Agrees the duration, channels, and methods to provide early life support (ELS).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update support scripts.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Problem management </a:t>
            </a:r>
            <a:r>
              <a:rPr lang="en-GB" sz="1200" kern="1200" noProof="0" dirty="0">
                <a:solidFill>
                  <a:schemeClr val="tx1"/>
                </a:solidFill>
                <a:effectLst/>
                <a:latin typeface="+mn-lt"/>
                <a:ea typeface="+mn-ea"/>
                <a:cs typeface="+mn-cs"/>
              </a:rPr>
              <a:t>Documents all known defects (technical debt) and workarounds present in the new features.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Project management </a:t>
            </a:r>
            <a:r>
              <a:rPr lang="en-GB" sz="1200" kern="1200" noProof="0" dirty="0">
                <a:solidFill>
                  <a:schemeClr val="tx1"/>
                </a:solidFill>
                <a:effectLst/>
                <a:latin typeface="+mn-lt"/>
                <a:ea typeface="+mn-ea"/>
                <a:cs typeface="+mn-cs"/>
              </a:rPr>
              <a:t>Provides cross-team coordination of activities, issue and risk tracking, and regular status updates to the project board.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Release management </a:t>
            </a:r>
            <a:r>
              <a:rPr lang="en-GB" sz="1200" kern="1200" noProof="0" dirty="0">
                <a:solidFill>
                  <a:schemeClr val="tx1"/>
                </a:solidFill>
                <a:effectLst/>
                <a:latin typeface="+mn-lt"/>
                <a:ea typeface="+mn-ea"/>
                <a:cs typeface="+mn-cs"/>
              </a:rPr>
              <a:t>Provides the skills, tools, and other resources needed to finalize the release (launch) plan, working with other groups in the organization (e.g. sales and marketing departments) to communicate these plans to users and customers.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information on currently operational services and configuration items, as well as the skills, tools, and other resources required to update service configuration records as service components are built.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Ensures that all customer-facing support roles are adequately trained in the new features, known defects, and workarounds.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Assists in interactions with partners and suppliers and in selecting new suppliers to source service components. developed over the course of the obtain/build step and are distributed just prior to launch.</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123</a:t>
            </a:fld>
            <a:endParaRPr lang="sv-SE"/>
          </a:p>
        </p:txBody>
      </p:sp>
    </p:spTree>
    <p:extLst>
      <p:ext uri="{BB962C8B-B14F-4D97-AF65-F5344CB8AC3E}">
        <p14:creationId xmlns:p14="http://schemas.microsoft.com/office/powerpoint/2010/main" val="8810512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4.2.1.3.6 Step 6: Release new service to customers and users </a:t>
            </a:r>
          </a:p>
          <a:p>
            <a:endParaRPr lang="en-GB" b="1" noProof="0" dirty="0"/>
          </a:p>
          <a:p>
            <a:r>
              <a:rPr lang="en-GB" sz="1200" kern="1200" noProof="0" dirty="0">
                <a:solidFill>
                  <a:schemeClr val="tx1"/>
                </a:solidFill>
                <a:effectLst/>
                <a:latin typeface="+mn-lt"/>
                <a:ea typeface="+mn-ea"/>
                <a:cs typeface="+mn-cs"/>
              </a:rPr>
              <a:t>When all of the service components have been deployed, the organization is ready to make them available to end users. The previous step planned the release: this step will implement it. </a:t>
            </a:r>
          </a:p>
          <a:p>
            <a:endParaRPr lang="en-GB" noProof="0" dirty="0"/>
          </a:p>
          <a:p>
            <a:r>
              <a:rPr lang="en-GB" sz="1200" kern="1200" noProof="0" dirty="0">
                <a:solidFill>
                  <a:schemeClr val="tx1"/>
                </a:solidFill>
                <a:effectLst/>
                <a:latin typeface="+mn-lt"/>
                <a:ea typeface="+mn-ea"/>
                <a:cs typeface="+mn-cs"/>
              </a:rPr>
              <a:t>Releases of service components can be more than technical procedures. It may be necessary to carefully coordinate technical and non-technical work, such as sales and marketing campaigns. </a:t>
            </a:r>
          </a:p>
          <a:p>
            <a:endParaRPr lang="en-GB" noProof="0" dirty="0"/>
          </a:p>
          <a:p>
            <a:r>
              <a:rPr lang="en-GB" sz="1200" kern="1200" noProof="0" dirty="0">
                <a:solidFill>
                  <a:schemeClr val="tx1"/>
                </a:solidFill>
                <a:effectLst/>
                <a:latin typeface="+mn-lt"/>
                <a:ea typeface="+mn-ea"/>
                <a:cs typeface="+mn-cs"/>
              </a:rPr>
              <a:t>In this step, the service components are provided with ELS for a short period of time, before they move into a business-as-usual mode. ELS can take many forms and is dependent on the needs of the organization and its customers, with options such as: </a:t>
            </a:r>
            <a:endParaRPr lang="en-GB" noProof="0" dirty="0"/>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Dedicated ELS teams </a:t>
            </a:r>
            <a:r>
              <a:rPr lang="en-GB" sz="1200" kern="1200" noProof="0" dirty="0">
                <a:solidFill>
                  <a:schemeClr val="tx1"/>
                </a:solidFill>
                <a:effectLst/>
                <a:latin typeface="+mn-lt"/>
                <a:ea typeface="+mn-ea"/>
                <a:cs typeface="+mn-cs"/>
              </a:rPr>
              <a:t>These are drawn from across the value stream. The team focuses on key metrics that are defined in the service design package and often have the autonomy to bypass the normal incident management and change management practices to rapidly deploy fixes. The team also works closely with the product owners across the organization to add priority tasks to the backlogs of various teams.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Super-users </a:t>
            </a:r>
            <a:r>
              <a:rPr lang="en-GB" sz="1200" kern="1200" noProof="0" dirty="0">
                <a:solidFill>
                  <a:schemeClr val="tx1"/>
                </a:solidFill>
                <a:effectLst/>
                <a:latin typeface="+mn-lt"/>
                <a:ea typeface="+mn-ea"/>
                <a:cs typeface="+mn-cs"/>
              </a:rPr>
              <a:t>Often drawn from the community of customers and users, super-users act as promoters and champions within their organizations on community forums, social media, and other channels. Promoters for the new or updated product have been trained and briefed to a high standard to enable them to support any teams or users; for example, business users or the first line/service desk.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On-site, in-person support staff </a:t>
            </a:r>
            <a:r>
              <a:rPr lang="en-GB" sz="1200" kern="1200" noProof="0" dirty="0">
                <a:solidFill>
                  <a:schemeClr val="tx1"/>
                </a:solidFill>
                <a:effectLst/>
                <a:latin typeface="+mn-lt"/>
                <a:ea typeface="+mn-ea"/>
                <a:cs typeface="+mn-cs"/>
              </a:rPr>
              <a:t>ELS can also be implemented by IT staff making themselves available at customer locations or on site. These staff are colloquially known as floor-walkers. </a:t>
            </a:r>
            <a:endParaRPr lang="en-GB" noProof="0" dirty="0">
              <a:effectLst/>
            </a:endParaRPr>
          </a:p>
          <a:p>
            <a:r>
              <a:rPr lang="en-GB" sz="1200" kern="1200" noProof="0" dirty="0">
                <a:solidFill>
                  <a:schemeClr val="tx1"/>
                </a:solidFill>
                <a:effectLst/>
                <a:latin typeface="+mn-lt"/>
                <a:ea typeface="+mn-ea"/>
                <a:cs typeface="+mn-cs"/>
              </a:rPr>
              <a:t>Practices that commonly contribute to this step include: </a:t>
            </a:r>
            <a:endParaRPr lang="en-GB" noProof="0" dirty="0">
              <a:effectLst/>
            </a:endParaRPr>
          </a:p>
          <a:p>
            <a:pPr lvl="1"/>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resources needed for ELS, to update support scripts and knowledge articles, and to enable transition from ELS to business-as-usual support. </a:t>
            </a:r>
            <a:endParaRPr lang="en-GB" noProof="0" dirty="0">
              <a:effectLst/>
            </a:endParaRPr>
          </a:p>
          <a:p>
            <a:pPr lvl="1"/>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Provides IT operations resources to run the relevant infrastructure components.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Problem management </a:t>
            </a:r>
            <a:r>
              <a:rPr lang="en-GB" sz="1200" kern="1200" noProof="0" dirty="0">
                <a:solidFill>
                  <a:schemeClr val="tx1"/>
                </a:solidFill>
                <a:effectLst/>
                <a:latin typeface="+mn-lt"/>
                <a:ea typeface="+mn-ea"/>
                <a:cs typeface="+mn-cs"/>
              </a:rPr>
              <a:t>Documents all known defects (technical debt) and workarounds present in the new service.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Project management </a:t>
            </a:r>
            <a:r>
              <a:rPr lang="en-GB" sz="1200" kern="1200" noProof="0" dirty="0">
                <a:solidFill>
                  <a:schemeClr val="tx1"/>
                </a:solidFill>
                <a:effectLst/>
                <a:latin typeface="+mn-lt"/>
                <a:ea typeface="+mn-ea"/>
                <a:cs typeface="+mn-cs"/>
              </a:rPr>
              <a:t>Provides cross-team coordination of activities, issue and risk tracking, and regular status updates to the project board.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Relationship management </a:t>
            </a:r>
            <a:r>
              <a:rPr lang="en-GB" sz="1200" kern="1200" noProof="0" dirty="0">
                <a:solidFill>
                  <a:schemeClr val="tx1"/>
                </a:solidFill>
                <a:effectLst/>
                <a:latin typeface="+mn-lt"/>
                <a:ea typeface="+mn-ea"/>
                <a:cs typeface="+mn-cs"/>
              </a:rPr>
              <a:t>Provides the skills, information, and other resources needed to manage customer and user expectations when they contact the organization with issues, requests, and queries.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Release management </a:t>
            </a:r>
            <a:r>
              <a:rPr lang="en-GB" sz="1200" kern="1200" noProof="0" dirty="0">
                <a:solidFill>
                  <a:schemeClr val="tx1"/>
                </a:solidFill>
                <a:effectLst/>
                <a:latin typeface="+mn-lt"/>
                <a:ea typeface="+mn-ea"/>
                <a:cs typeface="+mn-cs"/>
              </a:rPr>
              <a:t>Provides the skills, tools, and other resources needed to execute the release (launch) plan, to ensure the release is successfully completed.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information on currently operational services and configuration items.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resources needed to capture customer and user demand (e.g. issues, requests, and queries) when the new service is released.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Provides IT application management resources to run the relevant software components.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Assists in interactions with partners and suppliers and in selecting new suppliers to source service components.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the service components have been released, customers and users can interact with them through the service relationship, thus generating the required outcomes and co-creating value.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possible to extend this value stream to include additional activities after the components have been released, for example: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engaging with the requester to identify any gaps in the new service, or any outcomes, costs, and risks that were not identified during the value stream activities.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identifying opportunities to improve the service, value stream, and contributing practices. </a:t>
            </a:r>
            <a:endParaRPr lang="en-GB" noProof="0" dirty="0">
              <a:effectLst/>
            </a:endParaRPr>
          </a:p>
          <a:p>
            <a:endParaRPr lang="en-GB" sz="1200" b="1"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124</a:t>
            </a:fld>
            <a:endParaRPr lang="sv-SE"/>
          </a:p>
        </p:txBody>
      </p:sp>
    </p:spTree>
    <p:extLst>
      <p:ext uri="{BB962C8B-B14F-4D97-AF65-F5344CB8AC3E}">
        <p14:creationId xmlns:p14="http://schemas.microsoft.com/office/powerpoint/2010/main" val="8337057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4.2.2 Upgrading or restoration of a live service </a:t>
            </a:r>
            <a:endParaRPr lang="en-GB" noProof="0" dirty="0">
              <a:effectLst/>
            </a:endParaRPr>
          </a:p>
          <a:p>
            <a:r>
              <a:rPr lang="en-GB" sz="1200" kern="1200" noProof="0" dirty="0">
                <a:solidFill>
                  <a:schemeClr val="tx1"/>
                </a:solidFill>
                <a:effectLst/>
                <a:latin typeface="+mn-lt"/>
                <a:ea typeface="+mn-ea"/>
                <a:cs typeface="+mn-cs"/>
              </a:rPr>
              <a:t>This value stream model examines the typical activities that organizations undertake to support an existing service. This archetype is indifferent to the nature of the service and can be used to describe a value stream to support services provided to consumers within the organization or external to the organization. </a:t>
            </a:r>
          </a:p>
          <a:p>
            <a:endParaRPr lang="en-GB" noProof="0" dirty="0">
              <a:effectLst/>
            </a:endParaRPr>
          </a:p>
          <a:p>
            <a:r>
              <a:rPr lang="en-GB" sz="1200" b="1" i="0" kern="1200" noProof="0" dirty="0">
                <a:solidFill>
                  <a:schemeClr val="tx1"/>
                </a:solidFill>
                <a:effectLst/>
                <a:latin typeface="+mn-lt"/>
                <a:ea typeface="+mn-ea"/>
                <a:cs typeface="+mn-cs"/>
              </a:rPr>
              <a:t>4.2.2.1 Design considerations </a:t>
            </a:r>
            <a:endParaRPr lang="en-GB" i="0" noProof="0" dirty="0">
              <a:effectLst/>
            </a:endParaRPr>
          </a:p>
          <a:p>
            <a:r>
              <a:rPr lang="en-GB" sz="1200" kern="1200" noProof="0" dirty="0">
                <a:solidFill>
                  <a:schemeClr val="tx1"/>
                </a:solidFill>
                <a:effectLst/>
                <a:latin typeface="+mn-lt"/>
                <a:ea typeface="+mn-ea"/>
                <a:cs typeface="+mn-cs"/>
              </a:rPr>
              <a:t>Typical considerations when designing this value stream include: </a:t>
            </a: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Identifying stakeholders and what the creation or restoration of value means to them, for example: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fortheuser,itcouldmeantheabilitytoresumeusingproductsandservices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fortheorganization’scomplianceofficer,itcouldmeanmaintainingproperrecordsofthe issue and the steps taken to restore the value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fortheserviceowner,itcouldmeandocumentingactivitiesinenoughdepthtoenabletrend reporting, problem investigation, and the identification of improvement opportunities.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Taking an outside-in approach to understanding the impact of incidents and connecting these assessments to descriptions of value for various stakeholders.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Defining first the scope of the value stream and then defining a single value stream that encompasses all activities within scope to create an end-to-end, holistic vision of how support creates or restores value.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Highlighting activities performed by partners and suppliers that might introduce risks or dependencies to the successful creation or restoration of value.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Understanding what (or how) systems should be integrated and data shared across multiple centres of activities. </a:t>
            </a:r>
          </a:p>
          <a:p>
            <a:pPr marL="171450" lvl="0" indent="-171450">
              <a:buFont typeface="Arial" panose="020B0604020202020204" pitchFamily="34" charset="0"/>
              <a:buChar char="•"/>
            </a:pPr>
            <a:endParaRPr lang="en-GB" sz="120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4.2.2.3 The journey from demand to value </a:t>
            </a:r>
            <a:endParaRPr lang="en-GB" i="0" noProof="0" dirty="0"/>
          </a:p>
          <a:p>
            <a:r>
              <a:rPr lang="en-GB" sz="1200" kern="1200" noProof="0" dirty="0">
                <a:solidFill>
                  <a:schemeClr val="tx1"/>
                </a:solidFill>
                <a:effectLst/>
                <a:latin typeface="+mn-lt"/>
                <a:ea typeface="+mn-ea"/>
                <a:cs typeface="+mn-cs"/>
              </a:rPr>
              <a:t>This value stream describes seven key steps (as shown in Figure 4.6):</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1. Acknowledge and register the user query (engage) </a:t>
            </a:r>
          </a:p>
          <a:p>
            <a:r>
              <a:rPr lang="en-GB" sz="1200" kern="1200" noProof="0" dirty="0">
                <a:solidFill>
                  <a:schemeClr val="tx1"/>
                </a:solidFill>
                <a:effectLst/>
                <a:latin typeface="+mn-lt"/>
                <a:ea typeface="+mn-ea"/>
                <a:cs typeface="+mn-cs"/>
              </a:rPr>
              <a:t>2. Investigate the query, reclassify it as an incident, and attempt to fix it (deliver and support) </a:t>
            </a:r>
          </a:p>
          <a:p>
            <a:r>
              <a:rPr lang="en-GB" sz="1200" kern="1200" noProof="0" dirty="0">
                <a:solidFill>
                  <a:schemeClr val="tx1"/>
                </a:solidFill>
                <a:effectLst/>
                <a:latin typeface="+mn-lt"/>
                <a:ea typeface="+mn-ea"/>
                <a:cs typeface="+mn-cs"/>
              </a:rPr>
              <a:t>3. Obtain a fix from the specialist team (obtain/build) </a:t>
            </a:r>
          </a:p>
          <a:p>
            <a:r>
              <a:rPr lang="en-GB" sz="1200" kern="1200" noProof="0" dirty="0">
                <a:solidFill>
                  <a:schemeClr val="tx1"/>
                </a:solidFill>
                <a:effectLst/>
                <a:latin typeface="+mn-lt"/>
                <a:ea typeface="+mn-ea"/>
                <a:cs typeface="+mn-cs"/>
              </a:rPr>
              <a:t>4. Deploy the fix (design and transition) </a:t>
            </a:r>
          </a:p>
          <a:p>
            <a:r>
              <a:rPr lang="en-GB" sz="1200" kern="1200" noProof="0" dirty="0">
                <a:solidFill>
                  <a:schemeClr val="tx1"/>
                </a:solidFill>
                <a:effectLst/>
                <a:latin typeface="+mn-lt"/>
                <a:ea typeface="+mn-ea"/>
                <a:cs typeface="+mn-cs"/>
              </a:rPr>
              <a:t>5. Verify that the incident has been resolved (deliver and support) </a:t>
            </a:r>
          </a:p>
          <a:p>
            <a:r>
              <a:rPr lang="en-GB" sz="1200" kern="1200" noProof="0" dirty="0">
                <a:solidFill>
                  <a:schemeClr val="tx1"/>
                </a:solidFill>
                <a:effectLst/>
                <a:latin typeface="+mn-lt"/>
                <a:ea typeface="+mn-ea"/>
                <a:cs typeface="+mn-cs"/>
              </a:rPr>
              <a:t>6. Request feedback from the user (engage) </a:t>
            </a:r>
          </a:p>
          <a:p>
            <a:r>
              <a:rPr lang="en-GB" sz="1200" kern="1200" noProof="0" dirty="0">
                <a:solidFill>
                  <a:schemeClr val="tx1"/>
                </a:solidFill>
                <a:effectLst/>
                <a:latin typeface="+mn-lt"/>
                <a:ea typeface="+mn-ea"/>
                <a:cs typeface="+mn-cs"/>
              </a:rPr>
              <a:t>7. Identify opportunities to improve the overall system (improve).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value stream branches at Step 2. If the initial attempt to fix the incident is successful, then value is restored without any further activity. This is represented as the dashed line from Step 2 to value. </a:t>
            </a:r>
          </a:p>
          <a:p>
            <a:endParaRPr lang="en-GB" noProof="0" dirty="0"/>
          </a:p>
          <a:p>
            <a:r>
              <a:rPr lang="en-GB" sz="1200" kern="1200" noProof="0" dirty="0">
                <a:solidFill>
                  <a:schemeClr val="tx1"/>
                </a:solidFill>
                <a:effectLst/>
                <a:latin typeface="+mn-lt"/>
                <a:ea typeface="+mn-ea"/>
                <a:cs typeface="+mn-cs"/>
              </a:rPr>
              <a:t>The restoration of value after Step 5 could be the end of the value stream, but there are further activities, described in Steps 6 and 7, which ask for and process feedback. For example, it is common for organizations to request feedback from a random sample of customers. </a:t>
            </a:r>
            <a:endParaRPr lang="en-GB" noProof="0" dirty="0"/>
          </a:p>
          <a:p>
            <a:pPr marL="0" lvl="0" indent="0">
              <a:buFont typeface="Arial" panose="020B0604020202020204" pitchFamily="34" charset="0"/>
              <a:buNone/>
            </a:pPr>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125</a:t>
            </a:fld>
            <a:endParaRPr lang="sv-SE"/>
          </a:p>
        </p:txBody>
      </p:sp>
    </p:spTree>
    <p:extLst>
      <p:ext uri="{BB962C8B-B14F-4D97-AF65-F5344CB8AC3E}">
        <p14:creationId xmlns:p14="http://schemas.microsoft.com/office/powerpoint/2010/main" val="30377237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i="0" kern="1200" noProof="0" dirty="0">
                <a:solidFill>
                  <a:schemeClr val="tx1"/>
                </a:solidFill>
                <a:effectLst/>
                <a:latin typeface="+mn-lt"/>
                <a:ea typeface="+mn-ea"/>
                <a:cs typeface="+mn-cs"/>
              </a:rPr>
              <a:t>4.2.2.2 Demand and value </a:t>
            </a:r>
            <a:endParaRPr lang="en-GB" i="0" noProof="0" dirty="0"/>
          </a:p>
          <a:p>
            <a:r>
              <a:rPr lang="en-GB" sz="1200" kern="1200" noProof="0" dirty="0">
                <a:solidFill>
                  <a:schemeClr val="tx1"/>
                </a:solidFill>
                <a:effectLst/>
                <a:latin typeface="+mn-lt"/>
                <a:ea typeface="+mn-ea"/>
                <a:cs typeface="+mn-cs"/>
              </a:rPr>
              <a:t>This value stream is triggered by a user who is unable to use a live product or service. This loss of productivity leads to value leakage, wherein the service consumer is unable to derive maximum value from the sub-optimal product or service.</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Demand could also originate within the service provider, when monitoring tools proactively alert the organization to failures that may or may not have impacted users. In this scenario, the value stream may bypass Step 1 or switch the order of Steps 1 and 2. In other words, the service provider may if required:</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start working to resolve the incident without being prompted to do so by a user.</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proactively contact users to notify them of an ongoing incident.</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approach users after the incident has been resolved.</a:t>
            </a:r>
          </a:p>
          <a:p>
            <a:r>
              <a:rPr lang="en-GB" sz="1200" kern="1200" noProof="0" dirty="0">
                <a:solidFill>
                  <a:schemeClr val="tx1"/>
                </a:solidFill>
                <a:effectLst/>
                <a:latin typeface="+mn-lt"/>
                <a:ea typeface="+mn-ea"/>
                <a:cs typeface="+mn-cs"/>
              </a:rPr>
              <a:t>The demand for value to be restored drives this value stream.</a:t>
            </a:r>
          </a:p>
          <a:p>
            <a:endParaRPr lang="en-GB" sz="1200" b="1" i="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126</a:t>
            </a:fld>
            <a:endParaRPr lang="sv-SE"/>
          </a:p>
        </p:txBody>
      </p:sp>
    </p:spTree>
    <p:extLst>
      <p:ext uri="{BB962C8B-B14F-4D97-AF65-F5344CB8AC3E}">
        <p14:creationId xmlns:p14="http://schemas.microsoft.com/office/powerpoint/2010/main" val="879576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4.2.2.3.1 Step 1: Acknowledge and register the user query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first step in the value stream is to engage with the customer or user to recognize and acknowledge the demand and to record details about the query. At this stage, the user contact is still a query, as it has not yet been triaged and recognized as an incident. </a:t>
            </a:r>
          </a:p>
          <a:p>
            <a:endParaRPr lang="en-GB" noProof="0" dirty="0"/>
          </a:p>
          <a:p>
            <a:r>
              <a:rPr lang="en-GB" sz="1200" kern="1200" noProof="0" dirty="0">
                <a:solidFill>
                  <a:schemeClr val="tx1"/>
                </a:solidFill>
                <a:effectLst/>
                <a:latin typeface="+mn-lt"/>
                <a:ea typeface="+mn-ea"/>
                <a:cs typeface="+mn-cs"/>
              </a:rPr>
              <a:t>Practices that commonly contribute to this step include: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catalogue management </a:t>
            </a:r>
            <a:r>
              <a:rPr lang="en-GB" sz="1200" kern="1200" noProof="0" dirty="0">
                <a:solidFill>
                  <a:schemeClr val="tx1"/>
                </a:solidFill>
                <a:effectLst/>
                <a:latin typeface="+mn-lt"/>
                <a:ea typeface="+mn-ea"/>
                <a:cs typeface="+mn-cs"/>
              </a:rPr>
              <a:t>Provides the information, skills, tools, and other resources needed to optimize the registration of the query. </a:t>
            </a:r>
            <a:endParaRPr lang="en-GB" noProof="0" dirty="0"/>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allow the customer or user to contact service support, enable customer support agents to empathize and manage communications with the customer or user, and retrieve and communicate information about expected resolution time.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127</a:t>
            </a:fld>
            <a:endParaRPr lang="sv-SE"/>
          </a:p>
        </p:txBody>
      </p:sp>
    </p:spTree>
    <p:extLst>
      <p:ext uri="{BB962C8B-B14F-4D97-AF65-F5344CB8AC3E}">
        <p14:creationId xmlns:p14="http://schemas.microsoft.com/office/powerpoint/2010/main" val="29578263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4.2.2.3.2 Step 2: Investigate the query, reclassify it as an incident, and attempt to fix it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the query is recorded, a trained support agent or equivalent automation, such as chatbots, can recognize and recategorize the query as an incident, thus initiating a script or standard procedure for classifying the record accordingly. However, this could create a new incident record linked to the initial query, depending on the organization’s procedures and tools. </a:t>
            </a:r>
          </a:p>
          <a:p>
            <a:endParaRPr lang="en-GB" noProof="0" dirty="0"/>
          </a:p>
          <a:p>
            <a:r>
              <a:rPr lang="en-GB" sz="1200" kern="1200" noProof="0" dirty="0">
                <a:solidFill>
                  <a:schemeClr val="tx1"/>
                </a:solidFill>
                <a:effectLst/>
                <a:latin typeface="+mn-lt"/>
                <a:ea typeface="+mn-ea"/>
                <a:cs typeface="+mn-cs"/>
              </a:rPr>
              <a:t>When a user-initiated incident is registered, an attempt to quickly identify its nature and apply a known solution is usually made.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Support agents often follow a script, or workflow, of activities that allows them to attempt one or more fixes. If one of these fixes recovers the service to its normal state, value has been restored and the value stream can end. If none of these fixes work, then the issue can be escalated to a specialist role for further investigation.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Practices that commonly contribute to this step include: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other resources needed to register the incident, together with information on how long it might take to resolve .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find technical information and workarounds that can help in the investigation, diagnosis, and fixing of the incident.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Monitoring and event management </a:t>
            </a:r>
            <a:r>
              <a:rPr lang="en-GB" sz="1200" kern="1200" noProof="0" dirty="0">
                <a:solidFill>
                  <a:schemeClr val="tx1"/>
                </a:solidFill>
                <a:effectLst/>
                <a:latin typeface="+mn-lt"/>
                <a:ea typeface="+mn-ea"/>
                <a:cs typeface="+mn-cs"/>
              </a:rPr>
              <a:t>Provides access to monitoring tools and logs to assist in the investigation and diagnosis of the incident.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Assists the investigation and diagnosis of the incident, by providing information on relevant configuration items.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enable support agents to empathize with and manage communications with the customer or user.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level management </a:t>
            </a:r>
            <a:r>
              <a:rPr lang="en-GB" sz="1200" kern="1200" noProof="0" dirty="0">
                <a:solidFill>
                  <a:schemeClr val="tx1"/>
                </a:solidFill>
                <a:effectLst/>
                <a:latin typeface="+mn-lt"/>
                <a:ea typeface="+mn-ea"/>
                <a:cs typeface="+mn-cs"/>
              </a:rPr>
              <a:t>Provides information that can be used to assess the impact of the incident and plan restoration of service.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Investigation and diagnosis are often a highly technical activity. However, attention should also be paid to non-technical factors (such as environmental or financial factors) The following are possible examples: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The reason for the network outage is because a storm is affecting local cables or satellite connectivity. </a:t>
            </a:r>
            <a:endParaRPr lang="en-GB" noProof="0" dirty="0">
              <a:effectLst/>
            </a:endParaRPr>
          </a:p>
          <a:p>
            <a:r>
              <a:rPr lang="en-GB" sz="1200" kern="1200" noProof="0" dirty="0">
                <a:solidFill>
                  <a:schemeClr val="tx1"/>
                </a:solidFill>
                <a:effectLst/>
                <a:latin typeface="+mn-lt"/>
                <a:ea typeface="+mn-ea"/>
                <a:cs typeface="+mn-cs"/>
              </a:rPr>
              <a:t>●  The reason why a streaming service no longer works is because the customer’s or user’s credit card has been declined. </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128</a:t>
            </a:fld>
            <a:endParaRPr lang="sv-SE"/>
          </a:p>
        </p:txBody>
      </p:sp>
    </p:spTree>
    <p:extLst>
      <p:ext uri="{BB962C8B-B14F-4D97-AF65-F5344CB8AC3E}">
        <p14:creationId xmlns:p14="http://schemas.microsoft.com/office/powerpoint/2010/main" val="20381260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4.2.2.3.3 Step 3: Obtain a fix from the specialist team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this step, the incident is escalated to, or referred to, a specialist team because initial attempts to restore the service were unsuccessful. This can happen in several ways, depending on the context, some of which may involve passing control over to the specialist team. For example: </a:t>
            </a:r>
          </a:p>
          <a:p>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support agent can look for a patch on a vendor website. However, this does not pass control of the incident to the vendor.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support agent raises an incident with a vendor. This does not pass control of the user’s incident, but instead creates a parallel incident ticket managed by the vendor.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support agent escalates the incident to an internal engineering team. This passes control of the incident to the engineering team.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support agent asks an outsourced engineering team to provide a fix. This may or may not involve passing control of the incident to the engineering team.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The fix can also be something readily available, such as a publicly available patch or upgrade. In some cases, the fix may be physical, such as replacing a faulty hard drive. Often, when dealing with custom applications or hardware, fixes have to be built before they can be deployed.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Practices that commonly contribute to this step include: </a:t>
            </a:r>
            <a:endParaRPr lang="en-GB" noProof="0" dirty="0">
              <a:effectLst/>
            </a:endParaRPr>
          </a:p>
          <a:p>
            <a:pPr lvl="0"/>
            <a:endParaRPr lang="en-GB" sz="1800" kern="1200" noProof="0" dirty="0">
              <a:solidFill>
                <a:schemeClr val="tx1"/>
              </a:solidFill>
              <a:effectLst/>
              <a:latin typeface="+mn-lt"/>
              <a:ea typeface="+mn-ea"/>
              <a:cs typeface="+mn-cs"/>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other resources needed to update the incident record with details of the activities necessary to build and test the fix. </a:t>
            </a:r>
            <a:endParaRPr lang="en-GB" noProof="0" dirty="0">
              <a:effectLst/>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Depending on the nature of the incident, this practice might provide the skills, tools, and other resources needed to build or configure the fix to faulty infrastructure or platforms.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find technical information that can help in the investigation and diagnosis of the incident and to update existing knowledge records with information about the fix.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the skills, tools, and other resources needed to update service configuration records as the fix is created.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enable support agents to empathize with and manage communications with the customer or user.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financial management </a:t>
            </a:r>
            <a:r>
              <a:rPr lang="en-GB" sz="1200" kern="1200" noProof="0" dirty="0">
                <a:solidFill>
                  <a:schemeClr val="tx1"/>
                </a:solidFill>
                <a:effectLst/>
                <a:latin typeface="+mn-lt"/>
                <a:ea typeface="+mn-ea"/>
                <a:cs typeface="+mn-cs"/>
              </a:rPr>
              <a:t>Depending on the nature of the fix, this practice might need to pay partners or suppliers for resources or service components needed to resolve the incident.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validation and testing </a:t>
            </a:r>
            <a:r>
              <a:rPr lang="en-GB" sz="1200" kern="1200" noProof="0" dirty="0">
                <a:solidFill>
                  <a:schemeClr val="tx1"/>
                </a:solidFill>
                <a:effectLst/>
                <a:latin typeface="+mn-lt"/>
                <a:ea typeface="+mn-ea"/>
                <a:cs typeface="+mn-cs"/>
              </a:rPr>
              <a:t>Provides the skills, tools, and other resources to test the fix and confirm that it resolves the incident and meets all relevant policies and standards.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Depending on the nature of the incident, this practice might provide the skills, tools, and other resources needed to build or configure the fix  to faulty software. </a:t>
            </a:r>
            <a:endParaRPr lang="en-GB" noProof="0" dirty="0">
              <a:effectLst/>
            </a:endParaRPr>
          </a:p>
          <a:p>
            <a:pPr lvl="0"/>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Depending on the nature of the incident, this practice might provide the skills, tools, and other resources needed to interact with key suppliers who can assist in building the fix.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129</a:t>
            </a:fld>
            <a:endParaRPr lang="sv-SE"/>
          </a:p>
        </p:txBody>
      </p:sp>
    </p:spTree>
    <p:extLst>
      <p:ext uri="{BB962C8B-B14F-4D97-AF65-F5344CB8AC3E}">
        <p14:creationId xmlns:p14="http://schemas.microsoft.com/office/powerpoint/2010/main" val="342095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The four dimensions model </a:t>
            </a:r>
            <a:endParaRPr lang="en-GB" b="1" noProof="0" dirty="0"/>
          </a:p>
          <a:p>
            <a:r>
              <a:rPr lang="en-GB" sz="1200" kern="1200" noProof="0" dirty="0">
                <a:solidFill>
                  <a:schemeClr val="tx1"/>
                </a:solidFill>
                <a:effectLst/>
                <a:latin typeface="+mn-lt"/>
                <a:ea typeface="+mn-ea"/>
                <a:cs typeface="+mn-cs"/>
              </a:rPr>
              <a:t>To support a holistic approach to service management, ITIL defines four dimensions that collectively are critical to the effective and efficient facilitation of value for customers and other stakeholders in the form of products and services.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four dimensions are: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organizations and people</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information and technology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partners and suppliers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value streams and processes.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four dimensions represent perspectives which are relevant to the whole Service Value System (SVS), including the entirety of the service value chain and all ITIL practices. The four dimensions are constrained or influenced by several external factors that are often beyond the control of the SVS.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a:t>
            </a:fld>
            <a:endParaRPr lang="sv-SE" dirty="0"/>
          </a:p>
        </p:txBody>
      </p:sp>
    </p:spTree>
    <p:extLst>
      <p:ext uri="{BB962C8B-B14F-4D97-AF65-F5344CB8AC3E}">
        <p14:creationId xmlns:p14="http://schemas.microsoft.com/office/powerpoint/2010/main" val="342737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4.2.2.3.4 Step 4: Deploy the fix </a:t>
            </a:r>
          </a:p>
          <a:p>
            <a:endParaRPr lang="en-GB" noProof="0" dirty="0">
              <a:effectLst/>
            </a:endParaRPr>
          </a:p>
          <a:p>
            <a:r>
              <a:rPr lang="en-GB" sz="1200" kern="1200" noProof="0" dirty="0">
                <a:solidFill>
                  <a:schemeClr val="tx1"/>
                </a:solidFill>
                <a:effectLst/>
                <a:latin typeface="+mn-lt"/>
                <a:ea typeface="+mn-ea"/>
                <a:cs typeface="+mn-cs"/>
              </a:rPr>
              <a:t>When the fix has been obtained, tested, and validated, it can be deployed to the user or to a production environment.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Deployment can take many forms; for example: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using a CI/CD pipeline to distribute the fix across a production environment </a:t>
            </a:r>
            <a:endParaRPr lang="en-GB" noProof="0" dirty="0">
              <a:effectLst/>
            </a:endParaRPr>
          </a:p>
          <a:p>
            <a:r>
              <a:rPr lang="en-GB" sz="1200" kern="1200" noProof="0" dirty="0">
                <a:solidFill>
                  <a:schemeClr val="tx1"/>
                </a:solidFill>
                <a:effectLst/>
                <a:latin typeface="+mn-lt"/>
                <a:ea typeface="+mn-ea"/>
                <a:cs typeface="+mn-cs"/>
              </a:rPr>
              <a:t>●  delivering a hardware component (e.g. a new hard disk) to a data centre, where it is subsequently provisioned </a:t>
            </a:r>
            <a:endParaRPr lang="en-GB" noProof="0" dirty="0">
              <a:effectLst/>
            </a:endParaRPr>
          </a:p>
          <a:p>
            <a:r>
              <a:rPr lang="en-GB" sz="1200" kern="1200" noProof="0" dirty="0">
                <a:solidFill>
                  <a:schemeClr val="tx1"/>
                </a:solidFill>
                <a:effectLst/>
                <a:latin typeface="+mn-lt"/>
                <a:ea typeface="+mn-ea"/>
                <a:cs typeface="+mn-cs"/>
              </a:rPr>
              <a:t>●  delivering a hardware component (e.g. a new laptop) to the end-user office, where it is configured by the local IT support staff </a:t>
            </a:r>
            <a:endParaRPr lang="en-GB" noProof="0" dirty="0">
              <a:effectLst/>
            </a:endParaRPr>
          </a:p>
          <a:p>
            <a:r>
              <a:rPr lang="en-GB" sz="1200" kern="1200" noProof="0" dirty="0">
                <a:solidFill>
                  <a:schemeClr val="tx1"/>
                </a:solidFill>
                <a:effectLst/>
                <a:latin typeface="+mn-lt"/>
                <a:ea typeface="+mn-ea"/>
                <a:cs typeface="+mn-cs"/>
              </a:rPr>
              <a:t>●  remotely logging on to the user’s PC to install a patch from a network drive. </a:t>
            </a:r>
          </a:p>
          <a:p>
            <a:endParaRPr lang="en-GB" noProof="0" dirty="0">
              <a:effectLst/>
            </a:endParaRPr>
          </a:p>
          <a:p>
            <a:r>
              <a:rPr lang="en-GB" sz="1200" kern="1200" noProof="0" dirty="0">
                <a:solidFill>
                  <a:schemeClr val="tx1"/>
                </a:solidFill>
                <a:effectLst/>
                <a:latin typeface="+mn-lt"/>
                <a:ea typeface="+mn-ea"/>
                <a:cs typeface="+mn-cs"/>
              </a:rPr>
              <a:t>Practices that commonly contribute to this step include: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Deployment management </a:t>
            </a:r>
            <a:r>
              <a:rPr lang="en-GB" sz="1200" kern="1200" noProof="0" dirty="0">
                <a:solidFill>
                  <a:schemeClr val="tx1"/>
                </a:solidFill>
                <a:effectLst/>
                <a:latin typeface="+mn-lt"/>
                <a:ea typeface="+mn-ea"/>
                <a:cs typeface="+mn-cs"/>
              </a:rPr>
              <a:t>Provides the skills, tools, and other resources needed to deploy the fix to the user or to a production environment.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other resources needed to update the incident record with details of the activities needed to deploy the fix.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Depending on the nature of the incident, this practice might provide the skills, tools, and other resources needed to configure and package the fix for deployment.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update existing knowledge records with information about the fix.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the skills, tools, and other resources needed to update service configuration records as the fix is deployed.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enable support agents to empathize and manage communications with the customer or user.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financial management </a:t>
            </a:r>
            <a:r>
              <a:rPr lang="en-GB" sz="1200" kern="1200" noProof="0" dirty="0">
                <a:solidFill>
                  <a:schemeClr val="tx1"/>
                </a:solidFill>
                <a:effectLst/>
                <a:latin typeface="+mn-lt"/>
                <a:ea typeface="+mn-ea"/>
                <a:cs typeface="+mn-cs"/>
              </a:rPr>
              <a:t>Depending on the nature of the deployment, this practice might need to pay partners or suppliers.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Depending on the nature of the fix, this practice might provide the skills, tools, and other resources needed to configure and package the fix for deployment.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Depending on the nature of the incident, this practice might provide the skills, tools, and other resources needed to interact with key suppliers who can assist in configuring and packaging the fix for deployment. </a:t>
            </a:r>
            <a:endParaRPr lang="en-GB" noProof="0" dirty="0">
              <a:effectLst/>
            </a:endParaRPr>
          </a:p>
          <a:p>
            <a:pPr marL="0" indent="0">
              <a:buFont typeface="Arial" panose="020B0604020202020204" pitchFamily="34" charset="0"/>
              <a:buNone/>
            </a:pPr>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130</a:t>
            </a:fld>
            <a:endParaRPr lang="sv-SE"/>
          </a:p>
        </p:txBody>
      </p:sp>
    </p:spTree>
    <p:extLst>
      <p:ext uri="{BB962C8B-B14F-4D97-AF65-F5344CB8AC3E}">
        <p14:creationId xmlns:p14="http://schemas.microsoft.com/office/powerpoint/2010/main" val="3342879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4.2.2.3.5 Step 5: Verify that the incident has been resolved </a:t>
            </a:r>
          </a:p>
          <a:p>
            <a:endParaRPr lang="en-GB" sz="1200" b="1"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the fix has been deployed, the next step is to verify that the incident has been resolved. This step is quite similar to Steps 1 and 2 earlier in the value stream, as it involves the support agent communicating and empathizing with the user.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described in </a:t>
            </a:r>
            <a:r>
              <a:rPr lang="en-GB" sz="1200" i="1" kern="1200" noProof="0" dirty="0">
                <a:solidFill>
                  <a:schemeClr val="tx1"/>
                </a:solidFill>
                <a:effectLst/>
                <a:latin typeface="+mn-lt"/>
                <a:ea typeface="+mn-ea"/>
                <a:cs typeface="+mn-cs"/>
              </a:rPr>
              <a:t>ITIL Foundation</a:t>
            </a:r>
            <a:r>
              <a:rPr lang="en-GB" sz="1200" kern="1200" noProof="0" dirty="0">
                <a:solidFill>
                  <a:schemeClr val="tx1"/>
                </a:solidFill>
                <a:effectLst/>
                <a:latin typeface="+mn-lt"/>
                <a:ea typeface="+mn-ea"/>
                <a:cs typeface="+mn-cs"/>
              </a:rPr>
              <a:t>, value is the perceived benefit, usefulness, or importance of something. In this model, value can be perceived differently by the user and the organization. For example: </a:t>
            </a:r>
            <a:endParaRPr lang="en-GB" noProof="0" dirty="0">
              <a:effectLst/>
            </a:endParaRPr>
          </a:p>
          <a:p>
            <a:endParaRPr lang="en-GB" sz="1800" kern="1200" noProof="0" dirty="0">
              <a:solidFill>
                <a:schemeClr val="tx1"/>
              </a:solidFill>
              <a:effectLst/>
              <a:latin typeface="+mn-lt"/>
              <a:ea typeface="+mn-ea"/>
              <a:cs typeface="+mn-cs"/>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user might perceive value leakage as a combination of the time it took to restore the service, associated loss of productivity, frustration from the loss of productivity, any additional issues or complications that may have arisen while waiting for service restoration, experience of working with IT support, and perceived reliability of the service. Efficient removal of the value leakage is, in turn, perceived as valuable. </a:t>
            </a:r>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IT support agent might calculate value based on the experience of working with the user, with specialist teams, the time taken to interact with various groups, and update relevant records. </a:t>
            </a:r>
            <a:endParaRPr lang="en-GB" noProof="0" dirty="0">
              <a:effectLst/>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specialist team might perceive value based on the experience of working with either the IT support agent or the user, the complexity of creating and deploying the fix, and updating relevant records.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Moreover, while the incident might be resolved at a technical level, the user might need additional assistance. For example, to: </a:t>
            </a:r>
            <a:endParaRPr lang="en-GB" noProof="0" dirty="0">
              <a:effectLst/>
            </a:endParaRPr>
          </a:p>
          <a:p>
            <a:endParaRPr lang="en-GB" sz="1800" kern="1200" noProof="0" dirty="0">
              <a:solidFill>
                <a:schemeClr val="tx1"/>
              </a:solidFill>
              <a:effectLst/>
              <a:latin typeface="+mn-lt"/>
              <a:ea typeface="+mn-ea"/>
              <a:cs typeface="+mn-cs"/>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know that the service has been restored</a:t>
            </a:r>
            <a:br>
              <a:rPr lang="en-GB" sz="1200" kern="1200" noProof="0" dirty="0">
                <a:solidFill>
                  <a:schemeClr val="tx1"/>
                </a:solidFill>
                <a:effectLst/>
                <a:latin typeface="+mn-lt"/>
                <a:ea typeface="+mn-ea"/>
                <a:cs typeface="+mn-cs"/>
              </a:rPr>
            </a:br>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re-enable access and consumption of the service</a:t>
            </a:r>
            <a:br>
              <a:rPr lang="en-GB" sz="1200" kern="1200" noProof="0" dirty="0">
                <a:solidFill>
                  <a:schemeClr val="tx1"/>
                </a:solidFill>
                <a:effectLst/>
                <a:latin typeface="+mn-lt"/>
                <a:ea typeface="+mn-ea"/>
                <a:cs typeface="+mn-cs"/>
              </a:rPr>
            </a:br>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address any outstanding or additional concerns that arose due to the incident.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a result, it is advisable to check back with the user to ensure that value has been restored satisfactorily. This helps in increasing empathy between IT support and the user, which can, in the long term, lead to increased trust between both parties.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incident can be deemed to be resolved when the affected product or service is operating at optimal levels. In other words, when value leakage has been rectified.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order to distinguish between resolving and closing an incident, many IT support tools assign statuses to incident records in the following way: </a:t>
            </a:r>
            <a:endParaRPr lang="en-GB" noProof="0" dirty="0">
              <a:effectLst/>
            </a:endParaRPr>
          </a:p>
          <a:p>
            <a:pPr lvl="0"/>
            <a:endParaRPr lang="en-GB" sz="1800" kern="1200" noProof="0" dirty="0">
              <a:solidFill>
                <a:schemeClr val="tx1"/>
              </a:solidFill>
              <a:effectLst/>
              <a:latin typeface="+mn-lt"/>
              <a:ea typeface="+mn-ea"/>
              <a:cs typeface="+mn-cs"/>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Resolving an incident means that the underlying technical concerns have been addressed.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Closing an incident means that the fix, and associated restoration of value, has been confirmed by the user.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Procedures to resolve or close an incident are part of the underlying design of the incident management practice and are subsequently used by the value stream. In this section, this generally refers to resolving an incident.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Practices that commonly contribute to this step include: </a:t>
            </a:r>
            <a:endParaRPr lang="en-GB" noProof="0" dirty="0">
              <a:effectLst/>
            </a:endParaRPr>
          </a:p>
          <a:p>
            <a:endParaRPr lang="en-GB" sz="1800" kern="1200" noProof="0" dirty="0">
              <a:solidFill>
                <a:schemeClr val="tx1"/>
              </a:solidFill>
              <a:effectLst/>
              <a:latin typeface="+mn-lt"/>
              <a:ea typeface="+mn-ea"/>
              <a:cs typeface="+mn-cs"/>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other resources needed to update (resolve or close) the incident record with details of the user interaction.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update existing knowledge records with information about the fix and the restoration of value.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skills, tools, and other resources needed to update service configuration records as the incident is resolved. This overview can be used to fill out the value stream step template provided in section 4.1.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enable support agents to empathize and manage communications with the customer or user. </a:t>
            </a:r>
            <a:endParaRPr lang="en-GB" noProof="0" dirty="0">
              <a:effectLst/>
            </a:endParaRPr>
          </a:p>
          <a:p>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level management </a:t>
            </a:r>
            <a:r>
              <a:rPr lang="en-GB" sz="1200" kern="1200" noProof="0" dirty="0">
                <a:solidFill>
                  <a:schemeClr val="tx1"/>
                </a:solidFill>
                <a:effectLst/>
                <a:latin typeface="+mn-lt"/>
                <a:ea typeface="+mn-ea"/>
                <a:cs typeface="+mn-cs"/>
              </a:rPr>
              <a:t>Provides information to assess sufficiency of the restored/achieved service level and timeliness of the restoration. </a:t>
            </a:r>
            <a:endParaRPr lang="en-GB" noProof="0" dirty="0">
              <a:effectLst/>
            </a:endParaRPr>
          </a:p>
          <a:p>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131</a:t>
            </a:fld>
            <a:endParaRPr lang="sv-SE"/>
          </a:p>
        </p:txBody>
      </p:sp>
    </p:spTree>
    <p:extLst>
      <p:ext uri="{BB962C8B-B14F-4D97-AF65-F5344CB8AC3E}">
        <p14:creationId xmlns:p14="http://schemas.microsoft.com/office/powerpoint/2010/main" val="39835033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4.2.2.3.6 Step 6: Request feedback from the user </a:t>
            </a:r>
            <a:endParaRPr lang="en-GB" b="1" noProof="0" dirty="0"/>
          </a:p>
          <a:p>
            <a:r>
              <a:rPr lang="en-GB" sz="1200" kern="1200" noProof="0" dirty="0">
                <a:solidFill>
                  <a:schemeClr val="tx1"/>
                </a:solidFill>
                <a:effectLst/>
                <a:latin typeface="+mn-lt"/>
                <a:ea typeface="+mn-ea"/>
                <a:cs typeface="+mn-cs"/>
              </a:rPr>
              <a:t>Many organizations ask for feedback from users after incidents have been resolved in order to identify opportunities to improve the service, the way they communicate with the users, the procedures used to fix the incident, or the key practices. It is often useful to supplement this with feedback from other roles involved in the value stream, such as the IT support agent and technical specialists.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Whether giving or collecting feedback, it is important to maintain a positive attitude by exploring how to do better, rather than focusing on what went wrong. It is often hard to separate emotion and ego when discussing the history of an incident and its impact. It may also be necessary to identify and filter out environmental, personal, or professional factors that might bias the feedback, as in the following examples: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 parent worried about a sick child might be overly negative when sharing feedback. </a:t>
            </a:r>
            <a:endParaRPr lang="en-GB" noProof="0" dirty="0">
              <a:effectLst/>
            </a:endParaRPr>
          </a:p>
          <a:p>
            <a:r>
              <a:rPr lang="en-GB" sz="1200" kern="1200" noProof="0" dirty="0">
                <a:solidFill>
                  <a:schemeClr val="tx1"/>
                </a:solidFill>
                <a:effectLst/>
                <a:latin typeface="+mn-lt"/>
                <a:ea typeface="+mn-ea"/>
                <a:cs typeface="+mn-cs"/>
              </a:rPr>
              <a:t>●  An IT support agent worried about upcoming layoffs may not be focused on daily work. </a:t>
            </a:r>
            <a:endParaRPr lang="en-GB" noProof="0" dirty="0">
              <a:effectLst/>
            </a:endParaRPr>
          </a:p>
          <a:p>
            <a:r>
              <a:rPr lang="en-GB" sz="1200" kern="1200" noProof="0" dirty="0">
                <a:solidFill>
                  <a:schemeClr val="tx1"/>
                </a:solidFill>
                <a:effectLst/>
                <a:latin typeface="+mn-lt"/>
                <a:ea typeface="+mn-ea"/>
                <a:cs typeface="+mn-cs"/>
              </a:rPr>
              <a:t>●  A business development manager who has landed a big sale might be more kind and forgiving of IT support issues. </a:t>
            </a:r>
          </a:p>
          <a:p>
            <a:endParaRPr lang="en-GB" noProof="0" dirty="0">
              <a:effectLst/>
            </a:endParaRPr>
          </a:p>
          <a:p>
            <a:r>
              <a:rPr lang="en-GB" sz="1200" kern="1200" noProof="0" dirty="0">
                <a:solidFill>
                  <a:schemeClr val="tx1"/>
                </a:solidFill>
                <a:effectLst/>
                <a:latin typeface="+mn-lt"/>
                <a:ea typeface="+mn-ea"/>
                <a:cs typeface="+mn-cs"/>
              </a:rPr>
              <a:t>Increasing empathy and trust between the user and IT support can help improve communication and reduce the impact of biases. Feedback can be collected in a variety of ways but should ultimately be stored in a central location, to aid analysis and management reporting.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Practices that commonly contribute to this step include: </a:t>
            </a:r>
          </a:p>
          <a:p>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Continual improvement </a:t>
            </a:r>
            <a:r>
              <a:rPr lang="en-GB" sz="1200" kern="1200" noProof="0" dirty="0">
                <a:solidFill>
                  <a:schemeClr val="tx1"/>
                </a:solidFill>
                <a:effectLst/>
                <a:latin typeface="+mn-lt"/>
                <a:ea typeface="+mn-ea"/>
                <a:cs typeface="+mn-cs"/>
              </a:rPr>
              <a:t>Provides the skills, tools, and other resources needed to collect feedback from the user.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Depending on the nature of the incident and the steps needed to resolve it, this practice might provide the skills, tools, and other resources needed to provide relevant feedback that can be used to identify improvement opportunities.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enable support agents to empathize and manage communications with various stakeholders.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Depending on the nature of the incident and the steps needed to resolve it, this practice might provide the skills, tools, and other resources needed to provide relevant feedback that can be used to identify improvement opportunities.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Depending on the nature of the incident and the steps needed to resolve it, this practice might provide the skills, tools, and other resources needed to provide relevant feedback that can be used to identify improvement opportunities.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132</a:t>
            </a:fld>
            <a:endParaRPr lang="sv-SE"/>
          </a:p>
        </p:txBody>
      </p:sp>
    </p:spTree>
    <p:extLst>
      <p:ext uri="{BB962C8B-B14F-4D97-AF65-F5344CB8AC3E}">
        <p14:creationId xmlns:p14="http://schemas.microsoft.com/office/powerpoint/2010/main" val="9550639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4.2.2.3.7 Step 7: Identify opportunities to improve the overall system</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feedback has been collected from all relevant stakeholders, it can be analysed in isolation or in conjunction with other information, such as historical data about the service, the service provider, the service consumer organization, external constraints, etc. In this way, opportunities can be identified to improve the overall system. For example: </a:t>
            </a:r>
            <a:endParaRPr lang="en-GB" noProof="0" dirty="0">
              <a:effectLst/>
            </a:endParaRPr>
          </a:p>
          <a:p>
            <a:endParaRPr lang="en-GB" sz="1800" kern="1200" noProof="0" dirty="0">
              <a:solidFill>
                <a:schemeClr val="tx1"/>
              </a:solidFill>
              <a:effectLst/>
              <a:latin typeface="+mn-lt"/>
              <a:ea typeface="+mn-ea"/>
              <a:cs typeface="+mn-cs"/>
            </a:endParaRP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service provider organization or, more generally, the SVS and its components </a:t>
            </a:r>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value stream and associated steps, actions, and tasks</a:t>
            </a:r>
            <a:br>
              <a:rPr lang="en-GB" sz="1200" kern="1200" noProof="0" dirty="0">
                <a:solidFill>
                  <a:schemeClr val="tx1"/>
                </a:solidFill>
                <a:effectLst/>
                <a:latin typeface="+mn-lt"/>
                <a:ea typeface="+mn-ea"/>
                <a:cs typeface="+mn-cs"/>
              </a:rPr>
            </a:br>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relationship with the user, partners, suppliers, and other stakeholders</a:t>
            </a:r>
            <a:br>
              <a:rPr lang="en-GB" sz="1200" kern="1200" noProof="0" dirty="0">
                <a:solidFill>
                  <a:schemeClr val="tx1"/>
                </a:solidFill>
                <a:effectLst/>
                <a:latin typeface="+mn-lt"/>
                <a:ea typeface="+mn-ea"/>
                <a:cs typeface="+mn-cs"/>
              </a:rPr>
            </a:br>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the ways of defining and perceiving value.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Any improvements identified should be logged in the service provider’s continual improvement register, thus creating value for both the service provider organization and the provider’s SVS. When logged in the register, improvement opportunities can be prioritized against other work in the SVS.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Practices that commonly contribute to this step include: </a:t>
            </a:r>
            <a:endParaRPr lang="en-GB" noProof="0" dirty="0">
              <a:effectLst/>
            </a:endParaRPr>
          </a:p>
          <a:p>
            <a:pPr lvl="0"/>
            <a:endParaRPr lang="en-GB" sz="1800" kern="1200" noProof="0" dirty="0">
              <a:solidFill>
                <a:schemeClr val="tx1"/>
              </a:solidFill>
              <a:effectLst/>
              <a:latin typeface="+mn-lt"/>
              <a:ea typeface="+mn-ea"/>
              <a:cs typeface="+mn-cs"/>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Continual improvement </a:t>
            </a:r>
            <a:r>
              <a:rPr lang="en-GB" sz="1200" kern="1200" noProof="0" dirty="0">
                <a:solidFill>
                  <a:schemeClr val="tx1"/>
                </a:solidFill>
                <a:effectLst/>
                <a:latin typeface="+mn-lt"/>
                <a:ea typeface="+mn-ea"/>
                <a:cs typeface="+mn-cs"/>
              </a:rPr>
              <a:t>Provides the skills, tools, and other resources needed to identify opportunities to improve the SVS and its components; identify opportunities to improve the way in which feedback is collected and analysed; identify ways in which the service can be improved, and record these in the continual improvement register. </a:t>
            </a:r>
            <a:endParaRPr lang="en-GB" noProof="0" dirty="0">
              <a:effectLst/>
            </a:endParaRPr>
          </a:p>
          <a:p>
            <a:pPr lvl="0"/>
            <a:r>
              <a:rPr lang="en-GB" sz="18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Deployment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Infrastructure and platform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Knowledge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Monitoring and event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Problem management </a:t>
            </a:r>
            <a:r>
              <a:rPr lang="en-GB" sz="1200" kern="1200" noProof="0" dirty="0">
                <a:solidFill>
                  <a:schemeClr val="tx1"/>
                </a:solidFill>
                <a:effectLst/>
                <a:latin typeface="+mn-lt"/>
                <a:ea typeface="+mn-ea"/>
                <a:cs typeface="+mn-cs"/>
              </a:rPr>
              <a:t>Provides the skills, tools, and other resources to investigate and mitigate possible causes of the incident(s).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Risk management </a:t>
            </a:r>
            <a:r>
              <a:rPr lang="en-GB" sz="1200" kern="1200" noProof="0" dirty="0">
                <a:solidFill>
                  <a:schemeClr val="tx1"/>
                </a:solidFill>
                <a:effectLst/>
                <a:latin typeface="+mn-lt"/>
                <a:ea typeface="+mn-ea"/>
                <a:cs typeface="+mn-cs"/>
              </a:rPr>
              <a:t>Provides the skills, tools, and other resources to manage new risks that have arisen, or existing risks that have changed, due to the incident or the fix.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configuration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desk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financial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validation and testing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Service level management </a:t>
            </a:r>
            <a:r>
              <a:rPr lang="en-GB" sz="1200" kern="1200" noProof="0" dirty="0">
                <a:solidFill>
                  <a:schemeClr val="tx1"/>
                </a:solidFill>
                <a:effectLst/>
                <a:latin typeface="+mn-lt"/>
                <a:ea typeface="+mn-ea"/>
                <a:cs typeface="+mn-cs"/>
              </a:rPr>
              <a:t>Provides the information, tools, and skills to register and assess service improvement initiatives.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Software development and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Supplier management </a:t>
            </a:r>
            <a:r>
              <a:rPr lang="en-GB" sz="1200" kern="1200" noProof="0" dirty="0">
                <a:solidFill>
                  <a:schemeClr val="tx1"/>
                </a:solidFill>
                <a:effectLst/>
                <a:latin typeface="+mn-lt"/>
                <a:ea typeface="+mn-ea"/>
                <a:cs typeface="+mn-cs"/>
              </a:rPr>
              <a:t>Provides the skills, tools, and other resources needed to identify opportunities to improve the practice and record them in the continual improvement register.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133</a:t>
            </a:fld>
            <a:endParaRPr lang="sv-SE"/>
          </a:p>
        </p:txBody>
      </p:sp>
    </p:spTree>
    <p:extLst>
      <p:ext uri="{BB962C8B-B14F-4D97-AF65-F5344CB8AC3E}">
        <p14:creationId xmlns:p14="http://schemas.microsoft.com/office/powerpoint/2010/main" val="22689411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en-GB" sz="1200" b="1" kern="1200" dirty="0">
                <a:solidFill>
                  <a:schemeClr val="tx1"/>
                </a:solidFill>
                <a:effectLst/>
                <a:latin typeface="+mn-lt"/>
                <a:ea typeface="+mn-ea"/>
                <a:cs typeface="+mn-cs"/>
              </a:rPr>
              <a:t>4.3 Using value streams to define a minimum viable practice</a:t>
            </a:r>
          </a:p>
          <a:p>
            <a:endParaRPr lang="en-GB" noProof="0" dirty="0"/>
          </a:p>
          <a:p>
            <a:r>
              <a:rPr lang="en-GB" sz="1200" kern="1200" dirty="0">
                <a:solidFill>
                  <a:schemeClr val="tx1"/>
                </a:solidFill>
                <a:effectLst/>
                <a:latin typeface="+mn-lt"/>
                <a:ea typeface="+mn-ea"/>
                <a:cs typeface="+mn-cs"/>
              </a:rPr>
              <a:t>The value stream design and documentation techniques described in earlier sections help the service provider understand the nature and flow of work, from demand to value, and the contributions from organizational resources and practices that enable that flow.</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same techniques can also be used to define the minimum set of contributions needed from a practice that benefits the organization or a stakeholder and allows for learning and continual improvement.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instance, if it was assumed that the two value stream models discussed in section 4.2 were the only value streams in the service provider organization, then the practice contributions could be consolidated using the template that is Table 4.4.</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Table 4.4 Minimum viable practice contributions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Practice name</a:t>
            </a:r>
          </a:p>
          <a:p>
            <a:r>
              <a:rPr lang="en-GB" sz="1200" kern="1200" dirty="0">
                <a:solidFill>
                  <a:schemeClr val="tx1"/>
                </a:solidFill>
                <a:effectLst/>
                <a:latin typeface="+mn-lt"/>
                <a:ea typeface="+mn-ea"/>
                <a:cs typeface="+mn-cs"/>
              </a:rPr>
              <a:t>Contribution											Purpose (value stream step)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for example, the contributions could be consolidated as required by service configuration management, as shown in Table 4.5.</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Table 4.5 Example of minimum viable practice contributions for service configuration management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Service configuration management practice</a:t>
            </a:r>
          </a:p>
          <a:p>
            <a:r>
              <a:rPr lang="en-GB" sz="1200" kern="1200" dirty="0">
                <a:solidFill>
                  <a:schemeClr val="tx1"/>
                </a:solidFill>
                <a:effectLst/>
                <a:latin typeface="+mn-lt"/>
                <a:ea typeface="+mn-ea"/>
                <a:cs typeface="+mn-cs"/>
              </a:rPr>
              <a:t>Contribution 										Purpose (step in value stream 1 or 2)*</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Provides information on currently operational services and			Build, configure, or buy service components</a:t>
            </a:r>
          </a:p>
          <a:p>
            <a:r>
              <a:rPr lang="en-GB" sz="1200" kern="1200" dirty="0">
                <a:solidFill>
                  <a:schemeClr val="tx1"/>
                </a:solidFill>
                <a:effectLst/>
                <a:latin typeface="+mn-lt"/>
                <a:ea typeface="+mn-ea"/>
                <a:cs typeface="+mn-cs"/>
              </a:rPr>
              <a:t>configuration items as well as the skills, tools, and other resources		(Step 4 in value stream 1)</a:t>
            </a:r>
          </a:p>
          <a:p>
            <a:r>
              <a:rPr lang="en-GB" sz="1200" kern="1200" dirty="0">
                <a:solidFill>
                  <a:schemeClr val="tx1"/>
                </a:solidFill>
                <a:effectLst/>
                <a:latin typeface="+mn-lt"/>
                <a:ea typeface="+mn-ea"/>
                <a:cs typeface="+mn-cs"/>
              </a:rPr>
              <a:t>to update service configuration records as service components</a:t>
            </a:r>
          </a:p>
          <a:p>
            <a:r>
              <a:rPr lang="en-GB" sz="1200" kern="1200" dirty="0">
                <a:solidFill>
                  <a:schemeClr val="tx1"/>
                </a:solidFill>
                <a:effectLst/>
                <a:latin typeface="+mn-lt"/>
                <a:ea typeface="+mn-ea"/>
                <a:cs typeface="+mn-cs"/>
              </a:rPr>
              <a:t>are built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information on currently operational services and			Decide whether to invest in the new service</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associated configuration items								(Step 2 in value stream 1)</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information on currently operational services and			Deploy service components in preparation for launch</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configuration items as well as the skills, tools, and other resources to	(Step 5 in value stream 1)</a:t>
            </a:r>
          </a:p>
          <a:p>
            <a:r>
              <a:rPr lang="en-GB" sz="1200" kern="1200" dirty="0">
                <a:solidFill>
                  <a:schemeClr val="tx1"/>
                </a:solidFill>
                <a:effectLst/>
                <a:latin typeface="+mn-lt"/>
                <a:ea typeface="+mn-ea"/>
                <a:cs typeface="+mn-cs"/>
              </a:rPr>
              <a:t>update service configuration records as service components are built</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Provides skills, tools, and other resources to update service			Deploy the fix (Step 4 in in value stream 2)</a:t>
            </a:r>
          </a:p>
          <a:p>
            <a:r>
              <a:rPr lang="en-GB" sz="1200" kern="1200" dirty="0">
                <a:solidFill>
                  <a:schemeClr val="tx1"/>
                </a:solidFill>
                <a:effectLst/>
                <a:latin typeface="+mn-lt"/>
                <a:ea typeface="+mn-ea"/>
                <a:cs typeface="+mn-cs"/>
              </a:rPr>
              <a:t>configuration records as the fix is deployed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information on currently operational services and			Design and architect the new service to meet customer</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associated configuration items								requirements (Step 3 in value stream 1)</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the skills, tools, and other resources needed to identify		Identify opportunities to improve the overall system</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opportunities to improve the practice and record them in the			(Step 7 in value stream 2)</a:t>
            </a:r>
          </a:p>
          <a:p>
            <a:r>
              <a:rPr lang="en-GB" sz="1200" kern="1200" dirty="0">
                <a:solidFill>
                  <a:schemeClr val="tx1"/>
                </a:solidFill>
                <a:effectLst/>
                <a:latin typeface="+mn-lt"/>
                <a:ea typeface="+mn-ea"/>
                <a:cs typeface="+mn-cs"/>
              </a:rPr>
              <a:t>continual improvement register</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Assists the investigation and diagnosis of the incident by providing		Investigate the query, reclassify it as an incident, and attempt to</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information on relevant configuration items						fix it (Step 2 in value stream 2)</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information on current live services and service			Acknowledge and document the service requirements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components to provide context when describing the demand			(Step 1 in value stream 1)</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Provides skills, tools, and other resources to update service			Verify that the incident has been resolved</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configuration records as the incident is resolved					(Step 5 in in value stream 2)</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 Value stream 1 (development of a new service) is in section 4.2.1; value stream 2 (upgrading or restoration of a new service) is in section 4.2.2.</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Thus, if challenged about the lack of a specific functionality or skill set, the logical response would be to investigate what value stream step requires that contribution, which may lead to one of two options: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dropping the requirement to build the functionality or skill set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documenting a new value stream, or an amendment of an existing value stream, that acknowledges the need for the new functionality.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example above, if a senior manager challenges the service configuration management practice owner on why the practice does not support the regular audit of the IT landscape to identify configuration items that have not been recorded, the discussion could lead to either of the following outcomes: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Mutual agreement that the functionality is not needed.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identification of a new, or hitherto undocumented, value stream in which configuration items are regularly audited.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adoption of a minimum viable practice approach will help organizations avoid investing in skills, tools, processes, and other resources that are not needed by the organization. This will:</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lower the total cost of ownership (TCO) of the practice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increase the return on investment in service configuration management.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134</a:t>
            </a:fld>
            <a:endParaRPr lang="sv-SE"/>
          </a:p>
        </p:txBody>
      </p:sp>
    </p:spTree>
    <p:extLst>
      <p:ext uri="{BB962C8B-B14F-4D97-AF65-F5344CB8AC3E}">
        <p14:creationId xmlns:p14="http://schemas.microsoft.com/office/powerpoint/2010/main" val="8646321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800" b="1" kern="1200" noProof="0" dirty="0">
                <a:solidFill>
                  <a:schemeClr val="tx1"/>
                </a:solidFill>
                <a:effectLst/>
                <a:latin typeface="+mn-lt"/>
                <a:ea typeface="+mn-ea"/>
                <a:cs typeface="+mn-cs"/>
              </a:rPr>
              <a:t>4.4 Summary</a:t>
            </a:r>
          </a:p>
          <a:p>
            <a:endParaRPr lang="en-GB" sz="800" noProof="0" dirty="0"/>
          </a:p>
          <a:p>
            <a:r>
              <a:rPr lang="en-GB" sz="800" kern="1200" noProof="0" dirty="0">
                <a:solidFill>
                  <a:schemeClr val="tx1"/>
                </a:solidFill>
                <a:effectLst/>
                <a:latin typeface="+mn-lt"/>
                <a:ea typeface="+mn-ea"/>
                <a:cs typeface="+mn-cs"/>
              </a:rPr>
              <a:t>A value stream is a representation of a journey through the service value chain, showing how work flows across an organization as it creates, enhances, or supports products and services that co-create value with the service consumer. Value streams and processes are one of the dimensions of service management, depicting the steps, actions, and tasks required to co-create value from demand.</a:t>
            </a:r>
          </a:p>
          <a:p>
            <a:endParaRPr lang="en-GB" sz="800" kern="1200" noProof="0" dirty="0">
              <a:solidFill>
                <a:schemeClr val="tx1"/>
              </a:solidFill>
              <a:effectLst/>
              <a:latin typeface="+mn-lt"/>
              <a:ea typeface="+mn-ea"/>
              <a:cs typeface="+mn-cs"/>
            </a:endParaRPr>
          </a:p>
          <a:p>
            <a:r>
              <a:rPr lang="en-GB" sz="800" kern="1200" noProof="0" dirty="0">
                <a:solidFill>
                  <a:schemeClr val="tx1"/>
                </a:solidFill>
                <a:effectLst/>
                <a:latin typeface="+mn-lt"/>
                <a:ea typeface="+mn-ea"/>
                <a:cs typeface="+mn-cs"/>
              </a:rPr>
              <a:t>Value streams are also highly contextual and reflect the scope of control and influence of the organization, as well as the scenario or type of demand. Value streams reflect a level of granularity that is sufficient to communicate the flow of work. Value streams can be depicted as linear flows or as iterative loops. They can reflect an aspiration of how work should flow, or they might reflect how work flows across the organization.</a:t>
            </a:r>
          </a:p>
          <a:p>
            <a:endParaRPr lang="en-GB" sz="800" kern="1200" noProof="0" dirty="0">
              <a:solidFill>
                <a:schemeClr val="tx1"/>
              </a:solidFill>
              <a:effectLst/>
              <a:latin typeface="+mn-lt"/>
              <a:ea typeface="+mn-ea"/>
              <a:cs typeface="+mn-cs"/>
            </a:endParaRPr>
          </a:p>
          <a:p>
            <a:r>
              <a:rPr lang="en-GB" sz="800" kern="1200" noProof="0" dirty="0">
                <a:solidFill>
                  <a:schemeClr val="tx1"/>
                </a:solidFill>
                <a:effectLst/>
                <a:latin typeface="+mn-lt"/>
                <a:ea typeface="+mn-ea"/>
                <a:cs typeface="+mn-cs"/>
              </a:rPr>
              <a:t>In certain scenarios, value streams can also cascade across several organizations. For example, a step in a cross-organizational value stream could be the entire value stream of one participating organization.</a:t>
            </a:r>
          </a:p>
          <a:p>
            <a:endParaRPr lang="en-GB" sz="800" kern="1200" noProof="0" dirty="0">
              <a:solidFill>
                <a:schemeClr val="tx1"/>
              </a:solidFill>
              <a:effectLst/>
              <a:latin typeface="+mn-lt"/>
              <a:ea typeface="+mn-ea"/>
              <a:cs typeface="+mn-cs"/>
            </a:endParaRPr>
          </a:p>
          <a:p>
            <a:r>
              <a:rPr lang="en-GB" sz="800" kern="1200" noProof="0" dirty="0">
                <a:solidFill>
                  <a:schemeClr val="tx1"/>
                </a:solidFill>
                <a:effectLst/>
                <a:latin typeface="+mn-lt"/>
                <a:ea typeface="+mn-ea"/>
                <a:cs typeface="+mn-cs"/>
              </a:rPr>
              <a:t>Within a value stream, step, action, or task, an organization can identify the contributions (people, tools, information, processes, etc.) that need to be provided by the organization’s practices. This information can be used to optimize the service value system and its components.</a:t>
            </a:r>
          </a:p>
          <a:p>
            <a:endParaRPr lang="en-US" sz="80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135</a:t>
            </a:fld>
            <a:endParaRPr lang="sv-SE"/>
          </a:p>
        </p:txBody>
      </p:sp>
    </p:spTree>
    <p:extLst>
      <p:ext uri="{BB962C8B-B14F-4D97-AF65-F5344CB8AC3E}">
        <p14:creationId xmlns:p14="http://schemas.microsoft.com/office/powerpoint/2010/main" val="11809748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136</a:t>
            </a:fld>
            <a:endParaRPr lang="en-US"/>
          </a:p>
        </p:txBody>
      </p:sp>
    </p:spTree>
    <p:extLst>
      <p:ext uri="{BB962C8B-B14F-4D97-AF65-F5344CB8AC3E}">
        <p14:creationId xmlns:p14="http://schemas.microsoft.com/office/powerpoint/2010/main" val="32831390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137</a:t>
            </a:fld>
            <a:endParaRPr lang="en-US"/>
          </a:p>
        </p:txBody>
      </p:sp>
    </p:spTree>
    <p:extLst>
      <p:ext uri="{BB962C8B-B14F-4D97-AF65-F5344CB8AC3E}">
        <p14:creationId xmlns:p14="http://schemas.microsoft.com/office/powerpoint/2010/main" val="13113485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138</a:t>
            </a:fld>
            <a:endParaRPr lang="en-US"/>
          </a:p>
        </p:txBody>
      </p:sp>
    </p:spTree>
    <p:extLst>
      <p:ext uri="{BB962C8B-B14F-4D97-AF65-F5344CB8AC3E}">
        <p14:creationId xmlns:p14="http://schemas.microsoft.com/office/powerpoint/2010/main" val="25389271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139</a:t>
            </a:fld>
            <a:endParaRPr lang="en-US"/>
          </a:p>
        </p:txBody>
      </p:sp>
    </p:spTree>
    <p:extLst>
      <p:ext uri="{BB962C8B-B14F-4D97-AF65-F5344CB8AC3E}">
        <p14:creationId xmlns:p14="http://schemas.microsoft.com/office/powerpoint/2010/main" val="25748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The ITIL service value system </a:t>
            </a:r>
          </a:p>
          <a:p>
            <a:endParaRPr lang="en-GB" b="1" noProof="0" dirty="0"/>
          </a:p>
          <a:p>
            <a:r>
              <a:rPr lang="en-GB" sz="1200" kern="1200" noProof="0" dirty="0">
                <a:solidFill>
                  <a:schemeClr val="tx1"/>
                </a:solidFill>
                <a:effectLst/>
                <a:latin typeface="+mn-lt"/>
                <a:ea typeface="+mn-ea"/>
                <a:cs typeface="+mn-cs"/>
              </a:rPr>
              <a:t>The ITIL Service Value System (SVS) represents how the various components and activities of the organization work together to facilitate value creation through IT-enabled services. The structure of the ITIL SVS is shown in the figure.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core components of the ITIL SVS are: </a:t>
            </a:r>
            <a:endParaRPr lang="en-GB" noProof="0" dirty="0"/>
          </a:p>
          <a:p>
            <a:r>
              <a:rPr lang="en-GB" sz="1200" kern="1200" noProof="0" dirty="0">
                <a:solidFill>
                  <a:schemeClr val="tx1"/>
                </a:solidFill>
                <a:effectLst/>
                <a:latin typeface="+mn-lt"/>
                <a:ea typeface="+mn-ea"/>
                <a:cs typeface="+mn-cs"/>
              </a:rPr>
              <a:t>● the ITIL service value chain </a:t>
            </a:r>
          </a:p>
          <a:p>
            <a:r>
              <a:rPr lang="en-GB" sz="1200" kern="1200" noProof="0" dirty="0">
                <a:solidFill>
                  <a:schemeClr val="tx1"/>
                </a:solidFill>
                <a:effectLst/>
                <a:latin typeface="+mn-lt"/>
                <a:ea typeface="+mn-ea"/>
                <a:cs typeface="+mn-cs"/>
              </a:rPr>
              <a:t>● the ITIL practices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the ITIL guiding principles </a:t>
            </a:r>
          </a:p>
          <a:p>
            <a:r>
              <a:rPr lang="en-GB" sz="1200" kern="1200" noProof="0" dirty="0">
                <a:solidFill>
                  <a:schemeClr val="tx1"/>
                </a:solidFill>
                <a:effectLst/>
                <a:latin typeface="+mn-lt"/>
                <a:ea typeface="+mn-ea"/>
                <a:cs typeface="+mn-cs"/>
              </a:rPr>
              <a:t>● governance </a:t>
            </a:r>
            <a:endParaRPr lang="en-GB" noProof="0" dirty="0"/>
          </a:p>
          <a:p>
            <a:r>
              <a:rPr lang="en-GB" sz="1200" kern="1200" noProof="0" dirty="0">
                <a:solidFill>
                  <a:schemeClr val="tx1"/>
                </a:solidFill>
                <a:effectLst/>
                <a:latin typeface="+mn-lt"/>
                <a:ea typeface="+mn-ea"/>
                <a:cs typeface="+mn-cs"/>
              </a:rPr>
              <a:t>● continual improvement.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a:t>
            </a:fld>
            <a:endParaRPr lang="sv-SE" dirty="0"/>
          </a:p>
        </p:txBody>
      </p:sp>
    </p:spTree>
    <p:extLst>
      <p:ext uri="{BB962C8B-B14F-4D97-AF65-F5344CB8AC3E}">
        <p14:creationId xmlns:p14="http://schemas.microsoft.com/office/powerpoint/2010/main" val="37950416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0963" y="744538"/>
            <a:ext cx="6621462" cy="37258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140</a:t>
            </a:fld>
            <a:endParaRPr lang="en-US" dirty="0"/>
          </a:p>
        </p:txBody>
      </p:sp>
    </p:spTree>
    <p:extLst>
      <p:ext uri="{BB962C8B-B14F-4D97-AF65-F5344CB8AC3E}">
        <p14:creationId xmlns:p14="http://schemas.microsoft.com/office/powerpoint/2010/main" val="29524306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141</a:t>
            </a:fld>
            <a:endParaRPr lang="en-US"/>
          </a:p>
        </p:txBody>
      </p:sp>
    </p:spTree>
    <p:extLst>
      <p:ext uri="{BB962C8B-B14F-4D97-AF65-F5344CB8AC3E}">
        <p14:creationId xmlns:p14="http://schemas.microsoft.com/office/powerpoint/2010/main" val="275318179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142</a:t>
            </a:fld>
            <a:endParaRPr lang="sv-SE" dirty="0"/>
          </a:p>
        </p:txBody>
      </p:sp>
    </p:spTree>
    <p:extLst>
      <p:ext uri="{BB962C8B-B14F-4D97-AF65-F5344CB8AC3E}">
        <p14:creationId xmlns:p14="http://schemas.microsoft.com/office/powerpoint/2010/main" val="33035840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 </a:t>
            </a:r>
            <a:r>
              <a:rPr lang="en-GB" sz="1200" b="1" kern="1200" dirty="0">
                <a:solidFill>
                  <a:schemeClr val="tx1"/>
                </a:solidFill>
                <a:effectLst/>
                <a:latin typeface="+mn-lt"/>
                <a:ea typeface="+mn-ea"/>
                <a:cs typeface="+mn-cs"/>
              </a:rPr>
              <a:t>Prioritizing and managing work</a:t>
            </a:r>
          </a:p>
          <a:p>
            <a:r>
              <a:rPr lang="en-GB" sz="1200" b="0" kern="1200" dirty="0">
                <a:solidFill>
                  <a:schemeClr val="tx1"/>
                </a:solidFill>
                <a:effectLst/>
                <a:latin typeface="+mn-lt"/>
                <a:ea typeface="+mn-ea"/>
                <a:cs typeface="+mn-cs"/>
              </a:rPr>
              <a:t>It is critical to be able to manage the difficult skill of prioritization for any service provider. Another essential capability is to be able to work in close cooperation with partners and suppliers in different commercial and sourcing arrangements. This section gives an introduction to these topics.</a:t>
            </a:r>
          </a:p>
          <a:p>
            <a:endParaRPr lang="en-GB" sz="1200" b="1"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143</a:t>
            </a:fld>
            <a:endParaRPr lang="sv-SE"/>
          </a:p>
        </p:txBody>
      </p:sp>
    </p:spTree>
    <p:extLst>
      <p:ext uri="{BB962C8B-B14F-4D97-AF65-F5344CB8AC3E}">
        <p14:creationId xmlns:p14="http://schemas.microsoft.com/office/powerpoint/2010/main" val="7333564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 Prioritizing and managing work </a:t>
            </a:r>
          </a:p>
          <a:p>
            <a:r>
              <a:rPr lang="en-GB" sz="1200" b="1" kern="1200" noProof="0" dirty="0">
                <a:solidFill>
                  <a:schemeClr val="tx1"/>
                </a:solidFill>
                <a:effectLst/>
                <a:latin typeface="+mn-lt"/>
                <a:ea typeface="+mn-ea"/>
                <a:cs typeface="+mn-cs"/>
              </a:rPr>
              <a:t>5.1 WHY DO WE NEED TO PRIORITIZE WORK?</a:t>
            </a:r>
          </a:p>
          <a:p>
            <a:r>
              <a:rPr lang="en-GB" sz="1200" kern="1200" noProof="0" dirty="0">
                <a:solidFill>
                  <a:schemeClr val="tx1"/>
                </a:solidFill>
                <a:effectLst/>
                <a:latin typeface="+mn-lt"/>
                <a:ea typeface="+mn-ea"/>
                <a:cs typeface="+mn-cs"/>
              </a:rPr>
              <a:t>Queues occur wherever the demand for work exceeds the capacity to complete it within the expected timeframe. In an ideal situation, an organization would have no variation in demand and would have the appropriate quality and quantity of resources needed to satisfy it. However, organizations often need to contend with having a fixed capacity but a varying demand for services. This imbalance creates queues or backlogs in which work items need to be prioritized. </a:t>
            </a:r>
          </a:p>
          <a:p>
            <a:endParaRPr lang="en-GB" noProof="0" dirty="0"/>
          </a:p>
          <a:p>
            <a:r>
              <a:rPr lang="en-GB" sz="1200" kern="1200" noProof="0" dirty="0">
                <a:solidFill>
                  <a:schemeClr val="tx1"/>
                </a:solidFill>
                <a:effectLst/>
                <a:latin typeface="+mn-lt"/>
                <a:ea typeface="+mn-ea"/>
                <a:cs typeface="+mn-cs"/>
              </a:rPr>
              <a:t>Prioritization is a method commonly associated with support and software development work (e.g. prioritizing incident records or prioritizing a sprint backlog), but its use is universal.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144</a:t>
            </a:fld>
            <a:endParaRPr lang="sv-SE"/>
          </a:p>
        </p:txBody>
      </p:sp>
    </p:spTree>
    <p:extLst>
      <p:ext uri="{BB962C8B-B14F-4D97-AF65-F5344CB8AC3E}">
        <p14:creationId xmlns:p14="http://schemas.microsoft.com/office/powerpoint/2010/main" val="3477950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5.1.1 Managing work as tickets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ticket is a record of work. Before the widespread adoption of digital systems, paper forms were a common communication medium, sitting at the centre of the workflow process. These tickets were often constructed with a ruler, pen, and typewriter and would be photocopied, manually completed, and placed in the physical in-tray of the next employee in the documented process. Although the data might have been entered into an electronic system at some point, the physical ticket itself was the vehicle through which the data (and the response to that data) evolved.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emergence of business IT systems and the normalization of computer-based work meant a fundamental shift in the media used for information capture and transmission, but it did not change the underlying ticket process. The data fields on paper forms became database tables controlled by software applications. Those tables were shown to users as on-screen forms, each typically composed of a collection of fields arranged in a familiar way. In other words, the software user interface echoed the paper form.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Digital forms were an extraordinary improvement over physical ticket systems for many reasons. Data transmission was instantaneous, replacing the time-consuming movement of internal office envelopes through physical company postal systems. Data could be made more consistent through the control of the nature of what could be entered into the given fields. Buttons and other controls improved automation and provided better guidance to the user. The main driver for the design, however, was arguably the data itself: user experience was not the primary consideration.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For some time, customer service industries, including IT service management, have designed support structures and workflow practices around data manipulation on ticket forms and the transfer of those tickets from one assignment list to another. Negative impacts are common and include, for example: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hotel check-in procedures involving lengthy typing by a front-desk employee</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telephone support agents having to pause the conversation while they complete on-screen forms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customers being asked to enter the same details on consecutive forms because their specific requirements necessitate several tickets.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Just as paper tickets used to amass in physical in-trays, electronic tickets often accumulate in assignment lists. A core principle of Lean manufacturing, the industrial philosophy which underpins Agile and DevOps, is that work queues represent interruptions to the flow of work. Lean, Agile, and DevOps focus heavily on the reduction of accumulated work-in-progress. Consequently, many IT professionals have a negative opinion of queues.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important to recognize that the ticket represents a discrete unit of work and its current state within its expected lifespan. A busy service provider performs many tasks and activities simultaneously, so it is vital that they have the means to record and track their work. Without this, the risk of chaos, data and information loss, and a lack of accountability is high; all of these have significant consequences for the risk management and overall governance of the organization. </a:t>
            </a:r>
            <a:endParaRPr lang="en-GB" noProof="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Hence, tickets are important. They enable prioritization, communicate the current state of any given task to anyone who should know it, and enable high-value behaviours. Even after the work has been completed, the archive of recorded tickets continue to provide value as a source of data for management reporting and analytics.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145</a:t>
            </a:fld>
            <a:endParaRPr lang="sv-SE"/>
          </a:p>
        </p:txBody>
      </p:sp>
    </p:spTree>
    <p:extLst>
      <p:ext uri="{BB962C8B-B14F-4D97-AF65-F5344CB8AC3E}">
        <p14:creationId xmlns:p14="http://schemas.microsoft.com/office/powerpoint/2010/main" val="160742920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5.1.1 Managing work as tickets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Nevertheless, the user experience and behaviours that have built up around tickets can cause problems. Tickets do not cause queues to happen: queues are not a fundamental property of a ticket. Rather, queues are the result of the way the organization allocates people and other resources to manage the tickets.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Recently, service providers have differentiated themselves by moving away from the digital equivalents of forms to polished interfaces that obscure the record-keeping experience. These new interfaces significantly enhance user experience because the interface is a more human representation of the work and context, although the system still performs data entry and record keeping.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Effective service design does not require the avoidance or elimination of tickets, but it does require that they are not the dominant influence on the user’s experience. Design-thinking principles are crucial, encouraging the service designer to focus on the stakeholders’ specific challenges and identify user-focused solutions.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146</a:t>
            </a:fld>
            <a:endParaRPr lang="sv-SE"/>
          </a:p>
        </p:txBody>
      </p:sp>
    </p:spTree>
    <p:extLst>
      <p:ext uri="{BB962C8B-B14F-4D97-AF65-F5344CB8AC3E}">
        <p14:creationId xmlns:p14="http://schemas.microsoft.com/office/powerpoint/2010/main" val="24168283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5.1.2 Prioritization and demand management </a:t>
            </a:r>
            <a:endParaRPr lang="en-GB" sz="1200" b="1"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The prioritization of work to create, deliver, and support services is necessary for co-creating value while minimizing the costs and risks that arise from unfulfilled demand and idle capacity (Figure 5.1). Prioritization is thus a technique within an organization’s risk management practice.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At a high level, if demand is created when idle capacity exists, then there is no need to prioritize the work; the work can start immediately.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147</a:t>
            </a:fld>
            <a:endParaRPr lang="sv-SE"/>
          </a:p>
        </p:txBody>
      </p:sp>
    </p:spTree>
    <p:extLst>
      <p:ext uri="{BB962C8B-B14F-4D97-AF65-F5344CB8AC3E}">
        <p14:creationId xmlns:p14="http://schemas.microsoft.com/office/powerpoint/2010/main" val="32208980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5.1.2 Prioritization and demand management (continued)</a:t>
            </a:r>
            <a:endParaRPr lang="en-GB" sz="1200" b="1"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when demand exceeds capacity, organizations have the option of managing the demand in order to minimize the queue and thus avoid the need to prioritize the work. Examples of this include: </a:t>
            </a:r>
          </a:p>
          <a:p>
            <a:pPr marL="171450" lvl="0" indent="-171450">
              <a:buFont typeface="Arial" panose="020B0604020202020204" pitchFamily="34" charset="0"/>
              <a:buChar char="•"/>
            </a:pPr>
            <a:endParaRPr lang="en-GB"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reducing variations in demand for value by:</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using pricing mechanisms based on volume of work (e.g. the first ten requests for a service are charged at a lower rate than the next ten)</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using pricing mechanisms based on when demand occurs (e.g. a restaurant offering a discount on week-night service)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using pricing mechanisms based on quality (e.g. a business class plane ticket costing three times more than an economy class plane ticket)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altering customer expectations about the length of time needed to complete work (e.g. requests made after 11am will be completed the following working day) </a:t>
            </a:r>
            <a:endParaRPr lang="en-GB" dirty="0">
              <a:effectLst/>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reducing variation in how much demand is taken into a value stream or step (e.g. employees only being allowed to submit one request per quarter to change their benefits)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increasing how much demand can be satisfied within a given period of time; for example, by: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using automation to accelerate the processing of toil (common and repetitive tasks that scale in a linear fashion)</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increasing the size of teams or the number of teams so that more work can be done in parallel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reducing the cost of increasing or decreasing capacity; for example, by: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using elastic cloud platforms to swiftly increase or decrease available computing power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outsourcing staffing requirements to professional services organizations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using shift-left techniques to deflect demand or prevent demand from being created; for example, by: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using a self-service knowledgebase that enables users to troubleshoot common issues without the need for specialist skills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using automated testing, integrated with development tools, to reduce the demand for separate testing and validation resources prior to deployment. </a:t>
            </a:r>
          </a:p>
          <a:p>
            <a:pPr lvl="1"/>
            <a:endParaRPr lang="en-GB" dirty="0">
              <a:effectLst/>
            </a:endParaRPr>
          </a:p>
          <a:p>
            <a:pPr lvl="0"/>
            <a:r>
              <a:rPr lang="en-GB" sz="1200" kern="1200" dirty="0">
                <a:solidFill>
                  <a:schemeClr val="tx1"/>
                </a:solidFill>
                <a:effectLst/>
                <a:latin typeface="+mn-lt"/>
                <a:ea typeface="+mn-ea"/>
                <a:cs typeface="+mn-cs"/>
              </a:rPr>
              <a:t>The above list highlights common methods for managing demand but, depending on context and complexity, other methods might be more appropriate.</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148</a:t>
            </a:fld>
            <a:endParaRPr lang="sv-SE"/>
          </a:p>
        </p:txBody>
      </p:sp>
    </p:spTree>
    <p:extLst>
      <p:ext uri="{BB962C8B-B14F-4D97-AF65-F5344CB8AC3E}">
        <p14:creationId xmlns:p14="http://schemas.microsoft.com/office/powerpoint/2010/main" val="41116355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5.1.4 Swarming </a:t>
            </a:r>
            <a:endParaRPr lang="en-GB" noProof="0" dirty="0">
              <a:effectLst/>
            </a:endParaRPr>
          </a:p>
          <a:p>
            <a:r>
              <a:rPr lang="en-GB" sz="1200" kern="1200" noProof="0" dirty="0">
                <a:solidFill>
                  <a:schemeClr val="tx1"/>
                </a:solidFill>
                <a:effectLst/>
                <a:latin typeface="+mn-lt"/>
                <a:ea typeface="+mn-ea"/>
                <a:cs typeface="+mn-cs"/>
              </a:rPr>
              <a:t>Swarming is a method of managing work in which a variety of specialist resources or stakeholders work on an item until it becomes apparent who is best placed to continue with the work, at which point the others are freed up to move on to other work items.</a:t>
            </a:r>
          </a:p>
          <a:p>
            <a:endParaRPr lang="en-GB" noProof="0" dirty="0">
              <a:effectLst/>
            </a:endParaRPr>
          </a:p>
          <a:p>
            <a:r>
              <a:rPr lang="en-GB" sz="1200" kern="1200" noProof="0" dirty="0">
                <a:solidFill>
                  <a:schemeClr val="tx1"/>
                </a:solidFill>
                <a:effectLst/>
                <a:latin typeface="+mn-lt"/>
                <a:ea typeface="+mn-ea"/>
                <a:cs typeface="+mn-cs"/>
              </a:rPr>
              <a:t>Swarming is an alternative to hierarchical organizations of specialist resources, where work escalates until it reaches the right level of competency and authority. The disadvantages of a hierarchical structure, which swarming addresses, include: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Each tier has its own queue of work items, which affects: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the total work in progress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the time taken to find the right specialist to complete the work.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Work can be reassigned between tiers, either from a lower tier to a higher tier, or vice-versa. A team that escalates work, by definition, does not have the right skills to complete the work. This might also mean that the escalating team might not have collected or might have misunderstood the information necessary to complete the work, which might result in work items being sent back or escalated to the wrong group. For example, a service desk agent might presume that a user complaint about the failure to print a document was a printer issue, when the issue might actually be a network outage.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Easily solved cases may be escalated to higher tiers, leading to overloaded specialists who should be focusing on more difficult cases.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Swarming seeks to address these disadvantages by: </a:t>
            </a:r>
            <a:endParaRPr lang="en-GB" sz="18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creating a single cross-functional and self-organizing team with a dynamic and flexible structure, and which reacts to the work that comes in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relying heavily on good communication and collaboration, both within the team and with external stakeholders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focusing on avoiding queues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sharing and encouraging the development of skills and experience across all team members.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typically utilize a mixture of swarming techniques alongside ones that are appropriate for tiered structures. For example: </a:t>
            </a:r>
            <a:endParaRPr lang="en-GB" noProof="0" dirty="0">
              <a:effectLst/>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assigning a person to own a work item until it is completed, even though the work could be completed by someone else in the swarm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using swarming within specialist hierarchical groups to reduce negative behaviours within each tier .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Because of the self-organizing nature of swarming, there are no definitive categories or types of swarms. However, some examples from real organizations include: </a:t>
            </a:r>
            <a:endParaRPr lang="en-GB" noProof="0" dirty="0">
              <a:effectLst/>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Dispatch swarms - </a:t>
            </a:r>
            <a:r>
              <a:rPr lang="en-GB" sz="1200" kern="1200" noProof="0" dirty="0">
                <a:solidFill>
                  <a:schemeClr val="tx1"/>
                </a:solidFill>
                <a:effectLst/>
                <a:latin typeface="+mn-lt"/>
                <a:ea typeface="+mn-ea"/>
                <a:cs typeface="+mn-cs"/>
              </a:rPr>
              <a:t>These meet frequently throughout the day to review incoming work, select quick-to-complete items, and validate that the correct information has been recorded for work which requires onward assignment.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Backlog swarms - </a:t>
            </a:r>
            <a:r>
              <a:rPr lang="en-GB" sz="1200" kern="1200" noProof="0" dirty="0">
                <a:solidFill>
                  <a:schemeClr val="tx1"/>
                </a:solidFill>
                <a:effectLst/>
                <a:latin typeface="+mn-lt"/>
                <a:ea typeface="+mn-ea"/>
                <a:cs typeface="+mn-cs"/>
              </a:rPr>
              <a:t>These convene on a regular or ad-hoc basis at the request of product or service specialists who need input from members of other specialist groups, thereby avoiding delays as work items get reassigned between teams and queues.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Drop-in swarms - </a:t>
            </a:r>
            <a:r>
              <a:rPr lang="en-GB" sz="1200" kern="1200" noProof="0" dirty="0">
                <a:solidFill>
                  <a:schemeClr val="tx1"/>
                </a:solidFill>
                <a:effectLst/>
                <a:latin typeface="+mn-lt"/>
                <a:ea typeface="+mn-ea"/>
                <a:cs typeface="+mn-cs"/>
              </a:rPr>
              <a:t>Experts are either made continuously available or they continuously monitor the activity of other teams in order to decide if and when to get involved.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adoption of swarming can be challenging and may require a review and realignment of many of the organization’s practices to support new ways of working. The organizational change management practice can help to smooth the transition and ensure that lasting benefits are achieved by managing the human aspects of the change. Commonly encountered challenges include: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justifying a perceived increase in the cost of work, which may occur if higher-skilled staff are involved earlier in the work stream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switching from a performance review model based on individual contribution (which is often difficult to describe or quantify in a dynamic and self-organizing team) to team contribution, which can be monitored at the output or outcome level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accepting the fluidity and high degree of collaboration required to form successful swarms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ensuring that individual contributors do not disrupt discussion or dominate decision-making processes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securing executive support to loosen or suspend adherence to rigid or prescriptive processes, funding, and policies. </a:t>
            </a:r>
          </a:p>
          <a:p>
            <a:pPr lvl="0"/>
            <a:endParaRPr lang="en-GB" noProof="0" dirty="0"/>
          </a:p>
          <a:p>
            <a:r>
              <a:rPr lang="en-GB" sz="1200" kern="1200" noProof="0" dirty="0">
                <a:solidFill>
                  <a:schemeClr val="tx1"/>
                </a:solidFill>
                <a:effectLst/>
                <a:latin typeface="+mn-lt"/>
                <a:ea typeface="+mn-ea"/>
                <a:cs typeface="+mn-cs"/>
              </a:rPr>
              <a:t>These concerns may be reduced if the measurement and reporting of work (and workflows) shows that the benefits are greater than the perceived or actual costs (e.g. reduced completion times for development work).</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149</a:t>
            </a:fld>
            <a:endParaRPr lang="sv-SE"/>
          </a:p>
        </p:txBody>
      </p:sp>
    </p:spTree>
    <p:extLst>
      <p:ext uri="{BB962C8B-B14F-4D97-AF65-F5344CB8AC3E}">
        <p14:creationId xmlns:p14="http://schemas.microsoft.com/office/powerpoint/2010/main" val="369534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noProof="0" dirty="0">
                <a:solidFill>
                  <a:schemeClr val="tx1"/>
                </a:solidFill>
                <a:effectLst/>
                <a:latin typeface="+mn-lt"/>
                <a:ea typeface="+mn-ea"/>
                <a:cs typeface="+mn-cs"/>
              </a:rPr>
              <a:t>The ITIL guiding principles are recommendations that can guide an organization in all circumstances, regardless of changes in its goals, strategies, type of work, or management structure. </a:t>
            </a:r>
          </a:p>
          <a:p>
            <a:endParaRPr lang="en-GB" noProof="0" dirty="0"/>
          </a:p>
          <a:p>
            <a:r>
              <a:rPr lang="en-GB" sz="1200" kern="1200" noProof="0" dirty="0">
                <a:solidFill>
                  <a:schemeClr val="tx1"/>
                </a:solidFill>
                <a:effectLst/>
                <a:latin typeface="+mn-lt"/>
                <a:ea typeface="+mn-ea"/>
                <a:cs typeface="+mn-cs"/>
              </a:rPr>
              <a:t>The seven ITIL guiding principles are: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Focus on value </a:t>
            </a:r>
            <a:r>
              <a:rPr lang="en-GB" sz="1200" kern="1200" noProof="0" dirty="0">
                <a:solidFill>
                  <a:schemeClr val="tx1"/>
                </a:solidFill>
                <a:effectLst/>
                <a:latin typeface="+mn-lt"/>
                <a:ea typeface="+mn-ea"/>
                <a:cs typeface="+mn-cs"/>
              </a:rPr>
              <a:t>Everything that the organization does needs to map, directly or indirectly, to value for the stakeholders.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Start where you are </a:t>
            </a:r>
            <a:r>
              <a:rPr lang="en-GB" sz="1200" kern="1200" noProof="0" dirty="0">
                <a:solidFill>
                  <a:schemeClr val="tx1"/>
                </a:solidFill>
                <a:effectLst/>
                <a:latin typeface="+mn-lt"/>
                <a:ea typeface="+mn-ea"/>
                <a:cs typeface="+mn-cs"/>
              </a:rPr>
              <a:t>Do not start from scratch and build something new without considering what is already available to be leveraged.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Progress iteratively with feedback </a:t>
            </a:r>
            <a:r>
              <a:rPr lang="en-GB" sz="1200" kern="1200" noProof="0" dirty="0">
                <a:solidFill>
                  <a:schemeClr val="tx1"/>
                </a:solidFill>
                <a:effectLst/>
                <a:latin typeface="+mn-lt"/>
                <a:ea typeface="+mn-ea"/>
                <a:cs typeface="+mn-cs"/>
              </a:rPr>
              <a:t>Do not attempt to do everything at once.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Collaborate and promote visibility </a:t>
            </a:r>
            <a:r>
              <a:rPr lang="en-GB" sz="1200" kern="1200" noProof="0" dirty="0">
                <a:solidFill>
                  <a:schemeClr val="tx1"/>
                </a:solidFill>
                <a:effectLst/>
                <a:latin typeface="+mn-lt"/>
                <a:ea typeface="+mn-ea"/>
                <a:cs typeface="+mn-cs"/>
              </a:rPr>
              <a:t>Working together across boundaries produces results that have greater buy-in, more relevance to objectives, and increased likelihood of long-term success.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Think and work holistically </a:t>
            </a:r>
            <a:r>
              <a:rPr lang="en-GB" sz="1200" kern="1200" noProof="0" dirty="0">
                <a:solidFill>
                  <a:schemeClr val="tx1"/>
                </a:solidFill>
                <a:effectLst/>
                <a:latin typeface="+mn-lt"/>
                <a:ea typeface="+mn-ea"/>
                <a:cs typeface="+mn-cs"/>
              </a:rPr>
              <a:t>No service, or element used to provide a service, stands alone.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Keep it simple and practical </a:t>
            </a:r>
            <a:r>
              <a:rPr lang="en-GB" sz="1200" kern="1200" noProof="0" dirty="0">
                <a:solidFill>
                  <a:schemeClr val="tx1"/>
                </a:solidFill>
                <a:effectLst/>
                <a:latin typeface="+mn-lt"/>
                <a:ea typeface="+mn-ea"/>
                <a:cs typeface="+mn-cs"/>
              </a:rPr>
              <a:t>If a process, service, action, or metric fails to provide value or produce a useful outcome, eliminate it.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Optimize and automate </a:t>
            </a:r>
            <a:r>
              <a:rPr lang="en-GB" sz="1200" kern="1200" noProof="0" dirty="0">
                <a:solidFill>
                  <a:schemeClr val="tx1"/>
                </a:solidFill>
                <a:effectLst/>
                <a:latin typeface="+mn-lt"/>
                <a:ea typeface="+mn-ea"/>
                <a:cs typeface="+mn-cs"/>
              </a:rPr>
              <a:t>Resources of all types, particularly HR, should be used to their best effect.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a:t>
            </a:fld>
            <a:endParaRPr lang="sv-SE" dirty="0"/>
          </a:p>
        </p:txBody>
      </p:sp>
    </p:spTree>
    <p:extLst>
      <p:ext uri="{BB962C8B-B14F-4D97-AF65-F5344CB8AC3E}">
        <p14:creationId xmlns:p14="http://schemas.microsoft.com/office/powerpoint/2010/main" val="36075978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5.1.5 Shift-Left approach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Shift-left is a term that arose out of software testing circles but is relevant in other areas of IT and service management. Shift-left involves moving work closer to its source. The value-stream design principle states that highly interdependent tasks should be combined rather than performed as a sequence of specialized tasks. Shift-left is an integrated approach to improving the flow, efficiency, and effectiveness of work. It is used to move the delivery of work toward the optimum team or person with the aim of improving lead times, resolution times, customer satisfaction, and efficiency. In development environments, this means moving bug-fixing activities to the frontline of build and test teams earlier in the lifecycle. In support environments, repair or problem-solving activities can be moved from the higher-level technical teams to generalist frontline teams.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software development lifecycle, where the shift-left approach is more familiar, the first step is to gather requirements, which is followed by design, development, testing, and support. Applying shift-left to software development involves testing earlier in the lifecycle. Placing the testing software closer to the step for gathering requirements results in a reduction of the number of defects that are found in the production step. Consequently, this lowers the cost of resolving those defects by a significant factor. Research has shown that defects identified in production are far more expensive to fix than those identified in the design phase.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Shift-left is applicable in numerous management practices, including release management, deployment management, service validation and testing, service request management, and the service desk.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Shift-left improves the quality of the work and the speed with which it is performed, and reduces the need for and cost of rework. It requires more knowledge and skills, because practitioners (or, in some cases, users) need to perform a broader scope of tasks. It can also lead to higher employee satisfaction (unless the extra tasks are too challenging, in which case there may be implications for recruitment). Comparing these benefits with the cost of having the right competencies determines whether an investment in shift-left is justified.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Shift-left is not limited to the service provider’s tasks. It can also be used to shift tasks to the service consumer, if they are willing and able to acquire the necessary competencies and to take responsibility for performing the tasks.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software testing, where the term ‘shift-left’ originated, testing is not organized as a separate task that is performed after the software code has been developed. Rather, testing is performed as an integral part of each step of software development, beginning with testing the requirements and design. There is a shift from tester to testing. Testing is no longer performed by testing specialists but by multiple practitioners. The role of the testing specialist shifts to ensuring that others are able to perform the tests.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Similarly, information security can also be shifted left by embedding information security tasks into the daily work of development and operations. This contrasts with the traditional approach of giving these responsibilities to a specialized Information Security Officer, who controls whether products and services conform to requirements. This is often referred to as </a:t>
            </a:r>
            <a:r>
              <a:rPr lang="en-GB" sz="1200" kern="1200" dirty="0" err="1">
                <a:solidFill>
                  <a:schemeClr val="tx1"/>
                </a:solidFill>
                <a:effectLst/>
                <a:latin typeface="+mn-lt"/>
                <a:ea typeface="+mn-ea"/>
                <a:cs typeface="+mn-cs"/>
              </a:rPr>
              <a:t>DevSecOps</a:t>
            </a:r>
            <a:r>
              <a:rPr lang="en-GB" sz="1200" kern="1200" dirty="0">
                <a:solidFill>
                  <a:schemeClr val="tx1"/>
                </a:solidFill>
                <a:effectLst/>
                <a:latin typeface="+mn-lt"/>
                <a:ea typeface="+mn-ea"/>
                <a:cs typeface="+mn-cs"/>
              </a:rPr>
              <a:t>.</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150</a:t>
            </a:fld>
            <a:endParaRPr lang="sv-SE"/>
          </a:p>
        </p:txBody>
      </p:sp>
    </p:spTree>
    <p:extLst>
      <p:ext uri="{BB962C8B-B14F-4D97-AF65-F5344CB8AC3E}">
        <p14:creationId xmlns:p14="http://schemas.microsoft.com/office/powerpoint/2010/main" val="14650907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5.1.5 Shift-Left approach</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same principles can be applied within other domains. For example: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division of tasks across first-line, second-line, and third-line support can be reorganized so that first-line service agents are capable of managing more challenging calls.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Change approval judgements can be taken by knowledgeable developers rather than by a separate change advisory board.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approach involves reviewing feedback and measurement to assess the current flow of work, followed by an adjustment to the ways in which the work is organized and delivered: moving testing closer to coding, automating where possible, and moving support activities closer to the customer . </a:t>
            </a:r>
          </a:p>
          <a:p>
            <a:endParaRPr lang="en-GB" dirty="0"/>
          </a:p>
          <a:p>
            <a:r>
              <a:rPr lang="en-GB" sz="1200" kern="1200" dirty="0">
                <a:solidFill>
                  <a:schemeClr val="tx1"/>
                </a:solidFill>
                <a:effectLst/>
                <a:latin typeface="+mn-lt"/>
                <a:ea typeface="+mn-ea"/>
                <a:cs typeface="+mn-cs"/>
              </a:rPr>
              <a:t>When done well, a shift-left approach can lead to the following improvements: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faster resolution times, leading to increased productivity for the consumer and, therefore, increased customer satisfaction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reduced number of interruptions and, therefore, an increase in completed projects.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reduction in cost per incident, owing to the availability of a self-service interface that facilitates high-volume requests and offers relevant and accurate resolutions to common issues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increase in the variety of tasks that team members can perform, leading to improved employee satisfaction and retention.</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an organization that is suffering from poor customer feedback and frequent project interruptions, and which has demand for reduced service delivery resolution times, shift-left can address those areas of need. </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151</a:t>
            </a:fld>
            <a:endParaRPr lang="sv-SE"/>
          </a:p>
        </p:txBody>
      </p:sp>
    </p:spTree>
    <p:extLst>
      <p:ext uri="{BB962C8B-B14F-4D97-AF65-F5344CB8AC3E}">
        <p14:creationId xmlns:p14="http://schemas.microsoft.com/office/powerpoint/2010/main" val="342515906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p>
          <a:p>
            <a:endParaRPr lang="en-GB" sz="1200" b="1" kern="1200" noProof="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Identify shift-left opportunities and goals	Review data from a variety of sources, including:</a:t>
            </a:r>
          </a:p>
          <a:p>
            <a:pPr marL="0" indent="0">
              <a:spcBef>
                <a:spcPts val="300"/>
              </a:spcBef>
              <a:buNone/>
              <a:defRPr/>
            </a:pPr>
            <a:r>
              <a:rPr lang="en-GB" sz="1200" dirty="0"/>
              <a:t>								● customer and other stakeholder feedback, on time, cost, or quality metrics</a:t>
            </a:r>
          </a:p>
          <a:p>
            <a:pPr marL="0" indent="0">
              <a:spcBef>
                <a:spcPts val="300"/>
              </a:spcBef>
              <a:buNone/>
              <a:defRPr/>
            </a:pPr>
            <a:r>
              <a:rPr lang="en-GB" sz="1200" dirty="0"/>
              <a:t>								● delays in the flow of work due to handovers between teams</a:t>
            </a:r>
          </a:p>
          <a:p>
            <a:pPr marL="0" indent="0">
              <a:spcBef>
                <a:spcPts val="300"/>
              </a:spcBef>
              <a:buNone/>
              <a:defRPr/>
            </a:pPr>
            <a:r>
              <a:rPr lang="en-GB" sz="1200" dirty="0"/>
              <a:t>								● project interruptions for repetitive incident support</a:t>
            </a:r>
          </a:p>
          <a:p>
            <a:pPr marL="0" indent="0">
              <a:spcBef>
                <a:spcPts val="300"/>
              </a:spcBef>
              <a:buNone/>
              <a:defRPr/>
            </a:pPr>
            <a:r>
              <a:rPr lang="en-GB" sz="1200" dirty="0"/>
              <a:t>								● rework to fix bugs or defects, or other service quality concerns</a:t>
            </a:r>
          </a:p>
          <a:p>
            <a:pPr marL="0" indent="0">
              <a:spcBef>
                <a:spcPts val="300"/>
              </a:spcBef>
              <a:buNone/>
              <a:defRPr/>
            </a:pPr>
            <a:r>
              <a:rPr lang="en-GB" sz="1200" dirty="0"/>
              <a:t>								● staff frustration/feedback</a:t>
            </a: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152</a:t>
            </a:fld>
            <a:endParaRPr lang="sv-SE"/>
          </a:p>
        </p:txBody>
      </p:sp>
    </p:spTree>
    <p:extLst>
      <p:ext uri="{BB962C8B-B14F-4D97-AF65-F5344CB8AC3E}">
        <p14:creationId xmlns:p14="http://schemas.microsoft.com/office/powerpoint/2010/main" val="264795678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Clarify the costs and benefits of improvement		Data is needed to support a business case and communicate expectations by, for example:</a:t>
            </a:r>
            <a:endParaRPr lang="en-GB" sz="1100" b="1" i="1" dirty="0"/>
          </a:p>
          <a:p>
            <a:pPr marL="0" indent="0">
              <a:spcBef>
                <a:spcPts val="300"/>
              </a:spcBef>
              <a:buNone/>
              <a:defRPr/>
            </a:pPr>
            <a:r>
              <a:rPr lang="en-GB" sz="1200" dirty="0"/>
              <a:t>									● cost, time, quality, or experience metrics</a:t>
            </a:r>
          </a:p>
          <a:p>
            <a:pPr marL="0" indent="0">
              <a:spcBef>
                <a:spcPts val="300"/>
              </a:spcBef>
              <a:buNone/>
              <a:defRPr/>
            </a:pPr>
            <a:r>
              <a:rPr lang="en-GB" sz="1200" dirty="0"/>
              <a:t>									● results from a high-level cost–benefit analysis</a:t>
            </a:r>
          </a:p>
          <a:p>
            <a:pPr marL="0" indent="0">
              <a:spcBef>
                <a:spcPts val="300"/>
              </a:spcBef>
              <a:buNone/>
              <a:defRPr/>
            </a:pPr>
            <a:r>
              <a:rPr lang="en-GB" sz="1200" dirty="0"/>
              <a:t>									● identifying affected areas, including practices, processes, people, teams, structures, policies, training, recruitment, roles, and remuneration</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153</a:t>
            </a:fld>
            <a:endParaRPr lang="sv-SE"/>
          </a:p>
        </p:txBody>
      </p:sp>
    </p:spTree>
    <p:extLst>
      <p:ext uri="{BB962C8B-B14F-4D97-AF65-F5344CB8AC3E}">
        <p14:creationId xmlns:p14="http://schemas.microsoft.com/office/powerpoint/2010/main" val="42758085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Set targets						Define new targets, based on the type of work and the goals. </a:t>
            </a:r>
          </a:p>
          <a:p>
            <a:pPr marL="0" indent="0">
              <a:spcBef>
                <a:spcPct val="30000"/>
              </a:spcBef>
              <a:buNone/>
              <a:defRPr/>
            </a:pPr>
            <a:r>
              <a:rPr lang="en-GB" sz="1200" b="1" i="1" dirty="0"/>
              <a:t>							For example:</a:t>
            </a:r>
          </a:p>
          <a:p>
            <a:pPr marL="0" indent="0">
              <a:spcBef>
                <a:spcPts val="300"/>
              </a:spcBef>
              <a:buNone/>
              <a:defRPr/>
            </a:pPr>
            <a:r>
              <a:rPr lang="en-GB" sz="1200" dirty="0"/>
              <a:t>							● resolution/fulfilment times</a:t>
            </a:r>
          </a:p>
          <a:p>
            <a:pPr marL="0" indent="0">
              <a:spcBef>
                <a:spcPts val="300"/>
              </a:spcBef>
              <a:buNone/>
              <a:defRPr/>
            </a:pPr>
            <a:r>
              <a:rPr lang="en-GB" sz="1200" dirty="0"/>
              <a:t>							● number of escalations/interruptions</a:t>
            </a:r>
          </a:p>
          <a:p>
            <a:pPr marL="0" indent="0">
              <a:spcBef>
                <a:spcPts val="300"/>
              </a:spcBef>
              <a:buNone/>
              <a:defRPr/>
            </a:pPr>
            <a:r>
              <a:rPr lang="en-GB" sz="1200" dirty="0"/>
              <a:t>							● number of deployments per day</a:t>
            </a:r>
          </a:p>
          <a:p>
            <a:pPr marL="0" indent="0">
              <a:spcBef>
                <a:spcPts val="300"/>
              </a:spcBef>
              <a:buNone/>
              <a:defRPr/>
            </a:pPr>
            <a:r>
              <a:rPr lang="en-GB" sz="1200" dirty="0"/>
              <a:t>							● customer or other stakeholder satisfaction ratings</a:t>
            </a:r>
          </a:p>
          <a:p>
            <a:pPr marL="0" indent="0">
              <a:spcBef>
                <a:spcPts val="300"/>
              </a:spcBef>
              <a:buNone/>
              <a:defRPr/>
            </a:pPr>
            <a:r>
              <a:rPr lang="en-GB" sz="1200" dirty="0"/>
              <a:t>							● number of audit failures</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154</a:t>
            </a:fld>
            <a:endParaRPr lang="sv-SE"/>
          </a:p>
        </p:txBody>
      </p:sp>
    </p:spTree>
    <p:extLst>
      <p:ext uri="{BB962C8B-B14F-4D97-AF65-F5344CB8AC3E}">
        <p14:creationId xmlns:p14="http://schemas.microsoft.com/office/powerpoint/2010/main" val="222960221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Set up the improvement initiative		Activities include:</a:t>
            </a:r>
          </a:p>
          <a:p>
            <a:pPr marL="0" indent="0">
              <a:spcBef>
                <a:spcPts val="300"/>
              </a:spcBef>
              <a:buNone/>
              <a:defRPr/>
            </a:pPr>
            <a:r>
              <a:rPr lang="en-GB" sz="1200" dirty="0"/>
              <a:t>							● deciding on actions and building them into a coherent strategy</a:t>
            </a:r>
          </a:p>
          <a:p>
            <a:pPr marL="0" indent="0">
              <a:spcBef>
                <a:spcPts val="300"/>
              </a:spcBef>
              <a:buNone/>
              <a:defRPr/>
            </a:pPr>
            <a:r>
              <a:rPr lang="en-GB" sz="1200" dirty="0"/>
              <a:t>							● planning the work required</a:t>
            </a:r>
          </a:p>
          <a:p>
            <a:pPr marL="0" indent="0">
              <a:spcBef>
                <a:spcPts val="300"/>
              </a:spcBef>
              <a:buNone/>
              <a:defRPr/>
            </a:pPr>
            <a:r>
              <a:rPr lang="en-GB" sz="1200" dirty="0"/>
              <a:t>							● working with key people to sell benefits and impact</a:t>
            </a:r>
          </a:p>
          <a:p>
            <a:pPr marL="0" indent="0">
              <a:spcBef>
                <a:spcPts val="300"/>
              </a:spcBef>
              <a:buNone/>
              <a:defRPr/>
            </a:pPr>
            <a:r>
              <a:rPr lang="en-GB" sz="1200" dirty="0"/>
              <a:t>							● communicating with employees and stakeholders</a:t>
            </a:r>
          </a:p>
          <a:p>
            <a:pPr marL="0" indent="0">
              <a:spcBef>
                <a:spcPts val="300"/>
              </a:spcBef>
              <a:buNone/>
              <a:defRPr/>
            </a:pPr>
            <a:r>
              <a:rPr lang="en-GB" sz="1200" dirty="0"/>
              <a:t>							● establishing rapid feedback channels</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155</a:t>
            </a:fld>
            <a:endParaRPr lang="sv-SE"/>
          </a:p>
        </p:txBody>
      </p:sp>
    </p:spTree>
    <p:extLst>
      <p:ext uri="{BB962C8B-B14F-4D97-AF65-F5344CB8AC3E}">
        <p14:creationId xmlns:p14="http://schemas.microsoft.com/office/powerpoint/2010/main" val="9813641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Progress incrementally with feedback	This step can include any of the four dimensions of service management. E.g.:</a:t>
            </a:r>
          </a:p>
          <a:p>
            <a:pPr marL="0" indent="0">
              <a:spcBef>
                <a:spcPts val="300"/>
              </a:spcBef>
              <a:buNone/>
              <a:defRPr/>
            </a:pPr>
            <a:r>
              <a:rPr lang="en-GB" sz="1200" dirty="0"/>
              <a:t>							● pilot specific tasks to leverage quick wins</a:t>
            </a:r>
          </a:p>
          <a:p>
            <a:pPr marL="0" indent="0">
              <a:spcBef>
                <a:spcPts val="300"/>
              </a:spcBef>
              <a:buNone/>
              <a:defRPr/>
            </a:pPr>
            <a:r>
              <a:rPr lang="en-GB" sz="1200" dirty="0"/>
              <a:t>							● periodically analyse quantitative or qualitative feedback, and adjust the shift-left approach</a:t>
            </a:r>
          </a:p>
          <a:p>
            <a:pPr marL="0" indent="0">
              <a:spcBef>
                <a:spcPts val="300"/>
              </a:spcBef>
              <a:buNone/>
              <a:defRPr/>
            </a:pPr>
            <a:r>
              <a:rPr lang="en-GB" sz="1200" dirty="0"/>
              <a:t>							● move a percentage or a number of tasks per month</a:t>
            </a:r>
          </a:p>
          <a:p>
            <a:pPr marL="0" indent="0">
              <a:spcBef>
                <a:spcPts val="300"/>
              </a:spcBef>
              <a:buNone/>
              <a:defRPr/>
            </a:pPr>
            <a:r>
              <a:rPr lang="en-GB" sz="1200" dirty="0"/>
              <a:t>							● benchmark current performance</a:t>
            </a:r>
          </a:p>
          <a:p>
            <a:pPr marL="0" indent="0">
              <a:spcBef>
                <a:spcPts val="300"/>
              </a:spcBef>
              <a:buNone/>
              <a:defRPr/>
            </a:pPr>
            <a:r>
              <a:rPr lang="en-GB" sz="1200" dirty="0"/>
              <a:t>							● retrain or redeploy staff</a:t>
            </a:r>
          </a:p>
          <a:p>
            <a:pPr marL="0" indent="0">
              <a:spcBef>
                <a:spcPts val="300"/>
              </a:spcBef>
              <a:buNone/>
              <a:defRPr/>
            </a:pPr>
            <a:r>
              <a:rPr lang="en-GB" sz="1200" dirty="0"/>
              <a:t>							● review changing roles and responsibilities</a:t>
            </a:r>
          </a:p>
          <a:p>
            <a:pPr marL="0" indent="0">
              <a:spcBef>
                <a:spcPts val="300"/>
              </a:spcBef>
              <a:buNone/>
              <a:defRPr/>
            </a:pPr>
            <a:r>
              <a:rPr lang="en-GB" sz="1200" dirty="0"/>
              <a:t>							● adopt new processes or work instructions</a:t>
            </a:r>
          </a:p>
          <a:p>
            <a:pPr marL="0" indent="0">
              <a:spcBef>
                <a:spcPts val="300"/>
              </a:spcBef>
              <a:buNone/>
              <a:defRPr/>
            </a:pPr>
            <a:r>
              <a:rPr lang="en-GB" sz="1200" dirty="0"/>
              <a:t>							● implement or change automation</a:t>
            </a:r>
          </a:p>
          <a:p>
            <a:pPr marL="0" indent="0">
              <a:spcBef>
                <a:spcPts val="300"/>
              </a:spcBef>
              <a:buNone/>
              <a:defRPr/>
            </a:pPr>
            <a:r>
              <a:rPr lang="en-GB" sz="1200" dirty="0"/>
              <a:t>							● review and modify contracts with partners and suppliers</a:t>
            </a:r>
          </a:p>
          <a:p>
            <a:pPr marL="0" indent="0">
              <a:spcBef>
                <a:spcPts val="300"/>
              </a:spcBef>
              <a:buNone/>
              <a:defRPr/>
            </a:pPr>
            <a:r>
              <a:rPr lang="en-GB" sz="1200" dirty="0"/>
              <a:t>							● update the service catalogue</a:t>
            </a:r>
          </a:p>
          <a:p>
            <a:pPr marL="0" indent="0">
              <a:spcBef>
                <a:spcPts val="300"/>
              </a:spcBef>
              <a:buNone/>
              <a:defRPr/>
            </a:pPr>
            <a:r>
              <a:rPr lang="en-GB" sz="1200" dirty="0"/>
              <a:t>							● define new measurements to track benefits</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156</a:t>
            </a:fld>
            <a:endParaRPr lang="sv-SE"/>
          </a:p>
        </p:txBody>
      </p:sp>
    </p:spTree>
    <p:extLst>
      <p:ext uri="{BB962C8B-B14F-4D97-AF65-F5344CB8AC3E}">
        <p14:creationId xmlns:p14="http://schemas.microsoft.com/office/powerpoint/2010/main" val="661483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5.1.5 Shift-Left approach</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5.1</a:t>
            </a:r>
            <a:endParaRPr lang="en-GB" sz="1200" kern="1200" noProof="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lvl="0" indent="0">
              <a:spcBef>
                <a:spcPct val="30000"/>
              </a:spcBef>
              <a:buNone/>
              <a:defRPr/>
            </a:pPr>
            <a:r>
              <a:rPr lang="en-GB" b="1" dirty="0"/>
              <a:t>Step	</a:t>
            </a:r>
            <a:r>
              <a:rPr lang="en-GB" dirty="0"/>
              <a:t>					</a:t>
            </a:r>
            <a:r>
              <a:rPr lang="en-GB" b="1" dirty="0"/>
              <a:t>Activities</a:t>
            </a:r>
          </a:p>
          <a:p>
            <a:pPr marL="0" indent="0">
              <a:spcBef>
                <a:spcPct val="30000"/>
              </a:spcBef>
              <a:buNone/>
              <a:defRPr/>
            </a:pPr>
            <a:r>
              <a:rPr lang="en-GB" sz="1200" b="1" i="1" dirty="0"/>
              <a:t>Review outcomes			On a periodic basis, or when the initiative ends, it is important to:	</a:t>
            </a:r>
            <a:r>
              <a:rPr lang="en-GB" sz="1200" dirty="0"/>
              <a:t>							</a:t>
            </a:r>
          </a:p>
          <a:p>
            <a:pPr marL="0" indent="0">
              <a:spcBef>
                <a:spcPct val="30000"/>
              </a:spcBef>
              <a:buNone/>
              <a:defRPr/>
            </a:pPr>
            <a:r>
              <a:rPr lang="en-GB" sz="1200" dirty="0"/>
              <a:t>						● identify the achieved benefits, as well as the lessons learned</a:t>
            </a:r>
          </a:p>
          <a:p>
            <a:pPr marL="0" indent="0">
              <a:spcBef>
                <a:spcPct val="30000"/>
              </a:spcBef>
              <a:buNone/>
              <a:defRPr/>
            </a:pPr>
            <a:r>
              <a:rPr lang="en-GB" sz="1200" dirty="0"/>
              <a:t>						● communicate the achieved benefits to employees, customers, and stakeholders</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157</a:t>
            </a:fld>
            <a:endParaRPr lang="sv-SE"/>
          </a:p>
        </p:txBody>
      </p:sp>
    </p:spTree>
    <p:extLst>
      <p:ext uri="{BB962C8B-B14F-4D97-AF65-F5344CB8AC3E}">
        <p14:creationId xmlns:p14="http://schemas.microsoft.com/office/powerpoint/2010/main" val="18435647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5.1.3 How to prioritize work</a:t>
            </a:r>
          </a:p>
          <a:p>
            <a:r>
              <a:rPr lang="en-GB" sz="1200" kern="1200" noProof="0" dirty="0">
                <a:solidFill>
                  <a:schemeClr val="tx1"/>
                </a:solidFill>
                <a:effectLst/>
                <a:latin typeface="+mn-lt"/>
                <a:ea typeface="+mn-ea"/>
                <a:cs typeface="+mn-cs"/>
              </a:rPr>
              <a:t>The prioritization of work can occur at various levels of granularity, with a variety of implications for the wider system, and with various levels of impact on user or customer experience. For example: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Prioritization conducted at a value-stream level increases the need to manage user or customer expectations in order to keep them engaged and to provide regular status updates. This is because, from their perspective, the realization of value is being delayed.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Prioritization conducted at a value-stream step, action, or task level can result in a constraint in the flow of work. Resources that are waiting to be utilized later in the value stream may remain idle, or a build-up of work (a queue or a backlog) may form earlier in the value stream. This phenomenon is commonly referred to as ‘creating a bottleneck’ or ‘creating a constraint’.</a:t>
            </a:r>
            <a:endParaRPr lang="en-GB" noProof="0" dirty="0">
              <a:effectLst/>
            </a:endParaRPr>
          </a:p>
          <a:p>
            <a:pPr lvl="1"/>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As much as is possible, prioritization should be data driven, rather than emotionally driven, and it should consider all available information that affects the demand and workflow. </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There are many different techniques for prioritizing work to minimize queues and wait times. These techniques can be broadly categorized as follows: </a:t>
            </a:r>
          </a:p>
          <a:p>
            <a:pPr lvl="0"/>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Resource availability or quality - </a:t>
            </a:r>
            <a:r>
              <a:rPr lang="en-GB" sz="1200" kern="1200" noProof="0" dirty="0">
                <a:solidFill>
                  <a:schemeClr val="tx1"/>
                </a:solidFill>
                <a:effectLst/>
                <a:latin typeface="+mn-lt"/>
                <a:ea typeface="+mn-ea"/>
                <a:cs typeface="+mn-cs"/>
              </a:rPr>
              <a:t>Prioritization is determined by the availability of resources to complete the work. For example, if an infrastructure support team has one networking specialist to whom every network support case is assigned, then the team should prioritize non- network-related cases whenever the network specialist is occupied.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Current workload - </a:t>
            </a:r>
            <a:r>
              <a:rPr lang="en-GB" sz="1200" kern="1200" noProof="0" dirty="0">
                <a:solidFill>
                  <a:schemeClr val="tx1"/>
                </a:solidFill>
                <a:effectLst/>
                <a:latin typeface="+mn-lt"/>
                <a:ea typeface="+mn-ea"/>
                <a:cs typeface="+mn-cs"/>
              </a:rPr>
              <a:t>Prioritization is determined by the current workload of the resource, provided there are no differences in quality between resources or variations in the sizes of work items, For example, support-centre automation might assign incoming calls or chats to support agents who are not currently engaged with a user, or to agents with smaller workloads.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Age - </a:t>
            </a:r>
            <a:r>
              <a:rPr lang="en-GB" sz="1200" kern="1200" noProof="0" dirty="0">
                <a:solidFill>
                  <a:schemeClr val="tx1"/>
                </a:solidFill>
                <a:effectLst/>
                <a:latin typeface="+mn-lt"/>
                <a:ea typeface="+mn-ea"/>
                <a:cs typeface="+mn-cs"/>
              </a:rPr>
              <a:t>Prioritization is determined by the age of work items; for example:</a:t>
            </a:r>
          </a:p>
          <a:p>
            <a:pPr marL="628650" lvl="1" indent="-171450">
              <a:buFont typeface="Arial" panose="020B0604020202020204" pitchFamily="34" charset="0"/>
              <a:buChar char="•"/>
            </a:pPr>
            <a:r>
              <a:rPr lang="en-GB" sz="1200" b="1" kern="1200" noProof="0" dirty="0">
                <a:solidFill>
                  <a:schemeClr val="tx1"/>
                </a:solidFill>
                <a:effectLst/>
                <a:latin typeface="+mn-lt"/>
                <a:ea typeface="+mn-ea"/>
                <a:cs typeface="+mn-cs"/>
              </a:rPr>
              <a:t>First-in, first-out - </a:t>
            </a:r>
            <a:r>
              <a:rPr lang="en-GB" sz="1200" kern="1200" noProof="0" dirty="0">
                <a:solidFill>
                  <a:schemeClr val="tx1"/>
                </a:solidFill>
                <a:effectLst/>
                <a:latin typeface="+mn-lt"/>
                <a:ea typeface="+mn-ea"/>
                <a:cs typeface="+mn-cs"/>
              </a:rPr>
              <a:t>The oldest waiting item is actioned.</a:t>
            </a:r>
          </a:p>
          <a:p>
            <a:pPr marL="628650" lvl="1" indent="-171450">
              <a:buFont typeface="Arial" panose="020B0604020202020204" pitchFamily="34" charset="0"/>
              <a:buChar char="•"/>
            </a:pPr>
            <a:r>
              <a:rPr lang="en-GB" sz="1200" b="1" kern="1200" noProof="0" dirty="0">
                <a:solidFill>
                  <a:schemeClr val="tx1"/>
                </a:solidFill>
                <a:effectLst/>
                <a:latin typeface="+mn-lt"/>
                <a:ea typeface="+mn-ea"/>
                <a:cs typeface="+mn-cs"/>
              </a:rPr>
              <a:t>Last-in, first-out - </a:t>
            </a:r>
            <a:r>
              <a:rPr lang="en-GB" sz="1200" kern="1200" noProof="0" dirty="0">
                <a:solidFill>
                  <a:schemeClr val="tx1"/>
                </a:solidFill>
                <a:effectLst/>
                <a:latin typeface="+mn-lt"/>
                <a:ea typeface="+mn-ea"/>
                <a:cs typeface="+mn-cs"/>
              </a:rPr>
              <a:t>The newest waiting item is actioned.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Time factors - </a:t>
            </a:r>
            <a:r>
              <a:rPr lang="en-GB" sz="1200" kern="1200" noProof="0" dirty="0">
                <a:solidFill>
                  <a:schemeClr val="tx1"/>
                </a:solidFill>
                <a:effectLst/>
                <a:latin typeface="+mn-lt"/>
                <a:ea typeface="+mn-ea"/>
                <a:cs typeface="+mn-cs"/>
              </a:rPr>
              <a:t>Prioritization is determined by the time required to complete work items; for example, by:</a:t>
            </a:r>
          </a:p>
          <a:p>
            <a:pPr marL="628650" lvl="1" indent="-171450">
              <a:buFont typeface="Arial" panose="020B0604020202020204" pitchFamily="34" charset="0"/>
              <a:buChar char="•"/>
            </a:pPr>
            <a:r>
              <a:rPr lang="en-GB" sz="1200" b="1" kern="1200" noProof="0" dirty="0">
                <a:solidFill>
                  <a:schemeClr val="tx1"/>
                </a:solidFill>
                <a:effectLst/>
                <a:latin typeface="+mn-lt"/>
                <a:ea typeface="+mn-ea"/>
                <a:cs typeface="+mn-cs"/>
              </a:rPr>
              <a:t>Shortest item first - </a:t>
            </a:r>
            <a:r>
              <a:rPr lang="en-GB" sz="1200" kern="1200" noProof="0" dirty="0">
                <a:solidFill>
                  <a:schemeClr val="tx1"/>
                </a:solidFill>
                <a:effectLst/>
                <a:latin typeface="+mn-lt"/>
                <a:ea typeface="+mn-ea"/>
                <a:cs typeface="+mn-cs"/>
              </a:rPr>
              <a:t>The item that can be completed the quickest is actioned next</a:t>
            </a:r>
          </a:p>
          <a:p>
            <a:pPr marL="628650" lvl="1" indent="-171450">
              <a:buFont typeface="Arial" panose="020B0604020202020204" pitchFamily="34" charset="0"/>
              <a:buChar char="•"/>
            </a:pPr>
            <a:r>
              <a:rPr lang="en-GB" sz="1200" b="1" kern="1200" noProof="0" dirty="0">
                <a:solidFill>
                  <a:schemeClr val="tx1"/>
                </a:solidFill>
                <a:effectLst/>
                <a:latin typeface="+mn-lt"/>
                <a:ea typeface="+mn-ea"/>
                <a:cs typeface="+mn-cs"/>
              </a:rPr>
              <a:t>Longest item first - </a:t>
            </a:r>
            <a:r>
              <a:rPr lang="en-GB" sz="1200" kern="1200" noProof="0" dirty="0">
                <a:solidFill>
                  <a:schemeClr val="tx1"/>
                </a:solidFill>
                <a:effectLst/>
                <a:latin typeface="+mn-lt"/>
                <a:ea typeface="+mn-ea"/>
                <a:cs typeface="+mn-cs"/>
              </a:rPr>
              <a:t>The item that requires the most time to complete is actioned next. </a:t>
            </a:r>
            <a:endParaRPr lang="en-GB" sz="1200" b="0" kern="1200" noProof="0" dirty="0">
              <a:solidFill>
                <a:schemeClr val="tx1"/>
              </a:solidFill>
              <a:effectLst/>
              <a:latin typeface="+mn-lt"/>
              <a:ea typeface="+mn-ea"/>
              <a:cs typeface="+mn-cs"/>
            </a:endParaRPr>
          </a:p>
          <a:p>
            <a:pPr marL="628650" lvl="1" indent="-171450">
              <a:buFont typeface="Arial" panose="020B0604020202020204" pitchFamily="34" charset="0"/>
              <a:buChar char="•"/>
            </a:pP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Economic or financial factors - </a:t>
            </a:r>
            <a:r>
              <a:rPr lang="en-GB" sz="1200" kern="1200" noProof="0" dirty="0">
                <a:solidFill>
                  <a:schemeClr val="tx1"/>
                </a:solidFill>
                <a:effectLst/>
                <a:latin typeface="+mn-lt"/>
                <a:ea typeface="+mn-ea"/>
                <a:cs typeface="+mn-cs"/>
              </a:rPr>
              <a:t>Prioritization is determined by the monetary benefits and costs of work items. For example, an organization that has the capacity to process just one work item is likely to prioritize the item that has the highest economic benefit, such as that which earns most revenue, has the highest financial impact, or has the highest return on investment.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Economic penalties - </a:t>
            </a:r>
            <a:r>
              <a:rPr lang="en-GB" sz="1200" kern="1200" noProof="0" dirty="0">
                <a:solidFill>
                  <a:schemeClr val="tx1"/>
                </a:solidFill>
                <a:effectLst/>
                <a:latin typeface="+mn-lt"/>
                <a:ea typeface="+mn-ea"/>
                <a:cs typeface="+mn-cs"/>
              </a:rPr>
              <a:t>Prioritization is of work items subject to economic penalty, such as a compliance feature that will reduce a regulatory fine.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Source or type of demand - </a:t>
            </a:r>
            <a:r>
              <a:rPr lang="en-GB" sz="1200" kern="1200" noProof="0" dirty="0">
                <a:solidFill>
                  <a:schemeClr val="tx1"/>
                </a:solidFill>
                <a:effectLst/>
                <a:latin typeface="+mn-lt"/>
                <a:ea typeface="+mn-ea"/>
                <a:cs typeface="+mn-cs"/>
              </a:rPr>
              <a:t>Prioritization is of work items that are entitled to more immediate attention, such as a request from the CIO of an organization. Commonly, organizations create levels of entitlement (and set prices accordingly); for example, technology vendors and support service providers may implement a tier-based system in which silver-tier customers are prioritized over bronze-tier customers.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Triage - </a:t>
            </a:r>
            <a:r>
              <a:rPr lang="en-GB" sz="1200" kern="1200" noProof="0" dirty="0">
                <a:solidFill>
                  <a:schemeClr val="tx1"/>
                </a:solidFill>
                <a:effectLst/>
                <a:latin typeface="+mn-lt"/>
                <a:ea typeface="+mn-ea"/>
                <a:cs typeface="+mn-cs"/>
              </a:rPr>
              <a:t>Prioritization is determined by urgency, based upon an assessment of the impact a delay may cause. For example, a doctor would prioritize treating a broken bone over a cold. Less urgent needs are only considered when more urgent needs have been addressed. Organizations should supplement this technique with procedures to ensure that low priority work is not left unattended. For example, support organizations often increase the priority of open support issues when certain deadlines or thresholds approach.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158</a:t>
            </a:fld>
            <a:endParaRPr lang="sv-SE"/>
          </a:p>
        </p:txBody>
      </p:sp>
    </p:spTree>
    <p:extLst>
      <p:ext uri="{BB962C8B-B14F-4D97-AF65-F5344CB8AC3E}">
        <p14:creationId xmlns:p14="http://schemas.microsoft.com/office/powerpoint/2010/main" val="35171485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5.1.3 How to prioritize work (continued)</a:t>
            </a:r>
          </a:p>
          <a:p>
            <a:r>
              <a:rPr lang="en-GB" sz="1200" kern="1200" dirty="0">
                <a:solidFill>
                  <a:schemeClr val="tx1"/>
                </a:solidFill>
                <a:effectLst/>
                <a:latin typeface="+mn-lt"/>
                <a:ea typeface="+mn-ea"/>
                <a:cs typeface="+mn-cs"/>
              </a:rPr>
              <a:t>It is important to note that prioritization techniques are context-specific. A technique that works for one environment or type of work might not work for another. At the same time, it is useful to align the prioritization of all types of work against a simple set of common objectives. For example, the prioritization of: </a:t>
            </a:r>
          </a:p>
          <a:p>
            <a:endParaRPr lang="en-GB" dirty="0">
              <a:effectLst/>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Continual improvement opportunities - </a:t>
            </a:r>
            <a:r>
              <a:rPr lang="en-GB" sz="1200" kern="1200" dirty="0">
                <a:solidFill>
                  <a:schemeClr val="tx1"/>
                </a:solidFill>
                <a:effectLst/>
                <a:latin typeface="+mn-lt"/>
                <a:ea typeface="+mn-ea"/>
                <a:cs typeface="+mn-cs"/>
              </a:rPr>
              <a:t>These can be determined in the same way as other projects, such as using ROI estimates.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Incidents - </a:t>
            </a:r>
            <a:r>
              <a:rPr lang="en-GB" sz="1200" kern="1200" dirty="0">
                <a:solidFill>
                  <a:schemeClr val="tx1"/>
                </a:solidFill>
                <a:effectLst/>
                <a:latin typeface="+mn-lt"/>
                <a:ea typeface="+mn-ea"/>
                <a:cs typeface="+mn-cs"/>
              </a:rPr>
              <a:t>These can be determined in the same way as items in a development backlog (e.g. using economic benefit/ penalty estimates).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also common to find several prioritization techniques working together. For example: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the Cost of Delay</a:t>
            </a:r>
            <a:r>
              <a:rPr lang="en-GB" sz="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method, prioritization considers the economic impact or penalty over urgency.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the Weighted Shortest Job First (WSJF)</a:t>
            </a:r>
            <a:r>
              <a:rPr lang="en-GB" sz="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method, prioritization considers the Cost of Delay and the duration of the work. </a:t>
            </a:r>
            <a:endParaRPr lang="en-GB" dirty="0">
              <a:effectLst/>
            </a:endParaRPr>
          </a:p>
          <a:p>
            <a:pPr lvl="1"/>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common technique for prioritizing incidents is to consider both impact (an economic factor) and urgency (a time factor). Work prioritization should be revised periodically or as more work enters the system; this allows for the dynamic reallocation of resources to manage queues.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159</a:t>
            </a:fld>
            <a:endParaRPr lang="sv-SE"/>
          </a:p>
        </p:txBody>
      </p:sp>
    </p:spTree>
    <p:extLst>
      <p:ext uri="{BB962C8B-B14F-4D97-AF65-F5344CB8AC3E}">
        <p14:creationId xmlns:p14="http://schemas.microsoft.com/office/powerpoint/2010/main" val="388371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Governance </a:t>
            </a:r>
            <a:endParaRPr lang="en-GB" b="1" noProof="0" dirty="0"/>
          </a:p>
          <a:p>
            <a:r>
              <a:rPr lang="en-GB" sz="1200" kern="1200" noProof="0" dirty="0">
                <a:solidFill>
                  <a:schemeClr val="tx1"/>
                </a:solidFill>
                <a:effectLst/>
                <a:latin typeface="+mn-lt"/>
                <a:ea typeface="+mn-ea"/>
                <a:cs typeface="+mn-cs"/>
              </a:rPr>
              <a:t>Governance is the means by which an organization is directed and controlled. The role and position of governance in the ITIL SVS will vary depending on how the SVS is applied in an organization. </a:t>
            </a:r>
          </a:p>
          <a:p>
            <a:endParaRPr lang="en-GB" sz="1200" kern="1200" noProof="0" dirty="0">
              <a:solidFill>
                <a:schemeClr val="tx1"/>
              </a:solidFill>
              <a:effectLst/>
              <a:latin typeface="+mn-lt"/>
              <a:ea typeface="+mn-ea"/>
              <a:cs typeface="+mn-cs"/>
            </a:endParaRPr>
          </a:p>
          <a:p>
            <a:pPr marL="0" indent="0">
              <a:buNone/>
            </a:pPr>
            <a:r>
              <a:rPr lang="en-GB" dirty="0"/>
              <a:t>The governance function of an organization has three main responsibilities:</a:t>
            </a:r>
          </a:p>
          <a:p>
            <a:pPr marL="171450" indent="-171450">
              <a:buFont typeface="Arial" panose="020B0604020202020204" pitchFamily="34" charset="0"/>
              <a:buChar char="•"/>
            </a:pPr>
            <a:r>
              <a:rPr lang="en-GB" b="1" dirty="0"/>
              <a:t>Evaluate</a:t>
            </a:r>
            <a:r>
              <a:rPr lang="en-GB" dirty="0"/>
              <a:t> – to identify the right options and objectives for the organization</a:t>
            </a:r>
          </a:p>
          <a:p>
            <a:pPr marL="171450" indent="-171450">
              <a:buFont typeface="Arial" panose="020B0604020202020204" pitchFamily="34" charset="0"/>
              <a:buChar char="•"/>
            </a:pPr>
            <a:r>
              <a:rPr lang="en-GB" b="1" dirty="0"/>
              <a:t>Direct</a:t>
            </a:r>
            <a:r>
              <a:rPr lang="en-GB" dirty="0"/>
              <a:t> – to point out the right direction and set overall objectives for the organization</a:t>
            </a:r>
          </a:p>
          <a:p>
            <a:pPr marL="171450" indent="-171450">
              <a:buFont typeface="Arial" panose="020B0604020202020204" pitchFamily="34" charset="0"/>
              <a:buChar char="•"/>
            </a:pPr>
            <a:r>
              <a:rPr lang="en-GB" b="1" dirty="0"/>
              <a:t>Monitor</a:t>
            </a:r>
            <a:r>
              <a:rPr lang="en-GB" dirty="0"/>
              <a:t> – to follow up on the management and realisation of agreed objectives.</a:t>
            </a:r>
          </a:p>
          <a:p>
            <a:pPr marL="0" indent="0">
              <a:buNone/>
            </a:pPr>
            <a:endParaRPr lang="en-GB" sz="1050" dirty="0"/>
          </a:p>
          <a:p>
            <a:pPr marL="0" indent="0">
              <a:buNone/>
            </a:pPr>
            <a:r>
              <a:rPr lang="en-GB" dirty="0"/>
              <a:t>The acronym </a:t>
            </a:r>
            <a:r>
              <a:rPr lang="en-GB" b="1" dirty="0"/>
              <a:t>EDM</a:t>
            </a:r>
            <a:r>
              <a:rPr lang="en-GB" dirty="0"/>
              <a:t> is commonly used to refer to these three distinct responsibilities. It’s important to understand the reason for the separation and the difference between the three.</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a:t>
            </a:fld>
            <a:endParaRPr lang="sv-SE" dirty="0"/>
          </a:p>
        </p:txBody>
      </p:sp>
    </p:spTree>
    <p:extLst>
      <p:ext uri="{BB962C8B-B14F-4D97-AF65-F5344CB8AC3E}">
        <p14:creationId xmlns:p14="http://schemas.microsoft.com/office/powerpoint/2010/main" val="17094205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dirty="0">
                <a:solidFill>
                  <a:schemeClr val="tx1"/>
                </a:solidFill>
                <a:effectLst/>
                <a:latin typeface="+mn-lt"/>
                <a:ea typeface="+mn-ea"/>
                <a:cs typeface="+mn-cs"/>
              </a:rPr>
              <a:t>5.2 COMMERCIAL AND SOURCING CONSIDERATIONS </a:t>
            </a:r>
            <a:endParaRPr lang="en-GB" dirty="0"/>
          </a:p>
          <a:p>
            <a:r>
              <a:rPr lang="en-GB" sz="1200" kern="1200" dirty="0">
                <a:solidFill>
                  <a:schemeClr val="tx1"/>
                </a:solidFill>
                <a:effectLst/>
                <a:latin typeface="+mn-lt"/>
                <a:ea typeface="+mn-ea"/>
                <a:cs typeface="+mn-cs"/>
              </a:rPr>
              <a:t>The service provider has the option of creating the service components themselves, or obtaining them from partners or suppliers. </a:t>
            </a:r>
          </a:p>
          <a:p>
            <a:endParaRPr lang="en-GB" dirty="0"/>
          </a:p>
          <a:p>
            <a:r>
              <a:rPr lang="en-GB" sz="1200" kern="1200" dirty="0">
                <a:solidFill>
                  <a:schemeClr val="tx1"/>
                </a:solidFill>
                <a:effectLst/>
                <a:latin typeface="+mn-lt"/>
                <a:ea typeface="+mn-ea"/>
                <a:cs typeface="+mn-cs"/>
              </a:rPr>
              <a:t>It is important to remember: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partner is an organization that provides products and services to consumers and works closely with its consumers to achieve common goals and objectives.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supplier is an organization that provides products and services to consumers but does not have goals or objectives in common with its consumers.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‘Vendor’ is a generic term used to describe any organization that sells a product or service to a customer. From the service consumer’s perspective, a vendor can either be a partner or a supplier, or it can have no direct service relationship with the service consumer. A vendor can also be a partner in some areas and a supplier in others.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cloud services provider might supply infrastructure services to a consumer, but also partner with that consumer to implement tools that allow the consumer to maximize their consumption of those services.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customer service provider might supply skilled staff, tools, and other resources to a consumer, but also partner with that consumer to run a marketing campaign that highlights the quality of their customer care. </a:t>
            </a:r>
            <a:endParaRPr lang="en-GB" dirty="0">
              <a:effectLst/>
            </a:endParaRPr>
          </a:p>
          <a:p>
            <a:pPr lvl="1"/>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section refers to ‘service components’ as a generic term that can cover people, tools, information, or any other type of resource that is used to create, deliver, or support products and services. It uses ‘organization’ to refer to the buyer or consumer of services, and ‘vendor’ to refer to the provider of services. </a:t>
            </a:r>
          </a:p>
          <a:p>
            <a:pPr lvl="0"/>
            <a:endParaRPr lang="en-GB" dirty="0">
              <a:effectLst/>
            </a:endParaRPr>
          </a:p>
          <a:p>
            <a:pPr lvl="0"/>
            <a:r>
              <a:rPr lang="en-GB" sz="1200" kern="1200" dirty="0">
                <a:solidFill>
                  <a:schemeClr val="tx1"/>
                </a:solidFill>
                <a:effectLst/>
                <a:latin typeface="+mn-lt"/>
                <a:ea typeface="+mn-ea"/>
                <a:cs typeface="+mn-cs"/>
              </a:rPr>
              <a:t>It is increasingly rare for organizations to create products and services using only their existing resources. As a result, organizations frequently have to decide whether to build or buy service components. These decisions should be made using data and evidence rather than emotion, rumour, or unconfirmed reports. In response to the growing complexity of such decision-making, many organizations, especially large enterprises, adopt formal sourcing strategies in which they consider factors such as: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organization’s current and future sourcing needs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current and estimated future costs of sourcing service components (often, the TCO is considered)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scarcity of resources in the ecosystem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influence of competition, suppliers, and customers within the ecosystem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barriers preventing new suppliers from emerging, and those preventing existing suppliers from winding down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costs and risks of sourcing components from an array of suppliers. </a:t>
            </a:r>
          </a:p>
          <a:p>
            <a:endParaRPr lang="en-GB" dirty="0">
              <a:effectLst/>
            </a:endParaRPr>
          </a:p>
          <a:p>
            <a:r>
              <a:rPr lang="en-GB" sz="1200" kern="1200" dirty="0">
                <a:solidFill>
                  <a:schemeClr val="tx1"/>
                </a:solidFill>
                <a:effectLst/>
                <a:latin typeface="+mn-lt"/>
                <a:ea typeface="+mn-ea"/>
                <a:cs typeface="+mn-cs"/>
              </a:rPr>
              <a:t>These considerations are used to form a sourcing strategy, along with associated plans and models on how to source each type of service component.</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160</a:t>
            </a:fld>
            <a:endParaRPr lang="sv-SE"/>
          </a:p>
        </p:txBody>
      </p:sp>
    </p:spTree>
    <p:extLst>
      <p:ext uri="{BB962C8B-B14F-4D97-AF65-F5344CB8AC3E}">
        <p14:creationId xmlns:p14="http://schemas.microsoft.com/office/powerpoint/2010/main" val="35726549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5.2.1 ’Build vs buy’ considerations</a:t>
            </a:r>
          </a:p>
          <a:p>
            <a:r>
              <a:rPr lang="en-GB" sz="1200" kern="1200" dirty="0">
                <a:solidFill>
                  <a:schemeClr val="tx1"/>
                </a:solidFill>
                <a:effectLst/>
                <a:latin typeface="+mn-lt"/>
                <a:ea typeface="+mn-ea"/>
                <a:cs typeface="+mn-cs"/>
              </a:rPr>
              <a:t>It is important to recognize biases or pressures that arise from: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familiarity with a prior version of a tool, or with the tool vendor’s products and services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prior experience in using the product and service without recognizing the difference in context</a:t>
            </a:r>
            <a:r>
              <a:rPr lang="en-GB" sz="8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strong desire to work with new tools or skills simply because they are new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aggressive sales tactics by the vendor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pressures to reduce cost, often at the expense of quality. </a:t>
            </a:r>
          </a:p>
          <a:p>
            <a:pPr lvl="0"/>
            <a:endParaRPr lang="en-GB" dirty="0">
              <a:effectLst/>
            </a:endParaRPr>
          </a:p>
          <a:p>
            <a:pPr lvl="0"/>
            <a:r>
              <a:rPr lang="en-GB" sz="1200" b="1" kern="1200" dirty="0">
                <a:solidFill>
                  <a:schemeClr val="tx1"/>
                </a:solidFill>
                <a:effectLst/>
                <a:latin typeface="+mn-lt"/>
                <a:ea typeface="+mn-ea"/>
                <a:cs typeface="+mn-cs"/>
              </a:rPr>
              <a:t>Building</a:t>
            </a:r>
            <a:r>
              <a:rPr lang="en-GB" sz="1200" kern="1200" dirty="0">
                <a:solidFill>
                  <a:schemeClr val="tx1"/>
                </a:solidFill>
                <a:effectLst/>
                <a:latin typeface="+mn-lt"/>
                <a:ea typeface="+mn-ea"/>
                <a:cs typeface="+mn-cs"/>
              </a:rPr>
              <a:t> service components using existing resources works better in contexts where: </a:t>
            </a:r>
            <a:endParaRPr lang="en-GB" sz="18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service component heavily relies on knowledge of the organization and its business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customer demand for personalized products, services, or experience is high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ecosystem is volatile or subject to rapid change (e.g. when customers face little or no cost when switching between competitors, the provider’s business model is rapidly changing, or the use of products or services is evolving)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service components lack mass-market adoption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compliance to standards and policies is a high priority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service provider is undergoing rapid growth, either organically or through acquisitions or transformations, which can lead to inconsistent or frequently changing requirements.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Buying </a:t>
            </a:r>
            <a:r>
              <a:rPr lang="en-GB" sz="1200" kern="1200" dirty="0">
                <a:solidFill>
                  <a:schemeClr val="tx1"/>
                </a:solidFill>
                <a:effectLst/>
                <a:latin typeface="+mn-lt"/>
                <a:ea typeface="+mn-ea"/>
                <a:cs typeface="+mn-cs"/>
              </a:rPr>
              <a:t>(or otherwise acquiring) service components from partners and suppliers works well when: </a:t>
            </a:r>
            <a:endParaRPr lang="en-GB" sz="18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in-house resources are scarce or highly utilized in other areas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skills or competencies needed to create, operate, and maintain the component are highly specialized and would take time to build (e.g. most organizations do not manufacture their own computing equipment)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processes to build products and services are immature and need to be developed and implemented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components or services are highly commoditized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demand for service components is low or subject to significant fluctuation (e.g. seasonal demand or demand triggered by rare events)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service component is not core to the strategy, brand, or competitive differentiation of the service provider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creating the service component is predictable and repetitive work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ecosystem is stable and generally not subject to volatility. </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0292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5.2.1.1 Commodification </a:t>
            </a:r>
          </a:p>
          <a:p>
            <a:r>
              <a:rPr lang="en-GB" sz="1200" kern="1200" dirty="0">
                <a:solidFill>
                  <a:schemeClr val="tx1"/>
                </a:solidFill>
                <a:effectLst/>
                <a:latin typeface="+mn-lt"/>
                <a:ea typeface="+mn-ea"/>
                <a:cs typeface="+mn-cs"/>
              </a:rPr>
              <a:t>As technology adoption increases, there is often a need for higher-order tools to manage technology more efficiently and effectively.</a:t>
            </a:r>
            <a:r>
              <a:rPr lang="en-GB" sz="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example: </a:t>
            </a:r>
            <a:endParaRPr lang="en-GB" dirty="0">
              <a:effectLst/>
            </a:endParaRPr>
          </a:p>
          <a:p>
            <a:pPr lvl="0"/>
            <a:endParaRPr lang="en-GB" sz="1800" kern="1200" dirty="0">
              <a:solidFill>
                <a:schemeClr val="tx1"/>
              </a:solidFill>
              <a:effectLst/>
              <a:latin typeface="+mn-lt"/>
              <a:ea typeface="+mn-ea"/>
              <a:cs typeface="+mn-cs"/>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the use of data centres became more prevalent and as computing power increased, virtualization tools emerged to manage virtual infrastructure.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the cost of computing and storage fell, and as virtualization tools matured, cloud computing models (infrastructure-as-a-service) emerged.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cloud computing models matured, other cloud-enabled platforms emerged, such as platforms-as-a-service, software-as-a-service, and more recently, functions-as-a-service. </a:t>
            </a:r>
          </a:p>
          <a:p>
            <a:pPr lvl="0"/>
            <a:endParaRPr lang="en-GB" dirty="0">
              <a:effectLst/>
            </a:endParaRPr>
          </a:p>
          <a:p>
            <a:pPr lvl="0"/>
            <a:r>
              <a:rPr lang="en-GB" sz="1200" kern="1200" dirty="0">
                <a:solidFill>
                  <a:schemeClr val="tx1"/>
                </a:solidFill>
                <a:effectLst/>
                <a:latin typeface="+mn-lt"/>
                <a:ea typeface="+mn-ea"/>
                <a:cs typeface="+mn-cs"/>
              </a:rPr>
              <a:t>This means that when considering whether to build or buy a service component, it is important to consider the current level of ‘commodification’ and ongoing industry trends to commodify that component. </a:t>
            </a:r>
            <a:endParaRPr lang="en-GB" dirty="0">
              <a:effectLst/>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4447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5.2.1.2 Defining requirements for service components  </a:t>
            </a:r>
          </a:p>
          <a:p>
            <a:r>
              <a:rPr lang="en-GB" sz="1200" kern="1200" dirty="0">
                <a:solidFill>
                  <a:schemeClr val="tx1"/>
                </a:solidFill>
                <a:effectLst/>
                <a:latin typeface="+mn-lt"/>
                <a:ea typeface="+mn-ea"/>
                <a:cs typeface="+mn-cs"/>
              </a:rPr>
              <a:t>When defining requirements, an organization should reflect the needs of all relevant stakeholders. As a result, requirements for service components should cover a broad range of topics and should not be limited to the functional needs that are articulated by users. Requirements that other stakeholders might address include: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maintainability and supportability of the component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geographic location of vendor resources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cultural alignment between the organization and the vendor</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cost of service consumption (e.g. skills needed in-house, and financial outflow over time)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alignment with the organization’s business, technical, and information architecture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vendor brand and public image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interchangeability of vendors.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common approach to defining requirements is to focus on the technical (functional and non- functional) features of a product or the technical quality of a service. However, it is frequently better to define requirements using outcomes. For example, a technical requirement to: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‘use email’ could be phrased as ‘communicate with users’ when described as an outcome requirement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‘check-out and check-in code’ could be phrased as ‘version control code’ when described as an outcome requirement.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key challenge when defining requirements for service components is determining which features are essential and which are merely beneficial. For example, when defining requirements for: </a:t>
            </a:r>
            <a:endParaRPr lang="en-GB" dirty="0">
              <a:effectLst/>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 incident management tool, an organization might consider integration with the corporate email system to be essential, and integration with SMS or text messaging systems to be beneficial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code repository tool, the requirement to ‘check out’ and ‘check in’ code might be deemed essential, and the ability to send notifications when a code has been changed might be deemed beneficial. </a:t>
            </a:r>
            <a:endParaRPr lang="en-GB" dirty="0">
              <a:effectLst/>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Defining and prioritizing requirements is often a complex and emotionally charged exercise. The </a:t>
            </a:r>
            <a:r>
              <a:rPr lang="en-GB" sz="1200" kern="1200" dirty="0" err="1">
                <a:solidFill>
                  <a:schemeClr val="tx1"/>
                </a:solidFill>
                <a:effectLst/>
                <a:latin typeface="+mn-lt"/>
                <a:ea typeface="+mn-ea"/>
                <a:cs typeface="+mn-cs"/>
              </a:rPr>
              <a:t>MoSCoW</a:t>
            </a:r>
            <a:r>
              <a:rPr lang="en-GB" sz="1200" kern="1200" dirty="0">
                <a:solidFill>
                  <a:schemeClr val="tx1"/>
                </a:solidFill>
                <a:effectLst/>
                <a:latin typeface="+mn-lt"/>
                <a:ea typeface="+mn-ea"/>
                <a:cs typeface="+mn-cs"/>
              </a:rPr>
              <a:t> method is a simple prioritization technique for managing requirements. It relies on cooperation, and often negotiation, between all relevant stakeholders. As a result, it allows stakeholders to explicitly agree on priorities. </a:t>
            </a:r>
            <a:endParaRPr lang="en-GB" dirty="0">
              <a:effectLst/>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MoSCoW</a:t>
            </a:r>
            <a:r>
              <a:rPr lang="en-GB" sz="1200" kern="1200" dirty="0">
                <a:solidFill>
                  <a:schemeClr val="tx1"/>
                </a:solidFill>
                <a:effectLst/>
                <a:latin typeface="+mn-lt"/>
                <a:ea typeface="+mn-ea"/>
                <a:cs typeface="+mn-cs"/>
              </a:rPr>
              <a:t> acronym stands for:</a:t>
            </a:r>
            <a:endParaRPr lang="en-GB" sz="18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Must have </a:t>
            </a:r>
            <a:r>
              <a:rPr lang="en-GB" sz="1200" kern="1200" dirty="0">
                <a:solidFill>
                  <a:schemeClr val="tx1"/>
                </a:solidFill>
                <a:effectLst/>
                <a:latin typeface="+mn-lt"/>
                <a:ea typeface="+mn-ea"/>
                <a:cs typeface="+mn-cs"/>
              </a:rPr>
              <a:t>The mandatory requirement covering the most important needs.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Should </a:t>
            </a:r>
            <a:r>
              <a:rPr lang="en-GB" sz="1200" kern="1200" dirty="0">
                <a:solidFill>
                  <a:schemeClr val="tx1"/>
                </a:solidFill>
                <a:effectLst/>
                <a:latin typeface="+mn-lt"/>
                <a:ea typeface="+mn-ea"/>
                <a:cs typeface="+mn-cs"/>
              </a:rPr>
              <a:t>have The requirements that should be included if possible.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Could </a:t>
            </a:r>
            <a:r>
              <a:rPr lang="en-GB" sz="1200" kern="1200" dirty="0">
                <a:solidFill>
                  <a:schemeClr val="tx1"/>
                </a:solidFill>
                <a:effectLst/>
                <a:latin typeface="+mn-lt"/>
                <a:ea typeface="+mn-ea"/>
                <a:cs typeface="+mn-cs"/>
              </a:rPr>
              <a:t>have The requirements that could be included if they do not affect the ‘should’ or ‘must’ requirements.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Won’t </a:t>
            </a:r>
            <a:r>
              <a:rPr lang="en-GB" sz="1200" kern="1200" dirty="0">
                <a:solidFill>
                  <a:schemeClr val="tx1"/>
                </a:solidFill>
                <a:effectLst/>
                <a:latin typeface="+mn-lt"/>
                <a:ea typeface="+mn-ea"/>
                <a:cs typeface="+mn-cs"/>
              </a:rPr>
              <a:t>have Requirements that will not be included this time but may be included in a future release.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method covers the requirements that will not be delivered. This is useful, as lists are commonly overpopulated with unnecessary requirements, such as reports that nobody needs. These requirements increase cost without adding value. </a:t>
            </a:r>
            <a:endParaRPr lang="en-GB" dirty="0">
              <a:effectLst/>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8959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i="0" kern="1200" noProof="0" dirty="0">
                <a:solidFill>
                  <a:schemeClr val="tx1"/>
                </a:solidFill>
                <a:effectLst/>
                <a:latin typeface="+mn-lt"/>
                <a:ea typeface="+mn-ea"/>
                <a:cs typeface="+mn-cs"/>
              </a:rPr>
              <a:t>5.2.1.3 Selecting a suitable vendor </a:t>
            </a:r>
            <a:endParaRPr lang="en-GB" i="0" noProof="0" dirty="0">
              <a:effectLst/>
            </a:endParaRPr>
          </a:p>
          <a:p>
            <a:r>
              <a:rPr lang="en-GB" sz="1200" kern="1200" noProof="0" dirty="0">
                <a:solidFill>
                  <a:schemeClr val="tx1"/>
                </a:solidFill>
                <a:effectLst/>
                <a:latin typeface="+mn-lt"/>
                <a:ea typeface="+mn-ea"/>
                <a:cs typeface="+mn-cs"/>
              </a:rPr>
              <a:t>When looking for a vendor, organizations typically publish requirements for services or service components and invite potential partners and suppliers to respond. Depending on the needs or context, this exercise can be termed either: </a:t>
            </a:r>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A request for quote (RFQ) - </a:t>
            </a:r>
            <a:r>
              <a:rPr lang="en-GB" sz="1200" kern="1200" noProof="0" dirty="0">
                <a:solidFill>
                  <a:schemeClr val="tx1"/>
                </a:solidFill>
                <a:effectLst/>
                <a:latin typeface="+mn-lt"/>
                <a:ea typeface="+mn-ea"/>
                <a:cs typeface="+mn-cs"/>
              </a:rPr>
              <a:t>This technique is used when requirements have been defined and prioritized, and the organization needs information on:</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how vendors might meet requirements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how much it might cost to meet the published requirements.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A request for proposal (RFP) - </a:t>
            </a:r>
            <a:r>
              <a:rPr lang="en-GB" sz="1200" kern="1200" noProof="0" dirty="0">
                <a:solidFill>
                  <a:schemeClr val="tx1"/>
                </a:solidFill>
                <a:effectLst/>
                <a:latin typeface="+mn-lt"/>
                <a:ea typeface="+mn-ea"/>
                <a:cs typeface="+mn-cs"/>
              </a:rPr>
              <a:t>This technique is used when the problem or challenge statement has been clearly articulated, but the exact requirements or specifications of the service components are unclear or likely to change. Vendors need to provide recommendations or potential solutions, articulating benefits and outcomes as well as costs.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A request for information (RFI) - </a:t>
            </a:r>
            <a:r>
              <a:rPr lang="en-GB" sz="1200" kern="1200" noProof="0" dirty="0">
                <a:solidFill>
                  <a:schemeClr val="tx1"/>
                </a:solidFill>
                <a:effectLst/>
                <a:latin typeface="+mn-lt"/>
                <a:ea typeface="+mn-ea"/>
                <a:cs typeface="+mn-cs"/>
              </a:rPr>
              <a:t>This technique is used when requirements are unclear or incomplete and external assistance is needed to refine or add requirements. RFIs are often followed by an RFQ or RFP.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In some cases, organizations can include their internal IT teams to participate as a vendor when conducting their search for a suitable vendor. This approach allows organizations to compare their internal IT with external organizations. However, where this occurs, it is important to: </a:t>
            </a:r>
            <a:endParaRPr lang="en-GB" sz="18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recognize the difference in relationships and ensure that colleagues are not treated as vendors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understand that the internal IT operating model shares the same characteristics, strengths, weaknesses, opportunities, and threats as the wider organization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balance the often-higher cost of in-house resources with the shared knowledge and goals that these resources have with the wider organization.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Ideally, a vendor will reflect the organization’s vision, mission, ethics, and principles, thus minimizing friction and tension between the two groups. In many cases, a vendor can be seen as an extension of the organization’s brand. It is critical that this idea is considered and remembered throughout the selection process.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164</a:t>
            </a:fld>
            <a:endParaRPr lang="sv-SE"/>
          </a:p>
        </p:txBody>
      </p:sp>
    </p:spTree>
    <p:extLst>
      <p:ext uri="{BB962C8B-B14F-4D97-AF65-F5344CB8AC3E}">
        <p14:creationId xmlns:p14="http://schemas.microsoft.com/office/powerpoint/2010/main" val="15593859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5.2.2 Sourcing models and options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sourcing model is a component of an overall sourcing strategy. It describes topics such as: </a:t>
            </a:r>
          </a:p>
          <a:p>
            <a:endParaRPr lang="en-GB" noProof="0" dirty="0">
              <a:effectLst/>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conditions under which the organization will source service components or a specific type of component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roles and responsibilities of the vendor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degree of oversight that the organization requires over the vendor resources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vendor assessment criteria, such as: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service levels, warranties, and guarantees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geographic coverage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time to deliver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general management policies, such as: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payment terms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use of preferred suppliers and an exception management process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use of RFI, RFQ, or RFP techniques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standard terms and conditions when engaging with vendors.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financial management policies, such as: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capitalization payments made for service components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acceptable price ranges or pricing models</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tax reporting.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An organization may have many sourcing models, which reflect factors such as: </a:t>
            </a:r>
            <a:endParaRPr lang="en-GB" sz="18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line of business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budget accountability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type of service component (for instance, there may be a model to source contractors, another to source computing equipment, another to source infrastructure, etc.)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reporting, auditing, and compliance requirements. </a:t>
            </a:r>
          </a:p>
          <a:p>
            <a:pPr lvl="0"/>
            <a:endParaRPr lang="en-GB" noProof="0" dirty="0">
              <a:effectLst/>
            </a:endParaRPr>
          </a:p>
          <a:p>
            <a:pPr lvl="0"/>
            <a:r>
              <a:rPr lang="en-GB" sz="1200" kern="1200" noProof="0" dirty="0">
                <a:solidFill>
                  <a:schemeClr val="tx1"/>
                </a:solidFill>
                <a:effectLst/>
                <a:latin typeface="+mn-lt"/>
                <a:ea typeface="+mn-ea"/>
                <a:cs typeface="+mn-cs"/>
              </a:rPr>
              <a:t>The selection of a particular sourcing model will reflect the organization’s framework for managing, reporting, auditing, and ensuring compliance with the organization’s vision, mission, ethics, and values across its service supply chain. Within each line of business, the differences in the models will have a significant impact on who is accountable and who is responsible for the work.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Common sourcing models include: </a:t>
            </a:r>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Insourcing - </a:t>
            </a:r>
            <a:r>
              <a:rPr lang="en-GB" sz="1200" kern="1200" noProof="0" dirty="0">
                <a:solidFill>
                  <a:schemeClr val="tx1"/>
                </a:solidFill>
                <a:effectLst/>
                <a:latin typeface="+mn-lt"/>
                <a:ea typeface="+mn-ea"/>
                <a:cs typeface="+mn-cs"/>
              </a:rPr>
              <a:t>Where the organization’s existing resources are leveraged to create, deliver, and support service components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Outsourcing - </a:t>
            </a:r>
            <a:r>
              <a:rPr lang="en-GB" sz="1200" kern="1200" noProof="0" dirty="0">
                <a:solidFill>
                  <a:schemeClr val="tx1"/>
                </a:solidFill>
                <a:effectLst/>
                <a:latin typeface="+mn-lt"/>
                <a:ea typeface="+mn-ea"/>
                <a:cs typeface="+mn-cs"/>
              </a:rPr>
              <a:t>Where the organization transfers the responsibility for the delivery of specific outputs, outcomes, functions, or entire products or services to a vendor; for instance: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 local data centre vendor is used to provide computing and storage resources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 recruitment agency issued either to source candidates for open roles or to find contractors.</a:t>
            </a:r>
            <a:endParaRPr lang="en-GB" noProof="0" dirty="0">
              <a:effectLst/>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4081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5.2.2 Sourcing models and options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Outsourcing models can be further subdivided based on the location of the vendors or their resources. This categorization might not apply when describing many technology vendors or providers of cloud computing services (infrastructure-as-a-service, software-as-a-service etc.) because the physical location of vendor resources is not always publicized.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are three categories of vendor location: </a:t>
            </a:r>
            <a:endParaRPr lang="en-GB" noProof="0" dirty="0"/>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Onshoring </a:t>
            </a:r>
            <a:r>
              <a:rPr lang="en-GB" sz="1200" kern="1200" noProof="0" dirty="0">
                <a:solidFill>
                  <a:schemeClr val="tx1"/>
                </a:solidFill>
                <a:effectLst/>
                <a:latin typeface="+mn-lt"/>
                <a:ea typeface="+mn-ea"/>
                <a:cs typeface="+mn-cs"/>
              </a:rPr>
              <a:t>Vendors are in the same country.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Nearshoring </a:t>
            </a:r>
            <a:r>
              <a:rPr lang="en-GB" sz="1200" kern="1200" noProof="0" dirty="0">
                <a:solidFill>
                  <a:schemeClr val="tx1"/>
                </a:solidFill>
                <a:effectLst/>
                <a:latin typeface="+mn-lt"/>
                <a:ea typeface="+mn-ea"/>
                <a:cs typeface="+mn-cs"/>
              </a:rPr>
              <a:t>Vendors are located a different country or continent, but there is a minimal difference in time zone (e.g. a UK-based organization using a vendor in continental Europe).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Offshoring </a:t>
            </a:r>
            <a:r>
              <a:rPr lang="en-GB" sz="1200" kern="1200" noProof="0" dirty="0">
                <a:solidFill>
                  <a:schemeClr val="tx1"/>
                </a:solidFill>
                <a:effectLst/>
                <a:latin typeface="+mn-lt"/>
                <a:ea typeface="+mn-ea"/>
                <a:cs typeface="+mn-cs"/>
              </a:rPr>
              <a:t>Vendors are located in a different country or continent, often several time zones away from the organization (e.g. a US-based organization using a vendor in India). </a:t>
            </a:r>
          </a:p>
          <a:p>
            <a:endParaRPr lang="en-GB" noProof="0" dirty="0">
              <a:effectLst/>
            </a:endParaRPr>
          </a:p>
          <a:p>
            <a:r>
              <a:rPr lang="en-GB" sz="1200" kern="1200" noProof="0" dirty="0">
                <a:solidFill>
                  <a:schemeClr val="tx1"/>
                </a:solidFill>
                <a:effectLst/>
                <a:latin typeface="+mn-lt"/>
                <a:ea typeface="+mn-ea"/>
                <a:cs typeface="+mn-cs"/>
              </a:rPr>
              <a:t>When outsourcing work, the organizational resources that remain after the work has been shifted to a vendor are referred to as the ‘retained organization’.</a:t>
            </a:r>
            <a:endParaRPr lang="en-GB" noProof="0" dirty="0">
              <a:effectLst/>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46975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5.2.3 Outsourcing success factors</a:t>
            </a:r>
          </a:p>
          <a:p>
            <a:r>
              <a:rPr lang="en-GB" sz="1200" kern="1200" dirty="0">
                <a:solidFill>
                  <a:schemeClr val="tx1"/>
                </a:solidFill>
                <a:effectLst/>
                <a:latin typeface="+mn-lt"/>
                <a:ea typeface="+mn-ea"/>
                <a:cs typeface="+mn-cs"/>
              </a:rPr>
              <a:t>Many organizations decide to outsource work to reduce short-term operational costs, only to find that they have become constrained, they are unable to pivot business models, or they are spending more in the long term. </a:t>
            </a:r>
          </a:p>
          <a:p>
            <a:endParaRPr lang="en-GB" dirty="0">
              <a:effectLst/>
            </a:endParaRPr>
          </a:p>
          <a:p>
            <a:r>
              <a:rPr lang="en-GB" sz="1200" kern="1200" dirty="0">
                <a:solidFill>
                  <a:schemeClr val="tx1"/>
                </a:solidFill>
                <a:effectLst/>
                <a:latin typeface="+mn-lt"/>
                <a:ea typeface="+mn-ea"/>
                <a:cs typeface="+mn-cs"/>
              </a:rPr>
              <a:t>Outsourcing might also lead to higher costs over time, because the organization may have to bear higher costs to increase the scope of services and manage the quality of deliverables. It might also incur travel costs if work is sent offshore.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holistic approach to outsourcing can help to reduce the likelihood of these negative impacts.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consider:</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whether it is important to retain knowledge and skills that might potentially be sent offshore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what the impacts are to enterprise risk management when sending work offshore: which risks are mitigated, worsened, or created as a result?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whether the industry or scope of work supports outsourcing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cultural or language differences between the organization and the vendor </a:t>
            </a:r>
            <a:endParaRPr lang="en-GB" dirty="0">
              <a:effectLst/>
            </a:endParaRPr>
          </a:p>
          <a:p>
            <a:pPr lvl="0"/>
            <a:r>
              <a:rPr lang="en-GB" sz="18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whether and how much management overhead will be added when outsourcing work. </a:t>
            </a:r>
            <a:endParaRPr lang="en-GB" dirty="0">
              <a:effectLst/>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9083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5.2.4 Service integration and management </a:t>
            </a:r>
            <a:endParaRPr lang="en-GB" noProof="0" dirty="0">
              <a:effectLst/>
            </a:endParaRPr>
          </a:p>
          <a:p>
            <a:r>
              <a:rPr lang="en-GB" sz="1200" kern="1200" noProof="0" dirty="0">
                <a:solidFill>
                  <a:schemeClr val="tx1"/>
                </a:solidFill>
                <a:effectLst/>
                <a:latin typeface="+mn-lt"/>
                <a:ea typeface="+mn-ea"/>
                <a:cs typeface="+mn-cs"/>
              </a:rPr>
              <a:t>Service integration and management refers to an approach whereby organizations manage and integrate multiple suppliers in a value stream. This is a new challenge for outsourced services and suppliers, where previously the end-to-end ownership and coordination of various third-party suppliers were managed by a single entity.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integration and management can be delivered using different models, although the basic concept, that the delivery of outsourced products and services is managed by a single entity, regardless of the number of vendors, remains the same.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168</a:t>
            </a:fld>
            <a:endParaRPr lang="sv-SE"/>
          </a:p>
        </p:txBody>
      </p:sp>
    </p:spTree>
    <p:extLst>
      <p:ext uri="{BB962C8B-B14F-4D97-AF65-F5344CB8AC3E}">
        <p14:creationId xmlns:p14="http://schemas.microsoft.com/office/powerpoint/2010/main" val="12527183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i="0" kern="1200" noProof="0" dirty="0">
                <a:solidFill>
                  <a:schemeClr val="tx1"/>
                </a:solidFill>
                <a:effectLst/>
                <a:latin typeface="+mn-lt"/>
                <a:ea typeface="+mn-ea"/>
                <a:cs typeface="+mn-cs"/>
              </a:rPr>
              <a:t>5.2.4.1 Service integration and management models </a:t>
            </a:r>
            <a:endParaRPr lang="en-GB" b="1" i="0" noProof="0" dirty="0">
              <a:effectLst/>
            </a:endParaRPr>
          </a:p>
          <a:p>
            <a:r>
              <a:rPr lang="en-GB" sz="1200" kern="1200" noProof="0" dirty="0">
                <a:solidFill>
                  <a:schemeClr val="tx1"/>
                </a:solidFill>
                <a:effectLst/>
                <a:latin typeface="+mn-lt"/>
                <a:ea typeface="+mn-ea"/>
                <a:cs typeface="+mn-cs"/>
              </a:rPr>
              <a:t>There are four main models in this area (Figure 5.2). Organizations must consider the best model for their circumstances in order to transition to a more coordinated service–supplier landscape: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Retained organization as service integration and management - </a:t>
            </a:r>
            <a:r>
              <a:rPr lang="en-GB" sz="1200" kern="1200" noProof="0" dirty="0">
                <a:solidFill>
                  <a:schemeClr val="tx1"/>
                </a:solidFill>
                <a:effectLst/>
                <a:latin typeface="+mn-lt"/>
                <a:ea typeface="+mn-ea"/>
                <a:cs typeface="+mn-cs"/>
              </a:rPr>
              <a:t>Where the retained organization manages all vendors and coordinates the service integration and management function itself.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Single provider - </a:t>
            </a:r>
            <a:r>
              <a:rPr lang="en-GB" sz="1200" kern="1200" noProof="0" dirty="0">
                <a:solidFill>
                  <a:schemeClr val="tx1"/>
                </a:solidFill>
                <a:effectLst/>
                <a:latin typeface="+mn-lt"/>
                <a:ea typeface="+mn-ea"/>
                <a:cs typeface="+mn-cs"/>
              </a:rPr>
              <a:t>Where the vendor provides all services as well as the service integration and management function.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Service guardian - </a:t>
            </a:r>
            <a:r>
              <a:rPr lang="en-GB" sz="1200" kern="1200" noProof="0" dirty="0">
                <a:solidFill>
                  <a:schemeClr val="tx1"/>
                </a:solidFill>
                <a:effectLst/>
                <a:latin typeface="+mn-lt"/>
                <a:ea typeface="+mn-ea"/>
                <a:cs typeface="+mn-cs"/>
              </a:rPr>
              <a:t>Where a vendor provides the service integration and management function, and one or more delivery functions, in addition to managing other vendors.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Service integration as a service - </a:t>
            </a:r>
            <a:r>
              <a:rPr lang="en-GB" sz="1200" kern="1200" noProof="0" dirty="0">
                <a:solidFill>
                  <a:schemeClr val="tx1"/>
                </a:solidFill>
                <a:effectLst/>
                <a:latin typeface="+mn-lt"/>
                <a:ea typeface="+mn-ea"/>
                <a:cs typeface="+mn-cs"/>
              </a:rPr>
              <a:t>Where a vendor provides the service integration and management function and manages all the other suppliers, even though the vendor does not deliver any services to the organization.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integration and management is increasing in importance, owing to a variety of factors: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Vendors increasingly specialize in niche areas, which has led to an increased number of vendors working with a single typical organization.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commodification of some types of service component means that vendors can be regularly replaced by other vendors to leverage a better pricing or service experience.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increasing complexity of technology products and services means using multiple vendors to support the organization.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an organization chooses a service integration and management approach, it should regard the approach as a strategic imperative and tender service integration and management contracts separately from individual vendor contracts. A clear organizational structure, with an appropriate governance and management model, is also required. </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169</a:t>
            </a:fld>
            <a:endParaRPr lang="sv-SE"/>
          </a:p>
        </p:txBody>
      </p:sp>
    </p:spTree>
    <p:extLst>
      <p:ext uri="{BB962C8B-B14F-4D97-AF65-F5344CB8AC3E}">
        <p14:creationId xmlns:p14="http://schemas.microsoft.com/office/powerpoint/2010/main" val="842286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The ITIL service value chain </a:t>
            </a:r>
            <a:endParaRPr lang="en-GB" b="1" noProof="0" dirty="0"/>
          </a:p>
          <a:p>
            <a:r>
              <a:rPr lang="en-GB" sz="1200" kern="1200" noProof="0" dirty="0">
                <a:solidFill>
                  <a:schemeClr val="tx1"/>
                </a:solidFill>
                <a:effectLst/>
                <a:latin typeface="+mn-lt"/>
                <a:ea typeface="+mn-ea"/>
                <a:cs typeface="+mn-cs"/>
              </a:rPr>
              <a:t>The central element of the SVS is the service value chain, an operating model which outlines the key activities required to respond to demand and facilitate value realization through the creation and management of products and services. The service value chain is shown in the figure.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ITIL service value chain includes six value chain activities which lead to the creation of products and services and, in turn, value. The activities are: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Plan</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Improve</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Engage</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Design and transition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Obtain/build</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Deliver and support </a:t>
            </a:r>
            <a:endParaRPr lang="en-GB" b="1"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a:t>
            </a:fld>
            <a:endParaRPr lang="sv-SE" dirty="0"/>
          </a:p>
        </p:txBody>
      </p:sp>
    </p:spTree>
    <p:extLst>
      <p:ext uri="{BB962C8B-B14F-4D97-AF65-F5344CB8AC3E}">
        <p14:creationId xmlns:p14="http://schemas.microsoft.com/office/powerpoint/2010/main" val="19251643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i="0" kern="1200" noProof="0" dirty="0">
                <a:solidFill>
                  <a:schemeClr val="tx1"/>
                </a:solidFill>
                <a:effectLst/>
                <a:latin typeface="+mn-lt"/>
                <a:ea typeface="+mn-ea"/>
                <a:cs typeface="+mn-cs"/>
              </a:rPr>
              <a:t>5.2.4.2 Service integration and management considerations </a:t>
            </a:r>
            <a:endParaRPr lang="en-GB" i="0" noProof="0" dirty="0">
              <a:effectLst/>
            </a:endParaRPr>
          </a:p>
          <a:p>
            <a:r>
              <a:rPr lang="en-GB" sz="1200" kern="1200" noProof="0" dirty="0">
                <a:solidFill>
                  <a:schemeClr val="tx1"/>
                </a:solidFill>
                <a:effectLst/>
                <a:latin typeface="+mn-lt"/>
                <a:ea typeface="+mn-ea"/>
                <a:cs typeface="+mn-cs"/>
              </a:rPr>
              <a:t>When deciding whether to take a service integration and management approach, it is important to consider: </a:t>
            </a: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whether the organization is mature and capable enough to run or work within such a model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metrics that are appropriate to measure and incentivize: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quality of service delivery</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quality of outcomes that require coordination and collaboration across multiple vendors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transparency, coordination, and collaboration between vendors and the service integration and management function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how the use of multiple vendors changes the design and measurement of service level agreements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how service level agreements will influence behaviours among different vendors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how vendors will be incentivized to align with organizational outcomes (or penalized if they choose not to)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which vendor selection criteria are appropriate to this approach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whether services will be delivered by a single supplier or require collaboration between vendors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how service management practices will change as a result of service integration and management, including:</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knowledge management</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incident management</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service desk</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problem management</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change management</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service request management.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170</a:t>
            </a:fld>
            <a:endParaRPr lang="sv-SE"/>
          </a:p>
        </p:txBody>
      </p:sp>
    </p:spTree>
    <p:extLst>
      <p:ext uri="{BB962C8B-B14F-4D97-AF65-F5344CB8AC3E}">
        <p14:creationId xmlns:p14="http://schemas.microsoft.com/office/powerpoint/2010/main" val="15762543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800" b="1" kern="1200" noProof="0" dirty="0">
                <a:solidFill>
                  <a:schemeClr val="tx1"/>
                </a:solidFill>
                <a:effectLst/>
                <a:latin typeface="+mn-lt"/>
                <a:ea typeface="+mn-ea"/>
                <a:cs typeface="+mn-cs"/>
              </a:rPr>
              <a:t>5.3 SUMMARY </a:t>
            </a:r>
          </a:p>
          <a:p>
            <a:r>
              <a:rPr lang="en-GB" sz="800" kern="1200" noProof="0" dirty="0">
                <a:solidFill>
                  <a:schemeClr val="tx1"/>
                </a:solidFill>
                <a:effectLst/>
                <a:latin typeface="+mn-lt"/>
                <a:ea typeface="+mn-ea"/>
                <a:cs typeface="+mn-cs"/>
              </a:rPr>
              <a:t>Organizations are rarely able to balance capacity and demand, leading to queues or backlogs of work, which increases the risk of unhappy customers, users, and other stakeholders. In order to mitigate this risk, organizations have a wide variety of techniques to either manage demand or prioritize the various types of demand. </a:t>
            </a:r>
            <a:endParaRPr lang="en-GB" sz="800" noProof="0" dirty="0"/>
          </a:p>
          <a:p>
            <a:endParaRPr lang="en-GB" sz="800" kern="1200" noProof="0" dirty="0">
              <a:solidFill>
                <a:schemeClr val="tx1"/>
              </a:solidFill>
              <a:effectLst/>
              <a:latin typeface="+mn-lt"/>
              <a:ea typeface="+mn-ea"/>
              <a:cs typeface="+mn-cs"/>
            </a:endParaRPr>
          </a:p>
          <a:p>
            <a:r>
              <a:rPr lang="en-GB" sz="800" kern="1200" noProof="0" dirty="0">
                <a:solidFill>
                  <a:schemeClr val="tx1"/>
                </a:solidFill>
                <a:effectLst/>
                <a:latin typeface="+mn-lt"/>
                <a:ea typeface="+mn-ea"/>
                <a:cs typeface="+mn-cs"/>
              </a:rPr>
              <a:t>Organizations should be careful when using these techniques and apply the guiding principle of think and work holistically to assess the impact of these techniques on other parts of the organization, on customers, on stakeholders, and even on the flow of work from demand to value. </a:t>
            </a:r>
            <a:endParaRPr lang="en-GB" sz="800" noProof="0" dirty="0"/>
          </a:p>
          <a:p>
            <a:endParaRPr lang="en-GB" sz="800" kern="1200" noProof="0" dirty="0">
              <a:solidFill>
                <a:schemeClr val="tx1"/>
              </a:solidFill>
              <a:effectLst/>
              <a:latin typeface="+mn-lt"/>
              <a:ea typeface="+mn-ea"/>
              <a:cs typeface="+mn-cs"/>
            </a:endParaRPr>
          </a:p>
          <a:p>
            <a:r>
              <a:rPr lang="en-GB" sz="800" kern="1200" noProof="0" dirty="0">
                <a:solidFill>
                  <a:schemeClr val="tx1"/>
                </a:solidFill>
                <a:effectLst/>
                <a:latin typeface="+mn-lt"/>
                <a:ea typeface="+mn-ea"/>
                <a:cs typeface="+mn-cs"/>
              </a:rPr>
              <a:t>Organizations may also turn to external partners and suppliers to source additional capacity or capabilities, or even to transfer responsibilities for the delivery of outputs, outcomes, functions, or entire services. As the number of partners and suppliers increases, so the management overhead to direct and coordinate external activities can increase dramatically, often requiring dedicated resources to integrate, manage, and align external providers with the organization’s products and services. </a:t>
            </a:r>
            <a:endParaRPr lang="en-GB" sz="800" noProof="0" dirty="0"/>
          </a:p>
          <a:p>
            <a:endParaRPr lang="en-US" sz="80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171</a:t>
            </a:fld>
            <a:endParaRPr lang="sv-SE"/>
          </a:p>
        </p:txBody>
      </p:sp>
    </p:spTree>
    <p:extLst>
      <p:ext uri="{BB962C8B-B14F-4D97-AF65-F5344CB8AC3E}">
        <p14:creationId xmlns:p14="http://schemas.microsoft.com/office/powerpoint/2010/main" val="402313372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0963" y="744538"/>
            <a:ext cx="6621462" cy="37258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172</a:t>
            </a:fld>
            <a:endParaRPr lang="en-US"/>
          </a:p>
        </p:txBody>
      </p:sp>
    </p:spTree>
    <p:extLst>
      <p:ext uri="{BB962C8B-B14F-4D97-AF65-F5344CB8AC3E}">
        <p14:creationId xmlns:p14="http://schemas.microsoft.com/office/powerpoint/2010/main" val="197217017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173</a:t>
            </a:fld>
            <a:endParaRPr lang="en-US"/>
          </a:p>
        </p:txBody>
      </p:sp>
    </p:spTree>
    <p:extLst>
      <p:ext uri="{BB962C8B-B14F-4D97-AF65-F5344CB8AC3E}">
        <p14:creationId xmlns:p14="http://schemas.microsoft.com/office/powerpoint/2010/main" val="248784681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1288" y="747713"/>
            <a:ext cx="6513512" cy="3663950"/>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174</a:t>
            </a:fld>
            <a:endParaRPr lang="en-US"/>
          </a:p>
        </p:txBody>
      </p:sp>
    </p:spTree>
    <p:extLst>
      <p:ext uri="{BB962C8B-B14F-4D97-AF65-F5344CB8AC3E}">
        <p14:creationId xmlns:p14="http://schemas.microsoft.com/office/powerpoint/2010/main" val="220786630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175</a:t>
            </a:fld>
            <a:endParaRPr lang="en-US"/>
          </a:p>
        </p:txBody>
      </p:sp>
    </p:spTree>
    <p:extLst>
      <p:ext uri="{BB962C8B-B14F-4D97-AF65-F5344CB8AC3E}">
        <p14:creationId xmlns:p14="http://schemas.microsoft.com/office/powerpoint/2010/main" val="109336484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176</a:t>
            </a:fld>
            <a:endParaRPr lang="en-US"/>
          </a:p>
        </p:txBody>
      </p:sp>
    </p:spTree>
    <p:extLst>
      <p:ext uri="{BB962C8B-B14F-4D97-AF65-F5344CB8AC3E}">
        <p14:creationId xmlns:p14="http://schemas.microsoft.com/office/powerpoint/2010/main" val="358309599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177</a:t>
            </a:fld>
            <a:endParaRPr lang="sv-SE" dirty="0"/>
          </a:p>
        </p:txBody>
      </p:sp>
    </p:spTree>
    <p:extLst>
      <p:ext uri="{BB962C8B-B14F-4D97-AF65-F5344CB8AC3E}">
        <p14:creationId xmlns:p14="http://schemas.microsoft.com/office/powerpoint/2010/main" val="81691595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4 Value streams to create, deliver, and support services</a:t>
            </a:r>
          </a:p>
          <a:p>
            <a:r>
              <a:rPr lang="en-GB" sz="1200" kern="1200" dirty="0">
                <a:solidFill>
                  <a:schemeClr val="tx1"/>
                </a:solidFill>
                <a:effectLst/>
                <a:latin typeface="+mn-lt"/>
                <a:ea typeface="+mn-ea"/>
                <a:cs typeface="+mn-cs"/>
              </a:rPr>
              <a:t>This chapter provides guidance on h</a:t>
            </a:r>
            <a:r>
              <a:rPr lang="en-GB" dirty="0"/>
              <a:t>ow selected ITIL practices contribute to a value stream for a new service.</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178</a:t>
            </a:fld>
            <a:endParaRPr lang="sv-SE"/>
          </a:p>
        </p:txBody>
      </p:sp>
    </p:spTree>
    <p:extLst>
      <p:ext uri="{BB962C8B-B14F-4D97-AF65-F5344CB8AC3E}">
        <p14:creationId xmlns:p14="http://schemas.microsoft.com/office/powerpoint/2010/main" val="371888551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a) Service design (2.1, 2.2.1, 2.4 (including subsections)) </a:t>
            </a:r>
          </a:p>
          <a:p>
            <a:r>
              <a:rPr lang="en-GB" sz="1200" kern="1200" dirty="0">
                <a:solidFill>
                  <a:schemeClr val="tx1"/>
                </a:solidFill>
                <a:effectLst/>
                <a:latin typeface="+mn-lt"/>
                <a:ea typeface="+mn-ea"/>
                <a:cs typeface="+mn-cs"/>
              </a:rPr>
              <a:t>b) Software development and management (2.1, 2.3 &amp; 2.4 (including subsections)) </a:t>
            </a:r>
          </a:p>
          <a:p>
            <a:r>
              <a:rPr lang="en-GB" sz="1200" kern="1200" dirty="0">
                <a:solidFill>
                  <a:schemeClr val="tx1"/>
                </a:solidFill>
                <a:effectLst/>
                <a:latin typeface="+mn-lt"/>
                <a:ea typeface="+mn-ea"/>
                <a:cs typeface="+mn-cs"/>
              </a:rPr>
              <a:t>c) Deployment management (2.1, 2.2.2, 2.3 &amp; 2.4 (including subsections)) </a:t>
            </a:r>
          </a:p>
          <a:p>
            <a:r>
              <a:rPr lang="en-GB" sz="1200" kern="1200" dirty="0">
                <a:solidFill>
                  <a:schemeClr val="tx1"/>
                </a:solidFill>
                <a:effectLst/>
                <a:latin typeface="+mn-lt"/>
                <a:ea typeface="+mn-ea"/>
                <a:cs typeface="+mn-cs"/>
              </a:rPr>
              <a:t>d) Release management (2.1, 2.3 &amp; 2.4 (including subsections)) </a:t>
            </a:r>
          </a:p>
          <a:p>
            <a:r>
              <a:rPr lang="en-GB" sz="1200" kern="1200" dirty="0">
                <a:solidFill>
                  <a:schemeClr val="tx1"/>
                </a:solidFill>
                <a:effectLst/>
                <a:latin typeface="+mn-lt"/>
                <a:ea typeface="+mn-ea"/>
                <a:cs typeface="+mn-cs"/>
              </a:rPr>
              <a:t>e) Service validation and testing (2.1, 2.2.3.5, 2.3 &amp; 2.4 (including subsections)) </a:t>
            </a:r>
          </a:p>
          <a:p>
            <a:r>
              <a:rPr lang="en-GB" sz="1200" kern="1200" dirty="0">
                <a:solidFill>
                  <a:schemeClr val="tx1"/>
                </a:solidFill>
                <a:effectLst/>
                <a:latin typeface="+mn-lt"/>
                <a:ea typeface="+mn-ea"/>
                <a:cs typeface="+mn-cs"/>
              </a:rPr>
              <a:t>f) Change enablement (2.1, 2.2.1, 2.4 (including subsections), 4.1.1, 4.1.2)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179</a:t>
            </a:fld>
            <a:endParaRPr lang="sv-SE"/>
          </a:p>
        </p:txBody>
      </p:sp>
    </p:spTree>
    <p:extLst>
      <p:ext uri="{BB962C8B-B14F-4D97-AF65-F5344CB8AC3E}">
        <p14:creationId xmlns:p14="http://schemas.microsoft.com/office/powerpoint/2010/main" val="2416669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ITIL Management Practices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Practices are sets of organizational resources designed for performing work or accomplishing an objective. The ITIL SVS includes 14 general management practices, 17 service management practices, and three technical management practices, 34 in total as outlined in the table.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a:t>
            </a:fld>
            <a:endParaRPr lang="sv-SE" dirty="0"/>
          </a:p>
        </p:txBody>
      </p:sp>
    </p:spTree>
    <p:extLst>
      <p:ext uri="{BB962C8B-B14F-4D97-AF65-F5344CB8AC3E}">
        <p14:creationId xmlns:p14="http://schemas.microsoft.com/office/powerpoint/2010/main" val="42901451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None/>
            </a:pPr>
            <a:r>
              <a:rPr lang="en-GB" sz="1200" b="1" kern="1200" dirty="0">
                <a:solidFill>
                  <a:schemeClr val="tx1"/>
                </a:solidFill>
                <a:effectLst/>
                <a:latin typeface="+mn-lt"/>
                <a:ea typeface="+mn-ea"/>
                <a:cs typeface="+mn-cs"/>
              </a:rPr>
              <a:t>2.4 Practice success factors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Definition: A </a:t>
            </a:r>
            <a:r>
              <a:rPr lang="en-GB" sz="1200" dirty="0"/>
              <a:t>practice success factor (PSF) </a:t>
            </a:r>
            <a:r>
              <a:rPr lang="en-GB" sz="1200" b="0" dirty="0"/>
              <a:t>is a complex functional component of a practice that is required for the practice to fulfil its purpose.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A practice success factor (PSF) is more than a task or activity as it includes components from all four dimensions of service management. The nature of the activities and resources of PSFs within a practice may differ, but together they ensure that the practice is effective.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180</a:t>
            </a:fld>
            <a:endParaRPr lang="sv-SE"/>
          </a:p>
        </p:txBody>
      </p:sp>
    </p:spTree>
    <p:extLst>
      <p:ext uri="{BB962C8B-B14F-4D97-AF65-F5344CB8AC3E}">
        <p14:creationId xmlns:p14="http://schemas.microsoft.com/office/powerpoint/2010/main" val="30292370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pPr marL="228600" indent="-228600">
              <a:buAutoNum type="alphaLcParenR"/>
            </a:pPr>
            <a:r>
              <a:rPr lang="en-GB" sz="1200" kern="1200" dirty="0">
                <a:solidFill>
                  <a:schemeClr val="tx1"/>
                </a:solidFill>
                <a:effectLst/>
                <a:latin typeface="+mn-lt"/>
                <a:ea typeface="+mn-ea"/>
                <a:cs typeface="+mn-cs"/>
              </a:rPr>
              <a:t>Service design (2.1, 2.2.1, 2.4 (including subsections)) </a:t>
            </a:r>
          </a:p>
          <a:p>
            <a:pPr marL="228600" indent="-228600">
              <a:buAutoNum type="alphaLcParenR"/>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2.1 Purpose and description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The purpose of the service design practice is to design products and services that are fit for purpose and use, and that can be delivered by the organization and its ecosystem. This includes planning and organizing people, partners and suppliers, information, communication, technology, and practices for new or changed products and services, and the interaction between the organization and its customers.</a:t>
            </a:r>
          </a:p>
          <a:p>
            <a:pPr marL="0" indent="0">
              <a:buNone/>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products and services, or practices are not designed properly, they will not necessarily fulfil customer needs or facilitate value creation. If they evolve without proper architecture, interfaces or controls, they are less able to deliver the overall vision and needs of the organization and its internal and external customers.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 when a product or service is well designed, delivering a solution that addresses the needs of both the organization and customer in a cost-effective and resilient way can be difficult. Therefore, it is important to consider iterative and incremental approaches to service design, which can ensure that products and services introduced to live operation can continually adapt in alignment with the evolving needs of the organization and its customers.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service design is not formed, products and services can be quite expensive to run and prone to failure; this results in wasted resources and the product or service not being customer-centred or designed holistically. Without service design, it is extremely hard to achieve the needs and expectations of customers.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that a holistic, results-driven approach to all aspects of service design is adopted, and that when changing or amending any of the individual elements of a service design, all other aspects are considered. Therefore, the coordination aspect of service design with the whole organization’s service value system (SVS) is essential.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Designing a new or changed product or service should not be done in isolation, but should consider the impact it will have on: </a:t>
            </a:r>
          </a:p>
          <a:p>
            <a:r>
              <a:rPr lang="en-GB" sz="1200" kern="1200" dirty="0">
                <a:solidFill>
                  <a:schemeClr val="tx1"/>
                </a:solidFill>
                <a:effectLst/>
                <a:latin typeface="+mn-lt"/>
                <a:ea typeface="+mn-ea"/>
                <a:cs typeface="+mn-cs"/>
              </a:rPr>
              <a:t>● other products and services </a:t>
            </a:r>
          </a:p>
          <a:p>
            <a:r>
              <a:rPr lang="en-GB" sz="1200" kern="1200" dirty="0">
                <a:solidFill>
                  <a:schemeClr val="tx1"/>
                </a:solidFill>
                <a:effectLst/>
                <a:latin typeface="+mn-lt"/>
                <a:ea typeface="+mn-ea"/>
                <a:cs typeface="+mn-cs"/>
              </a:rPr>
              <a:t>● all relevant parties, including customers, users, and suppliers </a:t>
            </a:r>
          </a:p>
          <a:p>
            <a:r>
              <a:rPr lang="en-GB" sz="1200" kern="1200" dirty="0">
                <a:solidFill>
                  <a:schemeClr val="tx1"/>
                </a:solidFill>
                <a:effectLst/>
                <a:latin typeface="+mn-lt"/>
                <a:ea typeface="+mn-ea"/>
                <a:cs typeface="+mn-cs"/>
              </a:rPr>
              <a:t>● the existing architectures </a:t>
            </a:r>
          </a:p>
          <a:p>
            <a:r>
              <a:rPr lang="en-GB" sz="1200" kern="1200" dirty="0">
                <a:solidFill>
                  <a:schemeClr val="tx1"/>
                </a:solidFill>
                <a:effectLst/>
                <a:latin typeface="+mn-lt"/>
                <a:ea typeface="+mn-ea"/>
                <a:cs typeface="+mn-cs"/>
              </a:rPr>
              <a:t>● the required technology </a:t>
            </a:r>
          </a:p>
          <a:p>
            <a:r>
              <a:rPr lang="en-GB" sz="1200" kern="1200" dirty="0">
                <a:solidFill>
                  <a:schemeClr val="tx1"/>
                </a:solidFill>
                <a:effectLst/>
                <a:latin typeface="+mn-lt"/>
                <a:ea typeface="+mn-ea"/>
                <a:cs typeface="+mn-cs"/>
              </a:rPr>
              <a:t>● the service management practices </a:t>
            </a:r>
          </a:p>
          <a:p>
            <a:r>
              <a:rPr lang="en-GB" sz="1200" kern="1200" dirty="0">
                <a:solidFill>
                  <a:schemeClr val="tx1"/>
                </a:solidFill>
                <a:effectLst/>
                <a:latin typeface="+mn-lt"/>
                <a:ea typeface="+mn-ea"/>
                <a:cs typeface="+mn-cs"/>
              </a:rPr>
              <a:t>● the necessary measurements and metrics.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Considering these factors will not only ensure that the design addresses the functional elements of the service, but also that the management and operational requirements are regarded as a fundamental part of the design and are not added as an afterthought.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design should also be used when the product or service is changing due to its retirement. Unless the retirement of a product/service is carefully planned, it could cause unexpected negative effects on customers or the organization.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 every change to a product or service will require the same level of service design activity. Every change, no matter how small, will need some degree of design work, but the scale of the activity necessary to ensure success will vary greatly from one change type to another. Organizations must define what level of design activity is required for each category of change and ensure that everyone within the organization is clear on this criteria.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design ensures that the products and services created: </a:t>
            </a:r>
          </a:p>
          <a:p>
            <a:r>
              <a:rPr lang="en-GB" sz="1200" kern="1200" dirty="0">
                <a:solidFill>
                  <a:schemeClr val="tx1"/>
                </a:solidFill>
                <a:effectLst/>
                <a:latin typeface="+mn-lt"/>
                <a:ea typeface="+mn-ea"/>
                <a:cs typeface="+mn-cs"/>
              </a:rPr>
              <a:t>● are business- and customer-oriented, focused, and driven </a:t>
            </a:r>
          </a:p>
          <a:p>
            <a:r>
              <a:rPr lang="en-GB" sz="1200" kern="1200" dirty="0">
                <a:solidFill>
                  <a:schemeClr val="tx1"/>
                </a:solidFill>
                <a:effectLst/>
                <a:latin typeface="+mn-lt"/>
                <a:ea typeface="+mn-ea"/>
                <a:cs typeface="+mn-cs"/>
              </a:rPr>
              <a:t>● are created for users to have a good experience </a:t>
            </a:r>
          </a:p>
          <a:p>
            <a:r>
              <a:rPr lang="en-GB" sz="1200" kern="1200" dirty="0">
                <a:solidFill>
                  <a:schemeClr val="tx1"/>
                </a:solidFill>
                <a:effectLst/>
                <a:latin typeface="+mn-lt"/>
                <a:ea typeface="+mn-ea"/>
                <a:cs typeface="+mn-cs"/>
              </a:rPr>
              <a:t>● are cost-effective </a:t>
            </a:r>
          </a:p>
          <a:p>
            <a:r>
              <a:rPr lang="en-GB" sz="1200" kern="1200" dirty="0">
                <a:solidFill>
                  <a:schemeClr val="tx1"/>
                </a:solidFill>
                <a:effectLst/>
                <a:latin typeface="+mn-lt"/>
                <a:ea typeface="+mn-ea"/>
                <a:cs typeface="+mn-cs"/>
              </a:rPr>
              <a:t>● meet the information and physical security requirements of the organization and any external customers </a:t>
            </a:r>
          </a:p>
          <a:p>
            <a:r>
              <a:rPr lang="en-GB" sz="1200" kern="1200" dirty="0">
                <a:solidFill>
                  <a:schemeClr val="tx1"/>
                </a:solidFill>
                <a:effectLst/>
                <a:latin typeface="+mn-lt"/>
                <a:ea typeface="+mn-ea"/>
                <a:cs typeface="+mn-cs"/>
              </a:rPr>
              <a:t>● are flexible and adaptable, yet fit for purpose at the point of delivery </a:t>
            </a:r>
          </a:p>
          <a:p>
            <a:r>
              <a:rPr lang="en-GB" sz="1200" kern="1200" dirty="0">
                <a:solidFill>
                  <a:schemeClr val="tx1"/>
                </a:solidFill>
                <a:effectLst/>
                <a:latin typeface="+mn-lt"/>
                <a:ea typeface="+mn-ea"/>
                <a:cs typeface="+mn-cs"/>
              </a:rPr>
              <a:t>● can absorb an ever-increasing demand in the volume and speed of change </a:t>
            </a:r>
          </a:p>
          <a:p>
            <a:r>
              <a:rPr lang="en-GB" sz="1200" kern="1200" dirty="0">
                <a:solidFill>
                  <a:schemeClr val="tx1"/>
                </a:solidFill>
                <a:effectLst/>
                <a:latin typeface="+mn-lt"/>
                <a:ea typeface="+mn-ea"/>
                <a:cs typeface="+mn-cs"/>
              </a:rPr>
              <a:t>● meet increasing organizational and customer demands for continuous operation </a:t>
            </a:r>
          </a:p>
          <a:p>
            <a:r>
              <a:rPr lang="en-GB" sz="1200" kern="1200" dirty="0">
                <a:solidFill>
                  <a:schemeClr val="tx1"/>
                </a:solidFill>
                <a:effectLst/>
                <a:latin typeface="+mn-lt"/>
                <a:ea typeface="+mn-ea"/>
                <a:cs typeface="+mn-cs"/>
              </a:rPr>
              <a:t>● are managed and operated to an acceptable level of risk.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many pressures on the organization, there can be a temptation to ‘cut corners’ on the coordination of practices and relevant parties for service design activities, or to ignore them completely. This should be avoided, as integration and coordination are essential to the overall quality of the products and services that are delivered.</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181</a:t>
            </a:fld>
            <a:endParaRPr lang="sv-SE"/>
          </a:p>
        </p:txBody>
      </p:sp>
    </p:spTree>
    <p:extLst>
      <p:ext uri="{BB962C8B-B14F-4D97-AF65-F5344CB8AC3E}">
        <p14:creationId xmlns:p14="http://schemas.microsoft.com/office/powerpoint/2010/main" val="327047347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pPr marL="228600" indent="-228600">
              <a:buAutoNum type="alphaLcParenR"/>
            </a:pPr>
            <a:r>
              <a:rPr lang="en-GB" sz="1200" kern="1200" dirty="0">
                <a:solidFill>
                  <a:schemeClr val="tx1"/>
                </a:solidFill>
                <a:effectLst/>
                <a:latin typeface="+mn-lt"/>
                <a:ea typeface="+mn-ea"/>
                <a:cs typeface="+mn-cs"/>
              </a:rPr>
              <a:t>Service design (2.1, 2.2.1, 2.4 (including subsections)) </a:t>
            </a:r>
          </a:p>
          <a:p>
            <a:pPr marL="228600" indent="-228600">
              <a:buAutoNum type="alphaLcParenR"/>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2.2.1 Design thinking</a:t>
            </a:r>
          </a:p>
          <a:p>
            <a:r>
              <a:rPr lang="en-GB" sz="1200" b="0" dirty="0"/>
              <a:t>Definition: </a:t>
            </a:r>
            <a:r>
              <a:rPr lang="en-GB" sz="1200" dirty="0"/>
              <a:t>Design thinking </a:t>
            </a:r>
            <a:r>
              <a:rPr lang="en-GB" sz="1200" b="0" dirty="0"/>
              <a:t>is a practical and human-centred approach that accelerates innovation. It is used by product and service designers as well as organizations to solve complex problems and find practical, creative solutions that meet the needs of the organization and its customers.</a:t>
            </a:r>
          </a:p>
          <a:p>
            <a:endParaRPr lang="en-GB" sz="1200" b="0" dirty="0"/>
          </a:p>
          <a:p>
            <a:r>
              <a:rPr lang="en-GB" sz="1200" kern="1200" dirty="0">
                <a:solidFill>
                  <a:schemeClr val="tx1"/>
                </a:solidFill>
                <a:effectLst/>
                <a:latin typeface="+mn-lt"/>
                <a:ea typeface="+mn-ea"/>
                <a:cs typeface="+mn-cs"/>
              </a:rPr>
              <a:t>Design thinking can be viewed as a complementary approach to Lean and Agile methodologies. It draws upon logic, imagination, intuition, and system thinking to explore possibilities and to create desired outcomes that benefit customers.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Design thinking includes an iterative approach to a variety of activities, such as: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Inspiration and empathy </a:t>
            </a:r>
            <a:r>
              <a:rPr lang="en-GB" sz="1200" kern="1200" dirty="0">
                <a:solidFill>
                  <a:schemeClr val="tx1"/>
                </a:solidFill>
                <a:effectLst/>
                <a:latin typeface="+mn-lt"/>
                <a:ea typeface="+mn-ea"/>
                <a:cs typeface="+mn-cs"/>
              </a:rPr>
              <a:t>This is through direct observation of people and how they work or interact with products and services, as well as identifying how they might interact differently with other solutions.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Ideation </a:t>
            </a:r>
            <a:r>
              <a:rPr lang="en-GB" sz="1200" kern="1200" dirty="0">
                <a:solidFill>
                  <a:schemeClr val="tx1"/>
                </a:solidFill>
                <a:effectLst/>
                <a:latin typeface="+mn-lt"/>
                <a:ea typeface="+mn-ea"/>
                <a:cs typeface="+mn-cs"/>
              </a:rPr>
              <a:t>This combines divergent and convergent thinking. Divergent thinking is the ability to offer different, unique, or variant ideas, while convergent thinking is the ability to find the preferred solution to a given problem. Divergent thinking ensures that many possible solutions are explored, and convergent thinking narrows these down to a final preferred solution.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Prototyping </a:t>
            </a:r>
            <a:r>
              <a:rPr lang="en-GB" sz="1200" kern="1200" dirty="0">
                <a:solidFill>
                  <a:schemeClr val="tx1"/>
                </a:solidFill>
                <a:effectLst/>
                <a:latin typeface="+mn-lt"/>
                <a:ea typeface="+mn-ea"/>
                <a:cs typeface="+mn-cs"/>
              </a:rPr>
              <a:t>This is where these ideas are tested early, iterated, and refined. A prototype helps to gather feedback and improve an idea. Prototypes speed up the process of innovation by allowing service designers to better understand the strengths and weaknesses of new solutions.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Implementation </a:t>
            </a:r>
            <a:r>
              <a:rPr lang="en-GB" sz="1200" kern="1200" dirty="0">
                <a:solidFill>
                  <a:schemeClr val="tx1"/>
                </a:solidFill>
                <a:effectLst/>
                <a:latin typeface="+mn-lt"/>
                <a:ea typeface="+mn-ea"/>
                <a:cs typeface="+mn-cs"/>
              </a:rPr>
              <a:t>This is where the concepts are brought to life. This should be coordinated with all relevant service management practices and other parties. Agile methodology can be employed to develop and implement the solution in an iterative way.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Evaluation </a:t>
            </a:r>
            <a:r>
              <a:rPr lang="en-GB" sz="1200" kern="1200" dirty="0">
                <a:solidFill>
                  <a:schemeClr val="tx1"/>
                </a:solidFill>
                <a:effectLst/>
                <a:latin typeface="+mn-lt"/>
                <a:ea typeface="+mn-ea"/>
                <a:cs typeface="+mn-cs"/>
              </a:rPr>
              <a:t>In conjunction with other practices, including project management and release management, this measures the actual performance of product or service implementation to ensure acceptance criteria are met, and to find any opportunities for improvement.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Design thinking is best applied by multi-disciplinary teams; because it balances the perspectives of customers, technology, the organization, partners, and suppliers, it is highly integrative, aligns well with the organization’s SVS, and can be a key enabler of digital transformation.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182</a:t>
            </a:fld>
            <a:endParaRPr lang="sv-SE"/>
          </a:p>
        </p:txBody>
      </p:sp>
    </p:spTree>
    <p:extLst>
      <p:ext uri="{BB962C8B-B14F-4D97-AF65-F5344CB8AC3E}">
        <p14:creationId xmlns:p14="http://schemas.microsoft.com/office/powerpoint/2010/main" val="38651671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pPr marL="228600" indent="-228600">
              <a:buAutoNum type="alphaLcParenR"/>
            </a:pPr>
            <a:r>
              <a:rPr lang="en-GB" sz="1200" kern="1200" dirty="0">
                <a:solidFill>
                  <a:schemeClr val="tx1"/>
                </a:solidFill>
                <a:effectLst/>
                <a:latin typeface="+mn-lt"/>
                <a:ea typeface="+mn-ea"/>
                <a:cs typeface="+mn-cs"/>
              </a:rPr>
              <a:t>Service design (2.1, 2.2.1, 2.4 (including subsections)) </a:t>
            </a:r>
          </a:p>
          <a:p>
            <a:pPr marL="228600" indent="-228600">
              <a:buAutoNum type="alphaLcParenR"/>
            </a:pPr>
            <a:endParaRPr lang="en-GB" sz="1200" b="1"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2.4 Practice success factors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Definition: A </a:t>
            </a:r>
            <a:r>
              <a:rPr lang="en-GB" sz="1200" dirty="0"/>
              <a:t>practice success factor (PSF) </a:t>
            </a:r>
            <a:r>
              <a:rPr lang="en-GB" sz="1200" b="0" dirty="0"/>
              <a:t>is a complex functional component of a practice that is required for the practice to fulfil its purpose.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A practice success factor (PSF) is more than a task or activity as it includes components from all four dimensions of service management. The nature of the activities and resources of PSFs within a practice may differ, but together they ensure that the practice is effective.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dirty="0"/>
              <a:t>The service design practice includes the following PSFs: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establishing and maintaining an effective organization-wide approach to service design </a:t>
            </a:r>
          </a:p>
          <a:p>
            <a:r>
              <a:rPr lang="en-GB" sz="1200" kern="1200" dirty="0">
                <a:solidFill>
                  <a:schemeClr val="tx1"/>
                </a:solidFill>
                <a:effectLst/>
                <a:latin typeface="+mn-lt"/>
                <a:ea typeface="+mn-ea"/>
                <a:cs typeface="+mn-cs"/>
              </a:rPr>
              <a:t>● ensuring that services are fit for purpose and fit for use throughout their lifecycle.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2.4.1 Establishing and maintaining an effective organization-wide approach to service design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design practice includes defining and agreeing approaches and models to follow for designing new and changed services and service components. Organizations are likely to combine several approaches and to define several service design models to accommodate for every type of product or service they design and manage.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should start from assessing organization’s objectives and customer requirements, and the impact the service design has. As service design is about orchestrating design efforts and should be holistic, before choosing a design approach, an organization must assess the following factors: </a:t>
            </a:r>
          </a:p>
          <a:p>
            <a:r>
              <a:rPr lang="en-GB" sz="1200" kern="1200" dirty="0">
                <a:solidFill>
                  <a:schemeClr val="tx1"/>
                </a:solidFill>
                <a:effectLst/>
                <a:latin typeface="+mn-lt"/>
                <a:ea typeface="+mn-ea"/>
                <a:cs typeface="+mn-cs"/>
              </a:rPr>
              <a:t>● strategic goals and services portfolio </a:t>
            </a:r>
          </a:p>
          <a:p>
            <a:r>
              <a:rPr lang="en-GB" sz="1200" kern="1200" dirty="0">
                <a:solidFill>
                  <a:schemeClr val="tx1"/>
                </a:solidFill>
                <a:effectLst/>
                <a:latin typeface="+mn-lt"/>
                <a:ea typeface="+mn-ea"/>
                <a:cs typeface="+mn-cs"/>
              </a:rPr>
              <a:t>● current and potential customers of the products and services </a:t>
            </a:r>
          </a:p>
          <a:p>
            <a:r>
              <a:rPr lang="en-GB" sz="1200" kern="1200" dirty="0">
                <a:solidFill>
                  <a:schemeClr val="tx1"/>
                </a:solidFill>
                <a:effectLst/>
                <a:latin typeface="+mn-lt"/>
                <a:ea typeface="+mn-ea"/>
                <a:cs typeface="+mn-cs"/>
              </a:rPr>
              <a:t>● ways of communication and information exchange with the customers and users, and the ability to obtain and process feedback </a:t>
            </a:r>
          </a:p>
          <a:p>
            <a:r>
              <a:rPr lang="en-GB" sz="1200" kern="1200" dirty="0">
                <a:solidFill>
                  <a:schemeClr val="tx1"/>
                </a:solidFill>
                <a:effectLst/>
                <a:latin typeface="+mn-lt"/>
                <a:ea typeface="+mn-ea"/>
                <a:cs typeface="+mn-cs"/>
              </a:rPr>
              <a:t>● the current and desired ability to innovate, embrace change, and re-invent itself </a:t>
            </a:r>
          </a:p>
          <a:p>
            <a:r>
              <a:rPr lang="en-GB" sz="1200" kern="1200" dirty="0">
                <a:solidFill>
                  <a:schemeClr val="tx1"/>
                </a:solidFill>
                <a:effectLst/>
                <a:latin typeface="+mn-lt"/>
                <a:ea typeface="+mn-ea"/>
                <a:cs typeface="+mn-cs"/>
              </a:rPr>
              <a:t>● resource constraints for the service design </a:t>
            </a:r>
          </a:p>
          <a:p>
            <a:r>
              <a:rPr lang="en-GB" sz="1200" kern="1200" dirty="0">
                <a:solidFill>
                  <a:schemeClr val="tx1"/>
                </a:solidFill>
                <a:effectLst/>
                <a:latin typeface="+mn-lt"/>
                <a:ea typeface="+mn-ea"/>
                <a:cs typeface="+mn-cs"/>
              </a:rPr>
              <a:t>● the resources available to experiment </a:t>
            </a:r>
          </a:p>
          <a:p>
            <a:r>
              <a:rPr lang="en-GB" sz="1200" kern="1200" dirty="0">
                <a:solidFill>
                  <a:schemeClr val="tx1"/>
                </a:solidFill>
                <a:effectLst/>
                <a:latin typeface="+mn-lt"/>
                <a:ea typeface="+mn-ea"/>
                <a:cs typeface="+mn-cs"/>
              </a:rPr>
              <a:t>● risk appetite and approach to risk management </a:t>
            </a:r>
          </a:p>
          <a:p>
            <a:r>
              <a:rPr lang="en-GB" sz="1200" kern="1200" dirty="0">
                <a:solidFill>
                  <a:schemeClr val="tx1"/>
                </a:solidFill>
                <a:effectLst/>
                <a:latin typeface="+mn-lt"/>
                <a:ea typeface="+mn-ea"/>
                <a:cs typeface="+mn-cs"/>
              </a:rPr>
              <a:t>● the way organizations manage projects and implement changes </a:t>
            </a:r>
          </a:p>
          <a:p>
            <a:r>
              <a:rPr lang="en-GB" sz="1200" kern="1200" dirty="0">
                <a:solidFill>
                  <a:schemeClr val="tx1"/>
                </a:solidFill>
                <a:effectLst/>
                <a:latin typeface="+mn-lt"/>
                <a:ea typeface="+mn-ea"/>
                <a:cs typeface="+mn-cs"/>
              </a:rPr>
              <a:t>● the ecosystem of partners and suppliers and their ability to support the service design approach.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factors mean that each organization’s approach to service design may be different. It may mean better involvement of customers and users in the service design process, or implementing a holistic approach to designing services and focus on using service design packages, transforming processes to introduce faster changes and shorter design lifecycle, while eliminating rework, or introducing more iterative and experimental approach.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organization may have several service design approaches, depending on different products and services in its portfolio. The approaches and models for service design should have some flexibility to adapt to changing circumstances, stakeholders, and environment. Each service design approach should have one or several agreed service design models, that could be re-used for the similar products and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service design approach and models, and the practice in general, should be a subject to continual improvement, constantly looking for ways to deliver stakeholders expectations, increase customers and user’s satisfaction, eliminate waste, and increase effectiveness and efficiency.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2.4.2 Ensuring that services are fit for purpose and fit for use throughout their lifecycle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Ensuring effective service design requires orchestrating resources in all four dimensions.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Depending on the service design model, the activities and resources needed to implement a design may vary significantly: </a:t>
            </a:r>
          </a:p>
          <a:p>
            <a:r>
              <a:rPr lang="en-GB" sz="1200" kern="1200" dirty="0">
                <a:solidFill>
                  <a:schemeClr val="tx1"/>
                </a:solidFill>
                <a:effectLst/>
                <a:latin typeface="+mn-lt"/>
                <a:ea typeface="+mn-ea"/>
                <a:cs typeface="+mn-cs"/>
              </a:rPr>
              <a:t>● A design of a simple application similar to ones designed before, may use the existing model and service design package of the previous design, and follow the procedures planned for the model, organized in a linear sequence. </a:t>
            </a:r>
          </a:p>
          <a:p>
            <a:r>
              <a:rPr lang="en-GB" sz="1200" kern="1200" dirty="0">
                <a:solidFill>
                  <a:schemeClr val="tx1"/>
                </a:solidFill>
                <a:effectLst/>
                <a:latin typeface="+mn-lt"/>
                <a:ea typeface="+mn-ea"/>
                <a:cs typeface="+mn-cs"/>
              </a:rPr>
              <a:t>● When designing a new, innovative service, a new approach may be needed. Existing models for service design and SPDs may need to be reviewed. Some experimenting, hypothesis checking, iterative design with fast feedback methods may be used for any phase of the service design process, from ideation to evaluation. There should be special attention for stakeholder interactions and feedback processing. The service design may be managed as a project or a part in a major project, involving many teams and practices across and from outside of the organization and requiring different levels of resource involvement, formality, and documentation.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any case, effective coordination, ensuring holistic approach to the design, information flow, stakeholder involvement and good planning of the design models from the early steps of service lifecycle are crucial for success.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the service lifecycle, effective combination of practices and cooperation of teams are necessary. Service design practice is focused on identifying the tasks, key information, and coordinating the participants of the design implementation. It also provides recommendations on procedures and techniques to use during implementation.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 coordination of the following is especially important: </a:t>
            </a:r>
          </a:p>
          <a:p>
            <a:r>
              <a:rPr lang="en-GB" sz="1200" kern="1200" dirty="0">
                <a:solidFill>
                  <a:schemeClr val="tx1"/>
                </a:solidFill>
                <a:effectLst/>
                <a:latin typeface="+mn-lt"/>
                <a:ea typeface="+mn-ea"/>
                <a:cs typeface="+mn-cs"/>
              </a:rPr>
              <a:t>● project management </a:t>
            </a:r>
          </a:p>
          <a:p>
            <a:r>
              <a:rPr lang="en-GB" sz="1200" kern="1200" dirty="0">
                <a:solidFill>
                  <a:schemeClr val="tx1"/>
                </a:solidFill>
                <a:effectLst/>
                <a:latin typeface="+mn-lt"/>
                <a:ea typeface="+mn-ea"/>
                <a:cs typeface="+mn-cs"/>
              </a:rPr>
              <a:t>● change enablement </a:t>
            </a:r>
          </a:p>
          <a:p>
            <a:r>
              <a:rPr lang="en-GB" sz="1200" kern="1200" dirty="0">
                <a:solidFill>
                  <a:schemeClr val="tx1"/>
                </a:solidFill>
                <a:effectLst/>
                <a:latin typeface="+mn-lt"/>
                <a:ea typeface="+mn-ea"/>
                <a:cs typeface="+mn-cs"/>
              </a:rPr>
              <a:t>● software development and management </a:t>
            </a:r>
          </a:p>
          <a:p>
            <a:r>
              <a:rPr lang="en-GB" sz="1200" kern="1200" dirty="0">
                <a:solidFill>
                  <a:schemeClr val="tx1"/>
                </a:solidFill>
                <a:effectLst/>
                <a:latin typeface="+mn-lt"/>
                <a:ea typeface="+mn-ea"/>
                <a:cs typeface="+mn-cs"/>
              </a:rPr>
              <a:t>● infrastructure and platform management </a:t>
            </a:r>
          </a:p>
          <a:p>
            <a:r>
              <a:rPr lang="en-GB" sz="1200" kern="1200" dirty="0">
                <a:solidFill>
                  <a:schemeClr val="tx1"/>
                </a:solidFill>
                <a:effectLst/>
                <a:latin typeface="+mn-lt"/>
                <a:ea typeface="+mn-ea"/>
                <a:cs typeface="+mn-cs"/>
              </a:rPr>
              <a:t>● business analysis </a:t>
            </a:r>
          </a:p>
          <a:p>
            <a:r>
              <a:rPr lang="en-GB" sz="1200" kern="1200" dirty="0">
                <a:solidFill>
                  <a:schemeClr val="tx1"/>
                </a:solidFill>
                <a:effectLst/>
                <a:latin typeface="+mn-lt"/>
                <a:ea typeface="+mn-ea"/>
                <a:cs typeface="+mn-cs"/>
              </a:rPr>
              <a:t>● service validation and testing </a:t>
            </a:r>
          </a:p>
          <a:p>
            <a:r>
              <a:rPr lang="en-GB" sz="1200" kern="1200" dirty="0">
                <a:solidFill>
                  <a:schemeClr val="tx1"/>
                </a:solidFill>
                <a:effectLst/>
                <a:latin typeface="+mn-lt"/>
                <a:ea typeface="+mn-ea"/>
                <a:cs typeface="+mn-cs"/>
              </a:rPr>
              <a:t>● release management </a:t>
            </a:r>
          </a:p>
          <a:p>
            <a:r>
              <a:rPr lang="en-GB" sz="1200" kern="1200" dirty="0">
                <a:solidFill>
                  <a:schemeClr val="tx1"/>
                </a:solidFill>
                <a:effectLst/>
                <a:latin typeface="+mn-lt"/>
                <a:ea typeface="+mn-ea"/>
                <a:cs typeface="+mn-cs"/>
              </a:rPr>
              <a:t>● availability management </a:t>
            </a:r>
          </a:p>
          <a:p>
            <a:r>
              <a:rPr lang="en-GB" sz="1200" kern="1200" dirty="0">
                <a:solidFill>
                  <a:schemeClr val="tx1"/>
                </a:solidFill>
                <a:effectLst/>
                <a:latin typeface="+mn-lt"/>
                <a:ea typeface="+mn-ea"/>
                <a:cs typeface="+mn-cs"/>
              </a:rPr>
              <a:t>● continuity management </a:t>
            </a:r>
          </a:p>
          <a:p>
            <a:r>
              <a:rPr lang="en-GB" sz="1200" kern="1200" dirty="0">
                <a:solidFill>
                  <a:schemeClr val="tx1"/>
                </a:solidFill>
                <a:effectLst/>
                <a:latin typeface="+mn-lt"/>
                <a:ea typeface="+mn-ea"/>
                <a:cs typeface="+mn-cs"/>
              </a:rPr>
              <a:t>● capacity and performance management </a:t>
            </a:r>
          </a:p>
          <a:p>
            <a:r>
              <a:rPr lang="en-GB" sz="1200" kern="1200" dirty="0">
                <a:solidFill>
                  <a:schemeClr val="tx1"/>
                </a:solidFill>
                <a:effectLst/>
                <a:latin typeface="+mn-lt"/>
                <a:ea typeface="+mn-ea"/>
                <a:cs typeface="+mn-cs"/>
              </a:rPr>
              <a:t>● service level management </a:t>
            </a:r>
          </a:p>
          <a:p>
            <a:r>
              <a:rPr lang="en-GB" sz="1200" kern="1200" dirty="0">
                <a:solidFill>
                  <a:schemeClr val="tx1"/>
                </a:solidFill>
                <a:effectLst/>
                <a:latin typeface="+mn-lt"/>
                <a:ea typeface="+mn-ea"/>
                <a:cs typeface="+mn-cs"/>
              </a:rPr>
              <a:t>● supplier management.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183</a:t>
            </a:fld>
            <a:endParaRPr lang="sv-SE"/>
          </a:p>
        </p:txBody>
      </p:sp>
    </p:spTree>
    <p:extLst>
      <p:ext uri="{BB962C8B-B14F-4D97-AF65-F5344CB8AC3E}">
        <p14:creationId xmlns:p14="http://schemas.microsoft.com/office/powerpoint/2010/main" val="8790662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b) Software development and management (2.1, 2.3 &amp; 2.4 (including subsections))</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2.1 PURPOSE AND DESCRIPTION </a:t>
            </a:r>
            <a:r>
              <a:rPr lang="en-GB" sz="1200" kern="1200" dirty="0">
                <a:solidFill>
                  <a:schemeClr val="tx1"/>
                </a:solidFill>
                <a:effectLst/>
                <a:latin typeface="+mn-lt"/>
                <a:ea typeface="+mn-ea"/>
                <a:cs typeface="+mn-cs"/>
              </a:rPr>
              <a:t>The purpose of the software development and management practice is to ensure that applications meet internal and external stakeholder needs, in terms of functionality, reliability, maintainability, compliance, and auditability.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Software Development and Management practice focuses on development and management of </a:t>
            </a:r>
            <a:r>
              <a:rPr lang="en-GB" sz="1200" i="1" kern="1200" dirty="0">
                <a:solidFill>
                  <a:schemeClr val="tx1"/>
                </a:solidFill>
                <a:effectLst/>
                <a:latin typeface="+mn-lt"/>
                <a:ea typeface="+mn-ea"/>
                <a:cs typeface="+mn-cs"/>
              </a:rPr>
              <a:t>application </a:t>
            </a:r>
            <a:r>
              <a:rPr lang="en-GB" sz="1200" kern="1200" dirty="0">
                <a:solidFill>
                  <a:schemeClr val="tx1"/>
                </a:solidFill>
                <a:effectLst/>
                <a:latin typeface="+mn-lt"/>
                <a:ea typeface="+mn-ea"/>
                <a:cs typeface="+mn-cs"/>
              </a:rPr>
              <a:t>software. However many of the principles are also applicable to the software that is part of the infrastructure on which applications are developed and managed. Software engineering is increasingly important for infrastructure and platform management, for example in the application of Infrastructure as Code. This concept uses machine-readable definition files to manage and provision IT infrastructure and platforms, instead of physically configuring hardware components.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Software development and management covers the whole lifecycle of applications. This can vary from several months to several decades and is on average 10-15 years. From an economic perspective, historically on average 20% of the total costs of ownership of an application was spent on development as opposed to management, and 20% of software management costs is related to corrective maintenance.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modern world bigger shares of an application’s total costs of ownership shifts to development. Since constant changes become an integral part of the application lifecycle, all maintenance activities can become a part of development and are usually not referred to as maintenance. </a:t>
            </a:r>
          </a:p>
          <a:p>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184</a:t>
            </a:fld>
            <a:endParaRPr lang="sv-SE"/>
          </a:p>
        </p:txBody>
      </p:sp>
    </p:spTree>
    <p:extLst>
      <p:ext uri="{BB962C8B-B14F-4D97-AF65-F5344CB8AC3E}">
        <p14:creationId xmlns:p14="http://schemas.microsoft.com/office/powerpoint/2010/main" val="254846013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b) Software development and management (2.1,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2.3 SCOPE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scope of software development and management is defined in terms of activities and the resources affected by the activities.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activities supported by the software development and management practice include: </a:t>
            </a:r>
          </a:p>
          <a:p>
            <a:r>
              <a:rPr lang="en-GB" sz="1200" kern="1200" dirty="0">
                <a:solidFill>
                  <a:schemeClr val="tx1"/>
                </a:solidFill>
                <a:effectLst/>
                <a:latin typeface="+mn-lt"/>
                <a:ea typeface="+mn-ea"/>
                <a:cs typeface="+mn-cs"/>
              </a:rPr>
              <a:t>● Application development</a:t>
            </a:r>
          </a:p>
          <a:p>
            <a:r>
              <a:rPr lang="en-GB" sz="1200" kern="1200" dirty="0">
                <a:solidFill>
                  <a:schemeClr val="tx1"/>
                </a:solidFill>
                <a:effectLst/>
                <a:latin typeface="+mn-lt"/>
                <a:ea typeface="+mn-ea"/>
                <a:cs typeface="+mn-cs"/>
              </a:rPr>
              <a:t>● Software and software artefacts management </a:t>
            </a:r>
          </a:p>
          <a:p>
            <a:r>
              <a:rPr lang="en-GB" sz="1200" kern="1200" dirty="0">
                <a:solidFill>
                  <a:schemeClr val="tx1"/>
                </a:solidFill>
                <a:effectLst/>
                <a:latin typeface="+mn-lt"/>
                <a:ea typeface="+mn-ea"/>
                <a:cs typeface="+mn-cs"/>
              </a:rPr>
              <a:t>● Operating the application (in close collaboration with infrastructure and platform management).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resources within the scope of the software development and management practice are the concrete application artefacts within the various environments that are used. The major application artefacts are specifications, designs, source code, object code and documentation.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terms of responsibilities, software development and management is positioned between: </a:t>
            </a:r>
          </a:p>
          <a:p>
            <a:r>
              <a:rPr lang="en-GB" sz="1200" kern="1200" dirty="0">
                <a:solidFill>
                  <a:schemeClr val="tx1"/>
                </a:solidFill>
                <a:effectLst/>
                <a:latin typeface="+mn-lt"/>
                <a:ea typeface="+mn-ea"/>
                <a:cs typeface="+mn-cs"/>
              </a:rPr>
              <a:t>● the owners of the application, who determine the requirements for development and/or management </a:t>
            </a:r>
          </a:p>
          <a:p>
            <a:r>
              <a:rPr lang="en-GB" sz="1200" kern="1200" dirty="0">
                <a:solidFill>
                  <a:schemeClr val="tx1"/>
                </a:solidFill>
                <a:effectLst/>
                <a:latin typeface="+mn-lt"/>
                <a:ea typeface="+mn-ea"/>
                <a:cs typeface="+mn-cs"/>
              </a:rPr>
              <a:t>● infrastructure management, that (a) provides the environments for software development and management and (b) manages the production environment in which software management operates the applications </a:t>
            </a:r>
          </a:p>
          <a:p>
            <a:r>
              <a:rPr lang="en-GB" sz="1200" kern="1200" dirty="0">
                <a:solidFill>
                  <a:schemeClr val="tx1"/>
                </a:solidFill>
                <a:effectLst/>
                <a:latin typeface="+mn-lt"/>
                <a:ea typeface="+mn-ea"/>
                <a:cs typeface="+mn-cs"/>
              </a:rPr>
              <a:t>● users that require support regarding the use of applications </a:t>
            </a:r>
          </a:p>
          <a:p>
            <a:r>
              <a:rPr lang="en-GB" sz="1200" kern="1200" dirty="0">
                <a:solidFill>
                  <a:schemeClr val="tx1"/>
                </a:solidFill>
                <a:effectLst/>
                <a:latin typeface="+mn-lt"/>
                <a:ea typeface="+mn-ea"/>
                <a:cs typeface="+mn-cs"/>
              </a:rPr>
              <a:t>● software management organizations that: </a:t>
            </a:r>
          </a:p>
          <a:p>
            <a:r>
              <a:rPr lang="en-GB" sz="1200" kern="1200" dirty="0">
                <a:solidFill>
                  <a:schemeClr val="tx1"/>
                </a:solidFill>
                <a:effectLst/>
                <a:latin typeface="+mn-lt"/>
                <a:ea typeface="+mn-ea"/>
                <a:cs typeface="+mn-cs"/>
              </a:rPr>
              <a:t>	• were previously tasked with management of the application and are involved with onboarding of an application </a:t>
            </a:r>
          </a:p>
          <a:p>
            <a:r>
              <a:rPr lang="en-GB" sz="1200" kern="1200" dirty="0">
                <a:solidFill>
                  <a:schemeClr val="tx1"/>
                </a:solidFill>
                <a:effectLst/>
                <a:latin typeface="+mn-lt"/>
                <a:ea typeface="+mn-ea"/>
                <a:cs typeface="+mn-cs"/>
              </a:rPr>
              <a:t>	• are tasked with the future management of the application and are involved with offboarding of an application.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There are many activities and areas of responsibility that are not included in the software development and management practice, but they are still closely related. These are listed in table 2.1, with references to the practices in which they can be found. It is important to remember that ITIL practices combine value chain activities through value streams to deliver value. </a:t>
            </a:r>
          </a:p>
          <a:p>
            <a:endParaRPr lang="en-GB" sz="1200" i="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Table 2.1-related activities described in other practice guides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Practice guide</a:t>
            </a:r>
          </a:p>
          <a:p>
            <a:r>
              <a:rPr lang="en-GB" sz="1200" kern="1200" dirty="0">
                <a:solidFill>
                  <a:schemeClr val="tx1"/>
                </a:solidFill>
                <a:effectLst/>
                <a:latin typeface="+mn-lt"/>
                <a:ea typeface="+mn-ea"/>
                <a:cs typeface="+mn-cs"/>
              </a:rPr>
              <a:t>Software architecture 									Architecture management </a:t>
            </a:r>
          </a:p>
          <a:p>
            <a:r>
              <a:rPr lang="en-GB" sz="1200" kern="1200" dirty="0">
                <a:solidFill>
                  <a:schemeClr val="tx1"/>
                </a:solidFill>
                <a:effectLst/>
                <a:latin typeface="+mn-lt"/>
                <a:ea typeface="+mn-ea"/>
                <a:cs typeface="+mn-cs"/>
              </a:rPr>
              <a:t>Utility and warranty requirements 							Business Analysis </a:t>
            </a:r>
          </a:p>
          <a:p>
            <a:r>
              <a:rPr lang="en-GB" sz="1200" kern="1200" dirty="0">
                <a:solidFill>
                  <a:schemeClr val="tx1"/>
                </a:solidFill>
                <a:effectLst/>
                <a:latin typeface="+mn-lt"/>
                <a:ea typeface="+mn-ea"/>
                <a:cs typeface="+mn-cs"/>
              </a:rPr>
              <a:t>Deployment of application artefacts from one environment to another 	Deployment management</a:t>
            </a:r>
          </a:p>
          <a:p>
            <a:r>
              <a:rPr lang="en-GB" sz="1200" kern="1200" dirty="0">
                <a:solidFill>
                  <a:schemeClr val="tx1"/>
                </a:solidFill>
                <a:effectLst/>
                <a:latin typeface="+mn-lt"/>
                <a:ea typeface="+mn-ea"/>
                <a:cs typeface="+mn-cs"/>
              </a:rPr>
              <a:t>Providing interface for feedback from users 					Service desk </a:t>
            </a:r>
          </a:p>
          <a:p>
            <a:r>
              <a:rPr lang="en-GB" sz="1200" kern="1200" dirty="0">
                <a:solidFill>
                  <a:schemeClr val="tx1"/>
                </a:solidFill>
                <a:effectLst/>
                <a:latin typeface="+mn-lt"/>
                <a:ea typeface="+mn-ea"/>
                <a:cs typeface="+mn-cs"/>
              </a:rPr>
              <a:t>Application portfolio management 							Portfolio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Making applications available for use and enabling users 			Release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Validating that application meets the requirements 				Service validation and testing </a:t>
            </a:r>
          </a:p>
          <a:p>
            <a:r>
              <a:rPr lang="en-GB" sz="1200" kern="1200" dirty="0">
                <a:solidFill>
                  <a:schemeClr val="tx1"/>
                </a:solidFill>
                <a:effectLst/>
                <a:latin typeface="+mn-lt"/>
                <a:ea typeface="+mn-ea"/>
                <a:cs typeface="+mn-cs"/>
              </a:rPr>
              <a:t>Testing the potentially releasable application </a:t>
            </a:r>
          </a:p>
          <a:p>
            <a:r>
              <a:rPr lang="en-GB" sz="1200" kern="1200" dirty="0">
                <a:solidFill>
                  <a:schemeClr val="tx1"/>
                </a:solidFill>
                <a:effectLst/>
                <a:latin typeface="+mn-lt"/>
                <a:ea typeface="+mn-ea"/>
                <a:cs typeface="+mn-cs"/>
              </a:rPr>
              <a:t>Orchestrating overall design for applications 					Service design </a:t>
            </a:r>
          </a:p>
          <a:p>
            <a:r>
              <a:rPr lang="en-GB" sz="1200" kern="1200" dirty="0">
                <a:solidFill>
                  <a:schemeClr val="tx1"/>
                </a:solidFill>
                <a:effectLst/>
                <a:latin typeface="+mn-lt"/>
                <a:ea typeface="+mn-ea"/>
                <a:cs typeface="+mn-cs"/>
              </a:rPr>
              <a:t>Applications monitoring 									Monitoring and event management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185</a:t>
            </a:fld>
            <a:endParaRPr lang="sv-SE"/>
          </a:p>
        </p:txBody>
      </p:sp>
    </p:spTree>
    <p:extLst>
      <p:ext uri="{BB962C8B-B14F-4D97-AF65-F5344CB8AC3E}">
        <p14:creationId xmlns:p14="http://schemas.microsoft.com/office/powerpoint/2010/main" val="14550118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b) Software development and management (2.1, 2.3 &amp; 2.4 (including subsections))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Practice Success Factor (PSF)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complex functional component of a practice that is required for the practice to fulfil its purpose.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software development and management practice includes the following PSFs: </a:t>
            </a:r>
          </a:p>
          <a:p>
            <a:r>
              <a:rPr lang="en-GB" sz="1200" kern="1200" dirty="0">
                <a:solidFill>
                  <a:schemeClr val="tx1"/>
                </a:solidFill>
                <a:effectLst/>
                <a:latin typeface="+mn-lt"/>
                <a:ea typeface="+mn-ea"/>
                <a:cs typeface="+mn-cs"/>
              </a:rPr>
              <a:t>● agree and improve an organization's approach to development and management of software </a:t>
            </a:r>
          </a:p>
          <a:p>
            <a:r>
              <a:rPr lang="en-GB" sz="1200" kern="1200" dirty="0">
                <a:solidFill>
                  <a:schemeClr val="tx1"/>
                </a:solidFill>
                <a:effectLst/>
                <a:latin typeface="+mn-lt"/>
                <a:ea typeface="+mn-ea"/>
                <a:cs typeface="+mn-cs"/>
              </a:rPr>
              <a:t>● ensure that software continually meets organization's requirements and quality criteria throughout its lifecycle.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PFS is about selecting the appropriate approach and the second one about applying it.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2.4.1 Agree and improve an organization's approach to development and management of software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various ways of developing and managing software, as described in SLDC model (2.2). These are waterfall, incremental and iterative (or evolutionary). Agile and Scrum approaches are a combination of incremental and iterative.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 prerequisite for software development and management that multiple approaches are available. These reflect the variety of situations that are expected to occur. This </a:t>
            </a:r>
            <a:r>
              <a:rPr lang="en-GB" sz="1200" i="1" kern="1200" dirty="0">
                <a:solidFill>
                  <a:schemeClr val="tx1"/>
                </a:solidFill>
                <a:effectLst/>
                <a:latin typeface="+mn-lt"/>
                <a:ea typeface="+mn-ea"/>
                <a:cs typeface="+mn-cs"/>
              </a:rPr>
              <a:t>strategic </a:t>
            </a:r>
            <a:r>
              <a:rPr lang="en-GB" sz="1200" kern="1200" dirty="0">
                <a:solidFill>
                  <a:schemeClr val="tx1"/>
                </a:solidFill>
                <a:effectLst/>
                <a:latin typeface="+mn-lt"/>
                <a:ea typeface="+mn-ea"/>
                <a:cs typeface="+mn-cs"/>
              </a:rPr>
              <a:t>decision also involves other practices, for example architecture management, business analysis, change enablement, release management, deployment management, information security management, portfolio management, risk management, service validation and testing, and strategy management. The decision is therefore taken in the context of the (service) value streams in which these practices are applied.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Practice Success Factor for software development and management concerns itself with the </a:t>
            </a:r>
            <a:r>
              <a:rPr lang="en-GB" sz="1200" i="1" kern="1200" dirty="0">
                <a:solidFill>
                  <a:schemeClr val="tx1"/>
                </a:solidFill>
                <a:effectLst/>
                <a:latin typeface="+mn-lt"/>
                <a:ea typeface="+mn-ea"/>
                <a:cs typeface="+mn-cs"/>
              </a:rPr>
              <a:t>tactical </a:t>
            </a:r>
            <a:r>
              <a:rPr lang="en-GB" sz="1200" kern="1200" dirty="0">
                <a:solidFill>
                  <a:schemeClr val="tx1"/>
                </a:solidFill>
                <a:effectLst/>
                <a:latin typeface="+mn-lt"/>
                <a:ea typeface="+mn-ea"/>
                <a:cs typeface="+mn-cs"/>
              </a:rPr>
              <a:t>decision to select from this pre-defined set of approaches, the best approach for each software product, based on the organization’s requirements for the product.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tactical choice depends on how much information is available about both the work to be completed and the resources that are needed to execute the work. The work to be completed can be subdivided into the requirements and the priority with which they must be fulfilled. Depending on the how much information is available about the requirements, priorities and required resources, an appropriate approach can be selected.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examples: </a:t>
            </a:r>
          </a:p>
          <a:p>
            <a:r>
              <a:rPr lang="en-GB" sz="1200" kern="1200" dirty="0">
                <a:solidFill>
                  <a:schemeClr val="tx1"/>
                </a:solidFill>
                <a:effectLst/>
                <a:latin typeface="+mn-lt"/>
                <a:ea typeface="+mn-ea"/>
                <a:cs typeface="+mn-cs"/>
              </a:rPr>
              <a:t>● A waterfall approach can be an effective choice when the requirements and priorities are known, and when it is also known how to develop the software, and which resources are needed. </a:t>
            </a:r>
          </a:p>
          <a:p>
            <a:r>
              <a:rPr lang="en-GB" sz="1200" kern="1200" dirty="0">
                <a:solidFill>
                  <a:schemeClr val="tx1"/>
                </a:solidFill>
                <a:effectLst/>
                <a:latin typeface="+mn-lt"/>
                <a:ea typeface="+mn-ea"/>
                <a:cs typeface="+mn-cs"/>
              </a:rPr>
              <a:t>● A timeboxing approach in which the most important work items are developed first, could be a better choice when the requirements and priorities are known, but it is not yet known how to develop the software and which resources are needed. </a:t>
            </a:r>
          </a:p>
          <a:p>
            <a:r>
              <a:rPr lang="en-GB" sz="1200" kern="1200" dirty="0">
                <a:solidFill>
                  <a:schemeClr val="tx1"/>
                </a:solidFill>
                <a:effectLst/>
                <a:latin typeface="+mn-lt"/>
                <a:ea typeface="+mn-ea"/>
                <a:cs typeface="+mn-cs"/>
              </a:rPr>
              <a:t>● When the requirements and priorities are known at a high level but are difficult to finalise, a linear iterative approach would allow the product owner to experience and refine the product across several iterations. </a:t>
            </a:r>
          </a:p>
          <a:p>
            <a:r>
              <a:rPr lang="en-GB" sz="1200" kern="1200" dirty="0">
                <a:solidFill>
                  <a:schemeClr val="tx1"/>
                </a:solidFill>
                <a:effectLst/>
                <a:latin typeface="+mn-lt"/>
                <a:ea typeface="+mn-ea"/>
                <a:cs typeface="+mn-cs"/>
              </a:rPr>
              <a:t>● Parallel experimentation may provide the product owner with prototypes that help formulate the requirements when the requirements are ambiguous or even unarticulated.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Different approaches require different combinations of resources. These resources span all four dimensions of service management and are addressed in sections 3-6 of this document.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Commonly encountered combination of resources: </a:t>
            </a:r>
          </a:p>
          <a:p>
            <a:r>
              <a:rPr lang="en-GB" sz="1200" kern="1200" dirty="0">
                <a:solidFill>
                  <a:schemeClr val="tx1"/>
                </a:solidFill>
                <a:effectLst/>
                <a:latin typeface="+mn-lt"/>
                <a:ea typeface="+mn-ea"/>
                <a:cs typeface="+mn-cs"/>
              </a:rPr>
              <a:t>● Small, relatively independent, multi-functional, product-based development/maintenance teams in which a product owner manages the priority of the work to be done </a:t>
            </a:r>
          </a:p>
          <a:p>
            <a:r>
              <a:rPr lang="en-GB" sz="1200" kern="1200" dirty="0">
                <a:solidFill>
                  <a:schemeClr val="tx1"/>
                </a:solidFill>
                <a:effectLst/>
                <a:latin typeface="+mn-lt"/>
                <a:ea typeface="+mn-ea"/>
                <a:cs typeface="+mn-cs"/>
              </a:rPr>
              <a:t>● Platform-based teams that support the development/maintenance teams with the (self-)provision of the required infrastructure for development/maintenance and production </a:t>
            </a:r>
          </a:p>
          <a:p>
            <a:r>
              <a:rPr lang="en-GB" sz="1200" kern="1200" dirty="0">
                <a:solidFill>
                  <a:schemeClr val="tx1"/>
                </a:solidFill>
                <a:effectLst/>
                <a:latin typeface="+mn-lt"/>
                <a:ea typeface="+mn-ea"/>
                <a:cs typeface="+mn-cs"/>
              </a:rPr>
              <a:t>● Version control tooling that tracks all production artefacts (e.g. code and documentation) </a:t>
            </a:r>
          </a:p>
          <a:p>
            <a:r>
              <a:rPr lang="en-GB" sz="1200" kern="1200" dirty="0">
                <a:solidFill>
                  <a:schemeClr val="tx1"/>
                </a:solidFill>
                <a:effectLst/>
                <a:latin typeface="+mn-lt"/>
                <a:ea typeface="+mn-ea"/>
                <a:cs typeface="+mn-cs"/>
              </a:rPr>
              <a:t>● Automated processes for continuously integrating and delivering/deploying software.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Several practices are involved in realizing this PSF. The requirements for the approach from software development and management emerge in the form of organizational performance information and improvement opportunities. These transformed into improvement initiatives and plans (continual improvement). the plans are executed (organizational change management), resulting in various approaches and resources that can be applied according to the characteristics of the work to be done (software development and management).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2.4.2 Ensure that software continually meets organization's requirements and quality criteria throughout its lifecycle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Software quality is used to describe software as a product and in its use, commonly in terms such as: </a:t>
            </a:r>
          </a:p>
          <a:p>
            <a:r>
              <a:rPr lang="en-GB" sz="1200" kern="1200" dirty="0">
                <a:solidFill>
                  <a:schemeClr val="tx1"/>
                </a:solidFill>
                <a:effectLst/>
                <a:latin typeface="+mn-lt"/>
                <a:ea typeface="+mn-ea"/>
                <a:cs typeface="+mn-cs"/>
              </a:rPr>
              <a:t>● Product quality: Functional suitability, Performance efficiency, Compatibility, Usability, Reliability, Security, Maintainability, and Portability </a:t>
            </a:r>
          </a:p>
          <a:p>
            <a:r>
              <a:rPr lang="en-GB" sz="1200" kern="1200" dirty="0">
                <a:solidFill>
                  <a:schemeClr val="tx1"/>
                </a:solidFill>
                <a:effectLst/>
                <a:latin typeface="+mn-lt"/>
                <a:ea typeface="+mn-ea"/>
                <a:cs typeface="+mn-cs"/>
              </a:rPr>
              <a:t>● Quality in use: Effectiveness, Efficiency, Satisfaction, Freedom from risk, and Context coverage.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ISO/IEC 25010:2011 standard, each of these characteristics comprises up to six sub-characteristics that help to specify the desired properties of the software.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can also be regarded as utility requirements (e.g. Functional suitability and Usability) and warranty requirements (e.g. Performance efficiency and Maintainability).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Software Development and Management-related activities influence, or are influenced by, these characteristics. For example, Maintainability depends significantly on how source code is structured and documented (both in the documentation for maintenance and in the source code itself). At the start of the initial development of the software, decisions are taken how much time to invest in maintainability. This depends on how much maintenance is expected, and whether the investment will be worthwhile. During the initial development of the software, these requirements are fulfilled. The initial development therefore influences the maintainability of the software. After the initial development, maintenance is affected by the realised maintainability of the software. Understanding the software typically represents half of the maintenance effort, so maintainability influences the speed and cost of maintenance.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Maintenance is not only influenced by maintainability but also influences it. The quality of software tends to degrade (‘software entropy’) unless an effort is made to maintain it. This investment limits technical debt (the rework needed to repair substandard changes to software).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of the requirements for these software quality characteristics are input for software development and management. They are determined by the owner of the software. However, some characteristics are not the primary concern of software development and management. For example, effectiveness is determined by the users’ understanding of the software and how they use it and the information or devices that the software enables.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most important components of this Practice Success Factor are: </a:t>
            </a:r>
          </a:p>
          <a:p>
            <a:r>
              <a:rPr lang="en-GB" sz="1200" kern="1200" dirty="0">
                <a:solidFill>
                  <a:schemeClr val="tx1"/>
                </a:solidFill>
                <a:effectLst/>
                <a:latin typeface="+mn-lt"/>
                <a:ea typeface="+mn-ea"/>
                <a:cs typeface="+mn-cs"/>
              </a:rPr>
              <a:t>● Understanding the source code, how the various modules are interrelated, and the application architecture </a:t>
            </a:r>
          </a:p>
          <a:p>
            <a:r>
              <a:rPr lang="en-GB" sz="1200" kern="1200" dirty="0">
                <a:solidFill>
                  <a:schemeClr val="tx1"/>
                </a:solidFill>
                <a:effectLst/>
                <a:latin typeface="+mn-lt"/>
                <a:ea typeface="+mn-ea"/>
                <a:cs typeface="+mn-cs"/>
              </a:rPr>
              <a:t>● Understanding the requirements and the context in which the application is used </a:t>
            </a:r>
          </a:p>
          <a:p>
            <a:r>
              <a:rPr lang="en-GB" sz="1200" kern="1200" dirty="0">
                <a:solidFill>
                  <a:schemeClr val="tx1"/>
                </a:solidFill>
                <a:effectLst/>
                <a:latin typeface="+mn-lt"/>
                <a:ea typeface="+mn-ea"/>
                <a:cs typeface="+mn-cs"/>
              </a:rPr>
              <a:t>● Ensuring that non-functional (warranty) requirements are included in the Definition of Done </a:t>
            </a:r>
          </a:p>
          <a:p>
            <a:r>
              <a:rPr lang="en-GB" sz="1200" kern="1200" dirty="0">
                <a:solidFill>
                  <a:schemeClr val="tx1"/>
                </a:solidFill>
                <a:effectLst/>
                <a:latin typeface="+mn-lt"/>
                <a:ea typeface="+mn-ea"/>
                <a:cs typeface="+mn-cs"/>
              </a:rPr>
              <a:t>● Creating tests before coding </a:t>
            </a:r>
          </a:p>
          <a:p>
            <a:r>
              <a:rPr lang="en-GB" sz="1200" kern="1200" dirty="0">
                <a:solidFill>
                  <a:schemeClr val="tx1"/>
                </a:solidFill>
                <a:effectLst/>
                <a:latin typeface="+mn-lt"/>
                <a:ea typeface="+mn-ea"/>
                <a:cs typeface="+mn-cs"/>
              </a:rPr>
              <a:t>● Effective version control of all application artefacts </a:t>
            </a:r>
          </a:p>
          <a:p>
            <a:r>
              <a:rPr lang="en-GB" sz="1200" kern="1200" dirty="0">
                <a:solidFill>
                  <a:schemeClr val="tx1"/>
                </a:solidFill>
                <a:effectLst/>
                <a:latin typeface="+mn-lt"/>
                <a:ea typeface="+mn-ea"/>
                <a:cs typeface="+mn-cs"/>
              </a:rPr>
              <a:t>● Approaching the task of coding with a full appreciation of its tremendous difficulty and respecting the intrinsic limitations of the human mind1 </a:t>
            </a:r>
          </a:p>
          <a:p>
            <a:r>
              <a:rPr lang="en-GB" sz="1200" kern="1200" dirty="0">
                <a:solidFill>
                  <a:schemeClr val="tx1"/>
                </a:solidFill>
                <a:effectLst/>
                <a:latin typeface="+mn-lt"/>
                <a:ea typeface="+mn-ea"/>
                <a:cs typeface="+mn-cs"/>
              </a:rPr>
              <a:t>● Adhering to coding conventions </a:t>
            </a:r>
          </a:p>
          <a:p>
            <a:r>
              <a:rPr lang="en-GB" sz="1200" kern="1200" dirty="0">
                <a:solidFill>
                  <a:schemeClr val="tx1"/>
                </a:solidFill>
                <a:effectLst/>
                <a:latin typeface="+mn-lt"/>
                <a:ea typeface="+mn-ea"/>
                <a:cs typeface="+mn-cs"/>
              </a:rPr>
              <a:t>● Peer review </a:t>
            </a:r>
          </a:p>
          <a:p>
            <a:r>
              <a:rPr lang="en-GB" sz="1200" kern="1200" dirty="0">
                <a:solidFill>
                  <a:schemeClr val="tx1"/>
                </a:solidFill>
                <a:effectLst/>
                <a:latin typeface="+mn-lt"/>
                <a:ea typeface="+mn-ea"/>
                <a:cs typeface="+mn-cs"/>
              </a:rPr>
              <a:t>● Fast feedback from testing, for example by using automated testing, and taking remedial action quickly.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Software development and management is not the only practice involved. Realising this PSF also entails establishing the right requirements for the software (business analysis), testing whether the software complies with these requirements (service validation and testing), running the software on the production infrastructure (infrastructure and platform management), formulating problem reports (problem management), etc. The metrics must therefore be regarding in this broader context.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186</a:t>
            </a:fld>
            <a:endParaRPr lang="sv-SE"/>
          </a:p>
        </p:txBody>
      </p:sp>
    </p:spTree>
    <p:extLst>
      <p:ext uri="{BB962C8B-B14F-4D97-AF65-F5344CB8AC3E}">
        <p14:creationId xmlns:p14="http://schemas.microsoft.com/office/powerpoint/2010/main" val="92538427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c) Deployment management (2.1, 2.2.2, 2.3 &amp; 2.4 (including subsections))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 PURPOSE AND DESCRIPTION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 </a:t>
            </a:r>
          </a:p>
          <a:p>
            <a:r>
              <a:rPr lang="en-GB" sz="1200" kern="1200" dirty="0">
                <a:solidFill>
                  <a:schemeClr val="tx1"/>
                </a:solidFill>
                <a:effectLst/>
                <a:latin typeface="+mn-lt"/>
                <a:ea typeface="+mn-ea"/>
                <a:cs typeface="+mn-cs"/>
              </a:rPr>
              <a:t>The purpose of the deployment management practice is to move new or changed hardware, software, documentation, processes, or any other component to live environments. It may also be involved in deploying components to other environments for testing or staging.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deployment management practice is responsible for moving a service or service component into a designated environment. This practice enables the deployment or removal of service components from or to different environments, including development, integration, live, production, test, or staging environments.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practice is usually applied to digital and physical IT components, including software, hardware, documentation, licences, and data, within the agreed scope of environments controlled by the organization.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187</a:t>
            </a:fld>
            <a:endParaRPr lang="sv-SE"/>
          </a:p>
        </p:txBody>
      </p:sp>
    </p:spTree>
    <p:extLst>
      <p:ext uri="{BB962C8B-B14F-4D97-AF65-F5344CB8AC3E}">
        <p14:creationId xmlns:p14="http://schemas.microsoft.com/office/powerpoint/2010/main" val="42708330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c) Deployment management (2.1, 2.2.2, 2.3 &amp; 2.4 (including subsections))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2.2 TERMS AND CONCEPTS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2.2.2 Continuous integration, continuous delivery, and continuous deployment (CI/CD)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key concepts for deployment in Agile and DevOps are: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Continuous integration </a:t>
            </a:r>
            <a:r>
              <a:rPr lang="en-GB" sz="1200" kern="1200" dirty="0">
                <a:solidFill>
                  <a:schemeClr val="tx1"/>
                </a:solidFill>
                <a:effectLst/>
                <a:latin typeface="+mn-lt"/>
                <a:ea typeface="+mn-ea"/>
                <a:cs typeface="+mn-cs"/>
              </a:rPr>
              <a:t>Integrating, building, and testing code within the software development environment.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Continuous delivery </a:t>
            </a:r>
            <a:r>
              <a:rPr lang="en-GB" sz="1200" kern="1200" dirty="0">
                <a:solidFill>
                  <a:schemeClr val="tx1"/>
                </a:solidFill>
                <a:effectLst/>
                <a:latin typeface="+mn-lt"/>
                <a:ea typeface="+mn-ea"/>
                <a:cs typeface="+mn-cs"/>
              </a:rPr>
              <a:t>Continuous delivery means that built software can be released to production at any time. Frequent deployments are possible, but deployment decisions are taken case by case, usually because organizations prefer a slower rate of deployment.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Continuous deployment </a:t>
            </a:r>
            <a:r>
              <a:rPr lang="en-GB" sz="1200" kern="1200" dirty="0">
                <a:solidFill>
                  <a:schemeClr val="tx1"/>
                </a:solidFill>
                <a:effectLst/>
                <a:latin typeface="+mn-lt"/>
                <a:ea typeface="+mn-ea"/>
                <a:cs typeface="+mn-cs"/>
              </a:rPr>
              <a:t>Changes go through the pipeline and are automatically put into the production environment, enabling multiple production deployments per day. Continuous deployment relies on continuous delivery.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approaches are supported by the software development and management, service validation and testing, deployment management, infrastructure and platform management, and release management practices. These practices involve specific skills, processes, procedures, automation tools, and agreements with third parties. They enable the continuous pipeline for integration, delivery, and deployment. This would also affect the design of other practices, such as service configuration management, monitoring and event management, incident management, and others.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188</a:t>
            </a:fld>
            <a:endParaRPr lang="sv-SE"/>
          </a:p>
        </p:txBody>
      </p:sp>
    </p:spTree>
    <p:extLst>
      <p:ext uri="{BB962C8B-B14F-4D97-AF65-F5344CB8AC3E}">
        <p14:creationId xmlns:p14="http://schemas.microsoft.com/office/powerpoint/2010/main" val="341889921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c) Deployment management (2.1, 2.2.2, 2.3 &amp; 2.4 (including subsections))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2.3 SCOPE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scope of the deployment management practice includes: </a:t>
            </a:r>
          </a:p>
          <a:p>
            <a:r>
              <a:rPr lang="en-GB" sz="1200" kern="1200" dirty="0">
                <a:solidFill>
                  <a:schemeClr val="tx1"/>
                </a:solidFill>
                <a:effectLst/>
                <a:latin typeface="+mn-lt"/>
                <a:ea typeface="+mn-ea"/>
                <a:cs typeface="+mn-cs"/>
              </a:rPr>
              <a:t>● the effective transition of products, services, and service components between controlled environments, such as the development, live, test, and staging environments. </a:t>
            </a:r>
          </a:p>
          <a:p>
            <a:r>
              <a:rPr lang="en-GB" sz="1200" kern="1200" dirty="0">
                <a:solidFill>
                  <a:schemeClr val="tx1"/>
                </a:solidFill>
                <a:effectLst/>
                <a:latin typeface="+mn-lt"/>
                <a:ea typeface="+mn-ea"/>
                <a:cs typeface="+mn-cs"/>
              </a:rPr>
              <a:t>● the effective removal of products, services, and service components from designated environments.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additions, modifications, and removals can be part of authorized changes/releases triggered by: </a:t>
            </a:r>
          </a:p>
          <a:p>
            <a:r>
              <a:rPr lang="en-GB" sz="1200" kern="1200" dirty="0">
                <a:solidFill>
                  <a:schemeClr val="tx1"/>
                </a:solidFill>
                <a:effectLst/>
                <a:latin typeface="+mn-lt"/>
                <a:ea typeface="+mn-ea"/>
                <a:cs typeface="+mn-cs"/>
              </a:rPr>
              <a:t>● new/changed service requirements </a:t>
            </a:r>
          </a:p>
          <a:p>
            <a:r>
              <a:rPr lang="en-GB" sz="1200" kern="1200" dirty="0">
                <a:solidFill>
                  <a:schemeClr val="tx1"/>
                </a:solidFill>
                <a:effectLst/>
                <a:latin typeface="+mn-lt"/>
                <a:ea typeface="+mn-ea"/>
                <a:cs typeface="+mn-cs"/>
              </a:rPr>
              <a:t>● new features/releases </a:t>
            </a:r>
          </a:p>
          <a:p>
            <a:r>
              <a:rPr lang="en-GB" sz="1200" kern="1200" dirty="0">
                <a:solidFill>
                  <a:schemeClr val="tx1"/>
                </a:solidFill>
                <a:effectLst/>
                <a:latin typeface="+mn-lt"/>
                <a:ea typeface="+mn-ea"/>
                <a:cs typeface="+mn-cs"/>
              </a:rPr>
              <a:t>● technical and operational changes </a:t>
            </a:r>
          </a:p>
          <a:p>
            <a:r>
              <a:rPr lang="en-GB" sz="1200" kern="1200" dirty="0">
                <a:solidFill>
                  <a:schemeClr val="tx1"/>
                </a:solidFill>
                <a:effectLst/>
                <a:latin typeface="+mn-lt"/>
                <a:ea typeface="+mn-ea"/>
                <a:cs typeface="+mn-cs"/>
              </a:rPr>
              <a:t>● third-party change requirements </a:t>
            </a:r>
          </a:p>
          <a:p>
            <a:r>
              <a:rPr lang="en-GB" sz="1200" kern="1200" dirty="0">
                <a:solidFill>
                  <a:schemeClr val="tx1"/>
                </a:solidFill>
                <a:effectLst/>
                <a:latin typeface="+mn-lt"/>
                <a:ea typeface="+mn-ea"/>
                <a:cs typeface="+mn-cs"/>
              </a:rPr>
              <a:t>● service retirements and removals </a:t>
            </a:r>
          </a:p>
          <a:p>
            <a:r>
              <a:rPr lang="en-GB" sz="1200" kern="1200" dirty="0">
                <a:solidFill>
                  <a:schemeClr val="tx1"/>
                </a:solidFill>
                <a:effectLst/>
                <a:latin typeface="+mn-lt"/>
                <a:ea typeface="+mn-ea"/>
                <a:cs typeface="+mn-cs"/>
              </a:rPr>
              <a:t>● support/troubleshooting </a:t>
            </a:r>
          </a:p>
          <a:p>
            <a:r>
              <a:rPr lang="en-GB" sz="1200" kern="1200" dirty="0">
                <a:solidFill>
                  <a:schemeClr val="tx1"/>
                </a:solidFill>
                <a:effectLst/>
                <a:latin typeface="+mn-lt"/>
                <a:ea typeface="+mn-ea"/>
                <a:cs typeface="+mn-cs"/>
              </a:rPr>
              <a:t>● service requests.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Several activities and areas of responsibility are not included in the deployment management practice, although hey are still closely related to deployment. These are listed in Table 2.2, along with references to the practices in which they can be found. It is important to remember that ITIL practices are merely collections of tools to use in the context of value streams; they should be combined as necessary, depending on the situation.  </a:t>
            </a:r>
          </a:p>
          <a:p>
            <a:endParaRPr lang="en-GB" sz="1200" i="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Table 2.2 Deployment-related activities described in other practice guides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Practice guide</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Authorizing changes/releases 									Change enablement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Making services and components in the live environment available to users	Release management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Developing software										Software development and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Developing and building infrastructure components					Infrastructure and platform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Preparing and maintaining target environments for deployments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Providing IT assets to be deployed								IT asset management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Maintaining authorized repositories of service components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Testing and validating services and service components					Service validation and testing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Naming, versioning, and controlling the service components				Service configuration management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189</a:t>
            </a:fld>
            <a:endParaRPr lang="sv-SE"/>
          </a:p>
        </p:txBody>
      </p:sp>
    </p:spTree>
    <p:extLst>
      <p:ext uri="{BB962C8B-B14F-4D97-AF65-F5344CB8AC3E}">
        <p14:creationId xmlns:p14="http://schemas.microsoft.com/office/powerpoint/2010/main" val="98233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Continual improvement </a:t>
            </a:r>
            <a:endParaRPr lang="en-GB" b="1" noProof="0" dirty="0"/>
          </a:p>
          <a:p>
            <a:r>
              <a:rPr lang="en-GB" sz="1200" kern="1200" noProof="0" dirty="0">
                <a:solidFill>
                  <a:schemeClr val="tx1"/>
                </a:solidFill>
                <a:effectLst/>
                <a:latin typeface="+mn-lt"/>
                <a:ea typeface="+mn-ea"/>
                <a:cs typeface="+mn-cs"/>
              </a:rPr>
              <a:t>Continual improvement is a recurring organizational activity performed at all levels to ensure that an organization’s performance continually meets stakeholders’ expectations. ITIL 4 supports continual improvement with the ITIL continual improvement model, outlined in the figure.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a:t>
            </a:fld>
            <a:endParaRPr lang="sv-SE" dirty="0"/>
          </a:p>
        </p:txBody>
      </p:sp>
    </p:spTree>
    <p:extLst>
      <p:ext uri="{BB962C8B-B14F-4D97-AF65-F5344CB8AC3E}">
        <p14:creationId xmlns:p14="http://schemas.microsoft.com/office/powerpoint/2010/main" val="19217064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c) Deployment management (2.1, 2.2.2, 2.3 &amp; 2.4 (including subsections))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Practice Success Factor (PSF)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complex functional component of a practice that is required for the practice to fulfil its purpose.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deployment management practice includes the following PSFs: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establishing and maintaining effective approaches to the deployment of services and service components across the organization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the effective deployment of services and service components in the context of the organization’s value streams.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2.4.1 Establishing and maintaining effective approaches to the deployment of services and service components across the organization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deployment management practice includes defining and agreeing a model or several models to use when deploying products, services, and components. These models may use one deployment approach or combine deployment approaches, depending on their specific services and requirements and the sizes, types, and impacts of the service components that are being deployed.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Models can be defined for deploying services or service components of similar types. Such deployment models could be defined based on several factors, including: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automation considerations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costs/resource limitations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expected frequency of the deployments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rate of customer requirements change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rate of technology change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risks of components flaws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source of the components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user adoption behaviours and preferences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visibility of the technology change to service consumers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these and other relevant considerations, organizations define a set of models for the deployment of different service components. These models may describe different solutions in all four dimensions of service management. Table 2.3 outlines some example models.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Table 2.3 Example models for the deployment of different service components.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Deployment models also define the flow of deployment through controlled environments, responsibilities of the involved parties, triggers for deployment, and interactions with other practices’ activities in the context of value streams.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models may be flexible enough to adapt to changing circumstances, such as the scale, urgency, or complexity of the deployment. </a:t>
            </a:r>
          </a:p>
          <a:p>
            <a:r>
              <a:rPr lang="en-GB" sz="1200" kern="1200" dirty="0">
                <a:solidFill>
                  <a:schemeClr val="tx1"/>
                </a:solidFill>
                <a:effectLst/>
                <a:latin typeface="+mn-lt"/>
                <a:ea typeface="+mn-ea"/>
                <a:cs typeface="+mn-cs"/>
              </a:rPr>
              <a:t>Deployment models, and the deployment management practice in general, should be a subject to continual improvement with an aim to eliminate waste and increase effectiveness and efficiency.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2.4.2 Ensuring the effective deployment of services and service components in the context of the organization’s value streams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Ensuring effective deployment requires orchestrating resources in all four dimensions of service management.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effectiveness and efficiency of the deployment is significantly dependent on, and can be considerably impacted by, the availability of the relevant resources, skills, technology, tools and infrastructure. The effective use of technology and automation in deployment can improve the consistency, agility, and efficiency of the practice.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changes/releases to be successful, it is crucial that the changed/released service’s or service component’s integrity is maintained throughout the transition process. Any unauthorized change through manual, process, or technology errors can negatively impact the objectives and outcomes of the changes and releases, often significantly impacting the organization.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success of service transitions depends on the effective and efficient management of changes and releases, which in turn depends on timely deployments that align with requirements and objectives. Alignment of the deployment to the change and release requirements, as well as key aspects such as schedule and cost, must be managed effectively.</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190</a:t>
            </a:fld>
            <a:endParaRPr lang="sv-SE"/>
          </a:p>
        </p:txBody>
      </p:sp>
    </p:spTree>
    <p:extLst>
      <p:ext uri="{BB962C8B-B14F-4D97-AF65-F5344CB8AC3E}">
        <p14:creationId xmlns:p14="http://schemas.microsoft.com/office/powerpoint/2010/main" val="120886620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d) Release management (2.1, 2.3 &amp; 2.4 (including subsections))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 PURPOSE AND DESCRIPTION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 </a:t>
            </a:r>
          </a:p>
          <a:p>
            <a:r>
              <a:rPr lang="en-GB" sz="1200" kern="1200" dirty="0">
                <a:solidFill>
                  <a:schemeClr val="tx1"/>
                </a:solidFill>
                <a:effectLst/>
                <a:latin typeface="+mn-lt"/>
                <a:ea typeface="+mn-ea"/>
                <a:cs typeface="+mn-cs"/>
              </a:rPr>
              <a:t>The purpose of the release management practice is to make new and changed services and features available for use.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Release management practice ensures that services are available to use in line with organization’s policies and agreements between the organization and its service consumers.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Traditionally, service components are visible and accessible for users including infrastructure, software, and documentation. As infrastructure and documentation are increasingly digitized, software management methods and approaches become more applicable to these types of service components. This affects the release management practice and other practices with significant focus on software such as service validation and testing, deployment management, and software development and management.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the customer and user journey perspective, release management supports onboarding and offboarding. For users, this practice may support the very first touchpoints and interactions with the service provider. After initial onboarding is complete, this practice supports the delivery of service updates, which is important for the success of the practice.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191</a:t>
            </a:fld>
            <a:endParaRPr lang="sv-SE"/>
          </a:p>
        </p:txBody>
      </p:sp>
    </p:spTree>
    <p:extLst>
      <p:ext uri="{BB962C8B-B14F-4D97-AF65-F5344CB8AC3E}">
        <p14:creationId xmlns:p14="http://schemas.microsoft.com/office/powerpoint/2010/main" val="350106004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d) Release management (2.1,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2.3 SCOPE OF THE PRACTICE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scope of the release management practice includes the following: </a:t>
            </a:r>
          </a:p>
          <a:p>
            <a:r>
              <a:rPr lang="en-GB" sz="1200" kern="1200" dirty="0">
                <a:solidFill>
                  <a:schemeClr val="tx1"/>
                </a:solidFill>
                <a:effectLst/>
                <a:latin typeface="+mn-lt"/>
                <a:ea typeface="+mn-ea"/>
                <a:cs typeface="+mn-cs"/>
              </a:rPr>
              <a:t>● Development and maintenance of the organization’s approach to release new and changed services1 and components. </a:t>
            </a:r>
          </a:p>
          <a:p>
            <a:r>
              <a:rPr lang="en-GB" sz="1200" kern="1200" dirty="0">
                <a:solidFill>
                  <a:schemeClr val="tx1"/>
                </a:solidFill>
                <a:effectLst/>
                <a:latin typeface="+mn-lt"/>
                <a:ea typeface="+mn-ea"/>
                <a:cs typeface="+mn-cs"/>
              </a:rPr>
              <a:t>● Management and coordination of all release instances in line with the defined approach, from planning, to implementation, and review.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1 Removal of services and components from users is included in ‘new and changed’ here.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There are a number of activities and areas of responsibility that are closely associated with release management, but not part of the scope of the practice.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of those key areas are listed in Table 2.1, and includes references to the practices in which they can be found. It is important to remember that ITIL practices are merely collections of tools to use in the context of value streams, and they should be combined as necessary depending on the situation.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Table 2.1 Release related activities described in other practice guides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Practice guide</a:t>
            </a:r>
          </a:p>
          <a:p>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Authorization of changes/releases 									Change enablement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Deployment of new and changed components and services in live environment 		Deployment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Development of software 										Software development and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Development and building of infrastructure components 						Infrastructure and platform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User training 												Workforce and talent management </a:t>
            </a:r>
          </a:p>
          <a:p>
            <a:r>
              <a:rPr lang="en-GB" sz="1200" kern="1200" dirty="0">
                <a:solidFill>
                  <a:schemeClr val="tx1"/>
                </a:solidFill>
                <a:effectLst/>
                <a:latin typeface="+mn-lt"/>
                <a:ea typeface="+mn-ea"/>
                <a:cs typeface="+mn-cs"/>
              </a:rPr>
              <a:t>Support and operational staff training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Testing and validating the services and service components 					Service validation and testing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Naming, versioning and control of the service components 					Service configuration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Management of organizational changes related to large-scale releases 			Organizational change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Management of projects 											Project management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192</a:t>
            </a:fld>
            <a:endParaRPr lang="sv-SE"/>
          </a:p>
        </p:txBody>
      </p:sp>
    </p:spTree>
    <p:extLst>
      <p:ext uri="{BB962C8B-B14F-4D97-AF65-F5344CB8AC3E}">
        <p14:creationId xmlns:p14="http://schemas.microsoft.com/office/powerpoint/2010/main" val="219435881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0" kern="1200" noProof="0" dirty="0">
                <a:solidFill>
                  <a:schemeClr val="tx1"/>
                </a:solidFill>
                <a:effectLst/>
                <a:latin typeface="+mn-lt"/>
                <a:ea typeface="+mn-ea"/>
                <a:cs typeface="+mn-cs"/>
              </a:rPr>
              <a:t>Ref. Glossary</a:t>
            </a:r>
            <a:endParaRPr lang="en-GB" sz="1200" b="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193</a:t>
            </a:fld>
            <a:endParaRPr lang="sv-SE"/>
          </a:p>
        </p:txBody>
      </p:sp>
    </p:spTree>
    <p:extLst>
      <p:ext uri="{BB962C8B-B14F-4D97-AF65-F5344CB8AC3E}">
        <p14:creationId xmlns:p14="http://schemas.microsoft.com/office/powerpoint/2010/main" val="31251124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c) Deployment management (2.1, 2.2.2, 2.3 &amp; 2.4 (including subsections))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Practice Success Factor (PSF)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complex functional component of a practice that is required for the practice to fulfil its purpose.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release management practice includes the following PSFs:</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establishing and maintaining effective approaches to the release of services and service components across the organization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an effective release of services and service components in the context of the organization’s value streams and service relationships.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2.4.1 Establishing and maintaining effective approaches to the release of services and service components across the organization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Release management practice includes defining and agreeing approaches and models to follow for the release of new and changed services and service components. Organizations are likely to combine several approaches and to define several release management models for every product they manage.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Apart from organization’s and product’s specifics, release models are defined by service relationships between the organization and its service consumers. This includes factors such as: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internal or external service consumers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individual or corporate service consumption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out-of-the-box or tailored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See </a:t>
            </a:r>
            <a:r>
              <a:rPr lang="en-GB" sz="1200" i="1" kern="1200" dirty="0">
                <a:solidFill>
                  <a:schemeClr val="tx1"/>
                </a:solidFill>
                <a:effectLst/>
                <a:latin typeface="+mn-lt"/>
                <a:ea typeface="+mn-ea"/>
                <a:cs typeface="+mn-cs"/>
              </a:rPr>
              <a:t>ITIL® 4: Drive Stakeholder Value </a:t>
            </a:r>
            <a:r>
              <a:rPr lang="en-GB" sz="1200" kern="1200" dirty="0">
                <a:solidFill>
                  <a:schemeClr val="tx1"/>
                </a:solidFill>
                <a:effectLst/>
                <a:latin typeface="+mn-lt"/>
                <a:ea typeface="+mn-ea"/>
                <a:cs typeface="+mn-cs"/>
              </a:rPr>
              <a:t>for more details on how these factors influence service provision. </a:t>
            </a:r>
          </a:p>
          <a:p>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approaches and models for release management should have some flexibility to adapt to changing circumstances, such as scale, urgency, or complexity. A plan for every release instance may be developed based on one of the agreed models to reflect the specifics of the release instance.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Release approaches, models, and the practice in general, should be subject to continual improvement, constantly looking for ways to eliminate waste and increase effectiveness and efficiency.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194</a:t>
            </a:fld>
            <a:endParaRPr lang="sv-SE"/>
          </a:p>
        </p:txBody>
      </p:sp>
    </p:spTree>
    <p:extLst>
      <p:ext uri="{BB962C8B-B14F-4D97-AF65-F5344CB8AC3E}">
        <p14:creationId xmlns:p14="http://schemas.microsoft.com/office/powerpoint/2010/main" val="294728090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dirty="0">
                <a:solidFill>
                  <a:schemeClr val="tx1"/>
                </a:solidFill>
                <a:effectLst/>
                <a:latin typeface="+mn-lt"/>
                <a:ea typeface="+mn-ea"/>
                <a:cs typeface="+mn-cs"/>
              </a:rPr>
              <a:t>2.4.2 Ensuring an effective release of services and service components in the context of the organization’s value streams and service relationships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Ensuring an effective release may require organizing resources in all four dimensions of service management.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Depending on the release management model, activities and resources that are required to implement a release instance, vary significantly: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release of a new version of mobile application for all users in a certain country or region, may be performed by a changing status of the previously deployed version of the software, related release notes, and user documentation; and informing relevant stakeholders within the service provider organization. No further actions may be required.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release of a new custom-made ERP system with on premises installation and a need for user equipment upgrade may be managed as a large-scale project, involving many teams and practices across and from outside of the organization.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any case, effective coordination, use of automation, and good planning of the release model from the early steps of product lifecycle are crucial for the success of release.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practice is focused on identifying the tasks and coordinating the participants. It also provides recommendations on procedures and techniques to use during release implementation. Therefore, an effective combination of practices and cooperation from teams is necessary during the implementation.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 coordination of software development and management, infrastructure and platform management, deployment management, service validation, and testing and release management is especially important.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195</a:t>
            </a:fld>
            <a:endParaRPr lang="sv-SE"/>
          </a:p>
        </p:txBody>
      </p:sp>
    </p:spTree>
    <p:extLst>
      <p:ext uri="{BB962C8B-B14F-4D97-AF65-F5344CB8AC3E}">
        <p14:creationId xmlns:p14="http://schemas.microsoft.com/office/powerpoint/2010/main" val="94119086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 PURPOSE AND DESCRIPTION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 </a:t>
            </a:r>
          </a:p>
          <a:p>
            <a:r>
              <a:rPr lang="en-GB" sz="1200" kern="1200" dirty="0">
                <a:solidFill>
                  <a:schemeClr val="tx1"/>
                </a:solidFill>
                <a:effectLst/>
                <a:latin typeface="+mn-lt"/>
                <a:ea typeface="+mn-ea"/>
                <a:cs typeface="+mn-cs"/>
              </a:rPr>
              <a:t>The purpose of the service validation and testing practice is to ensure that new or changed products and services meet defined requirements. The definition of service value is based on input from customers, business objectives, and regulatory requirements and is documented as part of the design and transition value chain activity. These inputs are used to establish measurable quality and performance indicators that support the definition of assurance criteria and testing requirements.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service validation and testing practice involves reducing the risks and uncertainties that new or changed products and services introduce to the live environment. The practice does this by planning and performing appropriate tests.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larger and more complex a system is, the more testing is required. However, exhaustive testing, even of smaller, simple systems, is typically impossible due to time and cost constraints. Therefore, choosing what to test is important. The key considerations when defining the scope and level of validation and testing are the: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agreed requirements that a product or service must meet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impact and likelihood of deviations from the agreed requirements.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Understanding the requirements in the context of the likelihood and impact of deviations facilitates an informed perspective of the important areas to test.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practice is about being confident in the quality of service being tested. This is not the same as saying that it is flawless. Confidence is earned through testing in order to demonstrate that the service will perform as required, meets the requirements, and has no significant defects.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196</a:t>
            </a:fld>
            <a:endParaRPr lang="sv-SE"/>
          </a:p>
        </p:txBody>
      </p:sp>
    </p:spTree>
    <p:extLst>
      <p:ext uri="{BB962C8B-B14F-4D97-AF65-F5344CB8AC3E}">
        <p14:creationId xmlns:p14="http://schemas.microsoft.com/office/powerpoint/2010/main" val="31995004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 PURPOSE AND DESCRIPTION (continued)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2.1.1 Service validation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validation is performed in the earlier stages of the product and service lifecycle (ideation and design). It is focused on confirming that the proposed service design meets agreed service requirements and on establishing acceptance criteria for the next stages (development, deployment, and release). These criteria will then be verified by testing the product and service components, products, and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Validation follows the structure of service requirements and usually covers utility, warranty, experience, manageability, and compliance. Other requirements may also be included.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validation ensures the definition, verification, and documentation of service acceptance criteria and informs the scope and focus of testing activities.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2.1.2 Testing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the criteria identified through service validation, test strategies and test plans are developed and implemented.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test strategy defines an overall approach to testing. Test strategies can apply to environments, platforms, sets of services, or individual products or services. The product and service lifecycle stages that are covered by testing may differ between products and services developed within the organization and those obtained from a supplier.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service validation and testing practice has been greatly impacted by changes in the architecture management, software development and management, project management, and infrastructure and platform management practices. Agile methods, the digitization of IT infrastructure, service-oriented architecture, and the automation of software development and management have introduced new challenges and opportunities to the service validation and testing practice. To meet today’s requirements, service validation and testing should be faster, more flexible, and continually evolving. This is only possible if the practice is closely integrated with the practices mentioned above and others, including the release management, deployment management, incident, and problem management practices.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 validation and testing are based on close collaboration between testers, developers, and operations teams, alongside enhanced tooling and automation approaches.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important trend is expanding validation and testing beyond the technical aspects of products and services to include user experience and perception.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Traditionally, service testing was the act of confirming expectations relating to explicit requirements by checking the expectations on how the software should or should not work, based on prior knowledge that is defined through requirement specifications. Today, testing also involves exploring and uncovering information about unexpected things, such as product risks and variables regarding: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software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ideas for software solutions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artefacts created from the ideas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user experience and user interface designs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models and wireframes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architecture and code designs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tooling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processes.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197</a:t>
            </a:fld>
            <a:endParaRPr lang="sv-SE"/>
          </a:p>
        </p:txBody>
      </p:sp>
    </p:spTree>
    <p:extLst>
      <p:ext uri="{BB962C8B-B14F-4D97-AF65-F5344CB8AC3E}">
        <p14:creationId xmlns:p14="http://schemas.microsoft.com/office/powerpoint/2010/main" val="127262322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a:t>
            </a:r>
            <a:r>
              <a:rPr lang="en-GB" sz="1200" kern="1200" dirty="0">
                <a:solidFill>
                  <a:srgbClr val="FF0000"/>
                </a:solidFill>
                <a:effectLst/>
                <a:latin typeface="+mn-lt"/>
                <a:ea typeface="+mn-ea"/>
                <a:cs typeface="+mn-cs"/>
              </a:rPr>
              <a:t>2.2.3.5</a:t>
            </a:r>
            <a:r>
              <a:rPr lang="en-GB" sz="1200" kern="1200" dirty="0">
                <a:solidFill>
                  <a:schemeClr val="tx1"/>
                </a:solidFill>
                <a:effectLst/>
                <a:latin typeface="+mn-lt"/>
                <a:ea typeface="+mn-ea"/>
                <a:cs typeface="+mn-cs"/>
              </a:rPr>
              <a:t>,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2.2.3 Assertive (scripted) and exploratory (investigative) testing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Testing provides information for decision-making in regard to a product or a service. Information is either known or unknown.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two states of known information: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explicit information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tacit information.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two states of unknown information: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information that is known to exist, but which has not been accessed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information that is not known to exist.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further details on types of information and the related practical implications, refer to the knowledge management practice guide.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the different states of information, there are two perspectives regarding software testing: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Assertive (or scripted) testing aims to verify that a component, product, or service meets pre-defined criteria that are based on agreed requirements.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Exploratory (or investigative) testing aims to uncover unknown information about a service component, product, service, or environment in order to identify risks that have not been addressed by pre-defined criteria.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two approaches should be combined and balanced; adherence to one alone decreases the quality of information about products and services, which may lead to sub-optimal management decisions. Figure 2.2 illustrates how testing influences the information available.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Figure 2.2 Testing helps to confirm and uncover information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198</a:t>
            </a:fld>
            <a:endParaRPr lang="sv-SE"/>
          </a:p>
        </p:txBody>
      </p:sp>
    </p:spTree>
    <p:extLst>
      <p:ext uri="{BB962C8B-B14F-4D97-AF65-F5344CB8AC3E}">
        <p14:creationId xmlns:p14="http://schemas.microsoft.com/office/powerpoint/2010/main" val="123597336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2.2.3 Assertive (scripted) and exploratory (investigative) testing (continued)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2.2.3.1 Assertive testing approach </a:t>
            </a:r>
          </a:p>
          <a:p>
            <a:r>
              <a:rPr lang="en-GB" sz="1200" kern="1200" dirty="0">
                <a:solidFill>
                  <a:schemeClr val="tx1"/>
                </a:solidFill>
                <a:effectLst/>
                <a:latin typeface="+mn-lt"/>
                <a:ea typeface="+mn-ea"/>
                <a:cs typeface="+mn-cs"/>
              </a:rPr>
              <a:t>Assertive testing confirms whether explicit expectations on how a service should be designed, developed, and performed are being met.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type of testing relies on explicitly expressed and documented expectations (usually in the form of the acceptance criteria). It also requires the tested artefact to be created.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Assertive testing can be performed manually or automated, depending on what is being tested and whether the organization has the required tools. Either way, assertive testing is based on documented test scripts that describe acceptance criteria, testing manipulations, and pass/fail criteria in a human or programming language. Automated testing is common for software and digital infrastructure, but it can be applied to other aspect of services, including controls, communications, system integrations, and interactions with users.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Assertive testing is limited by its nature: it can only be used to reduce known and documented risks in a limited spectrum of circumstances. It is also limited by the testing strategy for the product or service being tested; some known risks may be omitted to provide sufficient, not exhaustive, assurance.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2.2.3.2 Exploratory testing approach </a:t>
            </a:r>
          </a:p>
          <a:p>
            <a:r>
              <a:rPr lang="en-GB" sz="1200" kern="1200" dirty="0">
                <a:solidFill>
                  <a:schemeClr val="tx1"/>
                </a:solidFill>
                <a:effectLst/>
                <a:latin typeface="+mn-lt"/>
                <a:ea typeface="+mn-ea"/>
                <a:cs typeface="+mn-cs"/>
              </a:rPr>
              <a:t>Exploratory testing is based on investigating unknowns within a product, service, or environment with the intent of uncovering information that is relevant to the perceived quality and value of the services. It relies on lateral and critical thinking skills and is often based on the exploration of possible product vulnerabilities and associated threats.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Exploratory testing is commonly misunderstood to be ad hoc and unstructured. Actually, it is structured through small testing missions, known as test charters, which focus testing on targeted areas to investigate specific product risks.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approach is essential in the context of agile development and the constantly growing complexity of information and organizational systems. It enables fast learning and feedback loops throughout the product and service lifecycle, which enables products’ and services’ continual improvement.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199</a:t>
            </a:fld>
            <a:endParaRPr lang="sv-SE"/>
          </a:p>
        </p:txBody>
      </p:sp>
    </p:spTree>
    <p:extLst>
      <p:ext uri="{BB962C8B-B14F-4D97-AF65-F5344CB8AC3E}">
        <p14:creationId xmlns:p14="http://schemas.microsoft.com/office/powerpoint/2010/main" val="63231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a:xfrm>
            <a:off x="104775" y="755650"/>
            <a:ext cx="6564313" cy="3694113"/>
          </a:xfrm>
        </p:spPr>
      </p:sp>
      <p:sp>
        <p:nvSpPr>
          <p:cNvPr id="10" name="Notes Placeholder 9"/>
          <p:cNvSpPr>
            <a:spLocks noGrp="1"/>
          </p:cNvSpPr>
          <p:nvPr>
            <p:ph type="body" idx="1"/>
          </p:nvPr>
        </p:nvSpPr>
        <p:spPr/>
        <p:txBody>
          <a:bodyPr/>
          <a:lstStyle/>
          <a:p>
            <a:endParaRPr lang="en-US" dirty="0"/>
          </a:p>
        </p:txBody>
      </p:sp>
      <p:sp>
        <p:nvSpPr>
          <p:cNvPr id="13" name="Platshållare för bildnummer 12"/>
          <p:cNvSpPr>
            <a:spLocks noGrp="1"/>
          </p:cNvSpPr>
          <p:nvPr>
            <p:ph type="sldNum" sz="quarter" idx="13"/>
          </p:nvPr>
        </p:nvSpPr>
        <p:spPr/>
        <p:txBody>
          <a:bodyPr/>
          <a:lstStyle/>
          <a:p>
            <a:fld id="{4A5E2E9C-985B-ED43-93CA-4AED5E18B922}" type="slidenum">
              <a:rPr lang="en-US" smtClean="0"/>
              <a:pPr/>
              <a:t>2</a:t>
            </a:fld>
            <a:endParaRPr lang="en-US" dirty="0"/>
          </a:p>
        </p:txBody>
      </p:sp>
    </p:spTree>
    <p:extLst>
      <p:ext uri="{BB962C8B-B14F-4D97-AF65-F5344CB8AC3E}">
        <p14:creationId xmlns:p14="http://schemas.microsoft.com/office/powerpoint/2010/main" val="3649745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kern="1200" noProof="0" dirty="0">
                <a:solidFill>
                  <a:schemeClr val="tx1"/>
                </a:solidFill>
                <a:effectLst/>
                <a:latin typeface="+mn-lt"/>
                <a:ea typeface="+mn-ea"/>
                <a:cs typeface="+mn-cs"/>
              </a:rPr>
              <a:t>The service management domain is changing in fundamental ways. It is transitioning away from a mechanistic point of view to using highly empowered and self-organizing teams. Consequently, organizations are grappling with the integration of multiple ways of working. </a:t>
            </a:r>
          </a:p>
          <a:p>
            <a:endParaRPr lang="en-GB" noProof="0" dirty="0"/>
          </a:p>
          <a:p>
            <a:r>
              <a:rPr lang="en-GB" sz="1200" kern="1200" noProof="0" dirty="0">
                <a:solidFill>
                  <a:schemeClr val="tx1"/>
                </a:solidFill>
                <a:effectLst/>
                <a:latin typeface="+mn-lt"/>
                <a:ea typeface="+mn-ea"/>
                <a:cs typeface="+mn-cs"/>
              </a:rPr>
              <a:t>Successful organizations think holistically about the four dimensions of service management (organizations and people, partners and suppliers, value streams and processes, and information and technology) when designing and operating products and services. They are able to create a culture of cooperation and collaboration, often breaking down silos and aligning or sharing goals across multiple teams. Such organizations are alert to employee morale and satisfaction, recognizing that internal stakeholders are as important as external ones.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a:t>
            </a:fld>
            <a:endParaRPr lang="sv-SE" dirty="0"/>
          </a:p>
        </p:txBody>
      </p:sp>
    </p:spTree>
    <p:extLst>
      <p:ext uri="{BB962C8B-B14F-4D97-AF65-F5344CB8AC3E}">
        <p14:creationId xmlns:p14="http://schemas.microsoft.com/office/powerpoint/2010/main" val="306781543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2.3 SCOPE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scope of the service validation and testing practice includes: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translating the requirements for products or services into deployment and release management acceptance criteria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establishing test approaches and defining test plans for new or changed products and services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eliminating risk and uncertainty of new or changed products and services by testing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discovering new information about new or changed products and services by testing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continually reviewing test approaches and methods to improve the efficiency of the tests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 number of activities and areas of responsibility that are not included in the service validation and testing practice, although they are still closely related to service validation and testing. These are listed in Table 2.2, along with references to the practices in which they can be found. It is important to remember that ITIL practices are merely collections of tools to use in the context of value streams; they should be combined as necessary, depending on the situation.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Table 2.2 Activities related to the service validation and testing practice described in other practice guides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Practice guide</a:t>
            </a:r>
          </a:p>
          <a:p>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Establishing detailed requirements for the utility and warranty of the new or changed product or service 			Business analysis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Analysing new requirements for services outside of existing utility and warranty options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Maintaining financial control over testing 													Financial management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Defining a testing budget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Developing and managing software 														Software development and management </a:t>
            </a:r>
          </a:p>
          <a:p>
            <a:r>
              <a:rPr lang="en-GB" sz="1200" kern="1200" dirty="0">
                <a:solidFill>
                  <a:schemeClr val="tx1"/>
                </a:solidFill>
                <a:effectLst/>
                <a:latin typeface="+mn-lt"/>
                <a:ea typeface="+mn-ea"/>
                <a:cs typeface="+mn-cs"/>
              </a:rPr>
              <a:t>Developing and managing infrastructure 													Infrastructure and platform management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Operational communications with users and feedback gathering									Service desk</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Deploying service components															Deployment management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Releasing services																Release management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Ongoing management and implementation of improvements										Continual improvement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200</a:t>
            </a:fld>
            <a:endParaRPr lang="sv-SE"/>
          </a:p>
        </p:txBody>
      </p:sp>
    </p:spTree>
    <p:extLst>
      <p:ext uri="{BB962C8B-B14F-4D97-AF65-F5344CB8AC3E}">
        <p14:creationId xmlns:p14="http://schemas.microsoft.com/office/powerpoint/2010/main" val="86663700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Practice Success Factor (PSF)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complex functional component of a practice that is required for the practice to fulfil its purpose.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service validation and testing practice includes the following PSFs:</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Defining and agreeing an approach to the validation and testing of the organization’s products, services, and service components in line with the organization’s requirements for speed and quality of service changes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that new and changed components, products, and services meet agreed criteria</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201</a:t>
            </a:fld>
            <a:endParaRPr lang="sv-SE"/>
          </a:p>
        </p:txBody>
      </p:sp>
    </p:spTree>
    <p:extLst>
      <p:ext uri="{BB962C8B-B14F-4D97-AF65-F5344CB8AC3E}">
        <p14:creationId xmlns:p14="http://schemas.microsoft.com/office/powerpoint/2010/main" val="31533022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2.4.1 Defining and agreeing approaches to the validation and testing of the organization's products, services, and components in line with the organization's requirements for speed and quality of service changes </a:t>
            </a: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validation should establish an approach to capture all of the utility and warranty requirements for any product, services, and components. This approach should involve different stakeholders and sources of information from the stakeholders, such as customer and user requirements and feedback, business requirements, internal and external compliance and regulatory requirements, risk and security, and other sources of requirements. This approach should also propose methods of translating requirements into acceptance criteria for the service.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test strategy defines how testing should be implemented, considering the project’s objectives. Test planning should be based on the test strategy. The test strategy also defines the test management approach, including how testing will be organized and controlled.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test strategy defines the test phases (or levels) and types that are in scope.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testing phases include:</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Unit  </a:t>
            </a:r>
            <a:r>
              <a:rPr lang="en-GB" sz="1200" kern="1200" dirty="0">
                <a:solidFill>
                  <a:schemeClr val="tx1"/>
                </a:solidFill>
                <a:effectLst/>
                <a:latin typeface="+mn-lt"/>
                <a:ea typeface="+mn-ea"/>
                <a:cs typeface="+mn-cs"/>
              </a:rPr>
              <a:t>Undertaken by the developers to verify that what they have developed meets the requirements. A unit is typically a component of the overall system that is tested in isolation.</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Integration</a:t>
            </a:r>
            <a:r>
              <a:rPr lang="en-GB" sz="1200" kern="1200" dirty="0">
                <a:solidFill>
                  <a:schemeClr val="tx1"/>
                </a:solidFill>
                <a:effectLst/>
                <a:latin typeface="+mn-lt"/>
                <a:ea typeface="+mn-ea"/>
                <a:cs typeface="+mn-cs"/>
              </a:rPr>
              <a:t>  Undertaken when development is complete enough to start integrating different systems, concerned with the testing of the integration between systems.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System</a:t>
            </a:r>
            <a:r>
              <a:rPr lang="en-GB" sz="1200" kern="1200" dirty="0">
                <a:solidFill>
                  <a:schemeClr val="tx1"/>
                </a:solidFill>
                <a:effectLst/>
                <a:latin typeface="+mn-lt"/>
                <a:ea typeface="+mn-ea"/>
                <a:cs typeface="+mn-cs"/>
              </a:rPr>
              <a:t>  Undertaken when it has been verified that the system’s components can be integrated, system testing considers the end-to-end functionality of the system.</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Acceptance</a:t>
            </a:r>
            <a:r>
              <a:rPr lang="en-GB" sz="1200" kern="1200" dirty="0">
                <a:solidFill>
                  <a:schemeClr val="tx1"/>
                </a:solidFill>
                <a:effectLst/>
                <a:latin typeface="+mn-lt"/>
                <a:ea typeface="+mn-ea"/>
                <a:cs typeface="+mn-cs"/>
              </a:rPr>
              <a:t>  User acceptance testing (UAT) is the formal test phase where end users verify and validate that what is to be delivered meets their requirements.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In each of these test phases, the test strategy must consider which test types are appropriate. Test types include: </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Functional</a:t>
            </a:r>
            <a:r>
              <a:rPr lang="en-GB" sz="1200" kern="1200" dirty="0">
                <a:solidFill>
                  <a:schemeClr val="tx1"/>
                </a:solidFill>
                <a:effectLst/>
                <a:latin typeface="+mn-lt"/>
                <a:ea typeface="+mn-ea"/>
                <a:cs typeface="+mn-cs"/>
              </a:rPr>
              <a:t>  Testing what the system being delivered will do.</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Non-functional</a:t>
            </a:r>
            <a:r>
              <a:rPr lang="en-GB" sz="1200" kern="1200" dirty="0">
                <a:solidFill>
                  <a:schemeClr val="tx1"/>
                </a:solidFill>
                <a:effectLst/>
                <a:latin typeface="+mn-lt"/>
                <a:ea typeface="+mn-ea"/>
                <a:cs typeface="+mn-cs"/>
              </a:rPr>
              <a:t>  Testing the aspects of the system that are not directly related to its functional requirements. Common non-functional aspects are:</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Performance</a:t>
            </a:r>
            <a:r>
              <a:rPr lang="en-GB" sz="1200" kern="1200" dirty="0">
                <a:solidFill>
                  <a:schemeClr val="tx1"/>
                </a:solidFill>
                <a:effectLst/>
                <a:latin typeface="+mn-lt"/>
                <a:ea typeface="+mn-ea"/>
                <a:cs typeface="+mn-cs"/>
              </a:rPr>
              <a:t>  Behaviour under normal conditions.</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Load</a:t>
            </a:r>
            <a:r>
              <a:rPr lang="en-GB" sz="1200" kern="1200" dirty="0">
                <a:solidFill>
                  <a:schemeClr val="tx1"/>
                </a:solidFill>
                <a:effectLst/>
                <a:latin typeface="+mn-lt"/>
                <a:ea typeface="+mn-ea"/>
                <a:cs typeface="+mn-cs"/>
              </a:rPr>
              <a:t>  Behaviour with increasing load.</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Stress</a:t>
            </a:r>
            <a:r>
              <a:rPr lang="en-GB" sz="1200" kern="1200" dirty="0">
                <a:solidFill>
                  <a:schemeClr val="tx1"/>
                </a:solidFill>
                <a:effectLst/>
                <a:latin typeface="+mn-lt"/>
                <a:ea typeface="+mn-ea"/>
                <a:cs typeface="+mn-cs"/>
              </a:rPr>
              <a:t>  Behaviour when approaching the upper operational limits.</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Security</a:t>
            </a:r>
            <a:r>
              <a:rPr lang="en-GB" sz="1200" kern="1200" dirty="0">
                <a:solidFill>
                  <a:schemeClr val="tx1"/>
                </a:solidFill>
                <a:effectLst/>
                <a:latin typeface="+mn-lt"/>
                <a:ea typeface="+mn-ea"/>
                <a:cs typeface="+mn-cs"/>
              </a:rPr>
              <a:t>  Authorization and authentication system controls.</a:t>
            </a: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Usability</a:t>
            </a:r>
            <a:r>
              <a:rPr lang="en-GB" sz="1200" kern="1200" dirty="0">
                <a:solidFill>
                  <a:schemeClr val="tx1"/>
                </a:solidFill>
                <a:effectLst/>
                <a:latin typeface="+mn-lt"/>
                <a:ea typeface="+mn-ea"/>
                <a:cs typeface="+mn-cs"/>
              </a:rPr>
              <a:t>  How well the users of the system can engage with the system.</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Regression</a:t>
            </a:r>
            <a:r>
              <a:rPr lang="en-GB" sz="1200" kern="1200" dirty="0">
                <a:solidFill>
                  <a:schemeClr val="tx1"/>
                </a:solidFill>
                <a:effectLst/>
                <a:latin typeface="+mn-lt"/>
                <a:ea typeface="+mn-ea"/>
                <a:cs typeface="+mn-cs"/>
              </a:rPr>
              <a:t>  New developments (progression) and bug fixes (debugging) can introduce unexpected system behaviour. Regression testing aims to verify that the system still functions as required following change.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Test plans define the detailed activities, estimates, and schedules for each test phase. Therefore, the test strategy defines the overall scope and approach, whereas the test plans detail each of the test phases. This is outlined in Table 2.3.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Table 2.3 Test strategy</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202</a:t>
            </a:fld>
            <a:endParaRPr lang="sv-SE"/>
          </a:p>
        </p:txBody>
      </p:sp>
    </p:spTree>
    <p:extLst>
      <p:ext uri="{BB962C8B-B14F-4D97-AF65-F5344CB8AC3E}">
        <p14:creationId xmlns:p14="http://schemas.microsoft.com/office/powerpoint/2010/main" val="302988483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e) Service validation and testing (2.1, 2.2.3.5, 2.3 &amp; 2.4 (including subsections))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2.4.2 Ensuring that new and changed components, products, and services meet agreed criteria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No two projects are the same, and test strategies must be appropriate for the relevant project and organizational structure. Each test strategy should aim to: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achieve the optimum test coverage in the time available by balancing effectiveness with efficiency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be pragmatic and suit the needs of the programme, available resources, and available skills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be aligned to the development methodology, technologies being employed, and the nature of the system being developed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establish a high level of confidence in the delivery of software as early as possible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confirm the accuracy of the software that is delivered (functional attributes)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mitigate the level of business risk associated with implementing new software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continue to improve and optimize the test process as the project unfolds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identify test related risks, issues, and areas that are vulnerable and provide appropriate recommendations.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To achieve this, the test strategy needs to address: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organization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planning and control</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analysis and design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phases and cycles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preparation and implementation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progress and reporting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incident management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test closure and exit criteria.</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test strategy must consider the development methodology being employed. A waterfall development model often allows for the early static testing and validation of captured user requirements. A more iterative methodology may not deliver fully-formed user requirements before coding starts. The test strategy needs to be appropriate.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test strategy must also consider the type of system/service involved. For example, testing a finance system at year-end requires a very different approach than testing an ecommerce website. It is important to consider the fundamentals of the testing environment: the processes, systems, resources, and management required to validate quality.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Testing is not limited to software artefacts; data migration, training, operational readiness, release management, and reporting are other areas that require specific testing attention.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203</a:t>
            </a:fld>
            <a:endParaRPr lang="sv-SE"/>
          </a:p>
        </p:txBody>
      </p:sp>
    </p:spTree>
    <p:extLst>
      <p:ext uri="{BB962C8B-B14F-4D97-AF65-F5344CB8AC3E}">
        <p14:creationId xmlns:p14="http://schemas.microsoft.com/office/powerpoint/2010/main" val="214645864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2.4.2.1 Test organization </a:t>
            </a:r>
          </a:p>
          <a:p>
            <a:pPr marL="0" indent="0">
              <a:buFont typeface="Arial" panose="020B0604020202020204" pitchFamily="34" charset="0"/>
              <a:buNone/>
            </a:pPr>
            <a:r>
              <a:rPr lang="en-GB" sz="1200" kern="1200" dirty="0">
                <a:solidFill>
                  <a:schemeClr val="tx1"/>
                </a:solidFill>
                <a:effectLst/>
                <a:latin typeface="+mn-lt"/>
                <a:ea typeface="+mn-ea"/>
                <a:cs typeface="+mn-cs"/>
              </a:rPr>
              <a:t>Those that test the system should be independent of those that develop the system. The mindset of a tester and a developer are different. Developers typically aim to prove that what they have developed meets requirements: testers aim to prove that requirements have been meet and that no other issues have been introduced.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test organization should encourage this separation to improve the effectiveness of the testing. The roles and responsibilities of those involved in the testing should be clearly defined, including the test management and test analyst roles, as well as supporting roles involving incident management, configuration management, change control, deployment, and release.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204</a:t>
            </a:fld>
            <a:endParaRPr lang="sv-SE"/>
          </a:p>
        </p:txBody>
      </p:sp>
    </p:spTree>
    <p:extLst>
      <p:ext uri="{BB962C8B-B14F-4D97-AF65-F5344CB8AC3E}">
        <p14:creationId xmlns:p14="http://schemas.microsoft.com/office/powerpoint/2010/main" val="181873468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2.4.2.2 Test planning and control </a:t>
            </a:r>
          </a:p>
          <a:p>
            <a:pPr marL="0" indent="0">
              <a:buFont typeface="Arial" panose="020B0604020202020204" pitchFamily="34" charset="0"/>
              <a:buNone/>
            </a:pPr>
            <a:r>
              <a:rPr lang="en-GB" sz="1200" kern="1200" dirty="0">
                <a:solidFill>
                  <a:schemeClr val="tx1"/>
                </a:solidFill>
                <a:effectLst/>
                <a:latin typeface="+mn-lt"/>
                <a:ea typeface="+mn-ea"/>
                <a:cs typeface="+mn-cs"/>
              </a:rPr>
              <a:t>If the software development lifecycle follows a sprint-based methodology, testing should be involved in sprint planning. Each sprint should deliver artefacts that are testable, even if that requires the use of stubs and drivers, which should then be in the sprint scope.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Releases made available to testing consist of progression payloads (things that are new) and regression impacts (things that need testing to validate that they continue to function as required).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In terms of progression and regression, the threats to any release typically comprise of: </a:t>
            </a:r>
          </a:p>
          <a:p>
            <a:pPr marL="0" indent="0">
              <a:buFont typeface="Arial" panose="020B0604020202020204" pitchFamily="34" charset="0"/>
              <a:buNone/>
            </a:pPr>
            <a:r>
              <a:rPr lang="en-GB" sz="1200" kern="1200" dirty="0">
                <a:solidFill>
                  <a:schemeClr val="tx1"/>
                </a:solidFill>
                <a:effectLst/>
                <a:latin typeface="+mn-lt"/>
                <a:ea typeface="+mn-ea"/>
                <a:cs typeface="+mn-cs"/>
              </a:rPr>
              <a:t>●	New functionality being introduced to meet a requirement (progression and regression threat). This threat originates from the existing project.</a:t>
            </a:r>
          </a:p>
          <a:p>
            <a:pPr marL="0" indent="0">
              <a:buFont typeface="Arial" panose="020B0604020202020204" pitchFamily="34" charset="0"/>
              <a:buNone/>
            </a:pPr>
            <a:r>
              <a:rPr lang="en-GB" sz="1200" kern="1200" dirty="0">
                <a:solidFill>
                  <a:schemeClr val="tx1"/>
                </a:solidFill>
                <a:effectLst/>
                <a:latin typeface="+mn-lt"/>
                <a:ea typeface="+mn-ea"/>
                <a:cs typeface="+mn-cs"/>
              </a:rPr>
              <a:t>●	Bug fixes to new functionality (progression and regression threat). This threat originates from the existing project.</a:t>
            </a:r>
          </a:p>
          <a:p>
            <a:pPr marL="0" indent="0">
              <a:buFont typeface="Arial" panose="020B0604020202020204" pitchFamily="34" charset="0"/>
              <a:buNone/>
            </a:pPr>
            <a:r>
              <a:rPr lang="en-GB" sz="1200" kern="1200" dirty="0">
                <a:solidFill>
                  <a:schemeClr val="tx1"/>
                </a:solidFill>
                <a:effectLst/>
                <a:latin typeface="+mn-lt"/>
                <a:ea typeface="+mn-ea"/>
                <a:cs typeface="+mn-cs"/>
              </a:rPr>
              <a:t>●	Hotfixes to a production service (regression threat). This threat originates from the production service provider(s).</a:t>
            </a:r>
          </a:p>
          <a:p>
            <a:pPr marL="0" indent="0">
              <a:buFont typeface="Arial" panose="020B0604020202020204" pitchFamily="34" charset="0"/>
              <a:buNone/>
            </a:pPr>
            <a:r>
              <a:rPr lang="en-GB" sz="1200" kern="1200" dirty="0">
                <a:solidFill>
                  <a:schemeClr val="tx1"/>
                </a:solidFill>
                <a:effectLst/>
                <a:latin typeface="+mn-lt"/>
                <a:ea typeface="+mn-ea"/>
                <a:cs typeface="+mn-cs"/>
              </a:rPr>
              <a:t>●	Maintenance releases for a production service (regression threat). This threat originates from the production service provider(s).</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205</a:t>
            </a:fld>
            <a:endParaRPr lang="sv-SE"/>
          </a:p>
        </p:txBody>
      </p:sp>
    </p:spTree>
    <p:extLst>
      <p:ext uri="{BB962C8B-B14F-4D97-AF65-F5344CB8AC3E}">
        <p14:creationId xmlns:p14="http://schemas.microsoft.com/office/powerpoint/2010/main" val="129344012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2.4.2.3 Test analysis and design </a:t>
            </a:r>
          </a:p>
          <a:p>
            <a:pPr marL="0" indent="0">
              <a:buFont typeface="Arial" panose="020B0604020202020204" pitchFamily="34" charset="0"/>
              <a:buNone/>
            </a:pPr>
            <a:r>
              <a:rPr lang="en-GB" sz="1200" kern="1200" dirty="0">
                <a:solidFill>
                  <a:schemeClr val="tx1"/>
                </a:solidFill>
                <a:effectLst/>
                <a:latin typeface="+mn-lt"/>
                <a:ea typeface="+mn-ea"/>
                <a:cs typeface="+mn-cs"/>
              </a:rPr>
              <a:t>Reporting on test progress only in terms of the percentage of overall coverage does not support informed risk assessment. To report on test progress in a meaningful way, testing should be aligned to the programme deliverables and requirements.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Each release to testing includes a payload. The payload can be divided into payload elements (PE). Each PE has a discrete test pack that is reported on.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For example, in a web-based order entry system, the programme schedule has defined a sprint to: </a:t>
            </a:r>
          </a:p>
          <a:p>
            <a:pPr marL="0" indent="0">
              <a:buFont typeface="Arial" panose="020B0604020202020204" pitchFamily="34" charset="0"/>
              <a:buNone/>
            </a:pPr>
            <a:r>
              <a:rPr lang="en-GB" sz="1200" kern="1200" dirty="0">
                <a:solidFill>
                  <a:schemeClr val="tx1"/>
                </a:solidFill>
                <a:effectLst/>
                <a:latin typeface="+mn-lt"/>
                <a:ea typeface="+mn-ea"/>
                <a:cs typeface="+mn-cs"/>
              </a:rPr>
              <a:t>●	PE 1: deliver the customer short code lookup facility (a progression deliverable with a regression impact)</a:t>
            </a:r>
          </a:p>
          <a:p>
            <a:pPr marL="0" indent="0">
              <a:buFont typeface="Arial" panose="020B0604020202020204" pitchFamily="34" charset="0"/>
              <a:buNone/>
            </a:pPr>
            <a:r>
              <a:rPr lang="en-GB" sz="1200" kern="1200" dirty="0">
                <a:solidFill>
                  <a:schemeClr val="tx1"/>
                </a:solidFill>
                <a:effectLst/>
                <a:latin typeface="+mn-lt"/>
                <a:ea typeface="+mn-ea"/>
                <a:cs typeface="+mn-cs"/>
              </a:rPr>
              <a:t>●	PE 2: allow payments to be made via credit card (a progression deliverable with a regression impact)</a:t>
            </a:r>
          </a:p>
          <a:p>
            <a:pPr marL="0" indent="0">
              <a:buFont typeface="Arial" panose="020B0604020202020204" pitchFamily="34" charset="0"/>
              <a:buNone/>
            </a:pPr>
            <a:r>
              <a:rPr lang="en-GB" sz="1200" kern="1200" dirty="0">
                <a:solidFill>
                  <a:schemeClr val="tx1"/>
                </a:solidFill>
                <a:effectLst/>
                <a:latin typeface="+mn-lt"/>
                <a:ea typeface="+mn-ea"/>
                <a:cs typeface="+mn-cs"/>
              </a:rPr>
              <a:t>●	PE 3: deliver the total order value as an automatically updated field on the order entry web page, thus replacing the need for the user to manually use the ‘calculate order total’ function (a progression deliverable with a regression impact)</a:t>
            </a:r>
          </a:p>
          <a:p>
            <a:pPr marL="0" indent="0">
              <a:buFont typeface="Arial" panose="020B0604020202020204" pitchFamily="34" charset="0"/>
              <a:buNone/>
            </a:pPr>
            <a:r>
              <a:rPr lang="en-GB" sz="1200" kern="1200" dirty="0">
                <a:solidFill>
                  <a:schemeClr val="tx1"/>
                </a:solidFill>
                <a:effectLst/>
                <a:latin typeface="+mn-lt"/>
                <a:ea typeface="+mn-ea"/>
                <a:cs typeface="+mn-cs"/>
              </a:rPr>
              <a:t>●	PE 4: up to ten development hours of bug fixes to be delivered in this sprint for open bugs from previous sprints (a progression and regression deliverable).</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Testing has reviewed the programme schedule, obtained copies of the requirements and functional design documentation, and estimated that 45 test cases are required to cover all of the sprint’s progression deliverables. Additionally, when considering the regression risk of the sprint, testing identified a further 25 test cases that should be run as the sprint developments impacted the system’s core functionality.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This gives a total test pack size of 70 test cases if testing is planned for one functional test phase with two three-day cycles.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Reporting during the first test cycle might state that 80% of test cases have been run and passed by the end of the second day. However, this cannot be considered a good result without confirming which tests have been run and which are still to be run. Running and successfully passing all of the regression tests would indicate that the sprint introduced no regression issues.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Testing functionalities and recording successful results but not performing regression tests leads to high confidence in the new developments but does not indicate that the system has not been compromised. It is important to consider addressing the PEs and reporting on them upfront.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In the above example, knowing that there was one day left for testing in the schedule, ten regression tests outstanding, and five progression tests outstanding would inform the focus of the remaining test efforts.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To further subdivide regression tests, practitioners can consider the core functions of the system under test and define focus areas. Order entry could be one focus area, customer billing could be another. By categorizing regression testing across focus areas, a better assessment of outstanding test risk can be made</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206</a:t>
            </a:fld>
            <a:endParaRPr lang="sv-SE"/>
          </a:p>
        </p:txBody>
      </p:sp>
    </p:spTree>
    <p:extLst>
      <p:ext uri="{BB962C8B-B14F-4D97-AF65-F5344CB8AC3E}">
        <p14:creationId xmlns:p14="http://schemas.microsoft.com/office/powerpoint/2010/main" val="159637764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2.4.2.4 Phases and cycles </a:t>
            </a:r>
          </a:p>
          <a:p>
            <a:pPr marL="0" indent="0">
              <a:buFont typeface="Arial" panose="020B0604020202020204" pitchFamily="34" charset="0"/>
              <a:buNone/>
            </a:pPr>
            <a:r>
              <a:rPr lang="en-GB" sz="1200" kern="1200" dirty="0">
                <a:solidFill>
                  <a:schemeClr val="tx1"/>
                </a:solidFill>
                <a:effectLst/>
                <a:latin typeface="+mn-lt"/>
                <a:ea typeface="+mn-ea"/>
                <a:cs typeface="+mn-cs"/>
              </a:rPr>
              <a:t>Having defined the required test scope, practitioners can consider the test schedule by PEs and focus areas. Testing should begin as soon as the deployment and release activities to the test environment have been completed. It is important to consider the order in which the PEs and focus areas will be tested. The default should be to test the most complex or the newest developments, which are generally the highest risk, as soon as possible.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Having identified the testing scope estimation to test execution duration is required and given the defects impact test execution, defect rates needs to also be estimated and factored into a test execution schedule.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Planning the testing of a new system can be difficult; it is important to plan based on estimations of the outcomes and, as the system is iteratively tested, these estimates can be refined.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It may be useful to express the impact of defects in terms of test cases.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Example: </a:t>
            </a:r>
          </a:p>
          <a:p>
            <a:pPr marL="0" indent="0">
              <a:buFont typeface="Arial" panose="020B0604020202020204" pitchFamily="34" charset="0"/>
              <a:buNone/>
            </a:pPr>
            <a:r>
              <a:rPr lang="en-GB" sz="1200" kern="1200" dirty="0">
                <a:solidFill>
                  <a:schemeClr val="tx1"/>
                </a:solidFill>
                <a:effectLst/>
                <a:latin typeface="+mn-lt"/>
                <a:ea typeface="+mn-ea"/>
                <a:cs typeface="+mn-cs"/>
              </a:rPr>
              <a:t>The next release of the latest sales order processing system has been analysed by the test team. Analysis of the PEs and focus areas has been completed. 172 test cases have been identified to cover the PEs, but the standard regression pack of 150 test cases and any additional 60 regression tests due to the nature of the PEs has been scoped, giving a total regression pack size of 210 test cases. In this example, regression tests are run manually.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At test planning, it is assumed that 20% of all PEs (34) and 10% of regression tests (21) will result in a defect.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Not all defects are equal; some are complex to triage and fix, and others are trivial. Defects are assumptively categorized as complex, standard, or trivial and assigned an amount of time that it should take to be resolved.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Table 2.4 outlines the information for an estimated defect total of 55.</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Table 2.4  Example defect information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 weighting factor can be used to adjust for the complexity of some defects. The adjusted total can be treated as additional test cases to be executed. Adding these to the test case scope builds in an allowance for defect fixing.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Assumptions regarding how long it will take a tester to run a test are required for test execution planning.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Working on the basis of ‘tests per tester per day’ (TPTPD) can be useful. As with defect estimation, not all tests are equal: some taking longer to run than others.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Table 2.5 outlines the test case information based on the example test scope of 382 test cases (172 PEs and 210 focus areas).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Table 2.5  Results for the example 382 test cases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Table 2.5 shows an allowance in the estimation of the duration of testing for full coverage. Including additional testers or scope reductions will reduce the test duration.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In the above examples, PEs and focus areas have been treated equally. Greater precision can be achieved by estimating these separately.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test schedule should be organized by phase and into one or more cycles. Each cycle has a clear definition of the PEs and focus areas in scope for testing, with the highest risk generally tested first.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 3-cycle approach for larger test phases is common. Table 2.6 outlines a 3-cycle approach.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Table 2.6  3-cycle test phase</a:t>
            </a:r>
          </a:p>
          <a:p>
            <a:pPr marL="0" indent="0">
              <a:buFont typeface="Arial" panose="020B0604020202020204" pitchFamily="34" charset="0"/>
              <a:buNone/>
            </a:pPr>
            <a:r>
              <a:rPr lang="en-GB" sz="1200" b="1" kern="1200" dirty="0">
                <a:solidFill>
                  <a:schemeClr val="tx1"/>
                </a:solidFill>
                <a:effectLst/>
                <a:latin typeface="+mn-lt"/>
                <a:ea typeface="+mn-ea"/>
                <a:cs typeface="+mn-cs"/>
              </a:rPr>
              <a:t>Cycle 1						Cycle 2				Cycle 3 (Final Test Cycle – FTC)</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High risk/priority PE’s				Lower priority Pes			Final fixes </a:t>
            </a:r>
          </a:p>
          <a:p>
            <a:pPr marL="0" indent="0">
              <a:buFont typeface="Arial" panose="020B0604020202020204" pitchFamily="34" charset="0"/>
              <a:buNone/>
            </a:pPr>
            <a:r>
              <a:rPr lang="en-GB" sz="1200" kern="1200" dirty="0">
                <a:solidFill>
                  <a:schemeClr val="tx1"/>
                </a:solidFill>
                <a:effectLst/>
                <a:latin typeface="+mn-lt"/>
                <a:ea typeface="+mn-ea"/>
                <a:cs typeface="+mn-cs"/>
              </a:rPr>
              <a:t>High priority focus areas 			Lower priority focus areas 	Prioritized focus area clean run </a:t>
            </a:r>
          </a:p>
          <a:p>
            <a:pPr marL="0" indent="0">
              <a:buFont typeface="Arial" panose="020B0604020202020204" pitchFamily="34" charset="0"/>
              <a:buNone/>
            </a:pPr>
            <a:r>
              <a:rPr lang="en-GB" sz="1200" kern="1200" dirty="0">
                <a:solidFill>
                  <a:schemeClr val="tx1"/>
                </a:solidFill>
                <a:effectLst/>
                <a:latin typeface="+mn-lt"/>
                <a:ea typeface="+mn-ea"/>
                <a:cs typeface="+mn-cs"/>
              </a:rPr>
              <a:t>							Fixes from Cycle 1 		Prioritized PE backlog </a:t>
            </a:r>
          </a:p>
          <a:p>
            <a:pPr marL="0" indent="0">
              <a:buFont typeface="Arial" panose="020B0604020202020204" pitchFamily="34" charset="0"/>
              <a:buNone/>
            </a:pPr>
            <a:r>
              <a:rPr lang="en-GB" sz="1200" kern="1200" dirty="0">
                <a:solidFill>
                  <a:schemeClr val="tx1"/>
                </a:solidFill>
                <a:effectLst/>
                <a:latin typeface="+mn-lt"/>
                <a:ea typeface="+mn-ea"/>
                <a:cs typeface="+mn-cs"/>
              </a:rPr>
              <a:t>							Backlog from Cycle 1  </a:t>
            </a:r>
          </a:p>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207</a:t>
            </a:fld>
            <a:endParaRPr lang="sv-SE"/>
          </a:p>
        </p:txBody>
      </p:sp>
    </p:spTree>
    <p:extLst>
      <p:ext uri="{BB962C8B-B14F-4D97-AF65-F5344CB8AC3E}">
        <p14:creationId xmlns:p14="http://schemas.microsoft.com/office/powerpoint/2010/main" val="117426864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2.4.2.5 Test preparation and execution </a:t>
            </a:r>
          </a:p>
          <a:p>
            <a:pPr marL="0" indent="0">
              <a:buFont typeface="Arial" panose="020B0604020202020204" pitchFamily="34" charset="0"/>
              <a:buNone/>
            </a:pPr>
            <a:r>
              <a:rPr lang="en-GB" sz="1200" kern="1200" dirty="0">
                <a:solidFill>
                  <a:schemeClr val="tx1"/>
                </a:solidFill>
                <a:effectLst/>
                <a:latin typeface="+mn-lt"/>
                <a:ea typeface="+mn-ea"/>
                <a:cs typeface="+mn-cs"/>
              </a:rPr>
              <a:t>Planning for test execution can be a significant undertaking. Many factors need to be anticipated so that test execution can progress. Factors such as environment(s) provisioning, data creation, user account, and role configuration need to be planned.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 plan schedules the activities of and defines the roles and responsibilities for the test preparation phase. Daily stand-ups to monitor progress can be useful. Test preparation should be approached as a project in its own right, needing the usual project management techniques to ensure success.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Before test execution can begin, an agreed number of environment and system validation tests need to be successfully run. In addition, prepared test data should be closely guarded; it is often time consuming to generate test data. Data that has been created should only be used when the system under test can support the testing scope.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When test execution has started, it is important to ensure that momentum is maintained. Often, the initial stages of testing identify blockers; this should be anticipated. The appropriate resolver groups should be on standby with enhanced support to resolve early issues quickly. Often, resolver groups can remain occupied, such as by supporting ongoing development efforts for the next release of the system, while they are on standby.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Typically, the biggest threats to testing are incidents. To ensure focus is kept on the test execution, it should be the defect manager’s responsibility to ensure that defects are resolved quickly and prioritized to support test execution progress.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As part of the defect management process, a clear definition of severity and priority is required. Severity, to measure the impact of the defect on the ability to release the system. Priority, to support the testing schedule. It is important to remember, though, that critical-severity defects are not necessarily highest priority.  </a:t>
            </a:r>
          </a:p>
          <a:p>
            <a:pPr marL="0" indent="0">
              <a:buFont typeface="Arial" panose="020B0604020202020204" pitchFamily="34" charset="0"/>
              <a:buNone/>
            </a:pPr>
            <a:r>
              <a:rPr lang="en-GB" sz="1200" kern="1200" dirty="0">
                <a:solidFill>
                  <a:schemeClr val="tx1"/>
                </a:solidFill>
                <a:effectLst/>
                <a:latin typeface="+mn-lt"/>
                <a:ea typeface="+mn-ea"/>
                <a:cs typeface="+mn-cs"/>
              </a:rPr>
              <a:t>If development are using a sprint approach, a number of hours per sprint could be allocated to test defect debugging (resolver group resources could be allocated to support testing). The testing defect manager should ensure that defects are debugged, fixed, and deployed for re-testing to support the test execution schedule.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testing defect manager should monitor KPI’s, such as the number of defects identified in the release, in order to identify areas where additional training and support may be required. KPI’s focus on areas that have to potential to maximize improvement.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208</a:t>
            </a:fld>
            <a:endParaRPr lang="sv-SE"/>
          </a:p>
        </p:txBody>
      </p:sp>
    </p:spTree>
    <p:extLst>
      <p:ext uri="{BB962C8B-B14F-4D97-AF65-F5344CB8AC3E}">
        <p14:creationId xmlns:p14="http://schemas.microsoft.com/office/powerpoint/2010/main" val="91073984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2.4.2.6 Evaluating exit criteria and reporting </a:t>
            </a:r>
          </a:p>
          <a:p>
            <a:pPr marL="0" indent="0">
              <a:buFont typeface="Arial" panose="020B0604020202020204" pitchFamily="34" charset="0"/>
              <a:buNone/>
            </a:pPr>
            <a:r>
              <a:rPr lang="en-GB" sz="1200" kern="1200" dirty="0">
                <a:solidFill>
                  <a:schemeClr val="tx1"/>
                </a:solidFill>
                <a:effectLst/>
                <a:latin typeface="+mn-lt"/>
                <a:ea typeface="+mn-ea"/>
                <a:cs typeface="+mn-cs"/>
              </a:rPr>
              <a:t>Crucially, practitioners should know when to stop testing.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exit criteria defined as part of the test analysis and design phase are used to identify when the system being tested is good enough. Test reports will reference the exit criteria and project an outcome, such as whether the test will finish on time. If the report indicates an issue, corrective action is required. Considering the test execution in terms of the PEs and focus areas is useful. In this way, reporting enables a more insightful view on the risk being carried.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If the same focus areas feature repeatedly in the regression testing for regular releases, normalizing their test execution schedules and comparing the progress of the test execution in this release to the last X releases clearly indicates the testing’s trajectory.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At a minimum, daily and weekly test status reports detailing test execution coverage and pass/fail rates by PEs and focus areas (regression) should be required. These reports will provide metrics on the performance of the test capability, such as the actual observed TPTPD, defect rates by severity, debugging rates, and first-time fix rates and assess the trajectory of test execution.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209</a:t>
            </a:fld>
            <a:endParaRPr lang="sv-SE"/>
          </a:p>
        </p:txBody>
      </p:sp>
    </p:spTree>
    <p:extLst>
      <p:ext uri="{BB962C8B-B14F-4D97-AF65-F5344CB8AC3E}">
        <p14:creationId xmlns:p14="http://schemas.microsoft.com/office/powerpoint/2010/main" val="355357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4138" y="739775"/>
            <a:ext cx="6629400" cy="3730625"/>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21</a:t>
            </a:fld>
            <a:endParaRPr lang="en-US" dirty="0"/>
          </a:p>
        </p:txBody>
      </p:sp>
    </p:spTree>
    <p:extLst>
      <p:ext uri="{BB962C8B-B14F-4D97-AF65-F5344CB8AC3E}">
        <p14:creationId xmlns:p14="http://schemas.microsoft.com/office/powerpoint/2010/main" val="385940314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marL="0" indent="0">
              <a:buFont typeface="Arial" panose="020B0604020202020204" pitchFamily="34" charset="0"/>
              <a:buNone/>
            </a:pPr>
            <a:r>
              <a:rPr lang="en-GB" sz="1200" b="1" kern="1200" dirty="0">
                <a:solidFill>
                  <a:schemeClr val="tx1"/>
                </a:solidFill>
                <a:effectLst/>
                <a:latin typeface="+mn-lt"/>
                <a:ea typeface="+mn-ea"/>
                <a:cs typeface="+mn-cs"/>
              </a:rPr>
              <a:t>2.4.2.7  Test closure </a:t>
            </a:r>
          </a:p>
          <a:p>
            <a:pPr marL="0" indent="0">
              <a:buFont typeface="Arial" panose="020B0604020202020204" pitchFamily="34" charset="0"/>
              <a:buNone/>
            </a:pPr>
            <a:r>
              <a:rPr lang="en-GB" sz="1200" kern="1200" dirty="0">
                <a:solidFill>
                  <a:schemeClr val="tx1"/>
                </a:solidFill>
                <a:effectLst/>
                <a:latin typeface="+mn-lt"/>
                <a:ea typeface="+mn-ea"/>
                <a:cs typeface="+mn-cs"/>
              </a:rPr>
              <a:t>Once the final testing has been completed (the exit criteria has been met), test closure can be initiated. Depending on the nature of the system, this may be triggered at the end of testing. In other cases, this may follow a successful early life support (ELS) or hyper care phase following deployment and release.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Often, key test resources are retained during a pre-defined ELS phase while the system stabilizes in the production environment.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This will involve: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formally releasing resources from test activities and transitioning into business as usual (BAU) operations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archiving and indexing test assets, including test strategies, plans, reports, and scripts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transitioning to BAU will likely require reference to the test assets, especially when considering regression testing packs that the BAU support operation will need to maintain.</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Lessons learned from testing should be captured, including both what did and did not work well. To support the Continual Improvement Practice, it is important to ensure that lessons learned are incorporated into the test strategy. Detailing which lessons are being addressed/repeated/not addressed. Those lessons not addressed and/or repeated should be transitioned by default to the next lessons-learned session.</a:t>
            </a:r>
          </a:p>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210</a:t>
            </a:fld>
            <a:endParaRPr lang="sv-SE"/>
          </a:p>
        </p:txBody>
      </p:sp>
    </p:spTree>
    <p:extLst>
      <p:ext uri="{BB962C8B-B14F-4D97-AF65-F5344CB8AC3E}">
        <p14:creationId xmlns:p14="http://schemas.microsoft.com/office/powerpoint/2010/main" val="3453766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f) Change enablement (2.1, 2.2.1, 2.4 (including subsections), 4.1.1, 4.1.2)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2.1 PURPOSE AND DESCRIPTION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purpose of the change enablement practice is to maximize the number of successful service and product changes by ensuring that risks have been properly assessed, authorizing changes to proceed, and managing the change schedule.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aims to ensure that changes to services and their components are controlled and that they meet the organization’s change-related needs. Authorized changes should enable the desired outcomes and meet the organization’s requirements regarding change throughput (the number of changes made and the speed of change realization) and risk management. Flexibility and agility permeate this practice because they are key aspects of a modern organization.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incorporates three premises: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Changes are planned and realized in the context of value streams. The practice is integrated into value streams and ensures that changes are effective, safe, and timely in order to meet stakeholders’ expectations.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practice does not aim to unify all the changes planned and carried out in an organization into one big picture: in a digital environment, where hundreds of changes may be happening simultaneously, this is neither possible nor required.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practice should focus on balancing effectiveness, throughput, compliance, and risk control for all changes in the defined scope.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211</a:t>
            </a:fld>
            <a:endParaRPr lang="sv-SE"/>
          </a:p>
        </p:txBody>
      </p:sp>
    </p:spTree>
    <p:extLst>
      <p:ext uri="{BB962C8B-B14F-4D97-AF65-F5344CB8AC3E}">
        <p14:creationId xmlns:p14="http://schemas.microsoft.com/office/powerpoint/2010/main" val="42902086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f) Change enablement (2.1, 2.2.1, 2.4 (including subsections), 4.1.1, 4.1.2)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 TERMS AND CONCEPTS</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Change </a:t>
            </a:r>
          </a:p>
          <a:p>
            <a:r>
              <a:rPr lang="en-GB" sz="1200" kern="1200" dirty="0">
                <a:solidFill>
                  <a:schemeClr val="tx1"/>
                </a:solidFill>
                <a:effectLst/>
                <a:latin typeface="+mn-lt"/>
                <a:ea typeface="+mn-ea"/>
                <a:cs typeface="+mn-cs"/>
              </a:rPr>
              <a:t>The addition, modification, or removal of anything that could have a direct or indirect effect on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ensures that every change achieves the intended outcomes. This aligns with the guiding principle ‘focus on value’. Stakeholders are more interested in the value that a change enables than in the technical details of the change. Changes that are implemented with technical precision, but which fail to enable the desired outcomes, fall short of expectations. Additionally, changes may have unintended outcomes, including negative impacts on users, service downtime, degradation, and destabilization. It is important to control these outcomes.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Changes are accomplished using various approaches and methodologies, each of which represents a different level of business risk. Changes in software are often made through frequent and regular deployment of new features and modifications. These changes can be delivered through continuous integration/continuous delivery (CI/CD), as practised in DevOps and other forms of iterative/Agile delivery (for more information on CI/CD, see ITIL Specialist: Create, Deliver and Support). Changes in physical infrastructure may be slower, requiring a staged, ‘waterfall’ approach. Some changes of this type may be run as projects, using relevant project management techniques and controls.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practice, however, few organizations are fully at one extreme or the other. Organizations have multiple value streams, most of which include changes. The change enablement practice must be adaptive to meet the needs of various approaches to change development.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2.2.1 Complexity-based approach to changes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should ensure a balance between change effectiveness, change throughput, and risk control. This means that the approaches to change planning authorization and ongoing control need to be selected carefully.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Figure 2.1 Changes are needed in all business situations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Changes are possible in all business situations, from business as usual to catastrophic (see Figure 2.1). Organizations should be able to make changes in any situation on this spectrum. </a:t>
            </a:r>
          </a:p>
          <a:p>
            <a:r>
              <a:rPr lang="en-GB" sz="1200" kern="1200" dirty="0">
                <a:solidFill>
                  <a:schemeClr val="tx1"/>
                </a:solidFill>
                <a:effectLst/>
                <a:latin typeface="+mn-lt"/>
                <a:ea typeface="+mn-ea"/>
                <a:cs typeface="+mn-cs"/>
              </a:rPr>
              <a:t>Business-as-usual situations are relatively predictable, with low levels of uncertainty. Catastrophic situations have the highest levels of uncertainty. Changes in any type of situation, however, have varying levels of complexity and predictability.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Changes can be standardized and automated where uncertainty is low, which helps to decrease the costs and accelerate the changes. Check-lists, templates, and standardized ways of working can be used in these situations. This is reflected in the definition of a standard change.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Standard change </a:t>
            </a:r>
          </a:p>
          <a:p>
            <a:r>
              <a:rPr lang="en-GB" sz="1200" kern="1200" dirty="0">
                <a:solidFill>
                  <a:schemeClr val="tx1"/>
                </a:solidFill>
                <a:effectLst/>
                <a:latin typeface="+mn-lt"/>
                <a:ea typeface="+mn-ea"/>
                <a:cs typeface="+mn-cs"/>
              </a:rPr>
              <a:t>A low-risk, pre-authorized change that is well understood and fully documented, and which can be implemented without needing additional authorization.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Examples of standard changes include: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fulfilment of a service request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maintenance of infrastructure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routine testing of contingency measures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routine software updates.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procedure for a standard change is created or modified, the procedure should be authorized and undergo a full risk assessment. This risk assessment does not need to be repeated for every change; it is needed only if the procedure itself undergoes another modification.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Although standard changes are usually associated with business-as-usual situations, there are multiple examples of standardization in situations with higher levels of uncertainty. These include: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standard incident resolutions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standard responses to disasters.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may help organizations to decrease uncertainty in extreme situations by following a pre- defined routine and applying pre-tested solutions.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standard solutions may be unavailable or fail. These cases require a different approach to the change enablement practice.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there is no effective standardized approach to a change, organizations usually attempt to plan, authorize, and control that change. They follow a process that includes collective expert assessment, authorization, and control. The process is performed by a group of people combining expertise and authority. These are ‘normal changes’, some of which are low risk. The change authority for these is usually someone who can make rapid decisions, often using automation to accelerate the change. When a normal change is high risk, the change authority might be the management board or the equivalent.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Change authority </a:t>
            </a:r>
          </a:p>
          <a:p>
            <a:r>
              <a:rPr lang="en-GB" sz="1200" kern="1200" dirty="0">
                <a:solidFill>
                  <a:schemeClr val="tx1"/>
                </a:solidFill>
                <a:effectLst/>
                <a:latin typeface="+mn-lt"/>
                <a:ea typeface="+mn-ea"/>
                <a:cs typeface="+mn-cs"/>
              </a:rPr>
              <a:t>A person or group responsible for authorizing a change.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normal change can be triggered by the creation (manual or automated) of a change request. However, organizations with an automated pipeline for CI/CD often automate most of the change enablement practice processes. Some steps (such as service request registration) may become practically invisible.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 models provide guidance for handling normal changes. Organizations usually develop change models that determine procedures and roles for the assessment, authorization, and ongoing control of changes based on their type.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Change model </a:t>
            </a:r>
          </a:p>
          <a:p>
            <a:r>
              <a:rPr lang="en-GB" sz="1200" kern="1200" dirty="0">
                <a:solidFill>
                  <a:schemeClr val="tx1"/>
                </a:solidFill>
                <a:effectLst/>
                <a:latin typeface="+mn-lt"/>
                <a:ea typeface="+mn-ea"/>
                <a:cs typeface="+mn-cs"/>
              </a:rPr>
              <a:t>A repeatable approach to the management of a particular type of change.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 models can be defined based on factors such as: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systems/technologies to change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scale of change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locations/territories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customers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regulatory requirements affecting the change.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models may determine an approach to the change enablement practice in all four dimensions of service management (Table 2.1).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Table 2.1 Examples of factors that may be determined by change models in the four dimensions of service management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Value streams and processes</a:t>
            </a:r>
          </a:p>
          <a:p>
            <a:r>
              <a:rPr lang="en-GB" sz="1200" kern="1200" dirty="0">
                <a:solidFill>
                  <a:schemeClr val="tx1"/>
                </a:solidFill>
                <a:effectLst/>
                <a:latin typeface="+mn-lt"/>
                <a:ea typeface="+mn-ea"/>
                <a:cs typeface="+mn-cs"/>
              </a:rPr>
              <a:t>Change process and procedures, including the level of formalization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Level and form of the change authority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Organizations and people </a:t>
            </a:r>
            <a:r>
              <a:rPr lang="en-GB" sz="1200" b="0" kern="1200" dirty="0">
                <a:solidFill>
                  <a:schemeClr val="tx1"/>
                </a:solidFill>
                <a:effectLst/>
                <a:latin typeface="+mn-lt"/>
                <a:ea typeface="+mn-ea"/>
                <a:cs typeface="+mn-cs"/>
              </a:rPr>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Competencies needed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Organizational solutions (such as change advisory board, or peer review)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Accountability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Responsibilities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Delegation rules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Information and technology </a:t>
            </a:r>
            <a:r>
              <a:rPr lang="en-GB" sz="1200" b="0" kern="1200" dirty="0">
                <a:solidFill>
                  <a:schemeClr val="tx1"/>
                </a:solidFill>
                <a:effectLst/>
                <a:latin typeface="+mn-lt"/>
                <a:ea typeface="+mn-ea"/>
                <a:cs typeface="+mn-cs"/>
              </a:rPr>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Information requirements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Tooling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Automation </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Partners and suppliers </a:t>
            </a: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Involvement of third parties to the change planning and realization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Communications with partners and suppliers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organizations need to consider a change’s risk level. An organization may, for example, decide to limit a change’s potential risk by deconstructing it into iterations. Each iteration of the change is thus below an agreed risk-level threshold, introducing limited and manageable risk. Generally, smaller changes also cost less and are easier to control. Based on these considerations, many organizations limit the size of individual changes, particularly of software and other digital resources.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 models may be helpful when managing uncertainty in complex situations. For example, a process determined by the change model may include the safe-to-fail testing of several hypotheses before one or some of the solutions are implemented. This may help to address incidents and disasters where there is no clarity around what changes are needed. Although this approach is more common for unstable situations, it is also applicable to business-as-usual situations.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should ensure that changes are implemented effectively, safely, and promptly in emergency situations. Changes that help to correct emergency situations are commonly known as emergency changes.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Emergency change </a:t>
            </a:r>
          </a:p>
          <a:p>
            <a:r>
              <a:rPr lang="en-GB" sz="1200" kern="1200" dirty="0">
                <a:solidFill>
                  <a:schemeClr val="tx1"/>
                </a:solidFill>
                <a:effectLst/>
                <a:latin typeface="+mn-lt"/>
                <a:ea typeface="+mn-ea"/>
                <a:cs typeface="+mn-cs"/>
              </a:rPr>
              <a:t>A change that must be introduced as soon as possible.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Although some emergency scenarios may be predicted and provided with a standard solution (including standard changes required), many situations have neither a ready solution nor the time for safe-to-fail testing.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 models for emergency changes often include bypassed or delayed procedures, such as change request registration or updating of the change schedule. They may also determine a dedicated change authority of high power and availability, together with other special arrangements. The aim is to accelerate changes while keeping risks at an acceptable level.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Two important considerations regarding emergency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‘Emergency’ does not mean ‘no rules or control’. Emergency changes can be standardized and automated. This can accelerate them without compromising control. Emergency does not always mean completely unpredictable and unknown.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Some emergency changes do deal with the unpredictable and unknown. They may need fast implementation of the best available solution without sufficient information or time for testing. This applies to situations where the cost of delay is equal to or higher than the risks associated with unsuccessful change.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a:t>
            </a:r>
          </a:p>
          <a:p>
            <a:r>
              <a:rPr lang="en-GB" sz="1200" kern="1200" dirty="0">
                <a:solidFill>
                  <a:schemeClr val="tx1"/>
                </a:solidFill>
                <a:effectLst/>
                <a:latin typeface="+mn-lt"/>
                <a:ea typeface="+mn-ea"/>
                <a:cs typeface="+mn-cs"/>
              </a:rPr>
              <a:t>The change enablement practice should include approaches to situations of different complexity and predictability.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approaches may include: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standard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changes planned and controlled based on expert analysis of the situation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changes planned based on multiple safe-to-fail experiments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emergency changes implemented without sufficient assessment and planning.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three approaches are applicable in all types of business situation, from business as usual to catastrophic disasters. The last approach applies to chaotic situations where the cost of delay is higher than the cost of a wrong action.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Standardization and automation can be hugely beneficial for this practice, because they allow for significantly accelerated change while retaining sufficient control. This is the recommended method of change enablement for digital resources, products, and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Decreasing the size of changes can increase the effectiveness and throughput of the practice while decreasing the level of risk. Size should be an important consideration for organizations’ change models.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212</a:t>
            </a:fld>
            <a:endParaRPr lang="sv-SE"/>
          </a:p>
        </p:txBody>
      </p:sp>
    </p:spTree>
    <p:extLst>
      <p:ext uri="{BB962C8B-B14F-4D97-AF65-F5344CB8AC3E}">
        <p14:creationId xmlns:p14="http://schemas.microsoft.com/office/powerpoint/2010/main" val="15005525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f) Change enablement (2.1, 2.2.1, 2.4 (including subsections), 4.1.1, 4.1.2)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2.4 PRACTICE SUCCESS FACTORS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Practice Success Factor (PSF)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complex functional component of a practice that is required for the practice to fulfil its purpose.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includes the following PSFs: </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that changes are realized in a timely and effective manner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minimizing the negative impacts of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stakeholder satisfaction with changes and change enablement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meeting change-related governance and compliance requirements.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2.4.1 Ensuring that changes are realized in a timely and effective manner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focus of the change enablement practice is the effectiveness and timeliness of the changes.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 effectiveness can be measured by the levels of outputs and outcomes of the change. In the context of change outputs, effective change can be described as ‘a change that successfully transforms resources from the initial state to the pre-defined target state’. However, the target state is rarely the goal of the change; the target state enables an outcome. At the outcome level, effective change can be described as ‘a change that successfully contributed to the achievement of the desired pre-defined outcomes’.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that both perspectives are considered and included in the change planning, ongoing control, and assessment. The definition and assessment of outputs can be used at the level of individual changes; outcomes are usually enabled by multiple changes and other initiatives. The difference is extremely important for ongoing management and control at the level of teams involved in realization of the changes. These teams should be aware of both the content and the context of the changes they realize. Teams’ performances should be assessed based on their contributions to the outcomes that are within their responsibilities.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Effectiveness may include various characteristics of quality defined for the resources and services in the scope of the change. These may include security, performance, conformance to regulations, and usability.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timeliness of change is a measure of meeting the expectations and requirements of the change initiator for the time of change completion. Timeliness of change can be measured against the approved change plan, but meeting the change initiator’s needs is the main concern. This should be an important consideration when changes are being planned, controlled, and assessed.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Sometimes failure to meet timeliness requirements makes a change ineffective, useless, or harmful.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Effectiveness and timeliness of changes can be improved by: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decreasing the size of individual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standardizing and automating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including a feedback loop in every iteration of change planning and realization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capturing expectations and communicating the progress of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effectively integrating multiple ITIL practices for changes in the context of value streams.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other words, the change enablement practice relies on following the guiding principles: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focus on value (outcomes, not just outputs)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progress iteratively with feedback (after every change iteration)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optimize and automate (to streamline and speed up change realization)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collaborate and promote visibility (to capture and adjust expectations)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think and work holistically (to integrate with other changes and initiatives)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keep it simple and practical (by reducing the size of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start where you are (use available tools and information for change enablement).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2.4.2 Minimizing the negative impact of changes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Changes are sources of disruption and risk. The change enablement practice is expected to keep risks to an acceptable level. In a simple, slow-changing environment, this could be achieved by imposing controls on every step of the change, introducing more stakeholders in the authorization step, and creating a contingency plan for every occasion. However, these controls would lead to ineffective and delayed change realization, which is unacceptable in today’s complex and volatile environment.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balance the timeliness, effectiveness, and risk level of change, organizations define change models where manual and automated controls are combined to standardize changes, continually reduce change size, and monitor and assess the impact of changes on the infrastructure, services, and stakeholders. Minimization of risks is achieved by reducing the impact of every individual change, enabling a quick automated return to the previous stable state in case of change failure, and automated configuration management.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2.4.3 Ensuring stakeholder satisfaction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stakeholders have an interest in changes, including: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service provider teams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users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customers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sponsors of service provision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sponsors of service consumption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suppliers and partners.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enablement practice ensures that stakeholders are identified and that their expectations are captured, considered, and met as appropriate. This is done in conjunction with the relationship management, risk management, and business analysis practices, among others. The change enablement practice mostly focuses on the continual monitoring of stakeholder engagement and satisfaction during change realization and after the change is complete. Ongoing communication, status updates, and feedback collection are important components of satisfaction management.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2.4.4 Meeting change-related governance and compliance requirements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change-related governance and compliance requirements affect the change enablement practice in general as well as individual changes. It is important that organizations capture them, understand them, and ensure that they are met. The change enablement practice supports this by: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including required controls in change models, processes, and procedures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providing required information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initiating improvement to prevent or correct non-compliance.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213</a:t>
            </a:fld>
            <a:endParaRPr lang="sv-SE"/>
          </a:p>
        </p:txBody>
      </p:sp>
    </p:spTree>
    <p:extLst>
      <p:ext uri="{BB962C8B-B14F-4D97-AF65-F5344CB8AC3E}">
        <p14:creationId xmlns:p14="http://schemas.microsoft.com/office/powerpoint/2010/main" val="342026795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1200" kern="1200" dirty="0">
                <a:solidFill>
                  <a:schemeClr val="tx1"/>
                </a:solidFill>
                <a:effectLst/>
                <a:latin typeface="+mn-lt"/>
                <a:ea typeface="+mn-ea"/>
                <a:cs typeface="+mn-cs"/>
              </a:rPr>
              <a:t>f) Change enablement (2.1, 2.2.1, 2.4 (including subsections), 4.1.1, 4.1.2)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 Organizations and people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4.1 ROLES, COMPETENCIES, AND RESPONSIBILITIES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practice guides do not describe the practice management roles such as practice owner, practice lead, or practice coach. They focus instead on the specialist roles that are specific to each practice. The structure and naming of each role may differ from organization to organization, so any roles defined in ITIL should not be treated as mandatory, or even recommended.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roles are not job titles. One person can take on multiple roles and one role can be assigned to multiple people.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Roles are described in the context of processes and activities. Each role is characterized with a competency profile based on the model shown in Table 4.1.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Table 4.1 Competency codes and profiles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Competency code </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Competency profile (activities and skills)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 				</a:t>
            </a:r>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Decision-making, delegating, overseeing other activities, providing incentives and motivation, and evaluating outcomes</a:t>
            </a:r>
          </a:p>
          <a:p>
            <a:r>
              <a:rPr lang="en-GB" sz="1200" kern="1200" dirty="0" err="1">
                <a:solidFill>
                  <a:schemeClr val="tx1"/>
                </a:solidFill>
                <a:effectLst/>
                <a:latin typeface="+mn-lt"/>
                <a:ea typeface="+mn-ea"/>
                <a:cs typeface="+mn-cs"/>
              </a:rPr>
              <a:t>А</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Administrator </a:t>
            </a:r>
            <a:r>
              <a:rPr lang="en-GB" sz="1200" kern="1200" dirty="0">
                <a:solidFill>
                  <a:schemeClr val="tx1"/>
                </a:solidFill>
                <a:effectLst/>
                <a:latin typeface="+mn-lt"/>
                <a:ea typeface="+mn-ea"/>
                <a:cs typeface="+mn-cs"/>
              </a:rPr>
              <a:t>Assigning and prioritizing tasks, record-keeping, ongoing reporting, and initiating basic improvements </a:t>
            </a:r>
          </a:p>
          <a:p>
            <a:r>
              <a:rPr lang="en-GB" sz="1200" kern="1200" dirty="0">
                <a:solidFill>
                  <a:schemeClr val="tx1"/>
                </a:solidFill>
                <a:effectLst/>
                <a:latin typeface="+mn-lt"/>
                <a:ea typeface="+mn-ea"/>
                <a:cs typeface="+mn-cs"/>
              </a:rPr>
              <a:t>C 				</a:t>
            </a:r>
            <a:r>
              <a:rPr lang="en-GB" sz="1200" b="1" kern="1200" dirty="0">
                <a:solidFill>
                  <a:schemeClr val="tx1"/>
                </a:solidFill>
                <a:effectLst/>
                <a:latin typeface="+mn-lt"/>
                <a:ea typeface="+mn-ea"/>
                <a:cs typeface="+mn-cs"/>
              </a:rPr>
              <a:t>Coordinator/communicator </a:t>
            </a:r>
            <a:r>
              <a:rPr lang="en-GB" sz="1200" kern="1200" dirty="0">
                <a:solidFill>
                  <a:schemeClr val="tx1"/>
                </a:solidFill>
                <a:effectLst/>
                <a:latin typeface="+mn-lt"/>
                <a:ea typeface="+mn-ea"/>
                <a:cs typeface="+mn-cs"/>
              </a:rPr>
              <a:t>Coordinating multiple parties, maintaining communication between stakeholders, and running awareness campaigns </a:t>
            </a:r>
          </a:p>
          <a:p>
            <a:r>
              <a:rPr lang="en-GB" sz="1200" kern="1200" dirty="0" err="1">
                <a:solidFill>
                  <a:schemeClr val="tx1"/>
                </a:solidFill>
                <a:effectLst/>
                <a:latin typeface="+mn-lt"/>
                <a:ea typeface="+mn-ea"/>
                <a:cs typeface="+mn-cs"/>
              </a:rPr>
              <a:t>М</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Methods and techniques expert </a:t>
            </a:r>
            <a:r>
              <a:rPr lang="en-GB" sz="1200" kern="1200" dirty="0">
                <a:solidFill>
                  <a:schemeClr val="tx1"/>
                </a:solidFill>
                <a:effectLst/>
                <a:latin typeface="+mn-lt"/>
                <a:ea typeface="+mn-ea"/>
                <a:cs typeface="+mn-cs"/>
              </a:rPr>
              <a:t>Designing and implementing work techniques, documenting procedures, consulting on processes, work analysis, and continual improvement </a:t>
            </a:r>
          </a:p>
          <a:p>
            <a:r>
              <a:rPr lang="en-GB" sz="1200" kern="1200" dirty="0" err="1">
                <a:solidFill>
                  <a:schemeClr val="tx1"/>
                </a:solidFill>
                <a:effectLst/>
                <a:latin typeface="+mn-lt"/>
                <a:ea typeface="+mn-ea"/>
                <a:cs typeface="+mn-cs"/>
              </a:rPr>
              <a:t>Т</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Technical expert </a:t>
            </a:r>
            <a:r>
              <a:rPr lang="en-GB" sz="1200" kern="1200" dirty="0">
                <a:solidFill>
                  <a:schemeClr val="tx1"/>
                </a:solidFill>
                <a:effectLst/>
                <a:latin typeface="+mn-lt"/>
                <a:ea typeface="+mn-ea"/>
                <a:cs typeface="+mn-cs"/>
              </a:rPr>
              <a:t>Providing technical (IT) expertise and conducting expertise- based assignments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Two practice-specific roles are mentioned in more depth: </a:t>
            </a:r>
            <a:r>
              <a:rPr lang="en-GB" sz="1200" b="1" kern="1200" dirty="0">
                <a:solidFill>
                  <a:schemeClr val="tx1"/>
                </a:solidFill>
                <a:effectLst/>
                <a:latin typeface="+mn-lt"/>
                <a:ea typeface="+mn-ea"/>
                <a:cs typeface="+mn-cs"/>
              </a:rPr>
              <a:t>change manager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change coordinator</a:t>
            </a:r>
            <a:r>
              <a:rPr lang="en-GB" sz="1200" kern="1200" dirty="0">
                <a:solidFill>
                  <a:schemeClr val="tx1"/>
                </a:solidFill>
                <a:effectLst/>
                <a:latin typeface="+mn-lt"/>
                <a:ea typeface="+mn-ea"/>
                <a:cs typeface="+mn-cs"/>
              </a:rPr>
              <a:t>. These roles are often introduced in organizations where the number of changes processed manually is high.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4.1.1 Change manager and change coordinator roles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change manager is typically responsible for: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initial processing and verification of change requests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allocating changes to appropriate teams for assessment and authorization, according to the change model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formally communicating decisions of change authorities to affected parties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monitoring and reviewing the activities of the teams that build and test changes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publishing the change schedule and ensuring that it is available as needed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conducting regular and ad hoc service review analyses; and initiating improvements to the practice, the change models, and the standard change procedures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developing the organization’s expertise in the processes and methods of the change enablement practice.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some cases, organizations introduce an additional role of </a:t>
            </a:r>
            <a:r>
              <a:rPr lang="en-GB" sz="1200" b="1" kern="1200" dirty="0">
                <a:solidFill>
                  <a:schemeClr val="tx1"/>
                </a:solidFill>
                <a:effectLst/>
                <a:latin typeface="+mn-lt"/>
                <a:ea typeface="+mn-ea"/>
                <a:cs typeface="+mn-cs"/>
              </a:rPr>
              <a:t>change coordinator </a:t>
            </a:r>
            <a:r>
              <a:rPr lang="en-GB" sz="1200" kern="1200" dirty="0">
                <a:solidFill>
                  <a:schemeClr val="tx1"/>
                </a:solidFill>
                <a:effectLst/>
                <a:latin typeface="+mn-lt"/>
                <a:ea typeface="+mn-ea"/>
                <a:cs typeface="+mn-cs"/>
              </a:rPr>
              <a:t>that has similar responsibilities but a more limited scope (specific types of changes, or territory, or part of the organization).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competency profile for these roles is MTCLA, though the importance of each of these competencies varies from activity to activity. Examples of the roles which can be involved in change enablement activities are listed in Table 4.2, together with the associated competency profiles and required skills.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4.1.2 Change authority role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Changes require resources and introduce risks. This sometimes leads to organizations establishing complicated, and often bureaucratic, systems of change authorization, with formal committees that meet regularly to overview and authorize changes accumulated over the period. These are known as change advisory boards (CABs), and they often become bottlenecks for the organization’s value streams. They introduce delays and limit the throughput of the change enablement practice.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make sure that changes are authorized based on resource, cost, and priority considerations. This does not generally need to be a bureaucratic procedure. </a:t>
            </a:r>
            <a:r>
              <a:rPr lang="en-GB" sz="1200" b="1" kern="1200" dirty="0">
                <a:solidFill>
                  <a:schemeClr val="tx1"/>
                </a:solidFill>
                <a:effectLst/>
                <a:latin typeface="+mn-lt"/>
                <a:ea typeface="+mn-ea"/>
                <a:cs typeface="+mn-cs"/>
              </a:rPr>
              <a:t>Change models should define the requirements and procedures for authorization, delegating the role of change authority to the appropriate level, such as development teams, technical experts, or service and product owners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change authority is responsible for the assessment and authorization of a change during its lifecycle </a:t>
            </a:r>
            <a:r>
              <a:rPr lang="en-GB" sz="1200" kern="1200" dirty="0">
                <a:solidFill>
                  <a:schemeClr val="tx1"/>
                </a:solidFill>
                <a:effectLst/>
                <a:latin typeface="+mn-lt"/>
                <a:ea typeface="+mn-ea"/>
                <a:cs typeface="+mn-cs"/>
              </a:rPr>
              <a:t>(from initiation to completion). Depending on the change model, assessment and authorization may be done manually, automatically, or skipped for specific types of change.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4.1.3 Other roles involved in change enablement activities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Examples of other roles involved in change enablement activities are listed in Table 4.2. </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Table 4.2 Examples of roles with responsibility for change enablement activities </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214</a:t>
            </a:fld>
            <a:endParaRPr lang="sv-SE"/>
          </a:p>
        </p:txBody>
      </p:sp>
    </p:spTree>
    <p:extLst>
      <p:ext uri="{BB962C8B-B14F-4D97-AF65-F5344CB8AC3E}">
        <p14:creationId xmlns:p14="http://schemas.microsoft.com/office/powerpoint/2010/main" val="398506720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4 Value streams to create, deliver, and support services</a:t>
            </a:r>
          </a:p>
          <a:p>
            <a:r>
              <a:rPr lang="en-GB" sz="1200" kern="1200" dirty="0">
                <a:solidFill>
                  <a:schemeClr val="tx1"/>
                </a:solidFill>
                <a:effectLst/>
                <a:latin typeface="+mn-lt"/>
                <a:ea typeface="+mn-ea"/>
                <a:cs typeface="+mn-cs"/>
              </a:rPr>
              <a:t>This chapter provides guidance on h</a:t>
            </a:r>
            <a:r>
              <a:rPr lang="en-GB" dirty="0"/>
              <a:t>ow selected ITIL practices contribute to a value stream for user support.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215</a:t>
            </a:fld>
            <a:endParaRPr lang="sv-SE"/>
          </a:p>
        </p:txBody>
      </p:sp>
    </p:spTree>
    <p:extLst>
      <p:ext uri="{BB962C8B-B14F-4D97-AF65-F5344CB8AC3E}">
        <p14:creationId xmlns:p14="http://schemas.microsoft.com/office/powerpoint/2010/main" val="213016526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Reference to the Create, Deliver &amp; Support (CDS) Syllabus (December 2019)</a:t>
            </a:r>
          </a:p>
          <a:p>
            <a:r>
              <a:rPr lang="en-GB" sz="1200" b="0" kern="1200" noProof="0" dirty="0">
                <a:solidFill>
                  <a:schemeClr val="tx1"/>
                </a:solidFill>
                <a:effectLst/>
                <a:latin typeface="+mn-lt"/>
                <a:ea typeface="+mn-ea"/>
                <a:cs typeface="+mn-cs"/>
              </a:rPr>
              <a:t>2. Know how relevant ITIL practices contribute to creation, delivery and support across the SVS and value streams</a:t>
            </a:r>
          </a:p>
          <a:p>
            <a:r>
              <a:rPr lang="en-GB" sz="1200" kern="1200" dirty="0">
                <a:solidFill>
                  <a:schemeClr val="tx1"/>
                </a:solidFill>
                <a:effectLst/>
                <a:latin typeface="+mn-lt"/>
                <a:ea typeface="+mn-ea"/>
                <a:cs typeface="+mn-cs"/>
              </a:rPr>
              <a:t>2.4 Know how the following ITIL practices contribute to a value stream for user support (4.2.2 (including subsections), and the following references from the practice guidance): </a:t>
            </a:r>
          </a:p>
          <a:p>
            <a:r>
              <a:rPr lang="en-GB" sz="1200" kern="1200" dirty="0">
                <a:solidFill>
                  <a:schemeClr val="tx1"/>
                </a:solidFill>
                <a:effectLst/>
                <a:latin typeface="+mn-lt"/>
                <a:ea typeface="+mn-ea"/>
                <a:cs typeface="+mn-cs"/>
              </a:rPr>
              <a:t>a) Service desk (2.1, 2.2.2 &amp; 2.4 (including subsections)) </a:t>
            </a:r>
          </a:p>
          <a:p>
            <a:r>
              <a:rPr lang="en-GB" sz="1200" kern="1200" dirty="0">
                <a:solidFill>
                  <a:schemeClr val="tx1"/>
                </a:solidFill>
                <a:effectLst/>
                <a:latin typeface="+mn-lt"/>
                <a:ea typeface="+mn-ea"/>
                <a:cs typeface="+mn-cs"/>
              </a:rPr>
              <a:t>b) Incident management (2.1, 2.2, 2.4 (including subsections), 3.2.1, tab 3.2) </a:t>
            </a:r>
          </a:p>
          <a:p>
            <a:r>
              <a:rPr lang="en-GB" sz="1200" kern="1200" dirty="0">
                <a:solidFill>
                  <a:schemeClr val="tx1"/>
                </a:solidFill>
                <a:effectLst/>
                <a:latin typeface="+mn-lt"/>
                <a:ea typeface="+mn-ea"/>
                <a:cs typeface="+mn-cs"/>
              </a:rPr>
              <a:t>c) Problem management (2.1, 2.2.1, 2.4 (including subsections), 3.2.1, tab 3.1, 3.2.2, tab 3.4) </a:t>
            </a:r>
          </a:p>
          <a:p>
            <a:r>
              <a:rPr lang="en-GB" sz="1200" kern="1200" dirty="0">
                <a:solidFill>
                  <a:schemeClr val="tx1"/>
                </a:solidFill>
                <a:effectLst/>
                <a:latin typeface="+mn-lt"/>
                <a:ea typeface="+mn-ea"/>
                <a:cs typeface="+mn-cs"/>
              </a:rPr>
              <a:t>d) Knowledge management (2.1. 2.2.4 &amp; 2.4 (including subsections)) </a:t>
            </a:r>
          </a:p>
          <a:p>
            <a:r>
              <a:rPr lang="en-GB" sz="1200" kern="1200" dirty="0">
                <a:solidFill>
                  <a:schemeClr val="tx1"/>
                </a:solidFill>
                <a:effectLst/>
                <a:latin typeface="+mn-lt"/>
                <a:ea typeface="+mn-ea"/>
                <a:cs typeface="+mn-cs"/>
              </a:rPr>
              <a:t>e) Service level management (2.1, 2.3 &amp; 2.4 (including subsections), tab 2.3) </a:t>
            </a:r>
          </a:p>
          <a:p>
            <a:r>
              <a:rPr lang="en-GB" sz="1200" kern="1200" dirty="0">
                <a:solidFill>
                  <a:schemeClr val="tx1"/>
                </a:solidFill>
                <a:effectLst/>
                <a:latin typeface="+mn-lt"/>
                <a:ea typeface="+mn-ea"/>
                <a:cs typeface="+mn-cs"/>
              </a:rPr>
              <a:t>f) Monitoring and event management (2.1 &amp; 2.4 (including subsections))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216</a:t>
            </a:fld>
            <a:endParaRPr lang="sv-SE"/>
          </a:p>
        </p:txBody>
      </p:sp>
    </p:spTree>
    <p:extLst>
      <p:ext uri="{BB962C8B-B14F-4D97-AF65-F5344CB8AC3E}">
        <p14:creationId xmlns:p14="http://schemas.microsoft.com/office/powerpoint/2010/main" val="139426231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2.1 PURPOSE AND DESCRIPTION </a:t>
            </a:r>
          </a:p>
          <a:p>
            <a:endParaRPr lang="sv-SE" sz="1200" kern="120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Key message </a:t>
            </a:r>
            <a:endParaRPr lang="en-GB" b="1" i="1" noProof="0" dirty="0">
              <a:effectLst/>
            </a:endParaRPr>
          </a:p>
          <a:p>
            <a:r>
              <a:rPr lang="en-GB" sz="1200" kern="1200" noProof="0" dirty="0">
                <a:solidFill>
                  <a:schemeClr val="tx1"/>
                </a:solidFill>
                <a:effectLst/>
                <a:latin typeface="+mn-lt"/>
                <a:ea typeface="+mn-ea"/>
                <a:cs typeface="+mn-cs"/>
              </a:rPr>
              <a:t>The purpose of the service desk practice is to capture demand for incident resolution and service requests. It should also be the entry point and single point of contact for the service provider for all users. </a:t>
            </a:r>
            <a:endParaRPr lang="en-GB" noProof="0" dirty="0">
              <a:effectLst/>
            </a:endParaRPr>
          </a:p>
          <a:p>
            <a:endParaRPr lang="en-GB" noProof="0" dirty="0"/>
          </a:p>
          <a:p>
            <a:r>
              <a:rPr lang="en-GB" sz="1200" kern="1200" noProof="0" dirty="0">
                <a:solidFill>
                  <a:schemeClr val="tx1"/>
                </a:solidFill>
                <a:effectLst/>
                <a:latin typeface="+mn-lt"/>
                <a:ea typeface="+mn-ea"/>
                <a:cs typeface="+mn-cs"/>
              </a:rPr>
              <a:t>Note: In some organizations, the main purpose of the service desk practice is establishing an effective communication interface between a service provider and its users, with incidents and service requests being just two subjects of communication. In these organizations, the purpose of this practice could be: to establish an effective entry point and single point of contact with all users; to capture demand for incident resolution and service requests. Organizations can and should adjust the practice purpose statements and the other recommendations of ITIL according to their objectives and circumstances.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with any practice, this practice addresses all four dimensions of service management. </a:t>
            </a:r>
            <a:endParaRPr lang="en-GB" noProof="0" dirty="0"/>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Table 2.1 Dimension of service management with examples </a:t>
            </a:r>
            <a:endParaRPr lang="en-GB" noProof="0" dirty="0"/>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Dimension of service management </a:t>
            </a:r>
            <a:endParaRPr lang="en-GB" noProof="0" dirty="0"/>
          </a:p>
          <a:p>
            <a:r>
              <a:rPr lang="en-GB" sz="1200" kern="1200" noProof="0" dirty="0">
                <a:solidFill>
                  <a:schemeClr val="tx1"/>
                </a:solidFill>
                <a:effectLst/>
                <a:latin typeface="+mn-lt"/>
                <a:ea typeface="+mn-ea"/>
                <a:cs typeface="+mn-cs"/>
              </a:rPr>
              <a:t>Organizations and people </a:t>
            </a:r>
          </a:p>
          <a:p>
            <a:r>
              <a:rPr lang="en-GB" sz="1200" kern="1200" noProof="0" dirty="0">
                <a:solidFill>
                  <a:schemeClr val="tx1"/>
                </a:solidFill>
                <a:effectLst/>
                <a:latin typeface="+mn-lt"/>
                <a:ea typeface="+mn-ea"/>
                <a:cs typeface="+mn-cs"/>
              </a:rPr>
              <a:t>Information and technology </a:t>
            </a:r>
            <a:endParaRPr lang="en-GB" noProof="0" dirty="0"/>
          </a:p>
          <a:p>
            <a:r>
              <a:rPr lang="en-GB" sz="1200" kern="1200" noProof="0" dirty="0">
                <a:solidFill>
                  <a:schemeClr val="tx1"/>
                </a:solidFill>
                <a:effectLst/>
                <a:latin typeface="+mn-lt"/>
                <a:ea typeface="+mn-ea"/>
                <a:cs typeface="+mn-cs"/>
              </a:rPr>
              <a:t>Value streams and processes </a:t>
            </a:r>
          </a:p>
          <a:p>
            <a:r>
              <a:rPr lang="en-GB" sz="1200" kern="1200" noProof="0" dirty="0">
                <a:solidFill>
                  <a:schemeClr val="tx1"/>
                </a:solidFill>
                <a:effectLst/>
                <a:latin typeface="+mn-lt"/>
                <a:ea typeface="+mn-ea"/>
                <a:cs typeface="+mn-cs"/>
              </a:rPr>
              <a:t>Partners and suppliers </a:t>
            </a:r>
          </a:p>
          <a:p>
            <a:endParaRPr lang="en-GB" noProof="0" dirty="0"/>
          </a:p>
          <a:p>
            <a:r>
              <a:rPr lang="en-GB" sz="1200" b="1" kern="1200" noProof="0" dirty="0">
                <a:solidFill>
                  <a:schemeClr val="tx1"/>
                </a:solidFill>
                <a:effectLst/>
                <a:latin typeface="+mn-lt"/>
                <a:ea typeface="+mn-ea"/>
                <a:cs typeface="+mn-cs"/>
              </a:rPr>
              <a:t>Example of service desk practice resources </a:t>
            </a:r>
            <a:endParaRPr lang="en-GB" noProof="0" dirty="0"/>
          </a:p>
          <a:p>
            <a:r>
              <a:rPr lang="en-GB" sz="1200" kern="1200" noProof="0" dirty="0">
                <a:solidFill>
                  <a:schemeClr val="tx1"/>
                </a:solidFill>
                <a:effectLst/>
                <a:latin typeface="+mn-lt"/>
                <a:ea typeface="+mn-ea"/>
                <a:cs typeface="+mn-cs"/>
              </a:rPr>
              <a:t>Dedicated team, sometimes known as service desk </a:t>
            </a:r>
            <a:endParaRPr lang="en-GB" noProof="0" dirty="0"/>
          </a:p>
          <a:p>
            <a:r>
              <a:rPr lang="en-GB" sz="1200" kern="1200" noProof="0" dirty="0">
                <a:solidFill>
                  <a:schemeClr val="tx1"/>
                </a:solidFill>
                <a:effectLst/>
                <a:latin typeface="+mn-lt"/>
                <a:ea typeface="+mn-ea"/>
                <a:cs typeface="+mn-cs"/>
              </a:rPr>
              <a:t>Dedicated information system, sometimes known as service desk </a:t>
            </a:r>
            <a:endParaRPr lang="en-GB" noProof="0" dirty="0"/>
          </a:p>
          <a:p>
            <a:r>
              <a:rPr lang="en-GB" sz="1200" kern="1200" noProof="0" dirty="0">
                <a:solidFill>
                  <a:schemeClr val="tx1"/>
                </a:solidFill>
                <a:effectLst/>
                <a:latin typeface="+mn-lt"/>
                <a:ea typeface="+mn-ea"/>
                <a:cs typeface="+mn-cs"/>
              </a:rPr>
              <a:t>Workflows and procedures for communications with users </a:t>
            </a:r>
            <a:endParaRPr lang="en-GB" noProof="0" dirty="0"/>
          </a:p>
          <a:p>
            <a:r>
              <a:rPr lang="en-GB" sz="1200" kern="1200" noProof="0" dirty="0">
                <a:solidFill>
                  <a:schemeClr val="tx1"/>
                </a:solidFill>
                <a:effectLst/>
                <a:latin typeface="+mn-lt"/>
                <a:ea typeface="+mn-ea"/>
                <a:cs typeface="+mn-cs"/>
              </a:rPr>
              <a:t>Involved third parties, in some cases known as service desk </a:t>
            </a:r>
          </a:p>
          <a:p>
            <a:endParaRPr lang="en-GB" noProof="0" dirty="0"/>
          </a:p>
          <a:p>
            <a:r>
              <a:rPr lang="en-GB" sz="1200" kern="1200" noProof="0" dirty="0">
                <a:solidFill>
                  <a:schemeClr val="tx1"/>
                </a:solidFill>
                <a:effectLst/>
                <a:latin typeface="+mn-lt"/>
                <a:ea typeface="+mn-ea"/>
                <a:cs typeface="+mn-cs"/>
              </a:rPr>
              <a:t>The term ‘service desk’ can refer to various types and groups of resources. For instance, in many organizations the service desk is recognized as a function or a team of people. As with any team, the service desk team may be involved in the activities of several practices. These may include service desk, incident management, service request management, problem management, service configuration management, relationship management practices, and others.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practice guide describes the service desk practice. When other teams, software tools, or other processes are discussed, it is clearly indicated.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service desk practice is involved in all value streams where the service provider communicates with users. It aims to ensure that these communications are effective and convenient for all parties involved.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217</a:t>
            </a:fld>
            <a:endParaRPr lang="sv-SE"/>
          </a:p>
        </p:txBody>
      </p:sp>
    </p:spTree>
    <p:extLst>
      <p:ext uri="{BB962C8B-B14F-4D97-AF65-F5344CB8AC3E}">
        <p14:creationId xmlns:p14="http://schemas.microsoft.com/office/powerpoint/2010/main" val="404543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2.2.2 Service empathy </a:t>
            </a:r>
            <a:endParaRPr lang="en-GB" noProof="0" dirty="0"/>
          </a:p>
          <a:p>
            <a:r>
              <a:rPr lang="en-GB" sz="1200" kern="1200" noProof="0" dirty="0">
                <a:solidFill>
                  <a:schemeClr val="tx1"/>
                </a:solidFill>
                <a:effectLst/>
                <a:latin typeface="+mn-lt"/>
                <a:ea typeface="+mn-ea"/>
                <a:cs typeface="+mn-cs"/>
              </a:rPr>
              <a:t>Service empathy is important for organizations and those involved in service management. A service support agent should not share a user’s frustration, but they should recognize and understand it, express sympathy, and adjust their actions accordingly. </a:t>
            </a:r>
          </a:p>
          <a:p>
            <a:endParaRPr lang="en-GB" noProof="0" dirty="0"/>
          </a:p>
          <a:p>
            <a:r>
              <a:rPr lang="en-GB" sz="1200" kern="1200" noProof="0" dirty="0">
                <a:solidFill>
                  <a:schemeClr val="tx1"/>
                </a:solidFill>
                <a:effectLst/>
                <a:latin typeface="+mn-lt"/>
                <a:ea typeface="+mn-ea"/>
                <a:cs typeface="+mn-cs"/>
              </a:rPr>
              <a:t>Although automated communication systems can be enhanced with the emerging capabilities of emotional analysis (based on language, voice, and facial expressions), these systems cannot demonstrate empathy. Service empathy is usually fulfilled by human interactions via channels such as chat, video, and voice calls, and through face-to-face meetings.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empathy is an important factor of user satisfaction and service provider success. As a concept, service empathy should not only apply to the narrow context of user support and related service interactions, it should apply to all service interactions. </a:t>
            </a:r>
            <a:endParaRPr lang="en-GB" noProof="0" dirty="0"/>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Definition: Service empathy </a:t>
            </a:r>
            <a:endParaRPr lang="en-GB" b="1" i="1" noProof="0" dirty="0"/>
          </a:p>
          <a:p>
            <a:r>
              <a:rPr lang="en-GB" sz="1200" kern="1200" noProof="0" dirty="0">
                <a:solidFill>
                  <a:schemeClr val="tx1"/>
                </a:solidFill>
                <a:effectLst/>
                <a:latin typeface="+mn-lt"/>
                <a:ea typeface="+mn-ea"/>
                <a:cs typeface="+mn-cs"/>
              </a:rPr>
              <a:t>The ability to recognize, understand, predict, and project the interests, needs, intentions, and </a:t>
            </a:r>
            <a:endParaRPr lang="en-GB" noProof="0" dirty="0"/>
          </a:p>
          <a:p>
            <a:r>
              <a:rPr lang="en-GB" sz="1200" kern="1200" noProof="0" dirty="0">
                <a:solidFill>
                  <a:schemeClr val="tx1"/>
                </a:solidFill>
                <a:effectLst/>
                <a:latin typeface="+mn-lt"/>
                <a:ea typeface="+mn-ea"/>
                <a:cs typeface="+mn-cs"/>
              </a:rPr>
              <a:t>experiences of another party in order to establish, maintain, and improve the service relationship.</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218</a:t>
            </a:fld>
            <a:endParaRPr lang="sv-SE"/>
          </a:p>
        </p:txBody>
      </p:sp>
    </p:spTree>
    <p:extLst>
      <p:ext uri="{BB962C8B-B14F-4D97-AF65-F5344CB8AC3E}">
        <p14:creationId xmlns:p14="http://schemas.microsoft.com/office/powerpoint/2010/main" val="203714808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 PRACTICE SUCCESS FACTORS </a:t>
            </a:r>
          </a:p>
          <a:p>
            <a:endParaRPr lang="en-GB" sz="1200" b="1"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Definition: Practice success factor </a:t>
            </a:r>
            <a:endParaRPr lang="en-GB" b="1" i="1" noProof="0" dirty="0">
              <a:effectLst/>
            </a:endParaRPr>
          </a:p>
          <a:p>
            <a:r>
              <a:rPr lang="en-GB" sz="1200" b="0" kern="1200" noProof="0" dirty="0">
                <a:solidFill>
                  <a:schemeClr val="tx1"/>
                </a:solidFill>
                <a:effectLst/>
                <a:latin typeface="+mn-lt"/>
                <a:ea typeface="+mn-ea"/>
                <a:cs typeface="+mn-cs"/>
              </a:rPr>
              <a:t>A complex functional component of a practice that is required for the practice to fulfil its purpose. </a:t>
            </a:r>
            <a:endParaRPr lang="en-GB" b="0" noProof="0" dirty="0">
              <a:effectLst/>
            </a:endParaRPr>
          </a:p>
          <a:p>
            <a:endParaRPr lang="en-GB" noProof="0" dirty="0"/>
          </a:p>
          <a:p>
            <a:r>
              <a:rPr lang="en-GB" sz="1200" kern="1200" noProof="0" dirty="0">
                <a:solidFill>
                  <a:schemeClr val="tx1"/>
                </a:solidFill>
                <a:effectLst/>
                <a:latin typeface="+mn-lt"/>
                <a:ea typeface="+mn-ea"/>
                <a:cs typeface="+mn-cs"/>
              </a:rPr>
              <a:t>A practice success factor (PSF) is more than a task or activity, as it includes components of all four dimensions of service management. The nature of the activities and resources of PSFs within a practice may differ, but together they ensure that the practice is effective. </a:t>
            </a:r>
          </a:p>
          <a:p>
            <a:endParaRPr lang="en-GB" noProof="0" dirty="0"/>
          </a:p>
          <a:p>
            <a:r>
              <a:rPr lang="en-GB" sz="1200" kern="1200" noProof="0" dirty="0">
                <a:solidFill>
                  <a:schemeClr val="tx1"/>
                </a:solidFill>
                <a:effectLst/>
                <a:latin typeface="+mn-lt"/>
                <a:ea typeface="+mn-ea"/>
                <a:cs typeface="+mn-cs"/>
              </a:rPr>
              <a:t>The service desk practice includes the following PSFs: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enabling and continually improving effective, efficient, and convenient communications between the service provider and its users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enabling the effective integration of user communications into value streams.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219</a:t>
            </a:fld>
            <a:endParaRPr lang="sv-SE"/>
          </a:p>
        </p:txBody>
      </p:sp>
    </p:spTree>
    <p:extLst>
      <p:ext uri="{BB962C8B-B14F-4D97-AF65-F5344CB8AC3E}">
        <p14:creationId xmlns:p14="http://schemas.microsoft.com/office/powerpoint/2010/main" val="1226404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4138" y="752475"/>
            <a:ext cx="6629400" cy="3730625"/>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22</a:t>
            </a:fld>
            <a:endParaRPr lang="en-US" dirty="0"/>
          </a:p>
        </p:txBody>
      </p:sp>
    </p:spTree>
    <p:extLst>
      <p:ext uri="{BB962C8B-B14F-4D97-AF65-F5344CB8AC3E}">
        <p14:creationId xmlns:p14="http://schemas.microsoft.com/office/powerpoint/2010/main" val="32253994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2.4.1 Enabling and continually improving effective, efficient, and convenient communications between the service provider and its users </a:t>
            </a:r>
            <a:endParaRPr lang="en-GB" noProof="0" dirty="0"/>
          </a:p>
          <a:p>
            <a:r>
              <a:rPr lang="en-GB" sz="1200" kern="1200" noProof="0" dirty="0">
                <a:solidFill>
                  <a:schemeClr val="tx1"/>
                </a:solidFill>
                <a:effectLst/>
                <a:latin typeface="+mn-lt"/>
                <a:ea typeface="+mn-ea"/>
                <a:cs typeface="+mn-cs"/>
              </a:rPr>
              <a:t>The support channels available to users and customers should be efficient, effective, and convenient. Convenience can be achieved by providing users and customers with channels which meet their needs.</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Users’ needs may change depending on the geographical region, time of day, preferred language, and accessibility requirements. The more convenient the service becomes, the better the user experience will be. </a:t>
            </a:r>
          </a:p>
          <a:p>
            <a:endParaRPr lang="en-GB" noProof="0" dirty="0"/>
          </a:p>
          <a:p>
            <a:r>
              <a:rPr lang="en-GB" sz="1200" kern="1200" noProof="0" dirty="0">
                <a:solidFill>
                  <a:schemeClr val="tx1"/>
                </a:solidFill>
                <a:effectLst/>
                <a:latin typeface="+mn-lt"/>
                <a:ea typeface="+mn-ea"/>
                <a:cs typeface="+mn-cs"/>
              </a:rPr>
              <a:t>The choice of communication channels and interfaces is defined by multiple factors, including:</a:t>
            </a: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service relationship model</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internal or external.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commercial or subsidized</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mass, out-of-the-box or tailored </a:t>
            </a:r>
          </a:p>
          <a:p>
            <a:pPr marL="0" indent="0">
              <a:buFont typeface="Arial" panose="020B0604020202020204" pitchFamily="34" charset="0"/>
              <a:buNone/>
            </a:pP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corporate or private </a:t>
            </a: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service relationship type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basic, cooperative or partnership </a:t>
            </a: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service users’ profile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language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age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social media activity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technology use patterns and preferences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location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culture </a:t>
            </a:r>
            <a:endParaRPr lang="en-GB" noProof="0" dirty="0">
              <a:effectLst/>
            </a:endParaRPr>
          </a:p>
          <a:p>
            <a:pPr lvl="1"/>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diversity </a:t>
            </a:r>
          </a:p>
          <a:p>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service provider profile </a:t>
            </a:r>
            <a:endParaRPr lang="en-GB" noProof="0" dirty="0">
              <a:effectLst/>
            </a:endParaRPr>
          </a:p>
          <a:p>
            <a:pPr marL="457200" lvl="1" indent="0">
              <a:buFont typeface="Arial" panose="020B0604020202020204" pitchFamily="34" charset="0"/>
              <a:buNone/>
            </a:pP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location and organizational structure</a:t>
            </a:r>
            <a:br>
              <a:rPr lang="en-GB" sz="1200" kern="1200" noProof="0" dirty="0">
                <a:solidFill>
                  <a:schemeClr val="tx1"/>
                </a:solidFill>
                <a:effectLst/>
                <a:latin typeface="+mn-lt"/>
                <a:ea typeface="+mn-ea"/>
                <a:cs typeface="+mn-cs"/>
              </a:rPr>
            </a:b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user satisfaction strategy</a:t>
            </a:r>
            <a:br>
              <a:rPr lang="en-GB" sz="1200" kern="1200" noProof="0" dirty="0">
                <a:solidFill>
                  <a:schemeClr val="tx1"/>
                </a:solidFill>
                <a:effectLst/>
                <a:latin typeface="+mn-lt"/>
                <a:ea typeface="+mn-ea"/>
                <a:cs typeface="+mn-cs"/>
              </a:rPr>
            </a:b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size and variability of the service portfolio </a:t>
            </a:r>
          </a:p>
          <a:p>
            <a:pPr marL="457200" lvl="1" indent="0">
              <a:buFont typeface="Arial" panose="020B0604020202020204" pitchFamily="34" charset="0"/>
              <a:buNone/>
            </a:pPr>
            <a:r>
              <a:rPr lang="en-GB" sz="11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technology capabilities and constraints </a:t>
            </a:r>
            <a:endParaRPr lang="en-GB" noProof="0" dirty="0">
              <a:effectLst/>
            </a:endParaRPr>
          </a:p>
          <a:p>
            <a:pPr lvl="0"/>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external factors affecting the service relationship, including political, economic, social, technological, legal, and environmental factors. </a:t>
            </a:r>
          </a:p>
          <a:p>
            <a:endParaRPr lang="en-GB" noProof="0" dirty="0">
              <a:effectLst/>
            </a:endParaRPr>
          </a:p>
          <a:p>
            <a:r>
              <a:rPr lang="en-GB" sz="1200" kern="1200" noProof="0" dirty="0">
                <a:solidFill>
                  <a:schemeClr val="tx1"/>
                </a:solidFill>
                <a:effectLst/>
                <a:latin typeface="+mn-lt"/>
                <a:ea typeface="+mn-ea"/>
                <a:cs typeface="+mn-cs"/>
              </a:rPr>
              <a:t>Communication is not simply sending messages. It should never be assumed that a message has been acknowledged and understood. Every recipient may interpret or understand a message differently based on individual circumstances. The sender’s should ensure that the intended outcome of their message has been achieved. The recipient should check and confirm that they correctly understand the message that they were sent.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service channels are selected and designed, it is important to consider user readiness for service use and the associated risks and opportunities. Different channels will introduce different challenges; organizations must be prepared to overcome them. </a:t>
            </a:r>
            <a:endParaRPr lang="en-GB" noProof="0"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220</a:t>
            </a:fld>
            <a:endParaRPr lang="sv-SE"/>
          </a:p>
        </p:txBody>
      </p:sp>
    </p:spTree>
    <p:extLst>
      <p:ext uri="{BB962C8B-B14F-4D97-AF65-F5344CB8AC3E}">
        <p14:creationId xmlns:p14="http://schemas.microsoft.com/office/powerpoint/2010/main" val="142645579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2.4.1 Enabling and continually improving effective, efficient, and convenient communications between the service provider and its users (continued)</a:t>
            </a:r>
            <a:endParaRPr lang="en-GB" noProof="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In most cases, service providers use multiple channels. It is important to ensure effective integration between the channels; the communications should be omnichannel, not multichannel. A seamless user journey, in which is it possible to switch between channels without losing or corrupting information, facilitates a positive user experience. Multichannel communications without sufficient integration is likely to create confusion and provoke mistakes. Figure 2.1 illustrates how multiple channels can be used for user support. </a:t>
            </a:r>
            <a:endParaRPr lang="en-GB" noProof="0" dirty="0"/>
          </a:p>
          <a:p>
            <a:endParaRPr lang="en-GB" noProof="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In non-integrated multichannel communications, there would be information gaps between the channels; for example, the call for support, appointment in the mobile app, and communications with the visiting engineer all could require re-entering (recommunicating) the request and circumstances that triggered the call for support. On the other hand, in omnichannel communications, the context would be continually updated, and reusable data would be available wherever relevant. For example, all browsing and consultations performed by the users under the same login would add to the context visible to the support specialists. All relevant data would be available for the user support agent and the visiting engineer. </a:t>
            </a: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221</a:t>
            </a:fld>
            <a:endParaRPr lang="sv-SE"/>
          </a:p>
        </p:txBody>
      </p:sp>
    </p:spTree>
    <p:extLst>
      <p:ext uri="{BB962C8B-B14F-4D97-AF65-F5344CB8AC3E}">
        <p14:creationId xmlns:p14="http://schemas.microsoft.com/office/powerpoint/2010/main" val="224487615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sz="1200" b="1" kern="1200" noProof="0" dirty="0">
                <a:solidFill>
                  <a:schemeClr val="tx1"/>
                </a:solidFill>
                <a:effectLst/>
                <a:latin typeface="+mn-lt"/>
                <a:ea typeface="+mn-ea"/>
                <a:cs typeface="+mn-cs"/>
              </a:rPr>
              <a:t>2.4.2 Enabling the effective integration of user communications into the value streams </a:t>
            </a:r>
            <a:endParaRPr lang="en-GB" noProof="0" dirty="0"/>
          </a:p>
          <a:p>
            <a:r>
              <a:rPr lang="en-GB" sz="1200" kern="1200" noProof="0" dirty="0">
                <a:solidFill>
                  <a:schemeClr val="tx1"/>
                </a:solidFill>
                <a:effectLst/>
                <a:latin typeface="+mn-lt"/>
                <a:ea typeface="+mn-ea"/>
                <a:cs typeface="+mn-cs"/>
              </a:rPr>
              <a:t>As a bi-directional communications gateway between the service provider and its users, a key focus of the service desk practice is to effectively capture, record, and integrate communications into relevant value streams. Like all practices, this practice is involved in multiple value streams: wherever communication between the service provider and its users is needed. </a:t>
            </a:r>
          </a:p>
          <a:p>
            <a:endParaRPr lang="en-GB" noProof="0" dirty="0"/>
          </a:p>
          <a:p>
            <a:r>
              <a:rPr lang="en-GB" sz="1200" kern="1200" noProof="0" dirty="0">
                <a:solidFill>
                  <a:schemeClr val="tx1"/>
                </a:solidFill>
                <a:effectLst/>
                <a:latin typeface="+mn-lt"/>
                <a:ea typeface="+mn-ea"/>
                <a:cs typeface="+mn-cs"/>
              </a:rPr>
              <a:t>Communications that are initiated by the service provider are defined by and performed in conjunction with one or more other practices involved in the value stream. For example, communications about planned changes to services are initiated by and performed in conjunction with the change enablement practice and the release management practice. Communication channels are established and managed as part of the service desk practice, but the communication’s content, format, and timing are defined as part of the change enablement practice and the release management practice within the context of the value stream.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when communications are initiated by users, it is not immediately clear which value stream they belong to and which ITIL practice activities should be triggered. The service desk practice provides interfaces for communications and procedures for the effective triage of all user queries, including consultations, incidents, service requests, complaints, and compliments. When the user query is triaged and the relevant value stream and practice are identified, the query is processed according to the processes and procedures of the respective practice. Sometimes, this involves service desk team resources and/or information systems.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222</a:t>
            </a:fld>
            <a:endParaRPr lang="sv-SE"/>
          </a:p>
        </p:txBody>
      </p:sp>
    </p:spTree>
    <p:extLst>
      <p:ext uri="{BB962C8B-B14F-4D97-AF65-F5344CB8AC3E}">
        <p14:creationId xmlns:p14="http://schemas.microsoft.com/office/powerpoint/2010/main" val="191647582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2.1 PURPOSE AND DESCRIPTION </a:t>
            </a:r>
            <a:endParaRPr lang="en-GB" noProof="0" dirty="0"/>
          </a:p>
          <a:p>
            <a:endParaRPr lang="en-GB" sz="1200" b="1" i="1"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Key message </a:t>
            </a:r>
            <a:endParaRPr lang="en-GB" b="1" i="1" noProof="0" dirty="0">
              <a:effectLst/>
            </a:endParaRPr>
          </a:p>
          <a:p>
            <a:r>
              <a:rPr lang="en-GB" sz="1200" kern="1200" noProof="0" dirty="0">
                <a:solidFill>
                  <a:schemeClr val="tx1"/>
                </a:solidFill>
                <a:effectLst/>
                <a:latin typeface="+mn-lt"/>
                <a:ea typeface="+mn-ea"/>
                <a:cs typeface="+mn-cs"/>
              </a:rPr>
              <a:t>The purpose of the incident management practice is to minimize the negative impact of incidents by restoring normal service operation as quickly as possible.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Normal service operation is typically defined within service level agreements (SLAs), or other forms of service quality specification, as that which may be agreed internally by the service provider. The specification can include more quality criteria than were initially agreed with the customers. Consequently, the incident management practice includes the restoration of the normal operation of services and resources, even when their failure or deviation is not visible to the service consumers. In this case, normal operation is defined in configuration items (CIs) or service technical specification. However, an expert opinion may be used to assess the status of the resources and services if there is no documented specification of a normal operation. When required, the incident management practice can be used to correct the faulty resource or service. </a:t>
            </a:r>
          </a:p>
          <a:p>
            <a:endParaRPr lang="en-GB" noProof="0" dirty="0"/>
          </a:p>
          <a:p>
            <a:r>
              <a:rPr lang="en-GB" sz="1200" kern="1200" noProof="0" dirty="0">
                <a:solidFill>
                  <a:schemeClr val="tx1"/>
                </a:solidFill>
                <a:effectLst/>
                <a:latin typeface="+mn-lt"/>
                <a:ea typeface="+mn-ea"/>
                <a:cs typeface="+mn-cs"/>
              </a:rPr>
              <a:t>The incident management practice is a fundamental element of service management. The quick restoration of a service is a key factor in user and customer satisfaction, the credibility of the service provider, and the value an organization creates in the service relationships.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223</a:t>
            </a:fld>
            <a:endParaRPr lang="sv-SE"/>
          </a:p>
        </p:txBody>
      </p:sp>
    </p:spTree>
    <p:extLst>
      <p:ext uri="{BB962C8B-B14F-4D97-AF65-F5344CB8AC3E}">
        <p14:creationId xmlns:p14="http://schemas.microsoft.com/office/powerpoint/2010/main" val="54758020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2.2 TERMS AND CONCEPTS </a:t>
            </a:r>
            <a:endParaRPr lang="en-GB" noProof="0" dirty="0"/>
          </a:p>
          <a:p>
            <a:r>
              <a:rPr lang="en-GB" sz="1200" kern="1200" noProof="0" dirty="0">
                <a:solidFill>
                  <a:schemeClr val="tx1"/>
                </a:solidFill>
                <a:effectLst/>
                <a:latin typeface="+mn-lt"/>
                <a:ea typeface="+mn-ea"/>
                <a:cs typeface="+mn-cs"/>
              </a:rPr>
              <a:t>The incident management practice ensures that periods of unplanned service unavailability or degradation are minimized, thus reducing negative impacts on users. There are two main factors enabling this: early incident detection and the quick restoration of normal operation. </a:t>
            </a:r>
          </a:p>
          <a:p>
            <a:endParaRPr lang="en-GB" noProof="0" dirty="0"/>
          </a:p>
          <a:p>
            <a:r>
              <a:rPr lang="en-GB" sz="1200" kern="1200" noProof="0" dirty="0">
                <a:solidFill>
                  <a:schemeClr val="tx1"/>
                </a:solidFill>
                <a:effectLst/>
                <a:latin typeface="+mn-lt"/>
                <a:ea typeface="+mn-ea"/>
                <a:cs typeface="+mn-cs"/>
              </a:rPr>
              <a:t>The quick detection and resolution of incidents is made possible with effective and efficient processes, automation, and supplier relationships alongside skilled and motivated specialist teams. Resources from the four dimensions of service management are combined to form the incident management practice.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Some systems and services demonstrate patterns of operations that include so-called typical incidents. These may be associated with known errors, such as a lack of compatibility or patterns of incorrect user behaviour. Service providers often define incident models to optimize the handling and resolution of repeating or similar incidents. These help to resolve incidents quickly and efficiently, often with better results due to the application of proven and tested solutions.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224</a:t>
            </a:fld>
            <a:endParaRPr lang="sv-SE"/>
          </a:p>
        </p:txBody>
      </p:sp>
    </p:spTree>
    <p:extLst>
      <p:ext uri="{BB962C8B-B14F-4D97-AF65-F5344CB8AC3E}">
        <p14:creationId xmlns:p14="http://schemas.microsoft.com/office/powerpoint/2010/main" val="5807815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2.2 TERMS AND CONCEPTS (continued)</a:t>
            </a:r>
            <a:endParaRPr lang="en-GB" noProof="0" dirty="0"/>
          </a:p>
          <a:p>
            <a:r>
              <a:rPr lang="en-GB" sz="1200" kern="1200" noProof="0" dirty="0">
                <a:solidFill>
                  <a:schemeClr val="tx1"/>
                </a:solidFill>
                <a:effectLst/>
                <a:latin typeface="+mn-lt"/>
                <a:ea typeface="+mn-ea"/>
                <a:cs typeface="+mn-cs"/>
              </a:rPr>
              <a:t>The creation and use of incident models are important activities in the incident management practice.</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Although some incidents have a relatively low impact on service operation and consumption, others lead to dramatic consequences for service consumers and the service provider. These are called major incidents and require special attention.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225</a:t>
            </a:fld>
            <a:endParaRPr lang="sv-SE"/>
          </a:p>
        </p:txBody>
      </p:sp>
    </p:spTree>
    <p:extLst>
      <p:ext uri="{BB962C8B-B14F-4D97-AF65-F5344CB8AC3E}">
        <p14:creationId xmlns:p14="http://schemas.microsoft.com/office/powerpoint/2010/main" val="20489681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2.2 TERMS AND CONCEPTS (continued)</a:t>
            </a:r>
            <a:endParaRPr lang="en-GB" noProof="0" dirty="0"/>
          </a:p>
          <a:p>
            <a:r>
              <a:rPr lang="en-GB" sz="1200" kern="1200" noProof="0" dirty="0">
                <a:solidFill>
                  <a:schemeClr val="tx1"/>
                </a:solidFill>
                <a:effectLst/>
                <a:latin typeface="+mn-lt"/>
                <a:ea typeface="+mn-ea"/>
                <a:cs typeface="+mn-cs"/>
              </a:rPr>
              <a:t>A significant business impact is not the only characteristic of a major incident. For instance, when there are multiple systems and services designed for high availability usage, single failures are unlikely to cause a significant business impact. Failures will be quickly, and often automatically, detected and fixed. Major incidents are often associated with a higher level of complexity. For example, if multiple seemingly trivial events coincide, it can escalate and impact on service consumers. Complex incidents such as this require a special approach to management and resolution. It would be beneficial to implement a model to manage all incidents, even though major incidents rarely recur and usually differ in nature. A model for a major incident may include: </a:t>
            </a:r>
          </a:p>
          <a:p>
            <a:endParaRPr lang="en-GB" noProof="0" dirty="0"/>
          </a:p>
          <a:p>
            <a:r>
              <a:rPr lang="en-GB" sz="1200" kern="1200" noProof="0" dirty="0">
                <a:solidFill>
                  <a:schemeClr val="tx1"/>
                </a:solidFill>
                <a:effectLst/>
                <a:latin typeface="+mn-lt"/>
                <a:ea typeface="+mn-ea"/>
                <a:cs typeface="+mn-cs"/>
              </a:rPr>
              <a:t>●  clear criteria to distinguish major incidents from disasters and other incidents </a:t>
            </a:r>
            <a:endParaRPr lang="en-GB" noProof="0" dirty="0">
              <a:effectLst/>
            </a:endParaRPr>
          </a:p>
          <a:p>
            <a:r>
              <a:rPr lang="en-GB" sz="1200" kern="1200" noProof="0" dirty="0">
                <a:solidFill>
                  <a:schemeClr val="tx1"/>
                </a:solidFill>
                <a:effectLst/>
                <a:latin typeface="+mn-lt"/>
                <a:ea typeface="+mn-ea"/>
                <a:cs typeface="+mn-cs"/>
              </a:rPr>
              <a:t>●  a special accountable coordinator, sometimes referred to as the major incident manager (MIM) </a:t>
            </a:r>
            <a:endParaRPr lang="en-GB" noProof="0" dirty="0">
              <a:effectLst/>
            </a:endParaRPr>
          </a:p>
          <a:p>
            <a:r>
              <a:rPr lang="en-GB" sz="1200" kern="1200" noProof="0" dirty="0">
                <a:solidFill>
                  <a:schemeClr val="tx1"/>
                </a:solidFill>
                <a:effectLst/>
                <a:latin typeface="+mn-lt"/>
                <a:ea typeface="+mn-ea"/>
                <a:cs typeface="+mn-cs"/>
              </a:rPr>
              <a:t>●  a dedicated temporary team created to investigate and resolve a major incident </a:t>
            </a:r>
            <a:endParaRPr lang="en-GB" noProof="0" dirty="0">
              <a:effectLst/>
            </a:endParaRPr>
          </a:p>
          <a:p>
            <a:r>
              <a:rPr lang="en-GB" sz="1200" kern="1200" noProof="0" dirty="0">
                <a:solidFill>
                  <a:schemeClr val="tx1"/>
                </a:solidFill>
                <a:effectLst/>
                <a:latin typeface="+mn-lt"/>
                <a:ea typeface="+mn-ea"/>
                <a:cs typeface="+mn-cs"/>
              </a:rPr>
              <a:t>●  other dedicated resources (including budget); for example, for urgent consultations with third-party experts or procurement of components </a:t>
            </a:r>
            <a:endParaRPr lang="en-GB" noProof="0" dirty="0">
              <a:effectLst/>
            </a:endParaRPr>
          </a:p>
          <a:p>
            <a:r>
              <a:rPr lang="en-GB" sz="1200" kern="1200" noProof="0" dirty="0">
                <a:solidFill>
                  <a:schemeClr val="tx1"/>
                </a:solidFill>
                <a:effectLst/>
                <a:latin typeface="+mn-lt"/>
                <a:ea typeface="+mn-ea"/>
                <a:cs typeface="+mn-cs"/>
              </a:rPr>
              <a:t>●  special methods of investigation (for example, swarming) </a:t>
            </a:r>
            <a:endParaRPr lang="en-GB" noProof="0" dirty="0">
              <a:effectLst/>
            </a:endParaRPr>
          </a:p>
          <a:p>
            <a:r>
              <a:rPr lang="en-GB" sz="1200" kern="1200" noProof="0" dirty="0">
                <a:solidFill>
                  <a:schemeClr val="tx1"/>
                </a:solidFill>
                <a:effectLst/>
                <a:latin typeface="+mn-lt"/>
                <a:ea typeface="+mn-ea"/>
                <a:cs typeface="+mn-cs"/>
              </a:rPr>
              <a:t>●  an agreed model of communications with users, customers, regulators, media, and other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an agreed procedure for review and follow-up activities. </a:t>
            </a:r>
          </a:p>
          <a:p>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Definition: </a:t>
            </a:r>
            <a:r>
              <a:rPr lang="en-GB" sz="1200" b="1" kern="1200" noProof="0" dirty="0">
                <a:solidFill>
                  <a:schemeClr val="tx1"/>
                </a:solidFill>
                <a:effectLst/>
                <a:latin typeface="+mn-lt"/>
                <a:ea typeface="+mn-ea"/>
                <a:cs typeface="+mn-cs"/>
              </a:rPr>
              <a:t>Major incident </a:t>
            </a:r>
            <a:endParaRPr lang="en-GB" b="1" noProof="0" dirty="0">
              <a:effectLst/>
            </a:endParaRPr>
          </a:p>
          <a:p>
            <a:r>
              <a:rPr lang="en-GB" sz="1200" kern="1200" noProof="0" dirty="0">
                <a:solidFill>
                  <a:schemeClr val="tx1"/>
                </a:solidFill>
                <a:effectLst/>
                <a:latin typeface="+mn-lt"/>
                <a:ea typeface="+mn-ea"/>
                <a:cs typeface="+mn-cs"/>
              </a:rPr>
              <a:t>An incident with significant business impact, requiring an immediate coordinated resolution.</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226</a:t>
            </a:fld>
            <a:endParaRPr lang="sv-SE"/>
          </a:p>
        </p:txBody>
      </p:sp>
    </p:spTree>
    <p:extLst>
      <p:ext uri="{BB962C8B-B14F-4D97-AF65-F5344CB8AC3E}">
        <p14:creationId xmlns:p14="http://schemas.microsoft.com/office/powerpoint/2010/main" val="101539088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2.2 TERMS AND CONCEPTS (continued)</a:t>
            </a:r>
            <a:endParaRPr lang="en-GB" noProof="0" dirty="0"/>
          </a:p>
          <a:p>
            <a:r>
              <a:rPr lang="en-GB" sz="1200" kern="1200" noProof="0" dirty="0">
                <a:solidFill>
                  <a:schemeClr val="tx1"/>
                </a:solidFill>
                <a:effectLst/>
                <a:latin typeface="+mn-lt"/>
                <a:ea typeface="+mn-ea"/>
                <a:cs typeface="+mn-cs"/>
              </a:rPr>
              <a:t>Sometimes, it may be impossible to find a system solution for an incident. In these situations, service providers may apply a workaround. </a:t>
            </a:r>
          </a:p>
          <a:p>
            <a:endParaRPr lang="en-GB" noProof="0" dirty="0"/>
          </a:p>
          <a:p>
            <a:r>
              <a:rPr lang="en-GB" sz="1200" kern="1200" noProof="0" dirty="0">
                <a:solidFill>
                  <a:schemeClr val="tx1"/>
                </a:solidFill>
                <a:effectLst/>
                <a:latin typeface="+mn-lt"/>
                <a:ea typeface="+mn-ea"/>
                <a:cs typeface="+mn-cs"/>
              </a:rPr>
              <a:t>Workarounds promptly restore the service to an acceptable quality. However, workarounds can increase technical debt and may lead to new incidents in the future. The problem management practice can be used to reduce the technical debt created by incident workarounds. In many cases, understanding the cause or causes of an incident can help find an optimal solution.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227</a:t>
            </a:fld>
            <a:endParaRPr lang="sv-SE"/>
          </a:p>
        </p:txBody>
      </p:sp>
    </p:spTree>
    <p:extLst>
      <p:ext uri="{BB962C8B-B14F-4D97-AF65-F5344CB8AC3E}">
        <p14:creationId xmlns:p14="http://schemas.microsoft.com/office/powerpoint/2010/main" val="42760400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2.3 SCOPE </a:t>
            </a:r>
            <a:endParaRPr lang="en-GB" noProof="0" dirty="0"/>
          </a:p>
          <a:p>
            <a:r>
              <a:rPr lang="en-GB" sz="1200" kern="1200" noProof="0" dirty="0">
                <a:solidFill>
                  <a:schemeClr val="tx1"/>
                </a:solidFill>
                <a:effectLst/>
                <a:latin typeface="+mn-lt"/>
                <a:ea typeface="+mn-ea"/>
                <a:cs typeface="+mn-cs"/>
              </a:rPr>
              <a:t>The scope of the incident management practice includes: </a:t>
            </a:r>
          </a:p>
          <a:p>
            <a:endParaRPr lang="en-GB" noProof="0" dirty="0"/>
          </a:p>
          <a:p>
            <a:r>
              <a:rPr lang="en-GB" sz="1200" kern="1200" noProof="0" dirty="0">
                <a:solidFill>
                  <a:schemeClr val="tx1"/>
                </a:solidFill>
                <a:effectLst/>
                <a:latin typeface="+mn-lt"/>
                <a:ea typeface="+mn-ea"/>
                <a:cs typeface="+mn-cs"/>
              </a:rPr>
              <a:t>●  detecting and registering incidents </a:t>
            </a:r>
            <a:endParaRPr lang="en-GB" noProof="0" dirty="0">
              <a:effectLst/>
            </a:endParaRPr>
          </a:p>
          <a:p>
            <a:r>
              <a:rPr lang="en-GB" sz="1200" kern="1200" noProof="0" dirty="0">
                <a:solidFill>
                  <a:schemeClr val="tx1"/>
                </a:solidFill>
                <a:effectLst/>
                <a:latin typeface="+mn-lt"/>
                <a:ea typeface="+mn-ea"/>
                <a:cs typeface="+mn-cs"/>
              </a:rPr>
              <a:t>●  diagnosing and investigating incidents </a:t>
            </a:r>
            <a:endParaRPr lang="en-GB" noProof="0" dirty="0">
              <a:effectLst/>
            </a:endParaRPr>
          </a:p>
          <a:p>
            <a:r>
              <a:rPr lang="en-GB" sz="1200" kern="1200" noProof="0" dirty="0">
                <a:solidFill>
                  <a:schemeClr val="tx1"/>
                </a:solidFill>
                <a:effectLst/>
                <a:latin typeface="+mn-lt"/>
                <a:ea typeface="+mn-ea"/>
                <a:cs typeface="+mn-cs"/>
              </a:rPr>
              <a:t>●  restoring the affected services and CIs to an agreed quality </a:t>
            </a:r>
            <a:endParaRPr lang="en-GB" noProof="0" dirty="0">
              <a:effectLst/>
            </a:endParaRPr>
          </a:p>
          <a:p>
            <a:r>
              <a:rPr lang="en-GB" sz="1200" kern="1200" noProof="0" dirty="0">
                <a:solidFill>
                  <a:schemeClr val="tx1"/>
                </a:solidFill>
                <a:effectLst/>
                <a:latin typeface="+mn-lt"/>
                <a:ea typeface="+mn-ea"/>
                <a:cs typeface="+mn-cs"/>
              </a:rPr>
              <a:t>●  managing incident records </a:t>
            </a:r>
            <a:endParaRPr lang="en-GB" noProof="0" dirty="0">
              <a:effectLst/>
            </a:endParaRPr>
          </a:p>
          <a:p>
            <a:r>
              <a:rPr lang="en-GB" sz="1200" kern="1200" noProof="0" dirty="0">
                <a:solidFill>
                  <a:schemeClr val="tx1"/>
                </a:solidFill>
                <a:effectLst/>
                <a:latin typeface="+mn-lt"/>
                <a:ea typeface="+mn-ea"/>
                <a:cs typeface="+mn-cs"/>
              </a:rPr>
              <a:t>●  communicating with relevant stakeholders throughout the incident lifecycle </a:t>
            </a:r>
            <a:endParaRPr lang="en-GB" noProof="0" dirty="0">
              <a:effectLst/>
            </a:endParaRPr>
          </a:p>
          <a:p>
            <a:r>
              <a:rPr lang="en-GB" sz="1200" kern="1200" noProof="0" dirty="0">
                <a:solidFill>
                  <a:schemeClr val="tx1"/>
                </a:solidFill>
                <a:effectLst/>
                <a:latin typeface="+mn-lt"/>
                <a:ea typeface="+mn-ea"/>
                <a:cs typeface="+mn-cs"/>
              </a:rPr>
              <a:t>●  reviewing incidents and initiating improvements to services and to the incident management practice after resolution.</a:t>
            </a:r>
          </a:p>
          <a:p>
            <a:r>
              <a:rPr lang="en-GB" sz="1200" kern="1200" noProof="0" dirty="0">
                <a:solidFill>
                  <a:schemeClr val="tx1"/>
                </a:solidFill>
                <a:effectLst/>
                <a:latin typeface="+mn-lt"/>
                <a:ea typeface="+mn-ea"/>
                <a:cs typeface="+mn-cs"/>
              </a:rPr>
              <a:t> </a:t>
            </a:r>
            <a:endParaRPr lang="en-GB" noProof="0" dirty="0">
              <a:effectLst/>
            </a:endParaRPr>
          </a:p>
          <a:p>
            <a:r>
              <a:rPr lang="en-GB" sz="1200" kern="1200" noProof="0" dirty="0">
                <a:solidFill>
                  <a:schemeClr val="tx1"/>
                </a:solidFill>
                <a:effectLst/>
                <a:latin typeface="+mn-lt"/>
                <a:ea typeface="+mn-ea"/>
                <a:cs typeface="+mn-cs"/>
              </a:rPr>
              <a:t>There are a number of activities and areas of responsibility that are not included in the incident management practice, although they are still closely related to it. These activities are listed in Table 2.1, along with references to the practice guides in which they can be found. It is important to remember that the ITIL practice guides are merely collections of tools to use in the context of value streams and should be combined as necessary, depending on the situation.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228</a:t>
            </a:fld>
            <a:endParaRPr lang="sv-SE"/>
          </a:p>
        </p:txBody>
      </p:sp>
    </p:spTree>
    <p:extLst>
      <p:ext uri="{BB962C8B-B14F-4D97-AF65-F5344CB8AC3E}">
        <p14:creationId xmlns:p14="http://schemas.microsoft.com/office/powerpoint/2010/main" val="81883596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1" kern="1200" dirty="0">
                <a:solidFill>
                  <a:schemeClr val="tx1"/>
                </a:solidFill>
                <a:effectLst/>
                <a:latin typeface="+mn-lt"/>
                <a:ea typeface="+mn-ea"/>
                <a:cs typeface="+mn-cs"/>
              </a:rPr>
              <a:t>2.4 </a:t>
            </a:r>
            <a:r>
              <a:rPr lang="en-GB" sz="1200" b="1" kern="1200" noProof="0" dirty="0">
                <a:solidFill>
                  <a:schemeClr val="tx1"/>
                </a:solidFill>
                <a:effectLst/>
                <a:latin typeface="+mn-lt"/>
                <a:ea typeface="+mn-ea"/>
                <a:cs typeface="+mn-cs"/>
              </a:rPr>
              <a:t>PRACTICE SUCCESS FACTORS </a:t>
            </a:r>
            <a:endParaRPr lang="en-GB" noProof="0" dirty="0"/>
          </a:p>
          <a:p>
            <a:r>
              <a:rPr lang="en-GB" sz="1200" kern="1200" noProof="0" dirty="0">
                <a:solidFill>
                  <a:schemeClr val="tx1"/>
                </a:solidFill>
                <a:effectLst/>
                <a:latin typeface="+mn-lt"/>
                <a:ea typeface="+mn-ea"/>
                <a:cs typeface="+mn-cs"/>
              </a:rPr>
              <a:t>A practice success factor (PSF) is more than a task or activity; it includes components from all four dimensions of service management. The nature of the activities and resources of PSFs within a practice may differ, but together they ensure that the practice is effective.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incident management practice includes the following PSFs: </a:t>
            </a:r>
            <a:endParaRPr lang="en-GB" noProof="0" dirty="0"/>
          </a:p>
          <a:p>
            <a:r>
              <a:rPr lang="en-GB" sz="1200" kern="1200" noProof="0" dirty="0">
                <a:solidFill>
                  <a:schemeClr val="tx1"/>
                </a:solidFill>
                <a:effectLst/>
                <a:latin typeface="+mn-lt"/>
                <a:ea typeface="+mn-ea"/>
                <a:cs typeface="+mn-cs"/>
              </a:rPr>
              <a:t>● detecting incidents early</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resolving incidents quickly and efficiently</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continually improving the incident management approaches. </a:t>
            </a: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229</a:t>
            </a:fld>
            <a:endParaRPr lang="sv-SE"/>
          </a:p>
        </p:txBody>
      </p:sp>
    </p:spTree>
    <p:extLst>
      <p:ext uri="{BB962C8B-B14F-4D97-AF65-F5344CB8AC3E}">
        <p14:creationId xmlns:p14="http://schemas.microsoft.com/office/powerpoint/2010/main" val="3888628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63500" y="717550"/>
            <a:ext cx="6670675" cy="375285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23</a:t>
            </a:fld>
            <a:endParaRPr lang="en-US" dirty="0"/>
          </a:p>
        </p:txBody>
      </p:sp>
    </p:spTree>
    <p:extLst>
      <p:ext uri="{BB962C8B-B14F-4D97-AF65-F5344CB8AC3E}">
        <p14:creationId xmlns:p14="http://schemas.microsoft.com/office/powerpoint/2010/main" val="320476896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2.4.1 Detecting incidents early </a:t>
            </a:r>
            <a:endParaRPr lang="en-GB" noProof="0" dirty="0"/>
          </a:p>
          <a:p>
            <a:r>
              <a:rPr lang="en-GB" sz="1200" kern="1200" noProof="0" dirty="0">
                <a:solidFill>
                  <a:schemeClr val="tx1"/>
                </a:solidFill>
                <a:effectLst/>
                <a:latin typeface="+mn-lt"/>
                <a:ea typeface="+mn-ea"/>
                <a:cs typeface="+mn-cs"/>
              </a:rPr>
              <a:t>It used to be common practice to register most incidents based on information from end users and IT specialists. This method of sourcing information is still widely used, but good practice nowadays suggests detecting and registering incidents automatically. This can be done immediately after incidents occur and before they start affecting users. This approach has multiple benefits: </a:t>
            </a:r>
          </a:p>
          <a:p>
            <a:endParaRPr lang="en-GB" noProof="0" dirty="0"/>
          </a:p>
          <a:p>
            <a:r>
              <a:rPr lang="en-GB" sz="1200" kern="1200" noProof="0" dirty="0">
                <a:solidFill>
                  <a:schemeClr val="tx1"/>
                </a:solidFill>
                <a:effectLst/>
                <a:latin typeface="+mn-lt"/>
                <a:ea typeface="+mn-ea"/>
                <a:cs typeface="+mn-cs"/>
              </a:rPr>
              <a:t>●  Earlier incident detection decreases the time of service unavailability or degradation. </a:t>
            </a:r>
            <a:endParaRPr lang="en-GB" noProof="0" dirty="0">
              <a:effectLst/>
            </a:endParaRPr>
          </a:p>
          <a:p>
            <a:r>
              <a:rPr lang="en-GB" sz="1200" kern="1200" noProof="0" dirty="0">
                <a:solidFill>
                  <a:schemeClr val="tx1"/>
                </a:solidFill>
                <a:effectLst/>
                <a:latin typeface="+mn-lt"/>
                <a:ea typeface="+mn-ea"/>
                <a:cs typeface="+mn-cs"/>
              </a:rPr>
              <a:t>●  The higher quality of the initial data supports the correct response and resolution of incidents, including automated resolution, otherwise known as self-healing. </a:t>
            </a:r>
            <a:endParaRPr lang="en-GB" noProof="0" dirty="0">
              <a:effectLst/>
            </a:endParaRPr>
          </a:p>
          <a:p>
            <a:r>
              <a:rPr lang="en-GB" sz="1200" kern="1200" noProof="0" dirty="0">
                <a:solidFill>
                  <a:schemeClr val="tx1"/>
                </a:solidFill>
                <a:effectLst/>
                <a:latin typeface="+mn-lt"/>
                <a:ea typeface="+mn-ea"/>
                <a:cs typeface="+mn-cs"/>
              </a:rPr>
              <a:t>●  Some incidents remain invisible to users, improving user satisfaction and customer satisfaction. </a:t>
            </a:r>
            <a:endParaRPr lang="en-GB" noProof="0" dirty="0">
              <a:effectLst/>
            </a:endParaRPr>
          </a:p>
          <a:p>
            <a:r>
              <a:rPr lang="en-GB" sz="1200" kern="1200" noProof="0" dirty="0">
                <a:solidFill>
                  <a:schemeClr val="tx1"/>
                </a:solidFill>
                <a:effectLst/>
                <a:latin typeface="+mn-lt"/>
                <a:ea typeface="+mn-ea"/>
                <a:cs typeface="+mn-cs"/>
              </a:rPr>
              <a:t>●  Some incidents may be resolved before they affect the service quality agreed with customers, improving the perceived service and the formally reported service quality. </a:t>
            </a:r>
            <a:endParaRPr lang="en-GB" noProof="0" dirty="0">
              <a:effectLst/>
            </a:endParaRPr>
          </a:p>
          <a:p>
            <a:r>
              <a:rPr lang="en-GB" sz="1200" kern="1200" noProof="0" dirty="0">
                <a:solidFill>
                  <a:schemeClr val="tx1"/>
                </a:solidFill>
                <a:effectLst/>
                <a:latin typeface="+mn-lt"/>
                <a:ea typeface="+mn-ea"/>
                <a:cs typeface="+mn-cs"/>
              </a:rPr>
              <a:t>●  Costs associated with incidents may decrease.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detection of incidents is enabled by the monitoring and event management practice. This includes tools and processes for event categorization that distinguishes incidents from information events and warnings.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Automatically detected incidents can be categorized either automatically, manually, or part- automatically. A part-automatic categorization is made manually but is based on suggestions made by the system. Automated </a:t>
            </a:r>
            <a:endParaRPr lang="en-GB" noProof="0" dirty="0">
              <a:effectLst/>
            </a:endParaRPr>
          </a:p>
          <a:p>
            <a:r>
              <a:rPr lang="en-GB" sz="1200" kern="1200" noProof="0" dirty="0">
                <a:solidFill>
                  <a:schemeClr val="tx1"/>
                </a:solidFill>
                <a:effectLst/>
                <a:latin typeface="+mn-lt"/>
                <a:ea typeface="+mn-ea"/>
                <a:cs typeface="+mn-cs"/>
              </a:rPr>
              <a:t>incident detection and categorization may benefit from machine learning solutions, using the data available from past incidents, events, known errors, and other sources.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automated incident detection is not possible, incidents are usually detected when they have already impacted users and their work. Even then, the earlier an incident is reported and registered, the better. This can be achieved by promoting a culture of responsible service consumption among users that includes encouraging the reporting of suspicious events and behaviour, and tolerating false reports, within reason.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230</a:t>
            </a:fld>
            <a:endParaRPr lang="sv-SE"/>
          </a:p>
        </p:txBody>
      </p:sp>
    </p:spTree>
    <p:extLst>
      <p:ext uri="{BB962C8B-B14F-4D97-AF65-F5344CB8AC3E}">
        <p14:creationId xmlns:p14="http://schemas.microsoft.com/office/powerpoint/2010/main" val="184471823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2.4.2 Resolving incidents quickly and efficiently </a:t>
            </a:r>
            <a:endParaRPr lang="en-GB" noProof="0" dirty="0"/>
          </a:p>
          <a:p>
            <a:r>
              <a:rPr lang="en-GB" sz="1200" kern="1200" noProof="0" dirty="0">
                <a:solidFill>
                  <a:schemeClr val="tx1"/>
                </a:solidFill>
                <a:effectLst/>
                <a:latin typeface="+mn-lt"/>
                <a:ea typeface="+mn-ea"/>
                <a:cs typeface="+mn-cs"/>
              </a:rPr>
              <a:t>This PSF is vital for the success of the incident management practice and for general service quality. After incidents are detected they should be handled effectively and efficiently, considering the complexity of the environment: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In simple situations, such as recurring and well-known incidents, pre-defined resolution procedures are likely to be effective. These may include automated resolution or standardized routing and handling (according to an appropriate pre-agreed incident model). </a:t>
            </a:r>
            <a:endParaRPr lang="en-GB" noProof="0" dirty="0">
              <a:effectLst/>
            </a:endParaRPr>
          </a:p>
          <a:p>
            <a:r>
              <a:rPr lang="en-GB" sz="1200" kern="1200" noProof="0" dirty="0">
                <a:solidFill>
                  <a:schemeClr val="tx1"/>
                </a:solidFill>
                <a:effectLst/>
                <a:latin typeface="+mn-lt"/>
                <a:ea typeface="+mn-ea"/>
                <a:cs typeface="+mn-cs"/>
              </a:rPr>
              <a:t>●  In complex situations, where the exact nature of the incident is unknown but the systems and components are familiar to the support teams and the organization has access to expert knowledge, incidents are usually routed to a specialist group or groups for diagnosis and resolution. Sometimes this can assist in identifying patterns and lead to a model and/or a solution which can be applied to similar incidents in the future. </a:t>
            </a:r>
            <a:endParaRPr lang="en-GB" noProof="0" dirty="0">
              <a:effectLst/>
            </a:endParaRPr>
          </a:p>
          <a:p>
            <a:r>
              <a:rPr lang="en-GB" sz="1200" kern="1200" noProof="0" dirty="0">
                <a:solidFill>
                  <a:schemeClr val="tx1"/>
                </a:solidFill>
                <a:effectLst/>
                <a:latin typeface="+mn-lt"/>
                <a:ea typeface="+mn-ea"/>
                <a:cs typeface="+mn-cs"/>
              </a:rPr>
              <a:t>●  In very complex situations, where it is difficult or impossible to define an expert area and group, or where defined groups of experts fail to find a solution, a collective approach may be useful. This technique is known as swarming.</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231</a:t>
            </a:fld>
            <a:endParaRPr lang="sv-SE"/>
          </a:p>
        </p:txBody>
      </p:sp>
    </p:spTree>
    <p:extLst>
      <p:ext uri="{BB962C8B-B14F-4D97-AF65-F5344CB8AC3E}">
        <p14:creationId xmlns:p14="http://schemas.microsoft.com/office/powerpoint/2010/main" val="293123676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2.4.2 Resolving incidents quickly and efficiently (continued)</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Definition: </a:t>
            </a:r>
            <a:r>
              <a:rPr lang="en-GB" sz="1200" b="1" kern="1200" noProof="0" dirty="0">
                <a:solidFill>
                  <a:schemeClr val="tx1"/>
                </a:solidFill>
                <a:effectLst/>
                <a:latin typeface="+mn-lt"/>
                <a:ea typeface="+mn-ea"/>
                <a:cs typeface="+mn-cs"/>
              </a:rPr>
              <a:t>Swarming </a:t>
            </a:r>
            <a:endParaRPr lang="en-GB" b="1" noProof="0" dirty="0">
              <a:effectLst/>
            </a:endParaRPr>
          </a:p>
          <a:p>
            <a:r>
              <a:rPr lang="en-GB" sz="1200" kern="1200" noProof="0" dirty="0">
                <a:solidFill>
                  <a:schemeClr val="tx1"/>
                </a:solidFill>
                <a:effectLst/>
                <a:latin typeface="+mn-lt"/>
                <a:ea typeface="+mn-ea"/>
                <a:cs typeface="+mn-cs"/>
              </a:rPr>
              <a:t>A technique for solving various complex tasks. In swarming, multiple people with different areas of expertise work together on a task until it becomes clear which competencies are the most relevant and needed. </a:t>
            </a:r>
            <a:endParaRPr lang="en-GB" noProof="0" dirty="0">
              <a:effectLst/>
            </a:endParaRPr>
          </a:p>
          <a:p>
            <a:endParaRPr lang="en-GB" noProof="0" dirty="0">
              <a:effectLst/>
            </a:endParaRPr>
          </a:p>
          <a:p>
            <a:r>
              <a:rPr lang="en-GB" sz="1200" kern="1200" noProof="0" dirty="0">
                <a:solidFill>
                  <a:schemeClr val="tx1"/>
                </a:solidFill>
                <a:effectLst/>
                <a:latin typeface="+mn-lt"/>
                <a:ea typeface="+mn-ea"/>
                <a:cs typeface="+mn-cs"/>
              </a:rPr>
              <a:t>Usually, swarming assists in decreasing the level of complexity and makes it possible to switch to the techniques used in a less complex environment. Nonetheless, swarming is usually applied to major incidents of an unknown nature. In these situations, pulling together numerous specialized resources is cost-effective compared to the losses resulting from the incident remaining unsolved.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Physical meetings are not required when swarming. When a plan is established, experts may work alone to complete experiments, design scripts, and use other tools to discover what is happening. To engage with the incident, swarming utilizes the correct people rather than a great amount of people.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Other techniques can be used in complex situations. For example, expert analysis may be replaced or combined with a series of safe-to-fail experiments which aim to improve the understanding of the nature of the incident. A complexity-based framework for decision-making1 is useful for dealing with incidents in environments of high and changing complexity. </a:t>
            </a:r>
          </a:p>
          <a:p>
            <a:endParaRPr lang="en-GB" noProof="0" dirty="0"/>
          </a:p>
          <a:p>
            <a:r>
              <a:rPr lang="en-GB" sz="1200" kern="1200" noProof="0" dirty="0">
                <a:solidFill>
                  <a:schemeClr val="tx1"/>
                </a:solidFill>
                <a:effectLst/>
                <a:latin typeface="+mn-lt"/>
                <a:ea typeface="+mn-ea"/>
                <a:cs typeface="+mn-cs"/>
              </a:rPr>
              <a:t>Regardless of the complexity, it is important to confirm the high quality of the incident data from the first steps of incident handling. This has a strong influence on the: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correctness of the decisions made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speed of service recovery</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effective use of resources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ability to find and remedy the underlying cause(s) </a:t>
            </a:r>
          </a:p>
          <a:p>
            <a:r>
              <a:rPr lang="en-GB" sz="1200" kern="1200" noProof="0" dirty="0">
                <a:solidFill>
                  <a:schemeClr val="tx1"/>
                </a:solidFill>
                <a:effectLst/>
                <a:latin typeface="+mn-lt"/>
                <a:ea typeface="+mn-ea"/>
                <a:cs typeface="+mn-cs"/>
              </a:rPr>
              <a:t>● possibility and quality of machine learning.</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232</a:t>
            </a:fld>
            <a:endParaRPr lang="sv-SE"/>
          </a:p>
        </p:txBody>
      </p:sp>
    </p:spTree>
    <p:extLst>
      <p:ext uri="{BB962C8B-B14F-4D97-AF65-F5344CB8AC3E}">
        <p14:creationId xmlns:p14="http://schemas.microsoft.com/office/powerpoint/2010/main" val="162910593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2.4.2.1 Incident prioritization </a:t>
            </a:r>
            <a:endParaRPr lang="en-GB" b="1" noProof="0" dirty="0"/>
          </a:p>
          <a:p>
            <a:r>
              <a:rPr lang="en-GB" sz="1200" kern="1200" noProof="0" dirty="0">
                <a:solidFill>
                  <a:schemeClr val="tx1"/>
                </a:solidFill>
                <a:effectLst/>
                <a:latin typeface="+mn-lt"/>
                <a:ea typeface="+mn-ea"/>
                <a:cs typeface="+mn-cs"/>
              </a:rPr>
              <a:t>Incidents should be resolved as soon as possible. However, the resources of the teams involved in incident resolution are limited and these teams are often simultaneously involved in other types of work. Some incidents should be prioritized to minimize any negative impacts on users. </a:t>
            </a:r>
          </a:p>
          <a:p>
            <a:endParaRPr lang="en-GB" noProof="0" dirty="0"/>
          </a:p>
          <a:p>
            <a:r>
              <a:rPr lang="en-GB" sz="1200" kern="1200" noProof="0" dirty="0">
                <a:solidFill>
                  <a:schemeClr val="tx1"/>
                </a:solidFill>
                <a:effectLst/>
                <a:latin typeface="+mn-lt"/>
                <a:ea typeface="+mn-ea"/>
                <a:cs typeface="+mn-cs"/>
              </a:rPr>
              <a:t>Definitions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Task priority - </a:t>
            </a:r>
            <a:r>
              <a:rPr lang="en-GB" sz="1200" kern="1200" noProof="0" dirty="0">
                <a:solidFill>
                  <a:schemeClr val="tx1"/>
                </a:solidFill>
                <a:effectLst/>
                <a:latin typeface="+mn-lt"/>
                <a:ea typeface="+mn-ea"/>
                <a:cs typeface="+mn-cs"/>
              </a:rPr>
              <a:t>The importance of a task relative to other tasks. Tasks with a higher priority should be worked on first. Priority is defined in the context of all the tasks in a backlog.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Prioritization - </a:t>
            </a:r>
            <a:r>
              <a:rPr lang="en-GB" sz="1200" kern="1200" noProof="0" dirty="0">
                <a:solidFill>
                  <a:schemeClr val="tx1"/>
                </a:solidFill>
                <a:effectLst/>
                <a:latin typeface="+mn-lt"/>
                <a:ea typeface="+mn-ea"/>
                <a:cs typeface="+mn-cs"/>
              </a:rPr>
              <a:t>An action of selecting tasks to work on first when it is impossible to assign resources to all tasks in the backlog. </a:t>
            </a:r>
          </a:p>
          <a:p>
            <a:endParaRPr lang="en-GB" sz="1200" kern="1200" noProof="0" dirty="0">
              <a:solidFill>
                <a:schemeClr val="tx1"/>
              </a:solidFill>
              <a:effectLst/>
              <a:latin typeface="+mn-lt"/>
              <a:ea typeface="+mn-ea"/>
              <a:cs typeface="+mn-cs"/>
            </a:endParaRPr>
          </a:p>
          <a:p>
            <a:endParaRPr lang="en-GB" noProof="0" dirty="0">
              <a:effectLst/>
            </a:endParaRPr>
          </a:p>
          <a:p>
            <a:r>
              <a:rPr lang="en-GB" sz="1200" kern="1200" noProof="0" dirty="0">
                <a:solidFill>
                  <a:schemeClr val="tx1"/>
                </a:solidFill>
                <a:effectLst/>
                <a:latin typeface="+mn-lt"/>
                <a:ea typeface="+mn-ea"/>
                <a:cs typeface="+mn-cs"/>
              </a:rPr>
              <a:t>There are a number of simple guidelines for incident prioritization: </a:t>
            </a:r>
          </a:p>
          <a:p>
            <a:endParaRPr lang="en-GB" noProof="0" dirty="0"/>
          </a:p>
          <a:p>
            <a:r>
              <a:rPr lang="en-GB" sz="1200" kern="1200" noProof="0" dirty="0">
                <a:solidFill>
                  <a:schemeClr val="tx1"/>
                </a:solidFill>
                <a:effectLst/>
                <a:latin typeface="+mn-lt"/>
                <a:ea typeface="+mn-ea"/>
                <a:cs typeface="+mn-cs"/>
              </a:rPr>
              <a:t>●  Evaluating the impact and urgency of an incident (and the time constraints for its investigation and resolution) is not prioritization. However, this evaluation is useful for prioritization and other important considerations, such as estimating the amount of time needed to perform the work. </a:t>
            </a:r>
            <a:endParaRPr lang="en-GB" noProof="0" dirty="0">
              <a:effectLst/>
            </a:endParaRPr>
          </a:p>
          <a:p>
            <a:r>
              <a:rPr lang="en-GB" sz="1200" kern="1200" noProof="0" dirty="0">
                <a:solidFill>
                  <a:schemeClr val="tx1"/>
                </a:solidFill>
                <a:effectLst/>
                <a:latin typeface="+mn-lt"/>
                <a:ea typeface="+mn-ea"/>
                <a:cs typeface="+mn-cs"/>
              </a:rPr>
              <a:t>●  Prioritization is needed only when there is a resource conflict. Where there are sufficient resources to process every task within the time constraints, prioritization is unnecessary. </a:t>
            </a:r>
            <a:endParaRPr lang="en-GB" noProof="0" dirty="0">
              <a:effectLst/>
            </a:endParaRPr>
          </a:p>
          <a:p>
            <a:r>
              <a:rPr lang="en-GB" sz="1200" kern="1200" noProof="0" dirty="0">
                <a:solidFill>
                  <a:schemeClr val="tx1"/>
                </a:solidFill>
                <a:effectLst/>
                <a:latin typeface="+mn-lt"/>
                <a:ea typeface="+mn-ea"/>
                <a:cs typeface="+mn-cs"/>
              </a:rPr>
              <a:t>●  Incidents should await processing in a single backlog, together with other tasks (planned and unplanned). </a:t>
            </a:r>
            <a:endParaRPr lang="en-GB" noProof="0" dirty="0">
              <a:effectLst/>
            </a:endParaRPr>
          </a:p>
          <a:p>
            <a:r>
              <a:rPr lang="en-GB" sz="1200" kern="1200" noProof="0" dirty="0">
                <a:solidFill>
                  <a:schemeClr val="tx1"/>
                </a:solidFill>
                <a:effectLst/>
                <a:latin typeface="+mn-lt"/>
                <a:ea typeface="+mn-ea"/>
                <a:cs typeface="+mn-cs"/>
              </a:rPr>
              <a:t>●  Prioritization is a tool for assigning people to tasks in the context of a team. If an incident is handled by multiple teams, it will be prioritized within each team depending on resource availability, target resolution time, and estimated processing time. </a:t>
            </a:r>
          </a:p>
          <a:p>
            <a:r>
              <a:rPr lang="en-GB" sz="1200" kern="1200" noProof="0" dirty="0">
                <a:solidFill>
                  <a:schemeClr val="tx1"/>
                </a:solidFill>
                <a:effectLst/>
                <a:latin typeface="+mn-lt"/>
                <a:ea typeface="+mn-ea"/>
                <a:cs typeface="+mn-cs"/>
              </a:rPr>
              <a:t>●  Resource availability and estimated processing time are defined by the team. Also, the processing time may be standardized for repeating operations. The target resolution time may be defined by SLAs and/or the internal service specifications of the service provider. The impact assessment and completion (resolution) time may change as support teams discover new information. </a:t>
            </a:r>
            <a:endParaRPr lang="en-GB" noProof="0" dirty="0">
              <a:effectLst/>
            </a:endParaRPr>
          </a:p>
          <a:p>
            <a:r>
              <a:rPr lang="en-GB" sz="1200" kern="1200" noProof="0" dirty="0">
                <a:solidFill>
                  <a:schemeClr val="tx1"/>
                </a:solidFill>
                <a:effectLst/>
                <a:latin typeface="+mn-lt"/>
                <a:ea typeface="+mn-ea"/>
                <a:cs typeface="+mn-cs"/>
              </a:rPr>
              <a:t>●  Visualization tools, such as Kanban, and Lean principles, such as the limiting of work in progress, are useful for effective prioritization.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These rules apply to all types of work, whether planned or unplanned, performed by the service provider’s specialist teams. It is important that they are agreed and followed by everyone involved in the organization’s service management activities, across all practices.</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233</a:t>
            </a:fld>
            <a:endParaRPr lang="sv-SE"/>
          </a:p>
        </p:txBody>
      </p:sp>
    </p:spTree>
    <p:extLst>
      <p:ext uri="{BB962C8B-B14F-4D97-AF65-F5344CB8AC3E}">
        <p14:creationId xmlns:p14="http://schemas.microsoft.com/office/powerpoint/2010/main" val="388951995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kern="1200" noProof="0" dirty="0">
                <a:solidFill>
                  <a:schemeClr val="tx1"/>
                </a:solidFill>
                <a:effectLst/>
                <a:latin typeface="+mn-lt"/>
                <a:ea typeface="+mn-ea"/>
                <a:cs typeface="+mn-cs"/>
              </a:rPr>
              <a:t>2.4.3 Continually improving the incident management approaches </a:t>
            </a:r>
            <a:endParaRPr lang="en-GB" noProof="0" dirty="0">
              <a:effectLst/>
            </a:endParaRPr>
          </a:p>
          <a:p>
            <a:r>
              <a:rPr lang="en-GB" sz="1200" kern="1200" noProof="0" dirty="0">
                <a:solidFill>
                  <a:schemeClr val="tx1"/>
                </a:solidFill>
                <a:effectLst/>
                <a:latin typeface="+mn-lt"/>
                <a:ea typeface="+mn-ea"/>
                <a:cs typeface="+mn-cs"/>
              </a:rPr>
              <a:t>Periodic reviews of incidents should be conducted to improve the effectiveness and efficiency of the incident management practice. Some incidents will require an individual review upon resolution. This usually applies to major incidents, new types of incidents, and incidents that were not resolved in time. Most incidents, however, do not require an individual review beyond confirming their successful resolution. Nonetheless, an overview of the incident management records at certain intervals will help to identify positive experiences and room for improvement; share knowledge between specialist teams; identify new types of incidents; and improve or introduce incident models. </a:t>
            </a:r>
          </a:p>
          <a:p>
            <a:endParaRPr lang="en-GB" noProof="0" dirty="0">
              <a:effectLst/>
            </a:endParaRPr>
          </a:p>
          <a:p>
            <a:r>
              <a:rPr lang="en-GB" sz="1200" kern="1200" noProof="0" dirty="0">
                <a:solidFill>
                  <a:schemeClr val="tx1"/>
                </a:solidFill>
                <a:effectLst/>
                <a:latin typeface="+mn-lt"/>
                <a:ea typeface="+mn-ea"/>
                <a:cs typeface="+mn-cs"/>
              </a:rPr>
              <a:t>Periodic reviews provide an opportunity to analyse the stakeholders’ satisfaction with the incident management practice. Periodic incident review is also key for the continual improvement of the practice and the organization’s products and services. </a:t>
            </a:r>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Key message </a:t>
            </a:r>
            <a:endParaRPr lang="en-GB" b="1" i="1" noProof="0" dirty="0">
              <a:effectLst/>
            </a:endParaRPr>
          </a:p>
          <a:p>
            <a:r>
              <a:rPr lang="en-GB" sz="1200" i="1" kern="1200" noProof="0" dirty="0">
                <a:solidFill>
                  <a:schemeClr val="tx1"/>
                </a:solidFill>
                <a:effectLst/>
                <a:latin typeface="+mn-lt"/>
                <a:ea typeface="+mn-ea"/>
                <a:cs typeface="+mn-cs"/>
              </a:rPr>
              <a:t>The importance of data - </a:t>
            </a:r>
            <a:r>
              <a:rPr lang="en-GB" sz="1200" kern="1200" noProof="0" dirty="0">
                <a:solidFill>
                  <a:schemeClr val="tx1"/>
                </a:solidFill>
                <a:effectLst/>
                <a:latin typeface="+mn-lt"/>
                <a:ea typeface="+mn-ea"/>
                <a:cs typeface="+mn-cs"/>
              </a:rPr>
              <a:t>Effective reviews will always need data; therefore it is important to agree the requirements for documenting it. Data should be: </a:t>
            </a:r>
          </a:p>
          <a:p>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Concurrent </a:t>
            </a:r>
            <a:r>
              <a:rPr lang="en-GB" sz="1200" kern="1200" noProof="0" dirty="0">
                <a:solidFill>
                  <a:schemeClr val="tx1"/>
                </a:solidFill>
                <a:effectLst/>
                <a:latin typeface="+mn-lt"/>
                <a:ea typeface="+mn-ea"/>
                <a:cs typeface="+mn-cs"/>
              </a:rPr>
              <a:t>It is useful to know exactly what was done when, to assist in continual improvement. This requires stakeholders to update incident records during, not after, the event. Also, an accurate timeline may be useful for investigating the problem.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Complete </a:t>
            </a:r>
            <a:r>
              <a:rPr lang="en-GB" sz="1200" kern="1200" noProof="0" dirty="0">
                <a:solidFill>
                  <a:schemeClr val="tx1"/>
                </a:solidFill>
                <a:effectLst/>
                <a:latin typeface="+mn-lt"/>
                <a:ea typeface="+mn-ea"/>
                <a:cs typeface="+mn-cs"/>
              </a:rPr>
              <a:t>A considerable amount of activity can be hidden behind a simple statement. For example, a statement such as ‘We restarted the cluster and normal function was observed after 45 minutes’ may hide useful detail. It could mean: ‘We restarted Server 1, then 2, then 3 and found that Server 4, which was operating normally, stopped. We checked the manual and restarted Servers 2 and 4, then 1 and 3. All were processing data correctly after 10 minutes.’ </a:t>
            </a:r>
            <a:endParaRPr lang="en-GB"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Comprehensive </a:t>
            </a:r>
            <a:r>
              <a:rPr lang="en-GB" sz="1200" kern="1200" noProof="0" dirty="0">
                <a:solidFill>
                  <a:schemeClr val="tx1"/>
                </a:solidFill>
                <a:effectLst/>
                <a:latin typeface="+mn-lt"/>
                <a:ea typeface="+mn-ea"/>
                <a:cs typeface="+mn-cs"/>
              </a:rPr>
              <a:t>Describing why an action was taken can be just as important as describing the action itself.</a:t>
            </a:r>
            <a:endParaRPr lang="en-GB" noProof="0" dirty="0">
              <a:effectLst/>
            </a:endParaRPr>
          </a:p>
          <a:p>
            <a:endParaRPr lang="sv-SE" dirty="0">
              <a:effectLst/>
            </a:endParaRPr>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234</a:t>
            </a:fld>
            <a:endParaRPr lang="sv-SE"/>
          </a:p>
        </p:txBody>
      </p:sp>
    </p:spTree>
    <p:extLst>
      <p:ext uri="{BB962C8B-B14F-4D97-AF65-F5344CB8AC3E}">
        <p14:creationId xmlns:p14="http://schemas.microsoft.com/office/powerpoint/2010/main" val="128343580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 Processes</a:t>
            </a:r>
          </a:p>
          <a:p>
            <a:endParaRPr lang="en-GB" sz="1200" b="1"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Incident management activities form two processes: </a:t>
            </a:r>
            <a:endParaRPr lang="en-GB" noProof="0" dirty="0"/>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Incident handling and resolution </a:t>
            </a:r>
            <a:r>
              <a:rPr lang="en-GB" sz="1200" kern="1200" noProof="0" dirty="0">
                <a:solidFill>
                  <a:schemeClr val="tx1"/>
                </a:solidFill>
                <a:effectLst/>
                <a:latin typeface="+mn-lt"/>
                <a:ea typeface="+mn-ea"/>
                <a:cs typeface="+mn-cs"/>
              </a:rPr>
              <a:t>This process is focused on the handling and resolution of individual incidents, from detection to closure. </a:t>
            </a:r>
            <a:endParaRPr lang="en-GB" noProof="0" dirty="0"/>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Periodic incident review </a:t>
            </a:r>
            <a:r>
              <a:rPr lang="en-GB" sz="1200" kern="1200" noProof="0" dirty="0">
                <a:solidFill>
                  <a:schemeClr val="tx1"/>
                </a:solidFill>
                <a:effectLst/>
                <a:latin typeface="+mn-lt"/>
                <a:ea typeface="+mn-ea"/>
                <a:cs typeface="+mn-cs"/>
              </a:rPr>
              <a:t>This process ensures that the lessons from incident handling and resolution are learned and that approaches to incident management are continually improved.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235</a:t>
            </a:fld>
            <a:endParaRPr lang="sv-SE"/>
          </a:p>
        </p:txBody>
      </p:sp>
    </p:spTree>
    <p:extLst>
      <p:ext uri="{BB962C8B-B14F-4D97-AF65-F5344CB8AC3E}">
        <p14:creationId xmlns:p14="http://schemas.microsoft.com/office/powerpoint/2010/main" val="227190108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3.2.1 Incident handling and resolution </a:t>
            </a:r>
            <a:endParaRPr lang="en-GB" noProof="0" dirty="0"/>
          </a:p>
          <a:p>
            <a:r>
              <a:rPr lang="en-GB" sz="1200" kern="1200" noProof="0" dirty="0">
                <a:solidFill>
                  <a:schemeClr val="tx1"/>
                </a:solidFill>
                <a:effectLst/>
                <a:latin typeface="+mn-lt"/>
                <a:ea typeface="+mn-ea"/>
                <a:cs typeface="+mn-cs"/>
              </a:rPr>
              <a:t>Throughout the process, ownership over each incident should be ensured. The ownership may be transferred in the course of the handling and resolution process, but each incident should have a person responsible for it at any time. Also, stakeholder communications should be updated whenever there are changes in the status of the incident.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process may vary significantly, depending on the incident model.</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236</a:t>
            </a:fld>
            <a:endParaRPr lang="sv-SE"/>
          </a:p>
        </p:txBody>
      </p:sp>
    </p:spTree>
    <p:extLst>
      <p:ext uri="{BB962C8B-B14F-4D97-AF65-F5344CB8AC3E}">
        <p14:creationId xmlns:p14="http://schemas.microsoft.com/office/powerpoint/2010/main" val="245381687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3.2.1 Incident handling and resolution </a:t>
            </a:r>
            <a:endParaRPr lang="en-GB" noProof="0" dirty="0"/>
          </a:p>
          <a:p>
            <a:r>
              <a:rPr lang="en-GB" sz="1200" kern="1200" noProof="0" dirty="0">
                <a:solidFill>
                  <a:schemeClr val="tx1"/>
                </a:solidFill>
                <a:effectLst/>
                <a:latin typeface="+mn-lt"/>
                <a:ea typeface="+mn-ea"/>
                <a:cs typeface="+mn-cs"/>
              </a:rPr>
              <a:t>This process includes the activities listed in Table 3.1, and transforms the inputs into outputs. Table 3.1 Inputs, activities, and outputs of the incident handling and resolution process </a:t>
            </a:r>
            <a:endParaRPr lang="en-GB"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237</a:t>
            </a:fld>
            <a:endParaRPr lang="sv-SE"/>
          </a:p>
        </p:txBody>
      </p:sp>
    </p:spTree>
    <p:extLst>
      <p:ext uri="{BB962C8B-B14F-4D97-AF65-F5344CB8AC3E}">
        <p14:creationId xmlns:p14="http://schemas.microsoft.com/office/powerpoint/2010/main" val="69651878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2.1 PURPOSE AND DESCRIPTION </a:t>
            </a:r>
          </a:p>
          <a:p>
            <a:r>
              <a:rPr lang="en-GB" sz="1200" b="1" kern="1200" noProof="0" dirty="0">
                <a:solidFill>
                  <a:schemeClr val="tx1"/>
                </a:solidFill>
                <a:effectLst/>
                <a:latin typeface="+mn-lt"/>
                <a:ea typeface="+mn-ea"/>
                <a:cs typeface="+mn-cs"/>
              </a:rPr>
              <a:t>Key message </a:t>
            </a:r>
            <a:endParaRPr lang="en-GB" b="1" noProof="0" dirty="0">
              <a:effectLst/>
            </a:endParaRPr>
          </a:p>
          <a:p>
            <a:r>
              <a:rPr lang="en-GB" sz="1200" kern="1200" noProof="0" dirty="0">
                <a:solidFill>
                  <a:schemeClr val="tx1"/>
                </a:solidFill>
                <a:effectLst/>
                <a:latin typeface="+mn-lt"/>
                <a:ea typeface="+mn-ea"/>
                <a:cs typeface="+mn-cs"/>
              </a:rPr>
              <a:t>The purpose of the problem management practice is to reduce the likelihood and impact of incidents by identifying actual and potential causes of incidents, and managing workarounds and known errors. </a:t>
            </a:r>
            <a:endParaRPr lang="en-GB" noProof="0" dirty="0">
              <a:effectLst/>
            </a:endParaRPr>
          </a:p>
          <a:p>
            <a:endParaRPr lang="en-GB" noProof="0" dirty="0"/>
          </a:p>
          <a:p>
            <a:r>
              <a:rPr lang="en-GB" sz="1200" kern="1200" noProof="0" dirty="0">
                <a:solidFill>
                  <a:schemeClr val="tx1"/>
                </a:solidFill>
                <a:effectLst/>
                <a:latin typeface="+mn-lt"/>
                <a:ea typeface="+mn-ea"/>
                <a:cs typeface="+mn-cs"/>
              </a:rPr>
              <a:t>No service is perfect. Every service has errors or flaws which can cause incidents. Errors may originate in any of the four dimensions of service management. For example, a mistake in a third-party contract is as likely to cause an incident as a component failure. Many errors are identified before a service goes live and are then resolved during design, development, or testing. However, some will remain undiscovered and will proceed to the live environment, and these may cause incidents. To manage errors that have arisen in the live environment, organizations have developed the problem management practice. The practice aims to identify and analyse errors in the organization’s products in order to minimize their negative impacts on the services being provided. </a:t>
            </a:r>
          </a:p>
          <a:p>
            <a:endParaRPr lang="en-GB" noProof="0" dirty="0"/>
          </a:p>
          <a:p>
            <a:endParaRPr lang="en-GB" noProof="0" dirty="0"/>
          </a:p>
          <a:p>
            <a:r>
              <a:rPr lang="en-GB" sz="1200" b="1" kern="1200" noProof="0" dirty="0">
                <a:solidFill>
                  <a:schemeClr val="tx1"/>
                </a:solidFill>
                <a:effectLst/>
                <a:latin typeface="+mn-lt"/>
                <a:ea typeface="+mn-ea"/>
                <a:cs typeface="+mn-cs"/>
              </a:rPr>
              <a:t>2.2 TERMS AND CONCEPTS </a:t>
            </a:r>
            <a:endParaRPr lang="en-GB" noProof="0" dirty="0"/>
          </a:p>
          <a:p>
            <a:r>
              <a:rPr lang="en-GB" sz="1200" kern="1200" noProof="0" dirty="0">
                <a:solidFill>
                  <a:schemeClr val="tx1"/>
                </a:solidFill>
                <a:effectLst/>
                <a:latin typeface="+mn-lt"/>
                <a:ea typeface="+mn-ea"/>
                <a:cs typeface="+mn-cs"/>
              </a:rPr>
              <a:t>Errors that may cause (or have already caused) incidents are called problems.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Definition:</a:t>
            </a:r>
            <a:r>
              <a:rPr lang="en-GB" sz="1200" b="1" kern="1200" noProof="0" dirty="0">
                <a:solidFill>
                  <a:schemeClr val="tx1"/>
                </a:solidFill>
                <a:effectLst/>
                <a:latin typeface="+mn-lt"/>
                <a:ea typeface="+mn-ea"/>
                <a:cs typeface="+mn-cs"/>
              </a:rPr>
              <a:t> Problem </a:t>
            </a:r>
            <a:endParaRPr lang="en-GB" b="1" noProof="0" dirty="0">
              <a:effectLst/>
            </a:endParaRPr>
          </a:p>
          <a:p>
            <a:r>
              <a:rPr lang="en-GB" sz="1200" dirty="0">
                <a:latin typeface="Calibri Light" panose="020F0302020204030204" pitchFamily="34" charset="0"/>
                <a:cs typeface="Calibri Light" panose="020F0302020204030204" pitchFamily="34" charset="0"/>
              </a:rPr>
              <a:t>A cause, or potential cause, of prior, current or future incidents. </a:t>
            </a: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Figure 2.1 The three phases of the problem management practice </a:t>
            </a:r>
            <a:endParaRPr lang="en-GB" noProof="0" dirty="0"/>
          </a:p>
          <a:p>
            <a:r>
              <a:rPr lang="en-GB" sz="1200" kern="1200" noProof="0" dirty="0">
                <a:solidFill>
                  <a:schemeClr val="tx1"/>
                </a:solidFill>
                <a:effectLst/>
                <a:latin typeface="+mn-lt"/>
                <a:ea typeface="+mn-ea"/>
                <a:cs typeface="+mn-cs"/>
              </a:rPr>
              <a:t>The problem management practice has three distinct phases, as shown in Figure 2.1</a:t>
            </a:r>
          </a:p>
          <a:p>
            <a:endParaRPr lang="en-GB" sz="1200" kern="1200" noProof="0" dirty="0">
              <a:solidFill>
                <a:schemeClr val="tx1"/>
              </a:solidFill>
              <a:effectLst/>
              <a:latin typeface="+mn-lt"/>
              <a:ea typeface="+mn-ea"/>
              <a:cs typeface="+mn-cs"/>
            </a:endParaRPr>
          </a:p>
          <a:p>
            <a:pPr marL="228600" indent="-228600">
              <a:buAutoNum type="arabicPeriod"/>
            </a:pPr>
            <a:r>
              <a:rPr lang="en-GB" sz="1200" kern="1200" noProof="0" dirty="0">
                <a:solidFill>
                  <a:schemeClr val="tx1"/>
                </a:solidFill>
                <a:effectLst/>
                <a:latin typeface="+mn-lt"/>
                <a:ea typeface="+mn-ea"/>
                <a:cs typeface="+mn-cs"/>
              </a:rPr>
              <a:t>Problem identification</a:t>
            </a:r>
          </a:p>
          <a:p>
            <a:pPr marL="228600" indent="-228600">
              <a:buAutoNum type="arabicPeriod"/>
            </a:pPr>
            <a:r>
              <a:rPr lang="en-GB" sz="1200" kern="1200" noProof="0" dirty="0">
                <a:solidFill>
                  <a:schemeClr val="tx1"/>
                </a:solidFill>
                <a:effectLst/>
                <a:latin typeface="+mn-lt"/>
                <a:ea typeface="+mn-ea"/>
                <a:cs typeface="+mn-cs"/>
              </a:rPr>
              <a:t>Problem control</a:t>
            </a:r>
          </a:p>
          <a:p>
            <a:pPr marL="228600" indent="-228600">
              <a:buAutoNum type="arabicPeriod"/>
            </a:pPr>
            <a:r>
              <a:rPr lang="en-GB" sz="1200" kern="1200" noProof="0" dirty="0">
                <a:solidFill>
                  <a:schemeClr val="tx1"/>
                </a:solidFill>
                <a:effectLst/>
                <a:latin typeface="+mn-lt"/>
                <a:ea typeface="+mn-ea"/>
                <a:cs typeface="+mn-cs"/>
              </a:rPr>
              <a:t>Error control </a:t>
            </a:r>
            <a:endParaRPr lang="en-GB"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238</a:t>
            </a:fld>
            <a:endParaRPr lang="sv-SE"/>
          </a:p>
        </p:txBody>
      </p:sp>
    </p:spTree>
    <p:extLst>
      <p:ext uri="{BB962C8B-B14F-4D97-AF65-F5344CB8AC3E}">
        <p14:creationId xmlns:p14="http://schemas.microsoft.com/office/powerpoint/2010/main" val="214015122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2.2.1 Problem identification </a:t>
            </a:r>
            <a:endParaRPr lang="en-GB" noProof="0" dirty="0"/>
          </a:p>
          <a:p>
            <a:r>
              <a:rPr lang="en-GB" sz="1200" kern="1200" noProof="0" dirty="0">
                <a:solidFill>
                  <a:schemeClr val="tx1"/>
                </a:solidFill>
                <a:effectLst/>
                <a:latin typeface="+mn-lt"/>
                <a:ea typeface="+mn-ea"/>
                <a:cs typeface="+mn-cs"/>
              </a:rPr>
              <a:t>There are two main approaches to problem identification. First, investigating the causes of incidents that have already happened. This approach starts with understanding the symptoms and then the causes. It aims to prevent incidents recurring, and may also contribute to the resolution of open incidents. This is known as reactive problem management because it is a reaction to incidents.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second approach is to identify problems before they cause incidents, assess the related risks, and optimize the response with the aim of minimizing the probability and/or the impact of incidents. This is known as proactive problem management and is based on information about problems, specifically those that might be found in the live environment. The information sources may include: </a:t>
            </a:r>
          </a:p>
          <a:p>
            <a:endParaRPr lang="en-GB" noProof="0" dirty="0"/>
          </a:p>
          <a:p>
            <a:r>
              <a:rPr lang="en-GB" sz="1200" kern="1200" noProof="0" dirty="0">
                <a:solidFill>
                  <a:schemeClr val="tx1"/>
                </a:solidFill>
                <a:effectLst/>
                <a:latin typeface="+mn-lt"/>
                <a:ea typeface="+mn-ea"/>
                <a:cs typeface="+mn-cs"/>
              </a:rPr>
              <a:t>●  vendors informing about vulnerabilities in their products </a:t>
            </a:r>
            <a:endParaRPr lang="en-GB" noProof="0" dirty="0">
              <a:effectLst/>
            </a:endParaRPr>
          </a:p>
          <a:p>
            <a:r>
              <a:rPr lang="en-GB" sz="1200" kern="1200" noProof="0" dirty="0">
                <a:solidFill>
                  <a:schemeClr val="tx1"/>
                </a:solidFill>
                <a:effectLst/>
                <a:latin typeface="+mn-lt"/>
                <a:ea typeface="+mn-ea"/>
                <a:cs typeface="+mn-cs"/>
              </a:rPr>
              <a:t>●  developers, designers, or testers discovering errors in live versions while working with the next versions </a:t>
            </a:r>
            <a:endParaRPr lang="en-GB" noProof="0" dirty="0">
              <a:effectLst/>
            </a:endParaRPr>
          </a:p>
          <a:p>
            <a:r>
              <a:rPr lang="en-GB" sz="1200" kern="1200" noProof="0" dirty="0">
                <a:solidFill>
                  <a:schemeClr val="tx1"/>
                </a:solidFill>
                <a:effectLst/>
                <a:latin typeface="+mn-lt"/>
                <a:ea typeface="+mn-ea"/>
                <a:cs typeface="+mn-cs"/>
              </a:rPr>
              <a:t>●  user and specialist communities sharing their experiences of other organizations </a:t>
            </a:r>
            <a:endParaRPr lang="en-GB" noProof="0" dirty="0">
              <a:effectLst/>
            </a:endParaRPr>
          </a:p>
          <a:p>
            <a:r>
              <a:rPr lang="en-GB" sz="1200" kern="1200" noProof="0" dirty="0">
                <a:solidFill>
                  <a:schemeClr val="tx1"/>
                </a:solidFill>
                <a:effectLst/>
                <a:latin typeface="+mn-lt"/>
                <a:ea typeface="+mn-ea"/>
                <a:cs typeface="+mn-cs"/>
              </a:rPr>
              <a:t>●  the monitoring of the infrastructure, discovering deviations in systems performance that do not yet qualify as incidents </a:t>
            </a:r>
            <a:endParaRPr lang="en-GB" noProof="0" dirty="0">
              <a:effectLst/>
            </a:endParaRPr>
          </a:p>
          <a:p>
            <a:r>
              <a:rPr lang="en-GB" sz="1200" kern="1200" noProof="0" dirty="0">
                <a:solidFill>
                  <a:schemeClr val="tx1"/>
                </a:solidFill>
                <a:effectLst/>
                <a:latin typeface="+mn-lt"/>
                <a:ea typeface="+mn-ea"/>
                <a:cs typeface="+mn-cs"/>
              </a:rPr>
              <a:t>●  technical audits and other assessments. </a:t>
            </a:r>
            <a:endParaRPr lang="en-GB" noProof="0" dirty="0">
              <a:effectLst/>
            </a:endParaRPr>
          </a:p>
          <a:p>
            <a:endParaRPr lang="en-GB"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239</a:t>
            </a:fld>
            <a:endParaRPr lang="sv-SE"/>
          </a:p>
        </p:txBody>
      </p:sp>
    </p:spTree>
    <p:extLst>
      <p:ext uri="{BB962C8B-B14F-4D97-AF65-F5344CB8AC3E}">
        <p14:creationId xmlns:p14="http://schemas.microsoft.com/office/powerpoint/2010/main" val="647311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98425" y="735013"/>
            <a:ext cx="6604000" cy="371475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a:t>
            </a:fld>
            <a:endParaRPr lang="en-US" dirty="0"/>
          </a:p>
        </p:txBody>
      </p:sp>
    </p:spTree>
    <p:extLst>
      <p:ext uri="{BB962C8B-B14F-4D97-AF65-F5344CB8AC3E}">
        <p14:creationId xmlns:p14="http://schemas.microsoft.com/office/powerpoint/2010/main" val="262902331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2.3 SCOPE </a:t>
            </a:r>
            <a:endParaRPr lang="en-GB" noProof="0" dirty="0"/>
          </a:p>
          <a:p>
            <a:r>
              <a:rPr lang="en-GB" sz="1200" kern="1200" noProof="0" dirty="0">
                <a:solidFill>
                  <a:schemeClr val="tx1"/>
                </a:solidFill>
                <a:effectLst/>
                <a:latin typeface="+mn-lt"/>
                <a:ea typeface="+mn-ea"/>
                <a:cs typeface="+mn-cs"/>
              </a:rPr>
              <a:t>The scope of the problem management practice includes: </a:t>
            </a:r>
          </a:p>
          <a:p>
            <a:endParaRPr lang="en-GB" noProof="0" dirty="0"/>
          </a:p>
          <a:p>
            <a:r>
              <a:rPr lang="en-GB" sz="1200" kern="1200" noProof="0" dirty="0">
                <a:solidFill>
                  <a:schemeClr val="tx1"/>
                </a:solidFill>
                <a:effectLst/>
                <a:latin typeface="+mn-lt"/>
                <a:ea typeface="+mn-ea"/>
                <a:cs typeface="+mn-cs"/>
              </a:rPr>
              <a:t>● the identification and analysis of problems, including the analysis and control of known errors </a:t>
            </a:r>
          </a:p>
          <a:p>
            <a:r>
              <a:rPr lang="en-GB" sz="1200" kern="1200" noProof="0" dirty="0">
                <a:solidFill>
                  <a:schemeClr val="tx1"/>
                </a:solidFill>
                <a:effectLst/>
                <a:latin typeface="+mn-lt"/>
                <a:ea typeface="+mn-ea"/>
                <a:cs typeface="+mn-cs"/>
              </a:rPr>
              <a:t>● the initiation of changes to fix or reduce the impact of problems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providing information about problems to the relevant stakeholders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monitoring errors and the continual improvement of workarounds. </a:t>
            </a:r>
          </a:p>
          <a:p>
            <a:endParaRPr lang="en-GB" noProof="0" dirty="0"/>
          </a:p>
          <a:p>
            <a:r>
              <a:rPr lang="en-GB" sz="1200" kern="1200" noProof="0" dirty="0">
                <a:solidFill>
                  <a:schemeClr val="tx1"/>
                </a:solidFill>
                <a:effectLst/>
                <a:latin typeface="+mn-lt"/>
                <a:ea typeface="+mn-ea"/>
                <a:cs typeface="+mn-cs"/>
              </a:rPr>
              <a:t>There are several activities and areas of responsibility that are not included in the problem management practice, although they are still closely related to problems. These are listed in Table 2.2, along with references to the practices in which they can be found. It is important to remember that ITIL practices are merely collections of tools to use in the context of value streams; they should be combined as necessary, depending on the situation. </a:t>
            </a:r>
            <a:endParaRPr lang="en-GB"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240</a:t>
            </a:fld>
            <a:endParaRPr lang="sv-SE"/>
          </a:p>
        </p:txBody>
      </p:sp>
    </p:spTree>
    <p:extLst>
      <p:ext uri="{BB962C8B-B14F-4D97-AF65-F5344CB8AC3E}">
        <p14:creationId xmlns:p14="http://schemas.microsoft.com/office/powerpoint/2010/main" val="376531520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 PRACTICE SUCCESS FACTORS </a:t>
            </a:r>
            <a:endParaRPr lang="en-GB" noProof="0" dirty="0"/>
          </a:p>
          <a:p>
            <a:r>
              <a:rPr lang="en-GB" sz="1200" kern="1200" noProof="0" dirty="0">
                <a:solidFill>
                  <a:schemeClr val="tx1"/>
                </a:solidFill>
                <a:effectLst/>
                <a:latin typeface="+mn-lt"/>
                <a:ea typeface="+mn-ea"/>
                <a:cs typeface="+mn-cs"/>
              </a:rPr>
              <a:t>A practice success factor (PSF) is more than a task or activity, as it includes components of all four dimensions of service management. The nature of the activities and resources of PSFs within a practice may differ, but together they ensure that the practice is effective.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problem management practice includes the following PSFs:</a:t>
            </a:r>
          </a:p>
          <a:p>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identifying and understanding the problems and their impact on services </a:t>
            </a:r>
            <a:endParaRPr lang="en-GB" noProof="0" dirty="0"/>
          </a:p>
          <a:p>
            <a:r>
              <a:rPr lang="en-GB" sz="1200" kern="1200" noProof="0" dirty="0">
                <a:solidFill>
                  <a:schemeClr val="tx1"/>
                </a:solidFill>
                <a:effectLst/>
                <a:latin typeface="+mn-lt"/>
                <a:ea typeface="+mn-ea"/>
                <a:cs typeface="+mn-cs"/>
              </a:rPr>
              <a:t>● optimizing problem resolution and mitigation.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241</a:t>
            </a:fld>
            <a:endParaRPr lang="sv-SE"/>
          </a:p>
        </p:txBody>
      </p:sp>
    </p:spTree>
    <p:extLst>
      <p:ext uri="{BB962C8B-B14F-4D97-AF65-F5344CB8AC3E}">
        <p14:creationId xmlns:p14="http://schemas.microsoft.com/office/powerpoint/2010/main" val="51110117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2.4.1 Identifying and understanding the problems and their impact on </a:t>
            </a:r>
            <a:endParaRPr lang="en-GB" noProof="0" dirty="0"/>
          </a:p>
          <a:p>
            <a:r>
              <a:rPr lang="en-GB" sz="1200" b="1" kern="1200" noProof="0" dirty="0">
                <a:solidFill>
                  <a:schemeClr val="tx1"/>
                </a:solidFill>
                <a:effectLst/>
                <a:latin typeface="+mn-lt"/>
                <a:ea typeface="+mn-ea"/>
                <a:cs typeface="+mn-cs"/>
              </a:rPr>
              <a:t>services </a:t>
            </a:r>
            <a:endParaRPr lang="en-GB" noProof="0" dirty="0"/>
          </a:p>
          <a:p>
            <a:r>
              <a:rPr lang="en-GB" sz="1200" kern="1200" noProof="0" dirty="0">
                <a:solidFill>
                  <a:schemeClr val="tx1"/>
                </a:solidFill>
                <a:effectLst/>
                <a:latin typeface="+mn-lt"/>
                <a:ea typeface="+mn-ea"/>
                <a:cs typeface="+mn-cs"/>
              </a:rPr>
              <a:t>Organizations should understand the errors in their products because they may cause incidents and affect service quality and customer satisfaction. The problem management practice ensures problem identification and thus contributes to the continual improvement of products and services. This is more effective if performed proactively rather than reactively. </a:t>
            </a:r>
          </a:p>
          <a:p>
            <a:endParaRPr lang="sv-SE"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242</a:t>
            </a:fld>
            <a:endParaRPr lang="sv-SE"/>
          </a:p>
        </p:txBody>
      </p:sp>
    </p:spTree>
    <p:extLst>
      <p:ext uri="{BB962C8B-B14F-4D97-AF65-F5344CB8AC3E}">
        <p14:creationId xmlns:p14="http://schemas.microsoft.com/office/powerpoint/2010/main" val="314329652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2.4.2 Optimizing problem resolution and mitigation </a:t>
            </a:r>
            <a:endParaRPr lang="en-GB" noProof="0" dirty="0"/>
          </a:p>
          <a:p>
            <a:r>
              <a:rPr lang="en-GB" sz="1200" kern="1200" noProof="0" dirty="0">
                <a:solidFill>
                  <a:schemeClr val="tx1"/>
                </a:solidFill>
                <a:effectLst/>
                <a:latin typeface="+mn-lt"/>
                <a:ea typeface="+mn-ea"/>
                <a:cs typeface="+mn-cs"/>
              </a:rPr>
              <a:t>When problems have been identified, they should be handled effectively and efficiently. It is rarely possible to fix (remove) all the problems in an organization’s products, but identification without resolution is significantly less valuable for the organization and its customers. A balanced approach should be defined for problem mitigation, namely one that considers the associated costs, risks, and impacts on the service quality. </a:t>
            </a:r>
            <a:endParaRPr lang="en-GB"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243</a:t>
            </a:fld>
            <a:endParaRPr lang="sv-SE"/>
          </a:p>
        </p:txBody>
      </p:sp>
    </p:spTree>
    <p:extLst>
      <p:ext uri="{BB962C8B-B14F-4D97-AF65-F5344CB8AC3E}">
        <p14:creationId xmlns:p14="http://schemas.microsoft.com/office/powerpoint/2010/main" val="330028670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 Processes</a:t>
            </a:r>
          </a:p>
          <a:p>
            <a:endParaRPr lang="en-GB" sz="1200" b="1"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Problem management activities form four processes: </a:t>
            </a:r>
          </a:p>
          <a:p>
            <a:endParaRPr lang="en-GB" dirty="0"/>
          </a:p>
          <a:p>
            <a:r>
              <a:rPr lang="en-GB" sz="1200" kern="1200" dirty="0">
                <a:solidFill>
                  <a:schemeClr val="tx1"/>
                </a:solidFill>
                <a:effectLst/>
                <a:latin typeface="+mn-lt"/>
                <a:ea typeface="+mn-ea"/>
                <a:cs typeface="+mn-cs"/>
              </a:rPr>
              <a:t>● proactive problem identification </a:t>
            </a:r>
          </a:p>
          <a:p>
            <a:r>
              <a:rPr lang="en-GB" sz="1200" kern="1200" dirty="0">
                <a:solidFill>
                  <a:schemeClr val="tx1"/>
                </a:solidFill>
                <a:effectLst/>
                <a:latin typeface="+mn-lt"/>
                <a:ea typeface="+mn-ea"/>
                <a:cs typeface="+mn-cs"/>
              </a:rPr>
              <a:t>● reactive problem identification </a:t>
            </a:r>
          </a:p>
          <a:p>
            <a:r>
              <a:rPr lang="en-GB" sz="1200" kern="1200" dirty="0">
                <a:solidFill>
                  <a:schemeClr val="tx1"/>
                </a:solidFill>
                <a:effectLst/>
                <a:latin typeface="+mn-lt"/>
                <a:ea typeface="+mn-ea"/>
                <a:cs typeface="+mn-cs"/>
              </a:rPr>
              <a:t>● problem control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error control. </a:t>
            </a:r>
            <a:endParaRPr lang="en-GB" dirty="0"/>
          </a:p>
          <a:p>
            <a:r>
              <a:rPr lang="en-GB" sz="1200" kern="1200" noProof="0" dirty="0">
                <a:solidFill>
                  <a:schemeClr val="tx1"/>
                </a:solidFill>
                <a:effectLst/>
                <a:latin typeface="+mn-lt"/>
                <a:ea typeface="+mn-ea"/>
                <a:cs typeface="+mn-cs"/>
              </a:rPr>
              <a: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244</a:t>
            </a:fld>
            <a:endParaRPr lang="sv-SE"/>
          </a:p>
        </p:txBody>
      </p:sp>
    </p:spTree>
    <p:extLst>
      <p:ext uri="{BB962C8B-B14F-4D97-AF65-F5344CB8AC3E}">
        <p14:creationId xmlns:p14="http://schemas.microsoft.com/office/powerpoint/2010/main" val="299205378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3.2.1 Proactive problem identification </a:t>
            </a:r>
            <a:endParaRPr lang="en-GB" noProof="0" dirty="0"/>
          </a:p>
          <a:p>
            <a:r>
              <a:rPr lang="en-GB" sz="1200" kern="1200" noProof="0" dirty="0">
                <a:solidFill>
                  <a:schemeClr val="tx1"/>
                </a:solidFill>
                <a:effectLst/>
                <a:latin typeface="+mn-lt"/>
                <a:ea typeface="+mn-ea"/>
                <a:cs typeface="+mn-cs"/>
              </a:rPr>
              <a:t> </a:t>
            </a:r>
            <a:endParaRPr lang="en-GB" noProof="0" dirty="0"/>
          </a:p>
          <a:p>
            <a:r>
              <a:rPr lang="en-GB" sz="1200" b="0" kern="1200" noProof="0" dirty="0">
                <a:solidFill>
                  <a:schemeClr val="tx1"/>
                </a:solidFill>
                <a:effectLst/>
                <a:latin typeface="+mn-lt"/>
                <a:ea typeface="+mn-ea"/>
                <a:cs typeface="+mn-cs"/>
              </a:rPr>
              <a:t>This process includes the activities listed in Table 3.1 and transforms the inputs into outputs. </a:t>
            </a:r>
          </a:p>
          <a:p>
            <a:endParaRPr lang="en-GB" b="0" noProof="0" dirty="0"/>
          </a:p>
          <a:p>
            <a:r>
              <a:rPr lang="en-GB" sz="1200" b="0" kern="1200" noProof="0" dirty="0">
                <a:solidFill>
                  <a:schemeClr val="tx1"/>
                </a:solidFill>
                <a:effectLst/>
                <a:latin typeface="+mn-lt"/>
                <a:ea typeface="+mn-ea"/>
                <a:cs typeface="+mn-cs"/>
              </a:rPr>
              <a:t>Table 3.1 Inputs, activities, and outputs of the proactive problem identification process </a:t>
            </a:r>
            <a:endParaRPr lang="en-GB" b="0" noProof="0" dirty="0"/>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245</a:t>
            </a:fld>
            <a:endParaRPr lang="sv-SE"/>
          </a:p>
        </p:txBody>
      </p:sp>
    </p:spTree>
    <p:extLst>
      <p:ext uri="{BB962C8B-B14F-4D97-AF65-F5344CB8AC3E}">
        <p14:creationId xmlns:p14="http://schemas.microsoft.com/office/powerpoint/2010/main" val="184168588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3.2.1 Proactive problem identification </a:t>
            </a:r>
            <a:r>
              <a:rPr lang="en-GB" sz="1200" b="1" kern="1200" noProof="0" dirty="0">
                <a:solidFill>
                  <a:schemeClr val="tx1"/>
                </a:solidFill>
                <a:effectLst/>
                <a:latin typeface="+mn-lt"/>
                <a:ea typeface="+mn-ea"/>
                <a:cs typeface="+mn-cs"/>
              </a:rPr>
              <a:t>(continued)</a:t>
            </a:r>
            <a:endParaRPr lang="en-GB" sz="1200" b="1"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dirty="0"/>
          </a:p>
          <a:p>
            <a:r>
              <a:rPr lang="en-GB" sz="1200" kern="1200" noProof="0" dirty="0">
                <a:solidFill>
                  <a:schemeClr val="tx1"/>
                </a:solidFill>
                <a:effectLst/>
                <a:latin typeface="+mn-lt"/>
                <a:ea typeface="+mn-ea"/>
                <a:cs typeface="+mn-cs"/>
              </a:rPr>
              <a:t>Proactive problem identification is used to identify potential errors in the organization’s products based on sources other than incident records. Proactive problem identification and control can be considered and performed as a form of risk management which is focused on the vulnerabilities in the organization’s product: it includes the identification, assessment, and analysis of the vulnerabilities and the associated risks. </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Figure 3.2 Workflow of the proactive problem identification process</a:t>
            </a:r>
            <a:r>
              <a:rPr lang="en-GB" sz="1200" kern="1200" noProof="0" dirty="0">
                <a:solidFill>
                  <a:schemeClr val="tx1"/>
                </a:solidFill>
                <a:effectLst/>
                <a:latin typeface="+mn-lt"/>
                <a:ea typeface="+mn-ea"/>
                <a:cs typeface="+mn-cs"/>
              </a:rPr>
              <a: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246</a:t>
            </a:fld>
            <a:endParaRPr lang="sv-SE"/>
          </a:p>
        </p:txBody>
      </p:sp>
    </p:spTree>
    <p:extLst>
      <p:ext uri="{BB962C8B-B14F-4D97-AF65-F5344CB8AC3E}">
        <p14:creationId xmlns:p14="http://schemas.microsoft.com/office/powerpoint/2010/main" val="111427007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3.2.1 Proactive problem identification (continued)</a:t>
            </a:r>
          </a:p>
          <a:p>
            <a:endParaRPr lang="en-GB" sz="1200" b="1"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Who can register a problem?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several approaches to assigning responsibility for problem registration. One approach is to encourage every specialist to initiate and register problems. This would increase the number of improvements and improve the visibility of the errors in the organization’s products.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this may significantly increase the number of registered problems that nobody works with or that are incorrectly categorized. To prevent this, some organizations prefer to make one or more roles responsible for the initial filtering of the potential problems and for registering them. This approach may be effective as long as those in the roles have the resources they need, and can process information from various sources consistently and transparently.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Organizations can combine these approaches (and others) to balance the scope, throughput, and efficiency of problem identification </a:t>
            </a:r>
            <a:endParaRPr lang="en-GB" dirty="0">
              <a:effectLst/>
            </a:endParaRPr>
          </a:p>
          <a:p>
            <a:r>
              <a:rPr lang="en-GB" sz="1200" kern="1200" noProof="0" dirty="0">
                <a:solidFill>
                  <a:schemeClr val="tx1"/>
                </a:solidFill>
                <a:effectLst/>
                <a:latin typeface="+mn-lt"/>
                <a:ea typeface="+mn-ea"/>
                <a:cs typeface="+mn-cs"/>
              </a:rPr>
              <a: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247</a:t>
            </a:fld>
            <a:endParaRPr lang="sv-SE"/>
          </a:p>
        </p:txBody>
      </p:sp>
    </p:spTree>
    <p:extLst>
      <p:ext uri="{BB962C8B-B14F-4D97-AF65-F5344CB8AC3E}">
        <p14:creationId xmlns:p14="http://schemas.microsoft.com/office/powerpoint/2010/main" val="59465622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3.2.2 Reactive problem identification </a:t>
            </a:r>
            <a:endParaRPr lang="en-GB" noProof="0" dirty="0"/>
          </a:p>
          <a:p>
            <a:r>
              <a:rPr lang="en-GB" sz="1200" kern="1200" noProof="0" dirty="0">
                <a:solidFill>
                  <a:schemeClr val="tx1"/>
                </a:solidFill>
                <a:effectLst/>
                <a:latin typeface="+mn-lt"/>
                <a:ea typeface="+mn-ea"/>
                <a:cs typeface="+mn-cs"/>
              </a:rPr>
              <a:t> </a:t>
            </a:r>
            <a:endParaRPr lang="en-GB" noProof="0" dirty="0"/>
          </a:p>
          <a:p>
            <a:r>
              <a:rPr lang="en-GB" sz="1200" kern="1200" noProof="0" dirty="0">
                <a:solidFill>
                  <a:schemeClr val="tx1"/>
                </a:solidFill>
                <a:effectLst/>
                <a:latin typeface="+mn-lt"/>
                <a:ea typeface="+mn-ea"/>
                <a:cs typeface="+mn-cs"/>
              </a:rPr>
              <a:t>This process includes the activities listed in Table 3.4, and transforms the inputs into outputs. </a:t>
            </a:r>
          </a:p>
          <a:p>
            <a:endParaRPr lang="en-GB" b="0" noProof="0" dirty="0"/>
          </a:p>
          <a:p>
            <a:r>
              <a:rPr lang="en-GB" sz="1200" b="1" i="1" kern="1200" noProof="0" dirty="0">
                <a:solidFill>
                  <a:schemeClr val="tx1"/>
                </a:solidFill>
                <a:effectLst/>
                <a:latin typeface="+mn-lt"/>
                <a:ea typeface="+mn-ea"/>
                <a:cs typeface="+mn-cs"/>
              </a:rPr>
              <a:t>Table 3.4 Inputs, activities, and outputs of the reactive problem identification process </a:t>
            </a:r>
          </a:p>
          <a:p>
            <a:endParaRPr lang="sv-SE"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248</a:t>
            </a:fld>
            <a:endParaRPr lang="sv-SE"/>
          </a:p>
        </p:txBody>
      </p:sp>
    </p:spTree>
    <p:extLst>
      <p:ext uri="{BB962C8B-B14F-4D97-AF65-F5344CB8AC3E}">
        <p14:creationId xmlns:p14="http://schemas.microsoft.com/office/powerpoint/2010/main" val="109280627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3.2.2 Reactive problem identification (continued) </a:t>
            </a:r>
            <a:endParaRPr lang="en-GB" noProof="0" dirty="0"/>
          </a:p>
          <a:p>
            <a:endParaRPr lang="en-GB" sz="1200" b="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Reactive problem identification uses information about past and ongoing incidents to investigate their causes. It can be triggered by an ongoing incident investigation that does not understand the nature of the incident; in this case, problem identification and control may be urgent. The incident management and problem management practices are used within a single value stream and are likely to involve the same (or overlapping) resources, including teams, tools, and procedures. </a:t>
            </a:r>
          </a:p>
          <a:p>
            <a:endParaRPr lang="en-GB" dirty="0"/>
          </a:p>
          <a:p>
            <a:r>
              <a:rPr lang="en-GB" sz="1200" kern="1200" dirty="0">
                <a:solidFill>
                  <a:schemeClr val="tx1"/>
                </a:solidFill>
                <a:effectLst/>
                <a:latin typeface="+mn-lt"/>
                <a:ea typeface="+mn-ea"/>
                <a:cs typeface="+mn-cs"/>
              </a:rPr>
              <a:t>When based on the analysis of past incidents, problem identification may include statistical analysis, impact analysis, and trend analysis in various perspectives. This is to identify groups of incidents with possible common causes or other correlations. </a:t>
            </a:r>
            <a:endParaRPr lang="en-GB" dirty="0"/>
          </a:p>
          <a:p>
            <a:endParaRPr lang="en-GB" b="0"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249</a:t>
            </a:fld>
            <a:endParaRPr lang="sv-SE"/>
          </a:p>
        </p:txBody>
      </p:sp>
    </p:spTree>
    <p:extLst>
      <p:ext uri="{BB962C8B-B14F-4D97-AF65-F5344CB8AC3E}">
        <p14:creationId xmlns:p14="http://schemas.microsoft.com/office/powerpoint/2010/main" val="3619813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25</a:t>
            </a:fld>
            <a:endParaRPr lang="en-US" dirty="0"/>
          </a:p>
        </p:txBody>
      </p:sp>
    </p:spTree>
    <p:extLst>
      <p:ext uri="{BB962C8B-B14F-4D97-AF65-F5344CB8AC3E}">
        <p14:creationId xmlns:p14="http://schemas.microsoft.com/office/powerpoint/2010/main" val="213517086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100" b="1" kern="1200" noProof="0" dirty="0">
                <a:solidFill>
                  <a:schemeClr val="tx1"/>
                </a:solidFill>
                <a:effectLst/>
                <a:latin typeface="+mn-lt"/>
                <a:ea typeface="+mn-ea"/>
                <a:cs typeface="+mn-cs"/>
              </a:rPr>
              <a:t>2.1 PURPOSE AND DESCRIPTION </a:t>
            </a:r>
            <a:endParaRPr lang="en-GB" sz="1100" noProof="0" dirty="0"/>
          </a:p>
          <a:p>
            <a:r>
              <a:rPr lang="en-GB" sz="1100" kern="1200" noProof="0" dirty="0">
                <a:solidFill>
                  <a:schemeClr val="tx1"/>
                </a:solidFill>
                <a:effectLst/>
                <a:latin typeface="+mn-lt"/>
                <a:ea typeface="+mn-ea"/>
                <a:cs typeface="+mn-cs"/>
              </a:rPr>
              <a:t>The knowledge management practice is a way of transforming information and organizational intellectual capital into persistent value for employees and service consumers. This practice aims to provide the right information to the right people at the right moment to build an evolutionary environment where: </a:t>
            </a:r>
          </a:p>
          <a:p>
            <a:endParaRPr lang="en-GB" sz="1100" noProof="0" dirty="0"/>
          </a:p>
          <a:p>
            <a:r>
              <a:rPr lang="en-GB" sz="1100" kern="1200" noProof="0" dirty="0">
                <a:solidFill>
                  <a:schemeClr val="tx1"/>
                </a:solidFill>
                <a:effectLst/>
                <a:latin typeface="+mn-lt"/>
                <a:ea typeface="+mn-ea"/>
                <a:cs typeface="+mn-cs"/>
              </a:rPr>
              <a:t>●  absorptive capacity is continually improved </a:t>
            </a:r>
            <a:endParaRPr lang="en-GB" sz="1100" noProof="0" dirty="0">
              <a:effectLst/>
            </a:endParaRPr>
          </a:p>
          <a:p>
            <a:r>
              <a:rPr lang="en-GB" sz="1100" kern="1200" noProof="0" dirty="0">
                <a:solidFill>
                  <a:schemeClr val="tx1"/>
                </a:solidFill>
                <a:effectLst/>
                <a:latin typeface="+mn-lt"/>
                <a:ea typeface="+mn-ea"/>
                <a:cs typeface="+mn-cs"/>
              </a:rPr>
              <a:t>●  people are eager to learn new knowledge, unlearn old knowledge, and gain and share their experience and insights </a:t>
            </a:r>
            <a:endParaRPr lang="en-GB" sz="1100" noProof="0" dirty="0">
              <a:effectLst/>
            </a:endParaRPr>
          </a:p>
          <a:p>
            <a:r>
              <a:rPr lang="en-GB" sz="1100" kern="1200" noProof="0" dirty="0">
                <a:solidFill>
                  <a:schemeClr val="tx1"/>
                </a:solidFill>
                <a:effectLst/>
                <a:latin typeface="+mn-lt"/>
                <a:ea typeface="+mn-ea"/>
                <a:cs typeface="+mn-cs"/>
              </a:rPr>
              <a:t>●  decision-making capabilities are improved </a:t>
            </a:r>
            <a:endParaRPr lang="en-GB" sz="1100" noProof="0" dirty="0">
              <a:effectLst/>
            </a:endParaRPr>
          </a:p>
          <a:p>
            <a:r>
              <a:rPr lang="en-GB" sz="1100" kern="1200" noProof="0" dirty="0">
                <a:solidFill>
                  <a:schemeClr val="tx1"/>
                </a:solidFill>
                <a:effectLst/>
                <a:latin typeface="+mn-lt"/>
                <a:ea typeface="+mn-ea"/>
                <a:cs typeface="+mn-cs"/>
              </a:rPr>
              <a:t>●  an adaptive change culture exists </a:t>
            </a:r>
            <a:endParaRPr lang="en-GB" sz="1100" noProof="0" dirty="0">
              <a:effectLst/>
            </a:endParaRPr>
          </a:p>
          <a:p>
            <a:r>
              <a:rPr lang="en-GB" sz="1100" kern="1200" noProof="0" dirty="0">
                <a:solidFill>
                  <a:schemeClr val="tx1"/>
                </a:solidFill>
                <a:effectLst/>
                <a:latin typeface="+mn-lt"/>
                <a:ea typeface="+mn-ea"/>
                <a:cs typeface="+mn-cs"/>
              </a:rPr>
              <a:t>●  performance improves, supporting the organizational strategy </a:t>
            </a:r>
            <a:endParaRPr lang="en-GB" sz="1100" noProof="0" dirty="0">
              <a:effectLst/>
            </a:endParaRPr>
          </a:p>
          <a:p>
            <a:r>
              <a:rPr lang="en-GB" sz="1100" kern="1200" noProof="0" dirty="0">
                <a:solidFill>
                  <a:schemeClr val="tx1"/>
                </a:solidFill>
                <a:effectLst/>
                <a:latin typeface="+mn-lt"/>
                <a:ea typeface="+mn-ea"/>
                <a:cs typeface="+mn-cs"/>
              </a:rPr>
              <a:t>●  data-driven and insight-driven approaches are used throughout the organization . </a:t>
            </a:r>
          </a:p>
          <a:p>
            <a:endParaRPr lang="en-GB" sz="1100" noProof="0" dirty="0">
              <a:effectLst/>
            </a:endParaRPr>
          </a:p>
          <a:p>
            <a:r>
              <a:rPr lang="en-GB" sz="1100" kern="1200" noProof="0" dirty="0">
                <a:solidFill>
                  <a:schemeClr val="tx1"/>
                </a:solidFill>
                <a:effectLst/>
                <a:latin typeface="+mn-lt"/>
                <a:ea typeface="+mn-ea"/>
                <a:cs typeface="+mn-cs"/>
              </a:rPr>
              <a:t>This is achieved by establishing integrated and systematic processes for knowledge asset management, building a high interoperability knowledge environment and empowering people to develop and share knowledge. This includes knowing and using modern technologies, data/information/knowledge management methods, approaches for training and mentoring according to the organizational vision and needs. </a:t>
            </a:r>
            <a:endParaRPr lang="en-GB" sz="1100" noProof="0" dirty="0">
              <a:effectLst/>
            </a:endParaRPr>
          </a:p>
          <a:p>
            <a:endParaRPr lang="en-GB" sz="1100" kern="1200" noProof="0" dirty="0">
              <a:solidFill>
                <a:schemeClr val="tx1"/>
              </a:solidFill>
              <a:effectLst/>
              <a:latin typeface="+mn-lt"/>
              <a:ea typeface="+mn-ea"/>
              <a:cs typeface="+mn-cs"/>
            </a:endParaRPr>
          </a:p>
          <a:p>
            <a:r>
              <a:rPr lang="en-GB" sz="1100" kern="1200" noProof="0" dirty="0">
                <a:solidFill>
                  <a:schemeClr val="tx1"/>
                </a:solidFill>
                <a:effectLst/>
                <a:latin typeface="+mn-lt"/>
                <a:ea typeface="+mn-ea"/>
                <a:cs typeface="+mn-cs"/>
              </a:rPr>
              <a:t>The knowledge management practice contributes to every component of the ITIL service value stream. This practice incorporates the following premises: </a:t>
            </a:r>
            <a:endParaRPr lang="en-GB" sz="1100" noProof="0" dirty="0">
              <a:effectLst/>
            </a:endParaRPr>
          </a:p>
          <a:p>
            <a:r>
              <a:rPr lang="en-GB" sz="1100" kern="1200" noProof="0" dirty="0">
                <a:solidFill>
                  <a:schemeClr val="tx1"/>
                </a:solidFill>
                <a:effectLst/>
                <a:latin typeface="+mn-lt"/>
                <a:ea typeface="+mn-ea"/>
                <a:cs typeface="+mn-cs"/>
              </a:rPr>
              <a:t>●  Knowledge is processed and used in the context of value streams. This practice is integrated into value streams and ensures that information is provided effectively and on time to meet the stakeholders’ expectations. </a:t>
            </a:r>
            <a:endParaRPr lang="en-GB" sz="1100" noProof="0" dirty="0">
              <a:effectLst/>
            </a:endParaRPr>
          </a:p>
          <a:p>
            <a:r>
              <a:rPr lang="en-GB" sz="1100" kern="1200" noProof="0" dirty="0">
                <a:solidFill>
                  <a:schemeClr val="tx1"/>
                </a:solidFill>
                <a:effectLst/>
                <a:latin typeface="+mn-lt"/>
                <a:ea typeface="+mn-ea"/>
                <a:cs typeface="+mn-cs"/>
              </a:rPr>
              <a:t>●  This practice should focus on discovering and providing high-quality information (available, accurate, reliable, relevant, complete, timely, and compliant in a defined scope). </a:t>
            </a:r>
          </a:p>
          <a:p>
            <a:endParaRPr lang="en-GB" sz="1100" noProof="0" dirty="0">
              <a:effectLst/>
            </a:endParaRPr>
          </a:p>
          <a:p>
            <a:r>
              <a:rPr lang="en-GB" sz="1100" b="1" kern="1200" noProof="0" dirty="0">
                <a:solidFill>
                  <a:schemeClr val="tx1"/>
                </a:solidFill>
                <a:effectLst/>
                <a:latin typeface="+mn-lt"/>
                <a:ea typeface="+mn-ea"/>
                <a:cs typeface="+mn-cs"/>
              </a:rPr>
              <a:t>2.2 TERMS AND CONCEPTS </a:t>
            </a:r>
            <a:endParaRPr lang="en-GB" sz="1100" noProof="0" dirty="0">
              <a:effectLst/>
            </a:endParaRPr>
          </a:p>
          <a:p>
            <a:r>
              <a:rPr lang="en-GB" sz="1100" kern="1200" noProof="0" dirty="0">
                <a:solidFill>
                  <a:schemeClr val="tx1"/>
                </a:solidFill>
                <a:effectLst/>
                <a:latin typeface="+mn-lt"/>
                <a:ea typeface="+mn-ea"/>
                <a:cs typeface="+mn-cs"/>
              </a:rPr>
              <a:t>There are several concepts that are important for establishing an effective knowledge management practice in an organization. These concepts have been developed from scientific studies and practical management experience. The concepts are recommended for organizations aiming to increase value from the information assets that they have access to. </a:t>
            </a:r>
            <a:endParaRPr lang="en-GB" sz="1100"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250</a:t>
            </a:fld>
            <a:endParaRPr lang="sv-SE"/>
          </a:p>
        </p:txBody>
      </p:sp>
    </p:spTree>
    <p:extLst>
      <p:ext uri="{BB962C8B-B14F-4D97-AF65-F5344CB8AC3E}">
        <p14:creationId xmlns:p14="http://schemas.microsoft.com/office/powerpoint/2010/main" val="114038931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2.2.4 SECI model of knowledge dimensions </a:t>
            </a:r>
            <a:endParaRPr lang="en-GB" sz="1100" noProof="0" dirty="0"/>
          </a:p>
          <a:p>
            <a:r>
              <a:rPr lang="en-GB" sz="1200" kern="1200" noProof="0" dirty="0">
                <a:solidFill>
                  <a:schemeClr val="tx1"/>
                </a:solidFill>
                <a:effectLst/>
                <a:latin typeface="+mn-lt"/>
                <a:ea typeface="+mn-ea"/>
                <a:cs typeface="+mn-cs"/>
              </a:rPr>
              <a:t>To provide informational support for innovations and an adaptive change culture, organizations should continuously develop their absorptive capacity through creating and using new knowledge. A knowledge management models that can be used for this purpose is the SECI model. </a:t>
            </a:r>
            <a:endParaRPr lang="en-GB" sz="1100"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socialization, externalization, combination, internalization (SECI) model of knowledge dimension was developed by </a:t>
            </a:r>
            <a:r>
              <a:rPr lang="en-GB" sz="1200" kern="1200" noProof="0" dirty="0" err="1">
                <a:solidFill>
                  <a:schemeClr val="tx1"/>
                </a:solidFill>
                <a:effectLst/>
                <a:latin typeface="+mn-lt"/>
                <a:ea typeface="+mn-ea"/>
                <a:cs typeface="+mn-cs"/>
              </a:rPr>
              <a:t>Ikujiro</a:t>
            </a:r>
            <a:r>
              <a:rPr lang="en-GB" sz="1200" kern="1200" noProof="0" dirty="0">
                <a:solidFill>
                  <a:schemeClr val="tx1"/>
                </a:solidFill>
                <a:effectLst/>
                <a:latin typeface="+mn-lt"/>
                <a:ea typeface="+mn-ea"/>
                <a:cs typeface="+mn-cs"/>
              </a:rPr>
              <a:t> Nonaka and refined by </a:t>
            </a:r>
            <a:r>
              <a:rPr lang="en-GB" sz="1200" kern="1200" noProof="0" dirty="0" err="1">
                <a:solidFill>
                  <a:schemeClr val="tx1"/>
                </a:solidFill>
                <a:effectLst/>
                <a:latin typeface="+mn-lt"/>
                <a:ea typeface="+mn-ea"/>
                <a:cs typeface="+mn-cs"/>
              </a:rPr>
              <a:t>Hirotaka</a:t>
            </a:r>
            <a:r>
              <a:rPr lang="en-GB" sz="1200" kern="1200" noProof="0" dirty="0">
                <a:solidFill>
                  <a:schemeClr val="tx1"/>
                </a:solidFill>
                <a:effectLst/>
                <a:latin typeface="+mn-lt"/>
                <a:ea typeface="+mn-ea"/>
                <a:cs typeface="+mn-cs"/>
              </a:rPr>
              <a:t> Takeuchi. It is used to described knowledge sharing and the transformation process at any level of an organization. </a:t>
            </a:r>
            <a:endParaRPr lang="en-GB" sz="1100"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model is based on two types of knowledge, explicit and tacit: </a:t>
            </a:r>
          </a:p>
          <a:p>
            <a:endParaRPr lang="en-GB" sz="1100" noProof="0" dirty="0"/>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Explicit knowledge </a:t>
            </a:r>
            <a:r>
              <a:rPr lang="en-GB" sz="1200" kern="1200" noProof="0" dirty="0">
                <a:solidFill>
                  <a:schemeClr val="tx1"/>
                </a:solidFill>
                <a:effectLst/>
                <a:latin typeface="+mn-lt"/>
                <a:ea typeface="+mn-ea"/>
                <a:cs typeface="+mn-cs"/>
              </a:rPr>
              <a:t>can be transferred to others, codified, assessed, verbalized, and stored. It includes information from books, databases, descriptions, and so on. </a:t>
            </a:r>
            <a:endParaRPr lang="en-GB" sz="1100" noProof="0" dirty="0">
              <a:effectLst/>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Tacit knowledge </a:t>
            </a:r>
            <a:r>
              <a:rPr lang="en-GB" sz="1200" kern="1200" noProof="0" dirty="0">
                <a:solidFill>
                  <a:schemeClr val="tx1"/>
                </a:solidFill>
                <a:effectLst/>
                <a:latin typeface="+mn-lt"/>
                <a:ea typeface="+mn-ea"/>
                <a:cs typeface="+mn-cs"/>
              </a:rPr>
              <a:t>is difficult to transfer to others, difficult to express, codify, and assess. It is based on experience, values, capabilities, and skills. </a:t>
            </a:r>
            <a:endParaRPr lang="en-GB" sz="1100"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also considers two dimensions for knowledge creation:</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The conversion of tacit knowledge to explicit knowledge and vice versa. </a:t>
            </a:r>
            <a:endParaRPr lang="en-GB" sz="1100" noProof="0" dirty="0">
              <a:effectLst/>
            </a:endParaRPr>
          </a:p>
          <a:p>
            <a:r>
              <a:rPr lang="en-GB" sz="1200" kern="1200" noProof="0" dirty="0">
                <a:solidFill>
                  <a:schemeClr val="tx1"/>
                </a:solidFill>
                <a:effectLst/>
                <a:latin typeface="+mn-lt"/>
                <a:ea typeface="+mn-ea"/>
                <a:cs typeface="+mn-cs"/>
              </a:rPr>
              <a:t>● The transfer of knowledge from an individual to groups/organizations. </a:t>
            </a:r>
            <a:endParaRPr lang="en-GB" sz="1100"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251</a:t>
            </a:fld>
            <a:endParaRPr lang="sv-SE"/>
          </a:p>
        </p:txBody>
      </p:sp>
    </p:spTree>
    <p:extLst>
      <p:ext uri="{BB962C8B-B14F-4D97-AF65-F5344CB8AC3E}">
        <p14:creationId xmlns:p14="http://schemas.microsoft.com/office/powerpoint/2010/main" val="301287033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2.2.4 SECI model of knowledge dimensions (continued)</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SECI model identifies four ways of how knowledge is combined, transferred, accepted, and shared. </a:t>
            </a:r>
            <a:endParaRPr lang="en-GB" sz="1100" noProof="0"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use and exchange of knowledge is a continual process. Figure 2.1 includes a spiral to represent the continuity and evolution of knowledge. Knowledge sharing supports organizations and individuals by providing them with data for data-driven decisions. It also helps to accumulate, combine, and share knowledge to make insight-driven decisions. </a:t>
            </a: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252</a:t>
            </a:fld>
            <a:endParaRPr lang="sv-SE"/>
          </a:p>
        </p:txBody>
      </p:sp>
    </p:spTree>
    <p:extLst>
      <p:ext uri="{BB962C8B-B14F-4D97-AF65-F5344CB8AC3E}">
        <p14:creationId xmlns:p14="http://schemas.microsoft.com/office/powerpoint/2010/main" val="23434893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2.3 SCOPE </a:t>
            </a:r>
            <a:endParaRPr lang="en-GB" sz="1100" noProof="0" dirty="0"/>
          </a:p>
          <a:p>
            <a:r>
              <a:rPr lang="en-GB" sz="1200" kern="1200" noProof="0" dirty="0">
                <a:solidFill>
                  <a:schemeClr val="tx1"/>
                </a:solidFill>
                <a:effectLst/>
                <a:latin typeface="+mn-lt"/>
                <a:ea typeface="+mn-ea"/>
                <a:cs typeface="+mn-cs"/>
              </a:rPr>
              <a:t>The knowledge management practice supports all value streams and can be used with any other practice as they all create and use data and knowledge. The knowledge management practice includes data/information/knowledge collection, research, processing, analysis, improvement, presentation, and technical assistance. This practice is also aligned with training, skills development, learning, as well as innovation and research initiatives. The scope of the knowledge management practice includes: </a:t>
            </a:r>
          </a:p>
          <a:p>
            <a:endParaRPr lang="en-GB" sz="1100" noProof="0" dirty="0"/>
          </a:p>
          <a:p>
            <a:r>
              <a:rPr lang="en-GB" sz="1200" kern="1200" noProof="0" dirty="0">
                <a:solidFill>
                  <a:schemeClr val="tx1"/>
                </a:solidFill>
                <a:effectLst/>
                <a:latin typeface="+mn-lt"/>
                <a:ea typeface="+mn-ea"/>
                <a:cs typeface="+mn-cs"/>
              </a:rPr>
              <a:t>●  Establishing an organization wide environment for effective information exchange and knowledge management, including culture, techniques and procedures, and tools and skills. </a:t>
            </a:r>
            <a:endParaRPr lang="en-GB" sz="1100" noProof="0" dirty="0">
              <a:effectLst/>
            </a:endParaRPr>
          </a:p>
          <a:p>
            <a:r>
              <a:rPr lang="en-GB" sz="1200" kern="1200" noProof="0" dirty="0">
                <a:solidFill>
                  <a:schemeClr val="tx1"/>
                </a:solidFill>
                <a:effectLst/>
                <a:latin typeface="+mn-lt"/>
                <a:ea typeface="+mn-ea"/>
                <a:cs typeface="+mn-cs"/>
              </a:rPr>
              <a:t>●  Understanding knowledge assets and providing recommendations for their effective management and use. </a:t>
            </a:r>
            <a:endParaRPr lang="en-GB" sz="1100" noProof="0" dirty="0">
              <a:effectLst/>
            </a:endParaRPr>
          </a:p>
          <a:p>
            <a:r>
              <a:rPr lang="en-GB" sz="1200" kern="1200" noProof="0" dirty="0">
                <a:solidFill>
                  <a:schemeClr val="tx1"/>
                </a:solidFill>
                <a:effectLst/>
                <a:latin typeface="+mn-lt"/>
                <a:ea typeface="+mn-ea"/>
                <a:cs typeface="+mn-cs"/>
              </a:rPr>
              <a:t>●  Monitoring and improving effectiveness of knowledge use across the organization. </a:t>
            </a:r>
            <a:endParaRPr lang="en-GB" sz="1100" noProof="0" dirty="0">
              <a:effectLst/>
            </a:endParaRPr>
          </a:p>
          <a:p>
            <a:r>
              <a:rPr lang="en-GB" sz="1200" kern="1200" noProof="0" dirty="0">
                <a:solidFill>
                  <a:schemeClr val="tx1"/>
                </a:solidFill>
                <a:effectLst/>
                <a:latin typeface="+mn-lt"/>
                <a:ea typeface="+mn-ea"/>
                <a:cs typeface="+mn-cs"/>
              </a:rPr>
              <a:t>●  Discovering and providing information on demand, where no readily available knowledge is available. </a:t>
            </a:r>
            <a:endParaRPr lang="en-GB" sz="1100"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253</a:t>
            </a:fld>
            <a:endParaRPr lang="sv-SE"/>
          </a:p>
        </p:txBody>
      </p:sp>
    </p:spTree>
    <p:extLst>
      <p:ext uri="{BB962C8B-B14F-4D97-AF65-F5344CB8AC3E}">
        <p14:creationId xmlns:p14="http://schemas.microsoft.com/office/powerpoint/2010/main" val="88336750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 PRACTICE SUCCESS FACTORS </a:t>
            </a:r>
            <a:endParaRPr lang="en-GB" noProof="0" dirty="0"/>
          </a:p>
          <a:p>
            <a:r>
              <a:rPr lang="en-GB" sz="1200" kern="1200" noProof="0" dirty="0">
                <a:solidFill>
                  <a:schemeClr val="tx1"/>
                </a:solidFill>
                <a:effectLst/>
                <a:latin typeface="+mn-lt"/>
                <a:ea typeface="+mn-ea"/>
                <a:cs typeface="+mn-cs"/>
              </a:rPr>
              <a:t>A practice success factor (PSF) is more than a task or activity; it includes components from all four dimensions of service management. The nature of the activities and resources of PSFs within a practice may differ, but together they ensure that the practice is effective. </a:t>
            </a:r>
          </a:p>
          <a:p>
            <a:endParaRPr lang="en-GB" noProof="0" dirty="0"/>
          </a:p>
          <a:p>
            <a:r>
              <a:rPr lang="en-GB" sz="1200" kern="1200" noProof="0" dirty="0">
                <a:solidFill>
                  <a:schemeClr val="tx1"/>
                </a:solidFill>
                <a:effectLst/>
                <a:latin typeface="+mn-lt"/>
                <a:ea typeface="+mn-ea"/>
                <a:cs typeface="+mn-cs"/>
              </a:rPr>
              <a:t>The knowledge management practice includes the following PSFs:</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The creation and maintenance of valuable knowledge and its transfer and usage across an organization. </a:t>
            </a:r>
            <a:endParaRPr lang="en-GB" noProof="0" dirty="0"/>
          </a:p>
          <a:p>
            <a:r>
              <a:rPr lang="en-GB" sz="1200" kern="1200" noProof="0" dirty="0">
                <a:solidFill>
                  <a:schemeClr val="tx1"/>
                </a:solidFill>
                <a:effectLst/>
                <a:latin typeface="+mn-lt"/>
                <a:ea typeface="+mn-ea"/>
                <a:cs typeface="+mn-cs"/>
              </a:rPr>
              <a:t>● The effective use of information for enabling decision-making across an organization.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254</a:t>
            </a:fld>
            <a:endParaRPr lang="sv-SE"/>
          </a:p>
        </p:txBody>
      </p:sp>
    </p:spTree>
    <p:extLst>
      <p:ext uri="{BB962C8B-B14F-4D97-AF65-F5344CB8AC3E}">
        <p14:creationId xmlns:p14="http://schemas.microsoft.com/office/powerpoint/2010/main" val="173687042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2.4.1 Creation and maintenance of a culture of effective sharing and the application of valuable knowledge across the organization </a:t>
            </a:r>
            <a:endParaRPr lang="en-GB" noProof="0" dirty="0"/>
          </a:p>
          <a:p>
            <a:r>
              <a:rPr lang="en-GB" sz="1200" kern="1200" noProof="0" dirty="0">
                <a:solidFill>
                  <a:schemeClr val="tx1"/>
                </a:solidFill>
                <a:effectLst/>
                <a:latin typeface="+mn-lt"/>
                <a:ea typeface="+mn-ea"/>
                <a:cs typeface="+mn-cs"/>
              </a:rPr>
              <a:t>The culture of effective knowledge sharing and application is a system of beliefs, attitudes, values, and expectations shared by people in an organization about knowledge, including data and information. It determines the people’ ability to identify, understand, use, analyse, learn, unlearn, transfer, present, and discuss information in a way that supports an organization’s vision and strategy.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knowledge management practice describes techniques and tools that can only be effective when used within the correct cultural context, in the correct way, at the right moment, and with commitment from the stakeholders. The knowledge management practice culture varies between organizations and may be a source of a competitive advantage. When developing a knowledge transfer strategy and culture, an organization should find a way to overcome each of these barriers according to its needs.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culture of knowledge transfer can be established by stressing the value and importance of sharing knowledge and creating an open atmosphere both within and across the teams. In essence, an organization must create a work environment that encourages people to: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to ask questions </a:t>
            </a:r>
            <a:endParaRPr lang="en-GB" noProof="0" dirty="0">
              <a:effectLst/>
            </a:endParaRPr>
          </a:p>
          <a:p>
            <a:r>
              <a:rPr lang="en-GB" sz="1200" kern="1200" noProof="0" dirty="0">
                <a:solidFill>
                  <a:schemeClr val="tx1"/>
                </a:solidFill>
                <a:effectLst/>
                <a:latin typeface="+mn-lt"/>
                <a:ea typeface="+mn-ea"/>
                <a:cs typeface="+mn-cs"/>
              </a:rPr>
              <a:t>●  to challenge existing knowledge and consider alternative perspectives </a:t>
            </a:r>
            <a:endParaRPr lang="en-GB" noProof="0" dirty="0">
              <a:effectLst/>
            </a:endParaRPr>
          </a:p>
          <a:p>
            <a:r>
              <a:rPr lang="en-GB" sz="1200" kern="1200" noProof="0" dirty="0">
                <a:solidFill>
                  <a:schemeClr val="tx1"/>
                </a:solidFill>
                <a:effectLst/>
                <a:latin typeface="+mn-lt"/>
                <a:ea typeface="+mn-ea"/>
                <a:cs typeface="+mn-cs"/>
              </a:rPr>
              <a:t>●  to hear others and be heard </a:t>
            </a:r>
            <a:endParaRPr lang="en-GB" noProof="0" dirty="0">
              <a:effectLst/>
            </a:endParaRPr>
          </a:p>
          <a:p>
            <a:r>
              <a:rPr lang="en-GB" sz="1200" kern="1200" noProof="0" dirty="0">
                <a:solidFill>
                  <a:schemeClr val="tx1"/>
                </a:solidFill>
                <a:effectLst/>
                <a:latin typeface="+mn-lt"/>
                <a:ea typeface="+mn-ea"/>
                <a:cs typeface="+mn-cs"/>
              </a:rPr>
              <a:t>●  to learn and unlearn </a:t>
            </a:r>
            <a:endParaRPr lang="en-GB" noProof="0" dirty="0">
              <a:effectLst/>
            </a:endParaRPr>
          </a:p>
          <a:p>
            <a:r>
              <a:rPr lang="en-GB" sz="1200" kern="1200" noProof="0" dirty="0">
                <a:solidFill>
                  <a:schemeClr val="tx1"/>
                </a:solidFill>
                <a:effectLst/>
                <a:latin typeface="+mn-lt"/>
                <a:ea typeface="+mn-ea"/>
                <a:cs typeface="+mn-cs"/>
              </a:rPr>
              <a:t>●  to increase intelligence in the areas where needs have been identified (conversational, emotional, social, intrapersonal, interpersonal, and so on) </a:t>
            </a:r>
            <a:endParaRPr lang="en-GB" noProof="0" dirty="0">
              <a:effectLst/>
            </a:endParaRPr>
          </a:p>
          <a:p>
            <a:r>
              <a:rPr lang="en-GB" sz="1200" kern="1200" noProof="0" dirty="0">
                <a:solidFill>
                  <a:schemeClr val="tx1"/>
                </a:solidFill>
                <a:effectLst/>
                <a:latin typeface="+mn-lt"/>
                <a:ea typeface="+mn-ea"/>
                <a:cs typeface="+mn-cs"/>
              </a:rPr>
              <a:t>●  to help people overcome their fear of punishment due to their mistakes </a:t>
            </a:r>
            <a:endParaRPr lang="en-GB" noProof="0" dirty="0">
              <a:effectLst/>
            </a:endParaRPr>
          </a:p>
          <a:p>
            <a:r>
              <a:rPr lang="en-GB" sz="1200" kern="1200" noProof="0" dirty="0">
                <a:solidFill>
                  <a:schemeClr val="tx1"/>
                </a:solidFill>
                <a:effectLst/>
                <a:latin typeface="+mn-lt"/>
                <a:ea typeface="+mn-ea"/>
                <a:cs typeface="+mn-cs"/>
              </a:rPr>
              <a:t>●  to help people overcome their fear of judgement when asking or documenting data </a:t>
            </a:r>
            <a:endParaRPr lang="en-GB" noProof="0" dirty="0">
              <a:effectLst/>
            </a:endParaRPr>
          </a:p>
          <a:p>
            <a:r>
              <a:rPr lang="en-GB" sz="1200" kern="1200" noProof="0" dirty="0">
                <a:solidFill>
                  <a:schemeClr val="tx1"/>
                </a:solidFill>
                <a:effectLst/>
                <a:latin typeface="+mn-lt"/>
                <a:ea typeface="+mn-ea"/>
                <a:cs typeface="+mn-cs"/>
              </a:rPr>
              <a:t>●  to help people overcome their worry about being replaced if they share knowledge </a:t>
            </a:r>
            <a:endParaRPr lang="en-GB" noProof="0" dirty="0">
              <a:effectLst/>
            </a:endParaRPr>
          </a:p>
          <a:p>
            <a:r>
              <a:rPr lang="en-GB" sz="1200" kern="1200" noProof="0" dirty="0">
                <a:solidFill>
                  <a:schemeClr val="tx1"/>
                </a:solidFill>
                <a:effectLst/>
                <a:latin typeface="+mn-lt"/>
                <a:ea typeface="+mn-ea"/>
                <a:cs typeface="+mn-cs"/>
              </a:rPr>
              <a:t>●  to set a priority for sharing knowledge in a complicated operational routine (due to a lack of time or meeting places for sharing). </a:t>
            </a:r>
          </a:p>
          <a:p>
            <a:endParaRPr lang="en-GB" noProof="0"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This change in culture will not only impact internal relationships but will also affect cooperation with service consumers, partners, and suppliers. </a:t>
            </a:r>
            <a:endParaRPr lang="en-GB" noProof="0" dirty="0">
              <a:effectLst/>
            </a:endParaRPr>
          </a:p>
          <a:p>
            <a:endParaRPr lang="en-GB" noProof="0"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It is important to use such practices as workforce and talent management, organizational change management, relationship management, strategy management, continual improvement management, and supplier management to assist the knowledge management practice with establishing a culture of effective knowledge sharing and application. </a:t>
            </a:r>
            <a:endParaRPr lang="en-GB" noProof="0"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255</a:t>
            </a:fld>
            <a:endParaRPr lang="sv-SE"/>
          </a:p>
        </p:txBody>
      </p:sp>
    </p:spTree>
    <p:extLst>
      <p:ext uri="{BB962C8B-B14F-4D97-AF65-F5344CB8AC3E}">
        <p14:creationId xmlns:p14="http://schemas.microsoft.com/office/powerpoint/2010/main" val="86113995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2.4.2 Enabling effective information support for decision-making across an organization </a:t>
            </a:r>
            <a:endParaRPr lang="en-GB" noProof="0" dirty="0"/>
          </a:p>
          <a:p>
            <a:r>
              <a:rPr lang="en-GB" sz="1200" kern="1200" noProof="0" dirty="0">
                <a:solidFill>
                  <a:schemeClr val="tx1"/>
                </a:solidFill>
                <a:effectLst/>
                <a:latin typeface="+mn-lt"/>
                <a:ea typeface="+mn-ea"/>
                <a:cs typeface="+mn-cs"/>
              </a:rPr>
              <a:t>The knowledge management practice includes the identification and usage of methods and tools to create a knowledge management system to support decision-making across the organization. Organizations that are more successful in implementing the knowledge management practice develop both technology and people- oriented aspects (like developing a learning culture and focusing on the competencies to use, collect, and share information throughout the organization).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According to surveys results there are three important areas where information systems should be used to improve decision-making: </a:t>
            </a:r>
            <a:endParaRPr lang="en-GB" noProof="0" dirty="0"/>
          </a:p>
          <a:p>
            <a:r>
              <a:rPr lang="en-GB" sz="1200" kern="1200" noProof="0" dirty="0">
                <a:solidFill>
                  <a:schemeClr val="tx1"/>
                </a:solidFill>
                <a:effectLst/>
                <a:latin typeface="+mn-lt"/>
                <a:ea typeface="+mn-ea"/>
                <a:cs typeface="+mn-cs"/>
              </a:rPr>
              <a:t>● getting the right information at the right time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ensuring access to information in multiple places (location, means, and time) </a:t>
            </a:r>
          </a:p>
          <a:p>
            <a:r>
              <a:rPr lang="en-GB" sz="1200" kern="1200" noProof="0" dirty="0">
                <a:solidFill>
                  <a:schemeClr val="tx1"/>
                </a:solidFill>
                <a:effectLst/>
                <a:latin typeface="+mn-lt"/>
                <a:ea typeface="+mn-ea"/>
                <a:cs typeface="+mn-cs"/>
              </a:rPr>
              <a:t>● sending instant alerts when things go wrong.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quality of information is also vitally important for the knowledge management practice. There are several factors which affect the quality of information, that should be considered when designing and maintaining knowledge management systems: </a:t>
            </a:r>
            <a:endParaRPr lang="en-GB" noProof="0" dirty="0"/>
          </a:p>
          <a:p>
            <a:r>
              <a:rPr lang="en-GB" sz="1200" kern="1200" noProof="0" dirty="0">
                <a:solidFill>
                  <a:schemeClr val="tx1"/>
                </a:solidFill>
                <a:effectLst/>
                <a:latin typeface="+mn-lt"/>
                <a:ea typeface="+mn-ea"/>
                <a:cs typeface="+mn-cs"/>
              </a:rPr>
              <a:t>●  errors in the information collected (for example customers or employees enter inaccurate data, service desk agent enter incomplete data to save time), data collection design (for example asking the wrong questions or the wrong respondents) </a:t>
            </a:r>
            <a:endParaRPr lang="en-GB" noProof="0" dirty="0">
              <a:effectLst/>
            </a:endParaRPr>
          </a:p>
          <a:p>
            <a:r>
              <a:rPr lang="en-GB" sz="1200" kern="1200" noProof="0" dirty="0">
                <a:solidFill>
                  <a:schemeClr val="tx1"/>
                </a:solidFill>
                <a:effectLst/>
                <a:latin typeface="+mn-lt"/>
                <a:ea typeface="+mn-ea"/>
                <a:cs typeface="+mn-cs"/>
              </a:rPr>
              <a:t>●  information from different external and internal systems are not aligned in the entry standards and format </a:t>
            </a:r>
            <a:endParaRPr lang="en-GB" noProof="0" dirty="0">
              <a:effectLst/>
            </a:endParaRPr>
          </a:p>
          <a:p>
            <a:r>
              <a:rPr lang="en-GB" sz="1200" kern="1200" noProof="0" dirty="0">
                <a:solidFill>
                  <a:schemeClr val="tx1"/>
                </a:solidFill>
                <a:effectLst/>
                <a:latin typeface="+mn-lt"/>
                <a:ea typeface="+mn-ea"/>
                <a:cs typeface="+mn-cs"/>
              </a:rPr>
              <a:t>●  poor system design which causes information loss </a:t>
            </a:r>
            <a:endParaRPr lang="en-GB" noProof="0" dirty="0">
              <a:effectLst/>
            </a:endParaRPr>
          </a:p>
          <a:p>
            <a:r>
              <a:rPr lang="en-GB" sz="1200" kern="1200" noProof="0" dirty="0">
                <a:solidFill>
                  <a:schemeClr val="tx1"/>
                </a:solidFill>
                <a:effectLst/>
                <a:latin typeface="+mn-lt"/>
                <a:ea typeface="+mn-ea"/>
                <a:cs typeface="+mn-cs"/>
              </a:rPr>
              <a:t>●  potentially valuable information is not shared and is lost in an organization’s unstructured data </a:t>
            </a:r>
            <a:endParaRPr lang="en-GB" noProof="0" dirty="0">
              <a:effectLst/>
            </a:endParaRPr>
          </a:p>
          <a:p>
            <a:r>
              <a:rPr lang="en-GB" sz="1200" kern="1200" noProof="0" dirty="0">
                <a:solidFill>
                  <a:schemeClr val="tx1"/>
                </a:solidFill>
                <a:effectLst/>
                <a:latin typeface="+mn-lt"/>
                <a:ea typeface="+mn-ea"/>
                <a:cs typeface="+mn-cs"/>
              </a:rPr>
              <a:t>●  loss of information in the migration from one system to another </a:t>
            </a:r>
            <a:endParaRPr lang="en-GB" noProof="0" dirty="0">
              <a:effectLst/>
            </a:endParaRPr>
          </a:p>
          <a:p>
            <a:r>
              <a:rPr lang="en-GB" sz="1200" kern="1200" noProof="0" dirty="0">
                <a:solidFill>
                  <a:schemeClr val="tx1"/>
                </a:solidFill>
                <a:effectLst/>
                <a:latin typeface="+mn-lt"/>
                <a:ea typeface="+mn-ea"/>
                <a:cs typeface="+mn-cs"/>
              </a:rPr>
              <a:t>●  loss of information in poorly integrated systems </a:t>
            </a:r>
            <a:endParaRPr lang="en-GB" noProof="0" dirty="0">
              <a:effectLst/>
            </a:endParaRPr>
          </a:p>
          <a:p>
            <a:r>
              <a:rPr lang="en-GB" sz="1200" kern="1200" noProof="0" dirty="0">
                <a:solidFill>
                  <a:schemeClr val="tx1"/>
                </a:solidFill>
                <a:effectLst/>
                <a:latin typeface="+mn-lt"/>
                <a:ea typeface="+mn-ea"/>
                <a:cs typeface="+mn-cs"/>
              </a:rPr>
              <a:t>●  ineffective presentation or hard to use interfaces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Information about the past is available through databases, web-based resources, and other data sources. To predict the future, those making decisions should rely on an insight-based approach, which uses intuitive and creative thinking, combined with forecasting tools and intelligent data analysis. These tools may also assess the effects of alternative decisions.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knowledge management practice is crucial for the shift-left approach, that can support, for example, the incident management, service request, service validation and testing, and release management practices. Within these practices the knowledge management practice is an input for the shift-left approach.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knowledge management practice should identify improvement opportunities for the knowledge management system, processes, tools, or other resources, with the aim of improving the practice and the associated stakeholders’ experience.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important to ensure that improvements are not only initiated but also effectively implemented. An approach to implementing improvement is described in the continual improvement practice guide. It is also important to use multiple practices in the context of value streams to maintain the momentum of continual improvement. </a:t>
            </a:r>
            <a:endParaRPr lang="en-GB" noProof="0"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256</a:t>
            </a:fld>
            <a:endParaRPr lang="sv-SE"/>
          </a:p>
        </p:txBody>
      </p:sp>
    </p:spTree>
    <p:extLst>
      <p:ext uri="{BB962C8B-B14F-4D97-AF65-F5344CB8AC3E}">
        <p14:creationId xmlns:p14="http://schemas.microsoft.com/office/powerpoint/2010/main" val="71497031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2.1 PURPOSE AND DESCRIPTION </a:t>
            </a:r>
            <a:endParaRPr lang="en-GB" noProof="0" dirty="0"/>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Key message </a:t>
            </a:r>
            <a:endParaRPr lang="en-GB" noProof="0" dirty="0">
              <a:effectLst/>
            </a:endParaRPr>
          </a:p>
          <a:p>
            <a:r>
              <a:rPr lang="en-GB" sz="1200" kern="1200" noProof="0" dirty="0">
                <a:solidFill>
                  <a:schemeClr val="tx1"/>
                </a:solidFill>
                <a:effectLst/>
                <a:latin typeface="+mn-lt"/>
                <a:ea typeface="+mn-ea"/>
                <a:cs typeface="+mn-cs"/>
              </a:rPr>
              <a:t>The purpose of the service level management practice is to set clear business-based targets for service levels, and to ensure that delivery of services is properly assessed, monitored, and managed against these targets. </a:t>
            </a:r>
          </a:p>
          <a:p>
            <a:endParaRPr lang="en-GB" noProof="0" dirty="0">
              <a:effectLst/>
            </a:endParaRPr>
          </a:p>
          <a:p>
            <a:r>
              <a:rPr lang="en-GB" sz="1200" kern="1200" noProof="0" dirty="0">
                <a:solidFill>
                  <a:schemeClr val="tx1"/>
                </a:solidFill>
                <a:effectLst/>
                <a:latin typeface="+mn-lt"/>
                <a:ea typeface="+mn-ea"/>
                <a:cs typeface="+mn-cs"/>
              </a:rPr>
              <a:t>The service level management practice helps to set and manage a shared view of the quality of services between the service provider and the service consumer, aimed at all key stakeholders on both sides. This shared view is usually described in an agreement document, which may be written in various levels of formality. This applies to both the expected and actual service quality, from initial contact to the present, and covers service offerings and proposed value throughout the entirety of the service relationship. The service level management practice also includes monitoring and evaluation of the actual service quality and continual improvement of the services and agreements. Figure 2.1 illustrates the key activities of the practice.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257</a:t>
            </a:fld>
            <a:endParaRPr lang="sv-SE"/>
          </a:p>
        </p:txBody>
      </p:sp>
    </p:spTree>
    <p:extLst>
      <p:ext uri="{BB962C8B-B14F-4D97-AF65-F5344CB8AC3E}">
        <p14:creationId xmlns:p14="http://schemas.microsoft.com/office/powerpoint/2010/main" val="196563300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2.3 SCOPE </a:t>
            </a:r>
            <a:endParaRPr lang="en-GB" noProof="0" dirty="0">
              <a:effectLst/>
            </a:endParaRPr>
          </a:p>
          <a:p>
            <a:r>
              <a:rPr lang="en-GB" sz="1200" kern="1200" noProof="0" dirty="0">
                <a:solidFill>
                  <a:schemeClr val="tx1"/>
                </a:solidFill>
                <a:effectLst/>
                <a:latin typeface="+mn-lt"/>
                <a:ea typeface="+mn-ea"/>
                <a:cs typeface="+mn-cs"/>
              </a:rPr>
              <a:t>The scope of the service level management practice includes: </a:t>
            </a:r>
          </a:p>
          <a:p>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tactical and operational communications with customers regarding expected, agreed, and actual service quality, as well as their service experience. This includes the collection of feedback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negotiating, entering, and maintaining SLAs with customers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understanding the design and architecture of services and dependencies between services and other configuration items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continual review of achieved service levels versus agreed and expected service levels </a:t>
            </a:r>
            <a:endParaRPr lang="en-GB" noProof="0" dirty="0">
              <a:effectLst/>
            </a:endParaRPr>
          </a:p>
          <a:p>
            <a:pPr lvl="1"/>
            <a:r>
              <a:rPr lang="en-GB" sz="1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initiating service improvements, including improvements to agreements, monitoring, and reporting.</a:t>
            </a:r>
          </a:p>
          <a:p>
            <a:pPr lvl="1"/>
            <a:r>
              <a:rPr lang="en-GB" sz="1200" kern="1200" noProof="0" dirty="0">
                <a:solidFill>
                  <a:schemeClr val="tx1"/>
                </a:solidFill>
                <a:effectLst/>
                <a:latin typeface="+mn-lt"/>
                <a:ea typeface="+mn-ea"/>
                <a:cs typeface="+mn-cs"/>
              </a:rPr>
              <a:t> </a:t>
            </a:r>
            <a:endParaRPr lang="en-GB" noProof="0" dirty="0">
              <a:effectLst/>
            </a:endParaRPr>
          </a:p>
          <a:p>
            <a:pPr lvl="1"/>
            <a:r>
              <a:rPr lang="en-GB" sz="1200" kern="1200" noProof="0" dirty="0">
                <a:solidFill>
                  <a:schemeClr val="tx1"/>
                </a:solidFill>
                <a:effectLst/>
                <a:latin typeface="+mn-lt"/>
                <a:ea typeface="+mn-ea"/>
                <a:cs typeface="+mn-cs"/>
              </a:rPr>
              <a:t>There are a number of activities and areas of responsibility that are not included in the service level management practice, although they are still closely related to it. It is important to remember that ITIL practices are merely collections of tools to use in the context of value streams; they should be combined as necessary, depending on the situation.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258</a:t>
            </a:fld>
            <a:endParaRPr lang="sv-SE"/>
          </a:p>
        </p:txBody>
      </p:sp>
    </p:spTree>
    <p:extLst>
      <p:ext uri="{BB962C8B-B14F-4D97-AF65-F5344CB8AC3E}">
        <p14:creationId xmlns:p14="http://schemas.microsoft.com/office/powerpoint/2010/main" val="65037279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 PRACTICE SUCCESS FACTORS </a:t>
            </a:r>
            <a:endParaRPr lang="en-GB" noProof="0" dirty="0"/>
          </a:p>
          <a:p>
            <a:r>
              <a:rPr lang="en-GB" sz="1200" kern="1200" noProof="0" dirty="0">
                <a:solidFill>
                  <a:schemeClr val="tx1"/>
                </a:solidFill>
                <a:effectLst/>
                <a:latin typeface="+mn-lt"/>
                <a:ea typeface="+mn-ea"/>
                <a:cs typeface="+mn-cs"/>
              </a:rPr>
              <a:t>A practice success factor (PSF) is more than a task or activity; it includes components from all four dimensions of service management. The nature of the activities and resources of PSFs within a practice may differ, but together they ensure that the practice is effective. </a:t>
            </a:r>
          </a:p>
          <a:p>
            <a:endParaRPr lang="en-GB" noProof="0" dirty="0"/>
          </a:p>
          <a:p>
            <a:r>
              <a:rPr lang="en-GB" sz="1200" kern="1200" noProof="0" dirty="0">
                <a:solidFill>
                  <a:schemeClr val="tx1"/>
                </a:solidFill>
                <a:effectLst/>
                <a:latin typeface="+mn-lt"/>
                <a:ea typeface="+mn-ea"/>
                <a:cs typeface="+mn-cs"/>
              </a:rPr>
              <a:t>The service level management practice includes the following PSFs: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establishing a shared view of target service levels with customers </a:t>
            </a:r>
            <a:endParaRPr lang="en-GB" noProof="0" dirty="0">
              <a:effectLst/>
            </a:endParaRPr>
          </a:p>
          <a:p>
            <a:r>
              <a:rPr lang="en-GB" sz="1200" kern="1200" noProof="0" dirty="0">
                <a:solidFill>
                  <a:schemeClr val="tx1"/>
                </a:solidFill>
                <a:effectLst/>
                <a:latin typeface="+mn-lt"/>
                <a:ea typeface="+mn-ea"/>
                <a:cs typeface="+mn-cs"/>
              </a:rPr>
              <a:t>●  overseeing how the organization meets the defined service levels through the collection, analysis, storage, and reporting of the relevant metrics for the identified services </a:t>
            </a:r>
            <a:endParaRPr lang="en-GB" noProof="0" dirty="0">
              <a:effectLst/>
            </a:endParaRPr>
          </a:p>
          <a:p>
            <a:r>
              <a:rPr lang="en-GB" sz="1200" kern="1200" noProof="0" dirty="0">
                <a:solidFill>
                  <a:schemeClr val="tx1"/>
                </a:solidFill>
                <a:effectLst/>
                <a:latin typeface="+mn-lt"/>
                <a:ea typeface="+mn-ea"/>
                <a:cs typeface="+mn-cs"/>
              </a:rPr>
              <a:t>●  performing service reviews to ensure that the current set of services continues to meet the needs of the organization and its customers </a:t>
            </a:r>
            <a:endParaRPr lang="en-GB" noProof="0" dirty="0">
              <a:effectLst/>
            </a:endParaRPr>
          </a:p>
          <a:p>
            <a:r>
              <a:rPr lang="en-GB" sz="1200" kern="1200" noProof="0" dirty="0">
                <a:solidFill>
                  <a:schemeClr val="tx1"/>
                </a:solidFill>
                <a:effectLst/>
                <a:latin typeface="+mn-lt"/>
                <a:ea typeface="+mn-ea"/>
                <a:cs typeface="+mn-cs"/>
              </a:rPr>
              <a:t>●  capturing and reporting on improvement opportunities, including performance against defined service levels and stakeholder satisfaction.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259</a:t>
            </a:fld>
            <a:endParaRPr lang="sv-SE"/>
          </a:p>
        </p:txBody>
      </p:sp>
    </p:spTree>
    <p:extLst>
      <p:ext uri="{BB962C8B-B14F-4D97-AF65-F5344CB8AC3E}">
        <p14:creationId xmlns:p14="http://schemas.microsoft.com/office/powerpoint/2010/main" val="410370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0963" y="744538"/>
            <a:ext cx="6621462" cy="37258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26</a:t>
            </a:fld>
            <a:endParaRPr lang="en-US" dirty="0"/>
          </a:p>
        </p:txBody>
      </p:sp>
    </p:spTree>
    <p:extLst>
      <p:ext uri="{BB962C8B-B14F-4D97-AF65-F5344CB8AC3E}">
        <p14:creationId xmlns:p14="http://schemas.microsoft.com/office/powerpoint/2010/main" val="340372620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2.4.1 Establishing a shared view of target service levels with customers </a:t>
            </a:r>
            <a:endParaRPr lang="en-GB" noProof="0" dirty="0">
              <a:effectLst/>
            </a:endParaRPr>
          </a:p>
          <a:p>
            <a:r>
              <a:rPr lang="en-GB" sz="1200" kern="1200" noProof="0" dirty="0">
                <a:solidFill>
                  <a:schemeClr val="tx1"/>
                </a:solidFill>
                <a:effectLst/>
                <a:latin typeface="+mn-lt"/>
                <a:ea typeface="+mn-ea"/>
                <a:cs typeface="+mn-cs"/>
              </a:rPr>
              <a:t>Interactions with customers vary significantly across different service relationship models; for example, between internal and external service provisions; between large organizations and between individuals; and between tailored and out-of-the-box services. The latter has the strongest effect on the approach to establishing a shared view of target service levels with customers. </a:t>
            </a:r>
            <a:endParaRPr lang="en-GB" noProof="0" dirty="0"/>
          </a:p>
          <a:p>
            <a:endParaRPr lang="en-GB" noProof="0" dirty="0">
              <a:effectLst/>
            </a:endParaRPr>
          </a:p>
          <a:p>
            <a:r>
              <a:rPr lang="en-GB" sz="1200" kern="1200" noProof="0" dirty="0">
                <a:solidFill>
                  <a:schemeClr val="tx1"/>
                </a:solidFill>
                <a:effectLst/>
                <a:latin typeface="+mn-lt"/>
                <a:ea typeface="+mn-ea"/>
                <a:cs typeface="+mn-cs"/>
              </a:rPr>
              <a:t>When a service provider and a customer establish a shared view of a tailored service, they usually discuss customer needs and expectations, aiming to create a service specification that would satisfy all stakeholders, including: </a:t>
            </a:r>
          </a:p>
          <a:p>
            <a:endParaRPr lang="en-GB" noProof="0" dirty="0"/>
          </a:p>
          <a:p>
            <a:r>
              <a:rPr lang="en-GB" sz="1200" kern="1200" noProof="0" dirty="0">
                <a:solidFill>
                  <a:schemeClr val="tx1"/>
                </a:solidFill>
                <a:effectLst/>
                <a:latin typeface="+mn-lt"/>
                <a:ea typeface="+mn-ea"/>
                <a:cs typeface="+mn-cs"/>
              </a:rPr>
              <a:t>● the customers, users, and sponsors of service consumption on the consumer side </a:t>
            </a:r>
          </a:p>
          <a:p>
            <a:r>
              <a:rPr lang="en-GB" sz="1200" kern="1200" noProof="0" dirty="0">
                <a:solidFill>
                  <a:schemeClr val="tx1"/>
                </a:solidFill>
                <a:effectLst/>
                <a:latin typeface="+mn-lt"/>
                <a:ea typeface="+mn-ea"/>
                <a:cs typeface="+mn-cs"/>
              </a:rPr>
              <a:t>● the service delivery teams and the service provision sponsors on the provider side.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If the service being discussed has not been created yet, it should involve service architects and service designers, as well as business analysts and service development teams. However, these teams may not be needed if the services have already been designed and are currently available to customers.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Usually, the scope of the service quality being discussed is narrowed with every step in the process, from the outlining of consumer needs, to the agreement of the SLA. For example: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When customers express their expectations to the service provider, they only partially represent the needs of the organization. </a:t>
            </a:r>
            <a:endParaRPr lang="en-GB" noProof="0" dirty="0">
              <a:effectLst/>
            </a:endParaRPr>
          </a:p>
          <a:p>
            <a:r>
              <a:rPr lang="en-GB" sz="1200" kern="1200" noProof="0" dirty="0">
                <a:solidFill>
                  <a:schemeClr val="tx1"/>
                </a:solidFill>
                <a:effectLst/>
                <a:latin typeface="+mn-lt"/>
                <a:ea typeface="+mn-ea"/>
                <a:cs typeface="+mn-cs"/>
              </a:rPr>
              <a:t>●  When customers and service provider representatives agree on the service requirements (based on the communicated expectations), the scope of what is being discussed is narrowed again. </a:t>
            </a:r>
            <a:endParaRPr lang="en-GB" noProof="0" dirty="0">
              <a:effectLst/>
            </a:endParaRPr>
          </a:p>
          <a:p>
            <a:r>
              <a:rPr lang="en-GB" sz="1200" kern="1200" noProof="0" dirty="0">
                <a:solidFill>
                  <a:schemeClr val="tx1"/>
                </a:solidFill>
                <a:effectLst/>
                <a:latin typeface="+mn-lt"/>
                <a:ea typeface="+mn-ea"/>
                <a:cs typeface="+mn-cs"/>
              </a:rPr>
              <a:t>●  Finally, after the service provider creates a description of a service level that can be delivered with the required level of assurance and liability, the scope becomes even narrower (Figure 2.2).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For out-of-the-box services, available service levels are usually pre-defined by the service provider based on a mixture of market and business intelligence. For example: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Consumer needs are explored and analysed by the marketing and business analysis teams of the service provider. These are likely to be different from the needs of any single given consumer. </a:t>
            </a:r>
            <a:endParaRPr lang="en-GB" noProof="0" dirty="0">
              <a:effectLst/>
            </a:endParaRPr>
          </a:p>
          <a:p>
            <a:r>
              <a:rPr lang="en-GB" sz="1200" kern="1200" noProof="0" dirty="0">
                <a:solidFill>
                  <a:schemeClr val="tx1"/>
                </a:solidFill>
                <a:effectLst/>
                <a:latin typeface="+mn-lt"/>
                <a:ea typeface="+mn-ea"/>
                <a:cs typeface="+mn-cs"/>
              </a:rPr>
              <a:t>●  The service provider’s architects and designers create a service and supporting service quality specification, based on assumptions made about the consumer’s needs. This does not usually meet </a:t>
            </a:r>
          </a:p>
          <a:p>
            <a:r>
              <a:rPr lang="en-GB" sz="1200" kern="1200" noProof="0" dirty="0">
                <a:solidFill>
                  <a:schemeClr val="tx1"/>
                </a:solidFill>
                <a:effectLst/>
                <a:latin typeface="+mn-lt"/>
                <a:ea typeface="+mn-ea"/>
                <a:cs typeface="+mn-cs"/>
              </a:rPr>
              <a:t>     all of the captured needs of the consumer. </a:t>
            </a:r>
            <a:endParaRPr lang="en-GB" noProof="0" dirty="0">
              <a:effectLst/>
            </a:endParaRPr>
          </a:p>
          <a:p>
            <a:r>
              <a:rPr lang="en-GB" sz="1200" kern="1200" noProof="0" dirty="0">
                <a:solidFill>
                  <a:schemeClr val="tx1"/>
                </a:solidFill>
                <a:effectLst/>
                <a:latin typeface="+mn-lt"/>
                <a:ea typeface="+mn-ea"/>
                <a:cs typeface="+mn-cs"/>
              </a:rPr>
              <a:t>●  Some of the characteristics of the specification are then announced to potential consumers as service offerings (sometimes with different service levels, such as gold, silver, bronze, etc.) </a:t>
            </a:r>
            <a:endParaRPr lang="en-GB" noProof="0" dirty="0">
              <a:effectLst/>
            </a:endParaRPr>
          </a:p>
          <a:p>
            <a:r>
              <a:rPr lang="en-GB" sz="1200" kern="1200" noProof="0" dirty="0">
                <a:solidFill>
                  <a:schemeClr val="tx1"/>
                </a:solidFill>
                <a:effectLst/>
                <a:latin typeface="+mn-lt"/>
                <a:ea typeface="+mn-ea"/>
                <a:cs typeface="+mn-cs"/>
              </a:rPr>
              <a:t>●  Finally, some components of the announced offering are affirmed in a formally agreed SLA (Figure 2.3). </a:t>
            </a:r>
          </a:p>
          <a:p>
            <a:endParaRPr lang="en-GB" noProof="0" dirty="0">
              <a:effectLst/>
            </a:endParaRPr>
          </a:p>
          <a:p>
            <a:r>
              <a:rPr lang="en-GB" sz="1200" kern="1200" noProof="0" dirty="0">
                <a:solidFill>
                  <a:schemeClr val="tx1"/>
                </a:solidFill>
                <a:effectLst/>
                <a:latin typeface="+mn-lt"/>
                <a:ea typeface="+mn-ea"/>
                <a:cs typeface="+mn-cs"/>
              </a:rPr>
              <a:t>All metrics that are defined as an agreed service level should have a clear approach to measurement and reporting. For tailored services, defining this approach can be a part of the initial target service level negotiation. For out-of-the-box services, available metrics and means of measurement are usually pre-defined during service design, with measurement and reporting tools integrated into the service.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term ‘service level’ can be defined in multiple ways with various levels of formality. However, it is possible to identify key aspects of service quality that are typically discussed and agreed upon. Table 2.2 lists these aspects and provides examples of metrics that may be included in the agreed (or implied) service level.</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260</a:t>
            </a:fld>
            <a:endParaRPr lang="sv-SE"/>
          </a:p>
        </p:txBody>
      </p:sp>
    </p:spTree>
    <p:extLst>
      <p:ext uri="{BB962C8B-B14F-4D97-AF65-F5344CB8AC3E}">
        <p14:creationId xmlns:p14="http://schemas.microsoft.com/office/powerpoint/2010/main" val="422272213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2.4.1 Establishing a shared view of target service levels with customers (continued)</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some cases, organizations include metrics of the outcomes of service consumption in the scope of the measured service level. It can be done by an outcome-based description of service functionality or by introducing a new aspect of measurement. This approach requires a strong cooperative relationship between the service provider and service consumer.</a:t>
            </a:r>
          </a:p>
          <a:p>
            <a:endParaRPr lang="en-GB" noProof="0" dirty="0"/>
          </a:p>
          <a:p>
            <a:r>
              <a:rPr lang="en-GB" sz="1200" kern="1200" noProof="0" dirty="0">
                <a:solidFill>
                  <a:schemeClr val="tx1"/>
                </a:solidFill>
                <a:effectLst/>
                <a:latin typeface="+mn-lt"/>
                <a:ea typeface="+mn-ea"/>
                <a:cs typeface="+mn-cs"/>
              </a:rPr>
              <a:t>Despite the best efforts to capture and meet expectations, the agreed service level usually differs from the expectations that the service should meet, sometimes quite significantly. It is typically not possible to achieve an ideal situation where everything is agreed in advance to the complete and mutual satisfaction of all stakeholders. Nevertheless, it is very important for the success of the service relationship that the service provider and consumer have a shared view of the service quality. This can be ensured by applying the ITIL guiding principles, as shown in Table 2.3. Please note that the guiding principles should be applied to the whole service level management practice, so Table 2.3 should only be used as an example. </a:t>
            </a:r>
            <a:endParaRPr lang="en-GB" noProof="0" dirty="0"/>
          </a:p>
          <a:p>
            <a:endParaRPr lang="en-GB" noProof="0" dirty="0"/>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261</a:t>
            </a:fld>
            <a:endParaRPr lang="sv-SE"/>
          </a:p>
        </p:txBody>
      </p:sp>
    </p:spTree>
    <p:extLst>
      <p:ext uri="{BB962C8B-B14F-4D97-AF65-F5344CB8AC3E}">
        <p14:creationId xmlns:p14="http://schemas.microsoft.com/office/powerpoint/2010/main" val="369342447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2.4.2 Overseeing how the organization meets the defined service levels </a:t>
            </a:r>
            <a:endParaRPr lang="en-GB" noProof="0" dirty="0"/>
          </a:p>
          <a:p>
            <a:r>
              <a:rPr lang="en-GB" sz="1200" kern="1200" noProof="0" dirty="0">
                <a:solidFill>
                  <a:schemeClr val="tx1"/>
                </a:solidFill>
                <a:effectLst/>
                <a:latin typeface="+mn-lt"/>
                <a:ea typeface="+mn-ea"/>
                <a:cs typeface="+mn-cs"/>
              </a:rPr>
              <a:t>When a shared understanding of the target service level is established, and actual service delivery has started, the service provider should control the actual quality of the services from three main perspectives: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Achieved service level </a:t>
            </a:r>
            <a:r>
              <a:rPr lang="en-GB" sz="1200" kern="1200" noProof="0" dirty="0">
                <a:solidFill>
                  <a:schemeClr val="tx1"/>
                </a:solidFill>
                <a:effectLst/>
                <a:latin typeface="+mn-lt"/>
                <a:ea typeface="+mn-ea"/>
                <a:cs typeface="+mn-cs"/>
              </a:rPr>
              <a:t>Against the agreed service level, based on agreed measurements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User satisfaction with the service </a:t>
            </a:r>
            <a:r>
              <a:rPr lang="en-GB" sz="1200" kern="1200" noProof="0" dirty="0">
                <a:solidFill>
                  <a:schemeClr val="tx1"/>
                </a:solidFill>
                <a:effectLst/>
                <a:latin typeface="+mn-lt"/>
                <a:ea typeface="+mn-ea"/>
                <a:cs typeface="+mn-cs"/>
              </a:rPr>
              <a:t>Based on impromptu feedback, transaction-based feedback and  periodic surveys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Customer satisfaction with the service </a:t>
            </a:r>
            <a:r>
              <a:rPr lang="en-GB" sz="1200" kern="1200" noProof="0" dirty="0">
                <a:solidFill>
                  <a:schemeClr val="tx1"/>
                </a:solidFill>
                <a:effectLst/>
                <a:latin typeface="+mn-lt"/>
                <a:ea typeface="+mn-ea"/>
                <a:cs typeface="+mn-cs"/>
              </a:rPr>
              <a:t>Based on periodic discussions, surveys, or real-time scanning of the customer sentiment on social media. </a:t>
            </a:r>
          </a:p>
          <a:p>
            <a:endParaRPr lang="en-GB" noProof="0" dirty="0"/>
          </a:p>
          <a:p>
            <a:r>
              <a:rPr lang="en-GB" sz="1200" kern="1200" noProof="0" dirty="0">
                <a:solidFill>
                  <a:schemeClr val="tx1"/>
                </a:solidFill>
                <a:effectLst/>
                <a:latin typeface="+mn-lt"/>
                <a:ea typeface="+mn-ea"/>
                <a:cs typeface="+mn-cs"/>
              </a:rPr>
              <a:t>Data from these sources should be collected, stored, analysed, and the resulting information reported to relevant stakeholders on both the provider’s and consumer’s sides. These may include (but are not limited to): </a:t>
            </a:r>
          </a:p>
          <a:p>
            <a:endParaRPr lang="en-GB" noProof="0" dirty="0"/>
          </a:p>
          <a:p>
            <a:r>
              <a:rPr lang="en-GB" sz="1200" kern="1200" noProof="0" dirty="0">
                <a:solidFill>
                  <a:schemeClr val="tx1"/>
                </a:solidFill>
                <a:effectLst/>
                <a:latin typeface="+mn-lt"/>
                <a:ea typeface="+mn-ea"/>
                <a:cs typeface="+mn-cs"/>
              </a:rPr>
              <a:t>● consumer stakeholders: </a:t>
            </a:r>
          </a:p>
          <a:p>
            <a:r>
              <a:rPr lang="en-GB" sz="1200" kern="1200" noProof="0" dirty="0">
                <a:solidFill>
                  <a:schemeClr val="tx1"/>
                </a:solidFill>
                <a:effectLst/>
                <a:latin typeface="+mn-lt"/>
                <a:ea typeface="+mn-ea"/>
                <a:cs typeface="+mn-cs"/>
              </a:rPr>
              <a:t>● sponsors </a:t>
            </a:r>
          </a:p>
          <a:p>
            <a:r>
              <a:rPr lang="en-GB" sz="1200" kern="1200" noProof="0" dirty="0">
                <a:solidFill>
                  <a:schemeClr val="tx1"/>
                </a:solidFill>
                <a:effectLst/>
                <a:latin typeface="+mn-lt"/>
                <a:ea typeface="+mn-ea"/>
                <a:cs typeface="+mn-cs"/>
              </a:rPr>
              <a:t>● customers </a:t>
            </a:r>
            <a:endParaRPr lang="en-GB" noProof="0" dirty="0"/>
          </a:p>
          <a:p>
            <a:r>
              <a:rPr lang="en-GB" sz="1200" kern="1200" noProof="0" dirty="0">
                <a:solidFill>
                  <a:schemeClr val="tx1"/>
                </a:solidFill>
                <a:effectLst/>
                <a:latin typeface="+mn-lt"/>
                <a:ea typeface="+mn-ea"/>
                <a:cs typeface="+mn-cs"/>
              </a:rPr>
              <a:t>● users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provider stakeholders: </a:t>
            </a:r>
            <a:endParaRPr lang="en-GB" noProof="0" dirty="0"/>
          </a:p>
          <a:p>
            <a:r>
              <a:rPr lang="en-GB" sz="1200" kern="1200" noProof="0" dirty="0">
                <a:solidFill>
                  <a:schemeClr val="tx1"/>
                </a:solidFill>
                <a:effectLst/>
                <a:latin typeface="+mn-lt"/>
                <a:ea typeface="+mn-ea"/>
                <a:cs typeface="+mn-cs"/>
              </a:rPr>
              <a:t>● roles/teams responsible for the customer relationship</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product and service owners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leads of the teams involved in the delivery of the service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representatives of suppliers/partners involved in service delivery.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most common means of providing service achievement information is through regular interval-based reporting, combined with event-based reports for service outages and other significant events.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in some cases it is better to provide an interface for ongoing monitoring of a service level and, where applicable, user satisfaction. This helps to increase visibility of the service quality and transparency of the service relationship. Service level dashboards can be used to present the current status of service(s) to service provider teams, users, or customers. Note that the format and scope of the information presented may differ depending on the intended audience.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service level management practice does not include the design and execution of the collection of service level data. This is done using the service design, monitoring and event management, and measurement and reporting practices. The service level management practice is focused on making sense out of the data collected. It then focuses on communicating and reviewing the data with stakeholders, starting with the customers.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262</a:t>
            </a:fld>
            <a:endParaRPr lang="sv-SE"/>
          </a:p>
        </p:txBody>
      </p:sp>
    </p:spTree>
    <p:extLst>
      <p:ext uri="{BB962C8B-B14F-4D97-AF65-F5344CB8AC3E}">
        <p14:creationId xmlns:p14="http://schemas.microsoft.com/office/powerpoint/2010/main" val="313506272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sv-SE" sz="1200" b="1" kern="1200" dirty="0">
                <a:solidFill>
                  <a:schemeClr val="tx1"/>
                </a:solidFill>
                <a:effectLst/>
                <a:latin typeface="+mn-lt"/>
                <a:ea typeface="+mn-ea"/>
                <a:cs typeface="+mn-cs"/>
              </a:rPr>
              <a:t>2.4.3 </a:t>
            </a:r>
            <a:r>
              <a:rPr lang="sv-SE" sz="1200" b="1" kern="1200" dirty="0" err="1">
                <a:solidFill>
                  <a:schemeClr val="tx1"/>
                </a:solidFill>
                <a:effectLst/>
                <a:latin typeface="+mn-lt"/>
                <a:ea typeface="+mn-ea"/>
                <a:cs typeface="+mn-cs"/>
              </a:rPr>
              <a:t>Performing</a:t>
            </a:r>
            <a:r>
              <a:rPr lang="sv-SE" sz="1200" b="1" kern="1200" dirty="0">
                <a:solidFill>
                  <a:schemeClr val="tx1"/>
                </a:solidFill>
                <a:effectLst/>
                <a:latin typeface="+mn-lt"/>
                <a:ea typeface="+mn-ea"/>
                <a:cs typeface="+mn-cs"/>
              </a:rPr>
              <a:t> service </a:t>
            </a:r>
            <a:r>
              <a:rPr lang="sv-SE" sz="1200" b="1" kern="1200" dirty="0" err="1">
                <a:solidFill>
                  <a:schemeClr val="tx1"/>
                </a:solidFill>
                <a:effectLst/>
                <a:latin typeface="+mn-lt"/>
                <a:ea typeface="+mn-ea"/>
                <a:cs typeface="+mn-cs"/>
              </a:rPr>
              <a:t>reviews</a:t>
            </a:r>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The </a:t>
            </a:r>
            <a:r>
              <a:rPr lang="sv-SE" sz="1200" kern="1200" dirty="0" err="1">
                <a:solidFill>
                  <a:schemeClr val="tx1"/>
                </a:solidFill>
                <a:effectLst/>
                <a:latin typeface="+mn-lt"/>
                <a:ea typeface="+mn-ea"/>
                <a:cs typeface="+mn-cs"/>
              </a:rPr>
              <a:t>aim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is to </a:t>
            </a:r>
            <a:r>
              <a:rPr lang="sv-SE" sz="1200" kern="1200" dirty="0" err="1">
                <a:solidFill>
                  <a:schemeClr val="tx1"/>
                </a:solidFill>
                <a:effectLst/>
                <a:latin typeface="+mn-lt"/>
                <a:ea typeface="+mn-ea"/>
                <a:cs typeface="+mn-cs"/>
              </a:rPr>
              <a:t>establish</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shared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view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achieved</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quality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value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enabled</a:t>
            </a:r>
            <a:r>
              <a:rPr lang="sv-SE" sz="1200" kern="1200" dirty="0">
                <a:solidFill>
                  <a:schemeClr val="tx1"/>
                </a:solidFill>
                <a:effectLst/>
                <a:latin typeface="+mn-lt"/>
                <a:ea typeface="+mn-ea"/>
                <a:cs typeface="+mn-cs"/>
              </a:rPr>
              <a:t> by the service, and to </a:t>
            </a:r>
            <a:r>
              <a:rPr lang="sv-SE" sz="1200" kern="1200" dirty="0" err="1">
                <a:solidFill>
                  <a:schemeClr val="tx1"/>
                </a:solidFill>
                <a:effectLst/>
                <a:latin typeface="+mn-lt"/>
                <a:ea typeface="+mn-ea"/>
                <a:cs typeface="+mn-cs"/>
              </a:rPr>
              <a:t>initiate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necessary</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improvements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appropriate</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commercial</a:t>
            </a:r>
            <a:r>
              <a:rPr lang="sv-SE" sz="1200" kern="1200" dirty="0">
                <a:solidFill>
                  <a:schemeClr val="tx1"/>
                </a:solidFill>
                <a:effectLst/>
                <a:latin typeface="+mn-lt"/>
                <a:ea typeface="+mn-ea"/>
                <a:cs typeface="+mn-cs"/>
              </a:rPr>
              <a:t> service relationships,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be a </a:t>
            </a:r>
            <a:r>
              <a:rPr lang="sv-SE" sz="1200" kern="1200" dirty="0" err="1">
                <a:solidFill>
                  <a:schemeClr val="tx1"/>
                </a:solidFill>
                <a:effectLst/>
                <a:latin typeface="+mn-lt"/>
                <a:ea typeface="+mn-ea"/>
                <a:cs typeface="+mn-cs"/>
              </a:rPr>
              <a:t>prerequisite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invoicing</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consumer</a:t>
            </a:r>
            <a:r>
              <a:rPr lang="sv-SE" sz="1200" kern="1200" dirty="0">
                <a:solidFill>
                  <a:schemeClr val="tx1"/>
                </a:solidFill>
                <a:effectLst/>
                <a:latin typeface="+mn-lt"/>
                <a:ea typeface="+mn-ea"/>
                <a:cs typeface="+mn-cs"/>
              </a:rPr>
              <a:t> or a trigger to </a:t>
            </a:r>
            <a:r>
              <a:rPr lang="sv-SE" sz="1200" kern="1200" dirty="0" err="1">
                <a:solidFill>
                  <a:schemeClr val="tx1"/>
                </a:solidFill>
                <a:effectLst/>
                <a:latin typeface="+mn-lt"/>
                <a:ea typeface="+mn-ea"/>
                <a:cs typeface="+mn-cs"/>
              </a:rPr>
              <a:t>adjust</a:t>
            </a:r>
            <a:r>
              <a:rPr lang="sv-SE" sz="1200" kern="1200" dirty="0">
                <a:solidFill>
                  <a:schemeClr val="tx1"/>
                </a:solidFill>
                <a:effectLst/>
                <a:latin typeface="+mn-lt"/>
                <a:ea typeface="+mn-ea"/>
                <a:cs typeface="+mn-cs"/>
              </a:rPr>
              <a:t> bills.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be </a:t>
            </a:r>
            <a:r>
              <a:rPr lang="sv-SE" sz="1200" kern="1200" dirty="0" err="1">
                <a:solidFill>
                  <a:schemeClr val="tx1"/>
                </a:solidFill>
                <a:effectLst/>
                <a:latin typeface="+mn-lt"/>
                <a:ea typeface="+mn-ea"/>
                <a:cs typeface="+mn-cs"/>
              </a:rPr>
              <a:t>interval-based</a:t>
            </a:r>
            <a:r>
              <a:rPr lang="sv-SE" sz="1200" kern="1200" dirty="0">
                <a:solidFill>
                  <a:schemeClr val="tx1"/>
                </a:solidFill>
                <a:effectLst/>
                <a:latin typeface="+mn-lt"/>
                <a:ea typeface="+mn-ea"/>
                <a:cs typeface="+mn-cs"/>
              </a:rPr>
              <a:t> or event-</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Interval-based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take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regularly</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agreed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time</a:t>
            </a:r>
            <a:r>
              <a:rPr lang="sv-SE" sz="1200" kern="1200" dirty="0">
                <a:solidFill>
                  <a:schemeClr val="tx1"/>
                </a:solidFill>
                <a:effectLst/>
                <a:latin typeface="+mn-lt"/>
                <a:ea typeface="+mn-ea"/>
                <a:cs typeface="+mn-cs"/>
              </a:rPr>
              <a:t> periods. The </a:t>
            </a:r>
            <a:r>
              <a:rPr lang="sv-SE" sz="1200" kern="1200" dirty="0" err="1">
                <a:solidFill>
                  <a:schemeClr val="tx1"/>
                </a:solidFill>
                <a:effectLst/>
                <a:latin typeface="+mn-lt"/>
                <a:ea typeface="+mn-ea"/>
                <a:cs typeface="+mn-cs"/>
              </a:rPr>
              <a:t>intervals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depend</a:t>
            </a:r>
            <a:r>
              <a:rPr lang="sv-SE" sz="1200" kern="1200" dirty="0">
                <a:solidFill>
                  <a:schemeClr val="tx1"/>
                </a:solidFill>
                <a:effectLst/>
                <a:latin typeface="+mn-lt"/>
                <a:ea typeface="+mn-ea"/>
                <a:cs typeface="+mn-cs"/>
              </a:rPr>
              <a:t> on </a:t>
            </a:r>
            <a:r>
              <a:rPr lang="sv-SE" sz="1200" kern="1200" dirty="0" err="1">
                <a:solidFill>
                  <a:schemeClr val="tx1"/>
                </a:solidFill>
                <a:effectLst/>
                <a:latin typeface="+mn-lt"/>
                <a:ea typeface="+mn-ea"/>
                <a:cs typeface="+mn-cs"/>
              </a:rPr>
              <a:t>factors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such</a:t>
            </a:r>
            <a:r>
              <a:rPr lang="sv-SE" sz="1200" kern="1200" dirty="0">
                <a:solidFill>
                  <a:schemeClr val="tx1"/>
                </a:solidFill>
                <a:effectLst/>
                <a:latin typeface="+mn-lt"/>
                <a:ea typeface="+mn-ea"/>
                <a:cs typeface="+mn-cs"/>
              </a:rPr>
              <a:t> as </a:t>
            </a:r>
            <a:r>
              <a:rPr lang="sv-SE" sz="1200" kern="1200" dirty="0" err="1">
                <a:solidFill>
                  <a:schemeClr val="tx1"/>
                </a:solidFill>
                <a:effectLst/>
                <a:latin typeface="+mn-lt"/>
                <a:ea typeface="+mn-ea"/>
                <a:cs typeface="+mn-cs"/>
              </a:rPr>
              <a:t>previous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satisfaction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the service; the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changes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introduced</a:t>
            </a:r>
            <a:r>
              <a:rPr lang="sv-SE" sz="1200" kern="1200" dirty="0">
                <a:solidFill>
                  <a:schemeClr val="tx1"/>
                </a:solidFill>
                <a:effectLst/>
                <a:latin typeface="+mn-lt"/>
                <a:ea typeface="+mn-ea"/>
                <a:cs typeface="+mn-cs"/>
              </a:rPr>
              <a:t> to the service </a:t>
            </a:r>
            <a:r>
              <a:rPr lang="sv-SE" sz="1200" kern="1200" dirty="0" err="1">
                <a:solidFill>
                  <a:schemeClr val="tx1"/>
                </a:solidFill>
                <a:effectLst/>
                <a:latin typeface="+mn-lt"/>
                <a:ea typeface="+mn-ea"/>
                <a:cs typeface="+mn-cs"/>
              </a:rPr>
              <a:t>since</a:t>
            </a:r>
            <a:r>
              <a:rPr lang="sv-SE" sz="1200" kern="1200" dirty="0">
                <a:solidFill>
                  <a:schemeClr val="tx1"/>
                </a:solidFill>
                <a:effectLst/>
                <a:latin typeface="+mn-lt"/>
                <a:ea typeface="+mn-ea"/>
                <a:cs typeface="+mn-cs"/>
              </a:rPr>
              <a:t> the last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likelihood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changes</a:t>
            </a:r>
            <a:r>
              <a:rPr lang="sv-SE" sz="1200" kern="1200" dirty="0">
                <a:solidFill>
                  <a:schemeClr val="tx1"/>
                </a:solidFill>
                <a:effectLst/>
                <a:latin typeface="+mn-lt"/>
                <a:ea typeface="+mn-ea"/>
                <a:cs typeface="+mn-cs"/>
              </a:rPr>
              <a:t> to service </a:t>
            </a:r>
            <a:r>
              <a:rPr lang="sv-SE" sz="1200" kern="1200" dirty="0" err="1">
                <a:solidFill>
                  <a:schemeClr val="tx1"/>
                </a:solidFill>
                <a:effectLst/>
                <a:latin typeface="+mn-lt"/>
                <a:ea typeface="+mn-ea"/>
                <a:cs typeface="+mn-cs"/>
              </a:rPr>
              <a:t>expectations</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requirements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interval-based</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do not </a:t>
            </a:r>
            <a:r>
              <a:rPr lang="sv-SE" sz="1200" kern="1200" dirty="0" err="1">
                <a:solidFill>
                  <a:schemeClr val="tx1"/>
                </a:solidFill>
                <a:effectLst/>
                <a:latin typeface="+mn-lt"/>
                <a:ea typeface="+mn-ea"/>
                <a:cs typeface="+mn-cs"/>
              </a:rPr>
              <a:t>usually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occur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once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month</a:t>
            </a:r>
            <a:r>
              <a:rPr lang="sv-SE" sz="1200" kern="1200" dirty="0">
                <a:solidFill>
                  <a:schemeClr val="tx1"/>
                </a:solidFill>
                <a:effectLst/>
                <a:latin typeface="+mn-lt"/>
                <a:ea typeface="+mn-ea"/>
                <a:cs typeface="+mn-cs"/>
              </a:rPr>
              <a:t>, and do not </a:t>
            </a:r>
            <a:r>
              <a:rPr lang="sv-SE" sz="1200" kern="1200" dirty="0" err="1">
                <a:solidFill>
                  <a:schemeClr val="tx1"/>
                </a:solidFill>
                <a:effectLst/>
                <a:latin typeface="+mn-lt"/>
                <a:ea typeface="+mn-ea"/>
                <a:cs typeface="+mn-cs"/>
              </a:rPr>
              <a:t>work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effectively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performed</a:t>
            </a:r>
            <a:r>
              <a:rPr lang="sv-SE" sz="1200" kern="1200" dirty="0">
                <a:solidFill>
                  <a:schemeClr val="tx1"/>
                </a:solidFill>
                <a:effectLst/>
                <a:latin typeface="+mn-lt"/>
                <a:ea typeface="+mn-ea"/>
                <a:cs typeface="+mn-cs"/>
              </a:rPr>
              <a:t> at </a:t>
            </a:r>
            <a:r>
              <a:rPr lang="sv-SE" sz="1200" kern="1200" dirty="0" err="1">
                <a:solidFill>
                  <a:schemeClr val="tx1"/>
                </a:solidFill>
                <a:effectLst/>
                <a:latin typeface="+mn-lt"/>
                <a:ea typeface="+mn-ea"/>
                <a:cs typeface="+mn-cs"/>
              </a:rPr>
              <a:t>intervals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longer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three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months</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Event-</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may</a:t>
            </a:r>
            <a:r>
              <a:rPr lang="sv-SE" sz="1200" kern="1200" dirty="0">
                <a:solidFill>
                  <a:schemeClr val="tx1"/>
                </a:solidFill>
                <a:effectLst/>
                <a:latin typeface="+mn-lt"/>
                <a:ea typeface="+mn-ea"/>
                <a:cs typeface="+mn-cs"/>
              </a:rPr>
              <a:t> be </a:t>
            </a:r>
            <a:r>
              <a:rPr lang="sv-SE" sz="1200" kern="1200" dirty="0" err="1">
                <a:solidFill>
                  <a:schemeClr val="tx1"/>
                </a:solidFill>
                <a:effectLst/>
                <a:latin typeface="+mn-lt"/>
                <a:ea typeface="+mn-ea"/>
                <a:cs typeface="+mn-cs"/>
              </a:rPr>
              <a:t>triggered</a:t>
            </a:r>
            <a:r>
              <a:rPr lang="sv-SE" sz="1200" kern="1200" dirty="0">
                <a:solidFill>
                  <a:schemeClr val="tx1"/>
                </a:solidFill>
                <a:effectLst/>
                <a:latin typeface="+mn-lt"/>
                <a:ea typeface="+mn-ea"/>
                <a:cs typeface="+mn-cs"/>
              </a:rPr>
              <a:t> by events </a:t>
            </a:r>
            <a:r>
              <a:rPr lang="sv-SE" sz="1200" kern="1200" dirty="0" err="1">
                <a:solidFill>
                  <a:schemeClr val="tx1"/>
                </a:solidFill>
                <a:effectLst/>
                <a:latin typeface="+mn-lt"/>
                <a:ea typeface="+mn-ea"/>
                <a:cs typeface="+mn-cs"/>
              </a:rPr>
              <a:t>such</a:t>
            </a:r>
            <a:r>
              <a:rPr lang="sv-SE" sz="1200" kern="1200" dirty="0">
                <a:solidFill>
                  <a:schemeClr val="tx1"/>
                </a:solidFill>
                <a:effectLst/>
                <a:latin typeface="+mn-lt"/>
                <a:ea typeface="+mn-ea"/>
                <a:cs typeface="+mn-cs"/>
              </a:rPr>
              <a:t> as a major incident, a </a:t>
            </a:r>
            <a:r>
              <a:rPr lang="sv-SE" sz="1200" kern="1200" dirty="0" err="1">
                <a:solidFill>
                  <a:schemeClr val="tx1"/>
                </a:solidFill>
                <a:effectLst/>
                <a:latin typeface="+mn-lt"/>
                <a:ea typeface="+mn-ea"/>
                <a:cs typeface="+mn-cs"/>
              </a:rPr>
              <a:t>request</a:t>
            </a:r>
            <a:r>
              <a:rPr lang="sv-SE" sz="1200" kern="1200" dirty="0">
                <a:solidFill>
                  <a:schemeClr val="tx1"/>
                </a:solidFill>
                <a:effectLst/>
                <a:latin typeface="+mn-lt"/>
                <a:ea typeface="+mn-ea"/>
                <a:cs typeface="+mn-cs"/>
              </a:rPr>
              <a:t> for a </a:t>
            </a:r>
            <a:r>
              <a:rPr lang="sv-SE" sz="1200" kern="1200" dirty="0" err="1">
                <a:solidFill>
                  <a:schemeClr val="tx1"/>
                </a:solidFill>
                <a:effectLst/>
                <a:latin typeface="+mn-lt"/>
                <a:ea typeface="+mn-ea"/>
                <a:cs typeface="+mn-cs"/>
              </a:rPr>
              <a:t>significant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change</a:t>
            </a:r>
            <a:r>
              <a:rPr lang="sv-SE" sz="1200" kern="1200" dirty="0">
                <a:solidFill>
                  <a:schemeClr val="tx1"/>
                </a:solidFill>
                <a:effectLst/>
                <a:latin typeface="+mn-lt"/>
                <a:ea typeface="+mn-ea"/>
                <a:cs typeface="+mn-cs"/>
              </a:rPr>
              <a:t> in the service, or a </a:t>
            </a:r>
            <a:r>
              <a:rPr lang="sv-SE" sz="1200" kern="1200" dirty="0" err="1">
                <a:solidFill>
                  <a:schemeClr val="tx1"/>
                </a:solidFill>
                <a:effectLst/>
                <a:latin typeface="+mn-lt"/>
                <a:ea typeface="+mn-ea"/>
                <a:cs typeface="+mn-cs"/>
              </a:rPr>
              <a:t>change</a:t>
            </a:r>
            <a:r>
              <a:rPr lang="sv-SE" sz="1200" kern="1200" dirty="0">
                <a:solidFill>
                  <a:schemeClr val="tx1"/>
                </a:solidFill>
                <a:effectLst/>
                <a:latin typeface="+mn-lt"/>
                <a:ea typeface="+mn-ea"/>
                <a:cs typeface="+mn-cs"/>
              </a:rPr>
              <a:t> in the business </a:t>
            </a:r>
            <a:r>
              <a:rPr lang="sv-SE" sz="1200" kern="1200" dirty="0" err="1">
                <a:solidFill>
                  <a:schemeClr val="tx1"/>
                </a:solidFill>
                <a:effectLst/>
                <a:latin typeface="+mn-lt"/>
                <a:ea typeface="+mn-ea"/>
                <a:cs typeface="+mn-cs"/>
              </a:rPr>
              <a:t>needs</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requirements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service. </a:t>
            </a:r>
          </a:p>
          <a:p>
            <a:r>
              <a:rPr lang="sv-SE" sz="1200" kern="1200" dirty="0">
                <a:solidFill>
                  <a:schemeClr val="tx1"/>
                </a:solidFill>
                <a:effectLst/>
                <a:latin typeface="+mn-lt"/>
                <a:ea typeface="+mn-ea"/>
                <a:cs typeface="+mn-cs"/>
              </a:rPr>
              <a:t>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do not </a:t>
            </a:r>
            <a:r>
              <a:rPr lang="sv-SE" sz="1200" kern="1200" dirty="0" err="1">
                <a:solidFill>
                  <a:schemeClr val="tx1"/>
                </a:solidFill>
                <a:effectLst/>
                <a:latin typeface="+mn-lt"/>
                <a:ea typeface="+mn-ea"/>
                <a:cs typeface="+mn-cs"/>
              </a:rPr>
              <a:t>need</a:t>
            </a:r>
            <a:r>
              <a:rPr lang="sv-SE" sz="1200" kern="1200" dirty="0">
                <a:solidFill>
                  <a:schemeClr val="tx1"/>
                </a:solidFill>
                <a:effectLst/>
                <a:latin typeface="+mn-lt"/>
                <a:ea typeface="+mn-ea"/>
                <a:cs typeface="+mn-cs"/>
              </a:rPr>
              <a:t> to be </a:t>
            </a:r>
            <a:r>
              <a:rPr lang="sv-SE" sz="1200" kern="1200" dirty="0" err="1">
                <a:solidFill>
                  <a:schemeClr val="tx1"/>
                </a:solidFill>
                <a:effectLst/>
                <a:latin typeface="+mn-lt"/>
                <a:ea typeface="+mn-ea"/>
                <a:cs typeface="+mn-cs"/>
              </a:rPr>
              <a:t>conducted</a:t>
            </a:r>
            <a:r>
              <a:rPr lang="sv-SE" sz="1200" kern="1200" dirty="0">
                <a:solidFill>
                  <a:schemeClr val="tx1"/>
                </a:solidFill>
                <a:effectLst/>
                <a:latin typeface="+mn-lt"/>
                <a:ea typeface="+mn-ea"/>
                <a:cs typeface="+mn-cs"/>
              </a:rPr>
              <a:t> as formal meetings; </a:t>
            </a:r>
            <a:r>
              <a:rPr lang="sv-SE" sz="1200" kern="1200" dirty="0" err="1">
                <a:solidFill>
                  <a:schemeClr val="tx1"/>
                </a:solidFill>
                <a:effectLst/>
                <a:latin typeface="+mn-lt"/>
                <a:ea typeface="+mn-ea"/>
                <a:cs typeface="+mn-cs"/>
              </a:rPr>
              <a:t>however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is a common </a:t>
            </a:r>
            <a:r>
              <a:rPr lang="sv-SE" sz="1200" kern="1200" dirty="0" err="1">
                <a:solidFill>
                  <a:schemeClr val="tx1"/>
                </a:solidFill>
                <a:effectLst/>
                <a:latin typeface="+mn-lt"/>
                <a:ea typeface="+mn-ea"/>
                <a:cs typeface="+mn-cs"/>
              </a:rPr>
              <a:t>method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dealing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tailored</a:t>
            </a:r>
            <a:r>
              <a:rPr lang="sv-SE" sz="1200" kern="1200" dirty="0">
                <a:solidFill>
                  <a:schemeClr val="tx1"/>
                </a:solidFill>
                <a:effectLst/>
                <a:latin typeface="+mn-lt"/>
                <a:ea typeface="+mn-ea"/>
                <a:cs typeface="+mn-cs"/>
              </a:rPr>
              <a:t> services, </a:t>
            </a:r>
            <a:r>
              <a:rPr lang="sv-SE" sz="1200" kern="1200" dirty="0" err="1">
                <a:solidFill>
                  <a:schemeClr val="tx1"/>
                </a:solidFill>
                <a:effectLst/>
                <a:latin typeface="+mn-lt"/>
                <a:ea typeface="+mn-ea"/>
                <a:cs typeface="+mn-cs"/>
              </a:rPr>
              <a:t>especially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those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provided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internal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consumers</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out</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-the-box services, a service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take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many</a:t>
            </a:r>
            <a:r>
              <a:rPr lang="sv-SE" sz="1200" kern="1200" dirty="0">
                <a:solidFill>
                  <a:schemeClr val="tx1"/>
                </a:solidFill>
                <a:effectLst/>
                <a:latin typeface="+mn-lt"/>
                <a:ea typeface="+mn-ea"/>
                <a:cs typeface="+mn-cs"/>
              </a:rPr>
              <a:t> different forms, </a:t>
            </a:r>
            <a:r>
              <a:rPr lang="sv-SE" sz="1200" kern="1200" dirty="0" err="1">
                <a:solidFill>
                  <a:schemeClr val="tx1"/>
                </a:solidFill>
                <a:effectLst/>
                <a:latin typeface="+mn-lt"/>
                <a:ea typeface="+mn-ea"/>
                <a:cs typeface="+mn-cs"/>
              </a:rPr>
              <a:t>especially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those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which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provided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external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consumers</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For </a:t>
            </a:r>
            <a:r>
              <a:rPr lang="sv-SE" sz="1200" kern="1200" dirty="0" err="1">
                <a:solidFill>
                  <a:schemeClr val="tx1"/>
                </a:solidFill>
                <a:effectLst/>
                <a:latin typeface="+mn-lt"/>
                <a:ea typeface="+mn-ea"/>
                <a:cs typeface="+mn-cs"/>
              </a:rPr>
              <a:t>example</a:t>
            </a:r>
            <a:r>
              <a:rPr lang="sv-SE" sz="1200" kern="1200" dirty="0">
                <a:solidFill>
                  <a:schemeClr val="tx1"/>
                </a:solidFill>
                <a:effectLst/>
                <a:latin typeface="+mn-lt"/>
                <a:ea typeface="+mn-ea"/>
                <a:cs typeface="+mn-cs"/>
              </a:rPr>
              <a:t>, a service </a:t>
            </a:r>
            <a:r>
              <a:rPr lang="sv-SE" sz="1200" kern="1200" dirty="0" err="1">
                <a:solidFill>
                  <a:schemeClr val="tx1"/>
                </a:solidFill>
                <a:effectLst/>
                <a:latin typeface="+mn-lt"/>
                <a:ea typeface="+mn-ea"/>
                <a:cs typeface="+mn-cs"/>
              </a:rPr>
              <a:t>provider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monthly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services </a:t>
            </a:r>
            <a:r>
              <a:rPr lang="sv-SE" sz="1200" kern="1200" dirty="0" err="1">
                <a:solidFill>
                  <a:schemeClr val="tx1"/>
                </a:solidFill>
                <a:effectLst/>
                <a:latin typeface="+mn-lt"/>
                <a:ea typeface="+mn-ea"/>
                <a:cs typeface="+mn-cs"/>
              </a:rPr>
              <a:t>provided</a:t>
            </a:r>
            <a:r>
              <a:rPr lang="sv-SE" sz="1200" kern="1200" dirty="0">
                <a:solidFill>
                  <a:schemeClr val="tx1"/>
                </a:solidFill>
                <a:effectLst/>
                <a:latin typeface="+mn-lt"/>
                <a:ea typeface="+mn-ea"/>
                <a:cs typeface="+mn-cs"/>
              </a:rPr>
              <a:t> to all or </a:t>
            </a:r>
            <a:r>
              <a:rPr lang="sv-SE" sz="1200" kern="1200" dirty="0" err="1">
                <a:solidFill>
                  <a:schemeClr val="tx1"/>
                </a:solidFill>
                <a:effectLst/>
                <a:latin typeface="+mn-lt"/>
                <a:ea typeface="+mn-ea"/>
                <a:cs typeface="+mn-cs"/>
              </a:rPr>
              <a:t>some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consumers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be </a:t>
            </a:r>
            <a:r>
              <a:rPr lang="sv-SE" sz="1200" kern="1200" dirty="0" err="1">
                <a:solidFill>
                  <a:schemeClr val="tx1"/>
                </a:solidFill>
                <a:effectLst/>
                <a:latin typeface="+mn-lt"/>
                <a:ea typeface="+mn-ea"/>
                <a:cs typeface="+mn-cs"/>
              </a:rPr>
              <a:t>grouped</a:t>
            </a:r>
            <a:r>
              <a:rPr lang="sv-SE" sz="1200" kern="1200" dirty="0">
                <a:solidFill>
                  <a:schemeClr val="tx1"/>
                </a:solidFill>
                <a:effectLst/>
                <a:latin typeface="+mn-lt"/>
                <a:ea typeface="+mn-ea"/>
                <a:cs typeface="+mn-cs"/>
              </a:rPr>
              <a:t> by </a:t>
            </a:r>
            <a:r>
              <a:rPr lang="sv-SE" sz="1200" kern="1200" dirty="0" err="1">
                <a:solidFill>
                  <a:schemeClr val="tx1"/>
                </a:solidFill>
                <a:effectLst/>
                <a:latin typeface="+mn-lt"/>
                <a:ea typeface="+mn-ea"/>
                <a:cs typeface="+mn-cs"/>
              </a:rPr>
              <a:t>specific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criteria</a:t>
            </a:r>
            <a:r>
              <a:rPr lang="sv-SE" sz="1200" kern="1200" dirty="0">
                <a:solidFill>
                  <a:schemeClr val="tx1"/>
                </a:solidFill>
                <a:effectLst/>
                <a:latin typeface="+mn-lt"/>
                <a:ea typeface="+mn-ea"/>
                <a:cs typeface="+mn-cs"/>
              </a:rPr>
              <a:t> or </a:t>
            </a:r>
            <a:r>
              <a:rPr lang="sv-SE" sz="1200" kern="1200" dirty="0" err="1">
                <a:solidFill>
                  <a:schemeClr val="tx1"/>
                </a:solidFill>
                <a:effectLst/>
                <a:latin typeface="+mn-lt"/>
                <a:ea typeface="+mn-ea"/>
                <a:cs typeface="+mn-cs"/>
              </a:rPr>
              <a:t>individually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selected</a:t>
            </a:r>
            <a:r>
              <a:rPr lang="sv-SE" sz="1200" kern="1200" dirty="0">
                <a:solidFill>
                  <a:schemeClr val="tx1"/>
                </a:solidFill>
                <a:effectLst/>
                <a:latin typeface="+mn-lt"/>
                <a:ea typeface="+mn-ea"/>
                <a:cs typeface="+mn-cs"/>
              </a:rPr>
              <a:t>. The service </a:t>
            </a:r>
            <a:r>
              <a:rPr lang="sv-SE" sz="1200" kern="1200" dirty="0" err="1">
                <a:solidFill>
                  <a:schemeClr val="tx1"/>
                </a:solidFill>
                <a:effectLst/>
                <a:latin typeface="+mn-lt"/>
                <a:ea typeface="+mn-ea"/>
                <a:cs typeface="+mn-cs"/>
              </a:rPr>
              <a:t>provider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would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a:t>
            </a:r>
            <a:r>
              <a:rPr lang="sv-SE" sz="1200" kern="1200" dirty="0">
                <a:solidFill>
                  <a:schemeClr val="tx1"/>
                </a:solidFill>
                <a:effectLst/>
                <a:latin typeface="+mn-lt"/>
                <a:ea typeface="+mn-ea"/>
                <a:cs typeface="+mn-cs"/>
              </a:rPr>
              <a:t> data from </a:t>
            </a:r>
            <a:r>
              <a:rPr lang="sv-SE" sz="1200" kern="1200" dirty="0" err="1">
                <a:solidFill>
                  <a:schemeClr val="tx1"/>
                </a:solidFill>
                <a:effectLst/>
                <a:latin typeface="+mn-lt"/>
                <a:ea typeface="+mn-ea"/>
                <a:cs typeface="+mn-cs"/>
              </a:rPr>
              <a:t>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achieved</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level</a:t>
            </a:r>
            <a:r>
              <a:rPr lang="sv-SE" sz="1200" kern="1200" dirty="0">
                <a:solidFill>
                  <a:schemeClr val="tx1"/>
                </a:solidFill>
                <a:effectLst/>
                <a:latin typeface="+mn-lt"/>
                <a:ea typeface="+mn-ea"/>
                <a:cs typeface="+mn-cs"/>
              </a:rPr>
              <a:t> in combination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user</a:t>
            </a:r>
            <a:r>
              <a:rPr lang="sv-SE" sz="1200" kern="1200" dirty="0">
                <a:solidFill>
                  <a:schemeClr val="tx1"/>
                </a:solidFill>
                <a:effectLst/>
                <a:latin typeface="+mn-lt"/>
                <a:ea typeface="+mn-ea"/>
                <a:cs typeface="+mn-cs"/>
              </a:rPr>
              <a:t> feedback over the same period, </a:t>
            </a:r>
            <a:r>
              <a:rPr lang="sv-SE" sz="1200" kern="1200" dirty="0" err="1">
                <a:solidFill>
                  <a:schemeClr val="tx1"/>
                </a:solidFill>
                <a:effectLst/>
                <a:latin typeface="+mn-lt"/>
                <a:ea typeface="+mn-ea"/>
                <a:cs typeface="+mn-cs"/>
              </a:rPr>
              <a:t>alongside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other</a:t>
            </a:r>
            <a:r>
              <a:rPr lang="sv-SE" sz="1200" kern="1200" dirty="0">
                <a:solidFill>
                  <a:schemeClr val="tx1"/>
                </a:solidFill>
                <a:effectLst/>
                <a:latin typeface="+mn-lt"/>
                <a:ea typeface="+mn-ea"/>
                <a:cs typeface="+mn-cs"/>
              </a:rPr>
              <a:t> data, </a:t>
            </a:r>
            <a:r>
              <a:rPr lang="sv-SE" sz="1200" kern="1200" dirty="0" err="1">
                <a:solidFill>
                  <a:schemeClr val="tx1"/>
                </a:solidFill>
                <a:effectLst/>
                <a:latin typeface="+mn-lt"/>
                <a:ea typeface="+mn-ea"/>
                <a:cs typeface="+mn-cs"/>
              </a:rPr>
              <a:t>such</a:t>
            </a:r>
            <a:r>
              <a:rPr lang="sv-SE" sz="1200" kern="1200" dirty="0">
                <a:solidFill>
                  <a:schemeClr val="tx1"/>
                </a:solidFill>
                <a:effectLst/>
                <a:latin typeface="+mn-lt"/>
                <a:ea typeface="+mn-ea"/>
                <a:cs typeface="+mn-cs"/>
              </a:rPr>
              <a:t> as </a:t>
            </a:r>
            <a:r>
              <a:rPr lang="sv-SE" sz="1200" kern="1200" dirty="0" err="1">
                <a:solidFill>
                  <a:schemeClr val="tx1"/>
                </a:solidFill>
                <a:effectLst/>
                <a:latin typeface="+mn-lt"/>
                <a:ea typeface="+mn-ea"/>
                <a:cs typeface="+mn-cs"/>
              </a:rPr>
              <a:t>revenue</a:t>
            </a:r>
            <a:r>
              <a:rPr lang="sv-SE" sz="1200" kern="1200" dirty="0">
                <a:solidFill>
                  <a:schemeClr val="tx1"/>
                </a:solidFill>
                <a:effectLst/>
                <a:latin typeface="+mn-lt"/>
                <a:ea typeface="+mn-ea"/>
                <a:cs typeface="+mn-cs"/>
              </a:rPr>
              <a:t> from, and </a:t>
            </a:r>
            <a:r>
              <a:rPr lang="sv-SE" sz="1200" kern="1200" dirty="0" err="1">
                <a:solidFill>
                  <a:schemeClr val="tx1"/>
                </a:solidFill>
                <a:effectLst/>
                <a:latin typeface="+mn-lt"/>
                <a:ea typeface="+mn-ea"/>
                <a:cs typeface="+mn-cs"/>
              </a:rPr>
              <a:t>costs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service provision, to </a:t>
            </a:r>
            <a:r>
              <a:rPr lang="sv-SE" sz="1200" kern="1200" dirty="0" err="1">
                <a:solidFill>
                  <a:schemeClr val="tx1"/>
                </a:solidFill>
                <a:effectLst/>
                <a:latin typeface="+mn-lt"/>
                <a:ea typeface="+mn-ea"/>
                <a:cs typeface="+mn-cs"/>
              </a:rPr>
              <a:t>assess</a:t>
            </a:r>
            <a:r>
              <a:rPr lang="sv-SE" sz="1200" kern="1200" dirty="0">
                <a:solidFill>
                  <a:schemeClr val="tx1"/>
                </a:solidFill>
                <a:effectLst/>
                <a:latin typeface="+mn-lt"/>
                <a:ea typeface="+mn-ea"/>
                <a:cs typeface="+mn-cs"/>
              </a:rPr>
              <a:t> the service. At the same </a:t>
            </a:r>
            <a:r>
              <a:rPr lang="sv-SE" sz="1200" kern="1200" dirty="0" err="1">
                <a:solidFill>
                  <a:schemeClr val="tx1"/>
                </a:solidFill>
                <a:effectLst/>
                <a:latin typeface="+mn-lt"/>
                <a:ea typeface="+mn-ea"/>
                <a:cs typeface="+mn-cs"/>
              </a:rPr>
              <a:t>time</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consumers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would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perform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their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own</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assess</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outcomes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costs</a:t>
            </a:r>
            <a:r>
              <a:rPr lang="sv-SE" sz="1200" kern="1200" dirty="0">
                <a:solidFill>
                  <a:schemeClr val="tx1"/>
                </a:solidFill>
                <a:effectLst/>
                <a:latin typeface="+mn-lt"/>
                <a:ea typeface="+mn-ea"/>
                <a:cs typeface="+mn-cs"/>
              </a:rPr>
              <a:t>, and risks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consumption</a:t>
            </a:r>
            <a:r>
              <a:rPr lang="sv-SE" sz="1200" kern="1200" dirty="0">
                <a:solidFill>
                  <a:schemeClr val="tx1"/>
                </a:solidFill>
                <a:effectLst/>
                <a:latin typeface="+mn-lt"/>
                <a:ea typeface="+mn-ea"/>
                <a:cs typeface="+mn-cs"/>
              </a:rPr>
              <a:t> over the same or a different period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time</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providers</a:t>
            </a:r>
            <a:r>
              <a:rPr lang="sv-SE" sz="1200" kern="1200" dirty="0">
                <a:solidFill>
                  <a:schemeClr val="tx1"/>
                </a:solidFill>
                <a:effectLst/>
                <a:latin typeface="+mn-lt"/>
                <a:ea typeface="+mn-ea"/>
                <a:cs typeface="+mn-cs"/>
              </a:rPr>
              <a:t> and service </a:t>
            </a:r>
            <a:r>
              <a:rPr lang="sv-SE" sz="1200" kern="1200" dirty="0" err="1">
                <a:solidFill>
                  <a:schemeClr val="tx1"/>
                </a:solidFill>
                <a:effectLst/>
                <a:latin typeface="+mn-lt"/>
                <a:ea typeface="+mn-ea"/>
                <a:cs typeface="+mn-cs"/>
              </a:rPr>
              <a:t>consumers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may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share</a:t>
            </a:r>
            <a:r>
              <a:rPr lang="sv-SE" sz="1200" kern="1200" dirty="0">
                <a:solidFill>
                  <a:schemeClr val="tx1"/>
                </a:solidFill>
                <a:effectLst/>
                <a:latin typeface="+mn-lt"/>
                <a:ea typeface="+mn-ea"/>
                <a:cs typeface="+mn-cs"/>
              </a:rPr>
              <a:t> the inputs and outputs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their</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Generally</a:t>
            </a:r>
            <a:r>
              <a:rPr lang="sv-SE" sz="1200" kern="1200" dirty="0">
                <a:solidFill>
                  <a:schemeClr val="tx1"/>
                </a:solidFill>
                <a:effectLst/>
                <a:latin typeface="+mn-lt"/>
                <a:ea typeface="+mn-ea"/>
                <a:cs typeface="+mn-cs"/>
              </a:rPr>
              <a:t>, it is </a:t>
            </a:r>
            <a:r>
              <a:rPr lang="sv-SE" sz="1200" kern="1200" dirty="0" err="1">
                <a:solidFill>
                  <a:schemeClr val="tx1"/>
                </a:solidFill>
                <a:effectLst/>
                <a:latin typeface="+mn-lt"/>
                <a:ea typeface="+mn-ea"/>
                <a:cs typeface="+mn-cs"/>
              </a:rPr>
              <a:t>better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both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parties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coordinate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their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promote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sustainable</a:t>
            </a:r>
            <a:r>
              <a:rPr lang="sv-SE" sz="1200" kern="1200" dirty="0">
                <a:solidFill>
                  <a:schemeClr val="tx1"/>
                </a:solidFill>
                <a:effectLst/>
                <a:latin typeface="+mn-lt"/>
                <a:ea typeface="+mn-ea"/>
                <a:cs typeface="+mn-cs"/>
              </a:rPr>
              <a:t> and happy service relationship. </a:t>
            </a: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Regardless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form the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takes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whether</a:t>
            </a:r>
            <a:r>
              <a:rPr lang="sv-SE" sz="1200" kern="1200" dirty="0">
                <a:solidFill>
                  <a:schemeClr val="tx1"/>
                </a:solidFill>
                <a:effectLst/>
                <a:latin typeface="+mn-lt"/>
                <a:ea typeface="+mn-ea"/>
                <a:cs typeface="+mn-cs"/>
              </a:rPr>
              <a:t> it </a:t>
            </a:r>
            <a:r>
              <a:rPr lang="sv-SE" sz="1200" kern="1200" dirty="0" err="1">
                <a:solidFill>
                  <a:schemeClr val="tx1"/>
                </a:solidFill>
                <a:effectLst/>
                <a:latin typeface="+mn-lt"/>
                <a:ea typeface="+mn-ea"/>
                <a:cs typeface="+mn-cs"/>
              </a:rPr>
              <a:t>occurs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jointly</a:t>
            </a:r>
            <a:r>
              <a:rPr lang="sv-SE" sz="1200" kern="1200" dirty="0">
                <a:solidFill>
                  <a:schemeClr val="tx1"/>
                </a:solidFill>
                <a:effectLst/>
                <a:latin typeface="+mn-lt"/>
                <a:ea typeface="+mn-ea"/>
                <a:cs typeface="+mn-cs"/>
              </a:rPr>
              <a:t> or </a:t>
            </a:r>
            <a:r>
              <a:rPr lang="sv-SE" sz="1200" kern="1200" dirty="0" err="1">
                <a:solidFill>
                  <a:schemeClr val="tx1"/>
                </a:solidFill>
                <a:effectLst/>
                <a:latin typeface="+mn-lt"/>
                <a:ea typeface="+mn-ea"/>
                <a:cs typeface="+mn-cs"/>
              </a:rPr>
              <a:t>separately</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very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important</a:t>
            </a:r>
            <a:r>
              <a:rPr lang="sv-SE" sz="1200" kern="1200" dirty="0">
                <a:solidFill>
                  <a:schemeClr val="tx1"/>
                </a:solidFill>
                <a:effectLst/>
                <a:latin typeface="+mn-lt"/>
                <a:ea typeface="+mn-ea"/>
                <a:cs typeface="+mn-cs"/>
              </a:rPr>
              <a:t> part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service provision and </a:t>
            </a:r>
            <a:r>
              <a:rPr lang="sv-SE" sz="1200" kern="1200" dirty="0" err="1">
                <a:solidFill>
                  <a:schemeClr val="tx1"/>
                </a:solidFill>
                <a:effectLst/>
                <a:latin typeface="+mn-lt"/>
                <a:ea typeface="+mn-ea"/>
                <a:cs typeface="+mn-cs"/>
              </a:rPr>
              <a:t>consumption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Moreover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is a </a:t>
            </a:r>
            <a:r>
              <a:rPr lang="sv-SE" sz="1200" kern="1200" dirty="0" err="1">
                <a:solidFill>
                  <a:schemeClr val="tx1"/>
                </a:solidFill>
                <a:effectLst/>
                <a:latin typeface="+mn-lt"/>
                <a:ea typeface="+mn-ea"/>
                <a:cs typeface="+mn-cs"/>
              </a:rPr>
              <a:t>direct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correlation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quality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review</a:t>
            </a:r>
            <a:r>
              <a:rPr lang="sv-SE" sz="1200" kern="1200" dirty="0">
                <a:solidFill>
                  <a:schemeClr val="tx1"/>
                </a:solidFill>
                <a:effectLst/>
                <a:latin typeface="+mn-lt"/>
                <a:ea typeface="+mn-ea"/>
                <a:cs typeface="+mn-cs"/>
              </a:rPr>
              <a:t> and the </a:t>
            </a:r>
            <a:r>
              <a:rPr lang="sv-SE" sz="1200" kern="1200" dirty="0" err="1">
                <a:solidFill>
                  <a:schemeClr val="tx1"/>
                </a:solidFill>
                <a:effectLst/>
                <a:latin typeface="+mn-lt"/>
                <a:ea typeface="+mn-ea"/>
                <a:cs typeface="+mn-cs"/>
              </a:rPr>
              <a:t>resulting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quality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services and </a:t>
            </a:r>
            <a:r>
              <a:rPr lang="sv-SE" sz="1200" kern="1200" dirty="0" err="1">
                <a:solidFill>
                  <a:schemeClr val="tx1"/>
                </a:solidFill>
                <a:effectLst/>
                <a:latin typeface="+mn-lt"/>
                <a:ea typeface="+mn-ea"/>
                <a:cs typeface="+mn-cs"/>
              </a:rPr>
              <a:t>stakeholder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satisfaction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Aside</a:t>
            </a:r>
            <a:r>
              <a:rPr lang="sv-SE" sz="1200" kern="1200" dirty="0">
                <a:solidFill>
                  <a:schemeClr val="tx1"/>
                </a:solidFill>
                <a:effectLst/>
                <a:latin typeface="+mn-lt"/>
                <a:ea typeface="+mn-ea"/>
                <a:cs typeface="+mn-cs"/>
              </a:rPr>
              <a:t> from the </a:t>
            </a:r>
            <a:r>
              <a:rPr lang="sv-SE" sz="1200" kern="1200" dirty="0" err="1">
                <a:solidFill>
                  <a:schemeClr val="tx1"/>
                </a:solidFill>
                <a:effectLst/>
                <a:latin typeface="+mn-lt"/>
                <a:ea typeface="+mn-ea"/>
                <a:cs typeface="+mn-cs"/>
              </a:rPr>
              <a:t>other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benefits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provide</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reviews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main</a:t>
            </a:r>
            <a:r>
              <a:rPr lang="sv-SE" sz="1200" kern="1200" dirty="0">
                <a:solidFill>
                  <a:schemeClr val="tx1"/>
                </a:solidFill>
                <a:effectLst/>
                <a:latin typeface="+mn-lt"/>
                <a:ea typeface="+mn-ea"/>
                <a:cs typeface="+mn-cs"/>
              </a:rPr>
              <a:t> source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service </a:t>
            </a:r>
            <a:r>
              <a:rPr lang="sv-SE" sz="1200" kern="1200" dirty="0" err="1">
                <a:solidFill>
                  <a:schemeClr val="tx1"/>
                </a:solidFill>
                <a:effectLst/>
                <a:latin typeface="+mn-lt"/>
                <a:ea typeface="+mn-ea"/>
                <a:cs typeface="+mn-cs"/>
              </a:rPr>
              <a:t>improvement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263</a:t>
            </a:fld>
            <a:endParaRPr lang="sv-SE"/>
          </a:p>
        </p:txBody>
      </p:sp>
    </p:spTree>
    <p:extLst>
      <p:ext uri="{BB962C8B-B14F-4D97-AF65-F5344CB8AC3E}">
        <p14:creationId xmlns:p14="http://schemas.microsoft.com/office/powerpoint/2010/main" val="127572560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2.4.4 Capturing and reporting on improvement opportunities </a:t>
            </a:r>
            <a:endParaRPr lang="en-GB" noProof="0" dirty="0"/>
          </a:p>
          <a:p>
            <a:r>
              <a:rPr lang="en-GB" sz="1200" kern="1200" noProof="0" dirty="0">
                <a:solidFill>
                  <a:schemeClr val="tx1"/>
                </a:solidFill>
                <a:effectLst/>
                <a:latin typeface="+mn-lt"/>
                <a:ea typeface="+mn-ea"/>
                <a:cs typeface="+mn-cs"/>
              </a:rPr>
              <a:t>The service level management practice includes the identification of improvement opportunities and the initiation of service improvements. These improvements may aim to correct actual service quality (so that it meets the agreed service level) or to improve user and customer satisfaction with the service. </a:t>
            </a:r>
          </a:p>
          <a:p>
            <a:r>
              <a:rPr lang="en-GB" sz="1200" kern="1200" noProof="0" dirty="0">
                <a:solidFill>
                  <a:schemeClr val="tx1"/>
                </a:solidFill>
                <a:effectLst/>
                <a:latin typeface="+mn-lt"/>
                <a:ea typeface="+mn-ea"/>
                <a:cs typeface="+mn-cs"/>
              </a:rPr>
              <a:t>Improvements can also be initiated in areas such as the practice’s processes, tools, or other resources, with the aim to improve the practice and associated customer experience.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improvements are triggered by customer or user feedback as well as by joint service reviews, it is important to ensure the transparency of improvement plans, progress, and results for customers and users. This is in accordance with the ITIL guiding principle of collaborating and promoting visibility.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All practice-related improvements should follow the model used by the organization performing the improvement (see section 4.6 of ITIL Foundation: ITIL 4 Edition for an overview of the continual improvement model, and the continual improvement practice guide for more detailed guidance). Most service improvement initiatives are owned by a person who is accountable for the product or service (for example, the product owner or the service owner). </a:t>
            </a:r>
          </a:p>
          <a:p>
            <a:endParaRPr lang="en-GB" noProof="0" dirty="0"/>
          </a:p>
          <a:p>
            <a:r>
              <a:rPr lang="en-GB" sz="1200" kern="1200" noProof="0" dirty="0">
                <a:solidFill>
                  <a:schemeClr val="tx1"/>
                </a:solidFill>
                <a:effectLst/>
                <a:latin typeface="+mn-lt"/>
                <a:ea typeface="+mn-ea"/>
                <a:cs typeface="+mn-cs"/>
              </a:rPr>
              <a:t>It is important to make sure that service improvements are not only initiated but also effectively implemented. An approach to implementing improvements is described in the continual improvement practice guide. Nonetheless, it is vital to use multiple practices in the context of value streams, to maintain the momentum of the continual improvement of services.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264</a:t>
            </a:fld>
            <a:endParaRPr lang="sv-SE"/>
          </a:p>
        </p:txBody>
      </p:sp>
    </p:spTree>
    <p:extLst>
      <p:ext uri="{BB962C8B-B14F-4D97-AF65-F5344CB8AC3E}">
        <p14:creationId xmlns:p14="http://schemas.microsoft.com/office/powerpoint/2010/main" val="122364721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2.1 PURPOSE AND DESCRIPTION </a:t>
            </a:r>
            <a:endParaRPr lang="en-GB" noProof="0" dirty="0"/>
          </a:p>
          <a:p>
            <a:r>
              <a:rPr lang="en-GB" sz="1200" kern="1200" noProof="0" dirty="0">
                <a:solidFill>
                  <a:schemeClr val="tx1"/>
                </a:solidFill>
                <a:effectLst/>
                <a:latin typeface="+mn-lt"/>
                <a:ea typeface="+mn-ea"/>
                <a:cs typeface="+mn-cs"/>
              </a:rPr>
              <a:t>The purpose of the monitoring and event management practice is to systematically observe services and service components, and record and report selected changes of state identified as events. This practice identifies and prioritizes infrastructure, services, business processes, and information security events, and establishes the appropriate response to those events, including responding to conditions that could lead to potential faults or incidents. </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sv-SE" sz="1200" b="0" kern="1200" dirty="0">
                <a:solidFill>
                  <a:schemeClr val="tx1"/>
                </a:solidFill>
                <a:effectLst/>
                <a:latin typeface="+mn-lt"/>
                <a:ea typeface="+mn-ea"/>
                <a:cs typeface="+mn-cs"/>
              </a:rPr>
              <a:t>Definition:</a:t>
            </a:r>
            <a:r>
              <a:rPr lang="sv-SE" sz="1200" b="1" kern="1200" dirty="0">
                <a:solidFill>
                  <a:schemeClr val="tx1"/>
                </a:solidFill>
                <a:effectLst/>
                <a:latin typeface="+mn-lt"/>
                <a:ea typeface="+mn-ea"/>
                <a:cs typeface="+mn-cs"/>
              </a:rPr>
              <a:t> Event</a:t>
            </a:r>
          </a:p>
          <a:p>
            <a:pPr marL="0" marR="0" lvl="0" indent="0" algn="l" defTabSz="457200" rtl="0" eaLnBrk="1" fontAlgn="base" latinLnBrk="0" hangingPunct="1">
              <a:lnSpc>
                <a:spcPct val="100000"/>
              </a:lnSpc>
              <a:spcBef>
                <a:spcPct val="30000"/>
              </a:spcBef>
              <a:spcAft>
                <a:spcPct val="0"/>
              </a:spcAft>
              <a:buClrTx/>
              <a:buSzTx/>
              <a:buFontTx/>
              <a:buNone/>
              <a:tabLst/>
              <a:defRPr/>
            </a:pPr>
            <a:r>
              <a:rPr lang="sv-SE" sz="1200" kern="1200" dirty="0" err="1">
                <a:solidFill>
                  <a:schemeClr val="tx1"/>
                </a:solidFill>
                <a:effectLst/>
                <a:latin typeface="+mn-lt"/>
                <a:ea typeface="+mn-ea"/>
                <a:cs typeface="+mn-cs"/>
              </a:rPr>
              <a:t>Any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change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has </a:t>
            </a:r>
            <a:r>
              <a:rPr lang="sv-SE" sz="1200" kern="1200" dirty="0" err="1">
                <a:solidFill>
                  <a:schemeClr val="tx1"/>
                </a:solidFill>
                <a:effectLst/>
                <a:latin typeface="+mn-lt"/>
                <a:ea typeface="+mn-ea"/>
                <a:cs typeface="+mn-cs"/>
              </a:rPr>
              <a:t>significance</a:t>
            </a:r>
            <a:r>
              <a:rPr lang="sv-SE" sz="1200" kern="1200" dirty="0">
                <a:solidFill>
                  <a:schemeClr val="tx1"/>
                </a:solidFill>
                <a:effectLst/>
                <a:latin typeface="+mn-lt"/>
                <a:ea typeface="+mn-ea"/>
                <a:cs typeface="+mn-cs"/>
              </a:rPr>
              <a:t> for the management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 service or </a:t>
            </a:r>
            <a:r>
              <a:rPr lang="sv-SE" sz="1200" kern="1200" dirty="0" err="1">
                <a:solidFill>
                  <a:schemeClr val="tx1"/>
                </a:solidFill>
                <a:effectLst/>
                <a:latin typeface="+mn-lt"/>
                <a:ea typeface="+mn-ea"/>
                <a:cs typeface="+mn-cs"/>
              </a:rPr>
              <a:t>other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configuration</a:t>
            </a:r>
            <a:r>
              <a:rPr lang="sv-SE" sz="1200" kern="1200" dirty="0">
                <a:solidFill>
                  <a:schemeClr val="tx1"/>
                </a:solidFill>
                <a:effectLst/>
                <a:latin typeface="+mn-lt"/>
                <a:ea typeface="+mn-ea"/>
                <a:cs typeface="+mn-cs"/>
              </a:rPr>
              <a:t> item (CI).</a:t>
            </a:r>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Monitoring and event management is used to manage events throughout their lifecycle to understand and optimize their impact on the organization and its services. Monitoring and event management includes identification and categorization, or analysis, of events related to all levels of infrastructure and to service interactions between the organization and its service consumers. Monitoring and event management ensures appropriate and timely response to those events.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monitoring part of the practice focuses on services and configuration items (CIs) to detect conditions of potential significance, track and record the state of services and CIs and provide this information to relevant parties.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event management part of the practice focuses on those monitored changes of state defined by the organization as an event, determining their significance, and identifying and initiating the correct response to them. Information about events is also recorded, stored and provided to relevant parties.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Monitoring and event management data and information are an important input to many practices, including: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 Incident management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Problem management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Information security management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Availability management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Performance and capacity management </a:t>
            </a:r>
          </a:p>
          <a:p>
            <a:r>
              <a:rPr lang="en-GB" sz="1200" kern="1200" noProof="0" dirty="0">
                <a:solidFill>
                  <a:schemeClr val="tx1"/>
                </a:solidFill>
                <a:effectLst/>
                <a:latin typeface="+mn-lt"/>
                <a:ea typeface="+mn-ea"/>
                <a:cs typeface="+mn-cs"/>
              </a:rPr>
              <a:t>● Change enablement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Risk management</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Infrastructure and platform management </a:t>
            </a:r>
          </a:p>
          <a:p>
            <a:r>
              <a:rPr lang="en-GB" sz="1200" kern="1200" noProof="0" dirty="0">
                <a:solidFill>
                  <a:schemeClr val="tx1"/>
                </a:solidFill>
                <a:effectLst/>
                <a:latin typeface="+mn-lt"/>
                <a:ea typeface="+mn-ea"/>
                <a:cs typeface="+mn-cs"/>
              </a:rPr>
              <a:t>● Software development and management </a:t>
            </a:r>
          </a:p>
          <a:p>
            <a:r>
              <a:rPr lang="en-GB" sz="1200" kern="1200" noProof="0" dirty="0">
                <a:solidFill>
                  <a:schemeClr val="tx1"/>
                </a:solidFill>
                <a:effectLst/>
                <a:latin typeface="+mn-lt"/>
                <a:ea typeface="+mn-ea"/>
                <a:cs typeface="+mn-cs"/>
              </a:rPr>
              <a:t>● ...and others. </a:t>
            </a:r>
            <a:endParaRPr lang="en-GB" noProof="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A key point is that monitoring is necessary for event management to take place, but not all monitoring results in the detection of an event. Thresholds and other criteria determine which changes of state will be treated as events. Similarly, it is important to note that not all events have the same significance or require the same response. Criteria will define what category of event has occurred. Typical categories, in order of increasing significance, are informational, warning, and exception events. </a:t>
            </a:r>
            <a:endParaRPr lang="en-GB" noProof="0"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265</a:t>
            </a:fld>
            <a:endParaRPr lang="sv-SE"/>
          </a:p>
        </p:txBody>
      </p:sp>
    </p:spTree>
    <p:extLst>
      <p:ext uri="{BB962C8B-B14F-4D97-AF65-F5344CB8AC3E}">
        <p14:creationId xmlns:p14="http://schemas.microsoft.com/office/powerpoint/2010/main" val="27429791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2.3 SCOPE </a:t>
            </a:r>
            <a:endParaRPr lang="en-GB" noProof="0" dirty="0"/>
          </a:p>
          <a:p>
            <a:r>
              <a:rPr lang="en-GB" sz="1200" kern="1200" noProof="0" dirty="0">
                <a:solidFill>
                  <a:schemeClr val="tx1"/>
                </a:solidFill>
                <a:effectLst/>
                <a:latin typeface="+mn-lt"/>
                <a:ea typeface="+mn-ea"/>
                <a:cs typeface="+mn-cs"/>
              </a:rPr>
              <a:t>The scope of the monitoring and event management practice covers all aspect of organization’s service management that needs to be controlled and can be automated. This includes: </a:t>
            </a:r>
          </a:p>
          <a:p>
            <a:endParaRPr lang="en-GB" noProof="0" dirty="0"/>
          </a:p>
          <a:p>
            <a:r>
              <a:rPr lang="en-GB" sz="1200" kern="1200" noProof="0" dirty="0">
                <a:solidFill>
                  <a:schemeClr val="tx1"/>
                </a:solidFill>
                <a:effectLst/>
                <a:latin typeface="+mn-lt"/>
                <a:ea typeface="+mn-ea"/>
                <a:cs typeface="+mn-cs"/>
              </a:rPr>
              <a:t>●  identifying and optimizing the scope of monitoring </a:t>
            </a:r>
            <a:endParaRPr lang="en-GB" noProof="0" dirty="0">
              <a:effectLst/>
            </a:endParaRPr>
          </a:p>
          <a:p>
            <a:r>
              <a:rPr lang="en-GB" sz="1200" kern="1200" noProof="0" dirty="0">
                <a:solidFill>
                  <a:schemeClr val="tx1"/>
                </a:solidFill>
                <a:effectLst/>
                <a:latin typeface="+mn-lt"/>
                <a:ea typeface="+mn-ea"/>
                <a:cs typeface="+mn-cs"/>
              </a:rPr>
              <a:t>●  implementing and maintaining continuous monitoring </a:t>
            </a:r>
            <a:endParaRPr lang="en-GB" noProof="0" dirty="0">
              <a:effectLst/>
            </a:endParaRPr>
          </a:p>
          <a:p>
            <a:r>
              <a:rPr lang="en-GB" sz="1200" kern="1200" noProof="0" dirty="0">
                <a:solidFill>
                  <a:schemeClr val="tx1"/>
                </a:solidFill>
                <a:effectLst/>
                <a:latin typeface="+mn-lt"/>
                <a:ea typeface="+mn-ea"/>
                <a:cs typeface="+mn-cs"/>
              </a:rPr>
              <a:t>●  establishing and maintaining event identification, categorization and processing rules </a:t>
            </a:r>
            <a:endParaRPr lang="en-GB" noProof="0" dirty="0">
              <a:effectLst/>
            </a:endParaRPr>
          </a:p>
          <a:p>
            <a:r>
              <a:rPr lang="en-GB" sz="1200" kern="1200" noProof="0" dirty="0">
                <a:solidFill>
                  <a:schemeClr val="tx1"/>
                </a:solidFill>
                <a:effectLst/>
                <a:latin typeface="+mn-lt"/>
                <a:ea typeface="+mn-ea"/>
                <a:cs typeface="+mn-cs"/>
              </a:rPr>
              <a:t>●  implementing processes and automation tools to operationalize the defined event management rules </a:t>
            </a:r>
            <a:endParaRPr lang="en-GB" noProof="0" dirty="0">
              <a:effectLst/>
            </a:endParaRPr>
          </a:p>
          <a:p>
            <a:r>
              <a:rPr lang="en-GB" sz="1200" kern="1200" noProof="0" dirty="0">
                <a:solidFill>
                  <a:schemeClr val="tx1"/>
                </a:solidFill>
                <a:effectLst/>
                <a:latin typeface="+mn-lt"/>
                <a:ea typeface="+mn-ea"/>
                <a:cs typeface="+mn-cs"/>
              </a:rPr>
              <a:t>●  ongoing processing of events according to the agreed and implemented rules and processes </a:t>
            </a:r>
            <a:endParaRPr lang="en-GB" noProof="0" dirty="0">
              <a:effectLst/>
            </a:endParaRPr>
          </a:p>
          <a:p>
            <a:r>
              <a:rPr lang="en-GB" sz="1200" kern="1200" noProof="0" dirty="0">
                <a:solidFill>
                  <a:schemeClr val="tx1"/>
                </a:solidFill>
                <a:effectLst/>
                <a:latin typeface="+mn-lt"/>
                <a:ea typeface="+mn-ea"/>
                <a:cs typeface="+mn-cs"/>
              </a:rPr>
              <a:t>●  providing information about the current and historical state of the monitored services and resources to relevant stakeholders in an agreed form.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are several activities and areas of responsibility that are not included in the monitoring and event management practice, although they are still closely related to monitoring and event management.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They are listed in Table 2.1, along with references to the practices in which they can be found. It is important to remember that ITIL practices are merely collections of tools to use in the context of value streams and should be combined as necessary depending on the situation.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266</a:t>
            </a:fld>
            <a:endParaRPr lang="sv-SE"/>
          </a:p>
        </p:txBody>
      </p:sp>
    </p:spTree>
    <p:extLst>
      <p:ext uri="{BB962C8B-B14F-4D97-AF65-F5344CB8AC3E}">
        <p14:creationId xmlns:p14="http://schemas.microsoft.com/office/powerpoint/2010/main" val="8244452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 Practice success factors</a:t>
            </a:r>
          </a:p>
          <a:p>
            <a:endParaRPr lang="en-GB" sz="1200" b="1"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PSF is more than a task or activity; it includes components from all four dimensions of service management. The nature of the activities and resources of PSFs within a practice may differ, but together they ensure that the practice is effective. </a:t>
            </a:r>
          </a:p>
          <a:p>
            <a:endParaRPr lang="en-GB" noProof="0" dirty="0"/>
          </a:p>
          <a:p>
            <a:r>
              <a:rPr lang="en-GB" sz="1200" kern="1200" noProof="0" dirty="0">
                <a:solidFill>
                  <a:schemeClr val="tx1"/>
                </a:solidFill>
                <a:effectLst/>
                <a:latin typeface="+mn-lt"/>
                <a:ea typeface="+mn-ea"/>
                <a:cs typeface="+mn-cs"/>
              </a:rPr>
              <a:t>The Monitoring and Event Management practice includes the following PSFs: </a:t>
            </a:r>
            <a:endParaRPr lang="en-GB" noProof="0" dirty="0"/>
          </a:p>
          <a:p>
            <a:r>
              <a:rPr lang="en-GB" sz="1200" kern="1200" noProof="0" dirty="0">
                <a:solidFill>
                  <a:schemeClr val="tx1"/>
                </a:solidFill>
                <a:effectLst/>
                <a:latin typeface="+mn-lt"/>
                <a:ea typeface="+mn-ea"/>
                <a:cs typeface="+mn-cs"/>
              </a:rPr>
              <a:t>● Establish and maintain approaches/models that describe the various types of events and monitoring capabilities needed to detect them </a:t>
            </a:r>
            <a:endParaRPr lang="en-GB" noProof="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 Ensure that timely, relevant, and sufficient monitoring data is available to relevant stakeholders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 Ensure that events are detected, interpreted, and if needed acted upon as quickly as possible. </a:t>
            </a: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267</a:t>
            </a:fld>
            <a:endParaRPr lang="sv-SE"/>
          </a:p>
        </p:txBody>
      </p:sp>
    </p:spTree>
    <p:extLst>
      <p:ext uri="{BB962C8B-B14F-4D97-AF65-F5344CB8AC3E}">
        <p14:creationId xmlns:p14="http://schemas.microsoft.com/office/powerpoint/2010/main" val="315541615"/>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2.4.1 Establish and maintain approaches/models that describe the various types of events and monitoring capabilities needed to detect them </a:t>
            </a:r>
            <a:endParaRPr lang="en-GB" noProof="0" dirty="0"/>
          </a:p>
          <a:p>
            <a:r>
              <a:rPr lang="en-GB" sz="1200" kern="1200" noProof="0" dirty="0">
                <a:solidFill>
                  <a:schemeClr val="tx1"/>
                </a:solidFill>
                <a:effectLst/>
                <a:latin typeface="+mn-lt"/>
                <a:ea typeface="+mn-ea"/>
                <a:cs typeface="+mn-cs"/>
              </a:rPr>
              <a:t>Modern technologies in most cases provide opportunities to measure and monitor every aspect of the services and service components operation, but a practitioner should carefully manage the scope of the monitoring, as well as frequency and number of metrics. The main challenge of the modern monitoring and event management practice is not lack of data but the volume of data that monitoring must deal with. The focus of the monitoring and event management practice should be getting meaningful information to support service operations and improvement, decision-making and value creation. When establishing or improving the monitoring and event management practice, the following aspects should be considered: </a:t>
            </a:r>
          </a:p>
          <a:p>
            <a:endParaRPr lang="en-GB" noProof="0" dirty="0"/>
          </a:p>
          <a:p>
            <a:r>
              <a:rPr lang="en-GB" sz="1200" b="1" kern="1200" noProof="0" dirty="0">
                <a:solidFill>
                  <a:schemeClr val="tx1"/>
                </a:solidFill>
                <a:effectLst/>
                <a:latin typeface="+mn-lt"/>
                <a:ea typeface="+mn-ea"/>
                <a:cs typeface="+mn-cs"/>
              </a:rPr>
              <a:t>● Identifying and prioritizing services and service components monitored </a:t>
            </a:r>
            <a:endParaRPr lang="en-GB" b="1" noProof="0" dirty="0"/>
          </a:p>
          <a:p>
            <a:r>
              <a:rPr lang="en-GB" sz="1200" kern="1200" noProof="0" dirty="0">
                <a:solidFill>
                  <a:schemeClr val="tx1"/>
                </a:solidFill>
                <a:effectLst/>
                <a:latin typeface="+mn-lt"/>
                <a:ea typeface="+mn-ea"/>
                <a:cs typeface="+mn-cs"/>
              </a:rPr>
              <a:t>Identifying and prioritizing which entities should be monitored is a key activity of the practice, helping to detect changes of state (or lack of desired changes in state) that are most significant for the management of a service of CI. Deciding which services, systems, CIs, and other service components to monitor will be based on the organization’s business objectives. It will also require a thorough understanding of the organization’s service design architecture. Practitioners of monitoring and event management will need to know service dependency mapping: what top-level business capabilities map to which products and services support those capabilities, and in turn which products and services map to the underlying IT infrastructure that enables the products and services. By having a full end-to-end picture of what entities are involved in delivering a service, the monitoring and event management practitioners will be able to correctly identify and prioritize the critical entities that need to be monitored. </a:t>
            </a:r>
            <a:endParaRPr lang="en-GB" noProof="0" dirty="0"/>
          </a:p>
          <a:p>
            <a:r>
              <a:rPr lang="en-GB" sz="1200" kern="1200" noProof="0" dirty="0">
                <a:solidFill>
                  <a:schemeClr val="tx1"/>
                </a:solidFill>
                <a:effectLst/>
                <a:latin typeface="+mn-lt"/>
                <a:ea typeface="+mn-ea"/>
                <a:cs typeface="+mn-cs"/>
              </a:rPr>
              <a:t>Here, ‘monitorability’ of a service component should also be assessed and effective set of criteria defined. Criteria chosen should be revealing enough and provide a basis for diagnostics and decision making. </a:t>
            </a:r>
          </a:p>
          <a:p>
            <a:endParaRPr lang="en-GB" noProof="0" dirty="0"/>
          </a:p>
          <a:p>
            <a:r>
              <a:rPr lang="en-GB" sz="1200" b="1" kern="1200" noProof="0" dirty="0">
                <a:solidFill>
                  <a:schemeClr val="tx1"/>
                </a:solidFill>
                <a:effectLst/>
                <a:latin typeface="+mn-lt"/>
                <a:ea typeface="+mn-ea"/>
                <a:cs typeface="+mn-cs"/>
              </a:rPr>
              <a:t>● Finding balance between informativity, granularity and frequency of the monitoring </a:t>
            </a:r>
            <a:endParaRPr lang="en-GB" b="1" noProof="0" dirty="0"/>
          </a:p>
          <a:p>
            <a:r>
              <a:rPr lang="en-GB" sz="1200" kern="1200" noProof="0" dirty="0">
                <a:solidFill>
                  <a:schemeClr val="tx1"/>
                </a:solidFill>
                <a:effectLst/>
                <a:latin typeface="+mn-lt"/>
                <a:ea typeface="+mn-ea"/>
                <a:cs typeface="+mn-cs"/>
              </a:rPr>
              <a:t>Establishing and maintaining monitoring of a service component could be considered as an investment of resources (monitoring tools, data storage, manhours, etc.), and the more data is captured, the less return is expected. This is because the greater the number of criteria monitored and frequency of probing, the more time and effort needs to be spent filtering, classifying and analysing data. Automation and machine learning-based solutions could help to free people and improve results of data analysis, but a practitioner should always aim at making the monitoring the most efficient. </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 Maintaining capabilities for data gathering, storage, filtering and data correlation </a:t>
            </a:r>
          </a:p>
          <a:p>
            <a:r>
              <a:rPr lang="en-GB" sz="1200" kern="1200" noProof="0" dirty="0">
                <a:solidFill>
                  <a:schemeClr val="tx1"/>
                </a:solidFill>
                <a:effectLst/>
                <a:latin typeface="+mn-lt"/>
                <a:ea typeface="+mn-ea"/>
                <a:cs typeface="+mn-cs"/>
              </a:rPr>
              <a:t>The monitoring and event management practice relies heavily on the Information and Technology dimension of service management. Without the native monitoring features of the services and service components being observed, and without the IT monitoring tools (generic widely available commercial tools as well as custom-built tools) it would be virtually impossible to detect changes of state that have significance for the management of a CI or a service. </a:t>
            </a:r>
          </a:p>
          <a:p>
            <a:endParaRPr lang="en-GB" noProof="0" dirty="0"/>
          </a:p>
          <a:p>
            <a:r>
              <a:rPr lang="en-GB" sz="1200" kern="1200" noProof="0" dirty="0">
                <a:solidFill>
                  <a:schemeClr val="tx1"/>
                </a:solidFill>
                <a:effectLst/>
                <a:latin typeface="+mn-lt"/>
                <a:ea typeface="+mn-ea"/>
                <a:cs typeface="+mn-cs"/>
              </a:rPr>
              <a:t>Communicating information about themselves is something that service elements do through polling, that is, in response to interrogation by a monitoring tool to collect specific targeted data, or through automatic notification to a monitoring tool when certain conditions are met. This communication depends on the availability of the monitoring tools and on the networks to transmit the event data. </a:t>
            </a:r>
            <a:endParaRPr lang="en-GB" noProof="0" dirty="0"/>
          </a:p>
          <a:p>
            <a:r>
              <a:rPr lang="en-GB" sz="1200" kern="1200" noProof="0" dirty="0">
                <a:solidFill>
                  <a:schemeClr val="tx1"/>
                </a:solidFill>
                <a:effectLst/>
                <a:latin typeface="+mn-lt"/>
                <a:ea typeface="+mn-ea"/>
                <a:cs typeface="+mn-cs"/>
              </a:rPr>
              <a:t>Additional attention should be paid to the tools that do classification, filtering and correlation of data, as well as automation tools for event response. </a:t>
            </a:r>
          </a:p>
          <a:p>
            <a:endParaRPr lang="en-GB" sz="1200" kern="1200" noProof="0" dirty="0">
              <a:solidFill>
                <a:schemeClr val="tx1"/>
              </a:solidFill>
              <a:effectLst/>
              <a:latin typeface="+mn-lt"/>
              <a:ea typeface="+mn-ea"/>
              <a:cs typeface="+mn-cs"/>
            </a:endParaRPr>
          </a:p>
          <a:p>
            <a:endParaRPr lang="en-GB" noProof="0" dirty="0"/>
          </a:p>
          <a:p>
            <a:r>
              <a:rPr lang="en-GB" sz="1200" kern="1200" noProof="0" dirty="0">
                <a:solidFill>
                  <a:schemeClr val="tx1"/>
                </a:solidFill>
                <a:effectLst/>
                <a:latin typeface="+mn-lt"/>
                <a:ea typeface="+mn-ea"/>
                <a:cs typeface="+mn-cs"/>
              </a:rPr>
              <a:t>Deciding which services, systems, CIs, and other service components to monitor will be based on the organization’s business and mission objectives. It also requires a thorough understanding of the organization’s service architecture. Practitioners of monitoring and event management will need to know service dependency mapping: how products and services map to the underlying IT infrastructure that enables them. By having a full end-to-end picture of what entities are involved in delivering a service, the monitoring and event management practitioners will be able to correctly identify and prioritize the critical entities that need to be monitored.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great deal of the service architecture of individual services often consists of third-party products and services which the organization has integrated to deliver an end-to-end service to customers and users. The built-in monitoring capabilities of these third-party products and services are a key part of the monitoring and event management practice. Monitoring and event management practitioners along with their counterparts in the Service Design practice need to be able to cooperate frequently and well with their equipment and service vendors. In doing so, monitoring and event management and Service Design secure the necessary goods and services that constitute the organization’s services and ensure that these services are monitorable and manageable. </a:t>
            </a:r>
          </a:p>
          <a:p>
            <a:endParaRPr lang="en-GB" noProof="0" dirty="0"/>
          </a:p>
          <a:p>
            <a:r>
              <a:rPr lang="en-GB" sz="1200" kern="1200" noProof="0" dirty="0">
                <a:solidFill>
                  <a:schemeClr val="tx1"/>
                </a:solidFill>
                <a:effectLst/>
                <a:latin typeface="+mn-lt"/>
                <a:ea typeface="+mn-ea"/>
                <a:cs typeface="+mn-cs"/>
              </a:rPr>
              <a:t>Determining the appropriate control action for events relies on the filtering and categorization of the detected changes of state. Filtering and categorization, occurring in the Information and Technology service dimension, are largely done automatically by the organization’s event management system (EMS) into which the IT monitoring tools feed the detected, collected, and transmitted information. The business rules, however, by which the EMS filters and categorizes the data and makes determinations of significance about them (deciding whether the data represent an Informational, Warning, or Exception event) are established in the Organization and People dimension of service management. The thresholds, the alerting parameters, the criteria which the monitoring tools and the EMS are configured to address are all the product of organizational priorities and the skilled leadership and staff working to ensure the operational health of the service ecosystem. </a:t>
            </a:r>
          </a:p>
          <a:p>
            <a:endParaRPr lang="en-GB" noProof="0" dirty="0"/>
          </a:p>
          <a:p>
            <a:r>
              <a:rPr lang="en-GB" sz="1200" kern="1200" noProof="0" dirty="0">
                <a:solidFill>
                  <a:schemeClr val="tx1"/>
                </a:solidFill>
                <a:effectLst/>
                <a:latin typeface="+mn-lt"/>
                <a:ea typeface="+mn-ea"/>
                <a:cs typeface="+mn-cs"/>
              </a:rPr>
              <a:t>Policies need to be in place to handle different types of events. A “one size fits all” approach to events is inappropriate and a waste of resources. Different types of events require a response that is tailored and specific to the type of event it is. A common set of control actions should be established for each class of event. Policies will address when an auto response is appropriate, when an alert and escalation to human intervention is appropriate, when an Incident, Problem, or Change should be initiated, or when special handling is required. For example, in the case of a security breach that potentially could have operational impact but has not yet affected service availability. Policies are defined in the Organization and People dimension and are operationalized in the Information and Technology dimension. </a:t>
            </a:r>
          </a:p>
          <a:p>
            <a:endParaRPr lang="en-GB" noProof="0" dirty="0"/>
          </a:p>
          <a:p>
            <a:r>
              <a:rPr lang="en-GB" sz="1200" kern="1200" noProof="0" dirty="0">
                <a:solidFill>
                  <a:schemeClr val="tx1"/>
                </a:solidFill>
                <a:effectLst/>
                <a:latin typeface="+mn-lt"/>
                <a:ea typeface="+mn-ea"/>
                <a:cs typeface="+mn-cs"/>
              </a:rPr>
              <a:t>Having in place a standard classification scheme for events, such as Informational, Warning, and Exception, enables common handling and escalation processes. It also enables event notifications to be sent only to those responsible for the handling of further actions or decisions related to the events. Often, in the incident, problem, or change management practices. Avoiding notifications to individuals not directly involved in processing events is an efficient use of resources. To do this, event notifications will identify which departments, groups or individuals need to respond to events. Maintaining event routing information is a constant task as new events are added or personnel responsibilities change.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standard classification scheme for events will enable a common set of actions to be established for each class of event. In the value streams, when action is being taken on recognized events, operational and service level objectives for the service are taken into consideration. Actions for events that trigger the notification of incidents and problems can be tied into existing categorization and prioritization policies that have been established by incident and problem management.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Many of the IT monitoring tools and the EMS itself will likely be supplied by third party suppliers with whom the monitoring and event management practice in conjunction with the supplier management practice will maintain solid working relationships. </a:t>
            </a:r>
            <a:endParaRPr lang="en-GB" noProof="0"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268</a:t>
            </a:fld>
            <a:endParaRPr lang="sv-SE"/>
          </a:p>
        </p:txBody>
      </p:sp>
    </p:spTree>
    <p:extLst>
      <p:ext uri="{BB962C8B-B14F-4D97-AF65-F5344CB8AC3E}">
        <p14:creationId xmlns:p14="http://schemas.microsoft.com/office/powerpoint/2010/main" val="138907426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2.4.2 Ensure that timely, relevant and sufficient monitoring data is available to relevant stakeholders </a:t>
            </a:r>
            <a:endParaRPr lang="en-GB" noProof="0" dirty="0"/>
          </a:p>
          <a:p>
            <a:r>
              <a:rPr lang="en-GB" sz="1200" kern="1200" noProof="0" dirty="0">
                <a:solidFill>
                  <a:schemeClr val="tx1"/>
                </a:solidFill>
                <a:effectLst/>
                <a:latin typeface="+mn-lt"/>
                <a:ea typeface="+mn-ea"/>
                <a:cs typeface="+mn-cs"/>
              </a:rPr>
              <a:t>The reporting aspect of monitoring and event management enables ground truth with respect to a service provider’s actual operating performance and behaviour when benchmarked against the standards in the original service design and in the Service Level Agreements (SLAs) agreed with the customers. Monitoring and event management provides direct observation results, real-world empirical evidence as opposed to intended or aspirational results.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Gathering data that has accuracy and integrity in the monitoring and event management practice is critical to the work of delivering a high-quality service and a high-quality customer experience when using the service. Service measurement (the gathering of data about the service) depends on monitoring and event management monitoring and reporting. Monitoring and event management is critical for Continual Improvement efforts due to its focus on the effectiveness and efficiency of services and service components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Monitoring and event management identifies weak areas, so that remedial action can be taken (if there is a justifiable business case), therefore improving future service quality. Monitoring and event management can also show where customer actions are causing the fault and identify where working efficiency and/or training can be improved. Monitoring and event management can also address both internal and external suppliers since their performance must be evaluated and managed as well.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269</a:t>
            </a:fld>
            <a:endParaRPr lang="sv-SE"/>
          </a:p>
        </p:txBody>
      </p:sp>
    </p:spTree>
    <p:extLst>
      <p:ext uri="{BB962C8B-B14F-4D97-AF65-F5344CB8AC3E}">
        <p14:creationId xmlns:p14="http://schemas.microsoft.com/office/powerpoint/2010/main" val="42453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96838" y="744538"/>
            <a:ext cx="6613525" cy="372110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a:t>
            </a:fld>
            <a:endParaRPr lang="en-US" dirty="0"/>
          </a:p>
        </p:txBody>
      </p:sp>
    </p:spTree>
    <p:extLst>
      <p:ext uri="{BB962C8B-B14F-4D97-AF65-F5344CB8AC3E}">
        <p14:creationId xmlns:p14="http://schemas.microsoft.com/office/powerpoint/2010/main" val="334008308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2.4.3 Ensure that events are detected, interpreted, and if needed acted upon as quickly as possible </a:t>
            </a:r>
            <a:endParaRPr lang="en-GB" noProof="0" dirty="0"/>
          </a:p>
          <a:p>
            <a:r>
              <a:rPr lang="en-GB" sz="1200" kern="1200" noProof="0" dirty="0">
                <a:solidFill>
                  <a:schemeClr val="tx1"/>
                </a:solidFill>
                <a:effectLst/>
                <a:latin typeface="+mn-lt"/>
                <a:ea typeface="+mn-ea"/>
                <a:cs typeface="+mn-cs"/>
              </a:rPr>
              <a:t>Defining rules for monitoring and event management is not enough; actual detection and processing of events is required to make these rules valuable. Efficiency and scope of event management heavily depends on the service architecture and level of service management automation. In digital infrastructure and modern application, many tools for monitoring and event management are built-in, and the focus of the practice is on the integration and tuning of the event processing rules.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Contrary to that, organizations with many legacy systems which were not designed for monitoring must focus on implementation of specialized monitoring and event management tools and add-ons, or even on manual monitoring and event management.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Technology opportunities and constraints should inform monitoring and event management scope, policy making, and daily activities.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Regardless of how limited organization’s monitoring and event management capabilities, they should be subject to continual improvement, to ensure that the practice meets the needs of the organization.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270</a:t>
            </a:fld>
            <a:endParaRPr lang="sv-SE"/>
          </a:p>
        </p:txBody>
      </p:sp>
    </p:spTree>
    <p:extLst>
      <p:ext uri="{BB962C8B-B14F-4D97-AF65-F5344CB8AC3E}">
        <p14:creationId xmlns:p14="http://schemas.microsoft.com/office/powerpoint/2010/main" val="341020261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800" b="0" kern="1200" noProof="0" dirty="0">
                <a:solidFill>
                  <a:schemeClr val="tx1"/>
                </a:solidFill>
                <a:effectLst/>
                <a:latin typeface="+mn-lt"/>
                <a:ea typeface="+mn-ea"/>
                <a:cs typeface="+mn-cs"/>
              </a:rPr>
              <a:t>2. Know how relevant ITIL practices contribute to creation, delivery and support across the SVS and value streams</a:t>
            </a:r>
          </a:p>
          <a:p>
            <a:endParaRPr lang="en-GB" sz="800" b="0" kern="1200" noProof="0" dirty="0">
              <a:solidFill>
                <a:schemeClr val="tx1"/>
              </a:solidFill>
              <a:effectLst/>
              <a:latin typeface="+mn-lt"/>
              <a:ea typeface="+mn-ea"/>
              <a:cs typeface="+mn-cs"/>
            </a:endParaRPr>
          </a:p>
          <a:p>
            <a:r>
              <a:rPr lang="en-GB" sz="800" kern="1200" dirty="0">
                <a:solidFill>
                  <a:schemeClr val="tx1"/>
                </a:solidFill>
                <a:effectLst/>
                <a:latin typeface="+mn-lt"/>
                <a:ea typeface="+mn-ea"/>
                <a:cs typeface="+mn-cs"/>
              </a:rPr>
              <a:t>2.2 Know how the following ITIL practices contribute to a value stream for a new service (4.2.1 (including subsections), and the following references from the practice guidance): </a:t>
            </a:r>
          </a:p>
          <a:p>
            <a:r>
              <a:rPr lang="en-GB" sz="800" kern="1200" dirty="0">
                <a:solidFill>
                  <a:schemeClr val="tx1"/>
                </a:solidFill>
                <a:effectLst/>
                <a:latin typeface="+mn-lt"/>
                <a:ea typeface="+mn-ea"/>
                <a:cs typeface="+mn-cs"/>
              </a:rPr>
              <a:t>a) Service design (2.1, 2.2.1, 2.4 (including subsections)) </a:t>
            </a:r>
          </a:p>
          <a:p>
            <a:r>
              <a:rPr lang="en-GB" sz="800" kern="1200" dirty="0">
                <a:solidFill>
                  <a:schemeClr val="tx1"/>
                </a:solidFill>
                <a:effectLst/>
                <a:latin typeface="+mn-lt"/>
                <a:ea typeface="+mn-ea"/>
                <a:cs typeface="+mn-cs"/>
              </a:rPr>
              <a:t>b) Software development and management (2.1, 2.3 &amp; 2.4 (including subsections)) </a:t>
            </a:r>
          </a:p>
          <a:p>
            <a:r>
              <a:rPr lang="en-GB" sz="800" kern="1200" dirty="0">
                <a:solidFill>
                  <a:schemeClr val="tx1"/>
                </a:solidFill>
                <a:effectLst/>
                <a:latin typeface="+mn-lt"/>
                <a:ea typeface="+mn-ea"/>
                <a:cs typeface="+mn-cs"/>
              </a:rPr>
              <a:t>c) Deployment management (2.1, 2.2.2, 2.3 &amp; 2.4 (including subsections)) </a:t>
            </a:r>
          </a:p>
          <a:p>
            <a:r>
              <a:rPr lang="en-GB" sz="800" kern="1200" dirty="0">
                <a:solidFill>
                  <a:schemeClr val="tx1"/>
                </a:solidFill>
                <a:effectLst/>
                <a:latin typeface="+mn-lt"/>
                <a:ea typeface="+mn-ea"/>
                <a:cs typeface="+mn-cs"/>
              </a:rPr>
              <a:t>d) Release management (2.1, 2.3 &amp; 2.4 (including subsections)) </a:t>
            </a:r>
          </a:p>
          <a:p>
            <a:r>
              <a:rPr lang="en-GB" sz="800" kern="1200" dirty="0">
                <a:solidFill>
                  <a:schemeClr val="tx1"/>
                </a:solidFill>
                <a:effectLst/>
                <a:latin typeface="+mn-lt"/>
                <a:ea typeface="+mn-ea"/>
                <a:cs typeface="+mn-cs"/>
              </a:rPr>
              <a:t>e) Service validation and testing (2.1, 2.2.3.5, 2.3 &amp; 2.4 (including subsections)) </a:t>
            </a:r>
          </a:p>
          <a:p>
            <a:r>
              <a:rPr lang="en-GB" sz="800" kern="1200" dirty="0">
                <a:solidFill>
                  <a:schemeClr val="tx1"/>
                </a:solidFill>
                <a:effectLst/>
                <a:latin typeface="+mn-lt"/>
                <a:ea typeface="+mn-ea"/>
                <a:cs typeface="+mn-cs"/>
              </a:rPr>
              <a:t>f) Change enablement (2.1, 2.2.1, 2.4 (including subsections), 4.1.1, 4.1.2) </a:t>
            </a:r>
          </a:p>
          <a:p>
            <a:endParaRPr lang="en-GB" sz="800" kern="1200" dirty="0">
              <a:solidFill>
                <a:schemeClr val="tx1"/>
              </a:solidFill>
              <a:effectLst/>
              <a:latin typeface="+mn-lt"/>
              <a:ea typeface="+mn-ea"/>
              <a:cs typeface="+mn-cs"/>
            </a:endParaRPr>
          </a:p>
          <a:p>
            <a:r>
              <a:rPr lang="en-GB" sz="800" kern="1200" dirty="0">
                <a:solidFill>
                  <a:schemeClr val="tx1"/>
                </a:solidFill>
                <a:effectLst/>
                <a:latin typeface="+mn-lt"/>
                <a:ea typeface="+mn-ea"/>
                <a:cs typeface="+mn-cs"/>
              </a:rPr>
              <a:t>2.4 Know how the following ITIL practices contribute to a value stream for user support (4.2.2 (including subsections), and the following references from the practice guidance): </a:t>
            </a:r>
          </a:p>
          <a:p>
            <a:r>
              <a:rPr lang="en-GB" sz="800" kern="1200" dirty="0">
                <a:solidFill>
                  <a:schemeClr val="tx1"/>
                </a:solidFill>
                <a:effectLst/>
                <a:latin typeface="+mn-lt"/>
                <a:ea typeface="+mn-ea"/>
                <a:cs typeface="+mn-cs"/>
              </a:rPr>
              <a:t>a) Service desk (2.1, 2.2.2 &amp; 2.4 (including subsections)) </a:t>
            </a:r>
          </a:p>
          <a:p>
            <a:r>
              <a:rPr lang="en-GB" sz="800" kern="1200" dirty="0">
                <a:solidFill>
                  <a:schemeClr val="tx1"/>
                </a:solidFill>
                <a:effectLst/>
                <a:latin typeface="+mn-lt"/>
                <a:ea typeface="+mn-ea"/>
                <a:cs typeface="+mn-cs"/>
              </a:rPr>
              <a:t>b) Incident management (2.1, 2.2, 2.4 (including subsections), 3.2.1, tab 3.2) </a:t>
            </a:r>
          </a:p>
          <a:p>
            <a:r>
              <a:rPr lang="en-GB" sz="800" kern="1200" dirty="0">
                <a:solidFill>
                  <a:schemeClr val="tx1"/>
                </a:solidFill>
                <a:effectLst/>
                <a:latin typeface="+mn-lt"/>
                <a:ea typeface="+mn-ea"/>
                <a:cs typeface="+mn-cs"/>
              </a:rPr>
              <a:t>c) Problem management (2.1, 2.2.1, 2.4 (including subsections), 3.2.1, tab 3.1, 3.2.2, tab 3.4) </a:t>
            </a:r>
          </a:p>
          <a:p>
            <a:r>
              <a:rPr lang="en-GB" sz="800" kern="1200" dirty="0">
                <a:solidFill>
                  <a:schemeClr val="tx1"/>
                </a:solidFill>
                <a:effectLst/>
                <a:latin typeface="+mn-lt"/>
                <a:ea typeface="+mn-ea"/>
                <a:cs typeface="+mn-cs"/>
              </a:rPr>
              <a:t>d) Knowledge management (2.1. 2.2.4 &amp; 2.4 (including subsections)) </a:t>
            </a:r>
          </a:p>
          <a:p>
            <a:r>
              <a:rPr lang="en-GB" sz="800" kern="1200" dirty="0">
                <a:solidFill>
                  <a:schemeClr val="tx1"/>
                </a:solidFill>
                <a:effectLst/>
                <a:latin typeface="+mn-lt"/>
                <a:ea typeface="+mn-ea"/>
                <a:cs typeface="+mn-cs"/>
              </a:rPr>
              <a:t>e) Service level management (2.1, 2.3 &amp; 2.4 (including subsections), tab 2.3) </a:t>
            </a:r>
          </a:p>
          <a:p>
            <a:r>
              <a:rPr lang="en-GB" sz="800" kern="1200" dirty="0">
                <a:solidFill>
                  <a:schemeClr val="tx1"/>
                </a:solidFill>
                <a:effectLst/>
                <a:latin typeface="+mn-lt"/>
                <a:ea typeface="+mn-ea"/>
                <a:cs typeface="+mn-cs"/>
              </a:rPr>
              <a:t>f) Monitoring and event management (2.1 &amp; 2.4 (including subsections)) </a:t>
            </a:r>
          </a:p>
          <a:p>
            <a:endParaRPr lang="en-US" sz="80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271</a:t>
            </a:fld>
            <a:endParaRPr lang="sv-SE"/>
          </a:p>
        </p:txBody>
      </p:sp>
    </p:spTree>
    <p:extLst>
      <p:ext uri="{BB962C8B-B14F-4D97-AF65-F5344CB8AC3E}">
        <p14:creationId xmlns:p14="http://schemas.microsoft.com/office/powerpoint/2010/main" val="38819159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272</a:t>
            </a:fld>
            <a:endParaRPr lang="en-US"/>
          </a:p>
        </p:txBody>
      </p:sp>
    </p:spTree>
    <p:extLst>
      <p:ext uri="{BB962C8B-B14F-4D97-AF65-F5344CB8AC3E}">
        <p14:creationId xmlns:p14="http://schemas.microsoft.com/office/powerpoint/2010/main" val="63630884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1288" y="747713"/>
            <a:ext cx="6513512" cy="366395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273</a:t>
            </a:fld>
            <a:endParaRPr lang="en-US"/>
          </a:p>
        </p:txBody>
      </p:sp>
    </p:spTree>
    <p:extLst>
      <p:ext uri="{BB962C8B-B14F-4D97-AF65-F5344CB8AC3E}">
        <p14:creationId xmlns:p14="http://schemas.microsoft.com/office/powerpoint/2010/main" val="122675826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274</a:t>
            </a:fld>
            <a:endParaRPr lang="en-US"/>
          </a:p>
        </p:txBody>
      </p:sp>
    </p:spTree>
    <p:extLst>
      <p:ext uri="{BB962C8B-B14F-4D97-AF65-F5344CB8AC3E}">
        <p14:creationId xmlns:p14="http://schemas.microsoft.com/office/powerpoint/2010/main" val="1066818811"/>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275</a:t>
            </a:fld>
            <a:endParaRPr lang="en-US"/>
          </a:p>
        </p:txBody>
      </p:sp>
    </p:spTree>
    <p:extLst>
      <p:ext uri="{BB962C8B-B14F-4D97-AF65-F5344CB8AC3E}">
        <p14:creationId xmlns:p14="http://schemas.microsoft.com/office/powerpoint/2010/main" val="375044623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0963" y="744538"/>
            <a:ext cx="6621462" cy="37258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276</a:t>
            </a:fld>
            <a:endParaRPr lang="en-US"/>
          </a:p>
        </p:txBody>
      </p:sp>
    </p:spTree>
    <p:extLst>
      <p:ext uri="{BB962C8B-B14F-4D97-AF65-F5344CB8AC3E}">
        <p14:creationId xmlns:p14="http://schemas.microsoft.com/office/powerpoint/2010/main" val="404525918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277</a:t>
            </a:fld>
            <a:endParaRPr lang="en-US"/>
          </a:p>
        </p:txBody>
      </p:sp>
    </p:spTree>
    <p:extLst>
      <p:ext uri="{BB962C8B-B14F-4D97-AF65-F5344CB8AC3E}">
        <p14:creationId xmlns:p14="http://schemas.microsoft.com/office/powerpoint/2010/main" val="131840258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278</a:t>
            </a:fld>
            <a:endParaRPr lang="en-US"/>
          </a:p>
        </p:txBody>
      </p:sp>
    </p:spTree>
    <p:extLst>
      <p:ext uri="{BB962C8B-B14F-4D97-AF65-F5344CB8AC3E}">
        <p14:creationId xmlns:p14="http://schemas.microsoft.com/office/powerpoint/2010/main" val="414726017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279</a:t>
            </a:fld>
            <a:endParaRPr lang="sv-SE" dirty="0"/>
          </a:p>
        </p:txBody>
      </p:sp>
    </p:spTree>
    <p:extLst>
      <p:ext uri="{BB962C8B-B14F-4D97-AF65-F5344CB8AC3E}">
        <p14:creationId xmlns:p14="http://schemas.microsoft.com/office/powerpoint/2010/main" val="28573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This builds on from initial learning in the ITIL 4 Foundation guidance and training. (See ITIL Foundation: ITIL® 4 Edition).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a:t>
            </a:fld>
            <a:endParaRPr lang="sv-SE" dirty="0"/>
          </a:p>
        </p:txBody>
      </p:sp>
    </p:spTree>
    <p:extLst>
      <p:ext uri="{BB962C8B-B14F-4D97-AF65-F5344CB8AC3E}">
        <p14:creationId xmlns:p14="http://schemas.microsoft.com/office/powerpoint/2010/main" val="177512872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6 Conclusion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evolution of business and technology stimulates the evolution of service management. This affects all of the four dimensions of service management: organizations and people, value streams and processes, information and technology, and partners and suppliers. To support the needs of today’s organizations, professionals in IT and service management should adopt a collaborative culture that is focused on value for the organization, its customers, and other stakeholders. They should consider and apply new ways of working that are more agile, more holistic, and more effective in a constantly changing, complex environment.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their leaders, and practitioners should continually develop their understanding of emerging technologies and their potential impacts. Cooperating and collaborating in the context of wider ecosystems is crucial because it enables the development and growth of cross-organizational value streams. Teams and organizations should manage internal communications and workflows in a holistic, flexible, and efficient way.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publication provides an overview of these challenges and practical recommendations for dealing with them, including exploiting the related opportunities while minimizing associated risks. It covers organizational, cultural, technological and other aspects of todays’ IT service management.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To get the most out of this publication, it should be studied it alongside the ITIL management practice guides, which are available online. They provide detailed practical recommendations that work in the context of all four ITIL Managing Professional publications.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All ITIL publications are holistic and focused on value. They address the four dimensions of service management and help to manage resources in a way that enables value creation for the organization, its customers, and other stakeholders. </a:t>
            </a:r>
            <a:endParaRPr lang="en-GB" noProof="0" dirty="0"/>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ITIL Direct, Plan and Improve </a:t>
            </a:r>
            <a:r>
              <a:rPr lang="en-GB" sz="1200" kern="1200" noProof="0" dirty="0">
                <a:solidFill>
                  <a:schemeClr val="tx1"/>
                </a:solidFill>
                <a:effectLst/>
                <a:latin typeface="+mn-lt"/>
                <a:ea typeface="+mn-ea"/>
                <a:cs typeface="+mn-cs"/>
              </a:rPr>
              <a:t>provides guidance on aligning product and service management with today’s business requirements, driving successful organizational transformation, and embedding continual improvement into an organization’s culture at every level. </a:t>
            </a:r>
            <a:endParaRPr lang="en-GB" noProof="0" dirty="0"/>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ITIL Drive Stakeholder Value </a:t>
            </a:r>
            <a:r>
              <a:rPr lang="en-GB" sz="1200" kern="1200" noProof="0" dirty="0">
                <a:solidFill>
                  <a:schemeClr val="tx1"/>
                </a:solidFill>
                <a:effectLst/>
                <a:latin typeface="+mn-lt"/>
                <a:ea typeface="+mn-ea"/>
                <a:cs typeface="+mn-cs"/>
              </a:rPr>
              <a:t>contains guidance on establishing, maintaining, and developing effective service relationships. This publication leads organizations through a service journey in their roles as service provider and service consumer, helping them to interact and communicate effectively at every step. </a:t>
            </a:r>
            <a:endParaRPr lang="en-GB" noProof="0" dirty="0"/>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ITIL High-velocity IT </a:t>
            </a:r>
            <a:r>
              <a:rPr lang="en-GB" sz="1200" kern="1200" noProof="0" dirty="0">
                <a:solidFill>
                  <a:schemeClr val="tx1"/>
                </a:solidFill>
                <a:effectLst/>
                <a:latin typeface="+mn-lt"/>
                <a:ea typeface="+mn-ea"/>
                <a:cs typeface="+mn-cs"/>
              </a:rPr>
              <a:t>provides detailed guidance on comprehensive digital transformation and helps organizations to evolve towards a convergence of business and technology, or to establish a new digital organization.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280</a:t>
            </a:fld>
            <a:endParaRPr lang="sv-SE"/>
          </a:p>
        </p:txBody>
      </p:sp>
    </p:spTree>
    <p:extLst>
      <p:ext uri="{BB962C8B-B14F-4D97-AF65-F5344CB8AC3E}">
        <p14:creationId xmlns:p14="http://schemas.microsoft.com/office/powerpoint/2010/main" val="261869952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 sz="120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281</a:t>
            </a:fld>
            <a:endParaRPr lang="sv-SE"/>
          </a:p>
        </p:txBody>
      </p:sp>
    </p:spTree>
    <p:extLst>
      <p:ext uri="{BB962C8B-B14F-4D97-AF65-F5344CB8AC3E}">
        <p14:creationId xmlns:p14="http://schemas.microsoft.com/office/powerpoint/2010/main" val="197456747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US" sz="80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282</a:t>
            </a:fld>
            <a:endParaRPr lang="sv-SE"/>
          </a:p>
        </p:txBody>
      </p:sp>
    </p:spTree>
    <p:extLst>
      <p:ext uri="{BB962C8B-B14F-4D97-AF65-F5344CB8AC3E}">
        <p14:creationId xmlns:p14="http://schemas.microsoft.com/office/powerpoint/2010/main" val="1876072422"/>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283</a:t>
            </a:fld>
            <a:endParaRPr lang="sv-SE" dirty="0"/>
          </a:p>
        </p:txBody>
      </p:sp>
    </p:spTree>
    <p:extLst>
      <p:ext uri="{BB962C8B-B14F-4D97-AF65-F5344CB8AC3E}">
        <p14:creationId xmlns:p14="http://schemas.microsoft.com/office/powerpoint/2010/main" val="311459039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284</a:t>
            </a:fld>
            <a:endParaRPr lang="sv-SE"/>
          </a:p>
        </p:txBody>
      </p:sp>
    </p:spTree>
    <p:extLst>
      <p:ext uri="{BB962C8B-B14F-4D97-AF65-F5344CB8AC3E}">
        <p14:creationId xmlns:p14="http://schemas.microsoft.com/office/powerpoint/2010/main" val="384669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noProof="0" dirty="0"/>
              <a:t>The ITIL 4 Create, Deliver and Support Publication:</a:t>
            </a:r>
          </a:p>
          <a:p>
            <a:r>
              <a:rPr lang="en-GB" noProof="0" dirty="0"/>
              <a:t>This book is part of the advanced phase of learning and education for ITIL 4 – working towards the ‘Managing Professional’ (MP) designation. This book is one of 4 books and courses that will build towards MP.</a:t>
            </a:r>
          </a:p>
          <a:p>
            <a:endParaRPr lang="en-GB" noProof="0" dirty="0"/>
          </a:p>
          <a:p>
            <a:r>
              <a:rPr lang="en-GB" sz="1200" b="1" kern="1200" noProof="0" dirty="0">
                <a:solidFill>
                  <a:schemeClr val="tx1"/>
                </a:solidFill>
                <a:effectLst/>
                <a:latin typeface="+mn-lt"/>
                <a:ea typeface="+mn-ea"/>
                <a:cs typeface="+mn-cs"/>
              </a:rPr>
              <a:t>The purpose of the ITIL 4 Create, Deliver and Support Qualification is: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to provide the candidate with an understanding on how to integrate different value streams and activities to create, deliver and support IT-enabled products and services, and relevant practices, methods and tools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to provide the candidate with an understanding of service performance, service quality and improvement methods. </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The target audience for this qualification is: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individuals continuing their journey in service management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ITSM managers and aspiring ITSM managers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ITSM practitioners managing the operation of IT-enabled &amp; digital products and services, and those responsible for the end-to-end delivery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existing ITIL qualification holders wishing to develop their knowledge. </a:t>
            </a:r>
          </a:p>
          <a:p>
            <a:endParaRPr lang="en-GB" b="1" noProof="0" dirty="0"/>
          </a:p>
          <a:p>
            <a:r>
              <a:rPr lang="en-GB" sz="1200" b="1" kern="1200" noProof="0" dirty="0">
                <a:solidFill>
                  <a:schemeClr val="tx1"/>
                </a:solidFill>
                <a:effectLst/>
                <a:latin typeface="+mn-lt"/>
                <a:ea typeface="+mn-ea"/>
                <a:cs typeface="+mn-cs"/>
              </a:rPr>
              <a:t>The purpose of the ITIL 4 Create, Deliver and Support Examination is: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to assess whether the candidate can demonstrate sufficient understanding and application of ITIL 4 to the creation, delivery and support of services, as described in the syllabus below, to be awarded the ITIL 4 Create, Deliver and Support qualification. The ITIL 4 Create, Deliver and Support qualification is one of the pre-requisites for the designation of ITIL 4 Managing Professional which assesses the candidate’s practical and technical knowledge about how to run successful, modern, IT-enabled services, teams and workflows. </a:t>
            </a:r>
            <a:endParaRPr lang="en-GB" b="1" noProof="0" dirty="0"/>
          </a:p>
          <a:p>
            <a:endParaRPr lang="en-GB" b="1" noProof="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Prerequisites for the ITIL 4 Create, Deliver and Support Examination: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The candidate must have passed the ITIL 4 Foundation examination. In addition, the candidate must have attended an accredited training course for this module.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a:t>
            </a:fld>
            <a:endParaRPr lang="sv-SE" dirty="0"/>
          </a:p>
        </p:txBody>
      </p:sp>
    </p:spTree>
    <p:extLst>
      <p:ext uri="{BB962C8B-B14F-4D97-AF65-F5344CB8AC3E}">
        <p14:creationId xmlns:p14="http://schemas.microsoft.com/office/powerpoint/2010/main" val="367749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9" name="Rectangle 3"/>
          <p:cNvSpPr>
            <a:spLocks noGrp="1" noChangeArrowheads="1"/>
          </p:cNvSpPr>
          <p:nvPr>
            <p:ph type="body" idx="1"/>
          </p:nvPr>
        </p:nvSpPr>
        <p:spPr/>
        <p:txBody>
          <a:bodyPr>
            <a:normAutofit/>
          </a:bodyPr>
          <a:lstStyle/>
          <a:p>
            <a:endParaRPr lang="en-GB" dirty="0"/>
          </a:p>
        </p:txBody>
      </p:sp>
      <p:sp>
        <p:nvSpPr>
          <p:cNvPr id="5" name="Slide Image Placeholder 4"/>
          <p:cNvSpPr>
            <a:spLocks noGrp="1" noRot="1" noChangeAspect="1"/>
          </p:cNvSpPr>
          <p:nvPr>
            <p:ph type="sldImg"/>
          </p:nvPr>
        </p:nvSpPr>
        <p:spPr>
          <a:xfrm>
            <a:off x="57150" y="728663"/>
            <a:ext cx="6645275" cy="3738562"/>
          </a:xfrm>
        </p:spPr>
      </p:sp>
      <p:sp>
        <p:nvSpPr>
          <p:cNvPr id="10" name="Platshållare för bildnummer 9"/>
          <p:cNvSpPr>
            <a:spLocks noGrp="1"/>
          </p:cNvSpPr>
          <p:nvPr>
            <p:ph type="sldNum" sz="quarter" idx="15"/>
          </p:nvPr>
        </p:nvSpPr>
        <p:spPr/>
        <p:txBody>
          <a:bodyPr/>
          <a:lstStyle/>
          <a:p>
            <a:fld id="{4A5E2E9C-985B-ED43-93CA-4AED5E18B922}" type="slidenum">
              <a:rPr lang="en-US" smtClean="0"/>
              <a:pPr/>
              <a:t>3</a:t>
            </a:fld>
            <a:endParaRPr lang="en-US" dirty="0"/>
          </a:p>
        </p:txBody>
      </p:sp>
    </p:spTree>
    <p:extLst>
      <p:ext uri="{BB962C8B-B14F-4D97-AF65-F5344CB8AC3E}">
        <p14:creationId xmlns:p14="http://schemas.microsoft.com/office/powerpoint/2010/main" val="969101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b="1" noProof="0" dirty="0"/>
              <a:t>1 Introduction</a:t>
            </a:r>
          </a:p>
          <a:p>
            <a:r>
              <a:rPr lang="en-GB" sz="1200" kern="1200" noProof="0" dirty="0">
                <a:solidFill>
                  <a:schemeClr val="tx1"/>
                </a:solidFill>
                <a:effectLst/>
                <a:latin typeface="+mn-lt"/>
                <a:ea typeface="+mn-ea"/>
                <a:cs typeface="+mn-cs"/>
              </a:rPr>
              <a:t>Service management is about co-creating value. Technology is used to support value co-creation, but defining value can be challenging in the IT industry. In the past, much of the focus has been on cost effectiveness, basic functionality, or innovation. Currently, however, speed and flexibility are the differentiators between valuable and less valuable services. This may shift in the future to areas such as security, human centricity, increased automation, etc. Moreover, as the definition of value is continually changing, it should be continually revised and clarified. </a:t>
            </a:r>
          </a:p>
          <a:p>
            <a:endParaRPr lang="en-GB" noProof="0" dirty="0"/>
          </a:p>
          <a:p>
            <a:r>
              <a:rPr lang="en-GB" sz="1200" kern="1200" noProof="0" dirty="0">
                <a:solidFill>
                  <a:schemeClr val="tx1"/>
                </a:solidFill>
                <a:effectLst/>
                <a:latin typeface="+mn-lt"/>
                <a:ea typeface="+mn-ea"/>
                <a:cs typeface="+mn-cs"/>
              </a:rPr>
              <a:t>ITIL 4 takes a holistic approach to building and modifying technology-enabled services from demand to value. This publication is about utilizing service management, adapting and adopting best practices, and using the ITIL service value system (SVS) framework to facilitate value co-creation in organizations. The publication is a practical guide for those who work within the broad scope of technology-enabled services. It provides clear guidance on how to collaborate and coordinate efforts to design, build, and support integrated and effective products and services, building from </a:t>
            </a:r>
            <a:r>
              <a:rPr lang="en-GB" sz="1200" i="1" kern="1200" noProof="0" dirty="0">
                <a:solidFill>
                  <a:schemeClr val="tx1"/>
                </a:solidFill>
                <a:effectLst/>
                <a:latin typeface="+mn-lt"/>
                <a:ea typeface="+mn-ea"/>
                <a:cs typeface="+mn-cs"/>
              </a:rPr>
              <a:t>ITIL Foundation. </a:t>
            </a:r>
          </a:p>
          <a:p>
            <a:endParaRPr lang="en-GB" noProof="0" dirty="0"/>
          </a:p>
          <a:p>
            <a:r>
              <a:rPr lang="en-GB" sz="1200" kern="1200" noProof="0" dirty="0">
                <a:solidFill>
                  <a:schemeClr val="tx1"/>
                </a:solidFill>
                <a:effectLst/>
                <a:latin typeface="+mn-lt"/>
                <a:ea typeface="+mn-ea"/>
                <a:cs typeface="+mn-cs"/>
              </a:rPr>
              <a:t>ITIL 4 describes a service value chain of six activities. These activities can be combined in various ways to create value streams. This publication covers the integration of these activities in order to enable the creation, delivery, operation, and continual improvement of technology-enabled products and services. It is important to understand that there is no uniform approach to successful service delivery. Context, requirements, and resources vary across organizations. Success in service management requires pragmatism and creativity, not doctrine and dogma. </a:t>
            </a:r>
          </a:p>
          <a:p>
            <a:endParaRPr lang="en-GB" noProof="0" dirty="0"/>
          </a:p>
          <a:p>
            <a:r>
              <a:rPr lang="en-GB" sz="1200" kern="1200" noProof="0" dirty="0">
                <a:solidFill>
                  <a:schemeClr val="tx1"/>
                </a:solidFill>
                <a:effectLst/>
                <a:latin typeface="+mn-lt"/>
                <a:ea typeface="+mn-ea"/>
                <a:cs typeface="+mn-cs"/>
              </a:rPr>
              <a:t>This publication describes not only how value streams can be built and managed holistically but how continual improvement iterations and feedback loops can be included in value streams. It explores areas such as development, testing, knowledge, customer and employee feedback, new technologies, sourcing, and ways of managing work. In so doing, it reflects new ways of approaching service management. </a:t>
            </a:r>
          </a:p>
          <a:p>
            <a:endParaRPr lang="en-GB" noProof="0" dirty="0"/>
          </a:p>
          <a:p>
            <a:r>
              <a:rPr lang="en-GB" sz="1200" kern="1200" noProof="0" dirty="0">
                <a:solidFill>
                  <a:schemeClr val="tx1"/>
                </a:solidFill>
                <a:effectLst/>
                <a:latin typeface="+mn-lt"/>
                <a:ea typeface="+mn-ea"/>
                <a:cs typeface="+mn-cs"/>
              </a:rPr>
              <a:t>Previous knowledge regarding IT and service management processes does not need to be discarded. Much of this knowledge is still useful and can be refocused on the wider context of practices. In response to an evolving world, IT and service management need to be used appropriately, flexibly, and in new ways.</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management today requires an open mindset and more collaborative ways of working. As the practices and approaches for the co-creation of value are constantly evolving, IT, digital, and service professionals need to keep up to date by developing their skills, knowledge, and definitions of excellence.</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publication therefore focuses on individual and team professionalism, culture, and service mindset, and will examine the value and methods for ensuring sustainability. </a:t>
            </a:r>
            <a:endParaRPr lang="en-US" sz="1200" b="1" i="1" noProof="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i="1" noProof="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i="1"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a:t>
            </a:fld>
            <a:endParaRPr lang="sv-SE" dirty="0"/>
          </a:p>
        </p:txBody>
      </p:sp>
    </p:spTree>
    <p:extLst>
      <p:ext uri="{BB962C8B-B14F-4D97-AF65-F5344CB8AC3E}">
        <p14:creationId xmlns:p14="http://schemas.microsoft.com/office/powerpoint/2010/main" val="3887225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Learning Outcome																Number of Exam questions	</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Approx. weighting </a:t>
            </a:r>
          </a:p>
          <a:p>
            <a:r>
              <a:rPr lang="en-GB" sz="1200" kern="1200" noProof="0" dirty="0">
                <a:solidFill>
                  <a:schemeClr val="tx1"/>
                </a:solidFill>
                <a:effectLst/>
                <a:latin typeface="+mn-lt"/>
                <a:ea typeface="+mn-ea"/>
                <a:cs typeface="+mn-cs"/>
              </a:rPr>
              <a:t>1. Understand how to plan and build a service value stream to create, deliver and support services 				15 						37.5% </a:t>
            </a:r>
          </a:p>
          <a:p>
            <a:r>
              <a:rPr lang="en-GB" sz="1200" kern="1200" noProof="0" dirty="0">
                <a:solidFill>
                  <a:schemeClr val="tx1"/>
                </a:solidFill>
                <a:effectLst/>
                <a:latin typeface="+mn-lt"/>
                <a:ea typeface="+mn-ea"/>
                <a:cs typeface="+mn-cs"/>
              </a:rPr>
              <a:t>2. Know how relevant ITIL practices contribute to creation, delivery and support across the SVS and value streams	16						40% </a:t>
            </a:r>
          </a:p>
          <a:p>
            <a:r>
              <a:rPr lang="en-GB" sz="1200" kern="1200" noProof="0" dirty="0">
                <a:solidFill>
                  <a:schemeClr val="tx1"/>
                </a:solidFill>
                <a:effectLst/>
                <a:latin typeface="+mn-lt"/>
                <a:ea typeface="+mn-ea"/>
                <a:cs typeface="+mn-cs"/>
              </a:rPr>
              <a:t>3. Know how to create, deliver and support services											9						22.5% </a:t>
            </a:r>
          </a:p>
          <a:p>
            <a:pPr marL="0" indent="0">
              <a:buFont typeface="Arial" panose="020B0604020202020204" pitchFamily="34" charset="0"/>
              <a:buNone/>
            </a:pPr>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a:t>
            </a:fld>
            <a:endParaRPr lang="sv-SE" dirty="0"/>
          </a:p>
        </p:txBody>
      </p:sp>
    </p:spTree>
    <p:extLst>
      <p:ext uri="{BB962C8B-B14F-4D97-AF65-F5344CB8AC3E}">
        <p14:creationId xmlns:p14="http://schemas.microsoft.com/office/powerpoint/2010/main" val="1133788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 Using information and technology to create, deliver, and support services</a:t>
            </a:r>
          </a:p>
          <a:p>
            <a:r>
              <a:rPr lang="en-GB" sz="1200" kern="1200" dirty="0">
                <a:solidFill>
                  <a:schemeClr val="tx1"/>
                </a:solidFill>
                <a:effectLst/>
                <a:latin typeface="+mn-lt"/>
                <a:ea typeface="+mn-ea"/>
                <a:cs typeface="+mn-cs"/>
              </a:rPr>
              <a:t>This chapter provides guidance for professionals in IT and service management who are required to build and maintain a broad professional portfolio. The content of this chapter may be familiar, as it relates to organizational structures, people, communications, and the importance of being aware of new opportunities.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particular areas are emphasized in ITIL 4 because they are as important for success as processes, practices, and technical knowledge. To be successful in the provision of IT and digitally enabled products and services, it is important to develop a good understanding of and practical skills in a broad range of guidance.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a:t>
            </a:fld>
            <a:endParaRPr lang="sv-SE" dirty="0"/>
          </a:p>
        </p:txBody>
      </p:sp>
    </p:spTree>
    <p:extLst>
      <p:ext uri="{BB962C8B-B14F-4D97-AF65-F5344CB8AC3E}">
        <p14:creationId xmlns:p14="http://schemas.microsoft.com/office/powerpoint/2010/main" val="3792913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b="1" noProof="0" dirty="0"/>
              <a:t>2 </a:t>
            </a:r>
            <a:r>
              <a:rPr lang="en-GB" sz="1200" b="1" kern="1200" dirty="0">
                <a:solidFill>
                  <a:schemeClr val="tx1"/>
                </a:solidFill>
                <a:effectLst/>
                <a:latin typeface="+mn-lt"/>
                <a:ea typeface="+mn-ea"/>
                <a:cs typeface="+mn-cs"/>
              </a:rPr>
              <a:t>The evolution of professionalism in IT and service management </a:t>
            </a:r>
            <a:endParaRPr lang="en-GB" b="1" noProof="0" dirty="0"/>
          </a:p>
          <a:p>
            <a:r>
              <a:rPr lang="en-GB" sz="1200" kern="1200" dirty="0">
                <a:solidFill>
                  <a:schemeClr val="tx1"/>
                </a:solidFill>
                <a:effectLst/>
                <a:latin typeface="+mn-lt"/>
                <a:ea typeface="+mn-ea"/>
                <a:cs typeface="+mn-cs"/>
              </a:rPr>
              <a:t>This chapter provides guidance for professionals in IT and service management who are required to build and maintain a broad professional portfolio. The content of this chapter may be familiar, as it relates to organizational structures, people, communications, and the importance of being aware of new opportunities. These particular areas are emphasised in ITIL 4 because they are as important for success as processes, practices, and technical knowledge. To be successful in the provision of IT and digitally enabled products and services, it is important to develop a good understanding of and practical skills in a broad range of guidance. </a:t>
            </a:r>
          </a:p>
          <a:p>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2.1 Organizations, people, and culture</a:t>
            </a:r>
            <a:endParaRPr lang="en-GB" dirty="0"/>
          </a:p>
          <a:p>
            <a:r>
              <a:rPr lang="en-GB" sz="1200" b="1" kern="1200" dirty="0">
                <a:solidFill>
                  <a:schemeClr val="tx1"/>
                </a:solidFill>
                <a:effectLst/>
                <a:latin typeface="+mn-lt"/>
                <a:ea typeface="+mn-ea"/>
                <a:cs typeface="+mn-cs"/>
              </a:rPr>
              <a:t>2.1.1 Organizational structures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relationships require many and varied interactions between individuals and groups both within and between organizations. Individuals and organizational structures: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interact with information and technology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participate in value streams and processes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work with partners and suppliers. </a:t>
            </a:r>
          </a:p>
          <a:p>
            <a:endParaRPr lang="en-GB" dirty="0"/>
          </a:p>
          <a:p>
            <a:r>
              <a:rPr lang="en-GB" sz="1200" kern="1200" dirty="0">
                <a:solidFill>
                  <a:schemeClr val="tx1"/>
                </a:solidFill>
                <a:effectLst/>
                <a:latin typeface="+mn-lt"/>
                <a:ea typeface="+mn-ea"/>
                <a:cs typeface="+mn-cs"/>
              </a:rPr>
              <a:t>There are many potential organizational structures. An early and crucial decision involves selecting the one that will allow and encourage individuals to create, deliver, and support products and services. Some organizational structures are hierarchical, whereas others more closely resemble a network or matrix. A common approach involves grouping people functionally: by their specialized activities, skills/expertise, and resources, although this can lead to individuals working in isolation with little understanding of what anyone else is doing. In contrast, cross-functional structures (which may share a focus on a product or service) can leave the organization without a comprehensive overview of their portfolio and may result in duplication of effort. </a:t>
            </a:r>
          </a:p>
          <a:p>
            <a:endParaRPr lang="en-GB" dirty="0"/>
          </a:p>
          <a:p>
            <a:r>
              <a:rPr lang="en-GB" sz="1200" kern="1200" dirty="0">
                <a:solidFill>
                  <a:schemeClr val="tx1"/>
                </a:solidFill>
                <a:effectLst/>
                <a:latin typeface="+mn-lt"/>
                <a:ea typeface="+mn-ea"/>
                <a:cs typeface="+mn-cs"/>
              </a:rPr>
              <a:t>Current organizational thinking favours self-organising structures that work towards common objectives. Unfortunately, not every team can take an impromptu and Agile approach to self-organization. </a:t>
            </a:r>
          </a:p>
          <a:p>
            <a:endParaRPr lang="en-GB" dirty="0"/>
          </a:p>
          <a:p>
            <a:r>
              <a:rPr lang="en-GB" sz="1200" kern="1200" dirty="0">
                <a:solidFill>
                  <a:schemeClr val="tx1"/>
                </a:solidFill>
                <a:effectLst/>
                <a:latin typeface="+mn-lt"/>
                <a:ea typeface="+mn-ea"/>
                <a:cs typeface="+mn-cs"/>
              </a:rPr>
              <a:t>Types of organizational structure include: </a:t>
            </a:r>
            <a:endParaRPr lang="en-GB" dirty="0"/>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Functional - </a:t>
            </a:r>
            <a:r>
              <a:rPr lang="en-GB" sz="1200" kern="1200" dirty="0">
                <a:solidFill>
                  <a:schemeClr val="tx1"/>
                </a:solidFill>
                <a:effectLst/>
                <a:latin typeface="+mn-lt"/>
                <a:ea typeface="+mn-ea"/>
                <a:cs typeface="+mn-cs"/>
              </a:rPr>
              <a:t>These are typically hierarchical arrangements based on organizational control, lines of authority, or technical domain. These arrangements determine how power, roles, and responsibilities are assigned and how work is managed across different levels. The organization may be divided into internal groups based on functional areas, such as HR, IT, finance, marketing, etc.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Divisional - </a:t>
            </a:r>
            <a:r>
              <a:rPr lang="en-GB" sz="1200" kern="1200" dirty="0">
                <a:solidFill>
                  <a:schemeClr val="tx1"/>
                </a:solidFill>
                <a:effectLst/>
                <a:latin typeface="+mn-lt"/>
                <a:ea typeface="+mn-ea"/>
                <a:cs typeface="+mn-cs"/>
              </a:rPr>
              <a:t>Divisionally based organizations arrange their activities around market, product, or geographical groups. Each division may be responsible for its own accounting, sales and marketing, engineering, production, etc. </a:t>
            </a:r>
            <a:endParaRPr lang="en-GB" dirty="0">
              <a:effectLst/>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Matrix - </a:t>
            </a:r>
            <a:r>
              <a:rPr lang="en-GB" sz="1200" kern="1200" dirty="0">
                <a:solidFill>
                  <a:schemeClr val="tx1"/>
                </a:solidFill>
                <a:effectLst/>
                <a:latin typeface="+mn-lt"/>
                <a:ea typeface="+mn-ea"/>
                <a:cs typeface="+mn-cs"/>
              </a:rPr>
              <a:t>Reporting relationships are organised as a grid or matrix, with pools of people who can move across teams as needed. Employees in this structure often have dual reporting relationships; for example, both to a line manager and to a product, project, or programme of work.</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Flat - </a:t>
            </a:r>
            <a:r>
              <a:rPr lang="en-GB" sz="1200" kern="1200" dirty="0">
                <a:solidFill>
                  <a:schemeClr val="tx1"/>
                </a:solidFill>
                <a:effectLst/>
                <a:latin typeface="+mn-lt"/>
                <a:ea typeface="+mn-ea"/>
                <a:cs typeface="+mn-cs"/>
              </a:rPr>
              <a:t>Some organizations reduce hierarchical reporting lines because they are seen as barriers that hinder decision making. As the organization grows, these structures become a challenge to maintain.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key differences between the various organizational structures can be described using the following characteristics: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grouping/teaming criteria (function/product/territory/customer, etc.)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location (co-located/distributed)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relationships with value streams (responsible for specific activities or fully responsible for the end-to-end value stream)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team members’ responsibility and authority (command-and-control or self-driven teams)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sourcing of competencies (level of integration with teams external to the organization).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Historically, organizational structures have been functional and hierarchical in nature, with military-style lines of command and control.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a:t>
            </a:fld>
            <a:endParaRPr lang="sv-SE" dirty="0"/>
          </a:p>
        </p:txBody>
      </p:sp>
    </p:spTree>
    <p:extLst>
      <p:ext uri="{BB962C8B-B14F-4D97-AF65-F5344CB8AC3E}">
        <p14:creationId xmlns:p14="http://schemas.microsoft.com/office/powerpoint/2010/main" val="3175308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sz="1200" b="1" kern="1200" noProof="0" dirty="0">
                <a:solidFill>
                  <a:schemeClr val="tx1"/>
                </a:solidFill>
                <a:effectLst/>
                <a:latin typeface="+mn-lt"/>
                <a:ea typeface="+mn-ea"/>
                <a:cs typeface="+mn-cs"/>
              </a:rPr>
              <a:t>2.1.1 (continued)</a:t>
            </a:r>
          </a:p>
          <a:p>
            <a:r>
              <a:rPr lang="en-GB" sz="1200" kern="1200" dirty="0">
                <a:solidFill>
                  <a:schemeClr val="tx1"/>
                </a:solidFill>
                <a:effectLst/>
                <a:latin typeface="+mn-lt"/>
                <a:ea typeface="+mn-ea"/>
                <a:cs typeface="+mn-cs"/>
              </a:rPr>
              <a:t>In the digital service economy, agility and resilience are vital for an organization’s success. organizations must adopt new ways of structuring their resources and competencies. Common approaches include: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faster and more flexible allocation of resources to new or more important tasks. Matrix organizational structures are adept at allocating or reallocating resources to different value streams, projects, products, or customers. This is often combined with outsourcing arrangements to ensure an increase of resources and competencies when necessary.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permanent, simple multi-competent teams that are assigned to work exclusively on a product. This may result in occasions when teams are unoccupied, but it ensures a high availability of teams for the development and management of products. </a:t>
            </a:r>
          </a:p>
          <a:p>
            <a:endParaRPr lang="en-GB" dirty="0">
              <a:effectLst/>
            </a:endParaRPr>
          </a:p>
          <a:p>
            <a:r>
              <a:rPr lang="en-GB" sz="1200" kern="1200" dirty="0">
                <a:solidFill>
                  <a:schemeClr val="tx1"/>
                </a:solidFill>
                <a:effectLst/>
                <a:latin typeface="+mn-lt"/>
                <a:ea typeface="+mn-ea"/>
                <a:cs typeface="+mn-cs"/>
              </a:rPr>
              <a:t>In order to adapt to more flexible and responsive ways of working, such as Agile and DevOps, many organizations have adjusted their organizational structures. This includes ensuring that a leader’s role is closer to that of a ‘servant’. It also involves creating cross-functional teams, which can be achieved by applying matrix and flat structures.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Organizational structure changes should be managed carefully, as they can cause major cultural challenges </a:t>
            </a:r>
          </a:p>
          <a:p>
            <a:r>
              <a:rPr lang="en-GB" sz="1200" kern="1200" dirty="0">
                <a:solidFill>
                  <a:schemeClr val="tx1"/>
                </a:solidFill>
                <a:effectLst/>
                <a:latin typeface="+mn-lt"/>
                <a:ea typeface="+mn-ea"/>
                <a:cs typeface="+mn-cs"/>
              </a:rPr>
              <a:t>within the organization if handled badly. It is useful to refer to the ITIL guiding principles and the organizational change management practice for guidance.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a:t>
            </a:fld>
            <a:endParaRPr lang="sv-SE" dirty="0"/>
          </a:p>
        </p:txBody>
      </p:sp>
    </p:spTree>
    <p:extLst>
      <p:ext uri="{BB962C8B-B14F-4D97-AF65-F5344CB8AC3E}">
        <p14:creationId xmlns:p14="http://schemas.microsoft.com/office/powerpoint/2010/main" val="3445234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dirty="0">
                <a:solidFill>
                  <a:schemeClr val="tx1"/>
                </a:solidFill>
                <a:effectLst/>
                <a:latin typeface="+mn-lt"/>
                <a:ea typeface="+mn-ea"/>
                <a:cs typeface="+mn-cs"/>
              </a:rPr>
              <a:t>2.1.2 Using the ITIL guiding principles to improve the organizational structure </a:t>
            </a:r>
            <a:endParaRPr lang="en-GB" dirty="0">
              <a:effectLst/>
            </a:endParaRPr>
          </a:p>
          <a:p>
            <a:r>
              <a:rPr lang="en-GB" sz="1200" kern="1200" dirty="0">
                <a:solidFill>
                  <a:schemeClr val="tx1"/>
                </a:solidFill>
                <a:effectLst/>
                <a:latin typeface="+mn-lt"/>
                <a:ea typeface="+mn-ea"/>
                <a:cs typeface="+mn-cs"/>
              </a:rPr>
              <a:t>The ITIL 4 guiding principles are valuable references when planning to improve organizational structures. It is useful to consider the following: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Focus on value - </a:t>
            </a:r>
            <a:r>
              <a:rPr lang="en-GB" sz="1200" kern="1200" dirty="0">
                <a:solidFill>
                  <a:schemeClr val="tx1"/>
                </a:solidFill>
                <a:effectLst/>
                <a:latin typeface="+mn-lt"/>
                <a:ea typeface="+mn-ea"/>
                <a:cs typeface="+mn-cs"/>
              </a:rPr>
              <a:t>What is the key driver for changing the structure? It is important to ensure that this is reviewed and referenced at each stage of the transformation.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Progress iteratively with feedback - </a:t>
            </a:r>
            <a:r>
              <a:rPr lang="en-GB" sz="1200" kern="1200" dirty="0">
                <a:solidFill>
                  <a:schemeClr val="tx1"/>
                </a:solidFill>
                <a:effectLst/>
                <a:latin typeface="+mn-lt"/>
                <a:ea typeface="+mn-ea"/>
                <a:cs typeface="+mn-cs"/>
              </a:rPr>
              <a:t>The transition/transformation should be simplified into manageable steps to ensure that it is possible to adapt to changing requirements.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Start where you are - </a:t>
            </a:r>
            <a:r>
              <a:rPr lang="en-GB" sz="1200" kern="1200" dirty="0">
                <a:solidFill>
                  <a:schemeClr val="tx1"/>
                </a:solidFill>
                <a:effectLst/>
                <a:latin typeface="+mn-lt"/>
                <a:ea typeface="+mn-ea"/>
                <a:cs typeface="+mn-cs"/>
              </a:rPr>
              <a:t>The cultural aspects of the organization should be considered. For instance, what is the relative maturity of the current organizational structures? Value stream mapping and RACI matrices can be used to understand current roles and responsibilities.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Collaborate and promote visibility - </a:t>
            </a:r>
            <a:r>
              <a:rPr lang="en-GB" sz="1200" kern="1200" dirty="0">
                <a:solidFill>
                  <a:schemeClr val="tx1"/>
                </a:solidFill>
                <a:effectLst/>
                <a:latin typeface="+mn-lt"/>
                <a:ea typeface="+mn-ea"/>
                <a:cs typeface="+mn-cs"/>
              </a:rPr>
              <a:t>It is important to ensure that all stakeholders are engaged throughout the change process. A ‘disagree and commit’ approach, in which every stakeholder discusses their concerns with the rest and is then expected to come to an agreement, can help changes to progress quickly. Leaders should adopt an ‘open-door’ policy to become easily accessible. organizational changes must be clearly defined and openly discussed to facilitate transparency. </a:t>
            </a:r>
            <a:endParaRPr lang="en-GB" dirty="0">
              <a:effectLst/>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Think and work holistically - </a:t>
            </a:r>
            <a:r>
              <a:rPr lang="en-GB" sz="1200" kern="1200" dirty="0">
                <a:solidFill>
                  <a:schemeClr val="tx1"/>
                </a:solidFill>
                <a:effectLst/>
                <a:latin typeface="+mn-lt"/>
                <a:ea typeface="+mn-ea"/>
                <a:cs typeface="+mn-cs"/>
              </a:rPr>
              <a:t>Collaborating with all the appropriate leaders/managers will ensure that potential risks are understood and managed. It will also help to communicate a consistent message about the risks and the progress that is being made towards transformation. </a:t>
            </a:r>
            <a:endParaRPr lang="en-GB" dirty="0"/>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Keep it simple and practical - </a:t>
            </a:r>
            <a:r>
              <a:rPr lang="en-GB" sz="1200" kern="1200" dirty="0">
                <a:solidFill>
                  <a:schemeClr val="tx1"/>
                </a:solidFill>
                <a:effectLst/>
                <a:latin typeface="+mn-lt"/>
                <a:ea typeface="+mn-ea"/>
                <a:cs typeface="+mn-cs"/>
              </a:rPr>
              <a:t>It is important to reduce the complexity of the organization as much as possible so that the flow of work and information is uninhibited. Efficiency and effectiveness can be improved by reducing the transferrals of work. Where possible, teams can be encouraged to be self-organising by making decisions and taking actions within certain criteria without the need to check with management. </a:t>
            </a:r>
            <a:endParaRPr lang="en-GB" dirty="0"/>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Optimize and automate - </a:t>
            </a:r>
            <a:r>
              <a:rPr lang="en-GB" sz="1200" kern="1200" dirty="0">
                <a:solidFill>
                  <a:schemeClr val="tx1"/>
                </a:solidFill>
                <a:effectLst/>
                <a:latin typeface="+mn-lt"/>
                <a:ea typeface="+mn-ea"/>
                <a:cs typeface="+mn-cs"/>
              </a:rPr>
              <a:t>Where possible, tasks should be consolidated or automated to reduce waste. Human intervention should only occur when it contributes a defined value.</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a:t>
            </a:fld>
            <a:endParaRPr lang="sv-SE" dirty="0"/>
          </a:p>
        </p:txBody>
      </p:sp>
    </p:spTree>
    <p:extLst>
      <p:ext uri="{BB962C8B-B14F-4D97-AF65-F5344CB8AC3E}">
        <p14:creationId xmlns:p14="http://schemas.microsoft.com/office/powerpoint/2010/main" val="725137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noProof="0" dirty="0"/>
              <a:t>2.2 Building effective teams</a:t>
            </a:r>
          </a:p>
          <a:p>
            <a:endParaRPr lang="en-GB" b="1" noProof="0" dirty="0"/>
          </a:p>
          <a:p>
            <a:r>
              <a:rPr lang="en-GB" b="1" noProof="0" dirty="0"/>
              <a:t>2.2.1 Roles and competencies</a:t>
            </a:r>
            <a:endParaRPr lang="en-GB" sz="1200" b="1" kern="1200" noProof="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 </a:t>
            </a:r>
            <a:endParaRPr lang="en-GB" dirty="0">
              <a:effectLst/>
            </a:endParaRPr>
          </a:p>
          <a:p>
            <a:r>
              <a:rPr lang="en-GB" sz="1200" i="1" kern="1200" dirty="0">
                <a:solidFill>
                  <a:schemeClr val="tx1"/>
                </a:solidFill>
                <a:effectLst/>
                <a:latin typeface="+mn-lt"/>
                <a:ea typeface="+mn-ea"/>
                <a:cs typeface="+mn-cs"/>
              </a:rPr>
              <a:t>Roles and jobs </a:t>
            </a:r>
            <a:endParaRPr lang="en-GB" dirty="0">
              <a:effectLst/>
            </a:endParaRPr>
          </a:p>
          <a:p>
            <a:r>
              <a:rPr lang="en-GB" sz="1200" kern="1200" dirty="0">
                <a:solidFill>
                  <a:schemeClr val="tx1"/>
                </a:solidFill>
                <a:effectLst/>
                <a:latin typeface="+mn-lt"/>
                <a:ea typeface="+mn-ea"/>
                <a:cs typeface="+mn-cs"/>
              </a:rPr>
              <a:t>A role is a set of responsibilities, activities, and authorizations granted to a person or team, in a specific context. </a:t>
            </a:r>
          </a:p>
          <a:p>
            <a:endParaRPr lang="en-GB" dirty="0">
              <a:effectLst/>
            </a:endParaRPr>
          </a:p>
          <a:p>
            <a:r>
              <a:rPr lang="en-GB" sz="1200" kern="1200" dirty="0">
                <a:solidFill>
                  <a:schemeClr val="tx1"/>
                </a:solidFill>
                <a:effectLst/>
                <a:latin typeface="+mn-lt"/>
                <a:ea typeface="+mn-ea"/>
                <a:cs typeface="+mn-cs"/>
              </a:rPr>
              <a:t>A job is a position within an organization that is assigned to a specific person. </a:t>
            </a:r>
          </a:p>
          <a:p>
            <a:endParaRPr lang="en-GB" dirty="0">
              <a:effectLst/>
            </a:endParaRPr>
          </a:p>
          <a:p>
            <a:r>
              <a:rPr lang="en-GB" sz="1200" kern="1200" dirty="0">
                <a:solidFill>
                  <a:schemeClr val="tx1"/>
                </a:solidFill>
                <a:effectLst/>
                <a:latin typeface="+mn-lt"/>
                <a:ea typeface="+mn-ea"/>
                <a:cs typeface="+mn-cs"/>
              </a:rPr>
              <a:t>A single person may, as part of their job, fulfil many different roles. A single role may be contributed to by several people.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36</a:t>
            </a:fld>
            <a:endParaRPr lang="sv-SE" dirty="0"/>
          </a:p>
        </p:txBody>
      </p:sp>
    </p:spTree>
    <p:extLst>
      <p:ext uri="{BB962C8B-B14F-4D97-AF65-F5344CB8AC3E}">
        <p14:creationId xmlns:p14="http://schemas.microsoft.com/office/powerpoint/2010/main" val="2905303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b="1" noProof="0" dirty="0"/>
              <a:t>2.2.1 Roles and competencies (continued)</a:t>
            </a:r>
            <a:endParaRPr lang="en-GB" dirty="0">
              <a:effectLst/>
            </a:endParaRPr>
          </a:p>
          <a:p>
            <a:r>
              <a:rPr lang="en-GB" sz="1200" kern="1200" dirty="0">
                <a:solidFill>
                  <a:schemeClr val="tx1"/>
                </a:solidFill>
                <a:effectLst/>
                <a:latin typeface="+mn-lt"/>
                <a:ea typeface="+mn-ea"/>
                <a:cs typeface="+mn-cs"/>
              </a:rPr>
              <a:t>Traditionally, roles in IT and technology followed specific technical competencies. These roles, which were clearly defined, were situated within the development and operational areas and included programmers, business analysts, tech support, designers, and integrators. More recently, organizations have been struggling to build career paths for their employees because roles and job requirements are constantly changing.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new workplace requires greater flexibility and the ability to constantly adapt to new requirements and technologies. In IT and service management, this involves a wider definition of skills, competencies, and areas of work, reflecting the changes in teams and organizational structures. The transformation from hierarchical structures to matrix-managed cross-functional teams has expanded the definition of roles. As a result, individuals are now expected to transfer more readily between roles.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is now an expectation that professionals in IT and service management will possess a wider range of business competencies, supported by demonstrable skills, experience, and qualifications. Many of these are transferable business skills that have been obtained from other areas of work and used successfully by IT professionals for years. However, they have only recently been recognized as being of equal importance to technical skills and qualifications.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the technology industry moves closer to becoming a mainstream business function, generic business and management competencies will increasingly become compulsory requirements for IT and technology roles.</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37</a:t>
            </a:fld>
            <a:endParaRPr lang="sv-SE" dirty="0"/>
          </a:p>
        </p:txBody>
      </p:sp>
    </p:spTree>
    <p:extLst>
      <p:ext uri="{BB962C8B-B14F-4D97-AF65-F5344CB8AC3E}">
        <p14:creationId xmlns:p14="http://schemas.microsoft.com/office/powerpoint/2010/main" val="3610890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2.2.2 Professional IT and service management skills and competencies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structuring and naming of roles differs between organizations. The roles defined in ITIL are not compulsory; organizations should utilize and adapt them to suit their specific needs. The ITIL practice guides describe each role using a competency profile based on the model shown in Table 2.1. </a:t>
            </a:r>
          </a:p>
          <a:p>
            <a:endParaRPr lang="en-GB" sz="1200"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Table 2.1 Competency codes and profiles</a:t>
            </a:r>
            <a:r>
              <a:rPr lang="en-GB" sz="1200" kern="1200" noProof="0" dirty="0">
                <a:solidFill>
                  <a:schemeClr val="tx1"/>
                </a:solidFill>
                <a:effectLst/>
                <a:latin typeface="+mn-lt"/>
                <a:ea typeface="+mn-ea"/>
                <a:cs typeface="+mn-cs"/>
              </a:rPr>
              <a:t>:</a:t>
            </a:r>
            <a:endParaRPr lang="en-GB" noProof="0" dirty="0"/>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Competency code	Competency profile (activities and skills) </a:t>
            </a:r>
          </a:p>
          <a:p>
            <a:r>
              <a:rPr lang="en-GB" sz="1200" b="1" kern="1200" noProof="0" dirty="0">
                <a:solidFill>
                  <a:schemeClr val="tx1"/>
                </a:solidFill>
                <a:effectLst/>
                <a:latin typeface="+mn-lt"/>
                <a:ea typeface="+mn-ea"/>
                <a:cs typeface="+mn-cs"/>
              </a:rPr>
              <a:t>L 				Leader - </a:t>
            </a:r>
            <a:r>
              <a:rPr lang="en-GB" sz="1200" kern="1200" noProof="0" dirty="0">
                <a:solidFill>
                  <a:schemeClr val="tx1"/>
                </a:solidFill>
                <a:effectLst/>
                <a:latin typeface="+mn-lt"/>
                <a:ea typeface="+mn-ea"/>
                <a:cs typeface="+mn-cs"/>
              </a:rPr>
              <a:t>Decision-making, delegating, overseeing other activities, providing incentives and motivation, and evaluating outcomes </a:t>
            </a:r>
            <a:endParaRPr lang="en-GB" noProof="0" dirty="0"/>
          </a:p>
          <a:p>
            <a:r>
              <a:rPr lang="en-GB" sz="1200" b="1" kern="1200" noProof="0" dirty="0">
                <a:solidFill>
                  <a:schemeClr val="tx1"/>
                </a:solidFill>
                <a:effectLst/>
                <a:latin typeface="+mn-lt"/>
                <a:ea typeface="+mn-ea"/>
                <a:cs typeface="+mn-cs"/>
              </a:rPr>
              <a:t>A				Administrator - </a:t>
            </a:r>
            <a:r>
              <a:rPr lang="en-GB" sz="1200" kern="1200" noProof="0" dirty="0">
                <a:solidFill>
                  <a:schemeClr val="tx1"/>
                </a:solidFill>
                <a:effectLst/>
                <a:latin typeface="+mn-lt"/>
                <a:ea typeface="+mn-ea"/>
                <a:cs typeface="+mn-cs"/>
              </a:rPr>
              <a:t>Assigning and prioritizing tasks, record-keeping, ongoing reporting, and initiating basic improvements </a:t>
            </a:r>
            <a:endParaRPr lang="en-GB" noProof="0" dirty="0"/>
          </a:p>
          <a:p>
            <a:r>
              <a:rPr lang="en-GB" sz="1200" b="1" kern="1200" noProof="0" dirty="0">
                <a:solidFill>
                  <a:schemeClr val="tx1"/>
                </a:solidFill>
                <a:effectLst/>
                <a:latin typeface="+mn-lt"/>
                <a:ea typeface="+mn-ea"/>
                <a:cs typeface="+mn-cs"/>
              </a:rPr>
              <a:t>C				Coordinator/communicator - </a:t>
            </a:r>
            <a:r>
              <a:rPr lang="en-GB" sz="1200" kern="1200" noProof="0" dirty="0">
                <a:solidFill>
                  <a:schemeClr val="tx1"/>
                </a:solidFill>
                <a:effectLst/>
                <a:latin typeface="+mn-lt"/>
                <a:ea typeface="+mn-ea"/>
                <a:cs typeface="+mn-cs"/>
              </a:rPr>
              <a:t>Coordinating multiple parties, maintaining communication between stakeholders, and running awareness campaigns </a:t>
            </a:r>
            <a:endParaRPr lang="en-GB" noProof="0" dirty="0"/>
          </a:p>
          <a:p>
            <a:r>
              <a:rPr lang="en-GB" sz="1200" b="1" kern="1200" noProof="0" dirty="0">
                <a:solidFill>
                  <a:schemeClr val="tx1"/>
                </a:solidFill>
                <a:effectLst/>
                <a:latin typeface="+mn-lt"/>
                <a:ea typeface="+mn-ea"/>
                <a:cs typeface="+mn-cs"/>
              </a:rPr>
              <a:t>M				Methods and techniques expert - </a:t>
            </a:r>
            <a:r>
              <a:rPr lang="en-GB" sz="1200" kern="1200" noProof="0" dirty="0">
                <a:solidFill>
                  <a:schemeClr val="tx1"/>
                </a:solidFill>
                <a:effectLst/>
                <a:latin typeface="+mn-lt"/>
                <a:ea typeface="+mn-ea"/>
                <a:cs typeface="+mn-cs"/>
              </a:rPr>
              <a:t>Designing and implementing work techniques, documenting procedures, consulting on processes, work analysis, and continual 				improvement </a:t>
            </a:r>
            <a:endParaRPr lang="en-GB" noProof="0" dirty="0"/>
          </a:p>
          <a:p>
            <a:r>
              <a:rPr lang="en-GB" sz="1200" b="1" kern="1200" noProof="0" dirty="0">
                <a:solidFill>
                  <a:schemeClr val="tx1"/>
                </a:solidFill>
                <a:effectLst/>
                <a:latin typeface="+mn-lt"/>
                <a:ea typeface="+mn-ea"/>
                <a:cs typeface="+mn-cs"/>
              </a:rPr>
              <a:t>T				Technical expert - </a:t>
            </a:r>
            <a:r>
              <a:rPr lang="en-GB" sz="1200" kern="1200" noProof="0" dirty="0">
                <a:solidFill>
                  <a:schemeClr val="tx1"/>
                </a:solidFill>
                <a:effectLst/>
                <a:latin typeface="+mn-lt"/>
                <a:ea typeface="+mn-ea"/>
                <a:cs typeface="+mn-cs"/>
              </a:rPr>
              <a:t>Providing technical (IT) expertise and conducting expertise-based assignments </a:t>
            </a:r>
          </a:p>
          <a:p>
            <a:endParaRPr lang="en-GB" noProof="0" dirty="0"/>
          </a:p>
          <a:p>
            <a:r>
              <a:rPr lang="en-GB" sz="1200" kern="1200" noProof="0" dirty="0">
                <a:solidFill>
                  <a:schemeClr val="tx1"/>
                </a:solidFill>
                <a:effectLst/>
                <a:latin typeface="+mn-lt"/>
                <a:ea typeface="+mn-ea"/>
                <a:cs typeface="+mn-cs"/>
              </a:rPr>
              <a:t>Successfully performing an activity requires a combination of competencies, each of which will vary in importance depending on the activity. The position of the competency in a competency code illustrates its relative importance. For example: </a:t>
            </a:r>
          </a:p>
          <a:p>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 the CAT competency profile, communication and coordination skills are very important, administrative skills are somewhat important, and technical knowledge is useful but less important for the described activity. This combination is relevant, for example, for a relationship manager and a service owner drafting a new or amended service level agreement (see the service level management practice guide, section 4.1, for details).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 the TMA competency profile, technical knowledge is very important, method design skills are somewhat important, and administrative skills are useful but less important for the described activity. This combination is relevant, for example, for a change manager and a service owner initiating an improvement of a change model (see the change enablement practice guide, section 4.1, for details).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Understanding a role’s competency profile helps to: </a:t>
            </a:r>
            <a:endParaRPr lang="en-GB" noProof="0" dirty="0">
              <a:effectLst/>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identify the best candidates (or groups) to perform the role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identify gaps and plan the professional development of team members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define requirements to newcomers and create job and role descriptions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align the organization’s workforce and talent management practice with industry competency models and professional development programmes.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Only a few activities and roles demand technical skills and knowledge. For the majority of competency profiles, communication or administrative competencies are the most important. Once the high-level profile is understood, industry competency models, such as the European e-Competence Framework (e-CF) or the Skills Framework for the Information Age (SFIA) can be used to detail the requirements and to plan professional development.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Some examples of the skills and knowledge needed in service management are: </a:t>
            </a:r>
          </a:p>
          <a:p>
            <a:endParaRPr lang="en-GB" noProof="0" dirty="0">
              <a:effectLst/>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Communication </a:t>
            </a:r>
            <a:r>
              <a:rPr lang="en-GB" sz="1200" kern="1200" noProof="0" dirty="0">
                <a:solidFill>
                  <a:schemeClr val="tx1"/>
                </a:solidFill>
                <a:effectLst/>
                <a:latin typeface="+mn-lt"/>
                <a:ea typeface="+mn-ea"/>
                <a:cs typeface="+mn-cs"/>
              </a:rPr>
              <a:t>The ability to establish good working relationships with a variety of stakeholders at several levels using a variety of communication techniques. This includes verbal and written communication, the use of various types of media, and the adoption of appropriate language and tone. Good communication is a vital skill which encourages positive interactions with colleagues, customers, managers, staff, and other stakeholders.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Business and commercial </a:t>
            </a:r>
            <a:r>
              <a:rPr lang="en-GB" sz="1200" kern="1200" noProof="0" dirty="0">
                <a:solidFill>
                  <a:schemeClr val="tx1"/>
                </a:solidFill>
                <a:effectLst/>
                <a:latin typeface="+mn-lt"/>
                <a:ea typeface="+mn-ea"/>
                <a:cs typeface="+mn-cs"/>
              </a:rPr>
              <a:t>Most technology environments use a mixture of supplier and commercial relationships. Service managers utilize their commercial skills to specify, buy, negotiate, and manage such relationships. Procurement and contract management skills, in particular, are in high demand. Budgeting and financial management are also key service management requirements, as is the ability to write and sell a business case. There is also a need to produce promotional materials to advertise the service, either in an internal or external capacity.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Relationship management </a:t>
            </a:r>
            <a:r>
              <a:rPr lang="en-GB" sz="1200" kern="1200" noProof="0" dirty="0">
                <a:solidFill>
                  <a:schemeClr val="tx1"/>
                </a:solidFill>
                <a:effectLst/>
                <a:latin typeface="+mn-lt"/>
                <a:ea typeface="+mn-ea"/>
                <a:cs typeface="+mn-cs"/>
              </a:rPr>
              <a:t>Developing as a key skill set, this involves acting as a point of contact and liaison, capturing demand, and demonstrating value between business, customer, and supplier groups. Service managers may also function as the active liaison and synchronizer of information, feedback, demand, and progress between parties. Additionally, relationship managers convey requirements and feedback to the relevant groups to ensure a smooth flow of information and actions between groups.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Leadership </a:t>
            </a:r>
            <a:r>
              <a:rPr lang="en-GB" sz="1200" kern="1200" noProof="0" dirty="0">
                <a:solidFill>
                  <a:schemeClr val="tx1"/>
                </a:solidFill>
                <a:effectLst/>
                <a:latin typeface="+mn-lt"/>
                <a:ea typeface="+mn-ea"/>
                <a:cs typeface="+mn-cs"/>
              </a:rPr>
              <a:t>Beyond team or line management, leadership involves the ability to influence, motivate, and support individuals in their work. Leadership does not simply come from managers. Great leaders are those individuals who show initiative, take ownership, and empathize with and inspire others to get things done. When building teams, it is important to include individuals who possess these skills to act as leaders and create a great working culture.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Market and organizational knowledge </a:t>
            </a:r>
            <a:r>
              <a:rPr lang="en-GB" sz="1200" kern="1200" noProof="0" dirty="0">
                <a:solidFill>
                  <a:schemeClr val="tx1"/>
                </a:solidFill>
                <a:effectLst/>
                <a:latin typeface="+mn-lt"/>
                <a:ea typeface="+mn-ea"/>
                <a:cs typeface="+mn-cs"/>
              </a:rPr>
              <a:t>As a result of the reduction in distinction between IT and business roles and teams, those in technology roles have a greater need to understand the business and market sector of their organization. For example, such individuals should be aware of the developments in the market regarding competitors, relative costs, and opportunities.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Management and administration </a:t>
            </a:r>
            <a:r>
              <a:rPr lang="en-GB" sz="1200" kern="1200" noProof="0" dirty="0">
                <a:solidFill>
                  <a:schemeClr val="tx1"/>
                </a:solidFill>
                <a:effectLst/>
                <a:latin typeface="+mn-lt"/>
                <a:ea typeface="+mn-ea"/>
                <a:cs typeface="+mn-cs"/>
              </a:rPr>
              <a:t>Successful service management also requires good people management, delegation, documentation, and logistical skills. Much of the work involves bringing people together, agreeing on actions, and providing useful and practical documentation. Good managers are invaluable when building successful teams as they can hire the appropriate people and manage and develop their employees’ careers.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Developing innovation </a:t>
            </a:r>
            <a:r>
              <a:rPr lang="en-GB" sz="1200" kern="1200" noProof="0" dirty="0">
                <a:solidFill>
                  <a:schemeClr val="tx1"/>
                </a:solidFill>
                <a:effectLst/>
                <a:latin typeface="+mn-lt"/>
                <a:ea typeface="+mn-ea"/>
                <a:cs typeface="+mn-cs"/>
              </a:rPr>
              <a:t>A business and entrepreneurial mindset is becoming more of a requirement, even within internal service management organizations. This is required to identify new ways of working, delivering services, and solving problems. It may involve exploiting new technologies, creative and innovative thinking, or customer interactions. </a:t>
            </a:r>
            <a:endParaRPr lang="en-GB" noProof="0" dirty="0">
              <a:effectLst/>
            </a:endParaRP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38</a:t>
            </a:fld>
            <a:endParaRPr lang="sv-SE" dirty="0"/>
          </a:p>
        </p:txBody>
      </p:sp>
    </p:spTree>
    <p:extLst>
      <p:ext uri="{BB962C8B-B14F-4D97-AF65-F5344CB8AC3E}">
        <p14:creationId xmlns:p14="http://schemas.microsoft.com/office/powerpoint/2010/main" val="4150686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2.2.2.1 Generalist or ‘T-shaped’ models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past, individuals were typically viewed as either generalists or specialists. Today, this viewpoint does not reflect the outcomes that organizations expect and need. Organizations are looking for people to be T-shaped, pi-shaped(π), or comb-shaped (</a:t>
            </a:r>
            <a:r>
              <a:rPr lang="en-GB" sz="1200" kern="1200" dirty="0" err="1">
                <a:solidFill>
                  <a:schemeClr val="tx1"/>
                </a:solidFill>
                <a:effectLst/>
                <a:latin typeface="+mn-lt"/>
                <a:ea typeface="+mn-ea"/>
                <a:cs typeface="+mn-cs"/>
              </a:rPr>
              <a:t>Ш</a:t>
            </a:r>
            <a:r>
              <a:rPr lang="en-GB" sz="1200" kern="1200" dirty="0">
                <a:solidFill>
                  <a:schemeClr val="tx1"/>
                </a:solidFill>
                <a:effectLst/>
                <a:latin typeface="+mn-lt"/>
                <a:ea typeface="+mn-ea"/>
                <a:cs typeface="+mn-cs"/>
              </a:rPr>
              <a:t>), as outlined below: </a:t>
            </a:r>
            <a:endParaRPr lang="en-GB" dirty="0">
              <a:effectLst/>
            </a:endParaRPr>
          </a:p>
          <a:p>
            <a:pPr lvl="1"/>
            <a:endParaRPr lang="en-GB" sz="18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T-shaped individual is an expert in one area who is also knowledgeable in other areas. For example, a developer or tester who possesses knowledge of accounting.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pi-shaped individual is an expert or near-expert in two areas and knowledgeable in other areas. For example, someone who can both design and develop but also possesses good testing skills.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comb-shaped individual is strong in more than two areas and knowledgeable in other areas. For example, someone who can gather requirements, design, and develop and who has a good knowledge of the adjacent areas.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past, Pi-shaped individuals were usually senior staff who had developed their skills over time by working in different domains. However, this has changed: new hires may be skilled in multiple areas but not be specialized in any. Many individuals take a proactive approach to developing their skills and knowledge. T-shaped individuals tend to be inquisitive; they like to learn new skills and will acquire them whenever opportunity allows. </a:t>
            </a:r>
          </a:p>
          <a:p>
            <a:endParaRPr lang="en-GB" dirty="0">
              <a:effectLst/>
            </a:endParaRPr>
          </a:p>
          <a:p>
            <a:r>
              <a:rPr lang="en-GB" sz="1200" kern="1200" dirty="0">
                <a:solidFill>
                  <a:schemeClr val="tx1"/>
                </a:solidFill>
                <a:effectLst/>
                <a:latin typeface="+mn-lt"/>
                <a:ea typeface="+mn-ea"/>
                <a:cs typeface="+mn-cs"/>
              </a:rPr>
              <a:t>Although a clear focus on one competency creates deeper understanding, it can be dangerous to have only one area of expertise. This is because, in the rapidly evolving technology industry, an individual may find that their area of expertise is no longer relevant.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39</a:t>
            </a:fld>
            <a:endParaRPr lang="sv-SE"/>
          </a:p>
        </p:txBody>
      </p:sp>
    </p:spTree>
    <p:extLst>
      <p:ext uri="{BB962C8B-B14F-4D97-AF65-F5344CB8AC3E}">
        <p14:creationId xmlns:p14="http://schemas.microsoft.com/office/powerpoint/2010/main" val="296553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76200" y="731838"/>
            <a:ext cx="6645275" cy="3738562"/>
          </a:xfrm>
          <a:solidFill>
            <a:schemeClr val="bg1">
              <a:lumMod val="85000"/>
            </a:schemeClr>
          </a:solidFill>
        </p:spPr>
      </p:sp>
      <p:sp>
        <p:nvSpPr>
          <p:cNvPr id="5" name="Notes Placeholder 4"/>
          <p:cNvSpPr>
            <a:spLocks noGrp="1"/>
          </p:cNvSpPr>
          <p:nvPr>
            <p:ph type="body" idx="1"/>
          </p:nvPr>
        </p:nvSpPr>
        <p:spPr/>
        <p:txBody>
          <a:bodyPr/>
          <a:lstStyle/>
          <a:p>
            <a:endParaRPr lang="en-US" dirty="0"/>
          </a:p>
        </p:txBody>
      </p:sp>
      <p:sp>
        <p:nvSpPr>
          <p:cNvPr id="9" name="Platshållare för bildnummer 8"/>
          <p:cNvSpPr>
            <a:spLocks noGrp="1"/>
          </p:cNvSpPr>
          <p:nvPr>
            <p:ph type="sldNum" sz="quarter" idx="15"/>
          </p:nvPr>
        </p:nvSpPr>
        <p:spPr/>
        <p:txBody>
          <a:bodyPr/>
          <a:lstStyle/>
          <a:p>
            <a:fld id="{4A5E2E9C-985B-ED43-93CA-4AED5E18B922}" type="slidenum">
              <a:rPr lang="en-US" smtClean="0"/>
              <a:pPr/>
              <a:t>4</a:t>
            </a:fld>
            <a:endParaRPr lang="en-US" dirty="0"/>
          </a:p>
        </p:txBody>
      </p:sp>
    </p:spTree>
    <p:extLst>
      <p:ext uri="{BB962C8B-B14F-4D97-AF65-F5344CB8AC3E}">
        <p14:creationId xmlns:p14="http://schemas.microsoft.com/office/powerpoint/2010/main" val="549858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2.2.2.2 Developing a broad set of competencies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no single path to achieving proficiency in the competencies required for service management. Many training and certification programmes are available, for instance in technical products and for specific skills like business analysis, programming, and risk management.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ways of gaining and recognizing a wider set of competencies as part of service management include: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building job descriptions that clarify each of the non-technical requirements for the role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developing recruitment and onboarding skills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recognizing non-IT experience in job applications; for example, team management, procurement, and contract management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that skills matrices include appropriate soft skills, such as communications, leadership, and innovation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reflecting and rewarding the full scope of required competencies in staff performance management, appraisals, and reward programmes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ensuring that all staff and management are given opportunities for training and development outside traditional technical and process management, such as for management, leadership, team building, negotiation, report writing, business case preparation, relationship management, presenting, business administration, budgeting, marketing, and selling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encouraging continuing professional development (CPD) programmes that recognize and develop all of the above at a practical level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encouraging employees to investigate new ideas, tools, ways of working, etc.; for example, many organizations provide CPD points for attending events relating to their industry, workshops, conferences, etc. Individuals should be encouraged to develop their skills in broad and diverse ways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managing role-based and competency-based models and schemes to develop and recognize training, experience, qualifications, and testimonials that help to provide evidence of an individual’s competency levels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role-based models have clearly defined job descriptions with integrated career progression paths; they are useful in the development of job-related career paths and in building the appropriate skills, but there can be   challenges in maintaining these when roles and skills change regularly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competency-based models are focused on generic competencies and are useful when developing a holistic approach to skill acquisition. These can also be useful in supporting talent management, although it can be difficult to map to exact roles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hybrid role-based and competency-based models combine the job-related and talent-related aspects of the models.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40</a:t>
            </a:fld>
            <a:endParaRPr lang="sv-SE"/>
          </a:p>
        </p:txBody>
      </p:sp>
    </p:spTree>
    <p:extLst>
      <p:ext uri="{BB962C8B-B14F-4D97-AF65-F5344CB8AC3E}">
        <p14:creationId xmlns:p14="http://schemas.microsoft.com/office/powerpoint/2010/main" val="1971612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dirty="0">
                <a:solidFill>
                  <a:schemeClr val="tx1"/>
                </a:solidFill>
                <a:effectLst/>
                <a:latin typeface="+mn-lt"/>
                <a:ea typeface="+mn-ea"/>
                <a:cs typeface="+mn-cs"/>
              </a:rPr>
              <a:t>2.2.3 Workforce planning and management </a:t>
            </a:r>
            <a:endParaRPr lang="en-GB" sz="1200" kern="120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In today’s talent-based economy, the workforce itself is arguably the most important tangible asset of most organizations. Despite its importance, this asset is often not carefully planned, measured or optimized”</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Society of Human Resource Management (SHRM). </a:t>
            </a:r>
          </a:p>
          <a:p>
            <a:endParaRPr lang="en-GB" dirty="0">
              <a:effectLst/>
            </a:endParaRPr>
          </a:p>
          <a:p>
            <a:r>
              <a:rPr lang="en-GB" sz="1200" b="1" kern="1200" dirty="0">
                <a:solidFill>
                  <a:schemeClr val="tx1"/>
                </a:solidFill>
                <a:effectLst/>
                <a:latin typeface="+mn-lt"/>
                <a:ea typeface="+mn-ea"/>
                <a:cs typeface="+mn-cs"/>
              </a:rPr>
              <a:t>Key message </a:t>
            </a:r>
            <a:endParaRPr lang="en-GB" dirty="0">
              <a:effectLst/>
            </a:endParaRPr>
          </a:p>
          <a:p>
            <a:r>
              <a:rPr lang="en-GB" sz="1200" kern="1200" dirty="0">
                <a:solidFill>
                  <a:schemeClr val="tx1"/>
                </a:solidFill>
                <a:effectLst/>
                <a:latin typeface="+mn-lt"/>
                <a:ea typeface="+mn-ea"/>
                <a:cs typeface="+mn-cs"/>
              </a:rPr>
              <a:t>The purpose of the workforce and talent management practice is to ensure that the organization has the right people with the appropriate skills and knowledge and in the correct roles to support its business objectives. The practice covers a broad set of activities focused on successfully engaging with the organization’s employees and people resources, including planning, recruitment, onboarding, learning and development, performance measurement, and succession planning.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good workforce planning strategy should identify the roles, together with the knowledge, skills, abilities, and attitudes associated with them, that keep an organization functioning. It should also address the emerging technologies, leadership, and organizational changes required to progress the organization’s growth and success.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Fundamentally, workforce and talent management is a set of specific approaches for recruiting, retaining, developing, and managing employees. Workforce planning involves understanding how employees can be used to meet an organization’s business goals. This can include determining how many employee hours are needed for a project and identifying the skills the employees will need to ensure that the organization meets its goals and continues to improve its performance.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Workforce planning is a competency that is highly desired by managers. However, the impact of current and future vacancies on the organization’s ability to execute its strategy often goes unrecognized, and there is also a tendency to allocate insufficient time to its implementation. </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2.2.3.1 Capacity planning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Successful service delivery requires an understanding of the competencies needed and the amount of each resource required. In many organizations, the project management office is responsible for identifying and scheduling the resources needed for development, testing, release, and deployment. The support, training, and user resources needed for deploying and maintaining services is, however, often missing.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must be enough time allocated for resolving incidents, requests, and problems, as well as for building and testing changes and their subsequent release/deployment. The service level targets for the time taken to resolve an issue should be organizational targets, not service desk targets. Accurate forecasts can be developed for incoming incident, request, and problem volumes. Regardless of whether it is applications, infrastructure, service desk, desktop support, or any other team (including service consumers), the challenge is ensuring that enough people with the required skills, abilities, and competencies are available to complete all the different stages from design through to support of services.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workforce and talent management practice requires a service value network with service value chains and clearly defined inputs, outputs, and outcomes. The workforce must also be motivated and engaged in order to achieve high customer value. Management is responsible for ensuring that staff are trained, engaged, and valued so that they are more likely to remain with the organization.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Consequently, the increasing use of automation will require a realistic understanding of the resources required for the successful delivery of services. In the past, individuals could be either generalists or specialists. However, as methodologies like Agile and DevOps become more prevalent, roles are becoming increasingly blurred. Regardless of an organization’s size, a variety of competencies are needed to fulfil different roles according to the prevailing circumstances. As a result, new operating models are needed for the successful development, testing, deployment and release, operations, and support of services.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employees may fulfil a variety of distinct roles for individual releases and deployments, and developers and operations staff may take a more active role in resolving incidents. Realistic and achievable schedules will require better forecasting and an understanding of the competencies available to achieve the organization’s goals. </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41</a:t>
            </a:fld>
            <a:endParaRPr lang="sv-SE"/>
          </a:p>
        </p:txBody>
      </p:sp>
    </p:spTree>
    <p:extLst>
      <p:ext uri="{BB962C8B-B14F-4D97-AF65-F5344CB8AC3E}">
        <p14:creationId xmlns:p14="http://schemas.microsoft.com/office/powerpoint/2010/main" val="1957725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2.2.4 Employee satisfaction management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true potential of an organization can only be realized when the productivity of individuals and teams are aligned, and their activities are integrated to achieve the goals of the organization. Employees’ morale and engagement can influence their productivity and retention, as well as customer satisfaction and loyalty (happy and satisfied staff are needed for happy and satisfied customers). Organizations should therefore keep employee satisfaction under frequent review in order to understand how well they are meeting the changing needs and expectations of their staff. Employee satisfaction surveys can measure many attributes, including leadership, culture, morale, organizational climate, organizational structure, and job activities.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sometimes useful to manage surveys via a third party to maintain confidentiality. Employee satisfaction surveys should be used to baseline their current satisfaction levels and to identify actions that will increase their commitment and trust; these directly impact on the ability of an organization to achieve its goals. Although surveys are a common means of collecting and managing employee feedback, other methods are available, such as casual meetings, regular one-to-one meetings and appraisals, reviewing sickness and attrition levels, staff morale metrics, and other informal communications. </a:t>
            </a:r>
          </a:p>
          <a:p>
            <a:endParaRPr lang="en-GB" noProof="0" dirty="0"/>
          </a:p>
          <a:p>
            <a:r>
              <a:rPr lang="en-GB" sz="1200" kern="1200" noProof="0" dirty="0">
                <a:solidFill>
                  <a:schemeClr val="tx1"/>
                </a:solidFill>
                <a:effectLst/>
                <a:latin typeface="+mn-lt"/>
                <a:ea typeface="+mn-ea"/>
                <a:cs typeface="+mn-cs"/>
              </a:rPr>
              <a:t>The key elements in collecting employee feedback are: </a:t>
            </a:r>
            <a:endParaRPr lang="en-GB" noProof="0" dirty="0"/>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Confidentiality </a:t>
            </a:r>
            <a:r>
              <a:rPr lang="en-GB" sz="1200" kern="1200" noProof="0" dirty="0">
                <a:solidFill>
                  <a:schemeClr val="tx1"/>
                </a:solidFill>
                <a:effectLst/>
                <a:latin typeface="+mn-lt"/>
                <a:ea typeface="+mn-ea"/>
                <a:cs typeface="+mn-cs"/>
              </a:rPr>
              <a:t>Employees should feel able to speak their minds without fear of negative consequences.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Support and understanding </a:t>
            </a:r>
            <a:r>
              <a:rPr lang="en-GB" sz="1200" kern="1200" noProof="0" dirty="0">
                <a:solidFill>
                  <a:schemeClr val="tx1"/>
                </a:solidFill>
                <a:effectLst/>
                <a:latin typeface="+mn-lt"/>
                <a:ea typeface="+mn-ea"/>
                <a:cs typeface="+mn-cs"/>
              </a:rPr>
              <a:t>Honest feedback will only be given when employees trust their managers to respond reasonably. Employees should feel that their opinions will be listened to and taken seriously.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Call to action </a:t>
            </a:r>
            <a:r>
              <a:rPr lang="en-GB" sz="1200" kern="1200" noProof="0" dirty="0">
                <a:solidFill>
                  <a:schemeClr val="tx1"/>
                </a:solidFill>
                <a:effectLst/>
                <a:latin typeface="+mn-lt"/>
                <a:ea typeface="+mn-ea"/>
                <a:cs typeface="+mn-cs"/>
              </a:rPr>
              <a:t>Employees need to know that their comments will be acted upon. It is important to initiate activities, e.g. to explain a decision that an employee does not support. Employees may not be forthcoming in the future if their opinions were ignored the last time they gave feedback.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42</a:t>
            </a:fld>
            <a:endParaRPr lang="sv-SE"/>
          </a:p>
        </p:txBody>
      </p:sp>
    </p:spTree>
    <p:extLst>
      <p:ext uri="{BB962C8B-B14F-4D97-AF65-F5344CB8AC3E}">
        <p14:creationId xmlns:p14="http://schemas.microsoft.com/office/powerpoint/2010/main" val="469550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b="1" kern="1200" noProof="0" dirty="0">
                <a:solidFill>
                  <a:schemeClr val="tx1"/>
                </a:solidFill>
                <a:effectLst/>
                <a:latin typeface="+mn-lt"/>
                <a:ea typeface="+mn-ea"/>
                <a:cs typeface="+mn-cs"/>
              </a:rPr>
              <a:t>2.2.4.1 Feedback types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Employee surveys can be run locally or at organizational level. The information may be derived from several levels, from formal annual surveys to more informal and regular feedback discussions.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Employee surveys can be run locally or at an organizational level. The information may be obtained in a variety of ways, from formal annual surveys to more informal and irregular feedback discussions.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Regular one-to-one meetings are a good source of feedback, depending on the relationship between parties; they can also provide more detail than surveys. As an alternative, unstructured meetings, which may include conversations in less-formal settings (for example in a coffee shop, corridor, or during a journey) can often be the best way to secure honest information.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important to review sickness and attrition, as high levels of sickness or staff movement can indicate poor morale. Increasing rates of absence and staff turnover can indicate issues within the organization’s overall culture.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Staff-driven metrics are where an organization allows their teams to submit their own morale indicators. This involves team members discussing and agreeing on a score that reflects their overall morale. These metrics are useful as they provide a system for measuring a team’s overall opinion, although this can be challenging in teams with strong or influential individuals. </a:t>
            </a:r>
            <a:endParaRPr lang="en-GB" noProof="0" dirty="0">
              <a:effectLst/>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Tips </a:t>
            </a:r>
            <a:endParaRPr lang="en-GB" noProof="0" dirty="0">
              <a:effectLst/>
            </a:endParaRPr>
          </a:p>
          <a:p>
            <a:r>
              <a:rPr lang="en-GB" sz="1200" i="1" kern="1200" noProof="0" dirty="0">
                <a:solidFill>
                  <a:schemeClr val="tx1"/>
                </a:solidFill>
                <a:effectLst/>
                <a:latin typeface="+mn-lt"/>
                <a:ea typeface="+mn-ea"/>
                <a:cs typeface="+mn-cs"/>
              </a:rPr>
              <a:t>Collecting feedback </a:t>
            </a:r>
          </a:p>
          <a:p>
            <a:endParaRPr lang="en-GB" noProof="0" dirty="0">
              <a:effectLst/>
            </a:endParaRPr>
          </a:p>
          <a:p>
            <a:r>
              <a:rPr lang="en-GB" sz="1200" kern="1200" noProof="0" dirty="0">
                <a:solidFill>
                  <a:schemeClr val="tx1"/>
                </a:solidFill>
                <a:effectLst/>
                <a:latin typeface="+mn-lt"/>
                <a:ea typeface="+mn-ea"/>
                <a:cs typeface="+mn-cs"/>
              </a:rPr>
              <a:t>It is important to be timely when presenting the results and actions that arise from a survey.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top four motivation factors for people at work are </a:t>
            </a:r>
            <a:r>
              <a:rPr lang="en-GB" sz="1200" b="1" kern="1200" noProof="0" dirty="0">
                <a:solidFill>
                  <a:schemeClr val="tx1"/>
                </a:solidFill>
                <a:effectLst/>
                <a:latin typeface="+mn-lt"/>
                <a:ea typeface="+mn-ea"/>
                <a:cs typeface="+mn-cs"/>
              </a:rPr>
              <a:t>achievement</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recognition</a:t>
            </a:r>
            <a:r>
              <a:rPr lang="en-GB" sz="1200" kern="1200" noProof="0" dirty="0">
                <a:solidFill>
                  <a:schemeClr val="tx1"/>
                </a:solidFill>
                <a:effectLst/>
                <a:latin typeface="+mn-lt"/>
                <a:ea typeface="+mn-ea"/>
                <a:cs typeface="+mn-cs"/>
              </a:rPr>
              <a:t>, </a:t>
            </a:r>
            <a:r>
              <a:rPr lang="en-GB" sz="1200" b="1" kern="1200" noProof="0" dirty="0">
                <a:solidFill>
                  <a:schemeClr val="tx1"/>
                </a:solidFill>
                <a:effectLst/>
                <a:latin typeface="+mn-lt"/>
                <a:ea typeface="+mn-ea"/>
                <a:cs typeface="+mn-cs"/>
              </a:rPr>
              <a:t>responsibility</a:t>
            </a:r>
            <a:r>
              <a:rPr lang="en-GB" sz="1200" kern="1200" noProof="0" dirty="0">
                <a:solidFill>
                  <a:schemeClr val="tx1"/>
                </a:solidFill>
                <a:effectLst/>
                <a:latin typeface="+mn-lt"/>
                <a:ea typeface="+mn-ea"/>
                <a:cs typeface="+mn-cs"/>
              </a:rPr>
              <a:t>, and </a:t>
            </a:r>
            <a:r>
              <a:rPr lang="en-GB" sz="1200" b="1" kern="1200" noProof="0" dirty="0">
                <a:solidFill>
                  <a:schemeClr val="tx1"/>
                </a:solidFill>
                <a:effectLst/>
                <a:latin typeface="+mn-lt"/>
                <a:ea typeface="+mn-ea"/>
                <a:cs typeface="+mn-cs"/>
              </a:rPr>
              <a:t>interesting work</a:t>
            </a:r>
            <a:r>
              <a:rPr lang="en-GB" sz="1200" kern="1200" noProof="0" dirty="0">
                <a:solidFill>
                  <a:schemeClr val="tx1"/>
                </a:solidFill>
                <a:effectLst/>
                <a:latin typeface="+mn-lt"/>
                <a:ea typeface="+mn-ea"/>
                <a:cs typeface="+mn-cs"/>
              </a:rPr>
              <a:t>. They should be accounted for when preparing actions for increasing employee satisfaction. </a:t>
            </a:r>
            <a:endParaRPr lang="en-GB" noProof="0" dirty="0">
              <a:effectLst/>
            </a:endParaRP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Take the personal and emotional out of criticism by discussing the facts of outcomes rather than offering opinions of a person or their skills.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Use a mixture of open (opinions, emotions, attitudes) questions and closed (data, stats, facts) questions.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Regularly conduct and improve surveys. They should not be a big event that individuals dread. </a:t>
            </a:r>
          </a:p>
          <a:p>
            <a:pPr marL="171450" indent="-171450">
              <a:buFont typeface="Arial" panose="020B0604020202020204" pitchFamily="34" charset="0"/>
              <a:buChar char="•"/>
            </a:pPr>
            <a:endParaRPr lang="en-GB" sz="1200" i="1" kern="1200" noProof="0" dirty="0">
              <a:solidFill>
                <a:schemeClr val="tx1"/>
              </a:solidFill>
              <a:effectLst/>
              <a:latin typeface="+mn-lt"/>
              <a:ea typeface="+mn-ea"/>
              <a:cs typeface="+mn-cs"/>
            </a:endParaRPr>
          </a:p>
          <a:p>
            <a:pPr marL="0" indent="0">
              <a:buFont typeface="Arial" panose="020B0604020202020204" pitchFamily="34" charset="0"/>
              <a:buNone/>
            </a:pPr>
            <a:r>
              <a:rPr lang="en-GB" sz="1200" i="1" kern="1200" noProof="0" dirty="0">
                <a:solidFill>
                  <a:schemeClr val="tx1"/>
                </a:solidFill>
                <a:effectLst/>
                <a:latin typeface="+mn-lt"/>
                <a:ea typeface="+mn-ea"/>
                <a:cs typeface="+mn-cs"/>
              </a:rPr>
              <a:t>Giving feedback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Do not tell others what you think of their skills. Instead, describe your experience of their work.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Use specific examples as part of a bigger story.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Be constructive, holistic, and positive. This will result in a more practical response compared to negative feedback.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Only provide feedback; do not try to resolve problems.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43</a:t>
            </a:fld>
            <a:endParaRPr lang="sv-SE"/>
          </a:p>
        </p:txBody>
      </p:sp>
    </p:spTree>
    <p:extLst>
      <p:ext uri="{BB962C8B-B14F-4D97-AF65-F5344CB8AC3E}">
        <p14:creationId xmlns:p14="http://schemas.microsoft.com/office/powerpoint/2010/main" val="2985575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2.2.5 Results-based measuring and reporting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Continual improvement relies on reporting data together with outputs from various sources to identify whether an objective has been achieved or will or will not be achieved. Organizations similarly use measuring and reporting to drive improvement activities and then track progress against the stated objectives. Business decisions are often made with insufficient or irrelevant data. The availability of reliable metrics should support good business decision-making, because they can clarify facts and experience to drive positive change. </a:t>
            </a:r>
          </a:p>
          <a:p>
            <a:endParaRPr lang="en-GB" noProof="0" dirty="0"/>
          </a:p>
          <a:p>
            <a:r>
              <a:rPr lang="en-GB" sz="1200" kern="1200" noProof="0" dirty="0">
                <a:solidFill>
                  <a:schemeClr val="tx1"/>
                </a:solidFill>
                <a:effectLst/>
                <a:latin typeface="+mn-lt"/>
                <a:ea typeface="+mn-ea"/>
                <a:cs typeface="+mn-cs"/>
              </a:rPr>
              <a:t>It is important to set appropriate objectives and related metrics, as metrics drive behaviour. Incorrectly calibrated metrics can lead to inappropriate behaviour in order to meet targets. The targets may also be inappropriate for the overall business or customer experience.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also essential to develop good metrics that relate to the overall business; the difference between outputs and outcomes must be clear.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44</a:t>
            </a:fld>
            <a:endParaRPr lang="sv-SE"/>
          </a:p>
        </p:txBody>
      </p:sp>
    </p:spTree>
    <p:extLst>
      <p:ext uri="{BB962C8B-B14F-4D97-AF65-F5344CB8AC3E}">
        <p14:creationId xmlns:p14="http://schemas.microsoft.com/office/powerpoint/2010/main" val="2005519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sz="1200" b="1" kern="1200" noProof="0" dirty="0">
                <a:solidFill>
                  <a:schemeClr val="tx1"/>
                </a:solidFill>
                <a:effectLst/>
                <a:latin typeface="+mn-lt"/>
                <a:ea typeface="+mn-ea"/>
                <a:cs typeface="+mn-cs"/>
              </a:rPr>
              <a:t>2.2.5.1 Results-based approach </a:t>
            </a:r>
          </a:p>
          <a:p>
            <a:r>
              <a:rPr lang="en-GB" sz="1200" kern="1200" noProof="0" dirty="0">
                <a:solidFill>
                  <a:schemeClr val="tx1"/>
                </a:solidFill>
                <a:effectLst/>
                <a:latin typeface="+mn-lt"/>
                <a:ea typeface="+mn-ea"/>
                <a:cs typeface="+mn-cs"/>
              </a:rPr>
              <a:t>A results-based approach focuses only on the outcomes of employee actions; for example, customer experience, successful releases/deployments, sales per month, or the time taken to resolve an issue. This type of approach tends to be viewed as a fair and objective method of measurement. It is most appropriate when individuals have the skills and abilities needed to complete their work and can recognize and correct their behaviour.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results-based approach is also effective for improving employees’ performance. It motivates individuals to improve their skills and competencies in order to achieve the desired results. It also works when there is more than one way to achieve the desired outcomes, which is often true in IT. This approach encourages individuals to use the appropriate methodology to achieve the desired outcomes for their customers. In addition, it provides greater autonomy for employees to use their information and resources.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According to Fredrick </a:t>
            </a:r>
            <a:r>
              <a:rPr lang="en-GB" sz="1200" kern="1200" noProof="0" dirty="0" err="1">
                <a:solidFill>
                  <a:schemeClr val="tx1"/>
                </a:solidFill>
                <a:effectLst/>
                <a:latin typeface="+mn-lt"/>
                <a:ea typeface="+mn-ea"/>
                <a:cs typeface="+mn-cs"/>
              </a:rPr>
              <a:t>Herzburg</a:t>
            </a:r>
            <a:r>
              <a:rPr lang="en-GB" sz="1200" kern="1200" noProof="0" dirty="0">
                <a:solidFill>
                  <a:schemeClr val="tx1"/>
                </a:solidFill>
                <a:effectLst/>
                <a:latin typeface="+mn-lt"/>
                <a:ea typeface="+mn-ea"/>
                <a:cs typeface="+mn-cs"/>
              </a:rPr>
              <a:t>, achievement, responsibility, interesting work, and recognition are the four top motivational factors for people at work. Organizations can leverage this to increase employee satisfaction and engagement, which benefits not only the employees but also the customers and the organization as a whole.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will often integrate multiple factors into their performance management systems. For example, a results-based approach may be more applicable to regional retail managers, who focus on setting and achieving quarterly sales goals, than for baristas, who focus on making drinks and engaging with customers. </a:t>
            </a:r>
            <a:endParaRPr lang="en-GB" noProof="0" dirty="0"/>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45</a:t>
            </a:fld>
            <a:endParaRPr lang="sv-SE"/>
          </a:p>
        </p:txBody>
      </p:sp>
    </p:spTree>
    <p:extLst>
      <p:ext uri="{BB962C8B-B14F-4D97-AF65-F5344CB8AC3E}">
        <p14:creationId xmlns:p14="http://schemas.microsoft.com/office/powerpoint/2010/main" val="46501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2.2.5.1 Results-based approach (continued)</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setting and measuring individual performance goals, it is important to: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arrange a face-to-face meeting and agree on a set of individual goals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ensure that the goals are measurable and documented, which will make it easier for the individual to track their progress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express the goals in specific terms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adapt the goals to the individual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adjust any goals that prove to be unrealistic.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measuring an employee’s performance, it is important to: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ensure that the individual’s goals are aligned with those of the team and the organization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measure both team and individual performances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include both qualitative and quantitative measures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allow measures to evolve to ensure that there can be changes in behaviour that drive continual improvement.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Good performance measurements and assessments allow management to initiate improvements and monitor their progress.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46</a:t>
            </a:fld>
            <a:endParaRPr lang="sv-SE"/>
          </a:p>
        </p:txBody>
      </p:sp>
    </p:spTree>
    <p:extLst>
      <p:ext uri="{BB962C8B-B14F-4D97-AF65-F5344CB8AC3E}">
        <p14:creationId xmlns:p14="http://schemas.microsoft.com/office/powerpoint/2010/main" val="2241541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2.3 Developing team culture</a:t>
            </a:r>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2.3.1 What is team culture?</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Culture can be described as a set of values that are shared by a group of people, including their ideas, beliefs, and practices, as well as their expectations with regard to how individuals within the group should behave. Every organization and social system has a culture. Culture makes human actions predictable, so an understanding of it is a useful management tool.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Culture is a critical factor in the creation, delivery, and support of products and services. Moreover, it provides distinguishing features to service organizations and promotes its value proposition. Service provider organizations focusing on value creation will display these common characteristics: </a:t>
            </a:r>
            <a:endParaRPr lang="en-GB" noProof="0" dirty="0">
              <a:effectLst/>
            </a:endParaRP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 focus on value, quality, and operational excellence</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client, customer, and consumer orientation</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investment in people and communication/collaboration tools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strong team composition within a structured organization</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continual alignment with the vision, mission, and strategic objectives.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These, or similar, characteristics are expected to be shared by every member and team within the organization. However, specific cultures may be developed at the team level which support the values and principles of the organization but reflect the realities specific to the team. Culture is a difficult concept to grasp because it is generally unspoken and unwritten. It nevertheless influences the dynamics between individuals.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are widely accepted models for describing cultures and managing cultural differences. For example, culture can be characterized by such characteristics as: </a:t>
            </a:r>
            <a:endParaRPr lang="en-GB" noProof="0" dirty="0">
              <a:effectLst/>
            </a:endParaRPr>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communication (low context or high context)</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evaluation (direct or indirect negative feedback)</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persuasion (principles versus application)</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leadership (egalitarian or hierarchical)</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decisions (top-down or consensual)</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trust (task-based or relationship-based)</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disagreement (avoidance or escalation of confrontation)</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scheduling (linear or flexible timing).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a successful organizational culture, teams understand both how they work and where their work fits within the context of the organization’s mission, goals, principles, vision, and values. Team members define their team’s rules and principles within the company’s overall culture. Teams must ensure that they have the information needed to successfully perform their roles in support of any agreed strategy.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Team members should understand that a high percentage of the problems they face as a team will relate to how they interact and relate to each other. The team’s challenge, as individuals and as a team, is to remove the barriers to success.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47</a:t>
            </a:fld>
            <a:endParaRPr lang="sv-SE"/>
          </a:p>
        </p:txBody>
      </p:sp>
    </p:spTree>
    <p:extLst>
      <p:ext uri="{BB962C8B-B14F-4D97-AF65-F5344CB8AC3E}">
        <p14:creationId xmlns:p14="http://schemas.microsoft.com/office/powerpoint/2010/main" val="1991631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2.3.2 What does cultural fit mean and why is it important? </a:t>
            </a:r>
          </a:p>
          <a:p>
            <a:endParaRPr lang="en-GB" sz="1200" kern="1200" noProof="0" dirty="0">
              <a:solidFill>
                <a:schemeClr val="tx1"/>
              </a:solidFill>
              <a:effectLst/>
              <a:latin typeface="+mn-lt"/>
              <a:ea typeface="+mn-ea"/>
              <a:cs typeface="+mn-cs"/>
            </a:endParaRPr>
          </a:p>
          <a:p>
            <a:r>
              <a:rPr lang="en-GB" sz="1200" b="0" kern="1200" noProof="0" dirty="0">
                <a:solidFill>
                  <a:schemeClr val="tx1"/>
                </a:solidFill>
                <a:effectLst/>
                <a:latin typeface="+mn-lt"/>
                <a:ea typeface="+mn-ea"/>
                <a:cs typeface="+mn-cs"/>
              </a:rPr>
              <a:t>Definition: </a:t>
            </a:r>
            <a:r>
              <a:rPr lang="en-GB" sz="1200" b="1" kern="1200" noProof="0" dirty="0">
                <a:solidFill>
                  <a:schemeClr val="tx1"/>
                </a:solidFill>
                <a:effectLst/>
                <a:latin typeface="+mn-lt"/>
                <a:ea typeface="+mn-ea"/>
                <a:cs typeface="+mn-cs"/>
              </a:rPr>
              <a:t>Cultural fit </a:t>
            </a:r>
            <a:endParaRPr lang="en-GB" noProof="0" dirty="0">
              <a:effectLst/>
            </a:endParaRPr>
          </a:p>
          <a:p>
            <a:r>
              <a:rPr lang="en-GB" sz="1200" kern="1200" noProof="0" dirty="0">
                <a:solidFill>
                  <a:schemeClr val="tx1"/>
                </a:solidFill>
                <a:effectLst/>
                <a:latin typeface="+mn-lt"/>
                <a:ea typeface="+mn-ea"/>
                <a:cs typeface="+mn-cs"/>
              </a:rPr>
              <a:t>The ability of an employee or a team to work comfortably in an environment that corresponds with their own beliefs, values, and needs. </a:t>
            </a:r>
            <a:endParaRPr lang="en-GB" noProof="0" dirty="0">
              <a:effectLst/>
            </a:endParaRPr>
          </a:p>
          <a:p>
            <a:endParaRPr lang="en-GB" noProof="0" dirty="0">
              <a:effectLst/>
            </a:endParaRPr>
          </a:p>
          <a:p>
            <a:r>
              <a:rPr lang="en-GB" sz="1200" kern="1200" noProof="0" dirty="0">
                <a:solidFill>
                  <a:schemeClr val="tx1"/>
                </a:solidFill>
                <a:effectLst/>
                <a:latin typeface="+mn-lt"/>
                <a:ea typeface="+mn-ea"/>
                <a:cs typeface="+mn-cs"/>
              </a:rPr>
              <a:t>An employee who is deemed a good cultural fit is more likely to enjoy their work and their workplace, be happier, commit long term, and be more productive and engaged. A good cultural fit benefits both the team member and the team.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diverse approach supports good culture as it allows the team or organization to see their work from a broader perspective. Each person brings their unique combination of experience, perspective, skills, and knowledge to the team. The team is greater than the sum of its individual parts.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hiring for cultural fit, it is important to be aware of bias. It is human nature to gravitate towards like-minded individuals with a similar personality or beliefs. However, this produces homogenous teams and a culture that is less likely to grow or bring the advantage of a variety of perspectives.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48</a:t>
            </a:fld>
            <a:endParaRPr lang="sv-SE"/>
          </a:p>
        </p:txBody>
      </p:sp>
    </p:spTree>
    <p:extLst>
      <p:ext uri="{BB962C8B-B14F-4D97-AF65-F5344CB8AC3E}">
        <p14:creationId xmlns:p14="http://schemas.microsoft.com/office/powerpoint/2010/main" val="858601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en-GB" sz="1200" b="1" kern="1200" noProof="0" dirty="0">
                <a:solidFill>
                  <a:schemeClr val="tx1"/>
                </a:solidFill>
                <a:effectLst/>
                <a:latin typeface="+mn-lt"/>
                <a:ea typeface="+mn-ea"/>
                <a:cs typeface="+mn-cs"/>
              </a:rPr>
              <a:t>2.3.3 How to develop and nurture good team culture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possible to grow and evolve a team’s culture over time. First, this requires identifying the team’s current culture and deciding what the desired future outcome is. Change requires ownership and action as a united team. This is a lot easier with good leadership and supportive management. The ITIL guiding principles and the continual improvement model can be very useful tools for implementing change. </a:t>
            </a:r>
            <a:endParaRPr lang="en-GB" dirty="0"/>
          </a:p>
          <a:p>
            <a:r>
              <a:rPr lang="en-GB" sz="1200" kern="1200" dirty="0">
                <a:solidFill>
                  <a:schemeClr val="tx1"/>
                </a:solidFill>
                <a:effectLst/>
                <a:latin typeface="+mn-lt"/>
                <a:ea typeface="+mn-ea"/>
                <a:cs typeface="+mn-cs"/>
              </a:rPr>
              <a:t>The following are simple guidelines for a positive team culture. However, these recommendations should be reviewed and adapted to fit regional, national, and organizational characteristics. Some of the recommendations may be unsuitable for certain organizations. </a:t>
            </a:r>
            <a:endParaRPr lang="en-GB" dirty="0"/>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2.3.3.1 Incorporating vision into the team culture </a:t>
            </a:r>
            <a:endParaRPr lang="en-GB" sz="1200" i="1"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important consideration when developing a strong team is to ensure that team members are focused on the collective effort rather than on themselves. A unifying purpose is important when building a strong team. This is aided by encouraging a holistic view of the objectives of the overall organization and of how the work of the team supports it. </a:t>
            </a:r>
          </a:p>
          <a:p>
            <a:endParaRPr lang="en-GB" dirty="0"/>
          </a:p>
          <a:p>
            <a:r>
              <a:rPr lang="en-GB" sz="1200" kern="1200" dirty="0">
                <a:solidFill>
                  <a:schemeClr val="tx1"/>
                </a:solidFill>
                <a:effectLst/>
                <a:latin typeface="+mn-lt"/>
                <a:ea typeface="+mn-ea"/>
                <a:cs typeface="+mn-cs"/>
              </a:rPr>
              <a:t>The team culture cannot be forced upon individuals. Instead, individuals must be responsible for their own roles within the team culture. The most important task of any leader, therefore, is to clearly communicate the vision and how it will be achieved by the team. Team members need to understand how their contributions fit into the bigger picture, providing them with a sense of purpose and of belonging.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Leaders should continually reinforce the team vision by instilling a sense of purpose to help them develop and increase productivity. </a:t>
            </a:r>
            <a:endParaRPr lang="en-GB" dirty="0"/>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i="1" kern="1200" noProof="0" dirty="0">
                <a:solidFill>
                  <a:schemeClr val="tx1"/>
                </a:solidFill>
                <a:effectLst/>
                <a:latin typeface="+mn-lt"/>
                <a:ea typeface="+mn-ea"/>
                <a:cs typeface="+mn-cs"/>
              </a:rPr>
              <a:t>2.3.3.2 Regular meetings </a:t>
            </a:r>
            <a:r>
              <a:rPr lang="en-GB" sz="1200" i="1" kern="1200" noProof="0" dirty="0">
                <a:solidFill>
                  <a:schemeClr val="tx1"/>
                </a:solidFill>
                <a:effectLst/>
                <a:latin typeface="+mn-lt"/>
                <a:ea typeface="+mn-ea"/>
                <a:cs typeface="+mn-cs"/>
              </a:rPr>
              <a:t> </a:t>
            </a:r>
          </a:p>
          <a:p>
            <a:r>
              <a:rPr lang="en-GB" sz="1200" kern="1200" noProof="0" dirty="0">
                <a:solidFill>
                  <a:schemeClr val="tx1"/>
                </a:solidFill>
                <a:effectLst/>
                <a:latin typeface="+mn-lt"/>
                <a:ea typeface="+mn-ea"/>
                <a:cs typeface="+mn-cs"/>
              </a:rPr>
              <a:t>Regular meetings make a big difference to team culture. Regular meetings build rapport, encourage productivity, and emphasize the importance of improving the team. </a:t>
            </a:r>
          </a:p>
          <a:p>
            <a:r>
              <a:rPr lang="en-GB" sz="1200" kern="1200" noProof="0" dirty="0">
                <a:solidFill>
                  <a:schemeClr val="tx1"/>
                </a:solidFill>
                <a:effectLst/>
                <a:latin typeface="+mn-lt"/>
                <a:ea typeface="+mn-ea"/>
                <a:cs typeface="+mn-cs"/>
              </a:rPr>
              <a:t>Meetings should be scheduled in advance and attendees should be familiar with the agenda beforehand. There must also be clearly defined roles for meetings. For example, one person leads the meeting while another takes notes.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Meetings should focus on the discussion of problems and possible solutions. They should provide the opportunity to build relationships. Meetings need to be efficiently managed, avoiding detailed discussions unless necessary. Regular meetings are invaluable for team members and the overall team.</a:t>
            </a:r>
          </a:p>
          <a:p>
            <a:endParaRPr lang="en-GB" sz="1200" kern="1200" noProof="0" dirty="0">
              <a:solidFill>
                <a:schemeClr val="tx1"/>
              </a:solidFill>
              <a:effectLst/>
              <a:latin typeface="+mn-lt"/>
              <a:ea typeface="+mn-ea"/>
              <a:cs typeface="+mn-cs"/>
            </a:endParaRPr>
          </a:p>
          <a:p>
            <a:r>
              <a:rPr lang="en-GB" sz="1200" b="1" i="1" kern="1200" noProof="0" dirty="0">
                <a:solidFill>
                  <a:schemeClr val="tx1"/>
                </a:solidFill>
                <a:effectLst/>
                <a:latin typeface="+mn-lt"/>
                <a:ea typeface="+mn-ea"/>
                <a:cs typeface="+mn-cs"/>
              </a:rPr>
              <a:t>2.3.3.3 Create leaders </a:t>
            </a:r>
            <a:endParaRPr lang="en-GB" sz="1200" i="1"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great team culture prioritizes mentorship over management. Leaders play an important role in forming the culture of the team. Communication must be clear so that each team member has the same understanding of the objectives and issues. Working arrangements should be flexible enough to allow each employee to work in their most effective way but not so flexible that they become difficult to manage.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Team members should be mentored on giving constructive feedback that encourages productivity rather than hindering it by causing embarrassment. Leaders and managers should facilitate and participate in improvement efforts alongside team members. Leadership skills are best learned through example: good leaders give individuals their time and support, remembering that everyone has something to offer. </a:t>
            </a:r>
            <a:endParaRPr lang="en-GB" dirty="0"/>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2.3.3.4 Encouraging informal teams </a:t>
            </a:r>
            <a:endParaRPr lang="en-GB" dirty="0"/>
          </a:p>
          <a:p>
            <a:r>
              <a:rPr lang="en-GB" sz="1200" kern="1200" dirty="0">
                <a:solidFill>
                  <a:schemeClr val="tx1"/>
                </a:solidFill>
                <a:effectLst/>
                <a:latin typeface="+mn-lt"/>
                <a:ea typeface="+mn-ea"/>
                <a:cs typeface="+mn-cs"/>
              </a:rPr>
              <a:t>Informal teams often work more efficiently than formal ones, because issues frequently fall across organizational reporting lines. Informal teams encourage employees to tackle concerns themselves instead of escalating every decision to senior management. </a:t>
            </a:r>
            <a:endParaRPr lang="en-GB" dirty="0"/>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2.3.3.5 Cross-training employees </a:t>
            </a:r>
            <a:endParaRPr lang="en-GB" dirty="0"/>
          </a:p>
          <a:p>
            <a:r>
              <a:rPr lang="en-GB" sz="1200" kern="1200" dirty="0">
                <a:solidFill>
                  <a:schemeClr val="tx1"/>
                </a:solidFill>
                <a:effectLst/>
                <a:latin typeface="+mn-lt"/>
                <a:ea typeface="+mn-ea"/>
                <a:cs typeface="+mn-cs"/>
              </a:rPr>
              <a:t>When employees understand how the various areas of the organization work, they are more likely to make decisions that benefit the organization rather than just their own department or group. It is important to provide employees with opportunities to learn about other roles within the organization. Some organizations go as far as switching employee roles on a daily, weekly, or monthly basis, including managerial roles. Top executives, for example, should spend a few days working on the front lines with customers or directly with the product. Such experiences will provide them with a new appreciation for and understanding of front-line employees. </a:t>
            </a:r>
            <a:endParaRPr lang="en-GB" dirty="0"/>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2.3.3.6 Integrating socially </a:t>
            </a:r>
            <a:endParaRPr lang="en-GB" dirty="0"/>
          </a:p>
          <a:p>
            <a:r>
              <a:rPr lang="en-GB" sz="1200" kern="1200" dirty="0">
                <a:solidFill>
                  <a:schemeClr val="tx1"/>
                </a:solidFill>
                <a:effectLst/>
                <a:latin typeface="+mn-lt"/>
                <a:ea typeface="+mn-ea"/>
                <a:cs typeface="+mn-cs"/>
              </a:rPr>
              <a:t>It is important to take the time to get to know employees personally. People work and support each other better if they understand each other as individuals, helping to identify their strengths, bolster their weaknesses, and develop their latent skills. Great leaders understand how to utilize the talent around them. They learn how to motivate their team to go beyond what is expected of them. This requires an approach that is sympathetic to local culture: it does not need to be intrusive. </a:t>
            </a:r>
            <a:endParaRPr lang="en-GB" dirty="0"/>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2.3.3.7 Providing feedback </a:t>
            </a:r>
            <a:endParaRPr lang="en-GB" dirty="0"/>
          </a:p>
          <a:p>
            <a:r>
              <a:rPr lang="en-GB" sz="1200" kern="1200" dirty="0">
                <a:solidFill>
                  <a:schemeClr val="tx1"/>
                </a:solidFill>
                <a:effectLst/>
                <a:latin typeface="+mn-lt"/>
                <a:ea typeface="+mn-ea"/>
                <a:cs typeface="+mn-cs"/>
              </a:rPr>
              <a:t>Proactive and constructive feedback is one of the best ways to help a team continue to improve. Feedback does not need to be provided in a formal or complicated format. In fact, feedback is often more effective when it is informal and part of an ongoing conversation.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Everyone is different and, consequently, the method for delivering feedback should be customized for each individual. This is another reason why it is important to develop relationships with team members. When an individual trusts another, they are more likely to support their suggestions. </a:t>
            </a:r>
            <a:endParaRPr lang="en-GB" dirty="0"/>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2.3.3.8 Promoting a culture of learning </a:t>
            </a:r>
            <a:endParaRPr lang="en-GB" dirty="0"/>
          </a:p>
          <a:p>
            <a:r>
              <a:rPr lang="en-GB" sz="1200" kern="1200" dirty="0">
                <a:solidFill>
                  <a:schemeClr val="tx1"/>
                </a:solidFill>
                <a:effectLst/>
                <a:latin typeface="+mn-lt"/>
                <a:ea typeface="+mn-ea"/>
                <a:cs typeface="+mn-cs"/>
              </a:rPr>
              <a:t>It is important to promote a culture where each individual is encouraged to continually develop their skills. A culture of learning can be achieved by providing access to regular training and personal development. Online learning has made this even easier, as individuals can learn when it best suits them. Opportunities for team members to take on new responsibilities should be created. </a:t>
            </a:r>
          </a:p>
          <a:p>
            <a:endParaRPr lang="en-GB" dirty="0"/>
          </a:p>
          <a:p>
            <a:r>
              <a:rPr lang="en-GB" sz="1200" kern="1200" dirty="0">
                <a:solidFill>
                  <a:schemeClr val="tx1"/>
                </a:solidFill>
                <a:effectLst/>
                <a:latin typeface="+mn-lt"/>
                <a:ea typeface="+mn-ea"/>
                <a:cs typeface="+mn-cs"/>
              </a:rPr>
              <a:t>Employees should be encouraged to take up training opportunities. Together with being given sometimes challenging (but achievable) goals, training helps generate feelings of progress that prevent team members from becoming complacent or bored in their positions. The learning of new skills also adds value to the team and workplace. Individuals with access to the tools and methods they need to be successful in their careers will be more engaged, which will create a stronger work environment. A great team culture is great for business. </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49</a:t>
            </a:fld>
            <a:endParaRPr lang="sv-SE"/>
          </a:p>
        </p:txBody>
      </p:sp>
    </p:spTree>
    <p:extLst>
      <p:ext uri="{BB962C8B-B14F-4D97-AF65-F5344CB8AC3E}">
        <p14:creationId xmlns:p14="http://schemas.microsoft.com/office/powerpoint/2010/main" val="220433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This builds on from initial learning in the ITIL 4 Foundation guidance and training. (See ITIL Foundation: ITIL® 4 Edition).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a:t>
            </a:fld>
            <a:endParaRPr lang="sv-SE" dirty="0"/>
          </a:p>
        </p:txBody>
      </p:sp>
    </p:spTree>
    <p:extLst>
      <p:ext uri="{BB962C8B-B14F-4D97-AF65-F5344CB8AC3E}">
        <p14:creationId xmlns:p14="http://schemas.microsoft.com/office/powerpoint/2010/main" val="2296656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2.3.4 A continual improvement culture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culture of continual improvement is important because it improves customer experience, embeds good practice, reduces costs, improves operational efficiency, develops employee experiences, accelerates delivery, removes waste and repetitive tasks, and reduces risk.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challenge with continual improvement is that it does not happen by itself, or simply because there is a process or workflow defined for it, or because there is an improvement register in place. It needs regular attention. Sometimes an organization may insist that their staff engage in continual improvement but discover that it does not provide valuable or useable content. Careful thought must therefore be invested in identifying individual and organizational needs and then finding learning/training opportunities that are suitably tailored to requirements.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real benefit of continual improvement comes when the organization has a culture that supports, promotes, and empowers all parties to commit to it in their daily work. Continual improvement should not be thought of as a tool or process to be used occasionally. Instead, it should be embedded in the culture of the organization, and thus promoted, supported, and expounded daily by the management and leadership of the organization. The success of continual improvement initiatives should be celebrated across the organization. Understanding how to build and maintain such a culture requires careful planning and awareness of the current ways of working.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Some organizations have a positive culture, which is noticeable even when entering their offices and meeting their employees. In many cases, this has gradually evolved due to the influence of the approach of key individuals. Often, the culture changes when key people change. Successful organizations recognize and embed the elements that drive a successful culture, regardless of the influence of individuals.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Generally, a successful culture involves a number of management supported activities, such as: expected behaviours, professional attitudes, positive language, supportive meetings, etc. Managers need to actively show that they follow these principles themselves to build trust. This takes time to develop because some individuals take longer to change and to believe in the approach.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essential for all stakeholders to understand the importance of positive attitude, collaboration, transparent working, and a supportive culture. This should encourage individuals to make suggestions, regardless of how unusual a suggestion may seem, so long as the goal is to improve the service.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key elements of a continual improvement culture are: </a:t>
            </a:r>
            <a:endParaRPr lang="en-GB" noProof="0" dirty="0"/>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Transparency - </a:t>
            </a:r>
            <a:r>
              <a:rPr lang="en-GB" sz="1200" kern="1200" noProof="0" dirty="0">
                <a:solidFill>
                  <a:schemeClr val="tx1"/>
                </a:solidFill>
                <a:effectLst/>
                <a:latin typeface="+mn-lt"/>
                <a:ea typeface="+mn-ea"/>
                <a:cs typeface="+mn-cs"/>
              </a:rPr>
              <a:t>This encourages openness and trust.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Management by example - </a:t>
            </a:r>
            <a:r>
              <a:rPr lang="en-GB" sz="1200" kern="1200" noProof="0" dirty="0">
                <a:solidFill>
                  <a:schemeClr val="tx1"/>
                </a:solidFill>
                <a:effectLst/>
                <a:latin typeface="+mn-lt"/>
                <a:ea typeface="+mn-ea"/>
                <a:cs typeface="+mn-cs"/>
              </a:rPr>
              <a:t>This should be displayed by all, especially leaders.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Building trust - </a:t>
            </a:r>
            <a:r>
              <a:rPr lang="en-GB" sz="1200" kern="1200" noProof="0" dirty="0">
                <a:solidFill>
                  <a:schemeClr val="tx1"/>
                </a:solidFill>
                <a:effectLst/>
                <a:latin typeface="+mn-lt"/>
                <a:ea typeface="+mn-ea"/>
                <a:cs typeface="+mn-cs"/>
              </a:rPr>
              <a:t>The workplace should be a comfort zone where individuals feel supported to suggest, experiment with, and implement new ideas.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following positive behaviours should be encouraged: </a:t>
            </a:r>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Recruitment - </a:t>
            </a:r>
            <a:r>
              <a:rPr lang="en-GB" sz="1200" kern="1200" noProof="0" dirty="0">
                <a:solidFill>
                  <a:schemeClr val="tx1"/>
                </a:solidFill>
                <a:effectLst/>
                <a:latin typeface="+mn-lt"/>
                <a:ea typeface="+mn-ea"/>
                <a:cs typeface="+mn-cs"/>
              </a:rPr>
              <a:t>Hire the right sort of people with appropriate skills.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Onboarding - </a:t>
            </a:r>
            <a:r>
              <a:rPr lang="en-GB" sz="1200" kern="1200" noProof="0" dirty="0">
                <a:solidFill>
                  <a:schemeClr val="tx1"/>
                </a:solidFill>
                <a:effectLst/>
                <a:latin typeface="+mn-lt"/>
                <a:ea typeface="+mn-ea"/>
                <a:cs typeface="+mn-cs"/>
              </a:rPr>
              <a:t>Brand values and expectations should be clearly and practically applied from the employee’s first days with the organization.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Meeting culture - </a:t>
            </a:r>
            <a:r>
              <a:rPr lang="en-GB" sz="1200" kern="1200" noProof="0" dirty="0">
                <a:solidFill>
                  <a:schemeClr val="tx1"/>
                </a:solidFill>
                <a:effectLst/>
                <a:latin typeface="+mn-lt"/>
                <a:ea typeface="+mn-ea"/>
                <a:cs typeface="+mn-cs"/>
              </a:rPr>
              <a:t>Every participant should understand good meeting behaviour, including: timeliness, listening, focusing on the agenda, professionalism, and follow-up.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Language and taxonomy - </a:t>
            </a:r>
            <a:r>
              <a:rPr lang="en-GB" sz="1200" kern="1200" noProof="0" dirty="0">
                <a:solidFill>
                  <a:schemeClr val="tx1"/>
                </a:solidFill>
                <a:effectLst/>
                <a:latin typeface="+mn-lt"/>
                <a:ea typeface="+mn-ea"/>
                <a:cs typeface="+mn-cs"/>
              </a:rPr>
              <a:t>Taxonomy can be used to drive and enforce positive behaviour, such as removing bias, ensuring common understanding of terms, and encouraging clarity and precision of language. </a:t>
            </a:r>
          </a:p>
          <a:p>
            <a:pPr lvl="0"/>
            <a:endParaRPr lang="en-GB" noProof="0" dirty="0">
              <a:effectLst/>
            </a:endParaRPr>
          </a:p>
          <a:p>
            <a:pPr lvl="0"/>
            <a:r>
              <a:rPr lang="en-GB" sz="1200" kern="1200" noProof="0" dirty="0">
                <a:solidFill>
                  <a:schemeClr val="tx1"/>
                </a:solidFill>
                <a:effectLst/>
                <a:latin typeface="+mn-lt"/>
                <a:ea typeface="+mn-ea"/>
                <a:cs typeface="+mn-cs"/>
              </a:rPr>
              <a:t>It should be made clear within the organization that every employee and stakeholder is expected to engage in continual improvement. Clarifying the following will also contribute to the success of a continual improvement initiative: </a:t>
            </a:r>
            <a:endParaRPr lang="en-GB" noProof="0" dirty="0">
              <a:effectLst/>
            </a:endParaRP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How to raise an improvement idea.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What happens to improvement ideas after they have been raised (are they reviewed and actioned)?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What are the decision timescales and how will the outcomes be communicated?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What are the other sources of input (e.g. customers, employees, business management, users, and service management teams)? </a:t>
            </a:r>
            <a:endParaRPr lang="en-GB" noProof="0" dirty="0">
              <a:effectLst/>
            </a:endParaRPr>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50</a:t>
            </a:fld>
            <a:endParaRPr lang="sv-SE"/>
          </a:p>
        </p:txBody>
      </p:sp>
    </p:spTree>
    <p:extLst>
      <p:ext uri="{BB962C8B-B14F-4D97-AF65-F5344CB8AC3E}">
        <p14:creationId xmlns:p14="http://schemas.microsoft.com/office/powerpoint/2010/main" val="3312126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2.3.5 A collaborative culture</a:t>
            </a:r>
          </a:p>
          <a:p>
            <a:r>
              <a:rPr lang="en-GB" sz="1200" kern="1200" dirty="0">
                <a:solidFill>
                  <a:schemeClr val="tx1"/>
                </a:solidFill>
                <a:effectLst/>
                <a:latin typeface="+mn-lt"/>
                <a:ea typeface="+mn-ea"/>
                <a:cs typeface="+mn-cs"/>
              </a:rPr>
              <a:t>Collaboration and teamwork are more than empty buzzwords: they require an agreement on the definition of cooperation and collaboration. The behaviours necessary for effective teamwork also need to be defined, recognized, and reinforced. </a:t>
            </a:r>
          </a:p>
          <a:p>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Cooperation</a:t>
            </a:r>
            <a:r>
              <a:rPr lang="en-GB" sz="1200" kern="1200" dirty="0">
                <a:solidFill>
                  <a:schemeClr val="tx1"/>
                </a:solidFill>
                <a:effectLst/>
                <a:latin typeface="+mn-lt"/>
                <a:ea typeface="+mn-ea"/>
                <a:cs typeface="+mn-cs"/>
              </a:rPr>
              <a:t> – Working with others to achieve own goals</a:t>
            </a:r>
          </a:p>
          <a:p>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Definition: </a:t>
            </a:r>
            <a:r>
              <a:rPr lang="en-GB" sz="1200" b="1" kern="1200" dirty="0">
                <a:solidFill>
                  <a:schemeClr val="tx1"/>
                </a:solidFill>
                <a:effectLst/>
                <a:latin typeface="+mn-lt"/>
                <a:ea typeface="+mn-ea"/>
                <a:cs typeface="+mn-cs"/>
              </a:rPr>
              <a:t>Collaboration</a:t>
            </a:r>
            <a:r>
              <a:rPr lang="en-GB" sz="1200" kern="1200" dirty="0">
                <a:solidFill>
                  <a:schemeClr val="tx1"/>
                </a:solidFill>
                <a:effectLst/>
                <a:latin typeface="+mn-lt"/>
                <a:ea typeface="+mn-ea"/>
                <a:cs typeface="+mn-cs"/>
              </a:rPr>
              <a:t> – Working with others to achieve common shared goals</a:t>
            </a:r>
          </a:p>
          <a:p>
            <a:endParaRPr lang="en-GB" dirty="0">
              <a:effectLst/>
            </a:endParaRPr>
          </a:p>
          <a:p>
            <a:r>
              <a:rPr lang="en-GB" sz="1200" kern="1200" dirty="0">
                <a:solidFill>
                  <a:schemeClr val="tx1"/>
                </a:solidFill>
                <a:effectLst/>
                <a:latin typeface="+mn-lt"/>
                <a:ea typeface="+mn-ea"/>
                <a:cs typeface="+mn-cs"/>
              </a:rPr>
              <a:t>With cooperation, there is a risk that individuals or teams who are cooperating instead work in silos. As a result, the individual or team goals are achieved but the organizational goals are missed.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business perspective, collaboration is a practice where individuals work together to achieve a shared goal or objective.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Cooperation and collaboration are vital for effective and valuable teamwork and service relationships. Collaboration is especially useful for creative and entrepreneurial work in a complex environment. Cooperation is important for standardized work with a clear separation of duties, especially where people from multiple organizations are working together. Collaboration is typically used in start-ups as the shared idea of the organization’s mission unites individuals and inspires them to work closely together. In attempts to adopt a start-up culture for larger organizations, leaders often aim to move to collaborative teamwork, but this often fails.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 </a:t>
            </a:r>
            <a:r>
              <a:rPr lang="en-GB" sz="1200" i="1" kern="1200" dirty="0">
                <a:solidFill>
                  <a:schemeClr val="tx1"/>
                </a:solidFill>
                <a:effectLst/>
                <a:latin typeface="+mn-lt"/>
                <a:ea typeface="+mn-ea"/>
                <a:cs typeface="+mn-cs"/>
              </a:rPr>
              <a:t>Harvard Business Review </a:t>
            </a:r>
            <a:r>
              <a:rPr lang="en-GB" sz="1200" kern="1200" dirty="0">
                <a:solidFill>
                  <a:schemeClr val="tx1"/>
                </a:solidFill>
                <a:effectLst/>
                <a:latin typeface="+mn-lt"/>
                <a:ea typeface="+mn-ea"/>
                <a:cs typeface="+mn-cs"/>
              </a:rPr>
              <a:t>article entitled, ‘There’s a difference between cooperation and collaboration,’ it was argued that ‘managers mistake cooperativeness for being collaborative’, adding that ‘most managers are cooperative, friendly, willing to share information – but lack the ability and flexibility to align their goals and resources with others in real time’.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t>
            </a:r>
            <a:r>
              <a:rPr lang="en-GB" sz="1200" kern="1200" noProof="0" dirty="0">
                <a:solidFill>
                  <a:schemeClr val="tx1"/>
                </a:solidFill>
                <a:effectLst/>
                <a:latin typeface="+mn-lt"/>
                <a:ea typeface="+mn-ea"/>
                <a:cs typeface="+mn-cs"/>
              </a:rPr>
              <a:t>Ron </a:t>
            </a:r>
            <a:r>
              <a:rPr lang="en-GB" sz="1200" kern="1200" noProof="0" dirty="0" err="1">
                <a:solidFill>
                  <a:schemeClr val="tx1"/>
                </a:solidFill>
                <a:effectLst/>
                <a:latin typeface="+mn-lt"/>
                <a:ea typeface="+mn-ea"/>
                <a:cs typeface="+mn-cs"/>
              </a:rPr>
              <a:t>Ashkenas</a:t>
            </a:r>
            <a:r>
              <a:rPr lang="en-GB" sz="1200" kern="1200" noProof="0" dirty="0">
                <a:solidFill>
                  <a:schemeClr val="tx1"/>
                </a:solidFill>
                <a:effectLst/>
                <a:latin typeface="+mn-lt"/>
                <a:ea typeface="+mn-ea"/>
                <a:cs typeface="+mn-cs"/>
              </a:rPr>
              <a:t>, Harvard Business Review (April 20, 2015), https://</a:t>
            </a:r>
            <a:r>
              <a:rPr lang="en-GB" sz="1200" kern="1200" noProof="0" dirty="0" err="1">
                <a:solidFill>
                  <a:schemeClr val="tx1"/>
                </a:solidFill>
                <a:effectLst/>
                <a:latin typeface="+mn-lt"/>
                <a:ea typeface="+mn-ea"/>
                <a:cs typeface="+mn-cs"/>
              </a:rPr>
              <a:t>hbr.org</a:t>
            </a:r>
            <a:r>
              <a:rPr lang="en-GB" sz="1200" kern="1200" noProof="0" dirty="0">
                <a:solidFill>
                  <a:schemeClr val="tx1"/>
                </a:solidFill>
                <a:effectLst/>
                <a:latin typeface="+mn-lt"/>
                <a:ea typeface="+mn-ea"/>
                <a:cs typeface="+mn-cs"/>
              </a:rPr>
              <a:t>/2015/04/</a:t>
            </a:r>
            <a:r>
              <a:rPr lang="en-GB" sz="1200" kern="1200" noProof="0" dirty="0" err="1">
                <a:solidFill>
                  <a:schemeClr val="tx1"/>
                </a:solidFill>
                <a:effectLst/>
                <a:latin typeface="+mn-lt"/>
                <a:ea typeface="+mn-ea"/>
                <a:cs typeface="+mn-cs"/>
              </a:rPr>
              <a:t>theres</a:t>
            </a:r>
            <a:r>
              <a:rPr lang="en-GB" sz="1200" kern="1200" noProof="0" dirty="0">
                <a:solidFill>
                  <a:schemeClr val="tx1"/>
                </a:solidFill>
                <a:effectLst/>
                <a:latin typeface="+mn-lt"/>
                <a:ea typeface="+mn-ea"/>
                <a:cs typeface="+mn-cs"/>
              </a:rPr>
              <a:t>-a-difference-between-cooperation-and-collaboration)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51</a:t>
            </a:fld>
            <a:endParaRPr lang="sv-SE"/>
          </a:p>
        </p:txBody>
      </p:sp>
    </p:spTree>
    <p:extLst>
      <p:ext uri="{BB962C8B-B14F-4D97-AF65-F5344CB8AC3E}">
        <p14:creationId xmlns:p14="http://schemas.microsoft.com/office/powerpoint/2010/main" val="1309098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2.3.5 A collaborative culture (continued)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It is impossible to force collaboration, as it is based on shared goals and a high level of trust.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b="1"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Sometimes it is more realistic to establish effective cooperation within and between teams using aligned, transparent, and integrated goals and metrics. Teamwork automation can be helpful, regardless of the location of team members. However, metrics and automation are tools used to achieve a goal, not a goal in itself. Cooperation and collaboration are based on the individuals’ and organizations’ relationship, and cannot be limited to supporting components such as controls or tools. Shared principles can be a foundation for effective teamwork and a starting point for its improvement.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52</a:t>
            </a:fld>
            <a:endParaRPr lang="sv-SE"/>
          </a:p>
        </p:txBody>
      </p:sp>
    </p:spTree>
    <p:extLst>
      <p:ext uri="{BB962C8B-B14F-4D97-AF65-F5344CB8AC3E}">
        <p14:creationId xmlns:p14="http://schemas.microsoft.com/office/powerpoint/2010/main" val="3152265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kern="1200" noProof="0" dirty="0">
                <a:solidFill>
                  <a:schemeClr val="tx1"/>
                </a:solidFill>
                <a:effectLst/>
                <a:latin typeface="+mn-lt"/>
                <a:ea typeface="+mn-ea"/>
                <a:cs typeface="+mn-cs"/>
              </a:rPr>
              <a:t>2.3.5.1 Align with the type of work </a:t>
            </a:r>
          </a:p>
          <a:p>
            <a:r>
              <a:rPr lang="en-GB" sz="1200" kern="1200" noProof="0" dirty="0">
                <a:solidFill>
                  <a:schemeClr val="tx1"/>
                </a:solidFill>
                <a:effectLst/>
                <a:latin typeface="+mn-lt"/>
                <a:ea typeface="+mn-ea"/>
                <a:cs typeface="+mn-cs"/>
              </a:rPr>
              <a:t>Behavioural science enables us to define the work underpinning the operation of a service or product as either algorithmic or heuristic: </a:t>
            </a:r>
            <a:endParaRPr lang="en-GB" noProof="0" dirty="0">
              <a:effectLst/>
            </a:endParaRPr>
          </a:p>
          <a:p>
            <a:pPr marL="285750" lvl="0" indent="-285750">
              <a:buFont typeface="Arial" panose="020B0604020202020204" pitchFamily="34" charset="0"/>
              <a:buChar char="•"/>
            </a:pPr>
            <a:r>
              <a:rPr lang="en-GB" sz="1200" kern="1200" noProof="0" dirty="0">
                <a:solidFill>
                  <a:schemeClr val="tx1"/>
                </a:solidFill>
                <a:effectLst/>
                <a:latin typeface="+mn-lt"/>
                <a:ea typeface="+mn-ea"/>
                <a:cs typeface="+mn-cs"/>
              </a:rPr>
              <a:t>An algorithmic task involves a person following a defined process that consistently follows a set of established instructions until the work is concluded. </a:t>
            </a:r>
          </a:p>
          <a:p>
            <a:pPr marL="285750" lvl="0" indent="-285750">
              <a:buFont typeface="Arial" panose="020B0604020202020204" pitchFamily="34" charset="0"/>
              <a:buChar char="•"/>
            </a:pPr>
            <a:r>
              <a:rPr lang="en-GB" sz="1200" kern="1200" noProof="0" dirty="0">
                <a:solidFill>
                  <a:schemeClr val="tx1"/>
                </a:solidFill>
                <a:effectLst/>
                <a:latin typeface="+mn-lt"/>
                <a:ea typeface="+mn-ea"/>
                <a:cs typeface="+mn-cs"/>
              </a:rPr>
              <a:t>A heuristic task depends on human inventiveness and involves enabling a person to discover or learn something for themselves. </a:t>
            </a:r>
          </a:p>
          <a:p>
            <a:pPr lvl="1"/>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service designer needs to understand the nature of the work on which their service and process depends. For instance, purely algorithmic tasks have predictable process paths with clear inputs, instructions, outputs, and branches at each step. Algorithmic activities can be implemented using a conventional flow based on reassignments and handovers between specialized siloes, supported by established knowledge bases of predefined instructions. However, the rigid structures that drive efficiency gains in algorithmic work can be too restrictive for heuristic or more creative work.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Loose controls should be applied when: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complex issues need to be navigated</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new solutions are required for unmet business needs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customers would respond more positively if frontline agents had greater flexibility.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such situations, employees are enabled to improve the overall outcomes, which might not be possible for managers, owing to their relative distance from the day-to-day work. There cannot be a process or work instruction for every situation, so employees can add value through inventive and responsive heuristic work. Practices such as swarming (see section 5.1.4) and DevOps are examples of human-led and cross-functionally collaborative philosophies for work.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(Toil means the effort needed to execute some activity)</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53</a:t>
            </a:fld>
            <a:endParaRPr lang="sv-SE"/>
          </a:p>
        </p:txBody>
      </p:sp>
    </p:spTree>
    <p:extLst>
      <p:ext uri="{BB962C8B-B14F-4D97-AF65-F5344CB8AC3E}">
        <p14:creationId xmlns:p14="http://schemas.microsoft.com/office/powerpoint/2010/main" val="577932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i="0" kern="1200" noProof="0" dirty="0">
                <a:solidFill>
                  <a:schemeClr val="tx1"/>
                </a:solidFill>
                <a:effectLst/>
                <a:latin typeface="+mn-lt"/>
                <a:ea typeface="+mn-ea"/>
                <a:cs typeface="+mn-cs"/>
              </a:rPr>
              <a:t>2.3.5.2 Learn through collaboration </a:t>
            </a:r>
            <a:endParaRPr lang="en-GB" i="0" noProof="0" dirty="0"/>
          </a:p>
          <a:p>
            <a:r>
              <a:rPr lang="en-GB" sz="1200" kern="1200" noProof="0" dirty="0">
                <a:solidFill>
                  <a:schemeClr val="tx1"/>
                </a:solidFill>
                <a:effectLst/>
                <a:latin typeface="+mn-lt"/>
                <a:ea typeface="+mn-ea"/>
                <a:cs typeface="+mn-cs"/>
              </a:rPr>
              <a:t>Many companies benefit from the provision of opportunities for input and enhancement from the employee performing a specific task, even in situations where an algorithmic approach prevails.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heuristic situations, new insights and solutions will frequently emerge during a project. Nevertheless, unless these new solutions are recorded for future application in equivalent situations, the work may be needlessly duplicated at a later time.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Collaboration frameworks should be used to capture, refine, and reuse any knowledge acquired. Consequently, it may even be possible to move some heuristic tasks into the algorithmic domain, removing repetitive or unproductive work from the system and allowing individuals to undertake more challenging and engaging heuristic work.</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54</a:t>
            </a:fld>
            <a:endParaRPr lang="sv-SE"/>
          </a:p>
        </p:txBody>
      </p:sp>
    </p:spTree>
    <p:extLst>
      <p:ext uri="{BB962C8B-B14F-4D97-AF65-F5344CB8AC3E}">
        <p14:creationId xmlns:p14="http://schemas.microsoft.com/office/powerpoint/2010/main" val="2961353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2.3.5.3 Servant Leadership</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Definition: </a:t>
            </a:r>
            <a:r>
              <a:rPr lang="en-GB" sz="1200" kern="1200" dirty="0">
                <a:solidFill>
                  <a:schemeClr val="tx1"/>
                </a:solidFill>
                <a:effectLst/>
                <a:latin typeface="+mn-lt"/>
                <a:ea typeface="+mn-ea"/>
                <a:cs typeface="+mn-cs"/>
              </a:rPr>
              <a:t>Leadership that is focused on explicit support of people in their roles.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Effective leadership is important for the achievement of objectives, regardless of the organizational structure. For instance, servant leadership is more effective than command-and- control leadership in intellectually challenging work that requires agility and high velocity. </a:t>
            </a:r>
          </a:p>
          <a:p>
            <a:endParaRPr lang="en-GB" dirty="0"/>
          </a:p>
          <a:p>
            <a:r>
              <a:rPr lang="en-GB" sz="1200" kern="1200" dirty="0">
                <a:solidFill>
                  <a:schemeClr val="tx1"/>
                </a:solidFill>
                <a:effectLst/>
                <a:latin typeface="+mn-lt"/>
                <a:ea typeface="+mn-ea"/>
                <a:cs typeface="+mn-cs"/>
              </a:rPr>
              <a:t>Servant leadership is an approach to leadership and management based on the following assumptions: </a:t>
            </a: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Managers should meet the needs of the organization first and foremost, not just the needs of their individual teams.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Managers are there to support the people working for them by ensuring that they have the relevant resources and organizational support to accomplish their tasks.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Servant leadership can often be seen in flat, matrix, or product-focused organizations. However, this approach can be applied to any organizational structure. The servant style of leadership inspires individuals to collaborate with the leader to become more cohesive and productive.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ideas of servant leadership can be traced back to ancient philosophies and great leaders. In its modern form it was introduced in the 1970’s in the writing of Robert Greenleaf. Other great authors on the subject are Ken Blanchard with several books, James C Hunter with his classical bestseller “The Servant” and James A Autry with “The Servant Leader”.</a:t>
            </a: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55</a:t>
            </a:fld>
            <a:endParaRPr lang="sv-SE"/>
          </a:p>
        </p:txBody>
      </p:sp>
    </p:spTree>
    <p:extLst>
      <p:ext uri="{BB962C8B-B14F-4D97-AF65-F5344CB8AC3E}">
        <p14:creationId xmlns:p14="http://schemas.microsoft.com/office/powerpoint/2010/main" val="2543577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2.3.6 Customer orientation: putting the customer first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need for everyone involved in the provision and consumption of a service to act responsibly, consider the interests of others, and focus on the agreed service outcomes is critical to the success of a service relationship. This can be called </a:t>
            </a:r>
            <a:r>
              <a:rPr lang="en-GB" sz="1200" b="1" kern="1200" noProof="0" dirty="0">
                <a:solidFill>
                  <a:schemeClr val="tx1"/>
                </a:solidFill>
                <a:effectLst/>
                <a:latin typeface="+mn-lt"/>
                <a:ea typeface="+mn-ea"/>
                <a:cs typeface="+mn-cs"/>
              </a:rPr>
              <a:t>service empathy</a:t>
            </a:r>
            <a:r>
              <a:rPr lang="en-GB" sz="1200" kern="1200" noProof="0" dirty="0">
                <a:solidFill>
                  <a:schemeClr val="tx1"/>
                </a:solidFill>
                <a:effectLst/>
                <a:latin typeface="+mn-lt"/>
                <a:ea typeface="+mn-ea"/>
                <a:cs typeface="+mn-cs"/>
              </a:rPr>
              <a:t>: a term which is often used in the relatively narrow context of user support and the related service interactions with the service provider’s support agents. However, service empathy should be expanded to all aspects of the service relationship.</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and individuals involved in service management need to demonstrate </a:t>
            </a:r>
            <a:r>
              <a:rPr lang="en-GB" sz="1200" b="0" kern="1200" noProof="0" dirty="0">
                <a:solidFill>
                  <a:schemeClr val="tx1"/>
                </a:solidFill>
                <a:effectLst/>
                <a:latin typeface="+mn-lt"/>
                <a:ea typeface="+mn-ea"/>
                <a:cs typeface="+mn-cs"/>
              </a:rPr>
              <a:t>service empathy</a:t>
            </a:r>
            <a:r>
              <a:rPr lang="en-GB" sz="1200" kern="1200" noProof="0" dirty="0">
                <a:solidFill>
                  <a:schemeClr val="tx1"/>
                </a:solidFill>
                <a:effectLst/>
                <a:latin typeface="+mn-lt"/>
                <a:ea typeface="+mn-ea"/>
                <a:cs typeface="+mn-cs"/>
              </a:rPr>
              <a:t>. However, this should not be confused with the ability to share the feelings of others. A service support agent is not expected to share the user’s frustration but to recognize and understand it, express sympathy, and, vitally, adjust support actions accordingly. </a:t>
            </a:r>
          </a:p>
          <a:p>
            <a:endParaRPr lang="en-GB" noProof="0" dirty="0"/>
          </a:p>
          <a:p>
            <a:r>
              <a:rPr lang="en-GB" sz="1200" b="0" kern="1200" noProof="0" dirty="0">
                <a:solidFill>
                  <a:schemeClr val="tx1"/>
                </a:solidFill>
                <a:effectLst/>
                <a:latin typeface="+mn-lt"/>
                <a:ea typeface="+mn-ea"/>
                <a:cs typeface="+mn-cs"/>
              </a:rPr>
              <a:t>Service empathy </a:t>
            </a:r>
            <a:r>
              <a:rPr lang="en-GB" sz="1200" kern="1200" noProof="0" dirty="0">
                <a:solidFill>
                  <a:schemeClr val="tx1"/>
                </a:solidFill>
                <a:effectLst/>
                <a:latin typeface="+mn-lt"/>
                <a:ea typeface="+mn-ea"/>
                <a:cs typeface="+mn-cs"/>
              </a:rPr>
              <a:t>is one element of a service mindset. A service mindset includes shared principles that drive an organization’s behaviour and define their attitude towards the relationships affected by a service.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a:t>
            </a:r>
            <a:r>
              <a:rPr lang="en-GB" sz="1200" b="1" kern="1200" noProof="0" dirty="0">
                <a:solidFill>
                  <a:schemeClr val="tx1"/>
                </a:solidFill>
                <a:effectLst/>
                <a:latin typeface="+mn-lt"/>
                <a:ea typeface="+mn-ea"/>
                <a:cs typeface="+mn-cs"/>
              </a:rPr>
              <a:t>service mindset </a:t>
            </a:r>
            <a:r>
              <a:rPr lang="en-GB" sz="1200" kern="1200" noProof="0" dirty="0">
                <a:solidFill>
                  <a:schemeClr val="tx1"/>
                </a:solidFill>
                <a:effectLst/>
                <a:latin typeface="+mn-lt"/>
                <a:ea typeface="+mn-ea"/>
                <a:cs typeface="+mn-cs"/>
              </a:rPr>
              <a:t>is an outlook that focuses on creating customer value, loyalty, and trust. An organization with this outlook aims to go beyond simply providing a product or service, it wants to create a positive impression on the customer. To do this, an organization has to understand and improve the customer’s experience. For more on service mindset, refer to </a:t>
            </a:r>
            <a:r>
              <a:rPr lang="en-GB" sz="1200" i="1" kern="1200" noProof="0" dirty="0">
                <a:solidFill>
                  <a:schemeClr val="tx1"/>
                </a:solidFill>
                <a:effectLst/>
                <a:latin typeface="+mn-lt"/>
                <a:ea typeface="+mn-ea"/>
                <a:cs typeface="+mn-cs"/>
              </a:rPr>
              <a:t>ITIL Drive Stakeholder Value</a:t>
            </a:r>
            <a:r>
              <a:rPr lang="en-GB" sz="1200" kern="1200" noProof="0" dirty="0">
                <a:solidFill>
                  <a:schemeClr val="tx1"/>
                </a:solidFill>
                <a:effectLst/>
                <a:latin typeface="+mn-lt"/>
                <a:ea typeface="+mn-ea"/>
                <a:cs typeface="+mn-cs"/>
              </a:rPr>
              <a: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From a service provider perspective, service mindset is also known as customer orientation. A customer-oriented organization places customer satisfaction at the core of its business decisions.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56</a:t>
            </a:fld>
            <a:endParaRPr lang="sv-SE"/>
          </a:p>
        </p:txBody>
      </p:sp>
    </p:spTree>
    <p:extLst>
      <p:ext uri="{BB962C8B-B14F-4D97-AF65-F5344CB8AC3E}">
        <p14:creationId xmlns:p14="http://schemas.microsoft.com/office/powerpoint/2010/main" val="2837089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kern="1200" noProof="0" dirty="0">
                <a:solidFill>
                  <a:schemeClr val="tx1"/>
                </a:solidFill>
                <a:effectLst/>
                <a:latin typeface="+mn-lt"/>
                <a:ea typeface="+mn-ea"/>
                <a:cs typeface="+mn-cs"/>
              </a:rPr>
              <a:t>2.3.6 Customer orientation: putting the customer first (continued)</a:t>
            </a:r>
          </a:p>
          <a:p>
            <a:endParaRPr lang="en-GB" sz="1200" b="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0" kern="1200" noProof="0" dirty="0">
                <a:solidFill>
                  <a:schemeClr val="tx1"/>
                </a:solidFill>
                <a:effectLst/>
                <a:latin typeface="+mn-lt"/>
                <a:ea typeface="+mn-ea"/>
                <a:cs typeface="+mn-cs"/>
              </a:rPr>
              <a:t>Definition: </a:t>
            </a:r>
            <a:r>
              <a:rPr lang="en-GB" sz="1200" b="1" kern="1200" noProof="0" dirty="0">
                <a:solidFill>
                  <a:schemeClr val="tx1"/>
                </a:solidFill>
                <a:effectLst/>
                <a:latin typeface="+mn-lt"/>
                <a:ea typeface="+mn-ea"/>
                <a:cs typeface="+mn-cs"/>
              </a:rPr>
              <a:t>Customer orientation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noProof="0" dirty="0">
                <a:solidFill>
                  <a:schemeClr val="tx1"/>
                </a:solidFill>
                <a:effectLst/>
                <a:latin typeface="+mn-lt"/>
                <a:ea typeface="+mn-ea"/>
                <a:cs typeface="+mn-cs"/>
              </a:rPr>
              <a:t>An approach to sales and customer relations in which staff focus on helping customers to meet their long-term needs and wants. </a:t>
            </a:r>
            <a:endParaRPr lang="en-GB" noProof="0"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Management and employees align their individual and team objectives around satisfying and retaining customers. This is in contrast with a strategy where the needs and wants of the organization or its specific targets are valued over the requirements of the customer. Customer orientation has been studied comprehensively beyond the IT world. Essentially, it means observing the wishes and needs of the customer, anticipating them, and then acting accordingly.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Business relationship managers, service and support staff, and service owners are the roles that should be most aware of the customer’s needs. Customer-oriented strategies should encompass a training component for all employees.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Insight into the customer’s needs and the working practices of competitors can help to clarify customer orientation. In addition, a well-constructed customer survey can provide in-depth knowledge about how the organization has performed and how they may perform in the near future.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should consider the following when improving customer orientation: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It is important to focus on value by considering customer needs and expectations, rather than focusing solely on formally stated requirements.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Every customer is unique and has specific needs. These must be understood, prioritized, and communicated clearly to employees.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service, product, or maintenance process should be linked to the customer needs, which are based on a clear definition of the customer experience.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57</a:t>
            </a:fld>
            <a:endParaRPr lang="sv-SE"/>
          </a:p>
        </p:txBody>
      </p:sp>
    </p:spTree>
    <p:extLst>
      <p:ext uri="{BB962C8B-B14F-4D97-AF65-F5344CB8AC3E}">
        <p14:creationId xmlns:p14="http://schemas.microsoft.com/office/powerpoint/2010/main" val="3646177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2.3.6.1 Customer experience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Adopting a customer-oriented strategy is key to success. Customer orientation puts the customer at the heart of every transaction. It shifts the organization’s focus from the product to the customer, meaning the organization must have a thorough understanding of the customer’s needs and expectations. Organizations must be able to deliver the strategy throughout the various stages of the service and customer lifecycle.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From trainee to CEO, every employee in the organization must be completely committed to the strategy. Everyone has a part to play when it comes to customer service and retention. </a:t>
            </a:r>
          </a:p>
          <a:p>
            <a:endParaRPr lang="en-GB" noProof="0" dirty="0">
              <a:effectLst/>
            </a:endParaRPr>
          </a:p>
          <a:p>
            <a:r>
              <a:rPr lang="en-GB" sz="1200" kern="1200" noProof="0" dirty="0">
                <a:solidFill>
                  <a:schemeClr val="tx1"/>
                </a:solidFill>
                <a:effectLst/>
                <a:latin typeface="+mn-lt"/>
                <a:ea typeface="+mn-ea"/>
                <a:cs typeface="+mn-cs"/>
              </a:rPr>
              <a:t>The following steps can help an organization become customer oriented: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Create a value proposition (VP) that sells the organization and its services - </a:t>
            </a:r>
            <a:r>
              <a:rPr lang="en-GB" sz="1200" kern="1200" noProof="0" dirty="0">
                <a:solidFill>
                  <a:schemeClr val="tx1"/>
                </a:solidFill>
                <a:effectLst/>
                <a:latin typeface="+mn-lt"/>
                <a:ea typeface="+mn-ea"/>
                <a:cs typeface="+mn-cs"/>
              </a:rPr>
              <a:t>This should be a simple statement of what is delivered to the customer and how it provides value. It should define, at a strategic level, the expected benefits the customer is being promised in return for their loyalty.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Map the customer and user experience journeys - </a:t>
            </a:r>
            <a:r>
              <a:rPr lang="en-GB" sz="1200" kern="1200" noProof="0" dirty="0">
                <a:solidFill>
                  <a:schemeClr val="tx1"/>
                </a:solidFill>
                <a:effectLst/>
                <a:latin typeface="+mn-lt"/>
                <a:ea typeface="+mn-ea"/>
                <a:cs typeface="+mn-cs"/>
              </a:rPr>
              <a:t>This involves looking at the whole end-to- end experience of the service organization, as seen from the customer or user’s perspective. Touchpoints (defined as any event where a service consumer or potential service consumer has an encounter with the service provider and/or its resources) need to be understood, defined, and tuned to meet the needs of the service consumer.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Recruit user-friendly individuals - </a:t>
            </a:r>
            <a:r>
              <a:rPr lang="en-GB" sz="1200" kern="1200" noProof="0" dirty="0">
                <a:solidFill>
                  <a:schemeClr val="tx1"/>
                </a:solidFill>
                <a:effectLst/>
                <a:latin typeface="+mn-lt"/>
                <a:ea typeface="+mn-ea"/>
                <a:cs typeface="+mn-cs"/>
              </a:rPr>
              <a:t>Hire people for their attitudes and train them in the necessary skills. Empathy, good communication, and problem-solving abilities are very valuable.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Treat employees well - </a:t>
            </a:r>
            <a:r>
              <a:rPr lang="en-GB" sz="1200" kern="1200" noProof="0" dirty="0">
                <a:solidFill>
                  <a:schemeClr val="tx1"/>
                </a:solidFill>
                <a:effectLst/>
                <a:latin typeface="+mn-lt"/>
                <a:ea typeface="+mn-ea"/>
                <a:cs typeface="+mn-cs"/>
              </a:rPr>
              <a:t>How your employees feel at work has a major impact on how they deal with customers.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Train individuals and teams - </a:t>
            </a:r>
            <a:r>
              <a:rPr lang="en-GB" sz="1200" kern="1200" noProof="0" dirty="0">
                <a:solidFill>
                  <a:schemeClr val="tx1"/>
                </a:solidFill>
                <a:effectLst/>
                <a:latin typeface="+mn-lt"/>
                <a:ea typeface="+mn-ea"/>
                <a:cs typeface="+mn-cs"/>
              </a:rPr>
              <a:t>All parts of the organization should gain a full understanding of the customer, product, and industry they support. Formal training and on-the-job coaching must also focus on soft skills: communications, teamwork, positive influencing, writing, business understanding, and administration.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Lead by example - </a:t>
            </a:r>
            <a:r>
              <a:rPr lang="en-GB" sz="1200" kern="1200" noProof="0" dirty="0">
                <a:solidFill>
                  <a:schemeClr val="tx1"/>
                </a:solidFill>
                <a:effectLst/>
                <a:latin typeface="+mn-lt"/>
                <a:ea typeface="+mn-ea"/>
                <a:cs typeface="+mn-cs"/>
              </a:rPr>
              <a:t>Senior managers must embrace the customer-service concept and meet with users and customers periodically. Companies with the best customer-oriented culture value servant leadership, where senior managers exist to provide guidance and direction, but employees are empowered to make decisions on their own.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Listen to the customer - </a:t>
            </a:r>
            <a:r>
              <a:rPr lang="en-GB" sz="1200" kern="1200" noProof="0" dirty="0">
                <a:solidFill>
                  <a:schemeClr val="tx1"/>
                </a:solidFill>
                <a:effectLst/>
                <a:latin typeface="+mn-lt"/>
                <a:ea typeface="+mn-ea"/>
                <a:cs typeface="+mn-cs"/>
              </a:rPr>
              <a:t>An honest appraisal of progress from customers is critical. This can be achieved by conducting surveys, having direct meetings, and gathering customer comments. Feedback is vital and should use a broad set of inputs and channels. Balanced scorecards of metrics can measure performance across a range of customer experience elements to drive improvements (e.g. key business outcome delivery, customer satisfaction, net promoter score, SLA performance, and service availability).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Empower staff - </a:t>
            </a:r>
            <a:r>
              <a:rPr lang="en-GB" sz="1200" kern="1200" noProof="0" dirty="0">
                <a:solidFill>
                  <a:schemeClr val="tx1"/>
                </a:solidFill>
                <a:effectLst/>
                <a:latin typeface="+mn-lt"/>
                <a:ea typeface="+mn-ea"/>
                <a:cs typeface="+mn-cs"/>
              </a:rPr>
              <a:t>Ensure that customer-facing teams have the authority to implement requests, make changes, or resolve common customer complaints without further escalation.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Avoid a silo mentality - </a:t>
            </a:r>
            <a:r>
              <a:rPr lang="en-GB" sz="1200" kern="1200" noProof="0" dirty="0">
                <a:solidFill>
                  <a:schemeClr val="tx1"/>
                </a:solidFill>
                <a:effectLst/>
                <a:latin typeface="+mn-lt"/>
                <a:ea typeface="+mn-ea"/>
                <a:cs typeface="+mn-cs"/>
              </a:rPr>
              <a:t>Encourage different departments and functions to work closely together.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Design for humans - </a:t>
            </a:r>
            <a:r>
              <a:rPr lang="en-GB" sz="1200" kern="1200" noProof="0" dirty="0">
                <a:solidFill>
                  <a:schemeClr val="tx1"/>
                </a:solidFill>
                <a:effectLst/>
                <a:latin typeface="+mn-lt"/>
                <a:ea typeface="+mn-ea"/>
                <a:cs typeface="+mn-cs"/>
              </a:rPr>
              <a:t>Effective design of collaboration and workflow requires each interaction to align to the needs of the agents involved. Such a design should account for the information needed by each party at each step of the task. The service designer needs to gain a good understanding of the experience of everyone involved.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58</a:t>
            </a:fld>
            <a:endParaRPr lang="sv-SE"/>
          </a:p>
        </p:txBody>
      </p:sp>
    </p:spTree>
    <p:extLst>
      <p:ext uri="{BB962C8B-B14F-4D97-AF65-F5344CB8AC3E}">
        <p14:creationId xmlns:p14="http://schemas.microsoft.com/office/powerpoint/2010/main" val="1804614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2.3.7 Positive communication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are areas where technology can achieve results that humans never could; routine and repetitive tasks, for example, can be delivered by machines. Nevertheless, most working projects, teams, initiatives, and organizations require productive and positive interactions between individuals to succeed. Human interaction and communication are where real people still stand apart, ahead of the machines. </a:t>
            </a:r>
          </a:p>
          <a:p>
            <a:endParaRPr lang="en-GB" noProof="0" dirty="0"/>
          </a:p>
          <a:p>
            <a:r>
              <a:rPr lang="en-GB" sz="1200" kern="1200" noProof="0" dirty="0">
                <a:solidFill>
                  <a:schemeClr val="tx1"/>
                </a:solidFill>
                <a:effectLst/>
                <a:latin typeface="+mn-lt"/>
                <a:ea typeface="+mn-ea"/>
                <a:cs typeface="+mn-cs"/>
              </a:rPr>
              <a:t>The ability to communicate effectively is a key business skill and is fundamental to success within service management. Good human communication is about being effective, efficient, responsive, and professional.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Effective human communication is enhanced by establishing positive relationships that avoid unnecessary issues and stress, and it can form the basis for the successful delivery of services. In many cases, it requires a recognition of the intellectual and emotional needs of the people engaging in the communication. Service management, sales, and customer support roles depend upon building positive relationships which include trust, empathy, proximity, and shared goals.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management professionals require the ability to manage relationships with colleagues and team members to achieve business goals. They also need to be able to build and maintain effective and positive relationships with customers.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It is important to follow a project or service operation’s plans. Good communication ensures plans are followed and do not fail due to missed or mixed messages, inadequate information, or unclear and contradictory expectations.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Changes are inevitable in today’s fast-moving world, and certain individuals can inspire and drive others to enable change to occur. People in this sort of role need to question issues and suggest improvements. They also need to be able to see a situation from different perspectives, and to react quickly to negate potential issues. Good communication enables all this to happen and is good for business. </a:t>
            </a:r>
            <a:endParaRPr lang="en-GB" noProof="0" dirty="0"/>
          </a:p>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59</a:t>
            </a:fld>
            <a:endParaRPr lang="sv-SE"/>
          </a:p>
        </p:txBody>
      </p:sp>
    </p:spTree>
    <p:extLst>
      <p:ext uri="{BB962C8B-B14F-4D97-AF65-F5344CB8AC3E}">
        <p14:creationId xmlns:p14="http://schemas.microsoft.com/office/powerpoint/2010/main" val="120079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kern="1200" noProof="0" dirty="0">
                <a:solidFill>
                  <a:schemeClr val="tx1"/>
                </a:solidFill>
                <a:effectLst/>
                <a:latin typeface="+mn-lt"/>
                <a:ea typeface="+mn-ea"/>
                <a:cs typeface="+mn-cs"/>
              </a:rPr>
              <a:t>Technology is advancing faster today than ever before. Developments such as cloud computing, infrastructure as a service (IaaS), machine learning, and blockchain have opened fresh opportunities for value creation, and led to IT becoming an important business driver and source of competitive advantage. In turn, this positions IT service management as a key strategic capability.</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To ensure that they remain relevant and successful, many organizations are embarking on major transformational programmes to exploit these opportunities. While these transformations are often referred to as ‘digital’, they are about more than technology. They are an evolution in the way organizations work, so that they can flourish in the face of significant and ongoing change. Organizations must balance the need for stability and predictability with the rising need for operational agility and increased velocity. Information and technology are becoming more thoroughly integrated with other organizational capabilities, silos are breaking down, and cross-functional teams are being utilized more widely. Service management is changing to address and support this organizational shift and ensure opportunities from new technologies, and new ways of working, are maximized.</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Service management is evolving, and so is ITIL, the most widely adopted guidance on IT service management (ITSM) in the world.</a:t>
            </a:r>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ITIL has led the ITSM industry with guidance, training, and certification programmes for more than 30 years. ITIL 4 brings ITIL up to date by re-shaping much of the established ITSM practices in the wider context of customer experience, value streams, and digital transformation, as well as embracing new ways of working, such as Lean, Agile, and DevOps.</a:t>
            </a:r>
          </a:p>
          <a:p>
            <a:endParaRPr lang="en-GB"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This section provides a brief recap of the concepts introduced in ITIL Foundation: ITIL 4 Edition.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a:t>
            </a:fld>
            <a:endParaRPr lang="sv-SE" dirty="0"/>
          </a:p>
        </p:txBody>
      </p:sp>
    </p:spTree>
    <p:extLst>
      <p:ext uri="{BB962C8B-B14F-4D97-AF65-F5344CB8AC3E}">
        <p14:creationId xmlns:p14="http://schemas.microsoft.com/office/powerpoint/2010/main" val="3542692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2.3.7.1 Communications principles </a:t>
            </a:r>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Individuals at work need to communicate regularly and effectively with others, which requires a rounded set of communication skills. Some people are naturally better communicators than others. Regardless, every stakeholder needs to achieve a basic level of competence and effectiveness in communicating.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Communication requires an acknowledgement of the perspective of others. Good communication requires people to be flexible enough to use appropriate content and tone to achieve the desired objective.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fundamental principles required for good communication can be summarized as follows: </a:t>
            </a:r>
            <a:endParaRPr lang="en-GB" dirty="0"/>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Communication is a two-way process </a:t>
            </a:r>
            <a:r>
              <a:rPr lang="en-GB" sz="1200" kern="1200" dirty="0">
                <a:solidFill>
                  <a:schemeClr val="tx1"/>
                </a:solidFill>
                <a:effectLst/>
                <a:latin typeface="+mn-lt"/>
                <a:ea typeface="+mn-ea"/>
                <a:cs typeface="+mn-cs"/>
              </a:rPr>
              <a:t>Successful communication is an exchange of information and ideas between two or more parties.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We are all communicating all the time </a:t>
            </a:r>
            <a:r>
              <a:rPr lang="en-GB" sz="1200" kern="1200" dirty="0">
                <a:solidFill>
                  <a:schemeClr val="tx1"/>
                </a:solidFill>
                <a:effectLst/>
                <a:latin typeface="+mn-lt"/>
                <a:ea typeface="+mn-ea"/>
                <a:cs typeface="+mn-cs"/>
              </a:rPr>
              <a:t>People convey messages about their mood, attitude, and emotional state through the use of language, tone of voice, body language, dress, and manners.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Timing and frequency matter </a:t>
            </a:r>
            <a:r>
              <a:rPr lang="en-GB" sz="1200" kern="1200" dirty="0">
                <a:solidFill>
                  <a:schemeClr val="tx1"/>
                </a:solidFill>
                <a:effectLst/>
                <a:latin typeface="+mn-lt"/>
                <a:ea typeface="+mn-ea"/>
                <a:cs typeface="+mn-cs"/>
              </a:rPr>
              <a:t>Successful communication needs to consider the best time to make contact.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There is no single method of communication that works for everyone </a:t>
            </a:r>
            <a:r>
              <a:rPr lang="en-GB" sz="1200" kern="1200" dirty="0">
                <a:solidFill>
                  <a:schemeClr val="tx1"/>
                </a:solidFill>
                <a:effectLst/>
                <a:latin typeface="+mn-lt"/>
                <a:ea typeface="+mn-ea"/>
                <a:cs typeface="+mn-cs"/>
              </a:rPr>
              <a:t>It is important to recognize and utilize different preferences and methods.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 message is in the medium </a:t>
            </a:r>
            <a:r>
              <a:rPr lang="en-GB" sz="1200" kern="1200" dirty="0">
                <a:solidFill>
                  <a:schemeClr val="tx1"/>
                </a:solidFill>
                <a:effectLst/>
                <a:latin typeface="+mn-lt"/>
                <a:ea typeface="+mn-ea"/>
                <a:cs typeface="+mn-cs"/>
              </a:rPr>
              <a:t>Choose a method of communication that is appropriate for the importance of the message that is being communicated. A minor point may be communicated via messaging or email. Big issues or questions require direct discussion and should not be carried out via email. </a:t>
            </a: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Understanding, recognizing, and implementing these principles is essential when building positive relationships with colleagues, customers, and stakeholders. Good communications help to get the job done, ensuring a pleasant and rewarding exchange for all concerned.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60</a:t>
            </a:fld>
            <a:endParaRPr lang="sv-SE"/>
          </a:p>
        </p:txBody>
      </p:sp>
    </p:spTree>
    <p:extLst>
      <p:ext uri="{BB962C8B-B14F-4D97-AF65-F5344CB8AC3E}">
        <p14:creationId xmlns:p14="http://schemas.microsoft.com/office/powerpoint/2010/main" val="1610954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2.3.8 Challenges</a:t>
            </a:r>
          </a:p>
          <a:p>
            <a:r>
              <a:rPr lang="en-GB" sz="1200" kern="1200" noProof="0" dirty="0">
                <a:solidFill>
                  <a:schemeClr val="tx1"/>
                </a:solidFill>
                <a:effectLst/>
                <a:latin typeface="+mn-lt"/>
                <a:ea typeface="+mn-ea"/>
                <a:cs typeface="+mn-cs"/>
              </a:rPr>
              <a:t>Changing an existing culture, especially with people who are autocratic and not very collaborative, is challenging and requires bravery, commitment, and persistence. In addition, there is a need for ongoing and visible support from senior managers and leaders from across the organization. Transparency, for example, can often be mistrusted and misunderstood, particularly in environments where individuals, owing to previous bad experiences, feel uncomfortable about sharing information.</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Managers need to lead by example to show they are serious about the need to change and to be open and transparent, as well as to share ideas and information. In order to build trust, everyone needs to follow through on their promises. All ideas should be visibly reviewed, responses given within agreed timeframes, and the participants thanked and rewarded.</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chances of successfully developing a new culture can be improved by using tried and tested methods from the body of knowledge around organizational change management (refer to </a:t>
            </a:r>
            <a:r>
              <a:rPr lang="en-GB" sz="1200" i="1" kern="1200" noProof="0" dirty="0">
                <a:solidFill>
                  <a:schemeClr val="tx1"/>
                </a:solidFill>
                <a:effectLst/>
                <a:latin typeface="+mn-lt"/>
                <a:ea typeface="+mn-ea"/>
                <a:cs typeface="+mn-cs"/>
              </a:rPr>
              <a:t>ITIL 4 Direct, Plan and Improve </a:t>
            </a:r>
            <a:r>
              <a:rPr lang="en-GB" sz="1200" kern="1200" noProof="0" dirty="0">
                <a:solidFill>
                  <a:schemeClr val="tx1"/>
                </a:solidFill>
                <a:effectLst/>
                <a:latin typeface="+mn-lt"/>
                <a:ea typeface="+mn-ea"/>
                <a:cs typeface="+mn-cs"/>
              </a:rPr>
              <a:t>and the </a:t>
            </a:r>
            <a:r>
              <a:rPr lang="en-GB" sz="1200" i="1" kern="1200" noProof="0" dirty="0">
                <a:solidFill>
                  <a:schemeClr val="tx1"/>
                </a:solidFill>
                <a:effectLst/>
                <a:latin typeface="+mn-lt"/>
                <a:ea typeface="+mn-ea"/>
                <a:cs typeface="+mn-cs"/>
              </a:rPr>
              <a:t>organizational change management practice </a:t>
            </a:r>
            <a:r>
              <a:rPr lang="en-GB" sz="1200" kern="1200" noProof="0" dirty="0">
                <a:solidFill>
                  <a:schemeClr val="tx1"/>
                </a:solidFill>
                <a:effectLst/>
                <a:latin typeface="+mn-lt"/>
                <a:ea typeface="+mn-ea"/>
                <a:cs typeface="+mn-cs"/>
              </a:rPr>
              <a:t>guide).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61</a:t>
            </a:fld>
            <a:endParaRPr lang="sv-SE"/>
          </a:p>
        </p:txBody>
      </p:sp>
    </p:spTree>
    <p:extLst>
      <p:ext uri="{BB962C8B-B14F-4D97-AF65-F5344CB8AC3E}">
        <p14:creationId xmlns:p14="http://schemas.microsoft.com/office/powerpoint/2010/main" val="825284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sz="120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62</a:t>
            </a:fld>
            <a:endParaRPr lang="sv-SE"/>
          </a:p>
        </p:txBody>
      </p:sp>
    </p:spTree>
    <p:extLst>
      <p:ext uri="{BB962C8B-B14F-4D97-AF65-F5344CB8AC3E}">
        <p14:creationId xmlns:p14="http://schemas.microsoft.com/office/powerpoint/2010/main" val="1951431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kern="1200" noProof="0" dirty="0">
                <a:solidFill>
                  <a:schemeClr val="tx1"/>
                </a:solidFill>
                <a:effectLst/>
                <a:latin typeface="+mn-lt"/>
                <a:ea typeface="+mn-ea"/>
                <a:cs typeface="+mn-cs"/>
              </a:rPr>
              <a:t>The service management domain is changing in fundamental ways. It is transitioning away from a mechanistic point of view to using highly empowered and self-organizing teams. Consequently, organizations are grappling with the integration of multiple ways of working. </a:t>
            </a:r>
          </a:p>
          <a:p>
            <a:endParaRPr lang="en-GB" noProof="0" dirty="0"/>
          </a:p>
          <a:p>
            <a:r>
              <a:rPr lang="en-GB" sz="1200" kern="1200" noProof="0" dirty="0">
                <a:solidFill>
                  <a:schemeClr val="tx1"/>
                </a:solidFill>
                <a:effectLst/>
                <a:latin typeface="+mn-lt"/>
                <a:ea typeface="+mn-ea"/>
                <a:cs typeface="+mn-cs"/>
              </a:rPr>
              <a:t>Successful organizations think holistically about the four dimensions of service management (organizations and people, partners and suppliers, value streams and processes, and information and technology) when designing and operating products and services. They are able to create a culture of cooperation and collaboration, often breaking down silos and aligning or sharing goals across multiple teams. Such organizations are alert to employee morale and satisfaction, recognizing that internal stakeholders are as important as external ones.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63</a:t>
            </a:fld>
            <a:endParaRPr lang="sv-SE"/>
          </a:p>
        </p:txBody>
      </p:sp>
    </p:spTree>
    <p:extLst>
      <p:ext uri="{BB962C8B-B14F-4D97-AF65-F5344CB8AC3E}">
        <p14:creationId xmlns:p14="http://schemas.microsoft.com/office/powerpoint/2010/main" val="1575728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64</a:t>
            </a:fld>
            <a:endParaRPr lang="en-US"/>
          </a:p>
        </p:txBody>
      </p:sp>
    </p:spTree>
    <p:extLst>
      <p:ext uri="{BB962C8B-B14F-4D97-AF65-F5344CB8AC3E}">
        <p14:creationId xmlns:p14="http://schemas.microsoft.com/office/powerpoint/2010/main" val="2844129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65</a:t>
            </a:fld>
            <a:endParaRPr lang="en-US"/>
          </a:p>
        </p:txBody>
      </p:sp>
    </p:spTree>
    <p:extLst>
      <p:ext uri="{BB962C8B-B14F-4D97-AF65-F5344CB8AC3E}">
        <p14:creationId xmlns:p14="http://schemas.microsoft.com/office/powerpoint/2010/main" val="3006488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66</a:t>
            </a:fld>
            <a:endParaRPr lang="en-US"/>
          </a:p>
        </p:txBody>
      </p:sp>
    </p:spTree>
    <p:extLst>
      <p:ext uri="{BB962C8B-B14F-4D97-AF65-F5344CB8AC3E}">
        <p14:creationId xmlns:p14="http://schemas.microsoft.com/office/powerpoint/2010/main" val="562431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67</a:t>
            </a:fld>
            <a:endParaRPr lang="en-US"/>
          </a:p>
        </p:txBody>
      </p:sp>
    </p:spTree>
    <p:extLst>
      <p:ext uri="{BB962C8B-B14F-4D97-AF65-F5344CB8AC3E}">
        <p14:creationId xmlns:p14="http://schemas.microsoft.com/office/powerpoint/2010/main" val="24867332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68</a:t>
            </a:fld>
            <a:endParaRPr lang="en-US"/>
          </a:p>
        </p:txBody>
      </p:sp>
    </p:spTree>
    <p:extLst>
      <p:ext uri="{BB962C8B-B14F-4D97-AF65-F5344CB8AC3E}">
        <p14:creationId xmlns:p14="http://schemas.microsoft.com/office/powerpoint/2010/main" val="30711376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69</a:t>
            </a:fld>
            <a:endParaRPr lang="sv-SE" dirty="0"/>
          </a:p>
        </p:txBody>
      </p:sp>
    </p:spTree>
    <p:extLst>
      <p:ext uri="{BB962C8B-B14F-4D97-AF65-F5344CB8AC3E}">
        <p14:creationId xmlns:p14="http://schemas.microsoft.com/office/powerpoint/2010/main" val="69138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0 ITIL 4 Foundation Recap</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This section provides a brief recap of the concepts introduced in ITIL Foundation: ITIL 4 Edition.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a:t>
            </a:fld>
            <a:endParaRPr lang="sv-SE" dirty="0"/>
          </a:p>
        </p:txBody>
      </p:sp>
    </p:spTree>
    <p:extLst>
      <p:ext uri="{BB962C8B-B14F-4D97-AF65-F5344CB8AC3E}">
        <p14:creationId xmlns:p14="http://schemas.microsoft.com/office/powerpoint/2010/main" val="1345667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sz="1200" b="1" kern="1200" noProof="0" dirty="0">
                <a:solidFill>
                  <a:schemeClr val="tx1"/>
                </a:solidFill>
                <a:effectLst/>
                <a:latin typeface="+mn-lt"/>
                <a:ea typeface="+mn-ea"/>
                <a:cs typeface="+mn-cs"/>
              </a:rPr>
              <a:t>3 Using information and technology to create, deliver, and support services</a:t>
            </a:r>
          </a:p>
          <a:p>
            <a:r>
              <a:rPr lang="en-GB" sz="1200" b="0" kern="1200" noProof="0" dirty="0">
                <a:solidFill>
                  <a:schemeClr val="tx1"/>
                </a:solidFill>
                <a:effectLst/>
                <a:latin typeface="+mn-lt"/>
                <a:ea typeface="+mn-ea"/>
                <a:cs typeface="+mn-cs"/>
              </a:rPr>
              <a:t>There are many technologies and tools available to support the efficient and effective creation, delivery and support of services and more are added every day. Therefore some knowledge of some of the most well known and common technologies and tools are required. We will go through, at a varying level of detail, some of these. This coverage is in no way extensive or complete but gives a good introduction to the selected areas covered.</a:t>
            </a:r>
          </a:p>
          <a:p>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dirty="0"/>
              <a:t>Integration and data sharing</a:t>
            </a:r>
          </a:p>
          <a:p>
            <a:pPr marL="628650" lvl="1" indent="-171450">
              <a:buFont typeface="Arial" panose="020B0604020202020204" pitchFamily="34" charset="0"/>
              <a:buChar char="•"/>
            </a:pPr>
            <a:r>
              <a:rPr lang="en-GB" dirty="0"/>
              <a:t>Integration topologies</a:t>
            </a:r>
          </a:p>
          <a:p>
            <a:pPr marL="628650" lvl="1" indent="-171450">
              <a:buFont typeface="Arial" panose="020B0604020202020204" pitchFamily="34" charset="0"/>
              <a:buChar char="•"/>
            </a:pPr>
            <a:r>
              <a:rPr lang="en-GB" dirty="0"/>
              <a:t>Integration approaches</a:t>
            </a:r>
          </a:p>
          <a:p>
            <a:pPr marL="171450" lvl="0" indent="-171450">
              <a:buFont typeface="Arial" panose="020B0604020202020204" pitchFamily="34" charset="0"/>
              <a:buChar char="•"/>
            </a:pPr>
            <a:r>
              <a:rPr lang="en-GB" dirty="0"/>
              <a:t>Reporting and advanced analytics</a:t>
            </a:r>
          </a:p>
          <a:p>
            <a:pPr marL="628650" lvl="1" indent="-171450">
              <a:buFont typeface="Arial" panose="020B0604020202020204" pitchFamily="34" charset="0"/>
              <a:buChar char="•"/>
            </a:pPr>
            <a:r>
              <a:rPr lang="en-GB" dirty="0"/>
              <a:t>Data analytics</a:t>
            </a:r>
          </a:p>
          <a:p>
            <a:pPr marL="628650" lvl="1" indent="-171450">
              <a:buFont typeface="Arial" panose="020B0604020202020204" pitchFamily="34" charset="0"/>
              <a:buChar char="•"/>
            </a:pPr>
            <a:r>
              <a:rPr lang="en-GB" dirty="0"/>
              <a:t>Big data</a:t>
            </a:r>
          </a:p>
          <a:p>
            <a:pPr marL="171450" lvl="0" indent="-171450">
              <a:buFont typeface="Arial" panose="020B0604020202020204" pitchFamily="34" charset="0"/>
              <a:buChar char="•"/>
            </a:pPr>
            <a:r>
              <a:rPr lang="en-GB" dirty="0"/>
              <a:t>Collaboration and workflow</a:t>
            </a:r>
          </a:p>
          <a:p>
            <a:pPr marL="628650" lvl="1" indent="-171450">
              <a:buFont typeface="Arial" panose="020B0604020202020204" pitchFamily="34" charset="0"/>
              <a:buChar char="•"/>
            </a:pPr>
            <a:r>
              <a:rPr lang="en-GB" dirty="0"/>
              <a:t>Collaboration</a:t>
            </a:r>
          </a:p>
          <a:p>
            <a:pPr marL="628650" lvl="1" indent="-171450">
              <a:buFont typeface="Arial" panose="020B0604020202020204" pitchFamily="34" charset="0"/>
              <a:buChar char="•"/>
            </a:pPr>
            <a:r>
              <a:rPr lang="en-GB" dirty="0"/>
              <a:t>Tools and capabilities</a:t>
            </a:r>
          </a:p>
          <a:p>
            <a:pPr marL="628650" lvl="1" indent="-171450">
              <a:buFont typeface="Arial" panose="020B0604020202020204" pitchFamily="34" charset="0"/>
              <a:buChar char="•"/>
            </a:pPr>
            <a:r>
              <a:rPr lang="en-GB" dirty="0"/>
              <a:t>Workflow in ITSM tools</a:t>
            </a:r>
          </a:p>
          <a:p>
            <a:pPr marL="171450" lvl="0" indent="-171450">
              <a:buFont typeface="Arial" panose="020B0604020202020204" pitchFamily="34" charset="0"/>
              <a:buChar char="•"/>
            </a:pPr>
            <a:r>
              <a:rPr lang="en-GB" dirty="0"/>
              <a:t>Robotic process automation (RPA)</a:t>
            </a:r>
          </a:p>
          <a:p>
            <a:pPr marL="628650" lvl="1" indent="-171450">
              <a:buFont typeface="Arial" panose="020B0604020202020204" pitchFamily="34" charset="0"/>
              <a:buChar char="•"/>
            </a:pPr>
            <a:r>
              <a:rPr lang="en-GB" dirty="0"/>
              <a:t>Where is RPA used?</a:t>
            </a:r>
          </a:p>
          <a:p>
            <a:pPr marL="628650" lvl="1" indent="-171450">
              <a:buFont typeface="Arial" panose="020B0604020202020204" pitchFamily="34" charset="0"/>
              <a:buChar char="•"/>
            </a:pPr>
            <a:r>
              <a:rPr lang="en-GB" dirty="0"/>
              <a:t>RPA technologies</a:t>
            </a:r>
          </a:p>
          <a:p>
            <a:pPr marL="628650" lvl="1" indent="-171450">
              <a:buFont typeface="Arial" panose="020B0604020202020204" pitchFamily="34" charset="0"/>
              <a:buChar char="•"/>
            </a:pPr>
            <a:r>
              <a:rPr lang="en-GB" dirty="0"/>
              <a:t>RPA considerations</a:t>
            </a:r>
          </a:p>
          <a:p>
            <a:pPr marL="171450" lvl="0" indent="-171450">
              <a:buFont typeface="Arial" panose="020B0604020202020204" pitchFamily="34" charset="0"/>
              <a:buChar char="•"/>
            </a:pPr>
            <a:r>
              <a:rPr lang="en-GB" dirty="0"/>
              <a:t>Artificial intelligence</a:t>
            </a:r>
          </a:p>
          <a:p>
            <a:pPr marL="628650" lvl="1" indent="-171450">
              <a:buFont typeface="Arial" panose="020B0604020202020204" pitchFamily="34" charset="0"/>
              <a:buChar char="•"/>
            </a:pPr>
            <a:r>
              <a:rPr lang="en-GB" dirty="0"/>
              <a:t>Architectural considerations</a:t>
            </a:r>
          </a:p>
          <a:p>
            <a:pPr marL="628650" lvl="1" indent="-171450">
              <a:buFont typeface="Arial" panose="020B0604020202020204" pitchFamily="34" charset="0"/>
              <a:buChar char="•"/>
            </a:pPr>
            <a:r>
              <a:rPr lang="en-GB" dirty="0"/>
              <a:t>Applications and value</a:t>
            </a:r>
          </a:p>
          <a:p>
            <a:pPr marL="628650" lvl="1" indent="-171450">
              <a:buFont typeface="Arial" panose="020B0604020202020204" pitchFamily="34" charset="0"/>
              <a:buChar char="•"/>
            </a:pPr>
            <a:r>
              <a:rPr lang="en-GB" dirty="0"/>
              <a:t>The growth of </a:t>
            </a:r>
            <a:r>
              <a:rPr lang="en-GB" dirty="0" err="1"/>
              <a:t>AIOps</a:t>
            </a:r>
            <a:endParaRPr lang="en-GB" dirty="0"/>
          </a:p>
          <a:p>
            <a:pPr marL="171450" lvl="0" indent="-171450">
              <a:buFont typeface="Arial" panose="020B0604020202020204" pitchFamily="34" charset="0"/>
              <a:buChar char="•"/>
            </a:pPr>
            <a:r>
              <a:rPr lang="en-GB" dirty="0"/>
              <a:t>Machine learning</a:t>
            </a:r>
          </a:p>
          <a:p>
            <a:pPr marL="628650" lvl="1" indent="-171450">
              <a:buFont typeface="Arial" panose="020B0604020202020204" pitchFamily="34" charset="0"/>
              <a:buChar char="•"/>
            </a:pPr>
            <a:r>
              <a:rPr lang="en-GB" dirty="0"/>
              <a:t>Supervised and unsupervised learning</a:t>
            </a:r>
          </a:p>
          <a:p>
            <a:pPr marL="628650" lvl="1" indent="-171450">
              <a:buFont typeface="Arial" panose="020B0604020202020204" pitchFamily="34" charset="0"/>
              <a:buChar char="•"/>
            </a:pPr>
            <a:r>
              <a:rPr lang="en-GB" dirty="0"/>
              <a:t>Benefits and limitations of machine learning</a:t>
            </a:r>
          </a:p>
          <a:p>
            <a:pPr marL="171450" lvl="0" indent="-171450">
              <a:buFont typeface="Arial" panose="020B0604020202020204" pitchFamily="34" charset="0"/>
              <a:buChar char="•"/>
            </a:pPr>
            <a:r>
              <a:rPr lang="en-GB" dirty="0"/>
              <a:t>Continuous integration, continuous delivery, and continuous deployment</a:t>
            </a:r>
          </a:p>
          <a:p>
            <a:pPr marL="628650" lvl="1" indent="-171450">
              <a:buFont typeface="Arial" panose="020B0604020202020204" pitchFamily="34" charset="0"/>
              <a:buChar char="•"/>
            </a:pPr>
            <a:r>
              <a:rPr lang="en-GB" dirty="0"/>
              <a:t>Goals and value measurements</a:t>
            </a:r>
          </a:p>
          <a:p>
            <a:pPr marL="628650" lvl="1" indent="-171450">
              <a:buFont typeface="Arial" panose="020B0604020202020204" pitchFamily="34" charset="0"/>
              <a:buChar char="•"/>
            </a:pPr>
            <a:r>
              <a:rPr lang="en-GB" dirty="0"/>
              <a:t>The CI/CD pipeline</a:t>
            </a:r>
          </a:p>
          <a:p>
            <a:pPr marL="628650" lvl="1" indent="-171450">
              <a:buFont typeface="Arial" panose="020B0604020202020204" pitchFamily="34" charset="0"/>
              <a:buChar char="•"/>
            </a:pPr>
            <a:r>
              <a:rPr lang="en-GB" dirty="0"/>
              <a:t>Aligning CI/CD with ITIL</a:t>
            </a:r>
          </a:p>
          <a:p>
            <a:pPr marL="628650" lvl="1" indent="-171450">
              <a:buFont typeface="Arial" panose="020B0604020202020204" pitchFamily="34" charset="0"/>
              <a:buChar char="•"/>
            </a:pPr>
            <a:r>
              <a:rPr lang="en-GB" dirty="0"/>
              <a:t>CI/CD does not suit every situation</a:t>
            </a:r>
          </a:p>
          <a:p>
            <a:pPr marL="171450" lvl="0" indent="-171450">
              <a:buFont typeface="Arial" panose="020B0604020202020204" pitchFamily="34" charset="0"/>
              <a:buChar char="•"/>
            </a:pPr>
            <a:r>
              <a:rPr lang="en-GB" dirty="0"/>
              <a:t>The value of an effective information model</a:t>
            </a:r>
          </a:p>
          <a:p>
            <a:pPr marL="628650" lvl="1" indent="-171450">
              <a:buFont typeface="Arial" panose="020B0604020202020204" pitchFamily="34" charset="0"/>
              <a:buChar char="•"/>
            </a:pPr>
            <a:r>
              <a:rPr lang="en-GB" dirty="0"/>
              <a:t>Anatomy of an information model</a:t>
            </a:r>
          </a:p>
          <a:p>
            <a:pPr marL="171450" lvl="0" indent="-171450">
              <a:buFont typeface="Arial" panose="020B0604020202020204" pitchFamily="34" charset="0"/>
              <a:buChar char="•"/>
            </a:pPr>
            <a:r>
              <a:rPr lang="en-GB" dirty="0"/>
              <a:t>Automation of service management</a:t>
            </a:r>
          </a:p>
          <a:p>
            <a:pPr marL="628650" lvl="1" indent="-171450">
              <a:buFont typeface="Arial" panose="020B0604020202020204" pitchFamily="34" charset="0"/>
              <a:buChar char="•"/>
            </a:pPr>
            <a:r>
              <a:rPr lang="en-GB" dirty="0"/>
              <a:t>Integrated service management tools</a:t>
            </a:r>
          </a:p>
          <a:p>
            <a:pPr marL="628650" lvl="1" indent="-171450">
              <a:buFont typeface="Arial" panose="020B0604020202020204" pitchFamily="34" charset="0"/>
              <a:buChar char="•"/>
            </a:pPr>
            <a:r>
              <a:rPr lang="en-GB" dirty="0"/>
              <a:t>Service management toolset expectations</a:t>
            </a:r>
            <a:endParaRPr lang="en-GB" sz="1200" b="0" kern="1200" noProof="0" dirty="0">
              <a:solidFill>
                <a:schemeClr val="tx1"/>
              </a:solidFill>
              <a:effectLst/>
              <a:latin typeface="+mn-lt"/>
              <a:ea typeface="+mn-ea"/>
              <a:cs typeface="+mn-cs"/>
            </a:endParaRPr>
          </a:p>
          <a:p>
            <a:endParaRPr lang="en-GB" sz="1200" b="0" kern="1200" noProof="0" dirty="0">
              <a:solidFill>
                <a:schemeClr val="tx1"/>
              </a:solidFill>
              <a:effectLst/>
              <a:latin typeface="+mn-lt"/>
              <a:ea typeface="+mn-ea"/>
              <a:cs typeface="+mn-cs"/>
            </a:endParaRPr>
          </a:p>
          <a:p>
            <a:r>
              <a:rPr lang="en-GB" sz="1200" b="0" kern="1200" noProof="0" dirty="0">
                <a:solidFill>
                  <a:schemeClr val="tx1"/>
                </a:solidFill>
                <a:effectLst/>
                <a:latin typeface="+mn-lt"/>
                <a:ea typeface="+mn-ea"/>
                <a:cs typeface="+mn-cs"/>
              </a:rPr>
              <a:t>Still the famous remark is in place. Regardless of how many, or how sophisticated the tools are, they need to handled by professionals that can make best possible use of them. Avoid seeing the tool as the solution. A good understanding of what needs to achieved is much more important. To quote Steven Covey: “</a:t>
            </a:r>
            <a:r>
              <a:rPr lang="en-GB" sz="1200" b="0" i="0" u="none" strike="noStrike" kern="1200" dirty="0">
                <a:solidFill>
                  <a:schemeClr val="tx1"/>
                </a:solidFill>
                <a:effectLst/>
                <a:latin typeface="+mn-lt"/>
                <a:ea typeface="+mn-ea"/>
                <a:cs typeface="+mn-cs"/>
              </a:rPr>
              <a:t>Technology and tools are useful and powerful when they are your servant and not your master.”</a:t>
            </a:r>
            <a:endParaRPr lang="en-GB" sz="1200" b="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70</a:t>
            </a:fld>
            <a:endParaRPr lang="sv-SE"/>
          </a:p>
        </p:txBody>
      </p:sp>
    </p:spTree>
    <p:extLst>
      <p:ext uri="{BB962C8B-B14F-4D97-AF65-F5344CB8AC3E}">
        <p14:creationId xmlns:p14="http://schemas.microsoft.com/office/powerpoint/2010/main" val="3092896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sz="1200" b="1" kern="1200" noProof="0" dirty="0">
                <a:solidFill>
                  <a:schemeClr val="tx1"/>
                </a:solidFill>
                <a:effectLst/>
                <a:latin typeface="+mn-lt"/>
                <a:ea typeface="+mn-ea"/>
                <a:cs typeface="+mn-cs"/>
              </a:rPr>
              <a:t>3.1 Integration and data sharing </a:t>
            </a:r>
            <a:endParaRPr lang="en-GB" b="1" noProof="0" dirty="0"/>
          </a:p>
          <a:p>
            <a:r>
              <a:rPr lang="en-GB" sz="1200" kern="1200" noProof="0" dirty="0">
                <a:solidFill>
                  <a:schemeClr val="tx1"/>
                </a:solidFill>
                <a:effectLst/>
                <a:latin typeface="+mn-lt"/>
                <a:ea typeface="+mn-ea"/>
                <a:cs typeface="+mn-cs"/>
              </a:rPr>
              <a:t>Service design frequently relies upon integration between multiple systems, and in such cases it is important to understand the different levels at which integration may be modelled. For example: </a:t>
            </a:r>
            <a:endParaRPr lang="en-GB" noProof="0" dirty="0"/>
          </a:p>
          <a:p>
            <a:endParaRPr lang="en-GB"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Application - </a:t>
            </a:r>
            <a:r>
              <a:rPr lang="en-GB" sz="1200" kern="1200" noProof="0" dirty="0">
                <a:solidFill>
                  <a:schemeClr val="tx1"/>
                </a:solidFill>
                <a:effectLst/>
                <a:latin typeface="+mn-lt"/>
                <a:ea typeface="+mn-ea"/>
                <a:cs typeface="+mn-cs"/>
              </a:rPr>
              <a:t>Applications are made to interact with each other.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Enterprise - </a:t>
            </a:r>
            <a:r>
              <a:rPr lang="en-GB" sz="1200" kern="1200" noProof="0" dirty="0">
                <a:solidFill>
                  <a:schemeClr val="tx1"/>
                </a:solidFill>
                <a:effectLst/>
                <a:latin typeface="+mn-lt"/>
                <a:ea typeface="+mn-ea"/>
                <a:cs typeface="+mn-cs"/>
              </a:rPr>
              <a:t>Integrated applications are aligned to provide value.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Business - </a:t>
            </a:r>
            <a:r>
              <a:rPr lang="en-GB" sz="1200" kern="1200" noProof="0" dirty="0">
                <a:solidFill>
                  <a:schemeClr val="tx1"/>
                </a:solidFill>
                <a:effectLst/>
                <a:latin typeface="+mn-lt"/>
                <a:ea typeface="+mn-ea"/>
                <a:cs typeface="+mn-cs"/>
              </a:rPr>
              <a:t>Existing business services are aligned.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number of integration methodologies have evolved over time, each having specific goals which are important to the success of the integration. Selection of an integration methodology requires the consideration of multiple factors, including reliability, fault tolerance, cost, complexity, expected evolution, security, and observability.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Good integration enables and reinforces the processes which underpin the delivery of value. For integration to be effective, it must be based on a clear understanding of the stakeholders affected by the integration, and designed to support their work methods and needs.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nature of integration varies. Some situations simply require a one-time hand-off from one system to another; for example, a one-time call to a control system to change a parameter. Others require an ongoing, two-way process of alignment between two systems; for example, where a support agent might collaborate with an external supplier’s representative when each uses a separate ticketing system.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When data is passed from one system to another, it is important to ensure that compliance is maintained with regulatory obligations, such as privacy, security, and confidentiality.</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71</a:t>
            </a:fld>
            <a:endParaRPr lang="sv-SE"/>
          </a:p>
        </p:txBody>
      </p:sp>
    </p:spTree>
    <p:extLst>
      <p:ext uri="{BB962C8B-B14F-4D97-AF65-F5344CB8AC3E}">
        <p14:creationId xmlns:p14="http://schemas.microsoft.com/office/powerpoint/2010/main" val="39381170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1200" b="1" kern="1200" noProof="0" dirty="0">
                <a:solidFill>
                  <a:schemeClr val="tx1"/>
                </a:solidFill>
                <a:effectLst/>
                <a:latin typeface="+mn-lt"/>
                <a:ea typeface="+mn-ea"/>
                <a:cs typeface="+mn-cs"/>
              </a:rPr>
              <a:t>3.1.1 Integration topologies </a:t>
            </a:r>
          </a:p>
          <a:p>
            <a:r>
              <a:rPr lang="en-GB" sz="1200" kern="1200" noProof="0" dirty="0">
                <a:solidFill>
                  <a:schemeClr val="tx1"/>
                </a:solidFill>
                <a:effectLst/>
                <a:latin typeface="+mn-lt"/>
                <a:ea typeface="+mn-ea"/>
                <a:cs typeface="+mn-cs"/>
              </a:rPr>
              <a:t>Integration design requires an understanding and consideration of the different topographical approaches to integrating multiple systems. There are two generally accepted topologies: point-to-point and publish–subscribe. </a:t>
            </a:r>
            <a:endParaRPr lang="en-GB" noProof="0" dirty="0"/>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Point-to-point </a:t>
            </a:r>
            <a:r>
              <a:rPr lang="en-GB" sz="1200" kern="1200" noProof="0" dirty="0">
                <a:solidFill>
                  <a:schemeClr val="tx1"/>
                </a:solidFill>
                <a:effectLst/>
                <a:latin typeface="+mn-lt"/>
                <a:ea typeface="+mn-ea"/>
                <a:cs typeface="+mn-cs"/>
              </a:rPr>
              <a:t>integration involves directly linking pairs of systems. This may be suitable for simple services with a small number of integrated systems. There are, however, drawbacks with this approach: </a:t>
            </a:r>
            <a:endParaRPr lang="en-GB" noProof="0" dirty="0"/>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number of connections grows quickly in proportion to the number of integrated systems, requiring n(n–1) integrations to be implemented. A bi-directional integration effectively counts as two separate integrations.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number of different integration protocols and methods may be high, which increases the complexity. </a:t>
            </a:r>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Publish–subscribe </a:t>
            </a:r>
            <a:r>
              <a:rPr lang="en-GB" sz="1200" kern="1200" noProof="0" dirty="0">
                <a:solidFill>
                  <a:schemeClr val="tx1"/>
                </a:solidFill>
                <a:effectLst/>
                <a:latin typeface="+mn-lt"/>
                <a:ea typeface="+mn-ea"/>
                <a:cs typeface="+mn-cs"/>
              </a:rPr>
              <a:t>is an alternative topology in which messages are published by systems to an event broker, which forwards the message to the systems that have been designated as its recipients. This approach offers better scalability, and the looser coupling reduces the complexity of implementation (the publishing system does not even need to be aware of the subscriber). Reliability, though, may be a challenge, particularly when the publisher is unaware that a subscriber has not received a message.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broker architecture may be in the form of a bus, in which the transformation and routing is done by adapters local to each integrated system (or hub and spoke), where it is centralized. The bus model is not constrained by the limits of a single hub and as such is more scalable.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72</a:t>
            </a:fld>
            <a:endParaRPr lang="sv-SE"/>
          </a:p>
        </p:txBody>
      </p:sp>
    </p:spTree>
    <p:extLst>
      <p:ext uri="{BB962C8B-B14F-4D97-AF65-F5344CB8AC3E}">
        <p14:creationId xmlns:p14="http://schemas.microsoft.com/office/powerpoint/2010/main" val="1680430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3.1.2 Integration approaches </a:t>
            </a:r>
            <a:endParaRPr lang="en-GB" b="1" noProof="0" dirty="0"/>
          </a:p>
          <a:p>
            <a:r>
              <a:rPr lang="en-GB" sz="1200" kern="1200" noProof="0" dirty="0">
                <a:solidFill>
                  <a:schemeClr val="tx1"/>
                </a:solidFill>
                <a:effectLst/>
                <a:latin typeface="+mn-lt"/>
                <a:ea typeface="+mn-ea"/>
                <a:cs typeface="+mn-cs"/>
              </a:rPr>
              <a:t>Where a service implementation is dependent on multiple integrations, it is important to consider the delivery approach for those integrations. Three approaches are outlined in Table 3.1. </a:t>
            </a:r>
          </a:p>
          <a:p>
            <a:endParaRPr lang="en-GB" sz="1200"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Table 3.1 Delivery approaches</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Big bang </a:t>
            </a:r>
          </a:p>
          <a:p>
            <a:r>
              <a:rPr lang="en-GB" sz="1200" kern="1200" noProof="0" dirty="0">
                <a:solidFill>
                  <a:schemeClr val="tx1"/>
                </a:solidFill>
                <a:effectLst/>
                <a:latin typeface="+mn-lt"/>
                <a:ea typeface="+mn-ea"/>
                <a:cs typeface="+mn-cs"/>
              </a:rPr>
              <a:t>A ‘big bang’ approach involves the delivery of every integration at once. This has potential benefits for testing because the entire system is in place prior to a live roll-out. However, as with software development,</a:t>
            </a:r>
          </a:p>
          <a:p>
            <a:r>
              <a:rPr lang="en-GB" sz="1200" kern="1200" noProof="0" dirty="0">
                <a:solidFill>
                  <a:schemeClr val="tx1"/>
                </a:solidFill>
                <a:effectLst/>
                <a:latin typeface="+mn-lt"/>
                <a:ea typeface="+mn-ea"/>
                <a:cs typeface="+mn-cs"/>
              </a:rPr>
              <a:t>integration projects delivered using this approach can become excessively large and complex, which can lead to issues with, for example, troubleshooting. As a result, the approach is suited to simple service</a:t>
            </a:r>
          </a:p>
          <a:p>
            <a:r>
              <a:rPr lang="en-GB" sz="1200" kern="1200" noProof="0" dirty="0">
                <a:solidFill>
                  <a:schemeClr val="tx1"/>
                </a:solidFill>
                <a:effectLst/>
                <a:latin typeface="+mn-lt"/>
                <a:ea typeface="+mn-ea"/>
                <a:cs typeface="+mn-cs"/>
              </a:rPr>
              <a:t>implementations with fewer integrated systems and simpler, lower-risk integration.</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Incremental delivery </a:t>
            </a:r>
          </a:p>
          <a:p>
            <a:r>
              <a:rPr lang="en-GB" sz="1200" kern="1200" noProof="0" dirty="0">
                <a:solidFill>
                  <a:schemeClr val="tx1"/>
                </a:solidFill>
                <a:effectLst/>
                <a:latin typeface="+mn-lt"/>
                <a:ea typeface="+mn-ea"/>
                <a:cs typeface="+mn-cs"/>
              </a:rPr>
              <a:t>Incremental delivery is a more Agile approach for the integration of multiple components in which new integrations are introduced separately in a pre-defined order. It reduces the scale of each individual delivery</a:t>
            </a:r>
          </a:p>
          <a:p>
            <a:r>
              <a:rPr lang="en-GB" sz="1200" kern="1200" noProof="0" dirty="0">
                <a:solidFill>
                  <a:schemeClr val="tx1"/>
                </a:solidFill>
                <a:effectLst/>
                <a:latin typeface="+mn-lt"/>
                <a:ea typeface="+mn-ea"/>
                <a:cs typeface="+mn-cs"/>
              </a:rPr>
              <a:t>into production, thus enabling troubleshooting and resolution of post-deployment issues. This approach can be used in most circumstances. Nevertheless, because the overall service remains incomplete until each</a:t>
            </a:r>
          </a:p>
          <a:p>
            <a:r>
              <a:rPr lang="en-GB" sz="1200" kern="1200" noProof="0" dirty="0">
                <a:solidFill>
                  <a:schemeClr val="tx1"/>
                </a:solidFill>
                <a:effectLst/>
                <a:latin typeface="+mn-lt"/>
                <a:ea typeface="+mn-ea"/>
                <a:cs typeface="+mn-cs"/>
              </a:rPr>
              <a:t>integration is in place, service testing may require extensive simulation to account for undelivered elements. There may also be a heavy regression test burden.</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Direct integration with the (value) stream</a:t>
            </a:r>
          </a:p>
          <a:p>
            <a:r>
              <a:rPr lang="en-GB" sz="1200" kern="1200" noProof="0" dirty="0">
                <a:solidFill>
                  <a:schemeClr val="tx1"/>
                </a:solidFill>
                <a:effectLst/>
                <a:latin typeface="+mn-lt"/>
                <a:ea typeface="+mn-ea"/>
                <a:cs typeface="+mn-cs"/>
              </a:rPr>
              <a:t>Direct integration allows individual integrations to be deployed as soon as they are ready, in no predetermined order. This provides greater agility and enables rapid initial progress, as with incremental delivery. The</a:t>
            </a:r>
          </a:p>
          <a:p>
            <a:r>
              <a:rPr lang="en-GB" sz="1200" kern="1200" noProof="0" dirty="0">
                <a:solidFill>
                  <a:schemeClr val="tx1"/>
                </a:solidFill>
                <a:effectLst/>
                <a:latin typeface="+mn-lt"/>
                <a:ea typeface="+mn-ea"/>
                <a:cs typeface="+mn-cs"/>
              </a:rPr>
              <a:t>approach may necessitate significant simulation to facilitate adequate testing. Global tests of the entire service, and even of the subsets of functional chains within it, can only be run late in the service implementation.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73</a:t>
            </a:fld>
            <a:endParaRPr lang="sv-SE"/>
          </a:p>
        </p:txBody>
      </p:sp>
    </p:spTree>
    <p:extLst>
      <p:ext uri="{BB962C8B-B14F-4D97-AF65-F5344CB8AC3E}">
        <p14:creationId xmlns:p14="http://schemas.microsoft.com/office/powerpoint/2010/main" val="40169261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3.2 Reporting and advanced analytics </a:t>
            </a:r>
          </a:p>
          <a:p>
            <a:r>
              <a:rPr lang="en-GB" sz="1200" kern="1200" noProof="0" dirty="0">
                <a:solidFill>
                  <a:schemeClr val="tx1"/>
                </a:solidFill>
                <a:effectLst/>
                <a:latin typeface="+mn-lt"/>
                <a:ea typeface="+mn-ea"/>
                <a:cs typeface="+mn-cs"/>
              </a:rPr>
              <a:t>Advanced analytics is the autonomous or semi-autonomous examination of data or content using high-level techniques and tools. These go beyond traditional business intelligence to discover new or deep insights, make predictions, or generate recommendations. </a:t>
            </a:r>
          </a:p>
          <a:p>
            <a:endParaRPr lang="en-GB" noProof="0" dirty="0"/>
          </a:p>
          <a:p>
            <a:r>
              <a:rPr lang="en-GB" sz="1200" kern="1200" noProof="0" dirty="0">
                <a:solidFill>
                  <a:schemeClr val="tx1"/>
                </a:solidFill>
                <a:effectLst/>
                <a:latin typeface="+mn-lt"/>
                <a:ea typeface="+mn-ea"/>
                <a:cs typeface="+mn-cs"/>
              </a:rPr>
              <a:t>Some advanced analytic techniques are: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complex event processing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data/text mining</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Forecasting</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graph analysis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machine learning</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multivariate statistics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network and cluster analysis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neural networks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pattern matching</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semantic analysis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sentiment analysis</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simulation</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visualization. </a:t>
            </a:r>
          </a:p>
          <a:p>
            <a:endParaRPr lang="en-GB" noProof="0" dirty="0"/>
          </a:p>
          <a:p>
            <a:r>
              <a:rPr lang="en-GB" sz="1200" kern="1200" noProof="0" dirty="0">
                <a:solidFill>
                  <a:schemeClr val="tx1"/>
                </a:solidFill>
                <a:effectLst/>
                <a:latin typeface="+mn-lt"/>
                <a:ea typeface="+mn-ea"/>
                <a:cs typeface="+mn-cs"/>
              </a:rPr>
              <a:t>Data science, predictive analytics, and big data are growing areas of interest among researchers and businesses.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many organizations, there is a vast amount of raw data but very little useful information. Data on its own is useless; but information can provide answers. Information is data that has been transformed into meaningful insight, statistics, reports, forecasts, and recommendations. For example, daily sales figures per product/service sold and customers invoiced are data; sales trends, customer purchasing preferences by location, industry sector, and overall ranking of products/services by profitability are information.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order to transform raw data into valuable information, it is important to follow a process. This process is known as data analytics.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74</a:t>
            </a:fld>
            <a:endParaRPr lang="sv-SE"/>
          </a:p>
        </p:txBody>
      </p:sp>
    </p:spTree>
    <p:extLst>
      <p:ext uri="{BB962C8B-B14F-4D97-AF65-F5344CB8AC3E}">
        <p14:creationId xmlns:p14="http://schemas.microsoft.com/office/powerpoint/2010/main" val="1498933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noProof="0" dirty="0"/>
              <a:t>3.2.1 Data analytics</a:t>
            </a:r>
          </a:p>
          <a:p>
            <a:r>
              <a:rPr lang="en-GB" noProof="0" dirty="0"/>
              <a:t>Data analytics is the method of examining data sets, often using specialized software, in order to draw conclusions about the information they contain. Data-analytics technology and techniques are widely used in industry. For example, they enable organizations to make informed business decisions and help scientists and researchers to verify or disprove scientific models, theories, and hypotheses. </a:t>
            </a:r>
          </a:p>
          <a:p>
            <a:endParaRPr lang="en-GB" noProof="0" dirty="0"/>
          </a:p>
          <a:p>
            <a:r>
              <a:rPr lang="en-GB" noProof="0" dirty="0"/>
              <a:t>In data analytics, there is a typical path that organizations follow in order to get the most from their data (see Figure 3.1): </a:t>
            </a:r>
          </a:p>
          <a:p>
            <a:pPr marL="171450" indent="-171450">
              <a:buFont typeface="Arial" panose="020B0604020202020204" pitchFamily="34" charset="0"/>
              <a:buChar char="•"/>
            </a:pPr>
            <a:r>
              <a:rPr lang="en-GB" b="1" noProof="0" dirty="0"/>
              <a:t>Data engineering - </a:t>
            </a:r>
            <a:r>
              <a:rPr lang="en-GB" noProof="0" dirty="0"/>
              <a:t>Data is processed using programming languages (e.g. Python, R, Java, SQL, or Hadoop) and made ready for analysis. </a:t>
            </a:r>
          </a:p>
          <a:p>
            <a:pPr marL="171450" indent="-171450">
              <a:buFont typeface="Arial" panose="020B0604020202020204" pitchFamily="34" charset="0"/>
              <a:buChar char="•"/>
            </a:pPr>
            <a:r>
              <a:rPr lang="en-GB" b="1" noProof="0" dirty="0"/>
              <a:t>Data science - </a:t>
            </a:r>
            <a:r>
              <a:rPr lang="en-GB" noProof="0" dirty="0"/>
              <a:t>Data is analysed and insight gained by using tools such as R, Azure ML, or Power BI.</a:t>
            </a: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75</a:t>
            </a:fld>
            <a:endParaRPr lang="sv-SE"/>
          </a:p>
        </p:txBody>
      </p:sp>
    </p:spTree>
    <p:extLst>
      <p:ext uri="{BB962C8B-B14F-4D97-AF65-F5344CB8AC3E}">
        <p14:creationId xmlns:p14="http://schemas.microsoft.com/office/powerpoint/2010/main" val="3702015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3.2.2 Big data </a:t>
            </a:r>
          </a:p>
          <a:p>
            <a:r>
              <a:rPr lang="en-GB" sz="1200" kern="1200" noProof="0" dirty="0">
                <a:solidFill>
                  <a:schemeClr val="tx1"/>
                </a:solidFill>
                <a:effectLst/>
                <a:latin typeface="+mn-lt"/>
                <a:ea typeface="+mn-ea"/>
                <a:cs typeface="+mn-cs"/>
              </a:rPr>
              <a:t>Big data is a term that describes large volumes of structured, semi-structured, and unstructured data. To extract meaningful information from big data requires processing power, analytics capabilities, and skill.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Analysis of data sets can discover correlations within the data. For example, it can unearth business trends, pinpoint health issues, and prevent fraud. Scientists, business executives, doctors, and governments often find large data sets overwhelming, but big data can help to create new knowledge once field experts have brought their expertise to the process.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cost of running their own big data servers has encouraged many system administrators to seek more scalable, cost-effective solutions. However, it has been found that the cloud can be used for storage and processing of big data. Cloud storage involves digital data being stored in logical pools. The physical storage spans multiple servers, and the physical environment is typically owned and managed by a hosting company. These cloud storage providers are responsible for ensuring the data is available and accessible and that the physical environment is protected and operational (see the infrastructure and platform management practice guide for more information).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more complex the data, the bigger the challenge of finding value within it. Understanding and assessing the complexity of data is important when deciding whether a particular solution is appropriate and for mapping out the best approach.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following criteria can be used to assess the complexity of an organization’s data: </a:t>
            </a:r>
            <a:endParaRPr lang="en-GB" noProof="0" dirty="0">
              <a:effectLst/>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size </a:t>
            </a:r>
            <a:r>
              <a:rPr lang="en-GB" sz="1200" kern="1200" noProof="0" dirty="0">
                <a:solidFill>
                  <a:schemeClr val="tx1"/>
                </a:solidFill>
                <a:effectLst/>
                <a:latin typeface="+mn-lt"/>
                <a:ea typeface="+mn-ea"/>
                <a:cs typeface="+mn-cs"/>
              </a:rPr>
              <a:t>Gigabytes, terabytes, petabytes or exabytes. Volume is not the only consideration, as data should also be organized into thousands or millions of rows, columns, and other dimensions.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structure </a:t>
            </a:r>
            <a:r>
              <a:rPr lang="en-GB" sz="1200" kern="1200" noProof="0" dirty="0">
                <a:solidFill>
                  <a:schemeClr val="tx1"/>
                </a:solidFill>
                <a:effectLst/>
                <a:latin typeface="+mn-lt"/>
                <a:ea typeface="+mn-ea"/>
                <a:cs typeface="+mn-cs"/>
              </a:rPr>
              <a:t>Data relating to the same subject but from different sources may be provided in different structures.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type </a:t>
            </a:r>
            <a:r>
              <a:rPr lang="en-GB" sz="1200" kern="1200" noProof="0" dirty="0">
                <a:solidFill>
                  <a:schemeClr val="tx1"/>
                </a:solidFill>
                <a:effectLst/>
                <a:latin typeface="+mn-lt"/>
                <a:ea typeface="+mn-ea"/>
                <a:cs typeface="+mn-cs"/>
              </a:rPr>
              <a:t>Structured data, like the entries in a customer order database, may vary by alphabetical, numerical, or other data type. Unstructured data can exist in many forms, including freeform text, conversations on social media, graphics, and video and audio recordings.</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Query language </a:t>
            </a:r>
            <a:r>
              <a:rPr lang="en-GB" sz="1200" kern="1200" noProof="0" dirty="0">
                <a:solidFill>
                  <a:schemeClr val="tx1"/>
                </a:solidFill>
                <a:effectLst/>
                <a:latin typeface="+mn-lt"/>
                <a:ea typeface="+mn-ea"/>
                <a:cs typeface="+mn-cs"/>
              </a:rPr>
              <a:t>Database systems use query languages for requesting data from the database.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sources </a:t>
            </a:r>
            <a:r>
              <a:rPr lang="en-GB" sz="1200" kern="1200" noProof="0" dirty="0">
                <a:solidFill>
                  <a:schemeClr val="tx1"/>
                </a:solidFill>
                <a:effectLst/>
                <a:latin typeface="+mn-lt"/>
                <a:ea typeface="+mn-ea"/>
                <a:cs typeface="+mn-cs"/>
              </a:rPr>
              <a:t>The greater the number of data sources, the higher the probability of differences in internal data structures and formats. Occasionally, data may be submitted with no specific format. Data from different sources must be harmonized to in order to be accurately compared.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growth rate </a:t>
            </a:r>
            <a:r>
              <a:rPr lang="en-GB" sz="1200" kern="1200" noProof="0" dirty="0">
                <a:solidFill>
                  <a:schemeClr val="tx1"/>
                </a:solidFill>
                <a:effectLst/>
                <a:latin typeface="+mn-lt"/>
                <a:ea typeface="+mn-ea"/>
                <a:cs typeface="+mn-cs"/>
              </a:rPr>
              <a:t>The data may increase in volume and variety over time. </a:t>
            </a:r>
          </a:p>
          <a:p>
            <a:endParaRPr lang="en-GB" noProof="0" dirty="0">
              <a:effectLst/>
            </a:endParaRPr>
          </a:p>
          <a:p>
            <a:r>
              <a:rPr lang="en-GB" sz="1200" kern="1200" noProof="0" dirty="0">
                <a:solidFill>
                  <a:schemeClr val="tx1"/>
                </a:solidFill>
                <a:effectLst/>
                <a:latin typeface="+mn-lt"/>
                <a:ea typeface="+mn-ea"/>
                <a:cs typeface="+mn-cs"/>
              </a:rPr>
              <a:t>There are four steps to generating useful dashboards and reports: </a:t>
            </a:r>
            <a:endParaRPr lang="en-GB" noProof="0" dirty="0">
              <a:effectLst/>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Connection to the various data sources </a:t>
            </a:r>
            <a:r>
              <a:rPr lang="en-GB" sz="1200" kern="1200" noProof="0" dirty="0">
                <a:solidFill>
                  <a:schemeClr val="tx1"/>
                </a:solidFill>
                <a:effectLst/>
                <a:latin typeface="+mn-lt"/>
                <a:ea typeface="+mn-ea"/>
                <a:cs typeface="+mn-cs"/>
              </a:rPr>
              <a:t>Data may be stored in different databases, in a data centre, in the cloud, etc. A connection must be made to the platform used to store the data.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extraction, transformation, and loading (ETL) </a:t>
            </a:r>
            <a:r>
              <a:rPr lang="en-GB" sz="1200" kern="1200" noProof="0" dirty="0">
                <a:solidFill>
                  <a:schemeClr val="tx1"/>
                </a:solidFill>
                <a:effectLst/>
                <a:latin typeface="+mn-lt"/>
                <a:ea typeface="+mn-ea"/>
                <a:cs typeface="+mn-cs"/>
              </a:rPr>
              <a:t>The goal is to create one storage space complete with the compatible and valid version of the data from each data source.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Querying the centralized data </a:t>
            </a:r>
            <a:r>
              <a:rPr lang="en-GB" sz="1200" kern="1200" noProof="0" dirty="0">
                <a:solidFill>
                  <a:schemeClr val="tx1"/>
                </a:solidFill>
                <a:effectLst/>
                <a:latin typeface="+mn-lt"/>
                <a:ea typeface="+mn-ea"/>
                <a:cs typeface="+mn-cs"/>
              </a:rPr>
              <a:t>User queries must be performed rapidly and efficiently.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Data visualization </a:t>
            </a:r>
            <a:r>
              <a:rPr lang="en-GB" sz="1200" kern="1200" noProof="0" dirty="0">
                <a:solidFill>
                  <a:schemeClr val="tx1"/>
                </a:solidFill>
                <a:effectLst/>
                <a:latin typeface="+mn-lt"/>
                <a:ea typeface="+mn-ea"/>
                <a:cs typeface="+mn-cs"/>
              </a:rPr>
              <a:t>The results of the queries run on the ETL data from the different data sources are displayed in a format that uses can consume according to their needs and preferences.</a:t>
            </a:r>
            <a:endParaRPr lang="en-GB" noProof="0" dirty="0">
              <a:effectLst/>
            </a:endParaRPr>
          </a:p>
          <a:p>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76</a:t>
            </a:fld>
            <a:endParaRPr lang="sv-SE"/>
          </a:p>
        </p:txBody>
      </p:sp>
    </p:spTree>
    <p:extLst>
      <p:ext uri="{BB962C8B-B14F-4D97-AF65-F5344CB8AC3E}">
        <p14:creationId xmlns:p14="http://schemas.microsoft.com/office/powerpoint/2010/main" val="562767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3.3.1 Collaboration </a:t>
            </a:r>
            <a:endParaRPr lang="en-GB" b="1" noProof="0" dirty="0">
              <a:effectLst/>
            </a:endParaRPr>
          </a:p>
          <a:p>
            <a:r>
              <a:rPr lang="en-GB" sz="1200" kern="1200" noProof="0" dirty="0">
                <a:solidFill>
                  <a:schemeClr val="tx1"/>
                </a:solidFill>
                <a:effectLst/>
                <a:latin typeface="+mn-lt"/>
                <a:ea typeface="+mn-ea"/>
                <a:cs typeface="+mn-cs"/>
              </a:rPr>
              <a:t>The ever-increasing adoption of an Agile approach to managing work, particularly within software development, has triggered a related uptake in the use of tools and methods that support it.</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kern="1200" noProof="0" dirty="0">
                <a:solidFill>
                  <a:schemeClr val="tx1"/>
                </a:solidFill>
                <a:effectLst/>
                <a:latin typeface="+mn-lt"/>
                <a:ea typeface="+mn-ea"/>
                <a:cs typeface="+mn-cs"/>
              </a:rPr>
              <a:t>Table 3.2 Tools and methods that support an Agile approach</a:t>
            </a:r>
          </a:p>
          <a:p>
            <a:endParaRPr lang="en-GB" sz="1200" kern="1200" noProof="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Tool or method					Explanation</a:t>
            </a:r>
          </a:p>
          <a:p>
            <a:r>
              <a:rPr lang="en-GB" sz="1200" kern="1200" noProof="0" dirty="0">
                <a:solidFill>
                  <a:schemeClr val="tx1"/>
                </a:solidFill>
                <a:effectLst/>
                <a:latin typeface="+mn-lt"/>
                <a:ea typeface="+mn-ea"/>
                <a:cs typeface="+mn-cs"/>
              </a:rPr>
              <a:t>Making work visible				The use of physical boards and maps, colour, and graphics to visualize the work on hand, display how the team plans to handle it, and plot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and record its journey through the workstream. Although many IT work management systems contain large quantities of data, very little can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be easily viewed or consumed. Bottlenecks may not be noticed until it is too late to resolve them.</a:t>
            </a:r>
          </a:p>
          <a:p>
            <a:r>
              <a:rPr lang="en-GB" sz="1200" kern="1200" noProof="0" dirty="0">
                <a:solidFill>
                  <a:schemeClr val="tx1"/>
                </a:solidFill>
                <a:effectLst/>
                <a:latin typeface="+mn-lt"/>
                <a:ea typeface="+mn-ea"/>
                <a:cs typeface="+mn-cs"/>
              </a:rPr>
              <a:t>							Work or issues that are hidden from view may be delayed or left unresolved either because no one is aware of them, they fall outside allotted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areas of responsibility, or few individuals possess the knowledge or have the availability to fix them.</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Working in topic-based forums			Although email still predominates in the workplace for the management of work, its characteristics of personal folders, duplicated messages,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and lost attachments hidden within vast, nested email chains mean time is frequently wasted in the search for important information.</a:t>
            </a:r>
          </a:p>
          <a:p>
            <a:r>
              <a:rPr lang="en-GB" sz="1200" kern="1200" noProof="0" dirty="0">
                <a:solidFill>
                  <a:schemeClr val="tx1"/>
                </a:solidFill>
                <a:effectLst/>
                <a:latin typeface="+mn-lt"/>
                <a:ea typeface="+mn-ea"/>
                <a:cs typeface="+mn-cs"/>
              </a:rPr>
              <a:t>							Good collaboration tools utilize a forum approach, where individuals and teams can take part in direct discussion.</a:t>
            </a:r>
          </a:p>
          <a:p>
            <a:r>
              <a:rPr lang="en-GB" sz="1200" kern="1200" noProof="0" dirty="0">
                <a:solidFill>
                  <a:schemeClr val="tx1"/>
                </a:solidFill>
                <a:effectLst/>
                <a:latin typeface="+mn-lt"/>
                <a:ea typeface="+mn-ea"/>
                <a:cs typeface="+mn-cs"/>
              </a:rPr>
              <a:t>							They facilitate topic-based areas, mini projects and campaigns, etc., which are available only to the individuals</a:t>
            </a:r>
          </a:p>
          <a:p>
            <a:r>
              <a:rPr lang="en-GB" sz="1200" kern="1200" noProof="0" dirty="0">
                <a:solidFill>
                  <a:schemeClr val="tx1"/>
                </a:solidFill>
                <a:effectLst/>
                <a:latin typeface="+mn-lt"/>
                <a:ea typeface="+mn-ea"/>
                <a:cs typeface="+mn-cs"/>
              </a:rPr>
              <a:t>							involved in the discussion. This helps to improve efficiency and avoids wasting time by searching for documents.</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Mapping workflows				Teams and projects utilize a model in which their work is presented and used in a visible format. Work packages, timescales, people, and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outputs are shown as tangible and easily accessible elements. The work is made available for others in the organization to see. This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transparency can lead to greater communication and collaboration across teams, averting a common challenge within big organizations.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Issues and problems do not follow the typical reporting lines of organizations, so there is a constant need to improve collaboration by</a:t>
            </a:r>
          </a:p>
          <a:p>
            <a:r>
              <a:rPr lang="en-GB" sz="1200" kern="1200" noProof="0" dirty="0">
                <a:solidFill>
                  <a:schemeClr val="tx1"/>
                </a:solidFill>
                <a:effectLst/>
                <a:latin typeface="+mn-lt"/>
                <a:ea typeface="+mn-ea"/>
                <a:cs typeface="+mn-cs"/>
              </a:rPr>
              <a:t>							checking for gaps, omissions, or potential blockages that can go unnoticed between or across teams.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Working in small teams and sprints		This is a key element in Agile and DevOps, where small integrated teams work on discrete packages of work as end-to-end value streams.</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Tools and cross-team methods should dynamically reflect the nature of these teams, which are often in operation for a finite period of time</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as part of a matrix resourcing model or due to flexible ways of managing issues, such as swarming. The relevant teams may only require light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documentation, approval processes, and stages in order to achieve their goals.</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Using simple feedback mechanisms		Communication does not need to be overly formal or complicated. In fact, there is usually a greater chance that the communication will be noticed,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read, and actioned if it is simple and easy to comprehend. The collection of customer and employee feedback should be instantaneous and intuitive.</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Collaboration and ’social media’ features	Certain social media features are being adopted by work-based tools. Many individuals are already used to features such as ’like’, ’retweet’,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or ’share’, and these can be used in the work environment to provide useful data. Furthermore, emojis can also be used to represent feedback </a:t>
            </a:r>
            <a:br>
              <a:rPr lang="en-GB" sz="1200" kern="1200" noProof="0" dirty="0">
                <a:solidFill>
                  <a:schemeClr val="tx1"/>
                </a:solidFill>
                <a:effectLst/>
                <a:latin typeface="+mn-lt"/>
                <a:ea typeface="+mn-ea"/>
                <a:cs typeface="+mn-cs"/>
              </a:rPr>
            </a:br>
            <a:r>
              <a:rPr lang="en-GB" sz="1200" kern="1200" noProof="0" dirty="0">
                <a:solidFill>
                  <a:schemeClr val="tx1"/>
                </a:solidFill>
                <a:effectLst/>
                <a:latin typeface="+mn-lt"/>
                <a:ea typeface="+mn-ea"/>
                <a:cs typeface="+mn-cs"/>
              </a:rPr>
              <a:t>							responses.</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77</a:t>
            </a:fld>
            <a:endParaRPr lang="sv-SE"/>
          </a:p>
        </p:txBody>
      </p:sp>
    </p:spTree>
    <p:extLst>
      <p:ext uri="{BB962C8B-B14F-4D97-AF65-F5344CB8AC3E}">
        <p14:creationId xmlns:p14="http://schemas.microsoft.com/office/powerpoint/2010/main" val="3625977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3.3.2 Tools and capabilities</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Many of the tools used for collaboration are designed to resemble interfaces that the user is familiar with from social media, including: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Communications wall - </a:t>
            </a:r>
            <a:r>
              <a:rPr lang="en-GB" sz="1200" kern="1200" noProof="0" dirty="0">
                <a:solidFill>
                  <a:schemeClr val="tx1"/>
                </a:solidFill>
                <a:effectLst/>
                <a:latin typeface="+mn-lt"/>
                <a:ea typeface="+mn-ea"/>
                <a:cs typeface="+mn-cs"/>
              </a:rPr>
              <a:t>A feature of many social media platforms, particularly those dedicated to communication. A wall can be used as a central area for general communication.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Topic-based forums and folders - </a:t>
            </a:r>
            <a:r>
              <a:rPr lang="en-GB" sz="1200" kern="1200" noProof="0" dirty="0">
                <a:solidFill>
                  <a:schemeClr val="tx1"/>
                </a:solidFill>
                <a:effectLst/>
                <a:latin typeface="+mn-lt"/>
                <a:ea typeface="+mn-ea"/>
                <a:cs typeface="+mn-cs"/>
              </a:rPr>
              <a:t>These can relate to specific topics with relevance to a varying number of users, from a single specialist up to a large team or topic-based area, projects, operational areas, lifecycle areas, or special interest groups.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Event surveys - </a:t>
            </a:r>
            <a:r>
              <a:rPr lang="en-GB" sz="1200" kern="1200" noProof="0" dirty="0">
                <a:solidFill>
                  <a:schemeClr val="tx1"/>
                </a:solidFill>
                <a:effectLst/>
                <a:latin typeface="+mn-lt"/>
                <a:ea typeface="+mn-ea"/>
                <a:cs typeface="+mn-cs"/>
              </a:rPr>
              <a:t>Support software usually provides the capability to gather instantaneous customer feedback via a survey. The response to these is often low, although it can be improved through thoughtful survey design that emphasizes brevity and simplicity.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Portals - </a:t>
            </a:r>
            <a:r>
              <a:rPr lang="en-GB" sz="1200" kern="1200" noProof="0" dirty="0">
                <a:solidFill>
                  <a:schemeClr val="tx1"/>
                </a:solidFill>
                <a:effectLst/>
                <a:latin typeface="+mn-lt"/>
                <a:ea typeface="+mn-ea"/>
                <a:cs typeface="+mn-cs"/>
              </a:rPr>
              <a:t>Actionable portals for requesting services or reporting issues are becoming more prevalent, reducing the inefficient use of email. Good design and user experience is important for successful adoption.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Self-help - </a:t>
            </a:r>
            <a:r>
              <a:rPr lang="en-GB" sz="1200" kern="1200" noProof="0" dirty="0">
                <a:solidFill>
                  <a:schemeClr val="tx1"/>
                </a:solidFill>
                <a:effectLst/>
                <a:latin typeface="+mn-lt"/>
                <a:ea typeface="+mn-ea"/>
                <a:cs typeface="+mn-cs"/>
              </a:rPr>
              <a:t>Knowledge bases that provide solutions directly to the user can be useful for simple and low-risk issues.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Social media functions - </a:t>
            </a:r>
            <a:r>
              <a:rPr lang="en-GB" sz="1200" kern="1200" noProof="0" dirty="0">
                <a:solidFill>
                  <a:schemeClr val="tx1"/>
                </a:solidFill>
                <a:effectLst/>
                <a:latin typeface="+mn-lt"/>
                <a:ea typeface="+mn-ea"/>
                <a:cs typeface="+mn-cs"/>
              </a:rPr>
              <a:t>Collaboration tools that provide simple and effective means for users to respond and provide feedback.</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78</a:t>
            </a:fld>
            <a:endParaRPr lang="sv-SE"/>
          </a:p>
        </p:txBody>
      </p:sp>
    </p:spTree>
    <p:extLst>
      <p:ext uri="{BB962C8B-B14F-4D97-AF65-F5344CB8AC3E}">
        <p14:creationId xmlns:p14="http://schemas.microsoft.com/office/powerpoint/2010/main" val="7720370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3.3.3 Workflow in IT and service management tools</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recent development and improvement in many IT and service management tools is the capability to build, map, and manage process workflows dynamically within the products. This is frequently delivered via a locked-down development interface, whereby changes to workflow elements can be made without the need for scripts or coding, meaning they can be delivered by less-technical frontline individuals.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interfaces for these administration tools are usually designed in familiar process-mapping formats with swim lanes and action boxes, decision points, parallel streams, and dependencies. These support collaboration, because they reduce lead times for changes as well as presenting the workflows in simple graphical formats.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79</a:t>
            </a:fld>
            <a:endParaRPr lang="sv-SE"/>
          </a:p>
        </p:txBody>
      </p:sp>
    </p:spTree>
    <p:extLst>
      <p:ext uri="{BB962C8B-B14F-4D97-AF65-F5344CB8AC3E}">
        <p14:creationId xmlns:p14="http://schemas.microsoft.com/office/powerpoint/2010/main" val="312958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sz="120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3927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3.4 Robotic process automation</a:t>
            </a:r>
          </a:p>
          <a:p>
            <a:r>
              <a:rPr lang="en-GB" sz="1200" kern="1200" noProof="0" dirty="0">
                <a:solidFill>
                  <a:schemeClr val="tx1"/>
                </a:solidFill>
                <a:effectLst/>
                <a:latin typeface="+mn-lt"/>
                <a:ea typeface="+mn-ea"/>
                <a:cs typeface="+mn-cs"/>
              </a:rPr>
              <a:t>Robotic process automation (RPA) is a potential way for organizations to streamline business operations, lower staffing costs, and reduce errors. Through the use of software robots (bots), repetitive and mundane tasks can be automated, allowing resources to be deployed on higher-value activities elsewhere.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Robots can be used to simulate activities that humans perform via screens or applications in order to capture, interpret, and process transactions. This can trigger responses, creating and manipulating data in a consistent and predictable way.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Robots are typically low cost and easy to implement. They do not require the redevelopment of existing systems or involve complex integration within existing systems. The potential benefits are clear, as RPA allows for consistent, reliable, and predictable processes to be implemented in a cost-efficient way. This consistency can lead to fewer errors in key processes, increases in revenue, and better customer service, which leads to greater customer retention. </a:t>
            </a:r>
            <a:endParaRPr lang="en-GB" noProof="0" dirty="0"/>
          </a:p>
          <a:p>
            <a:endParaRPr lang="en-GB" sz="1200" b="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3.4.1 Where is RPA used? </a:t>
            </a:r>
            <a:endParaRPr lang="en-GB" b="1" noProof="0" dirty="0"/>
          </a:p>
          <a:p>
            <a:r>
              <a:rPr lang="en-GB" sz="1200" kern="1200" noProof="0" dirty="0">
                <a:solidFill>
                  <a:schemeClr val="tx1"/>
                </a:solidFill>
                <a:effectLst/>
                <a:latin typeface="+mn-lt"/>
                <a:ea typeface="+mn-ea"/>
                <a:cs typeface="+mn-cs"/>
              </a:rPr>
              <a:t>The types of process where RPA can yield the most benefit tend to be high volume, error prone, and sensitive to faults. Processes that are rules-based and which do not require complex decision-making are open to this kind of automation. More sophisticated RPA tools incorporate machine learning and artificial intelligence (AI). These tools replace a rote-based approach for one that can adapt and react to a variety of inputs.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Deploying robots can seem deceptively simple, but RPA can be fragile. Even simple changes to the applications that RPA interacts with can have unexpected consequences. A small amendment may appear simple to a human, but an RPA may not tolerate it. If a change causes failure, it may affect performance or corrupt the data.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design and development of RPA plays a part in how robust it is when dealing with change. Nonetheless, there are limits. The development of RPA often requires configuration and scripts to define the required inputs and outputs. Although these scripts are straightforward to construct, requiring little in the way of technical expertise, they should be treated as software assets and managed similarly. Testing, configuration management, and change management apply as much to RPA as they do to any other software.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80</a:t>
            </a:fld>
            <a:endParaRPr lang="sv-SE"/>
          </a:p>
        </p:txBody>
      </p:sp>
    </p:spTree>
    <p:extLst>
      <p:ext uri="{BB962C8B-B14F-4D97-AF65-F5344CB8AC3E}">
        <p14:creationId xmlns:p14="http://schemas.microsoft.com/office/powerpoint/2010/main" val="50154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sz="1200" b="1" kern="1200" noProof="0" dirty="0">
                <a:solidFill>
                  <a:schemeClr val="tx1"/>
                </a:solidFill>
                <a:effectLst/>
                <a:latin typeface="+mn-lt"/>
                <a:ea typeface="+mn-ea"/>
                <a:cs typeface="+mn-cs"/>
              </a:rPr>
              <a:t>3.4.2 RPA technology</a:t>
            </a:r>
          </a:p>
          <a:p>
            <a:r>
              <a:rPr lang="en-GB" sz="1200" kern="1200" noProof="0" dirty="0">
                <a:solidFill>
                  <a:schemeClr val="tx1"/>
                </a:solidFill>
                <a:effectLst/>
                <a:latin typeface="+mn-lt"/>
                <a:ea typeface="+mn-ea"/>
                <a:cs typeface="+mn-cs"/>
              </a:rPr>
              <a:t>Generally, there are three types of RPA technology:</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Process automation - </a:t>
            </a:r>
            <a:r>
              <a:rPr lang="en-GB" sz="1200" kern="1200" noProof="0" dirty="0">
                <a:solidFill>
                  <a:schemeClr val="tx1"/>
                </a:solidFill>
                <a:effectLst/>
                <a:latin typeface="+mn-lt"/>
                <a:ea typeface="+mn-ea"/>
                <a:cs typeface="+mn-cs"/>
              </a:rPr>
              <a:t>This focuses on automating tasks that depend on structured data (e.g. spreadsheets).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Enhanced and intelligent process automation - </a:t>
            </a:r>
            <a:r>
              <a:rPr lang="en-GB" sz="1200" kern="1200" noProof="0" dirty="0">
                <a:solidFill>
                  <a:schemeClr val="tx1"/>
                </a:solidFill>
                <a:effectLst/>
                <a:latin typeface="+mn-lt"/>
                <a:ea typeface="+mn-ea"/>
                <a:cs typeface="+mn-cs"/>
              </a:rPr>
              <a:t>This works with unstructured data (e.g. email and documents). This type of automation can learn from experience and applies the knowledge it gathers to other situations.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Cognitive platforms - </a:t>
            </a:r>
            <a:r>
              <a:rPr lang="en-GB" sz="1200" kern="1200" noProof="0" dirty="0">
                <a:solidFill>
                  <a:schemeClr val="tx1"/>
                </a:solidFill>
                <a:effectLst/>
                <a:latin typeface="+mn-lt"/>
                <a:ea typeface="+mn-ea"/>
                <a:cs typeface="+mn-cs"/>
              </a:rPr>
              <a:t>These understand customers’ queries and can perform tasks which previously required human intervention. </a:t>
            </a:r>
          </a:p>
          <a:p>
            <a:endParaRPr lang="en-GB" noProof="0" dirty="0"/>
          </a:p>
          <a:p>
            <a:r>
              <a:rPr lang="en-GB" sz="1200" kern="1200" noProof="0" dirty="0">
                <a:solidFill>
                  <a:schemeClr val="tx1"/>
                </a:solidFill>
                <a:effectLst/>
                <a:latin typeface="+mn-lt"/>
                <a:ea typeface="+mn-ea"/>
                <a:cs typeface="+mn-cs"/>
              </a:rPr>
              <a:t>Enterprises are beginning to employ RPA, together with cognitive technologies, such as speech recognition, natural language processing, and machine learning, to automate perception-based and judgement-based tasks that were traditionally assigned to humans. The integration of cognitive technologies and RPA is extending automation to new areas, which can help organizations to become more efficient and Agile as they adopt digital transformation (see Figure 3.2). </a:t>
            </a:r>
          </a:p>
          <a:p>
            <a:endParaRPr lang="en-GB" noProof="0" dirty="0"/>
          </a:p>
          <a:p>
            <a:r>
              <a:rPr lang="en-GB" sz="1200" kern="1200" noProof="0" dirty="0">
                <a:solidFill>
                  <a:schemeClr val="tx1"/>
                </a:solidFill>
                <a:effectLst/>
                <a:latin typeface="+mn-lt"/>
                <a:ea typeface="+mn-ea"/>
                <a:cs typeface="+mn-cs"/>
              </a:rPr>
              <a:t>RPA software and hardware automates repetitive, rules-based processes that were usually performed by humans sitting in front of a computer. Robots can open email attachments, complete forms, record data, and perform other tasks to mimic human action. They can be viewed as a virtual workforce assigned to middle- and back-office processing centres.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integration of cognitive technologies with RPA makes it possible to extend automation to processes that require perception or judgement. The addition of natural language processing, chat-bot technology, speech recognition, and computer-vision technology allows robots to extract and structure information from speech, text, or images and pass it to the next step of the process.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are several benefits of a successful RPA programme, including: </a:t>
            </a:r>
            <a:endParaRPr lang="en-GB" noProof="0" dirty="0"/>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Lower labour cost - </a:t>
            </a:r>
            <a:r>
              <a:rPr lang="en-GB" sz="1200" kern="1200" noProof="0" dirty="0">
                <a:solidFill>
                  <a:schemeClr val="tx1"/>
                </a:solidFill>
                <a:effectLst/>
                <a:latin typeface="+mn-lt"/>
                <a:ea typeface="+mn-ea"/>
                <a:cs typeface="+mn-cs"/>
              </a:rPr>
              <a:t>After the robots are deployed, the only costs are related to servicing and maintaining the software.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Increased throughput - </a:t>
            </a:r>
            <a:r>
              <a:rPr lang="en-GB" sz="1200" kern="1200" noProof="0" dirty="0">
                <a:solidFill>
                  <a:schemeClr val="tx1"/>
                </a:solidFill>
                <a:effectLst/>
                <a:latin typeface="+mn-lt"/>
                <a:ea typeface="+mn-ea"/>
                <a:cs typeface="+mn-cs"/>
              </a:rPr>
              <a:t>As robots can do manual tasks hundreds of times faster than a human, including developing, testing, and deployment of software, the time to market for new products can be reduced, which speeds up return on investment (ROI). Robots are also constantly available throughout the year.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Increased accuracy - </a:t>
            </a:r>
            <a:r>
              <a:rPr lang="en-GB" sz="1200" kern="1200" noProof="0" dirty="0">
                <a:solidFill>
                  <a:schemeClr val="tx1"/>
                </a:solidFill>
                <a:effectLst/>
                <a:latin typeface="+mn-lt"/>
                <a:ea typeface="+mn-ea"/>
                <a:cs typeface="+mn-cs"/>
              </a:rPr>
              <a:t>Robots are able to achieve near-perfect accuracy, which increases excellence throughout the value streams, value chain, and SVS. This provides a more consistent experience with a standard level of output, deeper insights into business/IT performance and customer experience, and a reduction in the level of human error.</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81</a:t>
            </a:fld>
            <a:endParaRPr lang="sv-SE"/>
          </a:p>
        </p:txBody>
      </p:sp>
    </p:spTree>
    <p:extLst>
      <p:ext uri="{BB962C8B-B14F-4D97-AF65-F5344CB8AC3E}">
        <p14:creationId xmlns:p14="http://schemas.microsoft.com/office/powerpoint/2010/main" val="21187748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b="1" kern="1200" noProof="0" dirty="0">
                <a:solidFill>
                  <a:schemeClr val="tx1"/>
                </a:solidFill>
                <a:effectLst/>
                <a:latin typeface="+mn-lt"/>
                <a:ea typeface="+mn-ea"/>
                <a:cs typeface="+mn-cs"/>
              </a:rPr>
              <a:t>3.4.3 RPA considerations</a:t>
            </a:r>
          </a:p>
          <a:p>
            <a:r>
              <a:rPr lang="en-GB" sz="1200" kern="1200" noProof="0" dirty="0">
                <a:solidFill>
                  <a:schemeClr val="tx1"/>
                </a:solidFill>
                <a:effectLst/>
                <a:latin typeface="+mn-lt"/>
                <a:ea typeface="+mn-ea"/>
                <a:cs typeface="+mn-cs"/>
              </a:rPr>
              <a:t>The implications of application and environment change on RPA should not be underestimated. Without strategic thinking, governance, control, and judicious application to support an overall strategy, RPA risks becoming the legacy application of the future.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RPA implementation should be approached with the same caution as would any service or tool. It needs proper planning, analysis, design, and governance processes, including the following considerations: </a:t>
            </a:r>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Garbage in, garbage out - </a:t>
            </a:r>
            <a:r>
              <a:rPr lang="en-GB" sz="1200" kern="1200" noProof="0" dirty="0">
                <a:solidFill>
                  <a:schemeClr val="tx1"/>
                </a:solidFill>
                <a:effectLst/>
                <a:latin typeface="+mn-lt"/>
                <a:ea typeface="+mn-ea"/>
                <a:cs typeface="+mn-cs"/>
              </a:rPr>
              <a:t>The use of robots to run key processes is a challenge if there are no standard processes to follow.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ITIL guiding principles - </a:t>
            </a:r>
            <a:r>
              <a:rPr lang="en-GB" sz="1200" kern="1200" noProof="0" dirty="0">
                <a:solidFill>
                  <a:schemeClr val="tx1"/>
                </a:solidFill>
                <a:effectLst/>
                <a:latin typeface="+mn-lt"/>
                <a:ea typeface="+mn-ea"/>
                <a:cs typeface="+mn-cs"/>
              </a:rPr>
              <a:t>For example, optimize and automate and keep it simple and practical. Identify areas which have the most potential for automation and prioritize automation accordingly.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Develop the right skills in the right people - </a:t>
            </a:r>
            <a:r>
              <a:rPr lang="en-GB" sz="1200" kern="1200" noProof="0" dirty="0">
                <a:solidFill>
                  <a:schemeClr val="tx1"/>
                </a:solidFill>
                <a:effectLst/>
                <a:latin typeface="+mn-lt"/>
                <a:ea typeface="+mn-ea"/>
                <a:cs typeface="+mn-cs"/>
              </a:rPr>
              <a:t>For example, how to arrange and use RPA efficiently and effectively.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Determine realistic ROI expectations - </a:t>
            </a:r>
            <a:r>
              <a:rPr lang="en-GB" sz="1200" kern="1200" noProof="0" dirty="0">
                <a:solidFill>
                  <a:schemeClr val="tx1"/>
                </a:solidFill>
                <a:effectLst/>
                <a:latin typeface="+mn-lt"/>
                <a:ea typeface="+mn-ea"/>
                <a:cs typeface="+mn-cs"/>
              </a:rPr>
              <a:t>Design a sound business case and explain costs, risks, and benefits to the board of directors.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Enable strong collaboration between the business and IT - </a:t>
            </a:r>
            <a:r>
              <a:rPr lang="en-GB" sz="1200" kern="1200" noProof="0" dirty="0">
                <a:solidFill>
                  <a:schemeClr val="tx1"/>
                </a:solidFill>
                <a:effectLst/>
                <a:latin typeface="+mn-lt"/>
                <a:ea typeface="+mn-ea"/>
                <a:cs typeface="+mn-cs"/>
              </a:rPr>
              <a:t>Special consideration should be given to RPA project owners and IT, as neither business area can work independently.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Execute automation - </a:t>
            </a:r>
            <a:r>
              <a:rPr lang="en-GB" sz="1200" kern="1200" noProof="0" dirty="0">
                <a:solidFill>
                  <a:schemeClr val="tx1"/>
                </a:solidFill>
                <a:effectLst/>
                <a:latin typeface="+mn-lt"/>
                <a:ea typeface="+mn-ea"/>
                <a:cs typeface="+mn-cs"/>
              </a:rPr>
              <a:t>Treat automation as a roadmap with short iterations. </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82</a:t>
            </a:fld>
            <a:endParaRPr lang="sv-SE"/>
          </a:p>
        </p:txBody>
      </p:sp>
    </p:spTree>
    <p:extLst>
      <p:ext uri="{BB962C8B-B14F-4D97-AF65-F5344CB8AC3E}">
        <p14:creationId xmlns:p14="http://schemas.microsoft.com/office/powerpoint/2010/main" val="24433031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3.5 Artificial intelligence </a:t>
            </a:r>
            <a:endParaRPr lang="en-GB" b="1" noProof="0" dirty="0"/>
          </a:p>
          <a:p>
            <a:r>
              <a:rPr lang="en-GB" sz="1200" kern="1200" noProof="0" dirty="0">
                <a:solidFill>
                  <a:schemeClr val="tx1"/>
                </a:solidFill>
                <a:effectLst/>
                <a:latin typeface="+mn-lt"/>
                <a:ea typeface="+mn-ea"/>
                <a:cs typeface="+mn-cs"/>
              </a:rPr>
              <a:t>Cognitive technology is increasingly being used to provide more automation in each phase of the service lifecycle and to enhance the service experience for both the consumers and the people involved in serving them. It is also increasingly prevalent in related and supporting domains, such as software development and operations.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While AI technologies have existed for decades, a new generation of cloud-based tools has resulted in a significant increase in focus and usage. A number of AI tools are now provided as public cloud services, with a range of options available from both specialist AI providers and major broad-offering cloud vendors. This has significantly improved the accessibility of AI tools, with solutions which might previously have required complex technology and significant financial outlay now available on demand at comparatively low cost via simple API (application processing interface) calls.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There is a huge amount of marketing hype and misapprehension in this area, so it is vital to have a clear understanding of the business goals and desired outcomes from adopting AI and the key components, capabilities, and constraints of any potential solution. </a:t>
            </a:r>
            <a:endParaRPr lang="en-GB" noProof="0" dirty="0"/>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3.5.1 Architectural considerations </a:t>
            </a:r>
            <a:endParaRPr lang="en-GB" b="1" noProof="0" dirty="0"/>
          </a:p>
          <a:p>
            <a:r>
              <a:rPr lang="en-GB" sz="1200" kern="1200" noProof="0" dirty="0">
                <a:solidFill>
                  <a:schemeClr val="tx1"/>
                </a:solidFill>
                <a:effectLst/>
                <a:latin typeface="+mn-lt"/>
                <a:ea typeface="+mn-ea"/>
                <a:cs typeface="+mn-cs"/>
              </a:rPr>
              <a:t>The implementation of AI technology tends to require significant investment in hardware, software, and expertise. In the past, expense and complexity limited its uptake, but it has become much more mainstream since the emergence of a new generation of cloud-based services.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AI technology is increasingly available from major vendors, consumed as public cloud services, and all major cloud service providers (CSPs) now offer a range of services to address many different priorities or ‘use cases’. These services place leading AI offerings at the end of API calls, and hence many organizations are now consuming them to underpin the digital services they deliver to their users.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Additionally, some service management tool vendors now provide AI-driven features as part of their offering, such as conversational tools for end-users and support agents, automated classification or routing, and language tools, such as translation and sentiment analysis.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One benefit of these services is that they are typically designed and configured specifically for service management use cases. This can enable them to deliver more immediate value than a generalized AI tool, which may require additional work to align to the required use cases. The services may either be underpinned by the vendor’s own AI software or harness the technology of specialist AI vendors.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an on-site AI implementation may still have significant advantages. AI requires a significant amount of computing power and processing time to function. This may lead to high charges from public cloud vendors who bill on this basis. Hence, particularly at scale or over time, it may be more economical to use dedicated on-site hardware. Indeed, a number of vendors now provide servers and software dedicated to AI. </a:t>
            </a:r>
            <a:endParaRPr lang="en-GB" noProof="0" dirty="0"/>
          </a:p>
          <a:p>
            <a:r>
              <a:rPr lang="en-GB" sz="1200" kern="1200" noProof="0" dirty="0">
                <a:solidFill>
                  <a:schemeClr val="tx1"/>
                </a:solidFill>
                <a:effectLst/>
                <a:latin typeface="+mn-lt"/>
                <a:ea typeface="+mn-ea"/>
                <a:cs typeface="+mn-cs"/>
              </a:rPr>
              <a:t>It is also important to consider portability and the risk of vendor lock-in. If your digital service is dependent on specific AI services provided by a third party, it may be challenging in future to switch to a different provider.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83</a:t>
            </a:fld>
            <a:endParaRPr lang="sv-SE"/>
          </a:p>
        </p:txBody>
      </p:sp>
    </p:spTree>
    <p:extLst>
      <p:ext uri="{BB962C8B-B14F-4D97-AF65-F5344CB8AC3E}">
        <p14:creationId xmlns:p14="http://schemas.microsoft.com/office/powerpoint/2010/main" val="3551549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sz="1200" b="1" kern="1200" noProof="0" dirty="0">
                <a:solidFill>
                  <a:schemeClr val="tx1"/>
                </a:solidFill>
                <a:effectLst/>
                <a:latin typeface="+mn-lt"/>
                <a:ea typeface="+mn-ea"/>
                <a:cs typeface="+mn-cs"/>
              </a:rPr>
              <a:t>3.5.2 Applications and value </a:t>
            </a:r>
          </a:p>
          <a:p>
            <a:r>
              <a:rPr lang="en-GB" sz="1200" kern="1200" noProof="0" dirty="0">
                <a:solidFill>
                  <a:schemeClr val="tx1"/>
                </a:solidFill>
                <a:effectLst/>
                <a:latin typeface="+mn-lt"/>
                <a:ea typeface="+mn-ea"/>
                <a:cs typeface="+mn-cs"/>
              </a:rPr>
              <a:t>AI technology offers a broad set of new tools to the service designer, and it is possible to anticipate many new innovations in the application of AI in service management. Some examples of common applications of AI in service design and delivery include: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Process and decision automation </a:t>
            </a:r>
            <a:r>
              <a:rPr lang="en-GB" sz="1200" kern="1200" noProof="0" dirty="0">
                <a:solidFill>
                  <a:schemeClr val="tx1"/>
                </a:solidFill>
                <a:effectLst/>
                <a:latin typeface="+mn-lt"/>
                <a:ea typeface="+mn-ea"/>
                <a:cs typeface="+mn-cs"/>
              </a:rPr>
              <a:t>The use of AI to determine the appropriate process branch to follow, based on analysis of the known facts.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Natural language processing </a:t>
            </a:r>
            <a:r>
              <a:rPr lang="en-GB" sz="1200" kern="1200" noProof="0" dirty="0">
                <a:solidFill>
                  <a:schemeClr val="tx1"/>
                </a:solidFill>
                <a:effectLst/>
                <a:latin typeface="+mn-lt"/>
                <a:ea typeface="+mn-ea"/>
                <a:cs typeface="+mn-cs"/>
              </a:rPr>
              <a:t>Interpretation of unstructured text for purposes such as translation, summarization, or sentiment analysis.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Conversational interfaces </a:t>
            </a:r>
            <a:r>
              <a:rPr lang="en-GB" sz="1200" kern="1200" noProof="0" dirty="0">
                <a:solidFill>
                  <a:schemeClr val="tx1"/>
                </a:solidFill>
                <a:effectLst/>
                <a:latin typeface="+mn-lt"/>
                <a:ea typeface="+mn-ea"/>
                <a:cs typeface="+mn-cs"/>
              </a:rPr>
              <a:t>Enabling customers or service agents to interact with the service-management tooling using normal written or spoken language. A common example being chatbots for automated self-service.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Predictive analysis </a:t>
            </a:r>
            <a:r>
              <a:rPr lang="en-GB" sz="1200" kern="1200" noProof="0" dirty="0">
                <a:solidFill>
                  <a:schemeClr val="tx1"/>
                </a:solidFill>
                <a:effectLst/>
                <a:latin typeface="+mn-lt"/>
                <a:ea typeface="+mn-ea"/>
                <a:cs typeface="+mn-cs"/>
              </a:rPr>
              <a:t>Projection of the future state of a metric or situation, enabling proactive decision-making.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Discovery </a:t>
            </a:r>
            <a:r>
              <a:rPr lang="en-GB" sz="1200" kern="1200" noProof="0" dirty="0">
                <a:solidFill>
                  <a:schemeClr val="tx1"/>
                </a:solidFill>
                <a:effectLst/>
                <a:latin typeface="+mn-lt"/>
                <a:ea typeface="+mn-ea"/>
                <a:cs typeface="+mn-cs"/>
              </a:rPr>
              <a:t>Identification of useful insights from large collections of information, such as log files, knowledge bases, or previously recorded tickets. </a:t>
            </a:r>
          </a:p>
          <a:p>
            <a:endParaRPr lang="en-GB" noProof="0" dirty="0">
              <a:effectLst/>
            </a:endParaRPr>
          </a:p>
          <a:p>
            <a:endParaRPr lang="en-GB" noProof="0" dirty="0">
              <a:effectLst/>
            </a:endParaRPr>
          </a:p>
          <a:p>
            <a:r>
              <a:rPr lang="en-GB" sz="1200" b="1" kern="1200" noProof="0" dirty="0">
                <a:solidFill>
                  <a:schemeClr val="tx1"/>
                </a:solidFill>
                <a:effectLst/>
                <a:latin typeface="+mn-lt"/>
                <a:ea typeface="+mn-ea"/>
                <a:cs typeface="+mn-cs"/>
              </a:rPr>
              <a:t>3.5.3 The growth of </a:t>
            </a:r>
            <a:r>
              <a:rPr lang="en-GB" sz="1200" b="1" kern="1200" noProof="0" dirty="0" err="1">
                <a:solidFill>
                  <a:schemeClr val="tx1"/>
                </a:solidFill>
                <a:effectLst/>
                <a:latin typeface="+mn-lt"/>
                <a:ea typeface="+mn-ea"/>
                <a:cs typeface="+mn-cs"/>
              </a:rPr>
              <a:t>AIOps</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Another emerging technology that will change the way IT services are managed in the future is </a:t>
            </a:r>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and the emergence of </a:t>
            </a:r>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platforms. These platforms were first described by Gartner in 2016,4 referring to the practice of combining big data, analytics, and machine learning in the field of IT operations. The term </a:t>
            </a:r>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was originally derived from Algorithmic IT Operations, although it is frequently synonymously assumed to mean artificial intelligence for IT operations, which, conveniently, is a clearer description of the subject. </a:t>
            </a:r>
          </a:p>
          <a:p>
            <a:endParaRPr lang="en-GB" noProof="0" dirty="0">
              <a:effectLst/>
            </a:endParaRPr>
          </a:p>
          <a:p>
            <a:r>
              <a:rPr lang="en-GB" sz="1200" kern="1200" noProof="0" dirty="0">
                <a:solidFill>
                  <a:schemeClr val="tx1"/>
                </a:solidFill>
                <a:effectLst/>
                <a:latin typeface="+mn-lt"/>
                <a:ea typeface="+mn-ea"/>
                <a:cs typeface="+mn-cs"/>
              </a:rPr>
              <a:t>Instead of siloed teams monitoring their own parts of the infrastructure, the idea is to collect all the important monitoring data in one place and then use machine learning to identify patterns and detect abnormalities. This can help IT operations to identify and resolve high-severity incidents faster and even help them to detect potential problems before they happen. It can also be used to automate routine tasks so that IT operation teams can focus on more strategic work.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aims to bring AI to IT operations, addressing the challenges posed by modern trends in the ongoing evolution of infrastructure, such as the growth of software-defined systems. The implications of these new technologies, such as the increase in the rate at which infrastructure is reconfigured and reshaped, necessitates more automated and dynamic management technologies, which may have a significant impact on an organization’s digital services.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harnesses data platforms and machine learning, collecting observational data (e.g. events, log files, operating metrics) and engagement data (e.g. customer request and service desk tickets), and drawing insights by applying cognitive or algorithmic processing to it.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These insights may be used to drive some or all of a range of common outputs, such as: </a:t>
            </a:r>
            <a:endParaRPr lang="en-GB" noProof="0" dirty="0">
              <a:effectLst/>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Issue detection and prediction </a:t>
            </a:r>
            <a:r>
              <a:rPr lang="en-GB" sz="1200" kern="1200" noProof="0" dirty="0">
                <a:solidFill>
                  <a:schemeClr val="tx1"/>
                </a:solidFill>
                <a:effectLst/>
                <a:latin typeface="+mn-lt"/>
                <a:ea typeface="+mn-ea"/>
                <a:cs typeface="+mn-cs"/>
              </a:rPr>
              <a:t>Helping the service organization to respond more quickly to incidents. </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Proactive system maintenance and tuning </a:t>
            </a:r>
            <a:r>
              <a:rPr lang="en-GB" sz="1200" kern="1200" noProof="0" dirty="0">
                <a:solidFill>
                  <a:schemeClr val="tx1"/>
                </a:solidFill>
                <a:effectLst/>
                <a:latin typeface="+mn-lt"/>
                <a:ea typeface="+mn-ea"/>
                <a:cs typeface="+mn-cs"/>
              </a:rPr>
              <a:t>Reducing human effort and potential errors.</a:t>
            </a: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Threshold analysis </a:t>
            </a:r>
            <a:r>
              <a:rPr lang="en-GB" sz="1200" kern="1200" noProof="0" dirty="0">
                <a:solidFill>
                  <a:schemeClr val="tx1"/>
                </a:solidFill>
                <a:effectLst/>
                <a:latin typeface="+mn-lt"/>
                <a:ea typeface="+mn-ea"/>
                <a:cs typeface="+mn-cs"/>
              </a:rPr>
              <a:t>Enabling a more accurate picture of the normal range of operation of a system.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Some organizations have also started to use </a:t>
            </a:r>
            <a:r>
              <a:rPr lang="en-GB" sz="1200" kern="1200" noProof="0" dirty="0" err="1">
                <a:solidFill>
                  <a:schemeClr val="tx1"/>
                </a:solidFill>
                <a:effectLst/>
                <a:latin typeface="+mn-lt"/>
                <a:ea typeface="+mn-ea"/>
                <a:cs typeface="+mn-cs"/>
              </a:rPr>
              <a:t>AIOps</a:t>
            </a:r>
            <a:r>
              <a:rPr lang="en-GB" sz="1200" kern="1200" noProof="0" dirty="0">
                <a:solidFill>
                  <a:schemeClr val="tx1"/>
                </a:solidFill>
                <a:effectLst/>
                <a:latin typeface="+mn-lt"/>
                <a:ea typeface="+mn-ea"/>
                <a:cs typeface="+mn-cs"/>
              </a:rPr>
              <a:t> beyond IT operations to provide business managers with real-time insights of the impact of IT on business. This keeps them informed and enables them to make decision based on real-time relevant data.</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84</a:t>
            </a:fld>
            <a:endParaRPr lang="sv-SE"/>
          </a:p>
        </p:txBody>
      </p:sp>
    </p:spTree>
    <p:extLst>
      <p:ext uri="{BB962C8B-B14F-4D97-AF65-F5344CB8AC3E}">
        <p14:creationId xmlns:p14="http://schemas.microsoft.com/office/powerpoint/2010/main" val="6603322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sz="1200" b="1" kern="1200" noProof="0" dirty="0">
                <a:solidFill>
                  <a:schemeClr val="tx1"/>
                </a:solidFill>
                <a:effectLst/>
                <a:latin typeface="+mn-lt"/>
                <a:ea typeface="+mn-ea"/>
                <a:cs typeface="+mn-cs"/>
              </a:rPr>
              <a:t>3.6 Machine learning </a:t>
            </a:r>
            <a:endParaRPr lang="en-GB" b="1" noProof="0" dirty="0"/>
          </a:p>
          <a:p>
            <a:r>
              <a:rPr lang="en-GB" sz="1200" kern="1200" noProof="0" dirty="0">
                <a:solidFill>
                  <a:schemeClr val="tx1"/>
                </a:solidFill>
                <a:effectLst/>
                <a:latin typeface="+mn-lt"/>
                <a:ea typeface="+mn-ea"/>
                <a:cs typeface="+mn-cs"/>
              </a:rPr>
              <a:t>Machine learning is an applied form of AI. It is based on the principle of systems responding to data, and, as they are continually exposed to more of it, adapting their actions and outputs accordingly. Where machine learning is used to underpin services, this essentially means that it becomes the basis for decision-making in place of paths which are defined by instructions created by human service designers.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the complexity of a task increases, it becomes harder to map machine learning to that task. Machine learning is typically best suited to solving specific problems. For example, it can be used effectively to make decisions about data classification on support records, which may subsequently drive additional decisions, such as assignment routing. </a:t>
            </a:r>
            <a:endParaRPr lang="en-GB" noProof="0" dirty="0"/>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3.6.1 Supervised and unsupervised learning </a:t>
            </a:r>
            <a:endParaRPr lang="en-GB" b="1" noProof="0" dirty="0"/>
          </a:p>
          <a:p>
            <a:r>
              <a:rPr lang="en-GB" sz="1200" kern="1200" noProof="0" dirty="0">
                <a:solidFill>
                  <a:schemeClr val="tx1"/>
                </a:solidFill>
                <a:effectLst/>
                <a:latin typeface="+mn-lt"/>
                <a:ea typeface="+mn-ea"/>
                <a:cs typeface="+mn-cs"/>
              </a:rPr>
              <a:t>Supervised learning is the most commonly encountered machine-learning approach. It is used where both the starting points (inputs) and expected ending points (outputs) are well defined. Supervised learning can be represented as a simple equation: </a:t>
            </a:r>
            <a:endParaRPr lang="en-GB" noProof="0" dirty="0"/>
          </a:p>
          <a:p>
            <a:endParaRPr lang="en-GB" sz="1200" i="1" kern="1200" noProof="0" dirty="0">
              <a:solidFill>
                <a:schemeClr val="tx1"/>
              </a:solidFill>
              <a:effectLst/>
              <a:latin typeface="+mn-lt"/>
              <a:ea typeface="+mn-ea"/>
              <a:cs typeface="+mn-cs"/>
            </a:endParaRPr>
          </a:p>
          <a:p>
            <a:r>
              <a:rPr lang="en-GB" sz="1200" i="1" kern="1200" noProof="0" dirty="0">
                <a:solidFill>
                  <a:schemeClr val="tx1"/>
                </a:solidFill>
                <a:effectLst/>
                <a:latin typeface="+mn-lt"/>
                <a:ea typeface="+mn-ea"/>
                <a:cs typeface="+mn-cs"/>
              </a:rPr>
              <a:t>Y </a:t>
            </a:r>
            <a:r>
              <a:rPr lang="en-GB" sz="1200" kern="1200" noProof="0" dirty="0">
                <a:solidFill>
                  <a:schemeClr val="tx1"/>
                </a:solidFill>
                <a:effectLst/>
                <a:latin typeface="+mn-lt"/>
                <a:ea typeface="+mn-ea"/>
                <a:cs typeface="+mn-cs"/>
              </a:rPr>
              <a:t>= </a:t>
            </a:r>
            <a:r>
              <a:rPr lang="en-GB" sz="1200" i="1" kern="1200" noProof="0" dirty="0">
                <a:solidFill>
                  <a:schemeClr val="tx1"/>
                </a:solidFill>
                <a:effectLst/>
                <a:latin typeface="+mn-lt"/>
                <a:ea typeface="+mn-ea"/>
                <a:cs typeface="+mn-cs"/>
              </a:rPr>
              <a:t>f</a:t>
            </a:r>
            <a:r>
              <a:rPr lang="en-GB" sz="1200" kern="1200" noProof="0" dirty="0">
                <a:solidFill>
                  <a:schemeClr val="tx1"/>
                </a:solidFill>
                <a:effectLst/>
                <a:latin typeface="+mn-lt"/>
                <a:ea typeface="+mn-ea"/>
                <a:cs typeface="+mn-cs"/>
              </a:rPr>
              <a:t>(</a:t>
            </a:r>
            <a:r>
              <a:rPr lang="en-GB" sz="1200" i="1" kern="1200" noProof="0" dirty="0">
                <a:solidFill>
                  <a:schemeClr val="tx1"/>
                </a:solidFill>
                <a:effectLst/>
                <a:latin typeface="+mn-lt"/>
                <a:ea typeface="+mn-ea"/>
                <a:cs typeface="+mn-cs"/>
              </a:rPr>
              <a:t>X</a:t>
            </a:r>
            <a:r>
              <a:rPr lang="en-GB" sz="1200" kern="1200" noProof="0" dirty="0">
                <a:solidFill>
                  <a:schemeClr val="tx1"/>
                </a:solidFill>
                <a:effectLst/>
                <a:latin typeface="+mn-lt"/>
                <a:ea typeface="+mn-ea"/>
                <a:cs typeface="+mn-cs"/>
              </a:rPr>
              <a:t>)</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this equation, </a:t>
            </a:r>
            <a:r>
              <a:rPr lang="en-GB" sz="1200" i="1" kern="1200" noProof="0" dirty="0">
                <a:solidFill>
                  <a:schemeClr val="tx1"/>
                </a:solidFill>
                <a:effectLst/>
                <a:latin typeface="+mn-lt"/>
                <a:ea typeface="+mn-ea"/>
                <a:cs typeface="+mn-cs"/>
              </a:rPr>
              <a:t>X </a:t>
            </a:r>
            <a:r>
              <a:rPr lang="en-GB" sz="1200" kern="1200" noProof="0" dirty="0">
                <a:solidFill>
                  <a:schemeClr val="tx1"/>
                </a:solidFill>
                <a:effectLst/>
                <a:latin typeface="+mn-lt"/>
                <a:ea typeface="+mn-ea"/>
                <a:cs typeface="+mn-cs"/>
              </a:rPr>
              <a:t>represents inputs, and </a:t>
            </a:r>
            <a:r>
              <a:rPr lang="en-GB" sz="1200" i="1" kern="1200" noProof="0" dirty="0">
                <a:solidFill>
                  <a:schemeClr val="tx1"/>
                </a:solidFill>
                <a:effectLst/>
                <a:latin typeface="+mn-lt"/>
                <a:ea typeface="+mn-ea"/>
                <a:cs typeface="+mn-cs"/>
              </a:rPr>
              <a:t>Y </a:t>
            </a:r>
            <a:r>
              <a:rPr lang="en-GB" sz="1200" kern="1200" noProof="0" dirty="0">
                <a:solidFill>
                  <a:schemeClr val="tx1"/>
                </a:solidFill>
                <a:effectLst/>
                <a:latin typeface="+mn-lt"/>
                <a:ea typeface="+mn-ea"/>
                <a:cs typeface="+mn-cs"/>
              </a:rPr>
              <a:t>outputs. The job of the machine is to learn how to turn </a:t>
            </a:r>
            <a:r>
              <a:rPr lang="en-GB" sz="1200" i="1" kern="1200" noProof="0" dirty="0">
                <a:solidFill>
                  <a:schemeClr val="tx1"/>
                </a:solidFill>
                <a:effectLst/>
                <a:latin typeface="+mn-lt"/>
                <a:ea typeface="+mn-ea"/>
                <a:cs typeface="+mn-cs"/>
              </a:rPr>
              <a:t>X </a:t>
            </a:r>
            <a:r>
              <a:rPr lang="en-GB" sz="1200" kern="1200" noProof="0" dirty="0">
                <a:solidFill>
                  <a:schemeClr val="tx1"/>
                </a:solidFill>
                <a:effectLst/>
                <a:latin typeface="+mn-lt"/>
                <a:ea typeface="+mn-ea"/>
                <a:cs typeface="+mn-cs"/>
              </a:rPr>
              <a:t>into </a:t>
            </a:r>
            <a:r>
              <a:rPr lang="en-GB" sz="1200" i="1" kern="1200" noProof="0" dirty="0">
                <a:solidFill>
                  <a:schemeClr val="tx1"/>
                </a:solidFill>
                <a:effectLst/>
                <a:latin typeface="+mn-lt"/>
                <a:ea typeface="+mn-ea"/>
                <a:cs typeface="+mn-cs"/>
              </a:rPr>
              <a:t>Y</a:t>
            </a:r>
            <a:r>
              <a:rPr lang="en-GB" sz="1200" kern="1200" noProof="0" dirty="0">
                <a:solidFill>
                  <a:schemeClr val="tx1"/>
                </a:solidFill>
                <a:effectLst/>
                <a:latin typeface="+mn-lt"/>
                <a:ea typeface="+mn-ea"/>
                <a:cs typeface="+mn-cs"/>
              </a:rPr>
              <a:t>, effectively building the function defined here by </a:t>
            </a:r>
            <a:r>
              <a:rPr lang="en-GB" sz="1200" i="1" kern="1200" noProof="0" dirty="0">
                <a:solidFill>
                  <a:schemeClr val="tx1"/>
                </a:solidFill>
                <a:effectLst/>
                <a:latin typeface="+mn-lt"/>
                <a:ea typeface="+mn-ea"/>
                <a:cs typeface="+mn-cs"/>
              </a:rPr>
              <a:t>f</a:t>
            </a:r>
            <a:r>
              <a:rPr lang="en-GB" sz="1200" kern="1200" noProof="0" dirty="0">
                <a:solidFill>
                  <a:schemeClr val="tx1"/>
                </a:solidFill>
                <a:effectLst/>
                <a:latin typeface="+mn-lt"/>
                <a:ea typeface="+mn-ea"/>
                <a:cs typeface="+mn-cs"/>
              </a:rPr>
              <a:t>.</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As part of this learning process, a supervisor needs to determine: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learning algorithm to be used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sample data set used to train the machine. In the context of an IT service this may, for example, be rows of structured data from the system of record (e.g. an IT and service management toolset), each of which covers a ‘known good’ previous decision regarding the outputs made by a human, based on a range of inputs.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 supervised-learning system may initially use existing data to train a system. When the results which the system produces have reached a required level of accuracy, the system is considered adequately trained. Any required manual corrections are then made, and ongoing training can continue to improve the reliability of the outputs, reducing the need for continual supervision. </a:t>
            </a:r>
          </a:p>
          <a:p>
            <a:endParaRPr lang="en-GB" noProof="0" dirty="0"/>
          </a:p>
          <a:p>
            <a:r>
              <a:rPr lang="en-GB" sz="1200" kern="1200" noProof="0" dirty="0">
                <a:solidFill>
                  <a:schemeClr val="tx1"/>
                </a:solidFill>
                <a:effectLst/>
                <a:latin typeface="+mn-lt"/>
                <a:ea typeface="+mn-ea"/>
                <a:cs typeface="+mn-cs"/>
              </a:rPr>
              <a:t>Supervised learning is well-suited to both classification problems (e.g. identifying emails that are spam) and regression problems (e.g. analysing when a variable metric is likely to reach a specific threshold).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Unsupervised learning also requires input data, but this approach does not use existing output data from previous decisions and there is no supervisor. Instead, the machine learns from the input data alone.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Unsupervised learning is well-suited to ‘clustering analysis’ (the identification of inherent groupings in data) and ‘dynamic baselining’, which is the prediction of future behaviours of a metric based on its past behaviour. In the context of a digital service, unsupervised learning may, for example, be able to detect previously unknown correlations between causes and effects, such as a likelihood that failure Y will occur when failure X occurs. </a:t>
            </a:r>
            <a:endParaRPr lang="en-GB" noProof="0" dirty="0"/>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3.6.2 Benefits and limitations of machine learning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One of the key advantages of machine learning, in the context of IT services, is its ability to derive valuable results from quantities of data (in terms of breadth, depth, frequency of update, or a combination of the three) which would be difficult for humans to process. This can enable improvements in the efficiency or accuracy of decision-making and may enable the automation of entirely new data-driven decisions, which would not have been practical for humans to evaluate (for example, because of the number of data points being too high).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the performance of a machine-learning system is entirely dependent on its data, the algorithms used within it, and, for supervised systems, the quality of training. If the input data contains inherent bias, this can directly distort results.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This issue has led to some high-profile media coverage, such as when machine-learning systems have exposed and propagated racial bias in source data.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Selecting and implementing the correct algorithm is important and requires a good knowledge of data-science principles and the nature of the data set itself, including such aspects as its outliers. Training a supervised system requires the supervisor to have a clear understanding of which results are actually correct.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Another significant challenge faced by machine-learning systems is the potential for a lack of transparency in the processing of data. In contrast to deterministic algorithmic systems, where the behaviours are defined by humans and can be investigated, the behaviours of a machine-learning system may be difficult to account for, particularly where there are many input parameters.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Deep learning is a subset of machine learning based on artificial neural networks. This learning can be supervised, semi-supervised, or unsupervised, and it relies on computing systems modelled on the biological neural networks found in animal brains. These systems learn by considering examples, gradually tuning the weighting factors driving their processing in each instance.</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85</a:t>
            </a:fld>
            <a:endParaRPr lang="sv-SE"/>
          </a:p>
        </p:txBody>
      </p:sp>
    </p:spTree>
    <p:extLst>
      <p:ext uri="{BB962C8B-B14F-4D97-AF65-F5344CB8AC3E}">
        <p14:creationId xmlns:p14="http://schemas.microsoft.com/office/powerpoint/2010/main" val="38060349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b="1" kern="1200" noProof="0" dirty="0">
                <a:solidFill>
                  <a:schemeClr val="tx1"/>
                </a:solidFill>
                <a:effectLst/>
                <a:latin typeface="+mn-lt"/>
                <a:ea typeface="+mn-ea"/>
                <a:cs typeface="+mn-cs"/>
              </a:rPr>
              <a:t>3.7 Continuous integration, continuous delivery, and continuous deployment </a:t>
            </a:r>
            <a:endParaRPr lang="en-GB" noProof="0" dirty="0"/>
          </a:p>
          <a:p>
            <a:r>
              <a:rPr lang="en-GB" sz="1200" kern="1200" noProof="0" dirty="0">
                <a:solidFill>
                  <a:schemeClr val="tx1"/>
                </a:solidFill>
                <a:effectLst/>
                <a:latin typeface="+mn-lt"/>
                <a:ea typeface="+mn-ea"/>
                <a:cs typeface="+mn-cs"/>
              </a:rPr>
              <a:t>Continuous integration, continuous delivery, and continuous deployment (CI/CD) are descriptive terms for a collection of practices primarily associated with software engineering, which are central to the philosophy of Lean and Agile software development. The adoption of these practices has grown rapidly, and it is important to understand the defining characteristics of CI/CD and the wider context of evolving system development practices when implementing services that are underpinned by software development.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These approaches are supported by the software development and management, service validation and testing, deployment management, infrastructure and platform management, and release management practices. These practices involve specific skills, processes, procedures, automation tools, and agreements with third parties. They enable the continuous pipeline for integration, delivery, and deployment, which would also affect the design of other practices, such as service configuration management, monitoring and event management, incident management, and others.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CI/CD is, effectively, a practical methodology for delivering software in an Agile manner, consistent with the set of principles defined in the Agile Manifesto: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Our highest priority is to satisfy the customer through early and continuous delivery of valuable software.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Welcome changing requirements, even late in development. Agile processes harness change for the customer’s competitive advantage.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Deliver working software frequently, from a couple of weeks to a couple of months, with a preference to the shorter timescale.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Business people and developers must work together daily throughout the project.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Build projects around motivated individuals. Give them the environment and support they need, and trust them to get the job done.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most efficient and effective method of conveying information to and within a development team is face-to-face conversation.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Working software is the primary measure of progress.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Agile processes promote sustainable development. The sponsors, developers, and users should be able to maintain a constant pace indefinitely.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Continuous attention to technical excellence and good design enhances agility.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Simplicity – the art of maximizing the amount of work not done – is essential.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The best architectures, requirements, and designs emerge from self-organizing teams.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At regular intervals, the team reflects on how to become more effective, then tunes and adjusts its behaviour accordingly.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CI/CD, and the broader principles followed by the Agile movement, are commonly regarded as being the complete opposite of the waterfall approach to service development, which defines the process of system development/implementation as a linear series of phases, with each phase only commenced once the previous step has been completed.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CI/CD is sometimes conflated or confused with DevOps, but this is a simplistic viewpoint. While the establishment of CI/CD is inherent to its adoption, DevOps has a much broader context, encompassing team organization and culture in addition to any specific mechanics for system delivery.</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86</a:t>
            </a:fld>
            <a:endParaRPr lang="sv-SE"/>
          </a:p>
        </p:txBody>
      </p:sp>
    </p:spTree>
    <p:extLst>
      <p:ext uri="{BB962C8B-B14F-4D97-AF65-F5344CB8AC3E}">
        <p14:creationId xmlns:p14="http://schemas.microsoft.com/office/powerpoint/2010/main" val="27369578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2000" b="1" kern="1200" noProof="0" dirty="0">
                <a:solidFill>
                  <a:schemeClr val="tx1"/>
                </a:solidFill>
                <a:effectLst/>
                <a:latin typeface="+mn-lt"/>
                <a:ea typeface="+mn-ea"/>
                <a:cs typeface="+mn-cs"/>
              </a:rPr>
              <a:t>3.7.1 </a:t>
            </a:r>
            <a:r>
              <a:rPr lang="en-GB" sz="1200" b="1" kern="1200" noProof="0" dirty="0">
                <a:solidFill>
                  <a:schemeClr val="tx1"/>
                </a:solidFill>
                <a:effectLst/>
                <a:latin typeface="+mn-lt"/>
                <a:ea typeface="+mn-ea"/>
                <a:cs typeface="+mn-cs"/>
              </a:rPr>
              <a:t>Goals and value measurements </a:t>
            </a:r>
          </a:p>
          <a:p>
            <a:r>
              <a:rPr lang="en-GB" sz="1200" kern="1200" noProof="0" dirty="0">
                <a:solidFill>
                  <a:schemeClr val="tx1"/>
                </a:solidFill>
                <a:effectLst/>
                <a:latin typeface="+mn-lt"/>
                <a:ea typeface="+mn-ea"/>
                <a:cs typeface="+mn-cs"/>
              </a:rPr>
              <a:t>CI/CD has a primary goal of enabling smaller, high-frequency deployments of changes to systems. This is intended to reduce risk (by making each deployment less complex) while simultaneously increasing the velocity of value co-creation (by enabling useful changes to be delivered more quickly to consumers). Small changes are easier to comprehend, consume, test, troubleshoot and (where necessary) roll back.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Agile movement is founded on a rejection of large, complex projects that have extensive payloads delivered on an infrequent basis. Such projects are seen as ineffective, primarily because: </a:t>
            </a:r>
            <a:endParaRPr lang="en-GB" noProof="0" dirty="0">
              <a:effectLst/>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complexity of large production deployments increases the risk of introducing new issues and makes troubleshooting more difficult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long periods between releases reduce the opportunity to deliver value quickly. This leads to opportunity costs and reduces an organization’s ability to adapt its services to new, emergent conditions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linear development frameworks reduce the opportunity to interact on a regular basis with consumers, increasing the chances that a solution will be delivered that is sub-optimal for the consumer’s needs.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CI/CD teams often define their success on their ability to deliver code changes to production systems quickly, efficiently, and reliably. When designing services which are underpinned by the work of software developers practicing CI/CD, it is important to be aware of these goals.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A fundamental part of CI/CD is the optimization of the flow of changes from development to production. CI/CD teams also typically have a strong focus on the identification and removal of bottlenecks that reduce the speed of delivery. </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This often results in a strong focus on automating aspects of delivery which would otherwise require significant manual effort. While maintaining a high velocity of deployments is important to CI/CD, teams must also ensure that each change maintains an appropriate level of quality. Validation and testing of each change remain critical, but because they need to be completed quickly, these processes are often automated.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87</a:t>
            </a:fld>
            <a:endParaRPr lang="sv-SE"/>
          </a:p>
        </p:txBody>
      </p:sp>
    </p:spTree>
    <p:extLst>
      <p:ext uri="{BB962C8B-B14F-4D97-AF65-F5344CB8AC3E}">
        <p14:creationId xmlns:p14="http://schemas.microsoft.com/office/powerpoint/2010/main" val="10435052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lvl="0"/>
            <a:r>
              <a:rPr lang="en-GB" sz="2000" b="1" kern="1200" noProof="0" dirty="0">
                <a:solidFill>
                  <a:schemeClr val="tx1"/>
                </a:solidFill>
                <a:effectLst/>
                <a:latin typeface="+mn-lt"/>
                <a:ea typeface="+mn-ea"/>
                <a:cs typeface="+mn-cs"/>
              </a:rPr>
              <a:t>3.7.2 </a:t>
            </a:r>
            <a:r>
              <a:rPr lang="en-GB" sz="1200" b="1" kern="1200" noProof="0" dirty="0">
                <a:solidFill>
                  <a:schemeClr val="tx1"/>
                </a:solidFill>
                <a:effectLst/>
                <a:latin typeface="+mn-lt"/>
                <a:ea typeface="+mn-ea"/>
                <a:cs typeface="+mn-cs"/>
              </a:rPr>
              <a:t>The CI/CD pipeline </a:t>
            </a:r>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A key component of the implementation of CI/CD is the pipeline. This term defines the set of tools, integrations, practices, and guardrails which allow a continuous and substantially automated flow of changes, from their initial design and development through to deployment into production. </a:t>
            </a:r>
            <a:endParaRPr lang="en-GB" noProof="0" dirty="0">
              <a:effectLst/>
            </a:endParaRPr>
          </a:p>
          <a:p>
            <a:endParaRPr lang="en-GB" noProof="0" dirty="0">
              <a:effectLst/>
            </a:endParaRPr>
          </a:p>
          <a:p>
            <a:r>
              <a:rPr lang="en-GB" sz="1200" kern="1200" noProof="0" dirty="0">
                <a:solidFill>
                  <a:schemeClr val="tx1"/>
                </a:solidFill>
                <a:effectLst/>
                <a:latin typeface="+mn-lt"/>
                <a:ea typeface="+mn-ea"/>
                <a:cs typeface="+mn-cs"/>
              </a:rPr>
              <a:t>This flow is typically broken up into three different stages: </a:t>
            </a:r>
            <a:endParaRPr lang="en-GB" noProof="0" dirty="0"/>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Build automation (the CI phase) </a:t>
            </a:r>
            <a:r>
              <a:rPr lang="en-GB" sz="1200" kern="1200" noProof="0" dirty="0">
                <a:solidFill>
                  <a:schemeClr val="tx1"/>
                </a:solidFill>
                <a:effectLst/>
                <a:latin typeface="+mn-lt"/>
                <a:ea typeface="+mn-ea"/>
                <a:cs typeface="+mn-cs"/>
              </a:rPr>
              <a:t>This stage encompasses coding practices, such as version control, and the merging of multiple developers’ changes into one branch.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Test automation </a:t>
            </a:r>
            <a:r>
              <a:rPr lang="en-GB" sz="1200" kern="1200" noProof="0" dirty="0">
                <a:solidFill>
                  <a:schemeClr val="tx1"/>
                </a:solidFill>
                <a:effectLst/>
                <a:latin typeface="+mn-lt"/>
                <a:ea typeface="+mn-ea"/>
                <a:cs typeface="+mn-cs"/>
              </a:rPr>
              <a:t>In this stage, each change is automatically tested and validated as part of the flow chain from development.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Deployment automation </a:t>
            </a:r>
            <a:r>
              <a:rPr lang="en-GB" sz="1200" kern="1200" noProof="0" dirty="0">
                <a:solidFill>
                  <a:schemeClr val="tx1"/>
                </a:solidFill>
                <a:effectLst/>
                <a:latin typeface="+mn-lt"/>
                <a:ea typeface="+mn-ea"/>
                <a:cs typeface="+mn-cs"/>
              </a:rPr>
              <a:t>This stage involves the automation of the actual process of moving code from pre-production environments to the production service. </a:t>
            </a:r>
          </a:p>
          <a:p>
            <a:endParaRPr lang="en-GB" noProof="0" dirty="0">
              <a:effectLst/>
            </a:endParaRPr>
          </a:p>
          <a:p>
            <a:r>
              <a:rPr lang="en-GB" sz="1200" kern="1200" noProof="0" dirty="0">
                <a:solidFill>
                  <a:schemeClr val="tx1"/>
                </a:solidFill>
                <a:effectLst/>
                <a:latin typeface="+mn-lt"/>
                <a:ea typeface="+mn-ea"/>
                <a:cs typeface="+mn-cs"/>
              </a:rPr>
              <a:t>A significant focus for organizations or teams implementing CI/CD is the reduction of pieces of work requiring manual effort. (If left unchanged, these would impede the flow of the CI/CD pipeline without delivering a proportional amount of specific value.) This kind of work is sometimes referred to as ‘toil’. Google’s </a:t>
            </a:r>
            <a:r>
              <a:rPr lang="en-GB" sz="1200" i="1" kern="1200" noProof="0" dirty="0">
                <a:solidFill>
                  <a:schemeClr val="tx1"/>
                </a:solidFill>
                <a:effectLst/>
                <a:latin typeface="+mn-lt"/>
                <a:ea typeface="+mn-ea"/>
                <a:cs typeface="+mn-cs"/>
              </a:rPr>
              <a:t>Site Reliability Engineering</a:t>
            </a:r>
            <a:r>
              <a:rPr lang="en-GB" sz="800" kern="1200" noProof="0" dirty="0">
                <a:solidFill>
                  <a:schemeClr val="tx1"/>
                </a:solidFill>
                <a:effectLst/>
                <a:latin typeface="+mn-lt"/>
                <a:ea typeface="+mn-ea"/>
                <a:cs typeface="+mn-cs"/>
              </a:rPr>
              <a:t> </a:t>
            </a:r>
            <a:r>
              <a:rPr lang="en-GB" sz="1200" kern="1200" noProof="0" dirty="0">
                <a:solidFill>
                  <a:schemeClr val="tx1"/>
                </a:solidFill>
                <a:effectLst/>
                <a:latin typeface="+mn-lt"/>
                <a:ea typeface="+mn-ea"/>
                <a:cs typeface="+mn-cs"/>
              </a:rPr>
              <a:t>defines toil as work which exhibits some or all of a set of certain characteristics: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Manual </a:t>
            </a:r>
            <a:r>
              <a:rPr lang="en-GB" sz="1200" kern="1200" noProof="0" dirty="0">
                <a:solidFill>
                  <a:schemeClr val="tx1"/>
                </a:solidFill>
                <a:effectLst/>
                <a:latin typeface="+mn-lt"/>
                <a:ea typeface="+mn-ea"/>
                <a:cs typeface="+mn-cs"/>
              </a:rPr>
              <a:t>Work which requires hands-on time from humans.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Repetitive </a:t>
            </a:r>
            <a:r>
              <a:rPr lang="en-GB" sz="1200" kern="1200" noProof="0" dirty="0">
                <a:solidFill>
                  <a:schemeClr val="tx1"/>
                </a:solidFill>
                <a:effectLst/>
                <a:latin typeface="+mn-lt"/>
                <a:ea typeface="+mn-ea"/>
                <a:cs typeface="+mn-cs"/>
              </a:rPr>
              <a:t>Work in which the same tasks are repeated over and over again.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Automatable </a:t>
            </a:r>
            <a:r>
              <a:rPr lang="en-GB" sz="1200" kern="1200" noProof="0" dirty="0">
                <a:solidFill>
                  <a:schemeClr val="tx1"/>
                </a:solidFill>
                <a:effectLst/>
                <a:latin typeface="+mn-lt"/>
                <a:ea typeface="+mn-ea"/>
                <a:cs typeface="+mn-cs"/>
              </a:rPr>
              <a:t>Work which does not require specific human judgement and so could be achieved by a machine instead.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Tactical </a:t>
            </a:r>
            <a:r>
              <a:rPr lang="en-GB" sz="1200" kern="1200" noProof="0" dirty="0">
                <a:solidFill>
                  <a:schemeClr val="tx1"/>
                </a:solidFill>
                <a:effectLst/>
                <a:latin typeface="+mn-lt"/>
                <a:ea typeface="+mn-ea"/>
                <a:cs typeface="+mn-cs"/>
              </a:rPr>
              <a:t>Work which is interrupt-driven and reactive rather than strategy-driven and proactive.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Devoid of enduring value </a:t>
            </a:r>
            <a:r>
              <a:rPr lang="en-GB" sz="1200" kern="1200" noProof="0" dirty="0">
                <a:solidFill>
                  <a:schemeClr val="tx1"/>
                </a:solidFill>
                <a:effectLst/>
                <a:latin typeface="+mn-lt"/>
                <a:ea typeface="+mn-ea"/>
                <a:cs typeface="+mn-cs"/>
              </a:rPr>
              <a:t>Work which does not make any permanent improvement in the service, leaving it in the same state after the task has finished. </a:t>
            </a:r>
            <a:endParaRPr lang="en-GB"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noProof="0" dirty="0">
                <a:solidFill>
                  <a:schemeClr val="tx1"/>
                </a:solidFill>
                <a:effectLst/>
                <a:latin typeface="+mn-lt"/>
                <a:ea typeface="+mn-ea"/>
                <a:cs typeface="+mn-cs"/>
              </a:rPr>
              <a:t>Linearly scaling </a:t>
            </a:r>
            <a:r>
              <a:rPr lang="en-GB" sz="1200" kern="1200" noProof="0" dirty="0">
                <a:solidFill>
                  <a:schemeClr val="tx1"/>
                </a:solidFill>
                <a:effectLst/>
                <a:latin typeface="+mn-lt"/>
                <a:ea typeface="+mn-ea"/>
                <a:cs typeface="+mn-cs"/>
              </a:rPr>
              <a:t>Work which scales up in proportion to the service size, traffic volume, or user count.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When designing and implementing a service which relies on the effective operation of CI/CD practices, it is important to either eliminate or avoid toil. Failing to do so can limit the scalability of the service, and unnecessarily increase the cost of delivering it, particularly as the service grows.</a:t>
            </a:r>
          </a:p>
          <a:p>
            <a:pPr lvl="0"/>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88</a:t>
            </a:fld>
            <a:endParaRPr lang="sv-SE"/>
          </a:p>
        </p:txBody>
      </p:sp>
    </p:spTree>
    <p:extLst>
      <p:ext uri="{BB962C8B-B14F-4D97-AF65-F5344CB8AC3E}">
        <p14:creationId xmlns:p14="http://schemas.microsoft.com/office/powerpoint/2010/main" val="2834829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b="1" kern="1200" noProof="0" dirty="0">
                <a:solidFill>
                  <a:schemeClr val="tx1"/>
                </a:solidFill>
                <a:effectLst/>
                <a:latin typeface="+mn-lt"/>
                <a:ea typeface="+mn-ea"/>
                <a:cs typeface="+mn-cs"/>
              </a:rPr>
              <a:t>3.7.3 Aligning CI/CD with ITIL </a:t>
            </a:r>
            <a:endParaRPr lang="en-GB" noProof="0" dirty="0">
              <a:effectLst/>
            </a:endParaRPr>
          </a:p>
          <a:p>
            <a:r>
              <a:rPr lang="en-GB" sz="1200" kern="1200" noProof="0" dirty="0">
                <a:solidFill>
                  <a:schemeClr val="tx1"/>
                </a:solidFill>
                <a:effectLst/>
                <a:latin typeface="+mn-lt"/>
                <a:ea typeface="+mn-ea"/>
                <a:cs typeface="+mn-cs"/>
              </a:rPr>
              <a:t>The core aspects of Agile software development and, by extension, CI/CD, are closely aligned with each of the ITIL guiding principles: </a:t>
            </a:r>
          </a:p>
          <a:p>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Focus on value </a:t>
            </a:r>
            <a:r>
              <a:rPr lang="en-GB" sz="1200" kern="1200" noProof="0" dirty="0">
                <a:solidFill>
                  <a:schemeClr val="tx1"/>
                </a:solidFill>
                <a:effectLst/>
                <a:latin typeface="+mn-lt"/>
                <a:ea typeface="+mn-ea"/>
                <a:cs typeface="+mn-cs"/>
              </a:rPr>
              <a:t>Agile development is intended to deliver early and continuous value to the customer.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Start where you are </a:t>
            </a:r>
            <a:r>
              <a:rPr lang="en-GB" sz="1200" kern="1200" noProof="0" dirty="0">
                <a:solidFill>
                  <a:schemeClr val="tx1"/>
                </a:solidFill>
                <a:effectLst/>
                <a:latin typeface="+mn-lt"/>
                <a:ea typeface="+mn-ea"/>
                <a:cs typeface="+mn-cs"/>
              </a:rPr>
              <a:t>Agile is built on the concept of continuous, incremental development rather than large releases after lengthy development cycles.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Progress iteratively with feedback </a:t>
            </a:r>
            <a:r>
              <a:rPr lang="en-GB" sz="1200" kern="1200" noProof="0" dirty="0">
                <a:solidFill>
                  <a:schemeClr val="tx1"/>
                </a:solidFill>
                <a:effectLst/>
                <a:latin typeface="+mn-lt"/>
                <a:ea typeface="+mn-ea"/>
                <a:cs typeface="+mn-cs"/>
              </a:rPr>
              <a:t>Agile advocates continuous feedback loops.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Collaborate and promote visibility </a:t>
            </a:r>
            <a:r>
              <a:rPr lang="en-GB" sz="1200" kern="1200" noProof="0" dirty="0">
                <a:solidFill>
                  <a:schemeClr val="tx1"/>
                </a:solidFill>
                <a:effectLst/>
                <a:latin typeface="+mn-lt"/>
                <a:ea typeface="+mn-ea"/>
                <a:cs typeface="+mn-cs"/>
              </a:rPr>
              <a:t>Good Agile product delivery requires effective visualization of work to all delivery participants, as well as constant interaction with the consumer of the delivered service.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Think and work holistically </a:t>
            </a:r>
            <a:r>
              <a:rPr lang="en-GB" sz="1200" kern="1200" noProof="0" dirty="0">
                <a:solidFill>
                  <a:schemeClr val="tx1"/>
                </a:solidFill>
                <a:effectLst/>
                <a:latin typeface="+mn-lt"/>
                <a:ea typeface="+mn-ea"/>
                <a:cs typeface="+mn-cs"/>
              </a:rPr>
              <a:t>Agile development focuses on the big picture of the business and the goals the consumer expects to achieve.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Keep it simple and practical </a:t>
            </a:r>
            <a:r>
              <a:rPr lang="en-GB" sz="1200" kern="1200" noProof="0" dirty="0">
                <a:solidFill>
                  <a:schemeClr val="tx1"/>
                </a:solidFill>
                <a:effectLst/>
                <a:latin typeface="+mn-lt"/>
                <a:ea typeface="+mn-ea"/>
                <a:cs typeface="+mn-cs"/>
              </a:rPr>
              <a:t>Agile development is founded on Lean principles. As such, non-productive, low-value activities are regarded as waste and are eliminated. </a:t>
            </a:r>
            <a:endParaRPr lang="en-GB"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Optimize and automate </a:t>
            </a:r>
            <a:r>
              <a:rPr lang="en-GB" sz="1200" kern="1200" noProof="0" dirty="0">
                <a:solidFill>
                  <a:schemeClr val="tx1"/>
                </a:solidFill>
                <a:effectLst/>
                <a:latin typeface="+mn-lt"/>
                <a:ea typeface="+mn-ea"/>
                <a:cs typeface="+mn-cs"/>
              </a:rPr>
              <a:t>Continuous feedback loops and reduction of toil are fundamental to good Agile practices. When working with CI/CD processes and the teams responsible for them, individuals and teams should actively seek opportunities to enhance their success. </a:t>
            </a:r>
          </a:p>
          <a:p>
            <a:pPr lvl="0"/>
            <a:endParaRPr lang="en-GB" noProof="0" dirty="0">
              <a:effectLst/>
            </a:endParaRPr>
          </a:p>
          <a:p>
            <a:pPr lvl="0"/>
            <a:r>
              <a:rPr lang="en-GB" sz="1200" kern="1200" noProof="0" dirty="0">
                <a:solidFill>
                  <a:schemeClr val="tx1"/>
                </a:solidFill>
                <a:effectLst/>
                <a:latin typeface="+mn-lt"/>
                <a:ea typeface="+mn-ea"/>
                <a:cs typeface="+mn-cs"/>
              </a:rPr>
              <a:t>For instance, rather than starting with the presumption that changes progressing through the CI/CD pipeline need to be controlled, it could be worth considering whether there might be better ways to enable those changes. </a:t>
            </a:r>
          </a:p>
          <a:p>
            <a:pPr lvl="0"/>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Some examples of how this might be achieved could include: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Taking work away from the development teams and centralizing it in the change function in a way which reduces overall toil (e.g. if development is taking place in a regulated environment, are there checkpoint tasks currently undertaken by developers which could be centralized in the change team?)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Bringing broader business context to risk assessment, helping to better quantify the risk of specific changes, and, ideally, to find changes that are lower risk and that may have a smoother path though the CI/CD pipeline.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Relaxing pre-defined controls in favour of ‘guardrails’, thereby allowing individual teams more flexibility to innovate and establish their own change procedures, while still maintaining confidence in the overall safety of the CI/CD process.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89</a:t>
            </a:fld>
            <a:endParaRPr lang="sv-SE"/>
          </a:p>
        </p:txBody>
      </p:sp>
    </p:spTree>
    <p:extLst>
      <p:ext uri="{BB962C8B-B14F-4D97-AF65-F5344CB8AC3E}">
        <p14:creationId xmlns:p14="http://schemas.microsoft.com/office/powerpoint/2010/main" val="89896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EB765-F58D-064F-BEDA-3F004F198AC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3635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noProof="0" dirty="0">
                <a:solidFill>
                  <a:schemeClr val="tx1"/>
                </a:solidFill>
                <a:effectLst/>
                <a:latin typeface="+mn-lt"/>
                <a:ea typeface="+mn-ea"/>
                <a:cs typeface="+mn-cs"/>
              </a:rPr>
              <a:t>3.7.4 CI/CD does not suit every situation </a:t>
            </a:r>
            <a:endParaRPr lang="en-GB" b="1" noProof="0" dirty="0">
              <a:effectLst/>
            </a:endParaRPr>
          </a:p>
          <a:p>
            <a:r>
              <a:rPr lang="en-GB" sz="1200" kern="1200" noProof="0" dirty="0">
                <a:solidFill>
                  <a:schemeClr val="tx1"/>
                </a:solidFill>
                <a:effectLst/>
                <a:latin typeface="+mn-lt"/>
                <a:ea typeface="+mn-ea"/>
                <a:cs typeface="+mn-cs"/>
              </a:rPr>
              <a:t>Agile approaches, such as CI/CD, are well suited to situations where there is a high uncertainty about present and future requirements for a service, and where risks associated with errors or failure are of relatively low impact or can be managed quickly. In these cases, the iterative nature of CI/CD enables the ongoing development of the service to respond to, and drive, an increasing understanding of the customer’s demands and the best way to deliver value to them.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However, plan-based approaches, such as the waterfall method, may still be more suitable in some situations; for example, where there is a high certainty about the requirements of the service, or where safety demands the use of large-batch deployments which are not well suited to the Agile approach. In practice, particularly in larger and more complex organizations, a service will often depend on multiple elements which are delivered using different approaches.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90</a:t>
            </a:fld>
            <a:endParaRPr lang="sv-SE"/>
          </a:p>
        </p:txBody>
      </p:sp>
    </p:spTree>
    <p:extLst>
      <p:ext uri="{BB962C8B-B14F-4D97-AF65-F5344CB8AC3E}">
        <p14:creationId xmlns:p14="http://schemas.microsoft.com/office/powerpoint/2010/main" val="28277261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3600" b="1" kern="1200" noProof="0" dirty="0">
                <a:solidFill>
                  <a:schemeClr val="tx1"/>
                </a:solidFill>
                <a:effectLst/>
                <a:latin typeface="+mn-lt"/>
                <a:ea typeface="+mn-ea"/>
                <a:cs typeface="+mn-cs"/>
              </a:rPr>
              <a:t>3.8 </a:t>
            </a:r>
            <a:r>
              <a:rPr lang="en-GB" sz="1200" b="1" kern="1200" noProof="0" dirty="0">
                <a:solidFill>
                  <a:schemeClr val="tx1"/>
                </a:solidFill>
                <a:effectLst/>
                <a:latin typeface="+mn-lt"/>
                <a:ea typeface="+mn-ea"/>
                <a:cs typeface="+mn-cs"/>
              </a:rPr>
              <a:t>The value of an effective information model</a:t>
            </a:r>
            <a:endParaRPr lang="en-GB" b="1" noProof="0" dirty="0">
              <a:effectLst/>
            </a:endParaRPr>
          </a:p>
          <a:p>
            <a:r>
              <a:rPr lang="en-GB" sz="1200" kern="1200" noProof="0" dirty="0">
                <a:solidFill>
                  <a:schemeClr val="tx1"/>
                </a:solidFill>
                <a:effectLst/>
                <a:latin typeface="+mn-lt"/>
                <a:ea typeface="+mn-ea"/>
                <a:cs typeface="+mn-cs"/>
              </a:rPr>
              <a:t>As digital transformation progresses, the organizations’ business operations continually become more closely aligned with, and dependent on, their technology systems and services. As this happens, information can increasingly become a constraint on the effective delivery of services. Several factors can contribute to this issue: </a:t>
            </a:r>
            <a:endParaRPr lang="en-GB" noProof="0" dirty="0">
              <a:effectLst/>
            </a:endParaRPr>
          </a:p>
          <a:p>
            <a:pPr lvl="0"/>
            <a:endParaRPr lang="en-GB" sz="11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organization may distribute information inconsistently and sporadically across multiple IT systems and beyond (some, for instance, may be kept in physical media, while other critical data and knowledge may only exist in people’s heads).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The quality of the information may be overestimated or unclear.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Multiple systems, increasingly running on multiple infrastructure types, may be critical to the operation of the organization’s services, but exactly how critical they are may not be clear.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Inconsistent terminology may be used across different parts of the organization.</a:t>
            </a:r>
            <a:br>
              <a:rPr lang="en-GB" sz="1200" kern="1200" noProof="0" dirty="0">
                <a:solidFill>
                  <a:schemeClr val="tx1"/>
                </a:solidFill>
                <a:effectLst/>
                <a:latin typeface="+mn-lt"/>
                <a:ea typeface="+mn-ea"/>
                <a:cs typeface="+mn-cs"/>
              </a:rPr>
            </a:b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To combat this type of challenge, organizations are increasingly using an information model with the aim of developing a shared understanding of their information, terminology, systems, and structure.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value of such a model is multifaceted. It can be a key enablement tool for transforming processes and practices, integrating technologies, gaining an accurate overview of strengths and weaknesses in the service framework, and driving informed decisions at multiple levels in the organization. </a:t>
            </a:r>
            <a:endParaRPr lang="en-GB" noProof="0" dirty="0">
              <a:effectLst/>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Successful results-based measurement requires a clear understanding of the expected outcomes and results, not only for individual systems but for the organization as a whole. Goals must therefore be aligned with those of the organization. They must be agreed, understood, and documented; as must the methods by which their achievement will be measured. Results-based measurements also provide information on the effectiveness and efficiency of the services.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91</a:t>
            </a:fld>
            <a:endParaRPr lang="sv-SE"/>
          </a:p>
        </p:txBody>
      </p:sp>
    </p:spTree>
    <p:extLst>
      <p:ext uri="{BB962C8B-B14F-4D97-AF65-F5344CB8AC3E}">
        <p14:creationId xmlns:p14="http://schemas.microsoft.com/office/powerpoint/2010/main" val="6067355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sz="2000" b="1" kern="1200" noProof="0" dirty="0">
                <a:solidFill>
                  <a:schemeClr val="tx1"/>
                </a:solidFill>
                <a:effectLst/>
                <a:latin typeface="+mn-lt"/>
                <a:ea typeface="+mn-ea"/>
                <a:cs typeface="+mn-cs"/>
              </a:rPr>
              <a:t>3.8.1 </a:t>
            </a:r>
            <a:r>
              <a:rPr lang="en-GB" sz="1200" b="1" kern="1200" noProof="0" dirty="0">
                <a:solidFill>
                  <a:schemeClr val="tx1"/>
                </a:solidFill>
                <a:effectLst/>
                <a:latin typeface="+mn-lt"/>
                <a:ea typeface="+mn-ea"/>
                <a:cs typeface="+mn-cs"/>
              </a:rPr>
              <a:t>Anatomy of an information model </a:t>
            </a:r>
            <a:endParaRPr lang="en-GB" b="1" noProof="0" dirty="0">
              <a:effectLst/>
            </a:endParaRPr>
          </a:p>
          <a:p>
            <a:r>
              <a:rPr lang="en-GB" sz="1200" kern="1200" noProof="0" dirty="0">
                <a:solidFill>
                  <a:schemeClr val="tx1"/>
                </a:solidFill>
                <a:effectLst/>
                <a:latin typeface="+mn-lt"/>
                <a:ea typeface="+mn-ea"/>
                <a:cs typeface="+mn-cs"/>
              </a:rPr>
              <a:t>There is no single definition of an information model, but an effective one will typically consist of several core elements including: </a:t>
            </a:r>
            <a:endParaRPr lang="en-GB" noProof="0" dirty="0">
              <a:effectLst/>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definitions of key facts, terminology, activities, and practices within the organization </a:t>
            </a: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structural representations of key components of the organization’s technology and business services, and the relationships between them.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The ideal level of detail held within a model will vary, not just between organizations but within them. Areas of business which are undergoing more rapid change or more significant investment, for example, will warrant more detail in an information model than areas which are relatively static.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While some organizations may choose to create an information model from scratch, others may decide to adopt (at least initially) one of a number of established models that focus on technology operations in large organizations. </a:t>
            </a:r>
            <a:endParaRPr lang="en-GB" noProof="0" dirty="0">
              <a:effectLst/>
            </a:endParaRP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Two examples of this are: </a:t>
            </a:r>
            <a:endParaRPr lang="en-GB" noProof="0" dirty="0">
              <a:effectLst/>
            </a:endParaRPr>
          </a:p>
          <a:p>
            <a:pPr marL="171450" lvl="0" indent="-171450">
              <a:buFont typeface="Arial" panose="020B0604020202020204" pitchFamily="34" charset="0"/>
              <a:buChar char="•"/>
            </a:pPr>
            <a:r>
              <a:rPr lang="en-GB" sz="1200" b="1" kern="1200" noProof="0" dirty="0">
                <a:solidFill>
                  <a:schemeClr val="tx1"/>
                </a:solidFill>
                <a:effectLst/>
                <a:latin typeface="+mn-lt"/>
                <a:ea typeface="+mn-ea"/>
                <a:cs typeface="+mn-cs"/>
              </a:rPr>
              <a:t>Common Information Model (managed by DMTF) - </a:t>
            </a:r>
            <a:r>
              <a:rPr lang="en-GB" sz="1200" kern="1200" noProof="0" dirty="0">
                <a:solidFill>
                  <a:schemeClr val="tx1"/>
                </a:solidFill>
                <a:effectLst/>
                <a:latin typeface="+mn-lt"/>
                <a:ea typeface="+mn-ea"/>
                <a:cs typeface="+mn-cs"/>
              </a:rPr>
              <a:t>A set of open standards setting out a common (and growing) definition of management information across a wide range of IT infrastructure, including modern cloud and virtualization technologies. </a:t>
            </a:r>
            <a:endParaRPr lang="en-GB" noProof="0" dirty="0">
              <a:effectLst/>
            </a:endParaRPr>
          </a:p>
          <a:p>
            <a:pPr marL="171450" lvl="0" indent="-171450">
              <a:buFont typeface="Arial" panose="020B0604020202020204" pitchFamily="34" charset="0"/>
              <a:buChar char="•"/>
            </a:pPr>
            <a:r>
              <a:rPr lang="en-GB" sz="1200" b="1" kern="1200" noProof="0" dirty="0" err="1">
                <a:solidFill>
                  <a:schemeClr val="tx1"/>
                </a:solidFill>
                <a:effectLst/>
                <a:latin typeface="+mn-lt"/>
                <a:ea typeface="+mn-ea"/>
                <a:cs typeface="+mn-cs"/>
              </a:rPr>
              <a:t>Frameworx</a:t>
            </a:r>
            <a:r>
              <a:rPr lang="en-GB" sz="1200" b="1" kern="1200" noProof="0" dirty="0">
                <a:solidFill>
                  <a:schemeClr val="tx1"/>
                </a:solidFill>
                <a:effectLst/>
                <a:latin typeface="+mn-lt"/>
                <a:ea typeface="+mn-ea"/>
                <a:cs typeface="+mn-cs"/>
              </a:rPr>
              <a:t> - </a:t>
            </a:r>
            <a:r>
              <a:rPr lang="en-GB" sz="1200" kern="1200" noProof="0" dirty="0">
                <a:solidFill>
                  <a:schemeClr val="tx1"/>
                </a:solidFill>
                <a:effectLst/>
                <a:latin typeface="+mn-lt"/>
                <a:ea typeface="+mn-ea"/>
                <a:cs typeface="+mn-cs"/>
              </a:rPr>
              <a:t>A set of ‘best practices and standards that, when adopted, enable a service-oriented, highly automated, and efficient approach to business operations’. Particularly focused on telecommunications and managed by TM Forum, it is a widely used framework in that industry.</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92</a:t>
            </a:fld>
            <a:endParaRPr lang="sv-SE"/>
          </a:p>
        </p:txBody>
      </p:sp>
    </p:spTree>
    <p:extLst>
      <p:ext uri="{BB962C8B-B14F-4D97-AF65-F5344CB8AC3E}">
        <p14:creationId xmlns:p14="http://schemas.microsoft.com/office/powerpoint/2010/main" val="35880650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sz="1200" b="1" kern="1200" noProof="0" dirty="0">
                <a:solidFill>
                  <a:schemeClr val="tx1"/>
                </a:solidFill>
                <a:effectLst/>
                <a:latin typeface="+mn-lt"/>
                <a:ea typeface="+mn-ea"/>
                <a:cs typeface="+mn-cs"/>
              </a:rPr>
              <a:t>3.9.1 Integrated service management toolsets</a:t>
            </a:r>
            <a:endParaRPr lang="en-GB" b="1" noProof="0" dirty="0"/>
          </a:p>
          <a:p>
            <a:r>
              <a:rPr lang="en-GB" sz="1200" kern="1200" noProof="0" dirty="0">
                <a:solidFill>
                  <a:schemeClr val="tx1"/>
                </a:solidFill>
                <a:effectLst/>
                <a:latin typeface="+mn-lt"/>
                <a:ea typeface="+mn-ea"/>
                <a:cs typeface="+mn-cs"/>
              </a:rPr>
              <a:t>Some vendors have been offering integrated toolsets for service management since the 1990s. These toolsets automate records and workflow management and act as engagement and communication tools, with many aiming to support a holistic information model for service management. The majority of these toolsets are designed to automate the service management practices recommended by ITIL, and they are constantly evolving to adopt new technologies.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most-used functionalities of these toolsets are the systems of record and systems of engagement. These are used to raise, classify, prioritize, escalate, and resolve issues, requests, and changes for items and areas of business and technology infrastructure (including people, IT, departments, services, and functional areas).This includes real-time management of expectations for delivery and fulfilment, approval, escalation, and consumption, as well as other administrative functions around inventory, finance, and lifecycle management.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value of these toolsets is in the real-time dynamic ability to manage volumes of work, which range from small and simple to complex and large, and to provide reporting and business analytics on performance, trends, improvements, costs, and risks. In addition, the toolsets offer accountability and audit trails on the delivery of work and management of ‘service’ assets and resources.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Organizations of various size and reputation use these toolsets in some form or another to optimize routine record keeping and demonstrate some levels of accountability, consistency, and control. However, most organizations have only made use of the basic functions in the toolsets (incident management, SLM, inventory management) and ignored the opportunities for multi-functional integration across processes. As such, the opportunity of end-to- end value stream integration that the toolsets provide has rarely been exploited. However, as new challenges and opportunities arise, there is a greater requirement to make use of this functionality and integration.</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93</a:t>
            </a:fld>
            <a:endParaRPr lang="sv-SE"/>
          </a:p>
        </p:txBody>
      </p:sp>
    </p:spTree>
    <p:extLst>
      <p:ext uri="{BB962C8B-B14F-4D97-AF65-F5344CB8AC3E}">
        <p14:creationId xmlns:p14="http://schemas.microsoft.com/office/powerpoint/2010/main" val="30711437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sz="1200" b="1" kern="1200" noProof="0" dirty="0">
                <a:solidFill>
                  <a:schemeClr val="tx1"/>
                </a:solidFill>
                <a:effectLst/>
                <a:latin typeface="+mn-lt"/>
                <a:ea typeface="+mn-ea"/>
                <a:cs typeface="+mn-cs"/>
              </a:rPr>
              <a:t>3.9.2 Service management toolset expectations </a:t>
            </a:r>
          </a:p>
          <a:p>
            <a:r>
              <a:rPr lang="en-GB" sz="1200" kern="1200" noProof="0" dirty="0">
                <a:solidFill>
                  <a:schemeClr val="tx1"/>
                </a:solidFill>
                <a:effectLst/>
                <a:latin typeface="+mn-lt"/>
                <a:ea typeface="+mn-ea"/>
                <a:cs typeface="+mn-cs"/>
              </a:rPr>
              <a:t>Service management toolsets are expected to provide: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effective automation of workflows, including: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combining standardized pre-defined models and flexibility to allow for customization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seamless integration of workflows between different practices, value chain activities, and organizations to enable end-to-end value stream management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end-to-end automation of product and service lifecycles, covering all stages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effective inventory, monitoring, and event management, including intelligent discovery, change and event detection, capacity monitoring, consumption, and transactions monitoring for technology solutions used both in-house and by third parties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effective integration with: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other organizations’ toolsets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other information systems used in the organization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other information systems used for service management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social networks and communication channels used by the organization and its service consumers, suppliers, and partners </a:t>
            </a:r>
            <a:endParaRPr lang="en-GB" sz="11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noProof="0" dirty="0">
                <a:solidFill>
                  <a:schemeClr val="tx1"/>
                </a:solidFill>
                <a:effectLst/>
                <a:latin typeface="+mn-lt"/>
                <a:ea typeface="+mn-ea"/>
                <a:cs typeface="+mn-cs"/>
              </a:rPr>
              <a:t>a high level of service warranty, including: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information security</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availability</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performance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capacity</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compliance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continuity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accessibility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conformance to evolving architectural and technical requirements and standards </a:t>
            </a:r>
          </a:p>
          <a:p>
            <a:pPr marL="628650" lvl="1" indent="-171450">
              <a:buFont typeface="Arial" panose="020B0604020202020204" pitchFamily="34" charset="0"/>
              <a:buChar char="•"/>
            </a:pPr>
            <a:r>
              <a:rPr lang="en-GB" sz="1200" kern="1200" noProof="0" dirty="0">
                <a:solidFill>
                  <a:schemeClr val="tx1"/>
                </a:solidFill>
                <a:effectLst/>
                <a:latin typeface="+mn-lt"/>
                <a:ea typeface="+mn-ea"/>
                <a:cs typeface="+mn-cs"/>
              </a:rPr>
              <a:t>advanced analytics and reporting.</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94</a:t>
            </a:fld>
            <a:endParaRPr lang="sv-SE"/>
          </a:p>
        </p:txBody>
      </p:sp>
    </p:spTree>
    <p:extLst>
      <p:ext uri="{BB962C8B-B14F-4D97-AF65-F5344CB8AC3E}">
        <p14:creationId xmlns:p14="http://schemas.microsoft.com/office/powerpoint/2010/main" val="11250863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kern="1200" noProof="0" dirty="0">
                <a:solidFill>
                  <a:schemeClr val="tx1"/>
                </a:solidFill>
                <a:effectLst/>
                <a:latin typeface="+mn-lt"/>
                <a:ea typeface="+mn-ea"/>
                <a:cs typeface="+mn-cs"/>
              </a:rPr>
              <a:t>3.10 Summary </a:t>
            </a:r>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In this age of consumer and enterprise automation, investments in IT are critical for the delivery of valuable products and services. The technology landscape is changing rapidly and diversifying into niche domains.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To help navigate this complex ecosystem, organizations are now actively investing in tools to: facilitate the flow of work across multiple functional domains; promote collaboration; aid in advanced analytics and decision- making; and progress the automation of repetitive low-skilled work. This in turn frees organizations to invest in advanced service management capabilities that add value to diverse stakeholders. </a:t>
            </a:r>
            <a:endParaRPr lang="en-GB" noProof="0" dirty="0"/>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The use of multiple tools and platforms drives the need for a common information and data model across the organization, as well as the need for effective integration.</a:t>
            </a:r>
            <a:endParaRPr lang="en-GB" noProof="0" dirty="0"/>
          </a:p>
          <a:p>
            <a:endParaRPr lang="en-GB" sz="1200" b="0" kern="1200" noProof="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95</a:t>
            </a:fld>
            <a:endParaRPr lang="sv-SE"/>
          </a:p>
        </p:txBody>
      </p:sp>
    </p:spTree>
    <p:extLst>
      <p:ext uri="{BB962C8B-B14F-4D97-AF65-F5344CB8AC3E}">
        <p14:creationId xmlns:p14="http://schemas.microsoft.com/office/powerpoint/2010/main" val="11592880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96</a:t>
            </a:fld>
            <a:endParaRPr lang="en-US"/>
          </a:p>
        </p:txBody>
      </p:sp>
    </p:spTree>
    <p:extLst>
      <p:ext uri="{BB962C8B-B14F-4D97-AF65-F5344CB8AC3E}">
        <p14:creationId xmlns:p14="http://schemas.microsoft.com/office/powerpoint/2010/main" val="10967684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97</a:t>
            </a:fld>
            <a:endParaRPr lang="en-US"/>
          </a:p>
        </p:txBody>
      </p:sp>
    </p:spTree>
    <p:extLst>
      <p:ext uri="{BB962C8B-B14F-4D97-AF65-F5344CB8AC3E}">
        <p14:creationId xmlns:p14="http://schemas.microsoft.com/office/powerpoint/2010/main" val="11920153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87313" y="747713"/>
            <a:ext cx="6616700" cy="3722687"/>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98</a:t>
            </a:fld>
            <a:endParaRPr lang="en-US"/>
          </a:p>
        </p:txBody>
      </p:sp>
    </p:spTree>
    <p:extLst>
      <p:ext uri="{BB962C8B-B14F-4D97-AF65-F5344CB8AC3E}">
        <p14:creationId xmlns:p14="http://schemas.microsoft.com/office/powerpoint/2010/main" val="36248301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6200" y="744538"/>
            <a:ext cx="6645275" cy="3738562"/>
          </a:xfrm>
        </p:spPr>
      </p:sp>
      <p:sp>
        <p:nvSpPr>
          <p:cNvPr id="6" name="Notes Placeholder 5"/>
          <p:cNvSpPr>
            <a:spLocks noGrp="1"/>
          </p:cNvSpPr>
          <p:nvPr>
            <p:ph type="body" idx="1"/>
          </p:nvPr>
        </p:nvSpPr>
        <p:spPr/>
        <p:txBody>
          <a:bodyPr/>
          <a:lstStyle/>
          <a:p>
            <a:endParaRPr lang="en-US"/>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99</a:t>
            </a:fld>
            <a:endParaRPr lang="en-US"/>
          </a:p>
        </p:txBody>
      </p:sp>
    </p:spTree>
    <p:extLst>
      <p:ext uri="{BB962C8B-B14F-4D97-AF65-F5344CB8AC3E}">
        <p14:creationId xmlns:p14="http://schemas.microsoft.com/office/powerpoint/2010/main" val="3939776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elcome page">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7F65975E-C470-44A9-8ACF-F25DB652EED5}"/>
              </a:ext>
            </a:extLst>
          </p:cNvPr>
          <p:cNvSpPr>
            <a:spLocks noGrp="1"/>
          </p:cNvSpPr>
          <p:nvPr>
            <p:ph type="ctrTitle" hasCustomPrompt="1"/>
          </p:nvPr>
        </p:nvSpPr>
        <p:spPr>
          <a:xfrm>
            <a:off x="724989" y="1490938"/>
            <a:ext cx="7772400" cy="1102519"/>
          </a:xfrm>
        </p:spPr>
        <p:txBody>
          <a:bodyPr/>
          <a:lstStyle>
            <a:lvl1pPr algn="ctr">
              <a:defRPr sz="3600" baseline="0">
                <a:solidFill>
                  <a:srgbClr val="A75D95"/>
                </a:solidFill>
              </a:defRPr>
            </a:lvl1pPr>
          </a:lstStyle>
          <a:p>
            <a:r>
              <a:rPr lang="sv-SE" dirty="0" err="1"/>
              <a:t>Click</a:t>
            </a:r>
            <a:r>
              <a:rPr lang="sv-SE" dirty="0"/>
              <a:t> to </a:t>
            </a:r>
            <a:r>
              <a:rPr lang="sv-SE" dirty="0" err="1"/>
              <a:t>add</a:t>
            </a:r>
            <a:r>
              <a:rPr lang="sv-SE" dirty="0"/>
              <a:t> a </a:t>
            </a:r>
            <a:r>
              <a:rPr lang="sv-SE" dirty="0" err="1"/>
              <a:t>welcome</a:t>
            </a:r>
            <a:r>
              <a:rPr lang="sv-SE" dirty="0"/>
              <a:t> text</a:t>
            </a:r>
          </a:p>
        </p:txBody>
      </p:sp>
      <p:sp>
        <p:nvSpPr>
          <p:cNvPr id="12" name="Rechthoek 17">
            <a:extLst>
              <a:ext uri="{FF2B5EF4-FFF2-40B4-BE49-F238E27FC236}">
                <a16:creationId xmlns:a16="http://schemas.microsoft.com/office/drawing/2014/main" id="{3BD99FDB-F2B7-4827-988D-081A7FA9DEFB}"/>
              </a:ext>
            </a:extLst>
          </p:cNvPr>
          <p:cNvSpPr/>
          <p:nvPr/>
        </p:nvSpPr>
        <p:spPr>
          <a:xfrm>
            <a:off x="0" y="4801008"/>
            <a:ext cx="9144000" cy="342491"/>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b="0" i="0" dirty="0">
              <a:solidFill>
                <a:srgbClr val="0070C0"/>
              </a:solidFill>
              <a:latin typeface="Trebuchet MS Regular" panose="020B0603020202020204" pitchFamily="34" charset="0"/>
            </a:endParaRPr>
          </a:p>
        </p:txBody>
      </p:sp>
      <p:sp>
        <p:nvSpPr>
          <p:cNvPr id="13" name="Ondertitel 4">
            <a:extLst>
              <a:ext uri="{FF2B5EF4-FFF2-40B4-BE49-F238E27FC236}">
                <a16:creationId xmlns:a16="http://schemas.microsoft.com/office/drawing/2014/main" id="{64A524A9-E71F-46C8-AF6A-1FB95601A735}"/>
              </a:ext>
            </a:extLst>
          </p:cNvPr>
          <p:cNvSpPr txBox="1">
            <a:spLocks/>
          </p:cNvSpPr>
          <p:nvPr/>
        </p:nvSpPr>
        <p:spPr>
          <a:xfrm>
            <a:off x="1105786" y="4801009"/>
            <a:ext cx="8038214" cy="315096"/>
          </a:xfrm>
          <a:prstGeom prst="rect">
            <a:avLst/>
          </a:prstGeom>
        </p:spPr>
        <p:txBody>
          <a:bodyPr>
            <a:noAutofit/>
          </a:bodyPr>
          <a:lstStyle/>
          <a:p>
            <a:pPr algn="ctr">
              <a:spcBef>
                <a:spcPts val="300"/>
              </a:spcBef>
              <a:buClr>
                <a:schemeClr val="accent1"/>
              </a:buClr>
              <a:buSzPct val="85000"/>
              <a:defRPr/>
            </a:pPr>
            <a:r>
              <a:rPr lang="en-US" sz="800" dirty="0">
                <a:solidFill>
                  <a:schemeClr val="bg1"/>
                </a:solidFill>
                <a:latin typeface="Calibri" panose="020F0502020204030204" pitchFamily="34" charset="0"/>
                <a:cs typeface="Calibri" panose="020F0502020204030204" pitchFamily="34" charset="0"/>
              </a:rPr>
              <a:t>©2019 - All training materials are sole property of Van Haren Publishing BV </a:t>
            </a:r>
          </a:p>
          <a:p>
            <a:pPr algn="ctr">
              <a:spcBef>
                <a:spcPts val="300"/>
              </a:spcBef>
              <a:buClr>
                <a:schemeClr val="accent1"/>
              </a:buClr>
              <a:buSzPct val="85000"/>
              <a:defRPr/>
            </a:pPr>
            <a:r>
              <a:rPr lang="en-US" sz="800" dirty="0">
                <a:solidFill>
                  <a:schemeClr val="bg1"/>
                </a:solidFill>
                <a:latin typeface="Calibri" panose="020F0502020204030204" pitchFamily="34" charset="0"/>
                <a:cs typeface="Calibri" panose="020F0502020204030204" pitchFamily="34" charset="0"/>
              </a:rPr>
              <a:t>and are not to be reproduced  in any form or shape without written permission.</a:t>
            </a:r>
          </a:p>
          <a:p>
            <a:pPr algn="ctr">
              <a:spcBef>
                <a:spcPts val="300"/>
              </a:spcBef>
              <a:buClr>
                <a:schemeClr val="accent1"/>
              </a:buClr>
              <a:buSzPct val="85000"/>
              <a:defRPr/>
            </a:pPr>
            <a:endParaRPr lang="en-US" sz="800" dirty="0">
              <a:solidFill>
                <a:schemeClr val="bg1"/>
              </a:solidFill>
              <a:latin typeface="Calibri" panose="020F0502020204030204" pitchFamily="34" charset="0"/>
              <a:cs typeface="Calibri" panose="020F0502020204030204" pitchFamily="34" charset="0"/>
            </a:endParaRPr>
          </a:p>
        </p:txBody>
      </p:sp>
      <p:pic>
        <p:nvPicPr>
          <p:cNvPr id="14" name="Picture 17">
            <a:extLst>
              <a:ext uri="{FF2B5EF4-FFF2-40B4-BE49-F238E27FC236}">
                <a16:creationId xmlns:a16="http://schemas.microsoft.com/office/drawing/2014/main" id="{EBD9093E-1234-4F93-A6BF-A09919BD427F}"/>
              </a:ext>
            </a:extLst>
          </p:cNvPr>
          <p:cNvPicPr>
            <a:picLocks noChangeAspect="1"/>
          </p:cNvPicPr>
          <p:nvPr/>
        </p:nvPicPr>
        <p:blipFill>
          <a:blip r:embed="rId2"/>
          <a:stretch>
            <a:fillRect/>
          </a:stretch>
        </p:blipFill>
        <p:spPr>
          <a:xfrm>
            <a:off x="7924514" y="4599184"/>
            <a:ext cx="1219486" cy="277977"/>
          </a:xfrm>
          <a:prstGeom prst="rect">
            <a:avLst/>
          </a:prstGeom>
        </p:spPr>
      </p:pic>
    </p:spTree>
    <p:extLst>
      <p:ext uri="{BB962C8B-B14F-4D97-AF65-F5344CB8AC3E}">
        <p14:creationId xmlns:p14="http://schemas.microsoft.com/office/powerpoint/2010/main" val="107232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ew chapter">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40A0B193-F02C-40F8-9E0E-B0AD83E622A1}"/>
              </a:ext>
            </a:extLst>
          </p:cNvPr>
          <p:cNvSpPr/>
          <p:nvPr/>
        </p:nvSpPr>
        <p:spPr>
          <a:xfrm>
            <a:off x="-11834" y="0"/>
            <a:ext cx="4908030" cy="4654550"/>
          </a:xfrm>
          <a:prstGeom prst="rect">
            <a:avLst/>
          </a:prstGeom>
          <a:solidFill>
            <a:srgbClr val="A75D95"/>
          </a:solidFill>
          <a:ln>
            <a:noFill/>
          </a:ln>
          <a:effectLst>
            <a:innerShdw blurRad="469900" dist="330200" dir="13500000">
              <a:prstClr val="black">
                <a:alpha val="28000"/>
              </a:prstClr>
            </a:inn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0" name="Rubrik 1">
            <a:extLst>
              <a:ext uri="{FF2B5EF4-FFF2-40B4-BE49-F238E27FC236}">
                <a16:creationId xmlns:a16="http://schemas.microsoft.com/office/drawing/2014/main" id="{21088154-30B8-4586-9027-CA547F4F0C12}"/>
              </a:ext>
            </a:extLst>
          </p:cNvPr>
          <p:cNvSpPr>
            <a:spLocks noGrp="1"/>
          </p:cNvSpPr>
          <p:nvPr>
            <p:ph type="title" hasCustomPrompt="1"/>
          </p:nvPr>
        </p:nvSpPr>
        <p:spPr>
          <a:xfrm>
            <a:off x="481242" y="1596807"/>
            <a:ext cx="3991003" cy="1021556"/>
          </a:xfrm>
        </p:spPr>
        <p:txBody>
          <a:bodyPr anchor="t">
            <a:noAutofit/>
          </a:bodyPr>
          <a:lstStyle>
            <a:lvl1pPr algn="l">
              <a:defRPr sz="3200" b="0" cap="all">
                <a:solidFill>
                  <a:schemeClr val="bg1"/>
                </a:solidFill>
              </a:defRPr>
            </a:lvl1pPr>
          </a:lstStyle>
          <a:p>
            <a:r>
              <a:rPr lang="sv-SE" dirty="0" err="1"/>
              <a:t>Click</a:t>
            </a:r>
            <a:r>
              <a:rPr lang="sv-SE" dirty="0"/>
              <a:t> to </a:t>
            </a:r>
            <a:r>
              <a:rPr lang="sv-SE" dirty="0" err="1"/>
              <a:t>add</a:t>
            </a:r>
            <a:r>
              <a:rPr lang="sv-SE" dirty="0"/>
              <a:t> a SUB </a:t>
            </a:r>
            <a:r>
              <a:rPr lang="sv-SE" dirty="0" err="1"/>
              <a:t>header</a:t>
            </a:r>
            <a:endParaRPr lang="sv-SE" dirty="0"/>
          </a:p>
        </p:txBody>
      </p:sp>
      <p:sp>
        <p:nvSpPr>
          <p:cNvPr id="13" name="Platshållare för text 2">
            <a:extLst>
              <a:ext uri="{FF2B5EF4-FFF2-40B4-BE49-F238E27FC236}">
                <a16:creationId xmlns:a16="http://schemas.microsoft.com/office/drawing/2014/main" id="{540F62EE-994D-4CF8-8C72-45F3F3A78863}"/>
              </a:ext>
            </a:extLst>
          </p:cNvPr>
          <p:cNvSpPr>
            <a:spLocks noGrp="1"/>
          </p:cNvSpPr>
          <p:nvPr>
            <p:ph type="body" idx="1" hasCustomPrompt="1"/>
          </p:nvPr>
        </p:nvSpPr>
        <p:spPr>
          <a:xfrm>
            <a:off x="481243" y="2968010"/>
            <a:ext cx="3991002" cy="1141524"/>
          </a:xfrm>
        </p:spPr>
        <p:txBody>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err="1"/>
              <a:t>Click</a:t>
            </a:r>
            <a:r>
              <a:rPr lang="sv-SE" dirty="0"/>
              <a:t> to </a:t>
            </a:r>
            <a:r>
              <a:rPr lang="sv-SE" dirty="0" err="1"/>
              <a:t>add</a:t>
            </a:r>
            <a:r>
              <a:rPr lang="sv-SE" dirty="0"/>
              <a:t> text </a:t>
            </a:r>
          </a:p>
        </p:txBody>
      </p:sp>
      <p:sp>
        <p:nvSpPr>
          <p:cNvPr id="14" name="Picture Placeholder 5">
            <a:extLst>
              <a:ext uri="{FF2B5EF4-FFF2-40B4-BE49-F238E27FC236}">
                <a16:creationId xmlns:a16="http://schemas.microsoft.com/office/drawing/2014/main" id="{5E3378B0-DBF3-4EF7-9A46-320C760C9D73}"/>
              </a:ext>
            </a:extLst>
          </p:cNvPr>
          <p:cNvSpPr>
            <a:spLocks noGrp="1"/>
          </p:cNvSpPr>
          <p:nvPr>
            <p:ph type="pic" sz="quarter" idx="10" hasCustomPrompt="1"/>
          </p:nvPr>
        </p:nvSpPr>
        <p:spPr>
          <a:xfrm>
            <a:off x="5062451" y="540327"/>
            <a:ext cx="3923607" cy="3569207"/>
          </a:xfrm>
        </p:spPr>
        <p:txBody>
          <a:bodyPr/>
          <a:lstStyle>
            <a:lvl1pPr marL="0" indent="0">
              <a:buNone/>
              <a:defRPr baseline="0"/>
            </a:lvl1pPr>
          </a:lstStyle>
          <a:p>
            <a:r>
              <a:rPr lang="en-US"/>
              <a:t>Click to add picture</a:t>
            </a:r>
          </a:p>
        </p:txBody>
      </p:sp>
      <p:sp>
        <p:nvSpPr>
          <p:cNvPr id="16" name="Rechthoek 17">
            <a:extLst>
              <a:ext uri="{FF2B5EF4-FFF2-40B4-BE49-F238E27FC236}">
                <a16:creationId xmlns:a16="http://schemas.microsoft.com/office/drawing/2014/main" id="{5D867DBC-F5FC-4C50-B216-40F71F2625AF}"/>
              </a:ext>
            </a:extLst>
          </p:cNvPr>
          <p:cNvSpPr/>
          <p:nvPr/>
        </p:nvSpPr>
        <p:spPr>
          <a:xfrm>
            <a:off x="0" y="4801008"/>
            <a:ext cx="9144000" cy="342491"/>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b="0" i="0" dirty="0">
              <a:solidFill>
                <a:srgbClr val="0070C0"/>
              </a:solidFill>
              <a:latin typeface="Trebuchet MS Regular" panose="020B0603020202020204" pitchFamily="34" charset="0"/>
            </a:endParaRPr>
          </a:p>
        </p:txBody>
      </p:sp>
      <p:sp>
        <p:nvSpPr>
          <p:cNvPr id="17" name="Ondertitel 4">
            <a:extLst>
              <a:ext uri="{FF2B5EF4-FFF2-40B4-BE49-F238E27FC236}">
                <a16:creationId xmlns:a16="http://schemas.microsoft.com/office/drawing/2014/main" id="{A31A5CFE-C074-4919-AA42-5BEEC3237757}"/>
              </a:ext>
            </a:extLst>
          </p:cNvPr>
          <p:cNvSpPr txBox="1">
            <a:spLocks/>
          </p:cNvSpPr>
          <p:nvPr/>
        </p:nvSpPr>
        <p:spPr>
          <a:xfrm>
            <a:off x="0" y="4801009"/>
            <a:ext cx="9144000" cy="315096"/>
          </a:xfrm>
          <a:prstGeom prst="rect">
            <a:avLst/>
          </a:prstGeom>
        </p:spPr>
        <p:txBody>
          <a:bodyPr>
            <a:noAutofit/>
          </a:bodyPr>
          <a:lstStyle/>
          <a:p>
            <a:pPr algn="ctr">
              <a:spcBef>
                <a:spcPts val="300"/>
              </a:spcBef>
              <a:buClr>
                <a:schemeClr val="accent1"/>
              </a:buClr>
              <a:buSzPct val="85000"/>
              <a:defRPr/>
            </a:pPr>
            <a:r>
              <a:rPr lang="en-US" sz="800" dirty="0">
                <a:solidFill>
                  <a:schemeClr val="bg1"/>
                </a:solidFill>
                <a:latin typeface="Calibri" panose="020F0502020204030204" pitchFamily="34" charset="0"/>
                <a:cs typeface="Calibri" panose="020F0502020204030204" pitchFamily="34" charset="0"/>
              </a:rPr>
              <a:t>©2019 - All training materials are sole property of Van Haren Publishing BV </a:t>
            </a:r>
          </a:p>
          <a:p>
            <a:pPr algn="ctr">
              <a:spcBef>
                <a:spcPts val="300"/>
              </a:spcBef>
              <a:buClr>
                <a:schemeClr val="accent1"/>
              </a:buClr>
              <a:buSzPct val="85000"/>
              <a:defRPr/>
            </a:pPr>
            <a:r>
              <a:rPr lang="en-US" sz="800" dirty="0">
                <a:solidFill>
                  <a:schemeClr val="bg1"/>
                </a:solidFill>
                <a:latin typeface="Calibri" panose="020F0502020204030204" pitchFamily="34" charset="0"/>
                <a:cs typeface="Calibri" panose="020F0502020204030204" pitchFamily="34" charset="0"/>
              </a:rPr>
              <a:t>and are not to be reproduced  in any form or shape without written permission.</a:t>
            </a:r>
          </a:p>
          <a:p>
            <a:pPr algn="ctr">
              <a:spcBef>
                <a:spcPts val="300"/>
              </a:spcBef>
              <a:buClr>
                <a:schemeClr val="accent1"/>
              </a:buClr>
              <a:buSzPct val="85000"/>
              <a:defRPr/>
            </a:pPr>
            <a:endParaRPr lang="en-US" sz="800" dirty="0">
              <a:solidFill>
                <a:schemeClr val="bg1"/>
              </a:solidFill>
              <a:latin typeface="Calibri" panose="020F0502020204030204" pitchFamily="34" charset="0"/>
              <a:cs typeface="Calibri" panose="020F0502020204030204" pitchFamily="34" charset="0"/>
            </a:endParaRPr>
          </a:p>
        </p:txBody>
      </p:sp>
      <p:pic>
        <p:nvPicPr>
          <p:cNvPr id="18" name="Picture 9">
            <a:extLst>
              <a:ext uri="{FF2B5EF4-FFF2-40B4-BE49-F238E27FC236}">
                <a16:creationId xmlns:a16="http://schemas.microsoft.com/office/drawing/2014/main" id="{1AFBC22C-D2FD-42CB-A746-5E308500137B}"/>
              </a:ext>
            </a:extLst>
          </p:cNvPr>
          <p:cNvPicPr>
            <a:picLocks noChangeAspect="1"/>
          </p:cNvPicPr>
          <p:nvPr/>
        </p:nvPicPr>
        <p:blipFill>
          <a:blip r:embed="rId2"/>
          <a:stretch>
            <a:fillRect/>
          </a:stretch>
        </p:blipFill>
        <p:spPr>
          <a:xfrm>
            <a:off x="7924514" y="4599184"/>
            <a:ext cx="1219486" cy="277977"/>
          </a:xfrm>
          <a:prstGeom prst="rect">
            <a:avLst/>
          </a:prstGeom>
        </p:spPr>
      </p:pic>
    </p:spTree>
    <p:extLst>
      <p:ext uri="{BB962C8B-B14F-4D97-AF65-F5344CB8AC3E}">
        <p14:creationId xmlns:p14="http://schemas.microsoft.com/office/powerpoint/2010/main" val="3778795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slide">
    <p:spTree>
      <p:nvGrpSpPr>
        <p:cNvPr id="1" name=""/>
        <p:cNvGrpSpPr/>
        <p:nvPr/>
      </p:nvGrpSpPr>
      <p:grpSpPr>
        <a:xfrm>
          <a:off x="0" y="0"/>
          <a:ext cx="0" cy="0"/>
          <a:chOff x="0" y="0"/>
          <a:chExt cx="0" cy="0"/>
        </a:xfrm>
      </p:grpSpPr>
      <p:sp>
        <p:nvSpPr>
          <p:cNvPr id="2" name="Rubrik 1"/>
          <p:cNvSpPr>
            <a:spLocks noGrp="1"/>
          </p:cNvSpPr>
          <p:nvPr>
            <p:ph type="title"/>
          </p:nvPr>
        </p:nvSpPr>
        <p:spPr>
          <a:xfrm>
            <a:off x="457199" y="206375"/>
            <a:ext cx="8229601" cy="857250"/>
          </a:xfrm>
          <a:prstGeom prst="rect">
            <a:avLst/>
          </a:prstGeom>
        </p:spPr>
        <p:txBody>
          <a:bodyPr/>
          <a:lstStyle>
            <a:lvl1pPr>
              <a:defRPr sz="2400">
                <a:solidFill>
                  <a:srgbClr val="A75D95"/>
                </a:solidFill>
              </a:defRPr>
            </a:lvl1pPr>
          </a:lstStyle>
          <a:p>
            <a:r>
              <a:rPr lang="nl-NL"/>
              <a:t>Klik om stijl te bewerken</a:t>
            </a:r>
            <a:endParaRPr lang="en-US" dirty="0"/>
          </a:p>
        </p:txBody>
      </p:sp>
      <p:pic>
        <p:nvPicPr>
          <p:cNvPr id="4" name="Bildobjekt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6" name="Platshållare för text 5"/>
          <p:cNvSpPr>
            <a:spLocks noGrp="1"/>
          </p:cNvSpPr>
          <p:nvPr>
            <p:ph type="body" sz="quarter" idx="11"/>
          </p:nvPr>
        </p:nvSpPr>
        <p:spPr>
          <a:xfrm>
            <a:off x="3479800" y="1255713"/>
            <a:ext cx="2889250" cy="1874837"/>
          </a:xfrm>
          <a:prstGeom prst="rect">
            <a:avLst/>
          </a:prstGeom>
        </p:spPr>
        <p:txBody>
          <a:bodyPr/>
          <a:lstStyle>
            <a:lvl1pPr marL="342900" indent="-342900">
              <a:buFont typeface="Wingdings" charset="2"/>
              <a:buChar char="ü"/>
              <a:defRPr sz="1400"/>
            </a:lvl1pPr>
            <a:lvl2pPr marL="742950" indent="-285750">
              <a:buFont typeface="Wingdings" charset="2"/>
              <a:buChar char="ü"/>
              <a:defRPr sz="1400"/>
            </a:lvl2pPr>
            <a:lvl3pPr marL="1143000" indent="-228600">
              <a:buFont typeface="Wingdings" charset="2"/>
              <a:buChar char="ü"/>
              <a:defRPr sz="1400"/>
            </a:lvl3pPr>
            <a:lvl4pPr marL="1600200" indent="-228600">
              <a:buFont typeface="Wingdings" charset="2"/>
              <a:buChar char="ü"/>
              <a:defRPr sz="1400"/>
            </a:lvl4pPr>
            <a:lvl5pPr marL="2057400" indent="-228600">
              <a:buFont typeface="Wingdings" charset="2"/>
              <a:buChar char="ü"/>
              <a:defRPr sz="1400"/>
            </a:lvl5pPr>
          </a:lstStyle>
          <a:p>
            <a:pPr lvl="0"/>
            <a:r>
              <a:rPr lang="nl-NL"/>
              <a:t>Klikken om de tekststijl van het model te bewerken</a:t>
            </a:r>
          </a:p>
        </p:txBody>
      </p:sp>
      <p:pic>
        <p:nvPicPr>
          <p:cNvPr id="5" name="Bildobjekt 2">
            <a:extLst>
              <a:ext uri="{FF2B5EF4-FFF2-40B4-BE49-F238E27FC236}">
                <a16:creationId xmlns:a16="http://schemas.microsoft.com/office/drawing/2014/main" id="{02A0E050-1592-4DED-B65E-3785AB3BC8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pic>
        <p:nvPicPr>
          <p:cNvPr id="7" name="Bildobjekt 2">
            <a:extLst>
              <a:ext uri="{FF2B5EF4-FFF2-40B4-BE49-F238E27FC236}">
                <a16:creationId xmlns:a16="http://schemas.microsoft.com/office/drawing/2014/main" id="{F7979D39-B9C2-43B7-88ED-7E16C92F3C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Tree>
    <p:extLst>
      <p:ext uri="{BB962C8B-B14F-4D97-AF65-F5344CB8AC3E}">
        <p14:creationId xmlns:p14="http://schemas.microsoft.com/office/powerpoint/2010/main" val="1420413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chedule woman">
    <p:spTree>
      <p:nvGrpSpPr>
        <p:cNvPr id="1" name=""/>
        <p:cNvGrpSpPr/>
        <p:nvPr/>
      </p:nvGrpSpPr>
      <p:grpSpPr>
        <a:xfrm>
          <a:off x="0" y="0"/>
          <a:ext cx="0" cy="0"/>
          <a:chOff x="0" y="0"/>
          <a:chExt cx="0" cy="0"/>
        </a:xfrm>
      </p:grpSpPr>
      <p:sp>
        <p:nvSpPr>
          <p:cNvPr id="6" name="Rectangle 5"/>
          <p:cNvSpPr/>
          <p:nvPr/>
        </p:nvSpPr>
        <p:spPr>
          <a:xfrm>
            <a:off x="2365605" y="629727"/>
            <a:ext cx="5032722" cy="3798877"/>
          </a:xfrm>
          <a:prstGeom prst="rect">
            <a:avLst/>
          </a:prstGeom>
          <a:gradFill flip="none" rotWithShape="1">
            <a:gsLst>
              <a:gs pos="0">
                <a:srgbClr val="660066"/>
              </a:gs>
              <a:gs pos="28000">
                <a:srgbClr val="975FA2"/>
              </a:gs>
              <a:gs pos="100000">
                <a:srgbClr val="A75C96"/>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2" name="TextBox 1"/>
          <p:cNvSpPr txBox="1"/>
          <p:nvPr/>
        </p:nvSpPr>
        <p:spPr>
          <a:xfrm>
            <a:off x="3882044" y="798022"/>
            <a:ext cx="2094807" cy="369332"/>
          </a:xfrm>
          <a:prstGeom prst="rect">
            <a:avLst/>
          </a:prstGeom>
          <a:noFill/>
        </p:spPr>
        <p:txBody>
          <a:bodyPr wrap="square" rtlCol="0">
            <a:spAutoFit/>
          </a:bodyPr>
          <a:lstStyle/>
          <a:p>
            <a:r>
              <a:rPr lang="en-US" b="1" i="0" dirty="0">
                <a:solidFill>
                  <a:schemeClr val="bg1"/>
                </a:solidFill>
              </a:rPr>
              <a:t>Course schedule</a:t>
            </a:r>
          </a:p>
        </p:txBody>
      </p:sp>
      <p:sp>
        <p:nvSpPr>
          <p:cNvPr id="4" name="Text Placeholder 3"/>
          <p:cNvSpPr>
            <a:spLocks noGrp="1"/>
          </p:cNvSpPr>
          <p:nvPr>
            <p:ph type="body" sz="quarter" idx="10"/>
          </p:nvPr>
        </p:nvSpPr>
        <p:spPr>
          <a:xfrm>
            <a:off x="2609850" y="1166813"/>
            <a:ext cx="4538663" cy="317182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pic>
        <p:nvPicPr>
          <p:cNvPr id="9" name="Bildobjekt 1">
            <a:extLst>
              <a:ext uri="{FF2B5EF4-FFF2-40B4-BE49-F238E27FC236}">
                <a16:creationId xmlns:a16="http://schemas.microsoft.com/office/drawing/2014/main" id="{9460397A-65DE-5744-BC3F-59B082736456}"/>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3099" y="886455"/>
            <a:ext cx="1995490" cy="4257045"/>
          </a:xfrm>
          <a:prstGeom prst="rect">
            <a:avLst/>
          </a:prstGeom>
        </p:spPr>
      </p:pic>
      <p:pic>
        <p:nvPicPr>
          <p:cNvPr id="8" name="Bildobjekt 1">
            <a:extLst>
              <a:ext uri="{FF2B5EF4-FFF2-40B4-BE49-F238E27FC236}">
                <a16:creationId xmlns:a16="http://schemas.microsoft.com/office/drawing/2014/main" id="{2C725C92-DA42-4B2C-BAFA-1BE2F6B699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099" y="886455"/>
            <a:ext cx="1995490" cy="4257045"/>
          </a:xfrm>
          <a:prstGeom prst="rect">
            <a:avLst/>
          </a:prstGeom>
        </p:spPr>
      </p:pic>
      <p:sp>
        <p:nvSpPr>
          <p:cNvPr id="10" name="TextBox 1">
            <a:extLst>
              <a:ext uri="{FF2B5EF4-FFF2-40B4-BE49-F238E27FC236}">
                <a16:creationId xmlns:a16="http://schemas.microsoft.com/office/drawing/2014/main" id="{1AAF4505-62C9-4A21-87C1-B6552521D46C}"/>
              </a:ext>
            </a:extLst>
          </p:cNvPr>
          <p:cNvSpPr txBox="1"/>
          <p:nvPr/>
        </p:nvSpPr>
        <p:spPr>
          <a:xfrm>
            <a:off x="3882044" y="798022"/>
            <a:ext cx="2094807" cy="369332"/>
          </a:xfrm>
          <a:prstGeom prst="rect">
            <a:avLst/>
          </a:prstGeom>
          <a:noFill/>
        </p:spPr>
        <p:txBody>
          <a:bodyPr wrap="square" rtlCol="0">
            <a:spAutoFit/>
          </a:bodyPr>
          <a:lstStyle/>
          <a:p>
            <a:r>
              <a:rPr lang="en-US" b="1" i="0" dirty="0">
                <a:solidFill>
                  <a:schemeClr val="bg1"/>
                </a:solidFill>
              </a:rPr>
              <a:t>Course schedule</a:t>
            </a:r>
          </a:p>
        </p:txBody>
      </p:sp>
      <p:pic>
        <p:nvPicPr>
          <p:cNvPr id="12" name="Bildobjekt 1">
            <a:extLst>
              <a:ext uri="{FF2B5EF4-FFF2-40B4-BE49-F238E27FC236}">
                <a16:creationId xmlns:a16="http://schemas.microsoft.com/office/drawing/2014/main" id="{466592BD-79BF-4E05-8B53-A32EF506EB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099" y="886455"/>
            <a:ext cx="1995490" cy="4257045"/>
          </a:xfrm>
          <a:prstGeom prst="rect">
            <a:avLst/>
          </a:prstGeom>
        </p:spPr>
      </p:pic>
    </p:spTree>
    <p:extLst>
      <p:ext uri="{BB962C8B-B14F-4D97-AF65-F5344CB8AC3E}">
        <p14:creationId xmlns:p14="http://schemas.microsoft.com/office/powerpoint/2010/main" val="251690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End of chapter man">
    <p:spTree>
      <p:nvGrpSpPr>
        <p:cNvPr id="1" name=""/>
        <p:cNvGrpSpPr/>
        <p:nvPr/>
      </p:nvGrpSpPr>
      <p:grpSpPr>
        <a:xfrm>
          <a:off x="0" y="0"/>
          <a:ext cx="0" cy="0"/>
          <a:chOff x="0" y="0"/>
          <a:chExt cx="0" cy="0"/>
        </a:xfrm>
      </p:grpSpPr>
      <p:sp>
        <p:nvSpPr>
          <p:cNvPr id="10" name="TextBox 9"/>
          <p:cNvSpPr txBox="1"/>
          <p:nvPr userDrawn="1"/>
        </p:nvSpPr>
        <p:spPr>
          <a:xfrm>
            <a:off x="3882044" y="798022"/>
            <a:ext cx="2094807" cy="369332"/>
          </a:xfrm>
          <a:prstGeom prst="rect">
            <a:avLst/>
          </a:prstGeom>
          <a:noFill/>
        </p:spPr>
        <p:txBody>
          <a:bodyPr wrap="square" rtlCol="0">
            <a:spAutoFit/>
          </a:bodyPr>
          <a:lstStyle/>
          <a:p>
            <a:r>
              <a:rPr lang="en-US">
                <a:solidFill>
                  <a:schemeClr val="bg1"/>
                </a:solidFill>
              </a:rPr>
              <a:t>Course schedule</a:t>
            </a:r>
          </a:p>
        </p:txBody>
      </p:sp>
      <p:sp>
        <p:nvSpPr>
          <p:cNvPr id="9" name="Rectangle 8"/>
          <p:cNvSpPr/>
          <p:nvPr userDrawn="1"/>
        </p:nvSpPr>
        <p:spPr>
          <a:xfrm>
            <a:off x="2365605" y="629727"/>
            <a:ext cx="5032722" cy="379887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200" noProof="0">
              <a:solidFill>
                <a:srgbClr val="E44E3C"/>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0" hasCustomPrompt="1"/>
          </p:nvPr>
        </p:nvSpPr>
        <p:spPr>
          <a:xfrm>
            <a:off x="2616335" y="1344623"/>
            <a:ext cx="4564062" cy="1913965"/>
          </a:xfrm>
        </p:spPr>
        <p:txBody>
          <a:bodyPr/>
          <a:lstStyle>
            <a:lvl1pPr marL="285750" indent="-285750">
              <a:buFont typeface="Wingdings" charset="2"/>
              <a:buChar char="ü"/>
              <a:defRPr sz="1400">
                <a:ln>
                  <a:noFill/>
                </a:ln>
                <a:solidFill>
                  <a:schemeClr val="tx1"/>
                </a:solidFill>
              </a:defRPr>
            </a:lvl1pPr>
            <a:lvl2pPr marL="293687" indent="-285750">
              <a:buFont typeface="Wingdings" charset="2"/>
              <a:buChar char="ü"/>
              <a:tabLst/>
              <a:defRPr sz="1400" baseline="0">
                <a:ln>
                  <a:noFill/>
                </a:ln>
                <a:solidFill>
                  <a:schemeClr val="tx1"/>
                </a:solidFill>
              </a:defRPr>
            </a:lvl2pPr>
            <a:lvl3pPr marL="333375" indent="-285750">
              <a:buFont typeface="Wingdings" charset="2"/>
              <a:buChar char="ü"/>
              <a:tabLst/>
              <a:defRPr sz="1400">
                <a:solidFill>
                  <a:schemeClr val="bg1"/>
                </a:solidFill>
              </a:defRPr>
            </a:lvl3pPr>
          </a:lstStyle>
          <a:p>
            <a:pPr lvl="0"/>
            <a:r>
              <a:rPr lang="en-GB" noProof="0" dirty="0"/>
              <a:t>Subject 1</a:t>
            </a:r>
          </a:p>
          <a:p>
            <a:pPr lvl="0"/>
            <a:r>
              <a:rPr lang="en-GB" noProof="0" dirty="0"/>
              <a:t>Subject 2</a:t>
            </a:r>
          </a:p>
          <a:p>
            <a:pPr lvl="0"/>
            <a:r>
              <a:rPr lang="en-GB" noProof="0" dirty="0"/>
              <a:t>Subject 3</a:t>
            </a:r>
          </a:p>
          <a:p>
            <a:pPr lvl="0"/>
            <a:r>
              <a:rPr lang="en-GB" noProof="0" dirty="0"/>
              <a:t>Subject </a:t>
            </a:r>
            <a:r>
              <a:rPr lang="en-GB" noProof="0" dirty="0" err="1"/>
              <a:t>nn</a:t>
            </a:r>
            <a:endParaRPr lang="en-GB" noProof="0" dirty="0"/>
          </a:p>
        </p:txBody>
      </p:sp>
      <p:sp>
        <p:nvSpPr>
          <p:cNvPr id="12" name="TextBox 11"/>
          <p:cNvSpPr txBox="1"/>
          <p:nvPr userDrawn="1"/>
        </p:nvSpPr>
        <p:spPr>
          <a:xfrm>
            <a:off x="2616335" y="798022"/>
            <a:ext cx="4564061" cy="369332"/>
          </a:xfrm>
          <a:prstGeom prst="rect">
            <a:avLst/>
          </a:prstGeom>
          <a:noFill/>
        </p:spPr>
        <p:txBody>
          <a:bodyPr wrap="square" rtlCol="0">
            <a:spAutoFit/>
          </a:bodyPr>
          <a:lstStyle/>
          <a:p>
            <a:pPr algn="ctr"/>
            <a:r>
              <a:rPr lang="en-GB" noProof="0">
                <a:solidFill>
                  <a:schemeClr val="tx1"/>
                </a:solidFill>
              </a:rPr>
              <a:t>We have just talked about:</a:t>
            </a:r>
          </a:p>
        </p:txBody>
      </p:sp>
      <p:pic>
        <p:nvPicPr>
          <p:cNvPr id="6" name="Bildobjekt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0329" y="889462"/>
            <a:ext cx="2053398" cy="4106795"/>
          </a:xfrm>
          <a:prstGeom prst="rect">
            <a:avLst/>
          </a:prstGeom>
        </p:spPr>
      </p:pic>
    </p:spTree>
    <p:extLst>
      <p:ext uri="{BB962C8B-B14F-4D97-AF65-F5344CB8AC3E}">
        <p14:creationId xmlns:p14="http://schemas.microsoft.com/office/powerpoint/2010/main" val="285508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Header only with fla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200" y="106167"/>
            <a:ext cx="8229601" cy="857250"/>
          </a:xfrm>
          <a:prstGeom prst="rect">
            <a:avLst/>
          </a:prstGeom>
        </p:spPr>
        <p:txBody>
          <a:bodyPr/>
          <a:lstStyle>
            <a:lvl1pPr algn="ctr">
              <a:defRPr sz="2400">
                <a:solidFill>
                  <a:schemeClr val="accent3">
                    <a:lumMod val="75000"/>
                  </a:schemeClr>
                </a:solidFill>
              </a:defRPr>
            </a:lvl1pPr>
          </a:lstStyle>
          <a:p>
            <a:r>
              <a:rPr lang="sv-SE" dirty="0" err="1"/>
              <a:t>Click</a:t>
            </a:r>
            <a:r>
              <a:rPr lang="sv-SE" dirty="0"/>
              <a:t> to </a:t>
            </a:r>
            <a:r>
              <a:rPr lang="sv-SE" dirty="0" err="1"/>
              <a:t>add</a:t>
            </a:r>
            <a:r>
              <a:rPr lang="sv-SE" dirty="0"/>
              <a:t> </a:t>
            </a:r>
            <a:r>
              <a:rPr lang="sv-SE" dirty="0" err="1"/>
              <a:t>Header</a:t>
            </a:r>
            <a:endParaRPr lang="sv-SE" dirty="0"/>
          </a:p>
        </p:txBody>
      </p:sp>
      <p:sp>
        <p:nvSpPr>
          <p:cNvPr id="3" name="Rektangel 6">
            <a:extLst>
              <a:ext uri="{FF2B5EF4-FFF2-40B4-BE49-F238E27FC236}">
                <a16:creationId xmlns:a16="http://schemas.microsoft.com/office/drawing/2014/main" id="{2A0185A7-E4D0-481B-BF05-A55485E5AA53}"/>
              </a:ext>
            </a:extLst>
          </p:cNvPr>
          <p:cNvSpPr/>
          <p:nvPr userDrawn="1"/>
        </p:nvSpPr>
        <p:spPr>
          <a:xfrm>
            <a:off x="0" y="0"/>
            <a:ext cx="9144000" cy="10632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35541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one column">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200" y="206375"/>
            <a:ext cx="6974378" cy="857250"/>
          </a:xfrm>
        </p:spPr>
        <p:txBody>
          <a:bodyPr/>
          <a:lstStyle>
            <a:lvl1pPr>
              <a:defRPr baseline="0"/>
            </a:lvl1pPr>
          </a:lstStyle>
          <a:p>
            <a:r>
              <a:rPr lang="sv-SE" dirty="0" err="1"/>
              <a:t>Click</a:t>
            </a:r>
            <a:r>
              <a:rPr lang="sv-SE" dirty="0"/>
              <a:t> to </a:t>
            </a:r>
            <a:r>
              <a:rPr lang="sv-SE" dirty="0" err="1"/>
              <a:t>add</a:t>
            </a:r>
            <a:r>
              <a:rPr lang="sv-SE" dirty="0"/>
              <a:t> a </a:t>
            </a:r>
            <a:r>
              <a:rPr lang="sv-SE" dirty="0" err="1"/>
              <a:t>Header</a:t>
            </a:r>
            <a:endParaRPr lang="sv-SE" dirty="0"/>
          </a:p>
        </p:txBody>
      </p:sp>
      <p:sp>
        <p:nvSpPr>
          <p:cNvPr id="3" name="Platshållare för innehåll 2"/>
          <p:cNvSpPr>
            <a:spLocks noGrp="1"/>
          </p:cNvSpPr>
          <p:nvPr>
            <p:ph idx="1" hasCustomPrompt="1"/>
          </p:nvPr>
        </p:nvSpPr>
        <p:spPr>
          <a:xfrm>
            <a:off x="457199" y="1208463"/>
            <a:ext cx="8229600" cy="3394075"/>
          </a:xfrm>
        </p:spPr>
        <p:txBody>
          <a:bodyPr>
            <a:noAutofit/>
          </a:bodyPr>
          <a:lstStyle>
            <a:lvl1pPr marL="342900" indent="-342900">
              <a:buFont typeface="Wingdings" panose="05000000000000000000" pitchFamily="2" charset="2"/>
              <a:buChar char="ü"/>
              <a:defRPr/>
            </a:lvl1pPr>
            <a:lvl2pPr marL="742950" indent="-285750">
              <a:buFont typeface="Arial" charset="0"/>
              <a:buChar char="•"/>
              <a:defRPr/>
            </a:lvl2pPr>
            <a:lvl3pPr marL="1143000" indent="-228600">
              <a:buFont typeface="Arial" charset="0"/>
              <a:buChar char="•"/>
              <a:defRPr sz="1200"/>
            </a:lvl3pPr>
            <a:lvl4pPr marL="1600200" indent="-228600">
              <a:buFont typeface="Arial" charset="0"/>
              <a:buChar char="•"/>
              <a:defRPr sz="1200"/>
            </a:lvl4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Tree>
    <p:extLst>
      <p:ext uri="{BB962C8B-B14F-4D97-AF65-F5344CB8AC3E}">
        <p14:creationId xmlns:p14="http://schemas.microsoft.com/office/powerpoint/2010/main" val="1681146002"/>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wo columns with subhead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200" y="205979"/>
            <a:ext cx="6974378" cy="857250"/>
          </a:xfrm>
        </p:spPr>
        <p:txBody>
          <a:bodyPr/>
          <a:lstStyle>
            <a:lvl1pPr>
              <a:defRPr/>
            </a:lvl1pPr>
          </a:lstStyle>
          <a:p>
            <a:r>
              <a:rPr lang="sv-SE" dirty="0" err="1"/>
              <a:t>Click</a:t>
            </a:r>
            <a:r>
              <a:rPr lang="sv-SE" dirty="0"/>
              <a:t> to </a:t>
            </a:r>
            <a:r>
              <a:rPr lang="sv-SE" dirty="0" err="1"/>
              <a:t>add</a:t>
            </a:r>
            <a:r>
              <a:rPr lang="sv-SE" dirty="0"/>
              <a:t> </a:t>
            </a:r>
            <a:r>
              <a:rPr lang="sv-SE" dirty="0" err="1"/>
              <a:t>Header</a:t>
            </a:r>
            <a:endParaRPr lang="sv-SE" dirty="0"/>
          </a:p>
        </p:txBody>
      </p:sp>
      <p:sp>
        <p:nvSpPr>
          <p:cNvPr id="3" name="Platshållare för text 2"/>
          <p:cNvSpPr>
            <a:spLocks noGrp="1"/>
          </p:cNvSpPr>
          <p:nvPr>
            <p:ph type="body" idx="1" hasCustomPrompt="1"/>
          </p:nvPr>
        </p:nvSpPr>
        <p:spPr>
          <a:xfrm>
            <a:off x="457200" y="1151335"/>
            <a:ext cx="4040188" cy="47982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a:t>Click</a:t>
            </a:r>
            <a:r>
              <a:rPr lang="sv-SE" dirty="0"/>
              <a:t> to </a:t>
            </a:r>
            <a:r>
              <a:rPr lang="sv-SE" dirty="0" err="1"/>
              <a:t>add</a:t>
            </a:r>
            <a:r>
              <a:rPr lang="sv-SE" dirty="0"/>
              <a:t> </a:t>
            </a:r>
            <a:r>
              <a:rPr lang="sv-SE" dirty="0" err="1"/>
              <a:t>subheader</a:t>
            </a:r>
            <a:endParaRPr lang="sv-SE" dirty="0"/>
          </a:p>
        </p:txBody>
      </p:sp>
      <p:sp>
        <p:nvSpPr>
          <p:cNvPr id="4" name="Platshållare för innehåll 3"/>
          <p:cNvSpPr>
            <a:spLocks noGrp="1"/>
          </p:cNvSpPr>
          <p:nvPr>
            <p:ph sz="half" idx="2" hasCustomPrompt="1"/>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050"/>
            </a:lvl5pPr>
            <a:lvl6pPr>
              <a:defRPr sz="1600"/>
            </a:lvl6pPr>
            <a:lvl7pPr>
              <a:defRPr sz="1600"/>
            </a:lvl7pPr>
            <a:lvl8pPr>
              <a:defRPr sz="1600"/>
            </a:lvl8pPr>
            <a:lvl9pPr>
              <a:defRPr sz="16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5" name="Platshållare för text 4"/>
          <p:cNvSpPr>
            <a:spLocks noGrp="1"/>
          </p:cNvSpPr>
          <p:nvPr>
            <p:ph type="body" sz="quarter" idx="3" hasCustomPrompt="1"/>
          </p:nvPr>
        </p:nvSpPr>
        <p:spPr>
          <a:xfrm>
            <a:off x="4645026" y="1151335"/>
            <a:ext cx="4041775" cy="47982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a:t>Click</a:t>
            </a:r>
            <a:r>
              <a:rPr lang="sv-SE" dirty="0"/>
              <a:t> to </a:t>
            </a:r>
            <a:r>
              <a:rPr lang="sv-SE" dirty="0" err="1"/>
              <a:t>add</a:t>
            </a:r>
            <a:r>
              <a:rPr lang="sv-SE" dirty="0"/>
              <a:t> </a:t>
            </a:r>
            <a:r>
              <a:rPr lang="sv-SE" dirty="0" err="1"/>
              <a:t>subheader</a:t>
            </a:r>
            <a:endParaRPr lang="sv-SE" dirty="0"/>
          </a:p>
        </p:txBody>
      </p:sp>
      <p:sp>
        <p:nvSpPr>
          <p:cNvPr id="6" name="Platshållare för innehåll 5"/>
          <p:cNvSpPr>
            <a:spLocks noGrp="1"/>
          </p:cNvSpPr>
          <p:nvPr>
            <p:ph sz="quarter" idx="4" hasCustomPrompt="1"/>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050"/>
            </a:lvl5pPr>
            <a:lvl6pPr>
              <a:defRPr sz="1600"/>
            </a:lvl6pPr>
            <a:lvl7pPr>
              <a:defRPr sz="1600"/>
            </a:lvl7pPr>
            <a:lvl8pPr>
              <a:defRPr sz="1600"/>
            </a:lvl8pPr>
            <a:lvl9pPr>
              <a:defRPr sz="16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Tree>
    <p:extLst>
      <p:ext uri="{BB962C8B-B14F-4D97-AF65-F5344CB8AC3E}">
        <p14:creationId xmlns:p14="http://schemas.microsoft.com/office/powerpoint/2010/main" val="175102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latshållare för rubrik 1">
            <a:extLst>
              <a:ext uri="{FF2B5EF4-FFF2-40B4-BE49-F238E27FC236}">
                <a16:creationId xmlns:a16="http://schemas.microsoft.com/office/drawing/2014/main" id="{4831D7A2-13E1-4F53-9A6A-FB34FFF6902E}"/>
              </a:ext>
            </a:extLst>
          </p:cNvPr>
          <p:cNvSpPr>
            <a:spLocks noGrp="1"/>
          </p:cNvSpPr>
          <p:nvPr>
            <p:ph type="title"/>
          </p:nvPr>
        </p:nvSpPr>
        <p:spPr bwMode="auto">
          <a:xfrm>
            <a:off x="457199" y="206375"/>
            <a:ext cx="82296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dirty="0" err="1"/>
              <a:t>Click</a:t>
            </a:r>
            <a:r>
              <a:rPr lang="sv-SE" dirty="0"/>
              <a:t> to </a:t>
            </a:r>
            <a:r>
              <a:rPr lang="sv-SE" dirty="0" err="1"/>
              <a:t>add</a:t>
            </a:r>
            <a:r>
              <a:rPr lang="sv-SE" dirty="0"/>
              <a:t> </a:t>
            </a:r>
            <a:r>
              <a:rPr lang="sv-SE" dirty="0" err="1"/>
              <a:t>header</a:t>
            </a:r>
            <a:endParaRPr lang="sv-SE" altLang="en-US" dirty="0"/>
          </a:p>
        </p:txBody>
      </p:sp>
      <p:sp>
        <p:nvSpPr>
          <p:cNvPr id="9" name="Platshållare för text 2">
            <a:extLst>
              <a:ext uri="{FF2B5EF4-FFF2-40B4-BE49-F238E27FC236}">
                <a16:creationId xmlns:a16="http://schemas.microsoft.com/office/drawing/2014/main" id="{65DDD589-F8DE-4138-8187-1F68A5DDAE1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10" name="Rechthoek 9">
            <a:extLst>
              <a:ext uri="{FF2B5EF4-FFF2-40B4-BE49-F238E27FC236}">
                <a16:creationId xmlns:a16="http://schemas.microsoft.com/office/drawing/2014/main" id="{D9ECBB8F-1634-4F77-8089-7C3B404E98E3}"/>
              </a:ext>
            </a:extLst>
          </p:cNvPr>
          <p:cNvSpPr/>
          <p:nvPr userDrawn="1"/>
        </p:nvSpPr>
        <p:spPr>
          <a:xfrm>
            <a:off x="0" y="4854156"/>
            <a:ext cx="9144000" cy="279353"/>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b="0" i="0" dirty="0">
              <a:solidFill>
                <a:srgbClr val="0070C0"/>
              </a:solidFill>
              <a:latin typeface="Trebuchet MS Regular" panose="020B0603020202020204" pitchFamily="34" charset="0"/>
            </a:endParaRPr>
          </a:p>
        </p:txBody>
      </p:sp>
      <p:sp>
        <p:nvSpPr>
          <p:cNvPr id="11" name="Rectangle 2">
            <a:extLst>
              <a:ext uri="{FF2B5EF4-FFF2-40B4-BE49-F238E27FC236}">
                <a16:creationId xmlns:a16="http://schemas.microsoft.com/office/drawing/2014/main" id="{6B5D818B-D8CA-4CE2-99C1-12BC97ED1F05}"/>
              </a:ext>
            </a:extLst>
          </p:cNvPr>
          <p:cNvSpPr>
            <a:spLocks noChangeArrowheads="1"/>
          </p:cNvSpPr>
          <p:nvPr userDrawn="1"/>
        </p:nvSpPr>
        <p:spPr bwMode="auto">
          <a:xfrm>
            <a:off x="3084024" y="4879534"/>
            <a:ext cx="2975953" cy="24622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GB" sz="1000" b="0" i="0" dirty="0">
                <a:solidFill>
                  <a:schemeClr val="bg1"/>
                </a:solidFill>
                <a:latin typeface="Calibri" panose="020F0502020204030204" pitchFamily="34" charset="0"/>
                <a:cs typeface="Calibri" panose="020F0502020204030204" pitchFamily="34" charset="0"/>
              </a:rPr>
              <a:t>© </a:t>
            </a:r>
            <a:r>
              <a:rPr lang="en-GB" sz="1000" i="0" dirty="0">
                <a:solidFill>
                  <a:schemeClr val="bg1"/>
                </a:solidFill>
                <a:latin typeface="Calibri" panose="020F0502020204030204" pitchFamily="34" charset="0"/>
                <a:cs typeface="Calibri" panose="020F0502020204030204" pitchFamily="34" charset="0"/>
              </a:rPr>
              <a:t>AXELOS Limited and </a:t>
            </a:r>
            <a:r>
              <a:rPr lang="en-GB" sz="1000" b="0" i="0" dirty="0">
                <a:solidFill>
                  <a:schemeClr val="bg1"/>
                </a:solidFill>
                <a:latin typeface="Calibri" panose="020F0502020204030204" pitchFamily="34" charset="0"/>
                <a:cs typeface="Calibri" panose="020F0502020204030204" pitchFamily="34" charset="0"/>
              </a:rPr>
              <a:t>Van Haren Publishing</a:t>
            </a:r>
            <a:endParaRPr lang="en-US" sz="1000" b="0" i="0" dirty="0">
              <a:solidFill>
                <a:schemeClr val="bg1"/>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59C004F9-9106-44C2-8EF2-C185D5691252}"/>
              </a:ext>
            </a:extLst>
          </p:cNvPr>
          <p:cNvSpPr>
            <a:spLocks noChangeArrowheads="1"/>
          </p:cNvSpPr>
          <p:nvPr userDrawn="1"/>
        </p:nvSpPr>
        <p:spPr bwMode="auto">
          <a:xfrm>
            <a:off x="6961206" y="4879533"/>
            <a:ext cx="2182791" cy="24622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ct val="50000"/>
              </a:spcBef>
            </a:pPr>
            <a:fld id="{6DADACC3-0C67-C748-963D-F629BC2AF742}" type="slidenum">
              <a:rPr lang="en-GB" sz="1000" b="0" smtClean="0">
                <a:solidFill>
                  <a:schemeClr val="bg1"/>
                </a:solidFill>
                <a:latin typeface="Calibri" panose="020F0502020204030204" pitchFamily="34" charset="0"/>
                <a:cs typeface="Calibri" panose="020F0502020204030204" pitchFamily="34" charset="0"/>
              </a:rPr>
              <a:pPr algn="r">
                <a:spcBef>
                  <a:spcPct val="50000"/>
                </a:spcBef>
              </a:pPr>
              <a:t>‹nr.›</a:t>
            </a:fld>
            <a:endParaRPr lang="en-US" sz="10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51021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5" r:id="rId4"/>
    <p:sldLayoutId id="2147483720" r:id="rId5"/>
    <p:sldLayoutId id="2147483686" r:id="rId6"/>
    <p:sldLayoutId id="2147483692" r:id="rId7"/>
    <p:sldLayoutId id="2147483693" r:id="rId8"/>
  </p:sldLayoutIdLst>
  <p:hf sldNum="0" hdr="0" dt="0"/>
  <p:txStyles>
    <p:titleStyle>
      <a:lvl1pPr algn="l" defTabSz="457200" rtl="0" eaLnBrk="1" fontAlgn="base" hangingPunct="1">
        <a:spcBef>
          <a:spcPct val="0"/>
        </a:spcBef>
        <a:spcAft>
          <a:spcPct val="0"/>
        </a:spcAft>
        <a:defRPr sz="3600" kern="1200">
          <a:solidFill>
            <a:srgbClr val="A75D95"/>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p:titleStyle>
    <p:bodyStyle>
      <a:lvl1pPr marL="171450" marR="0" indent="-171450" algn="l" defTabSz="685800" rtl="0" eaLnBrk="1" fontAlgn="auto" latinLnBrk="0" hangingPunct="1">
        <a:lnSpc>
          <a:spcPct val="90000"/>
        </a:lnSpc>
        <a:spcBef>
          <a:spcPts val="750"/>
        </a:spcBef>
        <a:spcAft>
          <a:spcPts val="0"/>
        </a:spcAft>
        <a:buClrTx/>
        <a:buSzPct val="110000"/>
        <a:buFont typeface="Wingdings" panose="05000000000000000000" pitchFamily="2" charset="2"/>
        <a:buChar char="ü"/>
        <a:tabLst/>
        <a:defRPr sz="1500" kern="1200">
          <a:solidFill>
            <a:schemeClr val="tx1"/>
          </a:solidFill>
          <a:latin typeface="Arial" panose="020B0604020202020204" pitchFamily="34" charset="0"/>
          <a:ea typeface="Arial" charset="0"/>
          <a:cs typeface="Arial" panose="020B0604020202020204" pitchFamily="34" charset="0"/>
        </a:defRPr>
      </a:lvl1pPr>
      <a:lvl2pPr marL="514350" marR="0" indent="-316706"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300" kern="1200">
          <a:solidFill>
            <a:schemeClr val="tx1"/>
          </a:solidFill>
          <a:latin typeface="Arial" panose="020B0604020202020204" pitchFamily="34" charset="0"/>
          <a:ea typeface="Arial" charset="0"/>
          <a:cs typeface="Arial" panose="020B0604020202020204" pitchFamily="34" charset="0"/>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100" kern="1200">
          <a:solidFill>
            <a:schemeClr val="tx1"/>
          </a:solidFill>
          <a:latin typeface="Arial" panose="020B0604020202020204" pitchFamily="34" charset="0"/>
          <a:ea typeface="Arial" charset="0"/>
          <a:cs typeface="Arial" panose="020B0604020202020204" pitchFamily="34" charset="0"/>
        </a:defRPr>
      </a:lvl3pPr>
      <a:lvl4pPr marL="1116807" marR="0" indent="-171450" algn="l" defTabSz="685800" rtl="0" eaLnBrk="1" fontAlgn="auto" latinLnBrk="0" hangingPunct="1">
        <a:lnSpc>
          <a:spcPct val="90000"/>
        </a:lnSpc>
        <a:spcBef>
          <a:spcPts val="375"/>
        </a:spcBef>
        <a:spcAft>
          <a:spcPts val="0"/>
        </a:spcAft>
        <a:buClrTx/>
        <a:buSzPct val="80000"/>
        <a:buFont typeface="Arial" panose="020B0604020202020204" pitchFamily="34" charset="0"/>
        <a:buChar char="•"/>
        <a:tabLst/>
        <a:defRPr sz="1100" kern="1200">
          <a:solidFill>
            <a:schemeClr val="tx1"/>
          </a:solidFill>
          <a:latin typeface="Arial" panose="020B0604020202020204" pitchFamily="34" charset="0"/>
          <a:ea typeface="Arial" charset="0"/>
          <a:cs typeface="Arial" panose="020B0604020202020204" pitchFamily="34" charset="0"/>
        </a:defRPr>
      </a:lvl4pPr>
      <a:lvl5pPr marL="1475185" marR="0" indent="-103585" algn="l" defTabSz="685800" rtl="0" eaLnBrk="1" fontAlgn="auto" latinLnBrk="0" hangingPunct="1">
        <a:lnSpc>
          <a:spcPct val="90000"/>
        </a:lnSpc>
        <a:spcBef>
          <a:spcPts val="375"/>
        </a:spcBef>
        <a:spcAft>
          <a:spcPts val="0"/>
        </a:spcAft>
        <a:buClr>
          <a:srgbClr val="F05A22"/>
        </a:buClr>
        <a:buSzPct val="100000"/>
        <a:buFont typeface="Arial" panose="020B0604020202020204" pitchFamily="34" charset="0"/>
        <a:buChar char="̚"/>
        <a:tabLst/>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1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tiff"/><Relationship Id="rId4" Type="http://schemas.openxmlformats.org/officeDocument/2006/relationships/image" Target="../media/image72.tiff"/></Relationships>
</file>

<file path=ppt/slides/_rels/slide11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commons.wikimedia.org/wiki/File:1951_to_2013_Trend_Chart_of_Sector_Share_of_Total_GDP_for_each_year,_India.png" TargetMode="External"/><Relationship Id="rId5" Type="http://schemas.openxmlformats.org/officeDocument/2006/relationships/image" Target="../media/image13.png"/><Relationship Id="rId4" Type="http://schemas.openxmlformats.org/officeDocument/2006/relationships/hyperlink" Target="https://lla53.blogspot.com.es/2016/02/desempleados-de-larga-duracion-su.html"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22.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hyperlink" Target="http://www.project-open.org/en/manual_project-open_sla_helpdesk"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hyperlink" Target="http://jennarosecoloredglasses.com/2016/08/29/how-to-prioritize/"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198.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2.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8.xml"/><Relationship Id="rId1" Type="http://schemas.openxmlformats.org/officeDocument/2006/relationships/slideLayout" Target="../slideLayouts/slideLayout8.xml"/><Relationship Id="rId4" Type="http://schemas.openxmlformats.org/officeDocument/2006/relationships/hyperlink" Target="https://pixabay.com/sv/k%C3%A4rlek-hj%C3%A4rta-hj%C3%A4rtan-%C3%A4lskar-2051370/" TargetMode="Externa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1.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6.xml"/><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8.xml"/><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6.xml"/><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2.xml"/><Relationship Id="rId1" Type="http://schemas.openxmlformats.org/officeDocument/2006/relationships/slideLayout" Target="../slideLayouts/slideLayout8.xml"/><Relationship Id="rId4" Type="http://schemas.openxmlformats.org/officeDocument/2006/relationships/image" Target="../media/image115.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7.xml"/><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0.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2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1.xml"/><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8.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8.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tiff"/><Relationship Id="rId7"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2.png"/><Relationship Id="rId9" Type="http://schemas.openxmlformats.org/officeDocument/2006/relationships/hyperlink" Target="http://game-icons.net/lorc/originals/comb.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valoresreais.com/2012/03/05/a-cultura-do-feedback/"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4.tiff"/><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47.tiff"/><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adaptabilitycoach.com/crucibles-cool/"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lickr.com/photos/bjornmeansbear/4662232392"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59.tiff"/><Relationship Id="rId5" Type="http://schemas.openxmlformats.org/officeDocument/2006/relationships/image" Target="../media/image58.svg"/><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9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1448878"/>
            <a:ext cx="7772400" cy="121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baseline="0">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sz="3600" dirty="0">
                <a:latin typeface="Calibri" panose="020F0502020204030204" pitchFamily="34" charset="0"/>
                <a:cs typeface="Calibri" panose="020F0502020204030204" pitchFamily="34" charset="0"/>
              </a:rPr>
              <a:t>Welcome to</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ITIL 4 </a:t>
            </a:r>
          </a:p>
          <a:p>
            <a:r>
              <a:rPr lang="en-US" dirty="0">
                <a:latin typeface="Calibri" panose="020F0502020204030204" pitchFamily="34" charset="0"/>
                <a:cs typeface="Calibri" panose="020F0502020204030204" pitchFamily="34" charset="0"/>
              </a:rPr>
              <a:t>Create Deliver and Support</a:t>
            </a:r>
          </a:p>
        </p:txBody>
      </p:sp>
      <p:sp>
        <p:nvSpPr>
          <p:cNvPr id="7" name="Rektangel 6"/>
          <p:cNvSpPr/>
          <p:nvPr/>
        </p:nvSpPr>
        <p:spPr>
          <a:xfrm>
            <a:off x="3089970" y="3715839"/>
            <a:ext cx="5639361" cy="482120"/>
          </a:xfrm>
          <a:prstGeom prst="rect">
            <a:avLst/>
          </a:prstGeom>
        </p:spPr>
        <p:txBody>
          <a:bodyPr wrap="square">
            <a:spAutoFit/>
          </a:bodyPr>
          <a:lstStyle/>
          <a:p>
            <a:pPr>
              <a:lnSpc>
                <a:spcPct val="150000"/>
              </a:lnSpc>
            </a:pPr>
            <a:r>
              <a:rPr lang="en-GB" sz="900" dirty="0"/>
              <a:t>ITIL® is a registered trade mark of AXELOS Limited, used under permission of AXELOS Limited. The Swirl logo™ is a trade mark of AXELOS Limited, used under permission of AXELOS Limited. All rights reserved. </a:t>
            </a:r>
            <a:endParaRPr lang="en-GB" sz="9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1A0CC23A-44E2-4FAA-A30C-1E000E8564F6}"/>
              </a:ext>
            </a:extLst>
          </p:cNvPr>
          <p:cNvSpPr txBox="1">
            <a:spLocks noGrp="1"/>
          </p:cNvSpPr>
          <p:nvPr>
            <p:ph type="ctr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baseline="0">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sz="3600" dirty="0">
                <a:solidFill>
                  <a:srgbClr val="A75D95"/>
                </a:solidFill>
              </a:rPr>
              <a:t>Welcome to</a:t>
            </a:r>
            <a:br>
              <a:rPr lang="en-US" dirty="0">
                <a:solidFill>
                  <a:srgbClr val="A75D95"/>
                </a:solidFill>
              </a:rPr>
            </a:br>
            <a:r>
              <a:rPr lang="en-US" dirty="0">
                <a:solidFill>
                  <a:srgbClr val="A75D95"/>
                </a:solidFill>
                <a:latin typeface="Calibri" panose="020F0502020204030204" pitchFamily="34" charset="0"/>
                <a:cs typeface="Calibri" panose="020F0502020204030204" pitchFamily="34" charset="0"/>
              </a:rPr>
              <a:t>ITIL 4 </a:t>
            </a:r>
            <a:br>
              <a:rPr lang="en-US" dirty="0">
                <a:solidFill>
                  <a:srgbClr val="A75D95"/>
                </a:solidFill>
                <a:latin typeface="Calibri" panose="020F0502020204030204" pitchFamily="34" charset="0"/>
                <a:cs typeface="Calibri" panose="020F0502020204030204" pitchFamily="34" charset="0"/>
              </a:rPr>
            </a:br>
            <a:r>
              <a:rPr lang="en-US" dirty="0">
                <a:solidFill>
                  <a:srgbClr val="A75D95"/>
                </a:solidFill>
                <a:latin typeface="Calibri" panose="020F0502020204030204" pitchFamily="34" charset="0"/>
                <a:cs typeface="Calibri" panose="020F0502020204030204" pitchFamily="34" charset="0"/>
              </a:rPr>
              <a:t>Create Deliver and Support</a:t>
            </a:r>
            <a:br>
              <a:rPr lang="en-US" dirty="0">
                <a:solidFill>
                  <a:srgbClr val="A75D95"/>
                </a:solidFill>
                <a:latin typeface="Calibri" panose="020F0502020204030204" pitchFamily="34" charset="0"/>
                <a:cs typeface="Calibri" panose="020F0502020204030204" pitchFamily="34" charset="0"/>
              </a:rPr>
            </a:br>
            <a:endParaRPr lang="en-US" b="1" dirty="0">
              <a:solidFill>
                <a:srgbClr val="A75D95"/>
              </a:solidFill>
            </a:endParaRPr>
          </a:p>
        </p:txBody>
      </p:sp>
      <p:pic>
        <p:nvPicPr>
          <p:cNvPr id="11" name="Picture 2">
            <a:extLst>
              <a:ext uri="{FF2B5EF4-FFF2-40B4-BE49-F238E27FC236}">
                <a16:creationId xmlns:a16="http://schemas.microsoft.com/office/drawing/2014/main" id="{D7626243-04AD-4AB2-A8E6-0CF84F0CA7CF}"/>
              </a:ext>
            </a:extLst>
          </p:cNvPr>
          <p:cNvPicPr>
            <a:picLocks noChangeAspect="1"/>
          </p:cNvPicPr>
          <p:nvPr/>
        </p:nvPicPr>
        <p:blipFill>
          <a:blip r:embed="rId3"/>
          <a:stretch>
            <a:fillRect/>
          </a:stretch>
        </p:blipFill>
        <p:spPr>
          <a:xfrm>
            <a:off x="16253" y="0"/>
            <a:ext cx="1280583" cy="4798828"/>
          </a:xfrm>
          <a:prstGeom prst="rect">
            <a:avLst/>
          </a:prstGeom>
        </p:spPr>
      </p:pic>
      <p:pic>
        <p:nvPicPr>
          <p:cNvPr id="3" name="Bildobjekt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45" y="3478001"/>
            <a:ext cx="2566345" cy="983509"/>
          </a:xfrm>
          <a:prstGeom prst="rect">
            <a:avLst/>
          </a:prstGeom>
        </p:spPr>
      </p:pic>
    </p:spTree>
    <p:extLst>
      <p:ext uri="{BB962C8B-B14F-4D97-AF65-F5344CB8AC3E}">
        <p14:creationId xmlns:p14="http://schemas.microsoft.com/office/powerpoint/2010/main" val="24808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dirty="0"/>
              <a:t>Product management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9" y="1208463"/>
            <a:ext cx="6205994" cy="3394075"/>
          </a:xfrm>
          <a:ln>
            <a:noFill/>
          </a:ln>
        </p:spPr>
        <p:style>
          <a:lnRef idx="2">
            <a:schemeClr val="accent1"/>
          </a:lnRef>
          <a:fillRef idx="1">
            <a:schemeClr val="lt1"/>
          </a:fillRef>
          <a:effectRef idx="0">
            <a:schemeClr val="accent1"/>
          </a:effectRef>
          <a:fontRef idx="minor">
            <a:schemeClr val="dk1"/>
          </a:fontRef>
        </p:style>
        <p:txBody>
          <a:bodyPr/>
          <a:lstStyle/>
          <a:p>
            <a:pPr marL="25200" lvl="1" indent="0">
              <a:buNone/>
            </a:pPr>
            <a:r>
              <a:rPr lang="en" sz="1600" dirty="0">
                <a:solidFill>
                  <a:schemeClr val="tx1"/>
                </a:solidFill>
              </a:rPr>
              <a:t>T</a:t>
            </a:r>
            <a:r>
              <a:rPr lang="sv-SE" sz="1600" dirty="0">
                <a:solidFill>
                  <a:schemeClr val="tx1"/>
                </a:solidFill>
              </a:rPr>
              <a:t>h</a:t>
            </a:r>
            <a:r>
              <a:rPr lang="en" sz="1600" dirty="0">
                <a:solidFill>
                  <a:schemeClr val="tx1"/>
                </a:solidFill>
              </a:rPr>
              <a:t>ere is a trend among IT organizations to use a product management terminology and adopt ways of working from other domains like engineering or manufacturing. </a:t>
            </a:r>
          </a:p>
          <a:p>
            <a:pPr marL="25200" lvl="1" indent="0">
              <a:buNone/>
            </a:pPr>
            <a:endParaRPr lang="en" sz="1200" dirty="0">
              <a:solidFill>
                <a:schemeClr val="tx1"/>
              </a:solidFill>
            </a:endParaRPr>
          </a:p>
          <a:p>
            <a:pPr marL="25200" lvl="1" indent="0">
              <a:buNone/>
            </a:pPr>
            <a:r>
              <a:rPr lang="en" sz="1600" dirty="0">
                <a:solidFill>
                  <a:schemeClr val="tx1"/>
                </a:solidFill>
              </a:rPr>
              <a:t>Organizations own or have access to a variety of resources (and capabilities). Products are configurations of these resources that will potentially be valuable for its customers. The management of these products has for many become synonymous with service management.</a:t>
            </a:r>
          </a:p>
          <a:p>
            <a:pPr marL="25200" lvl="1" indent="0">
              <a:buNone/>
            </a:pPr>
            <a:endParaRPr lang="en" sz="1200" dirty="0">
              <a:solidFill>
                <a:schemeClr val="tx1"/>
              </a:solidFill>
            </a:endParaRPr>
          </a:p>
          <a:p>
            <a:pPr marL="25200" lvl="1" indent="0">
              <a:buNone/>
            </a:pPr>
            <a:r>
              <a:rPr lang="en" sz="1600" dirty="0">
                <a:solidFill>
                  <a:schemeClr val="tx1"/>
                </a:solidFill>
              </a:rPr>
              <a:t>T</a:t>
            </a:r>
            <a:r>
              <a:rPr lang="sv-SE" sz="1600" dirty="0">
                <a:solidFill>
                  <a:schemeClr val="tx1"/>
                </a:solidFill>
              </a:rPr>
              <a:t>h</a:t>
            </a:r>
            <a:r>
              <a:rPr lang="en" sz="1600" dirty="0">
                <a:solidFill>
                  <a:schemeClr val="tx1"/>
                </a:solidFill>
              </a:rPr>
              <a:t>is is not new as it was already partly introduced in previous versions of ITIL but makes ITIL 4 even more relevant and easier to relate to the emerging agile movement with its strong emphasis on development and management of products.</a:t>
            </a:r>
          </a:p>
        </p:txBody>
      </p:sp>
      <p:pic>
        <p:nvPicPr>
          <p:cNvPr id="5" name="Bildobjekt 4">
            <a:extLst>
              <a:ext uri="{FF2B5EF4-FFF2-40B4-BE49-F238E27FC236}">
                <a16:creationId xmlns:a16="http://schemas.microsoft.com/office/drawing/2014/main" id="{9EB052B8-51E4-E14B-92C0-A8E2EBFD45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6973" y="1308707"/>
            <a:ext cx="2192488" cy="1596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8597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62E377AC-A362-4247-A57E-CC5DFBF80876}"/>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Wingdings" pitchFamily="2" charset="2"/>
              <a:buChar char="ü"/>
            </a:pPr>
            <a:r>
              <a:rPr lang="en-GB" sz="1400" dirty="0"/>
              <a:t>Using information and technology to create, deliver, and support services</a:t>
            </a:r>
          </a:p>
          <a:p>
            <a:pPr marL="0" indent="0">
              <a:buNone/>
            </a:pPr>
            <a:r>
              <a:rPr lang="en-GB" sz="1400" dirty="0"/>
              <a:t>Day 2:</a:t>
            </a:r>
          </a:p>
          <a:p>
            <a:pPr>
              <a:buFont typeface="Arial" panose="020B0604020202020204" pitchFamily="34" charset="0"/>
              <a:buChar char="•"/>
            </a:pPr>
            <a:r>
              <a:rPr lang="en-GB" sz="1400" dirty="0"/>
              <a:t>Value streams to create, deliver, and support services</a:t>
            </a:r>
          </a:p>
          <a:p>
            <a:pPr>
              <a:buFont typeface="Arial" panose="020B0604020202020204" pitchFamily="34" charset="0"/>
              <a:buChar char="•"/>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184140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dirty="0"/>
              <a:t>This section provides guidance on how to:</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631156"/>
            <a:ext cx="8520544" cy="2963466"/>
          </a:xfrm>
        </p:spPr>
        <p:txBody>
          <a:bodyPr>
            <a:normAutofit lnSpcReduction="10000"/>
          </a:bodyPr>
          <a:lstStyle/>
          <a:p>
            <a:pPr>
              <a:buFont typeface="Arial" panose="020B0604020202020204" pitchFamily="34" charset="0"/>
              <a:buChar char="•"/>
            </a:pPr>
            <a:r>
              <a:rPr lang="en-GB" dirty="0"/>
              <a:t>Document a value stream to understand how work flows across the organization</a:t>
            </a:r>
          </a:p>
          <a:p>
            <a:pPr>
              <a:buFont typeface="Arial" panose="020B0604020202020204" pitchFamily="34" charset="0"/>
              <a:buChar char="•"/>
            </a:pPr>
            <a:r>
              <a:rPr lang="en-GB" dirty="0"/>
              <a:t>Understand an archetype value stream to create a new service</a:t>
            </a:r>
          </a:p>
          <a:p>
            <a:pPr>
              <a:buFont typeface="Arial" panose="020B0604020202020204" pitchFamily="34" charset="0"/>
              <a:buChar char="•"/>
            </a:pPr>
            <a:r>
              <a:rPr lang="en-GB" dirty="0"/>
              <a:t>Understand an archetype value stream to support a live service.</a:t>
            </a:r>
          </a:p>
          <a:p>
            <a:pPr>
              <a:buFont typeface="Arial" panose="020B0604020202020204" pitchFamily="34" charset="0"/>
              <a:buChar char="•"/>
            </a:pPr>
            <a:endParaRPr lang="en-GB" dirty="0"/>
          </a:p>
          <a:p>
            <a:pPr marL="0" indent="0">
              <a:buNone/>
            </a:pPr>
            <a:r>
              <a:rPr lang="en-GB" dirty="0"/>
              <a:t>It will further help practitioners understand:</a:t>
            </a:r>
          </a:p>
          <a:p>
            <a:pPr>
              <a:buFont typeface="Arial" panose="020B0604020202020204" pitchFamily="34" charset="0"/>
              <a:buChar char="•"/>
            </a:pPr>
            <a:r>
              <a:rPr lang="en-GB" dirty="0"/>
              <a:t>The role of a value stream in the Service Value System (SVS)</a:t>
            </a:r>
          </a:p>
          <a:p>
            <a:pPr>
              <a:buFont typeface="Arial" panose="020B0604020202020204" pitchFamily="34" charset="0"/>
              <a:buChar char="•"/>
            </a:pPr>
            <a:r>
              <a:rPr lang="en-GB" dirty="0"/>
              <a:t>The taxonomy of a value stream</a:t>
            </a:r>
          </a:p>
          <a:p>
            <a:pPr>
              <a:buFont typeface="Arial" panose="020B0604020202020204" pitchFamily="34" charset="0"/>
              <a:buChar char="•"/>
            </a:pPr>
            <a:r>
              <a:rPr lang="en-GB" dirty="0"/>
              <a:t>How to describe the steps in a value stream</a:t>
            </a:r>
          </a:p>
          <a:p>
            <a:pPr>
              <a:buFont typeface="Arial" panose="020B0604020202020204" pitchFamily="34" charset="0"/>
              <a:buChar char="•"/>
            </a:pPr>
            <a:r>
              <a:rPr lang="en-GB" dirty="0"/>
              <a:t>How to apply common mathematical modelling techniques to streamline a value stream</a:t>
            </a:r>
          </a:p>
          <a:p>
            <a:pPr>
              <a:buFont typeface="Arial" panose="020B0604020202020204" pitchFamily="34" charset="0"/>
              <a:buChar char="•"/>
            </a:pPr>
            <a:r>
              <a:rPr lang="en-GB" dirty="0"/>
              <a:t>Considerations when designing a value stream</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3836183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198755"/>
            <a:ext cx="7052253" cy="857250"/>
          </a:xfrm>
        </p:spPr>
        <p:txBody>
          <a:bodyPr/>
          <a:lstStyle/>
          <a:p>
            <a:r>
              <a:rPr lang="en-US"/>
              <a:t>Value streams</a:t>
            </a:r>
            <a:endParaRPr lang="en-US"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635110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dirty="0">
                <a:solidFill>
                  <a:schemeClr val="tx1"/>
                </a:solidFill>
              </a:rPr>
              <a:t>Value streams are a powerful tool in the design, development, </a:t>
            </a:r>
            <a:br>
              <a:rPr lang="en-GB" dirty="0">
                <a:solidFill>
                  <a:schemeClr val="tx1"/>
                </a:solidFill>
              </a:rPr>
            </a:br>
            <a:r>
              <a:rPr lang="en-GB" dirty="0">
                <a:solidFill>
                  <a:schemeClr val="tx1"/>
                </a:solidFill>
              </a:rPr>
              <a:t>transition delivery and support of new and existing services</a:t>
            </a:r>
          </a:p>
          <a:p>
            <a:pPr marL="0" indent="0">
              <a:buNone/>
            </a:pPr>
            <a:endParaRPr lang="en-GB" sz="1200" dirty="0">
              <a:solidFill>
                <a:schemeClr val="tx1"/>
              </a:solidFill>
            </a:endParaRPr>
          </a:p>
          <a:p>
            <a:pPr marL="0" indent="0">
              <a:buNone/>
            </a:pPr>
            <a:r>
              <a:rPr lang="en-GB" dirty="0">
                <a:solidFill>
                  <a:schemeClr val="tx1"/>
                </a:solidFill>
              </a:rPr>
              <a:t>Key to understand value streams is to recognise that:</a:t>
            </a:r>
          </a:p>
          <a:p>
            <a:pPr marL="171450" indent="-171450">
              <a:buFont typeface="Arial" panose="020B0604020202020204" pitchFamily="34" charset="0"/>
              <a:buChar char="•"/>
            </a:pPr>
            <a:r>
              <a:rPr lang="en-GB" sz="1400" dirty="0">
                <a:solidFill>
                  <a:schemeClr val="tx1"/>
                </a:solidFill>
              </a:rPr>
              <a:t>Value streams are simple, but not necessarily simplistic</a:t>
            </a:r>
          </a:p>
          <a:p>
            <a:pPr marL="171450" indent="-171450">
              <a:buFont typeface="Arial" panose="020B0604020202020204" pitchFamily="34" charset="0"/>
              <a:buChar char="•"/>
            </a:pPr>
            <a:r>
              <a:rPr lang="en-GB" sz="1400" dirty="0">
                <a:solidFill>
                  <a:schemeClr val="tx1"/>
                </a:solidFill>
              </a:rPr>
              <a:t>There are many different value streams and various types </a:t>
            </a:r>
            <a:br>
              <a:rPr lang="en-GB" sz="1400" dirty="0">
                <a:solidFill>
                  <a:schemeClr val="tx1"/>
                </a:solidFill>
              </a:rPr>
            </a:br>
            <a:r>
              <a:rPr lang="en-GB" sz="1400" dirty="0">
                <a:solidFill>
                  <a:schemeClr val="tx1"/>
                </a:solidFill>
              </a:rPr>
              <a:t>of work do not simply follow the same route </a:t>
            </a:r>
          </a:p>
          <a:p>
            <a:pPr marL="171450" indent="-171450">
              <a:buFont typeface="Arial" panose="020B0604020202020204" pitchFamily="34" charset="0"/>
              <a:buChar char="•"/>
            </a:pPr>
            <a:r>
              <a:rPr lang="en-GB" sz="1400" dirty="0">
                <a:solidFill>
                  <a:schemeClr val="tx1"/>
                </a:solidFill>
              </a:rPr>
              <a:t>Value streams can either represent a design or ideal pattern </a:t>
            </a:r>
            <a:br>
              <a:rPr lang="en-GB" sz="1400" dirty="0">
                <a:solidFill>
                  <a:schemeClr val="tx1"/>
                </a:solidFill>
              </a:rPr>
            </a:br>
            <a:r>
              <a:rPr lang="en-GB" sz="1400" dirty="0">
                <a:solidFill>
                  <a:schemeClr val="tx1"/>
                </a:solidFill>
              </a:rPr>
              <a:t>of activity, or reflect the actual, observable patterns of activity </a:t>
            </a:r>
          </a:p>
          <a:p>
            <a:pPr marL="171450" indent="-171450">
              <a:buFont typeface="Arial" panose="020B0604020202020204" pitchFamily="34" charset="0"/>
              <a:buChar char="•"/>
            </a:pPr>
            <a:r>
              <a:rPr lang="en-GB" sz="1400" dirty="0">
                <a:solidFill>
                  <a:schemeClr val="tx1"/>
                </a:solidFill>
              </a:rPr>
              <a:t>The same resources can appear in different parts of the value stream</a:t>
            </a:r>
          </a:p>
          <a:p>
            <a:pPr marL="0" indent="0">
              <a:buNone/>
            </a:pPr>
            <a:endParaRPr lang="en-GB" sz="1200" dirty="0">
              <a:solidFill>
                <a:schemeClr val="tx1"/>
              </a:solidFill>
            </a:endParaRPr>
          </a:p>
          <a:p>
            <a:pPr marL="0" indent="0">
              <a:buNone/>
            </a:pPr>
            <a:r>
              <a:rPr lang="en-GB" dirty="0">
                <a:solidFill>
                  <a:schemeClr val="tx1"/>
                </a:solidFill>
              </a:rPr>
              <a:t>Value streams describe how value is created, from demand to </a:t>
            </a:r>
            <a:br>
              <a:rPr lang="en-GB" dirty="0">
                <a:solidFill>
                  <a:schemeClr val="tx1"/>
                </a:solidFill>
              </a:rPr>
            </a:br>
            <a:r>
              <a:rPr lang="en-GB" dirty="0">
                <a:solidFill>
                  <a:schemeClr val="tx1"/>
                </a:solidFill>
              </a:rPr>
              <a:t>value realisation, often through the delivery of services &amp; products</a:t>
            </a:r>
          </a:p>
        </p:txBody>
      </p:sp>
      <p:pic>
        <p:nvPicPr>
          <p:cNvPr id="12290" name="Picture 2" descr="rocky river with trees in both banks">
            <a:extLst>
              <a:ext uri="{FF2B5EF4-FFF2-40B4-BE49-F238E27FC236}">
                <a16:creationId xmlns:a16="http://schemas.microsoft.com/office/drawing/2014/main" id="{A2E0D71F-5438-6041-94D6-6281EA8BD42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6115" y="1321904"/>
            <a:ext cx="2341629" cy="3120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119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a:t>ITIL service value streams</a:t>
            </a:r>
            <a:endParaRPr lang="en-US"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6631759"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a:solidFill>
                  <a:schemeClr val="tx1"/>
                </a:solidFill>
              </a:rPr>
              <a:t>The ITIL service value chain is made up of six archetypal value chain activities.</a:t>
            </a:r>
          </a:p>
          <a:p>
            <a:pPr marL="0" indent="0">
              <a:buNone/>
            </a:pPr>
            <a:endParaRPr lang="en-GB" sz="1200">
              <a:solidFill>
                <a:schemeClr val="tx1"/>
              </a:solidFill>
            </a:endParaRPr>
          </a:p>
          <a:p>
            <a:pPr marL="0" indent="0">
              <a:buNone/>
            </a:pPr>
            <a:r>
              <a:rPr lang="en-GB">
                <a:solidFill>
                  <a:schemeClr val="tx1"/>
                </a:solidFill>
              </a:rPr>
              <a:t>A sequence of service value chain activities is referred to as an </a:t>
            </a:r>
            <a:br>
              <a:rPr lang="en-GB">
                <a:solidFill>
                  <a:schemeClr val="tx1"/>
                </a:solidFill>
              </a:rPr>
            </a:br>
            <a:r>
              <a:rPr lang="en-GB">
                <a:solidFill>
                  <a:schemeClr val="tx1"/>
                </a:solidFill>
              </a:rPr>
              <a:t>ITIL service value stream, or more simply as a value stream.</a:t>
            </a:r>
          </a:p>
          <a:p>
            <a:pPr marL="0" indent="0">
              <a:buNone/>
            </a:pPr>
            <a:endParaRPr lang="en-GB" sz="1200">
              <a:solidFill>
                <a:schemeClr val="tx1"/>
              </a:solidFill>
            </a:endParaRPr>
          </a:p>
          <a:p>
            <a:pPr marL="0" indent="0">
              <a:buNone/>
            </a:pPr>
            <a:r>
              <a:rPr lang="en-GB">
                <a:solidFill>
                  <a:schemeClr val="tx1"/>
                </a:solidFill>
              </a:rPr>
              <a:t>A value chain can:</a:t>
            </a:r>
          </a:p>
          <a:p>
            <a:pPr marL="171450" indent="-171450">
              <a:buFont typeface="Arial" panose="020B0604020202020204" pitchFamily="34" charset="0"/>
              <a:buChar char="•"/>
            </a:pPr>
            <a:r>
              <a:rPr lang="en-GB">
                <a:solidFill>
                  <a:schemeClr val="tx1"/>
                </a:solidFill>
              </a:rPr>
              <a:t>Mention one, some, or all value chain activities, depending on context.</a:t>
            </a:r>
          </a:p>
          <a:p>
            <a:pPr marL="171450" indent="-171450">
              <a:buFont typeface="Arial" panose="020B0604020202020204" pitchFamily="34" charset="0"/>
              <a:buChar char="•"/>
            </a:pPr>
            <a:r>
              <a:rPr lang="en-GB">
                <a:solidFill>
                  <a:schemeClr val="tx1"/>
                </a:solidFill>
              </a:rPr>
              <a:t>Repeat value chain activities, depending on the work in progress.</a:t>
            </a:r>
          </a:p>
        </p:txBody>
      </p:sp>
      <p:pic>
        <p:nvPicPr>
          <p:cNvPr id="6" name="Picture 5">
            <a:extLst>
              <a:ext uri="{FF2B5EF4-FFF2-40B4-BE49-F238E27FC236}">
                <a16:creationId xmlns:a16="http://schemas.microsoft.com/office/drawing/2014/main" id="{B5C8F79E-C24E-F640-BDDF-C30D2B6E7321}"/>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95060" y="1132908"/>
            <a:ext cx="2881745" cy="1950486"/>
          </a:xfrm>
          <a:prstGeom prst="rect">
            <a:avLst/>
          </a:prstGeom>
        </p:spPr>
      </p:pic>
      <p:sp>
        <p:nvSpPr>
          <p:cNvPr id="5" name="Rektangel 4">
            <a:extLst>
              <a:ext uri="{FF2B5EF4-FFF2-40B4-BE49-F238E27FC236}">
                <a16:creationId xmlns:a16="http://schemas.microsoft.com/office/drawing/2014/main" id="{9239D6D5-19BF-C44B-B057-32F10CFABD5C}"/>
              </a:ext>
            </a:extLst>
          </p:cNvPr>
          <p:cNvSpPr/>
          <p:nvPr/>
        </p:nvSpPr>
        <p:spPr>
          <a:xfrm>
            <a:off x="457198" y="4056956"/>
            <a:ext cx="8520546" cy="584775"/>
          </a:xfrm>
          <a:prstGeom prst="rect">
            <a:avLst/>
          </a:prstGeom>
          <a:ln>
            <a:solidFill>
              <a:schemeClr val="tx1"/>
            </a:solidFill>
          </a:ln>
        </p:spPr>
        <p:txBody>
          <a:bodyPr wrap="square">
            <a:spAutoFit/>
          </a:bodyPr>
          <a:lstStyle/>
          <a:p>
            <a:r>
              <a:rPr lang="en-US" sz="1600">
                <a:latin typeface="Calibri Light" panose="020F0302020204030204" pitchFamily="34" charset="0"/>
                <a:cs typeface="Calibri Light" panose="020F0302020204030204" pitchFamily="34" charset="0"/>
              </a:rPr>
              <a:t>Definition: </a:t>
            </a:r>
            <a:r>
              <a:rPr lang="en-US" sz="1600" b="1">
                <a:latin typeface="Calibri Light" panose="020F0302020204030204" pitchFamily="34" charset="0"/>
                <a:cs typeface="Calibri Light" panose="020F0302020204030204" pitchFamily="34" charset="0"/>
              </a:rPr>
              <a:t>ITIL service value chain </a:t>
            </a:r>
            <a:r>
              <a:rPr lang="en-US" sz="1600">
                <a:latin typeface="Calibri Light" panose="020F0302020204030204" pitchFamily="34" charset="0"/>
                <a:cs typeface="Calibri Light" panose="020F0302020204030204" pitchFamily="34" charset="0"/>
              </a:rPr>
              <a:t>- An operating model for service providers that covers all the key activities required to effectively manage products and services. </a:t>
            </a:r>
          </a:p>
        </p:txBody>
      </p:sp>
    </p:spTree>
    <p:extLst>
      <p:ext uri="{BB962C8B-B14F-4D97-AF65-F5344CB8AC3E}">
        <p14:creationId xmlns:p14="http://schemas.microsoft.com/office/powerpoint/2010/main" val="2772827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a:t>Structure of a value stream</a:t>
            </a:r>
            <a:endParaRPr lang="en-US" noProof="0"/>
          </a:p>
        </p:txBody>
      </p:sp>
      <p:pic>
        <p:nvPicPr>
          <p:cNvPr id="7" name="Bildobjekt 6">
            <a:extLst>
              <a:ext uri="{FF2B5EF4-FFF2-40B4-BE49-F238E27FC236}">
                <a16:creationId xmlns:a16="http://schemas.microsoft.com/office/drawing/2014/main" id="{252FC275-D388-0B4B-BCA7-09281078C0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1731" y="1063626"/>
            <a:ext cx="5705552" cy="3513306"/>
          </a:xfrm>
          <a:prstGeom prst="rect">
            <a:avLst/>
          </a:prstGeom>
        </p:spPr>
      </p:pic>
      <p:sp>
        <p:nvSpPr>
          <p:cNvPr id="8" name="Rektangel 7">
            <a:extLst>
              <a:ext uri="{FF2B5EF4-FFF2-40B4-BE49-F238E27FC236}">
                <a16:creationId xmlns:a16="http://schemas.microsoft.com/office/drawing/2014/main" id="{BF59DCAF-FCA0-D648-B982-81E6FFC2F7C3}"/>
              </a:ext>
            </a:extLst>
          </p:cNvPr>
          <p:cNvSpPr/>
          <p:nvPr/>
        </p:nvSpPr>
        <p:spPr>
          <a:xfrm>
            <a:off x="4994787" y="3838267"/>
            <a:ext cx="3982957" cy="738664"/>
          </a:xfrm>
          <a:prstGeom prst="rect">
            <a:avLst/>
          </a:prstGeom>
          <a:solidFill>
            <a:schemeClr val="bg1"/>
          </a:solidFill>
          <a:ln>
            <a:solidFill>
              <a:schemeClr val="tx1"/>
            </a:solidFill>
          </a:ln>
        </p:spPr>
        <p:txBody>
          <a:bodyPr wrap="square">
            <a:spAutoFit/>
          </a:bodyPr>
          <a:lstStyle/>
          <a:p>
            <a:r>
              <a:rPr lang="en-GB" sz="1400">
                <a:latin typeface="Calibri Light" panose="020F0302020204030204" pitchFamily="34" charset="0"/>
                <a:cs typeface="Calibri Light" panose="020F0302020204030204" pitchFamily="34" charset="0"/>
              </a:rPr>
              <a:t>Definition: </a:t>
            </a:r>
            <a:r>
              <a:rPr lang="en-GB" sz="1400" b="1">
                <a:latin typeface="Calibri Light" panose="020F0302020204030204" pitchFamily="34" charset="0"/>
                <a:cs typeface="Calibri Light" panose="020F0302020204030204" pitchFamily="34" charset="0"/>
              </a:rPr>
              <a:t>Value stream </a:t>
            </a:r>
          </a:p>
          <a:p>
            <a:r>
              <a:rPr lang="en-GB" sz="1400">
                <a:latin typeface="Calibri Light" panose="020F0302020204030204" pitchFamily="34" charset="0"/>
                <a:cs typeface="Calibri Light" panose="020F0302020204030204" pitchFamily="34" charset="0"/>
              </a:rPr>
              <a:t>A series of steps an organization undertakes to create and deliver products and services to consumers. </a:t>
            </a:r>
          </a:p>
        </p:txBody>
      </p:sp>
      <p:sp>
        <p:nvSpPr>
          <p:cNvPr id="5" name="Rektangel 4">
            <a:extLst>
              <a:ext uri="{FF2B5EF4-FFF2-40B4-BE49-F238E27FC236}">
                <a16:creationId xmlns:a16="http://schemas.microsoft.com/office/drawing/2014/main" id="{9239D6D5-19BF-C44B-B057-32F10CFABD5C}"/>
              </a:ext>
            </a:extLst>
          </p:cNvPr>
          <p:cNvSpPr/>
          <p:nvPr/>
        </p:nvSpPr>
        <p:spPr>
          <a:xfrm>
            <a:off x="530942" y="1063625"/>
            <a:ext cx="2045110" cy="1600438"/>
          </a:xfrm>
          <a:prstGeom prst="rect">
            <a:avLst/>
          </a:prstGeom>
          <a:solidFill>
            <a:schemeClr val="bg1"/>
          </a:solidFill>
          <a:ln>
            <a:solidFill>
              <a:schemeClr val="tx1"/>
            </a:solidFill>
          </a:ln>
        </p:spPr>
        <p:txBody>
          <a:bodyPr wrap="square">
            <a:spAutoFit/>
          </a:bodyPr>
          <a:lstStyle/>
          <a:p>
            <a:r>
              <a:rPr lang="en-GB" sz="1400">
                <a:latin typeface="Calibri Light" panose="020F0302020204030204" pitchFamily="34" charset="0"/>
                <a:cs typeface="Calibri Light" panose="020F0302020204030204" pitchFamily="34" charset="0"/>
              </a:rPr>
              <a:t>The figure shows the relationship between value chain activities, the value stream, the steps in a value stream, the actions within a step, and the tasks within an action. </a:t>
            </a:r>
          </a:p>
        </p:txBody>
      </p:sp>
    </p:spTree>
    <p:extLst>
      <p:ext uri="{BB962C8B-B14F-4D97-AF65-F5344CB8AC3E}">
        <p14:creationId xmlns:p14="http://schemas.microsoft.com/office/powerpoint/2010/main" val="3445937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a:t>Examples of value streams </a:t>
            </a:r>
            <a:endParaRPr lang="en-US"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063684"/>
            <a:ext cx="868680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dirty="0">
                <a:solidFill>
                  <a:schemeClr val="tx1"/>
                </a:solidFill>
              </a:rPr>
              <a:t>A value stream will perform demand for value, for example:</a:t>
            </a:r>
            <a:endParaRPr lang="en-GB" sz="1400" dirty="0">
              <a:solidFill>
                <a:schemeClr val="tx1"/>
              </a:solidFill>
            </a:endParaRPr>
          </a:p>
          <a:p>
            <a:pPr>
              <a:buFont typeface="Arial" panose="020B0604020202020204" pitchFamily="34" charset="0"/>
              <a:buChar char="•"/>
            </a:pPr>
            <a:r>
              <a:rPr lang="en-GB" sz="1200" dirty="0">
                <a:solidFill>
                  <a:schemeClr val="tx1"/>
                </a:solidFill>
              </a:rPr>
              <a:t>an incident generated by a monitoring tool </a:t>
            </a:r>
          </a:p>
          <a:p>
            <a:pPr>
              <a:buFont typeface="Arial" panose="020B0604020202020204" pitchFamily="34" charset="0"/>
              <a:buChar char="•"/>
            </a:pPr>
            <a:r>
              <a:rPr lang="en-GB" sz="1200" dirty="0">
                <a:solidFill>
                  <a:schemeClr val="tx1"/>
                </a:solidFill>
              </a:rPr>
              <a:t>a request submitted by a user </a:t>
            </a:r>
          </a:p>
          <a:p>
            <a:pPr>
              <a:buFont typeface="Arial" panose="020B0604020202020204" pitchFamily="34" charset="0"/>
              <a:buChar char="•"/>
            </a:pPr>
            <a:r>
              <a:rPr lang="en-GB" sz="1200" dirty="0">
                <a:solidFill>
                  <a:schemeClr val="tx1"/>
                </a:solidFill>
              </a:rPr>
              <a:t>end in the creation or restoration of value through functioning products or services </a:t>
            </a:r>
          </a:p>
          <a:p>
            <a:pPr>
              <a:buFont typeface="Arial" panose="020B0604020202020204" pitchFamily="34" charset="0"/>
              <a:buChar char="•"/>
            </a:pPr>
            <a:r>
              <a:rPr lang="en-GB" sz="1200" dirty="0">
                <a:solidFill>
                  <a:schemeClr val="tx1"/>
                </a:solidFill>
              </a:rPr>
              <a:t>use information provided either by:</a:t>
            </a:r>
          </a:p>
          <a:p>
            <a:pPr lvl="1">
              <a:buFont typeface="Arial" panose="020B0604020202020204" pitchFamily="34" charset="0"/>
              <a:buChar char="•"/>
            </a:pPr>
            <a:r>
              <a:rPr lang="en-GB" sz="1100" dirty="0">
                <a:solidFill>
                  <a:schemeClr val="tx1"/>
                </a:solidFill>
              </a:rPr>
              <a:t>one or more stakeholders (external to the organization executing the step or action) as inputs</a:t>
            </a:r>
          </a:p>
          <a:p>
            <a:pPr lvl="1">
              <a:buFont typeface="Arial" panose="020B0604020202020204" pitchFamily="34" charset="0"/>
              <a:buChar char="•"/>
            </a:pPr>
            <a:r>
              <a:rPr lang="en-GB" sz="1100" dirty="0">
                <a:solidFill>
                  <a:schemeClr val="tx1"/>
                </a:solidFill>
              </a:rPr>
              <a:t>another value stream </a:t>
            </a:r>
          </a:p>
          <a:p>
            <a:pPr marL="228600" indent="-171450">
              <a:buFont typeface="Arial" panose="020B0604020202020204" pitchFamily="34" charset="0"/>
              <a:buChar char="•"/>
            </a:pPr>
            <a:r>
              <a:rPr lang="en-GB" sz="1200" dirty="0">
                <a:solidFill>
                  <a:schemeClr val="tx1"/>
                </a:solidFill>
              </a:rPr>
              <a:t>use resources of the organization’s IT and service management practices to generate required outputs </a:t>
            </a:r>
          </a:p>
          <a:p>
            <a:pPr marL="228600" indent="-171450">
              <a:buFont typeface="Arial" panose="020B0604020202020204" pitchFamily="34" charset="0"/>
              <a:buChar char="•"/>
            </a:pPr>
            <a:r>
              <a:rPr lang="en-GB" sz="1200" dirty="0">
                <a:solidFill>
                  <a:schemeClr val="tx1"/>
                </a:solidFill>
              </a:rPr>
              <a:t>use resources provided by consumers to generate required outputs </a:t>
            </a:r>
          </a:p>
          <a:p>
            <a:pPr marL="228600" indent="-171450">
              <a:buFont typeface="Arial" panose="020B0604020202020204" pitchFamily="34" charset="0"/>
              <a:buChar char="•"/>
            </a:pPr>
            <a:r>
              <a:rPr lang="en-GB" sz="1200" dirty="0">
                <a:solidFill>
                  <a:schemeClr val="tx1"/>
                </a:solidFill>
              </a:rPr>
              <a:t>often use some resources to modify other resources, in order to generate required outputs </a:t>
            </a:r>
          </a:p>
          <a:p>
            <a:pPr marL="228600" indent="-171450">
              <a:buFont typeface="Arial" panose="020B0604020202020204" pitchFamily="34" charset="0"/>
              <a:buChar char="•"/>
            </a:pPr>
            <a:r>
              <a:rPr lang="en-GB" sz="1200" dirty="0">
                <a:solidFill>
                  <a:schemeClr val="tx1"/>
                </a:solidFill>
              </a:rPr>
              <a:t>Work within constraints and policies set either by management or governance system(s), or by external factors</a:t>
            </a:r>
            <a:endParaRPr lang="en-GB" sz="1000" dirty="0">
              <a:solidFill>
                <a:schemeClr val="tx1"/>
              </a:solidFill>
            </a:endParaRPr>
          </a:p>
          <a:p>
            <a:pPr marL="57150" indent="0">
              <a:buNone/>
            </a:pPr>
            <a:r>
              <a:rPr lang="en-GB" sz="1400" dirty="0">
                <a:solidFill>
                  <a:schemeClr val="tx1"/>
                </a:solidFill>
              </a:rPr>
              <a:t>A value stream will generate outputs that can be used to create intended outcomes. Outputs can also include information and feedback to be shared with relevant stakeholders to aid in ongoing management or governance activities. In some cases, outputs can serve as input triggers for other value streams within or outside the organization.</a:t>
            </a:r>
          </a:p>
          <a:p>
            <a:pPr marL="57150" indent="0">
              <a:buNone/>
            </a:pPr>
            <a:endParaRPr lang="en-GB" sz="1400" dirty="0">
              <a:solidFill>
                <a:schemeClr val="tx1"/>
              </a:solidFill>
            </a:endParaRPr>
          </a:p>
        </p:txBody>
      </p:sp>
    </p:spTree>
    <p:extLst>
      <p:ext uri="{BB962C8B-B14F-4D97-AF65-F5344CB8AC3E}">
        <p14:creationId xmlns:p14="http://schemas.microsoft.com/office/powerpoint/2010/main" val="7949823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a:t>Value streams and organizations</a:t>
            </a:r>
            <a:endParaRPr lang="en-US"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61797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fontScale="92500" lnSpcReduction="10000"/>
          </a:bodyPr>
          <a:lstStyle/>
          <a:p>
            <a:pPr marL="0" indent="0">
              <a:buNone/>
            </a:pPr>
            <a:r>
              <a:rPr lang="en-GB" sz="1400" dirty="0">
                <a:solidFill>
                  <a:schemeClr val="tx1"/>
                </a:solidFill>
              </a:rPr>
              <a:t>ITIL 4 does not equate an organization to a corporate entity. An organization can be a single person, a team, an enterprise, or even an ecosystem of enterprises working together.</a:t>
            </a:r>
          </a:p>
          <a:p>
            <a:pPr marL="0" indent="0">
              <a:buNone/>
            </a:pPr>
            <a:endParaRPr lang="en-GB" sz="800" dirty="0">
              <a:solidFill>
                <a:schemeClr val="tx1"/>
              </a:solidFill>
            </a:endParaRPr>
          </a:p>
          <a:p>
            <a:pPr marL="0" indent="0">
              <a:buNone/>
            </a:pPr>
            <a:r>
              <a:rPr lang="en-GB" sz="1400" dirty="0">
                <a:solidFill>
                  <a:schemeClr val="tx1"/>
                </a:solidFill>
              </a:rPr>
              <a:t>Value streams are fundamentally connected to organizations. Consequently, there can be value streams at every level of granularity. However, it is important to remember that value streams are defined in the context of a system that is established to create value for the organization, its customers, and other stakeholders.</a:t>
            </a:r>
          </a:p>
          <a:p>
            <a:pPr marL="0" indent="0">
              <a:buNone/>
            </a:pPr>
            <a:endParaRPr lang="en-GB" sz="800" dirty="0">
              <a:solidFill>
                <a:schemeClr val="tx1"/>
              </a:solidFill>
            </a:endParaRPr>
          </a:p>
          <a:p>
            <a:pPr marL="0" indent="0">
              <a:buNone/>
            </a:pPr>
            <a:endParaRPr lang="en-GB" sz="800" dirty="0">
              <a:solidFill>
                <a:schemeClr val="tx1"/>
              </a:solidFill>
            </a:endParaRPr>
          </a:p>
          <a:p>
            <a:pPr marL="0" indent="0">
              <a:buNone/>
            </a:pPr>
            <a:r>
              <a:rPr lang="en-GB" sz="1400" dirty="0">
                <a:solidFill>
                  <a:schemeClr val="tx1"/>
                </a:solidFill>
              </a:rPr>
              <a:t>The overall goals and expectations for a product or service should be described from end-to-end, that is, from demand to value, rather than simply describing a set of activities. The value stream will represent work across different teams, impacting different stakeholders, using different processes, tools and people, and sometimes even different suppliers. </a:t>
            </a:r>
          </a:p>
          <a:p>
            <a:pPr marL="0" indent="0">
              <a:buNone/>
            </a:pPr>
            <a:endParaRPr lang="en-GB" sz="800" dirty="0">
              <a:solidFill>
                <a:schemeClr val="tx1"/>
              </a:solidFill>
            </a:endParaRPr>
          </a:p>
          <a:p>
            <a:pPr marL="0" indent="0">
              <a:buNone/>
            </a:pPr>
            <a:r>
              <a:rPr lang="en-GB" sz="1400" dirty="0">
                <a:solidFill>
                  <a:schemeClr val="tx1"/>
                </a:solidFill>
              </a:rPr>
              <a:t>ITIL service value streams need to be visualized, with a clear indication of touchpoints, where users interact with the product, service or IT service management professionals. </a:t>
            </a:r>
          </a:p>
          <a:p>
            <a:pPr marL="0" indent="0">
              <a:buNone/>
            </a:pPr>
            <a:r>
              <a:rPr lang="en-GB" sz="1400" dirty="0">
                <a:solidFill>
                  <a:schemeClr val="tx1"/>
                </a:solidFill>
              </a:rPr>
              <a:t>Each step of the value stream can be described as a process, or as a value stream for a lower-level organization. </a:t>
            </a:r>
          </a:p>
          <a:p>
            <a:pPr marL="0" indent="0">
              <a:buNone/>
            </a:pPr>
            <a:endParaRPr lang="en-GB" sz="1400" dirty="0">
              <a:solidFill>
                <a:schemeClr val="tx1"/>
              </a:solidFill>
            </a:endParaRPr>
          </a:p>
        </p:txBody>
      </p:sp>
    </p:spTree>
    <p:extLst>
      <p:ext uri="{BB962C8B-B14F-4D97-AF65-F5344CB8AC3E}">
        <p14:creationId xmlns:p14="http://schemas.microsoft.com/office/powerpoint/2010/main" val="4274438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a:t>Value streams and processes</a:t>
            </a:r>
            <a:endParaRPr lang="en-US"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61797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dirty="0">
                <a:solidFill>
                  <a:schemeClr val="tx1"/>
                </a:solidFill>
              </a:rPr>
              <a:t>Key differences between value streams and processes have to do with their focuses and how they are used. Value streams are focused around the flow of activity from demand or opportunity to customer value.</a:t>
            </a:r>
            <a:br>
              <a:rPr lang="en-GB" dirty="0">
                <a:solidFill>
                  <a:schemeClr val="tx1"/>
                </a:solidFill>
              </a:rPr>
            </a:b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sz="1200" dirty="0">
              <a:solidFill>
                <a:schemeClr val="tx1"/>
              </a:solidFill>
            </a:endParaRPr>
          </a:p>
          <a:p>
            <a:pPr marL="0" indent="0">
              <a:buNone/>
            </a:pPr>
            <a:r>
              <a:rPr lang="en-GB" dirty="0">
                <a:solidFill>
                  <a:schemeClr val="tx1"/>
                </a:solidFill>
              </a:rPr>
              <a:t>So, process taxonomy, and management tools and techniques are applicable to value streams, however many processes are not value streams.</a:t>
            </a:r>
          </a:p>
        </p:txBody>
      </p:sp>
      <p:sp>
        <p:nvSpPr>
          <p:cNvPr id="5" name="Rektangel 4">
            <a:extLst>
              <a:ext uri="{FF2B5EF4-FFF2-40B4-BE49-F238E27FC236}">
                <a16:creationId xmlns:a16="http://schemas.microsoft.com/office/drawing/2014/main" id="{007DBADC-9AA7-4541-B1E6-8A8FE00D0F6E}"/>
              </a:ext>
            </a:extLst>
          </p:cNvPr>
          <p:cNvSpPr/>
          <p:nvPr/>
        </p:nvSpPr>
        <p:spPr>
          <a:xfrm>
            <a:off x="540773" y="2260504"/>
            <a:ext cx="8436971" cy="830997"/>
          </a:xfrm>
          <a:prstGeom prst="rect">
            <a:avLst/>
          </a:prstGeom>
          <a:ln>
            <a:solidFill>
              <a:schemeClr val="tx1"/>
            </a:solidFill>
          </a:ln>
        </p:spPr>
        <p:txBody>
          <a:bodyPr wrap="square">
            <a:spAutoFit/>
          </a:bodyPr>
          <a:lstStyle/>
          <a:p>
            <a:pPr marL="0" indent="0">
              <a:buNone/>
            </a:pPr>
            <a:r>
              <a:rPr lang="en-US" sz="1600" dirty="0">
                <a:latin typeface="Calibri Light" panose="020F0302020204030204" pitchFamily="34" charset="0"/>
                <a:cs typeface="Calibri Light" panose="020F0302020204030204" pitchFamily="34" charset="0"/>
              </a:rPr>
              <a:t>Definition: </a:t>
            </a:r>
            <a:r>
              <a:rPr lang="en-US" sz="1600" b="1" dirty="0">
                <a:latin typeface="Calibri Light" panose="020F0302020204030204" pitchFamily="34" charset="0"/>
                <a:cs typeface="Calibri Light" panose="020F0302020204030204" pitchFamily="34" charset="0"/>
              </a:rPr>
              <a:t>A process </a:t>
            </a:r>
            <a:r>
              <a:rPr lang="en-US" sz="1600" dirty="0">
                <a:latin typeface="Calibri Light" panose="020F0302020204030204" pitchFamily="34" charset="0"/>
                <a:cs typeface="Calibri Light" panose="020F0302020204030204" pitchFamily="34" charset="0"/>
              </a:rPr>
              <a:t>is a set of interrelated or interacting activities that transform inputs into outputs. A process takes one or more defined inputs and turns them into defined outputs. Processes define the sequence of actions and their dependencies. </a:t>
            </a:r>
            <a:endParaRPr lang="en-GB"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8017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Value stream considerations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026613"/>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sz="1200" b="1" dirty="0">
                <a:solidFill>
                  <a:schemeClr val="tx1"/>
                </a:solidFill>
              </a:rPr>
              <a:t>Selecting the right perspective</a:t>
            </a:r>
            <a:endParaRPr lang="en-GB" sz="1200" dirty="0">
              <a:solidFill>
                <a:schemeClr val="tx1"/>
              </a:solidFill>
            </a:endParaRPr>
          </a:p>
          <a:p>
            <a:pPr marL="0" indent="0">
              <a:buNone/>
            </a:pPr>
            <a:r>
              <a:rPr lang="en-GB" sz="1200" dirty="0">
                <a:solidFill>
                  <a:schemeClr val="tx1"/>
                </a:solidFill>
              </a:rPr>
              <a:t>Value streams can be documented from either of </a:t>
            </a:r>
            <a:r>
              <a:rPr lang="en-GB" sz="1200" b="1" dirty="0">
                <a:solidFill>
                  <a:schemeClr val="tx1"/>
                </a:solidFill>
              </a:rPr>
              <a:t>two perspectives </a:t>
            </a:r>
            <a:r>
              <a:rPr lang="en-GB" sz="1200" dirty="0">
                <a:solidFill>
                  <a:schemeClr val="tx1"/>
                </a:solidFill>
              </a:rPr>
              <a:t>maintained throughout the value stream: </a:t>
            </a:r>
          </a:p>
          <a:p>
            <a:pPr marL="457200" lvl="1" indent="0">
              <a:buNone/>
            </a:pPr>
            <a:r>
              <a:rPr lang="en-GB" sz="1200" dirty="0">
                <a:solidFill>
                  <a:schemeClr val="tx1"/>
                </a:solidFill>
              </a:rPr>
              <a:t>1. Aspirations of the service provider</a:t>
            </a:r>
          </a:p>
          <a:p>
            <a:pPr marL="457200" lvl="1" indent="0">
              <a:buNone/>
            </a:pPr>
            <a:r>
              <a:rPr lang="en-GB" sz="1200" dirty="0">
                <a:solidFill>
                  <a:schemeClr val="tx1"/>
                </a:solidFill>
              </a:rPr>
              <a:t>2. observed behaviour.</a:t>
            </a:r>
          </a:p>
          <a:p>
            <a:pPr marL="57150" indent="0">
              <a:buNone/>
            </a:pPr>
            <a:r>
              <a:rPr lang="en-GB" sz="1200" dirty="0">
                <a:solidFill>
                  <a:schemeClr val="tx1"/>
                </a:solidFill>
              </a:rPr>
              <a:t>After it has been documented, it can be compared against observed behaviours. Deviations between the design and the observed behaviours are likely to trigger improvements.</a:t>
            </a:r>
            <a:endParaRPr lang="en-GB" sz="500" dirty="0">
              <a:solidFill>
                <a:schemeClr val="tx1"/>
              </a:solidFill>
            </a:endParaRPr>
          </a:p>
          <a:p>
            <a:pPr marL="57150" indent="0">
              <a:buNone/>
            </a:pPr>
            <a:r>
              <a:rPr lang="en-GB" sz="1200" b="1" dirty="0">
                <a:solidFill>
                  <a:schemeClr val="tx1"/>
                </a:solidFill>
              </a:rPr>
              <a:t>Start and end points</a:t>
            </a:r>
          </a:p>
          <a:p>
            <a:pPr marL="57150" indent="0">
              <a:buNone/>
            </a:pPr>
            <a:r>
              <a:rPr lang="en-GB" sz="1200" dirty="0">
                <a:solidFill>
                  <a:schemeClr val="tx1"/>
                </a:solidFill>
              </a:rPr>
              <a:t>Value streams always starts with demand, and always ends with value being created or restored for one or more stakeholder. </a:t>
            </a:r>
            <a:br>
              <a:rPr lang="en-GB" sz="1200" dirty="0">
                <a:solidFill>
                  <a:schemeClr val="tx1"/>
                </a:solidFill>
              </a:rPr>
            </a:br>
            <a:r>
              <a:rPr lang="en-GB" sz="1200" dirty="0">
                <a:solidFill>
                  <a:schemeClr val="tx1"/>
                </a:solidFill>
              </a:rPr>
              <a:t>Thus, it is highly desirable to maintain an outside-in tone or language when documenting the value stream.</a:t>
            </a:r>
            <a:endParaRPr lang="en-GB" sz="500" b="1" dirty="0">
              <a:solidFill>
                <a:schemeClr val="tx1"/>
              </a:solidFill>
            </a:endParaRPr>
          </a:p>
          <a:p>
            <a:pPr marL="57150" indent="0">
              <a:buNone/>
            </a:pPr>
            <a:r>
              <a:rPr lang="en-GB" sz="1200" b="1" dirty="0">
                <a:solidFill>
                  <a:schemeClr val="tx1"/>
                </a:solidFill>
              </a:rPr>
              <a:t>Flexibility</a:t>
            </a:r>
            <a:endParaRPr lang="en-GB" sz="1200" dirty="0">
              <a:solidFill>
                <a:schemeClr val="tx1"/>
              </a:solidFill>
            </a:endParaRPr>
          </a:p>
          <a:p>
            <a:pPr marL="57150" indent="0">
              <a:buNone/>
            </a:pPr>
            <a:r>
              <a:rPr lang="en-GB" sz="1200" dirty="0">
                <a:solidFill>
                  <a:schemeClr val="tx1"/>
                </a:solidFill>
              </a:rPr>
              <a:t>Value streams can loop around and repeat value chain activities, reflecting the context and the environment in which work is performed. However, a value stream can be as flexible as the organization needs it to be.</a:t>
            </a:r>
            <a:endParaRPr lang="en-GB" sz="500" b="1" dirty="0">
              <a:solidFill>
                <a:schemeClr val="tx1"/>
              </a:solidFill>
            </a:endParaRPr>
          </a:p>
          <a:p>
            <a:pPr marL="57150" indent="0">
              <a:buNone/>
            </a:pPr>
            <a:r>
              <a:rPr lang="en-GB" sz="1200" b="1" dirty="0">
                <a:solidFill>
                  <a:schemeClr val="tx1"/>
                </a:solidFill>
              </a:rPr>
              <a:t>Granularity</a:t>
            </a:r>
          </a:p>
          <a:p>
            <a:pPr marL="57150" indent="0">
              <a:buNone/>
            </a:pPr>
            <a:r>
              <a:rPr lang="en-GB" sz="1200" dirty="0">
                <a:solidFill>
                  <a:schemeClr val="tx1"/>
                </a:solidFill>
              </a:rPr>
              <a:t>Value streams are a representation of work, as viewed at a certain level of granularity. Regardless of how the work is represented, </a:t>
            </a:r>
            <a:br>
              <a:rPr lang="en-GB" sz="1200" dirty="0">
                <a:solidFill>
                  <a:schemeClr val="tx1"/>
                </a:solidFill>
              </a:rPr>
            </a:br>
            <a:r>
              <a:rPr lang="en-GB" sz="1200" dirty="0">
                <a:solidFill>
                  <a:schemeClr val="tx1"/>
                </a:solidFill>
              </a:rPr>
              <a:t>it is critical that the level of granularity is uniform across the entire value stream.</a:t>
            </a:r>
          </a:p>
          <a:p>
            <a:pPr indent="-285750"/>
            <a:endParaRPr lang="en-GB" sz="1200" dirty="0">
              <a:solidFill>
                <a:schemeClr val="tx1"/>
              </a:solidFill>
            </a:endParaRPr>
          </a:p>
        </p:txBody>
      </p:sp>
    </p:spTree>
    <p:extLst>
      <p:ext uri="{BB962C8B-B14F-4D97-AF65-F5344CB8AC3E}">
        <p14:creationId xmlns:p14="http://schemas.microsoft.com/office/powerpoint/2010/main" val="40192394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Value stream considerations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fontScale="85000" lnSpcReduction="20000"/>
          </a:bodyPr>
          <a:lstStyle/>
          <a:p>
            <a:pPr marL="57150" indent="0">
              <a:buNone/>
            </a:pPr>
            <a:r>
              <a:rPr lang="en-GB" sz="1200" b="1" dirty="0">
                <a:solidFill>
                  <a:schemeClr val="tx1"/>
                </a:solidFill>
              </a:rPr>
              <a:t>Identifying steps</a:t>
            </a:r>
          </a:p>
          <a:p>
            <a:pPr marL="57150" indent="0">
              <a:buNone/>
            </a:pPr>
            <a:r>
              <a:rPr lang="en-GB" sz="1200" dirty="0">
                <a:solidFill>
                  <a:schemeClr val="tx1"/>
                </a:solidFill>
              </a:rPr>
              <a:t>The level of detail that would be represented in the value stream needs to be considered. The organization will need to decide whether the value stream will show details of all the actions, or provide an overview of the work.</a:t>
            </a:r>
          </a:p>
          <a:p>
            <a:pPr marL="57150" indent="0">
              <a:buNone/>
            </a:pPr>
            <a:endParaRPr lang="en-GB" sz="1200" b="1" dirty="0">
              <a:solidFill>
                <a:schemeClr val="tx1"/>
              </a:solidFill>
            </a:endParaRPr>
          </a:p>
          <a:p>
            <a:pPr marL="57150" indent="0">
              <a:buNone/>
            </a:pPr>
            <a:r>
              <a:rPr lang="en-GB" sz="1200" b="1" dirty="0">
                <a:solidFill>
                  <a:schemeClr val="tx1"/>
                </a:solidFill>
              </a:rPr>
              <a:t>Inclusion of multiple value chain activities</a:t>
            </a:r>
          </a:p>
          <a:p>
            <a:pPr marL="57150" indent="0">
              <a:buNone/>
            </a:pPr>
            <a:r>
              <a:rPr lang="en-GB" sz="1200" dirty="0">
                <a:solidFill>
                  <a:schemeClr val="tx1"/>
                </a:solidFill>
              </a:rPr>
              <a:t>Deciding what constitutes a separate step in a value stream, and what should be included within an existing step is key. Activities that are carried out by different teams are usually best shown in different steps. This can be very helpful for understanding where work is delayed by queues. The inclusion of multiple value chain activities also affect the value stream.</a:t>
            </a:r>
          </a:p>
          <a:p>
            <a:pPr marL="57150" indent="0">
              <a:buNone/>
            </a:pPr>
            <a:endParaRPr lang="en-GB" sz="1200" b="1" dirty="0">
              <a:solidFill>
                <a:schemeClr val="tx1"/>
              </a:solidFill>
            </a:endParaRPr>
          </a:p>
          <a:p>
            <a:pPr marL="57150" indent="0">
              <a:buNone/>
            </a:pPr>
            <a:r>
              <a:rPr lang="en-GB" sz="1200" b="1" dirty="0">
                <a:solidFill>
                  <a:schemeClr val="tx1"/>
                </a:solidFill>
              </a:rPr>
              <a:t>Step order</a:t>
            </a:r>
          </a:p>
          <a:p>
            <a:pPr marL="57150" indent="0">
              <a:buNone/>
            </a:pPr>
            <a:r>
              <a:rPr lang="en-GB" sz="1200" dirty="0">
                <a:solidFill>
                  <a:schemeClr val="tx1"/>
                </a:solidFill>
              </a:rPr>
              <a:t>Although streams often start with the engage activity, other activities can also be the first step.</a:t>
            </a:r>
          </a:p>
          <a:p>
            <a:pPr marL="57150" indent="0">
              <a:buNone/>
            </a:pPr>
            <a:endParaRPr lang="en-GB" sz="1200" b="1" dirty="0">
              <a:solidFill>
                <a:schemeClr val="tx1"/>
              </a:solidFill>
            </a:endParaRPr>
          </a:p>
          <a:p>
            <a:pPr marL="57150" indent="0">
              <a:buNone/>
            </a:pPr>
            <a:r>
              <a:rPr lang="en-GB" sz="1200" b="1" dirty="0">
                <a:solidFill>
                  <a:schemeClr val="tx1"/>
                </a:solidFill>
              </a:rPr>
              <a:t>Mapping to the service value chain</a:t>
            </a:r>
          </a:p>
          <a:p>
            <a:pPr marL="57150" indent="0">
              <a:buNone/>
            </a:pPr>
            <a:r>
              <a:rPr lang="en-GB" sz="1200" dirty="0">
                <a:solidFill>
                  <a:schemeClr val="tx1"/>
                </a:solidFill>
              </a:rPr>
              <a:t>A step of the value stream can be described as mapping the bulk of its activities to one value chain activity, while the underlying actions and tasks are mapped to other value chain activities.</a:t>
            </a:r>
          </a:p>
          <a:p>
            <a:pPr marL="57150" indent="0">
              <a:buNone/>
            </a:pPr>
            <a:endParaRPr lang="en-GB" sz="1200" b="1" dirty="0">
              <a:solidFill>
                <a:schemeClr val="tx1"/>
              </a:solidFill>
            </a:endParaRPr>
          </a:p>
          <a:p>
            <a:pPr marL="57150" indent="0">
              <a:buNone/>
            </a:pPr>
            <a:r>
              <a:rPr lang="en-GB" sz="1200" b="1" dirty="0">
                <a:solidFill>
                  <a:schemeClr val="tx1"/>
                </a:solidFill>
              </a:rPr>
              <a:t>Mapping to practices</a:t>
            </a:r>
          </a:p>
          <a:p>
            <a:pPr marL="57150" indent="0">
              <a:buNone/>
            </a:pPr>
            <a:r>
              <a:rPr lang="en-GB" sz="1200" dirty="0">
                <a:solidFill>
                  <a:schemeClr val="tx1"/>
                </a:solidFill>
              </a:rPr>
              <a:t>The steps, actions, or tasks within a value stream can be mapped to a process or procedure within a practice, depending on the level of granularity.</a:t>
            </a:r>
          </a:p>
        </p:txBody>
      </p:sp>
    </p:spTree>
    <p:extLst>
      <p:ext uri="{BB962C8B-B14F-4D97-AF65-F5344CB8AC3E}">
        <p14:creationId xmlns:p14="http://schemas.microsoft.com/office/powerpoint/2010/main" val="135465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dirty="0"/>
              <a:t>Value - outcomes, costs and risks</a:t>
            </a:r>
          </a:p>
        </p:txBody>
      </p:sp>
      <p:sp>
        <p:nvSpPr>
          <p:cNvPr id="3" name="Platshållare för innehåll 2">
            <a:extLst>
              <a:ext uri="{FF2B5EF4-FFF2-40B4-BE49-F238E27FC236}">
                <a16:creationId xmlns:a16="http://schemas.microsoft.com/office/drawing/2014/main" id="{7E550E4A-AB64-5E47-B270-1405A31758BA}"/>
              </a:ext>
            </a:extLst>
          </p:cNvPr>
          <p:cNvSpPr>
            <a:spLocks noGrp="1"/>
          </p:cNvSpPr>
          <p:nvPr>
            <p:ph idx="1"/>
          </p:nvPr>
        </p:nvSpPr>
        <p:spPr>
          <a:xfrm>
            <a:off x="457198" y="1208463"/>
            <a:ext cx="8520545" cy="3394075"/>
          </a:xfrm>
        </p:spPr>
        <p:txBody>
          <a:bodyPr/>
          <a:lstStyle/>
          <a:p>
            <a:pPr marL="0" indent="0">
              <a:lnSpc>
                <a:spcPct val="70000"/>
              </a:lnSpc>
              <a:buNone/>
            </a:pPr>
            <a:r>
              <a:rPr lang="en-GB" sz="1500" dirty="0"/>
              <a:t>Definition: </a:t>
            </a:r>
            <a:r>
              <a:rPr lang="en-GB" sz="1500" b="1" dirty="0"/>
              <a:t>Value</a:t>
            </a:r>
          </a:p>
          <a:p>
            <a:pPr marL="0" indent="0">
              <a:lnSpc>
                <a:spcPct val="70000"/>
              </a:lnSpc>
              <a:buNone/>
            </a:pPr>
            <a:r>
              <a:rPr lang="en-US" sz="1500" dirty="0"/>
              <a:t>Value is the perceived benefits, usefulness and importance of something.</a:t>
            </a:r>
            <a:endParaRPr lang="en-GB" sz="1500" dirty="0"/>
          </a:p>
          <a:p>
            <a:pPr marL="0" indent="0">
              <a:lnSpc>
                <a:spcPct val="70000"/>
              </a:lnSpc>
              <a:buNone/>
            </a:pPr>
            <a:endParaRPr lang="en-GB" sz="1500" dirty="0"/>
          </a:p>
          <a:p>
            <a:pPr marL="0" indent="0">
              <a:lnSpc>
                <a:spcPct val="70000"/>
              </a:lnSpc>
              <a:buNone/>
            </a:pPr>
            <a:r>
              <a:rPr lang="en-GB" sz="1500" dirty="0"/>
              <a:t>Definition: </a:t>
            </a:r>
            <a:r>
              <a:rPr lang="en-GB" sz="1500" b="1" dirty="0"/>
              <a:t>Outcome</a:t>
            </a:r>
          </a:p>
          <a:p>
            <a:pPr marL="0" indent="0">
              <a:lnSpc>
                <a:spcPct val="70000"/>
              </a:lnSpc>
              <a:buNone/>
            </a:pPr>
            <a:r>
              <a:rPr lang="en-US" sz="1500" dirty="0"/>
              <a:t>A result for a stakeholder enabled by one or more outputs.</a:t>
            </a:r>
            <a:endParaRPr lang="en-GB" sz="1500" dirty="0"/>
          </a:p>
          <a:p>
            <a:pPr marL="0" indent="0">
              <a:lnSpc>
                <a:spcPct val="70000"/>
              </a:lnSpc>
              <a:buNone/>
            </a:pPr>
            <a:endParaRPr lang="en-GB" sz="1500" dirty="0"/>
          </a:p>
          <a:p>
            <a:pPr marL="0" indent="0">
              <a:lnSpc>
                <a:spcPct val="70000"/>
              </a:lnSpc>
              <a:buNone/>
            </a:pPr>
            <a:r>
              <a:rPr lang="en-GB" sz="1500" dirty="0"/>
              <a:t>Definition: </a:t>
            </a:r>
            <a:r>
              <a:rPr lang="en-GB" sz="1500" b="1" dirty="0"/>
              <a:t>Cost</a:t>
            </a:r>
          </a:p>
          <a:p>
            <a:pPr marL="0" indent="0">
              <a:lnSpc>
                <a:spcPct val="70000"/>
              </a:lnSpc>
              <a:buNone/>
            </a:pPr>
            <a:r>
              <a:rPr lang="en" sz="1500" dirty="0">
                <a:cs typeface="Arial" panose="020B0604020202020204" pitchFamily="34" charset="0"/>
              </a:rPr>
              <a:t>The amount of money spent on a specific activity or resource</a:t>
            </a:r>
            <a:r>
              <a:rPr lang="en" sz="1500" dirty="0"/>
              <a:t>. Cost can be expressed in non-monetary terms, such as time, people allocated, etc.</a:t>
            </a:r>
            <a:endParaRPr lang="en-GB" sz="1500" dirty="0"/>
          </a:p>
          <a:p>
            <a:pPr marL="0" indent="0">
              <a:lnSpc>
                <a:spcPct val="70000"/>
              </a:lnSpc>
              <a:buNone/>
            </a:pPr>
            <a:endParaRPr lang="en-GB" sz="1500" dirty="0"/>
          </a:p>
          <a:p>
            <a:pPr marL="0" indent="0">
              <a:lnSpc>
                <a:spcPct val="70000"/>
              </a:lnSpc>
              <a:buNone/>
            </a:pPr>
            <a:r>
              <a:rPr lang="en-GB" sz="1500" dirty="0"/>
              <a:t>Definition: </a:t>
            </a:r>
            <a:r>
              <a:rPr lang="en-GB" sz="1500" b="1" dirty="0"/>
              <a:t>Risk</a:t>
            </a:r>
          </a:p>
          <a:p>
            <a:pPr marL="0" indent="0">
              <a:lnSpc>
                <a:spcPct val="70000"/>
              </a:lnSpc>
              <a:buNone/>
            </a:pPr>
            <a:r>
              <a:rPr lang="en" sz="1500" dirty="0"/>
              <a:t>A possible event that could cause harm or loss or make it more difficult to achieve objectives. Can also be defined as “uncertainty of outcome”.</a:t>
            </a:r>
            <a:br>
              <a:rPr lang="en-US" sz="1400" dirty="0"/>
            </a:br>
            <a:endParaRPr lang="en-GB" dirty="0"/>
          </a:p>
          <a:p>
            <a:pPr marL="0" indent="0">
              <a:buNone/>
            </a:pPr>
            <a:endParaRPr lang="en-GB" dirty="0"/>
          </a:p>
          <a:p>
            <a:pPr marL="0" indent="0">
              <a:buNone/>
            </a:pPr>
            <a:endParaRPr lang="en-GB" dirty="0"/>
          </a:p>
        </p:txBody>
      </p:sp>
      <p:pic>
        <p:nvPicPr>
          <p:cNvPr id="7" name="Bildobjekt 6">
            <a:extLst>
              <a:ext uri="{FF2B5EF4-FFF2-40B4-BE49-F238E27FC236}">
                <a16:creationId xmlns:a16="http://schemas.microsoft.com/office/drawing/2014/main" id="{20D00D1F-EB1C-C84D-BB15-37DF237C1C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6992290" y="1208463"/>
            <a:ext cx="2151710" cy="1766823"/>
          </a:xfrm>
          <a:prstGeom prst="rect">
            <a:avLst/>
          </a:prstGeom>
        </p:spPr>
      </p:pic>
    </p:spTree>
    <p:extLst>
      <p:ext uri="{BB962C8B-B14F-4D97-AF65-F5344CB8AC3E}">
        <p14:creationId xmlns:p14="http://schemas.microsoft.com/office/powerpoint/2010/main" val="32886329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Designing a service value stream</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00110" cy="3492124"/>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sz="1400" dirty="0">
                <a:solidFill>
                  <a:schemeClr val="tx1"/>
                </a:solidFill>
              </a:rPr>
              <a:t>Practitioners are encouraged to adapt the following approach to the needs of their organization or to explore the use of other approaches. </a:t>
            </a:r>
          </a:p>
          <a:p>
            <a:pPr marL="0" indent="0">
              <a:buNone/>
            </a:pPr>
            <a:endParaRPr lang="en-GB" sz="1000" dirty="0"/>
          </a:p>
          <a:p>
            <a:pPr marL="228600" indent="-228600">
              <a:buFont typeface="+mj-lt"/>
              <a:buAutoNum type="arabicPeriod"/>
            </a:pPr>
            <a:r>
              <a:rPr lang="en-GB" sz="1300" dirty="0">
                <a:solidFill>
                  <a:schemeClr val="tx1"/>
                </a:solidFill>
              </a:rPr>
              <a:t>Define the use case or scenario for the value stream.</a:t>
            </a:r>
          </a:p>
          <a:p>
            <a:pPr marL="228600" indent="-228600">
              <a:buFont typeface="+mj-lt"/>
              <a:buAutoNum type="arabicPeriod"/>
            </a:pPr>
            <a:r>
              <a:rPr lang="en-GB" sz="1300" dirty="0">
                <a:solidFill>
                  <a:schemeClr val="tx1"/>
                </a:solidFill>
              </a:rPr>
              <a:t>Document the steps required to traverse the service value chain from demand through to value.</a:t>
            </a:r>
          </a:p>
          <a:p>
            <a:pPr marL="228600" indent="-228600">
              <a:buFont typeface="+mj-lt"/>
              <a:buAutoNum type="arabicPeriod"/>
            </a:pPr>
            <a:r>
              <a:rPr lang="en-GB" sz="1300" dirty="0">
                <a:solidFill>
                  <a:schemeClr val="tx1"/>
                </a:solidFill>
              </a:rPr>
              <a:t>Map the steps from Step 2 to the service value chain.</a:t>
            </a:r>
          </a:p>
          <a:p>
            <a:pPr marL="228600" indent="-228600">
              <a:buFont typeface="+mj-lt"/>
              <a:buAutoNum type="arabicPeriod"/>
            </a:pPr>
            <a:r>
              <a:rPr lang="en-GB" sz="1300" dirty="0">
                <a:solidFill>
                  <a:schemeClr val="tx1"/>
                </a:solidFill>
              </a:rPr>
              <a:t>If necessary, fragment the steps into actions and tasks. </a:t>
            </a:r>
          </a:p>
          <a:p>
            <a:pPr marL="228600" indent="-228600">
              <a:buFont typeface="+mj-lt"/>
              <a:buAutoNum type="arabicPeriod"/>
            </a:pPr>
            <a:r>
              <a:rPr lang="en-GB" sz="1300" dirty="0">
                <a:solidFill>
                  <a:schemeClr val="tx1"/>
                </a:solidFill>
              </a:rPr>
              <a:t>Identify the practices and associated resources that contribute to the successful completion of each step, action, or task.</a:t>
            </a:r>
            <a:endParaRPr lang="en-GB" sz="1200" dirty="0">
              <a:solidFill>
                <a:schemeClr val="tx1"/>
              </a:solidFill>
            </a:endParaRPr>
          </a:p>
          <a:p>
            <a:pPr marL="228600" indent="-228600">
              <a:buFont typeface="+mj-lt"/>
              <a:buAutoNum type="arabicPeriod"/>
            </a:pPr>
            <a:endParaRPr lang="en-GB" sz="1000" dirty="0">
              <a:solidFill>
                <a:schemeClr val="tx1"/>
              </a:solidFill>
            </a:endParaRPr>
          </a:p>
          <a:p>
            <a:pPr marL="0" indent="0">
              <a:buNone/>
            </a:pPr>
            <a:r>
              <a:rPr lang="en-GB" sz="1400" dirty="0">
                <a:solidFill>
                  <a:schemeClr val="tx1"/>
                </a:solidFill>
              </a:rPr>
              <a:t>The five steps above should be completed in a collaborative way: as a series of meetings or </a:t>
            </a:r>
            <a:br>
              <a:rPr lang="en-GB" sz="1400" dirty="0">
                <a:solidFill>
                  <a:schemeClr val="tx1"/>
                </a:solidFill>
              </a:rPr>
            </a:br>
            <a:r>
              <a:rPr lang="en-GB" sz="1400" dirty="0">
                <a:solidFill>
                  <a:schemeClr val="tx1"/>
                </a:solidFill>
              </a:rPr>
              <a:t>workshops, for instance. The first stage of documentation is to establish a broad and general </a:t>
            </a:r>
            <a:br>
              <a:rPr lang="en-GB" sz="1400" dirty="0">
                <a:solidFill>
                  <a:schemeClr val="tx1"/>
                </a:solidFill>
              </a:rPr>
            </a:br>
            <a:r>
              <a:rPr lang="en-GB" sz="1400" dirty="0">
                <a:solidFill>
                  <a:schemeClr val="tx1"/>
                </a:solidFill>
              </a:rPr>
              <a:t>understanding, or baseline, of the work needed to respond to demand and generate value. </a:t>
            </a:r>
            <a:endParaRPr lang="en-GB" sz="1000" dirty="0">
              <a:solidFill>
                <a:schemeClr val="tx1"/>
              </a:solidFill>
            </a:endParaRPr>
          </a:p>
          <a:p>
            <a:pPr marL="0" indent="0">
              <a:buNone/>
            </a:pPr>
            <a:r>
              <a:rPr lang="en-GB" sz="1400" dirty="0">
                <a:solidFill>
                  <a:schemeClr val="tx1"/>
                </a:solidFill>
              </a:rPr>
              <a:t>When a baseline has been established, the value stream can be further explored and optimized.</a:t>
            </a:r>
          </a:p>
        </p:txBody>
      </p:sp>
      <p:pic>
        <p:nvPicPr>
          <p:cNvPr id="18434" name="Picture 2" descr="Bildresultat för list">
            <a:extLst>
              <a:ext uri="{FF2B5EF4-FFF2-40B4-BE49-F238E27FC236}">
                <a16:creationId xmlns:a16="http://schemas.microsoft.com/office/drawing/2014/main" id="{59BFF772-409B-D54A-9999-8F82134A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9452" y="3404656"/>
            <a:ext cx="1447856" cy="123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11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Describing a step of the value stream</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68680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dirty="0">
                <a:solidFill>
                  <a:schemeClr val="tx1"/>
                </a:solidFill>
              </a:rPr>
              <a:t>When describing a step in a value stream, the questions </a:t>
            </a:r>
            <a:br>
              <a:rPr lang="en-GB" dirty="0">
                <a:solidFill>
                  <a:schemeClr val="tx1"/>
                </a:solidFill>
              </a:rPr>
            </a:br>
            <a:r>
              <a:rPr lang="en-GB" dirty="0">
                <a:solidFill>
                  <a:schemeClr val="tx1"/>
                </a:solidFill>
              </a:rPr>
              <a:t>that need to be answered include: </a:t>
            </a:r>
          </a:p>
          <a:p>
            <a:pPr marL="171450" indent="-171450">
              <a:buFont typeface="Arial" panose="020B0604020202020204" pitchFamily="34" charset="0"/>
              <a:buChar char="•"/>
            </a:pPr>
            <a:endParaRPr lang="en-GB" sz="1000" dirty="0">
              <a:solidFill>
                <a:schemeClr val="tx1"/>
              </a:solidFill>
            </a:endParaRPr>
          </a:p>
          <a:p>
            <a:pPr marL="171450" indent="-171450">
              <a:buFont typeface="Arial" panose="020B0604020202020204" pitchFamily="34" charset="0"/>
              <a:buChar char="•"/>
            </a:pPr>
            <a:r>
              <a:rPr lang="en-GB" dirty="0">
                <a:solidFill>
                  <a:schemeClr val="tx1"/>
                </a:solidFill>
              </a:rPr>
              <a:t>Name of the step </a:t>
            </a:r>
          </a:p>
          <a:p>
            <a:pPr marL="171450" indent="-171450">
              <a:buFont typeface="Arial" panose="020B0604020202020204" pitchFamily="34" charset="0"/>
              <a:buChar char="•"/>
            </a:pPr>
            <a:r>
              <a:rPr lang="en-GB" dirty="0">
                <a:solidFill>
                  <a:schemeClr val="tx1"/>
                </a:solidFill>
              </a:rPr>
              <a:t>The input trigger(s) </a:t>
            </a:r>
          </a:p>
          <a:p>
            <a:pPr marL="171450" lvl="0" indent="-171450">
              <a:buFont typeface="Arial" panose="020B0604020202020204" pitchFamily="34" charset="0"/>
              <a:buChar char="•"/>
            </a:pPr>
            <a:r>
              <a:rPr lang="en-GB" dirty="0">
                <a:solidFill>
                  <a:schemeClr val="tx1"/>
                </a:solidFill>
              </a:rPr>
              <a:t>Information needed </a:t>
            </a:r>
          </a:p>
          <a:p>
            <a:pPr marL="171450" lvl="0" indent="-171450">
              <a:buFont typeface="Arial" panose="020B0604020202020204" pitchFamily="34" charset="0"/>
              <a:buChar char="•"/>
            </a:pPr>
            <a:r>
              <a:rPr lang="en-GB" dirty="0">
                <a:solidFill>
                  <a:schemeClr val="tx1"/>
                </a:solidFill>
              </a:rPr>
              <a:t>Practice contributions</a:t>
            </a:r>
          </a:p>
          <a:p>
            <a:pPr marL="171450" lvl="0" indent="-171450">
              <a:buFont typeface="Arial" panose="020B0604020202020204" pitchFamily="34" charset="0"/>
              <a:buChar char="•"/>
            </a:pPr>
            <a:r>
              <a:rPr lang="en-GB" dirty="0">
                <a:solidFill>
                  <a:schemeClr val="tx1"/>
                </a:solidFill>
              </a:rPr>
              <a:t>Actions and tasks</a:t>
            </a:r>
          </a:p>
          <a:p>
            <a:pPr marL="171450" lvl="0" indent="-171450">
              <a:buFont typeface="Arial" panose="020B0604020202020204" pitchFamily="34" charset="0"/>
              <a:buChar char="•"/>
            </a:pPr>
            <a:r>
              <a:rPr lang="en-GB" dirty="0">
                <a:solidFill>
                  <a:schemeClr val="tx1"/>
                </a:solidFill>
              </a:rPr>
              <a:t>Constraints</a:t>
            </a:r>
          </a:p>
          <a:p>
            <a:pPr marL="171450" lvl="0" indent="-171450">
              <a:buFont typeface="Arial" panose="020B0604020202020204" pitchFamily="34" charset="0"/>
              <a:buChar char="•"/>
            </a:pPr>
            <a:r>
              <a:rPr lang="en-GB" dirty="0">
                <a:solidFill>
                  <a:schemeClr val="tx1"/>
                </a:solidFill>
              </a:rPr>
              <a:t>Outputs</a:t>
            </a:r>
          </a:p>
          <a:p>
            <a:pPr marL="171450" lvl="0" indent="-171450">
              <a:buFont typeface="Arial" panose="020B0604020202020204" pitchFamily="34" charset="0"/>
              <a:buChar char="•"/>
            </a:pPr>
            <a:r>
              <a:rPr lang="en-GB" dirty="0">
                <a:solidFill>
                  <a:schemeClr val="tx1"/>
                </a:solidFill>
              </a:rPr>
              <a:t>Estimated or target lead time</a:t>
            </a:r>
          </a:p>
          <a:p>
            <a:pPr marL="171450" lvl="0" indent="-171450">
              <a:buFont typeface="Arial" panose="020B0604020202020204" pitchFamily="34" charset="0"/>
              <a:buChar char="•"/>
            </a:pPr>
            <a:endParaRPr lang="en-GB" dirty="0">
              <a:solidFill>
                <a:schemeClr val="tx1"/>
              </a:solidFill>
            </a:endParaRPr>
          </a:p>
          <a:p>
            <a:pPr marL="0" lvl="0" indent="0">
              <a:buNone/>
            </a:pPr>
            <a:endParaRPr lang="en-GB" dirty="0">
              <a:solidFill>
                <a:schemeClr val="tx1"/>
              </a:solidFill>
            </a:endParaRPr>
          </a:p>
        </p:txBody>
      </p:sp>
      <p:pic>
        <p:nvPicPr>
          <p:cNvPr id="19458" name="Picture 2" descr="man drawing on dry-erase board">
            <a:extLst>
              <a:ext uri="{FF2B5EF4-FFF2-40B4-BE49-F238E27FC236}">
                <a16:creationId xmlns:a16="http://schemas.microsoft.com/office/drawing/2014/main" id="{3234037E-3856-3643-856A-A139C28425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83376" y="1312159"/>
            <a:ext cx="2694368" cy="1796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6A7AAC29-3CD9-8A46-867E-CEFD6627F3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0501" y="1782717"/>
            <a:ext cx="1891926" cy="2652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6018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8532E6F-59C9-8B4A-B29F-257FB5355F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16382" y="1949791"/>
            <a:ext cx="1261362" cy="1638132"/>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DD4E5B0E-BA4F-624F-800A-1D8EB3CC44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7380" y="1600566"/>
            <a:ext cx="1288143" cy="1803400"/>
          </a:xfrm>
          <a:prstGeom prst="rect">
            <a:avLst/>
          </a:prstGeom>
          <a:ln>
            <a:noFill/>
          </a:ln>
          <a:effectLst>
            <a:outerShdw blurRad="292100" dist="139700" dir="2700000" algn="tl" rotWithShape="0">
              <a:srgbClr val="333333">
                <a:alpha val="65000"/>
              </a:srgbClr>
            </a:outerShdw>
          </a:effectLst>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Value stream mapping</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056064"/>
            <a:ext cx="622018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lnSpc>
                <a:spcPct val="70000"/>
              </a:lnSpc>
              <a:buNone/>
            </a:pPr>
            <a:r>
              <a:rPr lang="en-GB" sz="1400" dirty="0">
                <a:solidFill>
                  <a:schemeClr val="tx1"/>
                </a:solidFill>
              </a:rPr>
              <a:t>Value stream mapping helps organizations by: </a:t>
            </a:r>
          </a:p>
          <a:p>
            <a:pPr>
              <a:lnSpc>
                <a:spcPct val="80000"/>
              </a:lnSpc>
              <a:buFont typeface="Arial" panose="020B0604020202020204" pitchFamily="34" charset="0"/>
              <a:buChar char="•"/>
            </a:pPr>
            <a:r>
              <a:rPr lang="en-GB" sz="1400" dirty="0">
                <a:solidFill>
                  <a:schemeClr val="tx1"/>
                </a:solidFill>
              </a:rPr>
              <a:t>Visualizing more than just the single-process level, i.e. assembly, welding, etc., in production. The flow from opportunity to value is visible and clear.</a:t>
            </a:r>
          </a:p>
          <a:p>
            <a:pPr>
              <a:lnSpc>
                <a:spcPct val="80000"/>
              </a:lnSpc>
              <a:buFont typeface="Arial" panose="020B0604020202020204" pitchFamily="34" charset="0"/>
              <a:buChar char="•"/>
            </a:pPr>
            <a:r>
              <a:rPr lang="en-GB" sz="1400" dirty="0">
                <a:solidFill>
                  <a:schemeClr val="tx1"/>
                </a:solidFill>
              </a:rPr>
              <a:t>Making the sources of waste in each value stream more visible.</a:t>
            </a:r>
          </a:p>
          <a:p>
            <a:pPr>
              <a:lnSpc>
                <a:spcPct val="80000"/>
              </a:lnSpc>
              <a:buFont typeface="Arial" panose="020B0604020202020204" pitchFamily="34" charset="0"/>
              <a:buChar char="•"/>
            </a:pPr>
            <a:r>
              <a:rPr lang="en-GB" sz="1400" dirty="0">
                <a:solidFill>
                  <a:schemeClr val="tx1"/>
                </a:solidFill>
              </a:rPr>
              <a:t>Providing a common language for talking about value streams and processes.</a:t>
            </a:r>
          </a:p>
          <a:p>
            <a:pPr>
              <a:lnSpc>
                <a:spcPct val="80000"/>
              </a:lnSpc>
              <a:buFont typeface="Arial" panose="020B0604020202020204" pitchFamily="34" charset="0"/>
              <a:buChar char="•"/>
            </a:pPr>
            <a:r>
              <a:rPr lang="en-GB" sz="1400" dirty="0">
                <a:solidFill>
                  <a:schemeClr val="tx1"/>
                </a:solidFill>
              </a:rPr>
              <a:t>Making decisions needed about the flow apparent, so they can be discussed.</a:t>
            </a:r>
            <a:br>
              <a:rPr lang="en-GB" sz="1400" dirty="0">
                <a:solidFill>
                  <a:schemeClr val="tx1"/>
                </a:solidFill>
              </a:rPr>
            </a:br>
            <a:r>
              <a:rPr lang="en-GB" sz="1400" dirty="0">
                <a:solidFill>
                  <a:schemeClr val="tx1"/>
                </a:solidFill>
              </a:rPr>
              <a:t>Otherwise, many decisions on the work floor just happen by default.</a:t>
            </a:r>
          </a:p>
          <a:p>
            <a:pPr>
              <a:lnSpc>
                <a:spcPct val="80000"/>
              </a:lnSpc>
              <a:buFont typeface="Arial" panose="020B0604020202020204" pitchFamily="34" charset="0"/>
              <a:buChar char="•"/>
            </a:pPr>
            <a:r>
              <a:rPr lang="en-GB" sz="1400" dirty="0">
                <a:solidFill>
                  <a:schemeClr val="tx1"/>
                </a:solidFill>
              </a:rPr>
              <a:t>Tying together Lean concepts and techniques, which discourages </a:t>
            </a:r>
            <a:br>
              <a:rPr lang="en-GB" sz="1400" dirty="0">
                <a:solidFill>
                  <a:schemeClr val="tx1"/>
                </a:solidFill>
              </a:rPr>
            </a:br>
            <a:r>
              <a:rPr lang="en-GB" sz="1400" dirty="0">
                <a:solidFill>
                  <a:schemeClr val="tx1"/>
                </a:solidFill>
              </a:rPr>
              <a:t>using just one or two concepts or techniques in isolation.</a:t>
            </a:r>
          </a:p>
          <a:p>
            <a:pPr>
              <a:lnSpc>
                <a:spcPct val="80000"/>
              </a:lnSpc>
              <a:buFont typeface="Arial" panose="020B0604020202020204" pitchFamily="34" charset="0"/>
              <a:buChar char="•"/>
            </a:pPr>
            <a:r>
              <a:rPr lang="en-GB" sz="1400" dirty="0">
                <a:solidFill>
                  <a:schemeClr val="tx1"/>
                </a:solidFill>
              </a:rPr>
              <a:t>Forming the basis of an implementation or improvement plan. By </a:t>
            </a:r>
            <a:br>
              <a:rPr lang="en-GB" sz="1400" dirty="0">
                <a:solidFill>
                  <a:schemeClr val="tx1"/>
                </a:solidFill>
              </a:rPr>
            </a:br>
            <a:r>
              <a:rPr lang="en-GB" sz="1400" dirty="0">
                <a:solidFill>
                  <a:schemeClr val="tx1"/>
                </a:solidFill>
              </a:rPr>
              <a:t>helping organizations design how the end-to-end flow should operate, </a:t>
            </a:r>
            <a:br>
              <a:rPr lang="en-GB" sz="1400" dirty="0">
                <a:solidFill>
                  <a:schemeClr val="tx1"/>
                </a:solidFill>
              </a:rPr>
            </a:br>
            <a:r>
              <a:rPr lang="en-GB" sz="1400" dirty="0">
                <a:solidFill>
                  <a:schemeClr val="tx1"/>
                </a:solidFill>
              </a:rPr>
              <a:t>value stream maps become a blueprint for implementation.</a:t>
            </a:r>
          </a:p>
          <a:p>
            <a:pPr>
              <a:lnSpc>
                <a:spcPct val="80000"/>
              </a:lnSpc>
              <a:buFont typeface="Arial" panose="020B0604020202020204" pitchFamily="34" charset="0"/>
              <a:buChar char="•"/>
            </a:pPr>
            <a:r>
              <a:rPr lang="en-GB" sz="1400" dirty="0">
                <a:solidFill>
                  <a:schemeClr val="tx1"/>
                </a:solidFill>
              </a:rPr>
              <a:t>Demonstrating the linkage between the information flow and the material flow. </a:t>
            </a:r>
          </a:p>
          <a:p>
            <a:pPr marL="0" lvl="0" indent="0">
              <a:buNone/>
            </a:pPr>
            <a:endParaRPr lang="en-GB" sz="2000" dirty="0">
              <a:solidFill>
                <a:schemeClr val="tx1"/>
              </a:solidFill>
            </a:endParaRPr>
          </a:p>
        </p:txBody>
      </p:sp>
      <p:pic>
        <p:nvPicPr>
          <p:cNvPr id="10" name="Bildobjekt 9">
            <a:extLst>
              <a:ext uri="{FF2B5EF4-FFF2-40B4-BE49-F238E27FC236}">
                <a16:creationId xmlns:a16="http://schemas.microsoft.com/office/drawing/2014/main" id="{43956F0D-2791-5646-AD16-0405C8C06D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27832" y="2409511"/>
            <a:ext cx="977100" cy="1455813"/>
          </a:xfrm>
          <a:prstGeom prst="rect">
            <a:avLst/>
          </a:prstGeom>
          <a:ln>
            <a:noFill/>
          </a:ln>
          <a:effectLst>
            <a:outerShdw blurRad="292100" dist="139700" dir="2700000" algn="tl" rotWithShape="0">
              <a:srgbClr val="333333">
                <a:alpha val="65000"/>
              </a:srgbClr>
            </a:outerShdw>
          </a:effectLst>
        </p:spPr>
      </p:pic>
      <p:pic>
        <p:nvPicPr>
          <p:cNvPr id="12" name="Bildobjekt 11">
            <a:extLst>
              <a:ext uri="{FF2B5EF4-FFF2-40B4-BE49-F238E27FC236}">
                <a16:creationId xmlns:a16="http://schemas.microsoft.com/office/drawing/2014/main" id="{437EE6AA-8633-BB4D-9D74-DD5D120BAF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1048" y="2861031"/>
            <a:ext cx="977100" cy="1465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2705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236DE34-D0DA-C74A-8D64-05A780650E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2260" y="2952923"/>
            <a:ext cx="2324100" cy="1867998"/>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Key metrics for value streams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35025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fontScale="92500" lnSpcReduction="10000"/>
          </a:bodyPr>
          <a:lstStyle/>
          <a:p>
            <a:pPr marL="0" lvl="0" indent="0">
              <a:spcBef>
                <a:spcPct val="30000"/>
              </a:spcBef>
              <a:buNone/>
              <a:defRPr/>
            </a:pPr>
            <a:r>
              <a:rPr lang="en-GB" dirty="0">
                <a:solidFill>
                  <a:schemeClr val="tx1"/>
                </a:solidFill>
              </a:rPr>
              <a:t>There are several key metrics which can be defined at the value stream, step, action, and task level:</a:t>
            </a:r>
            <a:endParaRPr lang="en-GB" sz="1200" dirty="0">
              <a:solidFill>
                <a:schemeClr val="tx1"/>
              </a:solidFill>
            </a:endParaRPr>
          </a:p>
          <a:p>
            <a:pPr>
              <a:buFont typeface="Arial" panose="020B0604020202020204" pitchFamily="34" charset="0"/>
              <a:buChar char="•"/>
            </a:pPr>
            <a:endParaRPr lang="en-GB" sz="900" b="1" dirty="0">
              <a:solidFill>
                <a:schemeClr val="tx1"/>
              </a:solidFill>
            </a:endParaRPr>
          </a:p>
          <a:p>
            <a:pPr>
              <a:buFont typeface="Arial" panose="020B0604020202020204" pitchFamily="34" charset="0"/>
              <a:buChar char="•"/>
            </a:pPr>
            <a:r>
              <a:rPr lang="en-GB" sz="1300" b="1" dirty="0">
                <a:solidFill>
                  <a:schemeClr val="tx1"/>
                </a:solidFill>
              </a:rPr>
              <a:t>Cycle Time</a:t>
            </a:r>
            <a:r>
              <a:rPr lang="en-GB" sz="1300" dirty="0">
                <a:solidFill>
                  <a:schemeClr val="tx1"/>
                </a:solidFill>
              </a:rPr>
              <a:t>: This is the amount of time required to complete a discrete unit of work, converting input(s) into output(s).</a:t>
            </a:r>
          </a:p>
          <a:p>
            <a:pPr>
              <a:buFont typeface="Arial" panose="020B0604020202020204" pitchFamily="34" charset="0"/>
              <a:buChar char="•"/>
            </a:pPr>
            <a:endParaRPr lang="en-GB" sz="1000" dirty="0">
              <a:solidFill>
                <a:schemeClr val="tx1"/>
              </a:solidFill>
            </a:endParaRPr>
          </a:p>
          <a:p>
            <a:pPr>
              <a:buFont typeface="Arial" panose="020B0604020202020204" pitchFamily="34" charset="0"/>
              <a:buChar char="•"/>
            </a:pPr>
            <a:r>
              <a:rPr lang="en-GB" sz="1300" b="1" dirty="0">
                <a:solidFill>
                  <a:schemeClr val="tx1"/>
                </a:solidFill>
              </a:rPr>
              <a:t>Wait Time</a:t>
            </a:r>
            <a:r>
              <a:rPr lang="en-GB" sz="1300" dirty="0">
                <a:solidFill>
                  <a:schemeClr val="tx1"/>
                </a:solidFill>
              </a:rPr>
              <a:t>: This is the amount of time a discrete unit of work waits in a queue before it is worked on.</a:t>
            </a:r>
          </a:p>
          <a:p>
            <a:pPr>
              <a:buFont typeface="Arial" panose="020B0604020202020204" pitchFamily="34" charset="0"/>
              <a:buChar char="•"/>
            </a:pPr>
            <a:endParaRPr lang="en-GB" sz="1000" dirty="0">
              <a:solidFill>
                <a:schemeClr val="tx1"/>
              </a:solidFill>
            </a:endParaRPr>
          </a:p>
          <a:p>
            <a:pPr>
              <a:buFont typeface="Arial" panose="020B0604020202020204" pitchFamily="34" charset="0"/>
              <a:buChar char="•"/>
            </a:pPr>
            <a:r>
              <a:rPr lang="en-GB" sz="1300" b="1" dirty="0">
                <a:solidFill>
                  <a:schemeClr val="tx1"/>
                </a:solidFill>
              </a:rPr>
              <a:t>Queue</a:t>
            </a:r>
            <a:r>
              <a:rPr lang="en-GB" sz="1300" dirty="0">
                <a:solidFill>
                  <a:schemeClr val="tx1"/>
                </a:solidFill>
              </a:rPr>
              <a:t>: The number of discrete units of work waiting to be operated on by the step, action, or task.</a:t>
            </a:r>
          </a:p>
          <a:p>
            <a:pPr>
              <a:buFont typeface="Arial" panose="020B0604020202020204" pitchFamily="34" charset="0"/>
              <a:buChar char="•"/>
            </a:pPr>
            <a:endParaRPr lang="en-GB" sz="1000" dirty="0">
              <a:solidFill>
                <a:schemeClr val="tx1"/>
              </a:solidFill>
            </a:endParaRPr>
          </a:p>
          <a:p>
            <a:pPr>
              <a:buFont typeface="Arial" panose="020B0604020202020204" pitchFamily="34" charset="0"/>
              <a:buChar char="•"/>
            </a:pPr>
            <a:r>
              <a:rPr lang="en-GB" sz="1300" b="1" dirty="0">
                <a:solidFill>
                  <a:schemeClr val="tx1"/>
                </a:solidFill>
              </a:rPr>
              <a:t>Lead Time</a:t>
            </a:r>
            <a:r>
              <a:rPr lang="en-GB" sz="1300" dirty="0">
                <a:solidFill>
                  <a:schemeClr val="tx1"/>
                </a:solidFill>
              </a:rPr>
              <a:t>: This is the sum of Cycle Time(s) and Wait Time(s) from start to finish.</a:t>
            </a:r>
          </a:p>
          <a:p>
            <a:pPr>
              <a:buFont typeface="Arial" panose="020B0604020202020204" pitchFamily="34" charset="0"/>
              <a:buChar char="•"/>
            </a:pPr>
            <a:endParaRPr lang="en-GB" sz="1000" dirty="0">
              <a:solidFill>
                <a:schemeClr val="tx1"/>
              </a:solidFill>
            </a:endParaRPr>
          </a:p>
          <a:p>
            <a:pPr>
              <a:buFont typeface="Arial" panose="020B0604020202020204" pitchFamily="34" charset="0"/>
              <a:buChar char="•"/>
            </a:pPr>
            <a:r>
              <a:rPr lang="en-GB" sz="1300" b="1" dirty="0">
                <a:solidFill>
                  <a:schemeClr val="tx1"/>
                </a:solidFill>
              </a:rPr>
              <a:t>Work in Progress (WIP)</a:t>
            </a:r>
            <a:r>
              <a:rPr lang="en-GB" sz="1300" dirty="0">
                <a:solidFill>
                  <a:schemeClr val="tx1"/>
                </a:solidFill>
              </a:rPr>
              <a:t>: The number of discrete units of work currently </a:t>
            </a:r>
            <a:br>
              <a:rPr lang="en-GB" sz="1300" dirty="0">
                <a:solidFill>
                  <a:schemeClr val="tx1"/>
                </a:solidFill>
              </a:rPr>
            </a:br>
            <a:r>
              <a:rPr lang="en-GB" sz="1300" dirty="0">
                <a:solidFill>
                  <a:schemeClr val="tx1"/>
                </a:solidFill>
              </a:rPr>
              <a:t>being operated on, but which are not yet completed.</a:t>
            </a:r>
          </a:p>
          <a:p>
            <a:pPr>
              <a:buFont typeface="Arial" panose="020B0604020202020204" pitchFamily="34" charset="0"/>
              <a:buChar char="•"/>
            </a:pPr>
            <a:endParaRPr lang="en-GB" sz="1000" dirty="0">
              <a:solidFill>
                <a:schemeClr val="tx1"/>
              </a:solidFill>
            </a:endParaRPr>
          </a:p>
          <a:p>
            <a:pPr>
              <a:buFont typeface="Arial" panose="020B0604020202020204" pitchFamily="34" charset="0"/>
              <a:buChar char="•"/>
            </a:pPr>
            <a:r>
              <a:rPr lang="en-GB" sz="1300" b="1" dirty="0">
                <a:solidFill>
                  <a:schemeClr val="tx1"/>
                </a:solidFill>
              </a:rPr>
              <a:t>Throughput</a:t>
            </a:r>
            <a:r>
              <a:rPr lang="en-GB" sz="1300" dirty="0">
                <a:solidFill>
                  <a:schemeClr val="tx1"/>
                </a:solidFill>
              </a:rPr>
              <a:t>: The rate at which work enters or exits the system.</a:t>
            </a:r>
          </a:p>
        </p:txBody>
      </p:sp>
    </p:spTree>
    <p:extLst>
      <p:ext uri="{BB962C8B-B14F-4D97-AF65-F5344CB8AC3E}">
        <p14:creationId xmlns:p14="http://schemas.microsoft.com/office/powerpoint/2010/main" val="801315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B8147A-4B4A-1048-AEAD-C6697ED37124}"/>
              </a:ext>
            </a:extLst>
          </p:cNvPr>
          <p:cNvSpPr>
            <a:spLocks noGrp="1"/>
          </p:cNvSpPr>
          <p:nvPr>
            <p:ph type="title"/>
          </p:nvPr>
        </p:nvSpPr>
        <p:spPr>
          <a:xfrm>
            <a:off x="690280" y="211669"/>
            <a:ext cx="4454926" cy="774454"/>
          </a:xfrm>
        </p:spPr>
        <p:txBody>
          <a:bodyPr>
            <a:noAutofit/>
          </a:bodyPr>
          <a:lstStyle/>
          <a:p>
            <a:r>
              <a:rPr lang="sv-SE"/>
              <a:t>Process timing</a:t>
            </a:r>
          </a:p>
        </p:txBody>
      </p:sp>
      <p:pic>
        <p:nvPicPr>
          <p:cNvPr id="3" name="Bildobjekt 2">
            <a:extLst>
              <a:ext uri="{FF2B5EF4-FFF2-40B4-BE49-F238E27FC236}">
                <a16:creationId xmlns:a16="http://schemas.microsoft.com/office/drawing/2014/main" id="{38D8F38B-FA85-1B4A-915B-D49E6201A5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5796" y="986123"/>
            <a:ext cx="5763908" cy="3669495"/>
          </a:xfrm>
          <a:prstGeom prst="rect">
            <a:avLst/>
          </a:prstGeom>
        </p:spPr>
      </p:pic>
    </p:spTree>
    <p:extLst>
      <p:ext uri="{BB962C8B-B14F-4D97-AF65-F5344CB8AC3E}">
        <p14:creationId xmlns:p14="http://schemas.microsoft.com/office/powerpoint/2010/main" val="15380529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Different levels of representation</a:t>
            </a:r>
          </a:p>
        </p:txBody>
      </p:sp>
      <p:sp>
        <p:nvSpPr>
          <p:cNvPr id="12" name="Platshållare för innehåll 11">
            <a:extLst>
              <a:ext uri="{FF2B5EF4-FFF2-40B4-BE49-F238E27FC236}">
                <a16:creationId xmlns:a16="http://schemas.microsoft.com/office/drawing/2014/main" id="{56D1F660-FB6A-384B-840D-C35FCBEF79BE}"/>
              </a:ext>
            </a:extLst>
          </p:cNvPr>
          <p:cNvSpPr>
            <a:spLocks noGrp="1"/>
          </p:cNvSpPr>
          <p:nvPr>
            <p:ph idx="1"/>
          </p:nvPr>
        </p:nvSpPr>
        <p:spPr/>
        <p:txBody>
          <a:bodyPr/>
          <a:lstStyle/>
          <a:p>
            <a:endParaRPr lang="en-GB"/>
          </a:p>
        </p:txBody>
      </p:sp>
      <p:pic>
        <p:nvPicPr>
          <p:cNvPr id="5" name="Bildobjekt 4">
            <a:extLst>
              <a:ext uri="{FF2B5EF4-FFF2-40B4-BE49-F238E27FC236}">
                <a16:creationId xmlns:a16="http://schemas.microsoft.com/office/drawing/2014/main" id="{97433613-08FF-5D4A-8EA2-042A4668B0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3918" y="2179525"/>
            <a:ext cx="6423826" cy="2354888"/>
          </a:xfrm>
          <a:prstGeom prst="rect">
            <a:avLst/>
          </a:prstGeom>
        </p:spPr>
      </p:pic>
      <p:sp>
        <p:nvSpPr>
          <p:cNvPr id="9" name="Rektangel 8">
            <a:extLst>
              <a:ext uri="{FF2B5EF4-FFF2-40B4-BE49-F238E27FC236}">
                <a16:creationId xmlns:a16="http://schemas.microsoft.com/office/drawing/2014/main" id="{0D67E8B6-A066-2F4B-BE65-BC4958133327}"/>
              </a:ext>
            </a:extLst>
          </p:cNvPr>
          <p:cNvSpPr/>
          <p:nvPr/>
        </p:nvSpPr>
        <p:spPr>
          <a:xfrm>
            <a:off x="500722" y="2076948"/>
            <a:ext cx="4572000" cy="230832"/>
          </a:xfrm>
          <a:prstGeom prst="rect">
            <a:avLst/>
          </a:prstGeom>
        </p:spPr>
        <p:txBody>
          <a:bodyPr>
            <a:spAutoFit/>
          </a:bodyPr>
          <a:lstStyle/>
          <a:p>
            <a:r>
              <a:rPr lang="en-GB" sz="900">
                <a:latin typeface="Calibri Light" panose="020F0302020204030204" pitchFamily="34" charset="0"/>
                <a:cs typeface="Calibri Light" panose="020F0302020204030204" pitchFamily="34" charset="0"/>
              </a:rPr>
              <a:t>Figure 4.3 Simple representation of a value stream </a:t>
            </a:r>
            <a:endParaRPr lang="en-GB" sz="900">
              <a:effectLst/>
              <a:latin typeface="Calibri Light" panose="020F0302020204030204" pitchFamily="34" charset="0"/>
              <a:cs typeface="Calibri Light" panose="020F0302020204030204" pitchFamily="34" charset="0"/>
            </a:endParaRPr>
          </a:p>
        </p:txBody>
      </p:sp>
      <p:pic>
        <p:nvPicPr>
          <p:cNvPr id="11" name="Bildobjekt 10">
            <a:extLst>
              <a:ext uri="{FF2B5EF4-FFF2-40B4-BE49-F238E27FC236}">
                <a16:creationId xmlns:a16="http://schemas.microsoft.com/office/drawing/2014/main" id="{F0E6E7C9-57CB-254B-8487-E7E9B824B8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199" y="1209965"/>
            <a:ext cx="4702874" cy="775605"/>
          </a:xfrm>
          <a:prstGeom prst="rect">
            <a:avLst/>
          </a:prstGeom>
        </p:spPr>
      </p:pic>
      <p:sp>
        <p:nvSpPr>
          <p:cNvPr id="10" name="Rektangel 9">
            <a:extLst>
              <a:ext uri="{FF2B5EF4-FFF2-40B4-BE49-F238E27FC236}">
                <a16:creationId xmlns:a16="http://schemas.microsoft.com/office/drawing/2014/main" id="{CBB88826-3635-244A-8E49-F3A7D749FCC6}"/>
              </a:ext>
            </a:extLst>
          </p:cNvPr>
          <p:cNvSpPr/>
          <p:nvPr/>
        </p:nvSpPr>
        <p:spPr>
          <a:xfrm>
            <a:off x="2564091" y="4303581"/>
            <a:ext cx="4572000" cy="230832"/>
          </a:xfrm>
          <a:prstGeom prst="rect">
            <a:avLst/>
          </a:prstGeom>
        </p:spPr>
        <p:txBody>
          <a:bodyPr>
            <a:spAutoFit/>
          </a:bodyPr>
          <a:lstStyle/>
          <a:p>
            <a:r>
              <a:rPr lang="en-GB" sz="900">
                <a:latin typeface="Calibri Light" panose="020F0302020204030204" pitchFamily="34" charset="0"/>
                <a:cs typeface="Calibri Light" panose="020F0302020204030204" pitchFamily="34" charset="0"/>
              </a:rPr>
              <a:t>Figure 4.4 Complex representation of a value stream </a:t>
            </a:r>
            <a:endParaRPr lang="en-GB" sz="900">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981570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Model value streams in ITIL 4</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8" y="1208463"/>
            <a:ext cx="8520545" cy="3394075"/>
          </a:xfrm>
        </p:spPr>
        <p:txBody>
          <a:bodyPr/>
          <a:lstStyle/>
          <a:p>
            <a:pPr marL="0" indent="0">
              <a:buNone/>
            </a:pPr>
            <a:r>
              <a:rPr lang="en-GB" dirty="0"/>
              <a:t>This section explores two common value stream models that can be found in nearly all organizations: </a:t>
            </a:r>
          </a:p>
          <a:p>
            <a:pPr>
              <a:buFont typeface="Arial" panose="020B0604020202020204" pitchFamily="34" charset="0"/>
              <a:buChar char="•"/>
            </a:pPr>
            <a:r>
              <a:rPr lang="en-GB" sz="1400" b="1" dirty="0"/>
              <a:t>Development of a new service</a:t>
            </a:r>
          </a:p>
          <a:p>
            <a:pPr>
              <a:buFont typeface="Arial" panose="020B0604020202020204" pitchFamily="34" charset="0"/>
              <a:buChar char="•"/>
            </a:pPr>
            <a:r>
              <a:rPr lang="en-GB" sz="1400" b="1" dirty="0"/>
              <a:t>Restoration of a live service</a:t>
            </a:r>
          </a:p>
          <a:p>
            <a:pPr>
              <a:buFont typeface="Arial" panose="020B0604020202020204" pitchFamily="34" charset="0"/>
              <a:buChar char="•"/>
            </a:pPr>
            <a:endParaRPr lang="en-GB" sz="1200" dirty="0"/>
          </a:p>
          <a:p>
            <a:pPr marL="0" indent="0">
              <a:buNone/>
            </a:pPr>
            <a:r>
              <a:rPr lang="en-GB" dirty="0"/>
              <a:t>These can be seen as a good starting point, but should be adapted to the specific needs of the organization. Templates previously introduced are used, but can be tailored by using additional information. An example is the “practice contribution” field that can include and consider any or all of the four dimensions of service management:</a:t>
            </a:r>
          </a:p>
          <a:p>
            <a:pPr marL="342900" lvl="1" indent="-342900">
              <a:buFont typeface="Arial" panose="020B0604020202020204" pitchFamily="34" charset="0"/>
              <a:buChar char="•"/>
            </a:pPr>
            <a:r>
              <a:rPr lang="en-GB" b="1" dirty="0"/>
              <a:t>Organizations and people: </a:t>
            </a:r>
            <a:r>
              <a:rPr lang="en-GB" dirty="0"/>
              <a:t>Skills, management authority, funding, staffing, etc. </a:t>
            </a:r>
          </a:p>
          <a:p>
            <a:pPr marL="342900" lvl="1" indent="-342900">
              <a:buFont typeface="Arial" panose="020B0604020202020204" pitchFamily="34" charset="0"/>
              <a:buChar char="•"/>
            </a:pPr>
            <a:r>
              <a:rPr lang="en-GB" b="1" dirty="0"/>
              <a:t>Information and technology: </a:t>
            </a:r>
            <a:r>
              <a:rPr lang="en-GB" dirty="0"/>
              <a:t>Tools, databases, data objects, information objects, etc. </a:t>
            </a:r>
          </a:p>
          <a:p>
            <a:pPr marL="342900" lvl="1" indent="-342900">
              <a:buFont typeface="Arial" panose="020B0604020202020204" pitchFamily="34" charset="0"/>
              <a:buChar char="•"/>
            </a:pPr>
            <a:r>
              <a:rPr lang="en-GB" b="1" dirty="0"/>
              <a:t>Partners and suppliers: </a:t>
            </a:r>
            <a:r>
              <a:rPr lang="en-GB" dirty="0"/>
              <a:t>Vendors that provide products and services to the organization, etc. </a:t>
            </a:r>
          </a:p>
          <a:p>
            <a:pPr marL="342900" lvl="1" indent="-342900">
              <a:buFont typeface="Arial" panose="020B0604020202020204" pitchFamily="34" charset="0"/>
              <a:buChar char="•"/>
            </a:pPr>
            <a:r>
              <a:rPr lang="en-GB" b="1" dirty="0"/>
              <a:t>Value streams and processes: </a:t>
            </a:r>
            <a:r>
              <a:rPr lang="en-GB" dirty="0"/>
              <a:t>Processes, procedures, templates, etc.</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9026464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10" name="Platshållare för innehåll 9">
            <a:extLst>
              <a:ext uri="{FF2B5EF4-FFF2-40B4-BE49-F238E27FC236}">
                <a16:creationId xmlns:a16="http://schemas.microsoft.com/office/drawing/2014/main" id="{F109D762-BF3B-8940-BDCF-656E09C8AB13}"/>
              </a:ext>
            </a:extLst>
          </p:cNvPr>
          <p:cNvSpPr>
            <a:spLocks noGrp="1"/>
          </p:cNvSpPr>
          <p:nvPr>
            <p:ph idx="1"/>
          </p:nvPr>
        </p:nvSpPr>
        <p:spPr>
          <a:xfrm>
            <a:off x="5995428" y="1208463"/>
            <a:ext cx="3148572" cy="3394075"/>
          </a:xfrm>
        </p:spPr>
        <p:txBody>
          <a:bodyPr/>
          <a:lstStyle/>
          <a:p>
            <a:pPr marL="0" indent="0">
              <a:buNone/>
            </a:pPr>
            <a:r>
              <a:rPr lang="en-GB" sz="1200" b="1" dirty="0"/>
              <a:t>Journey from demand to value</a:t>
            </a:r>
          </a:p>
          <a:p>
            <a:pPr marL="0" indent="0">
              <a:lnSpc>
                <a:spcPct val="70000"/>
              </a:lnSpc>
              <a:buNone/>
            </a:pPr>
            <a:r>
              <a:rPr lang="en-GB" sz="1200" dirty="0"/>
              <a:t>Step 1 - Acknowledge and document the service requirements</a:t>
            </a:r>
          </a:p>
          <a:p>
            <a:pPr marL="0" indent="0">
              <a:lnSpc>
                <a:spcPct val="70000"/>
              </a:lnSpc>
              <a:buNone/>
            </a:pPr>
            <a:endParaRPr lang="en-GB" sz="800" dirty="0"/>
          </a:p>
          <a:p>
            <a:pPr marL="0" indent="0">
              <a:lnSpc>
                <a:spcPct val="70000"/>
              </a:lnSpc>
              <a:buNone/>
            </a:pPr>
            <a:r>
              <a:rPr lang="en-GB" sz="1200" dirty="0"/>
              <a:t>Step 2 - Decide whether to invest in the new service</a:t>
            </a:r>
          </a:p>
          <a:p>
            <a:pPr marL="0" indent="0">
              <a:lnSpc>
                <a:spcPct val="70000"/>
              </a:lnSpc>
              <a:buNone/>
            </a:pPr>
            <a:endParaRPr lang="en-GB" sz="800" dirty="0"/>
          </a:p>
          <a:p>
            <a:pPr marL="0" indent="0">
              <a:lnSpc>
                <a:spcPct val="70000"/>
              </a:lnSpc>
              <a:buNone/>
            </a:pPr>
            <a:r>
              <a:rPr lang="en-GB" sz="1200" dirty="0"/>
              <a:t>Step 3 - Design and architect the new service to meet customer requirements</a:t>
            </a:r>
          </a:p>
          <a:p>
            <a:pPr marL="0" indent="0">
              <a:lnSpc>
                <a:spcPct val="70000"/>
              </a:lnSpc>
              <a:buNone/>
            </a:pPr>
            <a:endParaRPr lang="en-GB" sz="800" dirty="0"/>
          </a:p>
          <a:p>
            <a:pPr marL="0" indent="0">
              <a:lnSpc>
                <a:spcPct val="70000"/>
              </a:lnSpc>
              <a:buNone/>
            </a:pPr>
            <a:r>
              <a:rPr lang="en-GB" sz="1200" dirty="0"/>
              <a:t>Step 4 - Build, configure, or buy service components</a:t>
            </a:r>
          </a:p>
          <a:p>
            <a:pPr marL="0" indent="0">
              <a:lnSpc>
                <a:spcPct val="70000"/>
              </a:lnSpc>
              <a:buNone/>
            </a:pPr>
            <a:endParaRPr lang="en-GB" sz="800" dirty="0"/>
          </a:p>
          <a:p>
            <a:pPr marL="0" indent="0">
              <a:lnSpc>
                <a:spcPct val="70000"/>
              </a:lnSpc>
              <a:buNone/>
            </a:pPr>
            <a:r>
              <a:rPr lang="en-GB" sz="1200" dirty="0"/>
              <a:t>Step 5 - Deploy service components in preparation for launch</a:t>
            </a:r>
          </a:p>
          <a:p>
            <a:pPr marL="0" indent="0">
              <a:lnSpc>
                <a:spcPct val="70000"/>
              </a:lnSpc>
              <a:buNone/>
            </a:pPr>
            <a:endParaRPr lang="en-GB" sz="800" dirty="0"/>
          </a:p>
          <a:p>
            <a:pPr marL="0" indent="0">
              <a:lnSpc>
                <a:spcPct val="70000"/>
              </a:lnSpc>
              <a:buNone/>
            </a:pPr>
            <a:r>
              <a:rPr lang="en-GB" sz="1200" dirty="0"/>
              <a:t>Step 6 - Release new service to customers and users.</a:t>
            </a:r>
          </a:p>
        </p:txBody>
      </p:sp>
      <p:pic>
        <p:nvPicPr>
          <p:cNvPr id="11" name="Platshållare för innehåll 8">
            <a:extLst>
              <a:ext uri="{FF2B5EF4-FFF2-40B4-BE49-F238E27FC236}">
                <a16:creationId xmlns:a16="http://schemas.microsoft.com/office/drawing/2014/main" id="{E4B30C68-5F29-644C-B6F9-4CF1A9F9DB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82472" y="1208462"/>
            <a:ext cx="548768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3" name="Rektangel 12">
            <a:extLst>
              <a:ext uri="{FF2B5EF4-FFF2-40B4-BE49-F238E27FC236}">
                <a16:creationId xmlns:a16="http://schemas.microsoft.com/office/drawing/2014/main" id="{AE258143-C0DA-AF4B-9AAC-54B288733ED1}"/>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16487039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6027977" y="1208463"/>
            <a:ext cx="2949767" cy="3394075"/>
          </a:xfrm>
        </p:spPr>
        <p:txBody>
          <a:bodyPr/>
          <a:lstStyle/>
          <a:p>
            <a:pPr marL="0" indent="0">
              <a:buNone/>
            </a:pPr>
            <a:r>
              <a:rPr lang="en-GB" sz="1200" b="1"/>
              <a:t>Demand and value</a:t>
            </a:r>
            <a:br>
              <a:rPr lang="en-GB" sz="1200"/>
            </a:br>
            <a:r>
              <a:rPr lang="en-GB" sz="1200"/>
              <a:t>This value stream is triggered by a demand to create a new service.</a:t>
            </a:r>
          </a:p>
          <a:p>
            <a:pPr marL="0" indent="0">
              <a:buNone/>
            </a:pPr>
            <a:endParaRPr lang="en-GB" sz="800"/>
          </a:p>
          <a:p>
            <a:pPr marL="0" indent="0">
              <a:buNone/>
            </a:pPr>
            <a:r>
              <a:rPr lang="en-GB" sz="1200"/>
              <a:t>The demand can be recognized in many ways, depending on the context and the tools. Generally, the demand is a request made to the senior managers or their authorized representatives.</a:t>
            </a:r>
          </a:p>
          <a:p>
            <a:pPr marL="0" indent="0">
              <a:buNone/>
            </a:pPr>
            <a:endParaRPr lang="en-GB" sz="800"/>
          </a:p>
          <a:p>
            <a:pPr marL="0" indent="0">
              <a:buNone/>
            </a:pPr>
            <a:r>
              <a:rPr lang="en-GB" sz="1200"/>
              <a:t>It is important at this stage that the demand articulates both desired outcomes and expected value from the service.</a:t>
            </a:r>
          </a:p>
        </p:txBody>
      </p:sp>
      <p:pic>
        <p:nvPicPr>
          <p:cNvPr id="6" name="Platshållare för innehåll 8">
            <a:extLst>
              <a:ext uri="{FF2B5EF4-FFF2-40B4-BE49-F238E27FC236}">
                <a16:creationId xmlns:a16="http://schemas.microsoft.com/office/drawing/2014/main" id="{AD5F314E-A4ED-8C46-92AC-F8CB769EB9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82472" y="1208462"/>
            <a:ext cx="548768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Rektangel 8">
            <a:extLst>
              <a:ext uri="{FF2B5EF4-FFF2-40B4-BE49-F238E27FC236}">
                <a16:creationId xmlns:a16="http://schemas.microsoft.com/office/drawing/2014/main" id="{8E6812E5-5F63-0B45-8303-3E15D10A4C3E}"/>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31511493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C2A60DA5-DABF-0446-A7CE-0C85E8613E38}"/>
              </a:ext>
            </a:extLst>
          </p:cNvPr>
          <p:cNvSpPr txBox="1">
            <a:spLocks/>
          </p:cNvSpPr>
          <p:nvPr/>
        </p:nvSpPr>
        <p:spPr bwMode="auto">
          <a:xfrm>
            <a:off x="6027977" y="1208463"/>
            <a:ext cx="31160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1: Acknowledge and document the service requirements</a:t>
            </a:r>
            <a:br>
              <a:rPr lang="en-GB" sz="1200"/>
            </a:br>
            <a:r>
              <a:rPr lang="en-GB" sz="1200"/>
              <a:t>Any request for a new product or service feature starts by acknowledging and documenting the demand.</a:t>
            </a:r>
          </a:p>
          <a:p>
            <a:pPr marL="0" indent="0">
              <a:buNone/>
            </a:pPr>
            <a:endParaRPr lang="en-GB" sz="800"/>
          </a:p>
          <a:p>
            <a:pPr marL="0" indent="0">
              <a:buNone/>
            </a:pPr>
            <a:r>
              <a:rPr lang="en-GB" sz="1200"/>
              <a:t>Successful completion of this step requires the organization to engage with the requester and other stakeholders to complete the business case template with high-level information about the requirement, benefits (both quantitative and qualitative), costs, and risks. </a:t>
            </a:r>
          </a:p>
          <a:p>
            <a:pPr marL="0" indent="0">
              <a:buNone/>
            </a:pPr>
            <a:endParaRPr lang="en-GB" sz="800"/>
          </a:p>
          <a:p>
            <a:pPr marL="0" indent="0">
              <a:buNone/>
            </a:pPr>
            <a:r>
              <a:rPr lang="en-GB" sz="1200"/>
              <a:t>This information is also supplemented by high-level estimates from various technical and service management teams, which consider the cost of development, release, operations, and support.</a:t>
            </a:r>
          </a:p>
          <a:p>
            <a:pPr marL="0" indent="0">
              <a:buNone/>
            </a:pPr>
            <a:endParaRPr lang="en-GB" sz="1200"/>
          </a:p>
          <a:p>
            <a:pPr marL="0" indent="0">
              <a:buNone/>
            </a:pPr>
            <a:endParaRPr lang="en-GB" sz="1200"/>
          </a:p>
        </p:txBody>
      </p:sp>
      <p:pic>
        <p:nvPicPr>
          <p:cNvPr id="10" name="Bildobjekt 9">
            <a:extLst>
              <a:ext uri="{FF2B5EF4-FFF2-40B4-BE49-F238E27FC236}">
                <a16:creationId xmlns:a16="http://schemas.microsoft.com/office/drawing/2014/main" id="{308531E3-3FEA-B545-9001-A366DEE7D2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00" y="1164012"/>
            <a:ext cx="5570264" cy="3465138"/>
          </a:xfrm>
          <a:prstGeom prst="rect">
            <a:avLst/>
          </a:prstGeom>
        </p:spPr>
      </p:pic>
      <p:sp>
        <p:nvSpPr>
          <p:cNvPr id="14" name="Rektangel 13">
            <a:extLst>
              <a:ext uri="{FF2B5EF4-FFF2-40B4-BE49-F238E27FC236}">
                <a16:creationId xmlns:a16="http://schemas.microsoft.com/office/drawing/2014/main" id="{61D52C51-F0B6-1541-95B5-021C2C7B35BB}"/>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42661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LUIS LÓPEZ PUNTO COM: DESEMPLEADOS DE LARGA DURACIÓN. SU ...">
            <a:extLst>
              <a:ext uri="{FF2B5EF4-FFF2-40B4-BE49-F238E27FC236}">
                <a16:creationId xmlns:a16="http://schemas.microsoft.com/office/drawing/2014/main" id="{B1E179F3-F906-324B-9196-9E54FA3A7637}"/>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425440" y="3248202"/>
            <a:ext cx="3628504" cy="1410581"/>
          </a:xfrm>
          <a:prstGeom prst="rect">
            <a:avLst/>
          </a:prstGeom>
        </p:spPr>
      </p:pic>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dirty="0"/>
              <a:t>Service &amp; service management</a:t>
            </a:r>
          </a:p>
        </p:txBody>
      </p:sp>
      <p:sp>
        <p:nvSpPr>
          <p:cNvPr id="3" name="Platshållare för innehåll 2">
            <a:extLst>
              <a:ext uri="{FF2B5EF4-FFF2-40B4-BE49-F238E27FC236}">
                <a16:creationId xmlns:a16="http://schemas.microsoft.com/office/drawing/2014/main" id="{7E550E4A-AB64-5E47-B270-1405A31758BA}"/>
              </a:ext>
            </a:extLst>
          </p:cNvPr>
          <p:cNvSpPr>
            <a:spLocks noGrp="1"/>
          </p:cNvSpPr>
          <p:nvPr>
            <p:ph idx="1"/>
          </p:nvPr>
        </p:nvSpPr>
        <p:spPr>
          <a:xfrm>
            <a:off x="457199" y="1344390"/>
            <a:ext cx="6073029" cy="3394075"/>
          </a:xfrm>
        </p:spPr>
        <p:txBody>
          <a:bodyPr>
            <a:normAutofit/>
          </a:bodyPr>
          <a:lstStyle/>
          <a:p>
            <a:pPr marL="0" indent="0">
              <a:buNone/>
            </a:pPr>
            <a:r>
              <a:rPr lang="en-GB" sz="1500" dirty="0"/>
              <a:t>Definition: </a:t>
            </a:r>
            <a:r>
              <a:rPr lang="en-GB" sz="1500" b="1" dirty="0"/>
              <a:t>Service</a:t>
            </a:r>
          </a:p>
          <a:p>
            <a:pPr marL="25200" lvl="1" indent="0">
              <a:buNone/>
            </a:pPr>
            <a:r>
              <a:rPr lang="en-US" sz="1500" dirty="0"/>
              <a:t>A means of enabling value co-creation by facilitating outcomes that customers want to achieve, without the customer having to manage specific costs and risks.</a:t>
            </a:r>
            <a:endParaRPr lang="en-GB" sz="1500" b="1" dirty="0"/>
          </a:p>
          <a:p>
            <a:pPr marL="0" indent="0">
              <a:buNone/>
            </a:pPr>
            <a:endParaRPr lang="en-GB" sz="1500" dirty="0"/>
          </a:p>
          <a:p>
            <a:pPr marL="0" indent="0">
              <a:buNone/>
            </a:pPr>
            <a:r>
              <a:rPr lang="en-GB" sz="1500" dirty="0"/>
              <a:t>Definition: </a:t>
            </a:r>
            <a:r>
              <a:rPr lang="en-GB" sz="1500" b="1" dirty="0"/>
              <a:t>Service management</a:t>
            </a:r>
          </a:p>
          <a:p>
            <a:pPr marL="25200" lvl="1" indent="0">
              <a:buNone/>
            </a:pPr>
            <a:r>
              <a:rPr lang="en-US" sz="1500" dirty="0">
                <a:solidFill>
                  <a:schemeClr val="dk1"/>
                </a:solidFill>
              </a:rPr>
              <a:t>A set of specialized organizational capabilities for enabling value for customers in the form of services.</a:t>
            </a:r>
          </a:p>
          <a:p>
            <a:pPr marL="25200" lvl="1" indent="0">
              <a:buNone/>
            </a:pPr>
            <a:endParaRPr lang="en-US" sz="1200" dirty="0">
              <a:solidFill>
                <a:schemeClr val="dk1"/>
              </a:solidFill>
            </a:endParaRPr>
          </a:p>
          <a:p>
            <a:pPr marL="25200" lvl="1" indent="0">
              <a:buNone/>
            </a:pPr>
            <a:r>
              <a:rPr lang="en-US" dirty="0"/>
              <a:t>Developing these capabilities requires an understanding of:</a:t>
            </a:r>
          </a:p>
          <a:p>
            <a:pPr marL="196650" lvl="1" indent="-171450"/>
            <a:r>
              <a:rPr lang="en-US" dirty="0"/>
              <a:t>the nature of value</a:t>
            </a:r>
          </a:p>
          <a:p>
            <a:pPr marL="196650" lvl="1" indent="-171450"/>
            <a:r>
              <a:rPr lang="en-US" dirty="0"/>
              <a:t>the nature and scope of the stakeholders involved</a:t>
            </a:r>
          </a:p>
          <a:p>
            <a:pPr marL="196650" lvl="1" indent="-171450"/>
            <a:r>
              <a:rPr lang="en-US" dirty="0"/>
              <a:t>how value creation is enabled through services.</a:t>
            </a:r>
            <a:endParaRPr lang="en-GB" dirty="0"/>
          </a:p>
          <a:p>
            <a:pPr marL="0" indent="0">
              <a:buNone/>
            </a:pPr>
            <a:endParaRPr lang="en-GB" dirty="0"/>
          </a:p>
        </p:txBody>
      </p:sp>
      <p:pic>
        <p:nvPicPr>
          <p:cNvPr id="11" name="Bildobjekt 10" descr="File:1951 to 2013 Trend Chart of Sector Share of Total GDP ...">
            <a:extLst>
              <a:ext uri="{FF2B5EF4-FFF2-40B4-BE49-F238E27FC236}">
                <a16:creationId xmlns:a16="http://schemas.microsoft.com/office/drawing/2014/main" id="{B66F7180-8397-6241-AE23-BF22B8895A0C}"/>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631388" y="1369774"/>
            <a:ext cx="2346356" cy="1384734"/>
          </a:xfrm>
          <a:prstGeom prst="rect">
            <a:avLst/>
          </a:prstGeom>
        </p:spPr>
      </p:pic>
    </p:spTree>
    <p:extLst>
      <p:ext uri="{BB962C8B-B14F-4D97-AF65-F5344CB8AC3E}">
        <p14:creationId xmlns:p14="http://schemas.microsoft.com/office/powerpoint/2010/main" val="17828079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D273646F-A45D-FA4C-A01A-9BC46569CB98}"/>
              </a:ext>
            </a:extLst>
          </p:cNvPr>
          <p:cNvSpPr txBox="1">
            <a:spLocks/>
          </p:cNvSpPr>
          <p:nvPr/>
        </p:nvSpPr>
        <p:spPr bwMode="auto">
          <a:xfrm>
            <a:off x="6027977" y="1208463"/>
            <a:ext cx="294976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sz="1200" b="1"/>
              <a:t>Step 2: Decide whether to invest in the new service</a:t>
            </a:r>
          </a:p>
          <a:p>
            <a:pPr marL="0" indent="0">
              <a:buNone/>
            </a:pPr>
            <a:r>
              <a:rPr lang="en-GB" sz="1200"/>
              <a:t>When the request has been refined and documented in the business case, it might be necessary to clarify the initial cost, benefit, and risk assessments so that the organization can plan the work. </a:t>
            </a:r>
          </a:p>
          <a:p>
            <a:pPr marL="0" indent="0">
              <a:buNone/>
            </a:pPr>
            <a:endParaRPr lang="en-GB" sz="800"/>
          </a:p>
          <a:p>
            <a:pPr marL="0" indent="0">
              <a:buNone/>
            </a:pPr>
            <a:r>
              <a:rPr lang="en-GB" sz="1200"/>
              <a:t>This would require more detailed discussions with various internal teams, and possibly ongoing conversations with customers and other external stakeholders. </a:t>
            </a:r>
          </a:p>
          <a:p>
            <a:pPr marL="0" indent="0">
              <a:buNone/>
            </a:pPr>
            <a:endParaRPr lang="en-GB" sz="800"/>
          </a:p>
          <a:p>
            <a:pPr marL="0" indent="0">
              <a:buNone/>
            </a:pPr>
            <a:r>
              <a:rPr lang="en-GB" sz="1200"/>
              <a:t>When completed, the business case can be considered by the management team, who will then decide whether to grant approval. </a:t>
            </a:r>
          </a:p>
          <a:p>
            <a:endParaRPr lang="en-GB" sz="1200"/>
          </a:p>
        </p:txBody>
      </p:sp>
      <p:pic>
        <p:nvPicPr>
          <p:cNvPr id="8" name="Bildobjekt 7">
            <a:extLst>
              <a:ext uri="{FF2B5EF4-FFF2-40B4-BE49-F238E27FC236}">
                <a16:creationId xmlns:a16="http://schemas.microsoft.com/office/drawing/2014/main" id="{1597BCD3-8D80-3846-BA55-00BC715856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00" y="1189411"/>
            <a:ext cx="5570264" cy="3434515"/>
          </a:xfrm>
          <a:prstGeom prst="rect">
            <a:avLst/>
          </a:prstGeom>
        </p:spPr>
      </p:pic>
      <p:sp>
        <p:nvSpPr>
          <p:cNvPr id="12" name="Rektangel 11">
            <a:extLst>
              <a:ext uri="{FF2B5EF4-FFF2-40B4-BE49-F238E27FC236}">
                <a16:creationId xmlns:a16="http://schemas.microsoft.com/office/drawing/2014/main" id="{3D4755D2-667C-524F-A3DE-B82CA095370D}"/>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16811323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F6952F47-4DED-9C49-837F-A793F4BCA55B}"/>
              </a:ext>
            </a:extLst>
          </p:cNvPr>
          <p:cNvSpPr txBox="1">
            <a:spLocks/>
          </p:cNvSpPr>
          <p:nvPr/>
        </p:nvSpPr>
        <p:spPr bwMode="auto">
          <a:xfrm>
            <a:off x="6027977" y="1208463"/>
            <a:ext cx="31160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3: Design and architect the new service </a:t>
            </a:r>
            <a:br>
              <a:rPr lang="en-GB" sz="1200" b="1"/>
            </a:br>
            <a:r>
              <a:rPr lang="en-GB" sz="1200" b="1"/>
              <a:t>to meet customer requirements</a:t>
            </a:r>
            <a:br>
              <a:rPr lang="en-GB" sz="1200"/>
            </a:br>
            <a:r>
              <a:rPr lang="en-GB" sz="1200"/>
              <a:t>When the decision has been made to modify the existing service, it will be necessary to review it and modify the design to accommodate the new features.</a:t>
            </a:r>
          </a:p>
          <a:p>
            <a:pPr marL="0" indent="0">
              <a:buNone/>
            </a:pPr>
            <a:endParaRPr lang="en-GB" sz="800"/>
          </a:p>
          <a:p>
            <a:pPr marL="0" indent="0">
              <a:buNone/>
            </a:pPr>
            <a:r>
              <a:rPr lang="en-GB" sz="1200"/>
              <a:t>There is also a need at this stage to translate the requested features and updated service design into software and infrastructure designs and specifications. This may result in the creation of an initial backlog of epics and user stories, depending on the methods used to develop software and infrastructure components.</a:t>
            </a:r>
          </a:p>
        </p:txBody>
      </p:sp>
      <p:grpSp>
        <p:nvGrpSpPr>
          <p:cNvPr id="13" name="Grupp 12">
            <a:extLst>
              <a:ext uri="{FF2B5EF4-FFF2-40B4-BE49-F238E27FC236}">
                <a16:creationId xmlns:a16="http://schemas.microsoft.com/office/drawing/2014/main" id="{F3861142-FFBF-B945-96EE-D860EEEB4F47}"/>
              </a:ext>
            </a:extLst>
          </p:cNvPr>
          <p:cNvGrpSpPr/>
          <p:nvPr/>
        </p:nvGrpSpPr>
        <p:grpSpPr>
          <a:xfrm>
            <a:off x="425449" y="1183061"/>
            <a:ext cx="5570264" cy="3446089"/>
            <a:chOff x="425449" y="1183061"/>
            <a:chExt cx="5570264" cy="3446089"/>
          </a:xfrm>
        </p:grpSpPr>
        <p:pic>
          <p:nvPicPr>
            <p:cNvPr id="8" name="Bildobjekt 7">
              <a:extLst>
                <a:ext uri="{FF2B5EF4-FFF2-40B4-BE49-F238E27FC236}">
                  <a16:creationId xmlns:a16="http://schemas.microsoft.com/office/drawing/2014/main" id="{0F247F23-FE0E-0946-A0EB-4F8F13E8C6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5449" y="1183061"/>
              <a:ext cx="5570264" cy="3446089"/>
            </a:xfrm>
            <a:prstGeom prst="rect">
              <a:avLst/>
            </a:prstGeom>
          </p:spPr>
        </p:pic>
        <p:pic>
          <p:nvPicPr>
            <p:cNvPr id="11" name="Bildobjekt 10">
              <a:extLst>
                <a:ext uri="{FF2B5EF4-FFF2-40B4-BE49-F238E27FC236}">
                  <a16:creationId xmlns:a16="http://schemas.microsoft.com/office/drawing/2014/main" id="{A7069B4F-7A3F-F143-AD92-327CA98FFEAE}"/>
                </a:ext>
              </a:extLst>
            </p:cNvPr>
            <p:cNvPicPr>
              <a:picLocks noChangeAspect="1"/>
            </p:cNvPicPr>
            <p:nvPr/>
          </p:nvPicPr>
          <p:blipFill>
            <a:blip r:embed="rId4"/>
            <a:stretch>
              <a:fillRect/>
            </a:stretch>
          </p:blipFill>
          <p:spPr>
            <a:xfrm>
              <a:off x="2622550" y="2019300"/>
              <a:ext cx="139700" cy="158750"/>
            </a:xfrm>
            <a:prstGeom prst="rect">
              <a:avLst/>
            </a:prstGeom>
          </p:spPr>
        </p:pic>
        <p:pic>
          <p:nvPicPr>
            <p:cNvPr id="12" name="Bildobjekt 11">
              <a:extLst>
                <a:ext uri="{FF2B5EF4-FFF2-40B4-BE49-F238E27FC236}">
                  <a16:creationId xmlns:a16="http://schemas.microsoft.com/office/drawing/2014/main" id="{2A0AFD39-5F9A-C54B-B589-5573B4BEF497}"/>
                </a:ext>
              </a:extLst>
            </p:cNvPr>
            <p:cNvPicPr>
              <a:picLocks noChangeAspect="1"/>
            </p:cNvPicPr>
            <p:nvPr/>
          </p:nvPicPr>
          <p:blipFill>
            <a:blip r:embed="rId5"/>
            <a:stretch>
              <a:fillRect/>
            </a:stretch>
          </p:blipFill>
          <p:spPr>
            <a:xfrm>
              <a:off x="3155950" y="2328863"/>
              <a:ext cx="139700" cy="158750"/>
            </a:xfrm>
            <a:prstGeom prst="rect">
              <a:avLst/>
            </a:prstGeom>
          </p:spPr>
        </p:pic>
      </p:grpSp>
      <p:sp>
        <p:nvSpPr>
          <p:cNvPr id="14" name="Rektangel 13">
            <a:extLst>
              <a:ext uri="{FF2B5EF4-FFF2-40B4-BE49-F238E27FC236}">
                <a16:creationId xmlns:a16="http://schemas.microsoft.com/office/drawing/2014/main" id="{377017CF-84E5-2445-A7F4-9D86E8C1F65D}"/>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22034101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A29CBA8-460C-BD44-BFB1-52686553DA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132" y="1208551"/>
            <a:ext cx="5529917" cy="3393987"/>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5156251A-6375-DF4B-B915-5CEB5C815E4E}"/>
              </a:ext>
            </a:extLst>
          </p:cNvPr>
          <p:cNvSpPr txBox="1">
            <a:spLocks/>
          </p:cNvSpPr>
          <p:nvPr/>
        </p:nvSpPr>
        <p:spPr bwMode="auto">
          <a:xfrm>
            <a:off x="6027977" y="1208463"/>
            <a:ext cx="30017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sz="1200" b="1"/>
              <a:t>Step 4: Build, configure, or buy service components</a:t>
            </a:r>
            <a:br>
              <a:rPr lang="en-GB" sz="1200"/>
            </a:br>
            <a:r>
              <a:rPr lang="en-GB" sz="1200"/>
              <a:t>This value stream is triggered by a demand to create a new service.</a:t>
            </a:r>
          </a:p>
          <a:p>
            <a:pPr marL="0" indent="0">
              <a:buFont typeface="Wingdings" panose="05000000000000000000" pitchFamily="2" charset="2"/>
              <a:buNone/>
            </a:pPr>
            <a:endParaRPr lang="en-GB" sz="800"/>
          </a:p>
          <a:p>
            <a:pPr marL="0" indent="0">
              <a:buFont typeface="Wingdings" panose="05000000000000000000" pitchFamily="2" charset="2"/>
              <a:buNone/>
            </a:pPr>
            <a:r>
              <a:rPr lang="en-GB" sz="1200"/>
              <a:t>The demand can be recognized in many ways, depending on the context and the tools. Generally, the demand is a request made to the senior managers or their authorized representatives.</a:t>
            </a:r>
          </a:p>
          <a:p>
            <a:pPr marL="0" indent="0">
              <a:buFont typeface="Wingdings" panose="05000000000000000000" pitchFamily="2" charset="2"/>
              <a:buNone/>
            </a:pPr>
            <a:endParaRPr lang="en-GB" sz="800"/>
          </a:p>
          <a:p>
            <a:pPr marL="0" indent="0">
              <a:buFont typeface="Wingdings" panose="05000000000000000000" pitchFamily="2" charset="2"/>
              <a:buNone/>
            </a:pPr>
            <a:r>
              <a:rPr lang="en-GB" sz="1200"/>
              <a:t>It is important at this stage that the demand articulates both desired outcomes and expected value from the service.</a:t>
            </a:r>
          </a:p>
        </p:txBody>
      </p:sp>
      <p:sp>
        <p:nvSpPr>
          <p:cNvPr id="8" name="Rektangel 7">
            <a:extLst>
              <a:ext uri="{FF2B5EF4-FFF2-40B4-BE49-F238E27FC236}">
                <a16:creationId xmlns:a16="http://schemas.microsoft.com/office/drawing/2014/main" id="{10C2D176-CB27-2E4C-B4D1-608D0AE7A156}"/>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40358360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8" name="Platshållare för innehåll 2">
            <a:extLst>
              <a:ext uri="{FF2B5EF4-FFF2-40B4-BE49-F238E27FC236}">
                <a16:creationId xmlns:a16="http://schemas.microsoft.com/office/drawing/2014/main" id="{151FACE0-95A5-3E49-9643-3B12DADC624F}"/>
              </a:ext>
            </a:extLst>
          </p:cNvPr>
          <p:cNvSpPr txBox="1">
            <a:spLocks/>
          </p:cNvSpPr>
          <p:nvPr/>
        </p:nvSpPr>
        <p:spPr bwMode="auto">
          <a:xfrm>
            <a:off x="6027977" y="1208463"/>
            <a:ext cx="30525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5: Deploy service components in preparation for launch</a:t>
            </a:r>
            <a:br>
              <a:rPr lang="en-GB" sz="1200"/>
            </a:br>
            <a:r>
              <a:rPr lang="en-GB" sz="1200"/>
              <a:t>When service components have been built, work to modify the live products and services can begin. </a:t>
            </a:r>
          </a:p>
          <a:p>
            <a:pPr marL="0" indent="0">
              <a:buNone/>
            </a:pPr>
            <a:endParaRPr lang="en-GB" sz="800"/>
          </a:p>
          <a:p>
            <a:pPr marL="0" indent="0">
              <a:buNone/>
            </a:pPr>
            <a:r>
              <a:rPr lang="en-GB" sz="1200"/>
              <a:t>Owing to the mixed nature of service components, the organization may need to use different approaches to modifying live products and services.</a:t>
            </a:r>
          </a:p>
          <a:p>
            <a:pPr marL="0" indent="0">
              <a:buFont typeface="Wingdings" panose="05000000000000000000" pitchFamily="2" charset="2"/>
              <a:buNone/>
            </a:pPr>
            <a:endParaRPr lang="en-GB" sz="800"/>
          </a:p>
          <a:p>
            <a:pPr marL="0" indent="0">
              <a:buNone/>
            </a:pPr>
            <a:r>
              <a:rPr lang="en-GB" sz="1200"/>
              <a:t>At this stage, two more important pieces of work can also be considered:</a:t>
            </a:r>
          </a:p>
          <a:p>
            <a:pPr marL="0" indent="0">
              <a:buNone/>
            </a:pPr>
            <a:r>
              <a:rPr lang="en-GB" sz="1200"/>
              <a:t>●  Plan the release of the service</a:t>
            </a:r>
          </a:p>
          <a:p>
            <a:pPr marL="0" indent="0">
              <a:buNone/>
            </a:pPr>
            <a:r>
              <a:rPr lang="en-GB" sz="1200"/>
              <a:t>●  Create customer collateral and build awareness</a:t>
            </a:r>
          </a:p>
        </p:txBody>
      </p:sp>
      <p:pic>
        <p:nvPicPr>
          <p:cNvPr id="9" name="Bildobjekt 8">
            <a:extLst>
              <a:ext uri="{FF2B5EF4-FFF2-40B4-BE49-F238E27FC236}">
                <a16:creationId xmlns:a16="http://schemas.microsoft.com/office/drawing/2014/main" id="{9D5984DB-6CBB-D443-BFDC-7DA920C653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5449" y="1183061"/>
            <a:ext cx="5570264" cy="3446089"/>
          </a:xfrm>
          <a:prstGeom prst="rect">
            <a:avLst/>
          </a:prstGeom>
        </p:spPr>
      </p:pic>
      <p:sp>
        <p:nvSpPr>
          <p:cNvPr id="11" name="Rektangel 10">
            <a:extLst>
              <a:ext uri="{FF2B5EF4-FFF2-40B4-BE49-F238E27FC236}">
                <a16:creationId xmlns:a16="http://schemas.microsoft.com/office/drawing/2014/main" id="{9F7DBDF4-0D11-1F46-B1B6-3EA4F26DB34C}"/>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23248709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Development of a new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F419C668-059A-3E4F-B003-B5B60DE95032}"/>
              </a:ext>
            </a:extLst>
          </p:cNvPr>
          <p:cNvSpPr txBox="1">
            <a:spLocks/>
          </p:cNvSpPr>
          <p:nvPr/>
        </p:nvSpPr>
        <p:spPr bwMode="auto">
          <a:xfrm>
            <a:off x="6027977" y="1208463"/>
            <a:ext cx="30652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6: Release new service to customers and users</a:t>
            </a:r>
            <a:br>
              <a:rPr lang="en-GB" sz="1200"/>
            </a:br>
            <a:r>
              <a:rPr lang="en-GB" sz="1200"/>
              <a:t>When service components have been deployed, the organization is ready to make them available to end users.</a:t>
            </a:r>
          </a:p>
          <a:p>
            <a:pPr marL="0" indent="0">
              <a:buNone/>
            </a:pPr>
            <a:endParaRPr lang="en-GB" sz="800"/>
          </a:p>
          <a:p>
            <a:pPr marL="0" indent="0">
              <a:buNone/>
            </a:pPr>
            <a:r>
              <a:rPr lang="en-GB" sz="1200"/>
              <a:t>Releases may require careful coordination of both technical and non-technical work.</a:t>
            </a:r>
          </a:p>
          <a:p>
            <a:pPr marL="0" indent="0">
              <a:buFont typeface="Wingdings" panose="05000000000000000000" pitchFamily="2" charset="2"/>
              <a:buNone/>
            </a:pPr>
            <a:endParaRPr lang="en-GB" sz="800"/>
          </a:p>
          <a:p>
            <a:pPr marL="0" indent="0">
              <a:buNone/>
            </a:pPr>
            <a:r>
              <a:rPr lang="en-GB" sz="1200"/>
              <a:t>In this step, the service components are provided with ELS for a short period of time, before they move into business-as-usual mode.</a:t>
            </a:r>
          </a:p>
          <a:p>
            <a:pPr marL="0" indent="0">
              <a:buNone/>
            </a:pPr>
            <a:endParaRPr lang="en-GB" sz="800"/>
          </a:p>
          <a:p>
            <a:pPr marL="0" indent="0">
              <a:buNone/>
            </a:pPr>
            <a:r>
              <a:rPr lang="en-GB" sz="1200"/>
              <a:t>When service components have been released, customers and users can interact with them through the service relationship, thus generating the required outcomes and co-creating value.</a:t>
            </a:r>
          </a:p>
        </p:txBody>
      </p:sp>
      <p:pic>
        <p:nvPicPr>
          <p:cNvPr id="8" name="Bildobjekt 7">
            <a:extLst>
              <a:ext uri="{FF2B5EF4-FFF2-40B4-BE49-F238E27FC236}">
                <a16:creationId xmlns:a16="http://schemas.microsoft.com/office/drawing/2014/main" id="{6C5FC5B3-34F2-CC43-B762-D3D382A9BF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444" y="1148571"/>
            <a:ext cx="5773892" cy="3461462"/>
          </a:xfrm>
          <a:prstGeom prst="rect">
            <a:avLst/>
          </a:prstGeom>
        </p:spPr>
      </p:pic>
      <p:sp>
        <p:nvSpPr>
          <p:cNvPr id="10" name="Rektangel 9">
            <a:extLst>
              <a:ext uri="{FF2B5EF4-FFF2-40B4-BE49-F238E27FC236}">
                <a16:creationId xmlns:a16="http://schemas.microsoft.com/office/drawing/2014/main" id="{A2E404E2-F53C-F24B-8E7C-D251D5FDDDD5}"/>
              </a:ext>
            </a:extLst>
          </p:cNvPr>
          <p:cNvSpPr/>
          <p:nvPr/>
        </p:nvSpPr>
        <p:spPr>
          <a:xfrm>
            <a:off x="457199" y="4411956"/>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4.5 Development of a new service</a:t>
            </a:r>
          </a:p>
        </p:txBody>
      </p:sp>
    </p:spTree>
    <p:extLst>
      <p:ext uri="{BB962C8B-B14F-4D97-AF65-F5344CB8AC3E}">
        <p14:creationId xmlns:p14="http://schemas.microsoft.com/office/powerpoint/2010/main" val="32986728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72C1EE9-4DF1-3F48-8B9B-5E03DB3501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1037" y="1063625"/>
            <a:ext cx="5716707" cy="3538914"/>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18351" cy="857250"/>
          </a:xfrm>
        </p:spPr>
        <p:txBody>
          <a:bodyPr/>
          <a:lstStyle/>
          <a:p>
            <a:r>
              <a:rPr lang="en-US"/>
              <a:t>Restoration</a:t>
            </a:r>
            <a:r>
              <a:rPr lang="en-US" noProof="0"/>
              <a:t> of a live service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063625"/>
            <a:ext cx="8229600" cy="3538914"/>
          </a:xfrm>
        </p:spPr>
        <p:txBody>
          <a:bodyPr/>
          <a:lstStyle/>
          <a:p>
            <a:pPr marL="0" indent="0">
              <a:buNone/>
            </a:pPr>
            <a:r>
              <a:rPr lang="en-GB" dirty="0"/>
              <a:t>												</a:t>
            </a:r>
          </a:p>
        </p:txBody>
      </p:sp>
      <p:sp>
        <p:nvSpPr>
          <p:cNvPr id="7" name="Rektangel 6">
            <a:extLst>
              <a:ext uri="{FF2B5EF4-FFF2-40B4-BE49-F238E27FC236}">
                <a16:creationId xmlns:a16="http://schemas.microsoft.com/office/drawing/2014/main" id="{12CDEB92-8B99-8C4B-858E-0C0367B16638}"/>
              </a:ext>
            </a:extLst>
          </p:cNvPr>
          <p:cNvSpPr/>
          <p:nvPr/>
        </p:nvSpPr>
        <p:spPr>
          <a:xfrm>
            <a:off x="457199" y="1063625"/>
            <a:ext cx="2933702" cy="3416320"/>
          </a:xfrm>
          <a:prstGeom prst="rect">
            <a:avLst/>
          </a:prstGeom>
        </p:spPr>
        <p:txBody>
          <a:bodyPr wrap="square">
            <a:spAutoFit/>
          </a:bodyPr>
          <a:lstStyle/>
          <a:p>
            <a:r>
              <a:rPr lang="en-GB" sz="1200" b="1" dirty="0">
                <a:latin typeface="Calibri Light" panose="020F0302020204030204" pitchFamily="34" charset="0"/>
                <a:cs typeface="Calibri Light" panose="020F0302020204030204" pitchFamily="34" charset="0"/>
              </a:rPr>
              <a:t>Journey from demand to value</a:t>
            </a:r>
          </a:p>
          <a:p>
            <a:endParaRPr lang="en-GB" sz="1200" b="1"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1 - Acknowledge and register the user query</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2 - Investigate the query, reclassify it as an incident, and attempt to fix it</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3 - Obtain a fix from the specialist team</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4 - Deploy the fix</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5 - Verify that the incident has been resolved</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6 - Request feedback from the user</a:t>
            </a:r>
          </a:p>
          <a:p>
            <a:endParaRPr lang="en-GB" sz="8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Step 7 - Identify opportunities to improve the overall system (that is, service, value stream, or practices)</a:t>
            </a:r>
            <a:endParaRPr lang="en-GB" sz="1200" dirty="0">
              <a:effectLst/>
              <a:latin typeface="Calibri Light" panose="020F0302020204030204" pitchFamily="34" charset="0"/>
              <a:cs typeface="Calibri Light" panose="020F0302020204030204" pitchFamily="34" charset="0"/>
            </a:endParaRPr>
          </a:p>
        </p:txBody>
      </p:sp>
      <p:sp>
        <p:nvSpPr>
          <p:cNvPr id="10" name="Rektangel 9">
            <a:extLst>
              <a:ext uri="{FF2B5EF4-FFF2-40B4-BE49-F238E27FC236}">
                <a16:creationId xmlns:a16="http://schemas.microsoft.com/office/drawing/2014/main" id="{CD1E3EC5-C838-6847-AB3C-BC170A6B6E4D}"/>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30384272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72C1EE9-4DF1-3F48-8B9B-5E03DB3501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1037" y="1063624"/>
            <a:ext cx="5716707" cy="3538914"/>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56451" cy="857250"/>
          </a:xfrm>
        </p:spPr>
        <p:txBody>
          <a:bodyPr/>
          <a:lstStyle/>
          <a:p>
            <a:r>
              <a:rPr lang="en-US"/>
              <a:t>Restoration of a live service</a:t>
            </a:r>
            <a:endParaRPr lang="en-US" noProof="0"/>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sp>
        <p:nvSpPr>
          <p:cNvPr id="7" name="Platshållare för innehåll 2">
            <a:extLst>
              <a:ext uri="{FF2B5EF4-FFF2-40B4-BE49-F238E27FC236}">
                <a16:creationId xmlns:a16="http://schemas.microsoft.com/office/drawing/2014/main" id="{4C0FB897-C75F-644E-84A6-7AE149AC7FBC}"/>
              </a:ext>
            </a:extLst>
          </p:cNvPr>
          <p:cNvSpPr txBox="1">
            <a:spLocks/>
          </p:cNvSpPr>
          <p:nvPr/>
        </p:nvSpPr>
        <p:spPr bwMode="auto">
          <a:xfrm>
            <a:off x="457198" y="1063623"/>
            <a:ext cx="294976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Demand and value</a:t>
            </a:r>
            <a:br>
              <a:rPr lang="en-GB" sz="1200"/>
            </a:br>
            <a:r>
              <a:rPr lang="en-GB" sz="1200"/>
              <a:t>This value stream is triggered by a user who is unable to use a live product or service. This loss of productivity leads to value leakage, wherein the service consumer is unable to derive maximum value from the sub-optimal product or service.</a:t>
            </a:r>
          </a:p>
          <a:p>
            <a:pPr marL="0" indent="0">
              <a:buNone/>
            </a:pPr>
            <a:endParaRPr lang="en-GB" sz="800"/>
          </a:p>
          <a:p>
            <a:pPr marL="0" indent="0">
              <a:buNone/>
            </a:pPr>
            <a:r>
              <a:rPr lang="en-GB" sz="1200"/>
              <a:t>Demand could also originate within the service provider, when monitoring tools proactively alert the organization to failures that may or may not have impacted users.</a:t>
            </a:r>
          </a:p>
          <a:p>
            <a:pPr marL="0" indent="0">
              <a:buNone/>
            </a:pPr>
            <a:endParaRPr lang="en-GB" sz="800"/>
          </a:p>
          <a:p>
            <a:pPr marL="0" indent="0">
              <a:buNone/>
            </a:pPr>
            <a:r>
              <a:rPr lang="en-GB" sz="1200"/>
              <a:t>The demand for value to be restored drives this value stream. </a:t>
            </a:r>
          </a:p>
        </p:txBody>
      </p:sp>
      <p:sp>
        <p:nvSpPr>
          <p:cNvPr id="8" name="Rektangel 7">
            <a:extLst>
              <a:ext uri="{FF2B5EF4-FFF2-40B4-BE49-F238E27FC236}">
                <a16:creationId xmlns:a16="http://schemas.microsoft.com/office/drawing/2014/main" id="{588B684A-4B88-8E45-9FAA-62B9A358850C}"/>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42673039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200" y="206375"/>
            <a:ext cx="7112000" cy="857250"/>
          </a:xfrm>
        </p:spPr>
        <p:txBody>
          <a:bodyPr/>
          <a:lstStyle/>
          <a:p>
            <a:r>
              <a:rPr lang="en-US"/>
              <a:t>Restoration of a live service</a:t>
            </a:r>
            <a:endParaRPr lang="en-US" noProof="0"/>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p:txBody>
          <a:bodyPr/>
          <a:lstStyle/>
          <a:p>
            <a:pPr marL="0" indent="0">
              <a:buNone/>
            </a:pPr>
            <a:r>
              <a:rPr lang="en-GB"/>
              <a:t>									</a:t>
            </a:r>
          </a:p>
        </p:txBody>
      </p:sp>
      <p:pic>
        <p:nvPicPr>
          <p:cNvPr id="10" name="Bildobjekt 9">
            <a:extLst>
              <a:ext uri="{FF2B5EF4-FFF2-40B4-BE49-F238E27FC236}">
                <a16:creationId xmlns:a16="http://schemas.microsoft.com/office/drawing/2014/main" id="{D8A3971B-BF94-FF4E-AA2E-2676A7EE4F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8553" y="1071117"/>
            <a:ext cx="5773226" cy="3538913"/>
          </a:xfrm>
          <a:prstGeom prst="rect">
            <a:avLst/>
          </a:prstGeom>
        </p:spPr>
      </p:pic>
      <p:sp>
        <p:nvSpPr>
          <p:cNvPr id="6" name="Platshållare för innehåll 2">
            <a:extLst>
              <a:ext uri="{FF2B5EF4-FFF2-40B4-BE49-F238E27FC236}">
                <a16:creationId xmlns:a16="http://schemas.microsoft.com/office/drawing/2014/main" id="{97DEC9EF-A01E-C94C-9D48-DF5ACE0B0E9C}"/>
              </a:ext>
            </a:extLst>
          </p:cNvPr>
          <p:cNvSpPr txBox="1">
            <a:spLocks/>
          </p:cNvSpPr>
          <p:nvPr/>
        </p:nvSpPr>
        <p:spPr bwMode="auto">
          <a:xfrm>
            <a:off x="457198" y="1063623"/>
            <a:ext cx="2803839"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1 - Acknowledge and register the user query</a:t>
            </a:r>
            <a:br>
              <a:rPr lang="en-GB" sz="1200"/>
            </a:br>
            <a:r>
              <a:rPr lang="en-GB" sz="1200"/>
              <a:t>The first step in the value stream is to engage with the customer or user to recognize and acknowledge the demand and to record details about the query. </a:t>
            </a:r>
          </a:p>
          <a:p>
            <a:pPr marL="0" indent="0">
              <a:buNone/>
            </a:pPr>
            <a:endParaRPr lang="en-GB" sz="800"/>
          </a:p>
          <a:p>
            <a:pPr marL="0" indent="0">
              <a:buNone/>
            </a:pPr>
            <a:r>
              <a:rPr lang="en-GB" sz="1200"/>
              <a:t>At this stage, the user contact is still a query, as it has not yet been triaged and recognized as an incident. </a:t>
            </a:r>
          </a:p>
        </p:txBody>
      </p:sp>
      <p:sp>
        <p:nvSpPr>
          <p:cNvPr id="7" name="Rektangel 6">
            <a:extLst>
              <a:ext uri="{FF2B5EF4-FFF2-40B4-BE49-F238E27FC236}">
                <a16:creationId xmlns:a16="http://schemas.microsoft.com/office/drawing/2014/main" id="{72361B23-C18A-E94D-9236-D56A19A7B26A}"/>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37993748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B3106A-2B20-FF48-98A6-27CA3A9F8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4273" y="1089025"/>
            <a:ext cx="5746171" cy="3509551"/>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69151" cy="857250"/>
          </a:xfrm>
        </p:spPr>
        <p:txBody>
          <a:bodyPr/>
          <a:lstStyle/>
          <a:p>
            <a:r>
              <a:rPr lang="en-US"/>
              <a:t>Restoration of a live service</a:t>
            </a:r>
            <a:endParaRPr lang="en-US" noProof="0"/>
          </a:p>
        </p:txBody>
      </p:sp>
      <p:sp>
        <p:nvSpPr>
          <p:cNvPr id="7" name="Platshållare för innehåll 2">
            <a:extLst>
              <a:ext uri="{FF2B5EF4-FFF2-40B4-BE49-F238E27FC236}">
                <a16:creationId xmlns:a16="http://schemas.microsoft.com/office/drawing/2014/main" id="{BD43D3C6-B08D-5F4D-B950-1AAF6704342C}"/>
              </a:ext>
            </a:extLst>
          </p:cNvPr>
          <p:cNvSpPr txBox="1">
            <a:spLocks/>
          </p:cNvSpPr>
          <p:nvPr/>
        </p:nvSpPr>
        <p:spPr bwMode="auto">
          <a:xfrm>
            <a:off x="457198" y="1063623"/>
            <a:ext cx="287061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2 - Investigate the query, reclassify it as an incident, and attempt to fix it</a:t>
            </a:r>
            <a:br>
              <a:rPr lang="en-GB" sz="1200"/>
            </a:br>
            <a:r>
              <a:rPr lang="en-GB" sz="1200"/>
              <a:t>As the query is recorded, a trained support agent or equivalent automation, can recognize and recategorize the query as an incident, thus initiating a script or standard procedure for classifying the record accordingly.</a:t>
            </a:r>
          </a:p>
          <a:p>
            <a:pPr marL="0" indent="0">
              <a:buNone/>
            </a:pPr>
            <a:endParaRPr lang="en-GB" sz="800"/>
          </a:p>
          <a:p>
            <a:pPr marL="0" indent="0">
              <a:buNone/>
            </a:pPr>
            <a:r>
              <a:rPr lang="en-GB" sz="1200"/>
              <a:t>When a user-initiated incident is registered, an attempt to quickly identify its nature and apply a known solution is usually made. </a:t>
            </a:r>
          </a:p>
          <a:p>
            <a:pPr marL="0" indent="0">
              <a:buNone/>
            </a:pPr>
            <a:endParaRPr lang="en-GB" sz="800"/>
          </a:p>
          <a:p>
            <a:pPr marL="0" indent="0">
              <a:buNone/>
            </a:pPr>
            <a:r>
              <a:rPr lang="en-GB" sz="1200"/>
              <a:t>Support agents can attempt one or more fixes. If one of these fixes recovers the service to its normal state, value has been restored and the value stream ends. If none of these fixes work, then the issue can be escalated for further investigation. </a:t>
            </a:r>
          </a:p>
        </p:txBody>
      </p:sp>
      <p:sp>
        <p:nvSpPr>
          <p:cNvPr id="8" name="Rektangel 7">
            <a:extLst>
              <a:ext uri="{FF2B5EF4-FFF2-40B4-BE49-F238E27FC236}">
                <a16:creationId xmlns:a16="http://schemas.microsoft.com/office/drawing/2014/main" id="{17612163-0C0E-0148-A6A9-D691CEF0B5D2}"/>
              </a:ext>
            </a:extLst>
          </p:cNvPr>
          <p:cNvSpPr/>
          <p:nvPr/>
        </p:nvSpPr>
        <p:spPr>
          <a:xfrm>
            <a:off x="3261037" y="4364212"/>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32312319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30F6F37-D183-8847-89F1-24BA03D866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97705" y="1064433"/>
            <a:ext cx="5780039" cy="3549146"/>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37401" cy="857250"/>
          </a:xfrm>
        </p:spPr>
        <p:txBody>
          <a:bodyPr/>
          <a:lstStyle/>
          <a:p>
            <a:r>
              <a:rPr lang="en-US"/>
              <a:t>Restoration of a live service</a:t>
            </a:r>
            <a:endParaRPr lang="en-US" noProof="0"/>
          </a:p>
        </p:txBody>
      </p:sp>
      <p:sp>
        <p:nvSpPr>
          <p:cNvPr id="6" name="Platshållare för innehåll 2">
            <a:extLst>
              <a:ext uri="{FF2B5EF4-FFF2-40B4-BE49-F238E27FC236}">
                <a16:creationId xmlns:a16="http://schemas.microsoft.com/office/drawing/2014/main" id="{961193F7-AD76-714C-8553-E4B2045FA686}"/>
              </a:ext>
            </a:extLst>
          </p:cNvPr>
          <p:cNvSpPr txBox="1">
            <a:spLocks/>
          </p:cNvSpPr>
          <p:nvPr/>
        </p:nvSpPr>
        <p:spPr bwMode="auto">
          <a:xfrm>
            <a:off x="457198" y="1063623"/>
            <a:ext cx="294976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3 - Obtain a fix from the specialist team</a:t>
            </a:r>
            <a:br>
              <a:rPr lang="en-GB" sz="1200"/>
            </a:br>
            <a:r>
              <a:rPr lang="en-GB" sz="1200"/>
              <a:t>In this step, the incident is escalated to, or referred to, a specialist team because initial attempts to restore the service were unsuccessful. This can happen in several ways, depending on the context, some of which may involve passing control over to the specialist team.</a:t>
            </a:r>
          </a:p>
          <a:p>
            <a:pPr marL="0" indent="0">
              <a:buNone/>
            </a:pPr>
            <a:endParaRPr lang="en-GB" sz="800"/>
          </a:p>
          <a:p>
            <a:pPr marL="0" indent="0">
              <a:buNone/>
            </a:pPr>
            <a:r>
              <a:rPr lang="en-GB" sz="1200"/>
              <a:t>The fix can also be something readily available, such as a publicly available patch or upgrade. In some cases, the fix may be physical, such as replacing a faulty hard drive. Often, when dealing with custom applications or hardware, fixes have to be built before they can be deployed. </a:t>
            </a:r>
          </a:p>
        </p:txBody>
      </p:sp>
      <p:sp>
        <p:nvSpPr>
          <p:cNvPr id="7" name="Rektangel 6">
            <a:extLst>
              <a:ext uri="{FF2B5EF4-FFF2-40B4-BE49-F238E27FC236}">
                <a16:creationId xmlns:a16="http://schemas.microsoft.com/office/drawing/2014/main" id="{0DB4549A-52D0-2D43-A4FF-358CD42DA498}"/>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2920542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7A0B86-1B0A-A341-9A3D-B0ADD0D616AB}"/>
              </a:ext>
            </a:extLst>
          </p:cNvPr>
          <p:cNvSpPr>
            <a:spLocks noGrp="1"/>
          </p:cNvSpPr>
          <p:nvPr>
            <p:ph type="title"/>
          </p:nvPr>
        </p:nvSpPr>
        <p:spPr/>
        <p:txBody>
          <a:bodyPr>
            <a:normAutofit fontScale="90000"/>
          </a:bodyPr>
          <a:lstStyle/>
          <a:p>
            <a:r>
              <a:rPr lang="en-GB" dirty="0"/>
              <a:t>Four dimensions of service management </a:t>
            </a:r>
          </a:p>
        </p:txBody>
      </p:sp>
      <p:pic>
        <p:nvPicPr>
          <p:cNvPr id="5" name="Platshållare för innehåll 4">
            <a:extLst>
              <a:ext uri="{FF2B5EF4-FFF2-40B4-BE49-F238E27FC236}">
                <a16:creationId xmlns:a16="http://schemas.microsoft.com/office/drawing/2014/main" id="{4EA0A962-D707-CE4F-8C35-E408EB7268FA}"/>
              </a:ext>
            </a:extLst>
          </p:cNvPr>
          <p:cNvPicPr>
            <a:picLocks noGrp="1" noChangeAspect="1"/>
          </p:cNvPicPr>
          <p:nvPr>
            <p:ph idx="1"/>
          </p:nvPr>
        </p:nvPicPr>
        <p:blipFill>
          <a:blip r:embed="rId3"/>
          <a:stretch>
            <a:fillRect/>
          </a:stretch>
        </p:blipFill>
        <p:spPr>
          <a:xfrm>
            <a:off x="1924115" y="1273252"/>
            <a:ext cx="5107750" cy="3405166"/>
          </a:xfrm>
          <a:prstGeom prst="rect">
            <a:avLst/>
          </a:prstGeom>
        </p:spPr>
      </p:pic>
    </p:spTree>
    <p:extLst>
      <p:ext uri="{BB962C8B-B14F-4D97-AF65-F5344CB8AC3E}">
        <p14:creationId xmlns:p14="http://schemas.microsoft.com/office/powerpoint/2010/main" val="4263149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BD5C9A-F70E-1E4B-AA51-E1430CA786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1695" y="1078615"/>
            <a:ext cx="5761039" cy="3549147"/>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99301" cy="857250"/>
          </a:xfrm>
        </p:spPr>
        <p:txBody>
          <a:bodyPr/>
          <a:lstStyle/>
          <a:p>
            <a:r>
              <a:rPr lang="en-US"/>
              <a:t>Restoration of a live service</a:t>
            </a:r>
            <a:endParaRPr lang="en-US" noProof="0"/>
          </a:p>
        </p:txBody>
      </p:sp>
      <p:sp>
        <p:nvSpPr>
          <p:cNvPr id="7" name="Platshållare för innehåll 2">
            <a:extLst>
              <a:ext uri="{FF2B5EF4-FFF2-40B4-BE49-F238E27FC236}">
                <a16:creationId xmlns:a16="http://schemas.microsoft.com/office/drawing/2014/main" id="{352EBAFB-6859-2041-831E-87485AD4B09F}"/>
              </a:ext>
            </a:extLst>
          </p:cNvPr>
          <p:cNvSpPr txBox="1">
            <a:spLocks/>
          </p:cNvSpPr>
          <p:nvPr/>
        </p:nvSpPr>
        <p:spPr bwMode="auto">
          <a:xfrm>
            <a:off x="457198" y="1063623"/>
            <a:ext cx="294976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4 - Deploy the fix</a:t>
            </a:r>
            <a:br>
              <a:rPr lang="en-GB" sz="1200"/>
            </a:br>
            <a:r>
              <a:rPr lang="en-GB" sz="1200"/>
              <a:t>When the fix has been obtained, tested, and validated, it can be deployed to the user or to a production environment. </a:t>
            </a:r>
          </a:p>
          <a:p>
            <a:pPr marL="0" indent="0">
              <a:buNone/>
            </a:pPr>
            <a:endParaRPr lang="en-GB" sz="800"/>
          </a:p>
          <a:p>
            <a:pPr marL="0" indent="0">
              <a:buNone/>
            </a:pPr>
            <a:r>
              <a:rPr lang="en-GB" sz="1200"/>
              <a:t>Deployment can take many forms.</a:t>
            </a:r>
          </a:p>
        </p:txBody>
      </p:sp>
      <p:sp>
        <p:nvSpPr>
          <p:cNvPr id="8" name="Rektangel 7">
            <a:extLst>
              <a:ext uri="{FF2B5EF4-FFF2-40B4-BE49-F238E27FC236}">
                <a16:creationId xmlns:a16="http://schemas.microsoft.com/office/drawing/2014/main" id="{52B6D2FE-CF15-464D-9DA6-D8452DBE2F1E}"/>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16760350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05651" cy="857250"/>
          </a:xfrm>
        </p:spPr>
        <p:txBody>
          <a:bodyPr/>
          <a:lstStyle/>
          <a:p>
            <a:r>
              <a:rPr lang="en-US"/>
              <a:t>Restoration of a live service</a:t>
            </a:r>
            <a:endParaRPr lang="en-US" noProof="0"/>
          </a:p>
        </p:txBody>
      </p:sp>
      <p:pic>
        <p:nvPicPr>
          <p:cNvPr id="6" name="Bildobjekt 5">
            <a:extLst>
              <a:ext uri="{FF2B5EF4-FFF2-40B4-BE49-F238E27FC236}">
                <a16:creationId xmlns:a16="http://schemas.microsoft.com/office/drawing/2014/main" id="{0BF26883-C427-4544-8E50-9426610DF2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1585" y="975221"/>
            <a:ext cx="6018644" cy="3654986"/>
          </a:xfrm>
          <a:prstGeom prst="rect">
            <a:avLst/>
          </a:prstGeom>
        </p:spPr>
      </p:pic>
      <p:sp>
        <p:nvSpPr>
          <p:cNvPr id="7" name="Platshållare för innehåll 2">
            <a:extLst>
              <a:ext uri="{FF2B5EF4-FFF2-40B4-BE49-F238E27FC236}">
                <a16:creationId xmlns:a16="http://schemas.microsoft.com/office/drawing/2014/main" id="{630E4C69-F722-7342-9B0B-93CB1DD300E5}"/>
              </a:ext>
            </a:extLst>
          </p:cNvPr>
          <p:cNvSpPr txBox="1">
            <a:spLocks/>
          </p:cNvSpPr>
          <p:nvPr/>
        </p:nvSpPr>
        <p:spPr bwMode="auto">
          <a:xfrm>
            <a:off x="457198" y="1063623"/>
            <a:ext cx="286312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5 - Verify that the incident has been resolved</a:t>
            </a:r>
            <a:br>
              <a:rPr lang="en-GB" sz="1200"/>
            </a:br>
            <a:r>
              <a:rPr lang="en-GB" sz="1200"/>
              <a:t>When the fix has been deployed, the next step is to verify that the incident has been resolved. This step involves the support agent communicating and empathizing with the user. </a:t>
            </a:r>
          </a:p>
          <a:p>
            <a:pPr marL="0" indent="0">
              <a:buNone/>
            </a:pPr>
            <a:endParaRPr lang="en-GB" sz="800"/>
          </a:p>
          <a:p>
            <a:pPr marL="0" indent="0">
              <a:buNone/>
            </a:pPr>
            <a:r>
              <a:rPr lang="en-GB" sz="1200"/>
              <a:t>Moreover, while the incident might be resolved at a technical level, the user might need additional assistance. As a result, it is advisable to check back with the user to ensure that value has been restored satisfactorily. </a:t>
            </a:r>
          </a:p>
          <a:p>
            <a:pPr marL="0" indent="0">
              <a:buNone/>
            </a:pPr>
            <a:endParaRPr lang="en-GB" sz="800"/>
          </a:p>
          <a:p>
            <a:pPr marL="0" indent="0">
              <a:buNone/>
            </a:pPr>
            <a:r>
              <a:rPr lang="en-GB" sz="1200"/>
              <a:t>The incident can be deemed to be resolved when the affected product or service is operating at optimal levels. In other words, when value leakage has been rectified.</a:t>
            </a:r>
          </a:p>
          <a:p>
            <a:pPr marL="0" indent="0">
              <a:buNone/>
            </a:pPr>
            <a:endParaRPr lang="en-GB" sz="1200"/>
          </a:p>
        </p:txBody>
      </p:sp>
      <p:sp>
        <p:nvSpPr>
          <p:cNvPr id="8" name="Rektangel 7">
            <a:extLst>
              <a:ext uri="{FF2B5EF4-FFF2-40B4-BE49-F238E27FC236}">
                <a16:creationId xmlns:a16="http://schemas.microsoft.com/office/drawing/2014/main" id="{F447E5E9-740D-1E4A-8943-95EEEAACB5E0}"/>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30823661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99301" cy="857250"/>
          </a:xfrm>
        </p:spPr>
        <p:txBody>
          <a:bodyPr/>
          <a:lstStyle/>
          <a:p>
            <a:r>
              <a:rPr lang="en-US"/>
              <a:t>Restoration of a live service</a:t>
            </a:r>
            <a:endParaRPr lang="en-US" noProof="0"/>
          </a:p>
        </p:txBody>
      </p:sp>
      <p:pic>
        <p:nvPicPr>
          <p:cNvPr id="7" name="Bildobjekt 6">
            <a:extLst>
              <a:ext uri="{FF2B5EF4-FFF2-40B4-BE49-F238E27FC236}">
                <a16:creationId xmlns:a16="http://schemas.microsoft.com/office/drawing/2014/main" id="{5582EE11-CAFB-3342-8902-4D5D459D41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6047" y="1048636"/>
            <a:ext cx="5769172" cy="3574142"/>
          </a:xfrm>
          <a:prstGeom prst="rect">
            <a:avLst/>
          </a:prstGeom>
        </p:spPr>
      </p:pic>
      <p:sp>
        <p:nvSpPr>
          <p:cNvPr id="6" name="Platshållare för innehåll 2">
            <a:extLst>
              <a:ext uri="{FF2B5EF4-FFF2-40B4-BE49-F238E27FC236}">
                <a16:creationId xmlns:a16="http://schemas.microsoft.com/office/drawing/2014/main" id="{D13C6F34-D5F5-C34D-8F71-4E28F2312832}"/>
              </a:ext>
            </a:extLst>
          </p:cNvPr>
          <p:cNvSpPr txBox="1">
            <a:spLocks/>
          </p:cNvSpPr>
          <p:nvPr/>
        </p:nvSpPr>
        <p:spPr bwMode="auto">
          <a:xfrm>
            <a:off x="457198" y="1063623"/>
            <a:ext cx="2803839"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6 - Request feedback from the user</a:t>
            </a:r>
            <a:br>
              <a:rPr lang="en-GB" sz="1200"/>
            </a:br>
            <a:r>
              <a:rPr lang="en-GB" sz="1200"/>
              <a:t>Many organizations ask for feedback from users after incidents have been resolved in order to identify opportunities to improve the service, the way they communicate with the users, the procedures used to fix the incident, or the key practices. It is often useful to supplement this with feedback from other roles involved. </a:t>
            </a:r>
          </a:p>
          <a:p>
            <a:pPr marL="0" indent="0">
              <a:buNone/>
            </a:pPr>
            <a:endParaRPr lang="en-GB" sz="800"/>
          </a:p>
          <a:p>
            <a:pPr marL="0" indent="0">
              <a:buNone/>
            </a:pPr>
            <a:r>
              <a:rPr lang="en-GB" sz="1200"/>
              <a:t>Whether giving or collecting feedback, it is important to maintain a positive attitude by exploring how to do better, rather than focusing on what went wrong.</a:t>
            </a:r>
          </a:p>
          <a:p>
            <a:pPr marL="0" indent="0">
              <a:buNone/>
            </a:pPr>
            <a:endParaRPr lang="en-GB" sz="800"/>
          </a:p>
          <a:p>
            <a:pPr marL="0" indent="0">
              <a:buNone/>
            </a:pPr>
            <a:r>
              <a:rPr lang="en-GB" sz="1200"/>
              <a:t>Feedback can be collected in a variety of ways but should ultimately be stored in a central location, to aid analysis and management reporting.</a:t>
            </a:r>
          </a:p>
        </p:txBody>
      </p:sp>
      <p:sp>
        <p:nvSpPr>
          <p:cNvPr id="8" name="Rektangel 7">
            <a:extLst>
              <a:ext uri="{FF2B5EF4-FFF2-40B4-BE49-F238E27FC236}">
                <a16:creationId xmlns:a16="http://schemas.microsoft.com/office/drawing/2014/main" id="{82DC7D35-752A-AF4A-AAAA-3165C8FA2FEA}"/>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9452746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12001" cy="857250"/>
          </a:xfrm>
        </p:spPr>
        <p:txBody>
          <a:bodyPr/>
          <a:lstStyle/>
          <a:p>
            <a:r>
              <a:rPr lang="en-US"/>
              <a:t>Restoration of a live service</a:t>
            </a:r>
            <a:endParaRPr lang="en-US" noProof="0"/>
          </a:p>
        </p:txBody>
      </p:sp>
      <p:pic>
        <p:nvPicPr>
          <p:cNvPr id="6" name="Bildobjekt 5">
            <a:extLst>
              <a:ext uri="{FF2B5EF4-FFF2-40B4-BE49-F238E27FC236}">
                <a16:creationId xmlns:a16="http://schemas.microsoft.com/office/drawing/2014/main" id="{C3B859AD-5B0B-F040-8B62-3E34C7E43B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5377" y="1093605"/>
            <a:ext cx="5829822" cy="3569578"/>
          </a:xfrm>
          <a:prstGeom prst="rect">
            <a:avLst/>
          </a:prstGeom>
        </p:spPr>
      </p:pic>
      <p:sp>
        <p:nvSpPr>
          <p:cNvPr id="7" name="Platshållare för innehåll 2">
            <a:extLst>
              <a:ext uri="{FF2B5EF4-FFF2-40B4-BE49-F238E27FC236}">
                <a16:creationId xmlns:a16="http://schemas.microsoft.com/office/drawing/2014/main" id="{96360A72-49B0-EC40-B5C8-FE60037AA391}"/>
              </a:ext>
            </a:extLst>
          </p:cNvPr>
          <p:cNvSpPr txBox="1">
            <a:spLocks/>
          </p:cNvSpPr>
          <p:nvPr/>
        </p:nvSpPr>
        <p:spPr bwMode="auto">
          <a:xfrm>
            <a:off x="457198" y="1063623"/>
            <a:ext cx="2885609"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b="1"/>
              <a:t>Step 7 - Identify opportunities to improve the overall system</a:t>
            </a:r>
            <a:br>
              <a:rPr lang="en-GB" sz="1200"/>
            </a:br>
            <a:r>
              <a:rPr lang="en-GB" sz="1200"/>
              <a:t>When feedback has been collected from all relevant stakeholders, it can be analysed in isolation or in conjunction with other information, such as historical data about the service, the service provider, the service consumer organization, external constraints, etc. In this way, opportunities can be identified to improve the overall system.</a:t>
            </a:r>
          </a:p>
          <a:p>
            <a:pPr marL="0" indent="0">
              <a:buNone/>
            </a:pPr>
            <a:endParaRPr lang="en-GB" sz="800"/>
          </a:p>
          <a:p>
            <a:pPr marL="0" indent="0">
              <a:buNone/>
            </a:pPr>
            <a:r>
              <a:rPr lang="en-GB" sz="1200"/>
              <a:t>Any improvements identified should be logged in the service provider’s continual improvement register, thus creating value for both the service provider organization and the provider’s SVS. When logged in the register, improvement opportunities can be prioritized against other work in the SVS. </a:t>
            </a:r>
          </a:p>
        </p:txBody>
      </p:sp>
      <p:sp>
        <p:nvSpPr>
          <p:cNvPr id="8" name="Rektangel 7">
            <a:extLst>
              <a:ext uri="{FF2B5EF4-FFF2-40B4-BE49-F238E27FC236}">
                <a16:creationId xmlns:a16="http://schemas.microsoft.com/office/drawing/2014/main" id="{0A37D57C-69C1-9F49-89C8-8F46FE796DCD}"/>
              </a:ext>
            </a:extLst>
          </p:cNvPr>
          <p:cNvSpPr/>
          <p:nvPr/>
        </p:nvSpPr>
        <p:spPr>
          <a:xfrm>
            <a:off x="3261037" y="4371707"/>
            <a:ext cx="2095501" cy="230832"/>
          </a:xfrm>
          <a:prstGeom prst="rect">
            <a:avLst/>
          </a:prstGeom>
          <a:solidFill>
            <a:schemeClr val="bg1"/>
          </a:solidFill>
        </p:spPr>
        <p:txBody>
          <a:bodyPr wrap="square">
            <a:spAutoFit/>
          </a:bodyPr>
          <a:lstStyle/>
          <a:p>
            <a:r>
              <a:rPr lang="en-GB" sz="900">
                <a:latin typeface="Calibri Light" panose="020F0302020204030204" pitchFamily="34" charset="0"/>
                <a:cs typeface="Calibri Light" panose="020F0302020204030204" pitchFamily="34" charset="0"/>
              </a:rPr>
              <a:t>Figure 4.6 Restoration of a live service</a:t>
            </a:r>
          </a:p>
        </p:txBody>
      </p:sp>
    </p:spTree>
    <p:extLst>
      <p:ext uri="{BB962C8B-B14F-4D97-AF65-F5344CB8AC3E}">
        <p14:creationId xmlns:p14="http://schemas.microsoft.com/office/powerpoint/2010/main" val="15145377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274743-674B-1F45-89E8-468C7B0031FE}"/>
              </a:ext>
            </a:extLst>
          </p:cNvPr>
          <p:cNvSpPr>
            <a:spLocks noGrp="1"/>
          </p:cNvSpPr>
          <p:nvPr>
            <p:ph type="title"/>
          </p:nvPr>
        </p:nvSpPr>
        <p:spPr/>
        <p:txBody>
          <a:bodyPr>
            <a:normAutofit fontScale="90000"/>
          </a:bodyPr>
          <a:lstStyle/>
          <a:p>
            <a:r>
              <a:rPr lang="en-GB" sz="3400" dirty="0"/>
              <a:t>Using value stream to define a minimum viable practice</a:t>
            </a:r>
          </a:p>
        </p:txBody>
      </p:sp>
      <p:sp>
        <p:nvSpPr>
          <p:cNvPr id="3" name="Platshållare för innehåll 2">
            <a:extLst>
              <a:ext uri="{FF2B5EF4-FFF2-40B4-BE49-F238E27FC236}">
                <a16:creationId xmlns:a16="http://schemas.microsoft.com/office/drawing/2014/main" id="{AB965C3F-55D5-8846-AD46-21A41A1AA004}"/>
              </a:ext>
            </a:extLst>
          </p:cNvPr>
          <p:cNvSpPr>
            <a:spLocks noGrp="1"/>
          </p:cNvSpPr>
          <p:nvPr>
            <p:ph idx="1"/>
          </p:nvPr>
        </p:nvSpPr>
        <p:spPr>
          <a:xfrm>
            <a:off x="457200" y="1311333"/>
            <a:ext cx="5921830" cy="3394075"/>
          </a:xfrm>
        </p:spPr>
        <p:txBody>
          <a:bodyPr>
            <a:normAutofit/>
          </a:bodyPr>
          <a:lstStyle/>
          <a:p>
            <a:pPr marL="0" indent="0">
              <a:buNone/>
            </a:pPr>
            <a:r>
              <a:rPr lang="en-GB" sz="1400" dirty="0"/>
              <a:t>The value stream design and documentation techniques described in earlier sections help the service provider understand the nature and flow of work, from demand to value, and the contributions from organizational resources and practices that enable that flow.</a:t>
            </a:r>
          </a:p>
          <a:p>
            <a:pPr marL="0" indent="0">
              <a:buNone/>
            </a:pPr>
            <a:endParaRPr lang="en-GB" sz="1100" dirty="0"/>
          </a:p>
          <a:p>
            <a:pPr marL="0" indent="0">
              <a:buNone/>
            </a:pPr>
            <a:r>
              <a:rPr lang="en-GB" sz="1400" dirty="0"/>
              <a:t>The same techniques can also be used to define the minimum set of contributions needed from a practice that benefits the organization or a stakeholder and allows for learning and continual improvement.</a:t>
            </a:r>
          </a:p>
          <a:p>
            <a:pPr marL="0" indent="0">
              <a:buNone/>
            </a:pPr>
            <a:endParaRPr lang="en-GB" sz="1100" dirty="0"/>
          </a:p>
          <a:p>
            <a:pPr marL="0" indent="0">
              <a:buNone/>
            </a:pPr>
            <a:r>
              <a:rPr lang="en-GB" sz="1400" dirty="0"/>
              <a:t>For instance, if it was assumed that the two value stream models discussed in the previous sections were the only value streams in the service provider organization, then the practice contributions could be consolidated using a template.</a:t>
            </a:r>
          </a:p>
        </p:txBody>
      </p:sp>
      <p:pic>
        <p:nvPicPr>
          <p:cNvPr id="8" name="Bildobjekt 7">
            <a:extLst>
              <a:ext uri="{FF2B5EF4-FFF2-40B4-BE49-F238E27FC236}">
                <a16:creationId xmlns:a16="http://schemas.microsoft.com/office/drawing/2014/main" id="{565040A7-28FE-F847-8AF0-60881EBF4D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4577" y="1365066"/>
            <a:ext cx="1871008" cy="2652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38758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56053"/>
            <a:ext cx="4709025" cy="2968070"/>
          </a:xfrm>
        </p:spPr>
        <p:txBody>
          <a:bodyPr>
            <a:noAutofit/>
          </a:bodyPr>
          <a:lstStyle/>
          <a:p>
            <a:pPr>
              <a:buFont typeface="Wingdings" pitchFamily="2" charset="2"/>
              <a:buChar char="ü"/>
            </a:pPr>
            <a:r>
              <a:rPr lang="en-GB" sz="1200" dirty="0"/>
              <a:t>How to document a value stream and to understand how work flows across the organization</a:t>
            </a:r>
          </a:p>
          <a:p>
            <a:pPr>
              <a:buFont typeface="Wingdings" pitchFamily="2" charset="2"/>
              <a:buChar char="ü"/>
            </a:pPr>
            <a:r>
              <a:rPr lang="en-GB" sz="1200" dirty="0"/>
              <a:t>Understand an archetype value stream to create a new service</a:t>
            </a:r>
          </a:p>
          <a:p>
            <a:pPr>
              <a:buFont typeface="Wingdings" pitchFamily="2" charset="2"/>
              <a:buChar char="ü"/>
            </a:pPr>
            <a:r>
              <a:rPr lang="en-GB" sz="1200" dirty="0"/>
              <a:t>Understand an archetype value stream to support a live service.</a:t>
            </a:r>
          </a:p>
          <a:p>
            <a:pPr marL="0" indent="0">
              <a:buNone/>
            </a:pPr>
            <a:br>
              <a:rPr lang="en-GB" sz="1200" dirty="0"/>
            </a:br>
            <a:r>
              <a:rPr lang="en-GB" sz="1200" dirty="0"/>
              <a:t>We have also talked about :</a:t>
            </a:r>
          </a:p>
          <a:p>
            <a:pPr>
              <a:lnSpc>
                <a:spcPct val="70000"/>
              </a:lnSpc>
              <a:buFont typeface="Wingdings" pitchFamily="2" charset="2"/>
              <a:buChar char="ü"/>
            </a:pPr>
            <a:r>
              <a:rPr lang="en-GB" sz="1200" dirty="0"/>
              <a:t>The role of a value stream in the Service Value System (SVS)</a:t>
            </a:r>
          </a:p>
          <a:p>
            <a:pPr>
              <a:lnSpc>
                <a:spcPct val="70000"/>
              </a:lnSpc>
              <a:buFont typeface="Wingdings" pitchFamily="2" charset="2"/>
              <a:buChar char="ü"/>
            </a:pPr>
            <a:r>
              <a:rPr lang="en-GB" sz="1200" dirty="0"/>
              <a:t>The taxonomy of a value stream</a:t>
            </a:r>
          </a:p>
          <a:p>
            <a:pPr>
              <a:lnSpc>
                <a:spcPct val="70000"/>
              </a:lnSpc>
              <a:buFont typeface="Wingdings" pitchFamily="2" charset="2"/>
              <a:buChar char="ü"/>
            </a:pPr>
            <a:r>
              <a:rPr lang="en-GB" sz="1200" dirty="0"/>
              <a:t>How to describe the steps in a value stream</a:t>
            </a:r>
          </a:p>
          <a:p>
            <a:pPr>
              <a:lnSpc>
                <a:spcPct val="70000"/>
              </a:lnSpc>
              <a:buFont typeface="Wingdings" pitchFamily="2" charset="2"/>
              <a:buChar char="ü"/>
            </a:pPr>
            <a:r>
              <a:rPr lang="en-GB" sz="1200" dirty="0"/>
              <a:t>How to apply common mathematical modelling techniques to streamline a value stream</a:t>
            </a:r>
          </a:p>
          <a:p>
            <a:pPr>
              <a:lnSpc>
                <a:spcPct val="70000"/>
              </a:lnSpc>
              <a:buFont typeface="Wingdings" pitchFamily="2" charset="2"/>
              <a:buChar char="ü"/>
            </a:pPr>
            <a:r>
              <a:rPr lang="en-GB" sz="1200" dirty="0"/>
              <a:t>Considerations when designing a value stream</a:t>
            </a:r>
          </a:p>
          <a:p>
            <a:pPr>
              <a:buFont typeface="Wingdings" pitchFamily="2" charset="2"/>
              <a:buChar char="ü"/>
            </a:pPr>
            <a:endParaRPr lang="en-GB" sz="900" dirty="0"/>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a:t>Summary</a:t>
            </a:r>
          </a:p>
        </p:txBody>
      </p:sp>
    </p:spTree>
    <p:extLst>
      <p:ext uri="{BB962C8B-B14F-4D97-AF65-F5344CB8AC3E}">
        <p14:creationId xmlns:p14="http://schemas.microsoft.com/office/powerpoint/2010/main" val="14446454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A value stream can only include steps performed by different internal teams; external teams cannot be involved in an organization’s value stream</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tabLst>
                <a:tab pos="3509963" algn="l"/>
              </a:tabLst>
            </a:pPr>
            <a:r>
              <a:rPr lang="en-GB" sz="1600">
                <a:latin typeface="Calibri Light" panose="020F0302020204030204" pitchFamily="34" charset="0"/>
                <a:cs typeface="Calibri Light" panose="020F0302020204030204" pitchFamily="34" charset="0"/>
              </a:rPr>
              <a:t>A value stream can include steps performed by different internal and external teams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Tx/>
              <a:buAutoNum type="alphaUcPeriod" startAt="2"/>
            </a:pPr>
            <a:r>
              <a:rPr lang="en-GB" sz="1600">
                <a:latin typeface="Calibri Light" panose="020F0302020204030204" pitchFamily="34" charset="0"/>
                <a:cs typeface="Calibri Light" panose="020F0302020204030204" pitchFamily="34" charset="0"/>
              </a:rPr>
              <a:t>Each internal or external team involved in support workflow should have its own separate value stream for their team’s work</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If an external team is involved in support workflow, the organization should define a separate value stream for that team’s work </a:t>
            </a:r>
          </a:p>
        </p:txBody>
      </p:sp>
      <p:sp>
        <p:nvSpPr>
          <p:cNvPr id="2" name="Rubrik 1"/>
          <p:cNvSpPr>
            <a:spLocks noGrp="1"/>
          </p:cNvSpPr>
          <p:nvPr>
            <p:ph type="title"/>
          </p:nvPr>
        </p:nvSpPr>
        <p:spPr>
          <a:xfrm>
            <a:off x="457199" y="59961"/>
            <a:ext cx="8686801" cy="951875"/>
          </a:xfrm>
        </p:spPr>
        <p:txBody>
          <a:bodyPr>
            <a:noAutofit/>
          </a:bodyPr>
          <a:lstStyle/>
          <a:p>
            <a:r>
              <a:rPr lang="en-GB" sz="1500">
                <a:solidFill>
                  <a:srgbClr val="FFFFFF"/>
                </a:solidFill>
                <a:latin typeface="Calibri Light" panose="020F0302020204030204" pitchFamily="34" charset="0"/>
                <a:cs typeface="Calibri Light" panose="020F0302020204030204" pitchFamily="34" charset="0"/>
              </a:rPr>
              <a:t>Q: </a:t>
            </a:r>
            <a:r>
              <a:rPr lang="en-GB" sz="1500">
                <a:latin typeface="Calibri Light" panose="020F0302020204030204" pitchFamily="34" charset="0"/>
                <a:cs typeface="Calibri Light" panose="020F0302020204030204" pitchFamily="34" charset="0"/>
              </a:rPr>
              <a:t>An organization is designing a value stream to provide user support. People from several internal and external teams, who will potentially be involved in the value stream, are discussing its design. The discussion highlighted different opinions on the design of the value stream. </a:t>
            </a:r>
            <a:br>
              <a:rPr lang="en-GB" sz="1500">
                <a:latin typeface="Calibri Light" panose="020F0302020204030204" pitchFamily="34" charset="0"/>
                <a:cs typeface="Calibri Light" panose="020F0302020204030204" pitchFamily="34" charset="0"/>
              </a:rPr>
            </a:br>
            <a:r>
              <a:rPr lang="en-GB" sz="1500">
                <a:latin typeface="Calibri Light" panose="020F0302020204030204" pitchFamily="34" charset="0"/>
                <a:cs typeface="Calibri Light" panose="020F0302020204030204" pitchFamily="34" charset="0"/>
              </a:rPr>
              <a:t>Which statement about the design of the value stream is MOST CORRECT?</a:t>
            </a:r>
          </a:p>
        </p:txBody>
      </p:sp>
    </p:spTree>
    <p:extLst>
      <p:ext uri="{BB962C8B-B14F-4D97-AF65-F5344CB8AC3E}">
        <p14:creationId xmlns:p14="http://schemas.microsoft.com/office/powerpoint/2010/main" val="13203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CC713690-04F6-0548-AEF3-199E2B975891}"/>
              </a:ext>
            </a:extLst>
          </p:cNvPr>
          <p:cNvSpPr>
            <a:spLocks noChangeArrowheads="1"/>
          </p:cNvSpPr>
          <p:nvPr/>
        </p:nvSpPr>
        <p:spPr bwMode="auto">
          <a:xfrm>
            <a:off x="605128" y="299946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A Value stream</a:t>
            </a:r>
          </a:p>
        </p:txBody>
      </p:sp>
      <p:sp>
        <p:nvSpPr>
          <p:cNvPr id="1580036" name="AutoShape 4"/>
          <p:cNvSpPr>
            <a:spLocks noChangeArrowheads="1"/>
          </p:cNvSpPr>
          <p:nvPr/>
        </p:nvSpPr>
        <p:spPr bwMode="auto">
          <a:xfrm>
            <a:off x="605128" y="3731709"/>
            <a:ext cx="775378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Workforce planning</a:t>
            </a:r>
          </a:p>
        </p:txBody>
      </p:sp>
      <p:sp>
        <p:nvSpPr>
          <p:cNvPr id="15" name="AutoShape 4"/>
          <p:cNvSpPr>
            <a:spLocks noChangeArrowheads="1"/>
          </p:cNvSpPr>
          <p:nvPr/>
        </p:nvSpPr>
        <p:spPr bwMode="auto">
          <a:xfrm>
            <a:off x="605481" y="1534988"/>
            <a:ext cx="7753427"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a:latin typeface="Calibri Light" panose="020F0302020204030204" pitchFamily="34" charset="0"/>
                <a:cs typeface="Calibri Light" panose="020F0302020204030204" pitchFamily="34" charset="0"/>
              </a:rPr>
              <a:t>Organizational structure </a:t>
            </a:r>
          </a:p>
        </p:txBody>
      </p:sp>
      <p:sp>
        <p:nvSpPr>
          <p:cNvPr id="2" name="Rubrik 1"/>
          <p:cNvSpPr>
            <a:spLocks noGrp="1"/>
          </p:cNvSpPr>
          <p:nvPr>
            <p:ph type="title"/>
          </p:nvPr>
        </p:nvSpPr>
        <p:spPr>
          <a:xfrm>
            <a:off x="404734" y="124487"/>
            <a:ext cx="8739266" cy="834883"/>
          </a:xfrm>
        </p:spPr>
        <p:txBody>
          <a:bodyPr>
            <a:noAutofit/>
          </a:bodyPr>
          <a:lstStyle/>
          <a:p>
            <a:r>
              <a:rPr lang="en-GB" sz="1400">
                <a:solidFill>
                  <a:srgbClr val="FFFFFF"/>
                </a:solidFill>
                <a:latin typeface="Calibri Light" panose="020F0302020204030204" pitchFamily="34" charset="0"/>
                <a:cs typeface="Calibri Light" panose="020F0302020204030204" pitchFamily="34" charset="0"/>
              </a:rPr>
              <a:t>Q: </a:t>
            </a:r>
            <a:r>
              <a:rPr lang="en-GB" sz="1400">
                <a:solidFill>
                  <a:prstClr val="white"/>
                </a:solidFill>
                <a:latin typeface="Calibri Light" panose="020F0302020204030204" pitchFamily="34" charset="0"/>
                <a:cs typeface="Calibri Light" panose="020F0302020204030204" pitchFamily="34" charset="0"/>
              </a:rPr>
              <a:t>An organization is experiencing delays to incident resolutions because there is a lack of clarity about escalation paths among support teams. These delays sometimes cause the organization to lose a lot of money. The organization has decided to investigate the activities involved in incident resolution, and to produce a flow of activities which are connected from the time a disruption occurs until a resolution has been identified. Which concept is this an example of?</a:t>
            </a:r>
            <a:endParaRPr lang="en-GB" sz="1800">
              <a:latin typeface="Calibri Light" panose="020F0302020204030204" pitchFamily="34" charset="0"/>
              <a:cs typeface="Calibri Light" panose="020F0302020204030204" pitchFamily="34" charset="0"/>
            </a:endParaRPr>
          </a:p>
        </p:txBody>
      </p:sp>
      <p:sp>
        <p:nvSpPr>
          <p:cNvPr id="9" name="AutoShape 4">
            <a:extLst>
              <a:ext uri="{FF2B5EF4-FFF2-40B4-BE49-F238E27FC236}">
                <a16:creationId xmlns:a16="http://schemas.microsoft.com/office/drawing/2014/main" id="{6945B99C-BDC6-7D46-A710-E5A2F1375354}"/>
              </a:ext>
            </a:extLst>
          </p:cNvPr>
          <p:cNvSpPr>
            <a:spLocks noChangeArrowheads="1"/>
          </p:cNvSpPr>
          <p:nvPr/>
        </p:nvSpPr>
        <p:spPr bwMode="auto">
          <a:xfrm>
            <a:off x="605481" y="226495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Collaboration</a:t>
            </a:r>
          </a:p>
        </p:txBody>
      </p:sp>
    </p:spTree>
    <p:extLst>
      <p:ext uri="{BB962C8B-B14F-4D97-AF65-F5344CB8AC3E}">
        <p14:creationId xmlns:p14="http://schemas.microsoft.com/office/powerpoint/2010/main" val="25134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FA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Create separate value streams for practices, people, tools and suppliers, to ensure that the 'four dimensions' are considered equally</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Create one value stream for each team, to allow the teams to focus on their different objectives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AutoNum type="alphaUcPeriod" startAt="2"/>
            </a:pPr>
            <a:r>
              <a:rPr lang="en-GB" sz="1600">
                <a:latin typeface="Calibri Light" panose="020F0302020204030204" pitchFamily="34" charset="0"/>
                <a:cs typeface="Calibri Light" panose="020F0302020204030204" pitchFamily="34" charset="0"/>
              </a:rPr>
              <a:t>Create one value stream for the entire project, to enable an end-to-end, holistic vision of the service </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a:latin typeface="Calibri Light" panose="020F0302020204030204" pitchFamily="34" charset="0"/>
                <a:cs typeface="Calibri Light" panose="020F0302020204030204" pitchFamily="34" charset="0"/>
              </a:rPr>
              <a:t>Create separate value streams for every project phase, to ensure that each milestone is achieved in an agile way</a:t>
            </a:r>
          </a:p>
        </p:txBody>
      </p:sp>
      <p:sp>
        <p:nvSpPr>
          <p:cNvPr id="2" name="Rubrik 1"/>
          <p:cNvSpPr>
            <a:spLocks noGrp="1"/>
          </p:cNvSpPr>
          <p:nvPr>
            <p:ph type="title"/>
          </p:nvPr>
        </p:nvSpPr>
        <p:spPr>
          <a:xfrm>
            <a:off x="457199" y="124487"/>
            <a:ext cx="8229601" cy="807498"/>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An organization wants to introduce a new service. There are many teams that will contribute to the design, development and transition of the service. Which approach should the organization follow when creating a value stream for this new service?</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5243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A better understanding of a complex networking scenario, enabling the creation of a new knowledge article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tabLst>
                <a:tab pos="3509963" algn="l"/>
              </a:tabLst>
            </a:pPr>
            <a:r>
              <a:rPr lang="en-GB" sz="1600" dirty="0">
                <a:latin typeface="Calibri Light" panose="020F0302020204030204" pitchFamily="34" charset="0"/>
                <a:cs typeface="Calibri Light" panose="020F0302020204030204" pitchFamily="34" charset="0"/>
              </a:rPr>
              <a:t>A quick restoration of an electronic payment system, enabling customers to be served with minimal disruption</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Tx/>
              <a:buAutoNum type="alphaUcPeriod" startAt="2"/>
            </a:pPr>
            <a:r>
              <a:rPr lang="en-GB" sz="1600" dirty="0">
                <a:latin typeface="Calibri Light" panose="020F0302020204030204" pitchFamily="34" charset="0"/>
                <a:cs typeface="Calibri Light" panose="020F0302020204030204" pitchFamily="34" charset="0"/>
              </a:rPr>
              <a:t>An accurate and complete incident record, enabling subsequent trend analysis of incidents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An incident resolved within the target SLA time, enabling efficient use of service desk resources</a:t>
            </a:r>
          </a:p>
        </p:txBody>
      </p:sp>
      <p:sp>
        <p:nvSpPr>
          <p:cNvPr id="2" name="Rubrik 1"/>
          <p:cNvSpPr>
            <a:spLocks noGrp="1"/>
          </p:cNvSpPr>
          <p:nvPr>
            <p:ph type="title"/>
          </p:nvPr>
        </p:nvSpPr>
        <p:spPr>
          <a:xfrm>
            <a:off x="457199" y="59961"/>
            <a:ext cx="8686801" cy="951875"/>
          </a:xfrm>
        </p:spPr>
        <p:txBody>
          <a:bodyPr>
            <a:noAutofit/>
          </a:bodyPr>
          <a:lstStyle/>
          <a:p>
            <a:r>
              <a:rPr lang="en-GB" sz="2000" dirty="0">
                <a:solidFill>
                  <a:srgbClr val="FFFFFF"/>
                </a:solidFill>
                <a:latin typeface="Calibri Light" panose="020F0302020204030204" pitchFamily="34" charset="0"/>
                <a:cs typeface="Calibri Light" panose="020F0302020204030204" pitchFamily="34" charset="0"/>
              </a:rPr>
              <a:t>Q: </a:t>
            </a:r>
            <a:r>
              <a:rPr lang="en-GB" sz="2000" dirty="0">
                <a:latin typeface="Calibri Light" panose="020F0302020204030204" pitchFamily="34" charset="0"/>
                <a:cs typeface="Calibri Light" panose="020F0302020204030204" pitchFamily="34" charset="0"/>
              </a:rPr>
              <a:t>When verifying that an incident has been resolved, which is an example of value as perceived by a user?</a:t>
            </a:r>
          </a:p>
        </p:txBody>
      </p:sp>
    </p:spTree>
    <p:extLst>
      <p:ext uri="{BB962C8B-B14F-4D97-AF65-F5344CB8AC3E}">
        <p14:creationId xmlns:p14="http://schemas.microsoft.com/office/powerpoint/2010/main" val="186539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dirty="0"/>
              <a:t>The service value system (SVS)</a:t>
            </a:r>
          </a:p>
        </p:txBody>
      </p:sp>
      <p:pic>
        <p:nvPicPr>
          <p:cNvPr id="5" name="Platshållare för innehåll 4">
            <a:extLst>
              <a:ext uri="{FF2B5EF4-FFF2-40B4-BE49-F238E27FC236}">
                <a16:creationId xmlns:a16="http://schemas.microsoft.com/office/drawing/2014/main" id="{8BC6852C-3E67-0E45-B968-16A3C5BE9EDB}"/>
              </a:ext>
            </a:extLst>
          </p:cNvPr>
          <p:cNvPicPr>
            <a:picLocks noGrp="1" noChangeAspect="1"/>
          </p:cNvPicPr>
          <p:nvPr>
            <p:ph idx="1"/>
          </p:nvPr>
        </p:nvPicPr>
        <p:blipFill>
          <a:blip r:embed="rId3"/>
          <a:stretch>
            <a:fillRect/>
          </a:stretch>
        </p:blipFill>
        <p:spPr>
          <a:xfrm>
            <a:off x="1404867" y="999366"/>
            <a:ext cx="6420285" cy="3642971"/>
          </a:xfrm>
          <a:prstGeom prst="rect">
            <a:avLst/>
          </a:prstGeom>
        </p:spPr>
      </p:pic>
    </p:spTree>
    <p:extLst>
      <p:ext uri="{BB962C8B-B14F-4D97-AF65-F5344CB8AC3E}">
        <p14:creationId xmlns:p14="http://schemas.microsoft.com/office/powerpoint/2010/main" val="42742709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4757710" y="3719352"/>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1 and 4</a:t>
            </a:r>
          </a:p>
        </p:txBody>
      </p:sp>
      <p:sp>
        <p:nvSpPr>
          <p:cNvPr id="13" name="AutoShape 4"/>
          <p:cNvSpPr>
            <a:spLocks noChangeArrowheads="1"/>
          </p:cNvSpPr>
          <p:nvPr/>
        </p:nvSpPr>
        <p:spPr bwMode="auto">
          <a:xfrm>
            <a:off x="642909" y="3719352"/>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3 and 4</a:t>
            </a:r>
          </a:p>
        </p:txBody>
      </p:sp>
      <p:sp>
        <p:nvSpPr>
          <p:cNvPr id="14" name="AutoShape 4"/>
          <p:cNvSpPr>
            <a:spLocks noChangeArrowheads="1"/>
          </p:cNvSpPr>
          <p:nvPr/>
        </p:nvSpPr>
        <p:spPr bwMode="auto">
          <a:xfrm>
            <a:off x="4757710" y="2999469"/>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2 and 3</a:t>
            </a:r>
          </a:p>
        </p:txBody>
      </p:sp>
      <p:sp>
        <p:nvSpPr>
          <p:cNvPr id="15" name="AutoShape 4"/>
          <p:cNvSpPr>
            <a:spLocks noChangeArrowheads="1"/>
          </p:cNvSpPr>
          <p:nvPr/>
        </p:nvSpPr>
        <p:spPr bwMode="auto">
          <a:xfrm>
            <a:off x="642909" y="2999469"/>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1 and 2</a:t>
            </a:r>
          </a:p>
        </p:txBody>
      </p:sp>
      <p:sp>
        <p:nvSpPr>
          <p:cNvPr id="2" name="Rubrik 1"/>
          <p:cNvSpPr>
            <a:spLocks noGrp="1"/>
          </p:cNvSpPr>
          <p:nvPr>
            <p:ph type="title"/>
          </p:nvPr>
        </p:nvSpPr>
        <p:spPr>
          <a:xfrm>
            <a:off x="457199" y="106166"/>
            <a:ext cx="8396655" cy="1660849"/>
          </a:xfrm>
        </p:spPr>
        <p:txBody>
          <a:bodyPr>
            <a:noAutofit/>
          </a:bodyPr>
          <a:lstStyle/>
          <a:p>
            <a:br>
              <a:rPr lang="en-GB" sz="1800" dirty="0">
                <a:solidFill>
                  <a:srgbClr val="FFFFFF"/>
                </a:solidFill>
                <a:latin typeface="Calibri Light" panose="020F0302020204030204" pitchFamily="34" charset="0"/>
                <a:cs typeface="Calibri Light" panose="020F0302020204030204" pitchFamily="34" charset="0"/>
              </a:rPr>
            </a:br>
            <a:br>
              <a:rPr lang="en-GB" sz="1800" dirty="0">
                <a:solidFill>
                  <a:srgbClr val="FFFFFF"/>
                </a:solidFill>
                <a:latin typeface="Calibri Light" panose="020F0302020204030204" pitchFamily="34" charset="0"/>
                <a:cs typeface="Calibri Light" panose="020F0302020204030204" pitchFamily="34" charset="0"/>
              </a:rPr>
            </a:br>
            <a:r>
              <a:rPr lang="en-GB" sz="2000" dirty="0">
                <a:solidFill>
                  <a:srgbClr val="FFFFFF"/>
                </a:solidFill>
                <a:latin typeface="Calibri Light" panose="020F0302020204030204" pitchFamily="34" charset="0"/>
                <a:cs typeface="Calibri Light" panose="020F0302020204030204" pitchFamily="34" charset="0"/>
              </a:rPr>
              <a:t>Q: </a:t>
            </a:r>
            <a:r>
              <a:rPr lang="en-GB" sz="2000" dirty="0">
                <a:latin typeface="Calibri Light" panose="020F0302020204030204" pitchFamily="34" charset="0"/>
                <a:cs typeface="Calibri Light" panose="020F0302020204030204" pitchFamily="34" charset="0"/>
              </a:rPr>
              <a:t>Which TWO are the possible sources of demand for a value stream to restore a live service?</a:t>
            </a:r>
            <a:br>
              <a:rPr lang="en-GB" sz="1800" dirty="0">
                <a:latin typeface="Calibri Light" panose="020F0302020204030204" pitchFamily="34" charset="0"/>
                <a:cs typeface="Calibri Light" panose="020F0302020204030204" pitchFamily="34" charset="0"/>
              </a:rPr>
            </a:br>
            <a:br>
              <a:rPr lang="en-GB" sz="1600" dirty="0">
                <a:solidFill>
                  <a:schemeClr val="tx1"/>
                </a:solidFill>
                <a:latin typeface="Calibri Light" panose="020F0302020204030204" pitchFamily="34" charset="0"/>
                <a:cs typeface="Calibri Light" panose="020F0302020204030204" pitchFamily="34" charset="0"/>
              </a:rPr>
            </a:br>
            <a:r>
              <a:rPr lang="en-GB" sz="1800" dirty="0">
                <a:solidFill>
                  <a:schemeClr val="tx1"/>
                </a:solidFill>
                <a:latin typeface="Calibri Light" panose="020F0302020204030204" pitchFamily="34" charset="0"/>
                <a:cs typeface="Calibri Light" panose="020F0302020204030204" pitchFamily="34" charset="0"/>
              </a:rPr>
              <a:t>1. Someone is unable to log into their user account for the service</a:t>
            </a:r>
            <a:br>
              <a:rPr lang="en-GB" sz="1800" dirty="0">
                <a:solidFill>
                  <a:schemeClr val="tx1"/>
                </a:solidFill>
                <a:latin typeface="Calibri Light" panose="020F0302020204030204" pitchFamily="34" charset="0"/>
                <a:cs typeface="Calibri Light" panose="020F0302020204030204" pitchFamily="34" charset="0"/>
              </a:rPr>
            </a:br>
            <a:r>
              <a:rPr lang="en-GB" sz="1800" dirty="0">
                <a:solidFill>
                  <a:schemeClr val="tx1"/>
                </a:solidFill>
                <a:latin typeface="Calibri Light" panose="020F0302020204030204" pitchFamily="34" charset="0"/>
                <a:cs typeface="Calibri Light" panose="020F0302020204030204" pitchFamily="34" charset="0"/>
              </a:rPr>
              <a:t>2. A monitoring tool detects a service failure</a:t>
            </a:r>
            <a:br>
              <a:rPr lang="en-GB" sz="1800" dirty="0">
                <a:solidFill>
                  <a:schemeClr val="tx1"/>
                </a:solidFill>
                <a:latin typeface="Calibri Light" panose="020F0302020204030204" pitchFamily="34" charset="0"/>
                <a:cs typeface="Calibri Light" panose="020F0302020204030204" pitchFamily="34" charset="0"/>
              </a:rPr>
            </a:br>
            <a:r>
              <a:rPr lang="en-GB" sz="1800" dirty="0">
                <a:solidFill>
                  <a:schemeClr val="tx1"/>
                </a:solidFill>
                <a:latin typeface="Calibri Light" panose="020F0302020204030204" pitchFamily="34" charset="0"/>
                <a:cs typeface="Calibri Light" panose="020F0302020204030204" pitchFamily="34" charset="0"/>
              </a:rPr>
              <a:t>3. The service desk calls a user to provide a status update for an incident</a:t>
            </a:r>
            <a:br>
              <a:rPr lang="en-GB" sz="1800" dirty="0">
                <a:solidFill>
                  <a:schemeClr val="tx1"/>
                </a:solidFill>
                <a:latin typeface="Calibri Light" panose="020F0302020204030204" pitchFamily="34" charset="0"/>
                <a:cs typeface="Calibri Light" panose="020F0302020204030204" pitchFamily="34" charset="0"/>
              </a:rPr>
            </a:br>
            <a:r>
              <a:rPr lang="en-GB" sz="1800" dirty="0">
                <a:solidFill>
                  <a:schemeClr val="tx1"/>
                </a:solidFill>
                <a:latin typeface="Calibri Light" panose="020F0302020204030204" pitchFamily="34" charset="0"/>
                <a:cs typeface="Calibri Light" panose="020F0302020204030204" pitchFamily="34" charset="0"/>
              </a:rPr>
              <a:t>4. A user provides feedback to the incident manager when an incident is closed</a:t>
            </a:r>
            <a:endParaRPr lang="en-GB" sz="16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304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Understanding the functional structures and work according to the organization’s capability to deliver to the new requirements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Understanding the impact of the new or changed service on the internal technical teams, to ensure they are able to deliver against the new requirements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Understanding the customer's view of the new or changed services, and tracking project deliverables against customer requirements</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Understanding how suppliers will be used to deliver new or changed services, and ensure that their services are the foundation for the project</a:t>
            </a:r>
          </a:p>
        </p:txBody>
      </p:sp>
      <p:sp>
        <p:nvSpPr>
          <p:cNvPr id="2" name="Rubrik 1"/>
          <p:cNvSpPr>
            <a:spLocks noGrp="1"/>
          </p:cNvSpPr>
          <p:nvPr>
            <p:ph type="title"/>
          </p:nvPr>
        </p:nvSpPr>
        <p:spPr>
          <a:xfrm>
            <a:off x="457199" y="124487"/>
            <a:ext cx="822960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An organization is reviewing the way it handles its requirements for new projects.</a:t>
            </a:r>
            <a:br>
              <a:rPr lang="en-GB" sz="1800" dirty="0">
                <a:latin typeface="Calibri Light" panose="020F0302020204030204" pitchFamily="34" charset="0"/>
                <a:cs typeface="Calibri Light" panose="020F0302020204030204" pitchFamily="34" charset="0"/>
              </a:rPr>
            </a:br>
            <a:r>
              <a:rPr lang="en-GB" sz="1800" dirty="0">
                <a:latin typeface="Calibri Light" panose="020F0302020204030204" pitchFamily="34" charset="0"/>
                <a:cs typeface="Calibri Light" panose="020F0302020204030204" pitchFamily="34" charset="0"/>
              </a:rPr>
              <a:t>Which is an example of an 'outside in' approach?</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5852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B14C67F4-69A7-D543-9D7F-3E7899A182BB}"/>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Wingdings" pitchFamily="2" charset="2"/>
              <a:buChar char="ü"/>
            </a:pPr>
            <a:r>
              <a:rPr lang="en-GB" sz="1400" dirty="0"/>
              <a:t>Using information and technology to create, deliver, and support services</a:t>
            </a:r>
          </a:p>
          <a:p>
            <a:pPr marL="0" indent="0">
              <a:buNone/>
            </a:pPr>
            <a:r>
              <a:rPr lang="en-GB" sz="1400" dirty="0"/>
              <a:t>Day 2:</a:t>
            </a:r>
          </a:p>
          <a:p>
            <a:pPr>
              <a:buFont typeface="Wingdings" pitchFamily="2" charset="2"/>
              <a:buChar char="ü"/>
            </a:pPr>
            <a:r>
              <a:rPr lang="en-GB" sz="1400" dirty="0"/>
              <a:t>Value streams to create, deliver, and support services</a:t>
            </a:r>
          </a:p>
          <a:p>
            <a:pPr>
              <a:buFont typeface="Arial" panose="020B0604020202020204" pitchFamily="34" charset="0"/>
              <a:buChar char="•"/>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31785036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a:t>This section will focus on the prioritization and management of work and how that can help in the creation, delivery, and support of services. Key areas covered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914186"/>
            <a:ext cx="4040188" cy="2963466"/>
          </a:xfrm>
        </p:spPr>
        <p:txBody>
          <a:bodyPr>
            <a:normAutofit/>
          </a:bodyPr>
          <a:lstStyle/>
          <a:p>
            <a:pPr>
              <a:buFont typeface="Arial" panose="020B0604020202020204" pitchFamily="34" charset="0"/>
              <a:buChar char="•"/>
            </a:pPr>
            <a:r>
              <a:rPr lang="en-GB" dirty="0"/>
              <a:t>Prioritization of work</a:t>
            </a:r>
          </a:p>
          <a:p>
            <a:pPr lvl="1">
              <a:buFont typeface="Arial" panose="020B0604020202020204" pitchFamily="34" charset="0"/>
              <a:buChar char="•"/>
            </a:pPr>
            <a:r>
              <a:rPr lang="en-GB" dirty="0"/>
              <a:t>Why do we need to prioritize?</a:t>
            </a:r>
          </a:p>
          <a:p>
            <a:pPr lvl="1">
              <a:buFont typeface="Arial" panose="020B0604020202020204" pitchFamily="34" charset="0"/>
              <a:buChar char="•"/>
            </a:pPr>
            <a:r>
              <a:rPr lang="en-GB" dirty="0"/>
              <a:t>Managing work as tickets</a:t>
            </a:r>
          </a:p>
          <a:p>
            <a:pPr lvl="1">
              <a:buFont typeface="Arial" panose="020B0604020202020204" pitchFamily="34" charset="0"/>
              <a:buChar char="•"/>
            </a:pPr>
            <a:r>
              <a:rPr lang="en-GB" dirty="0"/>
              <a:t>Prioritization and demand management</a:t>
            </a:r>
          </a:p>
          <a:p>
            <a:pPr lvl="1">
              <a:buFont typeface="Arial" panose="020B0604020202020204" pitchFamily="34" charset="0"/>
              <a:buChar char="•"/>
            </a:pPr>
            <a:r>
              <a:rPr lang="en-GB" dirty="0"/>
              <a:t>How to prioritize work</a:t>
            </a:r>
          </a:p>
          <a:p>
            <a:pPr lvl="1">
              <a:buFont typeface="Arial" panose="020B0604020202020204" pitchFamily="34" charset="0"/>
              <a:buChar char="•"/>
            </a:pPr>
            <a:r>
              <a:rPr lang="en-GB" dirty="0"/>
              <a:t>Swarming</a:t>
            </a:r>
          </a:p>
          <a:p>
            <a:pPr lvl="1">
              <a:buFont typeface="Arial" panose="020B0604020202020204" pitchFamily="34" charset="0"/>
              <a:buChar char="•"/>
            </a:pPr>
            <a:r>
              <a:rPr lang="en-GB" dirty="0"/>
              <a:t>Shift-left approach</a:t>
            </a:r>
          </a:p>
          <a:p>
            <a:pPr marL="0" indent="0">
              <a:buNone/>
            </a:pPr>
            <a:endParaRPr lang="en-GB" dirty="0"/>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914186"/>
            <a:ext cx="4332718" cy="2963466"/>
          </a:xfrm>
        </p:spPr>
        <p:txBody>
          <a:bodyPr>
            <a:normAutofit/>
          </a:bodyPr>
          <a:lstStyle/>
          <a:p>
            <a:pPr>
              <a:buFont typeface="Arial" panose="020B0604020202020204" pitchFamily="34" charset="0"/>
              <a:buChar char="•"/>
            </a:pPr>
            <a:r>
              <a:rPr lang="en-GB" dirty="0"/>
              <a:t>Commercial and sourcing considerations</a:t>
            </a:r>
          </a:p>
          <a:p>
            <a:pPr lvl="1">
              <a:buFont typeface="Arial" panose="020B0604020202020204" pitchFamily="34" charset="0"/>
              <a:buChar char="•"/>
            </a:pPr>
            <a:r>
              <a:rPr lang="en-GB" dirty="0"/>
              <a:t>‘Build vs Buy’ considerations</a:t>
            </a:r>
          </a:p>
          <a:p>
            <a:pPr lvl="2">
              <a:buFont typeface="Arial" panose="020B0604020202020204" pitchFamily="34" charset="0"/>
              <a:buChar char="•"/>
            </a:pPr>
            <a:r>
              <a:rPr lang="en-GB" dirty="0"/>
              <a:t>Commodification</a:t>
            </a:r>
          </a:p>
          <a:p>
            <a:pPr lvl="2">
              <a:buFont typeface="Arial" panose="020B0604020202020204" pitchFamily="34" charset="0"/>
              <a:buChar char="•"/>
            </a:pPr>
            <a:r>
              <a:rPr lang="en-GB" dirty="0"/>
              <a:t>Defining requirements for service components</a:t>
            </a:r>
          </a:p>
          <a:p>
            <a:pPr lvl="2">
              <a:buFont typeface="Arial" panose="020B0604020202020204" pitchFamily="34" charset="0"/>
              <a:buChar char="•"/>
            </a:pPr>
            <a:r>
              <a:rPr lang="en-GB" dirty="0"/>
              <a:t>Selecting a suitable vendor</a:t>
            </a:r>
          </a:p>
          <a:p>
            <a:pPr lvl="1">
              <a:buFont typeface="Arial" panose="020B0604020202020204" pitchFamily="34" charset="0"/>
              <a:buChar char="•"/>
            </a:pPr>
            <a:r>
              <a:rPr lang="en-GB" dirty="0"/>
              <a:t>Sourcing models and options</a:t>
            </a:r>
          </a:p>
          <a:p>
            <a:pPr lvl="1">
              <a:spcBef>
                <a:spcPct val="30000"/>
              </a:spcBef>
              <a:buFont typeface="Arial" panose="020B0604020202020204" pitchFamily="34" charset="0"/>
              <a:buChar char="•"/>
              <a:defRPr/>
            </a:pPr>
            <a:r>
              <a:rPr lang="en-GB" dirty="0"/>
              <a:t>Outsourcing considerations</a:t>
            </a:r>
          </a:p>
          <a:p>
            <a:pPr lvl="1">
              <a:spcBef>
                <a:spcPct val="30000"/>
              </a:spcBef>
              <a:buFont typeface="Arial" panose="020B0604020202020204" pitchFamily="34" charset="0"/>
              <a:buChar char="•"/>
              <a:defRPr/>
            </a:pPr>
            <a:r>
              <a:rPr lang="en-GB" dirty="0"/>
              <a:t>Service integration and management (SIAM)</a:t>
            </a:r>
          </a:p>
          <a:p>
            <a:pPr lvl="2">
              <a:spcBef>
                <a:spcPct val="30000"/>
              </a:spcBef>
              <a:buFont typeface="Arial" panose="020B0604020202020204" pitchFamily="34" charset="0"/>
              <a:buChar char="•"/>
              <a:defRPr/>
            </a:pPr>
            <a:r>
              <a:rPr lang="en-GB" dirty="0"/>
              <a:t>SIAM models</a:t>
            </a:r>
          </a:p>
          <a:p>
            <a:pPr lvl="2">
              <a:spcBef>
                <a:spcPct val="30000"/>
              </a:spcBef>
              <a:buFont typeface="Arial" panose="020B0604020202020204" pitchFamily="34" charset="0"/>
              <a:buChar char="•"/>
              <a:defRPr/>
            </a:pPr>
            <a:r>
              <a:rPr lang="en-GB" dirty="0"/>
              <a:t>SIAM considerations</a:t>
            </a: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498361" y="3966325"/>
            <a:ext cx="3790610" cy="529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latin typeface="Calibri" panose="020F0502020204030204" pitchFamily="34" charset="0"/>
                <a:cs typeface="Calibri" panose="020F0502020204030204" pitchFamily="34" charset="0"/>
              </a:rPr>
              <a:t>"Never promise more than you can perform."</a:t>
            </a:r>
            <a:br>
              <a:rPr lang="en-GB" sz="1400" i="1" dirty="0">
                <a:latin typeface="Calibri" panose="020F0502020204030204" pitchFamily="34" charset="0"/>
                <a:cs typeface="Calibri" panose="020F0502020204030204" pitchFamily="34" charset="0"/>
              </a:rPr>
            </a:b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Publilius</a:t>
            </a:r>
            <a:r>
              <a:rPr lang="en-GB" sz="1400" i="1" dirty="0">
                <a:latin typeface="Calibri" panose="020F0502020204030204" pitchFamily="34" charset="0"/>
                <a:cs typeface="Calibri" panose="020F0502020204030204" pitchFamily="34" charset="0"/>
              </a:rPr>
              <a:t> </a:t>
            </a:r>
            <a:r>
              <a:rPr lang="en-GB" sz="1400" i="1" dirty="0" err="1">
                <a:latin typeface="Calibri" panose="020F0502020204030204" pitchFamily="34" charset="0"/>
                <a:cs typeface="Calibri" panose="020F0502020204030204" pitchFamily="34" charset="0"/>
              </a:rPr>
              <a:t>Syrus</a:t>
            </a:r>
            <a:r>
              <a:rPr lang="en-GB" sz="1400" i="1" dirty="0">
                <a:latin typeface="Calibri" panose="020F0502020204030204" pitchFamily="34" charset="0"/>
                <a:cs typeface="Calibri" panose="020F0502020204030204" pitchFamily="34" charset="0"/>
              </a:rPr>
              <a:t>, 85-43 BC</a:t>
            </a:r>
          </a:p>
        </p:txBody>
      </p:sp>
    </p:spTree>
    <p:extLst>
      <p:ext uri="{BB962C8B-B14F-4D97-AF65-F5344CB8AC3E}">
        <p14:creationId xmlns:p14="http://schemas.microsoft.com/office/powerpoint/2010/main" val="25215014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Why do we need to prioritize?</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8" y="1208463"/>
            <a:ext cx="8520546" cy="2911635"/>
          </a:xfrm>
        </p:spPr>
        <p:txBody>
          <a:bodyPr>
            <a:noAutofit/>
          </a:bodyPr>
          <a:lstStyle/>
          <a:p>
            <a:pPr marL="0" lvl="0" indent="0">
              <a:spcBef>
                <a:spcPct val="30000"/>
              </a:spcBef>
              <a:buNone/>
              <a:defRPr/>
            </a:pPr>
            <a:r>
              <a:rPr lang="en-GB"/>
              <a:t>It is important to remember that queues can occur wherever the demand for work exceeds the capacity to complete work within the expected time. In an ideal situation, an organization would have no variation in demand and would have the appropriate quality and quantity of resources needed to satisfy it. However, organizations often face varying demand for services alongside a fixed capacity. This imbalance between demand and capacity creates queues or backlogs in which work items need to be prioritized. </a:t>
            </a:r>
          </a:p>
          <a:p>
            <a:pPr marL="0" lvl="0" indent="0">
              <a:spcBef>
                <a:spcPct val="30000"/>
              </a:spcBef>
              <a:buNone/>
              <a:defRPr/>
            </a:pPr>
            <a:endParaRPr lang="en-GB"/>
          </a:p>
          <a:p>
            <a:pPr marL="0" indent="0">
              <a:buNone/>
            </a:pPr>
            <a:endParaRPr lang="en-GB" sz="1200"/>
          </a:p>
          <a:p>
            <a:pPr marL="0" indent="0">
              <a:buNone/>
            </a:pPr>
            <a:endParaRPr lang="en-GB" sz="1200"/>
          </a:p>
          <a:p>
            <a:pPr marL="0" indent="0">
              <a:buNone/>
            </a:pPr>
            <a:br>
              <a:rPr lang="en-GB" sz="1200"/>
            </a:br>
            <a:endParaRPr lang="en-GB" sz="1200"/>
          </a:p>
          <a:p>
            <a:pPr marL="0" lvl="0" indent="0">
              <a:spcBef>
                <a:spcPct val="30000"/>
              </a:spcBef>
              <a:buNone/>
              <a:defRPr/>
            </a:pPr>
            <a:r>
              <a:rPr lang="en-GB"/>
              <a:t>Prioritization is commonly associated with support and software development work; for example, prioritizing incident records or prioritizing a sprint backlog, but it is actually universal in scope.</a:t>
            </a:r>
          </a:p>
        </p:txBody>
      </p:sp>
      <p:sp>
        <p:nvSpPr>
          <p:cNvPr id="6" name="Rektangel 5">
            <a:extLst>
              <a:ext uri="{FF2B5EF4-FFF2-40B4-BE49-F238E27FC236}">
                <a16:creationId xmlns:a16="http://schemas.microsoft.com/office/drawing/2014/main" id="{1F683C9E-1248-0E46-B35F-29F38CCD61B9}"/>
              </a:ext>
            </a:extLst>
          </p:cNvPr>
          <p:cNvSpPr/>
          <p:nvPr/>
        </p:nvSpPr>
        <p:spPr>
          <a:xfrm>
            <a:off x="457198" y="2866481"/>
            <a:ext cx="6582699" cy="830448"/>
          </a:xfrm>
          <a:prstGeom prst="rect">
            <a:avLst/>
          </a:prstGeom>
          <a:ln>
            <a:solidFill>
              <a:schemeClr val="tx1"/>
            </a:solidFill>
          </a:ln>
        </p:spPr>
        <p:txBody>
          <a:bodyPr wrap="square">
            <a:noAutofit/>
          </a:bodyPr>
          <a:lstStyle/>
          <a:p>
            <a:r>
              <a:rPr lang="en-GB" sz="1600">
                <a:latin typeface="Calibri Light" panose="020F0302020204030204" pitchFamily="34" charset="0"/>
                <a:cs typeface="Calibri Light" panose="020F0302020204030204" pitchFamily="34" charset="0"/>
              </a:rPr>
              <a:t>Definition: </a:t>
            </a:r>
            <a:r>
              <a:rPr lang="en-GB" sz="1600" b="1">
                <a:latin typeface="Calibri Light" panose="020F0302020204030204" pitchFamily="34" charset="0"/>
                <a:cs typeface="Calibri Light" panose="020F0302020204030204" pitchFamily="34" charset="0"/>
              </a:rPr>
              <a:t>Prioritization</a:t>
            </a:r>
            <a:r>
              <a:rPr lang="en-GB" sz="1600">
                <a:latin typeface="Calibri Light" panose="020F0302020204030204" pitchFamily="34" charset="0"/>
                <a:cs typeface="Calibri Light" panose="020F0302020204030204" pitchFamily="34" charset="0"/>
              </a:rPr>
              <a:t> is the method of managing work according to relative importance, by creating an ordered sequence of work to fulfil more important demands first.</a:t>
            </a:r>
          </a:p>
        </p:txBody>
      </p:sp>
      <p:pic>
        <p:nvPicPr>
          <p:cNvPr id="9" name="Bildobjekt 8">
            <a:extLst>
              <a:ext uri="{FF2B5EF4-FFF2-40B4-BE49-F238E27FC236}">
                <a16:creationId xmlns:a16="http://schemas.microsoft.com/office/drawing/2014/main" id="{A0473E30-DF55-6945-AADD-321B9ACE8E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33187" y="2777095"/>
            <a:ext cx="1544557" cy="1028874"/>
          </a:xfrm>
          <a:prstGeom prst="rect">
            <a:avLst/>
          </a:prstGeom>
        </p:spPr>
      </p:pic>
    </p:spTree>
    <p:extLst>
      <p:ext uri="{BB962C8B-B14F-4D97-AF65-F5344CB8AC3E}">
        <p14:creationId xmlns:p14="http://schemas.microsoft.com/office/powerpoint/2010/main" val="18887450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Managing work as tickets</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200" y="1053187"/>
            <a:ext cx="8520544" cy="3394075"/>
          </a:xfrm>
        </p:spPr>
        <p:txBody>
          <a:bodyPr>
            <a:noAutofit/>
          </a:bodyPr>
          <a:lstStyle/>
          <a:p>
            <a:pPr marL="0" indent="0">
              <a:buNone/>
            </a:pPr>
            <a:r>
              <a:rPr lang="en-GB"/>
              <a:t>A ticket is a record of work. It is important to recognize that the </a:t>
            </a:r>
            <a:br>
              <a:rPr lang="en-GB"/>
            </a:br>
            <a:r>
              <a:rPr lang="en-GB"/>
              <a:t>ticket represents a discrete unit of work, and its current state </a:t>
            </a:r>
            <a:br>
              <a:rPr lang="en-GB"/>
            </a:br>
            <a:r>
              <a:rPr lang="en-GB"/>
              <a:t>within its expected lifespan.</a:t>
            </a:r>
          </a:p>
          <a:p>
            <a:pPr marL="0" indent="0">
              <a:buNone/>
            </a:pPr>
            <a:endParaRPr lang="en-GB" sz="1200"/>
          </a:p>
          <a:p>
            <a:pPr marL="0" indent="0">
              <a:buNone/>
            </a:pPr>
            <a:r>
              <a:rPr lang="en-GB"/>
              <a:t>A busy service provider organization performs many different </a:t>
            </a:r>
            <a:br>
              <a:rPr lang="en-GB"/>
            </a:br>
            <a:r>
              <a:rPr lang="en-GB"/>
              <a:t>tasks and activities simultaneously, so it is vital that they have </a:t>
            </a:r>
            <a:br>
              <a:rPr lang="en-GB"/>
            </a:br>
            <a:r>
              <a:rPr lang="en-GB"/>
              <a:t>the means to record and track their work. Without this, the risk </a:t>
            </a:r>
            <a:br>
              <a:rPr lang="en-GB"/>
            </a:br>
            <a:r>
              <a:rPr lang="en-GB"/>
              <a:t>of chaos, data and information loss, and a lack of accountability is high; all of these have </a:t>
            </a:r>
            <a:br>
              <a:rPr lang="en-GB"/>
            </a:br>
            <a:r>
              <a:rPr lang="en-GB"/>
              <a:t>significant consequences to the risk management and overall governance of the organization.</a:t>
            </a:r>
          </a:p>
          <a:p>
            <a:pPr marL="0" indent="0">
              <a:buNone/>
            </a:pPr>
            <a:endParaRPr lang="en-GB" sz="1200"/>
          </a:p>
          <a:p>
            <a:pPr marL="0" indent="0">
              <a:buNone/>
            </a:pPr>
            <a:r>
              <a:rPr lang="en-GB"/>
              <a:t>Hence, tickets are important. They enable prioritization, communicate the current state of any given task to anyone who should know it, and enable high-value behaviours. Even after work has been completed, the archive of recorded tickets can continue to provide value as a source of data for management reporting and analytics.</a:t>
            </a:r>
          </a:p>
        </p:txBody>
      </p:sp>
      <p:pic>
        <p:nvPicPr>
          <p:cNvPr id="10" name="Bildobjekt 9" descr="Helpdesk &amp; Ticket System">
            <a:extLst>
              <a:ext uri="{FF2B5EF4-FFF2-40B4-BE49-F238E27FC236}">
                <a16:creationId xmlns:a16="http://schemas.microsoft.com/office/drawing/2014/main" id="{AD8F6264-71E2-CA42-981F-7A403B4CB5B0}"/>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423660" y="1279790"/>
            <a:ext cx="2381258" cy="1331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4254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Tickets and design considerations</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200" y="1318558"/>
            <a:ext cx="8520544" cy="3290754"/>
          </a:xfrm>
        </p:spPr>
        <p:txBody>
          <a:bodyPr>
            <a:normAutofit/>
          </a:bodyPr>
          <a:lstStyle/>
          <a:p>
            <a:pPr marL="0" indent="0">
              <a:buNone/>
            </a:pPr>
            <a:r>
              <a:rPr lang="en-GB"/>
              <a:t>However, the user experience and behaviours that </a:t>
            </a:r>
            <a:br>
              <a:rPr lang="en-GB"/>
            </a:br>
            <a:r>
              <a:rPr lang="en-GB"/>
              <a:t>have built up around tickets can cause problems.</a:t>
            </a:r>
          </a:p>
          <a:p>
            <a:pPr marL="0" indent="0">
              <a:buNone/>
            </a:pPr>
            <a:endParaRPr lang="en-GB" sz="1200"/>
          </a:p>
          <a:p>
            <a:pPr marL="0" indent="0">
              <a:buNone/>
            </a:pPr>
            <a:r>
              <a:rPr lang="en-GB"/>
              <a:t>Tickets do not cause queues to happen: ticket queues </a:t>
            </a:r>
            <a:br>
              <a:rPr lang="en-GB"/>
            </a:br>
            <a:r>
              <a:rPr lang="en-GB"/>
              <a:t>are not a fundamental property of a ticket. </a:t>
            </a:r>
          </a:p>
          <a:p>
            <a:pPr marL="0" indent="0">
              <a:buNone/>
            </a:pPr>
            <a:endParaRPr lang="en-GB" sz="1200"/>
          </a:p>
          <a:p>
            <a:pPr marL="0" indent="0">
              <a:buNone/>
            </a:pPr>
            <a:r>
              <a:rPr lang="en-GB"/>
              <a:t>Rather, queues are the result of the way the organization </a:t>
            </a:r>
            <a:br>
              <a:rPr lang="en-GB"/>
            </a:br>
            <a:r>
              <a:rPr lang="en-GB"/>
              <a:t>allocates people and other resources to manage tickets.</a:t>
            </a:r>
          </a:p>
          <a:p>
            <a:pPr marL="0" indent="0">
              <a:buNone/>
            </a:pPr>
            <a:endParaRPr lang="en-GB" sz="1200"/>
          </a:p>
          <a:p>
            <a:pPr marL="0" indent="0">
              <a:buNone/>
            </a:pPr>
            <a:r>
              <a:rPr lang="en-GB"/>
              <a:t>Hence, effective service design does not require tickets to be avoided or eliminated. They should simply not be the dominant influence on the user’s experience. Design-thinking principles are crucial; they enable the service designer to focus on the stakeholders’ specific challenges and identify user-focused solutions.</a:t>
            </a:r>
          </a:p>
        </p:txBody>
      </p:sp>
      <p:pic>
        <p:nvPicPr>
          <p:cNvPr id="5" name="Bildobjekt 4">
            <a:extLst>
              <a:ext uri="{FF2B5EF4-FFF2-40B4-BE49-F238E27FC236}">
                <a16:creationId xmlns:a16="http://schemas.microsoft.com/office/drawing/2014/main" id="{CE5ECD82-199E-4F40-B892-E9A09C5C40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6797" y="1399578"/>
            <a:ext cx="3005207" cy="1693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60617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4A558AF-A43C-AC43-9527-EAEC2AB904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1776" y="1444109"/>
            <a:ext cx="4399006" cy="2578917"/>
          </a:xfrm>
          <a:prstGeom prst="rect">
            <a:avLst/>
          </a:prstGeom>
        </p:spPr>
      </p:pic>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Autofit/>
          </a:bodyPr>
          <a:lstStyle/>
          <a:p>
            <a:r>
              <a:rPr lang="en-US" sz="3400" noProof="0"/>
              <a:t>Prioritization </a:t>
            </a:r>
            <a:r>
              <a:rPr lang="en-US" sz="3400"/>
              <a:t>&amp; </a:t>
            </a:r>
            <a:r>
              <a:rPr lang="en-US" sz="3400" noProof="0"/>
              <a:t>demand management</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517380"/>
            <a:ext cx="8520545" cy="2262578"/>
          </a:xfrm>
        </p:spPr>
        <p:txBody>
          <a:bodyPr>
            <a:noAutofit/>
          </a:bodyPr>
          <a:lstStyle/>
          <a:p>
            <a:pPr marL="0" lvl="0" indent="0">
              <a:spcBef>
                <a:spcPct val="30000"/>
              </a:spcBef>
              <a:buNone/>
              <a:defRPr/>
            </a:pPr>
            <a:r>
              <a:rPr lang="en-GB"/>
              <a:t>The prioritization of work to create, deliver, and </a:t>
            </a:r>
            <a:br>
              <a:rPr lang="en-GB"/>
            </a:br>
            <a:r>
              <a:rPr lang="en-GB"/>
              <a:t>support services is necessary to co-create value </a:t>
            </a:r>
            <a:br>
              <a:rPr lang="en-GB"/>
            </a:br>
            <a:r>
              <a:rPr lang="en-GB"/>
              <a:t>while minimizing the costs and risks that arise </a:t>
            </a:r>
            <a:br>
              <a:rPr lang="en-GB"/>
            </a:br>
            <a:r>
              <a:rPr lang="en-GB"/>
              <a:t>from unfulfilled demand and idle capacity.</a:t>
            </a:r>
          </a:p>
          <a:p>
            <a:pPr marL="0" lvl="0" indent="0">
              <a:spcBef>
                <a:spcPct val="30000"/>
              </a:spcBef>
              <a:buNone/>
              <a:defRPr/>
            </a:pPr>
            <a:endParaRPr lang="en-GB" sz="1200"/>
          </a:p>
          <a:p>
            <a:pPr marL="0" lvl="0" indent="0">
              <a:spcBef>
                <a:spcPct val="30000"/>
              </a:spcBef>
              <a:buNone/>
              <a:defRPr/>
            </a:pPr>
            <a:r>
              <a:rPr lang="en-GB"/>
              <a:t>At a high level, if demand is created when idle </a:t>
            </a:r>
            <a:br>
              <a:rPr lang="en-GB"/>
            </a:br>
            <a:r>
              <a:rPr lang="en-GB"/>
              <a:t>capacity exists, then there is no need for the </a:t>
            </a:r>
            <a:br>
              <a:rPr lang="en-GB"/>
            </a:br>
            <a:r>
              <a:rPr lang="en-GB"/>
              <a:t>prioritization of work; the work to fulfil that </a:t>
            </a:r>
            <a:br>
              <a:rPr lang="en-GB"/>
            </a:br>
            <a:r>
              <a:rPr lang="en-GB"/>
              <a:t>demand can start immediately.</a:t>
            </a:r>
          </a:p>
          <a:p>
            <a:pPr marL="0" lvl="0" indent="0">
              <a:spcBef>
                <a:spcPct val="30000"/>
              </a:spcBef>
              <a:buNone/>
              <a:defRPr/>
            </a:pPr>
            <a:endParaRPr lang="en-GB" sz="1200"/>
          </a:p>
          <a:p>
            <a:pPr marL="0" lvl="0" indent="0">
              <a:spcBef>
                <a:spcPct val="30000"/>
              </a:spcBef>
              <a:buNone/>
              <a:defRPr/>
            </a:pPr>
            <a:endParaRPr lang="en-GB"/>
          </a:p>
        </p:txBody>
      </p:sp>
      <p:sp>
        <p:nvSpPr>
          <p:cNvPr id="6" name="Rektangel 5">
            <a:extLst>
              <a:ext uri="{FF2B5EF4-FFF2-40B4-BE49-F238E27FC236}">
                <a16:creationId xmlns:a16="http://schemas.microsoft.com/office/drawing/2014/main" id="{9633EC2C-272D-B747-928E-49D9A9D0EC1E}"/>
              </a:ext>
            </a:extLst>
          </p:cNvPr>
          <p:cNvSpPr/>
          <p:nvPr/>
        </p:nvSpPr>
        <p:spPr>
          <a:xfrm>
            <a:off x="4958092" y="3907610"/>
            <a:ext cx="3285506" cy="230832"/>
          </a:xfrm>
          <a:prstGeom prst="rect">
            <a:avLst/>
          </a:prstGeom>
        </p:spPr>
        <p:txBody>
          <a:bodyPr wrap="square">
            <a:spAutoFit/>
          </a:bodyPr>
          <a:lstStyle/>
          <a:p>
            <a:pPr lvl="0" eaLnBrk="1" hangingPunct="1">
              <a:spcBef>
                <a:spcPct val="30000"/>
              </a:spcBef>
              <a:defRPr/>
            </a:pPr>
            <a:r>
              <a:rPr lang="en-GB" sz="900"/>
              <a:t>Figure 5.1 Demand variations and their effect on capacity </a:t>
            </a:r>
          </a:p>
        </p:txBody>
      </p:sp>
    </p:spTree>
    <p:extLst>
      <p:ext uri="{BB962C8B-B14F-4D97-AF65-F5344CB8AC3E}">
        <p14:creationId xmlns:p14="http://schemas.microsoft.com/office/powerpoint/2010/main" val="1067194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Autofit/>
          </a:bodyPr>
          <a:lstStyle/>
          <a:p>
            <a:r>
              <a:rPr lang="en-US"/>
              <a:t>How to manage demand</a:t>
            </a:r>
            <a:endParaRPr lang="en-US" noProof="0"/>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250680"/>
            <a:ext cx="8520545" cy="2262578"/>
          </a:xfrm>
        </p:spPr>
        <p:txBody>
          <a:bodyPr>
            <a:noAutofit/>
          </a:bodyPr>
          <a:lstStyle/>
          <a:p>
            <a:pPr marL="0" indent="0">
              <a:buNone/>
            </a:pPr>
            <a:r>
              <a:rPr lang="en-GB" dirty="0"/>
              <a:t>However, when demand exceeds capacity, organizations often manage demand and minimize queues to avoid the need to prioritize work. </a:t>
            </a:r>
          </a:p>
          <a:p>
            <a:pPr marL="0" indent="0">
              <a:buNone/>
            </a:pPr>
            <a:endParaRPr lang="en-GB" sz="1200" dirty="0"/>
          </a:p>
          <a:p>
            <a:pPr marL="0" indent="0">
              <a:buNone/>
            </a:pPr>
            <a:r>
              <a:rPr lang="en-GB" dirty="0"/>
              <a:t>Examples of this include: </a:t>
            </a:r>
          </a:p>
          <a:p>
            <a:pPr>
              <a:buFont typeface="Arial" panose="020B0604020202020204" pitchFamily="34" charset="0"/>
              <a:buChar char="•"/>
            </a:pPr>
            <a:r>
              <a:rPr lang="en-GB" sz="1400" dirty="0"/>
              <a:t>reducing variations in demand for value</a:t>
            </a:r>
          </a:p>
          <a:p>
            <a:pPr>
              <a:buFont typeface="Arial" panose="020B0604020202020204" pitchFamily="34" charset="0"/>
              <a:buChar char="•"/>
            </a:pPr>
            <a:r>
              <a:rPr lang="en-GB" sz="1400" dirty="0"/>
              <a:t>reducing variation in how much demand is taken into a value stream or step</a:t>
            </a:r>
          </a:p>
          <a:p>
            <a:pPr>
              <a:buFont typeface="Arial" panose="020B0604020202020204" pitchFamily="34" charset="0"/>
              <a:buChar char="•"/>
            </a:pPr>
            <a:r>
              <a:rPr lang="en-GB" sz="1400" dirty="0"/>
              <a:t>increasing how much demand can be satisfied within a given period of time </a:t>
            </a:r>
          </a:p>
          <a:p>
            <a:pPr>
              <a:buFont typeface="Arial" panose="020B0604020202020204" pitchFamily="34" charset="0"/>
              <a:buChar char="•"/>
            </a:pPr>
            <a:r>
              <a:rPr lang="en-GB" sz="1400" dirty="0"/>
              <a:t>reducing the cost of increasing or decreasing capacity </a:t>
            </a:r>
          </a:p>
          <a:p>
            <a:pPr>
              <a:buFont typeface="Arial" panose="020B0604020202020204" pitchFamily="34" charset="0"/>
              <a:buChar char="•"/>
            </a:pPr>
            <a:r>
              <a:rPr lang="en-GB" sz="1400" dirty="0"/>
              <a:t>using Shift-left techniques to deflect demand or prevent demand from being created.</a:t>
            </a:r>
          </a:p>
          <a:p>
            <a:pPr marL="0" lvl="0" indent="0">
              <a:buNone/>
            </a:pPr>
            <a:endParaRPr lang="en-GB" sz="1100" dirty="0"/>
          </a:p>
          <a:p>
            <a:pPr marL="0" lvl="0" indent="0">
              <a:buNone/>
            </a:pPr>
            <a:r>
              <a:rPr lang="en-GB" dirty="0"/>
              <a:t>The above list highlights common methods of managing demand but, depending on context and complexity, other methods might be more appropriate.</a:t>
            </a:r>
          </a:p>
        </p:txBody>
      </p:sp>
    </p:spTree>
    <p:extLst>
      <p:ext uri="{BB962C8B-B14F-4D97-AF65-F5344CB8AC3E}">
        <p14:creationId xmlns:p14="http://schemas.microsoft.com/office/powerpoint/2010/main" val="8177975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a:t>Swarming</a:t>
            </a:r>
          </a:p>
        </p:txBody>
      </p:sp>
      <p:sp>
        <p:nvSpPr>
          <p:cNvPr id="3" name="Platshållare för innehåll 2">
            <a:extLst>
              <a:ext uri="{FF2B5EF4-FFF2-40B4-BE49-F238E27FC236}">
                <a16:creationId xmlns:a16="http://schemas.microsoft.com/office/drawing/2014/main" id="{299E3238-12BD-DC44-A867-117F0E292D75}"/>
              </a:ext>
            </a:extLst>
          </p:cNvPr>
          <p:cNvSpPr>
            <a:spLocks noGrp="1"/>
          </p:cNvSpPr>
          <p:nvPr>
            <p:ph idx="1"/>
          </p:nvPr>
        </p:nvSpPr>
        <p:spPr>
          <a:xfrm>
            <a:off x="457198" y="1208463"/>
            <a:ext cx="8520545" cy="3394075"/>
          </a:xfrm>
        </p:spPr>
        <p:txBody>
          <a:bodyPr>
            <a:noAutofit/>
          </a:bodyPr>
          <a:lstStyle/>
          <a:p>
            <a:pPr marL="0" indent="0">
              <a:buNone/>
            </a:pPr>
            <a:r>
              <a:rPr lang="en-GB" dirty="0"/>
              <a:t>Swarming is a method of managing work in which a variety of specialist resources or stakeholders work on an item until it becomes apparent who is best placed to continue with the work, at which point the others are freed up to move on to other work items.</a:t>
            </a:r>
          </a:p>
          <a:p>
            <a:pPr marL="0" indent="0">
              <a:buNone/>
            </a:pPr>
            <a:r>
              <a:rPr lang="en-GB" dirty="0"/>
              <a:t>Swarming is an alternative to hierarchical organizations of specialist resources, where work escalates until it reaches the right level of competency and authority. </a:t>
            </a:r>
          </a:p>
          <a:p>
            <a:pPr marL="0" indent="0">
              <a:buNone/>
            </a:pPr>
            <a:r>
              <a:rPr lang="en-GB" dirty="0"/>
              <a:t>Swarming seeks to address the disadvantages of a hierarchical structure by: </a:t>
            </a:r>
          </a:p>
          <a:p>
            <a:pPr>
              <a:buFont typeface="Arial" panose="020B0604020202020204" pitchFamily="34" charset="0"/>
              <a:buChar char="•"/>
            </a:pPr>
            <a:r>
              <a:rPr lang="en-GB" sz="1400" dirty="0"/>
              <a:t>creating a single cross-functional and self-organizing team with a dynamic and flexible structure, and which reacts to the work that comes in </a:t>
            </a:r>
          </a:p>
          <a:p>
            <a:pPr>
              <a:buFont typeface="Arial" panose="020B0604020202020204" pitchFamily="34" charset="0"/>
              <a:buChar char="•"/>
            </a:pPr>
            <a:r>
              <a:rPr lang="en-GB" sz="1400" dirty="0"/>
              <a:t>relying heavily on good communication and collaboration, both within the team and with external stakeholders </a:t>
            </a:r>
          </a:p>
          <a:p>
            <a:pPr>
              <a:buFont typeface="Arial" panose="020B0604020202020204" pitchFamily="34" charset="0"/>
              <a:buChar char="•"/>
            </a:pPr>
            <a:r>
              <a:rPr lang="en-GB" sz="1400" dirty="0"/>
              <a:t>focusing on avoiding queues </a:t>
            </a:r>
          </a:p>
          <a:p>
            <a:pPr>
              <a:buFont typeface="Arial" panose="020B0604020202020204" pitchFamily="34" charset="0"/>
              <a:buChar char="•"/>
            </a:pPr>
            <a:r>
              <a:rPr lang="en-GB" sz="1400" dirty="0"/>
              <a:t>sharing and encouraging the development of skills and experience across all team members. </a:t>
            </a:r>
          </a:p>
          <a:p>
            <a:pPr marL="0" indent="0">
              <a:buNone/>
            </a:pPr>
            <a:endParaRPr lang="en-GB" dirty="0"/>
          </a:p>
        </p:txBody>
      </p:sp>
      <p:sp>
        <p:nvSpPr>
          <p:cNvPr id="10" name="textruta 9">
            <a:extLst>
              <a:ext uri="{FF2B5EF4-FFF2-40B4-BE49-F238E27FC236}">
                <a16:creationId xmlns:a16="http://schemas.microsoft.com/office/drawing/2014/main" id="{23F0E473-FF19-814C-9782-3006C33721D9}"/>
              </a:ext>
            </a:extLst>
          </p:cNvPr>
          <p:cNvSpPr txBox="1"/>
          <p:nvPr/>
        </p:nvSpPr>
        <p:spPr>
          <a:xfrm>
            <a:off x="1019432" y="4065373"/>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753491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70A9F6-AB37-AC44-8DA8-6B9C3AA62860}"/>
              </a:ext>
            </a:extLst>
          </p:cNvPr>
          <p:cNvSpPr>
            <a:spLocks noGrp="1"/>
          </p:cNvSpPr>
          <p:nvPr>
            <p:ph type="title"/>
          </p:nvPr>
        </p:nvSpPr>
        <p:spPr/>
        <p:txBody>
          <a:bodyPr/>
          <a:lstStyle/>
          <a:p>
            <a:r>
              <a:rPr lang="en-GB" dirty="0"/>
              <a:t>The 7 ITIL guiding principles</a:t>
            </a:r>
          </a:p>
        </p:txBody>
      </p:sp>
      <p:sp>
        <p:nvSpPr>
          <p:cNvPr id="4" name="Platshållare för innehåll 3">
            <a:extLst>
              <a:ext uri="{FF2B5EF4-FFF2-40B4-BE49-F238E27FC236}">
                <a16:creationId xmlns:a16="http://schemas.microsoft.com/office/drawing/2014/main" id="{3ABDE634-FFB0-D84A-BC31-D773A41FE1CA}"/>
              </a:ext>
            </a:extLst>
          </p:cNvPr>
          <p:cNvSpPr>
            <a:spLocks noGrp="1"/>
          </p:cNvSpPr>
          <p:nvPr>
            <p:ph idx="1"/>
          </p:nvPr>
        </p:nvSpPr>
        <p:spPr/>
        <p:txBody>
          <a:bodyPr/>
          <a:lstStyle/>
          <a:p>
            <a:r>
              <a:rPr lang="en-US" dirty="0"/>
              <a:t>Foundation recap</a:t>
            </a:r>
            <a:endParaRPr lang="sv-SE" dirty="0"/>
          </a:p>
        </p:txBody>
      </p:sp>
      <p:graphicFrame>
        <p:nvGraphicFramePr>
          <p:cNvPr id="6" name="Platshållare för innehåll 6">
            <a:extLst>
              <a:ext uri="{FF2B5EF4-FFF2-40B4-BE49-F238E27FC236}">
                <a16:creationId xmlns:a16="http://schemas.microsoft.com/office/drawing/2014/main" id="{877E04FA-5585-FD4A-9C55-74BF98914ABA}"/>
              </a:ext>
            </a:extLst>
          </p:cNvPr>
          <p:cNvGraphicFramePr>
            <a:graphicFrameLocks/>
          </p:cNvGraphicFramePr>
          <p:nvPr>
            <p:extLst>
              <p:ext uri="{D42A27DB-BD31-4B8C-83A1-F6EECF244321}">
                <p14:modId xmlns:p14="http://schemas.microsoft.com/office/powerpoint/2010/main" val="2665466758"/>
              </p:ext>
            </p:extLst>
          </p:nvPr>
        </p:nvGraphicFramePr>
        <p:xfrm>
          <a:off x="566067" y="1066236"/>
          <a:ext cx="8411677" cy="3592653"/>
        </p:xfrm>
        <a:graphic>
          <a:graphicData uri="http://schemas.openxmlformats.org/drawingml/2006/table">
            <a:tbl>
              <a:tblPr firstRow="1" bandRow="1">
                <a:tableStyleId>{5C22544A-7EE6-4342-B048-85BDC9FD1C3A}</a:tableStyleId>
              </a:tblPr>
              <a:tblGrid>
                <a:gridCol w="510565">
                  <a:extLst>
                    <a:ext uri="{9D8B030D-6E8A-4147-A177-3AD203B41FA5}">
                      <a16:colId xmlns:a16="http://schemas.microsoft.com/office/drawing/2014/main" val="433671334"/>
                    </a:ext>
                  </a:extLst>
                </a:gridCol>
                <a:gridCol w="1519084">
                  <a:extLst>
                    <a:ext uri="{9D8B030D-6E8A-4147-A177-3AD203B41FA5}">
                      <a16:colId xmlns:a16="http://schemas.microsoft.com/office/drawing/2014/main" val="2720780162"/>
                    </a:ext>
                  </a:extLst>
                </a:gridCol>
                <a:gridCol w="6382028">
                  <a:extLst>
                    <a:ext uri="{9D8B030D-6E8A-4147-A177-3AD203B41FA5}">
                      <a16:colId xmlns:a16="http://schemas.microsoft.com/office/drawing/2014/main" val="611231285"/>
                    </a:ext>
                  </a:extLst>
                </a:gridCol>
              </a:tblGrid>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Focus on value</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Everything that the organization does needs to map, directly or indirectly, to value for the stakeholders.  </a:t>
                      </a:r>
                    </a:p>
                  </a:txBody>
                  <a:tcPr>
                    <a:solidFill>
                      <a:schemeClr val="bg1"/>
                    </a:solidFill>
                  </a:tcPr>
                </a:tc>
                <a:extLst>
                  <a:ext uri="{0D108BD9-81ED-4DB2-BD59-A6C34878D82A}">
                    <a16:rowId xmlns:a16="http://schemas.microsoft.com/office/drawing/2014/main" val="3405386915"/>
                  </a:ext>
                </a:extLst>
              </a:tr>
              <a:tr h="610995">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Start where you are</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Do not start from scratch and build something new without considering what is already available to be leveraged. </a:t>
                      </a:r>
                      <a:r>
                        <a:rPr lang="en" sz="1050" b="0" i="0" dirty="0">
                          <a:solidFill>
                            <a:schemeClr val="tx1"/>
                          </a:solidFill>
                          <a:latin typeface="Calibri Light" panose="020F0302020204030204" pitchFamily="34" charset="0"/>
                          <a:cs typeface="Calibri Light" panose="020F0302020204030204" pitchFamily="34" charset="0"/>
                        </a:rPr>
                        <a:t>The current state should be investigated and observed directly to make sure it is fully understood. </a:t>
                      </a:r>
                    </a:p>
                  </a:txBody>
                  <a:tcPr>
                    <a:noFill/>
                  </a:tcPr>
                </a:tc>
                <a:extLst>
                  <a:ext uri="{0D108BD9-81ED-4DB2-BD59-A6C34878D82A}">
                    <a16:rowId xmlns:a16="http://schemas.microsoft.com/office/drawing/2014/main" val="4059536768"/>
                  </a:ext>
                </a:extLst>
              </a:tr>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Progress iteratively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with feedback</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Do not attempt to do everything at once. Even huge initiatives must be accomplished iteratively. </a:t>
                      </a:r>
                    </a:p>
                  </a:txBody>
                  <a:tcPr>
                    <a:solidFill>
                      <a:schemeClr val="bg1"/>
                    </a:solidFill>
                  </a:tcPr>
                </a:tc>
                <a:extLst>
                  <a:ext uri="{0D108BD9-81ED-4DB2-BD59-A6C34878D82A}">
                    <a16:rowId xmlns:a16="http://schemas.microsoft.com/office/drawing/2014/main" val="4016564729"/>
                  </a:ext>
                </a:extLst>
              </a:tr>
              <a:tr h="610995">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Collaborate and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promote visibility</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Working together across boundaries produces results that have greater buy in, more relevance to objectives and better likelihood of long-term success. Achieving objectives requires information, understanding and trust.</a:t>
                      </a:r>
                    </a:p>
                  </a:txBody>
                  <a:tcPr>
                    <a:noFill/>
                  </a:tcPr>
                </a:tc>
                <a:extLst>
                  <a:ext uri="{0D108BD9-81ED-4DB2-BD59-A6C34878D82A}">
                    <a16:rowId xmlns:a16="http://schemas.microsoft.com/office/drawing/2014/main" val="1929974892"/>
                  </a:ext>
                </a:extLst>
              </a:tr>
              <a:tr h="610995">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Think and work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holistically</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Results are delivered to internal and external customers through the effective and efficient management and dynamic integration of information, technology, organization, people, practices, partners and agreements, which should all be coordinated to provide a defined value.</a:t>
                      </a:r>
                    </a:p>
                  </a:txBody>
                  <a:tcPr>
                    <a:solidFill>
                      <a:schemeClr val="bg1"/>
                    </a:solidFill>
                  </a:tcPr>
                </a:tc>
                <a:extLst>
                  <a:ext uri="{0D108BD9-81ED-4DB2-BD59-A6C34878D82A}">
                    <a16:rowId xmlns:a16="http://schemas.microsoft.com/office/drawing/2014/main" val="3675043371"/>
                  </a:ext>
                </a:extLst>
              </a:tr>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Keep it simple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and practical</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If a process, service, action or metric provides no value, or produces no useful outcome, eliminate it. Always use outcome-based thinking to produce practical solutions that deliver results. </a:t>
                      </a:r>
                    </a:p>
                  </a:txBody>
                  <a:tcPr>
                    <a:noFill/>
                  </a:tcPr>
                </a:tc>
                <a:extLst>
                  <a:ext uri="{0D108BD9-81ED-4DB2-BD59-A6C34878D82A}">
                    <a16:rowId xmlns:a16="http://schemas.microsoft.com/office/drawing/2014/main" val="1148007257"/>
                  </a:ext>
                </a:extLst>
              </a:tr>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Optimize and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automate </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Eliminate anything that is truly wasteful and use technology to achieve whatever it is capable of. Human intervention should only happen where it really contributes value. </a:t>
                      </a:r>
                    </a:p>
                  </a:txBody>
                  <a:tcPr>
                    <a:solidFill>
                      <a:schemeClr val="bg1"/>
                    </a:solidFill>
                  </a:tcPr>
                </a:tc>
                <a:extLst>
                  <a:ext uri="{0D108BD9-81ED-4DB2-BD59-A6C34878D82A}">
                    <a16:rowId xmlns:a16="http://schemas.microsoft.com/office/drawing/2014/main" val="65972099"/>
                  </a:ext>
                </a:extLst>
              </a:tr>
            </a:tbl>
          </a:graphicData>
        </a:graphic>
      </p:graphicFrame>
      <p:pic>
        <p:nvPicPr>
          <p:cNvPr id="7" name="Content Placeholder 19">
            <a:extLst>
              <a:ext uri="{FF2B5EF4-FFF2-40B4-BE49-F238E27FC236}">
                <a16:creationId xmlns:a16="http://schemas.microsoft.com/office/drawing/2014/main" id="{3B0CE86E-96A8-1F48-B5E3-83DECB10E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920" y="1116340"/>
            <a:ext cx="360576" cy="363040"/>
          </a:xfrm>
          <a:prstGeom prst="rect">
            <a:avLst/>
          </a:prstGeom>
        </p:spPr>
      </p:pic>
      <p:pic>
        <p:nvPicPr>
          <p:cNvPr id="8" name="Picture 12">
            <a:extLst>
              <a:ext uri="{FF2B5EF4-FFF2-40B4-BE49-F238E27FC236}">
                <a16:creationId xmlns:a16="http://schemas.microsoft.com/office/drawing/2014/main" id="{31A7D850-D9E0-0346-8ED2-2CBF8AF9BD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939" y="1579163"/>
            <a:ext cx="363557" cy="362871"/>
          </a:xfrm>
          <a:prstGeom prst="rect">
            <a:avLst/>
          </a:prstGeom>
        </p:spPr>
      </p:pic>
      <p:pic>
        <p:nvPicPr>
          <p:cNvPr id="9" name="Picture 13">
            <a:extLst>
              <a:ext uri="{FF2B5EF4-FFF2-40B4-BE49-F238E27FC236}">
                <a16:creationId xmlns:a16="http://schemas.microsoft.com/office/drawing/2014/main" id="{B7855964-2E22-C245-B729-DAC004A585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5920" y="2163005"/>
            <a:ext cx="363556" cy="354965"/>
          </a:xfrm>
          <a:prstGeom prst="rect">
            <a:avLst/>
          </a:prstGeom>
        </p:spPr>
      </p:pic>
      <p:pic>
        <p:nvPicPr>
          <p:cNvPr id="10" name="Picture 14">
            <a:extLst>
              <a:ext uri="{FF2B5EF4-FFF2-40B4-BE49-F238E27FC236}">
                <a16:creationId xmlns:a16="http://schemas.microsoft.com/office/drawing/2014/main" id="{BE103B30-E40F-0F45-84F1-07FDFAC7A76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2939" y="2650805"/>
            <a:ext cx="363558" cy="353301"/>
          </a:xfrm>
          <a:prstGeom prst="rect">
            <a:avLst/>
          </a:prstGeom>
        </p:spPr>
      </p:pic>
      <p:pic>
        <p:nvPicPr>
          <p:cNvPr id="11" name="Picture 15">
            <a:extLst>
              <a:ext uri="{FF2B5EF4-FFF2-40B4-BE49-F238E27FC236}">
                <a16:creationId xmlns:a16="http://schemas.microsoft.com/office/drawing/2014/main" id="{9D6891EC-B635-5F47-8AAD-1B80F9AFC4C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2939" y="3225077"/>
            <a:ext cx="366678" cy="350249"/>
          </a:xfrm>
          <a:prstGeom prst="rect">
            <a:avLst/>
          </a:prstGeom>
        </p:spPr>
      </p:pic>
      <p:pic>
        <p:nvPicPr>
          <p:cNvPr id="12" name="Picture 16">
            <a:extLst>
              <a:ext uri="{FF2B5EF4-FFF2-40B4-BE49-F238E27FC236}">
                <a16:creationId xmlns:a16="http://schemas.microsoft.com/office/drawing/2014/main" id="{325F71CF-3687-7744-9A55-47DA34753D6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2939" y="3799112"/>
            <a:ext cx="368900" cy="361265"/>
          </a:xfrm>
          <a:prstGeom prst="rect">
            <a:avLst/>
          </a:prstGeom>
        </p:spPr>
      </p:pic>
      <p:pic>
        <p:nvPicPr>
          <p:cNvPr id="13" name="Picture 17">
            <a:extLst>
              <a:ext uri="{FF2B5EF4-FFF2-40B4-BE49-F238E27FC236}">
                <a16:creationId xmlns:a16="http://schemas.microsoft.com/office/drawing/2014/main" id="{E4DFCD5C-11DB-0A4A-8D5C-2DD2DD4831A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2938" y="4246217"/>
            <a:ext cx="363558" cy="353751"/>
          </a:xfrm>
          <a:prstGeom prst="rect">
            <a:avLst/>
          </a:prstGeom>
        </p:spPr>
      </p:pic>
    </p:spTree>
    <p:extLst>
      <p:ext uri="{BB962C8B-B14F-4D97-AF65-F5344CB8AC3E}">
        <p14:creationId xmlns:p14="http://schemas.microsoft.com/office/powerpoint/2010/main" val="36268327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Shift-left approach</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517380"/>
            <a:ext cx="8520545" cy="3135644"/>
          </a:xfrm>
        </p:spPr>
        <p:txBody>
          <a:bodyPr>
            <a:noAutofit/>
          </a:bodyPr>
          <a:lstStyle/>
          <a:p>
            <a:pPr marL="0" lvl="0" indent="0">
              <a:spcBef>
                <a:spcPct val="30000"/>
              </a:spcBef>
              <a:buNone/>
              <a:defRPr/>
            </a:pPr>
            <a:r>
              <a:rPr lang="en-GB" sz="1400"/>
              <a:t>Shift-left is an approach that moves work to the optimum place, closer to the source, </a:t>
            </a:r>
            <a:br>
              <a:rPr lang="en-GB" sz="1400"/>
            </a:br>
            <a:r>
              <a:rPr lang="en-GB" sz="1400"/>
              <a:t>or customer. This improves efficiency, speed and customer experience.</a:t>
            </a:r>
          </a:p>
          <a:p>
            <a:pPr marL="0" lvl="0" indent="0">
              <a:spcBef>
                <a:spcPct val="30000"/>
              </a:spcBef>
              <a:buNone/>
              <a:defRPr/>
            </a:pPr>
            <a:endParaRPr lang="en-GB" sz="1000"/>
          </a:p>
          <a:p>
            <a:pPr marL="0" lvl="0" indent="0">
              <a:spcBef>
                <a:spcPct val="30000"/>
              </a:spcBef>
              <a:buNone/>
              <a:defRPr/>
            </a:pPr>
            <a:r>
              <a:rPr lang="en-GB" sz="1400"/>
              <a:t>Shift-left has application in all areas of service management – from development, to </a:t>
            </a:r>
            <a:br>
              <a:rPr lang="en-GB" sz="1400"/>
            </a:br>
            <a:r>
              <a:rPr lang="en-GB" sz="1400"/>
              <a:t>operations and support.</a:t>
            </a:r>
          </a:p>
          <a:p>
            <a:pPr marL="0" lvl="0" indent="0">
              <a:spcBef>
                <a:spcPct val="30000"/>
              </a:spcBef>
              <a:buNone/>
              <a:defRPr/>
            </a:pPr>
            <a:endParaRPr lang="en-GB" sz="1000"/>
          </a:p>
          <a:p>
            <a:pPr marL="0" lvl="0" indent="0">
              <a:spcBef>
                <a:spcPct val="30000"/>
              </a:spcBef>
              <a:buNone/>
              <a:defRPr/>
            </a:pPr>
            <a:r>
              <a:rPr lang="en-GB" sz="1400"/>
              <a:t>Success with shift-left requires buy in across organizations and clarity on expected </a:t>
            </a:r>
            <a:br>
              <a:rPr lang="en-GB" sz="1400"/>
            </a:br>
            <a:r>
              <a:rPr lang="en-GB" sz="1400"/>
              <a:t>outcomes and benefits. When done well, a shift-left approach can lead to: </a:t>
            </a:r>
          </a:p>
          <a:p>
            <a:pPr>
              <a:buFont typeface="Arial" panose="020B0604020202020204" pitchFamily="34" charset="0"/>
              <a:buChar char="•"/>
            </a:pPr>
            <a:r>
              <a:rPr lang="en-GB" sz="1300"/>
              <a:t>faster resolution times and, therefore, increased customer satisfaction </a:t>
            </a:r>
          </a:p>
          <a:p>
            <a:pPr>
              <a:buFont typeface="Arial" panose="020B0604020202020204" pitchFamily="34" charset="0"/>
              <a:buChar char="•"/>
            </a:pPr>
            <a:r>
              <a:rPr lang="en-GB" sz="1300"/>
              <a:t>a reduced number of interruptions and, therefore, an increase in completed projects</a:t>
            </a:r>
          </a:p>
          <a:p>
            <a:pPr>
              <a:buFont typeface="Arial" panose="020B0604020202020204" pitchFamily="34" charset="0"/>
              <a:buChar char="•"/>
            </a:pPr>
            <a:r>
              <a:rPr lang="en-GB" sz="1300"/>
              <a:t>a reduction in cost per incident, due to availability of self-service interfaces for high-volume requests that offers relevant and accurate resolutions to common issues</a:t>
            </a:r>
          </a:p>
          <a:p>
            <a:pPr>
              <a:buFont typeface="Arial" panose="020B0604020202020204" pitchFamily="34" charset="0"/>
              <a:buChar char="•"/>
            </a:pPr>
            <a:r>
              <a:rPr lang="en-GB" sz="1300"/>
              <a:t>an increase in the variety of tasks team members can perform, leading to improved employee satisfaction and retention.</a:t>
            </a:r>
          </a:p>
        </p:txBody>
      </p:sp>
      <p:pic>
        <p:nvPicPr>
          <p:cNvPr id="7" name="Bildobjekt 6">
            <a:extLst>
              <a:ext uri="{FF2B5EF4-FFF2-40B4-BE49-F238E27FC236}">
                <a16:creationId xmlns:a16="http://schemas.microsoft.com/office/drawing/2014/main" id="{06FEC0EB-AE69-CD4D-8637-283B2401EA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1952" y="1638468"/>
            <a:ext cx="1917719" cy="1275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7896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GB" dirty="0"/>
              <a:t>Benefits of a s</a:t>
            </a:r>
            <a:r>
              <a:rPr lang="en-GB" noProof="0" dirty="0" err="1"/>
              <a:t>hift</a:t>
            </a:r>
            <a:r>
              <a:rPr lang="en-GB" noProof="0" dirty="0"/>
              <a:t>-left approach</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063625"/>
            <a:ext cx="8520545" cy="3589399"/>
          </a:xfrm>
        </p:spPr>
        <p:txBody>
          <a:bodyPr>
            <a:noAutofit/>
          </a:bodyPr>
          <a:lstStyle/>
          <a:p>
            <a:pPr marL="0" lvl="0" indent="0">
              <a:spcBef>
                <a:spcPct val="30000"/>
              </a:spcBef>
              <a:buNone/>
              <a:defRPr/>
            </a:pPr>
            <a:r>
              <a:rPr lang="en-GB" sz="1400" dirty="0"/>
              <a:t>The same principles can be applied within other domains. The approach involves reviewing feedback and measurement to assess the current flow of work, followed by an adjustment to the ways in which the work is organized and delivered: moving testing closer to coding, automating where possible, and moving support activities closer to the customer.</a:t>
            </a:r>
          </a:p>
          <a:p>
            <a:pPr marL="0" lvl="0" indent="0">
              <a:spcBef>
                <a:spcPct val="30000"/>
              </a:spcBef>
              <a:buNone/>
              <a:defRPr/>
            </a:pPr>
            <a:endParaRPr lang="en-GB" sz="1200" dirty="0"/>
          </a:p>
          <a:p>
            <a:pPr marL="0" lvl="0" indent="0">
              <a:spcBef>
                <a:spcPct val="30000"/>
              </a:spcBef>
              <a:buNone/>
              <a:defRPr/>
            </a:pPr>
            <a:r>
              <a:rPr lang="en-GB" sz="1400" dirty="0"/>
              <a:t>When done well, a shift-left approach can lead to the following improvements: </a:t>
            </a:r>
          </a:p>
          <a:p>
            <a:pPr lvl="0">
              <a:spcBef>
                <a:spcPct val="30000"/>
              </a:spcBef>
              <a:buFont typeface="Arial" panose="020B0604020202020204" pitchFamily="34" charset="0"/>
              <a:buChar char="•"/>
              <a:defRPr/>
            </a:pPr>
            <a:r>
              <a:rPr lang="en-GB" sz="1200" dirty="0"/>
              <a:t>faster resolution times, leading to increased productivity for the consumer and, therefore, increased customer satisfaction </a:t>
            </a:r>
          </a:p>
          <a:p>
            <a:pPr lvl="0">
              <a:spcBef>
                <a:spcPct val="30000"/>
              </a:spcBef>
              <a:buFont typeface="Arial" panose="020B0604020202020204" pitchFamily="34" charset="0"/>
              <a:buChar char="•"/>
              <a:defRPr/>
            </a:pPr>
            <a:r>
              <a:rPr lang="en-GB" sz="1200" dirty="0"/>
              <a:t>a reduced number of interruptions and, therefore, an increase in completed projects. </a:t>
            </a:r>
          </a:p>
          <a:p>
            <a:pPr lvl="0">
              <a:spcBef>
                <a:spcPct val="30000"/>
              </a:spcBef>
              <a:buFont typeface="Arial" panose="020B0604020202020204" pitchFamily="34" charset="0"/>
              <a:buChar char="•"/>
              <a:defRPr/>
            </a:pPr>
            <a:r>
              <a:rPr lang="en-GB" sz="1200" dirty="0"/>
              <a:t>a reduction in cost per incident, owing to the availability of a self-service interface that facilitates high-volume requests and offers relevant and accurate resolutions to common issues </a:t>
            </a:r>
          </a:p>
          <a:p>
            <a:pPr lvl="0">
              <a:spcBef>
                <a:spcPct val="30000"/>
              </a:spcBef>
              <a:buFont typeface="Arial" panose="020B0604020202020204" pitchFamily="34" charset="0"/>
              <a:buChar char="•"/>
              <a:defRPr/>
            </a:pPr>
            <a:r>
              <a:rPr lang="en-GB" sz="1200" dirty="0"/>
              <a:t>an increase in the variety of tasks that team members can perform, leading to improved employee satisfaction and retention.</a:t>
            </a:r>
          </a:p>
          <a:p>
            <a:pPr lvl="0">
              <a:spcBef>
                <a:spcPct val="30000"/>
              </a:spcBef>
              <a:buFont typeface="Arial" panose="020B0604020202020204" pitchFamily="34" charset="0"/>
              <a:buChar char="•"/>
              <a:defRPr/>
            </a:pPr>
            <a:endParaRPr lang="en-GB" sz="1200" dirty="0"/>
          </a:p>
          <a:p>
            <a:pPr marL="0" lvl="0" indent="0">
              <a:spcBef>
                <a:spcPct val="30000"/>
              </a:spcBef>
              <a:buNone/>
              <a:defRPr/>
            </a:pPr>
            <a:r>
              <a:rPr lang="en-GB" sz="1400" dirty="0"/>
              <a:t>In an organization that is suffering from poor customer feedback and frequent project interruptions, and which has demand for reduced service delivery resolution times, shift-left can address those areas of need. The following slides outline the key steps in building a shift-left approach.</a:t>
            </a:r>
          </a:p>
        </p:txBody>
      </p:sp>
    </p:spTree>
    <p:extLst>
      <p:ext uri="{BB962C8B-B14F-4D97-AF65-F5344CB8AC3E}">
        <p14:creationId xmlns:p14="http://schemas.microsoft.com/office/powerpoint/2010/main" val="16940870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(1/6)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686801"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Identify shift-left opportunities and goals Review data from a variety of sources, including:</a:t>
            </a:r>
          </a:p>
          <a:p>
            <a:pPr marL="0" indent="0">
              <a:spcBef>
                <a:spcPts val="300"/>
              </a:spcBef>
              <a:buNone/>
              <a:defRPr/>
            </a:pPr>
            <a:r>
              <a:rPr lang="en-GB" sz="1300" dirty="0"/>
              <a:t>- customer and other stakeholder feedback, on time, cost, or quality metrics</a:t>
            </a:r>
          </a:p>
          <a:p>
            <a:pPr marL="0" indent="0">
              <a:spcBef>
                <a:spcPts val="300"/>
              </a:spcBef>
              <a:buNone/>
              <a:defRPr/>
            </a:pPr>
            <a:r>
              <a:rPr lang="en-GB" sz="1300" dirty="0"/>
              <a:t>- delays in the flow of work due to handovers between teams</a:t>
            </a:r>
          </a:p>
          <a:p>
            <a:pPr marL="0" indent="0">
              <a:spcBef>
                <a:spcPts val="300"/>
              </a:spcBef>
              <a:buNone/>
              <a:defRPr/>
            </a:pPr>
            <a:r>
              <a:rPr lang="en-GB" sz="1300" dirty="0"/>
              <a:t>- project interruptions for repetitive incident support</a:t>
            </a:r>
          </a:p>
          <a:p>
            <a:pPr marL="0" indent="0">
              <a:spcBef>
                <a:spcPts val="300"/>
              </a:spcBef>
              <a:buNone/>
              <a:defRPr/>
            </a:pPr>
            <a:r>
              <a:rPr lang="en-GB" sz="1300" dirty="0"/>
              <a:t>- rework to fix bugs or defects, or other service quality concerns</a:t>
            </a:r>
          </a:p>
          <a:p>
            <a:pPr marL="0" indent="0">
              <a:spcBef>
                <a:spcPts val="300"/>
              </a:spcBef>
              <a:buNone/>
              <a:defRPr/>
            </a:pPr>
            <a:r>
              <a:rPr lang="en-GB" sz="1300" dirty="0"/>
              <a:t>- staff frustration/feedback</a:t>
            </a:r>
          </a:p>
          <a:p>
            <a:pPr marL="0" indent="0">
              <a:spcBef>
                <a:spcPct val="30000"/>
              </a:spcBef>
              <a:buNone/>
              <a:defRPr/>
            </a:pPr>
            <a:endParaRPr lang="en-GB" sz="1300" dirty="0"/>
          </a:p>
          <a:p>
            <a:pPr marL="0" indent="0">
              <a:spcBef>
                <a:spcPct val="30000"/>
              </a:spcBef>
              <a:buNone/>
              <a:defRPr/>
            </a:pPr>
            <a:endParaRPr lang="en-GB" sz="1300" dirty="0"/>
          </a:p>
          <a:p>
            <a:pPr marL="0" indent="0">
              <a:spcBef>
                <a:spcPct val="30000"/>
              </a:spcBef>
              <a:buNone/>
              <a:defRPr/>
            </a:pPr>
            <a:endParaRPr lang="en-GB" sz="1300" dirty="0"/>
          </a:p>
          <a:p>
            <a:pPr marL="0" lvl="0" indent="0">
              <a:spcBef>
                <a:spcPct val="30000"/>
              </a:spcBef>
              <a:buNone/>
              <a:defRPr/>
            </a:pPr>
            <a:endParaRPr lang="en-GB" sz="1300" dirty="0"/>
          </a:p>
        </p:txBody>
      </p:sp>
    </p:spTree>
    <p:extLst>
      <p:ext uri="{BB962C8B-B14F-4D97-AF65-F5344CB8AC3E}">
        <p14:creationId xmlns:p14="http://schemas.microsoft.com/office/powerpoint/2010/main" val="750711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(2/6)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686801"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Clarify the costs and benefits of improvement Data is needed to support a business case and communicate expectations by, for example:</a:t>
            </a:r>
            <a:endParaRPr lang="en-GB" sz="1200" b="1" i="1" dirty="0"/>
          </a:p>
          <a:p>
            <a:pPr marL="0" indent="0">
              <a:spcBef>
                <a:spcPts val="300"/>
              </a:spcBef>
              <a:buNone/>
              <a:defRPr/>
            </a:pPr>
            <a:r>
              <a:rPr lang="en-GB" sz="1300" dirty="0"/>
              <a:t>- cost, time, quality, or experience metrics</a:t>
            </a:r>
          </a:p>
          <a:p>
            <a:pPr marL="0" indent="0">
              <a:spcBef>
                <a:spcPts val="300"/>
              </a:spcBef>
              <a:buNone/>
              <a:defRPr/>
            </a:pPr>
            <a:r>
              <a:rPr lang="en-GB" sz="1300" dirty="0"/>
              <a:t>- results from a high-level cost–benefit analysis</a:t>
            </a:r>
          </a:p>
          <a:p>
            <a:pPr marL="0" indent="0">
              <a:spcBef>
                <a:spcPts val="300"/>
              </a:spcBef>
              <a:buNone/>
              <a:defRPr/>
            </a:pPr>
            <a:r>
              <a:rPr lang="en-GB" sz="1300" dirty="0"/>
              <a:t>- identifying affected areas, including practices, processes, people, teams, structures, policies, training, recruitment, roles, and remuneration</a:t>
            </a:r>
          </a:p>
          <a:p>
            <a:pPr marL="0" indent="0">
              <a:spcBef>
                <a:spcPct val="30000"/>
              </a:spcBef>
              <a:buNone/>
              <a:defRPr/>
            </a:pPr>
            <a:endParaRPr lang="en-GB" sz="1400" dirty="0"/>
          </a:p>
          <a:p>
            <a:pPr marL="0" indent="0">
              <a:spcBef>
                <a:spcPct val="30000"/>
              </a:spcBef>
              <a:buNone/>
              <a:defRPr/>
            </a:pPr>
            <a:endParaRPr lang="en-GB" sz="1400" dirty="0"/>
          </a:p>
          <a:p>
            <a:pPr marL="0" indent="0">
              <a:spcBef>
                <a:spcPct val="30000"/>
              </a:spcBef>
              <a:buNone/>
              <a:defRPr/>
            </a:pPr>
            <a:endParaRPr lang="en-GB" sz="1400" dirty="0"/>
          </a:p>
          <a:p>
            <a:pPr marL="0" lvl="0" indent="0">
              <a:spcBef>
                <a:spcPct val="30000"/>
              </a:spcBef>
              <a:buNone/>
              <a:defRPr/>
            </a:pPr>
            <a:endParaRPr lang="en-GB" sz="1400" dirty="0"/>
          </a:p>
        </p:txBody>
      </p:sp>
    </p:spTree>
    <p:extLst>
      <p:ext uri="{BB962C8B-B14F-4D97-AF65-F5344CB8AC3E}">
        <p14:creationId xmlns:p14="http://schemas.microsoft.com/office/powerpoint/2010/main" val="10401281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(3/6)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520545"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Set targets Define new targets, based on the type of work and the goals. </a:t>
            </a:r>
          </a:p>
          <a:p>
            <a:pPr marL="0" indent="0">
              <a:spcBef>
                <a:spcPct val="30000"/>
              </a:spcBef>
              <a:buNone/>
              <a:defRPr/>
            </a:pPr>
            <a:r>
              <a:rPr lang="en-GB" sz="1400" b="1" i="1" dirty="0"/>
              <a:t>For example:</a:t>
            </a:r>
          </a:p>
          <a:p>
            <a:pPr marL="0" indent="0">
              <a:spcBef>
                <a:spcPts val="300"/>
              </a:spcBef>
              <a:buNone/>
              <a:defRPr/>
            </a:pPr>
            <a:r>
              <a:rPr lang="en-GB" sz="1300" dirty="0"/>
              <a:t>- resolution/fulfilment times</a:t>
            </a:r>
          </a:p>
          <a:p>
            <a:pPr marL="0" indent="0">
              <a:spcBef>
                <a:spcPts val="300"/>
              </a:spcBef>
              <a:buNone/>
              <a:defRPr/>
            </a:pPr>
            <a:r>
              <a:rPr lang="en-GB" sz="1300" dirty="0"/>
              <a:t>- number of escalations/interruptions</a:t>
            </a:r>
          </a:p>
          <a:p>
            <a:pPr marL="0" indent="0">
              <a:spcBef>
                <a:spcPts val="300"/>
              </a:spcBef>
              <a:buNone/>
              <a:defRPr/>
            </a:pPr>
            <a:r>
              <a:rPr lang="en-GB" sz="1300" dirty="0"/>
              <a:t>- number of deployments per day</a:t>
            </a:r>
          </a:p>
          <a:p>
            <a:pPr marL="0" indent="0">
              <a:spcBef>
                <a:spcPts val="300"/>
              </a:spcBef>
              <a:buNone/>
              <a:defRPr/>
            </a:pPr>
            <a:r>
              <a:rPr lang="en-GB" sz="1300" dirty="0"/>
              <a:t>- customer or other stakeholder satisfaction ratings</a:t>
            </a:r>
          </a:p>
          <a:p>
            <a:pPr marL="0" indent="0">
              <a:spcBef>
                <a:spcPts val="300"/>
              </a:spcBef>
              <a:buNone/>
              <a:defRPr/>
            </a:pPr>
            <a:r>
              <a:rPr lang="en-GB" sz="1300" dirty="0"/>
              <a:t>- number of audit failures</a:t>
            </a:r>
          </a:p>
        </p:txBody>
      </p:sp>
    </p:spTree>
    <p:extLst>
      <p:ext uri="{BB962C8B-B14F-4D97-AF65-F5344CB8AC3E}">
        <p14:creationId xmlns:p14="http://schemas.microsoft.com/office/powerpoint/2010/main" val="3170987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(4/6)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520545"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Set up the improvement initiative Activities include:</a:t>
            </a:r>
          </a:p>
          <a:p>
            <a:pPr marL="0" indent="0">
              <a:spcBef>
                <a:spcPts val="300"/>
              </a:spcBef>
              <a:buNone/>
              <a:defRPr/>
            </a:pPr>
            <a:r>
              <a:rPr lang="en-GB" sz="1300" dirty="0"/>
              <a:t>- deciding on actions and building them into a coherent strategy</a:t>
            </a:r>
          </a:p>
          <a:p>
            <a:pPr marL="0" indent="0">
              <a:spcBef>
                <a:spcPts val="300"/>
              </a:spcBef>
              <a:buNone/>
              <a:defRPr/>
            </a:pPr>
            <a:r>
              <a:rPr lang="en-GB" sz="1300" dirty="0"/>
              <a:t>- planning the work required</a:t>
            </a:r>
          </a:p>
          <a:p>
            <a:pPr marL="0" indent="0">
              <a:spcBef>
                <a:spcPts val="300"/>
              </a:spcBef>
              <a:buNone/>
              <a:defRPr/>
            </a:pPr>
            <a:r>
              <a:rPr lang="en-GB" sz="1300" dirty="0"/>
              <a:t>- working with key people to sell benefits and impact</a:t>
            </a:r>
          </a:p>
          <a:p>
            <a:pPr marL="0" indent="0">
              <a:spcBef>
                <a:spcPts val="300"/>
              </a:spcBef>
              <a:buNone/>
              <a:defRPr/>
            </a:pPr>
            <a:r>
              <a:rPr lang="en-GB" sz="1300" dirty="0"/>
              <a:t>- communicating with employees and stakeholders</a:t>
            </a:r>
          </a:p>
          <a:p>
            <a:pPr marL="0" indent="0">
              <a:spcBef>
                <a:spcPts val="300"/>
              </a:spcBef>
              <a:buNone/>
              <a:defRPr/>
            </a:pPr>
            <a:r>
              <a:rPr lang="en-GB" sz="1300" dirty="0"/>
              <a:t>- establishing rapid feedback channels</a:t>
            </a:r>
          </a:p>
        </p:txBody>
      </p:sp>
    </p:spTree>
    <p:extLst>
      <p:ext uri="{BB962C8B-B14F-4D97-AF65-F5344CB8AC3E}">
        <p14:creationId xmlns:p14="http://schemas.microsoft.com/office/powerpoint/2010/main" val="34084004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(5/6)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520545"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Progress incrementally with feedback This step can include any of the four dimensions of service management. E.g.:</a:t>
            </a:r>
          </a:p>
          <a:p>
            <a:pPr marL="0" indent="0">
              <a:spcBef>
                <a:spcPts val="300"/>
              </a:spcBef>
              <a:buNone/>
              <a:defRPr/>
            </a:pPr>
            <a:r>
              <a:rPr lang="en-GB" sz="1300" dirty="0"/>
              <a:t>- pilot specific tasks to leverage quick wins</a:t>
            </a:r>
          </a:p>
          <a:p>
            <a:pPr marL="0" indent="0">
              <a:spcBef>
                <a:spcPts val="300"/>
              </a:spcBef>
              <a:buNone/>
              <a:defRPr/>
            </a:pPr>
            <a:r>
              <a:rPr lang="en-GB" sz="1300" dirty="0"/>
              <a:t>- periodically analyse quantitative or qualitative feedback, and adjust the shift-left approach</a:t>
            </a:r>
          </a:p>
          <a:p>
            <a:pPr marL="0" indent="0">
              <a:spcBef>
                <a:spcPts val="300"/>
              </a:spcBef>
              <a:buNone/>
              <a:defRPr/>
            </a:pPr>
            <a:r>
              <a:rPr lang="en-GB" sz="1300" dirty="0"/>
              <a:t>- move a percentage or a number of tasks per month							</a:t>
            </a:r>
            <a:br>
              <a:rPr lang="en-GB" sz="1300" dirty="0"/>
            </a:br>
            <a:r>
              <a:rPr lang="en-GB" sz="1300" dirty="0"/>
              <a:t>- benchmark current performance</a:t>
            </a:r>
          </a:p>
          <a:p>
            <a:pPr marL="0" indent="0">
              <a:spcBef>
                <a:spcPts val="300"/>
              </a:spcBef>
              <a:buNone/>
              <a:defRPr/>
            </a:pPr>
            <a:r>
              <a:rPr lang="en-GB" sz="1300" dirty="0"/>
              <a:t>- retrain or redeploy staff</a:t>
            </a:r>
          </a:p>
          <a:p>
            <a:pPr marL="0" indent="0">
              <a:spcBef>
                <a:spcPts val="300"/>
              </a:spcBef>
              <a:buNone/>
              <a:defRPr/>
            </a:pPr>
            <a:r>
              <a:rPr lang="en-GB" sz="1300" dirty="0"/>
              <a:t>- review changing roles and responsibilities</a:t>
            </a:r>
          </a:p>
          <a:p>
            <a:pPr marL="0" indent="0">
              <a:spcBef>
                <a:spcPts val="300"/>
              </a:spcBef>
              <a:buNone/>
              <a:defRPr/>
            </a:pPr>
            <a:r>
              <a:rPr lang="en-GB" sz="1300" dirty="0"/>
              <a:t>- adopt new processes or work instructions</a:t>
            </a:r>
          </a:p>
          <a:p>
            <a:pPr marL="0" indent="0">
              <a:spcBef>
                <a:spcPts val="300"/>
              </a:spcBef>
              <a:buNone/>
              <a:defRPr/>
            </a:pPr>
            <a:r>
              <a:rPr lang="en-GB" sz="1300" dirty="0"/>
              <a:t>- implement or change automation</a:t>
            </a:r>
          </a:p>
          <a:p>
            <a:pPr marL="0" indent="0">
              <a:spcBef>
                <a:spcPts val="300"/>
              </a:spcBef>
              <a:buNone/>
              <a:defRPr/>
            </a:pPr>
            <a:r>
              <a:rPr lang="en-GB" sz="1300" dirty="0"/>
              <a:t>- review and modify contracts with partners and suppliers</a:t>
            </a:r>
          </a:p>
          <a:p>
            <a:pPr marL="0" indent="0">
              <a:spcBef>
                <a:spcPts val="300"/>
              </a:spcBef>
              <a:buNone/>
              <a:defRPr/>
            </a:pPr>
            <a:r>
              <a:rPr lang="en-GB" sz="1300" dirty="0"/>
              <a:t>- update the service catalogue</a:t>
            </a:r>
          </a:p>
          <a:p>
            <a:pPr marL="0" indent="0">
              <a:spcBef>
                <a:spcPts val="300"/>
              </a:spcBef>
              <a:buNone/>
              <a:defRPr/>
            </a:pPr>
            <a:r>
              <a:rPr lang="en-GB" sz="1300" dirty="0"/>
              <a:t>- define new measurements to track benefits</a:t>
            </a:r>
          </a:p>
          <a:p>
            <a:pPr marL="0" indent="0">
              <a:spcBef>
                <a:spcPts val="300"/>
              </a:spcBef>
              <a:buNone/>
              <a:defRPr/>
            </a:pPr>
            <a:endParaRPr lang="en-GB" sz="1300" dirty="0"/>
          </a:p>
        </p:txBody>
      </p:sp>
    </p:spTree>
    <p:extLst>
      <p:ext uri="{BB962C8B-B14F-4D97-AF65-F5344CB8AC3E}">
        <p14:creationId xmlns:p14="http://schemas.microsoft.com/office/powerpoint/2010/main" val="14947838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a:bodyPr>
          <a:lstStyle/>
          <a:p>
            <a:r>
              <a:rPr lang="en-US" noProof="0" dirty="0"/>
              <a:t>Building a shift-left approach (6/6)</a:t>
            </a:r>
          </a:p>
        </p:txBody>
      </p:sp>
      <p:sp>
        <p:nvSpPr>
          <p:cNvPr id="3" name="Platshållare för innehåll 2">
            <a:extLst>
              <a:ext uri="{FF2B5EF4-FFF2-40B4-BE49-F238E27FC236}">
                <a16:creationId xmlns:a16="http://schemas.microsoft.com/office/drawing/2014/main" id="{DFB4B867-B12B-2C49-BD6D-8927AFA6C352}"/>
              </a:ext>
            </a:extLst>
          </p:cNvPr>
          <p:cNvSpPr>
            <a:spLocks noGrp="1"/>
          </p:cNvSpPr>
          <p:nvPr>
            <p:ph idx="1"/>
          </p:nvPr>
        </p:nvSpPr>
        <p:spPr>
          <a:xfrm>
            <a:off x="457199" y="1156508"/>
            <a:ext cx="8520545" cy="3496516"/>
          </a:xfrm>
        </p:spPr>
        <p:txBody>
          <a:bodyPr>
            <a:noAutofit/>
          </a:bodyPr>
          <a:lstStyle/>
          <a:p>
            <a:pPr marL="0" lvl="0" indent="0">
              <a:spcBef>
                <a:spcPct val="30000"/>
              </a:spcBef>
              <a:buNone/>
              <a:defRPr/>
            </a:pPr>
            <a:r>
              <a:rPr lang="en-GB" b="1" dirty="0"/>
              <a:t>Step Activities</a:t>
            </a:r>
          </a:p>
          <a:p>
            <a:pPr marL="0" indent="0">
              <a:spcBef>
                <a:spcPct val="30000"/>
              </a:spcBef>
              <a:buNone/>
              <a:defRPr/>
            </a:pPr>
            <a:r>
              <a:rPr lang="en-GB" sz="1400" b="1" i="1" dirty="0"/>
              <a:t>Review outcomes On a periodic basis, or when the initiative ends, it is important to:	</a:t>
            </a:r>
            <a:r>
              <a:rPr lang="en-GB" sz="1400" dirty="0"/>
              <a:t>	</a:t>
            </a:r>
            <a:br>
              <a:rPr lang="en-GB" sz="1400" dirty="0"/>
            </a:br>
            <a:r>
              <a:rPr lang="en-GB" sz="1300" dirty="0"/>
              <a:t>- identify the achieved benefits, as well as the lessons learned</a:t>
            </a:r>
          </a:p>
          <a:p>
            <a:pPr marL="0" indent="0">
              <a:spcBef>
                <a:spcPct val="30000"/>
              </a:spcBef>
              <a:buNone/>
              <a:defRPr/>
            </a:pPr>
            <a:r>
              <a:rPr lang="en-GB" sz="1300" dirty="0"/>
              <a:t>- communicate the achieved benefits to employees, customers, and stakeholders</a:t>
            </a:r>
          </a:p>
        </p:txBody>
      </p:sp>
    </p:spTree>
    <p:extLst>
      <p:ext uri="{BB962C8B-B14F-4D97-AF65-F5344CB8AC3E}">
        <p14:creationId xmlns:p14="http://schemas.microsoft.com/office/powerpoint/2010/main" val="27180906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How to prioritize work</a:t>
            </a:r>
          </a:p>
        </p:txBody>
      </p:sp>
      <p:pic>
        <p:nvPicPr>
          <p:cNvPr id="7" name="Platshållare för innehåll 6" descr="How to Prioritize">
            <a:extLst>
              <a:ext uri="{FF2B5EF4-FFF2-40B4-BE49-F238E27FC236}">
                <a16:creationId xmlns:a16="http://schemas.microsoft.com/office/drawing/2014/main" id="{95340E97-7F33-6340-AEFF-D7CD2FDABE1C}"/>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742278" y="1185761"/>
            <a:ext cx="2235466" cy="1385989"/>
          </a:xfrm>
          <a:prstGeom prst="rect">
            <a:avLst/>
          </a:prstGeom>
          <a:ln>
            <a:noFill/>
          </a:ln>
          <a:effectLst>
            <a:outerShdw blurRad="292100" dist="139700" dir="2700000" algn="tl" rotWithShape="0">
              <a:srgbClr val="333333">
                <a:alpha val="65000"/>
              </a:srgbClr>
            </a:outerShdw>
          </a:effectLst>
        </p:spPr>
      </p:pic>
      <p:sp>
        <p:nvSpPr>
          <p:cNvPr id="9" name="Rektangel 8">
            <a:extLst>
              <a:ext uri="{FF2B5EF4-FFF2-40B4-BE49-F238E27FC236}">
                <a16:creationId xmlns:a16="http://schemas.microsoft.com/office/drawing/2014/main" id="{66FB0EE6-DD21-7243-968F-26EAAA213E85}"/>
              </a:ext>
            </a:extLst>
          </p:cNvPr>
          <p:cNvSpPr/>
          <p:nvPr/>
        </p:nvSpPr>
        <p:spPr>
          <a:xfrm>
            <a:off x="457200" y="1115913"/>
            <a:ext cx="8520544" cy="3502497"/>
          </a:xfrm>
          <a:prstGeom prst="rect">
            <a:avLst/>
          </a:prstGeom>
        </p:spPr>
        <p:txBody>
          <a:bodyPr wrap="square">
            <a:spAutoFit/>
          </a:bodyPr>
          <a:lstStyle/>
          <a:p>
            <a:pPr lvl="0" eaLnBrk="1" hangingPunct="1">
              <a:spcBef>
                <a:spcPct val="30000"/>
              </a:spcBef>
              <a:defRPr/>
            </a:pPr>
            <a:r>
              <a:rPr lang="en-GB" sz="1500">
                <a:latin typeface="Calibri Light" panose="020F0302020204030204" pitchFamily="34" charset="0"/>
                <a:cs typeface="Calibri Light" panose="020F0302020204030204" pitchFamily="34" charset="0"/>
              </a:rPr>
              <a:t>The prioritization of work can occur at different levels of granularity, with </a:t>
            </a:r>
            <a:br>
              <a:rPr lang="en-GB" sz="1500">
                <a:latin typeface="Calibri Light" panose="020F0302020204030204" pitchFamily="34" charset="0"/>
                <a:cs typeface="Calibri Light" panose="020F0302020204030204" pitchFamily="34" charset="0"/>
              </a:rPr>
            </a:br>
            <a:r>
              <a:rPr lang="en-GB" sz="1500">
                <a:latin typeface="Calibri Light" panose="020F0302020204030204" pitchFamily="34" charset="0"/>
                <a:cs typeface="Calibri Light" panose="020F0302020204030204" pitchFamily="34" charset="0"/>
              </a:rPr>
              <a:t>different implications on the wider system, and with different levels of </a:t>
            </a:r>
            <a:br>
              <a:rPr lang="en-GB" sz="1500">
                <a:latin typeface="Calibri Light" panose="020F0302020204030204" pitchFamily="34" charset="0"/>
                <a:cs typeface="Calibri Light" panose="020F0302020204030204" pitchFamily="34" charset="0"/>
              </a:rPr>
            </a:br>
            <a:r>
              <a:rPr lang="en-GB" sz="1500">
                <a:latin typeface="Calibri Light" panose="020F0302020204030204" pitchFamily="34" charset="0"/>
                <a:cs typeface="Calibri Light" panose="020F0302020204030204" pitchFamily="34" charset="0"/>
              </a:rPr>
              <a:t>impact on user or customer experience. </a:t>
            </a:r>
          </a:p>
          <a:p>
            <a:pPr lvl="0" eaLnBrk="1" hangingPunct="1">
              <a:spcBef>
                <a:spcPct val="30000"/>
              </a:spcBef>
              <a:defRPr/>
            </a:pPr>
            <a:endParaRPr lang="en-GB" sz="1200">
              <a:latin typeface="Calibri Light" panose="020F0302020204030204" pitchFamily="34" charset="0"/>
              <a:cs typeface="Calibri Light" panose="020F0302020204030204" pitchFamily="34" charset="0"/>
            </a:endParaRPr>
          </a:p>
          <a:p>
            <a:pPr lvl="0" eaLnBrk="1" hangingPunct="1">
              <a:spcBef>
                <a:spcPct val="30000"/>
              </a:spcBef>
              <a:defRPr/>
            </a:pPr>
            <a:r>
              <a:rPr lang="en-GB" sz="1500">
                <a:latin typeface="Calibri Light" panose="020F0302020204030204" pitchFamily="34" charset="0"/>
                <a:cs typeface="Calibri Light" panose="020F0302020204030204" pitchFamily="34" charset="0"/>
              </a:rPr>
              <a:t>For example:</a:t>
            </a:r>
          </a:p>
          <a:p>
            <a:pPr marL="285750" lvl="0" indent="-285750" eaLnBrk="1" hangingPunct="1">
              <a:spcBef>
                <a:spcPct val="30000"/>
              </a:spcBef>
              <a:buFont typeface="Arial" panose="020B0604020202020204" pitchFamily="34" charset="0"/>
              <a:buChar char="•"/>
              <a:defRPr/>
            </a:pPr>
            <a:r>
              <a:rPr lang="en-GB" sz="1400">
                <a:latin typeface="Calibri Light" panose="020F0302020204030204" pitchFamily="34" charset="0"/>
                <a:cs typeface="Calibri Light" panose="020F0302020204030204" pitchFamily="34" charset="0"/>
              </a:rPr>
              <a:t>Prioritization conducted at a </a:t>
            </a:r>
            <a:r>
              <a:rPr lang="en-GB" sz="1400" b="1">
                <a:latin typeface="Calibri Light" panose="020F0302020204030204" pitchFamily="34" charset="0"/>
                <a:cs typeface="Calibri Light" panose="020F0302020204030204" pitchFamily="34" charset="0"/>
              </a:rPr>
              <a:t>value stream level </a:t>
            </a:r>
            <a:r>
              <a:rPr lang="en-GB" sz="1400">
                <a:latin typeface="Calibri Light" panose="020F0302020204030204" pitchFamily="34" charset="0"/>
                <a:cs typeface="Calibri Light" panose="020F0302020204030204" pitchFamily="34" charset="0"/>
              </a:rPr>
              <a:t>increases the need to manage </a:t>
            </a:r>
            <a:br>
              <a:rPr lang="en-GB" sz="1400">
                <a:latin typeface="Calibri Light" panose="020F0302020204030204" pitchFamily="34" charset="0"/>
                <a:cs typeface="Calibri Light" panose="020F0302020204030204" pitchFamily="34" charset="0"/>
              </a:rPr>
            </a:br>
            <a:r>
              <a:rPr lang="en-GB" sz="1400">
                <a:latin typeface="Calibri Light" panose="020F0302020204030204" pitchFamily="34" charset="0"/>
                <a:cs typeface="Calibri Light" panose="020F0302020204030204" pitchFamily="34" charset="0"/>
              </a:rPr>
              <a:t>user or customer expectations, keep them engaged, and provide regular status </a:t>
            </a:r>
            <a:br>
              <a:rPr lang="en-GB" sz="1400">
                <a:latin typeface="Calibri Light" panose="020F0302020204030204" pitchFamily="34" charset="0"/>
                <a:cs typeface="Calibri Light" panose="020F0302020204030204" pitchFamily="34" charset="0"/>
              </a:rPr>
            </a:br>
            <a:r>
              <a:rPr lang="en-GB" sz="1400">
                <a:latin typeface="Calibri Light" panose="020F0302020204030204" pitchFamily="34" charset="0"/>
                <a:cs typeface="Calibri Light" panose="020F0302020204030204" pitchFamily="34" charset="0"/>
              </a:rPr>
              <a:t>updates. This is because, from their perspective, value realization is being delayed.</a:t>
            </a:r>
          </a:p>
          <a:p>
            <a:pPr marL="285750" lvl="0" indent="-285750" eaLnBrk="1" hangingPunct="1">
              <a:spcBef>
                <a:spcPct val="30000"/>
              </a:spcBef>
              <a:buFont typeface="Arial" panose="020B0604020202020204" pitchFamily="34" charset="0"/>
              <a:buChar char="•"/>
              <a:defRPr/>
            </a:pPr>
            <a:r>
              <a:rPr lang="en-GB" sz="1400">
                <a:latin typeface="Calibri Light" panose="020F0302020204030204" pitchFamily="34" charset="0"/>
                <a:cs typeface="Calibri Light" panose="020F0302020204030204" pitchFamily="34" charset="0"/>
              </a:rPr>
              <a:t>Prioritization conducted at a </a:t>
            </a:r>
            <a:r>
              <a:rPr lang="en-GB" sz="1400" b="1">
                <a:latin typeface="Calibri Light" panose="020F0302020204030204" pitchFamily="34" charset="0"/>
                <a:cs typeface="Calibri Light" panose="020F0302020204030204" pitchFamily="34" charset="0"/>
              </a:rPr>
              <a:t>value stream step, action, or task </a:t>
            </a:r>
            <a:r>
              <a:rPr lang="en-GB" sz="1400">
                <a:latin typeface="Calibri Light" panose="020F0302020204030204" pitchFamily="34" charset="0"/>
                <a:cs typeface="Calibri Light" panose="020F0302020204030204" pitchFamily="34" charset="0"/>
              </a:rPr>
              <a:t>level can result in the flow of work being constrained to the point that resources waiting to be used later in the value stream remain idle or a build-up of work (in a queue or a backlog) forms earlier in the value stream. This phenomenon is commonly referred to as ‘creating a bottleneck’ or ‘creating a constraint’.</a:t>
            </a:r>
            <a:endParaRPr lang="en-GB" sz="1600">
              <a:latin typeface="Calibri Light" panose="020F0302020204030204" pitchFamily="34" charset="0"/>
              <a:cs typeface="Calibri Light" panose="020F0302020204030204" pitchFamily="34" charset="0"/>
            </a:endParaRPr>
          </a:p>
          <a:p>
            <a:pPr lvl="0" eaLnBrk="1" hangingPunct="1">
              <a:spcBef>
                <a:spcPct val="30000"/>
              </a:spcBef>
              <a:defRPr/>
            </a:pPr>
            <a:endParaRPr lang="en-GB" sz="1200">
              <a:latin typeface="Calibri Light" panose="020F0302020204030204" pitchFamily="34" charset="0"/>
              <a:cs typeface="Calibri Light" panose="020F0302020204030204" pitchFamily="34" charset="0"/>
            </a:endParaRPr>
          </a:p>
          <a:p>
            <a:pPr lvl="0" eaLnBrk="1" hangingPunct="1">
              <a:spcBef>
                <a:spcPct val="30000"/>
              </a:spcBef>
              <a:defRPr/>
            </a:pPr>
            <a:r>
              <a:rPr lang="en-GB" sz="1500">
                <a:latin typeface="Calibri Light" panose="020F0302020204030204" pitchFamily="34" charset="0"/>
                <a:cs typeface="Calibri Light" panose="020F0302020204030204" pitchFamily="34" charset="0"/>
              </a:rPr>
              <a:t>There are many different techniques for prioritizing work and thereby minimizing queues and wait times.</a:t>
            </a:r>
          </a:p>
        </p:txBody>
      </p:sp>
      <p:sp>
        <p:nvSpPr>
          <p:cNvPr id="10" name="textruta 9">
            <a:extLst>
              <a:ext uri="{FF2B5EF4-FFF2-40B4-BE49-F238E27FC236}">
                <a16:creationId xmlns:a16="http://schemas.microsoft.com/office/drawing/2014/main" id="{23F0E473-FF19-814C-9782-3006C33721D9}"/>
              </a:ext>
            </a:extLst>
          </p:cNvPr>
          <p:cNvSpPr txBox="1"/>
          <p:nvPr/>
        </p:nvSpPr>
        <p:spPr>
          <a:xfrm>
            <a:off x="1019432" y="4065373"/>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30742816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a:t>Prioritisation is context-specific</a:t>
            </a:r>
          </a:p>
        </p:txBody>
      </p:sp>
      <p:sp>
        <p:nvSpPr>
          <p:cNvPr id="3" name="Platshållare för innehåll 2">
            <a:extLst>
              <a:ext uri="{FF2B5EF4-FFF2-40B4-BE49-F238E27FC236}">
                <a16:creationId xmlns:a16="http://schemas.microsoft.com/office/drawing/2014/main" id="{299E3238-12BD-DC44-A867-117F0E292D75}"/>
              </a:ext>
            </a:extLst>
          </p:cNvPr>
          <p:cNvSpPr>
            <a:spLocks noGrp="1"/>
          </p:cNvSpPr>
          <p:nvPr>
            <p:ph idx="1"/>
          </p:nvPr>
        </p:nvSpPr>
        <p:spPr>
          <a:xfrm>
            <a:off x="457198" y="1208463"/>
            <a:ext cx="8520545" cy="3394075"/>
          </a:xfrm>
        </p:spPr>
        <p:txBody>
          <a:bodyPr/>
          <a:lstStyle/>
          <a:p>
            <a:pPr marL="0" indent="0">
              <a:buNone/>
            </a:pPr>
            <a:r>
              <a:rPr lang="en-GB"/>
              <a:t>It is important to note that prioritization techniques are context-specific; a technique that works for one environment or type of work might not work for another</a:t>
            </a:r>
          </a:p>
          <a:p>
            <a:pPr marL="0" indent="0">
              <a:buNone/>
            </a:pPr>
            <a:endParaRPr lang="en-GB" sz="1200"/>
          </a:p>
          <a:p>
            <a:pPr marL="0" indent="0">
              <a:buNone/>
            </a:pPr>
            <a:r>
              <a:rPr lang="en-GB"/>
              <a:t>It is also common to find more than one prioritization technique working in tandem. </a:t>
            </a:r>
            <a:br>
              <a:rPr lang="en-GB"/>
            </a:br>
            <a:br>
              <a:rPr lang="en-GB"/>
            </a:br>
            <a:r>
              <a:rPr lang="en-GB"/>
              <a:t>For example: </a:t>
            </a:r>
          </a:p>
          <a:p>
            <a:pPr>
              <a:buFont typeface="Arial" panose="020B0604020202020204" pitchFamily="34" charset="0"/>
              <a:buChar char="•"/>
            </a:pPr>
            <a:r>
              <a:rPr lang="en-GB" sz="1400"/>
              <a:t>In the Cost of Delay method, prioritization considers the </a:t>
            </a:r>
            <a:br>
              <a:rPr lang="en-GB" sz="1400"/>
            </a:br>
            <a:r>
              <a:rPr lang="en-GB" sz="1400"/>
              <a:t>economic impact or penalty over time.</a:t>
            </a:r>
          </a:p>
          <a:p>
            <a:pPr>
              <a:buFont typeface="Arial" panose="020B0604020202020204" pitchFamily="34" charset="0"/>
              <a:buChar char="•"/>
            </a:pPr>
            <a:r>
              <a:rPr lang="en-GB" sz="1400"/>
              <a:t>In the Weighted Shortest Job First (WSJF) method, </a:t>
            </a:r>
            <a:br>
              <a:rPr lang="en-GB" sz="1400"/>
            </a:br>
            <a:r>
              <a:rPr lang="en-GB" sz="1400"/>
              <a:t>prioritization considers the Cost of Delay and the </a:t>
            </a:r>
            <a:br>
              <a:rPr lang="en-GB" sz="1400"/>
            </a:br>
            <a:r>
              <a:rPr lang="en-GB" sz="1400"/>
              <a:t>duration of the work</a:t>
            </a:r>
          </a:p>
          <a:p>
            <a:pPr marL="0" indent="0">
              <a:buNone/>
            </a:pPr>
            <a:r>
              <a:rPr lang="en-GB"/>
              <a:t>A common technique to prioritize incidents is to consider </a:t>
            </a:r>
            <a:br>
              <a:rPr lang="en-GB"/>
            </a:br>
            <a:r>
              <a:rPr lang="en-GB"/>
              <a:t>impact (an economic factor) and urgency (a time factor).</a:t>
            </a:r>
          </a:p>
        </p:txBody>
      </p:sp>
      <p:sp>
        <p:nvSpPr>
          <p:cNvPr id="10" name="textruta 9">
            <a:extLst>
              <a:ext uri="{FF2B5EF4-FFF2-40B4-BE49-F238E27FC236}">
                <a16:creationId xmlns:a16="http://schemas.microsoft.com/office/drawing/2014/main" id="{23F0E473-FF19-814C-9782-3006C33721D9}"/>
              </a:ext>
            </a:extLst>
          </p:cNvPr>
          <p:cNvSpPr txBox="1"/>
          <p:nvPr/>
        </p:nvSpPr>
        <p:spPr>
          <a:xfrm>
            <a:off x="1019432" y="4065373"/>
            <a:ext cx="184731" cy="369332"/>
          </a:xfrm>
          <a:prstGeom prst="rect">
            <a:avLst/>
          </a:prstGeom>
          <a:noFill/>
        </p:spPr>
        <p:txBody>
          <a:bodyPr wrap="none" rtlCol="0">
            <a:spAutoFit/>
          </a:bodyPr>
          <a:lstStyle/>
          <a:p>
            <a:endParaRPr lang="sv-SE"/>
          </a:p>
        </p:txBody>
      </p:sp>
      <p:pic>
        <p:nvPicPr>
          <p:cNvPr id="5" name="Bildobjekt 4">
            <a:extLst>
              <a:ext uri="{FF2B5EF4-FFF2-40B4-BE49-F238E27FC236}">
                <a16:creationId xmlns:a16="http://schemas.microsoft.com/office/drawing/2014/main" id="{AF86DADF-D744-5A4F-B171-5090526840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9442" y="2330245"/>
            <a:ext cx="3213549" cy="2333420"/>
          </a:xfrm>
          <a:prstGeom prst="rect">
            <a:avLst/>
          </a:prstGeom>
        </p:spPr>
      </p:pic>
    </p:spTree>
    <p:extLst>
      <p:ext uri="{BB962C8B-B14F-4D97-AF65-F5344CB8AC3E}">
        <p14:creationId xmlns:p14="http://schemas.microsoft.com/office/powerpoint/2010/main" val="1599559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30182A-5E4C-0B44-ADC9-AC9C1C37CD9B}"/>
              </a:ext>
            </a:extLst>
          </p:cNvPr>
          <p:cNvSpPr>
            <a:spLocks noGrp="1"/>
          </p:cNvSpPr>
          <p:nvPr>
            <p:ph type="title"/>
          </p:nvPr>
        </p:nvSpPr>
        <p:spPr/>
        <p:txBody>
          <a:bodyPr/>
          <a:lstStyle/>
          <a:p>
            <a:r>
              <a:rPr lang="en-GB" dirty="0"/>
              <a:t>Governance</a:t>
            </a:r>
          </a:p>
        </p:txBody>
      </p:sp>
      <p:sp>
        <p:nvSpPr>
          <p:cNvPr id="3" name="Platshållare för innehåll 2">
            <a:extLst>
              <a:ext uri="{FF2B5EF4-FFF2-40B4-BE49-F238E27FC236}">
                <a16:creationId xmlns:a16="http://schemas.microsoft.com/office/drawing/2014/main" id="{7F8C9C5F-621A-E745-8FE0-5CF9837F7B31}"/>
              </a:ext>
            </a:extLst>
          </p:cNvPr>
          <p:cNvSpPr>
            <a:spLocks noGrp="1"/>
          </p:cNvSpPr>
          <p:nvPr>
            <p:ph idx="1"/>
          </p:nvPr>
        </p:nvSpPr>
        <p:spPr>
          <a:xfrm>
            <a:off x="457198" y="1208463"/>
            <a:ext cx="8520545" cy="3394075"/>
          </a:xfrm>
        </p:spPr>
        <p:txBody>
          <a:bodyPr/>
          <a:lstStyle/>
          <a:p>
            <a:pPr marL="0" indent="0">
              <a:buNone/>
            </a:pPr>
            <a:r>
              <a:rPr lang="en-GB" dirty="0"/>
              <a:t>Governance is the means by which an organization is </a:t>
            </a:r>
            <a:r>
              <a:rPr lang="en-GB" b="1" dirty="0"/>
              <a:t>directed and controlled</a:t>
            </a:r>
            <a:r>
              <a:rPr lang="en-GB" dirty="0"/>
              <a:t>. </a:t>
            </a:r>
          </a:p>
          <a:p>
            <a:pPr marL="0" indent="0">
              <a:buNone/>
            </a:pPr>
            <a:endParaRPr lang="en-GB" sz="1200" dirty="0"/>
          </a:p>
          <a:p>
            <a:pPr marL="0" indent="0">
              <a:buNone/>
            </a:pPr>
            <a:r>
              <a:rPr lang="en-GB" dirty="0"/>
              <a:t>The role and position of governance in the ITIL Service Value System (SVS) will vary depending on how the SVS is applied in an organization.</a:t>
            </a:r>
          </a:p>
          <a:p>
            <a:pPr marL="0" indent="0">
              <a:buNone/>
            </a:pPr>
            <a:endParaRPr lang="en-GB" sz="1200" dirty="0"/>
          </a:p>
          <a:p>
            <a:pPr marL="0" indent="0">
              <a:buNone/>
            </a:pPr>
            <a:r>
              <a:rPr lang="en-GB" dirty="0"/>
              <a:t>The governance function of an organization has three main responsibilities:</a:t>
            </a:r>
          </a:p>
          <a:p>
            <a:pPr>
              <a:buFont typeface="Arial" panose="020B0604020202020204" pitchFamily="34" charset="0"/>
              <a:buChar char="•"/>
            </a:pPr>
            <a:r>
              <a:rPr lang="en-GB" b="1" dirty="0"/>
              <a:t>Evaluate</a:t>
            </a:r>
            <a:r>
              <a:rPr lang="en-GB" dirty="0"/>
              <a:t> – to identify the right options and objectives for the organization</a:t>
            </a:r>
          </a:p>
          <a:p>
            <a:pPr>
              <a:buFont typeface="Arial" panose="020B0604020202020204" pitchFamily="34" charset="0"/>
              <a:buChar char="•"/>
            </a:pPr>
            <a:r>
              <a:rPr lang="en-GB" b="1" dirty="0"/>
              <a:t>Direct</a:t>
            </a:r>
            <a:r>
              <a:rPr lang="en-GB" dirty="0"/>
              <a:t> – to point out the right direction and set overall objectives for the organization</a:t>
            </a:r>
          </a:p>
          <a:p>
            <a:pPr>
              <a:buFont typeface="Arial" panose="020B0604020202020204" pitchFamily="34" charset="0"/>
              <a:buChar char="•"/>
            </a:pPr>
            <a:r>
              <a:rPr lang="en-GB" b="1" dirty="0"/>
              <a:t>Monitor</a:t>
            </a:r>
            <a:r>
              <a:rPr lang="en-GB" dirty="0"/>
              <a:t> – to follow up on the management and realisation of agreed objectives</a:t>
            </a:r>
          </a:p>
          <a:p>
            <a:pPr marL="0" indent="0">
              <a:buNone/>
            </a:pPr>
            <a:endParaRPr lang="en-GB" sz="1200" dirty="0"/>
          </a:p>
          <a:p>
            <a:pPr marL="0" indent="0">
              <a:buNone/>
            </a:pPr>
            <a:r>
              <a:rPr lang="en-GB" dirty="0"/>
              <a:t>The acronym </a:t>
            </a:r>
            <a:r>
              <a:rPr lang="en-GB" b="1" dirty="0"/>
              <a:t>EDM</a:t>
            </a:r>
            <a:r>
              <a:rPr lang="en-GB" dirty="0"/>
              <a:t> is commonly used to refer to these three distinct responsibilities. It’s important to understand the reason for the separation and the difference between the three.</a:t>
            </a:r>
          </a:p>
        </p:txBody>
      </p:sp>
    </p:spTree>
    <p:extLst>
      <p:ext uri="{BB962C8B-B14F-4D97-AF65-F5344CB8AC3E}">
        <p14:creationId xmlns:p14="http://schemas.microsoft.com/office/powerpoint/2010/main" val="41296967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normAutofit fontScale="90000"/>
          </a:bodyPr>
          <a:lstStyle/>
          <a:p>
            <a:r>
              <a:rPr lang="en-US" dirty="0"/>
              <a:t>Commercial and sourcing considerations</a:t>
            </a:r>
            <a:endParaRPr lang="en-US" noProof="0" dirty="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491493"/>
            <a:ext cx="8349345" cy="34397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sz="1400" dirty="0">
                <a:solidFill>
                  <a:schemeClr val="tx1"/>
                </a:solidFill>
              </a:rPr>
              <a:t>The service provider has the option of creating the service components themselves, or obtaining them from partners or suppliers.</a:t>
            </a:r>
          </a:p>
          <a:p>
            <a:pPr marL="0" indent="0">
              <a:buNone/>
            </a:pPr>
            <a:endParaRPr lang="en-GB" sz="1400" dirty="0">
              <a:solidFill>
                <a:schemeClr val="tx1"/>
              </a:solidFill>
            </a:endParaRPr>
          </a:p>
          <a:p>
            <a:pPr marL="0" indent="0">
              <a:buNone/>
            </a:pPr>
            <a:r>
              <a:rPr lang="en-GB" sz="1400" dirty="0">
                <a:solidFill>
                  <a:schemeClr val="tx1"/>
                </a:solidFill>
              </a:rPr>
              <a:t>It is important to remember:</a:t>
            </a:r>
          </a:p>
          <a:p>
            <a:pPr marL="0" indent="0">
              <a:buNone/>
            </a:pPr>
            <a:endParaRPr lang="en-GB" sz="1100" dirty="0">
              <a:solidFill>
                <a:schemeClr val="tx1"/>
              </a:solidFill>
            </a:endParaRPr>
          </a:p>
          <a:p>
            <a:pPr marL="0" indent="0">
              <a:buNone/>
            </a:pPr>
            <a:r>
              <a:rPr lang="en-GB" sz="1400" dirty="0">
                <a:solidFill>
                  <a:schemeClr val="tx1"/>
                </a:solidFill>
              </a:rPr>
              <a:t>A </a:t>
            </a:r>
            <a:r>
              <a:rPr lang="en-GB" sz="1400" b="1" dirty="0">
                <a:solidFill>
                  <a:schemeClr val="tx1"/>
                </a:solidFill>
              </a:rPr>
              <a:t>partner </a:t>
            </a:r>
            <a:r>
              <a:rPr lang="en-GB" sz="1400" dirty="0">
                <a:solidFill>
                  <a:schemeClr val="tx1"/>
                </a:solidFill>
              </a:rPr>
              <a:t>is an organization that provides products and services to consumers and works closely with its consumers to achieve common goals and objectives. </a:t>
            </a:r>
            <a:endParaRPr lang="en-GB" sz="1400" dirty="0"/>
          </a:p>
          <a:p>
            <a:pPr marL="0" indent="0">
              <a:buNone/>
            </a:pPr>
            <a:r>
              <a:rPr lang="en-GB" sz="1400" dirty="0">
                <a:solidFill>
                  <a:schemeClr val="tx1"/>
                </a:solidFill>
              </a:rPr>
              <a:t>A </a:t>
            </a:r>
            <a:r>
              <a:rPr lang="en-GB" sz="1400" b="1" dirty="0">
                <a:solidFill>
                  <a:schemeClr val="tx1"/>
                </a:solidFill>
              </a:rPr>
              <a:t>supplier</a:t>
            </a:r>
            <a:r>
              <a:rPr lang="en-GB" sz="1400" dirty="0">
                <a:solidFill>
                  <a:schemeClr val="tx1"/>
                </a:solidFill>
              </a:rPr>
              <a:t> is an organization that provides products and services to consumers but does not have goals or objectives in common with its consumers. </a:t>
            </a:r>
            <a:endParaRPr lang="en-GB" sz="1400" dirty="0"/>
          </a:p>
          <a:p>
            <a:pPr marL="0" indent="0">
              <a:buNone/>
            </a:pPr>
            <a:r>
              <a:rPr lang="en-GB" sz="1400" b="1" dirty="0">
                <a:solidFill>
                  <a:schemeClr val="tx1"/>
                </a:solidFill>
              </a:rPr>
              <a:t>‘Vendor’ </a:t>
            </a:r>
            <a:r>
              <a:rPr lang="en-GB" sz="1400" dirty="0">
                <a:solidFill>
                  <a:schemeClr val="tx1"/>
                </a:solidFill>
              </a:rPr>
              <a:t>is a generic term used to describe any organization that sells a product or service to a customer. From the service consumer’s perspective, a vendor can either be a partner or a supplier, or it can have no direct service relationship with the service consumer. A vendor can also be a partner in some areas and a supplier in others.</a:t>
            </a:r>
          </a:p>
        </p:txBody>
      </p:sp>
    </p:spTree>
    <p:extLst>
      <p:ext uri="{BB962C8B-B14F-4D97-AF65-F5344CB8AC3E}">
        <p14:creationId xmlns:p14="http://schemas.microsoft.com/office/powerpoint/2010/main" val="37099021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dirty="0"/>
              <a:t>‘Build vs buy’ considerations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045175"/>
            <a:ext cx="8686802" cy="3557723"/>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sz="1200" b="1" dirty="0">
                <a:solidFill>
                  <a:schemeClr val="tx1"/>
                </a:solidFill>
              </a:rPr>
              <a:t>Building service components using existing resources works better in contexts where: </a:t>
            </a:r>
          </a:p>
          <a:p>
            <a:pPr marL="171450" indent="-171450">
              <a:spcBef>
                <a:spcPts val="200"/>
              </a:spcBef>
              <a:buFont typeface="Arial" panose="020B0604020202020204" pitchFamily="34" charset="0"/>
              <a:buChar char="•"/>
            </a:pPr>
            <a:r>
              <a:rPr lang="en-GB" sz="1200" dirty="0">
                <a:solidFill>
                  <a:schemeClr val="tx1"/>
                </a:solidFill>
              </a:rPr>
              <a:t>the service component heavily relies on knowledge of the organization and its business </a:t>
            </a:r>
          </a:p>
          <a:p>
            <a:pPr marL="171450" indent="-171450">
              <a:spcBef>
                <a:spcPts val="200"/>
              </a:spcBef>
              <a:buFont typeface="Arial" panose="020B0604020202020204" pitchFamily="34" charset="0"/>
              <a:buChar char="•"/>
            </a:pPr>
            <a:r>
              <a:rPr lang="en-GB" sz="1200" dirty="0">
                <a:solidFill>
                  <a:schemeClr val="tx1"/>
                </a:solidFill>
              </a:rPr>
              <a:t>customer demand for personalized products, services, or experience is high </a:t>
            </a:r>
          </a:p>
          <a:p>
            <a:pPr marL="171450" indent="-171450">
              <a:spcBef>
                <a:spcPts val="200"/>
              </a:spcBef>
              <a:buFont typeface="Arial" panose="020B0604020202020204" pitchFamily="34" charset="0"/>
              <a:buChar char="•"/>
            </a:pPr>
            <a:r>
              <a:rPr lang="en-GB" sz="1200" dirty="0">
                <a:solidFill>
                  <a:schemeClr val="tx1"/>
                </a:solidFill>
              </a:rPr>
              <a:t>the ecosystem is volatile or subject to rapid change </a:t>
            </a:r>
          </a:p>
          <a:p>
            <a:pPr marL="171450" indent="-171450">
              <a:spcBef>
                <a:spcPts val="200"/>
              </a:spcBef>
              <a:buFont typeface="Arial" panose="020B0604020202020204" pitchFamily="34" charset="0"/>
              <a:buChar char="•"/>
            </a:pPr>
            <a:r>
              <a:rPr lang="en-GB" sz="1200" dirty="0">
                <a:solidFill>
                  <a:schemeClr val="tx1"/>
                </a:solidFill>
              </a:rPr>
              <a:t>service components lack mass-market adoption </a:t>
            </a:r>
          </a:p>
          <a:p>
            <a:pPr marL="171450" indent="-171450">
              <a:spcBef>
                <a:spcPts val="200"/>
              </a:spcBef>
              <a:buFont typeface="Arial" panose="020B0604020202020204" pitchFamily="34" charset="0"/>
              <a:buChar char="•"/>
            </a:pPr>
            <a:r>
              <a:rPr lang="en-GB" sz="1200" dirty="0">
                <a:solidFill>
                  <a:schemeClr val="tx1"/>
                </a:solidFill>
              </a:rPr>
              <a:t>compliance to standards and policies is a high priority </a:t>
            </a:r>
          </a:p>
          <a:p>
            <a:pPr marL="171450" indent="-171450">
              <a:spcBef>
                <a:spcPts val="200"/>
              </a:spcBef>
              <a:buFont typeface="Arial" panose="020B0604020202020204" pitchFamily="34" charset="0"/>
              <a:buChar char="•"/>
            </a:pPr>
            <a:r>
              <a:rPr lang="en-GB" sz="1200" dirty="0">
                <a:solidFill>
                  <a:schemeClr val="tx1"/>
                </a:solidFill>
              </a:rPr>
              <a:t>the service provider is undergoing rapid growth or transformation, which can lead to inconsistent or changing requirements</a:t>
            </a:r>
          </a:p>
          <a:p>
            <a:pPr marL="171450" indent="-171450">
              <a:spcBef>
                <a:spcPts val="200"/>
              </a:spcBef>
              <a:buFont typeface="Arial" panose="020B0604020202020204" pitchFamily="34" charset="0"/>
              <a:buChar char="•"/>
            </a:pPr>
            <a:endParaRPr lang="en-GB" sz="1200" dirty="0">
              <a:solidFill>
                <a:schemeClr val="tx1"/>
              </a:solidFill>
            </a:endParaRPr>
          </a:p>
          <a:p>
            <a:pPr marL="0" indent="0">
              <a:buNone/>
            </a:pPr>
            <a:r>
              <a:rPr lang="en-GB" sz="1200" b="1" dirty="0">
                <a:solidFill>
                  <a:schemeClr val="tx1"/>
                </a:solidFill>
              </a:rPr>
              <a:t>Buying (or otherwise acquiring) service components from partners and suppliers works well when: </a:t>
            </a:r>
          </a:p>
          <a:p>
            <a:pPr marL="171450" indent="-171450">
              <a:spcBef>
                <a:spcPts val="200"/>
              </a:spcBef>
              <a:buFont typeface="Arial" panose="020B0604020202020204" pitchFamily="34" charset="0"/>
              <a:buChar char="•"/>
            </a:pPr>
            <a:r>
              <a:rPr lang="en-GB" sz="1200" dirty="0">
                <a:solidFill>
                  <a:schemeClr val="tx1"/>
                </a:solidFill>
              </a:rPr>
              <a:t>in-house resources are scarce or highly utilized in other areas </a:t>
            </a:r>
          </a:p>
          <a:p>
            <a:pPr marL="171450" indent="-171450">
              <a:spcBef>
                <a:spcPts val="200"/>
              </a:spcBef>
              <a:buFont typeface="Arial" panose="020B0604020202020204" pitchFamily="34" charset="0"/>
              <a:buChar char="•"/>
            </a:pPr>
            <a:r>
              <a:rPr lang="en-GB" sz="1200" dirty="0">
                <a:solidFill>
                  <a:schemeClr val="tx1"/>
                </a:solidFill>
              </a:rPr>
              <a:t>skills or competencies needed to create, operate, and maintain components are highly specialized and take time to build</a:t>
            </a:r>
          </a:p>
          <a:p>
            <a:pPr marL="171450" indent="-171450">
              <a:spcBef>
                <a:spcPts val="200"/>
              </a:spcBef>
              <a:buFont typeface="Arial" panose="020B0604020202020204" pitchFamily="34" charset="0"/>
              <a:buChar char="•"/>
            </a:pPr>
            <a:r>
              <a:rPr lang="en-GB" sz="1200" dirty="0">
                <a:solidFill>
                  <a:schemeClr val="tx1"/>
                </a:solidFill>
              </a:rPr>
              <a:t>the processes to build products and services are immature and need to be developed and implemented </a:t>
            </a:r>
          </a:p>
          <a:p>
            <a:pPr marL="171450" indent="-171450">
              <a:spcBef>
                <a:spcPts val="200"/>
              </a:spcBef>
              <a:buFont typeface="Arial" panose="020B0604020202020204" pitchFamily="34" charset="0"/>
              <a:buChar char="•"/>
            </a:pPr>
            <a:r>
              <a:rPr lang="en-GB" sz="1200" dirty="0">
                <a:solidFill>
                  <a:schemeClr val="tx1"/>
                </a:solidFill>
              </a:rPr>
              <a:t>components or services are highly commoditized </a:t>
            </a:r>
          </a:p>
          <a:p>
            <a:pPr marL="171450" indent="-171450">
              <a:spcBef>
                <a:spcPts val="200"/>
              </a:spcBef>
              <a:buFont typeface="Arial" panose="020B0604020202020204" pitchFamily="34" charset="0"/>
              <a:buChar char="•"/>
            </a:pPr>
            <a:r>
              <a:rPr lang="en-GB" sz="1200" dirty="0">
                <a:solidFill>
                  <a:schemeClr val="tx1"/>
                </a:solidFill>
              </a:rPr>
              <a:t>the demand for service components is low or subject to significant fluctuation</a:t>
            </a:r>
          </a:p>
          <a:p>
            <a:pPr marL="171450" indent="-171450">
              <a:spcBef>
                <a:spcPts val="200"/>
              </a:spcBef>
              <a:buFont typeface="Arial" panose="020B0604020202020204" pitchFamily="34" charset="0"/>
              <a:buChar char="•"/>
            </a:pPr>
            <a:r>
              <a:rPr lang="en-GB" sz="1200" dirty="0">
                <a:solidFill>
                  <a:schemeClr val="tx1"/>
                </a:solidFill>
              </a:rPr>
              <a:t>the service component is not core to the strategy, brand, or competitive differentiation of the service provider </a:t>
            </a:r>
          </a:p>
          <a:p>
            <a:pPr marL="171450" indent="-171450">
              <a:spcBef>
                <a:spcPts val="200"/>
              </a:spcBef>
              <a:buFont typeface="Arial" panose="020B0604020202020204" pitchFamily="34" charset="0"/>
              <a:buChar char="•"/>
            </a:pPr>
            <a:r>
              <a:rPr lang="en-GB" sz="1200" dirty="0">
                <a:solidFill>
                  <a:schemeClr val="tx1"/>
                </a:solidFill>
              </a:rPr>
              <a:t>creating the service component is predictable and repetitive work </a:t>
            </a:r>
          </a:p>
          <a:p>
            <a:pPr marL="171450" indent="-171450">
              <a:spcBef>
                <a:spcPts val="200"/>
              </a:spcBef>
              <a:buFont typeface="Arial" panose="020B0604020202020204" pitchFamily="34" charset="0"/>
              <a:buChar char="•"/>
            </a:pPr>
            <a:r>
              <a:rPr lang="en-GB" sz="1200" dirty="0">
                <a:solidFill>
                  <a:schemeClr val="tx1"/>
                </a:solidFill>
              </a:rPr>
              <a:t>the ecosystem is stable and generally not subject to volatility.</a:t>
            </a:r>
            <a:endParaRPr lang="en-GB" dirty="0">
              <a:solidFill>
                <a:schemeClr val="tx1"/>
              </a:solidFill>
            </a:endParaRPr>
          </a:p>
        </p:txBody>
      </p:sp>
    </p:spTree>
    <p:extLst>
      <p:ext uri="{BB962C8B-B14F-4D97-AF65-F5344CB8AC3E}">
        <p14:creationId xmlns:p14="http://schemas.microsoft.com/office/powerpoint/2010/main" val="37946983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Commodification</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144964"/>
            <a:ext cx="8520546" cy="35540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rPr>
              <a:t>When considering whether to build or buy a service component, the current level of ‘commodification’ and ongoing industry trends to commodify that component should be considered.</a:t>
            </a:r>
          </a:p>
          <a:p>
            <a:pPr marL="25200" lvl="1" indent="0">
              <a:buNone/>
            </a:pPr>
            <a:endParaRPr lang="en-GB" sz="1200">
              <a:solidFill>
                <a:schemeClr val="tx1"/>
              </a:solidFill>
            </a:endParaRPr>
          </a:p>
          <a:p>
            <a:pPr marL="0" indent="0">
              <a:buNone/>
            </a:pPr>
            <a:r>
              <a:rPr lang="en-GB">
                <a:solidFill>
                  <a:schemeClr val="tx1"/>
                </a:solidFill>
              </a:rPr>
              <a:t>For example: </a:t>
            </a:r>
          </a:p>
          <a:p>
            <a:pPr marL="171450" indent="-171450">
              <a:buFont typeface="Arial" panose="020B0604020202020204" pitchFamily="34" charset="0"/>
              <a:buChar char="•"/>
            </a:pPr>
            <a:r>
              <a:rPr lang="en-GB" sz="1400">
                <a:solidFill>
                  <a:schemeClr val="tx1"/>
                </a:solidFill>
              </a:rPr>
              <a:t>As the use of data centres became more prevalent and as computing power increased, virtualization tools emerged to manage virtual infrastructure.</a:t>
            </a:r>
          </a:p>
          <a:p>
            <a:pPr marL="171450" indent="-171450">
              <a:buFont typeface="Arial" panose="020B0604020202020204" pitchFamily="34" charset="0"/>
              <a:buChar char="•"/>
            </a:pPr>
            <a:r>
              <a:rPr lang="en-GB" sz="1400">
                <a:solidFill>
                  <a:schemeClr val="tx1"/>
                </a:solidFill>
              </a:rPr>
              <a:t>As the cost of computing and storage fell and as virtualization tools matured, cloud computing models (infrastructure-as-a-service) emerged.</a:t>
            </a:r>
          </a:p>
          <a:p>
            <a:pPr marL="171450" indent="-171450">
              <a:buFont typeface="Arial" panose="020B0604020202020204" pitchFamily="34" charset="0"/>
              <a:buChar char="•"/>
            </a:pPr>
            <a:r>
              <a:rPr lang="en-GB" sz="1400">
                <a:solidFill>
                  <a:schemeClr val="tx1"/>
                </a:solidFill>
              </a:rPr>
              <a:t>As cloud computing models matured, other cloud-enabled platforms emerged, such as platforms-as-a-service, software-as-a-service, and most recently, functions-as-a-service.</a:t>
            </a:r>
          </a:p>
          <a:p>
            <a:pPr marL="0" indent="0">
              <a:buNone/>
            </a:pPr>
            <a:endParaRPr lang="en-GB" sz="1200">
              <a:solidFill>
                <a:schemeClr val="tx1"/>
              </a:solidFill>
            </a:endParaRPr>
          </a:p>
          <a:p>
            <a:pPr marL="0" indent="0">
              <a:buNone/>
            </a:pPr>
            <a:r>
              <a:rPr lang="en-GB">
                <a:solidFill>
                  <a:schemeClr val="tx1"/>
                </a:solidFill>
              </a:rPr>
              <a:t>This means that when considering whether to build or buy a service component, the current level of ‘commodification’ and ongoing industry trends should be considered.</a:t>
            </a:r>
          </a:p>
        </p:txBody>
      </p:sp>
    </p:spTree>
    <p:extLst>
      <p:ext uri="{BB962C8B-B14F-4D97-AF65-F5344CB8AC3E}">
        <p14:creationId xmlns:p14="http://schemas.microsoft.com/office/powerpoint/2010/main" val="17875259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Defining requirements for service</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500" dirty="0">
                <a:solidFill>
                  <a:schemeClr val="tx1"/>
                </a:solidFill>
              </a:rPr>
              <a:t>When defining requirements, an organization should reflect the </a:t>
            </a:r>
            <a:r>
              <a:rPr lang="en-GB" sz="1500" b="1" dirty="0">
                <a:solidFill>
                  <a:schemeClr val="tx1"/>
                </a:solidFill>
              </a:rPr>
              <a:t>needs of all relevant stakeholders</a:t>
            </a:r>
            <a:r>
              <a:rPr lang="en-GB" sz="1500" dirty="0">
                <a:solidFill>
                  <a:schemeClr val="tx1"/>
                </a:solidFill>
              </a:rPr>
              <a:t>.</a:t>
            </a:r>
          </a:p>
          <a:p>
            <a:pPr marL="25200" lvl="1" indent="0">
              <a:buNone/>
            </a:pPr>
            <a:endParaRPr lang="en-GB" sz="1500" dirty="0">
              <a:solidFill>
                <a:schemeClr val="tx1"/>
              </a:solidFill>
            </a:endParaRPr>
          </a:p>
          <a:p>
            <a:pPr marL="25200" lvl="1" indent="0">
              <a:buNone/>
            </a:pPr>
            <a:r>
              <a:rPr lang="en-GB" sz="1500" dirty="0">
                <a:solidFill>
                  <a:schemeClr val="tx1"/>
                </a:solidFill>
              </a:rPr>
              <a:t>Requirements for service components should cover a broad range of topics and should not be limited to the functional needs that are articulated by users.</a:t>
            </a:r>
          </a:p>
          <a:p>
            <a:pPr marL="25200" lvl="1" indent="0">
              <a:buNone/>
            </a:pPr>
            <a:endParaRPr lang="en-GB" sz="1500" dirty="0">
              <a:solidFill>
                <a:schemeClr val="tx1"/>
              </a:solidFill>
            </a:endParaRPr>
          </a:p>
          <a:p>
            <a:pPr marL="25200" lvl="1" indent="0">
              <a:buNone/>
            </a:pPr>
            <a:r>
              <a:rPr lang="en-GB" sz="1500" dirty="0">
                <a:solidFill>
                  <a:schemeClr val="tx1"/>
                </a:solidFill>
              </a:rPr>
              <a:t>A common approach to defining requirements is to focus on the technical (</a:t>
            </a:r>
            <a:r>
              <a:rPr lang="en-GB" sz="1500" b="1" dirty="0">
                <a:solidFill>
                  <a:schemeClr val="tx1"/>
                </a:solidFill>
              </a:rPr>
              <a:t>functional</a:t>
            </a:r>
            <a:r>
              <a:rPr lang="en-GB" sz="1500" dirty="0">
                <a:solidFill>
                  <a:schemeClr val="tx1"/>
                </a:solidFill>
              </a:rPr>
              <a:t> and </a:t>
            </a:r>
            <a:r>
              <a:rPr lang="en-GB" sz="1500" b="1" dirty="0">
                <a:solidFill>
                  <a:schemeClr val="tx1"/>
                </a:solidFill>
              </a:rPr>
              <a:t>non-functional</a:t>
            </a:r>
            <a:r>
              <a:rPr lang="en-GB" sz="1500" dirty="0">
                <a:solidFill>
                  <a:schemeClr val="tx1"/>
                </a:solidFill>
              </a:rPr>
              <a:t>) features of a product or the technical quality of a service. It is sometimes better to define requirements using outcomes instead.</a:t>
            </a:r>
          </a:p>
          <a:p>
            <a:pPr marL="25200" lvl="1" indent="0">
              <a:buNone/>
            </a:pPr>
            <a:endParaRPr lang="en-GB" sz="1500" dirty="0">
              <a:solidFill>
                <a:schemeClr val="tx1"/>
              </a:solidFill>
            </a:endParaRPr>
          </a:p>
          <a:p>
            <a:pPr marL="25200" lvl="1" indent="0">
              <a:buNone/>
            </a:pPr>
            <a:r>
              <a:rPr lang="en-GB" sz="1500" dirty="0">
                <a:solidFill>
                  <a:schemeClr val="tx1"/>
                </a:solidFill>
              </a:rPr>
              <a:t>The </a:t>
            </a:r>
            <a:r>
              <a:rPr lang="en-GB" sz="1500" b="1" dirty="0" err="1">
                <a:solidFill>
                  <a:schemeClr val="tx1"/>
                </a:solidFill>
              </a:rPr>
              <a:t>MoSCoW</a:t>
            </a:r>
            <a:r>
              <a:rPr lang="en-GB" sz="1500" dirty="0">
                <a:solidFill>
                  <a:schemeClr val="tx1"/>
                </a:solidFill>
              </a:rPr>
              <a:t> technique relies on cooperation, and often negotiation, </a:t>
            </a:r>
            <a:br>
              <a:rPr lang="en-GB" sz="1500" dirty="0">
                <a:solidFill>
                  <a:schemeClr val="tx1"/>
                </a:solidFill>
              </a:rPr>
            </a:br>
            <a:r>
              <a:rPr lang="en-GB" sz="1500" dirty="0">
                <a:solidFill>
                  <a:schemeClr val="tx1"/>
                </a:solidFill>
              </a:rPr>
              <a:t>between all relevant stakeholders. As a result, defining and prioritizing </a:t>
            </a:r>
            <a:br>
              <a:rPr lang="en-GB" sz="1500" dirty="0">
                <a:solidFill>
                  <a:schemeClr val="tx1"/>
                </a:solidFill>
              </a:rPr>
            </a:br>
            <a:r>
              <a:rPr lang="en-GB" sz="1500" dirty="0">
                <a:solidFill>
                  <a:schemeClr val="tx1"/>
                </a:solidFill>
              </a:rPr>
              <a:t>requirements is often a complex and emotionally-charged exercise.</a:t>
            </a:r>
          </a:p>
        </p:txBody>
      </p:sp>
      <p:pic>
        <p:nvPicPr>
          <p:cNvPr id="5" name="Bildobjekt 4">
            <a:extLst>
              <a:ext uri="{FF2B5EF4-FFF2-40B4-BE49-F238E27FC236}">
                <a16:creationId xmlns:a16="http://schemas.microsoft.com/office/drawing/2014/main" id="{68E2EBA0-31D5-104B-BAA7-6164D4B346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1352" y="3129383"/>
            <a:ext cx="2114828" cy="140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68564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3B74A8-5461-1241-AB51-3A477C57E5A1}"/>
              </a:ext>
            </a:extLst>
          </p:cNvPr>
          <p:cNvSpPr>
            <a:spLocks noGrp="1"/>
          </p:cNvSpPr>
          <p:nvPr>
            <p:ph type="title"/>
          </p:nvPr>
        </p:nvSpPr>
        <p:spPr/>
        <p:txBody>
          <a:bodyPr/>
          <a:lstStyle/>
          <a:p>
            <a:r>
              <a:rPr lang="en-GB"/>
              <a:t>Selecting a suitable vendor</a:t>
            </a:r>
          </a:p>
        </p:txBody>
      </p:sp>
      <p:sp>
        <p:nvSpPr>
          <p:cNvPr id="3" name="Platshållare för innehåll 2">
            <a:extLst>
              <a:ext uri="{FF2B5EF4-FFF2-40B4-BE49-F238E27FC236}">
                <a16:creationId xmlns:a16="http://schemas.microsoft.com/office/drawing/2014/main" id="{6505EE48-45AF-EC4A-8BA1-62753CC2F616}"/>
              </a:ext>
            </a:extLst>
          </p:cNvPr>
          <p:cNvSpPr>
            <a:spLocks noGrp="1"/>
          </p:cNvSpPr>
          <p:nvPr>
            <p:ph idx="1"/>
          </p:nvPr>
        </p:nvSpPr>
        <p:spPr>
          <a:xfrm>
            <a:off x="457198" y="1208464"/>
            <a:ext cx="8520546" cy="3635778"/>
          </a:xfrm>
        </p:spPr>
        <p:txBody>
          <a:bodyPr>
            <a:noAutofit/>
          </a:bodyPr>
          <a:lstStyle/>
          <a:p>
            <a:pPr marL="0" indent="0">
              <a:lnSpc>
                <a:spcPct val="120000"/>
              </a:lnSpc>
              <a:buNone/>
            </a:pPr>
            <a:r>
              <a:rPr lang="en-GB" sz="1200" dirty="0"/>
              <a:t>When looking for a vendor, organizations typically publish requirements for services or service components and invite potential partners and suppliers to respond. Depending on the needs or context, this exercise can be termed either:</a:t>
            </a:r>
          </a:p>
          <a:p>
            <a:pPr lvl="0">
              <a:lnSpc>
                <a:spcPct val="100000"/>
              </a:lnSpc>
              <a:buFont typeface="Wingdings" pitchFamily="2" charset="2"/>
              <a:buChar char="§"/>
            </a:pPr>
            <a:r>
              <a:rPr lang="en-GB" sz="1200" b="1" dirty="0"/>
              <a:t>A request for quote (RFQ)</a:t>
            </a:r>
          </a:p>
          <a:p>
            <a:pPr marL="0" lvl="0" indent="0">
              <a:lnSpc>
                <a:spcPct val="120000"/>
              </a:lnSpc>
              <a:buNone/>
            </a:pPr>
            <a:r>
              <a:rPr lang="en-GB" sz="1200" dirty="0"/>
              <a:t>This technique is used when requirements have been defined and prioritized, and the organization needs information on:</a:t>
            </a:r>
          </a:p>
          <a:p>
            <a:pPr>
              <a:lnSpc>
                <a:spcPct val="100000"/>
              </a:lnSpc>
              <a:buFont typeface="Arial" panose="020B0604020202020204" pitchFamily="34" charset="0"/>
              <a:buChar char="•"/>
            </a:pPr>
            <a:r>
              <a:rPr lang="en-GB" sz="1200" dirty="0"/>
              <a:t>how vendors might meet requirements</a:t>
            </a:r>
          </a:p>
          <a:p>
            <a:pPr>
              <a:lnSpc>
                <a:spcPct val="100000"/>
              </a:lnSpc>
              <a:buFont typeface="Arial" panose="020B0604020202020204" pitchFamily="34" charset="0"/>
              <a:buChar char="•"/>
            </a:pPr>
            <a:r>
              <a:rPr lang="en-GB" sz="1200" dirty="0"/>
              <a:t>how much it might cost to meet the published requirements. </a:t>
            </a:r>
          </a:p>
          <a:p>
            <a:pPr>
              <a:lnSpc>
                <a:spcPct val="120000"/>
              </a:lnSpc>
              <a:buFont typeface="Wingdings" pitchFamily="2" charset="2"/>
              <a:buChar char="§"/>
            </a:pPr>
            <a:r>
              <a:rPr lang="en-GB" sz="1200" b="1" dirty="0"/>
              <a:t>A request for proposal (RFP)</a:t>
            </a:r>
          </a:p>
          <a:p>
            <a:pPr marL="0" lvl="0" indent="0">
              <a:lnSpc>
                <a:spcPct val="120000"/>
              </a:lnSpc>
              <a:buNone/>
            </a:pPr>
            <a:r>
              <a:rPr lang="en-GB" sz="1200" dirty="0"/>
              <a:t>This technique is used when the problem or challenge statement has been clearly articulated, but the exact requirements or specifications of the service components are unclear or likely to change. Vendors need to provide recommendations or potential solutions, articulating benefits and outcomes as well as costs. </a:t>
            </a:r>
          </a:p>
          <a:p>
            <a:pPr>
              <a:lnSpc>
                <a:spcPct val="120000"/>
              </a:lnSpc>
              <a:buFont typeface="Wingdings" pitchFamily="2" charset="2"/>
              <a:buChar char="§"/>
            </a:pPr>
            <a:r>
              <a:rPr lang="en-GB" sz="1200" b="1" dirty="0"/>
              <a:t>A request for information (RFI)</a:t>
            </a:r>
          </a:p>
          <a:p>
            <a:pPr marL="0" lvl="0" indent="0">
              <a:lnSpc>
                <a:spcPct val="120000"/>
              </a:lnSpc>
              <a:buNone/>
            </a:pPr>
            <a:r>
              <a:rPr lang="en-GB" sz="1200" dirty="0"/>
              <a:t>This technique is used when requirements are unclear or incomplete and external assistance is needed to refine or add requirements. RFIs are often followed by an RFQ or RFP.</a:t>
            </a:r>
          </a:p>
        </p:txBody>
      </p:sp>
    </p:spTree>
    <p:extLst>
      <p:ext uri="{BB962C8B-B14F-4D97-AF65-F5344CB8AC3E}">
        <p14:creationId xmlns:p14="http://schemas.microsoft.com/office/powerpoint/2010/main" val="24834889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Sourcing models and options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latin typeface="Calibri Light" panose="020F0302020204030204" pitchFamily="34" charset="0"/>
                <a:cs typeface="Calibri Light" panose="020F0302020204030204" pitchFamily="34" charset="0"/>
              </a:rPr>
              <a:t>A sourcing model is a component of an overall sourcing strategy. The selection of a particular sourcing model will reflect the organization’s framework for managing, reporting, auditing, and ensuring compliance with the organizations vision, mission, ethics, and values across the organization’s service supply chain.</a:t>
            </a:r>
          </a:p>
          <a:p>
            <a:pPr marL="25200" lvl="1" indent="0">
              <a:buNone/>
            </a:pPr>
            <a:endParaRPr lang="en-GB" sz="1200">
              <a:solidFill>
                <a:schemeClr val="tx1"/>
              </a:solidFill>
              <a:latin typeface="Calibri Light" panose="020F0302020204030204" pitchFamily="34" charset="0"/>
              <a:cs typeface="Calibri Light" panose="020F0302020204030204" pitchFamily="34" charset="0"/>
            </a:endParaRPr>
          </a:p>
          <a:p>
            <a:pPr marL="25200" lvl="1" indent="0">
              <a:buNone/>
            </a:pPr>
            <a:r>
              <a:rPr lang="en-GB" sz="1600">
                <a:solidFill>
                  <a:schemeClr val="tx1"/>
                </a:solidFill>
                <a:latin typeface="Calibri Light" panose="020F0302020204030204" pitchFamily="34" charset="0"/>
                <a:cs typeface="Calibri Light" panose="020F0302020204030204" pitchFamily="34" charset="0"/>
              </a:rPr>
              <a:t>Common sourcing models include: </a:t>
            </a:r>
          </a:p>
          <a:p>
            <a:pPr marL="368100" lvl="1" indent="-342900">
              <a:buFont typeface="Arial" panose="020B0604020202020204" pitchFamily="34" charset="0"/>
              <a:buChar char="•"/>
            </a:pPr>
            <a:r>
              <a:rPr lang="en-GB" sz="1600" b="1">
                <a:solidFill>
                  <a:schemeClr val="tx1"/>
                </a:solidFill>
                <a:latin typeface="Calibri Light" panose="020F0302020204030204" pitchFamily="34" charset="0"/>
                <a:cs typeface="Calibri Light" panose="020F0302020204030204" pitchFamily="34" charset="0"/>
              </a:rPr>
              <a:t>Insourcing</a:t>
            </a:r>
            <a:r>
              <a:rPr lang="en-GB" sz="1600">
                <a:solidFill>
                  <a:schemeClr val="tx1"/>
                </a:solidFill>
                <a:latin typeface="Calibri Light" panose="020F0302020204030204" pitchFamily="34" charset="0"/>
                <a:cs typeface="Calibri Light" panose="020F0302020204030204" pitchFamily="34" charset="0"/>
              </a:rPr>
              <a:t> – Where the organization’s existing resources are leveraged to create, deliver, and support service components</a:t>
            </a:r>
          </a:p>
          <a:p>
            <a:pPr marL="368100" lvl="1" indent="-342900">
              <a:buFont typeface="Arial" panose="020B0604020202020204" pitchFamily="34" charset="0"/>
              <a:buChar char="•"/>
            </a:pPr>
            <a:r>
              <a:rPr lang="en-GB" sz="1600" b="1">
                <a:solidFill>
                  <a:schemeClr val="tx1"/>
                </a:solidFill>
                <a:latin typeface="Calibri Light" panose="020F0302020204030204" pitchFamily="34" charset="0"/>
                <a:cs typeface="Calibri Light" panose="020F0302020204030204" pitchFamily="34" charset="0"/>
              </a:rPr>
              <a:t>Outsourcing</a:t>
            </a:r>
            <a:r>
              <a:rPr lang="en-GB" sz="1600">
                <a:solidFill>
                  <a:schemeClr val="tx1"/>
                </a:solidFill>
                <a:latin typeface="Calibri Light" panose="020F0302020204030204" pitchFamily="34" charset="0"/>
                <a:cs typeface="Calibri Light" panose="020F0302020204030204" pitchFamily="34" charset="0"/>
              </a:rPr>
              <a:t> – Where the organization transfers the responsibility for the delivery of specific outputs, outcomes, functions, or entire products or services to a vendor</a:t>
            </a:r>
          </a:p>
        </p:txBody>
      </p:sp>
    </p:spTree>
    <p:extLst>
      <p:ext uri="{BB962C8B-B14F-4D97-AF65-F5344CB8AC3E}">
        <p14:creationId xmlns:p14="http://schemas.microsoft.com/office/powerpoint/2010/main" val="26138056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Outsourcing models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68680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500" dirty="0">
                <a:solidFill>
                  <a:schemeClr val="tx1"/>
                </a:solidFill>
              </a:rPr>
              <a:t>Outsourcing models can be further subdivided based on where vendors or their resources are located. </a:t>
            </a:r>
          </a:p>
          <a:p>
            <a:pPr marL="25200" lvl="1" indent="0">
              <a:buNone/>
            </a:pPr>
            <a:endParaRPr lang="en-GB" sz="1500" dirty="0">
              <a:solidFill>
                <a:schemeClr val="tx1"/>
              </a:solidFill>
            </a:endParaRPr>
          </a:p>
          <a:p>
            <a:pPr marL="25200" lvl="1" indent="0">
              <a:buNone/>
            </a:pPr>
            <a:r>
              <a:rPr lang="en-GB" sz="1500" dirty="0">
                <a:solidFill>
                  <a:schemeClr val="tx1"/>
                </a:solidFill>
              </a:rPr>
              <a:t>There are three categories of vendor location: </a:t>
            </a:r>
          </a:p>
          <a:p>
            <a:pPr marL="25200" lvl="1" indent="0">
              <a:buNone/>
            </a:pPr>
            <a:endParaRPr lang="en-GB" sz="1500" dirty="0">
              <a:solidFill>
                <a:schemeClr val="tx1"/>
              </a:solidFill>
            </a:endParaRPr>
          </a:p>
          <a:p>
            <a:pPr marL="310950" lvl="1"/>
            <a:r>
              <a:rPr lang="en-GB" sz="1500" b="1" dirty="0">
                <a:solidFill>
                  <a:schemeClr val="tx1"/>
                </a:solidFill>
              </a:rPr>
              <a:t>Onshoring</a:t>
            </a:r>
            <a:r>
              <a:rPr lang="en-GB" sz="1500" dirty="0">
                <a:solidFill>
                  <a:schemeClr val="tx1"/>
                </a:solidFill>
              </a:rPr>
              <a:t> - Vendors are in the same country</a:t>
            </a:r>
          </a:p>
          <a:p>
            <a:pPr marL="310950" lvl="1"/>
            <a:r>
              <a:rPr lang="en-GB" sz="1500" b="1" dirty="0">
                <a:solidFill>
                  <a:schemeClr val="tx1"/>
                </a:solidFill>
              </a:rPr>
              <a:t>Nearshoring</a:t>
            </a:r>
            <a:r>
              <a:rPr lang="en-GB" sz="1500" dirty="0">
                <a:solidFill>
                  <a:schemeClr val="tx1"/>
                </a:solidFill>
              </a:rPr>
              <a:t> - Vendors are located a different country or continent, </a:t>
            </a:r>
            <a:br>
              <a:rPr lang="en-GB" sz="1500" dirty="0">
                <a:solidFill>
                  <a:schemeClr val="tx1"/>
                </a:solidFill>
              </a:rPr>
            </a:br>
            <a:r>
              <a:rPr lang="en-GB" sz="1500" dirty="0">
                <a:solidFill>
                  <a:schemeClr val="tx1"/>
                </a:solidFill>
              </a:rPr>
              <a:t>but there is a minimal difference in time zone</a:t>
            </a:r>
          </a:p>
          <a:p>
            <a:pPr marL="310950" lvl="1"/>
            <a:r>
              <a:rPr lang="en-GB" sz="1500" b="1" dirty="0">
                <a:solidFill>
                  <a:schemeClr val="tx1"/>
                </a:solidFill>
              </a:rPr>
              <a:t>Offshoring</a:t>
            </a:r>
            <a:r>
              <a:rPr lang="en-GB" sz="1500" dirty="0">
                <a:solidFill>
                  <a:schemeClr val="tx1"/>
                </a:solidFill>
              </a:rPr>
              <a:t> Vendors are located in a different country or continent, </a:t>
            </a:r>
            <a:br>
              <a:rPr lang="en-GB" sz="1500" dirty="0">
                <a:solidFill>
                  <a:schemeClr val="tx1"/>
                </a:solidFill>
              </a:rPr>
            </a:br>
            <a:r>
              <a:rPr lang="en-GB" sz="1500" dirty="0">
                <a:solidFill>
                  <a:schemeClr val="tx1"/>
                </a:solidFill>
              </a:rPr>
              <a:t>often several time zones away from the organization.</a:t>
            </a:r>
          </a:p>
          <a:p>
            <a:pPr marL="25200" lvl="1" indent="0">
              <a:buNone/>
            </a:pPr>
            <a:endParaRPr lang="en-GB" sz="1500" dirty="0">
              <a:solidFill>
                <a:schemeClr val="tx1"/>
              </a:solidFill>
            </a:endParaRPr>
          </a:p>
          <a:p>
            <a:pPr marL="25200" lvl="1" indent="0">
              <a:buNone/>
            </a:pPr>
            <a:r>
              <a:rPr lang="en-GB" sz="1500" dirty="0">
                <a:solidFill>
                  <a:schemeClr val="tx1"/>
                </a:solidFill>
              </a:rPr>
              <a:t>When outsourcing work, organizational resources that remain after work has been shifted to the vendor is referred to as the ‘retained organization’.</a:t>
            </a:r>
          </a:p>
        </p:txBody>
      </p:sp>
      <p:pic>
        <p:nvPicPr>
          <p:cNvPr id="5" name="Bildobjekt 4">
            <a:extLst>
              <a:ext uri="{FF2B5EF4-FFF2-40B4-BE49-F238E27FC236}">
                <a16:creationId xmlns:a16="http://schemas.microsoft.com/office/drawing/2014/main" id="{CC367A46-C004-1E45-9F4E-A649A15259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2832" y="1522217"/>
            <a:ext cx="2302532" cy="2302532"/>
          </a:xfrm>
          <a:prstGeom prst="rect">
            <a:avLst/>
          </a:prstGeom>
        </p:spPr>
      </p:pic>
    </p:spTree>
    <p:extLst>
      <p:ext uri="{BB962C8B-B14F-4D97-AF65-F5344CB8AC3E}">
        <p14:creationId xmlns:p14="http://schemas.microsoft.com/office/powerpoint/2010/main" val="9575508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Outsourcing success factors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9831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rPr>
              <a:t>Many organizations decide to outsource work to simply reduce short-term operational costs</a:t>
            </a:r>
          </a:p>
          <a:p>
            <a:pPr marL="25200" lvl="1" indent="0">
              <a:buNone/>
            </a:pPr>
            <a:endParaRPr lang="en-GB" sz="1200">
              <a:solidFill>
                <a:schemeClr val="tx1"/>
              </a:solidFill>
            </a:endParaRPr>
          </a:p>
          <a:p>
            <a:pPr marL="25200" lvl="1" indent="0">
              <a:buNone/>
            </a:pPr>
            <a:r>
              <a:rPr lang="en-GB" sz="1600">
                <a:solidFill>
                  <a:schemeClr val="tx1"/>
                </a:solidFill>
              </a:rPr>
              <a:t>A holistic approach to considering outsourcing will help to reduce the likelihood of these negative impacts. </a:t>
            </a:r>
          </a:p>
          <a:p>
            <a:pPr marL="25200" lvl="1" indent="0">
              <a:buNone/>
            </a:pPr>
            <a:endParaRPr lang="en-GB" sz="1200">
              <a:solidFill>
                <a:schemeClr val="tx1"/>
              </a:solidFill>
            </a:endParaRPr>
          </a:p>
          <a:p>
            <a:pPr marL="25200" lvl="1" indent="0">
              <a:buNone/>
            </a:pPr>
            <a:r>
              <a:rPr lang="en-GB" sz="1600">
                <a:solidFill>
                  <a:schemeClr val="tx1"/>
                </a:solidFill>
              </a:rPr>
              <a:t>It is important to consider: </a:t>
            </a:r>
          </a:p>
          <a:p>
            <a:pPr marL="310950" lvl="1"/>
            <a:r>
              <a:rPr lang="en-GB" sz="1600">
                <a:solidFill>
                  <a:schemeClr val="tx1"/>
                </a:solidFill>
              </a:rPr>
              <a:t>whether it is important to retain knowledge and skills that could potentially be sent offshore </a:t>
            </a:r>
          </a:p>
          <a:p>
            <a:pPr marL="310950" lvl="1"/>
            <a:r>
              <a:rPr lang="en-GB" sz="1600">
                <a:solidFill>
                  <a:schemeClr val="tx1"/>
                </a:solidFill>
              </a:rPr>
              <a:t>what the impacts are to enterprise risk management when sending work offshore: what risks are mitigated, worsened, or created as a result? </a:t>
            </a:r>
          </a:p>
          <a:p>
            <a:pPr marL="310950" lvl="1"/>
            <a:r>
              <a:rPr lang="en-GB" sz="1600">
                <a:solidFill>
                  <a:schemeClr val="tx1"/>
                </a:solidFill>
              </a:rPr>
              <a:t>whether the industry or scope of work supports outsourcing </a:t>
            </a:r>
          </a:p>
          <a:p>
            <a:pPr marL="310950" lvl="1"/>
            <a:r>
              <a:rPr lang="en-GB" sz="1600">
                <a:solidFill>
                  <a:schemeClr val="tx1"/>
                </a:solidFill>
              </a:rPr>
              <a:t>what the cultural or language differences between the vendor and the organization are </a:t>
            </a:r>
          </a:p>
          <a:p>
            <a:pPr marL="310950" lvl="1"/>
            <a:r>
              <a:rPr lang="en-GB" sz="1600">
                <a:solidFill>
                  <a:schemeClr val="tx1"/>
                </a:solidFill>
              </a:rPr>
              <a:t>whether and how much management overhead will be added when outsourcing work.</a:t>
            </a:r>
          </a:p>
        </p:txBody>
      </p:sp>
    </p:spTree>
    <p:extLst>
      <p:ext uri="{BB962C8B-B14F-4D97-AF65-F5344CB8AC3E}">
        <p14:creationId xmlns:p14="http://schemas.microsoft.com/office/powerpoint/2010/main" val="10047987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3B74A8-5461-1241-AB51-3A477C57E5A1}"/>
              </a:ext>
            </a:extLst>
          </p:cNvPr>
          <p:cNvSpPr>
            <a:spLocks noGrp="1"/>
          </p:cNvSpPr>
          <p:nvPr>
            <p:ph type="title"/>
          </p:nvPr>
        </p:nvSpPr>
        <p:spPr/>
        <p:txBody>
          <a:bodyPr/>
          <a:lstStyle/>
          <a:p>
            <a:r>
              <a:rPr lang="en-GB" sz="3400"/>
              <a:t>Service integration and management</a:t>
            </a:r>
          </a:p>
        </p:txBody>
      </p:sp>
      <p:sp>
        <p:nvSpPr>
          <p:cNvPr id="3" name="Platshållare för innehåll 2">
            <a:extLst>
              <a:ext uri="{FF2B5EF4-FFF2-40B4-BE49-F238E27FC236}">
                <a16:creationId xmlns:a16="http://schemas.microsoft.com/office/drawing/2014/main" id="{6505EE48-45AF-EC4A-8BA1-62753CC2F616}"/>
              </a:ext>
            </a:extLst>
          </p:cNvPr>
          <p:cNvSpPr>
            <a:spLocks noGrp="1"/>
          </p:cNvSpPr>
          <p:nvPr>
            <p:ph idx="1"/>
          </p:nvPr>
        </p:nvSpPr>
        <p:spPr>
          <a:xfrm>
            <a:off x="457198" y="1208463"/>
            <a:ext cx="8520545" cy="3394075"/>
          </a:xfrm>
        </p:spPr>
        <p:txBody>
          <a:bodyPr>
            <a:normAutofit/>
          </a:bodyPr>
          <a:lstStyle/>
          <a:p>
            <a:pPr marL="0" indent="0">
              <a:buNone/>
            </a:pPr>
            <a:r>
              <a:rPr lang="en-GB" b="1" dirty="0"/>
              <a:t>Service integration and management (SIAM) </a:t>
            </a:r>
            <a:r>
              <a:rPr lang="en-GB" dirty="0"/>
              <a:t>refers to an approach whereby organizations manage and integrate multiple suppliers in a value stream. This is a new challenge for outsourced services and suppliers, where previously the end-to-end ownership and coordination of various third-party suppliers were managed by a single entity. </a:t>
            </a:r>
          </a:p>
          <a:p>
            <a:endParaRPr lang="en-GB" dirty="0"/>
          </a:p>
          <a:p>
            <a:pPr marL="0" indent="0">
              <a:buNone/>
            </a:pPr>
            <a:r>
              <a:rPr lang="en-GB" dirty="0"/>
              <a:t>Service integration and management can be delivered using different models, although the basic concept, that the delivery of outsourced products and services is managed by a single entity, regardless of the number of vendors, remains the same. </a:t>
            </a:r>
          </a:p>
        </p:txBody>
      </p:sp>
    </p:spTree>
    <p:extLst>
      <p:ext uri="{BB962C8B-B14F-4D97-AF65-F5344CB8AC3E}">
        <p14:creationId xmlns:p14="http://schemas.microsoft.com/office/powerpoint/2010/main" val="14504199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60E44E72-1747-E644-86E0-3F686A5C26D5}"/>
              </a:ext>
            </a:extLst>
          </p:cNvPr>
          <p:cNvSpPr>
            <a:spLocks noGrp="1"/>
          </p:cNvSpPr>
          <p:nvPr>
            <p:ph type="title"/>
          </p:nvPr>
        </p:nvSpPr>
        <p:spPr/>
        <p:txBody>
          <a:bodyPr/>
          <a:lstStyle/>
          <a:p>
            <a:r>
              <a:rPr lang="en-GB"/>
              <a:t>Four main models for SIAM</a:t>
            </a:r>
          </a:p>
        </p:txBody>
      </p:sp>
      <p:pic>
        <p:nvPicPr>
          <p:cNvPr id="11" name="Picture 1" descr="page86image35990080">
            <a:extLst>
              <a:ext uri="{FF2B5EF4-FFF2-40B4-BE49-F238E27FC236}">
                <a16:creationId xmlns:a16="http://schemas.microsoft.com/office/drawing/2014/main" id="{ECF39133-58D9-5944-8C1F-2CA6392E0680}"/>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tretch/>
        </p:blipFill>
        <p:spPr bwMode="auto">
          <a:xfrm>
            <a:off x="2852651" y="1486420"/>
            <a:ext cx="5694218" cy="3005051"/>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DF28D182-7E9B-114F-A38E-5637BD94A3CF}"/>
              </a:ext>
            </a:extLst>
          </p:cNvPr>
          <p:cNvSpPr/>
          <p:nvPr/>
        </p:nvSpPr>
        <p:spPr>
          <a:xfrm>
            <a:off x="451899" y="1208768"/>
            <a:ext cx="2059073" cy="3539430"/>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There are four main models in this area. </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Organizations must consider the best model for their circumstances in order to transition to a more coordinated service–supplier landscape:</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Retained</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Single provider</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Guardian</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Integrator</a:t>
            </a:r>
          </a:p>
        </p:txBody>
      </p:sp>
      <p:sp>
        <p:nvSpPr>
          <p:cNvPr id="2" name="Rektangel 1">
            <a:extLst>
              <a:ext uri="{FF2B5EF4-FFF2-40B4-BE49-F238E27FC236}">
                <a16:creationId xmlns:a16="http://schemas.microsoft.com/office/drawing/2014/main" id="{AC101C96-4196-254A-84BA-E68CE6DF925F}"/>
              </a:ext>
            </a:extLst>
          </p:cNvPr>
          <p:cNvSpPr/>
          <p:nvPr/>
        </p:nvSpPr>
        <p:spPr>
          <a:xfrm>
            <a:off x="6164030" y="1494064"/>
            <a:ext cx="1524776" cy="230832"/>
          </a:xfrm>
          <a:prstGeom prst="rect">
            <a:avLst/>
          </a:prstGeom>
          <a:solidFill>
            <a:schemeClr val="bg1"/>
          </a:solidFill>
        </p:spPr>
        <p:txBody>
          <a:bodyPr wrap="none">
            <a:spAutoFit/>
          </a:bodyPr>
          <a:lstStyle/>
          <a:p>
            <a:r>
              <a:rPr lang="en-GB" sz="900" b="1">
                <a:solidFill>
                  <a:schemeClr val="bg1">
                    <a:lumMod val="50000"/>
                  </a:schemeClr>
                </a:solidFill>
                <a:latin typeface="Helvetica" pitchFamily="2" charset="0"/>
              </a:rPr>
              <a:t>Model 2: Single provider</a:t>
            </a:r>
            <a:endParaRPr lang="en-GB" sz="900" b="1">
              <a:solidFill>
                <a:schemeClr val="bg1">
                  <a:lumMod val="50000"/>
                </a:schemeClr>
              </a:solidFill>
              <a:effectLst/>
              <a:latin typeface="Helvetica" pitchFamily="2" charset="0"/>
            </a:endParaRPr>
          </a:p>
        </p:txBody>
      </p:sp>
      <p:sp>
        <p:nvSpPr>
          <p:cNvPr id="7" name="Rektangel 6">
            <a:extLst>
              <a:ext uri="{FF2B5EF4-FFF2-40B4-BE49-F238E27FC236}">
                <a16:creationId xmlns:a16="http://schemas.microsoft.com/office/drawing/2014/main" id="{776516B7-2CBF-5344-8117-83DE559CB4A8}"/>
              </a:ext>
            </a:extLst>
          </p:cNvPr>
          <p:cNvSpPr/>
          <p:nvPr/>
        </p:nvSpPr>
        <p:spPr>
          <a:xfrm>
            <a:off x="3004680" y="1483692"/>
            <a:ext cx="2230098" cy="230832"/>
          </a:xfrm>
          <a:prstGeom prst="rect">
            <a:avLst/>
          </a:prstGeom>
          <a:solidFill>
            <a:schemeClr val="bg1"/>
          </a:solidFill>
        </p:spPr>
        <p:txBody>
          <a:bodyPr wrap="none">
            <a:spAutoFit/>
          </a:bodyPr>
          <a:lstStyle/>
          <a:p>
            <a:r>
              <a:rPr lang="en-GB" sz="900" b="1" dirty="0">
                <a:solidFill>
                  <a:schemeClr val="bg1">
                    <a:lumMod val="50000"/>
                  </a:schemeClr>
                </a:solidFill>
                <a:latin typeface="Helvetica" pitchFamily="2" charset="0"/>
              </a:rPr>
              <a:t>Model 1: Retained service integration</a:t>
            </a:r>
            <a:endParaRPr lang="en-GB" sz="900" b="1" dirty="0">
              <a:solidFill>
                <a:schemeClr val="bg1">
                  <a:lumMod val="50000"/>
                </a:schemeClr>
              </a:solidFill>
              <a:effectLst/>
              <a:latin typeface="Helvetica" pitchFamily="2" charset="0"/>
            </a:endParaRPr>
          </a:p>
        </p:txBody>
      </p:sp>
      <p:sp>
        <p:nvSpPr>
          <p:cNvPr id="8" name="Rektangel 7">
            <a:extLst>
              <a:ext uri="{FF2B5EF4-FFF2-40B4-BE49-F238E27FC236}">
                <a16:creationId xmlns:a16="http://schemas.microsoft.com/office/drawing/2014/main" id="{DF6619D6-3BF7-C340-87FF-F076228B8FCA}"/>
              </a:ext>
            </a:extLst>
          </p:cNvPr>
          <p:cNvSpPr/>
          <p:nvPr/>
        </p:nvSpPr>
        <p:spPr>
          <a:xfrm>
            <a:off x="6186890" y="3180317"/>
            <a:ext cx="2409634" cy="230832"/>
          </a:xfrm>
          <a:prstGeom prst="rect">
            <a:avLst/>
          </a:prstGeom>
          <a:solidFill>
            <a:schemeClr val="bg1"/>
          </a:solidFill>
        </p:spPr>
        <p:txBody>
          <a:bodyPr wrap="none">
            <a:spAutoFit/>
          </a:bodyPr>
          <a:lstStyle/>
          <a:p>
            <a:r>
              <a:rPr lang="en-GB" sz="900" b="1" dirty="0">
                <a:solidFill>
                  <a:schemeClr val="bg1">
                    <a:lumMod val="50000"/>
                  </a:schemeClr>
                </a:solidFill>
                <a:latin typeface="Helvetica" pitchFamily="2" charset="0"/>
              </a:rPr>
              <a:t>Model 4: Service integration as a service</a:t>
            </a:r>
            <a:endParaRPr lang="en-GB" sz="900" b="1" dirty="0">
              <a:solidFill>
                <a:schemeClr val="bg1">
                  <a:lumMod val="50000"/>
                </a:schemeClr>
              </a:solidFill>
              <a:effectLst/>
              <a:latin typeface="Helvetica" pitchFamily="2" charset="0"/>
            </a:endParaRPr>
          </a:p>
        </p:txBody>
      </p:sp>
      <p:sp>
        <p:nvSpPr>
          <p:cNvPr id="9" name="Rektangel 8">
            <a:extLst>
              <a:ext uri="{FF2B5EF4-FFF2-40B4-BE49-F238E27FC236}">
                <a16:creationId xmlns:a16="http://schemas.microsoft.com/office/drawing/2014/main" id="{5BDCFE5C-721E-8A4E-97DB-D00101685AFA}"/>
              </a:ext>
            </a:extLst>
          </p:cNvPr>
          <p:cNvSpPr/>
          <p:nvPr/>
        </p:nvSpPr>
        <p:spPr>
          <a:xfrm>
            <a:off x="3035160" y="3187937"/>
            <a:ext cx="1614545" cy="230832"/>
          </a:xfrm>
          <a:prstGeom prst="rect">
            <a:avLst/>
          </a:prstGeom>
          <a:solidFill>
            <a:schemeClr val="bg1"/>
          </a:solidFill>
        </p:spPr>
        <p:txBody>
          <a:bodyPr wrap="none">
            <a:spAutoFit/>
          </a:bodyPr>
          <a:lstStyle/>
          <a:p>
            <a:r>
              <a:rPr lang="en-GB" sz="900" b="1" dirty="0">
                <a:solidFill>
                  <a:schemeClr val="bg1">
                    <a:lumMod val="50000"/>
                  </a:schemeClr>
                </a:solidFill>
                <a:latin typeface="Helvetica" pitchFamily="2" charset="0"/>
              </a:rPr>
              <a:t>Model 3: Service guardian</a:t>
            </a:r>
            <a:endParaRPr lang="en-GB" sz="900" b="1" dirty="0">
              <a:solidFill>
                <a:schemeClr val="bg1">
                  <a:lumMod val="50000"/>
                </a:schemeClr>
              </a:solidFill>
              <a:effectLst/>
              <a:latin typeface="Helvetica" pitchFamily="2" charset="0"/>
            </a:endParaRPr>
          </a:p>
        </p:txBody>
      </p:sp>
    </p:spTree>
    <p:extLst>
      <p:ext uri="{BB962C8B-B14F-4D97-AF65-F5344CB8AC3E}">
        <p14:creationId xmlns:p14="http://schemas.microsoft.com/office/powerpoint/2010/main" val="3755859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ACF561-412D-C646-865C-EDC9DEB0142C}"/>
              </a:ext>
            </a:extLst>
          </p:cNvPr>
          <p:cNvSpPr>
            <a:spLocks noGrp="1"/>
          </p:cNvSpPr>
          <p:nvPr>
            <p:ph type="title"/>
          </p:nvPr>
        </p:nvSpPr>
        <p:spPr/>
        <p:txBody>
          <a:bodyPr/>
          <a:lstStyle/>
          <a:p>
            <a:r>
              <a:rPr lang="en-GB" dirty="0"/>
              <a:t>The ITIL service value chain</a:t>
            </a:r>
          </a:p>
        </p:txBody>
      </p:sp>
      <p:pic>
        <p:nvPicPr>
          <p:cNvPr id="5" name="Platshållare för innehåll 4">
            <a:extLst>
              <a:ext uri="{FF2B5EF4-FFF2-40B4-BE49-F238E27FC236}">
                <a16:creationId xmlns:a16="http://schemas.microsoft.com/office/drawing/2014/main" id="{9523B19E-E41B-AC40-B71C-16A0240BB29F}"/>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60804" y="1120163"/>
            <a:ext cx="5587222" cy="3394075"/>
          </a:xfrm>
          <a:prstGeom prst="rect">
            <a:avLst/>
          </a:prstGeom>
        </p:spPr>
      </p:pic>
    </p:spTree>
    <p:extLst>
      <p:ext uri="{BB962C8B-B14F-4D97-AF65-F5344CB8AC3E}">
        <p14:creationId xmlns:p14="http://schemas.microsoft.com/office/powerpoint/2010/main" val="2420556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5462FB-E4C9-AB4A-8E3F-5A0AA2E93225}"/>
              </a:ext>
            </a:extLst>
          </p:cNvPr>
          <p:cNvSpPr>
            <a:spLocks noGrp="1"/>
          </p:cNvSpPr>
          <p:nvPr>
            <p:ph type="title"/>
          </p:nvPr>
        </p:nvSpPr>
        <p:spPr/>
        <p:txBody>
          <a:bodyPr>
            <a:normAutofit/>
          </a:bodyPr>
          <a:lstStyle/>
          <a:p>
            <a:r>
              <a:rPr lang="en-GB"/>
              <a:t>SIAM considerations</a:t>
            </a:r>
          </a:p>
        </p:txBody>
      </p:sp>
      <p:sp>
        <p:nvSpPr>
          <p:cNvPr id="3" name="Platshållare för innehåll 2">
            <a:extLst>
              <a:ext uri="{FF2B5EF4-FFF2-40B4-BE49-F238E27FC236}">
                <a16:creationId xmlns:a16="http://schemas.microsoft.com/office/drawing/2014/main" id="{420B152C-0041-9A46-893D-DE90821B7B46}"/>
              </a:ext>
            </a:extLst>
          </p:cNvPr>
          <p:cNvSpPr>
            <a:spLocks noGrp="1"/>
          </p:cNvSpPr>
          <p:nvPr>
            <p:ph idx="1"/>
          </p:nvPr>
        </p:nvSpPr>
        <p:spPr>
          <a:xfrm>
            <a:off x="500750" y="1106863"/>
            <a:ext cx="8476994" cy="3635779"/>
          </a:xfrm>
        </p:spPr>
        <p:txBody>
          <a:bodyPr>
            <a:normAutofit lnSpcReduction="10000"/>
          </a:bodyPr>
          <a:lstStyle/>
          <a:p>
            <a:pPr marL="0" indent="0">
              <a:buNone/>
            </a:pPr>
            <a:r>
              <a:rPr lang="en-GB" sz="1500" dirty="0"/>
              <a:t>When deciding whether to take a service integration and management approach, it is important to consider: </a:t>
            </a:r>
          </a:p>
          <a:p>
            <a:pPr marL="400050"/>
            <a:endParaRPr lang="en-GB" sz="1400" dirty="0"/>
          </a:p>
          <a:p>
            <a:pPr marL="400050">
              <a:buFont typeface="Arial" panose="020B0604020202020204" pitchFamily="34" charset="0"/>
              <a:buChar char="•"/>
            </a:pPr>
            <a:r>
              <a:rPr lang="en-GB" sz="1400" dirty="0"/>
              <a:t>whether the organization is mature and capable enough to run or work within such a model </a:t>
            </a:r>
            <a:endParaRPr lang="en-GB" dirty="0"/>
          </a:p>
          <a:p>
            <a:pPr marL="400050">
              <a:buFont typeface="Arial" panose="020B0604020202020204" pitchFamily="34" charset="0"/>
              <a:buChar char="•"/>
            </a:pPr>
            <a:r>
              <a:rPr lang="en-GB" sz="1400" dirty="0"/>
              <a:t>the metrics that are appropriate to measure and incentivize </a:t>
            </a:r>
            <a:endParaRPr lang="en-GB" dirty="0"/>
          </a:p>
          <a:p>
            <a:pPr marL="400050">
              <a:buFont typeface="Arial" panose="020B0604020202020204" pitchFamily="34" charset="0"/>
              <a:buChar char="•"/>
            </a:pPr>
            <a:r>
              <a:rPr lang="en-GB" sz="1400" dirty="0"/>
              <a:t>transparency, coordination, and collaboration between vendors and the service integration and      management function </a:t>
            </a:r>
            <a:endParaRPr lang="en-GB" dirty="0"/>
          </a:p>
          <a:p>
            <a:pPr marL="400050">
              <a:buFont typeface="Arial" panose="020B0604020202020204" pitchFamily="34" charset="0"/>
              <a:buChar char="•"/>
            </a:pPr>
            <a:r>
              <a:rPr lang="en-GB" sz="1400" dirty="0"/>
              <a:t>how the use of multiple vendors changes the design and measurement of service level agreements </a:t>
            </a:r>
            <a:endParaRPr lang="en-GB" dirty="0"/>
          </a:p>
          <a:p>
            <a:pPr marL="400050">
              <a:buFont typeface="Arial" panose="020B0604020202020204" pitchFamily="34" charset="0"/>
              <a:buChar char="•"/>
            </a:pPr>
            <a:r>
              <a:rPr lang="en-GB" sz="1400" dirty="0"/>
              <a:t>how service level agreements will influence behaviours among different vendors </a:t>
            </a:r>
            <a:endParaRPr lang="en-GB" dirty="0"/>
          </a:p>
          <a:p>
            <a:pPr marL="400050">
              <a:buFont typeface="Arial" panose="020B0604020202020204" pitchFamily="34" charset="0"/>
              <a:buChar char="•"/>
            </a:pPr>
            <a:r>
              <a:rPr lang="en-GB" sz="1400" dirty="0"/>
              <a:t>how vendors will be incentivized to align with organizational outcomes (or penalized if they choose not to) </a:t>
            </a:r>
            <a:endParaRPr lang="en-GB" dirty="0"/>
          </a:p>
          <a:p>
            <a:pPr marL="400050">
              <a:buFont typeface="Arial" panose="020B0604020202020204" pitchFamily="34" charset="0"/>
              <a:buChar char="•"/>
            </a:pPr>
            <a:r>
              <a:rPr lang="en-GB" sz="1400" dirty="0"/>
              <a:t>which vendor selection criteria are appropriate to this approach </a:t>
            </a:r>
            <a:endParaRPr lang="en-GB" dirty="0"/>
          </a:p>
          <a:p>
            <a:pPr marL="400050">
              <a:buFont typeface="Arial" panose="020B0604020202020204" pitchFamily="34" charset="0"/>
              <a:buChar char="•"/>
            </a:pPr>
            <a:r>
              <a:rPr lang="en-GB" sz="1400" dirty="0"/>
              <a:t>whether services will be delivered by a single supplier or require collaboration between vendors </a:t>
            </a:r>
            <a:endParaRPr lang="en-GB" dirty="0"/>
          </a:p>
          <a:p>
            <a:pPr marL="400050">
              <a:buFont typeface="Arial" panose="020B0604020202020204" pitchFamily="34" charset="0"/>
              <a:buChar char="•"/>
            </a:pPr>
            <a:r>
              <a:rPr lang="en-GB" sz="1400" dirty="0"/>
              <a:t>how service management practices will change as a result of service integration and management.</a:t>
            </a:r>
            <a:endParaRPr lang="en-GB" dirty="0"/>
          </a:p>
        </p:txBody>
      </p:sp>
    </p:spTree>
    <p:extLst>
      <p:ext uri="{BB962C8B-B14F-4D97-AF65-F5344CB8AC3E}">
        <p14:creationId xmlns:p14="http://schemas.microsoft.com/office/powerpoint/2010/main" val="15810498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100" dirty="0"/>
              <a:t>This section has covered how to prioritize and manage work and how that can help in the creation, delivery, and support of services. </a:t>
            </a:r>
          </a:p>
          <a:p>
            <a:pPr marL="285750" lvl="1">
              <a:lnSpc>
                <a:spcPct val="100000"/>
              </a:lnSpc>
              <a:spcBef>
                <a:spcPts val="500"/>
              </a:spcBef>
            </a:pPr>
            <a:r>
              <a:rPr lang="en-GB" sz="1100" dirty="0"/>
              <a:t>Key areas covered include:</a:t>
            </a:r>
            <a:r>
              <a:rPr lang="en-GB" sz="1100" i="1" dirty="0"/>
              <a:t>	</a:t>
            </a:r>
            <a:br>
              <a:rPr lang="en-GB" sz="1100" i="1" dirty="0"/>
            </a:br>
            <a:r>
              <a:rPr lang="en-GB" sz="1100" i="1" dirty="0"/>
              <a:t>	- Prioritization of work</a:t>
            </a:r>
            <a:br>
              <a:rPr lang="en-GB" sz="1100" i="1" dirty="0"/>
            </a:br>
            <a:r>
              <a:rPr lang="en-GB" sz="1100" i="1" dirty="0"/>
              <a:t>		- Why do we need to prioritize?</a:t>
            </a:r>
            <a:br>
              <a:rPr lang="en-GB" sz="1100" i="1" dirty="0"/>
            </a:br>
            <a:r>
              <a:rPr lang="en-GB" sz="1100" i="1" dirty="0"/>
              <a:t>		- Managing work as tickets</a:t>
            </a:r>
            <a:br>
              <a:rPr lang="en-GB" sz="1100" i="1" dirty="0"/>
            </a:br>
            <a:r>
              <a:rPr lang="en-GB" sz="1100" i="1" dirty="0"/>
              <a:t>		- Prioritization and demand management</a:t>
            </a:r>
            <a:br>
              <a:rPr lang="en-GB" sz="1100" i="1" dirty="0"/>
            </a:br>
            <a:r>
              <a:rPr lang="en-GB" sz="1100" i="1" dirty="0"/>
              <a:t>		- How to prioritize work</a:t>
            </a:r>
            <a:br>
              <a:rPr lang="en-GB" sz="1100" i="1" dirty="0"/>
            </a:br>
            <a:r>
              <a:rPr lang="en-GB" sz="1100" i="1" dirty="0"/>
              <a:t>		- Swarming</a:t>
            </a:r>
            <a:br>
              <a:rPr lang="en-GB" sz="1100" i="1" dirty="0"/>
            </a:br>
            <a:r>
              <a:rPr lang="en-GB" sz="1100" i="1" dirty="0"/>
              <a:t>		- Shift-left approach</a:t>
            </a:r>
            <a:br>
              <a:rPr lang="en-GB" sz="1100" i="1" dirty="0"/>
            </a:br>
            <a:r>
              <a:rPr lang="en-GB" sz="1100" i="1" dirty="0"/>
              <a:t>	- Commercial and sourcing considerations</a:t>
            </a:r>
            <a:br>
              <a:rPr lang="en-GB" sz="1100" i="1" dirty="0"/>
            </a:br>
            <a:r>
              <a:rPr lang="en-GB" sz="1100" i="1" dirty="0"/>
              <a:t>		- ‘Build vs Buy’ considerations</a:t>
            </a:r>
            <a:br>
              <a:rPr lang="en-GB" sz="1100" i="1" dirty="0"/>
            </a:br>
            <a:r>
              <a:rPr lang="en-GB" sz="1100" i="1" dirty="0"/>
              <a:t>		- Sourcing models and options</a:t>
            </a:r>
            <a:br>
              <a:rPr lang="en-GB" sz="1100" i="1" dirty="0"/>
            </a:br>
            <a:r>
              <a:rPr lang="en-GB" sz="1100" i="1" dirty="0"/>
              <a:t>		- Outsourcing considerations</a:t>
            </a:r>
            <a:br>
              <a:rPr lang="en-GB" sz="1100" i="1" dirty="0"/>
            </a:br>
            <a:r>
              <a:rPr lang="en-GB" sz="1100" i="1" dirty="0"/>
              <a:t>		- Service integration and management (SIAM)</a:t>
            </a:r>
          </a:p>
          <a:p>
            <a:pPr marL="285750" lvl="1"/>
            <a:endParaRPr lang="en-GB" sz="1100" i="1" dirty="0"/>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a:t>Summary</a:t>
            </a:r>
          </a:p>
        </p:txBody>
      </p:sp>
    </p:spTree>
    <p:extLst>
      <p:ext uri="{BB962C8B-B14F-4D97-AF65-F5344CB8AC3E}">
        <p14:creationId xmlns:p14="http://schemas.microsoft.com/office/powerpoint/2010/main" val="6557301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Workforce planning and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sv-SE" sz="1600">
                <a:latin typeface="Calibri Light" panose="020F0302020204030204" pitchFamily="34" charset="0"/>
                <a:cs typeface="Calibri Light" panose="020F0302020204030204" pitchFamily="34" charset="0"/>
              </a:rPr>
              <a:t>Service integration and management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a:latin typeface="Calibri Light" panose="020F0302020204030204" pitchFamily="34" charset="0"/>
                <a:cs typeface="Calibri Light" panose="020F0302020204030204" pitchFamily="34" charset="0"/>
              </a:rPr>
              <a:t>Build vs buy considerations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Managing work as tickets</a:t>
            </a:r>
          </a:p>
        </p:txBody>
      </p:sp>
      <p:sp>
        <p:nvSpPr>
          <p:cNvPr id="2" name="Rubrik 1"/>
          <p:cNvSpPr>
            <a:spLocks noGrp="1"/>
          </p:cNvSpPr>
          <p:nvPr>
            <p:ph type="title"/>
          </p:nvPr>
        </p:nvSpPr>
        <p:spPr>
          <a:xfrm>
            <a:off x="457199" y="106167"/>
            <a:ext cx="8485323" cy="857250"/>
          </a:xfrm>
        </p:spPr>
        <p:txBody>
          <a:bodyPr anchor="ctr">
            <a:noAutofit/>
          </a:bodyPr>
          <a:lstStyle/>
          <a:p>
            <a:r>
              <a:rPr lang="en-GB" sz="1400" dirty="0">
                <a:latin typeface="Calibri Light" panose="020F0302020204030204" pitchFamily="34" charset="0"/>
                <a:cs typeface="Calibri Light" panose="020F0302020204030204" pitchFamily="34" charset="0"/>
              </a:rPr>
              <a:t>Q: An organization's application development team has too much development work for them to complete. In addition to this, the team members are also frequently asked to help resolve incidents and assist operations teams by explaining elements of an application's performance. Which concept would help to overcome the challenge of interruptions to the application development team's work?</a:t>
            </a:r>
            <a:endParaRPr lang="en-GB" sz="10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6463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Increasing the variety of tasks and projects for all team members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Moving testing activities to later stages in the pipeline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a:latin typeface="Calibri Light" panose="020F0302020204030204" pitchFamily="34" charset="0"/>
                <a:cs typeface="Calibri Light" panose="020F0302020204030204" pitchFamily="34" charset="0"/>
              </a:rPr>
              <a:t>Ensuring that staff have the necessary skills to perform the new activities given to them</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Persuading service desk staff to escalate incidents to 2nd-line support teams</a:t>
            </a:r>
          </a:p>
        </p:txBody>
      </p:sp>
      <p:sp>
        <p:nvSpPr>
          <p:cNvPr id="2" name="Rubrik 1"/>
          <p:cNvSpPr>
            <a:spLocks noGrp="1"/>
          </p:cNvSpPr>
          <p:nvPr>
            <p:ph type="title"/>
          </p:nvPr>
        </p:nvSpPr>
        <p:spPr>
          <a:xfrm>
            <a:off x="457199" y="124487"/>
            <a:ext cx="8229601" cy="857250"/>
          </a:xfrm>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GB" sz="2400" dirty="0">
                <a:latin typeface="Calibri Light" panose="020F0302020204030204" pitchFamily="34" charset="0"/>
                <a:cs typeface="Calibri Light" panose="020F0302020204030204" pitchFamily="34" charset="0"/>
              </a:rPr>
              <a:t>What is a challenge when applying a 'shift-left' approach?</a:t>
            </a:r>
          </a:p>
        </p:txBody>
      </p:sp>
    </p:spTree>
    <p:extLst>
      <p:ext uri="{BB962C8B-B14F-4D97-AF65-F5344CB8AC3E}">
        <p14:creationId xmlns:p14="http://schemas.microsoft.com/office/powerpoint/2010/main" val="290722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auto">
          <a:xfrm>
            <a:off x="642909" y="3731709"/>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Service integration and management</a:t>
            </a:r>
          </a:p>
        </p:txBody>
      </p:sp>
      <p:sp>
        <p:nvSpPr>
          <p:cNvPr id="1580036" name="AutoShape 4"/>
          <p:cNvSpPr>
            <a:spLocks noChangeArrowheads="1"/>
          </p:cNvSpPr>
          <p:nvPr/>
        </p:nvSpPr>
        <p:spPr bwMode="auto">
          <a:xfrm>
            <a:off x="642910" y="1517316"/>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a:latin typeface="Calibri Light" panose="020F0302020204030204" pitchFamily="34" charset="0"/>
                <a:cs typeface="Calibri Light" panose="020F0302020204030204" pitchFamily="34" charset="0"/>
              </a:rPr>
              <a:t>Workforce planning and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Integration and data sharing</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Shift-left</a:t>
            </a:r>
          </a:p>
        </p:txBody>
      </p:sp>
      <p:sp>
        <p:nvSpPr>
          <p:cNvPr id="2" name="Rubrik 1"/>
          <p:cNvSpPr>
            <a:spLocks noGrp="1"/>
          </p:cNvSpPr>
          <p:nvPr>
            <p:ph type="title"/>
          </p:nvPr>
        </p:nvSpPr>
        <p:spPr/>
        <p:txBody>
          <a:bodyPr>
            <a:noAutofit/>
          </a:bodyPr>
          <a:lstStyle/>
          <a:p>
            <a:r>
              <a:rPr lang="en-GB" sz="1800">
                <a:solidFill>
                  <a:srgbClr val="FFFFFF"/>
                </a:solidFill>
                <a:latin typeface="Calibri Light" panose="020F0302020204030204" pitchFamily="34" charset="0"/>
                <a:cs typeface="Calibri Light" panose="020F0302020204030204" pitchFamily="34" charset="0"/>
              </a:rPr>
              <a:t>Q: </a:t>
            </a:r>
            <a:r>
              <a:rPr lang="en-GB" sz="1800">
                <a:latin typeface="Calibri Light" panose="020F0302020204030204" pitchFamily="34" charset="0"/>
                <a:cs typeface="Calibri Light" panose="020F0302020204030204" pitchFamily="34" charset="0"/>
              </a:rPr>
              <a:t>What provides value to an organization by ensuring that there is end-to-end management for the organization's suppliers through a single entity?</a:t>
            </a:r>
          </a:p>
        </p:txBody>
      </p:sp>
      <p:sp>
        <p:nvSpPr>
          <p:cNvPr id="7" name="Rektangel 6"/>
          <p:cNvSpPr/>
          <p:nvPr/>
        </p:nvSpPr>
        <p:spPr>
          <a:xfrm>
            <a:off x="1914041" y="4786895"/>
            <a:ext cx="5548393" cy="307777"/>
          </a:xfrm>
          <a:prstGeom prst="rect">
            <a:avLst/>
          </a:prstGeom>
          <a:noFill/>
        </p:spPr>
        <p:txBody>
          <a:bodyPr wrap="square">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700">
                <a:latin typeface="Calibri Light" panose="020F0302020204030204" pitchFamily="34" charset="0"/>
                <a:cs typeface="Calibri Light" panose="020F0302020204030204" pitchFamily="34" charset="0"/>
              </a:rPr>
              <a:t>Copyright © Aim 4 Knowledge AB and AXELOS Limited</a:t>
            </a:r>
          </a:p>
          <a:p>
            <a:pPr marL="0" marR="0" indent="0" algn="ctr" defTabSz="457200" rtl="0" eaLnBrk="1" fontAlgn="auto" latinLnBrk="0" hangingPunct="1">
              <a:lnSpc>
                <a:spcPct val="100000"/>
              </a:lnSpc>
              <a:spcBef>
                <a:spcPts val="0"/>
              </a:spcBef>
              <a:spcAft>
                <a:spcPts val="0"/>
              </a:spcAft>
              <a:buClrTx/>
              <a:buSzTx/>
              <a:buFontTx/>
              <a:buNone/>
              <a:tabLst/>
              <a:defRPr/>
            </a:pPr>
            <a:r>
              <a:rPr lang="en-GB" sz="700">
                <a:latin typeface="Calibri Light" panose="020F0302020204030204" pitchFamily="34" charset="0"/>
                <a:cs typeface="Calibri Light" panose="020F0302020204030204" pitchFamily="34" charset="0"/>
              </a:rPr>
              <a:t>This material is based on AXELOS ITIL® material. Material is reproduced under license from AXELOS. All rights reserved.</a:t>
            </a:r>
          </a:p>
        </p:txBody>
      </p:sp>
    </p:spTree>
    <p:extLst>
      <p:ext uri="{BB962C8B-B14F-4D97-AF65-F5344CB8AC3E}">
        <p14:creationId xmlns:p14="http://schemas.microsoft.com/office/powerpoint/2010/main" val="42388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CC713690-04F6-0548-AEF3-199E2B975891}"/>
              </a:ext>
            </a:extLst>
          </p:cNvPr>
          <p:cNvSpPr>
            <a:spLocks noChangeArrowheads="1"/>
          </p:cNvSpPr>
          <p:nvPr/>
        </p:nvSpPr>
        <p:spPr bwMode="auto">
          <a:xfrm>
            <a:off x="605128" y="299946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When the solution is not commercially available and the organization has internal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resources which can be applied to provide a quantifiable competitive advantage</a:t>
            </a:r>
          </a:p>
        </p:txBody>
      </p:sp>
      <p:sp>
        <p:nvSpPr>
          <p:cNvPr id="1580036" name="AutoShape 4"/>
          <p:cNvSpPr>
            <a:spLocks noChangeArrowheads="1"/>
          </p:cNvSpPr>
          <p:nvPr/>
        </p:nvSpPr>
        <p:spPr bwMode="auto">
          <a:xfrm>
            <a:off x="605128" y="3731709"/>
            <a:ext cx="775378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When the software isn't necessary to execute the organization's strategy or to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maintain the organization's competitive advantage</a:t>
            </a:r>
          </a:p>
        </p:txBody>
      </p:sp>
      <p:sp>
        <p:nvSpPr>
          <p:cNvPr id="15" name="AutoShape 4"/>
          <p:cNvSpPr>
            <a:spLocks noChangeArrowheads="1"/>
          </p:cNvSpPr>
          <p:nvPr/>
        </p:nvSpPr>
        <p:spPr bwMode="auto">
          <a:xfrm>
            <a:off x="605481" y="1534988"/>
            <a:ext cx="7753427"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When the organization needs the software to be ready to use quickly</a:t>
            </a:r>
          </a:p>
        </p:txBody>
      </p:sp>
      <p:sp>
        <p:nvSpPr>
          <p:cNvPr id="2" name="Rubrik 1"/>
          <p:cNvSpPr>
            <a:spLocks noGrp="1"/>
          </p:cNvSpPr>
          <p:nvPr>
            <p:ph type="title"/>
          </p:nvPr>
        </p:nvSpPr>
        <p:spPr>
          <a:xfrm>
            <a:off x="404734" y="124487"/>
            <a:ext cx="8739266" cy="834883"/>
          </a:xfrm>
        </p:spPr>
        <p:txBody>
          <a:bodyPr>
            <a:noAutofit/>
          </a:bodyPr>
          <a:lstStyle/>
          <a:p>
            <a:r>
              <a:rPr lang="en-GB" sz="2000" dirty="0">
                <a:solidFill>
                  <a:srgbClr val="FFFFFF"/>
                </a:solidFill>
                <a:latin typeface="Calibri Light" panose="020F0302020204030204" pitchFamily="34" charset="0"/>
                <a:cs typeface="Calibri Light" panose="020F0302020204030204" pitchFamily="34" charset="0"/>
              </a:rPr>
              <a:t>Q: </a:t>
            </a:r>
            <a:r>
              <a:rPr lang="en-GB" sz="2000" dirty="0">
                <a:solidFill>
                  <a:prstClr val="white"/>
                </a:solidFill>
                <a:latin typeface="Calibri Light" panose="020F0302020204030204" pitchFamily="34" charset="0"/>
                <a:cs typeface="Calibri Light" panose="020F0302020204030204" pitchFamily="34" charset="0"/>
              </a:rPr>
              <a:t>Under which circumstances should an organization build, instead of buy, software?</a:t>
            </a:r>
            <a:endParaRPr lang="en-GB" sz="2800" dirty="0">
              <a:latin typeface="Calibri Light" panose="020F0302020204030204" pitchFamily="34" charset="0"/>
              <a:cs typeface="Calibri Light" panose="020F0302020204030204" pitchFamily="34" charset="0"/>
            </a:endParaRPr>
          </a:p>
        </p:txBody>
      </p:sp>
      <p:sp>
        <p:nvSpPr>
          <p:cNvPr id="9" name="AutoShape 4">
            <a:extLst>
              <a:ext uri="{FF2B5EF4-FFF2-40B4-BE49-F238E27FC236}">
                <a16:creationId xmlns:a16="http://schemas.microsoft.com/office/drawing/2014/main" id="{6945B99C-BDC6-7D46-A710-E5A2F1375354}"/>
              </a:ext>
            </a:extLst>
          </p:cNvPr>
          <p:cNvSpPr>
            <a:spLocks noChangeArrowheads="1"/>
          </p:cNvSpPr>
          <p:nvPr/>
        </p:nvSpPr>
        <p:spPr bwMode="auto">
          <a:xfrm>
            <a:off x="605481" y="226495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dirty="0">
                <a:latin typeface="Calibri Light" panose="020F0302020204030204" pitchFamily="34" charset="0"/>
                <a:cs typeface="Calibri Light" panose="020F0302020204030204" pitchFamily="34" charset="0"/>
              </a:rPr>
              <a:t>When commercially available software applications are highly commodified</a:t>
            </a:r>
          </a:p>
        </p:txBody>
      </p:sp>
    </p:spTree>
    <p:extLst>
      <p:ext uri="{BB962C8B-B14F-4D97-AF65-F5344CB8AC3E}">
        <p14:creationId xmlns:p14="http://schemas.microsoft.com/office/powerpoint/2010/main" val="234190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FA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CC713690-04F6-0548-AEF3-199E2B975891}"/>
              </a:ext>
            </a:extLst>
          </p:cNvPr>
          <p:cNvSpPr>
            <a:spLocks noChangeArrowheads="1"/>
          </p:cNvSpPr>
          <p:nvPr/>
        </p:nvSpPr>
        <p:spPr bwMode="auto">
          <a:xfrm>
            <a:off x="605128" y="299946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Set up the improvement initiative</a:t>
            </a:r>
          </a:p>
        </p:txBody>
      </p:sp>
      <p:sp>
        <p:nvSpPr>
          <p:cNvPr id="1580036" name="AutoShape 4"/>
          <p:cNvSpPr>
            <a:spLocks noChangeArrowheads="1"/>
          </p:cNvSpPr>
          <p:nvPr/>
        </p:nvSpPr>
        <p:spPr bwMode="auto">
          <a:xfrm>
            <a:off x="605128" y="3731709"/>
            <a:ext cx="775378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Set targets</a:t>
            </a:r>
          </a:p>
        </p:txBody>
      </p:sp>
      <p:sp>
        <p:nvSpPr>
          <p:cNvPr id="15" name="AutoShape 4"/>
          <p:cNvSpPr>
            <a:spLocks noChangeArrowheads="1"/>
          </p:cNvSpPr>
          <p:nvPr/>
        </p:nvSpPr>
        <p:spPr bwMode="auto">
          <a:xfrm>
            <a:off x="605481" y="1534988"/>
            <a:ext cx="7753427"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Identify shift-left opportunities and goals</a:t>
            </a:r>
          </a:p>
        </p:txBody>
      </p:sp>
      <p:sp>
        <p:nvSpPr>
          <p:cNvPr id="2" name="Rubrik 1"/>
          <p:cNvSpPr>
            <a:spLocks noGrp="1"/>
          </p:cNvSpPr>
          <p:nvPr>
            <p:ph type="title"/>
          </p:nvPr>
        </p:nvSpPr>
        <p:spPr>
          <a:xfrm>
            <a:off x="404734" y="124487"/>
            <a:ext cx="8739266" cy="834883"/>
          </a:xfrm>
        </p:spPr>
        <p:txBody>
          <a:bodyPr>
            <a:noAutofit/>
          </a:bodyPr>
          <a:lstStyle/>
          <a:p>
            <a:r>
              <a:rPr lang="en-GB" sz="2000" dirty="0">
                <a:solidFill>
                  <a:srgbClr val="FFFFFF"/>
                </a:solidFill>
                <a:latin typeface="Calibri Light" panose="020F0302020204030204" pitchFamily="34" charset="0"/>
                <a:cs typeface="Calibri Light" panose="020F0302020204030204" pitchFamily="34" charset="0"/>
              </a:rPr>
              <a:t>Q: </a:t>
            </a:r>
            <a:r>
              <a:rPr lang="en-GB" sz="2000" dirty="0">
                <a:solidFill>
                  <a:prstClr val="white"/>
                </a:solidFill>
                <a:latin typeface="Calibri Light" panose="020F0302020204030204" pitchFamily="34" charset="0"/>
                <a:cs typeface="Calibri Light" panose="020F0302020204030204" pitchFamily="34" charset="0"/>
              </a:rPr>
              <a:t>Which step in building a 'shift-left' approach involves the activities of communicating the benefits to stakeholders, and sharing the approach with them?</a:t>
            </a:r>
            <a:endParaRPr lang="en-GB" sz="2800" dirty="0">
              <a:latin typeface="Calibri Light" panose="020F0302020204030204" pitchFamily="34" charset="0"/>
              <a:cs typeface="Calibri Light" panose="020F0302020204030204" pitchFamily="34" charset="0"/>
            </a:endParaRPr>
          </a:p>
        </p:txBody>
      </p:sp>
      <p:sp>
        <p:nvSpPr>
          <p:cNvPr id="9" name="AutoShape 4">
            <a:extLst>
              <a:ext uri="{FF2B5EF4-FFF2-40B4-BE49-F238E27FC236}">
                <a16:creationId xmlns:a16="http://schemas.microsoft.com/office/drawing/2014/main" id="{6945B99C-BDC6-7D46-A710-E5A2F1375354}"/>
              </a:ext>
            </a:extLst>
          </p:cNvPr>
          <p:cNvSpPr>
            <a:spLocks noChangeArrowheads="1"/>
          </p:cNvSpPr>
          <p:nvPr/>
        </p:nvSpPr>
        <p:spPr bwMode="auto">
          <a:xfrm>
            <a:off x="605481" y="2264959"/>
            <a:ext cx="7753427"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dirty="0">
                <a:latin typeface="Calibri Light" panose="020F0302020204030204" pitchFamily="34" charset="0"/>
                <a:cs typeface="Calibri Light" panose="020F0302020204030204" pitchFamily="34" charset="0"/>
              </a:rPr>
              <a:t>Clarify the costs and benefits of improvement</a:t>
            </a:r>
          </a:p>
        </p:txBody>
      </p:sp>
    </p:spTree>
    <p:extLst>
      <p:ext uri="{BB962C8B-B14F-4D97-AF65-F5344CB8AC3E}">
        <p14:creationId xmlns:p14="http://schemas.microsoft.com/office/powerpoint/2010/main" val="371718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FA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13AF6353-F595-D441-8471-A9357C4945D9}"/>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Wingdings" pitchFamily="2" charset="2"/>
              <a:buChar char="ü"/>
            </a:pPr>
            <a:r>
              <a:rPr lang="en-GB" sz="1400" dirty="0"/>
              <a:t>Using information and technology to create, deliver, and support services</a:t>
            </a:r>
          </a:p>
          <a:p>
            <a:pPr marL="0" indent="0">
              <a:buNone/>
            </a:pPr>
            <a:r>
              <a:rPr lang="en-GB" sz="1400" dirty="0"/>
              <a:t>Day 2:</a:t>
            </a:r>
          </a:p>
          <a:p>
            <a:pPr>
              <a:buFont typeface="Wingdings" pitchFamily="2" charset="2"/>
              <a:buChar char="ü"/>
            </a:pPr>
            <a:r>
              <a:rPr lang="en-GB" sz="1400" dirty="0"/>
              <a:t>Value streams to create, deliver, and support services</a:t>
            </a:r>
          </a:p>
          <a:p>
            <a:pPr>
              <a:buFont typeface="Wingdings" pitchFamily="2" charset="2"/>
              <a:buChar char="ü"/>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18008540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dirty="0"/>
              <a:t>This section provides guidance on:</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631156"/>
            <a:ext cx="8520544" cy="2963466"/>
          </a:xfrm>
        </p:spPr>
        <p:txBody>
          <a:bodyPr>
            <a:normAutofit/>
          </a:bodyPr>
          <a:lstStyle/>
          <a:p>
            <a:pPr>
              <a:buFont typeface="Arial" panose="020B0604020202020204" pitchFamily="34" charset="0"/>
              <a:buChar char="•"/>
            </a:pPr>
            <a:r>
              <a:rPr lang="en-GB" dirty="0"/>
              <a:t>How selected ITIL practices contribute to a value stream for a new service.</a:t>
            </a:r>
          </a:p>
        </p:txBody>
      </p:sp>
    </p:spTree>
    <p:extLst>
      <p:ext uri="{BB962C8B-B14F-4D97-AF65-F5344CB8AC3E}">
        <p14:creationId xmlns:p14="http://schemas.microsoft.com/office/powerpoint/2010/main" val="6315882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How ITIL practices contribute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520544" cy="647484"/>
          </a:xfrm>
        </p:spPr>
        <p:txBody>
          <a:bodyPr/>
          <a:lstStyle/>
          <a:p>
            <a:r>
              <a:rPr lang="en-GB" sz="1400" dirty="0"/>
              <a:t> </a:t>
            </a:r>
          </a:p>
          <a:p>
            <a:r>
              <a:rPr lang="en-GB" sz="1400" b="0" dirty="0"/>
              <a:t>Many, if not all, ITIL practices contribute </a:t>
            </a:r>
            <a:r>
              <a:rPr lang="en-GB" sz="1400" dirty="0"/>
              <a:t>to a value stream for a new service</a:t>
            </a:r>
            <a:r>
              <a:rPr lang="en-GB" sz="1400" b="0" dirty="0"/>
              <a:t>. In the following section a selection of ITIL practices and their contribution is described. Further information on ITIL practices can be found in the ITIL 4 management practice guides. Practices and areas covered here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98820"/>
            <a:ext cx="4040188" cy="2795801"/>
          </a:xfrm>
        </p:spPr>
        <p:txBody>
          <a:bodyPr>
            <a:normAutofit fontScale="92500" lnSpcReduction="10000"/>
          </a:bodyPr>
          <a:lstStyle/>
          <a:p>
            <a:pPr marL="0" indent="0">
              <a:buNone/>
            </a:pPr>
            <a:r>
              <a:rPr lang="en-GB" sz="1400" b="1" dirty="0"/>
              <a:t>Service design</a:t>
            </a:r>
          </a:p>
          <a:p>
            <a:pPr marL="457200" lvl="1" indent="0">
              <a:buNone/>
            </a:pPr>
            <a:r>
              <a:rPr lang="en-GB" sz="1200" dirty="0"/>
              <a:t>Purpose and description</a:t>
            </a:r>
          </a:p>
          <a:p>
            <a:pPr marL="457200" lvl="1" indent="0">
              <a:buNone/>
            </a:pPr>
            <a:r>
              <a:rPr lang="en-GB" sz="1200" dirty="0"/>
              <a:t>Design Thinking</a:t>
            </a:r>
          </a:p>
          <a:p>
            <a:pPr marL="457200" lvl="1" indent="0">
              <a:buNone/>
            </a:pPr>
            <a:r>
              <a:rPr lang="en-GB" sz="1200" dirty="0"/>
              <a:t>Practice Success Factors (PSF)</a:t>
            </a:r>
          </a:p>
          <a:p>
            <a:pPr marL="0" indent="0">
              <a:buNone/>
            </a:pPr>
            <a:r>
              <a:rPr lang="en-GB" sz="1400" b="1" dirty="0"/>
              <a:t>Software development and management</a:t>
            </a:r>
          </a:p>
          <a:p>
            <a:pPr marL="457200" lvl="1" indent="0">
              <a:buNone/>
            </a:pPr>
            <a:r>
              <a:rPr lang="en-GB" sz="1200" dirty="0"/>
              <a:t>Purpose and description</a:t>
            </a:r>
          </a:p>
          <a:p>
            <a:pPr marL="457200" lvl="1" indent="0">
              <a:buNone/>
            </a:pPr>
            <a:r>
              <a:rPr lang="en-GB" sz="1200" dirty="0"/>
              <a:t>Scope of the practice</a:t>
            </a:r>
          </a:p>
          <a:p>
            <a:pPr marL="457200" lvl="1" indent="0">
              <a:buNone/>
            </a:pPr>
            <a:r>
              <a:rPr lang="en-GB" sz="1200" dirty="0"/>
              <a:t>Practice Success Factors (PSF)</a:t>
            </a:r>
          </a:p>
          <a:p>
            <a:pPr marL="0" indent="0">
              <a:buNone/>
            </a:pPr>
            <a:r>
              <a:rPr lang="en-GB" sz="1400" b="1" dirty="0"/>
              <a:t>Deployment management</a:t>
            </a:r>
          </a:p>
          <a:p>
            <a:pPr marL="457200" lvl="1" indent="0">
              <a:buNone/>
            </a:pPr>
            <a:r>
              <a:rPr lang="en-GB" sz="1200" dirty="0"/>
              <a:t>Purpose and description</a:t>
            </a:r>
          </a:p>
          <a:p>
            <a:pPr marL="457200" lvl="1" indent="0">
              <a:buNone/>
            </a:pPr>
            <a:r>
              <a:rPr lang="en-GB" sz="1200" dirty="0"/>
              <a:t>Continuous integration, continuous delivery, and continuous deployment (CI/CD)</a:t>
            </a:r>
          </a:p>
          <a:p>
            <a:pPr marL="457200" lvl="1" indent="0">
              <a:buNone/>
            </a:pPr>
            <a:r>
              <a:rPr lang="en-GB" sz="1200" dirty="0"/>
              <a:t>Scope of the practice</a:t>
            </a:r>
          </a:p>
          <a:p>
            <a:pPr marL="457200" lvl="1" indent="0">
              <a:buNone/>
            </a:pPr>
            <a:r>
              <a:rPr lang="en-GB" sz="1200" dirty="0"/>
              <a:t>Practice Success Factors (PSF)</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798820"/>
            <a:ext cx="4332718" cy="2795802"/>
          </a:xfrm>
        </p:spPr>
        <p:txBody>
          <a:bodyPr>
            <a:normAutofit lnSpcReduction="10000"/>
          </a:bodyPr>
          <a:lstStyle/>
          <a:p>
            <a:pPr marL="0" lvl="0" indent="0">
              <a:spcBef>
                <a:spcPct val="30000"/>
              </a:spcBef>
              <a:buNone/>
              <a:defRPr/>
            </a:pPr>
            <a:r>
              <a:rPr lang="en-GB" sz="1300" b="1" dirty="0"/>
              <a:t>Release management</a:t>
            </a:r>
          </a:p>
          <a:p>
            <a:pPr marL="457200" lvl="1" indent="0">
              <a:buNone/>
            </a:pPr>
            <a:r>
              <a:rPr lang="en-GB" sz="1100" dirty="0"/>
              <a:t>Purpose and description</a:t>
            </a:r>
          </a:p>
          <a:p>
            <a:pPr marL="457200" lvl="1" indent="0">
              <a:buNone/>
            </a:pPr>
            <a:r>
              <a:rPr lang="en-GB" sz="1100" dirty="0"/>
              <a:t>Scope of the practice</a:t>
            </a:r>
          </a:p>
          <a:p>
            <a:pPr marL="457200" lvl="1" indent="0">
              <a:buNone/>
            </a:pPr>
            <a:r>
              <a:rPr lang="en-GB" sz="1100" dirty="0"/>
              <a:t>Practice Success Factors (PSF) </a:t>
            </a:r>
          </a:p>
          <a:p>
            <a:pPr marL="0" indent="0">
              <a:buNone/>
            </a:pPr>
            <a:r>
              <a:rPr lang="en-GB" sz="1300" b="1" dirty="0"/>
              <a:t>Service validation and testing</a:t>
            </a:r>
          </a:p>
          <a:p>
            <a:pPr marL="457200" lvl="1" indent="0">
              <a:buNone/>
            </a:pPr>
            <a:r>
              <a:rPr lang="en-GB" sz="1100" dirty="0"/>
              <a:t>Purpose and description</a:t>
            </a:r>
          </a:p>
          <a:p>
            <a:pPr marL="457200" lvl="1" indent="0">
              <a:buNone/>
            </a:pPr>
            <a:r>
              <a:rPr lang="en-GB" sz="1100" dirty="0"/>
              <a:t>Scope of the practice</a:t>
            </a:r>
          </a:p>
          <a:p>
            <a:pPr marL="457200" lvl="1" indent="0">
              <a:buNone/>
            </a:pPr>
            <a:r>
              <a:rPr lang="en-GB" sz="1100" dirty="0"/>
              <a:t>Practice Success Factors (PSF) </a:t>
            </a:r>
          </a:p>
          <a:p>
            <a:pPr marL="0" lvl="0" indent="0">
              <a:spcBef>
                <a:spcPct val="30000"/>
              </a:spcBef>
              <a:buNone/>
              <a:defRPr/>
            </a:pPr>
            <a:r>
              <a:rPr lang="en-GB" sz="1300" b="1" dirty="0"/>
              <a:t>Change enablement</a:t>
            </a:r>
          </a:p>
          <a:p>
            <a:pPr marL="457200" lvl="1" indent="0">
              <a:buNone/>
            </a:pPr>
            <a:r>
              <a:rPr lang="en-GB" sz="1100" dirty="0"/>
              <a:t>Purpose and description</a:t>
            </a:r>
          </a:p>
          <a:p>
            <a:pPr marL="457200" lvl="1" indent="0">
              <a:buNone/>
            </a:pPr>
            <a:r>
              <a:rPr lang="en-GB" sz="1100" dirty="0"/>
              <a:t>Complexity-based approach to changes</a:t>
            </a:r>
          </a:p>
          <a:p>
            <a:pPr marL="457200" lvl="1" indent="0">
              <a:buNone/>
            </a:pPr>
            <a:r>
              <a:rPr lang="en-GB" sz="1100" dirty="0"/>
              <a:t>Practice Success Factors (PSF)</a:t>
            </a:r>
          </a:p>
          <a:p>
            <a:pPr marL="457200" lvl="1" indent="0">
              <a:buNone/>
            </a:pPr>
            <a:r>
              <a:rPr lang="en-GB" sz="1100" dirty="0"/>
              <a:t>Change manager and change coordinator roles</a:t>
            </a:r>
          </a:p>
          <a:p>
            <a:pPr marL="457200" lvl="1" indent="0">
              <a:buNone/>
            </a:pPr>
            <a:r>
              <a:rPr lang="en-GB" sz="1100" dirty="0"/>
              <a:t>Change authority role</a:t>
            </a:r>
          </a:p>
          <a:p>
            <a:pPr lvl="1">
              <a:buFont typeface="Arial" panose="020B0604020202020204" pitchFamily="34" charset="0"/>
              <a:buChar char="•"/>
            </a:pPr>
            <a:endParaRPr lang="en-GB" sz="1100" dirty="0"/>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7253416" y="1884173"/>
            <a:ext cx="1495418" cy="1124262"/>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GB" sz="1400" i="1" dirty="0">
                <a:latin typeface="Calibri" panose="020F0502020204030204" pitchFamily="34" charset="0"/>
                <a:cs typeface="Calibri" panose="020F0502020204030204" pitchFamily="34" charset="0"/>
              </a:rPr>
              <a:t>Additional study of these ITIL practices is advised!</a:t>
            </a:r>
          </a:p>
        </p:txBody>
      </p:sp>
    </p:spTree>
    <p:extLst>
      <p:ext uri="{BB962C8B-B14F-4D97-AF65-F5344CB8AC3E}">
        <p14:creationId xmlns:p14="http://schemas.microsoft.com/office/powerpoint/2010/main" val="84965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D00A25-7171-BE42-AA7A-40E1186740CB}"/>
              </a:ext>
            </a:extLst>
          </p:cNvPr>
          <p:cNvSpPr>
            <a:spLocks noGrp="1"/>
          </p:cNvSpPr>
          <p:nvPr>
            <p:ph type="title"/>
          </p:nvPr>
        </p:nvSpPr>
        <p:spPr/>
        <p:txBody>
          <a:bodyPr/>
          <a:lstStyle/>
          <a:p>
            <a:r>
              <a:rPr lang="en-GB" dirty="0"/>
              <a:t>The 34 ITIL management practices</a:t>
            </a:r>
          </a:p>
        </p:txBody>
      </p:sp>
      <p:graphicFrame>
        <p:nvGraphicFramePr>
          <p:cNvPr id="5" name="Platshållare för innehåll 4">
            <a:extLst>
              <a:ext uri="{FF2B5EF4-FFF2-40B4-BE49-F238E27FC236}">
                <a16:creationId xmlns:a16="http://schemas.microsoft.com/office/drawing/2014/main" id="{99DA29CB-6AA5-834E-9D08-2FD165762390}"/>
              </a:ext>
            </a:extLst>
          </p:cNvPr>
          <p:cNvGraphicFramePr>
            <a:graphicFrameLocks noGrp="1"/>
          </p:cNvGraphicFramePr>
          <p:nvPr>
            <p:ph idx="1"/>
            <p:extLst>
              <p:ext uri="{D42A27DB-BD31-4B8C-83A1-F6EECF244321}">
                <p14:modId xmlns:p14="http://schemas.microsoft.com/office/powerpoint/2010/main" val="2640921820"/>
              </p:ext>
            </p:extLst>
          </p:nvPr>
        </p:nvGraphicFramePr>
        <p:xfrm>
          <a:off x="457200" y="1152406"/>
          <a:ext cx="8520543" cy="283464"/>
        </p:xfrm>
        <a:graphic>
          <a:graphicData uri="http://schemas.openxmlformats.org/drawingml/2006/table">
            <a:tbl>
              <a:tblPr/>
              <a:tblGrid>
                <a:gridCol w="2840181">
                  <a:extLst>
                    <a:ext uri="{9D8B030D-6E8A-4147-A177-3AD203B41FA5}">
                      <a16:colId xmlns:a16="http://schemas.microsoft.com/office/drawing/2014/main" val="1582313689"/>
                    </a:ext>
                  </a:extLst>
                </a:gridCol>
                <a:gridCol w="2840181">
                  <a:extLst>
                    <a:ext uri="{9D8B030D-6E8A-4147-A177-3AD203B41FA5}">
                      <a16:colId xmlns:a16="http://schemas.microsoft.com/office/drawing/2014/main" val="1759983237"/>
                    </a:ext>
                  </a:extLst>
                </a:gridCol>
                <a:gridCol w="2840181">
                  <a:extLst>
                    <a:ext uri="{9D8B030D-6E8A-4147-A177-3AD203B41FA5}">
                      <a16:colId xmlns:a16="http://schemas.microsoft.com/office/drawing/2014/main" val="2262604018"/>
                    </a:ext>
                  </a:extLst>
                </a:gridCol>
              </a:tblGrid>
              <a:tr h="234696">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General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952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Service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12700" cap="flat" cmpd="sng" algn="ctr">
                      <a:solidFill>
                        <a:srgbClr val="000000"/>
                      </a:solidFill>
                      <a:prstDash val="solid"/>
                      <a:round/>
                      <a:headEnd type="none" w="med" len="med"/>
                      <a:tailEnd type="none" w="med" len="med"/>
                    </a:lnL>
                    <a:lnR w="13"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Technical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13" cap="flat" cmpd="sng" algn="ctr">
                      <a:solidFill>
                        <a:srgbClr val="000000"/>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extLst>
                  <a:ext uri="{0D108BD9-81ED-4DB2-BD59-A6C34878D82A}">
                    <a16:rowId xmlns:a16="http://schemas.microsoft.com/office/drawing/2014/main" val="4121632164"/>
                  </a:ext>
                </a:extLst>
              </a:tr>
            </a:tbl>
          </a:graphicData>
        </a:graphic>
      </p:graphicFrame>
      <p:sp>
        <p:nvSpPr>
          <p:cNvPr id="6" name="Rectangle 1">
            <a:extLst>
              <a:ext uri="{FF2B5EF4-FFF2-40B4-BE49-F238E27FC236}">
                <a16:creationId xmlns:a16="http://schemas.microsoft.com/office/drawing/2014/main" id="{0FE08099-116E-B149-92A4-7244700191D2}"/>
              </a:ext>
            </a:extLst>
          </p:cNvPr>
          <p:cNvSpPr>
            <a:spLocks noChangeArrowheads="1"/>
          </p:cNvSpPr>
          <p:nvPr/>
        </p:nvSpPr>
        <p:spPr bwMode="auto">
          <a:xfrm>
            <a:off x="457200" y="1435870"/>
            <a:ext cx="286922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Architecture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Continual improvement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Information security management </a:t>
            </a: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Knowledge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Measurement and reporting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Organizational change management Portfolio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Project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Relationship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Risk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financial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Strategy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Supplier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Workforce and talent management </a:t>
            </a:r>
          </a:p>
        </p:txBody>
      </p:sp>
      <p:sp>
        <p:nvSpPr>
          <p:cNvPr id="7" name="Rectangle 1">
            <a:extLst>
              <a:ext uri="{FF2B5EF4-FFF2-40B4-BE49-F238E27FC236}">
                <a16:creationId xmlns:a16="http://schemas.microsoft.com/office/drawing/2014/main" id="{0E36DD41-A477-0045-8ABF-27F50EB1615E}"/>
              </a:ext>
            </a:extLst>
          </p:cNvPr>
          <p:cNvSpPr>
            <a:spLocks noChangeArrowheads="1"/>
          </p:cNvSpPr>
          <p:nvPr/>
        </p:nvSpPr>
        <p:spPr bwMode="auto">
          <a:xfrm>
            <a:off x="3306693" y="1449954"/>
            <a:ext cx="2821556"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Availability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Business analysis</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Capacity and performance management </a:t>
            </a: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Change enablement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Incident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IT asset management</a:t>
            </a:r>
            <a:b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Monitoring and event management </a:t>
            </a: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Problem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Release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catalogue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configuration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a:t>
            </a:r>
            <a:r>
              <a:rPr lang="en-GB" altLang="sv-SE" sz="1200" dirty="0">
                <a:latin typeface="Calibri Light" panose="020F0302020204030204" pitchFamily="34" charset="0"/>
                <a:cs typeface="Calibri Light" panose="020F0302020204030204" pitchFamily="34" charset="0"/>
              </a:rPr>
              <a:t>C</a:t>
            </a: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ontinuity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design</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desk</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level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request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validation and testing </a:t>
            </a:r>
          </a:p>
        </p:txBody>
      </p:sp>
      <p:sp>
        <p:nvSpPr>
          <p:cNvPr id="8" name="Rectangle 1">
            <a:extLst>
              <a:ext uri="{FF2B5EF4-FFF2-40B4-BE49-F238E27FC236}">
                <a16:creationId xmlns:a16="http://schemas.microsoft.com/office/drawing/2014/main" id="{AD0C868A-3F14-6844-AC43-8E0F6B2BE171}"/>
              </a:ext>
            </a:extLst>
          </p:cNvPr>
          <p:cNvSpPr>
            <a:spLocks noChangeArrowheads="1"/>
          </p:cNvSpPr>
          <p:nvPr/>
        </p:nvSpPr>
        <p:spPr bwMode="auto">
          <a:xfrm>
            <a:off x="6128249" y="1449954"/>
            <a:ext cx="28215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2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Deployment management</a:t>
            </a:r>
            <a:b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2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Infrastructure and platform management Software development and management </a:t>
            </a:r>
          </a:p>
        </p:txBody>
      </p:sp>
    </p:spTree>
    <p:extLst>
      <p:ext uri="{BB962C8B-B14F-4D97-AF65-F5344CB8AC3E}">
        <p14:creationId xmlns:p14="http://schemas.microsoft.com/office/powerpoint/2010/main" val="18049738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sz="3400" dirty="0"/>
              <a:t>Practice success factors (PSF’s)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520544" cy="2147918"/>
          </a:xfrm>
        </p:spPr>
        <p:txBody>
          <a:bodyPr/>
          <a:lstStyle/>
          <a:p>
            <a:pPr lvl="0">
              <a:spcBef>
                <a:spcPct val="30000"/>
              </a:spcBef>
              <a:defRPr/>
            </a:pPr>
            <a:r>
              <a:rPr lang="en-GB" sz="1400" b="0" dirty="0"/>
              <a:t>Definition: A </a:t>
            </a:r>
            <a:r>
              <a:rPr lang="en-GB" sz="1400" dirty="0"/>
              <a:t>practice success factor (PSF) </a:t>
            </a:r>
            <a:r>
              <a:rPr lang="en-GB" sz="1400" b="0" dirty="0"/>
              <a:t>is a complex functional component of a practice that is required for the practice to fulfil its purpose.</a:t>
            </a:r>
          </a:p>
          <a:p>
            <a:pPr lvl="0">
              <a:spcBef>
                <a:spcPct val="30000"/>
              </a:spcBef>
              <a:defRPr/>
            </a:pPr>
            <a:endParaRPr lang="en-GB" sz="1200" b="0" dirty="0"/>
          </a:p>
          <a:p>
            <a:pPr lvl="0">
              <a:spcBef>
                <a:spcPct val="30000"/>
              </a:spcBef>
              <a:defRPr/>
            </a:pPr>
            <a:r>
              <a:rPr lang="en-GB" sz="1400" b="0" dirty="0"/>
              <a:t>A practice success factor (PSF) is more than a task or activity as it includes components from all four dimensions of service management.</a:t>
            </a:r>
          </a:p>
          <a:p>
            <a:pPr lvl="0">
              <a:spcBef>
                <a:spcPct val="30000"/>
              </a:spcBef>
              <a:defRPr/>
            </a:pPr>
            <a:endParaRPr lang="en-GB" sz="1200" b="0" dirty="0"/>
          </a:p>
          <a:p>
            <a:pPr lvl="0">
              <a:spcBef>
                <a:spcPct val="30000"/>
              </a:spcBef>
              <a:defRPr/>
            </a:pPr>
            <a:r>
              <a:rPr lang="en-GB" sz="1400" b="0" dirty="0"/>
              <a:t>The nature of the activities and resources of PSFs within a practice may differ, but together they ensure that the practice is effective. </a:t>
            </a:r>
          </a:p>
        </p:txBody>
      </p:sp>
    </p:spTree>
    <p:extLst>
      <p:ext uri="{BB962C8B-B14F-4D97-AF65-F5344CB8AC3E}">
        <p14:creationId xmlns:p14="http://schemas.microsoft.com/office/powerpoint/2010/main" val="32938373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Service design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917307"/>
          </a:xfrm>
        </p:spPr>
        <p:txBody>
          <a:bodyPr/>
          <a:lstStyle/>
          <a:p>
            <a:r>
              <a:rPr lang="en-GB" sz="1400" b="0"/>
              <a:t>The </a:t>
            </a:r>
            <a:r>
              <a:rPr lang="en-GB" sz="1400"/>
              <a:t>purpose</a:t>
            </a:r>
            <a:r>
              <a:rPr lang="en-GB" sz="1400" b="0"/>
              <a:t> of the service design practice is to </a:t>
            </a:r>
            <a:r>
              <a:rPr lang="en-GB" sz="1400"/>
              <a:t>design products and services that are fit for purpose and use</a:t>
            </a:r>
            <a:r>
              <a:rPr lang="en-GB" sz="1400" b="0"/>
              <a:t>, and that can be delivered by the organization and its ecosystem. This includes planning and organizing people, partners and suppliers, information, communication, technology, and practices for new or changed products and services, and the interaction between the organization and its customers.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156748"/>
            <a:ext cx="8520544" cy="2529552"/>
          </a:xfrm>
        </p:spPr>
        <p:txBody>
          <a:bodyPr>
            <a:noAutofit/>
          </a:bodyPr>
          <a:lstStyle/>
          <a:p>
            <a:pPr marL="0" indent="0">
              <a:buNone/>
            </a:pPr>
            <a:r>
              <a:rPr lang="en-GB" sz="1050" dirty="0"/>
              <a:t>If products and services, or practices are not designed properly, they will not necessarily fulfil customer needs or facilitate value creation. If they evolve without proper architecture, interfaces or controls, they are less able to deliver the overall vision and needs of the organization and its internal and external customers. </a:t>
            </a:r>
          </a:p>
          <a:p>
            <a:pPr marL="0" indent="0">
              <a:buNone/>
            </a:pPr>
            <a:r>
              <a:rPr lang="en-GB" sz="1050" dirty="0"/>
              <a:t>Even when a product or service is well designed, delivering a solution that addresses the needs of both the organization and customer in a cost-effective and resilient way can be difficult. Therefore, it is important to consider iterative and incremental approaches to service design, which can ensure that products and services introduced to live operation can continually adapt in alignment with the evolving needs of the organization and its customers. </a:t>
            </a:r>
          </a:p>
          <a:p>
            <a:pPr marL="0" indent="0">
              <a:buNone/>
            </a:pPr>
            <a:r>
              <a:rPr lang="en-GB" sz="1050" dirty="0"/>
              <a:t>It is important that a holistic, results-driven approach to all aspects of service design is adopted, and that when changing or amending any of the individual elements of a service design, all other aspects are considered. Therefore, the coordination aspect of service design with the whole organization’s service value system (SVS) is essential. Service design should not only address the functional elements of the service, but also that the management and operational requirements are regarded as a fundamental part of the design and are not added as an afterthought.</a:t>
            </a:r>
          </a:p>
          <a:p>
            <a:pPr marL="0" indent="0">
              <a:buNone/>
            </a:pPr>
            <a:r>
              <a:rPr lang="en-GB" sz="1050" dirty="0"/>
              <a:t>Not every change to a product or service will require the same level of service design activity. Service design should also be used when the product or service is changing due to its retirement. </a:t>
            </a:r>
          </a:p>
        </p:txBody>
      </p:sp>
    </p:spTree>
    <p:extLst>
      <p:ext uri="{BB962C8B-B14F-4D97-AF65-F5344CB8AC3E}">
        <p14:creationId xmlns:p14="http://schemas.microsoft.com/office/powerpoint/2010/main" val="4552823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Design thinking</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732837"/>
          </a:xfrm>
        </p:spPr>
        <p:txBody>
          <a:bodyPr/>
          <a:lstStyle/>
          <a:p>
            <a:r>
              <a:rPr lang="en-GB" sz="1400" b="0" dirty="0"/>
              <a:t>Definition: </a:t>
            </a:r>
            <a:r>
              <a:rPr lang="en-GB" sz="1400" dirty="0"/>
              <a:t>Design thinking </a:t>
            </a:r>
            <a:r>
              <a:rPr lang="en-GB" sz="1400" b="0" dirty="0"/>
              <a:t>is a practical and human-centred approach that accelerates innovation. It is used by product and service designers as well as organizations to solve complex problems and find practical, creative solutions that meet the needs of the organization and its customers.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884172"/>
            <a:ext cx="4040188" cy="2710450"/>
          </a:xfrm>
        </p:spPr>
        <p:txBody>
          <a:bodyPr>
            <a:noAutofit/>
          </a:bodyPr>
          <a:lstStyle/>
          <a:p>
            <a:pPr marL="0" indent="0">
              <a:buNone/>
            </a:pPr>
            <a:r>
              <a:rPr lang="en-GB" sz="1400" dirty="0"/>
              <a:t>Design thinking can be viewed as a complementary approach to Lean and Agile methodologies. It draws upon logic, imagination, intuition, and system thinking to explore possibilities and to create desired outcomes that benefit customers. </a:t>
            </a:r>
          </a:p>
          <a:p>
            <a:pPr marL="0" indent="0">
              <a:buNone/>
            </a:pPr>
            <a:endParaRPr lang="en-GB" sz="1000" dirty="0"/>
          </a:p>
          <a:p>
            <a:pPr marL="0" indent="0">
              <a:buNone/>
            </a:pPr>
            <a:r>
              <a:rPr lang="en-GB" sz="1400" dirty="0"/>
              <a:t>Design thinking is best applied by multi-disciplinary teams; because it balances the perspectives of customers, technology, the organization, partners, and suppliers, it is highly integrative, aligns well with the organization’s SVS, and can be a key enabler of digital transformation. </a:t>
            </a:r>
          </a:p>
          <a:p>
            <a:pPr marL="0" indent="0">
              <a:buNone/>
            </a:pPr>
            <a:endParaRPr lang="en-GB" sz="1400" dirty="0"/>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572001" y="1884172"/>
            <a:ext cx="4405744" cy="2860214"/>
          </a:xfrm>
        </p:spPr>
        <p:txBody>
          <a:bodyPr>
            <a:noAutofit/>
          </a:bodyPr>
          <a:lstStyle/>
          <a:p>
            <a:pPr marL="0" indent="0">
              <a:buNone/>
            </a:pPr>
            <a:r>
              <a:rPr lang="en-GB" sz="1400" dirty="0"/>
              <a:t>Includes an iterative approach to activities, such as: </a:t>
            </a:r>
          </a:p>
          <a:p>
            <a:pPr>
              <a:buFont typeface="Arial" panose="020B0604020202020204" pitchFamily="34" charset="0"/>
              <a:buChar char="•"/>
            </a:pPr>
            <a:r>
              <a:rPr lang="en-GB" sz="1300" b="1" dirty="0"/>
              <a:t>Inspiration and empathy</a:t>
            </a:r>
            <a:br>
              <a:rPr lang="en-GB" sz="1400" b="1" dirty="0"/>
            </a:br>
            <a:r>
              <a:rPr lang="en-GB" sz="1100" dirty="0"/>
              <a:t>This is through direct observation of people and how they work or interact with products and services.</a:t>
            </a:r>
          </a:p>
          <a:p>
            <a:pPr>
              <a:buFont typeface="Arial" panose="020B0604020202020204" pitchFamily="34" charset="0"/>
              <a:buChar char="•"/>
            </a:pPr>
            <a:r>
              <a:rPr lang="en-GB" sz="1300" b="1" dirty="0"/>
              <a:t>Ideation</a:t>
            </a:r>
            <a:br>
              <a:rPr lang="en-GB" sz="1400" b="1" dirty="0"/>
            </a:br>
            <a:r>
              <a:rPr lang="en-GB" sz="1100" dirty="0"/>
              <a:t>This combines divergent and convergent thinking.</a:t>
            </a:r>
          </a:p>
          <a:p>
            <a:pPr>
              <a:buFont typeface="Arial" panose="020B0604020202020204" pitchFamily="34" charset="0"/>
              <a:buChar char="•"/>
            </a:pPr>
            <a:r>
              <a:rPr lang="en-GB" sz="1300" b="1" dirty="0"/>
              <a:t>Prototyping</a:t>
            </a:r>
            <a:br>
              <a:rPr lang="en-GB" sz="1400" b="1" dirty="0"/>
            </a:br>
            <a:r>
              <a:rPr lang="en-GB" sz="1100" dirty="0"/>
              <a:t>This is where these ideas are tested early, iterated, and refined. </a:t>
            </a:r>
            <a:br>
              <a:rPr lang="en-GB" sz="1100" dirty="0"/>
            </a:br>
            <a:r>
              <a:rPr lang="en-GB" sz="1100" dirty="0"/>
              <a:t>A prototype helps to gather feedback and improve an idea. </a:t>
            </a:r>
            <a:endParaRPr lang="en-GB" sz="1100" b="1" dirty="0"/>
          </a:p>
          <a:p>
            <a:pPr>
              <a:buFont typeface="Arial" panose="020B0604020202020204" pitchFamily="34" charset="0"/>
              <a:buChar char="•"/>
            </a:pPr>
            <a:r>
              <a:rPr lang="en-GB" sz="1300" b="1" dirty="0"/>
              <a:t>Implementation</a:t>
            </a:r>
            <a:br>
              <a:rPr lang="en-GB" sz="1400" b="1" dirty="0"/>
            </a:br>
            <a:r>
              <a:rPr lang="en-GB" sz="1100" dirty="0"/>
              <a:t>This is where the concepts are brought to life. </a:t>
            </a:r>
          </a:p>
          <a:p>
            <a:pPr>
              <a:buFont typeface="Arial" panose="020B0604020202020204" pitchFamily="34" charset="0"/>
              <a:buChar char="•"/>
            </a:pPr>
            <a:r>
              <a:rPr lang="en-GB" sz="1300" b="1" dirty="0"/>
              <a:t>Evaluation</a:t>
            </a:r>
            <a:br>
              <a:rPr lang="en-GB" sz="1400" b="1" dirty="0"/>
            </a:br>
            <a:r>
              <a:rPr lang="en-GB" sz="1100" dirty="0"/>
              <a:t>This measures the actual performance of product or service implementation to ensure acceptance criteria are met.</a:t>
            </a:r>
            <a:endParaRPr lang="en-GB" sz="1200" dirty="0"/>
          </a:p>
        </p:txBody>
      </p:sp>
    </p:spTree>
    <p:extLst>
      <p:ext uri="{BB962C8B-B14F-4D97-AF65-F5344CB8AC3E}">
        <p14:creationId xmlns:p14="http://schemas.microsoft.com/office/powerpoint/2010/main" val="40907628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sz="3400" dirty="0"/>
              <a:t>Service design practice success factors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9" y="1151336"/>
            <a:ext cx="4187827" cy="3443285"/>
          </a:xfrm>
        </p:spPr>
        <p:txBody>
          <a:bodyPr>
            <a:noAutofit/>
          </a:bodyPr>
          <a:lstStyle/>
          <a:p>
            <a:pPr marL="0" indent="0">
              <a:buNone/>
            </a:pPr>
            <a:r>
              <a:rPr lang="en-GB" sz="1200" b="1" dirty="0"/>
              <a:t>Establishing and maintaining an effective organization-wide approach to service design</a:t>
            </a:r>
          </a:p>
          <a:p>
            <a:pPr>
              <a:buFont typeface="Arial" panose="020B0604020202020204" pitchFamily="34" charset="0"/>
              <a:buChar char="•"/>
            </a:pPr>
            <a:r>
              <a:rPr lang="en-GB" sz="1200" dirty="0"/>
              <a:t>Includes defining and agreeing approaches and models to follow for designing new and changed services and service components. </a:t>
            </a:r>
          </a:p>
          <a:p>
            <a:pPr>
              <a:buFont typeface="Arial" panose="020B0604020202020204" pitchFamily="34" charset="0"/>
              <a:buChar char="•"/>
            </a:pPr>
            <a:r>
              <a:rPr lang="en-GB" sz="1200" dirty="0"/>
              <a:t>This should start from assessing organization’s objectives and customer requirements, and the impact the service design has. An organization must assess many different factors which means that each organization’s approach to service design may be different.  </a:t>
            </a:r>
          </a:p>
          <a:p>
            <a:pPr>
              <a:buFont typeface="Arial" panose="020B0604020202020204" pitchFamily="34" charset="0"/>
              <a:buChar char="•"/>
            </a:pPr>
            <a:r>
              <a:rPr lang="en-GB" sz="1200" dirty="0"/>
              <a:t>An organization may have several service design approaches. Each approach should have one or several agreed service design models.</a:t>
            </a:r>
          </a:p>
          <a:p>
            <a:pPr>
              <a:buFont typeface="Arial" panose="020B0604020202020204" pitchFamily="34" charset="0"/>
              <a:buChar char="•"/>
            </a:pPr>
            <a:r>
              <a:rPr lang="en-GB" sz="1200" dirty="0"/>
              <a:t>The approaches and models for service design should have some flexibility to adapt to changing circumstances, stakeholders, and environment. The service design approach and models, and the practice in general, should be a subject to continual improvement.</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151337"/>
            <a:ext cx="4332718" cy="3443286"/>
          </a:xfrm>
        </p:spPr>
        <p:txBody>
          <a:bodyPr>
            <a:noAutofit/>
          </a:bodyPr>
          <a:lstStyle/>
          <a:p>
            <a:pPr marL="0" lvl="0" indent="0">
              <a:spcBef>
                <a:spcPct val="30000"/>
              </a:spcBef>
              <a:buNone/>
              <a:defRPr/>
            </a:pPr>
            <a:r>
              <a:rPr lang="en-GB" sz="1200" b="1" dirty="0"/>
              <a:t>Ensuring that services are fit for purpose and fit for use throughout their lifecycle</a:t>
            </a:r>
          </a:p>
          <a:p>
            <a:pPr>
              <a:buFont typeface="Arial" panose="020B0604020202020204" pitchFamily="34" charset="0"/>
              <a:buChar char="•"/>
            </a:pPr>
            <a:r>
              <a:rPr lang="en-GB" sz="1200" dirty="0"/>
              <a:t>Requires orchestrating resources in all four dimensions.</a:t>
            </a:r>
          </a:p>
          <a:p>
            <a:pPr>
              <a:buFont typeface="Arial" panose="020B0604020202020204" pitchFamily="34" charset="0"/>
              <a:buChar char="•"/>
            </a:pPr>
            <a:r>
              <a:rPr lang="en-GB" sz="1200" dirty="0"/>
              <a:t>In any case, effective coordination, ensuring holistic approach to the design, information flow, stakeholder involvement and good planning of the design models from the early steps of service lifecycle are crucial for success. </a:t>
            </a:r>
          </a:p>
          <a:p>
            <a:pPr>
              <a:buFont typeface="Arial" panose="020B0604020202020204" pitchFamily="34" charset="0"/>
              <a:buChar char="•"/>
            </a:pPr>
            <a:r>
              <a:rPr lang="en-GB" sz="1200" dirty="0"/>
              <a:t>During the service lifecycle, effective combination of practices and cooperation of teams are necessary. Service design practice is focused on identifying the tasks, key information, and coordinating the participants of the design implementation. It also provides recommendations on procedures and techniques to use during implementation.</a:t>
            </a:r>
          </a:p>
        </p:txBody>
      </p:sp>
    </p:spTree>
    <p:extLst>
      <p:ext uri="{BB962C8B-B14F-4D97-AF65-F5344CB8AC3E}">
        <p14:creationId xmlns:p14="http://schemas.microsoft.com/office/powerpoint/2010/main" val="5406686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normAutofit fontScale="90000"/>
          </a:bodyPr>
          <a:lstStyle/>
          <a:p>
            <a:r>
              <a:rPr lang="en-GB" sz="3400" dirty="0"/>
              <a:t>Software development &amp; management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456146"/>
            <a:ext cx="8444753" cy="465404"/>
          </a:xfrm>
        </p:spPr>
        <p:txBody>
          <a:bodyPr/>
          <a:lstStyle/>
          <a:p>
            <a:r>
              <a:rPr lang="en-GB" sz="1400" b="0" dirty="0"/>
              <a:t>The </a:t>
            </a:r>
            <a:r>
              <a:rPr lang="en-GB" sz="1400" dirty="0"/>
              <a:t>purpose</a:t>
            </a:r>
            <a:r>
              <a:rPr lang="en-GB" sz="1400" b="0" dirty="0"/>
              <a:t> of the software development and management practice is to ensure that applications meet internal and external stakeholder needs, in terms of functionality, reliability, maintainability, compliance, and auditability. </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067770"/>
            <a:ext cx="4040188" cy="2795801"/>
          </a:xfrm>
        </p:spPr>
        <p:txBody>
          <a:bodyPr>
            <a:normAutofit/>
          </a:bodyPr>
          <a:lstStyle/>
          <a:p>
            <a:pPr>
              <a:buFont typeface="Arial" panose="020B0604020202020204" pitchFamily="34" charset="0"/>
              <a:buChar char="•"/>
            </a:pPr>
            <a:r>
              <a:rPr lang="en-GB" sz="1200" dirty="0"/>
              <a:t>The Software Development and Management practice focuses on development and management of </a:t>
            </a:r>
            <a:r>
              <a:rPr lang="en-GB" sz="1200" i="1" dirty="0"/>
              <a:t>application </a:t>
            </a:r>
            <a:r>
              <a:rPr lang="en-GB" sz="1200" dirty="0"/>
              <a:t>software. </a:t>
            </a:r>
          </a:p>
          <a:p>
            <a:pPr>
              <a:buFont typeface="Arial" panose="020B0604020202020204" pitchFamily="34" charset="0"/>
              <a:buChar char="•"/>
            </a:pPr>
            <a:r>
              <a:rPr lang="en-GB" sz="1200" dirty="0"/>
              <a:t>However many of the principles are also applicable to the software that is part of the infrastructure on which applications are developed and managed. Software engineering is increasingly important for infrastructure and platform management, for example in the application of </a:t>
            </a:r>
            <a:r>
              <a:rPr lang="en-GB" sz="1200" i="1" dirty="0"/>
              <a:t>Infrastructure as Code</a:t>
            </a:r>
            <a:r>
              <a:rPr lang="en-GB" sz="1200" dirty="0"/>
              <a:t>.</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2067770"/>
            <a:ext cx="4332718" cy="2795802"/>
          </a:xfrm>
        </p:spPr>
        <p:txBody>
          <a:bodyPr>
            <a:normAutofit/>
          </a:bodyPr>
          <a:lstStyle/>
          <a:p>
            <a:pPr>
              <a:buFont typeface="Arial" panose="020B0604020202020204" pitchFamily="34" charset="0"/>
              <a:buChar char="•"/>
            </a:pPr>
            <a:r>
              <a:rPr lang="en-GB" sz="1200" dirty="0"/>
              <a:t>Software development and management covers the whole lifecycle of applications. This can vary from several months to several decades. From an economic perspective, around 20% of the total costs of ownership of an application was spent on development as opposed to management, and 20% of software management costs is related to corrective maintenance. </a:t>
            </a:r>
          </a:p>
          <a:p>
            <a:pPr>
              <a:buFont typeface="Arial" panose="020B0604020202020204" pitchFamily="34" charset="0"/>
              <a:buChar char="•"/>
            </a:pPr>
            <a:r>
              <a:rPr lang="en-GB" sz="1200" dirty="0"/>
              <a:t>In the modern world bigger shares of an application’s total costs of ownership shifts to development. Since constant changes become an integral part of the application lifecycle, all maintenance activities can become a part of development and are usually not referred to as maintenance. </a:t>
            </a: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605790" y="4039264"/>
            <a:ext cx="3966210" cy="326996"/>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GB" sz="1400" i="1" dirty="0">
                <a:latin typeface="Calibri" panose="020F0502020204030204" pitchFamily="34" charset="0"/>
                <a:cs typeface="Calibri" panose="020F0502020204030204" pitchFamily="34" charset="0"/>
              </a:rPr>
              <a:t>Additional study of these ITIL practices is advised!</a:t>
            </a:r>
          </a:p>
        </p:txBody>
      </p:sp>
    </p:spTree>
    <p:extLst>
      <p:ext uri="{BB962C8B-B14F-4D97-AF65-F5344CB8AC3E}">
        <p14:creationId xmlns:p14="http://schemas.microsoft.com/office/powerpoint/2010/main" val="32688942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normAutofit fontScale="90000"/>
          </a:bodyPr>
          <a:lstStyle/>
          <a:p>
            <a:r>
              <a:rPr lang="en-GB" sz="3400" dirty="0"/>
              <a:t>Software development &amp; management - scope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581891"/>
          </a:xfrm>
        </p:spPr>
        <p:txBody>
          <a:bodyPr/>
          <a:lstStyle/>
          <a:p>
            <a:r>
              <a:rPr lang="en-GB" sz="1400" b="0" dirty="0"/>
              <a:t>The </a:t>
            </a:r>
            <a:r>
              <a:rPr lang="en-GB" sz="1400" dirty="0"/>
              <a:t>scope </a:t>
            </a:r>
            <a:r>
              <a:rPr lang="en-GB" sz="1400" b="0" dirty="0"/>
              <a:t>of software development and management is defined in terms of activities and the resources affected by the activities and the related responsibilities.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98820"/>
            <a:ext cx="4040188" cy="1319281"/>
          </a:xfrm>
        </p:spPr>
        <p:txBody>
          <a:bodyPr>
            <a:normAutofit lnSpcReduction="10000"/>
          </a:bodyPr>
          <a:lstStyle/>
          <a:p>
            <a:pPr marL="0" indent="0">
              <a:buNone/>
            </a:pPr>
            <a:r>
              <a:rPr lang="en-GB" sz="1400" b="1" dirty="0"/>
              <a:t>Activities</a:t>
            </a:r>
            <a:r>
              <a:rPr lang="en-GB" sz="1400" dirty="0"/>
              <a:t> in scope:</a:t>
            </a:r>
          </a:p>
          <a:p>
            <a:pPr>
              <a:buFont typeface="Arial" panose="020B0604020202020204" pitchFamily="34" charset="0"/>
              <a:buChar char="•"/>
            </a:pPr>
            <a:r>
              <a:rPr lang="en-GB" sz="1400" dirty="0"/>
              <a:t>Application development</a:t>
            </a:r>
          </a:p>
          <a:p>
            <a:pPr>
              <a:buFont typeface="Arial" panose="020B0604020202020204" pitchFamily="34" charset="0"/>
              <a:buChar char="•"/>
            </a:pPr>
            <a:r>
              <a:rPr lang="en-GB" sz="1400" dirty="0"/>
              <a:t>Software and software artefacts management</a:t>
            </a:r>
          </a:p>
          <a:p>
            <a:pPr>
              <a:buFont typeface="Arial" panose="020B0604020202020204" pitchFamily="34" charset="0"/>
              <a:buChar char="•"/>
            </a:pPr>
            <a:r>
              <a:rPr lang="en-GB" sz="1400" dirty="0"/>
              <a:t>Operating the application (in close cooperation with infrastructure and platform management)</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798820"/>
            <a:ext cx="4332718" cy="1319281"/>
          </a:xfrm>
        </p:spPr>
        <p:txBody>
          <a:bodyPr>
            <a:normAutofit/>
          </a:bodyPr>
          <a:lstStyle/>
          <a:p>
            <a:pPr marL="0" lvl="0" indent="0">
              <a:spcBef>
                <a:spcPct val="30000"/>
              </a:spcBef>
              <a:buNone/>
              <a:defRPr/>
            </a:pPr>
            <a:r>
              <a:rPr lang="en-GB" sz="1400" b="1"/>
              <a:t>Resources</a:t>
            </a:r>
            <a:r>
              <a:rPr lang="en-GB" sz="1400"/>
              <a:t> in scope:</a:t>
            </a:r>
          </a:p>
          <a:p>
            <a:pPr>
              <a:spcBef>
                <a:spcPct val="30000"/>
              </a:spcBef>
              <a:buFont typeface="Arial" panose="020B0604020202020204" pitchFamily="34" charset="0"/>
              <a:buChar char="•"/>
              <a:defRPr/>
            </a:pPr>
            <a:r>
              <a:rPr lang="en-GB" sz="1400"/>
              <a:t>Release management</a:t>
            </a:r>
          </a:p>
          <a:p>
            <a:pPr>
              <a:buFont typeface="Arial" panose="020B0604020202020204" pitchFamily="34" charset="0"/>
              <a:buChar char="•"/>
            </a:pPr>
            <a:r>
              <a:rPr lang="en-GB" sz="1400"/>
              <a:t>Service validation and testing</a:t>
            </a:r>
          </a:p>
          <a:p>
            <a:pPr>
              <a:spcBef>
                <a:spcPct val="30000"/>
              </a:spcBef>
              <a:buFont typeface="Arial" panose="020B0604020202020204" pitchFamily="34" charset="0"/>
              <a:buChar char="•"/>
              <a:defRPr/>
            </a:pPr>
            <a:r>
              <a:rPr lang="en-GB" sz="1400"/>
              <a:t>Change enablement</a:t>
            </a: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4788126" y="3093780"/>
            <a:ext cx="4040188" cy="1412902"/>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software development and management practice, but they are still closely related. Practices combine activities through value streams to deliver value.</a:t>
            </a:r>
          </a:p>
        </p:txBody>
      </p:sp>
      <p:sp>
        <p:nvSpPr>
          <p:cNvPr id="11" name="Platshållare för text 5">
            <a:extLst>
              <a:ext uri="{FF2B5EF4-FFF2-40B4-BE49-F238E27FC236}">
                <a16:creationId xmlns:a16="http://schemas.microsoft.com/office/drawing/2014/main" id="{33451BE0-6A75-904B-9F68-6EDF952DCB18}"/>
              </a:ext>
            </a:extLst>
          </p:cNvPr>
          <p:cNvSpPr txBox="1">
            <a:spLocks/>
          </p:cNvSpPr>
          <p:nvPr/>
        </p:nvSpPr>
        <p:spPr bwMode="auto">
          <a:xfrm>
            <a:off x="457200" y="3224412"/>
            <a:ext cx="4332718" cy="13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noAutofit/>
          </a:bodyPr>
          <a:lstStyle>
            <a:lvl1pPr marL="0" indent="0" algn="l" defTabSz="457200" rtl="0" eaLnBrk="1" fontAlgn="base" hangingPunct="1">
              <a:spcBef>
                <a:spcPct val="20000"/>
              </a:spcBef>
              <a:spcAft>
                <a:spcPct val="0"/>
              </a:spcAft>
              <a:buFont typeface="Wingdings" charset="2"/>
              <a:buNone/>
              <a:defRPr sz="1600" b="1"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l" defTabSz="457200" rtl="0" eaLnBrk="1" fontAlgn="base" hangingPunct="1">
              <a:spcBef>
                <a:spcPct val="20000"/>
              </a:spcBef>
              <a:spcAft>
                <a:spcPct val="0"/>
              </a:spcAft>
              <a:buFont typeface="Arial" charset="0"/>
              <a:buNone/>
              <a:defRPr sz="2000" b="1"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914400" indent="0" algn="l" defTabSz="457200" rtl="0" eaLnBrk="1" fontAlgn="base" hangingPunct="1">
              <a:spcBef>
                <a:spcPct val="20000"/>
              </a:spcBef>
              <a:spcAft>
                <a:spcPct val="0"/>
              </a:spcAft>
              <a:buFont typeface="Arial" charset="0"/>
              <a:buNone/>
              <a:defRPr sz="1800" b="1"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371600" indent="0" algn="l" defTabSz="457200" rtl="0" eaLnBrk="1" fontAlgn="base" hangingPunct="1">
              <a:spcBef>
                <a:spcPct val="20000"/>
              </a:spcBef>
              <a:spcAft>
                <a:spcPct val="0"/>
              </a:spcAft>
              <a:buFont typeface="Arial" charset="0"/>
              <a:buNone/>
              <a:defRPr sz="1600" b="1"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828800" indent="0" algn="l" defTabSz="457200" rtl="0" eaLnBrk="1" fontAlgn="base" hangingPunct="1">
              <a:spcBef>
                <a:spcPct val="20000"/>
              </a:spcBef>
              <a:spcAft>
                <a:spcPct val="0"/>
              </a:spcAft>
              <a:buFont typeface="Arial" charset="0"/>
              <a:buNone/>
              <a:defRPr sz="1600" b="1" kern="1200">
                <a:solidFill>
                  <a:schemeClr val="tx1"/>
                </a:solidFill>
                <a:latin typeface="Arial" panose="020B0604020202020204" pitchFamily="34" charset="0"/>
                <a:ea typeface="Arial" charset="0"/>
                <a:cs typeface="Arial" panose="020B0604020202020204"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GB" sz="1400"/>
              <a:t>Responsibilities</a:t>
            </a:r>
            <a:r>
              <a:rPr lang="en-GB" sz="1400" b="0"/>
              <a:t> are positioned between:</a:t>
            </a:r>
          </a:p>
          <a:p>
            <a:pPr marL="285750" indent="-285750">
              <a:buFont typeface="Arial" panose="020B0604020202020204" pitchFamily="34" charset="0"/>
              <a:buChar char="•"/>
            </a:pPr>
            <a:r>
              <a:rPr lang="en-GB" sz="1400" b="0"/>
              <a:t>Owners of the application</a:t>
            </a:r>
          </a:p>
          <a:p>
            <a:pPr marL="285750" indent="-285750">
              <a:buFont typeface="Arial" panose="020B0604020202020204" pitchFamily="34" charset="0"/>
              <a:buChar char="•"/>
            </a:pPr>
            <a:r>
              <a:rPr lang="en-GB" sz="1400" b="0"/>
              <a:t>Infrastructure management</a:t>
            </a:r>
          </a:p>
          <a:p>
            <a:pPr marL="285750" indent="-285750">
              <a:buFont typeface="Arial" panose="020B0604020202020204" pitchFamily="34" charset="0"/>
              <a:buChar char="•"/>
            </a:pPr>
            <a:r>
              <a:rPr lang="en-GB" sz="1400" b="0"/>
              <a:t>Users</a:t>
            </a:r>
          </a:p>
          <a:p>
            <a:pPr marL="285750" indent="-285750">
              <a:buFont typeface="Arial" panose="020B0604020202020204" pitchFamily="34" charset="0"/>
              <a:buChar char="•"/>
            </a:pPr>
            <a:r>
              <a:rPr lang="en-GB" sz="1400" b="0"/>
              <a:t>Software management organizations</a:t>
            </a:r>
          </a:p>
        </p:txBody>
      </p:sp>
    </p:spTree>
    <p:extLst>
      <p:ext uri="{BB962C8B-B14F-4D97-AF65-F5344CB8AC3E}">
        <p14:creationId xmlns:p14="http://schemas.microsoft.com/office/powerpoint/2010/main" val="21716868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333073"/>
            <a:ext cx="7052254" cy="857250"/>
          </a:xfrm>
        </p:spPr>
        <p:txBody>
          <a:bodyPr anchor="t">
            <a:normAutofit fontScale="90000"/>
          </a:bodyPr>
          <a:lstStyle/>
          <a:p>
            <a:r>
              <a:rPr lang="en-GB" sz="3000" dirty="0"/>
              <a:t>Software development &amp; management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9" y="1150334"/>
            <a:ext cx="4151313" cy="3531394"/>
          </a:xfrm>
        </p:spPr>
        <p:txBody>
          <a:bodyPr>
            <a:noAutofit/>
          </a:bodyPr>
          <a:lstStyle/>
          <a:p>
            <a:pPr marL="0" indent="0">
              <a:buNone/>
            </a:pPr>
            <a:r>
              <a:rPr lang="en-GB" sz="1200" b="1" dirty="0"/>
              <a:t>Agree and improve an organization's approach to development and management of software (</a:t>
            </a:r>
            <a:r>
              <a:rPr lang="en-GB" sz="1200" b="1" i="1" dirty="0"/>
              <a:t>selecting approach</a:t>
            </a:r>
            <a:r>
              <a:rPr lang="en-GB" sz="1200" b="1" dirty="0"/>
              <a:t>)</a:t>
            </a:r>
          </a:p>
          <a:p>
            <a:pPr>
              <a:buFont typeface="Arial" panose="020B0604020202020204" pitchFamily="34" charset="0"/>
              <a:buChar char="•"/>
            </a:pPr>
            <a:r>
              <a:rPr lang="en-GB" sz="1050" dirty="0"/>
              <a:t>There are three main ways of developing and managing software:</a:t>
            </a:r>
          </a:p>
          <a:p>
            <a:pPr lvl="1">
              <a:spcBef>
                <a:spcPts val="200"/>
              </a:spcBef>
              <a:buFont typeface="Arial" panose="020B0604020202020204" pitchFamily="34" charset="0"/>
              <a:buChar char="•"/>
            </a:pPr>
            <a:r>
              <a:rPr lang="en-GB" sz="1050" dirty="0"/>
              <a:t>Waterfall</a:t>
            </a:r>
          </a:p>
          <a:p>
            <a:pPr lvl="1">
              <a:spcBef>
                <a:spcPts val="200"/>
              </a:spcBef>
              <a:buFont typeface="Arial" panose="020B0604020202020204" pitchFamily="34" charset="0"/>
              <a:buChar char="•"/>
            </a:pPr>
            <a:r>
              <a:rPr lang="en-GB" sz="1050" dirty="0"/>
              <a:t>Incremental</a:t>
            </a:r>
          </a:p>
          <a:p>
            <a:pPr lvl="1">
              <a:spcBef>
                <a:spcPts val="200"/>
              </a:spcBef>
              <a:buFont typeface="Arial" panose="020B0604020202020204" pitchFamily="34" charset="0"/>
              <a:buChar char="•"/>
            </a:pPr>
            <a:r>
              <a:rPr lang="en-GB" sz="1050" dirty="0"/>
              <a:t>Iterative</a:t>
            </a:r>
          </a:p>
          <a:p>
            <a:pPr>
              <a:buFont typeface="Arial" panose="020B0604020202020204" pitchFamily="34" charset="0"/>
              <a:buChar char="•"/>
            </a:pPr>
            <a:r>
              <a:rPr lang="en-GB" sz="1050" dirty="0"/>
              <a:t>Multiple approaches available could reflect possible scenarios. </a:t>
            </a:r>
          </a:p>
          <a:p>
            <a:pPr>
              <a:buFont typeface="Arial" panose="020B0604020202020204" pitchFamily="34" charset="0"/>
              <a:buChar char="•"/>
            </a:pPr>
            <a:r>
              <a:rPr lang="en-GB" sz="1050" dirty="0"/>
              <a:t>The strategic decision involves other practices and is taken in the context of the (service) value streams in which practices are applied.  </a:t>
            </a:r>
          </a:p>
          <a:p>
            <a:pPr>
              <a:buFont typeface="Arial" panose="020B0604020202020204" pitchFamily="34" charset="0"/>
              <a:buChar char="•"/>
            </a:pPr>
            <a:r>
              <a:rPr lang="en-GB" sz="1050" dirty="0"/>
              <a:t>The tactical decision to select from this pre-defined set of approaches is the concern of the software development &amp; management practice.</a:t>
            </a:r>
          </a:p>
          <a:p>
            <a:pPr>
              <a:buFont typeface="Arial" panose="020B0604020202020204" pitchFamily="34" charset="0"/>
              <a:buChar char="•"/>
            </a:pPr>
            <a:r>
              <a:rPr lang="en-GB" sz="1050" dirty="0"/>
              <a:t>This choice is based on the information available on requirements, priorities and required resources on each software product.</a:t>
            </a:r>
          </a:p>
          <a:p>
            <a:pPr>
              <a:buFont typeface="Arial" panose="020B0604020202020204" pitchFamily="34" charset="0"/>
              <a:buChar char="•"/>
            </a:pPr>
            <a:r>
              <a:rPr lang="en-GB" sz="1050" dirty="0"/>
              <a:t>Different approaches require different combinations of resources and span all four dimensions of service management</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591236" y="1150333"/>
            <a:ext cx="4498974" cy="3444289"/>
          </a:xfrm>
        </p:spPr>
        <p:txBody>
          <a:bodyPr>
            <a:noAutofit/>
          </a:bodyPr>
          <a:lstStyle/>
          <a:p>
            <a:pPr marL="0" lvl="0" indent="0">
              <a:spcBef>
                <a:spcPct val="30000"/>
              </a:spcBef>
              <a:buNone/>
              <a:defRPr/>
            </a:pPr>
            <a:r>
              <a:rPr lang="en-GB" sz="1200" b="1" dirty="0"/>
              <a:t>Ensure that software continually meets organization's requirements and quality criteria throughout its lifecycle (</a:t>
            </a:r>
            <a:r>
              <a:rPr lang="en-GB" sz="1200" b="1" i="1" dirty="0"/>
              <a:t>applying approach</a:t>
            </a:r>
            <a:r>
              <a:rPr lang="en-GB" sz="1200" b="1" dirty="0"/>
              <a:t>)</a:t>
            </a:r>
            <a:br>
              <a:rPr lang="en-GB" sz="1200" b="1" dirty="0"/>
            </a:br>
            <a:endParaRPr lang="en-GB" sz="1200" b="1" dirty="0"/>
          </a:p>
          <a:p>
            <a:pPr>
              <a:buFont typeface="Arial" panose="020B0604020202020204" pitchFamily="34" charset="0"/>
              <a:buChar char="•"/>
            </a:pPr>
            <a:r>
              <a:rPr lang="en-GB" sz="1050" dirty="0"/>
              <a:t>Software quality is used to describe software as both a product and in tis use, commonly in terms such as:</a:t>
            </a:r>
          </a:p>
          <a:p>
            <a:pPr lvl="1">
              <a:spcBef>
                <a:spcPts val="200"/>
              </a:spcBef>
              <a:buFont typeface="Arial" panose="020B0604020202020204" pitchFamily="34" charset="0"/>
              <a:buChar char="•"/>
            </a:pPr>
            <a:r>
              <a:rPr lang="en-GB" sz="1050" dirty="0"/>
              <a:t>Product quality: Functional usability, performance, usability, etc.</a:t>
            </a:r>
          </a:p>
          <a:p>
            <a:pPr lvl="1">
              <a:spcBef>
                <a:spcPts val="200"/>
              </a:spcBef>
              <a:buFont typeface="Arial" panose="020B0604020202020204" pitchFamily="34" charset="0"/>
              <a:buChar char="•"/>
            </a:pPr>
            <a:r>
              <a:rPr lang="en-GB" sz="1050" dirty="0"/>
              <a:t>Quality in use: Effectiveness, efficiency, satisfaction, risk, etc.</a:t>
            </a:r>
          </a:p>
          <a:p>
            <a:pPr>
              <a:buFont typeface="Arial" panose="020B0604020202020204" pitchFamily="34" charset="0"/>
              <a:buChar char="•"/>
            </a:pPr>
            <a:r>
              <a:rPr lang="en-GB" sz="1050" dirty="0"/>
              <a:t>These can be seen as utility requirements and warranty requirements. </a:t>
            </a:r>
          </a:p>
          <a:p>
            <a:pPr>
              <a:buFont typeface="Arial" panose="020B0604020202020204" pitchFamily="34" charset="0"/>
              <a:buChar char="•"/>
            </a:pPr>
            <a:r>
              <a:rPr lang="en-GB" sz="1050" dirty="0"/>
              <a:t>Software development and management-related activities influence, or are influenced by, these characteristics. Therefore, development has a great impact on maintenance by ensuring maintainability and maintenance has a great impact on the need for development as it impacts the technical debt.</a:t>
            </a:r>
          </a:p>
          <a:p>
            <a:pPr>
              <a:buFont typeface="Arial" panose="020B0604020202020204" pitchFamily="34" charset="0"/>
              <a:buChar char="•"/>
            </a:pPr>
            <a:r>
              <a:rPr lang="en-GB" sz="1050" dirty="0"/>
              <a:t>Software development and management is not the only practice involved as realising this PSF also entails establishing the right requirements for the software, testing whether the software complies, running the software on the production infrastructure, formulating problem reports, etc.</a:t>
            </a:r>
          </a:p>
        </p:txBody>
      </p:sp>
    </p:spTree>
    <p:extLst>
      <p:ext uri="{BB962C8B-B14F-4D97-AF65-F5344CB8AC3E}">
        <p14:creationId xmlns:p14="http://schemas.microsoft.com/office/powerpoint/2010/main" val="3154623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Deployment management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75460"/>
            <a:ext cx="8520544" cy="917307"/>
          </a:xfrm>
        </p:spPr>
        <p:txBody>
          <a:bodyPr/>
          <a:lstStyle/>
          <a:p>
            <a:r>
              <a:rPr lang="en-GB" sz="1400" b="0" dirty="0"/>
              <a:t>The </a:t>
            </a:r>
            <a:r>
              <a:rPr lang="en-GB" sz="1400" dirty="0"/>
              <a:t>purpose</a:t>
            </a:r>
            <a:r>
              <a:rPr lang="en-GB" sz="1400" b="0" dirty="0"/>
              <a:t> of the deployment management practice is to move new or changed hardware, software, documentation, processes, or any other component to live environments. It may also be involved in deploying components to other environments for testing or staging.</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380873"/>
            <a:ext cx="8520544" cy="2437873"/>
          </a:xfrm>
        </p:spPr>
        <p:txBody>
          <a:bodyPr>
            <a:noAutofit/>
          </a:bodyPr>
          <a:lstStyle/>
          <a:p>
            <a:pPr marL="0" indent="0">
              <a:buNone/>
            </a:pPr>
            <a:r>
              <a:rPr lang="en-GB" sz="1400" dirty="0"/>
              <a:t>The deployment management practice is responsible for moving a service or service component into a designated environment. This practice enables the deployment or removal of service components from or to different environments, including development, integration, live, production, test, or staging environments. </a:t>
            </a:r>
          </a:p>
          <a:p>
            <a:pPr marL="0" indent="0">
              <a:buNone/>
            </a:pPr>
            <a:endParaRPr lang="en-GB" sz="1000" dirty="0"/>
          </a:p>
          <a:p>
            <a:pPr marL="0" indent="0">
              <a:buNone/>
            </a:pPr>
            <a:r>
              <a:rPr lang="en-GB" sz="1400" dirty="0"/>
              <a:t>The practice is usually applied to digital and physical IT components, including software, hardware, documentation, licences, and data, within the agreed scope of environments controlled by the organization. </a:t>
            </a:r>
          </a:p>
        </p:txBody>
      </p:sp>
    </p:spTree>
    <p:extLst>
      <p:ext uri="{BB962C8B-B14F-4D97-AF65-F5344CB8AC3E}">
        <p14:creationId xmlns:p14="http://schemas.microsoft.com/office/powerpoint/2010/main" val="13490504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sz="3200" dirty="0"/>
              <a:t>Continuous integration, continuous delivery and continuous deployment</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84095" y="1178231"/>
            <a:ext cx="8520544" cy="647484"/>
          </a:xfrm>
        </p:spPr>
        <p:txBody>
          <a:bodyPr anchor="t"/>
          <a:lstStyle/>
          <a:p>
            <a:r>
              <a:rPr lang="en-GB" sz="1200" b="0" dirty="0"/>
              <a:t>For years there has been a great increase in the use of Agile methods and DevOps methodologies in all types of IT organizations around the world. The key concepts related to deployment used in Agile and DevOps are: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98180"/>
            <a:ext cx="4040188" cy="2992636"/>
          </a:xfrm>
        </p:spPr>
        <p:txBody>
          <a:bodyPr>
            <a:noAutofit/>
          </a:bodyPr>
          <a:lstStyle/>
          <a:p>
            <a:pPr marL="0" indent="0">
              <a:buNone/>
            </a:pPr>
            <a:r>
              <a:rPr lang="en-GB" sz="1200" b="1" dirty="0"/>
              <a:t>Continuous integration</a:t>
            </a:r>
          </a:p>
          <a:p>
            <a:pPr marL="57150" indent="0">
              <a:buNone/>
            </a:pPr>
            <a:r>
              <a:rPr lang="en-GB" sz="1200" dirty="0"/>
              <a:t>Integrating, building, and testing code within the software development environment.</a:t>
            </a:r>
          </a:p>
          <a:p>
            <a:pPr marL="0" indent="0">
              <a:buNone/>
            </a:pPr>
            <a:r>
              <a:rPr lang="en-GB" sz="1200" b="1" dirty="0"/>
              <a:t>Continuous delivery</a:t>
            </a:r>
          </a:p>
          <a:p>
            <a:pPr marL="57150" indent="0">
              <a:buNone/>
            </a:pPr>
            <a:r>
              <a:rPr lang="en-GB" sz="1200" dirty="0"/>
              <a:t>Continuous delivery means that built software can be released to production at any time. Frequent deployments are possible, but deployment decisions are taken case by case, usually because organizations prefer a slower rate of deployment.</a:t>
            </a:r>
          </a:p>
          <a:p>
            <a:pPr marL="0" indent="0">
              <a:buNone/>
            </a:pPr>
            <a:r>
              <a:rPr lang="en-GB" sz="1200" b="1" dirty="0"/>
              <a:t>Continuous deployment</a:t>
            </a:r>
          </a:p>
          <a:p>
            <a:pPr marL="57150" indent="0">
              <a:buNone/>
            </a:pPr>
            <a:r>
              <a:rPr lang="en-GB" sz="1200" dirty="0"/>
              <a:t>Changes go through the pipeline and are automatically put into the production environment, enabling multiple production deployments per day. Continuous deployment relies on continuous delivery.</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798180"/>
            <a:ext cx="4332718" cy="2795802"/>
          </a:xfrm>
        </p:spPr>
        <p:txBody>
          <a:bodyPr>
            <a:noAutofit/>
          </a:bodyPr>
          <a:lstStyle/>
          <a:p>
            <a:pPr marL="0" lvl="0" indent="0">
              <a:spcBef>
                <a:spcPct val="30000"/>
              </a:spcBef>
              <a:buNone/>
              <a:defRPr/>
            </a:pPr>
            <a:r>
              <a:rPr lang="en-GB" sz="1200" dirty="0"/>
              <a:t>These approaches are supported by the software development and management, service validation and testing, deployment management, infrastructure and platform management, and release management practices. These practices involve specific skills, processes, procedures, automation tools, and agreements with third parties. They enable the continuous pipeline for integration, delivery, and deployment. </a:t>
            </a:r>
          </a:p>
          <a:p>
            <a:pPr marL="0" lvl="0" indent="0">
              <a:spcBef>
                <a:spcPct val="30000"/>
              </a:spcBef>
              <a:buNone/>
              <a:defRPr/>
            </a:pPr>
            <a:endParaRPr lang="en-GB" sz="1200" dirty="0"/>
          </a:p>
          <a:p>
            <a:pPr marL="0" lvl="0" indent="0">
              <a:spcBef>
                <a:spcPct val="30000"/>
              </a:spcBef>
              <a:buNone/>
              <a:defRPr/>
            </a:pPr>
            <a:r>
              <a:rPr lang="en-GB" sz="1200" dirty="0"/>
              <a:t>This would also affect the design of other practices, such as service configuration management, monitoring and event management, incident management, and others.</a:t>
            </a:r>
          </a:p>
        </p:txBody>
      </p:sp>
    </p:spTree>
    <p:extLst>
      <p:ext uri="{BB962C8B-B14F-4D97-AF65-F5344CB8AC3E}">
        <p14:creationId xmlns:p14="http://schemas.microsoft.com/office/powerpoint/2010/main" val="4749814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dirty="0"/>
              <a:t>Deployment management - scope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36392"/>
            <a:ext cx="8520544" cy="581891"/>
          </a:xfrm>
        </p:spPr>
        <p:txBody>
          <a:bodyPr/>
          <a:lstStyle/>
          <a:p>
            <a:r>
              <a:rPr lang="en-GB" b="0" dirty="0"/>
              <a:t>The </a:t>
            </a:r>
            <a:r>
              <a:rPr lang="en-GB" dirty="0"/>
              <a:t>scope </a:t>
            </a:r>
            <a:r>
              <a:rPr lang="en-GB" b="0" dirty="0"/>
              <a:t>of the deployment management practice includes the effective addition, transition and removal of products, services and service components to, between and from designated environments. </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158058"/>
            <a:ext cx="4040188" cy="2910340"/>
          </a:xfrm>
        </p:spPr>
        <p:txBody>
          <a:bodyPr>
            <a:normAutofit lnSpcReduction="10000"/>
          </a:bodyPr>
          <a:lstStyle/>
          <a:p>
            <a:pPr marL="0" indent="0">
              <a:buNone/>
            </a:pPr>
            <a:r>
              <a:rPr lang="en-GB" dirty="0"/>
              <a:t>Can be part of changes/releases triggered by:</a:t>
            </a:r>
          </a:p>
          <a:p>
            <a:pPr marL="0" indent="0">
              <a:buNone/>
            </a:pPr>
            <a:endParaRPr lang="en-GB" sz="400" dirty="0"/>
          </a:p>
          <a:p>
            <a:pPr>
              <a:buFont typeface="Arial" panose="020B0604020202020204" pitchFamily="34" charset="0"/>
              <a:buChar char="•"/>
            </a:pPr>
            <a:r>
              <a:rPr lang="en-GB" dirty="0"/>
              <a:t>new/changed service requirements </a:t>
            </a:r>
          </a:p>
          <a:p>
            <a:pPr>
              <a:buFont typeface="Arial" panose="020B0604020202020204" pitchFamily="34" charset="0"/>
              <a:buChar char="•"/>
            </a:pPr>
            <a:r>
              <a:rPr lang="en-GB" dirty="0"/>
              <a:t>new features/releases </a:t>
            </a:r>
          </a:p>
          <a:p>
            <a:pPr>
              <a:buFont typeface="Arial" panose="020B0604020202020204" pitchFamily="34" charset="0"/>
              <a:buChar char="•"/>
            </a:pPr>
            <a:r>
              <a:rPr lang="en-GB" dirty="0"/>
              <a:t>technical and operational changes </a:t>
            </a:r>
          </a:p>
          <a:p>
            <a:pPr>
              <a:buFont typeface="Arial" panose="020B0604020202020204" pitchFamily="34" charset="0"/>
              <a:buChar char="•"/>
            </a:pPr>
            <a:r>
              <a:rPr lang="en-GB" dirty="0"/>
              <a:t>third-party change requirements </a:t>
            </a:r>
          </a:p>
          <a:p>
            <a:pPr>
              <a:buFont typeface="Arial" panose="020B0604020202020204" pitchFamily="34" charset="0"/>
              <a:buChar char="•"/>
            </a:pPr>
            <a:r>
              <a:rPr lang="en-GB" dirty="0"/>
              <a:t>service retirements and removals </a:t>
            </a:r>
          </a:p>
          <a:p>
            <a:pPr>
              <a:buFont typeface="Arial" panose="020B0604020202020204" pitchFamily="34" charset="0"/>
              <a:buChar char="•"/>
            </a:pPr>
            <a:r>
              <a:rPr lang="en-GB" dirty="0"/>
              <a:t>support/troubleshooting </a:t>
            </a:r>
          </a:p>
          <a:p>
            <a:pPr>
              <a:buFont typeface="Arial" panose="020B0604020202020204" pitchFamily="34" charset="0"/>
              <a:buChar char="•"/>
            </a:pPr>
            <a:r>
              <a:rPr lang="en-GB" dirty="0"/>
              <a:t>service requests. </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2158058"/>
            <a:ext cx="4332718" cy="2910340"/>
          </a:xfrm>
        </p:spPr>
        <p:txBody>
          <a:bodyPr>
            <a:normAutofit/>
          </a:bodyPr>
          <a:lstStyle/>
          <a:p>
            <a:pPr marL="0" lvl="0" indent="0">
              <a:spcBef>
                <a:spcPct val="30000"/>
              </a:spcBef>
              <a:buNone/>
              <a:defRPr/>
            </a:pPr>
            <a:r>
              <a:rPr lang="en-GB" dirty="0"/>
              <a:t>Several activities and areas of responsibility are not included in the deployment management practice, although hey are still closely related to deployment. </a:t>
            </a:r>
          </a:p>
          <a:p>
            <a:pPr marL="0" lvl="0" indent="0">
              <a:spcBef>
                <a:spcPct val="30000"/>
              </a:spcBef>
              <a:buNone/>
              <a:defRPr/>
            </a:pPr>
            <a:endParaRPr lang="en-GB" sz="1000" dirty="0"/>
          </a:p>
          <a:p>
            <a:pPr marL="0" lvl="0" indent="0">
              <a:spcBef>
                <a:spcPct val="30000"/>
              </a:spcBef>
              <a:buNone/>
              <a:defRPr/>
            </a:pPr>
            <a:r>
              <a:rPr lang="en-GB" dirty="0"/>
              <a:t>It is important to remember that ITIL practices are merely collections of tools to use in the context of value streams; they should be combined as necessary, depending on the situation. </a:t>
            </a:r>
            <a:endParaRPr lang="en-GB" sz="1400" dirty="0"/>
          </a:p>
        </p:txBody>
      </p:sp>
    </p:spTree>
    <p:extLst>
      <p:ext uri="{BB962C8B-B14F-4D97-AF65-F5344CB8AC3E}">
        <p14:creationId xmlns:p14="http://schemas.microsoft.com/office/powerpoint/2010/main" val="112605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85DFFB-2117-6E4D-ACF8-AE6018CAEE5D}"/>
              </a:ext>
            </a:extLst>
          </p:cNvPr>
          <p:cNvSpPr>
            <a:spLocks noGrp="1"/>
          </p:cNvSpPr>
          <p:nvPr>
            <p:ph type="title"/>
          </p:nvPr>
        </p:nvSpPr>
        <p:spPr/>
        <p:txBody>
          <a:bodyPr/>
          <a:lstStyle/>
          <a:p>
            <a:r>
              <a:rPr lang="en-GB" dirty="0"/>
              <a:t>Continual improvement</a:t>
            </a:r>
          </a:p>
        </p:txBody>
      </p:sp>
      <p:pic>
        <p:nvPicPr>
          <p:cNvPr id="5" name="Platshållare för innehåll 4">
            <a:extLst>
              <a:ext uri="{FF2B5EF4-FFF2-40B4-BE49-F238E27FC236}">
                <a16:creationId xmlns:a16="http://schemas.microsoft.com/office/drawing/2014/main" id="{4639DA98-4D41-EB4A-A27E-76C8E945D5F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396943" y="948312"/>
            <a:ext cx="3559672" cy="3674122"/>
          </a:xfrm>
          <a:prstGeom prst="rect">
            <a:avLst/>
          </a:prstGeom>
        </p:spPr>
      </p:pic>
    </p:spTree>
    <p:extLst>
      <p:ext uri="{BB962C8B-B14F-4D97-AF65-F5344CB8AC3E}">
        <p14:creationId xmlns:p14="http://schemas.microsoft.com/office/powerpoint/2010/main" val="13149790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Deployment management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151336"/>
            <a:ext cx="3977642" cy="3530391"/>
          </a:xfrm>
        </p:spPr>
        <p:txBody>
          <a:bodyPr>
            <a:noAutofit/>
          </a:bodyPr>
          <a:lstStyle/>
          <a:p>
            <a:pPr marL="0" indent="0">
              <a:buNone/>
            </a:pPr>
            <a:r>
              <a:rPr lang="en-GB" sz="1400" b="1" dirty="0"/>
              <a:t>Establishing &amp; maintaining effective approaches to the deployment of services and service components across the organization</a:t>
            </a:r>
          </a:p>
          <a:p>
            <a:pPr>
              <a:buFont typeface="Arial" panose="020B0604020202020204" pitchFamily="34" charset="0"/>
              <a:buChar char="•"/>
            </a:pPr>
            <a:r>
              <a:rPr lang="en-GB" sz="1100" dirty="0"/>
              <a:t>Includes defining and agreeing a model or several models to use when deploying products, services, and components. These models may use one deployment approach or combine deployment approaches, depending on their specific services and requirements and the sizes, types, and impacts of the service components that are being deployed.</a:t>
            </a:r>
          </a:p>
          <a:p>
            <a:pPr>
              <a:buFont typeface="Arial" panose="020B0604020202020204" pitchFamily="34" charset="0"/>
              <a:buChar char="•"/>
            </a:pPr>
            <a:r>
              <a:rPr lang="en-GB" sz="1100" dirty="0"/>
              <a:t>Models can be defined for deploying services or service components of similar types and be defined based on several factors.</a:t>
            </a:r>
            <a:r>
              <a:rPr lang="en-GB" sz="1000" dirty="0"/>
              <a:t> </a:t>
            </a:r>
          </a:p>
          <a:p>
            <a:pPr>
              <a:buFont typeface="Arial" panose="020B0604020202020204" pitchFamily="34" charset="0"/>
              <a:buChar char="•"/>
            </a:pPr>
            <a:r>
              <a:rPr lang="en-GB" sz="1100" dirty="0"/>
              <a:t>Based on these and other relevant considerations, organizations define a set of models for the deployment of different service components. These models may describe different solutions in all four dimensions of service management.</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709160" y="1151336"/>
            <a:ext cx="4434840" cy="3692906"/>
          </a:xfrm>
        </p:spPr>
        <p:txBody>
          <a:bodyPr>
            <a:noAutofit/>
          </a:bodyPr>
          <a:lstStyle/>
          <a:p>
            <a:pPr marL="0" lvl="0" indent="0">
              <a:spcBef>
                <a:spcPct val="30000"/>
              </a:spcBef>
              <a:buNone/>
              <a:defRPr/>
            </a:pPr>
            <a:r>
              <a:rPr lang="en-GB" sz="1400" b="1" dirty="0"/>
              <a:t>Ensuring the effective deployment of services and service components in the context of the organization’s value streams</a:t>
            </a:r>
          </a:p>
          <a:p>
            <a:pPr>
              <a:buFont typeface="Arial" panose="020B0604020202020204" pitchFamily="34" charset="0"/>
              <a:buChar char="•"/>
            </a:pPr>
            <a:r>
              <a:rPr lang="en-GB" sz="1100" dirty="0"/>
              <a:t>Ensuring effective deployment requires orchestrating resources in all four dimensions of service management. </a:t>
            </a:r>
          </a:p>
          <a:p>
            <a:pPr>
              <a:buFont typeface="Arial" panose="020B0604020202020204" pitchFamily="34" charset="0"/>
              <a:buChar char="•"/>
            </a:pPr>
            <a:r>
              <a:rPr lang="en-GB" sz="1100" dirty="0"/>
              <a:t>The effectiveness and efficiency of the deployment is significantly dependent on, and can be considerably impacted by, the availability of the relevant resources, skills, technology, tools and infrastructure. The effective use of technology and automation in deployment can improve the consistency, agility, and efficiency of the practice. </a:t>
            </a:r>
          </a:p>
          <a:p>
            <a:pPr>
              <a:buFont typeface="Arial" panose="020B0604020202020204" pitchFamily="34" charset="0"/>
              <a:buChar char="•"/>
            </a:pPr>
            <a:r>
              <a:rPr lang="en-GB" sz="1100" dirty="0"/>
              <a:t>For changes/releases to be successful, it is crucial that the changed/released service’s or service component’s integrity is maintained throughout the transition process. </a:t>
            </a:r>
          </a:p>
          <a:p>
            <a:pPr>
              <a:buFont typeface="Arial" panose="020B0604020202020204" pitchFamily="34" charset="0"/>
              <a:buChar char="•"/>
            </a:pPr>
            <a:r>
              <a:rPr lang="en-GB" sz="1100" dirty="0"/>
              <a:t>The success of service transitions depends on the effective and efficient management of changes and releases, which in turn depends on timely deployments that align with requirements and objectives. Alignment of the deployment to the change and release requirements, as well as key aspects such as schedule and cost, must be managed effectively.</a:t>
            </a:r>
          </a:p>
        </p:txBody>
      </p:sp>
    </p:spTree>
    <p:extLst>
      <p:ext uri="{BB962C8B-B14F-4D97-AF65-F5344CB8AC3E}">
        <p14:creationId xmlns:p14="http://schemas.microsoft.com/office/powerpoint/2010/main" val="1489407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Release management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917307"/>
          </a:xfrm>
        </p:spPr>
        <p:txBody>
          <a:bodyPr/>
          <a:lstStyle/>
          <a:p>
            <a:r>
              <a:rPr lang="en-GB" sz="1400" b="0" dirty="0"/>
              <a:t>The </a:t>
            </a:r>
            <a:r>
              <a:rPr lang="en-GB" sz="1400" dirty="0"/>
              <a:t>purpose</a:t>
            </a:r>
            <a:r>
              <a:rPr lang="en-GB" sz="1400" b="0" dirty="0"/>
              <a:t> of the release management practice is to make new and changed services available for use. It may also be involved in deploying components to other environments for testing or staging. Release management practice ensures that services are available to use in line with organization’s policies and agreements between the organization and its service consumers. </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156748"/>
            <a:ext cx="8520544" cy="2437873"/>
          </a:xfrm>
        </p:spPr>
        <p:txBody>
          <a:bodyPr>
            <a:noAutofit/>
          </a:bodyPr>
          <a:lstStyle/>
          <a:p>
            <a:pPr marL="0" indent="0">
              <a:buNone/>
            </a:pPr>
            <a:r>
              <a:rPr lang="en-GB" sz="1400" dirty="0"/>
              <a:t>Traditionally, service components are visible and accessible for users including infrastructure, software, and documentation. As infrastructure and documentation are increasingly digitized, software management methods and approaches become more applicable to these types of service components. This affects the release management practice and other practices with significant focus on software such as service validation and testing, deployment management, and software development and management. </a:t>
            </a:r>
          </a:p>
          <a:p>
            <a:pPr marL="0" indent="0">
              <a:buNone/>
            </a:pPr>
            <a:endParaRPr lang="en-GB" sz="1200" dirty="0"/>
          </a:p>
          <a:p>
            <a:pPr marL="0" indent="0">
              <a:buNone/>
            </a:pPr>
            <a:r>
              <a:rPr lang="en-GB" sz="1400" dirty="0"/>
              <a:t>From the customer and user journey perspective, release management supports onboarding and offboarding. For users, this practice may support the very first touchpoints and interactions with the service provider. After initial onboarding is complete, this practice supports the delivery of service updates, which is important for the success of the practice.</a:t>
            </a:r>
          </a:p>
        </p:txBody>
      </p:sp>
    </p:spTree>
    <p:extLst>
      <p:ext uri="{BB962C8B-B14F-4D97-AF65-F5344CB8AC3E}">
        <p14:creationId xmlns:p14="http://schemas.microsoft.com/office/powerpoint/2010/main" val="38521401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dirty="0"/>
              <a:t>Release management - scope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686800" cy="302561"/>
          </a:xfrm>
        </p:spPr>
        <p:txBody>
          <a:bodyPr/>
          <a:lstStyle/>
          <a:p>
            <a:r>
              <a:rPr lang="en-GB" b="0" dirty="0"/>
              <a:t>The </a:t>
            </a:r>
            <a:r>
              <a:rPr lang="en-GB" dirty="0"/>
              <a:t>scope </a:t>
            </a:r>
            <a:r>
              <a:rPr lang="en-GB" b="0" dirty="0"/>
              <a:t>of the practice includes the following:</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98820"/>
            <a:ext cx="8192530" cy="1401580"/>
          </a:xfrm>
        </p:spPr>
        <p:txBody>
          <a:bodyPr>
            <a:normAutofit/>
          </a:bodyPr>
          <a:lstStyle/>
          <a:p>
            <a:pPr>
              <a:buFont typeface="Arial" panose="020B0604020202020204" pitchFamily="34" charset="0"/>
              <a:buChar char="•"/>
            </a:pPr>
            <a:r>
              <a:rPr lang="en-GB" b="1" dirty="0"/>
              <a:t>Development and maintenance of the organization’s approach to release </a:t>
            </a:r>
            <a:r>
              <a:rPr lang="en-GB" dirty="0"/>
              <a:t>new and changed services and components.</a:t>
            </a:r>
          </a:p>
          <a:p>
            <a:pPr>
              <a:buFont typeface="Arial" panose="020B0604020202020204" pitchFamily="34" charset="0"/>
              <a:buChar char="•"/>
            </a:pPr>
            <a:endParaRPr lang="en-GB" sz="1200" dirty="0"/>
          </a:p>
          <a:p>
            <a:pPr>
              <a:buFont typeface="Arial" panose="020B0604020202020204" pitchFamily="34" charset="0"/>
              <a:buChar char="•"/>
            </a:pPr>
            <a:r>
              <a:rPr lang="en-GB" b="1" dirty="0"/>
              <a:t>Management and coordination of all release instances </a:t>
            </a:r>
            <a:r>
              <a:rPr lang="en-GB" dirty="0"/>
              <a:t>in line with the defined approach, from planning, to implementation, and review.</a:t>
            </a:r>
          </a:p>
        </p:txBody>
      </p:sp>
      <p:sp>
        <p:nvSpPr>
          <p:cNvPr id="9" name="Platshållare för innehåll 2">
            <a:extLst>
              <a:ext uri="{FF2B5EF4-FFF2-40B4-BE49-F238E27FC236}">
                <a16:creationId xmlns:a16="http://schemas.microsoft.com/office/drawing/2014/main" id="{3F225C7C-9E64-324F-9AE3-8E3631861E74}"/>
              </a:ext>
            </a:extLst>
          </p:cNvPr>
          <p:cNvSpPr txBox="1">
            <a:spLocks/>
          </p:cNvSpPr>
          <p:nvPr/>
        </p:nvSpPr>
        <p:spPr bwMode="auto">
          <a:xfrm>
            <a:off x="4472025" y="3362427"/>
            <a:ext cx="4252086" cy="1145545"/>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release management practice, but they are still closely related. Practices combine activities through value streams to deliver value.</a:t>
            </a:r>
          </a:p>
        </p:txBody>
      </p:sp>
    </p:spTree>
    <p:extLst>
      <p:ext uri="{BB962C8B-B14F-4D97-AF65-F5344CB8AC3E}">
        <p14:creationId xmlns:p14="http://schemas.microsoft.com/office/powerpoint/2010/main" val="5604281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Early life support (ELS)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idx="1"/>
          </p:nvPr>
        </p:nvSpPr>
        <p:spPr/>
        <p:txBody>
          <a:bodyPr>
            <a:normAutofit/>
          </a:bodyPr>
          <a:lstStyle/>
          <a:p>
            <a:pPr marL="0" indent="0">
              <a:buNone/>
            </a:pPr>
            <a:r>
              <a:rPr lang="en-GB" dirty="0"/>
              <a:t>Definition: </a:t>
            </a:r>
            <a:r>
              <a:rPr lang="en-GB" b="1" dirty="0"/>
              <a:t>Early life support</a:t>
            </a:r>
          </a:p>
          <a:p>
            <a:pPr marL="0" indent="0">
              <a:buNone/>
            </a:pPr>
            <a:endParaRPr lang="en-GB" sz="1050" b="1" dirty="0"/>
          </a:p>
          <a:p>
            <a:pPr marL="0" indent="0">
              <a:buNone/>
            </a:pPr>
            <a:r>
              <a:rPr lang="en-GB" dirty="0"/>
              <a:t>A period of time associated with the release of service components to users, when additional resources are allocated to user support and service operations. Early life support can also be applied to the onboarding or offboarding of users from a service.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17217646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Release management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8" y="1353467"/>
            <a:ext cx="8292165" cy="3530391"/>
          </a:xfrm>
        </p:spPr>
        <p:txBody>
          <a:bodyPr>
            <a:noAutofit/>
          </a:bodyPr>
          <a:lstStyle/>
          <a:p>
            <a:pPr marL="0" indent="0">
              <a:buNone/>
            </a:pPr>
            <a:r>
              <a:rPr lang="en-GB" sz="1200" b="1" dirty="0"/>
              <a:t>Establishing and maintaining effective approaches to the release of services and service components across the organization</a:t>
            </a:r>
          </a:p>
          <a:p>
            <a:pPr marL="0" indent="0">
              <a:buNone/>
            </a:pPr>
            <a:endParaRPr lang="en-GB" sz="1200" b="1" dirty="0"/>
          </a:p>
          <a:p>
            <a:pPr>
              <a:buFont typeface="Arial" panose="020B0604020202020204" pitchFamily="34" charset="0"/>
              <a:buChar char="•"/>
            </a:pPr>
            <a:r>
              <a:rPr lang="en-GB" sz="1200" dirty="0"/>
              <a:t>Includes defining and agreeing approaches and models to follow for the release of new and changed services and service components. Organizations are likely to combine several approaches and to define several release management models for every product they manage.</a:t>
            </a:r>
          </a:p>
          <a:p>
            <a:pPr>
              <a:buFont typeface="Arial" panose="020B0604020202020204" pitchFamily="34" charset="0"/>
              <a:buChar char="•"/>
            </a:pPr>
            <a:r>
              <a:rPr lang="en-GB" sz="1200" dirty="0"/>
              <a:t>Apart from organization’s and product’s specifics, release models are defined by service relationships between the organization and its service consumers. </a:t>
            </a:r>
          </a:p>
          <a:p>
            <a:pPr>
              <a:buFont typeface="Arial" panose="020B0604020202020204" pitchFamily="34" charset="0"/>
              <a:buChar char="•"/>
            </a:pPr>
            <a:r>
              <a:rPr lang="en-GB" sz="1200" dirty="0"/>
              <a:t>The approaches and models for release management should have some flexibility to adapt to changing circumstances, such as scale, urgency, or complexity. A plan for every release instance may be developed based on one of the agreed models to reflect the specifics of the release instance. </a:t>
            </a:r>
          </a:p>
          <a:p>
            <a:pPr>
              <a:buFont typeface="Arial" panose="020B0604020202020204" pitchFamily="34" charset="0"/>
              <a:buChar char="•"/>
            </a:pPr>
            <a:r>
              <a:rPr lang="en-GB" sz="1200" dirty="0"/>
              <a:t>Release approaches, models, and the practice in general, should be subject to continual improvement, constantly looking for ways to eliminate waste and increase effectiveness and efficiency. </a:t>
            </a:r>
          </a:p>
        </p:txBody>
      </p:sp>
    </p:spTree>
    <p:extLst>
      <p:ext uri="{BB962C8B-B14F-4D97-AF65-F5344CB8AC3E}">
        <p14:creationId xmlns:p14="http://schemas.microsoft.com/office/powerpoint/2010/main" val="23851712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Release management - PSF’s</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half" idx="2"/>
          </p:nvPr>
        </p:nvSpPr>
        <p:spPr>
          <a:xfrm>
            <a:off x="457199" y="1316591"/>
            <a:ext cx="8584679" cy="3443287"/>
          </a:xfrm>
        </p:spPr>
        <p:txBody>
          <a:bodyPr>
            <a:noAutofit/>
          </a:bodyPr>
          <a:lstStyle/>
          <a:p>
            <a:pPr marL="0" indent="0">
              <a:buNone/>
            </a:pPr>
            <a:r>
              <a:rPr lang="en-GB" sz="1400" b="1" dirty="0"/>
              <a:t>Ensuring an effective release of services and service components in the context of the organization’s value streams and service relationships </a:t>
            </a:r>
          </a:p>
          <a:p>
            <a:pPr marL="0" indent="0">
              <a:buNone/>
            </a:pPr>
            <a:endParaRPr lang="en-GB" sz="1400" dirty="0"/>
          </a:p>
          <a:p>
            <a:pPr>
              <a:buFont typeface="Arial" panose="020B0604020202020204" pitchFamily="34" charset="0"/>
              <a:buChar char="•"/>
            </a:pPr>
            <a:r>
              <a:rPr lang="en-GB" sz="1400" dirty="0"/>
              <a:t>Ensuring an effective release may require organizing resources in all four dimensions of service management.</a:t>
            </a:r>
          </a:p>
          <a:p>
            <a:pPr>
              <a:buFont typeface="Arial" panose="020B0604020202020204" pitchFamily="34" charset="0"/>
              <a:buChar char="•"/>
            </a:pPr>
            <a:r>
              <a:rPr lang="en-GB" sz="1400" dirty="0"/>
              <a:t>Depending on the release management model, activities and resources that are required to implement a release instance, vary significantly.</a:t>
            </a:r>
          </a:p>
          <a:p>
            <a:pPr>
              <a:buFont typeface="Arial" panose="020B0604020202020204" pitchFamily="34" charset="0"/>
              <a:buChar char="•"/>
            </a:pPr>
            <a:r>
              <a:rPr lang="en-GB" sz="1400" dirty="0"/>
              <a:t>In any case, effective coordination, use of automation, and good planning of the release model from the early steps of product lifecycle are crucial for the success of release.</a:t>
            </a:r>
          </a:p>
          <a:p>
            <a:pPr>
              <a:buFont typeface="Arial" panose="020B0604020202020204" pitchFamily="34" charset="0"/>
              <a:buChar char="•"/>
            </a:pPr>
            <a:r>
              <a:rPr lang="en-GB" sz="1400" dirty="0"/>
              <a:t>This practice is focused on identifying the tasks and coordinating the participants. It also provides recommendations on procedures and techniques to use during release implementation. Especially important are software development and management, infrastructure and platform management, deployment management, service validation, and testing and release management.</a:t>
            </a:r>
          </a:p>
        </p:txBody>
      </p:sp>
    </p:spTree>
    <p:extLst>
      <p:ext uri="{BB962C8B-B14F-4D97-AF65-F5344CB8AC3E}">
        <p14:creationId xmlns:p14="http://schemas.microsoft.com/office/powerpoint/2010/main" val="40105849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166919" cy="857250"/>
          </a:xfrm>
        </p:spPr>
        <p:txBody>
          <a:bodyPr/>
          <a:lstStyle/>
          <a:p>
            <a:r>
              <a:rPr lang="en-GB" sz="3400" dirty="0"/>
              <a:t>Service validation and testing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18975"/>
            <a:ext cx="8586216" cy="302561"/>
          </a:xfrm>
        </p:spPr>
        <p:txBody>
          <a:bodyPr/>
          <a:lstStyle/>
          <a:p>
            <a:r>
              <a:rPr lang="en-GB" sz="1400" b="0" dirty="0"/>
              <a:t>The </a:t>
            </a:r>
            <a:r>
              <a:rPr lang="en-GB" sz="1400" dirty="0"/>
              <a:t>purpose</a:t>
            </a:r>
            <a:r>
              <a:rPr lang="en-GB" sz="1400" b="0" dirty="0"/>
              <a:t> of the practice is to ensure that new or changed products and services meet defined requirements.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591056"/>
            <a:ext cx="8586216" cy="3140725"/>
          </a:xfrm>
        </p:spPr>
        <p:txBody>
          <a:bodyPr>
            <a:noAutofit/>
          </a:bodyPr>
          <a:lstStyle/>
          <a:p>
            <a:pPr marL="0" indent="0">
              <a:buNone/>
            </a:pPr>
            <a:r>
              <a:rPr lang="en-GB" sz="1400" dirty="0"/>
              <a:t>The definition of service value is based on input from customers, business objectives, and regulatory requirements and is documented as part of the design and transition value chain activity. These inputs are used to establish measurable quality and performance indicators that helps defining assurance criteria and testing requirements. </a:t>
            </a:r>
          </a:p>
          <a:p>
            <a:pPr marL="0" indent="0">
              <a:buNone/>
            </a:pPr>
            <a:r>
              <a:rPr lang="en-GB" sz="1400" dirty="0"/>
              <a:t>The service validation and testing practice involves reducing the risks and uncertainties that new or changed products and services introduce to the live environment. It does this by planning and performing appropriate tests. </a:t>
            </a:r>
          </a:p>
          <a:p>
            <a:pPr marL="0" indent="0">
              <a:buNone/>
            </a:pPr>
            <a:r>
              <a:rPr lang="en-GB" sz="1400" dirty="0"/>
              <a:t>The larger and more complex a system is, the more testing is required. Choosing what to test is important. The key considerations when defining the scope and level of validation and testing are the: </a:t>
            </a:r>
          </a:p>
          <a:p>
            <a:pPr>
              <a:buFont typeface="Arial" panose="020B0604020202020204" pitchFamily="34" charset="0"/>
              <a:buChar char="•"/>
            </a:pPr>
            <a:r>
              <a:rPr lang="en-GB" sz="1200" b="1" dirty="0"/>
              <a:t>agreed requirements </a:t>
            </a:r>
            <a:r>
              <a:rPr lang="en-GB" sz="1200" dirty="0"/>
              <a:t>that a product or service must meet </a:t>
            </a:r>
          </a:p>
          <a:p>
            <a:pPr>
              <a:buFont typeface="Arial" panose="020B0604020202020204" pitchFamily="34" charset="0"/>
              <a:buChar char="•"/>
            </a:pPr>
            <a:r>
              <a:rPr lang="en-GB" sz="1200" b="1" dirty="0"/>
              <a:t>impact and likelihood of deviations </a:t>
            </a:r>
            <a:r>
              <a:rPr lang="en-GB" sz="1200" dirty="0"/>
              <a:t>from the agreed requirements.</a:t>
            </a:r>
          </a:p>
          <a:p>
            <a:pPr marL="0" indent="0">
              <a:buNone/>
            </a:pPr>
            <a:r>
              <a:rPr lang="en-GB" sz="1400" dirty="0"/>
              <a:t>Understanding the requirements in the context of the likelihood and impact of deviations facilitates an informed perspective of the important areas to test. This practice is about being confident in the quality of service being tested.</a:t>
            </a:r>
          </a:p>
          <a:p>
            <a:pPr marL="0" indent="0">
              <a:buNone/>
            </a:pPr>
            <a:endParaRPr lang="en-GB" sz="1400" dirty="0"/>
          </a:p>
        </p:txBody>
      </p:sp>
    </p:spTree>
    <p:extLst>
      <p:ext uri="{BB962C8B-B14F-4D97-AF65-F5344CB8AC3E}">
        <p14:creationId xmlns:p14="http://schemas.microsoft.com/office/powerpoint/2010/main" val="428690818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Service validation and testing</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151335"/>
            <a:ext cx="8520544" cy="2930413"/>
          </a:xfrm>
        </p:spPr>
        <p:txBody>
          <a:bodyPr>
            <a:noAutofit/>
          </a:bodyPr>
          <a:lstStyle/>
          <a:p>
            <a:pPr marL="0" indent="0">
              <a:buNone/>
            </a:pPr>
            <a:r>
              <a:rPr lang="en-GB" sz="1400" b="1" dirty="0"/>
              <a:t>Service validation </a:t>
            </a:r>
            <a:endParaRPr lang="en-GB" sz="1400" dirty="0"/>
          </a:p>
          <a:p>
            <a:pPr marL="0" indent="0">
              <a:buNone/>
            </a:pPr>
            <a:r>
              <a:rPr lang="en-GB" sz="1200" dirty="0"/>
              <a:t>Is performed in the earlier stages of the product and service lifecycle (ideation and design). It is focused on confirming that the proposed service design meets agreed service requirements and on establishing acceptance criteria for the next stages (development, deployment, and release). </a:t>
            </a:r>
          </a:p>
          <a:p>
            <a:pPr marL="0" indent="0">
              <a:buNone/>
            </a:pPr>
            <a:r>
              <a:rPr lang="en-GB" sz="1200" dirty="0"/>
              <a:t>Validation follows the structure of service requirements such as, utility, warranty, experience, manageability, and compliance. Service validation ensures the definition, verification, and documentation of service acceptance criteria and informs the scope and focus of testing activities. </a:t>
            </a:r>
          </a:p>
          <a:p>
            <a:pPr marL="0" indent="0">
              <a:buNone/>
            </a:pPr>
            <a:endParaRPr lang="en-GB" sz="1400" b="1" dirty="0"/>
          </a:p>
          <a:p>
            <a:pPr marL="0" indent="0">
              <a:buNone/>
            </a:pPr>
            <a:r>
              <a:rPr lang="en-GB" sz="1400" b="1" dirty="0"/>
              <a:t>Testing </a:t>
            </a:r>
            <a:endParaRPr lang="en-GB" sz="1400" dirty="0"/>
          </a:p>
          <a:p>
            <a:pPr marL="0" indent="0">
              <a:buNone/>
            </a:pPr>
            <a:r>
              <a:rPr lang="en-GB" sz="1200" dirty="0"/>
              <a:t>Based on the criteria identified through service validation, test strategies and test plans are developed and implemented. A test strategy defines an overall approach to testing. Test strategies can apply to environments, platforms, sets of services, or individual products or services. The product and service lifecycle stages covered by testing may differ between products and services developed inhouse and those obtained from a supplier. </a:t>
            </a:r>
          </a:p>
          <a:p>
            <a:pPr marL="0" indent="0">
              <a:buNone/>
            </a:pPr>
            <a:r>
              <a:rPr lang="en-GB" sz="1200" dirty="0"/>
              <a:t>Traditionally, service testing was the act of confirming expectations relating to explicit requirements by checking the expectations on how the software should or should not work. Today, testing also involves exploring and uncovering information about unexpected things.</a:t>
            </a:r>
          </a:p>
        </p:txBody>
      </p:sp>
    </p:spTree>
    <p:extLst>
      <p:ext uri="{BB962C8B-B14F-4D97-AF65-F5344CB8AC3E}">
        <p14:creationId xmlns:p14="http://schemas.microsoft.com/office/powerpoint/2010/main" val="18337080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Known &amp; unknown information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520544" cy="647484"/>
          </a:xfrm>
        </p:spPr>
        <p:txBody>
          <a:bodyPr/>
          <a:lstStyle/>
          <a:p>
            <a:r>
              <a:rPr lang="en-GB" sz="1400" b="0"/>
              <a:t>Testing provides </a:t>
            </a:r>
            <a:r>
              <a:rPr lang="en-GB" sz="1400"/>
              <a:t>information for decision-making</a:t>
            </a:r>
            <a:r>
              <a:rPr lang="en-GB" sz="1400" b="0"/>
              <a:t> in regard to a product or a service. Information is either known or unknown.</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98820"/>
            <a:ext cx="4040188" cy="2795801"/>
          </a:xfrm>
        </p:spPr>
        <p:txBody>
          <a:bodyPr>
            <a:normAutofit/>
          </a:bodyPr>
          <a:lstStyle/>
          <a:p>
            <a:pPr marL="0" indent="0">
              <a:buNone/>
            </a:pPr>
            <a:r>
              <a:rPr lang="en-GB" sz="1400" dirty="0"/>
              <a:t>There are two states of </a:t>
            </a:r>
            <a:r>
              <a:rPr lang="en-GB" sz="1400" b="1" dirty="0"/>
              <a:t>known information</a:t>
            </a:r>
            <a:r>
              <a:rPr lang="en-GB" sz="1400" dirty="0"/>
              <a:t>: </a:t>
            </a:r>
          </a:p>
          <a:p>
            <a:pPr marL="285750" indent="-285750">
              <a:buFont typeface="Arial" panose="020B0604020202020204" pitchFamily="34" charset="0"/>
              <a:buChar char="•"/>
            </a:pPr>
            <a:r>
              <a:rPr lang="en-GB" sz="1400" b="1" dirty="0"/>
              <a:t>explicit</a:t>
            </a:r>
            <a:r>
              <a:rPr lang="en-GB" sz="1400" dirty="0"/>
              <a:t> information </a:t>
            </a:r>
          </a:p>
          <a:p>
            <a:pPr marL="285750" indent="-285750">
              <a:buFont typeface="Arial" panose="020B0604020202020204" pitchFamily="34" charset="0"/>
              <a:buChar char="•"/>
            </a:pPr>
            <a:r>
              <a:rPr lang="en-GB" sz="1400" b="1" dirty="0"/>
              <a:t>tacit</a:t>
            </a:r>
            <a:r>
              <a:rPr lang="en-GB" sz="1400" dirty="0"/>
              <a:t> information.</a:t>
            </a:r>
          </a:p>
          <a:p>
            <a:pPr marL="285750" indent="-285750">
              <a:buFont typeface="Arial" panose="020B0604020202020204" pitchFamily="34" charset="0"/>
              <a:buChar char="•"/>
            </a:pPr>
            <a:endParaRPr lang="en-GB" sz="1100" dirty="0"/>
          </a:p>
          <a:p>
            <a:pPr marL="0" indent="0">
              <a:buNone/>
            </a:pPr>
            <a:r>
              <a:rPr lang="en-GB" sz="1400" dirty="0"/>
              <a:t>There are two states of </a:t>
            </a:r>
            <a:r>
              <a:rPr lang="en-GB" sz="1400" b="1" dirty="0"/>
              <a:t>unknown information</a:t>
            </a:r>
            <a:r>
              <a:rPr lang="en-GB" sz="1400" dirty="0"/>
              <a:t>: </a:t>
            </a:r>
          </a:p>
          <a:p>
            <a:pPr marL="285750" indent="-285750">
              <a:buFont typeface="Arial" panose="020B0604020202020204" pitchFamily="34" charset="0"/>
              <a:buChar char="•"/>
            </a:pPr>
            <a:r>
              <a:rPr lang="en-GB" sz="1400" dirty="0"/>
              <a:t>information that is </a:t>
            </a:r>
            <a:r>
              <a:rPr lang="en-GB" sz="1400" b="1" dirty="0"/>
              <a:t>known to exist</a:t>
            </a:r>
            <a:r>
              <a:rPr lang="en-GB" sz="1400" dirty="0"/>
              <a:t>, but which has </a:t>
            </a:r>
            <a:r>
              <a:rPr lang="en-GB" sz="1400" b="1" dirty="0"/>
              <a:t>not</a:t>
            </a:r>
            <a:r>
              <a:rPr lang="en-GB" sz="1400" dirty="0"/>
              <a:t> been </a:t>
            </a:r>
            <a:r>
              <a:rPr lang="en-GB" sz="1400" b="1" dirty="0"/>
              <a:t>accessed </a:t>
            </a:r>
          </a:p>
          <a:p>
            <a:pPr marL="285750" indent="-285750">
              <a:buFont typeface="Arial" panose="020B0604020202020204" pitchFamily="34" charset="0"/>
              <a:buChar char="•"/>
            </a:pPr>
            <a:r>
              <a:rPr lang="en-GB" sz="1400" dirty="0"/>
              <a:t>information that is </a:t>
            </a:r>
            <a:r>
              <a:rPr lang="en-GB" sz="1400" b="1" dirty="0"/>
              <a:t>not known to exist</a:t>
            </a:r>
            <a:r>
              <a:rPr lang="en-GB" sz="1400" dirty="0"/>
              <a:t>.</a:t>
            </a:r>
          </a:p>
          <a:p>
            <a:endParaRPr lang="en-GB" sz="1400" dirty="0"/>
          </a:p>
        </p:txBody>
      </p:sp>
      <p:pic>
        <p:nvPicPr>
          <p:cNvPr id="5" name="Bildobjekt 4">
            <a:extLst>
              <a:ext uri="{FF2B5EF4-FFF2-40B4-BE49-F238E27FC236}">
                <a16:creationId xmlns:a16="http://schemas.microsoft.com/office/drawing/2014/main" id="{66CCE833-25FE-B945-8B6F-06B27FC469CC}"/>
              </a:ext>
            </a:extLst>
          </p:cNvPr>
          <p:cNvPicPr>
            <a:picLocks noChangeAspect="1"/>
          </p:cNvPicPr>
          <p:nvPr/>
        </p:nvPicPr>
        <p:blipFill>
          <a:blip r:embed="rId3"/>
          <a:stretch>
            <a:fillRect/>
          </a:stretch>
        </p:blipFill>
        <p:spPr>
          <a:xfrm>
            <a:off x="5052060" y="2009132"/>
            <a:ext cx="3817620" cy="2261699"/>
          </a:xfrm>
          <a:prstGeom prst="rect">
            <a:avLst/>
          </a:prstGeom>
        </p:spPr>
      </p:pic>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457200" y="4069491"/>
            <a:ext cx="3954780" cy="624429"/>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i="1" dirty="0">
                <a:latin typeface="Calibri Light" panose="020F0302020204030204" pitchFamily="34" charset="0"/>
                <a:cs typeface="Calibri Light" panose="020F0302020204030204" pitchFamily="34" charset="0"/>
              </a:rPr>
              <a:t>For further details on types of information and the related practical implications, refer to the knowledge management practice guide.</a:t>
            </a:r>
          </a:p>
        </p:txBody>
      </p:sp>
    </p:spTree>
    <p:extLst>
      <p:ext uri="{BB962C8B-B14F-4D97-AF65-F5344CB8AC3E}">
        <p14:creationId xmlns:p14="http://schemas.microsoft.com/office/powerpoint/2010/main" val="5682586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Assertive and exploratory testing</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520544" cy="275128"/>
          </a:xfrm>
        </p:spPr>
        <p:txBody>
          <a:bodyPr/>
          <a:lstStyle/>
          <a:p>
            <a:r>
              <a:rPr lang="en-GB" sz="1400" b="0" dirty="0"/>
              <a:t>Based on the different states of information, there are two perspectives regarding software testing: </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426464"/>
            <a:ext cx="4040188" cy="3168157"/>
          </a:xfrm>
        </p:spPr>
        <p:txBody>
          <a:bodyPr>
            <a:noAutofit/>
          </a:bodyPr>
          <a:lstStyle/>
          <a:p>
            <a:pPr marL="0" indent="0">
              <a:buNone/>
            </a:pPr>
            <a:r>
              <a:rPr lang="en-GB" sz="1400" b="1" dirty="0"/>
              <a:t>Assertive testing approach</a:t>
            </a:r>
          </a:p>
          <a:p>
            <a:pPr>
              <a:buFont typeface="Arial" panose="020B0604020202020204" pitchFamily="34" charset="0"/>
              <a:buChar char="•"/>
            </a:pPr>
            <a:r>
              <a:rPr lang="en-GB" sz="1100" dirty="0"/>
              <a:t>Assertive (or scripted) testing aims to verify that a component, product, or service meets pre-defined criteria that are based on agreed requirements.</a:t>
            </a:r>
          </a:p>
          <a:p>
            <a:pPr>
              <a:buFont typeface="Arial" panose="020B0604020202020204" pitchFamily="34" charset="0"/>
              <a:buChar char="•"/>
            </a:pPr>
            <a:r>
              <a:rPr lang="en-GB" sz="1100" dirty="0"/>
              <a:t>This type of testing relies on explicitly expressed and documented expectations. It also requires the tested artefact to be created. </a:t>
            </a:r>
          </a:p>
          <a:p>
            <a:pPr>
              <a:buFont typeface="Arial" panose="020B0604020202020204" pitchFamily="34" charset="0"/>
              <a:buChar char="•"/>
            </a:pPr>
            <a:r>
              <a:rPr lang="en-GB" sz="1100" dirty="0"/>
              <a:t>Can be performed manually or automated, depending on what is being tested and whether the organization has the required tools. </a:t>
            </a:r>
          </a:p>
          <a:p>
            <a:pPr>
              <a:buFont typeface="Arial" panose="020B0604020202020204" pitchFamily="34" charset="0"/>
              <a:buChar char="•"/>
            </a:pPr>
            <a:r>
              <a:rPr lang="en-GB" sz="1100" dirty="0"/>
              <a:t>Is limited by its nature: it can only be used to reduce known and documented risks in a limited spectrum of circumstances. It is also limited by the testing strategy for the product or service being tested.</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426464"/>
            <a:ext cx="4332718" cy="3168158"/>
          </a:xfrm>
        </p:spPr>
        <p:txBody>
          <a:bodyPr>
            <a:noAutofit/>
          </a:bodyPr>
          <a:lstStyle/>
          <a:p>
            <a:pPr marL="0" indent="0">
              <a:buNone/>
            </a:pPr>
            <a:r>
              <a:rPr lang="en-GB" sz="1400" b="1" dirty="0"/>
              <a:t>Exploratory testing approach</a:t>
            </a:r>
          </a:p>
          <a:p>
            <a:pPr>
              <a:buFont typeface="Arial" panose="020B0604020202020204" pitchFamily="34" charset="0"/>
              <a:buChar char="•"/>
            </a:pPr>
            <a:r>
              <a:rPr lang="en-GB" sz="1100" dirty="0"/>
              <a:t>Exploratory (or investigative) testing aims to uncover unknown information about a service component, product, service, or environment in order to identify risks that have not been addressed by pre-defined criteria.</a:t>
            </a:r>
          </a:p>
          <a:p>
            <a:pPr>
              <a:buFont typeface="Arial" panose="020B0604020202020204" pitchFamily="34" charset="0"/>
              <a:buChar char="•"/>
            </a:pPr>
            <a:r>
              <a:rPr lang="en-GB" sz="1100" dirty="0"/>
              <a:t>Is based on investigating unknowns with the intent of uncovering information that is relevant to the perceived quality and value of the services. It relies on lateral and critical thinking skills and is often based on the exploration of possible product vulnerabilities and associated threats. </a:t>
            </a:r>
          </a:p>
          <a:p>
            <a:pPr>
              <a:buFont typeface="Arial" panose="020B0604020202020204" pitchFamily="34" charset="0"/>
              <a:buChar char="•"/>
            </a:pPr>
            <a:r>
              <a:rPr lang="en-GB" sz="1100" dirty="0"/>
              <a:t>Is commonly misunderstood to be ad hoc and unstructured. Actually, it is structured through small testing missions, known as test charters, which focus testing on targeted areas. </a:t>
            </a:r>
          </a:p>
          <a:p>
            <a:pPr>
              <a:buFont typeface="Arial" panose="020B0604020202020204" pitchFamily="34" charset="0"/>
              <a:buChar char="•"/>
            </a:pPr>
            <a:r>
              <a:rPr lang="en-GB" sz="1100" dirty="0"/>
              <a:t>This approach is essential in the context of agile development and the constantly growing complexity of information and organizational systems. It enables fast learning and feedback loops throughout the lifecycle and continual improvement</a:t>
            </a:r>
            <a:r>
              <a:rPr lang="en-GB" sz="1200" dirty="0"/>
              <a:t>. </a:t>
            </a:r>
          </a:p>
          <a:p>
            <a:pPr>
              <a:buFont typeface="Arial" panose="020B0604020202020204" pitchFamily="34" charset="0"/>
              <a:buChar char="•"/>
            </a:pPr>
            <a:endParaRPr lang="en-GB" sz="1200" dirty="0"/>
          </a:p>
          <a:p>
            <a:pPr lvl="1">
              <a:buFont typeface="Arial" panose="020B0604020202020204" pitchFamily="34" charset="0"/>
              <a:buChar char="•"/>
            </a:pPr>
            <a:endParaRPr lang="en-GB" sz="1100" dirty="0"/>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611992" y="4179797"/>
            <a:ext cx="3796705" cy="337705"/>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latin typeface="Calibri Light" panose="020F0302020204030204" pitchFamily="34" charset="0"/>
                <a:cs typeface="Calibri Light" panose="020F0302020204030204" pitchFamily="34" charset="0"/>
              </a:rPr>
              <a:t>The two approaches should be combined and balanced.</a:t>
            </a:r>
          </a:p>
        </p:txBody>
      </p:sp>
    </p:spTree>
    <p:extLst>
      <p:ext uri="{BB962C8B-B14F-4D97-AF65-F5344CB8AC3E}">
        <p14:creationId xmlns:p14="http://schemas.microsoft.com/office/powerpoint/2010/main" val="184746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2" name="Rubrik 1"/>
          <p:cNvSpPr>
            <a:spLocks noGrp="1"/>
          </p:cNvSpPr>
          <p:nvPr>
            <p:ph type="title"/>
          </p:nvPr>
        </p:nvSpPr>
        <p:spPr/>
        <p:txBody>
          <a:bodyPr/>
          <a:lstStyle/>
          <a:p>
            <a:r>
              <a:rPr lang="en-US" noProof="0" dirty="0"/>
              <a:t>Our coming days</a:t>
            </a:r>
          </a:p>
        </p:txBody>
      </p:sp>
      <p:sp>
        <p:nvSpPr>
          <p:cNvPr id="9" name="Platshållare för innehåll 1"/>
          <p:cNvSpPr>
            <a:spLocks noGrp="1"/>
          </p:cNvSpPr>
          <p:nvPr>
            <p:ph type="body" sz="quarter" idx="11"/>
          </p:nvPr>
        </p:nvSpPr>
        <p:spPr/>
        <p:txBody>
          <a:bodyPr>
            <a:normAutofit/>
          </a:bodyPr>
          <a:lstStyle/>
          <a:p>
            <a:pPr>
              <a:spcBef>
                <a:spcPts val="1000"/>
              </a:spcBef>
              <a:buClr>
                <a:schemeClr val="tx1">
                  <a:lumMod val="65000"/>
                  <a:lumOff val="35000"/>
                </a:schemeClr>
              </a:buClr>
              <a:buSzPct val="75000"/>
              <a:buFont typeface="Wingdings" charset="2"/>
              <a:buChar char="ü"/>
            </a:pPr>
            <a:r>
              <a:rPr lang="en-US" sz="1400" noProof="0" dirty="0">
                <a:solidFill>
                  <a:srgbClr val="000000"/>
                </a:solidFill>
              </a:rPr>
              <a:t>Safety</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rPr>
              <a:t>Breaks</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rPr>
              <a:t>Lunch</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rPr>
              <a:t>Phones/Computers</a:t>
            </a: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endParaRP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endParaRP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endParaRPr>
          </a:p>
          <a:p>
            <a:pPr>
              <a:buClr>
                <a:schemeClr val="tx1">
                  <a:lumMod val="65000"/>
                  <a:lumOff val="35000"/>
                </a:schemeClr>
              </a:buClr>
              <a:buSzPct val="75000"/>
              <a:buFont typeface="Wingdings" charset="2"/>
              <a:buChar char="ü"/>
            </a:pPr>
            <a:endParaRPr lang="en-US" sz="1400" noProof="0" dirty="0">
              <a:solidFill>
                <a:srgbClr val="000000"/>
              </a:solidFill>
            </a:endParaRPr>
          </a:p>
        </p:txBody>
      </p:sp>
    </p:spTree>
    <p:extLst>
      <p:ext uri="{BB962C8B-B14F-4D97-AF65-F5344CB8AC3E}">
        <p14:creationId xmlns:p14="http://schemas.microsoft.com/office/powerpoint/2010/main" val="36728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100" dirty="0"/>
              <a:t>This section has covered some fundamental concepts and key terms introduced in ITIL 4 Foundation</a:t>
            </a:r>
          </a:p>
          <a:p>
            <a:r>
              <a:rPr lang="en-GB" sz="1100" dirty="0"/>
              <a:t>Key areas discussed:</a:t>
            </a:r>
          </a:p>
          <a:p>
            <a:pPr marL="0" indent="0">
              <a:buNone/>
            </a:pPr>
            <a:r>
              <a:rPr lang="en-GB" sz="1100" i="1" dirty="0"/>
              <a:t>	- Service and service management</a:t>
            </a:r>
            <a:br>
              <a:rPr lang="en-GB" sz="1100" i="1" dirty="0"/>
            </a:br>
            <a:r>
              <a:rPr lang="en-GB" sz="1100" i="1" dirty="0"/>
              <a:t>	- Value; outcomes, costs and risks</a:t>
            </a:r>
          </a:p>
          <a:p>
            <a:pPr marL="0" indent="0">
              <a:buNone/>
            </a:pPr>
            <a:r>
              <a:rPr lang="en-GB" sz="1100" i="1" dirty="0"/>
              <a:t>	- The ITIL Service Value System (SVS)</a:t>
            </a:r>
          </a:p>
          <a:p>
            <a:pPr marL="0" indent="0">
              <a:buNone/>
            </a:pPr>
            <a:r>
              <a:rPr lang="en-GB" sz="1100" i="1" dirty="0"/>
              <a:t>	- ITILs guiding principles</a:t>
            </a:r>
          </a:p>
          <a:p>
            <a:pPr marL="0" indent="0">
              <a:buNone/>
            </a:pPr>
            <a:r>
              <a:rPr lang="en-GB" sz="1100" i="1" dirty="0"/>
              <a:t>	- Governance</a:t>
            </a:r>
          </a:p>
          <a:p>
            <a:pPr marL="0" indent="0">
              <a:buNone/>
            </a:pPr>
            <a:r>
              <a:rPr lang="en-GB" sz="1100" i="1" dirty="0"/>
              <a:t>	- The ITIL service value chain</a:t>
            </a:r>
          </a:p>
          <a:p>
            <a:pPr marL="0" indent="0">
              <a:buNone/>
            </a:pPr>
            <a:r>
              <a:rPr lang="en-GB" sz="1100" i="1" dirty="0"/>
              <a:t>	- The ITIL management practices</a:t>
            </a:r>
          </a:p>
          <a:p>
            <a:pPr marL="0" indent="0">
              <a:buNone/>
            </a:pPr>
            <a:r>
              <a:rPr lang="en-GB" sz="1100" i="1" dirty="0"/>
              <a:t>	- Continual improvement</a:t>
            </a:r>
          </a:p>
          <a:p>
            <a:r>
              <a:rPr lang="en-GB" sz="1100" dirty="0"/>
              <a:t>The following sections build on the understanding these concepts and key terms and definitions</a:t>
            </a:r>
            <a:endParaRPr lang="en-GB" sz="700" dirty="0"/>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dirty="0"/>
              <a:t>Summary</a:t>
            </a:r>
          </a:p>
        </p:txBody>
      </p:sp>
    </p:spTree>
    <p:extLst>
      <p:ext uri="{BB962C8B-B14F-4D97-AF65-F5344CB8AC3E}">
        <p14:creationId xmlns:p14="http://schemas.microsoft.com/office/powerpoint/2010/main" val="17201242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sz="3400" dirty="0"/>
              <a:t>Service validation and testing - scope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686800" cy="2030777"/>
          </a:xfrm>
        </p:spPr>
        <p:txBody>
          <a:bodyPr anchor="t"/>
          <a:lstStyle/>
          <a:p>
            <a:r>
              <a:rPr lang="en-GB" b="0" dirty="0"/>
              <a:t>The </a:t>
            </a:r>
            <a:r>
              <a:rPr lang="en-GB" dirty="0"/>
              <a:t>scope</a:t>
            </a:r>
            <a:r>
              <a:rPr lang="en-GB" b="0" dirty="0"/>
              <a:t> of the service validation and testing practice includes: </a:t>
            </a:r>
          </a:p>
          <a:p>
            <a:endParaRPr lang="en-GB" dirty="0"/>
          </a:p>
          <a:p>
            <a:pPr marL="285750" indent="-285750">
              <a:buFont typeface="Arial" panose="020B0604020202020204" pitchFamily="34" charset="0"/>
              <a:buChar char="•"/>
            </a:pPr>
            <a:r>
              <a:rPr lang="en-GB" b="0" dirty="0"/>
              <a:t>translating the requirements for products or services into deployment and release management acceptance criteria </a:t>
            </a:r>
          </a:p>
          <a:p>
            <a:pPr marL="285750" indent="-285750">
              <a:buFont typeface="Arial" panose="020B0604020202020204" pitchFamily="34" charset="0"/>
              <a:buChar char="•"/>
            </a:pPr>
            <a:r>
              <a:rPr lang="en-GB" b="0" dirty="0"/>
              <a:t>establishing test approaches and defining test plans for new or changed products and services </a:t>
            </a:r>
          </a:p>
          <a:p>
            <a:pPr marL="285750" indent="-285750">
              <a:buFont typeface="Arial" panose="020B0604020202020204" pitchFamily="34" charset="0"/>
              <a:buChar char="•"/>
            </a:pPr>
            <a:r>
              <a:rPr lang="en-GB" b="0" dirty="0"/>
              <a:t>eliminating risk and uncertainty of new or changed products and services by testing </a:t>
            </a:r>
          </a:p>
          <a:p>
            <a:pPr marL="285750" indent="-285750">
              <a:buFont typeface="Arial" panose="020B0604020202020204" pitchFamily="34" charset="0"/>
              <a:buChar char="•"/>
            </a:pPr>
            <a:r>
              <a:rPr lang="en-GB" b="0" dirty="0"/>
              <a:t>discovering new information about new or changed products and services by testing </a:t>
            </a:r>
          </a:p>
          <a:p>
            <a:pPr marL="285750" indent="-285750">
              <a:buFont typeface="Arial" panose="020B0604020202020204" pitchFamily="34" charset="0"/>
              <a:buChar char="•"/>
            </a:pPr>
            <a:r>
              <a:rPr lang="en-GB" b="0" dirty="0"/>
              <a:t>continually reviewing test approaches and methods to improve the efficiency of the tests.</a:t>
            </a:r>
          </a:p>
        </p:txBody>
      </p:sp>
      <p:sp>
        <p:nvSpPr>
          <p:cNvPr id="7" name="Platshållare för innehåll 2">
            <a:extLst>
              <a:ext uri="{FF2B5EF4-FFF2-40B4-BE49-F238E27FC236}">
                <a16:creationId xmlns:a16="http://schemas.microsoft.com/office/drawing/2014/main" id="{FC5DE143-3265-714A-99BA-66CCE5DAE58E}"/>
              </a:ext>
            </a:extLst>
          </p:cNvPr>
          <p:cNvSpPr txBox="1">
            <a:spLocks/>
          </p:cNvSpPr>
          <p:nvPr/>
        </p:nvSpPr>
        <p:spPr bwMode="auto">
          <a:xfrm>
            <a:off x="457199" y="3989346"/>
            <a:ext cx="8279177" cy="751855"/>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service validation and testing practice, but they are still closely related. Practices combine activities through value streams to deliver value.</a:t>
            </a:r>
          </a:p>
        </p:txBody>
      </p:sp>
    </p:spTree>
    <p:extLst>
      <p:ext uri="{BB962C8B-B14F-4D97-AF65-F5344CB8AC3E}">
        <p14:creationId xmlns:p14="http://schemas.microsoft.com/office/powerpoint/2010/main" val="2901537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Service validation and testing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8" y="1151336"/>
            <a:ext cx="8290195" cy="3530391"/>
          </a:xfrm>
        </p:spPr>
        <p:txBody>
          <a:bodyPr anchor="t">
            <a:noAutofit/>
          </a:bodyPr>
          <a:lstStyle/>
          <a:p>
            <a:pPr marL="0" indent="0">
              <a:buNone/>
            </a:pPr>
            <a:r>
              <a:rPr lang="en-GB" sz="1400" dirty="0"/>
              <a:t>The service validation and testing practice includes the following PSFs:</a:t>
            </a:r>
          </a:p>
          <a:p>
            <a:endParaRPr lang="en-GB" sz="1400" dirty="0"/>
          </a:p>
          <a:p>
            <a:pPr marL="171450" indent="-171450">
              <a:buFont typeface="Arial" panose="020B0604020202020204" pitchFamily="34" charset="0"/>
              <a:buChar char="•"/>
            </a:pPr>
            <a:r>
              <a:rPr lang="en-GB" sz="1400" b="1" dirty="0"/>
              <a:t>Defining and agreeing an approach to the validation and testing of the organization’s products, services, and service components in line with the organization’s requirements for speed and quality of service changes</a:t>
            </a:r>
          </a:p>
          <a:p>
            <a:pPr marL="171450" indent="-171450">
              <a:buFont typeface="Arial" panose="020B0604020202020204" pitchFamily="34" charset="0"/>
              <a:buChar char="•"/>
            </a:pPr>
            <a:endParaRPr lang="en-GB" sz="1400" b="1" dirty="0"/>
          </a:p>
          <a:p>
            <a:pPr marL="171450" indent="-171450">
              <a:buFont typeface="Arial" panose="020B0604020202020204" pitchFamily="34" charset="0"/>
              <a:buChar char="•"/>
            </a:pPr>
            <a:r>
              <a:rPr lang="en-GB" sz="1400" b="1" dirty="0"/>
              <a:t>Ensuring that new and changed components, products, and services meet agreed criteria</a:t>
            </a:r>
          </a:p>
        </p:txBody>
      </p:sp>
    </p:spTree>
    <p:extLst>
      <p:ext uri="{BB962C8B-B14F-4D97-AF65-F5344CB8AC3E}">
        <p14:creationId xmlns:p14="http://schemas.microsoft.com/office/powerpoint/2010/main" val="36075711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Service validation and testing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8" y="1151336"/>
            <a:ext cx="8290195" cy="3530391"/>
          </a:xfrm>
        </p:spPr>
        <p:txBody>
          <a:bodyPr>
            <a:normAutofit lnSpcReduction="10000"/>
          </a:bodyPr>
          <a:lstStyle/>
          <a:p>
            <a:pPr marL="0" indent="0">
              <a:spcBef>
                <a:spcPts val="70"/>
              </a:spcBef>
              <a:buNone/>
            </a:pPr>
            <a:r>
              <a:rPr lang="en-GB" sz="1400" b="1" dirty="0"/>
              <a:t>Defining and agreeing approaches to the validation and testing of the organization's products, services, and components in line with the organization's requirements for speed and quality of service changes</a:t>
            </a:r>
          </a:p>
          <a:p>
            <a:pPr marL="0" indent="0">
              <a:spcBef>
                <a:spcPts val="70"/>
              </a:spcBef>
              <a:buNone/>
            </a:pPr>
            <a:endParaRPr lang="en-GB" sz="1400" b="1" dirty="0"/>
          </a:p>
          <a:p>
            <a:pPr>
              <a:spcBef>
                <a:spcPts val="70"/>
              </a:spcBef>
              <a:buFont typeface="Arial" panose="020B0604020202020204" pitchFamily="34" charset="0"/>
              <a:buChar char="•"/>
            </a:pPr>
            <a:r>
              <a:rPr lang="en-GB" sz="1400" dirty="0"/>
              <a:t>Service validation should establish an approach to capture all of the utility and warranty requirements that involves different stakeholders and sources of information. It should also propose methods of translating requirements into acceptance criteria. </a:t>
            </a:r>
          </a:p>
          <a:p>
            <a:pPr>
              <a:spcBef>
                <a:spcPts val="70"/>
              </a:spcBef>
              <a:buFont typeface="Arial" panose="020B0604020202020204" pitchFamily="34" charset="0"/>
              <a:buChar char="•"/>
            </a:pPr>
            <a:endParaRPr lang="en-GB" sz="1400" dirty="0"/>
          </a:p>
          <a:p>
            <a:pPr>
              <a:spcBef>
                <a:spcPts val="70"/>
              </a:spcBef>
              <a:buFont typeface="Arial" panose="020B0604020202020204" pitchFamily="34" charset="0"/>
              <a:buChar char="•"/>
            </a:pPr>
            <a:r>
              <a:rPr lang="en-GB" sz="1400" dirty="0"/>
              <a:t>A test strategy defines how testing should be implemented, considering the objectives. Test planning should be based on the test strategy. The test strategy also defines the test management approach and the test phases (or levels) and types that are in scope. The testing phases include:</a:t>
            </a:r>
          </a:p>
          <a:p>
            <a:pPr lvl="1">
              <a:spcBef>
                <a:spcPts val="70"/>
              </a:spcBef>
              <a:buFont typeface="Arial" panose="020B0604020202020204" pitchFamily="34" charset="0"/>
              <a:buChar char="•"/>
            </a:pPr>
            <a:r>
              <a:rPr lang="en-GB" b="1" dirty="0"/>
              <a:t>Unit</a:t>
            </a:r>
          </a:p>
          <a:p>
            <a:pPr lvl="1">
              <a:spcBef>
                <a:spcPts val="70"/>
              </a:spcBef>
              <a:buFont typeface="Arial" panose="020B0604020202020204" pitchFamily="34" charset="0"/>
              <a:buChar char="•"/>
            </a:pPr>
            <a:r>
              <a:rPr lang="en-GB" b="1" dirty="0"/>
              <a:t>Integration</a:t>
            </a:r>
          </a:p>
          <a:p>
            <a:pPr lvl="1">
              <a:spcBef>
                <a:spcPts val="70"/>
              </a:spcBef>
              <a:buFont typeface="Arial" panose="020B0604020202020204" pitchFamily="34" charset="0"/>
              <a:buChar char="•"/>
            </a:pPr>
            <a:r>
              <a:rPr lang="en-GB" b="1" dirty="0"/>
              <a:t>System</a:t>
            </a:r>
          </a:p>
          <a:p>
            <a:pPr lvl="1">
              <a:spcBef>
                <a:spcPts val="70"/>
              </a:spcBef>
              <a:buFont typeface="Arial" panose="020B0604020202020204" pitchFamily="34" charset="0"/>
              <a:buChar char="•"/>
            </a:pPr>
            <a:r>
              <a:rPr lang="en-GB" b="1" dirty="0"/>
              <a:t>Acceptance</a:t>
            </a:r>
          </a:p>
          <a:p>
            <a:pPr>
              <a:spcBef>
                <a:spcPts val="70"/>
              </a:spcBef>
              <a:buFont typeface="Arial" panose="020B0604020202020204" pitchFamily="34" charset="0"/>
              <a:buChar char="•"/>
            </a:pPr>
            <a:endParaRPr lang="en-GB" sz="1400" dirty="0"/>
          </a:p>
          <a:p>
            <a:pPr>
              <a:spcBef>
                <a:spcPts val="70"/>
              </a:spcBef>
              <a:buFont typeface="Arial" panose="020B0604020202020204" pitchFamily="34" charset="0"/>
              <a:buChar char="•"/>
            </a:pPr>
            <a:r>
              <a:rPr lang="en-GB" sz="1400" dirty="0"/>
              <a:t>Test plans define the detailed activities, estimates, and schedules for each test phase. Therefore, the test strategy defines the overall scope and approach, whereas the test plans detail each of the test phases.</a:t>
            </a:r>
          </a:p>
        </p:txBody>
      </p:sp>
    </p:spTree>
    <p:extLst>
      <p:ext uri="{BB962C8B-B14F-4D97-AF65-F5344CB8AC3E}">
        <p14:creationId xmlns:p14="http://schemas.microsoft.com/office/powerpoint/2010/main" val="26963717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Service validation and testing - PSF’s</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half" idx="2"/>
          </p:nvPr>
        </p:nvSpPr>
        <p:spPr>
          <a:xfrm>
            <a:off x="457199" y="1151336"/>
            <a:ext cx="8414952" cy="3530391"/>
          </a:xfrm>
        </p:spPr>
        <p:txBody>
          <a:bodyPr>
            <a:normAutofit lnSpcReduction="10000"/>
          </a:bodyPr>
          <a:lstStyle/>
          <a:p>
            <a:pPr marL="0" indent="0">
              <a:buFont typeface="Arial" panose="020B0604020202020204" pitchFamily="34" charset="0"/>
              <a:buNone/>
            </a:pPr>
            <a:r>
              <a:rPr lang="en-GB" sz="1400" b="1" dirty="0"/>
              <a:t>Ensuring that new and changed components, products, and services meet agreed criteria </a:t>
            </a:r>
          </a:p>
          <a:p>
            <a:pPr marL="0" indent="0">
              <a:buFont typeface="Arial" panose="020B0604020202020204" pitchFamily="34" charset="0"/>
              <a:buNone/>
            </a:pPr>
            <a:endParaRPr lang="en-GB" sz="1100" b="1" dirty="0"/>
          </a:p>
          <a:p>
            <a:pPr>
              <a:buFont typeface="Arial" panose="020B0604020202020204" pitchFamily="34" charset="0"/>
              <a:buChar char="•"/>
            </a:pPr>
            <a:r>
              <a:rPr lang="en-GB" sz="1400" dirty="0"/>
              <a:t>Test strategies must be appropriate for the relevant project and organizational structure and must consider the development methodology used and the type of system/service involved.</a:t>
            </a:r>
          </a:p>
          <a:p>
            <a:pPr>
              <a:buFont typeface="Arial" panose="020B0604020202020204" pitchFamily="34" charset="0"/>
              <a:buChar char="•"/>
            </a:pPr>
            <a:endParaRPr lang="en-GB" sz="1400" dirty="0"/>
          </a:p>
          <a:p>
            <a:pPr>
              <a:buFont typeface="Arial" panose="020B0604020202020204" pitchFamily="34" charset="0"/>
              <a:buChar char="•"/>
            </a:pPr>
            <a:r>
              <a:rPr lang="en-GB" sz="1400" dirty="0"/>
              <a:t>Testing is not limited to software artefacts; data migration, training, operational readiness, release management, and reporting are other areas that require specific testing attention.  </a:t>
            </a:r>
          </a:p>
          <a:p>
            <a:pPr>
              <a:buFont typeface="Arial" panose="020B0604020202020204" pitchFamily="34" charset="0"/>
              <a:buChar char="•"/>
            </a:pPr>
            <a:endParaRPr lang="en-GB" sz="1400" dirty="0"/>
          </a:p>
          <a:p>
            <a:pPr>
              <a:buFont typeface="Arial" panose="020B0604020202020204" pitchFamily="34" charset="0"/>
              <a:buChar char="•"/>
            </a:pPr>
            <a:r>
              <a:rPr lang="en-GB" sz="1400" dirty="0"/>
              <a:t>Test should consider several additional aspects, such as:</a:t>
            </a:r>
          </a:p>
          <a:p>
            <a:pPr lvl="1"/>
            <a:r>
              <a:rPr lang="en-GB" b="1" dirty="0"/>
              <a:t>Test organization</a:t>
            </a:r>
          </a:p>
          <a:p>
            <a:pPr lvl="1"/>
            <a:r>
              <a:rPr lang="en-GB" b="1" dirty="0"/>
              <a:t>Test planning and control</a:t>
            </a:r>
          </a:p>
          <a:p>
            <a:pPr lvl="1"/>
            <a:r>
              <a:rPr lang="en-GB" b="1" dirty="0"/>
              <a:t>Test analysis and design</a:t>
            </a:r>
          </a:p>
          <a:p>
            <a:pPr lvl="1"/>
            <a:r>
              <a:rPr lang="en-GB" b="1" dirty="0"/>
              <a:t>Test phases and cycles</a:t>
            </a:r>
          </a:p>
          <a:p>
            <a:pPr lvl="1"/>
            <a:r>
              <a:rPr lang="en-GB" b="1" dirty="0"/>
              <a:t>Test preparation and execution</a:t>
            </a:r>
          </a:p>
          <a:p>
            <a:pPr lvl="1"/>
            <a:r>
              <a:rPr lang="en-GB" b="1" dirty="0"/>
              <a:t>Evaluating exit criteria and reporting</a:t>
            </a:r>
          </a:p>
          <a:p>
            <a:endParaRPr lang="en-GB" sz="1100" dirty="0"/>
          </a:p>
        </p:txBody>
      </p:sp>
    </p:spTree>
    <p:extLst>
      <p:ext uri="{BB962C8B-B14F-4D97-AF65-F5344CB8AC3E}">
        <p14:creationId xmlns:p14="http://schemas.microsoft.com/office/powerpoint/2010/main" val="8043384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organization</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a:xfrm>
            <a:off x="457199" y="1391343"/>
            <a:ext cx="8229600" cy="3394075"/>
          </a:xfrm>
        </p:spPr>
        <p:txBody>
          <a:bodyPr/>
          <a:lstStyle/>
          <a:p>
            <a:pPr marL="0" indent="0">
              <a:buFont typeface="Arial" panose="020B0604020202020204" pitchFamily="34" charset="0"/>
              <a:buNone/>
            </a:pPr>
            <a:r>
              <a:rPr lang="en-GB" dirty="0"/>
              <a:t>Those that test the system should be independent of those that develop the system. The mindset of a tester and a developer are different. Developers typically aim to prove that what they have developed meets requirements: testers aim to prove that requirements have been meet and that no other issues have been introduced.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test organization should encourage this separation to improve the effectiveness of the testing. The roles and responsibilities of those involved in the testing should be clearly defined, including the test management and test analyst roles, as well as supporting roles involving incident management, configuration management, change control, deployment, and release. </a:t>
            </a:r>
          </a:p>
          <a:p>
            <a:endParaRPr lang="en-GB" dirty="0"/>
          </a:p>
        </p:txBody>
      </p:sp>
    </p:spTree>
    <p:extLst>
      <p:ext uri="{BB962C8B-B14F-4D97-AF65-F5344CB8AC3E}">
        <p14:creationId xmlns:p14="http://schemas.microsoft.com/office/powerpoint/2010/main" val="11451023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planning and control</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a:xfrm>
            <a:off x="457199" y="1063683"/>
            <a:ext cx="8229600" cy="3394075"/>
          </a:xfrm>
        </p:spPr>
        <p:txBody>
          <a:bodyPr/>
          <a:lstStyle/>
          <a:p>
            <a:pPr marL="0" indent="0">
              <a:buFont typeface="Arial" panose="020B0604020202020204" pitchFamily="34" charset="0"/>
              <a:buNone/>
            </a:pPr>
            <a:r>
              <a:rPr lang="en-GB" sz="1300" dirty="0"/>
              <a:t>If the software development lifecycle follows a sprint-based methodology, testing should be involved in sprint planning. Each sprint should deliver artefacts that are testable, even if that requires the use of stubs and drivers, which should then be in the sprint scope.  </a:t>
            </a:r>
          </a:p>
          <a:p>
            <a:pPr marL="0" indent="0">
              <a:buFont typeface="Arial" panose="020B0604020202020204" pitchFamily="34" charset="0"/>
              <a:buNone/>
            </a:pPr>
            <a:endParaRPr lang="en-GB" sz="500" dirty="0"/>
          </a:p>
          <a:p>
            <a:pPr marL="0" indent="0">
              <a:buFont typeface="Arial" panose="020B0604020202020204" pitchFamily="34" charset="0"/>
              <a:buNone/>
            </a:pPr>
            <a:r>
              <a:rPr lang="en-GB" sz="1300" dirty="0"/>
              <a:t>Releases made available to testing consist of progression payloads (things that are new) and regression impacts (things that need testing to validate that they continue to function as required). </a:t>
            </a:r>
          </a:p>
          <a:p>
            <a:pPr marL="0" indent="0">
              <a:buFont typeface="Arial" panose="020B0604020202020204" pitchFamily="34" charset="0"/>
              <a:buNone/>
            </a:pPr>
            <a:endParaRPr lang="en-GB" sz="500" dirty="0"/>
          </a:p>
          <a:p>
            <a:pPr marL="0" indent="0">
              <a:buFont typeface="Arial" panose="020B0604020202020204" pitchFamily="34" charset="0"/>
              <a:buNone/>
            </a:pPr>
            <a:r>
              <a:rPr lang="en-GB" sz="1300" dirty="0"/>
              <a:t>In terms of progression and regression, the threats to any release typically comprise of: </a:t>
            </a:r>
          </a:p>
          <a:p>
            <a:pPr marL="0" indent="0">
              <a:buFont typeface="Arial" panose="020B0604020202020204" pitchFamily="34" charset="0"/>
              <a:buNone/>
            </a:pPr>
            <a:endParaRPr lang="en-GB" sz="500" dirty="0"/>
          </a:p>
          <a:p>
            <a:pPr>
              <a:buFont typeface="Arial" panose="020B0604020202020204" pitchFamily="34" charset="0"/>
              <a:buChar char="•"/>
            </a:pPr>
            <a:r>
              <a:rPr lang="en-GB" sz="1300" dirty="0"/>
              <a:t>New functionality being introduced to meet a requirement (progression and regression threat). This threat originates from the existing project.</a:t>
            </a:r>
          </a:p>
          <a:p>
            <a:pPr>
              <a:buFont typeface="Arial" panose="020B0604020202020204" pitchFamily="34" charset="0"/>
              <a:buChar char="•"/>
            </a:pPr>
            <a:r>
              <a:rPr lang="en-GB" sz="1300" dirty="0"/>
              <a:t>Bug fixes to new functionality (progression and regression threat). This threat originates from the existing project.</a:t>
            </a:r>
          </a:p>
          <a:p>
            <a:pPr>
              <a:buFont typeface="Arial" panose="020B0604020202020204" pitchFamily="34" charset="0"/>
              <a:buChar char="•"/>
            </a:pPr>
            <a:r>
              <a:rPr lang="en-GB" sz="1300" dirty="0"/>
              <a:t>Hotfixes to a production service (regression threat). This threat originates from the production service provider(s).</a:t>
            </a:r>
          </a:p>
          <a:p>
            <a:pPr>
              <a:buFont typeface="Arial" panose="020B0604020202020204" pitchFamily="34" charset="0"/>
              <a:buChar char="•"/>
            </a:pPr>
            <a:r>
              <a:rPr lang="en-GB" sz="1300" dirty="0"/>
              <a:t>Maintenance releases for a production service (regression threat). This threat originates from the production service provider(s).</a:t>
            </a:r>
          </a:p>
          <a:p>
            <a:endParaRPr lang="en-GB" sz="1300" dirty="0"/>
          </a:p>
        </p:txBody>
      </p:sp>
    </p:spTree>
    <p:extLst>
      <p:ext uri="{BB962C8B-B14F-4D97-AF65-F5344CB8AC3E}">
        <p14:creationId xmlns:p14="http://schemas.microsoft.com/office/powerpoint/2010/main" val="15214058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analysis and design</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p:txBody>
          <a:bodyPr>
            <a:normAutofit lnSpcReduction="10000"/>
          </a:bodyPr>
          <a:lstStyle/>
          <a:p>
            <a:pPr marL="0" indent="0">
              <a:buFont typeface="Arial" panose="020B0604020202020204" pitchFamily="34" charset="0"/>
              <a:buNone/>
            </a:pPr>
            <a:r>
              <a:rPr lang="en-GB" sz="1400" dirty="0"/>
              <a:t>Reporting on test progress only in terms of the percentage of overall coverage does not support informed risk assessment. To report on test progress in a meaningful way, testing should be aligned to the programme deliverables and requirements. </a:t>
            </a:r>
          </a:p>
          <a:p>
            <a:pPr marL="0" indent="0">
              <a:buNone/>
            </a:pPr>
            <a:endParaRPr lang="en-GB" sz="1400" dirty="0"/>
          </a:p>
          <a:p>
            <a:pPr marL="0" indent="0">
              <a:buNone/>
            </a:pPr>
            <a:r>
              <a:rPr lang="en-GB" sz="1400" dirty="0"/>
              <a:t>Each release to testing includes a </a:t>
            </a:r>
            <a:r>
              <a:rPr lang="en-GB" sz="1400" b="1" dirty="0"/>
              <a:t>payload</a:t>
            </a:r>
            <a:r>
              <a:rPr lang="en-GB" sz="1400" dirty="0"/>
              <a:t>. The payload can be divided into </a:t>
            </a:r>
            <a:r>
              <a:rPr lang="en-GB" sz="1400" b="1" dirty="0"/>
              <a:t>payload elements (PE)</a:t>
            </a:r>
            <a:r>
              <a:rPr lang="en-GB" sz="1400" dirty="0"/>
              <a:t>. Each PE has a discrete test pack that is reported on.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Testing functionalities and recording successful results but not performing regression tests leads to high confidence in the new developments but does not indicate that the system has not been compromised. It is important to consider addressing the PEs and reporting on them upfront.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To further subdivide regression tests, practitioners can consider the core functions of the system under test and define focus areas. Order entry could be one focus area, customer billing could be another. By categorizing regression testing across focus areas, a better assessment of outstanding test risk can be made</a:t>
            </a:r>
            <a:endParaRPr lang="sv-SE" sz="1400" dirty="0"/>
          </a:p>
          <a:p>
            <a:endParaRPr lang="en-GB" sz="1200" dirty="0"/>
          </a:p>
        </p:txBody>
      </p:sp>
    </p:spTree>
    <p:extLst>
      <p:ext uri="{BB962C8B-B14F-4D97-AF65-F5344CB8AC3E}">
        <p14:creationId xmlns:p14="http://schemas.microsoft.com/office/powerpoint/2010/main" val="178780040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phases and cycles</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p:txBody>
          <a:bodyPr>
            <a:normAutofit/>
          </a:bodyPr>
          <a:lstStyle/>
          <a:p>
            <a:pPr marL="0" indent="0">
              <a:buFont typeface="Arial" panose="020B0604020202020204" pitchFamily="34" charset="0"/>
              <a:buNone/>
            </a:pPr>
            <a:r>
              <a:rPr lang="en-GB" sz="1400" dirty="0"/>
              <a:t>Having defined the required test scope, practitioners can consider the test schedule by PEs and focus areas. Testing should begin as soon as the deployment and release activities to the test environment have been completed. It is important to consider the order in which the PEs and focus areas will be tested. The default should be to test the most complex or the newest developments, which are generally the highest risk, as soon as possible.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Having identified the testing scope estimation to test execution duration is required and given the defects impact test execution, defect rates needs to also be estimated and factored into a test execution schedule.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Planning the testing of a new system can be difficult; it is important to plan based on estimations of the outcomes and, as the system is iteratively tested, these estimates can be refined.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It may be useful to express the impact of defects in terms of test cases. </a:t>
            </a:r>
          </a:p>
        </p:txBody>
      </p:sp>
    </p:spTree>
    <p:extLst>
      <p:ext uri="{BB962C8B-B14F-4D97-AF65-F5344CB8AC3E}">
        <p14:creationId xmlns:p14="http://schemas.microsoft.com/office/powerpoint/2010/main" val="14284943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preparation and execution</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p:txBody>
          <a:bodyPr>
            <a:normAutofit fontScale="85000" lnSpcReduction="20000"/>
          </a:bodyPr>
          <a:lstStyle/>
          <a:p>
            <a:pPr marL="0" indent="0">
              <a:buFont typeface="Arial" panose="020B0604020202020204" pitchFamily="34" charset="0"/>
              <a:buNone/>
            </a:pPr>
            <a:r>
              <a:rPr lang="en-GB" sz="1300" dirty="0"/>
              <a:t>Planning for test execution can be a significant undertaking. Many factors need to be anticipated so that test execution can progress. Factors such as environment(s) provisioning, data creation, user account, and role configuration need to be planned.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A plan schedules the activities of and defines the roles and responsibilities for the test preparation phase.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Before test execution can begin, an agreed number of environment and system validation tests need to be successfully run. In addition, prepared test data should be closely guarded; it is often time consuming to generate test data.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When test execution has started, it is important to ensure that momentum is maintained. Often, the initial stages of testing identify blockers; this should be anticipated.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Typically, the biggest threats to testing are incidents. To ensure focus is kept on the test execution, it should be the defect manager’s responsibility to ensure that defects are resolved quickly and prioritized to support test execution progress.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As part of the defect management process, a clear definition of severity and priority is required. </a:t>
            </a:r>
          </a:p>
          <a:p>
            <a:pPr marL="400050" lvl="1" indent="0">
              <a:buNone/>
            </a:pPr>
            <a:r>
              <a:rPr lang="en-GB" sz="1300" dirty="0"/>
              <a:t>Severity, to measure the impact of the defect on the ability to release the system. </a:t>
            </a:r>
          </a:p>
          <a:p>
            <a:pPr marL="400050" lvl="1" indent="0">
              <a:buNone/>
            </a:pPr>
            <a:r>
              <a:rPr lang="en-GB" sz="1300" dirty="0"/>
              <a:t>Priority, to support the testing schedule. It is important to remember, though, that critical-severity defects are not necessarily highest priority.  </a:t>
            </a:r>
          </a:p>
        </p:txBody>
      </p:sp>
    </p:spTree>
    <p:extLst>
      <p:ext uri="{BB962C8B-B14F-4D97-AF65-F5344CB8AC3E}">
        <p14:creationId xmlns:p14="http://schemas.microsoft.com/office/powerpoint/2010/main" val="27299334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Evaluating exit criteria and reporting</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p:txBody>
          <a:bodyPr>
            <a:normAutofit fontScale="92500" lnSpcReduction="10000"/>
          </a:bodyPr>
          <a:lstStyle/>
          <a:p>
            <a:pPr marL="0" indent="0">
              <a:buFont typeface="Arial" panose="020B0604020202020204" pitchFamily="34" charset="0"/>
              <a:buNone/>
            </a:pPr>
            <a:r>
              <a:rPr lang="en-GB" sz="1400" dirty="0"/>
              <a:t>Crucially, practitioners should know when to stop testing.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The exit criteria defined as part of the test analysis and design phase are used to identify when the system being tested is good enough. Test reports will reference the exit criteria and project an outcome, such as whether the test will finish on time. If the report indicates an issue, corrective action is required. Considering the test execution in terms of the PEs and focus areas is useful. In this way, reporting enables a more insightful view on the risk being carried.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If the same focus areas feature repeatedly in the regression testing for regular releases, normalizing their test execution schedules and comparing the progress of the test execution in this release to the last X releases clearly indicates the testing’s trajectory.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At a minimum, daily and weekly test status reports detailing test execution coverage and pass/fail rates by PEs and focus areas (regression) should be required. These reports will provide metrics on the performance of the test capability, such as the actual observed TPTPD, defect rates by severity, debugging rates, and first-time fix rates and assess the trajectory of test execution. </a:t>
            </a:r>
          </a:p>
        </p:txBody>
      </p:sp>
    </p:spTree>
    <p:extLst>
      <p:ext uri="{BB962C8B-B14F-4D97-AF65-F5344CB8AC3E}">
        <p14:creationId xmlns:p14="http://schemas.microsoft.com/office/powerpoint/2010/main" val="121347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The cost of purchasing software, and the cost of purchasing hardware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The cost of provisioning the service, and the cost of improving the service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The costs removed by the service, and the costs imposed by the service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The cost of creating the service, and the cost charged for the service</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What are the two types of cost that a service consumer should evaluate?</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5179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2815FB8-F6C2-0F44-BDF8-CB00D71D1044}"/>
              </a:ext>
            </a:extLst>
          </p:cNvPr>
          <p:cNvSpPr>
            <a:spLocks noGrp="1"/>
          </p:cNvSpPr>
          <p:nvPr>
            <p:ph type="title"/>
          </p:nvPr>
        </p:nvSpPr>
        <p:spPr/>
        <p:txBody>
          <a:bodyPr/>
          <a:lstStyle/>
          <a:p>
            <a:r>
              <a:rPr lang="en-GB" dirty="0"/>
              <a:t>Test closure</a:t>
            </a:r>
          </a:p>
        </p:txBody>
      </p:sp>
      <p:sp>
        <p:nvSpPr>
          <p:cNvPr id="9" name="Platshållare för innehåll 8">
            <a:extLst>
              <a:ext uri="{FF2B5EF4-FFF2-40B4-BE49-F238E27FC236}">
                <a16:creationId xmlns:a16="http://schemas.microsoft.com/office/drawing/2014/main" id="{9464D256-82E3-7C40-813F-FF6E971A49DD}"/>
              </a:ext>
            </a:extLst>
          </p:cNvPr>
          <p:cNvSpPr>
            <a:spLocks noGrp="1"/>
          </p:cNvSpPr>
          <p:nvPr>
            <p:ph idx="1"/>
          </p:nvPr>
        </p:nvSpPr>
        <p:spPr/>
        <p:txBody>
          <a:bodyPr>
            <a:normAutofit lnSpcReduction="10000"/>
          </a:bodyPr>
          <a:lstStyle/>
          <a:p>
            <a:pPr marL="0" indent="0">
              <a:buFont typeface="Arial" panose="020B0604020202020204" pitchFamily="34" charset="0"/>
              <a:buNone/>
            </a:pPr>
            <a:r>
              <a:rPr lang="en-GB" sz="1300" dirty="0"/>
              <a:t>Once the final testing has been completed (the exit criteria has been met), test closure can be initiated. Depending on the nature of the system, this may be triggered at the end of testing. In other cases, this may follow a successful </a:t>
            </a:r>
            <a:r>
              <a:rPr lang="en-GB" sz="1300" b="1" dirty="0"/>
              <a:t>early life support (ELS)</a:t>
            </a:r>
            <a:r>
              <a:rPr lang="en-GB" sz="1300" dirty="0"/>
              <a:t> or hyper care phase following deployment and release. Often, key test resources are retained during a pre-defined ELS phase while the system stabilizes in the production environment. </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This will involve:</a:t>
            </a:r>
          </a:p>
          <a:p>
            <a:pPr>
              <a:buFont typeface="Arial" panose="020B0604020202020204" pitchFamily="34" charset="0"/>
              <a:buChar char="•"/>
            </a:pPr>
            <a:r>
              <a:rPr lang="en-GB" sz="1300" dirty="0"/>
              <a:t>formally releasing resources from test activities and transitioning into business as usual (BAU) operations</a:t>
            </a:r>
          </a:p>
          <a:p>
            <a:pPr>
              <a:buFont typeface="Arial" panose="020B0604020202020204" pitchFamily="34" charset="0"/>
              <a:buChar char="•"/>
            </a:pPr>
            <a:r>
              <a:rPr lang="en-GB" sz="1300" dirty="0"/>
              <a:t>archiving and indexing test assets, including test strategies, plans, reports, and scripts</a:t>
            </a:r>
          </a:p>
          <a:p>
            <a:pPr>
              <a:buFont typeface="Arial" panose="020B0604020202020204" pitchFamily="34" charset="0"/>
              <a:buChar char="•"/>
            </a:pPr>
            <a:r>
              <a:rPr lang="en-GB" sz="1300" dirty="0"/>
              <a:t>transitioning to BAU will likely require reference to the test assets, especially when considering regression testing packs that the BAU support operation will need to maintain.</a:t>
            </a:r>
          </a:p>
          <a:p>
            <a:pPr marL="0" indent="0">
              <a:buFont typeface="Arial" panose="020B0604020202020204" pitchFamily="34" charset="0"/>
              <a:buNone/>
            </a:pPr>
            <a:endParaRPr lang="en-GB" sz="1300" dirty="0"/>
          </a:p>
          <a:p>
            <a:pPr marL="0" indent="0">
              <a:buFont typeface="Arial" panose="020B0604020202020204" pitchFamily="34" charset="0"/>
              <a:buNone/>
            </a:pPr>
            <a:r>
              <a:rPr lang="en-GB" sz="1300" dirty="0"/>
              <a:t>Lessons learned from testing should be captured, including both what did and did not work well. To support the Continual Improvement Practice, it is important to ensure that lessons learned are incorporated into the test strategy. Detailing which lessons are being addressed/repeated/not addressed. Those lessons not addressed and/or repeated should be transitioned by default to the next lessons-learned session.</a:t>
            </a:r>
          </a:p>
          <a:p>
            <a:pPr marL="0" indent="0">
              <a:buFont typeface="Arial" panose="020B0604020202020204" pitchFamily="34" charset="0"/>
              <a:buNone/>
            </a:pPr>
            <a:endParaRPr lang="en-GB" sz="1300" dirty="0"/>
          </a:p>
        </p:txBody>
      </p:sp>
    </p:spTree>
    <p:extLst>
      <p:ext uri="{BB962C8B-B14F-4D97-AF65-F5344CB8AC3E}">
        <p14:creationId xmlns:p14="http://schemas.microsoft.com/office/powerpoint/2010/main" val="23880672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Change enablement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95403"/>
            <a:ext cx="8586216" cy="484641"/>
          </a:xfrm>
        </p:spPr>
        <p:txBody>
          <a:bodyPr/>
          <a:lstStyle/>
          <a:p>
            <a:r>
              <a:rPr lang="en-GB" sz="1400" b="0" dirty="0"/>
              <a:t>The </a:t>
            </a:r>
            <a:r>
              <a:rPr lang="en-GB" sz="1400" dirty="0"/>
              <a:t>purpose</a:t>
            </a:r>
            <a:r>
              <a:rPr lang="en-GB" sz="1400" b="0" dirty="0"/>
              <a:t> of change enablement practice is to maximize the number of successful service and product changes by ensuring that risks have been properly assessed, authorizing changes to proceed, and managing the change schedule.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867333"/>
            <a:ext cx="8520544" cy="2958645"/>
          </a:xfrm>
        </p:spPr>
        <p:txBody>
          <a:bodyPr>
            <a:normAutofit/>
          </a:bodyPr>
          <a:lstStyle/>
          <a:p>
            <a:pPr marL="0" indent="0">
              <a:buNone/>
            </a:pPr>
            <a:r>
              <a:rPr lang="en-GB" sz="1400" dirty="0"/>
              <a:t>The change enablement practice aims to ensure that changes to services and their components are controlled and that they meet the organization’s change-related needs. Authorized changes should enable the desired outcomes and meet the organization’s requirements regarding change throughput (the number of changes made and the speed of change realization) and risk management. Flexibility and agility infuse this practice because they are key aspects of a modern organization. </a:t>
            </a:r>
          </a:p>
          <a:p>
            <a:endParaRPr lang="en-GB" sz="1000" dirty="0"/>
          </a:p>
          <a:p>
            <a:pPr marL="0" indent="0">
              <a:buNone/>
            </a:pPr>
            <a:r>
              <a:rPr lang="en-GB" sz="1400" dirty="0"/>
              <a:t>The change enablement practice incorporates three premises: </a:t>
            </a:r>
          </a:p>
          <a:p>
            <a:pPr marL="171450" indent="-171450">
              <a:buFont typeface="Arial" panose="020B0604020202020204" pitchFamily="34" charset="0"/>
              <a:buChar char="•"/>
            </a:pPr>
            <a:r>
              <a:rPr lang="en-GB" sz="1200" dirty="0"/>
              <a:t>Changes are planned and realized in the context of value streams. The practice is integrated into value streams and ensures that changes are effective, safe, and timely in order to meet stakeholders’ expectations. </a:t>
            </a:r>
          </a:p>
          <a:p>
            <a:pPr marL="171450" indent="-171450">
              <a:buFont typeface="Arial" panose="020B0604020202020204" pitchFamily="34" charset="0"/>
              <a:buChar char="•"/>
            </a:pPr>
            <a:r>
              <a:rPr lang="en-GB" sz="1200" dirty="0"/>
              <a:t>It does not aim to unify all the changes planned and carried out in an organization into one big picture: in a digital environment, where hundreds of changes may be happening simultaneously, this is neither possible nor required. </a:t>
            </a:r>
          </a:p>
          <a:p>
            <a:pPr marL="171450" indent="-171450">
              <a:buFont typeface="Arial" panose="020B0604020202020204" pitchFamily="34" charset="0"/>
              <a:buChar char="•"/>
            </a:pPr>
            <a:r>
              <a:rPr lang="en-GB" sz="1200" dirty="0"/>
              <a:t>The practice should focus on balancing effectiveness, throughput, compliance, and risk control for all changes in the defined scope.</a:t>
            </a:r>
          </a:p>
          <a:p>
            <a:pPr marL="0" indent="0">
              <a:buNone/>
            </a:pPr>
            <a:endParaRPr lang="en-GB" sz="1400" dirty="0"/>
          </a:p>
        </p:txBody>
      </p:sp>
    </p:spTree>
    <p:extLst>
      <p:ext uri="{BB962C8B-B14F-4D97-AF65-F5344CB8AC3E}">
        <p14:creationId xmlns:p14="http://schemas.microsoft.com/office/powerpoint/2010/main" val="22674933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3" cy="857250"/>
          </a:xfrm>
        </p:spPr>
        <p:txBody>
          <a:bodyPr/>
          <a:lstStyle/>
          <a:p>
            <a:r>
              <a:rPr lang="en-GB" sz="3400"/>
              <a:t>Complexity-based approach to changes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686800" cy="3516918"/>
          </a:xfrm>
        </p:spPr>
        <p:txBody>
          <a:bodyPr anchor="t"/>
          <a:lstStyle/>
          <a:p>
            <a:r>
              <a:rPr lang="en-GB" sz="1200" b="0" dirty="0"/>
              <a:t>The change enablement practice should include approaches to situations of different complexity and predictability.</a:t>
            </a:r>
          </a:p>
          <a:p>
            <a:endParaRPr lang="en-GB" sz="1200" b="0" dirty="0"/>
          </a:p>
          <a:p>
            <a:r>
              <a:rPr lang="en-GB" sz="1200" b="0" dirty="0"/>
              <a:t>These approaches may include: </a:t>
            </a:r>
          </a:p>
          <a:p>
            <a:pPr marL="285750" indent="-285750">
              <a:buFont typeface="Arial" panose="020B0604020202020204" pitchFamily="34" charset="0"/>
              <a:buChar char="•"/>
            </a:pPr>
            <a:r>
              <a:rPr lang="en-GB" sz="1200" b="0" dirty="0"/>
              <a:t>standard changes </a:t>
            </a:r>
          </a:p>
          <a:p>
            <a:pPr marL="285750" indent="-285750">
              <a:buFont typeface="Arial" panose="020B0604020202020204" pitchFamily="34" charset="0"/>
              <a:buChar char="•"/>
            </a:pPr>
            <a:r>
              <a:rPr lang="en-GB" sz="1200" b="0" dirty="0"/>
              <a:t>changes planned and controlled </a:t>
            </a:r>
            <a:br>
              <a:rPr lang="en-GB" sz="1200" b="0" dirty="0"/>
            </a:br>
            <a:r>
              <a:rPr lang="en-GB" sz="1200" b="0" dirty="0"/>
              <a:t>based on expert analysis of the </a:t>
            </a:r>
            <a:br>
              <a:rPr lang="en-GB" sz="1200" b="0" dirty="0"/>
            </a:br>
            <a:r>
              <a:rPr lang="en-GB" sz="1200" b="0" dirty="0"/>
              <a:t>situation </a:t>
            </a:r>
          </a:p>
          <a:p>
            <a:pPr marL="285750" indent="-285750">
              <a:buFont typeface="Arial" panose="020B0604020202020204" pitchFamily="34" charset="0"/>
              <a:buChar char="•"/>
            </a:pPr>
            <a:r>
              <a:rPr lang="en-GB" sz="1200" b="0" dirty="0"/>
              <a:t>changes planned based on multiple safe-to-fail experiments </a:t>
            </a:r>
          </a:p>
          <a:p>
            <a:pPr marL="285750" indent="-285750">
              <a:buFont typeface="Arial" panose="020B0604020202020204" pitchFamily="34" charset="0"/>
              <a:buChar char="•"/>
            </a:pPr>
            <a:r>
              <a:rPr lang="en-GB" sz="1200" b="0" dirty="0"/>
              <a:t>emergency changes implemented without sufficient assessment and planning. </a:t>
            </a:r>
          </a:p>
          <a:p>
            <a:r>
              <a:rPr lang="en-GB" sz="1200" b="0" dirty="0"/>
              <a:t>The first three approaches are applicable in all types of business situation, from business as usual to catastrophic disasters. The last applies to chaotic situations where the cost of delay is higher than the cost of a wrong action. </a:t>
            </a:r>
          </a:p>
          <a:p>
            <a:r>
              <a:rPr lang="en-GB" sz="1200" b="0" dirty="0"/>
              <a:t>Standardization and automation can be beneficial for this practice, because they allow for significantly accelerated change while retaining sufficient control. This is the recommended method of change enablement for digital resources, products, and services. Decreasing the size of changes can increase the effectiveness and throughput of the practice while decreasing the level of risk. Size should be an important consideration for organizations’ change models.</a:t>
            </a:r>
          </a:p>
        </p:txBody>
      </p:sp>
      <p:pic>
        <p:nvPicPr>
          <p:cNvPr id="10" name="Bildobjekt 9">
            <a:extLst>
              <a:ext uri="{FF2B5EF4-FFF2-40B4-BE49-F238E27FC236}">
                <a16:creationId xmlns:a16="http://schemas.microsoft.com/office/drawing/2014/main" id="{910DF993-DB55-FD4E-838A-F99379E373F1}"/>
              </a:ext>
            </a:extLst>
          </p:cNvPr>
          <p:cNvPicPr/>
          <p:nvPr/>
        </p:nvPicPr>
        <p:blipFill>
          <a:blip r:embed="rId3"/>
          <a:stretch>
            <a:fillRect/>
          </a:stretch>
        </p:blipFill>
        <p:spPr>
          <a:xfrm>
            <a:off x="3162300" y="1641693"/>
            <a:ext cx="5815444" cy="930058"/>
          </a:xfrm>
          <a:prstGeom prst="rect">
            <a:avLst/>
          </a:prstGeom>
        </p:spPr>
      </p:pic>
    </p:spTree>
    <p:extLst>
      <p:ext uri="{BB962C8B-B14F-4D97-AF65-F5344CB8AC3E}">
        <p14:creationId xmlns:p14="http://schemas.microsoft.com/office/powerpoint/2010/main" val="368676593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199" y="205979"/>
            <a:ext cx="7052254" cy="857250"/>
          </a:xfrm>
        </p:spPr>
        <p:txBody>
          <a:bodyPr/>
          <a:lstStyle/>
          <a:p>
            <a:r>
              <a:rPr lang="en-GB" dirty="0"/>
              <a:t>Change enablement - PSF’s</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199" y="1151336"/>
            <a:ext cx="4151314" cy="3530391"/>
          </a:xfrm>
        </p:spPr>
        <p:txBody>
          <a:bodyPr>
            <a:noAutofit/>
          </a:bodyPr>
          <a:lstStyle/>
          <a:p>
            <a:pPr marL="0" indent="0">
              <a:buNone/>
            </a:pPr>
            <a:r>
              <a:rPr lang="en-GB" sz="1200" b="1" dirty="0"/>
              <a:t>Ensuring that changes are realized in a timely and effective manner </a:t>
            </a:r>
          </a:p>
          <a:p>
            <a:pPr>
              <a:buFont typeface="Arial" panose="020B0604020202020204" pitchFamily="34" charset="0"/>
              <a:buChar char="•"/>
            </a:pPr>
            <a:r>
              <a:rPr lang="en-GB" sz="1100" dirty="0"/>
              <a:t>Change effectiveness can be measured by the levels of outputs </a:t>
            </a:r>
            <a:r>
              <a:rPr lang="en-GB" sz="1100" u="sng" dirty="0"/>
              <a:t>and</a:t>
            </a:r>
            <a:r>
              <a:rPr lang="en-GB" sz="1100" dirty="0"/>
              <a:t> outcomes of the change.</a:t>
            </a:r>
          </a:p>
          <a:p>
            <a:pPr lvl="1">
              <a:buFont typeface="Arial" panose="020B0604020202020204" pitchFamily="34" charset="0"/>
              <a:buChar char="•"/>
            </a:pPr>
            <a:r>
              <a:rPr lang="en-GB" sz="1100" dirty="0"/>
              <a:t>‘a change that successfully transforms resources from the initial state to the pre-defined target state’</a:t>
            </a:r>
          </a:p>
          <a:p>
            <a:pPr lvl="1">
              <a:buFont typeface="Arial" panose="020B0604020202020204" pitchFamily="34" charset="0"/>
              <a:buChar char="•"/>
            </a:pPr>
            <a:r>
              <a:rPr lang="en-GB" sz="1100" dirty="0"/>
              <a:t>‘a change that successfully contributed to the achievement of the desired pre-defined outcomes’.</a:t>
            </a:r>
          </a:p>
          <a:p>
            <a:pPr>
              <a:buFont typeface="Arial" panose="020B0604020202020204" pitchFamily="34" charset="0"/>
              <a:buChar char="•"/>
            </a:pPr>
            <a:r>
              <a:rPr lang="en-GB" sz="1100" dirty="0"/>
              <a:t>It is important that both perspectives are considered and included in the change planning, ongoing control, and assessment.</a:t>
            </a:r>
          </a:p>
          <a:p>
            <a:pPr>
              <a:buFont typeface="Arial" panose="020B0604020202020204" pitchFamily="34" charset="0"/>
              <a:buChar char="•"/>
            </a:pPr>
            <a:r>
              <a:rPr lang="en-GB" sz="1100" dirty="0"/>
              <a:t>The timeliness of change is a measure of meeting the expectations and requirements of the change initiator for the time of change completion.</a:t>
            </a:r>
          </a:p>
          <a:p>
            <a:pPr>
              <a:buFont typeface="Arial" panose="020B0604020202020204" pitchFamily="34" charset="0"/>
              <a:buChar char="•"/>
            </a:pPr>
            <a:endParaRPr lang="en-GB" sz="700" dirty="0"/>
          </a:p>
          <a:p>
            <a:pPr marL="0" indent="0">
              <a:buNone/>
            </a:pPr>
            <a:r>
              <a:rPr lang="en-GB" sz="1200" b="1" dirty="0"/>
              <a:t>Minimizing the negative impact of changes  </a:t>
            </a:r>
          </a:p>
          <a:p>
            <a:pPr>
              <a:buFont typeface="Arial" panose="020B0604020202020204" pitchFamily="34" charset="0"/>
              <a:buChar char="•"/>
            </a:pPr>
            <a:r>
              <a:rPr lang="en-GB" sz="1100" dirty="0"/>
              <a:t>The change enablement practice is expected to keep risks to an acceptable level.</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709160" y="1151336"/>
            <a:ext cx="4151314" cy="3443287"/>
          </a:xfrm>
        </p:spPr>
        <p:txBody>
          <a:bodyPr>
            <a:noAutofit/>
          </a:bodyPr>
          <a:lstStyle/>
          <a:p>
            <a:pPr marL="0" lvl="0" indent="0">
              <a:buNone/>
              <a:defRPr/>
            </a:pPr>
            <a:r>
              <a:rPr lang="en-GB" sz="1200" b="1" dirty="0"/>
              <a:t>Ensuring stakeholder satisfaction  </a:t>
            </a:r>
          </a:p>
          <a:p>
            <a:pPr>
              <a:spcBef>
                <a:spcPct val="30000"/>
              </a:spcBef>
              <a:buFont typeface="Arial" panose="020B0604020202020204" pitchFamily="34" charset="0"/>
              <a:buChar char="•"/>
              <a:defRPr/>
            </a:pPr>
            <a:r>
              <a:rPr lang="en-GB" sz="1100" dirty="0"/>
              <a:t>Change enablement ensures that stakeholders are identified and that their expectations are captured, considered, and met as appropriate. This is done in conjunction with the relationship management, risk management, and business analysis practices, among others. </a:t>
            </a:r>
          </a:p>
          <a:p>
            <a:pPr>
              <a:spcBef>
                <a:spcPct val="30000"/>
              </a:spcBef>
              <a:buFont typeface="Arial" panose="020B0604020202020204" pitchFamily="34" charset="0"/>
              <a:buChar char="•"/>
              <a:defRPr/>
            </a:pPr>
            <a:r>
              <a:rPr lang="en-GB" sz="1100" dirty="0"/>
              <a:t>The change enablement practice mostly focuses on the continual monitoring of stakeholder engagement and satisfaction during change realization and after the change is complete. Ongoing communication, status updates, and feedback collection are important components of satisfaction management.  </a:t>
            </a:r>
          </a:p>
          <a:p>
            <a:pPr>
              <a:spcBef>
                <a:spcPct val="30000"/>
              </a:spcBef>
              <a:buFont typeface="Arial" panose="020B0604020202020204" pitchFamily="34" charset="0"/>
              <a:buChar char="•"/>
              <a:defRPr/>
            </a:pPr>
            <a:endParaRPr lang="en-GB" sz="400" dirty="0"/>
          </a:p>
          <a:p>
            <a:pPr marL="0" indent="0">
              <a:buNone/>
              <a:defRPr/>
            </a:pPr>
            <a:r>
              <a:rPr lang="en-GB" sz="1200" b="1" dirty="0"/>
              <a:t>Meeting change-related governance and compliance requirements </a:t>
            </a:r>
          </a:p>
          <a:p>
            <a:pPr>
              <a:buFont typeface="Arial" panose="020B0604020202020204" pitchFamily="34" charset="0"/>
              <a:buChar char="•"/>
            </a:pPr>
            <a:r>
              <a:rPr lang="en-GB" sz="1100" dirty="0"/>
              <a:t>Many change-related governance and compliance requirements affect the change enablement practice in general as well as individual changes. It is important that organizations capture them, understand them, and ensure that they are met.</a:t>
            </a:r>
          </a:p>
        </p:txBody>
      </p:sp>
    </p:spTree>
    <p:extLst>
      <p:ext uri="{BB962C8B-B14F-4D97-AF65-F5344CB8AC3E}">
        <p14:creationId xmlns:p14="http://schemas.microsoft.com/office/powerpoint/2010/main" val="22358188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Change enablement roles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096251"/>
            <a:ext cx="8520544" cy="492473"/>
          </a:xfrm>
        </p:spPr>
        <p:txBody>
          <a:bodyPr anchor="t"/>
          <a:lstStyle/>
          <a:p>
            <a:r>
              <a:rPr lang="en-GB" sz="1400" b="0" dirty="0"/>
              <a:t>The practice guides do not describe the practice management roles such as practice owner, practice lead, or practice coach. They focus instead on the specialist roles that are specific to each practice. Three practice-specific roles are mentioned in more depth:</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803827"/>
            <a:ext cx="4187826" cy="2973914"/>
          </a:xfrm>
        </p:spPr>
        <p:txBody>
          <a:bodyPr>
            <a:noAutofit/>
          </a:bodyPr>
          <a:lstStyle/>
          <a:p>
            <a:pPr marL="0" indent="0">
              <a:buNone/>
            </a:pPr>
            <a:r>
              <a:rPr lang="en-GB" sz="1300" b="1" dirty="0"/>
              <a:t>Change manager </a:t>
            </a:r>
            <a:r>
              <a:rPr lang="en-GB" sz="1300" dirty="0"/>
              <a:t>is typically responsible for:</a:t>
            </a:r>
          </a:p>
          <a:p>
            <a:pPr>
              <a:spcBef>
                <a:spcPts val="200"/>
              </a:spcBef>
              <a:buFont typeface="Arial" panose="020B0604020202020204" pitchFamily="34" charset="0"/>
              <a:buChar char="•"/>
            </a:pPr>
            <a:r>
              <a:rPr lang="en-GB" sz="1200" dirty="0"/>
              <a:t>the initial processing and verification of change requests </a:t>
            </a:r>
          </a:p>
          <a:p>
            <a:pPr>
              <a:spcBef>
                <a:spcPts val="200"/>
              </a:spcBef>
              <a:buFont typeface="Arial" panose="020B0604020202020204" pitchFamily="34" charset="0"/>
              <a:buChar char="•"/>
            </a:pPr>
            <a:r>
              <a:rPr lang="en-GB" sz="1200" dirty="0"/>
              <a:t>allocating changes to appropriate teams for assessment and authorization, according to the change model </a:t>
            </a:r>
          </a:p>
          <a:p>
            <a:pPr>
              <a:spcBef>
                <a:spcPts val="200"/>
              </a:spcBef>
              <a:buFont typeface="Arial" panose="020B0604020202020204" pitchFamily="34" charset="0"/>
              <a:buChar char="•"/>
            </a:pPr>
            <a:r>
              <a:rPr lang="en-GB" sz="1200" dirty="0"/>
              <a:t>formally communicating decisions of change authorities to affected parties </a:t>
            </a:r>
          </a:p>
          <a:p>
            <a:pPr>
              <a:spcBef>
                <a:spcPts val="200"/>
              </a:spcBef>
              <a:buFont typeface="Arial" panose="020B0604020202020204" pitchFamily="34" charset="0"/>
              <a:buChar char="•"/>
            </a:pPr>
            <a:r>
              <a:rPr lang="en-GB" sz="1200" dirty="0"/>
              <a:t>monitoring and reviewing the activities of the teams that build and test changes </a:t>
            </a:r>
          </a:p>
          <a:p>
            <a:pPr>
              <a:spcBef>
                <a:spcPts val="200"/>
              </a:spcBef>
              <a:buFont typeface="Arial" panose="020B0604020202020204" pitchFamily="34" charset="0"/>
              <a:buChar char="•"/>
            </a:pPr>
            <a:r>
              <a:rPr lang="en-GB" sz="1200" dirty="0"/>
              <a:t>publishing and making available the change schedule</a:t>
            </a:r>
          </a:p>
          <a:p>
            <a:pPr>
              <a:spcBef>
                <a:spcPts val="200"/>
              </a:spcBef>
              <a:buFont typeface="Arial" panose="020B0604020202020204" pitchFamily="34" charset="0"/>
              <a:buChar char="•"/>
            </a:pPr>
            <a:r>
              <a:rPr lang="en-GB" sz="1200" dirty="0"/>
              <a:t>conducting regular and ad hoc service review analyses; and initiating improvements to the practice, the change models, and the standard change procedures </a:t>
            </a:r>
          </a:p>
          <a:p>
            <a:pPr>
              <a:spcBef>
                <a:spcPts val="200"/>
              </a:spcBef>
              <a:buFont typeface="Arial" panose="020B0604020202020204" pitchFamily="34" charset="0"/>
              <a:buChar char="•"/>
            </a:pPr>
            <a:r>
              <a:rPr lang="en-GB" sz="1200" dirty="0"/>
              <a:t>developing the organization’s expertise in the processes and methods of the change enablement practice. </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804893"/>
            <a:ext cx="4332718" cy="2756678"/>
          </a:xfrm>
        </p:spPr>
        <p:txBody>
          <a:bodyPr>
            <a:normAutofit/>
          </a:bodyPr>
          <a:lstStyle/>
          <a:p>
            <a:pPr marL="0" indent="0">
              <a:buNone/>
            </a:pPr>
            <a:r>
              <a:rPr lang="en-GB" sz="1300" b="1" dirty="0"/>
              <a:t>Change coordinator </a:t>
            </a:r>
            <a:r>
              <a:rPr lang="en-GB" sz="1300" dirty="0"/>
              <a:t>is responsible for:</a:t>
            </a:r>
          </a:p>
          <a:p>
            <a:pPr>
              <a:buFont typeface="Arial" panose="020B0604020202020204" pitchFamily="34" charset="0"/>
              <a:buChar char="•"/>
            </a:pPr>
            <a:r>
              <a:rPr lang="en-GB" sz="1200" dirty="0"/>
              <a:t>similar responsibilities as the change manager role but with a more limited scope (specific types of changes, or territory, or part of the organization).</a:t>
            </a:r>
          </a:p>
          <a:p>
            <a:pPr marL="0" indent="0">
              <a:spcBef>
                <a:spcPct val="30000"/>
              </a:spcBef>
              <a:buNone/>
              <a:defRPr/>
            </a:pPr>
            <a:endParaRPr lang="en-GB" sz="800" b="1" dirty="0"/>
          </a:p>
          <a:p>
            <a:pPr marL="0" lvl="0" indent="0">
              <a:spcBef>
                <a:spcPct val="30000"/>
              </a:spcBef>
              <a:buNone/>
              <a:defRPr/>
            </a:pPr>
            <a:r>
              <a:rPr lang="en-GB" sz="1300" b="1" dirty="0"/>
              <a:t>Change authority </a:t>
            </a:r>
            <a:r>
              <a:rPr lang="en-GB" sz="1300" dirty="0"/>
              <a:t>is responsible for:</a:t>
            </a:r>
          </a:p>
          <a:p>
            <a:pPr>
              <a:buFont typeface="Arial" panose="020B0604020202020204" pitchFamily="34" charset="0"/>
              <a:buChar char="•"/>
            </a:pPr>
            <a:r>
              <a:rPr lang="en-GB" sz="1200" dirty="0"/>
              <a:t>the assessment and authorization of a change during its lifecycle (from initiation to completion)</a:t>
            </a:r>
          </a:p>
          <a:p>
            <a:pPr>
              <a:buFont typeface="Arial" panose="020B0604020202020204" pitchFamily="34" charset="0"/>
              <a:buChar char="•"/>
            </a:pPr>
            <a:r>
              <a:rPr lang="en-GB" sz="1200" dirty="0"/>
              <a:t>decision making as all changes require resources and introduce risks</a:t>
            </a:r>
          </a:p>
          <a:p>
            <a:pPr lvl="1">
              <a:buFont typeface="Arial" panose="020B0604020202020204" pitchFamily="34" charset="0"/>
              <a:buChar char="•"/>
            </a:pPr>
            <a:endParaRPr lang="en-GB" sz="1100" dirty="0"/>
          </a:p>
        </p:txBody>
      </p:sp>
      <p:sp>
        <p:nvSpPr>
          <p:cNvPr id="5" name="Rektangel 4">
            <a:extLst>
              <a:ext uri="{FF2B5EF4-FFF2-40B4-BE49-F238E27FC236}">
                <a16:creationId xmlns:a16="http://schemas.microsoft.com/office/drawing/2014/main" id="{D117C91F-FA14-814C-A3FD-0242403741A8}"/>
              </a:ext>
            </a:extLst>
          </p:cNvPr>
          <p:cNvSpPr/>
          <p:nvPr/>
        </p:nvSpPr>
        <p:spPr>
          <a:xfrm>
            <a:off x="4864608" y="4057757"/>
            <a:ext cx="404018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sz="1200" i="1">
                <a:latin typeface="Calibri" panose="020F0502020204030204" pitchFamily="34" charset="0"/>
                <a:cs typeface="Calibri" panose="020F0502020204030204" pitchFamily="34" charset="0"/>
              </a:rPr>
              <a:t>Remember, roles are not job titles. One person can take on multiple roles and one role can be assigned to multiple people.</a:t>
            </a:r>
          </a:p>
        </p:txBody>
      </p:sp>
    </p:spTree>
    <p:extLst>
      <p:ext uri="{BB962C8B-B14F-4D97-AF65-F5344CB8AC3E}">
        <p14:creationId xmlns:p14="http://schemas.microsoft.com/office/powerpoint/2010/main" val="36827153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dirty="0"/>
              <a:t>This section provides guidance on:</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631156"/>
            <a:ext cx="8520544" cy="2963466"/>
          </a:xfrm>
        </p:spPr>
        <p:txBody>
          <a:bodyPr>
            <a:normAutofit/>
          </a:bodyPr>
          <a:lstStyle/>
          <a:p>
            <a:pPr>
              <a:buFont typeface="Arial" panose="020B0604020202020204" pitchFamily="34" charset="0"/>
              <a:buChar char="•"/>
            </a:pPr>
            <a:r>
              <a:rPr lang="en-GB" dirty="0"/>
              <a:t>How selected ITIL practices contribute to a value stream for user support.</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424629957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How ITIL practices contribute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520544" cy="647484"/>
          </a:xfrm>
        </p:spPr>
        <p:txBody>
          <a:bodyPr/>
          <a:lstStyle/>
          <a:p>
            <a:r>
              <a:rPr lang="en-GB" sz="1400" b="0" dirty="0"/>
              <a:t>Many, if not all, ITIL practices contribute </a:t>
            </a:r>
            <a:r>
              <a:rPr lang="en-GB" sz="1400" dirty="0"/>
              <a:t>to a value stream for user support</a:t>
            </a:r>
            <a:r>
              <a:rPr lang="en-GB" sz="1400" b="0" dirty="0"/>
              <a:t>. In the following section a selection of ITIL practices and their contribution is described. Further information on ITIL practices can be found in the ITIL 4 management practice guides. Practices and areas covered here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914430"/>
            <a:ext cx="4040188" cy="2795801"/>
          </a:xfrm>
        </p:spPr>
        <p:txBody>
          <a:bodyPr>
            <a:normAutofit fontScale="92500" lnSpcReduction="20000"/>
          </a:bodyPr>
          <a:lstStyle/>
          <a:p>
            <a:pPr marL="0" indent="0">
              <a:buNone/>
            </a:pPr>
            <a:r>
              <a:rPr lang="en-GB" sz="1500" b="1" dirty="0"/>
              <a:t>Service desk</a:t>
            </a:r>
          </a:p>
          <a:p>
            <a:pPr marL="457200" lvl="1" indent="0">
              <a:buNone/>
            </a:pPr>
            <a:r>
              <a:rPr lang="en-GB" sz="1200" dirty="0"/>
              <a:t>Purpose and description</a:t>
            </a:r>
          </a:p>
          <a:p>
            <a:pPr marL="457200" lvl="1" indent="0">
              <a:buNone/>
            </a:pPr>
            <a:r>
              <a:rPr lang="en-GB" sz="1200" dirty="0"/>
              <a:t>Service empathy</a:t>
            </a:r>
          </a:p>
          <a:p>
            <a:pPr marL="457200" lvl="1" indent="0">
              <a:buNone/>
            </a:pPr>
            <a:r>
              <a:rPr lang="en-GB" sz="1200" dirty="0"/>
              <a:t>Practice Success Factors (PSF)</a:t>
            </a:r>
          </a:p>
          <a:p>
            <a:pPr marL="0" indent="0">
              <a:buNone/>
            </a:pPr>
            <a:r>
              <a:rPr lang="en-GB" sz="1500" b="1" dirty="0"/>
              <a:t>Incident management</a:t>
            </a:r>
          </a:p>
          <a:p>
            <a:pPr marL="457200" lvl="1" indent="0">
              <a:buNone/>
            </a:pPr>
            <a:r>
              <a:rPr lang="en-GB" sz="1200" dirty="0"/>
              <a:t>Purpose and description</a:t>
            </a:r>
          </a:p>
          <a:p>
            <a:pPr marL="457200" lvl="1" indent="0">
              <a:buNone/>
            </a:pPr>
            <a:r>
              <a:rPr lang="en-GB" sz="1200" dirty="0"/>
              <a:t>Terms and concepts</a:t>
            </a:r>
          </a:p>
          <a:p>
            <a:pPr marL="457200" lvl="1" indent="0">
              <a:buNone/>
            </a:pPr>
            <a:r>
              <a:rPr lang="en-GB" sz="1200" dirty="0"/>
              <a:t>Practice Success Factors (PSF)</a:t>
            </a:r>
          </a:p>
          <a:p>
            <a:pPr marL="457200" lvl="1" indent="0">
              <a:buNone/>
            </a:pPr>
            <a:r>
              <a:rPr lang="en-GB" sz="1200" dirty="0"/>
              <a:t>Incident handling and resolution</a:t>
            </a:r>
          </a:p>
          <a:p>
            <a:pPr marL="0" indent="0">
              <a:buNone/>
            </a:pPr>
            <a:r>
              <a:rPr lang="en-GB" sz="1500" b="1" dirty="0"/>
              <a:t>Problem management</a:t>
            </a:r>
          </a:p>
          <a:p>
            <a:pPr marL="457200" lvl="1" indent="0">
              <a:buNone/>
            </a:pPr>
            <a:r>
              <a:rPr lang="en-GB" sz="1200" dirty="0"/>
              <a:t>Purpose and description</a:t>
            </a:r>
          </a:p>
          <a:p>
            <a:pPr marL="457200" lvl="1" indent="0">
              <a:buNone/>
            </a:pPr>
            <a:r>
              <a:rPr lang="en-GB" sz="1200" dirty="0"/>
              <a:t>Problem identification</a:t>
            </a:r>
          </a:p>
          <a:p>
            <a:pPr marL="457200" lvl="1" indent="0">
              <a:buNone/>
            </a:pPr>
            <a:r>
              <a:rPr lang="en-GB" sz="1200" dirty="0"/>
              <a:t>Practice Success Factors (PSF)</a:t>
            </a:r>
          </a:p>
          <a:p>
            <a:pPr marL="457200" lvl="1" indent="0">
              <a:buNone/>
            </a:pPr>
            <a:r>
              <a:rPr lang="en-GB" sz="1200" dirty="0"/>
              <a:t>Proactive problem identification</a:t>
            </a:r>
          </a:p>
          <a:p>
            <a:pPr marL="457200" lvl="1" indent="0">
              <a:buNone/>
            </a:pPr>
            <a:r>
              <a:rPr lang="en-GB" sz="1200" dirty="0"/>
              <a:t>Reactive problem identification</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914430"/>
            <a:ext cx="4332718" cy="2795802"/>
          </a:xfrm>
        </p:spPr>
        <p:txBody>
          <a:bodyPr>
            <a:normAutofit/>
          </a:bodyPr>
          <a:lstStyle/>
          <a:p>
            <a:pPr marL="0" lvl="0" indent="0">
              <a:lnSpc>
                <a:spcPct val="80000"/>
              </a:lnSpc>
              <a:buNone/>
              <a:defRPr/>
            </a:pPr>
            <a:r>
              <a:rPr lang="en-GB" sz="1400" b="1" dirty="0"/>
              <a:t>Knowledge management</a:t>
            </a:r>
          </a:p>
          <a:p>
            <a:pPr marL="457200" lvl="1" indent="0">
              <a:buNone/>
            </a:pPr>
            <a:r>
              <a:rPr lang="en-GB" sz="1100" dirty="0"/>
              <a:t>Purpose and description</a:t>
            </a:r>
          </a:p>
          <a:p>
            <a:pPr marL="457200" lvl="1" indent="0">
              <a:buNone/>
            </a:pPr>
            <a:r>
              <a:rPr lang="en-GB" sz="1100" dirty="0"/>
              <a:t>SECI model of knowledge dimensions</a:t>
            </a:r>
          </a:p>
          <a:p>
            <a:pPr marL="457200" lvl="1" indent="0">
              <a:buNone/>
            </a:pPr>
            <a:r>
              <a:rPr lang="en-GB" sz="1100" dirty="0"/>
              <a:t>Practice Success Factors (PSF) </a:t>
            </a:r>
          </a:p>
          <a:p>
            <a:pPr marL="0" indent="0">
              <a:lnSpc>
                <a:spcPct val="80000"/>
              </a:lnSpc>
              <a:buNone/>
            </a:pPr>
            <a:r>
              <a:rPr lang="en-GB" sz="1400" b="1" dirty="0"/>
              <a:t>Service level management</a:t>
            </a:r>
          </a:p>
          <a:p>
            <a:pPr marL="457200" lvl="1" indent="0">
              <a:buNone/>
            </a:pPr>
            <a:r>
              <a:rPr lang="en-GB" sz="1100" dirty="0"/>
              <a:t>Purpose and description</a:t>
            </a:r>
          </a:p>
          <a:p>
            <a:pPr marL="457200" lvl="1" indent="0">
              <a:buNone/>
            </a:pPr>
            <a:r>
              <a:rPr lang="en-GB" sz="1100" dirty="0"/>
              <a:t>Scope of the practice</a:t>
            </a:r>
          </a:p>
          <a:p>
            <a:pPr marL="457200" lvl="1" indent="0">
              <a:buNone/>
            </a:pPr>
            <a:r>
              <a:rPr lang="en-GB" sz="1100" dirty="0"/>
              <a:t>Practice Success Factors (PSF) </a:t>
            </a:r>
          </a:p>
          <a:p>
            <a:pPr marL="0" lvl="0" indent="0">
              <a:lnSpc>
                <a:spcPct val="80000"/>
              </a:lnSpc>
              <a:buNone/>
              <a:defRPr/>
            </a:pPr>
            <a:r>
              <a:rPr lang="en-GB" sz="1400" b="1" dirty="0"/>
              <a:t>Monitoring and event management</a:t>
            </a:r>
          </a:p>
          <a:p>
            <a:pPr marL="457200" lvl="1" indent="0">
              <a:buNone/>
            </a:pPr>
            <a:r>
              <a:rPr lang="en-GB" sz="1100" dirty="0"/>
              <a:t>Purpose and description</a:t>
            </a:r>
          </a:p>
          <a:p>
            <a:pPr marL="457200" lvl="1" indent="0">
              <a:buNone/>
            </a:pPr>
            <a:r>
              <a:rPr lang="en-GB" sz="1100" dirty="0"/>
              <a:t>Practice Success Factors (PSF)</a:t>
            </a: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4717472" y="4298322"/>
            <a:ext cx="4022685" cy="273677"/>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GB" sz="1400" i="1">
                <a:latin typeface="Calibri" panose="020F0502020204030204" pitchFamily="34" charset="0"/>
                <a:cs typeface="Calibri" panose="020F0502020204030204" pitchFamily="34" charset="0"/>
              </a:rPr>
              <a:t>Additional study of these ITIL practices is advised!</a:t>
            </a:r>
          </a:p>
        </p:txBody>
      </p:sp>
    </p:spTree>
    <p:extLst>
      <p:ext uri="{BB962C8B-B14F-4D97-AF65-F5344CB8AC3E}">
        <p14:creationId xmlns:p14="http://schemas.microsoft.com/office/powerpoint/2010/main" val="32134213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Service desk practice - purpose</a:t>
            </a:r>
          </a:p>
        </p:txBody>
      </p:sp>
      <p:sp>
        <p:nvSpPr>
          <p:cNvPr id="5" name="Platshållare för innehåll 4">
            <a:extLst>
              <a:ext uri="{FF2B5EF4-FFF2-40B4-BE49-F238E27FC236}">
                <a16:creationId xmlns:a16="http://schemas.microsoft.com/office/drawing/2014/main" id="{FF4092BF-6B53-224C-B568-BB7A73B5ADC4}"/>
              </a:ext>
            </a:extLst>
          </p:cNvPr>
          <p:cNvSpPr>
            <a:spLocks noGrp="1"/>
          </p:cNvSpPr>
          <p:nvPr>
            <p:ph sz="half" idx="2"/>
          </p:nvPr>
        </p:nvSpPr>
        <p:spPr>
          <a:xfrm>
            <a:off x="457200" y="1339181"/>
            <a:ext cx="8520544" cy="3344029"/>
          </a:xfrm>
        </p:spPr>
        <p:txBody>
          <a:bodyPr>
            <a:noAutofit/>
          </a:bodyPr>
          <a:lstStyle/>
          <a:p>
            <a:pPr marL="0" indent="0">
              <a:buNone/>
            </a:pPr>
            <a:r>
              <a:rPr lang="en-GB" sz="1200" dirty="0"/>
              <a:t>The </a:t>
            </a:r>
            <a:r>
              <a:rPr lang="en-GB" sz="1200" b="1" dirty="0"/>
              <a:t>purpose </a:t>
            </a:r>
            <a:r>
              <a:rPr lang="en-GB" sz="1200" dirty="0"/>
              <a:t>of the service desk practice is to capture demand for incident resolution and service requests. It should also be the entry point and single point of contact for the service provider for all users. </a:t>
            </a:r>
          </a:p>
          <a:p>
            <a:pPr marL="0" indent="0">
              <a:buNone/>
            </a:pPr>
            <a:endParaRPr lang="en-GB" sz="1200" dirty="0"/>
          </a:p>
          <a:p>
            <a:pPr marL="0" indent="0">
              <a:buNone/>
            </a:pPr>
            <a:r>
              <a:rPr lang="en-GB" sz="1200" dirty="0"/>
              <a:t>As with any practice, this practice addresses all four dimensions of service management. </a:t>
            </a: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000" dirty="0"/>
          </a:p>
          <a:p>
            <a:pPr marL="0" indent="0">
              <a:buNone/>
            </a:pPr>
            <a:r>
              <a:rPr lang="en-GB" sz="1200" dirty="0"/>
              <a:t>The term ‘service desk’ can refer to various types and groups of resources. For instance, in many organizations the service desk is recognized as a function or a team of people. As with any team, the service desk team may be involved in the activities of several practices. The service desk practice is involved in all value streams where the service provider communicates with users.</a:t>
            </a:r>
          </a:p>
          <a:p>
            <a:endParaRPr lang="en-GB" sz="1400" dirty="0"/>
          </a:p>
        </p:txBody>
      </p:sp>
      <p:graphicFrame>
        <p:nvGraphicFramePr>
          <p:cNvPr id="12" name="Tabell 11">
            <a:extLst>
              <a:ext uri="{FF2B5EF4-FFF2-40B4-BE49-F238E27FC236}">
                <a16:creationId xmlns:a16="http://schemas.microsoft.com/office/drawing/2014/main" id="{277D1287-D2A1-A34A-91EA-C5D707194183}"/>
              </a:ext>
            </a:extLst>
          </p:cNvPr>
          <p:cNvGraphicFramePr>
            <a:graphicFrameLocks noGrp="1"/>
          </p:cNvGraphicFramePr>
          <p:nvPr>
            <p:extLst>
              <p:ext uri="{D42A27DB-BD31-4B8C-83A1-F6EECF244321}">
                <p14:modId xmlns:p14="http://schemas.microsoft.com/office/powerpoint/2010/main" val="534354225"/>
              </p:ext>
            </p:extLst>
          </p:nvPr>
        </p:nvGraphicFramePr>
        <p:xfrm>
          <a:off x="546310" y="2281186"/>
          <a:ext cx="8140490" cy="1437158"/>
        </p:xfrm>
        <a:graphic>
          <a:graphicData uri="http://schemas.openxmlformats.org/drawingml/2006/table">
            <a:tbl>
              <a:tblPr firstRow="1" bandRow="1">
                <a:tableStyleId>{5C22544A-7EE6-4342-B048-85BDC9FD1C3A}</a:tableStyleId>
              </a:tblPr>
              <a:tblGrid>
                <a:gridCol w="3183434">
                  <a:extLst>
                    <a:ext uri="{9D8B030D-6E8A-4147-A177-3AD203B41FA5}">
                      <a16:colId xmlns:a16="http://schemas.microsoft.com/office/drawing/2014/main" val="4104582796"/>
                    </a:ext>
                  </a:extLst>
                </a:gridCol>
                <a:gridCol w="4957056">
                  <a:extLst>
                    <a:ext uri="{9D8B030D-6E8A-4147-A177-3AD203B41FA5}">
                      <a16:colId xmlns:a16="http://schemas.microsoft.com/office/drawing/2014/main" val="690811844"/>
                    </a:ext>
                  </a:extLst>
                </a:gridCol>
              </a:tblGrid>
              <a:tr h="285955">
                <a:tc>
                  <a:txBody>
                    <a:bodyPr/>
                    <a:lstStyle/>
                    <a:p>
                      <a:r>
                        <a:rPr lang="en-GB" sz="1400" b="0" i="0" kern="1200" noProof="0" dirty="0">
                          <a:solidFill>
                            <a:schemeClr val="bg1"/>
                          </a:solidFill>
                          <a:effectLst/>
                          <a:latin typeface="Calibri" panose="020F0502020204030204" pitchFamily="34" charset="0"/>
                          <a:ea typeface="+mn-ea"/>
                          <a:cs typeface="Calibri" panose="020F0502020204030204" pitchFamily="34" charset="0"/>
                        </a:rPr>
                        <a:t>Dimension of service management </a:t>
                      </a:r>
                      <a:endParaRPr lang="en-GB" sz="1400" b="0" i="0" noProof="0" dirty="0">
                        <a:solidFill>
                          <a:schemeClr val="bg1"/>
                        </a:solidFill>
                        <a:latin typeface="Calibri" panose="020F0502020204030204" pitchFamily="34" charset="0"/>
                        <a:cs typeface="Calibri" panose="020F0502020204030204" pitchFamily="34" charset="0"/>
                      </a:endParaRPr>
                    </a:p>
                  </a:txBody>
                  <a:tcPr/>
                </a:tc>
                <a:tc>
                  <a: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Example of service desk practice resources</a:t>
                      </a:r>
                    </a:p>
                  </a:txBody>
                  <a:tcPr/>
                </a:tc>
                <a:extLst>
                  <a:ext uri="{0D108BD9-81ED-4DB2-BD59-A6C34878D82A}">
                    <a16:rowId xmlns:a16="http://schemas.microsoft.com/office/drawing/2014/main" val="1159902118"/>
                  </a:ext>
                </a:extLst>
              </a:tr>
              <a:tr h="285818">
                <a:tc>
                  <a:txBody>
                    <a:bodyPr/>
                    <a:lstStyle/>
                    <a:p>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Organizations and people </a:t>
                      </a:r>
                    </a:p>
                  </a:txBody>
                  <a:tcPr/>
                </a:tc>
                <a:tc>
                  <a: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Dedicated team, sometimes known as service desk </a:t>
                      </a:r>
                    </a:p>
                  </a:txBody>
                  <a:tcPr/>
                </a:tc>
                <a:extLst>
                  <a:ext uri="{0D108BD9-81ED-4DB2-BD59-A6C34878D82A}">
                    <a16:rowId xmlns:a16="http://schemas.microsoft.com/office/drawing/2014/main" val="3056772298"/>
                  </a:ext>
                </a:extLst>
              </a:tr>
              <a:tr h="271849">
                <a:tc>
                  <a:txBody>
                    <a:bodyPr/>
                    <a:lstStyle/>
                    <a:p>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Information and technology </a:t>
                      </a:r>
                      <a:endParaRPr lang="en-GB" sz="1200" b="0" i="0" noProof="0" dirty="0">
                        <a:latin typeface="Calibri Light" panose="020F0302020204030204" pitchFamily="34" charset="0"/>
                        <a:cs typeface="Calibri Light" panose="020F0302020204030204" pitchFamily="34" charset="0"/>
                      </a:endParaRPr>
                    </a:p>
                  </a:txBody>
                  <a:tcPr/>
                </a:tc>
                <a:tc>
                  <a: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Dedicated information system, sometimes known as service desk </a:t>
                      </a:r>
                    </a:p>
                  </a:txBody>
                  <a:tcPr/>
                </a:tc>
                <a:extLst>
                  <a:ext uri="{0D108BD9-81ED-4DB2-BD59-A6C34878D82A}">
                    <a16:rowId xmlns:a16="http://schemas.microsoft.com/office/drawing/2014/main" val="3407013467"/>
                  </a:ext>
                </a:extLst>
              </a:tr>
              <a:tr h="297900">
                <a:tc>
                  <a:txBody>
                    <a:bodyPr/>
                    <a:lstStyle/>
                    <a:p>
                      <a:r>
                        <a:rPr lang="en-GB" sz="1200" b="0" i="0" kern="1200" noProof="0">
                          <a:solidFill>
                            <a:schemeClr val="tx1"/>
                          </a:solidFill>
                          <a:effectLst/>
                          <a:latin typeface="Calibri Light" panose="020F0302020204030204" pitchFamily="34" charset="0"/>
                          <a:ea typeface="+mn-ea"/>
                          <a:cs typeface="Calibri Light" panose="020F0302020204030204" pitchFamily="34" charset="0"/>
                        </a:rPr>
                        <a:t>Value streams and processes </a:t>
                      </a:r>
                    </a:p>
                  </a:txBody>
                  <a:tcPr/>
                </a:tc>
                <a:tc>
                  <a: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Workflows and procedures for communications with users </a:t>
                      </a:r>
                    </a:p>
                  </a:txBody>
                  <a:tcPr/>
                </a:tc>
                <a:extLst>
                  <a:ext uri="{0D108BD9-81ED-4DB2-BD59-A6C34878D82A}">
                    <a16:rowId xmlns:a16="http://schemas.microsoft.com/office/drawing/2014/main" val="148088487"/>
                  </a:ext>
                </a:extLst>
              </a:tr>
              <a:tr h="2730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Partners and suppliers </a:t>
                      </a:r>
                    </a:p>
                  </a:txBody>
                  <a:tcPr/>
                </a:tc>
                <a:tc>
                  <a: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Involved third parties, in some cases known as service desk </a:t>
                      </a:r>
                    </a:p>
                  </a:txBody>
                  <a:tcPr/>
                </a:tc>
                <a:extLst>
                  <a:ext uri="{0D108BD9-81ED-4DB2-BD59-A6C34878D82A}">
                    <a16:rowId xmlns:a16="http://schemas.microsoft.com/office/drawing/2014/main" val="1936184022"/>
                  </a:ext>
                </a:extLst>
              </a:tr>
            </a:tbl>
          </a:graphicData>
        </a:graphic>
      </p:graphicFrame>
    </p:spTree>
    <p:extLst>
      <p:ext uri="{BB962C8B-B14F-4D97-AF65-F5344CB8AC3E}">
        <p14:creationId xmlns:p14="http://schemas.microsoft.com/office/powerpoint/2010/main" val="30299692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Service empathy</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206200"/>
            <a:ext cx="8328454" cy="3514082"/>
          </a:xfrm>
        </p:spPr>
        <p:txBody>
          <a:bodyPr anchor="t">
            <a:noAutofit/>
          </a:bodyPr>
          <a:lstStyle/>
          <a:p>
            <a:r>
              <a:rPr lang="en-GB" sz="1400" b="0" dirty="0"/>
              <a:t>Service empathy is important for organizations and those involved in service management.</a:t>
            </a:r>
          </a:p>
          <a:p>
            <a:endParaRPr lang="en-GB" sz="1200" b="0" dirty="0"/>
          </a:p>
          <a:p>
            <a:r>
              <a:rPr lang="en-GB" sz="1400" b="0" dirty="0"/>
              <a:t>Although automated communication systems can be enhanced with the emerging capabilities of emotional analysis, these systems cannot demonstrate empathy. Service empathy is usually fulfilled by human interactions via channels such as chat, video, and voice calls, and through face-to-face meetings. </a:t>
            </a:r>
          </a:p>
          <a:p>
            <a:endParaRPr lang="en-GB" sz="1200" b="0" dirty="0"/>
          </a:p>
          <a:p>
            <a:r>
              <a:rPr lang="en-GB" sz="1400" b="0" dirty="0"/>
              <a:t>Service empathy is an important factor of user satisfaction and service provider success. As a concept, service empathy should not only apply to the narrow context of user support and related service interactions, it should apply to all service interactions. </a:t>
            </a:r>
            <a:endParaRPr lang="en-GB" sz="1400" dirty="0"/>
          </a:p>
          <a:p>
            <a:endParaRPr lang="en-GB" sz="1200" dirty="0"/>
          </a:p>
          <a:p>
            <a:r>
              <a:rPr lang="en-GB" sz="1400" b="0" dirty="0"/>
              <a:t>Definition: </a:t>
            </a:r>
            <a:r>
              <a:rPr lang="en-GB" sz="1400" dirty="0"/>
              <a:t>Service empathy </a:t>
            </a:r>
          </a:p>
          <a:p>
            <a:r>
              <a:rPr lang="en-GB" sz="1400" b="0" dirty="0"/>
              <a:t>The ability to recognize, understand, predict, and project the interests, needs, intentions, and </a:t>
            </a:r>
          </a:p>
          <a:p>
            <a:r>
              <a:rPr lang="en-GB" sz="1400" b="0" dirty="0"/>
              <a:t>experiences of another party in order to establish, maintain, and improve the service relationship.</a:t>
            </a:r>
          </a:p>
        </p:txBody>
      </p:sp>
      <p:pic>
        <p:nvPicPr>
          <p:cNvPr id="15" name="Bildobjekt 14">
            <a:extLst>
              <a:ext uri="{FF2B5EF4-FFF2-40B4-BE49-F238E27FC236}">
                <a16:creationId xmlns:a16="http://schemas.microsoft.com/office/drawing/2014/main" id="{CD88400D-6AB4-D546-B25A-0ADE4870BD4A}"/>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92924" y="3246928"/>
            <a:ext cx="1499616" cy="1499616"/>
          </a:xfrm>
          <a:prstGeom prst="rect">
            <a:avLst/>
          </a:prstGeom>
        </p:spPr>
      </p:pic>
    </p:spTree>
    <p:extLst>
      <p:ext uri="{BB962C8B-B14F-4D97-AF65-F5344CB8AC3E}">
        <p14:creationId xmlns:p14="http://schemas.microsoft.com/office/powerpoint/2010/main" val="1541361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Service desk practice - PSF’s</a:t>
            </a:r>
          </a:p>
        </p:txBody>
      </p:sp>
      <p:sp>
        <p:nvSpPr>
          <p:cNvPr id="12" name="textruta 11">
            <a:extLst>
              <a:ext uri="{FF2B5EF4-FFF2-40B4-BE49-F238E27FC236}">
                <a16:creationId xmlns:a16="http://schemas.microsoft.com/office/drawing/2014/main" id="{03BF9F61-70AD-4746-A915-2BDB05A7F432}"/>
              </a:ext>
            </a:extLst>
          </p:cNvPr>
          <p:cNvSpPr txBox="1"/>
          <p:nvPr/>
        </p:nvSpPr>
        <p:spPr>
          <a:xfrm>
            <a:off x="493712" y="1463040"/>
            <a:ext cx="8484032" cy="2092881"/>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The service desk practice includes the following PSFs: </a:t>
            </a:r>
          </a:p>
          <a:p>
            <a:pPr marL="285750" indent="-2857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Enabling and continually improving effective, efficient, and convenient communications between the service provider and its users.</a:t>
            </a:r>
          </a:p>
          <a:p>
            <a:pPr marL="285750" indent="-285750">
              <a:buFont typeface="Arial" panose="020B0604020202020204" pitchFamily="34" charset="0"/>
              <a:buChar char="•"/>
            </a:pPr>
            <a:endParaRPr lang="en-GB" sz="1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Enabling the effective integration of user communications into value streams.</a:t>
            </a:r>
          </a:p>
          <a:p>
            <a:pPr marL="171450" indent="-1714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endParaRPr lang="en-GB" sz="1400" dirty="0">
              <a:latin typeface="Calibri Light" panose="020F0302020204030204" pitchFamily="34" charset="0"/>
              <a:cs typeface="Calibri Light" panose="020F0302020204030204" pitchFamily="34" charset="0"/>
            </a:endParaRPr>
          </a:p>
          <a:p>
            <a:endParaRPr lang="en-GB" dirty="0"/>
          </a:p>
        </p:txBody>
      </p:sp>
    </p:spTree>
    <p:extLst>
      <p:ext uri="{BB962C8B-B14F-4D97-AF65-F5344CB8AC3E}">
        <p14:creationId xmlns:p14="http://schemas.microsoft.com/office/powerpoint/2010/main" val="726295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Value streams and processes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Partners and suppliers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Information and technology</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Organizations and people</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Which service management dimension is focused on activities and how these are coordinated?</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373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CBD989-48EB-074B-AEB8-0377A6D34FAE}"/>
              </a:ext>
            </a:extLst>
          </p:cNvPr>
          <p:cNvSpPr>
            <a:spLocks noGrp="1"/>
          </p:cNvSpPr>
          <p:nvPr>
            <p:ph type="title"/>
          </p:nvPr>
        </p:nvSpPr>
        <p:spPr/>
        <p:txBody>
          <a:bodyPr>
            <a:normAutofit fontScale="90000"/>
          </a:bodyPr>
          <a:lstStyle/>
          <a:p>
            <a:r>
              <a:rPr lang="en-GB"/>
              <a:t>Enabling and improving communications</a:t>
            </a:r>
          </a:p>
        </p:txBody>
      </p:sp>
      <p:sp>
        <p:nvSpPr>
          <p:cNvPr id="8" name="Rektangel 7">
            <a:extLst>
              <a:ext uri="{FF2B5EF4-FFF2-40B4-BE49-F238E27FC236}">
                <a16:creationId xmlns:a16="http://schemas.microsoft.com/office/drawing/2014/main" id="{51A95D4D-5C6E-D54E-A159-E2D6F216BF87}"/>
              </a:ext>
            </a:extLst>
          </p:cNvPr>
          <p:cNvSpPr/>
          <p:nvPr/>
        </p:nvSpPr>
        <p:spPr>
          <a:xfrm>
            <a:off x="479581" y="1469773"/>
            <a:ext cx="8498163" cy="2893100"/>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support channels available to users and customers should be efficient, effective, and convenient. Convenience can be achieved by providing users and customers with channels which meet their needs.</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Users’ needs may change depending on the geographical region, time of day, preferred language, and accessibility requirements. The more convenient the service becomes, the better the user experience will be.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choice of communication channels and interfaces is defined by multiple factors, including:</a:t>
            </a:r>
          </a:p>
          <a:p>
            <a:endParaRPr lang="en-GB" sz="1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service relationship model</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service relationship type</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service users profile</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service provider profile</a:t>
            </a: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external factors.</a:t>
            </a:r>
          </a:p>
        </p:txBody>
      </p:sp>
    </p:spTree>
    <p:extLst>
      <p:ext uri="{BB962C8B-B14F-4D97-AF65-F5344CB8AC3E}">
        <p14:creationId xmlns:p14="http://schemas.microsoft.com/office/powerpoint/2010/main" val="255335839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1image51332528">
            <a:extLst>
              <a:ext uri="{FF2B5EF4-FFF2-40B4-BE49-F238E27FC236}">
                <a16:creationId xmlns:a16="http://schemas.microsoft.com/office/drawing/2014/main" id="{743B9185-0280-8541-95C1-DB88E29F55B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929527" y="1874089"/>
            <a:ext cx="6049193" cy="2720495"/>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3BFDEBFB-633E-0F48-95C4-31F721A11856}"/>
              </a:ext>
            </a:extLst>
          </p:cNvPr>
          <p:cNvSpPr>
            <a:spLocks noGrp="1"/>
          </p:cNvSpPr>
          <p:nvPr>
            <p:ph type="title"/>
          </p:nvPr>
        </p:nvSpPr>
        <p:spPr>
          <a:xfrm>
            <a:off x="438912" y="297419"/>
            <a:ext cx="6974378" cy="857250"/>
          </a:xfrm>
        </p:spPr>
        <p:txBody>
          <a:bodyPr>
            <a:normAutofit fontScale="90000"/>
          </a:bodyPr>
          <a:lstStyle/>
          <a:p>
            <a:r>
              <a:rPr lang="en-GB" dirty="0"/>
              <a:t>How multiple channels </a:t>
            </a:r>
            <a:br>
              <a:rPr lang="en-GB" dirty="0"/>
            </a:br>
            <a:r>
              <a:rPr lang="en-GB" dirty="0"/>
              <a:t>can be used for user support</a:t>
            </a:r>
          </a:p>
        </p:txBody>
      </p:sp>
      <p:sp>
        <p:nvSpPr>
          <p:cNvPr id="6" name="Platshållare för innehåll 5">
            <a:extLst>
              <a:ext uri="{FF2B5EF4-FFF2-40B4-BE49-F238E27FC236}">
                <a16:creationId xmlns:a16="http://schemas.microsoft.com/office/drawing/2014/main" id="{C3AF46BC-7AF2-054B-91C9-259F9892485C}"/>
              </a:ext>
            </a:extLst>
          </p:cNvPr>
          <p:cNvSpPr>
            <a:spLocks noGrp="1"/>
          </p:cNvSpPr>
          <p:nvPr>
            <p:ph sz="half" idx="2"/>
          </p:nvPr>
        </p:nvSpPr>
        <p:spPr>
          <a:xfrm>
            <a:off x="393128" y="1415133"/>
            <a:ext cx="8584616" cy="3179451"/>
          </a:xfrm>
        </p:spPr>
        <p:txBody>
          <a:bodyPr>
            <a:noAutofit/>
          </a:bodyPr>
          <a:lstStyle/>
          <a:p>
            <a:pPr marL="0" indent="0">
              <a:buNone/>
            </a:pPr>
            <a:r>
              <a:rPr lang="en-GB" sz="1400" dirty="0"/>
              <a:t>In most cases, service providers use multiple channels. It is important to ensure effective integration between the channels;</a:t>
            </a:r>
          </a:p>
          <a:p>
            <a:pPr marL="0" indent="0">
              <a:buNone/>
            </a:pPr>
            <a:endParaRPr lang="en-GB" sz="1000" dirty="0"/>
          </a:p>
          <a:p>
            <a:pPr marL="0" indent="0">
              <a:buNone/>
            </a:pPr>
            <a:r>
              <a:rPr lang="en-GB" sz="1400" dirty="0"/>
              <a:t>The communications should be </a:t>
            </a:r>
            <a:br>
              <a:rPr lang="en-GB" sz="1400" dirty="0"/>
            </a:br>
            <a:r>
              <a:rPr lang="en-GB" sz="1400" dirty="0"/>
              <a:t>omnichannel, not multichannel. </a:t>
            </a:r>
            <a:br>
              <a:rPr lang="en-GB" sz="1400" dirty="0"/>
            </a:br>
            <a:r>
              <a:rPr lang="en-GB" sz="1400" dirty="0"/>
              <a:t>A seamless user journey, in which </a:t>
            </a:r>
            <a:br>
              <a:rPr lang="en-GB" sz="1400" dirty="0"/>
            </a:br>
            <a:r>
              <a:rPr lang="en-GB" sz="1400" dirty="0"/>
              <a:t>is it possible to switch between </a:t>
            </a:r>
            <a:br>
              <a:rPr lang="en-GB" sz="1400" dirty="0"/>
            </a:br>
            <a:r>
              <a:rPr lang="en-GB" sz="1400" dirty="0"/>
              <a:t>channels without losing or </a:t>
            </a:r>
            <a:br>
              <a:rPr lang="en-GB" sz="1400" dirty="0"/>
            </a:br>
            <a:r>
              <a:rPr lang="en-GB" sz="1400" dirty="0"/>
              <a:t>corrupting information, facilitates </a:t>
            </a:r>
            <a:br>
              <a:rPr lang="en-GB" sz="1400" dirty="0"/>
            </a:br>
            <a:r>
              <a:rPr lang="en-GB" sz="1400" dirty="0"/>
              <a:t>a positive user experience. </a:t>
            </a:r>
          </a:p>
          <a:p>
            <a:pPr marL="0" indent="0">
              <a:buNone/>
            </a:pPr>
            <a:endParaRPr lang="en-GB" sz="1000" dirty="0"/>
          </a:p>
          <a:p>
            <a:pPr marL="0" indent="0">
              <a:buNone/>
            </a:pPr>
            <a:r>
              <a:rPr lang="en-GB" sz="1400" dirty="0"/>
              <a:t>Multichannel communications </a:t>
            </a:r>
            <a:br>
              <a:rPr lang="en-GB" sz="1400" dirty="0"/>
            </a:br>
            <a:r>
              <a:rPr lang="en-GB" sz="1400" dirty="0"/>
              <a:t>without sufficient integration is </a:t>
            </a:r>
            <a:br>
              <a:rPr lang="en-GB" sz="1400" dirty="0"/>
            </a:br>
            <a:r>
              <a:rPr lang="en-GB" sz="1400" dirty="0"/>
              <a:t>likely to create confusion and provoke mistakes. </a:t>
            </a:r>
          </a:p>
        </p:txBody>
      </p:sp>
      <p:sp>
        <p:nvSpPr>
          <p:cNvPr id="9" name="textruta 8">
            <a:extLst>
              <a:ext uri="{FF2B5EF4-FFF2-40B4-BE49-F238E27FC236}">
                <a16:creationId xmlns:a16="http://schemas.microsoft.com/office/drawing/2014/main" id="{25068E50-EDA1-FA4F-880A-25EB777E1792}"/>
              </a:ext>
            </a:extLst>
          </p:cNvPr>
          <p:cNvSpPr txBox="1"/>
          <p:nvPr/>
        </p:nvSpPr>
        <p:spPr>
          <a:xfrm>
            <a:off x="7045240" y="4363752"/>
            <a:ext cx="736099" cy="230832"/>
          </a:xfrm>
          <a:prstGeom prst="rect">
            <a:avLst/>
          </a:prstGeom>
          <a:noFill/>
        </p:spPr>
        <p:txBody>
          <a:bodyPr wrap="none" rtlCol="0">
            <a:spAutoFit/>
          </a:bodyPr>
          <a:lstStyle/>
          <a:p>
            <a:r>
              <a:rPr lang="en-GB" sz="900" dirty="0"/>
              <a:t>Figure 2.1 </a:t>
            </a:r>
            <a:endParaRPr lang="sv-SE" sz="900" dirty="0"/>
          </a:p>
        </p:txBody>
      </p:sp>
    </p:spTree>
    <p:extLst>
      <p:ext uri="{BB962C8B-B14F-4D97-AF65-F5344CB8AC3E}">
        <p14:creationId xmlns:p14="http://schemas.microsoft.com/office/powerpoint/2010/main" val="33694099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3AC5E3-D405-6641-A105-31ACA5E60777}"/>
              </a:ext>
            </a:extLst>
          </p:cNvPr>
          <p:cNvSpPr>
            <a:spLocks noGrp="1"/>
          </p:cNvSpPr>
          <p:nvPr>
            <p:ph type="title"/>
          </p:nvPr>
        </p:nvSpPr>
        <p:spPr>
          <a:xfrm>
            <a:off x="457200" y="279131"/>
            <a:ext cx="6974378" cy="857250"/>
          </a:xfrm>
        </p:spPr>
        <p:txBody>
          <a:bodyPr>
            <a:normAutofit fontScale="90000"/>
          </a:bodyPr>
          <a:lstStyle/>
          <a:p>
            <a:r>
              <a:rPr lang="en-GB"/>
              <a:t>Enabling integration of user communications into value streams</a:t>
            </a:r>
          </a:p>
        </p:txBody>
      </p:sp>
      <p:sp>
        <p:nvSpPr>
          <p:cNvPr id="8" name="Rektangel 7">
            <a:extLst>
              <a:ext uri="{FF2B5EF4-FFF2-40B4-BE49-F238E27FC236}">
                <a16:creationId xmlns:a16="http://schemas.microsoft.com/office/drawing/2014/main" id="{189F6A1A-DCEF-3C4E-91F8-6F2F37F1C221}"/>
              </a:ext>
            </a:extLst>
          </p:cNvPr>
          <p:cNvSpPr/>
          <p:nvPr/>
        </p:nvSpPr>
        <p:spPr>
          <a:xfrm>
            <a:off x="440576" y="1466954"/>
            <a:ext cx="8537168" cy="2462213"/>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As a </a:t>
            </a:r>
            <a:r>
              <a:rPr lang="en-GB" sz="1400" b="1" dirty="0">
                <a:latin typeface="Calibri Light" panose="020F0302020204030204" pitchFamily="34" charset="0"/>
                <a:cs typeface="Calibri Light" panose="020F0302020204030204" pitchFamily="34" charset="0"/>
              </a:rPr>
              <a:t>bi-directional communications gateway </a:t>
            </a:r>
            <a:r>
              <a:rPr lang="en-GB" sz="1400" dirty="0">
                <a:latin typeface="Calibri Light" panose="020F0302020204030204" pitchFamily="34" charset="0"/>
                <a:cs typeface="Calibri Light" panose="020F0302020204030204" pitchFamily="34" charset="0"/>
              </a:rPr>
              <a:t>between the service provider and its users, a key focus of the </a:t>
            </a:r>
            <a:r>
              <a:rPr lang="en-GB" sz="1400" b="1" dirty="0">
                <a:latin typeface="Calibri Light" panose="020F0302020204030204" pitchFamily="34" charset="0"/>
                <a:cs typeface="Calibri Light" panose="020F0302020204030204" pitchFamily="34" charset="0"/>
              </a:rPr>
              <a:t>service desk </a:t>
            </a:r>
            <a:r>
              <a:rPr lang="en-GB" sz="1400" dirty="0">
                <a:latin typeface="Calibri Light" panose="020F0302020204030204" pitchFamily="34" charset="0"/>
                <a:cs typeface="Calibri Light" panose="020F0302020204030204" pitchFamily="34" charset="0"/>
              </a:rPr>
              <a:t>practice</a:t>
            </a:r>
            <a:r>
              <a:rPr lang="en-GB" sz="1400" b="1" dirty="0">
                <a:latin typeface="Calibri Light" panose="020F0302020204030204" pitchFamily="34" charset="0"/>
                <a:cs typeface="Calibri Light" panose="020F0302020204030204" pitchFamily="34" charset="0"/>
              </a:rPr>
              <a:t> </a:t>
            </a:r>
            <a:r>
              <a:rPr lang="en-GB" sz="1400" dirty="0">
                <a:latin typeface="Calibri Light" panose="020F0302020204030204" pitchFamily="34" charset="0"/>
                <a:cs typeface="Calibri Light" panose="020F0302020204030204" pitchFamily="34" charset="0"/>
              </a:rPr>
              <a:t>is to effectively capture, record, and integrate communications into relevant value streams. Like all practices, this practice is involved in multiple value streams: wherever communication between the service provider and its users is needed.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Communications that are initiated by the service provider are defined by and performed in conjunction with one or more other practices involved in the value stream.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Communication channels are established and managed as part of the service desk practice, but the </a:t>
            </a:r>
            <a:r>
              <a:rPr lang="en-GB" sz="1400" b="1" dirty="0">
                <a:latin typeface="Calibri Light" panose="020F0302020204030204" pitchFamily="34" charset="0"/>
                <a:cs typeface="Calibri Light" panose="020F0302020204030204" pitchFamily="34" charset="0"/>
              </a:rPr>
              <a:t>communication’s content, format, and timing</a:t>
            </a:r>
            <a:r>
              <a:rPr lang="en-GB" sz="1400" dirty="0">
                <a:latin typeface="Calibri Light" panose="020F0302020204030204" pitchFamily="34" charset="0"/>
                <a:cs typeface="Calibri Light" panose="020F0302020204030204" pitchFamily="34" charset="0"/>
              </a:rPr>
              <a:t> are defined as part of the </a:t>
            </a:r>
            <a:r>
              <a:rPr lang="en-GB" sz="1400" b="1" dirty="0">
                <a:latin typeface="Calibri Light" panose="020F0302020204030204" pitchFamily="34" charset="0"/>
                <a:cs typeface="Calibri Light" panose="020F0302020204030204" pitchFamily="34" charset="0"/>
              </a:rPr>
              <a:t>change enablement </a:t>
            </a:r>
            <a:r>
              <a:rPr lang="en-GB" sz="1400" dirty="0">
                <a:latin typeface="Calibri Light" panose="020F0302020204030204" pitchFamily="34" charset="0"/>
                <a:cs typeface="Calibri Light" panose="020F0302020204030204" pitchFamily="34" charset="0"/>
              </a:rPr>
              <a:t>practice and the </a:t>
            </a:r>
            <a:r>
              <a:rPr lang="en-GB" sz="1400" b="1" dirty="0">
                <a:latin typeface="Calibri Light" panose="020F0302020204030204" pitchFamily="34" charset="0"/>
                <a:cs typeface="Calibri Light" panose="020F0302020204030204" pitchFamily="34" charset="0"/>
              </a:rPr>
              <a:t>release management </a:t>
            </a:r>
            <a:r>
              <a:rPr lang="en-GB" sz="1400" dirty="0">
                <a:latin typeface="Calibri Light" panose="020F0302020204030204" pitchFamily="34" charset="0"/>
                <a:cs typeface="Calibri Light" panose="020F0302020204030204" pitchFamily="34" charset="0"/>
              </a:rPr>
              <a:t>practice within the context of the value stream. </a:t>
            </a:r>
          </a:p>
        </p:txBody>
      </p:sp>
    </p:spTree>
    <p:extLst>
      <p:ext uri="{BB962C8B-B14F-4D97-AF65-F5344CB8AC3E}">
        <p14:creationId xmlns:p14="http://schemas.microsoft.com/office/powerpoint/2010/main" val="19983116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Incident management - purpose</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6"/>
            <a:ext cx="8247888" cy="3310936"/>
          </a:xfrm>
        </p:spPr>
        <p:txBody>
          <a:bodyPr anchor="t">
            <a:normAutofit/>
          </a:bodyPr>
          <a:lstStyle/>
          <a:p>
            <a:r>
              <a:rPr lang="en-GB" sz="1400" b="0" dirty="0"/>
              <a:t>The </a:t>
            </a:r>
            <a:r>
              <a:rPr lang="en-GB" sz="1400" dirty="0"/>
              <a:t>purpose</a:t>
            </a:r>
            <a:r>
              <a:rPr lang="en-GB" sz="1400" b="0" dirty="0"/>
              <a:t> of the incident management practice is to minimize the negative impact of incidents by restoring normal service operation as quickly as possible. </a:t>
            </a:r>
          </a:p>
          <a:p>
            <a:endParaRPr lang="en-GB" sz="1200" b="0" dirty="0"/>
          </a:p>
          <a:p>
            <a:r>
              <a:rPr lang="en-GB" sz="1400" b="0" dirty="0"/>
              <a:t>Normal service operation is typically defined within service level agreements (SLAs), or other forms of service quality specification, as that which may be agreed internally by the service provider. The specification can include more quality criteria than were initially agreed with the customers. </a:t>
            </a:r>
          </a:p>
          <a:p>
            <a:endParaRPr lang="en-GB" sz="1200" b="0" dirty="0"/>
          </a:p>
          <a:p>
            <a:r>
              <a:rPr lang="en-GB" sz="1400" b="0" dirty="0"/>
              <a:t>Consequently, the incident management practice includes the restoration of the normal operation of services and resources, even when their failure or deviation is not visible to the service consumers. In this case, normal operation is defined in configuration items (CIs) or service technical specification.</a:t>
            </a:r>
          </a:p>
          <a:p>
            <a:endParaRPr lang="en-GB" sz="1200" b="0" dirty="0"/>
          </a:p>
          <a:p>
            <a:r>
              <a:rPr lang="en-GB" sz="1400" b="0" dirty="0"/>
              <a:t>The incident management practice is a fundamental element of service management. The quick restoration of a service is a key factor in user and customer satisfaction, the credibility of the service provider, and the value an organization creates in the service relationships.</a:t>
            </a:r>
          </a:p>
        </p:txBody>
      </p:sp>
    </p:spTree>
    <p:extLst>
      <p:ext uri="{BB962C8B-B14F-4D97-AF65-F5344CB8AC3E}">
        <p14:creationId xmlns:p14="http://schemas.microsoft.com/office/powerpoint/2010/main" val="7694715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Incident management</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285103"/>
            <a:ext cx="8520544" cy="3141423"/>
          </a:xfrm>
        </p:spPr>
        <p:txBody>
          <a:bodyPr anchor="t">
            <a:normAutofit/>
          </a:bodyPr>
          <a:lstStyle/>
          <a:p>
            <a:r>
              <a:rPr lang="en-GB" sz="1400" b="0" dirty="0"/>
              <a:t>The incident management practice ensures that periods of unplanned service unavailability or degradation are minimized, thus reducing negative impacts on users. There are </a:t>
            </a:r>
            <a:r>
              <a:rPr lang="en-GB" sz="1400" b="0" u="sng" dirty="0"/>
              <a:t>two main factors </a:t>
            </a:r>
            <a:r>
              <a:rPr lang="en-GB" sz="1400" b="0" dirty="0"/>
              <a:t>enabling this: </a:t>
            </a:r>
            <a:r>
              <a:rPr lang="en-GB" sz="1400" i="1" dirty="0"/>
              <a:t>early incident detection </a:t>
            </a:r>
            <a:r>
              <a:rPr lang="en-GB" sz="1400" b="0" dirty="0"/>
              <a:t>and </a:t>
            </a:r>
            <a:r>
              <a:rPr lang="en-GB" sz="1400" i="1" dirty="0"/>
              <a:t>the quick restoration of normal operation. </a:t>
            </a:r>
          </a:p>
          <a:p>
            <a:endParaRPr lang="en-GB" sz="1200" b="0" dirty="0"/>
          </a:p>
          <a:p>
            <a:r>
              <a:rPr lang="en-GB" sz="1400" b="0" dirty="0"/>
              <a:t>The quick detection and resolution of incidents is made possible with effective and efficient processes, automation, and supplier relationships alongside skilled and motivated specialist teams. Resources from the four dimensions of service management are combined to form the incident management practice. </a:t>
            </a:r>
          </a:p>
          <a:p>
            <a:endParaRPr lang="en-GB" sz="1200" b="0" dirty="0"/>
          </a:p>
          <a:p>
            <a:r>
              <a:rPr lang="en-GB" sz="1400" b="0" dirty="0"/>
              <a:t>Some systems and services demonstrate patterns of operations that include so-called typical incidents. These may be associated with known errors, such as a lack of compatibility or patterns of incorrect user behaviour. Service providers often define incident models to optimize the handling and resolution of repeating or similar incidents. These help to resolve incidents quickly and efficiently, often with better results due to the application of proven and tested solutions. </a:t>
            </a:r>
          </a:p>
        </p:txBody>
      </p:sp>
    </p:spTree>
    <p:extLst>
      <p:ext uri="{BB962C8B-B14F-4D97-AF65-F5344CB8AC3E}">
        <p14:creationId xmlns:p14="http://schemas.microsoft.com/office/powerpoint/2010/main" val="210406826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7E5CF7-CCFA-4848-AE3B-9B99337DAFB8}"/>
              </a:ext>
            </a:extLst>
          </p:cNvPr>
          <p:cNvSpPr>
            <a:spLocks noGrp="1"/>
          </p:cNvSpPr>
          <p:nvPr>
            <p:ph type="title"/>
          </p:nvPr>
        </p:nvSpPr>
        <p:spPr/>
        <p:txBody>
          <a:bodyPr/>
          <a:lstStyle/>
          <a:p>
            <a:r>
              <a:rPr lang="en-GB"/>
              <a:t>Incident model</a:t>
            </a:r>
          </a:p>
        </p:txBody>
      </p:sp>
      <p:sp>
        <p:nvSpPr>
          <p:cNvPr id="8" name="Rektangel 7">
            <a:extLst>
              <a:ext uri="{FF2B5EF4-FFF2-40B4-BE49-F238E27FC236}">
                <a16:creationId xmlns:a16="http://schemas.microsoft.com/office/drawing/2014/main" id="{3CF72DD7-ED43-2443-AEED-978FD2A367D8}"/>
              </a:ext>
            </a:extLst>
          </p:cNvPr>
          <p:cNvSpPr/>
          <p:nvPr/>
        </p:nvSpPr>
        <p:spPr>
          <a:xfrm>
            <a:off x="457200" y="1422714"/>
            <a:ext cx="8520544" cy="2308324"/>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The creation and use of incident models are important activities in the incident management practice. </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Although some incidents have a relatively low impact on service operation and consumption, others lead to dramatic consequences for service consumers and the service provider. These are called major incidents and require special attention. </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Definition</a:t>
            </a:r>
            <a:r>
              <a:rPr lang="en-GB" sz="1600" b="1" dirty="0">
                <a:latin typeface="Calibri Light" panose="020F0302020204030204" pitchFamily="34" charset="0"/>
                <a:cs typeface="Calibri Light" panose="020F0302020204030204" pitchFamily="34" charset="0"/>
              </a:rPr>
              <a:t>: Incident model </a:t>
            </a:r>
          </a:p>
          <a:p>
            <a:r>
              <a:rPr lang="en-GB" sz="1600" dirty="0">
                <a:latin typeface="Calibri Light" panose="020F0302020204030204" pitchFamily="34" charset="0"/>
                <a:cs typeface="Calibri Light" panose="020F0302020204030204" pitchFamily="34" charset="0"/>
              </a:rPr>
              <a:t>A repeatable approach to the management of a particular type of incident. </a:t>
            </a:r>
          </a:p>
          <a:p>
            <a:endParaRPr lang="en-GB"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933848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1CF954-F048-AF48-8A34-D9F609364FF5}"/>
              </a:ext>
            </a:extLst>
          </p:cNvPr>
          <p:cNvSpPr>
            <a:spLocks noGrp="1"/>
          </p:cNvSpPr>
          <p:nvPr>
            <p:ph type="title"/>
          </p:nvPr>
        </p:nvSpPr>
        <p:spPr/>
        <p:txBody>
          <a:bodyPr/>
          <a:lstStyle/>
          <a:p>
            <a:r>
              <a:rPr lang="sv-SE"/>
              <a:t>Major incident</a:t>
            </a:r>
          </a:p>
        </p:txBody>
      </p:sp>
      <p:sp>
        <p:nvSpPr>
          <p:cNvPr id="12" name="Rektangel 11">
            <a:extLst>
              <a:ext uri="{FF2B5EF4-FFF2-40B4-BE49-F238E27FC236}">
                <a16:creationId xmlns:a16="http://schemas.microsoft.com/office/drawing/2014/main" id="{81DB5FA9-E569-3F4D-BBFD-05D4D4993D14}"/>
              </a:ext>
            </a:extLst>
          </p:cNvPr>
          <p:cNvSpPr/>
          <p:nvPr/>
        </p:nvSpPr>
        <p:spPr>
          <a:xfrm>
            <a:off x="457200" y="1121140"/>
            <a:ext cx="8520544" cy="3539430"/>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Major incidents are often associated with a higher level of complexity. For example, if multiple seemingly trivial events coincide, it can escalate and impact on service consumers. Complex incidents such as this require a special approach to management and resolution. It would be beneficial to implement a model to manage all incidents, even though major incidents rarely recur and usually differ in nature. A model for a major incident may include: </a:t>
            </a:r>
          </a:p>
          <a:p>
            <a:endParaRPr lang="en-GB" sz="1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clear criteria to distinguish major incidents from disasters and other incidents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 special accountable coordinator, sometimes referred to as the major incident manager (MIM)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 dedicated temporary team created to investigate and resolve a major incident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other dedicated resources (including budget); for example, for urgent consultations with third-party experts or procurement of components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special methods of investigation (for example, swarming) </a:t>
            </a:r>
          </a:p>
          <a:p>
            <a:pPr marL="285750" indent="-285750">
              <a:buFont typeface="Arial" panose="020B0604020202020204" pitchFamily="34" charset="0"/>
              <a:buChar char="•"/>
              <a:tabLst>
                <a:tab pos="2884488" algn="l"/>
              </a:tabLst>
            </a:pPr>
            <a:r>
              <a:rPr lang="en-GB" sz="1400" dirty="0">
                <a:latin typeface="Calibri Light" panose="020F0302020204030204" pitchFamily="34" charset="0"/>
                <a:cs typeface="Calibri Light" panose="020F0302020204030204" pitchFamily="34" charset="0"/>
              </a:rPr>
              <a:t>an agreed model of communications with users, customers, regulators, media, and other </a:t>
            </a:r>
          </a:p>
          <a:p>
            <a:pPr marL="285750" indent="-285750">
              <a:buFont typeface="Arial" panose="020B0604020202020204" pitchFamily="34" charset="0"/>
              <a:buChar char="•"/>
              <a:tabLst>
                <a:tab pos="2884488" algn="l"/>
              </a:tabLst>
            </a:pPr>
            <a:r>
              <a:rPr lang="en-GB" sz="1400" dirty="0">
                <a:latin typeface="Calibri Light" panose="020F0302020204030204" pitchFamily="34" charset="0"/>
                <a:cs typeface="Calibri Light" panose="020F0302020204030204" pitchFamily="34" charset="0"/>
              </a:rPr>
              <a:t>an agreed procedure for review and follow-up activities.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Major incident </a:t>
            </a:r>
          </a:p>
          <a:p>
            <a:r>
              <a:rPr lang="en-GB" sz="1400" dirty="0">
                <a:latin typeface="Calibri Light" panose="020F0302020204030204" pitchFamily="34" charset="0"/>
                <a:cs typeface="Calibri Light" panose="020F0302020204030204" pitchFamily="34" charset="0"/>
              </a:rPr>
              <a:t>An incident with significant business impact, requiring an immediate coordinated resolution.</a:t>
            </a:r>
          </a:p>
        </p:txBody>
      </p:sp>
    </p:spTree>
    <p:extLst>
      <p:ext uri="{BB962C8B-B14F-4D97-AF65-F5344CB8AC3E}">
        <p14:creationId xmlns:p14="http://schemas.microsoft.com/office/powerpoint/2010/main" val="10144149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0946D8-DEF5-AB4F-81C5-123FEE004944}"/>
              </a:ext>
            </a:extLst>
          </p:cNvPr>
          <p:cNvSpPr>
            <a:spLocks noGrp="1"/>
          </p:cNvSpPr>
          <p:nvPr>
            <p:ph type="title"/>
          </p:nvPr>
        </p:nvSpPr>
        <p:spPr/>
        <p:txBody>
          <a:bodyPr/>
          <a:lstStyle/>
          <a:p>
            <a:r>
              <a:rPr lang="en-GB" dirty="0"/>
              <a:t>Workaround</a:t>
            </a:r>
          </a:p>
        </p:txBody>
      </p:sp>
      <p:sp>
        <p:nvSpPr>
          <p:cNvPr id="8" name="textruta 7">
            <a:extLst>
              <a:ext uri="{FF2B5EF4-FFF2-40B4-BE49-F238E27FC236}">
                <a16:creationId xmlns:a16="http://schemas.microsoft.com/office/drawing/2014/main" id="{DA96F4DD-BE9A-2C4A-B9C2-1A5F094675CC}"/>
              </a:ext>
            </a:extLst>
          </p:cNvPr>
          <p:cNvSpPr txBox="1"/>
          <p:nvPr/>
        </p:nvSpPr>
        <p:spPr>
          <a:xfrm>
            <a:off x="457200" y="1316737"/>
            <a:ext cx="8520543" cy="1815882"/>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Sometimes, it may be impossible to find a system solution for an incident. In these situations, service providers may apply a workaround. </a:t>
            </a:r>
          </a:p>
          <a:p>
            <a:endParaRPr lang="en-GB" sz="12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Workarounds promptly restore the service to an acceptable quality. However, workarounds can increase technical debt and may lead to new incidents in the future. The problem management practice can be used to reduce the technical debt created by incident workarounds. In many cases, understanding the cause or causes of an incident can help find an optimal solution.</a:t>
            </a:r>
          </a:p>
        </p:txBody>
      </p:sp>
    </p:spTree>
    <p:extLst>
      <p:ext uri="{BB962C8B-B14F-4D97-AF65-F5344CB8AC3E}">
        <p14:creationId xmlns:p14="http://schemas.microsoft.com/office/powerpoint/2010/main" val="169300237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CB0E90-34CF-9647-8489-2A44116FF15E}"/>
              </a:ext>
            </a:extLst>
          </p:cNvPr>
          <p:cNvSpPr>
            <a:spLocks noGrp="1"/>
          </p:cNvSpPr>
          <p:nvPr>
            <p:ph type="title"/>
          </p:nvPr>
        </p:nvSpPr>
        <p:spPr/>
        <p:txBody>
          <a:bodyPr/>
          <a:lstStyle/>
          <a:p>
            <a:r>
              <a:rPr lang="en-GB" dirty="0"/>
              <a:t>Incident management - scope</a:t>
            </a:r>
          </a:p>
        </p:txBody>
      </p:sp>
      <p:sp>
        <p:nvSpPr>
          <p:cNvPr id="8" name="textruta 7">
            <a:extLst>
              <a:ext uri="{FF2B5EF4-FFF2-40B4-BE49-F238E27FC236}">
                <a16:creationId xmlns:a16="http://schemas.microsoft.com/office/drawing/2014/main" id="{1B97B1B8-40EB-B347-ADF7-0F6038899345}"/>
              </a:ext>
            </a:extLst>
          </p:cNvPr>
          <p:cNvSpPr txBox="1"/>
          <p:nvPr/>
        </p:nvSpPr>
        <p:spPr>
          <a:xfrm>
            <a:off x="457200" y="1216564"/>
            <a:ext cx="8520544" cy="2308324"/>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The </a:t>
            </a:r>
            <a:r>
              <a:rPr lang="en-GB" sz="1600" b="1" dirty="0">
                <a:latin typeface="Calibri Light" panose="020F0302020204030204" pitchFamily="34" charset="0"/>
                <a:cs typeface="Calibri Light" panose="020F0302020204030204" pitchFamily="34" charset="0"/>
              </a:rPr>
              <a:t>scope</a:t>
            </a:r>
            <a:r>
              <a:rPr lang="en-GB" sz="1600" dirty="0">
                <a:latin typeface="Calibri Light" panose="020F0302020204030204" pitchFamily="34" charset="0"/>
                <a:cs typeface="Calibri Light" panose="020F0302020204030204" pitchFamily="34" charset="0"/>
              </a:rPr>
              <a:t> of the incident management practice includes: </a:t>
            </a:r>
          </a:p>
          <a:p>
            <a:endParaRPr lang="en-GB"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detecting and registering incidents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diagnosing and investigating incidents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restoring the affected services and CIs to an agreed quality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managing incident records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communicating with relevant stakeholders throughout the incident lifecycle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reviewing incidents and initiating improvements to services and to the incident management practice after resolution. </a:t>
            </a:r>
          </a:p>
        </p:txBody>
      </p:sp>
      <p:sp>
        <p:nvSpPr>
          <p:cNvPr id="6" name="Platshållare för innehåll 2">
            <a:extLst>
              <a:ext uri="{FF2B5EF4-FFF2-40B4-BE49-F238E27FC236}">
                <a16:creationId xmlns:a16="http://schemas.microsoft.com/office/drawing/2014/main" id="{9C1A496E-8F9D-AB4C-A5AD-20CD334D50E4}"/>
              </a:ext>
            </a:extLst>
          </p:cNvPr>
          <p:cNvSpPr txBox="1">
            <a:spLocks/>
          </p:cNvSpPr>
          <p:nvPr/>
        </p:nvSpPr>
        <p:spPr bwMode="auto">
          <a:xfrm>
            <a:off x="568411" y="3645666"/>
            <a:ext cx="8056605" cy="728629"/>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incident management practice, but they are still closely related. Practices combine activities through value streams to deliver value.</a:t>
            </a:r>
          </a:p>
        </p:txBody>
      </p:sp>
    </p:spTree>
    <p:extLst>
      <p:ext uri="{BB962C8B-B14F-4D97-AF65-F5344CB8AC3E}">
        <p14:creationId xmlns:p14="http://schemas.microsoft.com/office/powerpoint/2010/main" val="38885029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Incident management – PSF’s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546190"/>
            <a:ext cx="8520544" cy="2284405"/>
          </a:xfrm>
        </p:spPr>
        <p:txBody>
          <a:bodyPr anchor="t">
            <a:normAutofit/>
          </a:bodyPr>
          <a:lstStyle/>
          <a:p>
            <a:r>
              <a:rPr lang="en-GB" b="0" dirty="0"/>
              <a:t>The service validation and testing practice includes the following PSFs: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Detecting incidents early</a:t>
            </a:r>
            <a:endParaRPr lang="en-GB" sz="1200" dirty="0"/>
          </a:p>
          <a:p>
            <a:pPr marL="285750" indent="-285750">
              <a:buFont typeface="Arial" panose="020B0604020202020204" pitchFamily="34" charset="0"/>
              <a:buChar char="•"/>
            </a:pPr>
            <a:r>
              <a:rPr lang="en-GB" dirty="0"/>
              <a:t>Resolving incidents quickly and efficiently</a:t>
            </a:r>
          </a:p>
          <a:p>
            <a:pPr marL="285750" indent="-285750">
              <a:buFont typeface="Arial" panose="020B0604020202020204" pitchFamily="34" charset="0"/>
              <a:buChar char="•"/>
            </a:pPr>
            <a:r>
              <a:rPr lang="en-GB" dirty="0"/>
              <a:t>Continually improving the incident management approaches</a:t>
            </a:r>
            <a:r>
              <a:rPr lang="en-GB" b="0" dirty="0"/>
              <a:t>. </a:t>
            </a:r>
          </a:p>
        </p:txBody>
      </p:sp>
    </p:spTree>
    <p:extLst>
      <p:ext uri="{BB962C8B-B14F-4D97-AF65-F5344CB8AC3E}">
        <p14:creationId xmlns:p14="http://schemas.microsoft.com/office/powerpoint/2010/main" val="1965178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The service value system</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The service value chain</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The four dimensions of service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The seven guiding principles</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Which ITIL concept describes governance?</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6982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Detecting incidents early</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96314"/>
            <a:ext cx="8520544" cy="3154904"/>
          </a:xfrm>
        </p:spPr>
        <p:txBody>
          <a:bodyPr anchor="t">
            <a:normAutofit fontScale="85000" lnSpcReduction="10000"/>
          </a:bodyPr>
          <a:lstStyle/>
          <a:p>
            <a:r>
              <a:rPr lang="en-GB" sz="1800" b="0" dirty="0"/>
              <a:t>It used to be common practice to register most incidents based on information from end users and IT specialists. This method of sourcing information is still widely used, but good practice nowadays suggests detecting and registering incidents automatically. This can be done immediately after incidents occur and before they start affecting users. This approach has multiple benefits: </a:t>
            </a:r>
          </a:p>
          <a:p>
            <a:endParaRPr lang="en-GB" sz="1800" b="0" dirty="0"/>
          </a:p>
          <a:p>
            <a:pPr marL="285750" indent="-285750">
              <a:buFont typeface="Arial" panose="020B0604020202020204" pitchFamily="34" charset="0"/>
              <a:buChar char="•"/>
            </a:pPr>
            <a:r>
              <a:rPr lang="en-GB" sz="1800" b="0" dirty="0"/>
              <a:t>Earlier incident detection decreases the time of service unavailability or degradation. </a:t>
            </a:r>
          </a:p>
          <a:p>
            <a:pPr marL="285750" indent="-285750">
              <a:buFont typeface="Arial" panose="020B0604020202020204" pitchFamily="34" charset="0"/>
              <a:buChar char="•"/>
            </a:pPr>
            <a:r>
              <a:rPr lang="en-GB" sz="1800" b="0" dirty="0"/>
              <a:t>The higher quality of the initial data supports the correct response and resolution of incidents, including automated resolution, otherwise known as self-healing. </a:t>
            </a:r>
          </a:p>
          <a:p>
            <a:pPr marL="285750" indent="-285750">
              <a:buFont typeface="Arial" panose="020B0604020202020204" pitchFamily="34" charset="0"/>
              <a:buChar char="•"/>
            </a:pPr>
            <a:r>
              <a:rPr lang="en-GB" sz="1800" b="0" dirty="0"/>
              <a:t>Some incidents remain invisible to users, improving user satisfaction and customer satisfaction. </a:t>
            </a:r>
          </a:p>
          <a:p>
            <a:pPr marL="285750" indent="-285750">
              <a:buFont typeface="Arial" panose="020B0604020202020204" pitchFamily="34" charset="0"/>
              <a:buChar char="•"/>
            </a:pPr>
            <a:r>
              <a:rPr lang="en-GB" sz="1800" b="0" dirty="0"/>
              <a:t>Some incidents may be resolved before they affect the service quality agreed with customers, improving the perceived service and the formally reported service quality. </a:t>
            </a:r>
          </a:p>
          <a:p>
            <a:pPr marL="285750" indent="-285750">
              <a:buFont typeface="Arial" panose="020B0604020202020204" pitchFamily="34" charset="0"/>
              <a:buChar char="•"/>
            </a:pPr>
            <a:r>
              <a:rPr lang="en-GB" sz="1800" b="0" dirty="0"/>
              <a:t>Costs associated with incidents may decrease. </a:t>
            </a:r>
          </a:p>
          <a:p>
            <a:endParaRPr lang="en-GB" sz="1400" dirty="0">
              <a:ea typeface="+mn-ea"/>
            </a:endParaRPr>
          </a:p>
        </p:txBody>
      </p:sp>
    </p:spTree>
    <p:extLst>
      <p:ext uri="{BB962C8B-B14F-4D97-AF65-F5344CB8AC3E}">
        <p14:creationId xmlns:p14="http://schemas.microsoft.com/office/powerpoint/2010/main" val="21744246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dirty="0"/>
              <a:t>Resolving incidents quickly and efficiency</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91861"/>
            <a:ext cx="8520544" cy="3365391"/>
          </a:xfrm>
        </p:spPr>
        <p:txBody>
          <a:bodyPr anchor="t">
            <a:noAutofit/>
          </a:bodyPr>
          <a:lstStyle/>
          <a:p>
            <a:r>
              <a:rPr lang="en-GB" sz="1400" b="0" dirty="0"/>
              <a:t>This PSF is vital for the success of the incident management practice and for general service quality. After incidents are detected they should be handled effectively and efficiently, considering the complexity of the environment: </a:t>
            </a:r>
          </a:p>
          <a:p>
            <a:endParaRPr lang="en-GB" sz="1100" b="0" dirty="0"/>
          </a:p>
          <a:p>
            <a:pPr marL="285750" indent="-285750">
              <a:buFont typeface="Arial" panose="020B0604020202020204" pitchFamily="34" charset="0"/>
              <a:buChar char="•"/>
            </a:pPr>
            <a:r>
              <a:rPr lang="en-GB" sz="1400" dirty="0"/>
              <a:t>In simple situations</a:t>
            </a:r>
            <a:r>
              <a:rPr lang="en-GB" sz="1400" b="0" dirty="0"/>
              <a:t>, such as recurring and well-known incidents, pre-defined resolution procedures are likely to be effective. These may include automated resolution or standardized routing and handling (according to an appropriate pre-agreed incident model). </a:t>
            </a:r>
          </a:p>
          <a:p>
            <a:pPr marL="285750" indent="-285750">
              <a:buFont typeface="Arial" panose="020B0604020202020204" pitchFamily="34" charset="0"/>
              <a:buChar char="•"/>
            </a:pPr>
            <a:r>
              <a:rPr lang="en-GB" sz="1400" dirty="0"/>
              <a:t>In complex situations</a:t>
            </a:r>
            <a:r>
              <a:rPr lang="en-GB" sz="1400" b="0" dirty="0"/>
              <a:t>, where the exact nature of the incident is unknown but the systems and components are familiar to the support teams and the organization has access to expert knowledge, incidents are usually routed to a specialist group or groups for diagnosis and resolution. Sometimes this can assist in identifying patterns and lead to a model and/or a solution which can be applied to similar incidents in the future. </a:t>
            </a:r>
          </a:p>
          <a:p>
            <a:pPr marL="285750" indent="-285750">
              <a:buFont typeface="Arial" panose="020B0604020202020204" pitchFamily="34" charset="0"/>
              <a:buChar char="•"/>
            </a:pPr>
            <a:r>
              <a:rPr lang="en-GB" sz="1400" dirty="0"/>
              <a:t>In very complex situations</a:t>
            </a:r>
            <a:r>
              <a:rPr lang="en-GB" sz="1400" b="0" dirty="0"/>
              <a:t>, where it is difficult or impossible to define an expert area and group, or where defined groups of experts fail to find a solution, a collective approach may be useful. This technique is known as </a:t>
            </a:r>
            <a:r>
              <a:rPr lang="en-GB" sz="1400" i="1" dirty="0"/>
              <a:t>swarming</a:t>
            </a:r>
            <a:r>
              <a:rPr lang="en-GB" sz="1400" b="0" dirty="0"/>
              <a:t>. </a:t>
            </a:r>
          </a:p>
        </p:txBody>
      </p:sp>
    </p:spTree>
    <p:extLst>
      <p:ext uri="{BB962C8B-B14F-4D97-AF65-F5344CB8AC3E}">
        <p14:creationId xmlns:p14="http://schemas.microsoft.com/office/powerpoint/2010/main" val="28881951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a:bodyPr>
          <a:lstStyle/>
          <a:p>
            <a:r>
              <a:rPr lang="en-GB"/>
              <a:t>Swarming</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24454"/>
            <a:ext cx="8520544" cy="3598017"/>
          </a:xfrm>
        </p:spPr>
        <p:txBody>
          <a:bodyPr anchor="t">
            <a:noAutofit/>
          </a:bodyPr>
          <a:lstStyle/>
          <a:p>
            <a:r>
              <a:rPr lang="en-GB" sz="1300" b="0" dirty="0"/>
              <a:t>Swarming can assist in decreasing the level of complexity and make it possible to switch to techniques used in a less complex environment. Nonetheless, swarming is often applied to major incidents of an unknown nature. In these situations, gathering numerous specialized resources is cost-effective compared to the losses resulting from the incident remaining unsolved. </a:t>
            </a:r>
          </a:p>
          <a:p>
            <a:endParaRPr lang="en-GB" sz="900" b="0" dirty="0"/>
          </a:p>
          <a:p>
            <a:r>
              <a:rPr lang="en-GB" sz="1300" b="0" dirty="0"/>
              <a:t>Other techniques can be used in complex situations. For example, expert analysis may be replaced or combined with a series of safe-to-fail experiments which aim to improve the understanding of the nature of the incident. A complexity-based framework for decision-making is useful for dealing with incidents in environments of high and changing complexity. </a:t>
            </a:r>
          </a:p>
          <a:p>
            <a:endParaRPr lang="en-GB" sz="900" b="0" dirty="0"/>
          </a:p>
          <a:p>
            <a:r>
              <a:rPr lang="en-GB" sz="1300" b="0" dirty="0"/>
              <a:t>It is important to confirm the high quality of the incident data from the first steps of incident handling. This influences: </a:t>
            </a:r>
          </a:p>
          <a:p>
            <a:pPr marL="171450" indent="-171450">
              <a:spcBef>
                <a:spcPts val="200"/>
              </a:spcBef>
              <a:buFont typeface="Arial" panose="020B0604020202020204" pitchFamily="34" charset="0"/>
              <a:buChar char="•"/>
            </a:pPr>
            <a:endParaRPr lang="en-GB" sz="900" b="0" dirty="0"/>
          </a:p>
          <a:p>
            <a:pPr marL="171450" indent="-171450">
              <a:spcBef>
                <a:spcPts val="200"/>
              </a:spcBef>
              <a:buFont typeface="Arial" panose="020B0604020202020204" pitchFamily="34" charset="0"/>
              <a:buChar char="•"/>
            </a:pPr>
            <a:r>
              <a:rPr lang="en-GB" sz="1300" b="0" dirty="0"/>
              <a:t>correctness of the decisions made </a:t>
            </a:r>
          </a:p>
          <a:p>
            <a:pPr marL="171450" indent="-171450">
              <a:spcBef>
                <a:spcPts val="200"/>
              </a:spcBef>
              <a:buFont typeface="Arial" panose="020B0604020202020204" pitchFamily="34" charset="0"/>
              <a:buChar char="•"/>
            </a:pPr>
            <a:r>
              <a:rPr lang="en-GB" sz="1300" b="0" dirty="0"/>
              <a:t>speed of service recovery</a:t>
            </a:r>
          </a:p>
          <a:p>
            <a:pPr marL="171450" indent="-171450">
              <a:spcBef>
                <a:spcPts val="200"/>
              </a:spcBef>
              <a:buFont typeface="Arial" panose="020B0604020202020204" pitchFamily="34" charset="0"/>
              <a:buChar char="•"/>
            </a:pPr>
            <a:r>
              <a:rPr lang="en-GB" sz="1300" b="0" dirty="0"/>
              <a:t>effective use of resources</a:t>
            </a:r>
          </a:p>
          <a:p>
            <a:pPr marL="171450" indent="-171450">
              <a:spcBef>
                <a:spcPts val="200"/>
              </a:spcBef>
              <a:buFont typeface="Arial" panose="020B0604020202020204" pitchFamily="34" charset="0"/>
              <a:buChar char="•"/>
            </a:pPr>
            <a:r>
              <a:rPr lang="en-GB" sz="1300" b="0" dirty="0"/>
              <a:t>ability to find and remedy the underlying cause(s) </a:t>
            </a:r>
          </a:p>
          <a:p>
            <a:pPr marL="171450" indent="-171450">
              <a:spcBef>
                <a:spcPts val="200"/>
              </a:spcBef>
              <a:buFont typeface="Arial" panose="020B0604020202020204" pitchFamily="34" charset="0"/>
              <a:buChar char="•"/>
            </a:pPr>
            <a:r>
              <a:rPr lang="en-GB" sz="1300" b="0" dirty="0"/>
              <a:t>possibility and quality of machine learning.</a:t>
            </a:r>
          </a:p>
        </p:txBody>
      </p:sp>
      <p:sp>
        <p:nvSpPr>
          <p:cNvPr id="3" name="Rektangel 2">
            <a:extLst>
              <a:ext uri="{FF2B5EF4-FFF2-40B4-BE49-F238E27FC236}">
                <a16:creationId xmlns:a16="http://schemas.microsoft.com/office/drawing/2014/main" id="{7E4D1D12-5D09-1A48-A268-70D9780F9847}"/>
              </a:ext>
            </a:extLst>
          </p:cNvPr>
          <p:cNvSpPr/>
          <p:nvPr/>
        </p:nvSpPr>
        <p:spPr>
          <a:xfrm>
            <a:off x="4693920" y="3603886"/>
            <a:ext cx="4281056" cy="10926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sz="1300" dirty="0">
                <a:latin typeface="Calibri" panose="020F0502020204030204" pitchFamily="34" charset="0"/>
                <a:cs typeface="Calibri" panose="020F0502020204030204" pitchFamily="34" charset="0"/>
              </a:rPr>
              <a:t>Definition: </a:t>
            </a:r>
            <a:r>
              <a:rPr lang="en-GB" sz="1300" b="1" dirty="0">
                <a:latin typeface="Calibri" panose="020F0502020204030204" pitchFamily="34" charset="0"/>
                <a:cs typeface="Calibri" panose="020F0502020204030204" pitchFamily="34" charset="0"/>
              </a:rPr>
              <a:t>Swarming</a:t>
            </a:r>
            <a:r>
              <a:rPr lang="en-GB" sz="1300" dirty="0">
                <a:latin typeface="Calibri" panose="020F0502020204030204" pitchFamily="34" charset="0"/>
                <a:cs typeface="Calibri" panose="020F0502020204030204" pitchFamily="34" charset="0"/>
              </a:rPr>
              <a:t> </a:t>
            </a:r>
          </a:p>
          <a:p>
            <a:r>
              <a:rPr lang="en-GB" sz="1300" dirty="0">
                <a:latin typeface="Calibri" panose="020F0502020204030204" pitchFamily="34" charset="0"/>
                <a:cs typeface="Calibri" panose="020F0502020204030204" pitchFamily="34" charset="0"/>
              </a:rPr>
              <a:t>A technique for solving various complex tasks. In swarming, multiple people with different areas of expertise work together on a task until it becomes clear which competencies are the most relevant and needed. </a:t>
            </a:r>
          </a:p>
        </p:txBody>
      </p:sp>
    </p:spTree>
    <p:extLst>
      <p:ext uri="{BB962C8B-B14F-4D97-AF65-F5344CB8AC3E}">
        <p14:creationId xmlns:p14="http://schemas.microsoft.com/office/powerpoint/2010/main" val="330396171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Incident prioritization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35630"/>
            <a:ext cx="8520544" cy="3708612"/>
          </a:xfrm>
        </p:spPr>
        <p:txBody>
          <a:bodyPr anchor="t">
            <a:normAutofit fontScale="85000" lnSpcReduction="20000"/>
          </a:bodyPr>
          <a:lstStyle/>
          <a:p>
            <a:pPr>
              <a:lnSpc>
                <a:spcPct val="110000"/>
              </a:lnSpc>
            </a:pPr>
            <a:r>
              <a:rPr lang="en-GB" sz="1100" b="0" dirty="0"/>
              <a:t>Incidents should be resolved as soon as possible. However, the resources of the teams involved in incident resolution are limited and these teams are often simultaneously involved in other types of work. Some incidents should be prioritized to minimize any negative impacts on users. </a:t>
            </a:r>
          </a:p>
          <a:p>
            <a:pPr>
              <a:lnSpc>
                <a:spcPct val="110000"/>
              </a:lnSpc>
            </a:pPr>
            <a:r>
              <a:rPr lang="en-GB" sz="1100" b="0" dirty="0"/>
              <a:t>Definitions: 	</a:t>
            </a:r>
            <a:r>
              <a:rPr lang="en-GB" sz="1100" dirty="0"/>
              <a:t>Task priority	</a:t>
            </a:r>
            <a:r>
              <a:rPr lang="en-GB" sz="1100" b="0" dirty="0"/>
              <a:t>The importance of a task relative to other tasks. Tasks with a higher priority should be worked on first. Priority is 				defined in the context of all the tasks in a backlog. </a:t>
            </a:r>
          </a:p>
          <a:p>
            <a:pPr>
              <a:lnSpc>
                <a:spcPct val="110000"/>
              </a:lnSpc>
            </a:pPr>
            <a:r>
              <a:rPr lang="en-GB" sz="1100" dirty="0"/>
              <a:t>	Prioritization </a:t>
            </a:r>
            <a:r>
              <a:rPr lang="en-GB" sz="1100" b="0" dirty="0"/>
              <a:t>	An action of selecting tasks to work on first when it is impossible to assign resources to all tasks in the backlog. </a:t>
            </a:r>
          </a:p>
          <a:p>
            <a:pPr>
              <a:lnSpc>
                <a:spcPct val="110000"/>
              </a:lnSpc>
            </a:pPr>
            <a:r>
              <a:rPr lang="en-GB" sz="1100" b="0" dirty="0"/>
              <a:t>There are a number of simple guidelines for incident prioritization: </a:t>
            </a:r>
          </a:p>
          <a:p>
            <a:pPr marL="285750" indent="-285750">
              <a:lnSpc>
                <a:spcPct val="110000"/>
              </a:lnSpc>
              <a:buFont typeface="Arial" panose="020B0604020202020204" pitchFamily="34" charset="0"/>
              <a:buChar char="•"/>
            </a:pPr>
            <a:r>
              <a:rPr lang="en-GB" sz="1100" b="0" dirty="0"/>
              <a:t>Evaluating the impact and urgency of an incident (and the time constraints for its investigation and resolution) is not prioritization. However, this evaluation is useful for prioritization and other important considerations, such as estimating the amount of time needed to perform the work. </a:t>
            </a:r>
          </a:p>
          <a:p>
            <a:pPr marL="285750" indent="-285750">
              <a:lnSpc>
                <a:spcPct val="110000"/>
              </a:lnSpc>
              <a:buFont typeface="Arial" panose="020B0604020202020204" pitchFamily="34" charset="0"/>
              <a:buChar char="•"/>
            </a:pPr>
            <a:r>
              <a:rPr lang="en-GB" sz="1100" b="0" dirty="0"/>
              <a:t>Prioritization is needed only when there is a resource conflict. Where there are sufficient resources to process every task within the time constraints, prioritization is unnecessary. </a:t>
            </a:r>
          </a:p>
          <a:p>
            <a:pPr marL="285750" indent="-285750">
              <a:lnSpc>
                <a:spcPct val="110000"/>
              </a:lnSpc>
              <a:buFont typeface="Arial" panose="020B0604020202020204" pitchFamily="34" charset="0"/>
              <a:buChar char="•"/>
            </a:pPr>
            <a:r>
              <a:rPr lang="en-GB" sz="1100" b="0" dirty="0"/>
              <a:t>Incidents should await processing in a single backlog, together with other tasks (planned and unplanned). </a:t>
            </a:r>
          </a:p>
          <a:p>
            <a:pPr marL="285750" indent="-285750">
              <a:lnSpc>
                <a:spcPct val="110000"/>
              </a:lnSpc>
              <a:buFont typeface="Arial" panose="020B0604020202020204" pitchFamily="34" charset="0"/>
              <a:buChar char="•"/>
            </a:pPr>
            <a:r>
              <a:rPr lang="en-GB" sz="1100" b="0" dirty="0"/>
              <a:t>Prioritization is a tool for assigning people to tasks in the context of a team. If an incident is handled by multiple teams, it will be prioritized within each team depending on resource availability, target resolution time, and estimated processing time. </a:t>
            </a:r>
          </a:p>
          <a:p>
            <a:pPr marL="285750" indent="-285750">
              <a:lnSpc>
                <a:spcPct val="110000"/>
              </a:lnSpc>
              <a:buFont typeface="Arial" panose="020B0604020202020204" pitchFamily="34" charset="0"/>
              <a:buChar char="•"/>
            </a:pPr>
            <a:r>
              <a:rPr lang="en-GB" sz="1100" b="0" dirty="0"/>
              <a:t>Resource availability and estimated processing time are defined by the team. Also, the processing time may be standardized for repeating operations. The target resolution time may be defined by SLAs and/or the internal service specifications of the service provider. The impact assessment and completion (resolution) time may change as support teams discover new information. </a:t>
            </a:r>
          </a:p>
          <a:p>
            <a:pPr marL="285750" indent="-285750">
              <a:lnSpc>
                <a:spcPct val="110000"/>
              </a:lnSpc>
              <a:buFont typeface="Arial" panose="020B0604020202020204" pitchFamily="34" charset="0"/>
              <a:buChar char="•"/>
            </a:pPr>
            <a:r>
              <a:rPr lang="en-GB" sz="1100" b="0" dirty="0"/>
              <a:t>Visualization tools, such as Kanban, and Lean principles, such as the limiting of work in progress, are useful for effective prioritization. </a:t>
            </a:r>
          </a:p>
          <a:p>
            <a:pPr>
              <a:lnSpc>
                <a:spcPct val="110000"/>
              </a:lnSpc>
            </a:pPr>
            <a:r>
              <a:rPr lang="en-GB" sz="1100" b="0" dirty="0"/>
              <a:t>These rules apply to all types of work, whether planned or unplanned, performed by the service provider’s specialist teams. It is important that they are agreed and followed by everyone involved in the organization’s service management activities, across all practices.</a:t>
            </a:r>
          </a:p>
        </p:txBody>
      </p:sp>
    </p:spTree>
    <p:extLst>
      <p:ext uri="{BB962C8B-B14F-4D97-AF65-F5344CB8AC3E}">
        <p14:creationId xmlns:p14="http://schemas.microsoft.com/office/powerpoint/2010/main" val="18540975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a:t>Continually improving incident management approaches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24309"/>
            <a:ext cx="8398042" cy="3343943"/>
          </a:xfrm>
        </p:spPr>
        <p:txBody>
          <a:bodyPr anchor="t">
            <a:noAutofit/>
          </a:bodyPr>
          <a:lstStyle/>
          <a:p>
            <a:r>
              <a:rPr lang="en-GB" sz="1200" b="0" dirty="0"/>
              <a:t>Periodic reviews of incidents should be conducted to improve the effectiveness and efficiency of the incident management practice. Some incidents will require an individual review upon resolution. This usually applies to major incidents, new types of incidents, and incidents that were not resolved in time. </a:t>
            </a:r>
          </a:p>
          <a:p>
            <a:r>
              <a:rPr lang="en-GB" sz="1200" b="0" dirty="0"/>
              <a:t>Most incidents, however, do not require an individual review beyond confirming their successful resolution. Nonetheless, an overview of the incident management records at certain intervals will help to identify positive experiences and room for improvement; share knowledge between specialist teams; identify new types of incidents; and improve or introduce incident models. </a:t>
            </a:r>
          </a:p>
          <a:p>
            <a:r>
              <a:rPr lang="en-GB" sz="1200" b="0" dirty="0"/>
              <a:t>Periodic reviews provide an opportunity to analyse the stakeholders’ satisfaction with the incident management practice. Periodic incident review is also key for the continual improvement of the practice and the organization’s products and services. </a:t>
            </a:r>
          </a:p>
          <a:p>
            <a:r>
              <a:rPr lang="en-GB" sz="1200" i="1" dirty="0"/>
              <a:t>The importance of data </a:t>
            </a:r>
            <a:r>
              <a:rPr lang="en-GB" sz="1200" b="0" i="1" dirty="0"/>
              <a:t> </a:t>
            </a:r>
            <a:r>
              <a:rPr lang="en-GB" sz="1200" b="0" dirty="0"/>
              <a:t>Effective reviews always need data; therefore it is important to agree the requirements for documenting it. Data should be: </a:t>
            </a:r>
          </a:p>
          <a:p>
            <a:pPr marL="285750" indent="-285750">
              <a:buFont typeface="Arial" panose="020B0604020202020204" pitchFamily="34" charset="0"/>
              <a:buChar char="•"/>
            </a:pPr>
            <a:r>
              <a:rPr lang="en-GB" sz="1200" dirty="0"/>
              <a:t>Concurrent</a:t>
            </a:r>
            <a:r>
              <a:rPr lang="en-GB" sz="1200" b="0" dirty="0"/>
              <a:t> - It is useful to know exactly what was done when, to assist in continual improvement. This requires stakeholders to update incident records during, not after, the event. Also, an accurate timeline may be useful for investigating the problem. </a:t>
            </a:r>
          </a:p>
          <a:p>
            <a:pPr marL="285750" indent="-285750">
              <a:buFont typeface="Arial" panose="020B0604020202020204" pitchFamily="34" charset="0"/>
              <a:buChar char="•"/>
            </a:pPr>
            <a:r>
              <a:rPr lang="en-GB" sz="1200" dirty="0"/>
              <a:t>Complete</a:t>
            </a:r>
            <a:r>
              <a:rPr lang="en-GB" sz="1200" b="0" dirty="0"/>
              <a:t> - A considerable amount of activity can be hidden behind a simple statement.</a:t>
            </a:r>
          </a:p>
          <a:p>
            <a:pPr marL="285750" indent="-285750">
              <a:buFont typeface="Arial" panose="020B0604020202020204" pitchFamily="34" charset="0"/>
              <a:buChar char="•"/>
            </a:pPr>
            <a:r>
              <a:rPr lang="en-GB" sz="1200" dirty="0"/>
              <a:t>Comprehensive</a:t>
            </a:r>
            <a:r>
              <a:rPr lang="en-GB" sz="1200" b="0" dirty="0"/>
              <a:t> - Describing why an action was taken can be just as important as describing the action itself</a:t>
            </a:r>
            <a:endParaRPr lang="en-GB" sz="1200" b="0" dirty="0">
              <a:ea typeface="+mn-ea"/>
            </a:endParaRPr>
          </a:p>
        </p:txBody>
      </p:sp>
    </p:spTree>
    <p:extLst>
      <p:ext uri="{BB962C8B-B14F-4D97-AF65-F5344CB8AC3E}">
        <p14:creationId xmlns:p14="http://schemas.microsoft.com/office/powerpoint/2010/main" val="35627063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a:bodyPr>
          <a:lstStyle/>
          <a:p>
            <a:r>
              <a:rPr lang="en-GB"/>
              <a:t>Incident management activities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226425"/>
            <a:ext cx="8520544" cy="2542385"/>
          </a:xfrm>
        </p:spPr>
        <p:txBody>
          <a:bodyPr anchor="t">
            <a:normAutofit/>
          </a:bodyPr>
          <a:lstStyle/>
          <a:p>
            <a:r>
              <a:rPr lang="en-GB" b="0" dirty="0"/>
              <a:t>Incident management activities form two processes: </a:t>
            </a:r>
            <a:endParaRPr lang="en-GB" sz="1400" b="0" dirty="0"/>
          </a:p>
          <a:p>
            <a:endParaRPr lang="en-GB" sz="1200" dirty="0"/>
          </a:p>
          <a:p>
            <a:pPr marL="285750" indent="-285750">
              <a:buFont typeface="Arial" panose="020B0604020202020204" pitchFamily="34" charset="0"/>
              <a:buChar char="•"/>
            </a:pPr>
            <a:r>
              <a:rPr lang="en-GB" dirty="0"/>
              <a:t>Incident handling and resolution - </a:t>
            </a:r>
            <a:r>
              <a:rPr lang="en-GB" b="0" dirty="0"/>
              <a:t>This process is focused on the handling and resolution of individual incidents, from detection to closure. </a:t>
            </a:r>
          </a:p>
          <a:p>
            <a:pPr marL="285750" indent="-285750">
              <a:buFont typeface="Arial" panose="020B0604020202020204" pitchFamily="34" charset="0"/>
              <a:buChar char="•"/>
            </a:pPr>
            <a:endParaRPr lang="en-GB" sz="1200" b="0" dirty="0"/>
          </a:p>
          <a:p>
            <a:pPr marL="285750" indent="-285750">
              <a:buFont typeface="Arial" panose="020B0604020202020204" pitchFamily="34" charset="0"/>
              <a:buChar char="•"/>
            </a:pPr>
            <a:r>
              <a:rPr lang="en-GB" dirty="0"/>
              <a:t>Periodic incident review - </a:t>
            </a:r>
            <a:r>
              <a:rPr lang="en-GB" b="0" dirty="0"/>
              <a:t>This process ensures that the lessons from incident handling and resolution  are learned and that approaches to incident management are continually improved.</a:t>
            </a:r>
            <a:endParaRPr lang="en-GB" sz="1400" b="0" dirty="0"/>
          </a:p>
        </p:txBody>
      </p:sp>
    </p:spTree>
    <p:extLst>
      <p:ext uri="{BB962C8B-B14F-4D97-AF65-F5344CB8AC3E}">
        <p14:creationId xmlns:p14="http://schemas.microsoft.com/office/powerpoint/2010/main" val="230064200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dirty="0"/>
              <a:t>Incident handling and resolution – </a:t>
            </a:r>
            <a:br>
              <a:rPr lang="en-GB" dirty="0"/>
            </a:br>
            <a:r>
              <a:rPr lang="en-GB" dirty="0"/>
              <a:t>process steps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324310"/>
            <a:ext cx="8138160" cy="2890344"/>
          </a:xfrm>
        </p:spPr>
        <p:txBody>
          <a:bodyPr>
            <a:normAutofit/>
          </a:bodyPr>
          <a:lstStyle/>
          <a:p>
            <a:endParaRPr lang="en-GB" sz="1400" b="0" dirty="0">
              <a:ea typeface="+mn-ea"/>
            </a:endParaRPr>
          </a:p>
        </p:txBody>
      </p:sp>
      <p:pic>
        <p:nvPicPr>
          <p:cNvPr id="1025" name="Picture 1" descr="page16image51005264">
            <a:extLst>
              <a:ext uri="{FF2B5EF4-FFF2-40B4-BE49-F238E27FC236}">
                <a16:creationId xmlns:a16="http://schemas.microsoft.com/office/drawing/2014/main" id="{B9058550-8917-4341-A167-672C6C7908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310" y="1723697"/>
            <a:ext cx="8128050" cy="249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2074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dirty="0"/>
              <a:t>Incident handling and resolution – </a:t>
            </a:r>
            <a:br>
              <a:rPr lang="en-GB" dirty="0"/>
            </a:br>
            <a:r>
              <a:rPr lang="en-GB" dirty="0"/>
              <a:t>process activities, inputs and outputs</a:t>
            </a:r>
          </a:p>
        </p:txBody>
      </p:sp>
      <p:sp>
        <p:nvSpPr>
          <p:cNvPr id="8" name="Platshållare för innehåll 7">
            <a:extLst>
              <a:ext uri="{FF2B5EF4-FFF2-40B4-BE49-F238E27FC236}">
                <a16:creationId xmlns:a16="http://schemas.microsoft.com/office/drawing/2014/main" id="{5E33CC96-92AB-F040-94C8-C9A1355D9E92}"/>
              </a:ext>
            </a:extLst>
          </p:cNvPr>
          <p:cNvSpPr>
            <a:spLocks noGrp="1"/>
          </p:cNvSpPr>
          <p:nvPr>
            <p:ph sz="half" idx="2"/>
          </p:nvPr>
        </p:nvSpPr>
        <p:spPr/>
        <p:txBody>
          <a:bodyPr/>
          <a:lstStyle/>
          <a:p>
            <a:r>
              <a:rPr lang="en-GB"/>
              <a:t>Create, Deliver and Support</a:t>
            </a:r>
          </a:p>
        </p:txBody>
      </p:sp>
      <p:graphicFrame>
        <p:nvGraphicFramePr>
          <p:cNvPr id="3" name="Tabell 2">
            <a:extLst>
              <a:ext uri="{FF2B5EF4-FFF2-40B4-BE49-F238E27FC236}">
                <a16:creationId xmlns:a16="http://schemas.microsoft.com/office/drawing/2014/main" id="{12F6654F-4E9C-0B42-9BEE-B6A5C17B7E2D}"/>
              </a:ext>
            </a:extLst>
          </p:cNvPr>
          <p:cNvGraphicFramePr>
            <a:graphicFrameLocks noGrp="1"/>
          </p:cNvGraphicFramePr>
          <p:nvPr>
            <p:extLst>
              <p:ext uri="{D42A27DB-BD31-4B8C-83A1-F6EECF244321}">
                <p14:modId xmlns:p14="http://schemas.microsoft.com/office/powerpoint/2010/main" val="219654290"/>
              </p:ext>
            </p:extLst>
          </p:nvPr>
        </p:nvGraphicFramePr>
        <p:xfrm>
          <a:off x="457200" y="1291902"/>
          <a:ext cx="8523614" cy="3008762"/>
        </p:xfrm>
        <a:graphic>
          <a:graphicData uri="http://schemas.openxmlformats.org/drawingml/2006/table">
            <a:tbl>
              <a:tblPr firstRow="1" bandRow="1">
                <a:tableStyleId>{5C22544A-7EE6-4342-B048-85BDC9FD1C3A}</a:tableStyleId>
              </a:tblPr>
              <a:tblGrid>
                <a:gridCol w="3089052">
                  <a:extLst>
                    <a:ext uri="{9D8B030D-6E8A-4147-A177-3AD203B41FA5}">
                      <a16:colId xmlns:a16="http://schemas.microsoft.com/office/drawing/2014/main" val="1846640161"/>
                    </a:ext>
                  </a:extLst>
                </a:gridCol>
                <a:gridCol w="2204910">
                  <a:extLst>
                    <a:ext uri="{9D8B030D-6E8A-4147-A177-3AD203B41FA5}">
                      <a16:colId xmlns:a16="http://schemas.microsoft.com/office/drawing/2014/main" val="199659615"/>
                    </a:ext>
                  </a:extLst>
                </a:gridCol>
                <a:gridCol w="3229652">
                  <a:extLst>
                    <a:ext uri="{9D8B030D-6E8A-4147-A177-3AD203B41FA5}">
                      <a16:colId xmlns:a16="http://schemas.microsoft.com/office/drawing/2014/main" val="2637995737"/>
                    </a:ext>
                  </a:extLst>
                </a:gridCol>
              </a:tblGrid>
              <a:tr h="370840">
                <a:tc>
                  <a:txBody>
                    <a:bodyPr/>
                    <a:lstStyle/>
                    <a:p>
                      <a:r>
                        <a:rPr lang="en-GB" sz="1400" b="1" i="0" kern="1200" noProof="0" dirty="0">
                          <a:solidFill>
                            <a:schemeClr val="bg1"/>
                          </a:solidFill>
                          <a:latin typeface="Calibri" panose="020F0502020204030204" pitchFamily="34" charset="0"/>
                          <a:cs typeface="Calibri" panose="020F0502020204030204" pitchFamily="34" charset="0"/>
                        </a:rPr>
                        <a:t>Key inputs</a:t>
                      </a:r>
                    </a:p>
                  </a:txBody>
                  <a:tcPr/>
                </a:tc>
                <a:tc>
                  <a:txBody>
                    <a:bodyPr/>
                    <a:lstStyle/>
                    <a:p>
                      <a:r>
                        <a:rPr lang="en-GB" sz="1400" b="1" i="0" kern="1200" noProof="0" dirty="0">
                          <a:solidFill>
                            <a:schemeClr val="bg1"/>
                          </a:solidFill>
                          <a:latin typeface="Calibri" panose="020F0502020204030204" pitchFamily="34" charset="0"/>
                          <a:cs typeface="Calibri" panose="020F0502020204030204" pitchFamily="34" charset="0"/>
                        </a:rPr>
                        <a:t>Activities</a:t>
                      </a:r>
                    </a:p>
                  </a:txBody>
                  <a:tcPr/>
                </a:tc>
                <a:tc>
                  <a:txBody>
                    <a:bodyPr/>
                    <a:lstStyle/>
                    <a:p>
                      <a:r>
                        <a:rPr lang="en-GB" sz="1400" b="1" i="0" kern="1200" noProof="0" dirty="0">
                          <a:solidFill>
                            <a:schemeClr val="bg1"/>
                          </a:solidFill>
                          <a:latin typeface="Calibri" panose="020F0502020204030204" pitchFamily="34" charset="0"/>
                          <a:cs typeface="Calibri" panose="020F0502020204030204" pitchFamily="34" charset="0"/>
                        </a:rPr>
                        <a:t>Key outputs</a:t>
                      </a:r>
                    </a:p>
                  </a:txBody>
                  <a:tcPr/>
                </a:tc>
                <a:extLst>
                  <a:ext uri="{0D108BD9-81ED-4DB2-BD59-A6C34878D82A}">
                    <a16:rowId xmlns:a16="http://schemas.microsoft.com/office/drawing/2014/main" val="3423219099"/>
                  </a:ext>
                </a:extLst>
              </a:tr>
              <a:tr h="214017">
                <a:tc>
                  <a:txBody>
                    <a:bodyPr/>
                    <a:lstStyle/>
                    <a:p>
                      <a:r>
                        <a:rPr lang="en-GB" sz="1050" b="0" i="0" kern="1200" noProof="0">
                          <a:solidFill>
                            <a:schemeClr val="tx1"/>
                          </a:solidFill>
                          <a:latin typeface="Calibri" panose="020F0502020204030204" pitchFamily="34" charset="0"/>
                          <a:cs typeface="Calibri" panose="020F0502020204030204" pitchFamily="34" charset="0"/>
                        </a:rPr>
                        <a:t>Moitoring and event data</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detection</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record</a:t>
                      </a:r>
                    </a:p>
                  </a:txBody>
                  <a:tcPr/>
                </a:tc>
                <a:extLst>
                  <a:ext uri="{0D108BD9-81ED-4DB2-BD59-A6C34878D82A}">
                    <a16:rowId xmlns:a16="http://schemas.microsoft.com/office/drawing/2014/main" val="2428256938"/>
                  </a:ext>
                </a:extLst>
              </a:tr>
              <a:tr h="243446">
                <a:tc>
                  <a:txBody>
                    <a:bodyPr/>
                    <a:lstStyle/>
                    <a:p>
                      <a:r>
                        <a:rPr lang="en-GB" sz="1050" b="0" i="0" kern="1200" noProof="0">
                          <a:solidFill>
                            <a:schemeClr val="tx1"/>
                          </a:solidFill>
                          <a:latin typeface="Calibri" panose="020F0502020204030204" pitchFamily="34" charset="0"/>
                          <a:cs typeface="Calibri" panose="020F0502020204030204" pitchFamily="34" charset="0"/>
                        </a:rPr>
                        <a:t>User queries</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registration</a:t>
                      </a:r>
                    </a:p>
                  </a:txBody>
                  <a:tcPr/>
                </a:tc>
                <a:tc>
                  <a:txBody>
                    <a:bodyPr/>
                    <a:lstStyle/>
                    <a:p>
                      <a:r>
                        <a:rPr lang="en-GB" sz="1050" b="0" i="0" kern="1200" noProof="0">
                          <a:solidFill>
                            <a:schemeClr val="tx1"/>
                          </a:solidFill>
                          <a:latin typeface="Calibri" panose="020F0502020204030204" pitchFamily="34" charset="0"/>
                          <a:cs typeface="Calibri" panose="020F0502020204030204" pitchFamily="34" charset="0"/>
                        </a:rPr>
                        <a:t>Incident status communications</a:t>
                      </a:r>
                    </a:p>
                  </a:txBody>
                  <a:tcPr/>
                </a:tc>
                <a:extLst>
                  <a:ext uri="{0D108BD9-81ED-4DB2-BD59-A6C34878D82A}">
                    <a16:rowId xmlns:a16="http://schemas.microsoft.com/office/drawing/2014/main" val="2982107483"/>
                  </a:ext>
                </a:extLst>
              </a:tr>
              <a:tr h="178282">
                <a:tc>
                  <a:txBody>
                    <a:bodyPr/>
                    <a:lstStyle/>
                    <a:p>
                      <a:r>
                        <a:rPr lang="en-GB" sz="1050" b="0" i="0" kern="1200" noProof="0">
                          <a:solidFill>
                            <a:schemeClr val="tx1"/>
                          </a:solidFill>
                          <a:latin typeface="Calibri" panose="020F0502020204030204" pitchFamily="34" charset="0"/>
                          <a:cs typeface="Calibri" panose="020F0502020204030204" pitchFamily="34" charset="0"/>
                        </a:rPr>
                        <a:t>Configuration information</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classification </a:t>
                      </a:r>
                    </a:p>
                  </a:txBody>
                  <a:tcPr/>
                </a:tc>
                <a:tc>
                  <a:txBody>
                    <a:bodyPr/>
                    <a:lstStyle/>
                    <a:p>
                      <a:r>
                        <a:rPr lang="en-GB" sz="1050" b="0" i="0" kern="1200" noProof="0">
                          <a:solidFill>
                            <a:schemeClr val="tx1"/>
                          </a:solidFill>
                          <a:latin typeface="Calibri" panose="020F0502020204030204" pitchFamily="34" charset="0"/>
                          <a:cs typeface="Calibri" panose="020F0502020204030204" pitchFamily="34" charset="0"/>
                        </a:rPr>
                        <a:t>Problem investigation requests</a:t>
                      </a:r>
                    </a:p>
                  </a:txBody>
                  <a:tcPr/>
                </a:tc>
                <a:extLst>
                  <a:ext uri="{0D108BD9-81ED-4DB2-BD59-A6C34878D82A}">
                    <a16:rowId xmlns:a16="http://schemas.microsoft.com/office/drawing/2014/main" val="1225838766"/>
                  </a:ext>
                </a:extLst>
              </a:tr>
              <a:tr h="249752">
                <a:tc>
                  <a:txBody>
                    <a:bodyPr/>
                    <a:lstStyle/>
                    <a:p>
                      <a:r>
                        <a:rPr lang="en-GB" sz="1050" b="0" i="0" kern="1200" noProof="0">
                          <a:solidFill>
                            <a:schemeClr val="tx1"/>
                          </a:solidFill>
                          <a:latin typeface="Calibri" panose="020F0502020204030204" pitchFamily="34" charset="0"/>
                          <a:cs typeface="Calibri" panose="020F0502020204030204" pitchFamily="34" charset="0"/>
                        </a:rPr>
                        <a:t>IT asset information</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diagnosis</a:t>
                      </a:r>
                    </a:p>
                  </a:txBody>
                  <a:tcPr/>
                </a:tc>
                <a:tc>
                  <a:txBody>
                    <a:bodyPr/>
                    <a:lstStyle/>
                    <a:p>
                      <a:r>
                        <a:rPr lang="en-GB" sz="1050" b="0" i="0" kern="1200" noProof="0">
                          <a:solidFill>
                            <a:schemeClr val="tx1"/>
                          </a:solidFill>
                          <a:latin typeface="Calibri" panose="020F0502020204030204" pitchFamily="34" charset="0"/>
                          <a:cs typeface="Calibri" panose="020F0502020204030204" pitchFamily="34" charset="0"/>
                        </a:rPr>
                        <a:t>Change requests</a:t>
                      </a:r>
                    </a:p>
                  </a:txBody>
                  <a:tcPr/>
                </a:tc>
                <a:extLst>
                  <a:ext uri="{0D108BD9-81ED-4DB2-BD59-A6C34878D82A}">
                    <a16:rowId xmlns:a16="http://schemas.microsoft.com/office/drawing/2014/main" val="846179511"/>
                  </a:ext>
                </a:extLst>
              </a:tr>
              <a:tr h="205828">
                <a:tc>
                  <a:txBody>
                    <a:bodyPr/>
                    <a:lstStyle/>
                    <a:p>
                      <a:r>
                        <a:rPr lang="en-GB" sz="1050" b="0" i="0" kern="1200" noProof="0">
                          <a:solidFill>
                            <a:schemeClr val="tx1"/>
                          </a:solidFill>
                          <a:latin typeface="Calibri" panose="020F0502020204030204" pitchFamily="34" charset="0"/>
                          <a:cs typeface="Calibri" panose="020F0502020204030204" pitchFamily="34" charset="0"/>
                        </a:rPr>
                        <a:t>Service catalogue</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Incident resolution</a:t>
                      </a:r>
                    </a:p>
                  </a:txBody>
                  <a:tcPr/>
                </a:tc>
                <a:tc>
                  <a:txBody>
                    <a:bodyPr/>
                    <a:lstStyle/>
                    <a:p>
                      <a:r>
                        <a:rPr lang="en-GB" sz="1050" b="0" i="0" kern="1200" noProof="0">
                          <a:solidFill>
                            <a:schemeClr val="tx1"/>
                          </a:solidFill>
                          <a:latin typeface="Calibri" panose="020F0502020204030204" pitchFamily="34" charset="0"/>
                          <a:cs typeface="Calibri" panose="020F0502020204030204" pitchFamily="34" charset="0"/>
                        </a:rPr>
                        <a:t>Incident reports</a:t>
                      </a:r>
                    </a:p>
                  </a:txBody>
                  <a:tcPr/>
                </a:tc>
                <a:extLst>
                  <a:ext uri="{0D108BD9-81ED-4DB2-BD59-A6C34878D82A}">
                    <a16:rowId xmlns:a16="http://schemas.microsoft.com/office/drawing/2014/main" val="863011794"/>
                  </a:ext>
                </a:extLst>
              </a:tr>
              <a:tr h="255402">
                <a:tc>
                  <a:txBody>
                    <a:bodyPr/>
                    <a:lstStyle/>
                    <a:p>
                      <a:r>
                        <a:rPr lang="en-GB" sz="1050" b="0" i="0" kern="1200" noProof="0">
                          <a:solidFill>
                            <a:schemeClr val="tx1"/>
                          </a:solidFill>
                          <a:latin typeface="Calibri" panose="020F0502020204030204" pitchFamily="34" charset="0"/>
                          <a:cs typeface="Calibri" panose="020F0502020204030204" pitchFamily="34" charset="0"/>
                        </a:rPr>
                        <a:t>SLAs with consumers and suppliers/partrners</a:t>
                      </a:r>
                    </a:p>
                  </a:txBody>
                  <a:tcPr/>
                </a:tc>
                <a:tc>
                  <a:txBody>
                    <a:bodyPr/>
                    <a:lstStyle/>
                    <a:p>
                      <a:r>
                        <a:rPr lang="en-GB" sz="1050" b="0" i="0" kern="1200" noProof="0">
                          <a:solidFill>
                            <a:schemeClr val="tx1"/>
                          </a:solidFill>
                          <a:latin typeface="Calibri" panose="020F0502020204030204" pitchFamily="34" charset="0"/>
                          <a:cs typeface="Calibri" panose="020F0502020204030204" pitchFamily="34" charset="0"/>
                        </a:rPr>
                        <a:t>Incident closure </a:t>
                      </a: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Updates to the knowledge base</a:t>
                      </a:r>
                    </a:p>
                  </a:txBody>
                  <a:tcPr/>
                </a:tc>
                <a:extLst>
                  <a:ext uri="{0D108BD9-81ED-4DB2-BD59-A6C34878D82A}">
                    <a16:rowId xmlns:a16="http://schemas.microsoft.com/office/drawing/2014/main" val="3947477457"/>
                  </a:ext>
                </a:extLst>
              </a:tr>
              <a:tr h="215462">
                <a:tc>
                  <a:txBody>
                    <a:bodyPr/>
                    <a:lstStyle/>
                    <a:p>
                      <a:r>
                        <a:rPr lang="en-GB" sz="1050" b="0" i="0" kern="1200" noProof="0" dirty="0">
                          <a:solidFill>
                            <a:schemeClr val="tx1"/>
                          </a:solidFill>
                          <a:latin typeface="Calibri" panose="020F0502020204030204" pitchFamily="34" charset="0"/>
                          <a:cs typeface="Calibri" panose="020F0502020204030204" pitchFamily="34" charset="0"/>
                        </a:rPr>
                        <a:t>Capacity and performance information</a:t>
                      </a:r>
                    </a:p>
                  </a:txBody>
                  <a:tcPr/>
                </a:tc>
                <a:tc>
                  <a:txBody>
                    <a:bodyPr/>
                    <a:lstStyle/>
                    <a:p>
                      <a:endParaRPr lang="en-GB" sz="1050" b="0" i="0" kern="1200" noProof="0">
                        <a:solidFill>
                          <a:schemeClr val="tx1"/>
                        </a:solidFill>
                        <a:latin typeface="Calibri" panose="020F0502020204030204" pitchFamily="34" charset="0"/>
                        <a:cs typeface="Calibri" panose="020F0502020204030204" pitchFamily="34" charset="0"/>
                      </a:endParaRPr>
                    </a:p>
                  </a:txBody>
                  <a:tcPr/>
                </a:tc>
                <a:tc>
                  <a:txBody>
                    <a:bodyPr/>
                    <a:lstStyle/>
                    <a:p>
                      <a:r>
                        <a:rPr lang="en-GB" sz="1050" b="0" i="0" kern="1200" noProof="0" dirty="0">
                          <a:solidFill>
                            <a:schemeClr val="tx1"/>
                          </a:solidFill>
                          <a:latin typeface="Calibri" panose="020F0502020204030204" pitchFamily="34" charset="0"/>
                          <a:cs typeface="Calibri" panose="020F0502020204030204" pitchFamily="34" charset="0"/>
                        </a:rPr>
                        <a:t>Restores Cis and services</a:t>
                      </a:r>
                    </a:p>
                  </a:txBody>
                  <a:tcPr/>
                </a:tc>
                <a:extLst>
                  <a:ext uri="{0D108BD9-81ED-4DB2-BD59-A6C34878D82A}">
                    <a16:rowId xmlns:a16="http://schemas.microsoft.com/office/drawing/2014/main" val="1766356722"/>
                  </a:ext>
                </a:extLst>
              </a:tr>
              <a:tr h="244891">
                <a:tc>
                  <a:txBody>
                    <a:bodyPr/>
                    <a:lstStyle/>
                    <a:p>
                      <a:r>
                        <a:rPr lang="en-GB" sz="1050" b="0" i="0" kern="1200" noProof="0">
                          <a:solidFill>
                            <a:schemeClr val="tx1"/>
                          </a:solidFill>
                          <a:latin typeface="Calibri" panose="020F0502020204030204" pitchFamily="34" charset="0"/>
                          <a:cs typeface="Calibri" panose="020F0502020204030204" pitchFamily="34" charset="0"/>
                        </a:rPr>
                        <a:t>Continuity policies and plans</a:t>
                      </a:r>
                    </a:p>
                  </a:txBody>
                  <a:tcPr/>
                </a:tc>
                <a:tc>
                  <a:txBody>
                    <a:bodyPr/>
                    <a:lstStyle/>
                    <a:p>
                      <a:endParaRPr lang="en-GB" sz="1050" noProof="0">
                        <a:latin typeface="Calibri" panose="020F0502020204030204" pitchFamily="34" charset="0"/>
                        <a:cs typeface="Calibri" panose="020F0502020204030204" pitchFamily="34" charset="0"/>
                      </a:endParaRPr>
                    </a:p>
                  </a:txBody>
                  <a:tcPr/>
                </a:tc>
                <a:tc>
                  <a:txBody>
                    <a:bodyPr/>
                    <a:lstStyle/>
                    <a:p>
                      <a:endParaRPr lang="en-GB" sz="105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05577617"/>
                  </a:ext>
                </a:extLst>
              </a:tr>
              <a:tr h="226789">
                <a:tc>
                  <a:txBody>
                    <a:bodyPr/>
                    <a:lstStyle/>
                    <a:p>
                      <a:r>
                        <a:rPr lang="en-GB" sz="1050" b="0" i="0" kern="1200" noProof="0">
                          <a:solidFill>
                            <a:schemeClr val="tx1"/>
                          </a:solidFill>
                          <a:latin typeface="Calibri" panose="020F0502020204030204" pitchFamily="34" charset="0"/>
                          <a:cs typeface="Calibri" panose="020F0502020204030204" pitchFamily="34" charset="0"/>
                        </a:rPr>
                        <a:t>Problem records</a:t>
                      </a:r>
                    </a:p>
                  </a:txBody>
                  <a:tcPr/>
                </a:tc>
                <a:tc>
                  <a:txBody>
                    <a:bodyPr/>
                    <a:lstStyle/>
                    <a:p>
                      <a:endParaRPr lang="en-GB" sz="1050" noProof="0" dirty="0">
                        <a:latin typeface="Calibri" panose="020F0502020204030204" pitchFamily="34" charset="0"/>
                        <a:cs typeface="Calibri" panose="020F0502020204030204" pitchFamily="34" charset="0"/>
                      </a:endParaRPr>
                    </a:p>
                  </a:txBody>
                  <a:tcPr/>
                </a:tc>
                <a:tc>
                  <a:txBody>
                    <a:bodyPr/>
                    <a:lstStyle/>
                    <a:p>
                      <a:endParaRPr lang="en-GB" sz="105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33167232"/>
                  </a:ext>
                </a:extLst>
              </a:tr>
              <a:tr h="370840">
                <a:tc>
                  <a:txBody>
                    <a:bodyPr/>
                    <a:lstStyle/>
                    <a:p>
                      <a:r>
                        <a:rPr lang="en-GB" sz="1050" b="0" i="0" kern="1200" noProof="0" dirty="0">
                          <a:solidFill>
                            <a:schemeClr val="tx1"/>
                          </a:solidFill>
                          <a:latin typeface="Calibri" panose="020F0502020204030204" pitchFamily="34" charset="0"/>
                          <a:cs typeface="Calibri" panose="020F0502020204030204" pitchFamily="34" charset="0"/>
                        </a:rPr>
                        <a:t>Knowledge base</a:t>
                      </a:r>
                    </a:p>
                  </a:txBody>
                  <a:tcPr/>
                </a:tc>
                <a:tc>
                  <a:txBody>
                    <a:bodyPr/>
                    <a:lstStyle/>
                    <a:p>
                      <a:endParaRPr lang="en-GB" sz="1050" noProof="0" dirty="0">
                        <a:latin typeface="Calibri" panose="020F0502020204030204" pitchFamily="34" charset="0"/>
                        <a:cs typeface="Calibri" panose="020F0502020204030204" pitchFamily="34" charset="0"/>
                      </a:endParaRPr>
                    </a:p>
                  </a:txBody>
                  <a:tcPr/>
                </a:tc>
                <a:tc>
                  <a:txBody>
                    <a:bodyPr/>
                    <a:lstStyle/>
                    <a:p>
                      <a:endParaRPr lang="en-GB" sz="105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51209783"/>
                  </a:ext>
                </a:extLst>
              </a:tr>
            </a:tbl>
          </a:graphicData>
        </a:graphic>
      </p:graphicFrame>
      <p:sp>
        <p:nvSpPr>
          <p:cNvPr id="4" name="textruta 3">
            <a:extLst>
              <a:ext uri="{FF2B5EF4-FFF2-40B4-BE49-F238E27FC236}">
                <a16:creationId xmlns:a16="http://schemas.microsoft.com/office/drawing/2014/main" id="{AF3D9051-9EC1-A641-9D39-449E9D41EFC7}"/>
              </a:ext>
            </a:extLst>
          </p:cNvPr>
          <p:cNvSpPr txBox="1"/>
          <p:nvPr/>
        </p:nvSpPr>
        <p:spPr>
          <a:xfrm>
            <a:off x="204682" y="4424499"/>
            <a:ext cx="665567" cy="230832"/>
          </a:xfrm>
          <a:prstGeom prst="rect">
            <a:avLst/>
          </a:prstGeom>
          <a:noFill/>
        </p:spPr>
        <p:txBody>
          <a:bodyPr wrap="none" rtlCol="0">
            <a:spAutoFit/>
          </a:bodyPr>
          <a:lstStyle/>
          <a:p>
            <a:r>
              <a:rPr lang="en-GB" sz="900" dirty="0"/>
              <a:t>Table 3.1</a:t>
            </a:r>
            <a:endParaRPr lang="sv-SE" sz="900" dirty="0"/>
          </a:p>
        </p:txBody>
      </p:sp>
    </p:spTree>
    <p:extLst>
      <p:ext uri="{BB962C8B-B14F-4D97-AF65-F5344CB8AC3E}">
        <p14:creationId xmlns:p14="http://schemas.microsoft.com/office/powerpoint/2010/main" val="40856532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Problem management - purpose</a:t>
            </a:r>
          </a:p>
        </p:txBody>
      </p:sp>
      <p:pic>
        <p:nvPicPr>
          <p:cNvPr id="1025" name="Picture 1" descr="page4image50868624">
            <a:extLst>
              <a:ext uri="{FF2B5EF4-FFF2-40B4-BE49-F238E27FC236}">
                <a16:creationId xmlns:a16="http://schemas.microsoft.com/office/drawing/2014/main" id="{FA663B38-8D4A-AE4C-BA81-5249DBBCB5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2347" y="3209186"/>
            <a:ext cx="7456750" cy="11409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BC6D769E-1688-9844-AD6C-3CAD9A431EB5}"/>
              </a:ext>
            </a:extLst>
          </p:cNvPr>
          <p:cNvSpPr txBox="1"/>
          <p:nvPr/>
        </p:nvSpPr>
        <p:spPr>
          <a:xfrm>
            <a:off x="457200" y="2668694"/>
            <a:ext cx="8501455" cy="307777"/>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The problem management practice has three distinct phases: </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76289" y="1290687"/>
            <a:ext cx="8501455" cy="523220"/>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The </a:t>
            </a:r>
            <a:r>
              <a:rPr lang="en-GB" sz="1400" b="1" dirty="0">
                <a:latin typeface="Calibri Light" panose="020F0302020204030204" pitchFamily="34" charset="0"/>
                <a:cs typeface="Calibri Light" panose="020F0302020204030204" pitchFamily="34" charset="0"/>
              </a:rPr>
              <a:t>purpose</a:t>
            </a:r>
            <a:r>
              <a:rPr lang="en-GB" sz="1400" dirty="0">
                <a:latin typeface="Calibri Light" panose="020F0302020204030204" pitchFamily="34" charset="0"/>
                <a:cs typeface="Calibri Light" panose="020F0302020204030204" pitchFamily="34" charset="0"/>
              </a:rPr>
              <a:t> of the problem management practice is to reduce the likelihood and impact of incidents by identifying actual and potential causes of incidents, and managing workarounds and known errors.</a:t>
            </a:r>
          </a:p>
        </p:txBody>
      </p:sp>
      <p:sp>
        <p:nvSpPr>
          <p:cNvPr id="3" name="textruta 2">
            <a:extLst>
              <a:ext uri="{FF2B5EF4-FFF2-40B4-BE49-F238E27FC236}">
                <a16:creationId xmlns:a16="http://schemas.microsoft.com/office/drawing/2014/main" id="{C3D8F7E6-D83B-D941-B681-04EA7A842607}"/>
              </a:ext>
            </a:extLst>
          </p:cNvPr>
          <p:cNvSpPr txBox="1"/>
          <p:nvPr/>
        </p:nvSpPr>
        <p:spPr>
          <a:xfrm>
            <a:off x="467359" y="1635760"/>
            <a:ext cx="8501455" cy="800219"/>
          </a:xfrm>
          <a:prstGeom prst="rect">
            <a:avLst/>
          </a:prstGeom>
          <a:noFill/>
        </p:spPr>
        <p:txBody>
          <a:bodyPr wrap="square" rtlCol="0">
            <a:spAutoFit/>
          </a:bodyPr>
          <a:lstStyle/>
          <a:p>
            <a:endParaRPr lang="en-GB" dirty="0"/>
          </a:p>
          <a:p>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Problem </a:t>
            </a:r>
          </a:p>
          <a:p>
            <a:r>
              <a:rPr lang="en-GB" sz="1400" dirty="0">
                <a:latin typeface="Calibri Light" panose="020F0302020204030204" pitchFamily="34" charset="0"/>
                <a:cs typeface="Calibri Light" panose="020F0302020204030204" pitchFamily="34" charset="0"/>
              </a:rPr>
              <a:t>A cause, or potential cause, of prior, current or future incidents. </a:t>
            </a:r>
          </a:p>
        </p:txBody>
      </p:sp>
    </p:spTree>
    <p:extLst>
      <p:ext uri="{BB962C8B-B14F-4D97-AF65-F5344CB8AC3E}">
        <p14:creationId xmlns:p14="http://schemas.microsoft.com/office/powerpoint/2010/main" val="301559631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Problem identification</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76289" y="1063229"/>
            <a:ext cx="8501455" cy="3416320"/>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There are </a:t>
            </a:r>
            <a:r>
              <a:rPr lang="en-GB" sz="1400" b="1" dirty="0">
                <a:latin typeface="Calibri Light" panose="020F0302020204030204" pitchFamily="34" charset="0"/>
                <a:cs typeface="Calibri Light" panose="020F0302020204030204" pitchFamily="34" charset="0"/>
              </a:rPr>
              <a:t>two main approaches to problem identification</a:t>
            </a:r>
            <a:r>
              <a:rPr lang="en-GB" sz="1400" dirty="0">
                <a:latin typeface="Calibri Light" panose="020F0302020204030204" pitchFamily="34" charset="0"/>
                <a:cs typeface="Calibri Light" panose="020F0302020204030204" pitchFamily="34" charset="0"/>
              </a:rPr>
              <a:t>. </a:t>
            </a:r>
          </a:p>
          <a:p>
            <a:endParaRPr lang="en-GB" sz="1200" dirty="0">
              <a:latin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cs typeface="Calibri Light" panose="020F0302020204030204" pitchFamily="34" charset="0"/>
              </a:rPr>
              <a:t>First, investigating the causes of incidents that have already happened</a:t>
            </a:r>
            <a:r>
              <a:rPr lang="en-GB" sz="1400" dirty="0">
                <a:latin typeface="Calibri Light" panose="020F0302020204030204" pitchFamily="34" charset="0"/>
                <a:cs typeface="Calibri Light" panose="020F0302020204030204" pitchFamily="34" charset="0"/>
              </a:rPr>
              <a:t>. This approach starts with understanding the symptoms and then the causes. It aims to prevent incidents recurring, and may also contribute to the resolution of open incidents. This is known as reactive problem management because it is a reaction to incidents. </a:t>
            </a:r>
          </a:p>
          <a:p>
            <a:endParaRPr lang="en-GB" sz="800" dirty="0">
              <a:latin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cs typeface="Calibri Light" panose="020F0302020204030204" pitchFamily="34" charset="0"/>
              </a:rPr>
              <a:t>The second approach is to identify problems before they cause incidents</a:t>
            </a:r>
            <a:r>
              <a:rPr lang="en-GB" sz="1400" dirty="0">
                <a:latin typeface="Calibri Light" panose="020F0302020204030204" pitchFamily="34" charset="0"/>
                <a:cs typeface="Calibri Light" panose="020F0302020204030204" pitchFamily="34" charset="0"/>
              </a:rPr>
              <a:t>, assess the related risks, and optimize the response with the aim of minimizing the probability and/or the impact of incidents. This is known as proactive problem management and is based on information about problems, specifically those that might be found in the live environment. The information sources may include: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vendors informing about vulnerabilities in their products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developers, designers, or testers discovering errors in live versions while working with the next versions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user and specialist communities sharing their experiences of other organizations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 monitoring of the infrastructure, discovering deviations in systems performance that do not yet qualify as incidents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technical audits and other assessments. </a:t>
            </a:r>
          </a:p>
        </p:txBody>
      </p:sp>
    </p:spTree>
    <p:extLst>
      <p:ext uri="{BB962C8B-B14F-4D97-AF65-F5344CB8AC3E}">
        <p14:creationId xmlns:p14="http://schemas.microsoft.com/office/powerpoint/2010/main" val="41343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Determine the cost of provisioning the service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Determine who the service consumer is in each situation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Identify all suppliers and partners that are involved in the service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Identify the outcomes that the service facilitates</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What is the first step of the guiding principle </a:t>
            </a:r>
            <a:br>
              <a:rPr lang="en" sz="2400" dirty="0">
                <a:latin typeface="Calibri Light" panose="020F0302020204030204" pitchFamily="34" charset="0"/>
                <a:cs typeface="Calibri Light" panose="020F0302020204030204" pitchFamily="34" charset="0"/>
              </a:rPr>
            </a:br>
            <a:r>
              <a:rPr lang="en" sz="2400" dirty="0">
                <a:latin typeface="Calibri Light" panose="020F0302020204030204" pitchFamily="34" charset="0"/>
                <a:cs typeface="Calibri Light" panose="020F0302020204030204" pitchFamily="34" charset="0"/>
              </a:rPr>
              <a:t>'focus on value'?</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4050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Problem management - scope</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57200" y="1290687"/>
            <a:ext cx="8520543" cy="1569660"/>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The</a:t>
            </a:r>
            <a:r>
              <a:rPr lang="en-GB" sz="1600" b="1" dirty="0">
                <a:latin typeface="Calibri Light" panose="020F0302020204030204" pitchFamily="34" charset="0"/>
                <a:cs typeface="Calibri Light" panose="020F0302020204030204" pitchFamily="34" charset="0"/>
              </a:rPr>
              <a:t> scope </a:t>
            </a:r>
            <a:r>
              <a:rPr lang="en-GB" sz="1600" dirty="0">
                <a:latin typeface="Calibri Light" panose="020F0302020204030204" pitchFamily="34" charset="0"/>
                <a:cs typeface="Calibri Light" panose="020F0302020204030204" pitchFamily="34" charset="0"/>
              </a:rPr>
              <a:t>of the problem management practice includes: </a:t>
            </a:r>
          </a:p>
          <a:p>
            <a:endParaRPr lang="en-GB"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the identification and analysis of problems, including the analysis and control of known errors </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the initiation of changes to fix or reduce the impact of problems</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providing information about problems to the relevant stakeholders</a:t>
            </a: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monitoring errors and the continual improvement of workarounds. </a:t>
            </a:r>
          </a:p>
        </p:txBody>
      </p:sp>
      <p:sp>
        <p:nvSpPr>
          <p:cNvPr id="5" name="Platshållare för innehåll 2">
            <a:extLst>
              <a:ext uri="{FF2B5EF4-FFF2-40B4-BE49-F238E27FC236}">
                <a16:creationId xmlns:a16="http://schemas.microsoft.com/office/drawing/2014/main" id="{CC7E4401-2F56-9141-BD49-161213D3B561}"/>
              </a:ext>
            </a:extLst>
          </p:cNvPr>
          <p:cNvSpPr txBox="1">
            <a:spLocks/>
          </p:cNvSpPr>
          <p:nvPr/>
        </p:nvSpPr>
        <p:spPr bwMode="auto">
          <a:xfrm>
            <a:off x="457200" y="3614468"/>
            <a:ext cx="8266911" cy="756608"/>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problem management practice, but they are still closely related. Practices combine activities through value streams to deliver value.</a:t>
            </a:r>
          </a:p>
        </p:txBody>
      </p:sp>
    </p:spTree>
    <p:extLst>
      <p:ext uri="{BB962C8B-B14F-4D97-AF65-F5344CB8AC3E}">
        <p14:creationId xmlns:p14="http://schemas.microsoft.com/office/powerpoint/2010/main" val="112082093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Problem management – PSF’s</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57200" y="1290687"/>
            <a:ext cx="8520543" cy="1323439"/>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The problem management practice includes the following PSFs:</a:t>
            </a:r>
          </a:p>
          <a:p>
            <a:endParaRPr lang="en-GB"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600" b="1" dirty="0">
                <a:latin typeface="Calibri Light" panose="020F0302020204030204" pitchFamily="34" charset="0"/>
                <a:cs typeface="Calibri Light" panose="020F0302020204030204" pitchFamily="34" charset="0"/>
              </a:rPr>
              <a:t>Identifying and understanding the problems and their impact on services </a:t>
            </a:r>
          </a:p>
          <a:p>
            <a:pPr marL="285750" indent="-285750">
              <a:buFont typeface="Arial" panose="020B0604020202020204" pitchFamily="34" charset="0"/>
              <a:buChar char="•"/>
            </a:pPr>
            <a:r>
              <a:rPr lang="en-GB" sz="1600" b="1" dirty="0">
                <a:latin typeface="Calibri Light" panose="020F0302020204030204" pitchFamily="34" charset="0"/>
                <a:cs typeface="Calibri Light" panose="020F0302020204030204" pitchFamily="34" charset="0"/>
              </a:rPr>
              <a:t>Optimizing problem resolution and mitigation.</a:t>
            </a:r>
          </a:p>
          <a:p>
            <a:endParaRPr lang="sv-SE" sz="1600" dirty="0"/>
          </a:p>
        </p:txBody>
      </p:sp>
    </p:spTree>
    <p:extLst>
      <p:ext uri="{BB962C8B-B14F-4D97-AF65-F5344CB8AC3E}">
        <p14:creationId xmlns:p14="http://schemas.microsoft.com/office/powerpoint/2010/main" val="223259873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200" y="267764"/>
            <a:ext cx="6974378" cy="857250"/>
          </a:xfrm>
        </p:spPr>
        <p:txBody>
          <a:bodyPr>
            <a:normAutofit fontScale="90000"/>
          </a:bodyPr>
          <a:lstStyle/>
          <a:p>
            <a:r>
              <a:rPr lang="en-GB" dirty="0"/>
              <a:t>Identifying and understanding problems impact on services</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57200" y="1391046"/>
            <a:ext cx="8520544" cy="1323439"/>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Organizations should understand the errors in their products because they may cause incidents and affect service quality and customer satisfaction. The problem management practice ensures problem identification and thus contributes to the continual improvement of products and services. This is more effective if performed proactively rather than reactively. </a:t>
            </a:r>
          </a:p>
          <a:p>
            <a:endParaRPr lang="sv-SE" sz="1600" dirty="0"/>
          </a:p>
        </p:txBody>
      </p:sp>
    </p:spTree>
    <p:extLst>
      <p:ext uri="{BB962C8B-B14F-4D97-AF65-F5344CB8AC3E}">
        <p14:creationId xmlns:p14="http://schemas.microsoft.com/office/powerpoint/2010/main" val="19141477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a:xfrm>
            <a:off x="457200" y="304835"/>
            <a:ext cx="6974378" cy="857250"/>
          </a:xfrm>
        </p:spPr>
        <p:txBody>
          <a:bodyPr>
            <a:normAutofit fontScale="90000"/>
          </a:bodyPr>
          <a:lstStyle/>
          <a:p>
            <a:r>
              <a:rPr lang="en-GB" dirty="0"/>
              <a:t>Optimizing problem resolution and mitigation</a:t>
            </a:r>
          </a:p>
        </p:txBody>
      </p:sp>
      <p:sp>
        <p:nvSpPr>
          <p:cNvPr id="13" name="textruta 12">
            <a:extLst>
              <a:ext uri="{FF2B5EF4-FFF2-40B4-BE49-F238E27FC236}">
                <a16:creationId xmlns:a16="http://schemas.microsoft.com/office/drawing/2014/main" id="{B96E0200-39F4-864E-B629-836D2C51744A}"/>
              </a:ext>
            </a:extLst>
          </p:cNvPr>
          <p:cNvSpPr txBox="1"/>
          <p:nvPr/>
        </p:nvSpPr>
        <p:spPr>
          <a:xfrm>
            <a:off x="457200" y="1391046"/>
            <a:ext cx="8520543" cy="1569660"/>
          </a:xfrm>
          <a:prstGeom prst="rect">
            <a:avLst/>
          </a:prstGeom>
          <a:noFill/>
        </p:spPr>
        <p:txBody>
          <a:bodyPr wrap="square" rtlCol="0">
            <a:spAutoFit/>
          </a:bodyPr>
          <a:lstStyle/>
          <a:p>
            <a:r>
              <a:rPr lang="en-GB" sz="1600" dirty="0">
                <a:latin typeface="Calibri Light" panose="020F0302020204030204" pitchFamily="34" charset="0"/>
                <a:cs typeface="Calibri Light" panose="020F0302020204030204" pitchFamily="34" charset="0"/>
              </a:rPr>
              <a:t>When problems have been identified, they should be handled effectively and efficiently. It is rarely possible to fix (remove) all the problems in an organization’s products, but identification without resolution is significantly less valuable for the organization and its customers. A balanced approach should be defined for problem mitigation, namely one that considers the associated costs, risks, and impacts on the service quality. </a:t>
            </a:r>
          </a:p>
          <a:p>
            <a:endParaRPr lang="sv-SE" sz="1600" dirty="0"/>
          </a:p>
        </p:txBody>
      </p:sp>
    </p:spTree>
    <p:extLst>
      <p:ext uri="{BB962C8B-B14F-4D97-AF65-F5344CB8AC3E}">
        <p14:creationId xmlns:p14="http://schemas.microsoft.com/office/powerpoint/2010/main" val="209298104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a:bodyPr>
          <a:lstStyle/>
          <a:p>
            <a:r>
              <a:rPr lang="en-GB"/>
              <a:t>Problem management activities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239520"/>
            <a:ext cx="8138160" cy="1944770"/>
          </a:xfrm>
        </p:spPr>
        <p:txBody>
          <a:bodyPr anchor="t">
            <a:normAutofit/>
          </a:bodyPr>
          <a:lstStyle/>
          <a:p>
            <a:r>
              <a:rPr lang="en-GB" b="0" dirty="0">
                <a:ea typeface="+mn-ea"/>
              </a:rPr>
              <a:t>Problem management activities form </a:t>
            </a:r>
            <a:r>
              <a:rPr lang="en-GB" dirty="0">
                <a:ea typeface="+mn-ea"/>
              </a:rPr>
              <a:t>four processes</a:t>
            </a:r>
            <a:r>
              <a:rPr lang="en-GB" b="0" dirty="0">
                <a:ea typeface="+mn-ea"/>
              </a:rPr>
              <a:t>: </a:t>
            </a:r>
          </a:p>
          <a:p>
            <a:endParaRPr lang="en-GB" b="0" dirty="0">
              <a:ea typeface="+mn-ea"/>
            </a:endParaRPr>
          </a:p>
          <a:p>
            <a:pPr marL="285750" indent="-285750">
              <a:buFont typeface="Arial" panose="020B0604020202020204" pitchFamily="34" charset="0"/>
              <a:buChar char="•"/>
            </a:pPr>
            <a:r>
              <a:rPr lang="en-GB" dirty="0">
                <a:ea typeface="+mn-ea"/>
              </a:rPr>
              <a:t>proactive problem identification </a:t>
            </a:r>
          </a:p>
          <a:p>
            <a:pPr marL="285750" indent="-285750">
              <a:buFont typeface="Arial" panose="020B0604020202020204" pitchFamily="34" charset="0"/>
              <a:buChar char="•"/>
            </a:pPr>
            <a:r>
              <a:rPr lang="en-GB" dirty="0">
                <a:ea typeface="+mn-ea"/>
              </a:rPr>
              <a:t>reactive problem identification </a:t>
            </a:r>
          </a:p>
          <a:p>
            <a:pPr marL="285750" indent="-285750">
              <a:buFont typeface="Arial" panose="020B0604020202020204" pitchFamily="34" charset="0"/>
              <a:buChar char="•"/>
            </a:pPr>
            <a:r>
              <a:rPr lang="en-GB" dirty="0">
                <a:ea typeface="+mn-ea"/>
              </a:rPr>
              <a:t>problem control</a:t>
            </a:r>
          </a:p>
          <a:p>
            <a:pPr marL="285750" indent="-285750">
              <a:buFont typeface="Arial" panose="020B0604020202020204" pitchFamily="34" charset="0"/>
              <a:buChar char="•"/>
            </a:pPr>
            <a:r>
              <a:rPr lang="en-GB" dirty="0">
                <a:ea typeface="+mn-ea"/>
              </a:rPr>
              <a:t>error control</a:t>
            </a:r>
          </a:p>
          <a:p>
            <a:endParaRPr lang="en-GB" b="0" dirty="0">
              <a:ea typeface="+mn-ea"/>
            </a:endParaRPr>
          </a:p>
        </p:txBody>
      </p:sp>
    </p:spTree>
    <p:extLst>
      <p:ext uri="{BB962C8B-B14F-4D97-AF65-F5344CB8AC3E}">
        <p14:creationId xmlns:p14="http://schemas.microsoft.com/office/powerpoint/2010/main" val="15054335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br>
              <a:rPr lang="en-GB" dirty="0"/>
            </a:br>
            <a:r>
              <a:rPr lang="en-GB" dirty="0"/>
              <a:t>Proactive problem identification – process activities, inputs and outputs</a:t>
            </a:r>
          </a:p>
        </p:txBody>
      </p:sp>
      <p:graphicFrame>
        <p:nvGraphicFramePr>
          <p:cNvPr id="3" name="Tabell 2">
            <a:extLst>
              <a:ext uri="{FF2B5EF4-FFF2-40B4-BE49-F238E27FC236}">
                <a16:creationId xmlns:a16="http://schemas.microsoft.com/office/drawing/2014/main" id="{12F6654F-4E9C-0B42-9BEE-B6A5C17B7E2D}"/>
              </a:ext>
            </a:extLst>
          </p:cNvPr>
          <p:cNvGraphicFramePr>
            <a:graphicFrameLocks noGrp="1"/>
          </p:cNvGraphicFramePr>
          <p:nvPr>
            <p:extLst>
              <p:ext uri="{D42A27DB-BD31-4B8C-83A1-F6EECF244321}">
                <p14:modId xmlns:p14="http://schemas.microsoft.com/office/powerpoint/2010/main" val="3628367850"/>
              </p:ext>
            </p:extLst>
          </p:nvPr>
        </p:nvGraphicFramePr>
        <p:xfrm>
          <a:off x="457200" y="1926934"/>
          <a:ext cx="8492084" cy="2363602"/>
        </p:xfrm>
        <a:graphic>
          <a:graphicData uri="http://schemas.openxmlformats.org/drawingml/2006/table">
            <a:tbl>
              <a:tblPr firstRow="1" bandRow="1">
                <a:tableStyleId>{5C22544A-7EE6-4342-B048-85BDC9FD1C3A}</a:tableStyleId>
              </a:tblPr>
              <a:tblGrid>
                <a:gridCol w="3077625">
                  <a:extLst>
                    <a:ext uri="{9D8B030D-6E8A-4147-A177-3AD203B41FA5}">
                      <a16:colId xmlns:a16="http://schemas.microsoft.com/office/drawing/2014/main" val="1846640161"/>
                    </a:ext>
                  </a:extLst>
                </a:gridCol>
                <a:gridCol w="2196754">
                  <a:extLst>
                    <a:ext uri="{9D8B030D-6E8A-4147-A177-3AD203B41FA5}">
                      <a16:colId xmlns:a16="http://schemas.microsoft.com/office/drawing/2014/main" val="199659615"/>
                    </a:ext>
                  </a:extLst>
                </a:gridCol>
                <a:gridCol w="3217705">
                  <a:extLst>
                    <a:ext uri="{9D8B030D-6E8A-4147-A177-3AD203B41FA5}">
                      <a16:colId xmlns:a16="http://schemas.microsoft.com/office/drawing/2014/main" val="2637995737"/>
                    </a:ext>
                  </a:extLst>
                </a:gridCol>
              </a:tblGrid>
              <a:tr h="370840">
                <a:tc>
                  <a:txBody>
                    <a:bodyPr/>
                    <a:lstStyle/>
                    <a:p>
                      <a:r>
                        <a:rPr lang="en-GB" sz="1400" b="1" i="0" kern="1200" noProof="0" dirty="0">
                          <a:solidFill>
                            <a:schemeClr val="bg1"/>
                          </a:solidFill>
                          <a:latin typeface="Calibri Light" panose="020F0302020204030204" pitchFamily="34" charset="0"/>
                          <a:cs typeface="Calibri Light" panose="020F0302020204030204" pitchFamily="34" charset="0"/>
                        </a:rPr>
                        <a:t>Key inputs</a:t>
                      </a:r>
                    </a:p>
                  </a:txBody>
                  <a:tcPr/>
                </a:tc>
                <a:tc>
                  <a:txBody>
                    <a:bodyPr/>
                    <a:lstStyle/>
                    <a:p>
                      <a:r>
                        <a:rPr lang="en-GB" sz="1400" b="1" i="0" kern="1200" noProof="0">
                          <a:solidFill>
                            <a:schemeClr val="bg1"/>
                          </a:solidFill>
                          <a:latin typeface="Calibri Light" panose="020F0302020204030204" pitchFamily="34" charset="0"/>
                          <a:cs typeface="Calibri Light" panose="020F0302020204030204" pitchFamily="34" charset="0"/>
                        </a:rPr>
                        <a:t>Activities</a:t>
                      </a:r>
                    </a:p>
                  </a:txBody>
                  <a:tcPr/>
                </a:tc>
                <a:tc>
                  <a:txBody>
                    <a:bodyPr/>
                    <a:lstStyle/>
                    <a:p>
                      <a:r>
                        <a:rPr lang="en-GB" sz="1400" b="1" i="0" kern="1200" noProof="0" dirty="0">
                          <a:solidFill>
                            <a:schemeClr val="bg1"/>
                          </a:solidFill>
                          <a:latin typeface="Calibri Light" panose="020F0302020204030204" pitchFamily="34" charset="0"/>
                          <a:cs typeface="Calibri Light" panose="020F0302020204030204" pitchFamily="34" charset="0"/>
                        </a:rPr>
                        <a:t>Key outputs</a:t>
                      </a:r>
                    </a:p>
                  </a:txBody>
                  <a:tcPr/>
                </a:tc>
                <a:extLst>
                  <a:ext uri="{0D108BD9-81ED-4DB2-BD59-A6C34878D82A}">
                    <a16:rowId xmlns:a16="http://schemas.microsoft.com/office/drawing/2014/main" val="3423219099"/>
                  </a:ext>
                </a:extLst>
              </a:tr>
              <a:tr h="214017">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Error information from vendors and suppliers</a:t>
                      </a:r>
                    </a:p>
                  </a:txBody>
                  <a:tcPr/>
                </a:tc>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Review of the submitted information</a:t>
                      </a:r>
                    </a:p>
                  </a:txBody>
                  <a:tcPr/>
                </a:tc>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Problem records</a:t>
                      </a:r>
                    </a:p>
                  </a:txBody>
                  <a:tcPr/>
                </a:tc>
                <a:extLst>
                  <a:ext uri="{0D108BD9-81ED-4DB2-BD59-A6C34878D82A}">
                    <a16:rowId xmlns:a16="http://schemas.microsoft.com/office/drawing/2014/main" val="2428256938"/>
                  </a:ext>
                </a:extLst>
              </a:tr>
              <a:tr h="243446">
                <a:tc>
                  <a:txBody>
                    <a:bodyPr/>
                    <a:lstStyle/>
                    <a:p>
                      <a:r>
                        <a:rPr lang="en-GB" sz="1050" b="0" i="0" kern="1200" noProof="0" dirty="0">
                          <a:solidFill>
                            <a:schemeClr val="tx1"/>
                          </a:solidFill>
                          <a:latin typeface="Calibri Light" panose="020F0302020204030204" pitchFamily="34" charset="0"/>
                          <a:cs typeface="Calibri Light" panose="020F0302020204030204" pitchFamily="34" charset="0"/>
                        </a:rPr>
                        <a:t>Information about potential errors submitted by specialist teams</a:t>
                      </a:r>
                    </a:p>
                  </a:txBody>
                  <a:tcPr/>
                </a:tc>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Problem registration</a:t>
                      </a:r>
                    </a:p>
                  </a:txBody>
                  <a:tcPr/>
                </a:tc>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Feedback to the problem initiator</a:t>
                      </a:r>
                    </a:p>
                  </a:txBody>
                  <a:tcPr/>
                </a:tc>
                <a:extLst>
                  <a:ext uri="{0D108BD9-81ED-4DB2-BD59-A6C34878D82A}">
                    <a16:rowId xmlns:a16="http://schemas.microsoft.com/office/drawing/2014/main" val="2982107483"/>
                  </a:ext>
                </a:extLst>
              </a:tr>
              <a:tr h="178282">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Information about potential errors submitted by external user and professional communities</a:t>
                      </a:r>
                    </a:p>
                  </a:txBody>
                  <a:tcPr/>
                </a:tc>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Initial problem categorization and assignment</a:t>
                      </a: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25838766"/>
                  </a:ext>
                </a:extLst>
              </a:tr>
              <a:tr h="249752">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Information about potential errors submitted by users</a:t>
                      </a: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46179511"/>
                  </a:ext>
                </a:extLst>
              </a:tr>
              <a:tr h="205828">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Monitoring data</a:t>
                      </a: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63011794"/>
                  </a:ext>
                </a:extLst>
              </a:tr>
              <a:tr h="255402">
                <a:tc>
                  <a:txBody>
                    <a:bodyPr/>
                    <a:lstStyle/>
                    <a:p>
                      <a:r>
                        <a:rPr lang="en-GB" sz="1050" b="0" i="0" kern="1200" noProof="0">
                          <a:solidFill>
                            <a:schemeClr val="tx1"/>
                          </a:solidFill>
                          <a:latin typeface="Calibri Light" panose="020F0302020204030204" pitchFamily="34" charset="0"/>
                          <a:cs typeface="Calibri Light" panose="020F0302020204030204" pitchFamily="34" charset="0"/>
                        </a:rPr>
                        <a:t>Service configuration data</a:t>
                      </a:r>
                    </a:p>
                  </a:txBody>
                  <a:tcPr/>
                </a:tc>
                <a:tc>
                  <a:txBody>
                    <a:bodyPr/>
                    <a:lstStyle/>
                    <a:p>
                      <a:endParaRPr lang="en-GB" sz="105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050" b="0" i="0" kern="1200" noProof="0" dirty="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947477457"/>
                  </a:ext>
                </a:extLst>
              </a:tr>
            </a:tbl>
          </a:graphicData>
        </a:graphic>
      </p:graphicFrame>
      <p:sp>
        <p:nvSpPr>
          <p:cNvPr id="4" name="textruta 3">
            <a:extLst>
              <a:ext uri="{FF2B5EF4-FFF2-40B4-BE49-F238E27FC236}">
                <a16:creationId xmlns:a16="http://schemas.microsoft.com/office/drawing/2014/main" id="{AF3D9051-9EC1-A641-9D39-449E9D41EFC7}"/>
              </a:ext>
            </a:extLst>
          </p:cNvPr>
          <p:cNvSpPr txBox="1"/>
          <p:nvPr/>
        </p:nvSpPr>
        <p:spPr>
          <a:xfrm>
            <a:off x="457200" y="4290536"/>
            <a:ext cx="615874" cy="215444"/>
          </a:xfrm>
          <a:prstGeom prst="rect">
            <a:avLst/>
          </a:prstGeom>
          <a:noFill/>
        </p:spPr>
        <p:txBody>
          <a:bodyPr wrap="none" rtlCol="0">
            <a:spAutoFit/>
          </a:bodyPr>
          <a:lstStyle/>
          <a:p>
            <a:r>
              <a:rPr lang="en-GB" sz="800" dirty="0"/>
              <a:t>Table 3.1</a:t>
            </a:r>
            <a:endParaRPr lang="sv-SE" sz="800" dirty="0"/>
          </a:p>
        </p:txBody>
      </p:sp>
    </p:spTree>
    <p:extLst>
      <p:ext uri="{BB962C8B-B14F-4D97-AF65-F5344CB8AC3E}">
        <p14:creationId xmlns:p14="http://schemas.microsoft.com/office/powerpoint/2010/main" val="22762639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r>
              <a:rPr lang="en-GB"/>
              <a:t>Proactive problem identification process</a:t>
            </a:r>
          </a:p>
        </p:txBody>
      </p:sp>
      <p:pic>
        <p:nvPicPr>
          <p:cNvPr id="7169" name="Picture 1" descr="page13image51249360">
            <a:extLst>
              <a:ext uri="{FF2B5EF4-FFF2-40B4-BE49-F238E27FC236}">
                <a16:creationId xmlns:a16="http://schemas.microsoft.com/office/drawing/2014/main" id="{25FE3C01-82B7-4948-BA59-FDBFD3CC35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4473" y="1496259"/>
            <a:ext cx="6022994" cy="2865407"/>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CF1B53DC-282B-8C40-A0A8-CC4B2C76AF70}"/>
              </a:ext>
            </a:extLst>
          </p:cNvPr>
          <p:cNvSpPr/>
          <p:nvPr/>
        </p:nvSpPr>
        <p:spPr>
          <a:xfrm>
            <a:off x="1247958" y="4177000"/>
            <a:ext cx="740908" cy="230832"/>
          </a:xfrm>
          <a:prstGeom prst="rect">
            <a:avLst/>
          </a:prstGeom>
        </p:spPr>
        <p:txBody>
          <a:bodyPr wrap="none">
            <a:spAutoFit/>
          </a:bodyPr>
          <a:lstStyle/>
          <a:p>
            <a:r>
              <a:rPr lang="en-GB" sz="900">
                <a:latin typeface="TrebuchetMS" panose="020B0603020202020204" pitchFamily="34" charset="0"/>
              </a:rPr>
              <a:t>Figure 3.2 </a:t>
            </a:r>
            <a:endParaRPr lang="en-GB" sz="900"/>
          </a:p>
        </p:txBody>
      </p:sp>
    </p:spTree>
    <p:extLst>
      <p:ext uri="{BB962C8B-B14F-4D97-AF65-F5344CB8AC3E}">
        <p14:creationId xmlns:p14="http://schemas.microsoft.com/office/powerpoint/2010/main" val="201235464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a:bodyPr>
          <a:lstStyle/>
          <a:p>
            <a:r>
              <a:rPr lang="en-GB"/>
              <a:t>Problem registration</a:t>
            </a:r>
          </a:p>
        </p:txBody>
      </p:sp>
      <p:sp>
        <p:nvSpPr>
          <p:cNvPr id="7" name="Rektangel 6">
            <a:extLst>
              <a:ext uri="{FF2B5EF4-FFF2-40B4-BE49-F238E27FC236}">
                <a16:creationId xmlns:a16="http://schemas.microsoft.com/office/drawing/2014/main" id="{0CCDC0B6-8A6B-2948-8843-03F7AA4BD1B2}"/>
              </a:ext>
            </a:extLst>
          </p:cNvPr>
          <p:cNvSpPr/>
          <p:nvPr/>
        </p:nvSpPr>
        <p:spPr>
          <a:xfrm>
            <a:off x="558800" y="1287191"/>
            <a:ext cx="8107680" cy="3323987"/>
          </a:xfrm>
          <a:prstGeom prst="rect">
            <a:avLst/>
          </a:prstGeom>
        </p:spPr>
        <p:txBody>
          <a:bodyPr wrap="square">
            <a:spAutoFit/>
          </a:bodyPr>
          <a:lstStyle/>
          <a:p>
            <a:r>
              <a:rPr lang="en-GB" sz="1400" b="1" dirty="0">
                <a:latin typeface="Calibri Light" panose="020F0302020204030204" pitchFamily="34" charset="0"/>
                <a:cs typeface="Calibri Light" panose="020F0302020204030204" pitchFamily="34" charset="0"/>
              </a:rPr>
              <a:t>Who can register a problem?</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There are several approaches to assigning responsibility for problem registration.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One approach is to encourage every specialist to initiate and register problems. This would increase the number of improvements and improve the visibility of the errors in the organization’s products.</a:t>
            </a:r>
          </a:p>
          <a:p>
            <a:r>
              <a:rPr lang="en-GB" sz="1400" dirty="0">
                <a:latin typeface="Calibri Light" panose="020F0302020204030204" pitchFamily="34" charset="0"/>
                <a:cs typeface="Calibri Light" panose="020F0302020204030204" pitchFamily="34" charset="0"/>
              </a:rPr>
              <a:t>However, this may significantly increase the number of registered problems that nobody works with or that are incorrectly categorized.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To prevent this, some organizations prefer to make one or more roles responsible for the initial filtering of the potential problems and for registering them. This approach may be effective as long as those in the roles have the resources they need, and can process information from various sources consistently and transparently.</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Organizations can combine these approaches (and others) to balance the scope, throughput, and efficiency of problem identification</a:t>
            </a:r>
          </a:p>
        </p:txBody>
      </p:sp>
    </p:spTree>
    <p:extLst>
      <p:ext uri="{BB962C8B-B14F-4D97-AF65-F5344CB8AC3E}">
        <p14:creationId xmlns:p14="http://schemas.microsoft.com/office/powerpoint/2010/main" val="5391069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fontScale="90000"/>
          </a:bodyPr>
          <a:lstStyle/>
          <a:p>
            <a:br>
              <a:rPr lang="en-GB" dirty="0"/>
            </a:br>
            <a:r>
              <a:rPr lang="en-GB" dirty="0"/>
              <a:t>Reactive problem identification – process activities, inputs and outputs</a:t>
            </a:r>
          </a:p>
        </p:txBody>
      </p:sp>
      <p:graphicFrame>
        <p:nvGraphicFramePr>
          <p:cNvPr id="3" name="Tabell 2">
            <a:extLst>
              <a:ext uri="{FF2B5EF4-FFF2-40B4-BE49-F238E27FC236}">
                <a16:creationId xmlns:a16="http://schemas.microsoft.com/office/drawing/2014/main" id="{12F6654F-4E9C-0B42-9BEE-B6A5C17B7E2D}"/>
              </a:ext>
            </a:extLst>
          </p:cNvPr>
          <p:cNvGraphicFramePr>
            <a:graphicFrameLocks noGrp="1"/>
          </p:cNvGraphicFramePr>
          <p:nvPr>
            <p:extLst>
              <p:ext uri="{D42A27DB-BD31-4B8C-83A1-F6EECF244321}">
                <p14:modId xmlns:p14="http://schemas.microsoft.com/office/powerpoint/2010/main" val="2733762308"/>
              </p:ext>
            </p:extLst>
          </p:nvPr>
        </p:nvGraphicFramePr>
        <p:xfrm>
          <a:off x="457200" y="1926934"/>
          <a:ext cx="8070574" cy="2321560"/>
        </p:xfrm>
        <a:graphic>
          <a:graphicData uri="http://schemas.openxmlformats.org/drawingml/2006/table">
            <a:tbl>
              <a:tblPr firstRow="1" bandRow="1">
                <a:tableStyleId>{5C22544A-7EE6-4342-B048-85BDC9FD1C3A}</a:tableStyleId>
              </a:tblPr>
              <a:tblGrid>
                <a:gridCol w="2924864">
                  <a:extLst>
                    <a:ext uri="{9D8B030D-6E8A-4147-A177-3AD203B41FA5}">
                      <a16:colId xmlns:a16="http://schemas.microsoft.com/office/drawing/2014/main" val="1846640161"/>
                    </a:ext>
                  </a:extLst>
                </a:gridCol>
                <a:gridCol w="2087717">
                  <a:extLst>
                    <a:ext uri="{9D8B030D-6E8A-4147-A177-3AD203B41FA5}">
                      <a16:colId xmlns:a16="http://schemas.microsoft.com/office/drawing/2014/main" val="199659615"/>
                    </a:ext>
                  </a:extLst>
                </a:gridCol>
                <a:gridCol w="3057993">
                  <a:extLst>
                    <a:ext uri="{9D8B030D-6E8A-4147-A177-3AD203B41FA5}">
                      <a16:colId xmlns:a16="http://schemas.microsoft.com/office/drawing/2014/main" val="2637995737"/>
                    </a:ext>
                  </a:extLst>
                </a:gridCol>
              </a:tblGrid>
              <a:tr h="370840">
                <a:tc>
                  <a:txBody>
                    <a:bodyPr/>
                    <a:lstStyle/>
                    <a:p>
                      <a:r>
                        <a:rPr lang="en-GB" sz="1400" b="1" i="0" kern="1200" noProof="0" dirty="0">
                          <a:solidFill>
                            <a:schemeClr val="bg1"/>
                          </a:solidFill>
                          <a:latin typeface="Calibri Light" panose="020F0302020204030204" pitchFamily="34" charset="0"/>
                          <a:cs typeface="Calibri Light" panose="020F0302020204030204" pitchFamily="34" charset="0"/>
                        </a:rPr>
                        <a:t>Key inputs</a:t>
                      </a:r>
                    </a:p>
                  </a:txBody>
                  <a:tcPr/>
                </a:tc>
                <a:tc>
                  <a:txBody>
                    <a:bodyPr/>
                    <a:lstStyle/>
                    <a:p>
                      <a:r>
                        <a:rPr lang="en-GB" sz="1400" b="1" i="0" kern="1200" noProof="0" dirty="0">
                          <a:solidFill>
                            <a:schemeClr val="bg1"/>
                          </a:solidFill>
                          <a:latin typeface="Calibri Light" panose="020F0302020204030204" pitchFamily="34" charset="0"/>
                          <a:cs typeface="Calibri Light" panose="020F0302020204030204" pitchFamily="34" charset="0"/>
                        </a:rPr>
                        <a:t>Activities</a:t>
                      </a:r>
                    </a:p>
                  </a:txBody>
                  <a:tcPr/>
                </a:tc>
                <a:tc>
                  <a:txBody>
                    <a:bodyPr/>
                    <a:lstStyle/>
                    <a:p>
                      <a:r>
                        <a:rPr lang="en-GB" sz="1400" b="1" i="0" kern="1200" noProof="0" dirty="0">
                          <a:solidFill>
                            <a:schemeClr val="bg1"/>
                          </a:solidFill>
                          <a:latin typeface="Calibri Light" panose="020F0302020204030204" pitchFamily="34" charset="0"/>
                          <a:cs typeface="Calibri Light" panose="020F0302020204030204" pitchFamily="34" charset="0"/>
                        </a:rPr>
                        <a:t>Key outputs</a:t>
                      </a:r>
                    </a:p>
                  </a:txBody>
                  <a:tcPr/>
                </a:tc>
                <a:extLst>
                  <a:ext uri="{0D108BD9-81ED-4DB2-BD59-A6C34878D82A}">
                    <a16:rowId xmlns:a16="http://schemas.microsoft.com/office/drawing/2014/main" val="3423219099"/>
                  </a:ext>
                </a:extLst>
              </a:tr>
              <a:tr h="214017">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Information about ongoing incidents</a:t>
                      </a:r>
                    </a:p>
                  </a:txBody>
                  <a:tcPr/>
                </a:tc>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Problem registration</a:t>
                      </a:r>
                    </a:p>
                  </a:txBody>
                  <a:tcPr/>
                </a:tc>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Problem records</a:t>
                      </a:r>
                    </a:p>
                  </a:txBody>
                  <a:tcPr/>
                </a:tc>
                <a:extLst>
                  <a:ext uri="{0D108BD9-81ED-4DB2-BD59-A6C34878D82A}">
                    <a16:rowId xmlns:a16="http://schemas.microsoft.com/office/drawing/2014/main" val="2428256938"/>
                  </a:ext>
                </a:extLst>
              </a:tr>
              <a:tr h="243446">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Incident records and reports </a:t>
                      </a:r>
                    </a:p>
                  </a:txBody>
                  <a:tcPr/>
                </a:tc>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Initial problem categorization and assignment</a:t>
                      </a: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982107483"/>
                  </a:ext>
                </a:extLst>
              </a:tr>
              <a:tr h="178282">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Monitoring data</a:t>
                      </a: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25838766"/>
                  </a:ext>
                </a:extLst>
              </a:tr>
              <a:tr h="249752">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Service configuration data</a:t>
                      </a: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46179511"/>
                  </a:ext>
                </a:extLst>
              </a:tr>
              <a:tr h="205828">
                <a:tc>
                  <a:txBody>
                    <a:bodyPr/>
                    <a:lstStyle/>
                    <a:p>
                      <a:r>
                        <a:rPr lang="en-GB" sz="1400" b="0" i="0" kern="1200" noProof="0">
                          <a:solidFill>
                            <a:schemeClr val="tx1"/>
                          </a:solidFill>
                          <a:latin typeface="Calibri Light" panose="020F0302020204030204" pitchFamily="34" charset="0"/>
                          <a:cs typeface="Calibri Light" panose="020F0302020204030204" pitchFamily="34" charset="0"/>
                        </a:rPr>
                        <a:t>Service level agreements (SLAs)</a:t>
                      </a:r>
                    </a:p>
                  </a:txBody>
                  <a:tcPr/>
                </a:tc>
                <a:tc>
                  <a:txBody>
                    <a:bodyPr/>
                    <a:lstStyle/>
                    <a:p>
                      <a:endParaRPr lang="en-GB" sz="1400" b="0" i="0" kern="1200" noProof="0">
                        <a:solidFill>
                          <a:schemeClr val="tx1"/>
                        </a:solidFill>
                        <a:latin typeface="Calibri Light" panose="020F0302020204030204" pitchFamily="34" charset="0"/>
                        <a:cs typeface="Calibri Light" panose="020F0302020204030204" pitchFamily="34" charset="0"/>
                      </a:endParaRPr>
                    </a:p>
                  </a:txBody>
                  <a:tcPr/>
                </a:tc>
                <a:tc>
                  <a:txBody>
                    <a:bodyPr/>
                    <a:lstStyle/>
                    <a:p>
                      <a:endParaRPr lang="en-GB" sz="1400" b="0" i="0" kern="1200" noProof="0" dirty="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63011794"/>
                  </a:ext>
                </a:extLst>
              </a:tr>
            </a:tbl>
          </a:graphicData>
        </a:graphic>
      </p:graphicFrame>
      <p:sp>
        <p:nvSpPr>
          <p:cNvPr id="4" name="textruta 3">
            <a:extLst>
              <a:ext uri="{FF2B5EF4-FFF2-40B4-BE49-F238E27FC236}">
                <a16:creationId xmlns:a16="http://schemas.microsoft.com/office/drawing/2014/main" id="{AF3D9051-9EC1-A641-9D39-449E9D41EFC7}"/>
              </a:ext>
            </a:extLst>
          </p:cNvPr>
          <p:cNvSpPr txBox="1"/>
          <p:nvPr/>
        </p:nvSpPr>
        <p:spPr>
          <a:xfrm>
            <a:off x="444843" y="4256353"/>
            <a:ext cx="615874" cy="215444"/>
          </a:xfrm>
          <a:prstGeom prst="rect">
            <a:avLst/>
          </a:prstGeom>
          <a:noFill/>
        </p:spPr>
        <p:txBody>
          <a:bodyPr wrap="none" rtlCol="0">
            <a:spAutoFit/>
          </a:bodyPr>
          <a:lstStyle/>
          <a:p>
            <a:r>
              <a:rPr lang="en-GB" sz="800" dirty="0"/>
              <a:t>Table 3.4</a:t>
            </a:r>
            <a:endParaRPr lang="sv-SE" sz="800" dirty="0"/>
          </a:p>
        </p:txBody>
      </p:sp>
    </p:spTree>
    <p:extLst>
      <p:ext uri="{BB962C8B-B14F-4D97-AF65-F5344CB8AC3E}">
        <p14:creationId xmlns:p14="http://schemas.microsoft.com/office/powerpoint/2010/main" val="354113506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normAutofit/>
          </a:bodyPr>
          <a:lstStyle/>
          <a:p>
            <a:r>
              <a:rPr lang="en-GB"/>
              <a:t>Reactive problem identification</a:t>
            </a:r>
          </a:p>
        </p:txBody>
      </p:sp>
      <p:pic>
        <p:nvPicPr>
          <p:cNvPr id="9217" name="Picture 1" descr="page16image51094672">
            <a:extLst>
              <a:ext uri="{FF2B5EF4-FFF2-40B4-BE49-F238E27FC236}">
                <a16:creationId xmlns:a16="http://schemas.microsoft.com/office/drawing/2014/main" id="{B3AD30A1-6DC0-5D4A-8EC6-690FFBE4C2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7714" y="1564641"/>
            <a:ext cx="5031739" cy="278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FADC505C-2C65-554A-849E-1D5026BB1AC8}"/>
              </a:ext>
            </a:extLst>
          </p:cNvPr>
          <p:cNvSpPr txBox="1"/>
          <p:nvPr/>
        </p:nvSpPr>
        <p:spPr>
          <a:xfrm>
            <a:off x="2477714" y="4349361"/>
            <a:ext cx="736099" cy="230832"/>
          </a:xfrm>
          <a:prstGeom prst="rect">
            <a:avLst/>
          </a:prstGeom>
          <a:noFill/>
        </p:spPr>
        <p:txBody>
          <a:bodyPr wrap="none" rtlCol="0">
            <a:spAutoFit/>
          </a:bodyPr>
          <a:lstStyle/>
          <a:p>
            <a:r>
              <a:rPr lang="en-GB" sz="900" dirty="0"/>
              <a:t>Figure 3.3 </a:t>
            </a:r>
          </a:p>
        </p:txBody>
      </p:sp>
    </p:spTree>
    <p:extLst>
      <p:ext uri="{BB962C8B-B14F-4D97-AF65-F5344CB8AC3E}">
        <p14:creationId xmlns:p14="http://schemas.microsoft.com/office/powerpoint/2010/main" val="272974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Deliver and support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Obtain/build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Design and transition</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Engage</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Which value chain activity includes negotiation of contracts and agreements with suppliers and partners?</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8154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lstStyle/>
          <a:p>
            <a:r>
              <a:rPr lang="en-GB" dirty="0"/>
              <a:t>Knowledge management - purpose</a:t>
            </a:r>
          </a:p>
        </p:txBody>
      </p:sp>
      <p:sp>
        <p:nvSpPr>
          <p:cNvPr id="8" name="Rektangel 7">
            <a:extLst>
              <a:ext uri="{FF2B5EF4-FFF2-40B4-BE49-F238E27FC236}">
                <a16:creationId xmlns:a16="http://schemas.microsoft.com/office/drawing/2014/main" id="{70711312-627D-9842-8A53-EFB381862BD4}"/>
              </a:ext>
            </a:extLst>
          </p:cNvPr>
          <p:cNvSpPr/>
          <p:nvPr/>
        </p:nvSpPr>
        <p:spPr>
          <a:xfrm>
            <a:off x="457200" y="1452880"/>
            <a:ext cx="8666480" cy="2246769"/>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knowledge management practice is a way of transforming information and organizational intellectual capital into persistent value for employees and service consumers. This practice aims to provide the right information to the right people at the right moment to build an evolutionary environment where: </a:t>
            </a:r>
          </a:p>
          <a:p>
            <a:endParaRPr lang="en-GB" sz="1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absorptive capacity is continually improved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people are eager to learn new knowledge, unlearn old knowledge, and gain and share their experience and insights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decision-making capabilities are improved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an adaptive change culture exists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performance improves, supporting the organizational strategy </a:t>
            </a:r>
          </a:p>
          <a:p>
            <a:pPr marL="285750" indent="-2857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data-driven and insight-driven approaches are used throughout the organization</a:t>
            </a:r>
            <a:r>
              <a:rPr lang="en-GB" sz="1400" dirty="0"/>
              <a:t>. </a:t>
            </a:r>
          </a:p>
        </p:txBody>
      </p:sp>
    </p:spTree>
    <p:extLst>
      <p:ext uri="{BB962C8B-B14F-4D97-AF65-F5344CB8AC3E}">
        <p14:creationId xmlns:p14="http://schemas.microsoft.com/office/powerpoint/2010/main" val="128444603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a:xfrm>
            <a:off x="406400" y="231507"/>
            <a:ext cx="6689875" cy="857250"/>
          </a:xfrm>
        </p:spPr>
        <p:txBody>
          <a:bodyPr>
            <a:normAutofit fontScale="90000"/>
          </a:bodyPr>
          <a:lstStyle/>
          <a:p>
            <a:r>
              <a:rPr lang="en-GB" dirty="0"/>
              <a:t>SECI model of knowledge dimensions</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148080"/>
            <a:ext cx="8571344" cy="3231654"/>
          </a:xfrm>
          <a:prstGeom prst="rect">
            <a:avLst/>
          </a:prstGeom>
        </p:spPr>
        <p:txBody>
          <a:bodyPr wrap="square">
            <a:spAutoFit/>
          </a:bodyPr>
          <a:lstStyle/>
          <a:p>
            <a:r>
              <a:rPr lang="en-GB" sz="1200" dirty="0">
                <a:latin typeface="Calibri Light" panose="020F0302020204030204" pitchFamily="34" charset="0"/>
                <a:cs typeface="Calibri Light" panose="020F0302020204030204" pitchFamily="34" charset="0"/>
              </a:rPr>
              <a:t>To provide informational support for innovations and an adaptive change culture, organizations should continuously develop their absorptive capacity through creating and using new knowledge. A knowledge management models that can be used for this purpose is the SECI model5. </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 socialization, externalization, combination, internalization (SECI) model of knowledge dimension was developed by </a:t>
            </a:r>
            <a:r>
              <a:rPr lang="en-GB" sz="1200" dirty="0" err="1">
                <a:latin typeface="Calibri Light" panose="020F0302020204030204" pitchFamily="34" charset="0"/>
                <a:cs typeface="Calibri Light" panose="020F0302020204030204" pitchFamily="34" charset="0"/>
              </a:rPr>
              <a:t>Ikujiro</a:t>
            </a:r>
            <a:r>
              <a:rPr lang="en-GB" sz="1200" dirty="0">
                <a:latin typeface="Calibri Light" panose="020F0302020204030204" pitchFamily="34" charset="0"/>
                <a:cs typeface="Calibri Light" panose="020F0302020204030204" pitchFamily="34" charset="0"/>
              </a:rPr>
              <a:t> Nonaka and refined by </a:t>
            </a:r>
            <a:r>
              <a:rPr lang="en-GB" sz="1200" dirty="0" err="1">
                <a:latin typeface="Calibri Light" panose="020F0302020204030204" pitchFamily="34" charset="0"/>
                <a:cs typeface="Calibri Light" panose="020F0302020204030204" pitchFamily="34" charset="0"/>
              </a:rPr>
              <a:t>Hirotaka</a:t>
            </a:r>
            <a:r>
              <a:rPr lang="en-GB" sz="1200" dirty="0">
                <a:latin typeface="Calibri Light" panose="020F0302020204030204" pitchFamily="34" charset="0"/>
                <a:cs typeface="Calibri Light" panose="020F0302020204030204" pitchFamily="34" charset="0"/>
              </a:rPr>
              <a:t> Takeuchi. It is used to described knowledge sharing and the transformation process at any level of an organization. </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 model is based on </a:t>
            </a:r>
            <a:r>
              <a:rPr lang="en-GB" sz="1200" b="1" dirty="0">
                <a:latin typeface="Calibri Light" panose="020F0302020204030204" pitchFamily="34" charset="0"/>
                <a:cs typeface="Calibri Light" panose="020F0302020204030204" pitchFamily="34" charset="0"/>
              </a:rPr>
              <a:t>two types of knowledge</a:t>
            </a:r>
            <a:r>
              <a:rPr lang="en-GB" sz="1200" dirty="0">
                <a:latin typeface="Calibri Light" panose="020F0302020204030204" pitchFamily="34" charset="0"/>
                <a:cs typeface="Calibri Light" panose="020F0302020204030204" pitchFamily="34" charset="0"/>
              </a:rPr>
              <a:t>, explicit and tacit: </a:t>
            </a:r>
          </a:p>
          <a:p>
            <a:pPr marL="171450" indent="-171450">
              <a:buFont typeface="Arial" panose="020B0604020202020204" pitchFamily="34" charset="0"/>
              <a:buChar char="•"/>
            </a:pPr>
            <a:r>
              <a:rPr lang="en-GB" sz="1200" dirty="0">
                <a:latin typeface="Calibri Light" panose="020F0302020204030204" pitchFamily="34" charset="0"/>
                <a:cs typeface="Calibri Light" panose="020F0302020204030204" pitchFamily="34" charset="0"/>
              </a:rPr>
              <a:t>Explicit knowledge can be transferred to others, codified, assessed, verbalized, and stored. It includes information from books, databases, descriptions, and so on. </a:t>
            </a:r>
          </a:p>
          <a:p>
            <a:pPr marL="171450" indent="-171450">
              <a:buFont typeface="Arial" panose="020B0604020202020204" pitchFamily="34" charset="0"/>
              <a:buChar char="•"/>
            </a:pPr>
            <a:r>
              <a:rPr lang="en-GB" sz="1200" dirty="0">
                <a:latin typeface="Calibri Light" panose="020F0302020204030204" pitchFamily="34" charset="0"/>
                <a:cs typeface="Calibri Light" panose="020F0302020204030204" pitchFamily="34" charset="0"/>
              </a:rPr>
              <a:t>Tacit knowledge is difficult to transfer to others, difficult to express, codify, and assess. It is based on experience, values, capabilities, and skills. </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It also considers </a:t>
            </a:r>
            <a:r>
              <a:rPr lang="en-GB" sz="1200" b="1" dirty="0">
                <a:latin typeface="Calibri Light" panose="020F0302020204030204" pitchFamily="34" charset="0"/>
                <a:cs typeface="Calibri Light" panose="020F0302020204030204" pitchFamily="34" charset="0"/>
              </a:rPr>
              <a:t>two dimensions for knowledge creation</a:t>
            </a:r>
            <a:r>
              <a:rPr lang="en-GB" sz="1200" dirty="0">
                <a:latin typeface="Calibri Light" panose="020F0302020204030204" pitchFamily="34" charset="0"/>
                <a:cs typeface="Calibri Light" panose="020F0302020204030204" pitchFamily="34" charset="0"/>
              </a:rPr>
              <a:t>:</a:t>
            </a:r>
          </a:p>
          <a:p>
            <a:pPr marL="171450" indent="-171450">
              <a:buFont typeface="Arial" panose="020B0604020202020204" pitchFamily="34" charset="0"/>
              <a:buChar char="•"/>
            </a:pPr>
            <a:r>
              <a:rPr lang="en-GB" sz="1200" dirty="0">
                <a:latin typeface="Calibri Light" panose="020F0302020204030204" pitchFamily="34" charset="0"/>
                <a:cs typeface="Calibri Light" panose="020F0302020204030204" pitchFamily="34" charset="0"/>
              </a:rPr>
              <a:t>The conversion of tacit knowledge to explicit knowledge and vice versa. </a:t>
            </a:r>
          </a:p>
          <a:p>
            <a:pPr marL="171450" indent="-171450">
              <a:buFont typeface="Arial" panose="020B0604020202020204" pitchFamily="34" charset="0"/>
              <a:buChar char="•"/>
            </a:pPr>
            <a:r>
              <a:rPr lang="en-GB" sz="1200" dirty="0">
                <a:latin typeface="Calibri Light" panose="020F0302020204030204" pitchFamily="34" charset="0"/>
                <a:cs typeface="Calibri Light" panose="020F0302020204030204" pitchFamily="34" charset="0"/>
              </a:rPr>
              <a:t>The transfer of knowledge from an individual to groups/organizations.</a:t>
            </a:r>
          </a:p>
        </p:txBody>
      </p:sp>
    </p:spTree>
    <p:extLst>
      <p:ext uri="{BB962C8B-B14F-4D97-AF65-F5344CB8AC3E}">
        <p14:creationId xmlns:p14="http://schemas.microsoft.com/office/powerpoint/2010/main" val="27847963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a:xfrm>
            <a:off x="457198" y="225879"/>
            <a:ext cx="6689875" cy="857250"/>
          </a:xfrm>
        </p:spPr>
        <p:txBody>
          <a:bodyPr>
            <a:normAutofit fontScale="90000"/>
          </a:bodyPr>
          <a:lstStyle/>
          <a:p>
            <a:r>
              <a:rPr lang="en-GB" dirty="0"/>
              <a:t>SECI model of knowledge dimensions</a:t>
            </a:r>
          </a:p>
        </p:txBody>
      </p:sp>
      <p:graphicFrame>
        <p:nvGraphicFramePr>
          <p:cNvPr id="3" name="Platshållare för innehåll 2">
            <a:extLst>
              <a:ext uri="{FF2B5EF4-FFF2-40B4-BE49-F238E27FC236}">
                <a16:creationId xmlns:a16="http://schemas.microsoft.com/office/drawing/2014/main" id="{F9DC4540-5A6A-5142-9239-724AB6BEABE4}"/>
              </a:ext>
            </a:extLst>
          </p:cNvPr>
          <p:cNvGraphicFramePr>
            <a:graphicFrameLocks noGrp="1"/>
          </p:cNvGraphicFramePr>
          <p:nvPr>
            <p:ph sz="half" idx="2"/>
          </p:nvPr>
        </p:nvGraphicFramePr>
        <p:xfrm>
          <a:off x="457199" y="1644650"/>
          <a:ext cx="4502427" cy="2702663"/>
        </p:xfrm>
        <a:graphic>
          <a:graphicData uri="http://schemas.openxmlformats.org/drawingml/2006/table">
            <a:tbl>
              <a:tblPr firstRow="1" bandRow="1">
                <a:tableStyleId>{5C22544A-7EE6-4342-B048-85BDC9FD1C3A}</a:tableStyleId>
              </a:tblPr>
              <a:tblGrid>
                <a:gridCol w="1294176">
                  <a:extLst>
                    <a:ext uri="{9D8B030D-6E8A-4147-A177-3AD203B41FA5}">
                      <a16:colId xmlns:a16="http://schemas.microsoft.com/office/drawing/2014/main" val="2166107226"/>
                    </a:ext>
                  </a:extLst>
                </a:gridCol>
                <a:gridCol w="3208251">
                  <a:extLst>
                    <a:ext uri="{9D8B030D-6E8A-4147-A177-3AD203B41FA5}">
                      <a16:colId xmlns:a16="http://schemas.microsoft.com/office/drawing/2014/main" val="3960645854"/>
                    </a:ext>
                  </a:extLst>
                </a:gridCol>
              </a:tblGrid>
              <a:tr h="380166">
                <a:tc>
                  <a:txBody>
                    <a:bodyPr/>
                    <a:lstStyle/>
                    <a:p>
                      <a:r>
                        <a:rPr lang="en-GB" sz="1050" kern="1200" noProof="0">
                          <a:solidFill>
                            <a:schemeClr val="bg1"/>
                          </a:solidFill>
                          <a:latin typeface="Calibri Light" panose="020F0302020204030204" pitchFamily="34" charset="0"/>
                          <a:ea typeface="+mn-ea"/>
                          <a:cs typeface="Calibri Light" panose="020F0302020204030204" pitchFamily="34" charset="0"/>
                        </a:rPr>
                        <a:t>Knowledge sharing type</a:t>
                      </a:r>
                    </a:p>
                  </a:txBody>
                  <a:tcPr/>
                </a:tc>
                <a:tc>
                  <a:txBody>
                    <a:bodyPr/>
                    <a:lstStyle/>
                    <a:p>
                      <a:r>
                        <a:rPr lang="en-GB" sz="1050" kern="1200" noProof="0" dirty="0">
                          <a:solidFill>
                            <a:schemeClr val="bg1"/>
                          </a:solidFill>
                          <a:latin typeface="Calibri Light" panose="020F0302020204030204" pitchFamily="34" charset="0"/>
                          <a:ea typeface="+mn-ea"/>
                          <a:cs typeface="Calibri Light" panose="020F0302020204030204" pitchFamily="34" charset="0"/>
                        </a:rPr>
                        <a:t>Description</a:t>
                      </a:r>
                    </a:p>
                  </a:txBody>
                  <a:tcPr/>
                </a:tc>
                <a:extLst>
                  <a:ext uri="{0D108BD9-81ED-4DB2-BD59-A6C34878D82A}">
                    <a16:rowId xmlns:a16="http://schemas.microsoft.com/office/drawing/2014/main" val="2789378675"/>
                  </a:ext>
                </a:extLst>
              </a:tr>
              <a:tr h="510268">
                <a:tc>
                  <a:txBody>
                    <a:bodyPr/>
                    <a:lstStyle/>
                    <a:p>
                      <a:r>
                        <a:rPr lang="en-GB" sz="1050" b="1" kern="1200" noProof="0" dirty="0">
                          <a:solidFill>
                            <a:schemeClr val="tx1"/>
                          </a:solidFill>
                          <a:latin typeface="Calibri Light" panose="020F0302020204030204" pitchFamily="34" charset="0"/>
                          <a:ea typeface="+mn-ea"/>
                          <a:cs typeface="Calibri Light" panose="020F0302020204030204" pitchFamily="34" charset="0"/>
                        </a:rPr>
                        <a:t>Socialization </a:t>
                      </a:r>
                    </a:p>
                    <a:p>
                      <a:r>
                        <a:rPr lang="en-GB" sz="1050" kern="1200" noProof="0" dirty="0">
                          <a:solidFill>
                            <a:schemeClr val="tx1"/>
                          </a:solidFill>
                          <a:latin typeface="Calibri Light" panose="020F0302020204030204" pitchFamily="34" charset="0"/>
                          <a:ea typeface="+mn-ea"/>
                          <a:cs typeface="Calibri Light" panose="020F0302020204030204" pitchFamily="34" charset="0"/>
                        </a:rPr>
                        <a:t>(tacit to tacit)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kern="1200" noProof="0" dirty="0">
                          <a:solidFill>
                            <a:schemeClr val="tx1"/>
                          </a:solidFill>
                          <a:latin typeface="Calibri Light" panose="020F0302020204030204" pitchFamily="34" charset="0"/>
                          <a:ea typeface="+mn-ea"/>
                          <a:cs typeface="Calibri Light" panose="020F0302020204030204" pitchFamily="34" charset="0"/>
                        </a:rPr>
                        <a:t>Sharing knowledge face-to-face or through experiences, such as coaching, meetings, and so on. </a:t>
                      </a:r>
                    </a:p>
                  </a:txBody>
                  <a:tcPr/>
                </a:tc>
                <a:extLst>
                  <a:ext uri="{0D108BD9-81ED-4DB2-BD59-A6C34878D82A}">
                    <a16:rowId xmlns:a16="http://schemas.microsoft.com/office/drawing/2014/main" val="3252924775"/>
                  </a:ext>
                </a:extLst>
              </a:tr>
              <a:tr h="399340">
                <a:tc>
                  <a:txBody>
                    <a:bodyPr/>
                    <a:lstStyle/>
                    <a:p>
                      <a:r>
                        <a:rPr lang="en-GB" sz="1050" b="1" kern="1200" noProof="0" dirty="0">
                          <a:solidFill>
                            <a:schemeClr val="tx1"/>
                          </a:solidFill>
                          <a:latin typeface="Calibri Light" panose="020F0302020204030204" pitchFamily="34" charset="0"/>
                          <a:ea typeface="+mn-ea"/>
                          <a:cs typeface="Calibri Light" panose="020F0302020204030204" pitchFamily="34" charset="0"/>
                        </a:rPr>
                        <a:t>Externalization </a:t>
                      </a:r>
                    </a:p>
                    <a:p>
                      <a:r>
                        <a:rPr lang="en-GB" sz="1050" kern="1200" noProof="0" dirty="0">
                          <a:solidFill>
                            <a:schemeClr val="tx1"/>
                          </a:solidFill>
                          <a:latin typeface="Calibri Light" panose="020F0302020204030204" pitchFamily="34" charset="0"/>
                          <a:ea typeface="+mn-ea"/>
                          <a:cs typeface="Calibri Light" panose="020F0302020204030204" pitchFamily="34" charset="0"/>
                        </a:rPr>
                        <a:t>(tacit to explicit)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kern="1200" noProof="0" dirty="0">
                          <a:solidFill>
                            <a:schemeClr val="tx1"/>
                          </a:solidFill>
                          <a:latin typeface="Calibri Light" panose="020F0302020204030204" pitchFamily="34" charset="0"/>
                          <a:ea typeface="+mn-ea"/>
                          <a:cs typeface="Calibri Light" panose="020F0302020204030204" pitchFamily="34" charset="0"/>
                        </a:rPr>
                        <a:t>Describing the experience or formulating the process/guidelines </a:t>
                      </a:r>
                    </a:p>
                  </a:txBody>
                  <a:tcPr/>
                </a:tc>
                <a:extLst>
                  <a:ext uri="{0D108BD9-81ED-4DB2-BD59-A6C34878D82A}">
                    <a16:rowId xmlns:a16="http://schemas.microsoft.com/office/drawing/2014/main" val="1675196713"/>
                  </a:ext>
                </a:extLst>
              </a:tr>
              <a:tr h="526384">
                <a:tc>
                  <a:txBody>
                    <a:bodyPr/>
                    <a:lstStyle/>
                    <a:p>
                      <a:r>
                        <a:rPr lang="en-GB" sz="1050" b="1" kern="1200" noProof="0" dirty="0">
                          <a:solidFill>
                            <a:schemeClr val="tx1"/>
                          </a:solidFill>
                          <a:latin typeface="Calibri Light" panose="020F0302020204030204" pitchFamily="34" charset="0"/>
                          <a:ea typeface="+mn-ea"/>
                          <a:cs typeface="Calibri Light" panose="020F0302020204030204" pitchFamily="34" charset="0"/>
                        </a:rPr>
                        <a:t>Combination</a:t>
                      </a:r>
                    </a:p>
                    <a:p>
                      <a:r>
                        <a:rPr lang="en-GB" sz="1050" kern="1200" noProof="0" dirty="0">
                          <a:solidFill>
                            <a:schemeClr val="tx1"/>
                          </a:solidFill>
                          <a:latin typeface="Calibri Light" panose="020F0302020204030204" pitchFamily="34" charset="0"/>
                          <a:ea typeface="+mn-ea"/>
                          <a:cs typeface="Calibri Light" panose="020F0302020204030204" pitchFamily="34" charset="0"/>
                        </a:rPr>
                        <a:t>(explicit to explicit)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kern="1200" noProof="0" dirty="0">
                          <a:solidFill>
                            <a:schemeClr val="tx1"/>
                          </a:solidFill>
                          <a:latin typeface="Calibri Light" panose="020F0302020204030204" pitchFamily="34" charset="0"/>
                          <a:ea typeface="+mn-ea"/>
                          <a:cs typeface="Calibri Light" panose="020F0302020204030204" pitchFamily="34" charset="0"/>
                        </a:rPr>
                        <a:t>Combining, analysing, and presenting data from inside and outside an organization to form new knowledge. </a:t>
                      </a:r>
                    </a:p>
                  </a:txBody>
                  <a:tcPr/>
                </a:tc>
                <a:extLst>
                  <a:ext uri="{0D108BD9-81ED-4DB2-BD59-A6C34878D82A}">
                    <a16:rowId xmlns:a16="http://schemas.microsoft.com/office/drawing/2014/main" val="2818509082"/>
                  </a:ext>
                </a:extLst>
              </a:tr>
              <a:tr h="843051">
                <a:tc>
                  <a:txBody>
                    <a:bodyPr/>
                    <a:lstStyle/>
                    <a:p>
                      <a:r>
                        <a:rPr lang="en-GB" sz="1050" b="1" kern="1200" noProof="0" dirty="0">
                          <a:solidFill>
                            <a:schemeClr val="tx1"/>
                          </a:solidFill>
                          <a:latin typeface="Calibri Light" panose="020F0302020204030204" pitchFamily="34" charset="0"/>
                          <a:ea typeface="+mn-ea"/>
                          <a:cs typeface="Calibri Light" panose="020F0302020204030204" pitchFamily="34" charset="0"/>
                        </a:rPr>
                        <a:t>Internalization</a:t>
                      </a:r>
                      <a:r>
                        <a:rPr lang="en-GB" sz="1050" kern="1200" noProof="0" dirty="0">
                          <a:solidFill>
                            <a:schemeClr val="tx1"/>
                          </a:solidFill>
                          <a:latin typeface="Calibri Light" panose="020F0302020204030204" pitchFamily="34" charset="0"/>
                          <a:ea typeface="+mn-ea"/>
                          <a:cs typeface="Calibri Light" panose="020F0302020204030204" pitchFamily="34" charset="0"/>
                        </a:rPr>
                        <a:t> (explicit to tacit)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kern="1200" noProof="0" dirty="0">
                          <a:solidFill>
                            <a:schemeClr val="tx1"/>
                          </a:solidFill>
                          <a:latin typeface="Calibri Light" panose="020F0302020204030204" pitchFamily="34" charset="0"/>
                          <a:ea typeface="+mn-ea"/>
                          <a:cs typeface="Calibri Light" panose="020F0302020204030204" pitchFamily="34" charset="0"/>
                        </a:rPr>
                        <a:t>An individual develops their</a:t>
                      </a:r>
                      <a:br>
                        <a:rPr lang="en-GB" sz="1050" kern="1200" noProof="0" dirty="0">
                          <a:solidFill>
                            <a:schemeClr val="tx1"/>
                          </a:solidFill>
                          <a:latin typeface="Calibri Light" panose="020F0302020204030204" pitchFamily="34" charset="0"/>
                          <a:ea typeface="+mn-ea"/>
                          <a:cs typeface="Calibri Light" panose="020F0302020204030204" pitchFamily="34" charset="0"/>
                        </a:rPr>
                      </a:br>
                      <a:r>
                        <a:rPr lang="en-GB" sz="1050" kern="1200" noProof="0" dirty="0">
                          <a:solidFill>
                            <a:schemeClr val="tx1"/>
                          </a:solidFill>
                          <a:latin typeface="Calibri Light" panose="020F0302020204030204" pitchFamily="34" charset="0"/>
                          <a:ea typeface="+mn-ea"/>
                          <a:cs typeface="Calibri Light" panose="020F0302020204030204" pitchFamily="34" charset="0"/>
                        </a:rPr>
                        <a:t>knowledge independently or through formal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50" kern="1200" noProof="0" dirty="0">
                          <a:solidFill>
                            <a:schemeClr val="tx1"/>
                          </a:solidFill>
                          <a:latin typeface="Calibri Light" panose="020F0302020204030204" pitchFamily="34" charset="0"/>
                          <a:ea typeface="+mn-ea"/>
                          <a:cs typeface="Calibri Light" panose="020F0302020204030204" pitchFamily="34" charset="0"/>
                        </a:rPr>
                        <a:t>The development of knowledge is transformed into organizational knowledge assets. </a:t>
                      </a:r>
                    </a:p>
                  </a:txBody>
                  <a:tcPr/>
                </a:tc>
                <a:extLst>
                  <a:ext uri="{0D108BD9-81ED-4DB2-BD59-A6C34878D82A}">
                    <a16:rowId xmlns:a16="http://schemas.microsoft.com/office/drawing/2014/main" val="56755842"/>
                  </a:ext>
                </a:extLst>
              </a:tr>
            </a:tbl>
          </a:graphicData>
        </a:graphic>
      </p:graphicFrame>
      <p:sp>
        <p:nvSpPr>
          <p:cNvPr id="8" name="Rektangel 7">
            <a:extLst>
              <a:ext uri="{FF2B5EF4-FFF2-40B4-BE49-F238E27FC236}">
                <a16:creationId xmlns:a16="http://schemas.microsoft.com/office/drawing/2014/main" id="{70711312-627D-9842-8A53-EFB381862BD4}"/>
              </a:ext>
            </a:extLst>
          </p:cNvPr>
          <p:cNvSpPr/>
          <p:nvPr/>
        </p:nvSpPr>
        <p:spPr>
          <a:xfrm>
            <a:off x="457198" y="1161535"/>
            <a:ext cx="8520546" cy="276999"/>
          </a:xfrm>
          <a:prstGeom prst="rect">
            <a:avLst/>
          </a:prstGeom>
        </p:spPr>
        <p:txBody>
          <a:bodyPr wrap="square">
            <a:spAutoFit/>
          </a:bodyPr>
          <a:lstStyle/>
          <a:p>
            <a:r>
              <a:rPr lang="en-GB" sz="1200" dirty="0">
                <a:latin typeface="Calibri Light" panose="020F0302020204030204" pitchFamily="34" charset="0"/>
                <a:cs typeface="Calibri Light" panose="020F0302020204030204" pitchFamily="34" charset="0"/>
              </a:rPr>
              <a:t>The SECI model identifies four ways of how knowledge is combined, transferred, accepted, and shared. </a:t>
            </a:r>
          </a:p>
        </p:txBody>
      </p:sp>
      <p:pic>
        <p:nvPicPr>
          <p:cNvPr id="11265" name="Picture 1" descr="page9image51252896">
            <a:extLst>
              <a:ext uri="{FF2B5EF4-FFF2-40B4-BE49-F238E27FC236}">
                <a16:creationId xmlns:a16="http://schemas.microsoft.com/office/drawing/2014/main" id="{43DA6DC0-6F23-7349-9D48-6583F93147E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0444" y="1639526"/>
            <a:ext cx="3476357" cy="2702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age9image65574528">
            <a:extLst>
              <a:ext uri="{FF2B5EF4-FFF2-40B4-BE49-F238E27FC236}">
                <a16:creationId xmlns:a16="http://schemas.microsoft.com/office/drawing/2014/main" id="{ABBA7B0D-8722-A84F-9027-F5B4AF55D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335" y="-8772059"/>
            <a:ext cx="6629255" cy="45719"/>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innehåll 6">
            <a:extLst>
              <a:ext uri="{FF2B5EF4-FFF2-40B4-BE49-F238E27FC236}">
                <a16:creationId xmlns:a16="http://schemas.microsoft.com/office/drawing/2014/main" id="{87B061AF-B74C-E442-A21B-D137AD1F6069}"/>
              </a:ext>
            </a:extLst>
          </p:cNvPr>
          <p:cNvSpPr txBox="1">
            <a:spLocks/>
          </p:cNvSpPr>
          <p:nvPr/>
        </p:nvSpPr>
        <p:spPr bwMode="auto">
          <a:xfrm>
            <a:off x="7509453" y="299258"/>
            <a:ext cx="1468291"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Font typeface="Wingdings" charset="2"/>
              <a:buNone/>
              <a:defRPr sz="900" b="0" i="0" kern="120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l" defTabSz="457200" rtl="0" eaLnBrk="1" fontAlgn="base" hangingPunct="1">
              <a:spcBef>
                <a:spcPct val="20000"/>
              </a:spcBef>
              <a:spcAft>
                <a:spcPct val="0"/>
              </a:spcAft>
              <a:buFont typeface="Arial" charset="0"/>
              <a:buNone/>
              <a:defRPr sz="9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914400" indent="0" algn="l" defTabSz="457200" rtl="0" eaLnBrk="1" fontAlgn="base" hangingPunct="1">
              <a:spcBef>
                <a:spcPct val="20000"/>
              </a:spcBef>
              <a:spcAft>
                <a:spcPct val="0"/>
              </a:spcAft>
              <a:buFont typeface="Arial" charset="0"/>
              <a:buNone/>
              <a:defRPr sz="9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371600" indent="0" algn="l" defTabSz="457200" rtl="0" eaLnBrk="1" fontAlgn="base" hangingPunct="1">
              <a:spcBef>
                <a:spcPct val="20000"/>
              </a:spcBef>
              <a:spcAft>
                <a:spcPct val="0"/>
              </a:spcAft>
              <a:buFont typeface="Arial" charset="0"/>
              <a:buNone/>
              <a:defRPr sz="9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828800" indent="0" algn="l" defTabSz="457200" rtl="0" eaLnBrk="1" fontAlgn="base" hangingPunct="1">
              <a:spcBef>
                <a:spcPct val="20000"/>
              </a:spcBef>
              <a:spcAft>
                <a:spcPct val="0"/>
              </a:spcAft>
              <a:buFont typeface="Arial" charset="0"/>
              <a:buNone/>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Create, Deliver and Support</a:t>
            </a:r>
            <a:endParaRPr lang="sv-SE" dirty="0"/>
          </a:p>
        </p:txBody>
      </p:sp>
      <p:sp>
        <p:nvSpPr>
          <p:cNvPr id="11" name="textruta 10">
            <a:extLst>
              <a:ext uri="{FF2B5EF4-FFF2-40B4-BE49-F238E27FC236}">
                <a16:creationId xmlns:a16="http://schemas.microsoft.com/office/drawing/2014/main" id="{4A9F0583-BFAB-5D47-9A0B-364DC494E417}"/>
              </a:ext>
            </a:extLst>
          </p:cNvPr>
          <p:cNvSpPr txBox="1"/>
          <p:nvPr/>
        </p:nvSpPr>
        <p:spPr>
          <a:xfrm>
            <a:off x="457198" y="4360125"/>
            <a:ext cx="615874" cy="215444"/>
          </a:xfrm>
          <a:prstGeom prst="rect">
            <a:avLst/>
          </a:prstGeom>
          <a:noFill/>
        </p:spPr>
        <p:txBody>
          <a:bodyPr wrap="none" rtlCol="0">
            <a:spAutoFit/>
          </a:bodyPr>
          <a:lstStyle/>
          <a:p>
            <a:r>
              <a:rPr lang="en-GB" sz="800" dirty="0"/>
              <a:t>Table 2.1</a:t>
            </a:r>
            <a:endParaRPr lang="sv-SE" sz="800" dirty="0"/>
          </a:p>
        </p:txBody>
      </p:sp>
      <p:sp>
        <p:nvSpPr>
          <p:cNvPr id="12" name="textruta 11">
            <a:extLst>
              <a:ext uri="{FF2B5EF4-FFF2-40B4-BE49-F238E27FC236}">
                <a16:creationId xmlns:a16="http://schemas.microsoft.com/office/drawing/2014/main" id="{2C6527D2-DE70-0B43-B552-ABD91DEA72AA}"/>
              </a:ext>
            </a:extLst>
          </p:cNvPr>
          <p:cNvSpPr txBox="1"/>
          <p:nvPr/>
        </p:nvSpPr>
        <p:spPr>
          <a:xfrm>
            <a:off x="5210444" y="4364075"/>
            <a:ext cx="649537" cy="215444"/>
          </a:xfrm>
          <a:prstGeom prst="rect">
            <a:avLst/>
          </a:prstGeom>
          <a:noFill/>
        </p:spPr>
        <p:txBody>
          <a:bodyPr wrap="none" rtlCol="0">
            <a:spAutoFit/>
          </a:bodyPr>
          <a:lstStyle/>
          <a:p>
            <a:r>
              <a:rPr lang="en-GB" sz="800" dirty="0"/>
              <a:t>Figure 2.1</a:t>
            </a:r>
            <a:endParaRPr lang="sv-SE" sz="800" dirty="0"/>
          </a:p>
        </p:txBody>
      </p:sp>
    </p:spTree>
    <p:extLst>
      <p:ext uri="{BB962C8B-B14F-4D97-AF65-F5344CB8AC3E}">
        <p14:creationId xmlns:p14="http://schemas.microsoft.com/office/powerpoint/2010/main" val="42209986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lstStyle/>
          <a:p>
            <a:r>
              <a:rPr lang="en-GB" dirty="0"/>
              <a:t>Knowledge management - scope</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345013"/>
            <a:ext cx="8280400" cy="2462213"/>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knowledge management practice supports all value streams and can be used with any other practice as they all create and use data and knowledge. </a:t>
            </a:r>
          </a:p>
          <a:p>
            <a:endParaRPr lang="en-GB" sz="11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This practice is also aligned with training, skills development, learning, as well as innovation and research initiatives. The </a:t>
            </a:r>
            <a:r>
              <a:rPr lang="en-GB" sz="1400" b="1" dirty="0">
                <a:latin typeface="Calibri Light" panose="020F0302020204030204" pitchFamily="34" charset="0"/>
                <a:cs typeface="Calibri Light" panose="020F0302020204030204" pitchFamily="34" charset="0"/>
              </a:rPr>
              <a:t>scope</a:t>
            </a:r>
            <a:r>
              <a:rPr lang="en-GB" sz="1400" dirty="0">
                <a:latin typeface="Calibri Light" panose="020F0302020204030204" pitchFamily="34" charset="0"/>
                <a:cs typeface="Calibri Light" panose="020F0302020204030204" pitchFamily="34" charset="0"/>
              </a:rPr>
              <a:t> of the knowledge management practice includes: </a:t>
            </a:r>
          </a:p>
          <a:p>
            <a:endParaRPr lang="en-GB" sz="1100"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  Establishing an organization wide environment for effective information exchange and knowledge management,   </a:t>
            </a:r>
          </a:p>
          <a:p>
            <a:r>
              <a:rPr lang="en-GB" sz="1400" dirty="0">
                <a:latin typeface="Calibri Light" panose="020F0302020204030204" pitchFamily="34" charset="0"/>
                <a:cs typeface="Calibri Light" panose="020F0302020204030204" pitchFamily="34" charset="0"/>
              </a:rPr>
              <a:t>    including culture, techniques and procedures, and tools and skills. </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  Understanding knowledge assets and providing recommendations for their effective management and use. </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  Monitoring and improving effectiveness of knowledge use across the organization. </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  Discovering and providing information on demand, where no readily available knowledge is available. </a:t>
            </a:r>
          </a:p>
        </p:txBody>
      </p:sp>
      <p:sp>
        <p:nvSpPr>
          <p:cNvPr id="9" name="Platshållare för innehåll 2">
            <a:extLst>
              <a:ext uri="{FF2B5EF4-FFF2-40B4-BE49-F238E27FC236}">
                <a16:creationId xmlns:a16="http://schemas.microsoft.com/office/drawing/2014/main" id="{AFB24C26-6194-0B4C-ACC8-A58F94AE838B}"/>
              </a:ext>
            </a:extLst>
          </p:cNvPr>
          <p:cNvSpPr txBox="1">
            <a:spLocks/>
          </p:cNvSpPr>
          <p:nvPr/>
        </p:nvSpPr>
        <p:spPr bwMode="auto">
          <a:xfrm>
            <a:off x="543698" y="3819583"/>
            <a:ext cx="8068962" cy="716274"/>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knowledge management practice, but they are still closely related. Practices combine activities through value streams to deliver value.</a:t>
            </a:r>
          </a:p>
        </p:txBody>
      </p:sp>
    </p:spTree>
    <p:extLst>
      <p:ext uri="{BB962C8B-B14F-4D97-AF65-F5344CB8AC3E}">
        <p14:creationId xmlns:p14="http://schemas.microsoft.com/office/powerpoint/2010/main" val="162205655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lstStyle/>
          <a:p>
            <a:r>
              <a:rPr lang="en-GB" dirty="0"/>
              <a:t>Knowledge management - PSF’s</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550246"/>
            <a:ext cx="8520544" cy="1323439"/>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The knowledge management practice includes the following PSFs:</a:t>
            </a:r>
            <a:br>
              <a:rPr lang="en-GB" sz="1600" dirty="0">
                <a:latin typeface="Calibri Light" panose="020F0302020204030204" pitchFamily="34" charset="0"/>
                <a:cs typeface="Calibri Light" panose="020F0302020204030204" pitchFamily="34" charset="0"/>
              </a:rPr>
            </a:br>
            <a:endParaRPr lang="en-GB" sz="16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600" b="1" dirty="0">
                <a:latin typeface="Calibri Light" panose="020F0302020204030204" pitchFamily="34" charset="0"/>
                <a:cs typeface="Calibri Light" panose="020F0302020204030204" pitchFamily="34" charset="0"/>
              </a:rPr>
              <a:t>Creation and maintenance of a culture of effective sharing and the application of valuable knowledge across the organization. </a:t>
            </a:r>
          </a:p>
          <a:p>
            <a:pPr marL="171450" indent="-171450">
              <a:buFont typeface="Arial" panose="020B0604020202020204" pitchFamily="34" charset="0"/>
              <a:buChar char="•"/>
            </a:pPr>
            <a:r>
              <a:rPr lang="en-GB" sz="1600" b="1" dirty="0">
                <a:latin typeface="Calibri Light" panose="020F0302020204030204" pitchFamily="34" charset="0"/>
                <a:cs typeface="Calibri Light" panose="020F0302020204030204" pitchFamily="34" charset="0"/>
              </a:rPr>
              <a:t>Enabling effective information support for decision-making across an organization. </a:t>
            </a:r>
          </a:p>
        </p:txBody>
      </p:sp>
    </p:spTree>
    <p:extLst>
      <p:ext uri="{BB962C8B-B14F-4D97-AF65-F5344CB8AC3E}">
        <p14:creationId xmlns:p14="http://schemas.microsoft.com/office/powerpoint/2010/main" val="17064796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Creation and maintenance of </a:t>
            </a:r>
            <a:br>
              <a:rPr lang="en-GB" dirty="0"/>
            </a:br>
            <a:r>
              <a:rPr lang="en-GB" dirty="0"/>
              <a:t>effective sharing of valuable knowledge</a:t>
            </a:r>
          </a:p>
        </p:txBody>
      </p:sp>
      <p:sp>
        <p:nvSpPr>
          <p:cNvPr id="5" name="Rektangel 4">
            <a:extLst>
              <a:ext uri="{FF2B5EF4-FFF2-40B4-BE49-F238E27FC236}">
                <a16:creationId xmlns:a16="http://schemas.microsoft.com/office/drawing/2014/main" id="{C6D849D6-381A-EC44-8D54-885FC4869B4D}"/>
              </a:ext>
            </a:extLst>
          </p:cNvPr>
          <p:cNvSpPr/>
          <p:nvPr/>
        </p:nvSpPr>
        <p:spPr>
          <a:xfrm>
            <a:off x="457200" y="1332539"/>
            <a:ext cx="8666480" cy="3416320"/>
          </a:xfrm>
          <a:prstGeom prst="rect">
            <a:avLst/>
          </a:prstGeom>
        </p:spPr>
        <p:txBody>
          <a:bodyPr wrap="square">
            <a:spAutoFit/>
          </a:bodyPr>
          <a:lstStyle/>
          <a:p>
            <a:r>
              <a:rPr lang="en-GB" sz="1300" dirty="0">
                <a:latin typeface="Calibri Light" panose="020F0302020204030204" pitchFamily="34" charset="0"/>
                <a:cs typeface="Calibri Light" panose="020F0302020204030204" pitchFamily="34" charset="0"/>
              </a:rPr>
              <a:t>The knowledge management practice describes techniques and tools that can only be effective when used within the correct cultural context, in the correct way, at the right moment, and with commitment from the stakeholders. The practice culture varies between organizations and may be a source of a competitive advantage. When developing a knowledge transfer strategy and culture, an organization should find a way to overcome each of these barriers according to its needs. </a:t>
            </a:r>
          </a:p>
          <a:p>
            <a:endParaRPr lang="en-GB" sz="800" dirty="0">
              <a:latin typeface="Calibri Light" panose="020F0302020204030204" pitchFamily="34" charset="0"/>
              <a:cs typeface="Calibri Light" panose="020F0302020204030204" pitchFamily="34" charset="0"/>
            </a:endParaRPr>
          </a:p>
          <a:p>
            <a:r>
              <a:rPr lang="en-GB" sz="1300" dirty="0">
                <a:latin typeface="Calibri Light" panose="020F0302020204030204" pitchFamily="34" charset="0"/>
                <a:cs typeface="Calibri Light" panose="020F0302020204030204" pitchFamily="34" charset="0"/>
              </a:rPr>
              <a:t>The culture of knowledge transfer can be established by stressing the value and importance of sharing knowledge and creating an open atmosphere both within and across the teams. An organization must create an environment that encourages people to: </a:t>
            </a:r>
          </a:p>
          <a:p>
            <a:pPr marL="171450" indent="-171450">
              <a:buFont typeface="Arial" panose="020B0604020202020204" pitchFamily="34" charset="0"/>
              <a:buChar char="•"/>
            </a:pPr>
            <a:endParaRPr lang="en-GB" sz="8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ask questions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challenge existing knowledge and consider alternative perspectives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hear others and be heard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learn and unlearn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increase intelligence in the areas where needs have been identified (conversational, emotional, social, and so on)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help people overcome their fear of punishment due to their mistakes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help people overcome their fear of judgement when asking or documenting data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help people overcome their worry about being replaced if they share knowledge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set a priority for sharing knowledge in a complicated operational routine (due to a lack of time or meeting places for sharing). </a:t>
            </a:r>
          </a:p>
        </p:txBody>
      </p:sp>
    </p:spTree>
    <p:extLst>
      <p:ext uri="{BB962C8B-B14F-4D97-AF65-F5344CB8AC3E}">
        <p14:creationId xmlns:p14="http://schemas.microsoft.com/office/powerpoint/2010/main" val="17492696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Enabling effective information support for decision-making</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444796"/>
            <a:ext cx="8520544" cy="3323987"/>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knowledge management practice includes the identification and usage of methods and tools to create a knowledge management system to support decision-making across the organization. </a:t>
            </a:r>
          </a:p>
          <a:p>
            <a:r>
              <a:rPr lang="en-GB" sz="1400" dirty="0">
                <a:latin typeface="Calibri Light" panose="020F0302020204030204" pitchFamily="34" charset="0"/>
                <a:cs typeface="Calibri Light" panose="020F0302020204030204" pitchFamily="34" charset="0"/>
              </a:rPr>
              <a:t>Organizations that are more successful in implementing the knowledge management practice develop both technology and people-oriented aspects (like developing a learning culture and focusing on the competencies to use, collect, and share information throughout the organization).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According to surveys results there are three important areas where information systems should be used to improve decision-making: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getting the right information at the right time</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ensuring access to information in multiple places (location, means, and time)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sending instant alerts when things go wrong</a:t>
            </a:r>
          </a:p>
          <a:p>
            <a:pPr marL="171450" indent="-171450">
              <a:buFont typeface="Arial" panose="020B0604020202020204" pitchFamily="34" charset="0"/>
              <a:buChar char="•"/>
            </a:pPr>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knowledge management practice is crucial for the shift-left approach, that can support, for example, the incident management, service request, service validation and testing, and release management practices. Within these practices the knowledge management practice is an input for the shift-left approach. </a:t>
            </a:r>
          </a:p>
        </p:txBody>
      </p:sp>
    </p:spTree>
    <p:extLst>
      <p:ext uri="{BB962C8B-B14F-4D97-AF65-F5344CB8AC3E}">
        <p14:creationId xmlns:p14="http://schemas.microsoft.com/office/powerpoint/2010/main" val="42014064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Service level management - purpose</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419155"/>
            <a:ext cx="8520544" cy="3416320"/>
          </a:xfrm>
          <a:prstGeom prst="rect">
            <a:avLst/>
          </a:prstGeom>
        </p:spPr>
        <p:txBody>
          <a:bodyPr wrap="square">
            <a:spAutoFit/>
          </a:bodyPr>
          <a:lstStyle/>
          <a:p>
            <a:r>
              <a:rPr lang="en-GB" sz="1200" dirty="0">
                <a:latin typeface="Calibri Light" panose="020F0302020204030204" pitchFamily="34" charset="0"/>
                <a:cs typeface="Calibri Light" panose="020F0302020204030204" pitchFamily="34" charset="0"/>
              </a:rPr>
              <a:t>The </a:t>
            </a:r>
            <a:r>
              <a:rPr lang="en-GB" sz="1200" b="1" dirty="0">
                <a:latin typeface="Calibri Light" panose="020F0302020204030204" pitchFamily="34" charset="0"/>
                <a:cs typeface="Calibri Light" panose="020F0302020204030204" pitchFamily="34" charset="0"/>
              </a:rPr>
              <a:t>purpose</a:t>
            </a:r>
            <a:r>
              <a:rPr lang="en-GB" sz="1200" dirty="0">
                <a:latin typeface="Calibri Light" panose="020F0302020204030204" pitchFamily="34" charset="0"/>
                <a:cs typeface="Calibri Light" panose="020F0302020204030204" pitchFamily="34" charset="0"/>
              </a:rPr>
              <a:t> of the service level management practice is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to set clear business-based targets for service levels, and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to ensure that delivery of services is properly assessed,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monitored, and managed against these targets. </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 service level management practice helps to set and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manage a shared view of the quality of services between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the service provider and the service consumer, aimed at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all key stakeholders on both sides. This shared view is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usually described in an agreement document, which may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be written in various levels of formality. This applies to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both the expected and actual service quality, from initial </a:t>
            </a:r>
            <a:br>
              <a:rPr lang="en-GB" sz="1200" dirty="0">
                <a:latin typeface="Calibri Light" panose="020F0302020204030204" pitchFamily="34" charset="0"/>
                <a:cs typeface="Calibri Light" panose="020F0302020204030204" pitchFamily="34" charset="0"/>
              </a:rPr>
            </a:br>
            <a:r>
              <a:rPr lang="en-GB" sz="1200" dirty="0">
                <a:latin typeface="Calibri Light" panose="020F0302020204030204" pitchFamily="34" charset="0"/>
                <a:cs typeface="Calibri Light" panose="020F0302020204030204" pitchFamily="34" charset="0"/>
              </a:rPr>
              <a:t>contact to the present, and covers service offerings and </a:t>
            </a:r>
          </a:p>
          <a:p>
            <a:r>
              <a:rPr lang="en-GB" sz="1200" dirty="0">
                <a:latin typeface="Calibri Light" panose="020F0302020204030204" pitchFamily="34" charset="0"/>
                <a:cs typeface="Calibri Light" panose="020F0302020204030204" pitchFamily="34" charset="0"/>
              </a:rPr>
              <a:t>proposed value throughout the entirety of the service relationship. </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 service level management practice also includes monitoring and evaluation of the actual service quality and continual improvement of the services and agreements. Figure 2.1 illustrates the key activities of the practice.</a:t>
            </a:r>
          </a:p>
          <a:p>
            <a:r>
              <a:rPr lang="en-GB" sz="1200" dirty="0">
                <a:latin typeface="Calibri Light" panose="020F0302020204030204" pitchFamily="34" charset="0"/>
                <a:cs typeface="Calibri Light" panose="020F0302020204030204" pitchFamily="34" charset="0"/>
              </a:rPr>
              <a:t> </a:t>
            </a:r>
            <a:endParaRPr lang="en-GB" sz="1200" dirty="0">
              <a:latin typeface="TrebuchetMS" panose="020B0603020202020204" pitchFamily="34" charset="0"/>
            </a:endParaRPr>
          </a:p>
        </p:txBody>
      </p:sp>
      <p:pic>
        <p:nvPicPr>
          <p:cNvPr id="12291" name="Picture 3" descr="page4image51089888">
            <a:extLst>
              <a:ext uri="{FF2B5EF4-FFF2-40B4-BE49-F238E27FC236}">
                <a16:creationId xmlns:a16="http://schemas.microsoft.com/office/drawing/2014/main" id="{EBAA3AE8-9EA8-594F-8BC4-E36ABE69CD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00444" y="1546973"/>
            <a:ext cx="4096420" cy="1933112"/>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2329DEF7-BDAF-884B-A813-9F5B8B896338}"/>
              </a:ext>
            </a:extLst>
          </p:cNvPr>
          <p:cNvSpPr/>
          <p:nvPr/>
        </p:nvSpPr>
        <p:spPr>
          <a:xfrm>
            <a:off x="4597045" y="3432289"/>
            <a:ext cx="3658374" cy="400110"/>
          </a:xfrm>
          <a:prstGeom prst="rect">
            <a:avLst/>
          </a:prstGeom>
        </p:spPr>
        <p:txBody>
          <a:bodyPr wrap="none">
            <a:spAutoFit/>
          </a:bodyPr>
          <a:lstStyle/>
          <a:p>
            <a:r>
              <a:rPr lang="en-GB" sz="1000" dirty="0">
                <a:latin typeface="Calibri Light" panose="020F0302020204030204" pitchFamily="34" charset="0"/>
                <a:cs typeface="Calibri Light" panose="020F0302020204030204" pitchFamily="34" charset="0"/>
              </a:rPr>
              <a:t>Figure 2.1 - Key activities of the service level management practice </a:t>
            </a:r>
          </a:p>
          <a:p>
            <a:r>
              <a:rPr lang="en-GB" sz="1000" dirty="0">
                <a:latin typeface="Calibri Light" panose="020F0302020204030204" pitchFamily="34" charset="0"/>
                <a:cs typeface="Calibri Light" panose="020F0302020204030204" pitchFamily="34" charset="0"/>
              </a:rPr>
              <a:t> </a:t>
            </a:r>
            <a:endParaRPr lang="en-GB" sz="1000" dirty="0"/>
          </a:p>
        </p:txBody>
      </p:sp>
    </p:spTree>
    <p:extLst>
      <p:ext uri="{BB962C8B-B14F-4D97-AF65-F5344CB8AC3E}">
        <p14:creationId xmlns:p14="http://schemas.microsoft.com/office/powerpoint/2010/main" val="56628741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Service level management - scope</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530368"/>
            <a:ext cx="8520544" cy="1815882"/>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a:t>
            </a:r>
            <a:r>
              <a:rPr lang="en-GB" sz="1400" b="1" dirty="0">
                <a:latin typeface="Calibri Light" panose="020F0302020204030204" pitchFamily="34" charset="0"/>
                <a:cs typeface="Calibri Light" panose="020F0302020204030204" pitchFamily="34" charset="0"/>
              </a:rPr>
              <a:t>scope</a:t>
            </a:r>
            <a:r>
              <a:rPr lang="en-GB" sz="1400" dirty="0">
                <a:latin typeface="Calibri Light" panose="020F0302020204030204" pitchFamily="34" charset="0"/>
                <a:cs typeface="Calibri Light" panose="020F0302020204030204" pitchFamily="34" charset="0"/>
              </a:rPr>
              <a:t> of the service level management practice includes: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tactical and operational communications with customers regarding expected, agreed, and actual service quality, as well as their service experience. This includes the collection of feedback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negotiating, entering, and maintaining SLAs with customers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understanding the design and architecture of services and dependencies between services and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other configuration items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continual review of achieved service levels versus agreed and expected service levels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initiating service improvements, including improvements to agreements, monitoring, and reporting. </a:t>
            </a:r>
          </a:p>
        </p:txBody>
      </p:sp>
      <p:sp>
        <p:nvSpPr>
          <p:cNvPr id="9" name="Platshållare för innehåll 2">
            <a:extLst>
              <a:ext uri="{FF2B5EF4-FFF2-40B4-BE49-F238E27FC236}">
                <a16:creationId xmlns:a16="http://schemas.microsoft.com/office/drawing/2014/main" id="{1C432904-386C-3244-AA05-F0CF9D6DA0DC}"/>
              </a:ext>
            </a:extLst>
          </p:cNvPr>
          <p:cNvSpPr txBox="1">
            <a:spLocks/>
          </p:cNvSpPr>
          <p:nvPr/>
        </p:nvSpPr>
        <p:spPr bwMode="auto">
          <a:xfrm>
            <a:off x="475349" y="3617124"/>
            <a:ext cx="8193302" cy="720590"/>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service level management practice, but they are still closely related. Practices combine activities through value streams to deliver value.</a:t>
            </a:r>
          </a:p>
        </p:txBody>
      </p:sp>
    </p:spTree>
    <p:extLst>
      <p:ext uri="{BB962C8B-B14F-4D97-AF65-F5344CB8AC3E}">
        <p14:creationId xmlns:p14="http://schemas.microsoft.com/office/powerpoint/2010/main" val="132914436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Service level management - PSF’s</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530368"/>
            <a:ext cx="8520544" cy="2893100"/>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service level management practice includes the following PSFs: </a:t>
            </a:r>
          </a:p>
          <a:p>
            <a:endParaRPr lang="en-GB" sz="14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Establishing a shared view of target service levels with customers </a:t>
            </a:r>
          </a:p>
          <a:p>
            <a:endParaRPr lang="en-GB" sz="1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Overseeing how the organization meets the defined service levels through the collection, analysis, storage, and reporting of the relevant metrics for the identified services </a:t>
            </a:r>
          </a:p>
          <a:p>
            <a:pPr marL="285750" indent="-285750">
              <a:buFont typeface="Arial" panose="020B0604020202020204" pitchFamily="34" charset="0"/>
              <a:buChar char="•"/>
            </a:pPr>
            <a:endParaRPr lang="en-GB" sz="1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Performing service reviews to ensure that the current set of services continues to meet the needs of the organization and its customers </a:t>
            </a:r>
          </a:p>
          <a:p>
            <a:pPr marL="285750" indent="-285750">
              <a:buFont typeface="Arial" panose="020B0604020202020204" pitchFamily="34" charset="0"/>
              <a:buChar char="•"/>
            </a:pPr>
            <a:endParaRPr lang="en-GB" sz="1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Capturing and reporting on improvement opportunities, including performance against defined service levels and stakeholder satisfaction. </a:t>
            </a:r>
          </a:p>
          <a:p>
            <a:r>
              <a:rPr lang="en-GB" sz="1400" b="1"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976721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It determines how the service provider is perceived</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It ensures that incidents are resolved in times agreed with the customer</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It determines the priority assigned to the incident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It helps direct the incident to the correct support area </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How does categorization of incidents assist incident management?</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744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a:bodyPr>
          <a:lstStyle/>
          <a:p>
            <a:r>
              <a:rPr lang="en-GB" sz="3200" dirty="0"/>
              <a:t>Shared view of target service levels</a:t>
            </a:r>
          </a:p>
        </p:txBody>
      </p:sp>
      <p:pic>
        <p:nvPicPr>
          <p:cNvPr id="19457" name="Picture 1" descr="page10image51035792">
            <a:extLst>
              <a:ext uri="{FF2B5EF4-FFF2-40B4-BE49-F238E27FC236}">
                <a16:creationId xmlns:a16="http://schemas.microsoft.com/office/drawing/2014/main" id="{CF863D9E-FD2E-924F-B0F3-9CB2A2510A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6563" y="1917951"/>
            <a:ext cx="3831296" cy="259885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page10image51031424">
            <a:extLst>
              <a:ext uri="{FF2B5EF4-FFF2-40B4-BE49-F238E27FC236}">
                <a16:creationId xmlns:a16="http://schemas.microsoft.com/office/drawing/2014/main" id="{55F4673E-5928-9D46-AB83-3D9A1BD031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80098" y="1901201"/>
            <a:ext cx="4015408" cy="2592789"/>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DFDBD5B3-3854-9643-94FC-F74533526AF0}"/>
              </a:ext>
            </a:extLst>
          </p:cNvPr>
          <p:cNvSpPr/>
          <p:nvPr/>
        </p:nvSpPr>
        <p:spPr>
          <a:xfrm>
            <a:off x="1273902" y="4493990"/>
            <a:ext cx="2901142" cy="215444"/>
          </a:xfrm>
          <a:prstGeom prst="rect">
            <a:avLst/>
          </a:prstGeom>
        </p:spPr>
        <p:txBody>
          <a:bodyPr wrap="square">
            <a:spAutoFit/>
          </a:bodyPr>
          <a:lstStyle/>
          <a:p>
            <a:r>
              <a:rPr lang="en-GB" sz="800" b="1" dirty="0">
                <a:solidFill>
                  <a:srgbClr val="5B1C5E"/>
                </a:solidFill>
                <a:latin typeface="TrebuchetMS" panose="020B0603020202020204" pitchFamily="34" charset="0"/>
              </a:rPr>
              <a:t>Figure 2.2 Tailored services: from customer needs to SLA </a:t>
            </a:r>
            <a:endParaRPr lang="en-GB" sz="800" dirty="0"/>
          </a:p>
        </p:txBody>
      </p:sp>
      <p:sp>
        <p:nvSpPr>
          <p:cNvPr id="5" name="Rektangel 4">
            <a:extLst>
              <a:ext uri="{FF2B5EF4-FFF2-40B4-BE49-F238E27FC236}">
                <a16:creationId xmlns:a16="http://schemas.microsoft.com/office/drawing/2014/main" id="{8E7BE33F-D04E-3C42-B3F6-DDAACF8B70DA}"/>
              </a:ext>
            </a:extLst>
          </p:cNvPr>
          <p:cNvSpPr/>
          <p:nvPr/>
        </p:nvSpPr>
        <p:spPr>
          <a:xfrm>
            <a:off x="4916586" y="4478492"/>
            <a:ext cx="3183138" cy="215444"/>
          </a:xfrm>
          <a:prstGeom prst="rect">
            <a:avLst/>
          </a:prstGeom>
        </p:spPr>
        <p:txBody>
          <a:bodyPr wrap="square">
            <a:spAutoFit/>
          </a:bodyPr>
          <a:lstStyle/>
          <a:p>
            <a:r>
              <a:rPr lang="en-GB" sz="800" b="1" dirty="0">
                <a:solidFill>
                  <a:srgbClr val="5B1C5E"/>
                </a:solidFill>
                <a:latin typeface="TrebuchetMS" panose="020B0603020202020204" pitchFamily="34" charset="0"/>
              </a:rPr>
              <a:t>Figure 2.3 Out-of-the-box services: from consumer needs to SLA </a:t>
            </a:r>
            <a:endParaRPr lang="en-GB" sz="800" dirty="0"/>
          </a:p>
        </p:txBody>
      </p:sp>
      <p:sp>
        <p:nvSpPr>
          <p:cNvPr id="6" name="Rektangel 5">
            <a:extLst>
              <a:ext uri="{FF2B5EF4-FFF2-40B4-BE49-F238E27FC236}">
                <a16:creationId xmlns:a16="http://schemas.microsoft.com/office/drawing/2014/main" id="{D1A7C634-E6A5-474F-81E2-A4FED862A423}"/>
              </a:ext>
            </a:extLst>
          </p:cNvPr>
          <p:cNvSpPr/>
          <p:nvPr/>
        </p:nvSpPr>
        <p:spPr>
          <a:xfrm>
            <a:off x="7686981" y="4143397"/>
            <a:ext cx="1320581" cy="33097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82F16080-98DC-5845-8584-884063D31989}"/>
              </a:ext>
            </a:extLst>
          </p:cNvPr>
          <p:cNvSpPr/>
          <p:nvPr/>
        </p:nvSpPr>
        <p:spPr>
          <a:xfrm>
            <a:off x="4008748" y="3993973"/>
            <a:ext cx="1052623" cy="51676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16" name="textruta 15">
            <a:extLst>
              <a:ext uri="{FF2B5EF4-FFF2-40B4-BE49-F238E27FC236}">
                <a16:creationId xmlns:a16="http://schemas.microsoft.com/office/drawing/2014/main" id="{A5496381-E23F-D74B-BE59-FE9FFC306A45}"/>
              </a:ext>
            </a:extLst>
          </p:cNvPr>
          <p:cNvSpPr txBox="1"/>
          <p:nvPr/>
        </p:nvSpPr>
        <p:spPr>
          <a:xfrm>
            <a:off x="457200" y="990974"/>
            <a:ext cx="8520544" cy="1261884"/>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Interactions with customers vary significantly across different service relationship models; for example, between internal and external service provisions; between large organizations and between individuals; and between tailored and out-of-the-box services. The latter has the strongest effect on the approach to establishing a shared view of target service levels with customers. </a:t>
            </a:r>
          </a:p>
          <a:p>
            <a:endParaRPr lang="en-GB" sz="2000" dirty="0"/>
          </a:p>
        </p:txBody>
      </p:sp>
    </p:spTree>
    <p:extLst>
      <p:ext uri="{BB962C8B-B14F-4D97-AF65-F5344CB8AC3E}">
        <p14:creationId xmlns:p14="http://schemas.microsoft.com/office/powerpoint/2010/main" val="8882782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Autofit/>
          </a:bodyPr>
          <a:lstStyle/>
          <a:p>
            <a:r>
              <a:rPr lang="en-GB" sz="2800" dirty="0"/>
              <a:t>Application of the ITIL guiding principles in establishing a shared view</a:t>
            </a:r>
          </a:p>
        </p:txBody>
      </p:sp>
      <p:sp>
        <p:nvSpPr>
          <p:cNvPr id="7" name="Platshållare för innehåll 6">
            <a:extLst>
              <a:ext uri="{FF2B5EF4-FFF2-40B4-BE49-F238E27FC236}">
                <a16:creationId xmlns:a16="http://schemas.microsoft.com/office/drawing/2014/main" id="{10305E5A-45DA-4348-A2AA-3D53AD7BD2D6}"/>
              </a:ext>
            </a:extLst>
          </p:cNvPr>
          <p:cNvSpPr>
            <a:spLocks noGrp="1"/>
          </p:cNvSpPr>
          <p:nvPr>
            <p:ph sz="half" idx="2"/>
          </p:nvPr>
        </p:nvSpPr>
        <p:spPr/>
        <p:txBody>
          <a:bodyPr/>
          <a:lstStyle/>
          <a:p>
            <a:r>
              <a:rPr lang="en-GB" dirty="0"/>
              <a:t>Create, Deliver and Support</a:t>
            </a:r>
            <a:endParaRPr lang="sv-SE" dirty="0"/>
          </a:p>
        </p:txBody>
      </p:sp>
      <p:sp>
        <p:nvSpPr>
          <p:cNvPr id="8" name="Rektangel 7">
            <a:extLst>
              <a:ext uri="{FF2B5EF4-FFF2-40B4-BE49-F238E27FC236}">
                <a16:creationId xmlns:a16="http://schemas.microsoft.com/office/drawing/2014/main" id="{70711312-627D-9842-8A53-EFB381862BD4}"/>
              </a:ext>
            </a:extLst>
          </p:cNvPr>
          <p:cNvSpPr/>
          <p:nvPr/>
        </p:nvSpPr>
        <p:spPr>
          <a:xfrm>
            <a:off x="7284278" y="3977419"/>
            <a:ext cx="8717280" cy="307777"/>
          </a:xfrm>
          <a:prstGeom prst="rect">
            <a:avLst/>
          </a:prstGeom>
        </p:spPr>
        <p:txBody>
          <a:bodyPr wrap="square">
            <a:spAutoFit/>
          </a:bodyPr>
          <a:lstStyle/>
          <a:p>
            <a:endParaRPr lang="en-GB" sz="1400" dirty="0"/>
          </a:p>
        </p:txBody>
      </p:sp>
      <p:pic>
        <p:nvPicPr>
          <p:cNvPr id="12292" name="Picture 4" descr="page4image65985280">
            <a:extLst>
              <a:ext uri="{FF2B5EF4-FFF2-40B4-BE49-F238E27FC236}">
                <a16:creationId xmlns:a16="http://schemas.microsoft.com/office/drawing/2014/main" id="{6AEB7549-B7EB-2F4D-A2FA-75B925CA6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408" y="-4085975"/>
            <a:ext cx="20619269" cy="457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l 8">
            <a:extLst>
              <a:ext uri="{FF2B5EF4-FFF2-40B4-BE49-F238E27FC236}">
                <a16:creationId xmlns:a16="http://schemas.microsoft.com/office/drawing/2014/main" id="{B01D47ED-0E66-5547-83F5-0C4305BDD71B}"/>
              </a:ext>
            </a:extLst>
          </p:cNvPr>
          <p:cNvGraphicFramePr>
            <a:graphicFrameLocks noGrp="1"/>
          </p:cNvGraphicFramePr>
          <p:nvPr>
            <p:extLst>
              <p:ext uri="{D42A27DB-BD31-4B8C-83A1-F6EECF244321}">
                <p14:modId xmlns:p14="http://schemas.microsoft.com/office/powerpoint/2010/main" val="3060773056"/>
              </p:ext>
            </p:extLst>
          </p:nvPr>
        </p:nvGraphicFramePr>
        <p:xfrm>
          <a:off x="491491" y="1303371"/>
          <a:ext cx="8175356" cy="3247500"/>
        </p:xfrm>
        <a:graphic>
          <a:graphicData uri="http://schemas.openxmlformats.org/drawingml/2006/table">
            <a:tbl>
              <a:tblPr firstRow="1" bandRow="1">
                <a:tableStyleId>{5C22544A-7EE6-4342-B048-85BDC9FD1C3A}</a:tableStyleId>
              </a:tblPr>
              <a:tblGrid>
                <a:gridCol w="1395143">
                  <a:extLst>
                    <a:ext uri="{9D8B030D-6E8A-4147-A177-3AD203B41FA5}">
                      <a16:colId xmlns:a16="http://schemas.microsoft.com/office/drawing/2014/main" val="4187770561"/>
                    </a:ext>
                  </a:extLst>
                </a:gridCol>
                <a:gridCol w="6780213">
                  <a:extLst>
                    <a:ext uri="{9D8B030D-6E8A-4147-A177-3AD203B41FA5}">
                      <a16:colId xmlns:a16="http://schemas.microsoft.com/office/drawing/2014/main" val="4082487539"/>
                    </a:ext>
                  </a:extLst>
                </a:gridCol>
              </a:tblGrid>
              <a:tr h="255380">
                <a:tc>
                  <a:txBody>
                    <a:bodyPr/>
                    <a:lstStyle/>
                    <a:p>
                      <a:r>
                        <a:rPr lang="en-GB" sz="900" noProof="0"/>
                        <a:t>ITIL principle</a:t>
                      </a:r>
                    </a:p>
                  </a:txBody>
                  <a:tcPr/>
                </a:tc>
                <a:tc>
                  <a:txBody>
                    <a:bodyPr/>
                    <a:lstStyle/>
                    <a:p>
                      <a:r>
                        <a:rPr lang="en-GB" sz="900" noProof="0" dirty="0"/>
                        <a:t>Application</a:t>
                      </a:r>
                    </a:p>
                  </a:txBody>
                  <a:tcPr/>
                </a:tc>
                <a:extLst>
                  <a:ext uri="{0D108BD9-81ED-4DB2-BD59-A6C34878D82A}">
                    <a16:rowId xmlns:a16="http://schemas.microsoft.com/office/drawing/2014/main" val="2707695437"/>
                  </a:ext>
                </a:extLst>
              </a:tr>
              <a:tr h="370840">
                <a:tc>
                  <a:txBody>
                    <a:bodyPr/>
                    <a:lstStyle/>
                    <a:p>
                      <a:r>
                        <a:rPr lang="en-GB" sz="900" noProof="0" dirty="0"/>
                        <a:t>Focus on value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a:solidFill>
                            <a:schemeClr val="dk1"/>
                          </a:solidFill>
                          <a:effectLst/>
                          <a:latin typeface="+mn-lt"/>
                          <a:ea typeface="+mn-ea"/>
                          <a:cs typeface="+mn-cs"/>
                        </a:rPr>
                        <a:t>Focus on outcomes for the service consumer organization and on user experience more than on technical details and associated metrics.</a:t>
                      </a:r>
                      <a:endParaRPr lang="en-GB" sz="900" noProof="0"/>
                    </a:p>
                  </a:txBody>
                  <a:tcPr/>
                </a:tc>
                <a:extLst>
                  <a:ext uri="{0D108BD9-81ED-4DB2-BD59-A6C34878D82A}">
                    <a16:rowId xmlns:a16="http://schemas.microsoft.com/office/drawing/2014/main" val="3974184380"/>
                  </a:ext>
                </a:extLst>
              </a:tr>
              <a:tr h="370840">
                <a:tc>
                  <a:txBody>
                    <a:bodyPr/>
                    <a:lstStyle/>
                    <a:p>
                      <a:r>
                        <a:rPr lang="en-GB" sz="900" noProof="0" dirty="0"/>
                        <a:t>Start where you are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dk1"/>
                          </a:solidFill>
                          <a:effectLst/>
                          <a:latin typeface="+mn-lt"/>
                          <a:ea typeface="+mn-ea"/>
                          <a:cs typeface="+mn-cs"/>
                        </a:rPr>
                        <a:t>Base your agreements on previous experience as well as the current relationship between the service provider and consumer. If there is a sufficient level of trust based on the history of the relationship, agreements can be focused on outcomes and implied promises, rather than on formal obligations. Consider using industry benchmarks if no previous experience is available. </a:t>
                      </a:r>
                      <a:endParaRPr lang="en-GB" sz="900" noProof="0" dirty="0"/>
                    </a:p>
                  </a:txBody>
                  <a:tcPr/>
                </a:tc>
                <a:extLst>
                  <a:ext uri="{0D108BD9-81ED-4DB2-BD59-A6C34878D82A}">
                    <a16:rowId xmlns:a16="http://schemas.microsoft.com/office/drawing/2014/main" val="1341475221"/>
                  </a:ext>
                </a:extLst>
              </a:tr>
              <a:tr h="370840">
                <a:tc>
                  <a:txBody>
                    <a:bodyPr/>
                    <a:lstStyle/>
                    <a:p>
                      <a:r>
                        <a:rPr lang="en-GB" sz="900" noProof="0"/>
                        <a:t>Progress iteratively with feedback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dk1"/>
                          </a:solidFill>
                          <a:effectLst/>
                          <a:latin typeface="+mn-lt"/>
                          <a:ea typeface="+mn-ea"/>
                          <a:cs typeface="+mn-cs"/>
                        </a:rPr>
                        <a:t>Acknowledge that not all relevant characteristics of service quality will be understood and/or achieved from the beginning, and that expectations and requirements will continually change. Be ready for continual review of the agreed service level based on achievements and feedback. </a:t>
                      </a:r>
                      <a:endParaRPr lang="en-GB" sz="900" noProof="0" dirty="0"/>
                    </a:p>
                  </a:txBody>
                  <a:tcPr/>
                </a:tc>
                <a:extLst>
                  <a:ext uri="{0D108BD9-81ED-4DB2-BD59-A6C34878D82A}">
                    <a16:rowId xmlns:a16="http://schemas.microsoft.com/office/drawing/2014/main" val="2770357350"/>
                  </a:ext>
                </a:extLst>
              </a:tr>
              <a:tr h="370840">
                <a:tc>
                  <a:txBody>
                    <a:bodyPr/>
                    <a:lstStyle/>
                    <a:p>
                      <a:r>
                        <a:rPr lang="en-GB" sz="900" noProof="0"/>
                        <a:t>Collaborate and promote visibility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dk1"/>
                          </a:solidFill>
                          <a:effectLst/>
                          <a:latin typeface="+mn-lt"/>
                          <a:ea typeface="+mn-ea"/>
                          <a:cs typeface="+mn-cs"/>
                        </a:rPr>
                        <a:t>Involve relevant stakeholders (such as key users) in the discussion. Discuss the agreed service level with those it will affect and inform them of any constraints to establish realistic expectations. Also, provide sufficient operational transparency to promote a sense of ownership and manage expectations. </a:t>
                      </a:r>
                      <a:endParaRPr lang="en-GB" sz="900" noProof="0" dirty="0"/>
                    </a:p>
                  </a:txBody>
                  <a:tcPr/>
                </a:tc>
                <a:extLst>
                  <a:ext uri="{0D108BD9-81ED-4DB2-BD59-A6C34878D82A}">
                    <a16:rowId xmlns:a16="http://schemas.microsoft.com/office/drawing/2014/main" val="2886015525"/>
                  </a:ext>
                </a:extLst>
              </a:tr>
              <a:tr h="370840">
                <a:tc>
                  <a:txBody>
                    <a:bodyPr/>
                    <a:lstStyle/>
                    <a:p>
                      <a:r>
                        <a:rPr lang="en-GB" sz="900" noProof="0"/>
                        <a:t>Think and work holistically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a:solidFill>
                            <a:schemeClr val="dk1"/>
                          </a:solidFill>
                          <a:effectLst/>
                          <a:latin typeface="+mn-lt"/>
                          <a:ea typeface="+mn-ea"/>
                          <a:cs typeface="+mn-cs"/>
                        </a:rPr>
                        <a:t>Do not focus on only a few service quality characteristics, but make sure to cover utility and warranty. Consider outcomes required as well as the components of service offerings (goods/access resources/service actions). </a:t>
                      </a:r>
                      <a:endParaRPr lang="en-GB" sz="900" noProof="0"/>
                    </a:p>
                  </a:txBody>
                  <a:tcPr/>
                </a:tc>
                <a:extLst>
                  <a:ext uri="{0D108BD9-81ED-4DB2-BD59-A6C34878D82A}">
                    <a16:rowId xmlns:a16="http://schemas.microsoft.com/office/drawing/2014/main" val="1458989556"/>
                  </a:ext>
                </a:extLst>
              </a:tr>
              <a:tr h="370840">
                <a:tc>
                  <a:txBody>
                    <a:bodyPr/>
                    <a:lstStyle/>
                    <a:p>
                      <a:r>
                        <a:rPr lang="en-GB" sz="900" noProof="0"/>
                        <a:t>Keep it simple and practical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a:solidFill>
                            <a:schemeClr val="dk1"/>
                          </a:solidFill>
                          <a:effectLst/>
                          <a:latin typeface="+mn-lt"/>
                          <a:ea typeface="+mn-ea"/>
                          <a:cs typeface="+mn-cs"/>
                        </a:rPr>
                        <a:t>Do not try to put everything in the agreement but focus on what matters and what can be realistically measured and managed. </a:t>
                      </a:r>
                      <a:endParaRPr lang="en-GB" sz="900" noProof="0"/>
                    </a:p>
                  </a:txBody>
                  <a:tcPr/>
                </a:tc>
                <a:extLst>
                  <a:ext uri="{0D108BD9-81ED-4DB2-BD59-A6C34878D82A}">
                    <a16:rowId xmlns:a16="http://schemas.microsoft.com/office/drawing/2014/main" val="2811315848"/>
                  </a:ext>
                </a:extLst>
              </a:tr>
              <a:tr h="370840">
                <a:tc>
                  <a:txBody>
                    <a:bodyPr/>
                    <a:lstStyle/>
                    <a:p>
                      <a:r>
                        <a:rPr lang="en-GB" sz="900" noProof="0"/>
                        <a:t>Optimize and automate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dk1"/>
                          </a:solidFill>
                          <a:effectLst/>
                          <a:latin typeface="+mn-lt"/>
                          <a:ea typeface="+mn-ea"/>
                          <a:cs typeface="+mn-cs"/>
                        </a:rPr>
                        <a:t>Periodically review the agreements. Optimize their structure and content to reflect the needs of stakeholders and remove excess content. Consider the provision of dashboards and other forms of automated SLA reporting. </a:t>
                      </a:r>
                      <a:endParaRPr lang="en-GB" sz="900" noProof="0" dirty="0"/>
                    </a:p>
                  </a:txBody>
                  <a:tcPr/>
                </a:tc>
                <a:extLst>
                  <a:ext uri="{0D108BD9-81ED-4DB2-BD59-A6C34878D82A}">
                    <a16:rowId xmlns:a16="http://schemas.microsoft.com/office/drawing/2014/main" val="3338630840"/>
                  </a:ext>
                </a:extLst>
              </a:tr>
            </a:tbl>
          </a:graphicData>
        </a:graphic>
      </p:graphicFrame>
    </p:spTree>
    <p:extLst>
      <p:ext uri="{BB962C8B-B14F-4D97-AF65-F5344CB8AC3E}">
        <p14:creationId xmlns:p14="http://schemas.microsoft.com/office/powerpoint/2010/main" val="285657854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dirty="0"/>
              <a:t>Overseeing how the organization meet the defined service levels</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152682"/>
            <a:ext cx="8520544" cy="3416320"/>
          </a:xfrm>
          <a:prstGeom prst="rect">
            <a:avLst/>
          </a:prstGeom>
        </p:spPr>
        <p:txBody>
          <a:bodyPr wrap="square">
            <a:spAutoFit/>
          </a:bodyPr>
          <a:lstStyle/>
          <a:p>
            <a:r>
              <a:rPr lang="en-GB" sz="1300" dirty="0">
                <a:latin typeface="Calibri Light" panose="020F0302020204030204" pitchFamily="34" charset="0"/>
                <a:cs typeface="Calibri Light" panose="020F0302020204030204" pitchFamily="34" charset="0"/>
              </a:rPr>
              <a:t>When a shared understanding of the target service level is established, and actual service delivery has started, the service provider should control the actual quality of the services </a:t>
            </a:r>
            <a:r>
              <a:rPr lang="en-GB" sz="1300" b="1" dirty="0">
                <a:latin typeface="Calibri Light" panose="020F0302020204030204" pitchFamily="34" charset="0"/>
                <a:cs typeface="Calibri Light" panose="020F0302020204030204" pitchFamily="34" charset="0"/>
              </a:rPr>
              <a:t>from three main perspectives</a:t>
            </a:r>
            <a:r>
              <a:rPr lang="en-GB" sz="1300" dirty="0">
                <a:latin typeface="Calibri Light" panose="020F0302020204030204" pitchFamily="34" charset="0"/>
                <a:cs typeface="Calibri Light" panose="020F0302020204030204" pitchFamily="34" charset="0"/>
              </a:rPr>
              <a:t>: </a:t>
            </a:r>
          </a:p>
          <a:p>
            <a:pPr marL="171450" indent="-171450">
              <a:buFont typeface="Arial" panose="020B0604020202020204" pitchFamily="34" charset="0"/>
              <a:buChar char="•"/>
            </a:pPr>
            <a:r>
              <a:rPr lang="en-GB" sz="1300" b="1" dirty="0">
                <a:latin typeface="Calibri Light" panose="020F0302020204030204" pitchFamily="34" charset="0"/>
                <a:cs typeface="Calibri Light" panose="020F0302020204030204" pitchFamily="34" charset="0"/>
              </a:rPr>
              <a:t>Achieved service level </a:t>
            </a:r>
            <a:r>
              <a:rPr lang="en-GB" sz="1300" dirty="0">
                <a:latin typeface="Calibri Light" panose="020F0302020204030204" pitchFamily="34" charset="0"/>
                <a:cs typeface="Calibri Light" panose="020F0302020204030204" pitchFamily="34" charset="0"/>
              </a:rPr>
              <a:t>Against the agreed service level, based on agreed measurements</a:t>
            </a:r>
          </a:p>
          <a:p>
            <a:pPr marL="171450" indent="-171450">
              <a:buFont typeface="Arial" panose="020B0604020202020204" pitchFamily="34" charset="0"/>
              <a:buChar char="•"/>
            </a:pPr>
            <a:r>
              <a:rPr lang="en-GB" sz="1300" b="1" dirty="0">
                <a:latin typeface="Calibri Light" panose="020F0302020204030204" pitchFamily="34" charset="0"/>
                <a:cs typeface="Calibri Light" panose="020F0302020204030204" pitchFamily="34" charset="0"/>
              </a:rPr>
              <a:t>User satisfaction with the service </a:t>
            </a:r>
            <a:r>
              <a:rPr lang="en-GB" sz="1300" dirty="0">
                <a:latin typeface="Calibri Light" panose="020F0302020204030204" pitchFamily="34" charset="0"/>
                <a:cs typeface="Calibri Light" panose="020F0302020204030204" pitchFamily="34" charset="0"/>
              </a:rPr>
              <a:t>Based on impromptu feedback, transaction-based feedback and  periodic surveys</a:t>
            </a:r>
          </a:p>
          <a:p>
            <a:pPr marL="171450" indent="-171450">
              <a:buFont typeface="Arial" panose="020B0604020202020204" pitchFamily="34" charset="0"/>
              <a:buChar char="•"/>
            </a:pPr>
            <a:r>
              <a:rPr lang="en-GB" sz="1300" b="1" dirty="0">
                <a:latin typeface="Calibri Light" panose="020F0302020204030204" pitchFamily="34" charset="0"/>
                <a:cs typeface="Calibri Light" panose="020F0302020204030204" pitchFamily="34" charset="0"/>
              </a:rPr>
              <a:t>Customer satisfaction with the service </a:t>
            </a:r>
            <a:r>
              <a:rPr lang="en-GB" sz="1300" dirty="0">
                <a:latin typeface="Calibri Light" panose="020F0302020204030204" pitchFamily="34" charset="0"/>
                <a:cs typeface="Calibri Light" panose="020F0302020204030204" pitchFamily="34" charset="0"/>
              </a:rPr>
              <a:t>Based on periodic discussions, surveys, or real-time scanning of customer sentiment. </a:t>
            </a:r>
          </a:p>
          <a:p>
            <a:endParaRPr lang="en-GB" sz="800" dirty="0">
              <a:latin typeface="Calibri Light" panose="020F0302020204030204" pitchFamily="34" charset="0"/>
              <a:cs typeface="Calibri Light" panose="020F0302020204030204" pitchFamily="34" charset="0"/>
            </a:endParaRPr>
          </a:p>
          <a:p>
            <a:r>
              <a:rPr lang="en-GB" sz="1300" dirty="0">
                <a:latin typeface="Calibri Light" panose="020F0302020204030204" pitchFamily="34" charset="0"/>
                <a:cs typeface="Calibri Light" panose="020F0302020204030204" pitchFamily="34" charset="0"/>
              </a:rPr>
              <a:t>Data from these sources should be collected, stored, analysed, and the resulting information reported to relevant stakeholders on </a:t>
            </a:r>
            <a:r>
              <a:rPr lang="en-GB" sz="1300" b="1" dirty="0">
                <a:latin typeface="Calibri Light" panose="020F0302020204030204" pitchFamily="34" charset="0"/>
                <a:cs typeface="Calibri Light" panose="020F0302020204030204" pitchFamily="34" charset="0"/>
              </a:rPr>
              <a:t>both the provider’s and consumer’s sides</a:t>
            </a:r>
            <a:r>
              <a:rPr lang="en-GB" sz="1300" dirty="0">
                <a:latin typeface="Calibri Light" panose="020F0302020204030204" pitchFamily="34" charset="0"/>
                <a:cs typeface="Calibri Light" panose="020F0302020204030204" pitchFamily="34" charset="0"/>
              </a:rPr>
              <a:t>. These may include (but are not limited to): </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consumer stakeholders: </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sponsors </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customers </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users</a:t>
            </a:r>
          </a:p>
          <a:p>
            <a:pPr marL="171450"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provider stakeholders: </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roles/teams responsible for the customer relationship</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product and service owners</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leads of the teams involved in the delivery of the service</a:t>
            </a:r>
          </a:p>
          <a:p>
            <a:pPr marL="628650" lvl="1" indent="-171450">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representatives of suppliers/partners involved in service delivery.</a:t>
            </a:r>
          </a:p>
        </p:txBody>
      </p:sp>
      <p:sp>
        <p:nvSpPr>
          <p:cNvPr id="3" name="Rektangel 2">
            <a:extLst>
              <a:ext uri="{FF2B5EF4-FFF2-40B4-BE49-F238E27FC236}">
                <a16:creationId xmlns:a16="http://schemas.microsoft.com/office/drawing/2014/main" id="{0DA84100-E707-414C-B811-23859AEE246F}"/>
              </a:ext>
            </a:extLst>
          </p:cNvPr>
          <p:cNvSpPr/>
          <p:nvPr/>
        </p:nvSpPr>
        <p:spPr>
          <a:xfrm>
            <a:off x="5871412" y="3431115"/>
            <a:ext cx="3106332" cy="10926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en-GB" sz="1300" dirty="0">
                <a:latin typeface="Calibri Light" panose="020F0302020204030204" pitchFamily="34" charset="0"/>
                <a:cs typeface="Calibri Light" panose="020F0302020204030204" pitchFamily="34" charset="0"/>
              </a:rPr>
              <a:t>The most common means of providing service achievement information is through regular interval-based reporting, combined with event-based reports for service outages and other significant events. </a:t>
            </a:r>
          </a:p>
        </p:txBody>
      </p:sp>
    </p:spTree>
    <p:extLst>
      <p:ext uri="{BB962C8B-B14F-4D97-AF65-F5344CB8AC3E}">
        <p14:creationId xmlns:p14="http://schemas.microsoft.com/office/powerpoint/2010/main" val="26231875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a:bodyPr>
          <a:lstStyle/>
          <a:p>
            <a:r>
              <a:rPr lang="en-GB" dirty="0"/>
              <a:t>Performing service reviews</a:t>
            </a:r>
          </a:p>
        </p:txBody>
      </p:sp>
      <p:sp>
        <p:nvSpPr>
          <p:cNvPr id="4" name="Rektangel 3">
            <a:extLst>
              <a:ext uri="{FF2B5EF4-FFF2-40B4-BE49-F238E27FC236}">
                <a16:creationId xmlns:a16="http://schemas.microsoft.com/office/drawing/2014/main" id="{1433B728-131A-C54D-ABE3-3BEAD382CDA6}"/>
              </a:ext>
            </a:extLst>
          </p:cNvPr>
          <p:cNvSpPr/>
          <p:nvPr/>
        </p:nvSpPr>
        <p:spPr>
          <a:xfrm>
            <a:off x="457200" y="1142743"/>
            <a:ext cx="8520544" cy="3631763"/>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aim of service reviews is to </a:t>
            </a:r>
            <a:r>
              <a:rPr lang="en-GB" sz="1400" b="1" dirty="0">
                <a:latin typeface="Calibri Light" panose="020F0302020204030204" pitchFamily="34" charset="0"/>
                <a:cs typeface="Calibri Light" panose="020F0302020204030204" pitchFamily="34" charset="0"/>
              </a:rPr>
              <a:t>establish a shared view of </a:t>
            </a:r>
            <a:r>
              <a:rPr lang="en-GB" sz="1400" dirty="0">
                <a:latin typeface="Calibri Light" panose="020F0302020204030204" pitchFamily="34" charset="0"/>
                <a:cs typeface="Calibri Light" panose="020F0302020204030204" pitchFamily="34" charset="0"/>
              </a:rPr>
              <a:t>the</a:t>
            </a:r>
            <a:r>
              <a:rPr lang="en-GB" sz="1400" b="1" dirty="0">
                <a:latin typeface="Calibri Light" panose="020F0302020204030204" pitchFamily="34" charset="0"/>
                <a:cs typeface="Calibri Light" panose="020F0302020204030204" pitchFamily="34" charset="0"/>
              </a:rPr>
              <a:t> achieved service quality </a:t>
            </a:r>
            <a:r>
              <a:rPr lang="en-GB" sz="1400" dirty="0">
                <a:latin typeface="Calibri Light" panose="020F0302020204030204" pitchFamily="34" charset="0"/>
                <a:cs typeface="Calibri Light" panose="020F0302020204030204" pitchFamily="34" charset="0"/>
              </a:rPr>
              <a:t>and</a:t>
            </a:r>
            <a:r>
              <a:rPr lang="en-GB" sz="1400" b="1" dirty="0">
                <a:latin typeface="Calibri Light" panose="020F0302020204030204" pitchFamily="34" charset="0"/>
                <a:cs typeface="Calibri Light" panose="020F0302020204030204" pitchFamily="34" charset="0"/>
              </a:rPr>
              <a:t> value enabled </a:t>
            </a:r>
            <a:r>
              <a:rPr lang="en-GB" sz="1400" dirty="0">
                <a:latin typeface="Calibri Light" panose="020F0302020204030204" pitchFamily="34" charset="0"/>
                <a:cs typeface="Calibri Light" panose="020F0302020204030204" pitchFamily="34" charset="0"/>
              </a:rPr>
              <a:t>by the service, and to initiate necessary service improvements, where appropriate.  </a:t>
            </a:r>
          </a:p>
          <a:p>
            <a:endParaRPr lang="en-GB" sz="12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Service reviews can be </a:t>
            </a:r>
            <a:r>
              <a:rPr lang="en-GB" sz="1400" b="1" dirty="0">
                <a:latin typeface="Calibri Light" panose="020F0302020204030204" pitchFamily="34" charset="0"/>
                <a:cs typeface="Calibri Light" panose="020F0302020204030204" pitchFamily="34" charset="0"/>
              </a:rPr>
              <a:t>interval-based</a:t>
            </a:r>
            <a:r>
              <a:rPr lang="en-GB" sz="1400" dirty="0">
                <a:latin typeface="Calibri Light" panose="020F0302020204030204" pitchFamily="34" charset="0"/>
                <a:cs typeface="Calibri Light" panose="020F0302020204030204" pitchFamily="34" charset="0"/>
              </a:rPr>
              <a:t> or </a:t>
            </a:r>
            <a:r>
              <a:rPr lang="en-GB" sz="1400" b="1" dirty="0">
                <a:latin typeface="Calibri Light" panose="020F0302020204030204" pitchFamily="34" charset="0"/>
                <a:cs typeface="Calibri Light" panose="020F0302020204030204" pitchFamily="34" charset="0"/>
              </a:rPr>
              <a:t>event-based</a:t>
            </a:r>
            <a:r>
              <a:rPr lang="en-GB" sz="1400" dirty="0">
                <a:latin typeface="Calibri Light" panose="020F0302020204030204" pitchFamily="34" charset="0"/>
                <a:cs typeface="Calibri Light" panose="020F0302020204030204" pitchFamily="34" charset="0"/>
              </a:rPr>
              <a:t>. Interval-based reviews take place regularly at agreed time periods. Event-based service reviews may be triggered by events such as a major incident, a request for a significant change, or a change in the business needs/requirements of the service. </a:t>
            </a:r>
          </a:p>
          <a:p>
            <a:endParaRPr lang="en-GB" sz="12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Service reviews do not need to be conducted as formal meetings </a:t>
            </a:r>
          </a:p>
          <a:p>
            <a:endParaRPr lang="en-GB" sz="12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For example, a service provider can perform a monthly review of the services provided to all or some of its consumers. At the same time, service consumers would perform their own service reviews to assess the outcomes, costs, and risks of service consumption over the same or a different period of time. Service providers and service consumers may share the inputs and outputs of their service reviews. Generally, it is better if both parties coordinate their reviews to promote a sustainable and happy service relationship. </a:t>
            </a:r>
          </a:p>
          <a:p>
            <a:endParaRPr lang="en-GB" sz="12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Regardless of the form the review takes and whether it occurs jointly or separately, service reviews are a very important part of the service provision and consumption.</a:t>
            </a:r>
          </a:p>
        </p:txBody>
      </p:sp>
    </p:spTree>
    <p:extLst>
      <p:ext uri="{BB962C8B-B14F-4D97-AF65-F5344CB8AC3E}">
        <p14:creationId xmlns:p14="http://schemas.microsoft.com/office/powerpoint/2010/main" val="156565770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a:xfrm>
            <a:off x="457200" y="329549"/>
            <a:ext cx="6974378" cy="857250"/>
          </a:xfrm>
        </p:spPr>
        <p:txBody>
          <a:bodyPr>
            <a:normAutofit fontScale="90000"/>
          </a:bodyPr>
          <a:lstStyle/>
          <a:p>
            <a:r>
              <a:rPr lang="en-GB" dirty="0"/>
              <a:t>Capturing and reporting improvement opportunities</a:t>
            </a:r>
          </a:p>
        </p:txBody>
      </p:sp>
      <p:sp>
        <p:nvSpPr>
          <p:cNvPr id="5" name="Rektangel 4">
            <a:extLst>
              <a:ext uri="{FF2B5EF4-FFF2-40B4-BE49-F238E27FC236}">
                <a16:creationId xmlns:a16="http://schemas.microsoft.com/office/drawing/2014/main" id="{133AE63D-C702-1941-8D66-00DB34CF6696}"/>
              </a:ext>
            </a:extLst>
          </p:cNvPr>
          <p:cNvSpPr/>
          <p:nvPr/>
        </p:nvSpPr>
        <p:spPr>
          <a:xfrm>
            <a:off x="457200" y="1596319"/>
            <a:ext cx="8303741" cy="2185214"/>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service level management practice includes the identification of improvement opportunities and the initiation of service improvements. These improvements may aim to correct actual service quality or to improve user and customer satisfaction with the service.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Improvements can also be initiated in areas such as the practice’s processes, tools, or other resources, with the aim to improve the practice and associated customer experience.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When improvements are triggered by customer or user feedback as well as by joint service reviews, it is important to ensure the transparency of improvement plans, progress, and results for customers and users. This is in accordance with the ITIL guiding principle of collaborating and promoting visibility. </a:t>
            </a:r>
          </a:p>
        </p:txBody>
      </p:sp>
    </p:spTree>
    <p:extLst>
      <p:ext uri="{BB962C8B-B14F-4D97-AF65-F5344CB8AC3E}">
        <p14:creationId xmlns:p14="http://schemas.microsoft.com/office/powerpoint/2010/main" val="119173910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a:xfrm>
            <a:off x="457198" y="205979"/>
            <a:ext cx="7178843" cy="857250"/>
          </a:xfrm>
        </p:spPr>
        <p:txBody>
          <a:bodyPr/>
          <a:lstStyle/>
          <a:p>
            <a:r>
              <a:rPr lang="en-GB" sz="2900" dirty="0"/>
              <a:t>Monitoring and event management - purpose</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356781"/>
            <a:ext cx="8520544" cy="3293209"/>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a:t>
            </a:r>
            <a:r>
              <a:rPr lang="en-GB" sz="1400" b="1" dirty="0">
                <a:latin typeface="Calibri Light" panose="020F0302020204030204" pitchFamily="34" charset="0"/>
                <a:cs typeface="Calibri Light" panose="020F0302020204030204" pitchFamily="34" charset="0"/>
              </a:rPr>
              <a:t>purpose</a:t>
            </a:r>
            <a:r>
              <a:rPr lang="en-GB" sz="1400" dirty="0">
                <a:latin typeface="Calibri Light" panose="020F0302020204030204" pitchFamily="34" charset="0"/>
                <a:cs typeface="Calibri Light" panose="020F0302020204030204" pitchFamily="34" charset="0"/>
              </a:rPr>
              <a:t> of the monitoring and event management practice is to systematically observe services and service components, and record and report selected changes of state identified as events.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Event</a:t>
            </a:r>
          </a:p>
          <a:p>
            <a:r>
              <a:rPr lang="en-GB" sz="1400" dirty="0">
                <a:latin typeface="Calibri Light" panose="020F0302020204030204" pitchFamily="34" charset="0"/>
                <a:cs typeface="Calibri Light" panose="020F0302020204030204" pitchFamily="34" charset="0"/>
              </a:rPr>
              <a:t>Any change of state that has significance for the management of a service or other configuration item (CI).</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Monitoring and event management is used to manage events throughout their lifecycle to understand and optimize their impact on the organization and its services. Monitoring and event management includes identification and categorization, or analysis, of events related to all levels of infrastructure and to service interactions. Monitoring and event management ensures appropriate and timely response to those events. </a:t>
            </a:r>
          </a:p>
          <a:p>
            <a:endParaRPr lang="en-GB" sz="1000" dirty="0">
              <a:latin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cs typeface="Calibri Light" panose="020F0302020204030204" pitchFamily="34" charset="0"/>
              </a:rPr>
              <a:t>The monitoring part </a:t>
            </a:r>
            <a:r>
              <a:rPr lang="en-GB" sz="1400" dirty="0">
                <a:latin typeface="Calibri Light" panose="020F0302020204030204" pitchFamily="34" charset="0"/>
                <a:cs typeface="Calibri Light" panose="020F0302020204030204" pitchFamily="34" charset="0"/>
              </a:rPr>
              <a:t>of the practice focuses on services and configuration items (CIs) to detect conditions of potential significance, track and record the state of servicers and CIs and provide this information to relevant parties. </a:t>
            </a:r>
          </a:p>
          <a:p>
            <a:endParaRPr lang="en-GB" sz="1000" dirty="0">
              <a:latin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cs typeface="Calibri Light" panose="020F0302020204030204" pitchFamily="34" charset="0"/>
              </a:rPr>
              <a:t>The event management part </a:t>
            </a:r>
            <a:r>
              <a:rPr lang="en-GB" sz="1400" dirty="0">
                <a:latin typeface="Calibri Light" panose="020F0302020204030204" pitchFamily="34" charset="0"/>
                <a:cs typeface="Calibri Light" panose="020F0302020204030204" pitchFamily="34" charset="0"/>
              </a:rPr>
              <a:t>of the practice focuses on those monitored changes of state defined by the organization as an event, determining their significance, and identifying and initiating the correct response to them.</a:t>
            </a:r>
          </a:p>
        </p:txBody>
      </p:sp>
    </p:spTree>
    <p:extLst>
      <p:ext uri="{BB962C8B-B14F-4D97-AF65-F5344CB8AC3E}">
        <p14:creationId xmlns:p14="http://schemas.microsoft.com/office/powerpoint/2010/main" val="13037544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a:bodyPr>
          <a:lstStyle/>
          <a:p>
            <a:r>
              <a:rPr lang="en-GB" sz="2800" dirty="0"/>
              <a:t>Monitoring and event management - scope</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212656"/>
            <a:ext cx="8520544" cy="2246769"/>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scope of the monitoring and event management practice covers all aspect of organization’s service management that needs to be controlled and can be automated. This includes: </a:t>
            </a:r>
          </a:p>
          <a:p>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identifying and optimizing the scope of monitoring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implementing and maintaining continuous monitoring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establishing and maintaining event identification, categorization and processing rules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implementing processes and automation tools to operationalize the defined event management rules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ongoing processing of events according to the agreed and implemented rules and processes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providing information about the current and historical state of the monitored services and resources to relevant stakeholders in an agreed form. </a:t>
            </a:r>
          </a:p>
        </p:txBody>
      </p:sp>
      <p:sp>
        <p:nvSpPr>
          <p:cNvPr id="6" name="Platshållare för innehåll 2">
            <a:extLst>
              <a:ext uri="{FF2B5EF4-FFF2-40B4-BE49-F238E27FC236}">
                <a16:creationId xmlns:a16="http://schemas.microsoft.com/office/drawing/2014/main" id="{56FFFADF-690F-8B48-848D-5317F41D70A9}"/>
              </a:ext>
            </a:extLst>
          </p:cNvPr>
          <p:cNvSpPr txBox="1">
            <a:spLocks/>
          </p:cNvSpPr>
          <p:nvPr/>
        </p:nvSpPr>
        <p:spPr bwMode="auto">
          <a:xfrm>
            <a:off x="478970" y="3627877"/>
            <a:ext cx="8207830" cy="731483"/>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i="1" dirty="0"/>
              <a:t>Note: There are many activities and areas of responsibility that are not included in the monitoring and event management practice, but they are still closely related. Practices combine activities through value streams to deliver value.</a:t>
            </a:r>
          </a:p>
        </p:txBody>
      </p:sp>
    </p:spTree>
    <p:extLst>
      <p:ext uri="{BB962C8B-B14F-4D97-AF65-F5344CB8AC3E}">
        <p14:creationId xmlns:p14="http://schemas.microsoft.com/office/powerpoint/2010/main" val="22527468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a:bodyPr>
          <a:lstStyle/>
          <a:p>
            <a:r>
              <a:rPr lang="en-GB" sz="2800" dirty="0"/>
              <a:t>Monitoring and event management - PSF’s</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212656"/>
            <a:ext cx="8520543" cy="1514261"/>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Monitoring and Event Management practice includes the following PSFs: </a:t>
            </a:r>
          </a:p>
          <a:p>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Establish and maintain approaches/models that describe the various types of events and monitoring capabilities needed to detect them </a:t>
            </a:r>
          </a:p>
          <a:p>
            <a:pPr marL="171450" lvl="0" indent="-171450" eaLnBrk="1" hangingPunct="1">
              <a:spcBef>
                <a:spcPct val="30000"/>
              </a:spcBef>
              <a:buFont typeface="Arial" panose="020B0604020202020204" pitchFamily="34" charset="0"/>
              <a:buChar char="•"/>
              <a:defRPr/>
            </a:pPr>
            <a:r>
              <a:rPr lang="en-GB" sz="1400" b="1" dirty="0">
                <a:latin typeface="Calibri Light" panose="020F0302020204030204" pitchFamily="34" charset="0"/>
                <a:cs typeface="Calibri Light" panose="020F0302020204030204" pitchFamily="34" charset="0"/>
              </a:rPr>
              <a:t>Ensure that timely, relevant, and sufficient monitoring data is available to relevant stakeholders </a:t>
            </a:r>
          </a:p>
          <a:p>
            <a:pPr marL="171450" lvl="0" indent="-171450" eaLnBrk="1" hangingPunct="1">
              <a:spcBef>
                <a:spcPct val="30000"/>
              </a:spcBef>
              <a:buFont typeface="Arial" panose="020B0604020202020204" pitchFamily="34" charset="0"/>
              <a:buChar char="•"/>
              <a:defRPr/>
            </a:pPr>
            <a:r>
              <a:rPr lang="en-GB" sz="1400" b="1" dirty="0">
                <a:latin typeface="Calibri Light" panose="020F0302020204030204" pitchFamily="34" charset="0"/>
                <a:cs typeface="Calibri Light" panose="020F0302020204030204" pitchFamily="34" charset="0"/>
              </a:rPr>
              <a:t>Ensure that events are detected, interpreted, and if needed acted upon as quickly as possible</a:t>
            </a:r>
          </a:p>
        </p:txBody>
      </p:sp>
    </p:spTree>
    <p:extLst>
      <p:ext uri="{BB962C8B-B14F-4D97-AF65-F5344CB8AC3E}">
        <p14:creationId xmlns:p14="http://schemas.microsoft.com/office/powerpoint/2010/main" val="193849023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sz="2800" dirty="0"/>
              <a:t>Establish and maintain approaches that describes various types of capabilities</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212656"/>
            <a:ext cx="8520543" cy="2893100"/>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Modern technologies in most cases provide opportunities to measure and monitor every aspect of the services and service components operation, but a practitioner should carefully manage the scope of the monitoring, as well as frequency and number of metrics. The main challenge of the modern monitoring and event management practice is not lack of data but the volume of data that monitoring must deal with.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focus of the monitoring and event management practice should be getting meaningful information to support service operations and improvement, decision-making and value creation. When establishing or improving the monitoring and event management practice, the following aspects should be considered: </a:t>
            </a:r>
          </a:p>
          <a:p>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Identifying and prioritizing services and service components monitored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Finding balance between informativity, granularity and frequency of the monitoring </a:t>
            </a:r>
          </a:p>
          <a:p>
            <a:pPr marL="171450" indent="-171450">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Maintaining capabilities for data gathering, storage, filtering and data correlation </a:t>
            </a:r>
          </a:p>
          <a:p>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3514198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sz="2800" dirty="0"/>
              <a:t>Ensure that relevant monitoring data is available to relevant stakeholders</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239150"/>
            <a:ext cx="8520544" cy="3200876"/>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The reporting aspect of monitoring and event management enables ground truth with respect to a service provider’s actual operating performance and behaviour against the Service Level Agreements (SLAs) agreed with the customers. Monitoring and event management provides direct observation results, real-world empirical evidence as opposed to intended or aspirational results.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Gathering data that has accuracy and integrity in the monitoring and event management practice is critical to the work of delivering a high-quality service and a high-quality customer experience when using the service. Monitoring and event management is critical for continual improvement efforts due to its focus on the effectiveness and efficiency of services and service components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Monitoring and event management identifies weak areas, so that remedial action can be taken (if there is a justifiable business case), therefore improving future service quality. Monitoring and event management can also show where customer actions are causing the fault and identify where working efficiency and/or training can be improved. Monitoring and event management can also address both internal and external suppliers since their performance must be evaluated and managed as well. </a:t>
            </a:r>
          </a:p>
        </p:txBody>
      </p:sp>
    </p:spTree>
    <p:extLst>
      <p:ext uri="{BB962C8B-B14F-4D97-AF65-F5344CB8AC3E}">
        <p14:creationId xmlns:p14="http://schemas.microsoft.com/office/powerpoint/2010/main" val="2272708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Use of specialized knowledge for complicated incidents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Detailed procedures for the diagnosis of incidents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Formalized processes for logging incidents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Scripts for collecting initial information about incidents</a:t>
            </a:r>
          </a:p>
        </p:txBody>
      </p:sp>
      <p:sp>
        <p:nvSpPr>
          <p:cNvPr id="2" name="Rubrik 1"/>
          <p:cNvSpPr>
            <a:spLocks noGrp="1"/>
          </p:cNvSpPr>
          <p:nvPr>
            <p:ph type="title"/>
          </p:nvPr>
        </p:nvSpPr>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 sz="2400" dirty="0">
                <a:latin typeface="Calibri Light" panose="020F0302020204030204" pitchFamily="34" charset="0"/>
                <a:cs typeface="Calibri Light" panose="020F0302020204030204" pitchFamily="34" charset="0"/>
              </a:rPr>
              <a:t>Which is NOT usually included as part of ‘incident management’?</a:t>
            </a:r>
            <a:endParaRPr lang="en-GB"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09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30638-7B3E-D34A-87DD-9954590F1D4A}"/>
              </a:ext>
            </a:extLst>
          </p:cNvPr>
          <p:cNvSpPr>
            <a:spLocks noGrp="1"/>
          </p:cNvSpPr>
          <p:nvPr>
            <p:ph type="title"/>
          </p:nvPr>
        </p:nvSpPr>
        <p:spPr/>
        <p:txBody>
          <a:bodyPr>
            <a:normAutofit fontScale="90000"/>
          </a:bodyPr>
          <a:lstStyle/>
          <a:p>
            <a:r>
              <a:rPr lang="en-GB" sz="2800" dirty="0"/>
              <a:t>Ensure that events are detected, interpreted and acted upon as quickly as possible</a:t>
            </a:r>
          </a:p>
        </p:txBody>
      </p:sp>
      <p:sp>
        <p:nvSpPr>
          <p:cNvPr id="8" name="Rektangel 7">
            <a:extLst>
              <a:ext uri="{FF2B5EF4-FFF2-40B4-BE49-F238E27FC236}">
                <a16:creationId xmlns:a16="http://schemas.microsoft.com/office/drawing/2014/main" id="{70711312-627D-9842-8A53-EFB381862BD4}"/>
              </a:ext>
            </a:extLst>
          </p:cNvPr>
          <p:cNvSpPr/>
          <p:nvPr/>
        </p:nvSpPr>
        <p:spPr>
          <a:xfrm>
            <a:off x="406400" y="1452880"/>
            <a:ext cx="8717280" cy="307777"/>
          </a:xfrm>
          <a:prstGeom prst="rect">
            <a:avLst/>
          </a:prstGeom>
        </p:spPr>
        <p:txBody>
          <a:bodyPr wrap="square">
            <a:spAutoFit/>
          </a:bodyPr>
          <a:lstStyle/>
          <a:p>
            <a:endParaRPr lang="en-GB" sz="1400" dirty="0"/>
          </a:p>
        </p:txBody>
      </p:sp>
      <p:sp>
        <p:nvSpPr>
          <p:cNvPr id="4" name="Rektangel 3">
            <a:extLst>
              <a:ext uri="{FF2B5EF4-FFF2-40B4-BE49-F238E27FC236}">
                <a16:creationId xmlns:a16="http://schemas.microsoft.com/office/drawing/2014/main" id="{1433B728-131A-C54D-ABE3-3BEAD382CDA6}"/>
              </a:ext>
            </a:extLst>
          </p:cNvPr>
          <p:cNvSpPr/>
          <p:nvPr/>
        </p:nvSpPr>
        <p:spPr>
          <a:xfrm>
            <a:off x="457200" y="1212656"/>
            <a:ext cx="8520544" cy="3323987"/>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Defining rules for monitoring and event management is not enough; actual detection and processing of events is required to make these rules valuable. Efficiency and scope of event management heavily depends on the service architecture and level of service management automation. In digital infrastructure and modern application, many tools for monitoring and event management are built-in, and the focus of the practice is on the integration and tuning of the event processing rules.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Contrary to that, organizations with many legacy systems which were not designed for monitoring must focus on implementation of specialized monitoring and event management tools and add-ons, or even on manual monitoring and event management.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Technology opportunities and constraints should inform monitoring and event management scope, policy making, and daily activities.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Regardless of how limited organization’s monitoring and event management capabilities, they should be subject to continual improvement, to ensure that the practice meets the needs of the organization. </a:t>
            </a:r>
          </a:p>
        </p:txBody>
      </p:sp>
    </p:spTree>
    <p:extLst>
      <p:ext uri="{BB962C8B-B14F-4D97-AF65-F5344CB8AC3E}">
        <p14:creationId xmlns:p14="http://schemas.microsoft.com/office/powerpoint/2010/main" val="42785261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2"/>
            <a:ext cx="4709025" cy="3028969"/>
          </a:xfrm>
        </p:spPr>
        <p:txBody>
          <a:bodyPr>
            <a:noAutofit/>
          </a:bodyPr>
          <a:lstStyle/>
          <a:p>
            <a:r>
              <a:rPr lang="en-GB" sz="1100" dirty="0"/>
              <a:t>How selected ITIL practices contribute to a value stream for a new service</a:t>
            </a:r>
          </a:p>
          <a:p>
            <a:pPr lvl="1">
              <a:buFont typeface="Arial" panose="020B0604020202020204" pitchFamily="34" charset="0"/>
              <a:buChar char="•"/>
            </a:pPr>
            <a:r>
              <a:rPr lang="en-GB" sz="900" dirty="0"/>
              <a:t>Service design </a:t>
            </a:r>
          </a:p>
          <a:p>
            <a:pPr lvl="1">
              <a:buFont typeface="Arial" panose="020B0604020202020204" pitchFamily="34" charset="0"/>
              <a:buChar char="•"/>
            </a:pPr>
            <a:r>
              <a:rPr lang="en-GB" sz="900" dirty="0"/>
              <a:t>Software development and </a:t>
            </a:r>
          </a:p>
          <a:p>
            <a:pPr lvl="1">
              <a:buFont typeface="Arial" panose="020B0604020202020204" pitchFamily="34" charset="0"/>
              <a:buChar char="•"/>
            </a:pPr>
            <a:r>
              <a:rPr lang="en-GB" sz="900" dirty="0"/>
              <a:t>Deployment management  </a:t>
            </a:r>
          </a:p>
          <a:p>
            <a:pPr lvl="1">
              <a:buFont typeface="Arial" panose="020B0604020202020204" pitchFamily="34" charset="0"/>
              <a:buChar char="•"/>
            </a:pPr>
            <a:r>
              <a:rPr lang="en-GB" sz="900" dirty="0"/>
              <a:t>Release management</a:t>
            </a:r>
          </a:p>
          <a:p>
            <a:pPr lvl="1">
              <a:buFont typeface="Arial" panose="020B0604020202020204" pitchFamily="34" charset="0"/>
              <a:buChar char="•"/>
            </a:pPr>
            <a:r>
              <a:rPr lang="en-GB" sz="900" dirty="0"/>
              <a:t>Service validation and testing</a:t>
            </a:r>
          </a:p>
          <a:p>
            <a:pPr lvl="1">
              <a:buFont typeface="Arial" panose="020B0604020202020204" pitchFamily="34" charset="0"/>
              <a:buChar char="•"/>
            </a:pPr>
            <a:r>
              <a:rPr lang="en-GB" sz="900" dirty="0"/>
              <a:t>Change enablement </a:t>
            </a:r>
          </a:p>
          <a:p>
            <a:pPr lvl="1">
              <a:buFont typeface="Arial" panose="020B0604020202020204" pitchFamily="34" charset="0"/>
              <a:buChar char="•"/>
            </a:pPr>
            <a:endParaRPr lang="en-GB" sz="1100" dirty="0"/>
          </a:p>
          <a:p>
            <a:pPr>
              <a:spcBef>
                <a:spcPts val="375"/>
              </a:spcBef>
            </a:pPr>
            <a:r>
              <a:rPr lang="en-GB" sz="1100" dirty="0"/>
              <a:t>How selected ITIL practices contribute to a value stream for user support</a:t>
            </a:r>
          </a:p>
          <a:p>
            <a:pPr>
              <a:spcBef>
                <a:spcPts val="375"/>
              </a:spcBef>
              <a:buFont typeface="Arial" panose="020B0604020202020204" pitchFamily="34" charset="0"/>
              <a:buChar char="•"/>
            </a:pPr>
            <a:r>
              <a:rPr lang="en-GB" sz="900" dirty="0"/>
              <a:t>Service desk</a:t>
            </a:r>
          </a:p>
          <a:p>
            <a:pPr>
              <a:spcBef>
                <a:spcPts val="375"/>
              </a:spcBef>
              <a:buFont typeface="Arial" panose="020B0604020202020204" pitchFamily="34" charset="0"/>
              <a:buChar char="•"/>
            </a:pPr>
            <a:r>
              <a:rPr lang="en-GB" sz="900" dirty="0"/>
              <a:t>Incident management</a:t>
            </a:r>
          </a:p>
          <a:p>
            <a:pPr>
              <a:spcBef>
                <a:spcPts val="375"/>
              </a:spcBef>
              <a:buFont typeface="Arial" panose="020B0604020202020204" pitchFamily="34" charset="0"/>
              <a:buChar char="•"/>
            </a:pPr>
            <a:r>
              <a:rPr lang="en-GB" sz="900" dirty="0"/>
              <a:t>Problem management </a:t>
            </a:r>
          </a:p>
          <a:p>
            <a:pPr>
              <a:spcBef>
                <a:spcPts val="375"/>
              </a:spcBef>
              <a:buFont typeface="Arial" panose="020B0604020202020204" pitchFamily="34" charset="0"/>
              <a:buChar char="•"/>
            </a:pPr>
            <a:r>
              <a:rPr lang="en-GB" sz="900" dirty="0"/>
              <a:t>Knowledge management </a:t>
            </a:r>
          </a:p>
          <a:p>
            <a:pPr>
              <a:spcBef>
                <a:spcPts val="375"/>
              </a:spcBef>
              <a:buFont typeface="Arial" panose="020B0604020202020204" pitchFamily="34" charset="0"/>
              <a:buChar char="•"/>
            </a:pPr>
            <a:r>
              <a:rPr lang="en-GB" sz="900" dirty="0"/>
              <a:t>Service level management </a:t>
            </a:r>
          </a:p>
          <a:p>
            <a:pPr>
              <a:spcBef>
                <a:spcPts val="375"/>
              </a:spcBef>
              <a:buFont typeface="Arial" panose="020B0604020202020204" pitchFamily="34" charset="0"/>
              <a:buChar char="•"/>
            </a:pPr>
            <a:r>
              <a:rPr lang="en-GB" sz="900" dirty="0"/>
              <a:t>Monitoring and event management</a:t>
            </a:r>
            <a:endParaRPr lang="en-GB" sz="1100" dirty="0"/>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dirty="0"/>
              <a:t>Summary</a:t>
            </a:r>
          </a:p>
        </p:txBody>
      </p:sp>
    </p:spTree>
    <p:extLst>
      <p:ext uri="{BB962C8B-B14F-4D97-AF65-F5344CB8AC3E}">
        <p14:creationId xmlns:p14="http://schemas.microsoft.com/office/powerpoint/2010/main" val="270241571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09" y="373170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Classify all future changes, except emergency changes, as ‘standard’ pre-approved changes, so that they can be quickly processed</a:t>
            </a:r>
          </a:p>
        </p:txBody>
      </p:sp>
      <p:sp>
        <p:nvSpPr>
          <p:cNvPr id="13" name="AutoShape 4"/>
          <p:cNvSpPr>
            <a:spLocks noChangeArrowheads="1"/>
          </p:cNvSpPr>
          <p:nvPr/>
        </p:nvSpPr>
        <p:spPr bwMode="auto">
          <a:xfrm>
            <a:off x="642909" y="299946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tabLst>
                <a:tab pos="3509963" algn="l"/>
              </a:tabLst>
            </a:pPr>
            <a:r>
              <a:rPr lang="en-GB" sz="1600" dirty="0">
                <a:latin typeface="Calibri Light" panose="020F0302020204030204" pitchFamily="34" charset="0"/>
                <a:cs typeface="Calibri Light" panose="020F0302020204030204" pitchFamily="34" charset="0"/>
              </a:rPr>
              <a:t>Publish a calendar of potential changes and allow all possible stakeholders to access the calendar, so they can decide whether they need to provide input</a:t>
            </a:r>
          </a:p>
        </p:txBody>
      </p:sp>
      <p:sp>
        <p:nvSpPr>
          <p:cNvPr id="14" name="AutoShape 4"/>
          <p:cNvSpPr>
            <a:spLocks noChangeArrowheads="1"/>
          </p:cNvSpPr>
          <p:nvPr/>
        </p:nvSpPr>
        <p:spPr bwMode="auto">
          <a:xfrm>
            <a:off x="642910" y="2267229"/>
            <a:ext cx="8105674"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Tx/>
              <a:buAutoNum type="alphaUcPeriod" startAt="2"/>
            </a:pPr>
            <a:r>
              <a:rPr lang="en-GB" sz="1600" dirty="0">
                <a:latin typeface="Calibri Light" panose="020F0302020204030204" pitchFamily="34" charset="0"/>
                <a:cs typeface="Calibri Light" panose="020F0302020204030204" pitchFamily="34" charset="0"/>
              </a:rPr>
              <a:t>Define the stakeholder roles required to be involved in the different types of change, and review opportunities to invest in automation to reduce the dependency on formal meetings</a:t>
            </a:r>
          </a:p>
        </p:txBody>
      </p:sp>
      <p:sp>
        <p:nvSpPr>
          <p:cNvPr id="15" name="AutoShape 4"/>
          <p:cNvSpPr>
            <a:spLocks noChangeArrowheads="1"/>
          </p:cNvSpPr>
          <p:nvPr/>
        </p:nvSpPr>
        <p:spPr bwMode="auto">
          <a:xfrm>
            <a:off x="642909" y="1534988"/>
            <a:ext cx="8105674" cy="594001"/>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Establish a change advisory board and have weekly meetings to ensure that all the stakeholders have the opportunity to contribute to discussions about all the changes </a:t>
            </a:r>
          </a:p>
        </p:txBody>
      </p:sp>
      <p:sp>
        <p:nvSpPr>
          <p:cNvPr id="2" name="Rubrik 1"/>
          <p:cNvSpPr>
            <a:spLocks noGrp="1"/>
          </p:cNvSpPr>
          <p:nvPr>
            <p:ph type="title"/>
          </p:nvPr>
        </p:nvSpPr>
        <p:spPr>
          <a:xfrm>
            <a:off x="302287" y="98609"/>
            <a:ext cx="8835081" cy="884804"/>
          </a:xfrm>
        </p:spPr>
        <p:txBody>
          <a:bodyPr anchor="ctr">
            <a:noAutofit/>
          </a:bodyPr>
          <a:lstStyle/>
          <a:p>
            <a:r>
              <a:rPr lang="en-GB" sz="1400" dirty="0">
                <a:latin typeface="Calibri Light" panose="020F0302020204030204" pitchFamily="34" charset="0"/>
                <a:cs typeface="Calibri Light" panose="020F0302020204030204" pitchFamily="34" charset="0"/>
              </a:rPr>
              <a:t>Q: An organization has noticed that the number of changes which have failed has increased during the last few months. The feedback from many of the reviews of these changes shows that some of the relevant stakeholders were not consulted at any time during the development cycle, during which there have been some formal advisory meetings.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Which approach would BEST help to improve this situation? </a:t>
            </a:r>
          </a:p>
        </p:txBody>
      </p:sp>
    </p:spTree>
    <p:extLst>
      <p:ext uri="{BB962C8B-B14F-4D97-AF65-F5344CB8AC3E}">
        <p14:creationId xmlns:p14="http://schemas.microsoft.com/office/powerpoint/2010/main" val="15333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auto">
          <a:xfrm>
            <a:off x="642909" y="3731709"/>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Periodically examine the outstanding low-priority incidents and escalate incidents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where necessary</a:t>
            </a:r>
          </a:p>
        </p:txBody>
      </p:sp>
      <p:sp>
        <p:nvSpPr>
          <p:cNvPr id="1580036" name="AutoShape 4"/>
          <p:cNvSpPr>
            <a:spLocks noChangeArrowheads="1"/>
          </p:cNvSpPr>
          <p:nvPr/>
        </p:nvSpPr>
        <p:spPr bwMode="auto">
          <a:xfrm>
            <a:off x="642910" y="1517316"/>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Close the low-priority incidents for which complaints have been received, and open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complaints records instead</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Create problem records for the low-priority incidents which have been open for a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long time, to ensure they are escalated to the correct teams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dirty="0">
                <a:latin typeface="Calibri Light" panose="020F0302020204030204" pitchFamily="34" charset="0"/>
                <a:cs typeface="Calibri Light" panose="020F0302020204030204" pitchFamily="34" charset="0"/>
              </a:rPr>
              <a:t>Create a separate backlog for each priority, to reduce the complexity of the incidents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assignment and processing</a:t>
            </a:r>
          </a:p>
        </p:txBody>
      </p:sp>
      <p:sp>
        <p:nvSpPr>
          <p:cNvPr id="2" name="Rubrik 1"/>
          <p:cNvSpPr>
            <a:spLocks noGrp="1"/>
          </p:cNvSpPr>
          <p:nvPr>
            <p:ph type="title"/>
          </p:nvPr>
        </p:nvSpPr>
        <p:spPr>
          <a:xfrm>
            <a:off x="223467" y="71663"/>
            <a:ext cx="8686801" cy="1127410"/>
          </a:xfrm>
        </p:spPr>
        <p:txBody>
          <a:bodyPr anchor="t">
            <a:noAutofit/>
          </a:bodyPr>
          <a:lstStyle/>
          <a:p>
            <a:r>
              <a:rPr lang="en-GB" sz="1300" dirty="0">
                <a:solidFill>
                  <a:srgbClr val="FFFFFF"/>
                </a:solidFill>
                <a:latin typeface="Calibri Light" panose="020F0302020204030204" pitchFamily="34" charset="0"/>
                <a:cs typeface="Calibri Light" panose="020F0302020204030204" pitchFamily="34" charset="0"/>
              </a:rPr>
              <a:t>Q: </a:t>
            </a:r>
            <a:r>
              <a:rPr lang="en-GB" sz="1300" dirty="0">
                <a:latin typeface="Calibri Light" panose="020F0302020204030204" pitchFamily="34" charset="0"/>
                <a:cs typeface="Calibri Light" panose="020F0302020204030204" pitchFamily="34" charset="0"/>
              </a:rPr>
              <a:t>An organization prioritizes incidents as high, medium or low so that it can decide the order of resolving incidents. The organization always resolves high-priority and medium-priority incidents before low-priority incidents, which sometimes means that low-priority incidents are never resolved. The organization has received complaints from users with low-priority incidents because of the long resolution times. Which is the BEST approach for the organization to take to resolve this situation?</a:t>
            </a:r>
          </a:p>
        </p:txBody>
      </p:sp>
    </p:spTree>
    <p:extLst>
      <p:ext uri="{BB962C8B-B14F-4D97-AF65-F5344CB8AC3E}">
        <p14:creationId xmlns:p14="http://schemas.microsoft.com/office/powerpoint/2010/main" val="17789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8142742"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Survey the entire group of staff members and ask them to prioritize the desired features</a:t>
            </a:r>
          </a:p>
        </p:txBody>
      </p:sp>
      <p:sp>
        <p:nvSpPr>
          <p:cNvPr id="13" name="AutoShape 4"/>
          <p:cNvSpPr>
            <a:spLocks noChangeArrowheads="1"/>
          </p:cNvSpPr>
          <p:nvPr/>
        </p:nvSpPr>
        <p:spPr bwMode="auto">
          <a:xfrm>
            <a:off x="642909" y="2999469"/>
            <a:ext cx="814274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tabLst>
                <a:tab pos="3509963" algn="l"/>
              </a:tabLst>
            </a:pPr>
            <a:r>
              <a:rPr lang="en-GB" sz="1600" dirty="0">
                <a:latin typeface="Calibri Light" panose="020F0302020204030204" pitchFamily="34" charset="0"/>
                <a:cs typeface="Calibri Light" panose="020F0302020204030204" pitchFamily="34" charset="0"/>
              </a:rPr>
              <a:t>Visit and observe a varied selection of staff members to understand their concerns and issues</a:t>
            </a:r>
          </a:p>
        </p:txBody>
      </p:sp>
      <p:sp>
        <p:nvSpPr>
          <p:cNvPr id="14" name="AutoShape 4"/>
          <p:cNvSpPr>
            <a:spLocks noChangeArrowheads="1"/>
          </p:cNvSpPr>
          <p:nvPr/>
        </p:nvSpPr>
        <p:spPr bwMode="auto">
          <a:xfrm>
            <a:off x="642909" y="2267229"/>
            <a:ext cx="8142745"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Tx/>
              <a:buAutoNum type="alphaUcPeriod" startAt="2"/>
            </a:pPr>
            <a:r>
              <a:rPr lang="en-GB" sz="1600" dirty="0">
                <a:latin typeface="Calibri Light" panose="020F0302020204030204" pitchFamily="34" charset="0"/>
                <a:cs typeface="Calibri Light" panose="020F0302020204030204" pitchFamily="34" charset="0"/>
              </a:rPr>
              <a:t>Identify a minimum viable product and build a prototype, then trial it with a small group of staff members</a:t>
            </a:r>
          </a:p>
        </p:txBody>
      </p:sp>
      <p:sp>
        <p:nvSpPr>
          <p:cNvPr id="15" name="AutoShape 4"/>
          <p:cNvSpPr>
            <a:spLocks noChangeArrowheads="1"/>
          </p:cNvSpPr>
          <p:nvPr/>
        </p:nvSpPr>
        <p:spPr bwMode="auto">
          <a:xfrm>
            <a:off x="642908" y="1534990"/>
            <a:ext cx="8142745"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Host a workshop with a small group of the most experienced members of staff to prioritize the desired features</a:t>
            </a:r>
          </a:p>
        </p:txBody>
      </p:sp>
      <p:sp>
        <p:nvSpPr>
          <p:cNvPr id="2" name="Rubrik 1"/>
          <p:cNvSpPr>
            <a:spLocks noGrp="1"/>
          </p:cNvSpPr>
          <p:nvPr>
            <p:ph type="title"/>
          </p:nvPr>
        </p:nvSpPr>
        <p:spPr>
          <a:xfrm>
            <a:off x="293299" y="59961"/>
            <a:ext cx="8686801" cy="975209"/>
          </a:xfrm>
        </p:spPr>
        <p:txBody>
          <a:bodyPr>
            <a:noAutofit/>
          </a:bodyPr>
          <a:lstStyle/>
          <a:p>
            <a:r>
              <a:rPr lang="en-GB" sz="1500" dirty="0">
                <a:latin typeface="Calibri Light" panose="020F0302020204030204" pitchFamily="34" charset="0"/>
                <a:cs typeface="Calibri Light" panose="020F0302020204030204" pitchFamily="34" charset="0"/>
              </a:rPr>
              <a:t>Q: An organization has noticed that the number of changes which have failed has increased during the last few months. The feedback from many of the reviews of these changes shows that some of the relevant stakeholders were not consulted at any time during the development cycle, during which there have been some formal </a:t>
            </a:r>
            <a:r>
              <a:rPr lang="en-GB" sz="1400" dirty="0">
                <a:latin typeface="Calibri Light" panose="020F0302020204030204" pitchFamily="34" charset="0"/>
                <a:cs typeface="Calibri Light" panose="020F0302020204030204" pitchFamily="34" charset="0"/>
              </a:rPr>
              <a:t>advisory meetings. Which approach would BEST help to improve this situation? </a:t>
            </a:r>
          </a:p>
        </p:txBody>
      </p:sp>
    </p:spTree>
    <p:extLst>
      <p:ext uri="{BB962C8B-B14F-4D97-AF65-F5344CB8AC3E}">
        <p14:creationId xmlns:p14="http://schemas.microsoft.com/office/powerpoint/2010/main" val="41659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09" y="373170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Creating an early life support team to focus on the issues caused by the upgrade</a:t>
            </a:r>
          </a:p>
        </p:txBody>
      </p:sp>
      <p:sp>
        <p:nvSpPr>
          <p:cNvPr id="13" name="AutoShape 4"/>
          <p:cNvSpPr>
            <a:spLocks noChangeArrowheads="1"/>
          </p:cNvSpPr>
          <p:nvPr/>
        </p:nvSpPr>
        <p:spPr bwMode="auto">
          <a:xfrm>
            <a:off x="642909" y="299946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Performing trend analysis on the incidents to understand which type occurs most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frequently</a:t>
            </a:r>
          </a:p>
        </p:txBody>
      </p:sp>
      <p:sp>
        <p:nvSpPr>
          <p:cNvPr id="14" name="AutoShape 4"/>
          <p:cNvSpPr>
            <a:spLocks noChangeArrowheads="1"/>
          </p:cNvSpPr>
          <p:nvPr/>
        </p:nvSpPr>
        <p:spPr bwMode="auto">
          <a:xfrm>
            <a:off x="642910" y="2267229"/>
            <a:ext cx="8105674"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Communicating with users to update them on the status of incidents which they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have raised</a:t>
            </a:r>
          </a:p>
        </p:txBody>
      </p:sp>
      <p:sp>
        <p:nvSpPr>
          <p:cNvPr id="15" name="AutoShape 4"/>
          <p:cNvSpPr>
            <a:spLocks noChangeArrowheads="1"/>
          </p:cNvSpPr>
          <p:nvPr/>
        </p:nvSpPr>
        <p:spPr bwMode="auto">
          <a:xfrm>
            <a:off x="642909" y="1534988"/>
            <a:ext cx="8105674" cy="594001"/>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Developing solutions to incidents that relate to this upgrade and might occur again</a:t>
            </a:r>
          </a:p>
        </p:txBody>
      </p:sp>
      <p:sp>
        <p:nvSpPr>
          <p:cNvPr id="2" name="Rubrik 1"/>
          <p:cNvSpPr>
            <a:spLocks noGrp="1"/>
          </p:cNvSpPr>
          <p:nvPr>
            <p:ph type="title"/>
          </p:nvPr>
        </p:nvSpPr>
        <p:spPr>
          <a:xfrm>
            <a:off x="308919" y="124487"/>
            <a:ext cx="8835081" cy="826983"/>
          </a:xfrm>
        </p:spPr>
        <p:txBody>
          <a:bodyPr>
            <a:noAutofit/>
          </a:bodyPr>
          <a:lstStyle/>
          <a:p>
            <a:r>
              <a:rPr lang="en-GB" sz="1800" dirty="0">
                <a:latin typeface="Calibri Light" panose="020F0302020204030204" pitchFamily="34" charset="0"/>
                <a:cs typeface="Calibri Light" panose="020F0302020204030204" pitchFamily="34" charset="0"/>
              </a:rPr>
              <a:t>Q: An organization has released a major upgrade to one of its applications and is experiencing large volumes of incidents as a result. Which is an example of how the 'service desk' practice could contribute to the value stream for supporting the incidents?</a:t>
            </a:r>
            <a:endParaRPr lang="en-GB"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5048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Service design</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Deployment management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Software development and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Release management</a:t>
            </a:r>
          </a:p>
        </p:txBody>
      </p:sp>
      <p:sp>
        <p:nvSpPr>
          <p:cNvPr id="2" name="Rubrik 1"/>
          <p:cNvSpPr>
            <a:spLocks noGrp="1"/>
          </p:cNvSpPr>
          <p:nvPr>
            <p:ph type="title"/>
          </p:nvPr>
        </p:nvSpPr>
        <p:spPr>
          <a:xfrm>
            <a:off x="219335" y="86497"/>
            <a:ext cx="8810369" cy="907034"/>
          </a:xfrm>
        </p:spPr>
        <p:txBody>
          <a:bodyPr anchor="ctr">
            <a:noAutofit/>
          </a:bodyPr>
          <a:lstStyle/>
          <a:p>
            <a:r>
              <a:rPr lang="en-GB" sz="1500" dirty="0">
                <a:latin typeface="Calibri Light" panose="020F0302020204030204" pitchFamily="34" charset="0"/>
                <a:cs typeface="Calibri Light" panose="020F0302020204030204" pitchFamily="34" charset="0"/>
              </a:rPr>
              <a:t>Q: An organization wants to ensure that the introduction of new services is as smooth as possible. Some of the key activities it has identified are: educating support teams with lessons from development and testing; preparing self-service knowledge articles for users; and making development team members available in case there are any issues immediately after go-live. Which practice is the MOST important for these activities?</a:t>
            </a:r>
          </a:p>
        </p:txBody>
      </p:sp>
    </p:spTree>
    <p:extLst>
      <p:ext uri="{BB962C8B-B14F-4D97-AF65-F5344CB8AC3E}">
        <p14:creationId xmlns:p14="http://schemas.microsoft.com/office/powerpoint/2010/main" val="6571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09" y="373170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Use the current measurements as a baseline which SLAs can be developed from</a:t>
            </a:r>
          </a:p>
        </p:txBody>
      </p:sp>
      <p:sp>
        <p:nvSpPr>
          <p:cNvPr id="13" name="AutoShape 4"/>
          <p:cNvSpPr>
            <a:spLocks noChangeArrowheads="1"/>
          </p:cNvSpPr>
          <p:nvPr/>
        </p:nvSpPr>
        <p:spPr bwMode="auto">
          <a:xfrm>
            <a:off x="642909" y="2999469"/>
            <a:ext cx="8105673"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Create awareness of expected service levels with the users, including the reasons behind them</a:t>
            </a:r>
          </a:p>
        </p:txBody>
      </p:sp>
      <p:sp>
        <p:nvSpPr>
          <p:cNvPr id="14" name="AutoShape 4"/>
          <p:cNvSpPr>
            <a:spLocks noChangeArrowheads="1"/>
          </p:cNvSpPr>
          <p:nvPr/>
        </p:nvSpPr>
        <p:spPr bwMode="auto">
          <a:xfrm>
            <a:off x="642910" y="2267229"/>
            <a:ext cx="8105674"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Understand how users interact with the service and how this contributes to achieving their goals</a:t>
            </a:r>
          </a:p>
        </p:txBody>
      </p:sp>
      <p:sp>
        <p:nvSpPr>
          <p:cNvPr id="15" name="AutoShape 4"/>
          <p:cNvSpPr>
            <a:spLocks noChangeArrowheads="1"/>
          </p:cNvSpPr>
          <p:nvPr/>
        </p:nvSpPr>
        <p:spPr bwMode="auto">
          <a:xfrm>
            <a:off x="642909" y="1534988"/>
            <a:ext cx="8105674" cy="594001"/>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Create concise SLAs which can be easily measured and reported</a:t>
            </a:r>
          </a:p>
        </p:txBody>
      </p:sp>
      <p:sp>
        <p:nvSpPr>
          <p:cNvPr id="2" name="Rubrik 1"/>
          <p:cNvSpPr>
            <a:spLocks noGrp="1"/>
          </p:cNvSpPr>
          <p:nvPr>
            <p:ph type="title"/>
          </p:nvPr>
        </p:nvSpPr>
        <p:spPr>
          <a:xfrm>
            <a:off x="308919" y="124487"/>
            <a:ext cx="8835081" cy="826983"/>
          </a:xfrm>
        </p:spPr>
        <p:txBody>
          <a:bodyPr>
            <a:noAutofit/>
          </a:bodyPr>
          <a:lstStyle/>
          <a:p>
            <a:r>
              <a:rPr lang="en-GB" sz="1800" dirty="0">
                <a:latin typeface="Calibri Light" panose="020F0302020204030204" pitchFamily="34" charset="0"/>
                <a:cs typeface="Calibri Light" panose="020F0302020204030204" pitchFamily="34" charset="0"/>
              </a:rPr>
              <a:t>Q: An organization would like to apply the 'focus on value' guiding principle to the 'service level management' practice. Which is the BEST way to do this?</a:t>
            </a:r>
            <a:endParaRPr lang="en-GB"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792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Review the release plans to ensure there is enough time for detailed testing, especially for complex systems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startAt="3"/>
              <a:tabLst>
                <a:tab pos="3509963" algn="l"/>
              </a:tabLst>
            </a:pPr>
            <a:r>
              <a:rPr lang="en-GB" sz="1600" dirty="0">
                <a:latin typeface="Calibri Light" panose="020F0302020204030204" pitchFamily="34" charset="0"/>
                <a:cs typeface="Calibri Light" panose="020F0302020204030204" pitchFamily="34" charset="0"/>
              </a:rPr>
              <a:t>Review the testing strategy, considering the probability and impact of failures to define what should be tested</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Tx/>
              <a:buAutoNum type="alphaUcPeriod" startAt="2"/>
            </a:pPr>
            <a:r>
              <a:rPr lang="en-GB" sz="1600" dirty="0">
                <a:latin typeface="Calibri Light" panose="020F0302020204030204" pitchFamily="34" charset="0"/>
                <a:cs typeface="Calibri Light" panose="020F0302020204030204" pitchFamily="34" charset="0"/>
              </a:rPr>
              <a:t>Increase the frequency and strength of testing, and delay releases if necessary for tests to be completed</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squar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Limit testing to the minimum required for compliance, and allocate resources for solving incidents that might follow releases</a:t>
            </a:r>
          </a:p>
        </p:txBody>
      </p:sp>
      <p:sp>
        <p:nvSpPr>
          <p:cNvPr id="2" name="Rubrik 1"/>
          <p:cNvSpPr>
            <a:spLocks noGrp="1"/>
          </p:cNvSpPr>
          <p:nvPr>
            <p:ph type="title"/>
          </p:nvPr>
        </p:nvSpPr>
        <p:spPr>
          <a:xfrm>
            <a:off x="307735" y="59961"/>
            <a:ext cx="8686801" cy="968739"/>
          </a:xfrm>
        </p:spPr>
        <p:txBody>
          <a:bodyPr>
            <a:noAutofit/>
          </a:bodyPr>
          <a:lstStyle/>
          <a:p>
            <a:r>
              <a:rPr lang="en-GB" sz="1300" dirty="0">
                <a:solidFill>
                  <a:srgbClr val="FFFFFF"/>
                </a:solidFill>
                <a:latin typeface="Calibri Light" panose="020F0302020204030204" pitchFamily="34" charset="0"/>
                <a:cs typeface="Calibri Light" panose="020F0302020204030204" pitchFamily="34" charset="0"/>
              </a:rPr>
              <a:t>Q: </a:t>
            </a:r>
            <a:r>
              <a:rPr lang="en-GB" sz="1300" dirty="0">
                <a:latin typeface="Calibri Light" panose="020F0302020204030204" pitchFamily="34" charset="0"/>
                <a:cs typeface="Calibri Light" panose="020F0302020204030204" pitchFamily="34" charset="0"/>
              </a:rPr>
              <a:t>An organization releases service upgrades in response to changing market demand. The market demand needs to be fulfilled quickly to capture market value. Some members of the product team believe that some tests can be skipped because of the need to release quickly. Other team members believe that everything should be tested carefully, therefore they have proposed increasing the number and scope of tests. Which is the BEST approach to resolve this situation?</a:t>
            </a:r>
          </a:p>
        </p:txBody>
      </p:sp>
    </p:spTree>
    <p:extLst>
      <p:ext uri="{BB962C8B-B14F-4D97-AF65-F5344CB8AC3E}">
        <p14:creationId xmlns:p14="http://schemas.microsoft.com/office/powerpoint/2010/main" val="206737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8607C602-85D2-404B-B976-489378EAA5FC}"/>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Wingdings" pitchFamily="2" charset="2"/>
              <a:buChar char="ü"/>
            </a:pPr>
            <a:r>
              <a:rPr lang="en-GB" sz="1400" dirty="0"/>
              <a:t>Using information and technology to create, deliver, and support services</a:t>
            </a:r>
          </a:p>
          <a:p>
            <a:pPr marL="0" indent="0">
              <a:buNone/>
            </a:pPr>
            <a:r>
              <a:rPr lang="en-GB" sz="1400" dirty="0"/>
              <a:t>Day 2:</a:t>
            </a:r>
          </a:p>
          <a:p>
            <a:pPr>
              <a:buFont typeface="Wingdings" pitchFamily="2" charset="2"/>
              <a:buChar char="ü"/>
            </a:pPr>
            <a:r>
              <a:rPr lang="en-GB" sz="1400" dirty="0"/>
              <a:t>Value streams to create, deliver, and support services</a:t>
            </a:r>
          </a:p>
          <a:p>
            <a:pPr>
              <a:buFont typeface="Wingdings" pitchFamily="2" charset="2"/>
              <a:buChar char="ü"/>
            </a:pPr>
            <a:r>
              <a:rPr lang="en-GB" sz="1400" dirty="0"/>
              <a:t>Prioritizing and managing work</a:t>
            </a:r>
          </a:p>
          <a:p>
            <a:pPr>
              <a:buFont typeface="Wingdings" pitchFamily="2" charset="2"/>
              <a:buChar char="ü"/>
            </a:pPr>
            <a:r>
              <a:rPr lang="en-GB" sz="1400" dirty="0"/>
              <a:t>How ITIL practices contribute to value streams</a:t>
            </a:r>
          </a:p>
          <a:p>
            <a:pPr marL="0" indent="0">
              <a:buNone/>
            </a:pPr>
            <a:r>
              <a:rPr lang="en-GB" sz="1400" dirty="0"/>
              <a:t>Day 3:</a:t>
            </a:r>
          </a:p>
          <a:p>
            <a:pPr>
              <a:buFont typeface="Wingdings" pitchFamily="2" charset="2"/>
              <a:buChar char="ü"/>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3041781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
            <a:extLst>
              <a:ext uri="{FF2B5EF4-FFF2-40B4-BE49-F238E27FC236}">
                <a16:creationId xmlns:a16="http://schemas.microsoft.com/office/drawing/2014/main" id="{4DB24D28-B293-3F4E-80B7-DAC6DBE2E1DE}"/>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Arial" panose="020B0604020202020204" pitchFamily="34" charset="0"/>
              <a:buChar char="•"/>
            </a:pPr>
            <a:r>
              <a:rPr lang="en-GB" sz="1400" dirty="0"/>
              <a:t>The evolution of professionalism in IT and service management</a:t>
            </a:r>
          </a:p>
          <a:p>
            <a:pPr>
              <a:buFont typeface="Arial" panose="020B0604020202020204" pitchFamily="34" charset="0"/>
              <a:buChar char="•"/>
            </a:pPr>
            <a:r>
              <a:rPr lang="en-GB" sz="1400" dirty="0"/>
              <a:t>Using information and technology to create, deliver, and support services</a:t>
            </a:r>
          </a:p>
          <a:p>
            <a:pPr marL="0" indent="0">
              <a:buNone/>
            </a:pPr>
            <a:r>
              <a:rPr lang="en-GB" sz="1400" dirty="0"/>
              <a:t>Day 2:</a:t>
            </a:r>
          </a:p>
          <a:p>
            <a:pPr>
              <a:buFont typeface="Arial" panose="020B0604020202020204" pitchFamily="34" charset="0"/>
              <a:buChar char="•"/>
            </a:pPr>
            <a:r>
              <a:rPr lang="en-GB" sz="1400" dirty="0"/>
              <a:t>Value streams to create, deliver, and support services</a:t>
            </a:r>
          </a:p>
          <a:p>
            <a:pPr>
              <a:buFont typeface="Arial" panose="020B0604020202020204" pitchFamily="34" charset="0"/>
              <a:buChar char="•"/>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342681957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A485A4-5475-EB4B-B447-8B44D3EE34AD}"/>
              </a:ext>
            </a:extLst>
          </p:cNvPr>
          <p:cNvSpPr>
            <a:spLocks noGrp="1"/>
          </p:cNvSpPr>
          <p:nvPr>
            <p:ph type="title"/>
          </p:nvPr>
        </p:nvSpPr>
        <p:spPr/>
        <p:txBody>
          <a:bodyPr/>
          <a:lstStyle/>
          <a:p>
            <a:r>
              <a:rPr lang="en-GB"/>
              <a:t>Conclusion</a:t>
            </a:r>
          </a:p>
        </p:txBody>
      </p:sp>
      <p:sp>
        <p:nvSpPr>
          <p:cNvPr id="3" name="Platshållare för innehåll 2">
            <a:extLst>
              <a:ext uri="{FF2B5EF4-FFF2-40B4-BE49-F238E27FC236}">
                <a16:creationId xmlns:a16="http://schemas.microsoft.com/office/drawing/2014/main" id="{12D116F9-8E69-D748-BA06-5A34E1F50DDB}"/>
              </a:ext>
            </a:extLst>
          </p:cNvPr>
          <p:cNvSpPr>
            <a:spLocks noGrp="1"/>
          </p:cNvSpPr>
          <p:nvPr>
            <p:ph idx="1"/>
          </p:nvPr>
        </p:nvSpPr>
        <p:spPr>
          <a:xfrm>
            <a:off x="457198" y="1110489"/>
            <a:ext cx="8382002" cy="3394075"/>
          </a:xfrm>
        </p:spPr>
        <p:txBody>
          <a:bodyPr/>
          <a:lstStyle/>
          <a:p>
            <a:pPr marL="0" indent="0">
              <a:buNone/>
            </a:pPr>
            <a:r>
              <a:rPr lang="en-GB" sz="1400" dirty="0"/>
              <a:t>The evolution of business and technology stimulates the evolution of service management. This affects all of the four dimensions of service management. To support the needs of today’s organizations, professionals in IT and service management should adopt a collaborative culture that is focused on value for the organization, its customers, and other stakeholders. They should consider and apply new ways of working that are more agile, more holistic, and more effective in a constantly changing, complex environment. </a:t>
            </a:r>
            <a:endParaRPr lang="en-GB" sz="800" dirty="0"/>
          </a:p>
          <a:p>
            <a:pPr marL="0" indent="0">
              <a:buNone/>
            </a:pPr>
            <a:r>
              <a:rPr lang="en-GB" sz="1400" dirty="0"/>
              <a:t>Organizations, their leaders, and practitioners should continually develop their understanding of emerging technologies and their potential impacts. Cooperating and collaborating in the context of wider ecosystems is crucial because it enables the development and growth of cross-organizational value streams. Teams and organizations should manage internal communications and workflows in a holistic, flexible, and efficient way. </a:t>
            </a:r>
            <a:endParaRPr lang="en-GB" sz="800" dirty="0"/>
          </a:p>
          <a:p>
            <a:pPr marL="0" indent="0">
              <a:buNone/>
            </a:pPr>
            <a:r>
              <a:rPr lang="en-GB" sz="1400" dirty="0"/>
              <a:t>This publication provides an overview of these challenges and practical recommendations for dealing with them, including exploiting the related opportunities while minimizing associated risks. It covers organizational, cultural, technological and other aspects of todays’ IT service management. To get the most out of this publication, it should be studied it alongside the ITIL management practice guides, which are available online. They provide detailed practical recommendations that work in the context of all four ITIL Managing Professional publications. </a:t>
            </a:r>
          </a:p>
        </p:txBody>
      </p:sp>
    </p:spTree>
    <p:extLst>
      <p:ext uri="{BB962C8B-B14F-4D97-AF65-F5344CB8AC3E}">
        <p14:creationId xmlns:p14="http://schemas.microsoft.com/office/powerpoint/2010/main" val="3973101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a:t>The ITIL 4 certification </a:t>
            </a:r>
            <a:r>
              <a:rPr lang="en-GB" noProof="0"/>
              <a:t>scheme</a:t>
            </a:r>
          </a:p>
        </p:txBody>
      </p:sp>
      <p:sp>
        <p:nvSpPr>
          <p:cNvPr id="5" name="Platshållare för innehåll 4">
            <a:extLst>
              <a:ext uri="{FF2B5EF4-FFF2-40B4-BE49-F238E27FC236}">
                <a16:creationId xmlns:a16="http://schemas.microsoft.com/office/drawing/2014/main" id="{37915FAB-0DA9-456A-BDE2-624B704FDC07}"/>
              </a:ext>
            </a:extLst>
          </p:cNvPr>
          <p:cNvSpPr>
            <a:spLocks noGrp="1"/>
          </p:cNvSpPr>
          <p:nvPr>
            <p:ph idx="1"/>
          </p:nvPr>
        </p:nvSpPr>
        <p:spPr>
          <a:xfrm>
            <a:off x="403859" y="1131351"/>
            <a:ext cx="8229600" cy="3394075"/>
          </a:xfrm>
        </p:spPr>
        <p:txBody>
          <a:bodyPr/>
          <a:lstStyle/>
          <a:p>
            <a:pPr marL="0" indent="0">
              <a:lnSpc>
                <a:spcPct val="70000"/>
              </a:lnSpc>
              <a:buNone/>
            </a:pPr>
            <a:r>
              <a:rPr lang="en-US" sz="1400" dirty="0"/>
              <a:t>The ITIL 4 certification scheme that has two main training streams and four levels:</a:t>
            </a:r>
            <a:endParaRPr lang="en-US" sz="800" dirty="0"/>
          </a:p>
          <a:p>
            <a:pPr>
              <a:lnSpc>
                <a:spcPct val="70000"/>
              </a:lnSpc>
              <a:buFont typeface="Arial" panose="020B0604020202020204" pitchFamily="34" charset="0"/>
              <a:buChar char="•"/>
            </a:pPr>
            <a:r>
              <a:rPr lang="en-US" sz="1200" dirty="0"/>
              <a:t>ITIL Foundation</a:t>
            </a:r>
          </a:p>
          <a:p>
            <a:pPr>
              <a:lnSpc>
                <a:spcPct val="70000"/>
              </a:lnSpc>
              <a:buFont typeface="Arial" panose="020B0604020202020204" pitchFamily="34" charset="0"/>
              <a:buChar char="•"/>
            </a:pPr>
            <a:r>
              <a:rPr lang="en-US" sz="1200" dirty="0"/>
              <a:t>ITIL 4 Managing Professional (MP)</a:t>
            </a:r>
          </a:p>
          <a:p>
            <a:pPr>
              <a:lnSpc>
                <a:spcPct val="70000"/>
              </a:lnSpc>
              <a:buFont typeface="Arial" panose="020B0604020202020204" pitchFamily="34" charset="0"/>
              <a:buChar char="•"/>
            </a:pPr>
            <a:r>
              <a:rPr lang="en-US" sz="1200" dirty="0"/>
              <a:t>ITIL 4 Strategic Leader (SL)</a:t>
            </a:r>
          </a:p>
          <a:p>
            <a:pPr>
              <a:lnSpc>
                <a:spcPct val="70000"/>
              </a:lnSpc>
              <a:buFont typeface="Arial" panose="020B0604020202020204" pitchFamily="34" charset="0"/>
              <a:buChar char="•"/>
            </a:pPr>
            <a:r>
              <a:rPr lang="en-US" sz="1200" dirty="0"/>
              <a:t>ITIL Master</a:t>
            </a:r>
          </a:p>
          <a:p>
            <a:pPr marL="0" indent="0">
              <a:buNone/>
            </a:pPr>
            <a:endParaRPr lang="en-US" sz="800" dirty="0"/>
          </a:p>
          <a:p>
            <a:pPr marL="0" indent="0">
              <a:lnSpc>
                <a:spcPct val="70000"/>
              </a:lnSpc>
              <a:buNone/>
            </a:pPr>
            <a:r>
              <a:rPr lang="en-US" sz="1400" dirty="0"/>
              <a:t>4 modules of the ITIL 4 Managing Professional designation:</a:t>
            </a:r>
          </a:p>
          <a:p>
            <a:pPr>
              <a:lnSpc>
                <a:spcPct val="70000"/>
              </a:lnSpc>
              <a:buFont typeface="Arial" panose="020B0604020202020204" pitchFamily="34" charset="0"/>
              <a:buChar char="•"/>
            </a:pPr>
            <a:r>
              <a:rPr lang="en-US" sz="1200" dirty="0"/>
              <a:t>ITIL 4 Specialist Create, Deliver and Support</a:t>
            </a:r>
          </a:p>
          <a:p>
            <a:pPr>
              <a:lnSpc>
                <a:spcPct val="70000"/>
              </a:lnSpc>
              <a:buFont typeface="Arial" panose="020B0604020202020204" pitchFamily="34" charset="0"/>
              <a:buChar char="•"/>
            </a:pPr>
            <a:r>
              <a:rPr lang="en-US" sz="1200" dirty="0"/>
              <a:t>ITIL 4 Specialist Drive Stakeholder Value</a:t>
            </a:r>
          </a:p>
          <a:p>
            <a:pPr>
              <a:lnSpc>
                <a:spcPct val="70000"/>
              </a:lnSpc>
              <a:buFont typeface="Arial" panose="020B0604020202020204" pitchFamily="34" charset="0"/>
              <a:buChar char="•"/>
            </a:pPr>
            <a:r>
              <a:rPr lang="en-US" sz="1200" dirty="0"/>
              <a:t>ITIL 4 Specialist High-Velocity IT</a:t>
            </a:r>
          </a:p>
          <a:p>
            <a:pPr>
              <a:lnSpc>
                <a:spcPct val="70000"/>
              </a:lnSpc>
              <a:buFont typeface="Arial" panose="020B0604020202020204" pitchFamily="34" charset="0"/>
              <a:buChar char="•"/>
            </a:pPr>
            <a:r>
              <a:rPr lang="en-US" sz="1200" dirty="0"/>
              <a:t>ITIL 4 Strategist Direct, Plan and Improve</a:t>
            </a:r>
          </a:p>
          <a:p>
            <a:pPr>
              <a:buFont typeface="Arial" panose="020B0604020202020204" pitchFamily="34" charset="0"/>
              <a:buChar char="•"/>
            </a:pPr>
            <a:endParaRPr lang="en-US" sz="800" dirty="0"/>
          </a:p>
          <a:p>
            <a:pPr marL="0" indent="0">
              <a:lnSpc>
                <a:spcPct val="70000"/>
              </a:lnSpc>
              <a:buNone/>
            </a:pPr>
            <a:r>
              <a:rPr lang="en-US" sz="1400" dirty="0"/>
              <a:t>2 modules of the ITIL 4 Strategic Leader designation:</a:t>
            </a:r>
          </a:p>
          <a:p>
            <a:pPr>
              <a:lnSpc>
                <a:spcPct val="70000"/>
              </a:lnSpc>
              <a:buFont typeface="Arial" panose="020B0604020202020204" pitchFamily="34" charset="0"/>
              <a:buChar char="•"/>
            </a:pPr>
            <a:r>
              <a:rPr lang="en-US" sz="1200" dirty="0"/>
              <a:t>ITIL 4 Strategist Direct, Plan and Improve</a:t>
            </a:r>
          </a:p>
          <a:p>
            <a:pPr>
              <a:lnSpc>
                <a:spcPct val="70000"/>
              </a:lnSpc>
              <a:buFont typeface="Arial" panose="020B0604020202020204" pitchFamily="34" charset="0"/>
              <a:buChar char="•"/>
            </a:pPr>
            <a:r>
              <a:rPr lang="en-US" sz="1200" dirty="0"/>
              <a:t>ITIL 4 Leader Digital and IT Strategy</a:t>
            </a:r>
          </a:p>
          <a:p>
            <a:pPr marL="0" indent="0">
              <a:buNone/>
            </a:pPr>
            <a:endParaRPr lang="en-US" dirty="0"/>
          </a:p>
        </p:txBody>
      </p:sp>
      <p:pic>
        <p:nvPicPr>
          <p:cNvPr id="8" name="Bildobjekt 7">
            <a:extLst>
              <a:ext uri="{FF2B5EF4-FFF2-40B4-BE49-F238E27FC236}">
                <a16:creationId xmlns:a16="http://schemas.microsoft.com/office/drawing/2014/main" id="{DA6DF2B4-26B6-7F4C-8958-B964FA717186}"/>
              </a:ext>
            </a:extLst>
          </p:cNvPr>
          <p:cNvPicPr>
            <a:picLocks noChangeAspect="1"/>
          </p:cNvPicPr>
          <p:nvPr/>
        </p:nvPicPr>
        <p:blipFill>
          <a:blip r:embed="rId3"/>
          <a:stretch>
            <a:fillRect/>
          </a:stretch>
        </p:blipFill>
        <p:spPr>
          <a:xfrm>
            <a:off x="4670561" y="1714689"/>
            <a:ext cx="4374639" cy="2689671"/>
          </a:xfrm>
          <a:prstGeom prst="rect">
            <a:avLst/>
          </a:prstGeom>
        </p:spPr>
      </p:pic>
    </p:spTree>
    <p:extLst>
      <p:ext uri="{BB962C8B-B14F-4D97-AF65-F5344CB8AC3E}">
        <p14:creationId xmlns:p14="http://schemas.microsoft.com/office/powerpoint/2010/main" val="58843196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noProof="0"/>
              <a:t>Examination p</a:t>
            </a:r>
            <a:r>
              <a:rPr lang="en-US"/>
              <a:t>reparation</a:t>
            </a:r>
            <a:endParaRPr lang="en-US" noProof="0"/>
          </a:p>
        </p:txBody>
      </p:sp>
      <p:sp>
        <p:nvSpPr>
          <p:cNvPr id="5" name="Platshållare för innehåll 4">
            <a:extLst>
              <a:ext uri="{FF2B5EF4-FFF2-40B4-BE49-F238E27FC236}">
                <a16:creationId xmlns:a16="http://schemas.microsoft.com/office/drawing/2014/main" id="{37915FAB-0DA9-456A-BDE2-624B704FDC07}"/>
              </a:ext>
            </a:extLst>
          </p:cNvPr>
          <p:cNvSpPr>
            <a:spLocks noGrp="1"/>
          </p:cNvSpPr>
          <p:nvPr>
            <p:ph idx="1"/>
          </p:nvPr>
        </p:nvSpPr>
        <p:spPr/>
        <p:txBody>
          <a:bodyPr/>
          <a:lstStyle/>
          <a:p>
            <a:pPr marL="0" indent="0">
              <a:buNone/>
            </a:pPr>
            <a:r>
              <a:rPr lang="en-US" dirty="0"/>
              <a:t>The ITIL 4 Create, Deliver &amp; Support exam in short:</a:t>
            </a:r>
          </a:p>
          <a:p>
            <a:pPr>
              <a:buFont typeface="Arial" panose="020B0604020202020204" pitchFamily="34" charset="0"/>
              <a:buChar char="•"/>
            </a:pPr>
            <a:r>
              <a:rPr lang="en" sz="1400" dirty="0"/>
              <a:t>40 multiple-choice questions </a:t>
            </a:r>
          </a:p>
          <a:p>
            <a:pPr>
              <a:buFont typeface="Arial" panose="020B0604020202020204" pitchFamily="34" charset="0"/>
              <a:buChar char="•"/>
            </a:pPr>
            <a:r>
              <a:rPr lang="en" sz="1400" dirty="0"/>
              <a:t>Each question is worth 1 mark. There are 40 marks available</a:t>
            </a:r>
          </a:p>
          <a:p>
            <a:pPr>
              <a:buFont typeface="Arial" panose="020B0604020202020204" pitchFamily="34" charset="0"/>
              <a:buChar char="•"/>
            </a:pPr>
            <a:r>
              <a:rPr lang="en" sz="1400" dirty="0"/>
              <a:t>There is no negative marking</a:t>
            </a:r>
          </a:p>
          <a:p>
            <a:pPr>
              <a:buFont typeface="Arial" panose="020B0604020202020204" pitchFamily="34" charset="0"/>
              <a:buChar char="•"/>
            </a:pPr>
            <a:r>
              <a:rPr lang="en" sz="1400" dirty="0"/>
              <a:t>Pass rate is 70% or higher – a raw score of 28 marks or above </a:t>
            </a:r>
            <a:endParaRPr lang="en-US" sz="1400" dirty="0"/>
          </a:p>
          <a:p>
            <a:pPr>
              <a:buFont typeface="Arial" panose="020B0604020202020204" pitchFamily="34" charset="0"/>
              <a:buChar char="•"/>
            </a:pPr>
            <a:r>
              <a:rPr lang="en" sz="1400" dirty="0"/>
              <a:t>Duration is 90 minutes (113 minutes if not native in English)</a:t>
            </a:r>
          </a:p>
          <a:p>
            <a:pPr>
              <a:buFont typeface="Arial" panose="020B0604020202020204" pitchFamily="34" charset="0"/>
              <a:buChar char="•"/>
            </a:pPr>
            <a:r>
              <a:rPr lang="en" sz="1400" dirty="0"/>
              <a:t>This is a ‘closed book’ examination. No materials other </a:t>
            </a:r>
            <a:br>
              <a:rPr lang="en" sz="1400" dirty="0"/>
            </a:br>
            <a:r>
              <a:rPr lang="en" sz="1400" dirty="0"/>
              <a:t>than the examination materials are permitted.</a:t>
            </a:r>
          </a:p>
          <a:p>
            <a:pPr marL="0" indent="0">
              <a:buNone/>
            </a:pPr>
            <a:endParaRPr lang="en" sz="2400" b="1" i="1" dirty="0"/>
          </a:p>
          <a:p>
            <a:pPr marL="0" indent="0">
              <a:buNone/>
            </a:pPr>
            <a:r>
              <a:rPr lang="en" sz="2400" b="1" i="1" dirty="0"/>
              <a:t>Good luck with the exam!</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9909551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4782C120-38CC-0043-9F04-435741FA2FE6}"/>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Wingdings" pitchFamily="2" charset="2"/>
              <a:buChar char="ü"/>
            </a:pPr>
            <a:r>
              <a:rPr lang="en-GB" sz="1400" dirty="0"/>
              <a:t>Using information and technology to create, deliver, and support services</a:t>
            </a:r>
          </a:p>
          <a:p>
            <a:pPr marL="0" indent="0">
              <a:buNone/>
            </a:pPr>
            <a:r>
              <a:rPr lang="en-GB" sz="1400" dirty="0"/>
              <a:t>Day 2:</a:t>
            </a:r>
          </a:p>
          <a:p>
            <a:pPr>
              <a:buFont typeface="Wingdings" pitchFamily="2" charset="2"/>
              <a:buChar char="ü"/>
            </a:pPr>
            <a:r>
              <a:rPr lang="en-GB" sz="1400" dirty="0"/>
              <a:t>Value streams to create, deliver, and support services</a:t>
            </a:r>
          </a:p>
          <a:p>
            <a:pPr>
              <a:buFont typeface="Wingdings" pitchFamily="2" charset="2"/>
              <a:buChar char="ü"/>
            </a:pPr>
            <a:r>
              <a:rPr lang="en-GB" sz="1400" dirty="0"/>
              <a:t>Prioritizing and managing work</a:t>
            </a:r>
          </a:p>
          <a:p>
            <a:pPr>
              <a:buFont typeface="Wingdings" pitchFamily="2" charset="2"/>
              <a:buChar char="ü"/>
            </a:pPr>
            <a:r>
              <a:rPr lang="en-GB" sz="1400" dirty="0"/>
              <a:t>How ITIL practices contribute to value streams</a:t>
            </a:r>
          </a:p>
          <a:p>
            <a:pPr marL="0" indent="0">
              <a:buNone/>
            </a:pPr>
            <a:r>
              <a:rPr lang="en-GB" sz="1400" dirty="0"/>
              <a:t>Day 3:</a:t>
            </a:r>
          </a:p>
          <a:p>
            <a:pPr>
              <a:buFont typeface="Wingdings" pitchFamily="2" charset="2"/>
              <a:buChar char="ü"/>
            </a:pPr>
            <a:r>
              <a:rPr lang="en-GB" sz="1400" dirty="0"/>
              <a:t>How ITIL practices contribute to value streams</a:t>
            </a:r>
          </a:p>
          <a:p>
            <a:pPr>
              <a:buFont typeface="Wingdings" pitchFamily="2" charset="2"/>
              <a:buChar char="ü"/>
            </a:pPr>
            <a:r>
              <a:rPr lang="en-GB" sz="1400" dirty="0"/>
              <a:t>Exam preparation</a:t>
            </a:r>
          </a:p>
        </p:txBody>
      </p:sp>
    </p:spTree>
    <p:extLst>
      <p:ext uri="{BB962C8B-B14F-4D97-AF65-F5344CB8AC3E}">
        <p14:creationId xmlns:p14="http://schemas.microsoft.com/office/powerpoint/2010/main" val="365021413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Thank you!</a:t>
            </a:r>
            <a:endParaRPr lang="en-US" b="1" noProof="0"/>
          </a:p>
        </p:txBody>
      </p:sp>
    </p:spTree>
    <p:extLst>
      <p:ext uri="{BB962C8B-B14F-4D97-AF65-F5344CB8AC3E}">
        <p14:creationId xmlns:p14="http://schemas.microsoft.com/office/powerpoint/2010/main" val="335330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2">
            <a:extLst>
              <a:ext uri="{FF2B5EF4-FFF2-40B4-BE49-F238E27FC236}">
                <a16:creationId xmlns:a16="http://schemas.microsoft.com/office/drawing/2014/main" id="{0F09C8CF-99FF-3546-99FE-2201B2A6BC63}"/>
              </a:ext>
            </a:extLst>
          </p:cNvPr>
          <p:cNvSpPr txBox="1">
            <a:spLocks/>
          </p:cNvSpPr>
          <p:nvPr/>
        </p:nvSpPr>
        <p:spPr bwMode="auto">
          <a:xfrm>
            <a:off x="481243" y="2968010"/>
            <a:ext cx="3991002" cy="11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Font typeface="Wingdings" charset="2"/>
              <a:buNone/>
              <a:defRPr sz="1800" kern="1200">
                <a:solidFill>
                  <a:schemeClr val="bg1"/>
                </a:solidFill>
                <a:latin typeface="Arial" panose="020B0604020202020204" pitchFamily="34" charset="0"/>
                <a:ea typeface="Arial" charset="0"/>
                <a:cs typeface="Arial" panose="020B0604020202020204" pitchFamily="34" charset="0"/>
              </a:defRPr>
            </a:lvl1pPr>
            <a:lvl2pPr marL="457200" indent="0" algn="l" defTabSz="457200" rtl="0" eaLnBrk="1" fontAlgn="base" hangingPunct="1">
              <a:spcBef>
                <a:spcPct val="20000"/>
              </a:spcBef>
              <a:spcAft>
                <a:spcPct val="0"/>
              </a:spcAft>
              <a:buFont typeface="Arial" charset="0"/>
              <a:buNone/>
              <a:defRPr sz="1800" kern="1200">
                <a:solidFill>
                  <a:schemeClr val="tx1">
                    <a:tint val="75000"/>
                  </a:schemeClr>
                </a:solidFill>
                <a:latin typeface="Arial" panose="020B0604020202020204" pitchFamily="34" charset="0"/>
                <a:ea typeface="Arial" charset="0"/>
                <a:cs typeface="Arial" panose="020B0604020202020204" pitchFamily="34" charset="0"/>
              </a:defRPr>
            </a:lvl2pPr>
            <a:lvl3pPr marL="914400" indent="0" algn="l" defTabSz="457200" rtl="0" eaLnBrk="1" fontAlgn="base" hangingPunct="1">
              <a:spcBef>
                <a:spcPct val="20000"/>
              </a:spcBef>
              <a:spcAft>
                <a:spcPct val="0"/>
              </a:spcAft>
              <a:buFont typeface="Arial" charset="0"/>
              <a:buNone/>
              <a:defRPr sz="1600" kern="1200">
                <a:solidFill>
                  <a:schemeClr val="tx1">
                    <a:tint val="75000"/>
                  </a:schemeClr>
                </a:solidFill>
                <a:latin typeface="Arial" panose="020B0604020202020204" pitchFamily="34" charset="0"/>
                <a:ea typeface="Arial" charset="0"/>
                <a:cs typeface="Arial" panose="020B0604020202020204" pitchFamily="34" charset="0"/>
              </a:defRPr>
            </a:lvl3pPr>
            <a:lvl4pPr marL="1371600" indent="0" algn="l" defTabSz="457200" rtl="0" eaLnBrk="1" fontAlgn="base" hangingPunct="1">
              <a:spcBef>
                <a:spcPct val="20000"/>
              </a:spcBef>
              <a:spcAft>
                <a:spcPct val="0"/>
              </a:spcAft>
              <a:buFont typeface="Arial" charset="0"/>
              <a:buNone/>
              <a:defRPr sz="1400" kern="1200">
                <a:solidFill>
                  <a:schemeClr val="tx1">
                    <a:tint val="75000"/>
                  </a:schemeClr>
                </a:solidFill>
                <a:latin typeface="Arial" panose="020B0604020202020204" pitchFamily="34" charset="0"/>
                <a:ea typeface="Arial" charset="0"/>
                <a:cs typeface="Arial" panose="020B0604020202020204" pitchFamily="34" charset="0"/>
              </a:defRPr>
            </a:lvl4pPr>
            <a:lvl5pPr marL="1828800" indent="0" algn="l" defTabSz="457200" rtl="0" eaLnBrk="1" fontAlgn="base" hangingPunct="1">
              <a:spcBef>
                <a:spcPct val="20000"/>
              </a:spcBef>
              <a:spcAft>
                <a:spcPct val="0"/>
              </a:spcAft>
              <a:buFont typeface="Arial" charset="0"/>
              <a:buNone/>
              <a:defRPr sz="1400" kern="1200">
                <a:solidFill>
                  <a:schemeClr val="tx1">
                    <a:tint val="75000"/>
                  </a:schemeClr>
                </a:solidFill>
                <a:latin typeface="Arial" panose="020B0604020202020204" pitchFamily="34" charset="0"/>
                <a:ea typeface="Arial" charset="0"/>
                <a:cs typeface="Arial" panose="020B0604020202020204" pitchFamily="34" charset="0"/>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How to plan and build a service value stream to create, deliver, and support services with relevant ITIL practices</a:t>
            </a:r>
          </a:p>
        </p:txBody>
      </p:sp>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panose="020F0502020204030204" pitchFamily="34" charset="0"/>
                <a:cs typeface="Calibri" panose="020F0502020204030204" pitchFamily="34" charset="0"/>
              </a:rPr>
              <a:t>ITIL 4:</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Create, DELIVER and SUPPORT</a:t>
            </a:r>
          </a:p>
        </p:txBody>
      </p:sp>
      <p:pic>
        <p:nvPicPr>
          <p:cNvPr id="7" name="Bildobjekt 6">
            <a:extLst>
              <a:ext uri="{FF2B5EF4-FFF2-40B4-BE49-F238E27FC236}">
                <a16:creationId xmlns:a16="http://schemas.microsoft.com/office/drawing/2014/main" id="{1AC79E90-D56B-7F41-811A-9D91CEA980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4462" y="602344"/>
            <a:ext cx="2885816" cy="3740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26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4" name="Rubrik 3"/>
          <p:cNvSpPr>
            <a:spLocks noGrp="1"/>
          </p:cNvSpPr>
          <p:nvPr>
            <p:ph type="title"/>
          </p:nvPr>
        </p:nvSpPr>
        <p:spPr/>
        <p:txBody>
          <a:bodyPr/>
          <a:lstStyle/>
          <a:p>
            <a:r>
              <a:rPr lang="en-GB" dirty="0"/>
              <a:t>Our coming days</a:t>
            </a:r>
          </a:p>
        </p:txBody>
      </p:sp>
      <p:sp>
        <p:nvSpPr>
          <p:cNvPr id="2" name="Platshållare för innehåll 1"/>
          <p:cNvSpPr>
            <a:spLocks noGrp="1"/>
          </p:cNvSpPr>
          <p:nvPr>
            <p:ph type="body" sz="quarter" idx="11"/>
          </p:nvPr>
        </p:nvSpPr>
        <p:spPr/>
        <p:txBody>
          <a:bodyPr>
            <a:normAutofit/>
          </a:bodyPr>
          <a:lstStyle/>
          <a:p>
            <a:pPr>
              <a:spcBef>
                <a:spcPts val="1000"/>
              </a:spcBef>
              <a:buClr>
                <a:schemeClr val="tx1">
                  <a:lumMod val="65000"/>
                  <a:lumOff val="35000"/>
                </a:schemeClr>
              </a:buClr>
              <a:buSzPct val="75000"/>
              <a:buFont typeface="Wingdings" charset="2"/>
              <a:buChar char="ü"/>
            </a:pPr>
            <a:r>
              <a:rPr lang="en-GB" sz="1400" dirty="0">
                <a:solidFill>
                  <a:srgbClr val="000000"/>
                </a:solidFill>
              </a:rPr>
              <a:t>Active participation!</a:t>
            </a:r>
          </a:p>
          <a:p>
            <a:pPr>
              <a:spcBef>
                <a:spcPts val="1000"/>
              </a:spcBef>
              <a:buClr>
                <a:schemeClr val="tx1">
                  <a:lumMod val="65000"/>
                  <a:lumOff val="35000"/>
                </a:schemeClr>
              </a:buClr>
              <a:buSzPct val="75000"/>
              <a:buFont typeface="Wingdings" charset="2"/>
              <a:buChar char="ü"/>
            </a:pPr>
            <a:r>
              <a:rPr lang="en-GB" sz="1400" dirty="0">
                <a:solidFill>
                  <a:srgbClr val="000000"/>
                </a:solidFill>
              </a:rPr>
              <a:t>Ask questions</a:t>
            </a:r>
          </a:p>
          <a:p>
            <a:pPr>
              <a:spcBef>
                <a:spcPts val="1000"/>
              </a:spcBef>
              <a:buClr>
                <a:schemeClr val="tx1">
                  <a:lumMod val="65000"/>
                  <a:lumOff val="35000"/>
                </a:schemeClr>
              </a:buClr>
              <a:buSzPct val="75000"/>
              <a:buFont typeface="Wingdings" charset="2"/>
              <a:buChar char="ü"/>
            </a:pPr>
            <a:r>
              <a:rPr lang="en-GB" sz="1400" dirty="0">
                <a:solidFill>
                  <a:srgbClr val="000000"/>
                </a:solidFill>
              </a:rPr>
              <a:t>Theory (a lot)</a:t>
            </a:r>
          </a:p>
          <a:p>
            <a:pPr>
              <a:spcBef>
                <a:spcPts val="1000"/>
              </a:spcBef>
              <a:buClr>
                <a:schemeClr val="tx1">
                  <a:lumMod val="65000"/>
                  <a:lumOff val="35000"/>
                </a:schemeClr>
              </a:buClr>
              <a:buSzPct val="75000"/>
              <a:buFont typeface="Wingdings" charset="2"/>
              <a:buChar char="ü"/>
            </a:pPr>
            <a:r>
              <a:rPr lang="en-GB" sz="1400" dirty="0">
                <a:solidFill>
                  <a:srgbClr val="000000"/>
                </a:solidFill>
              </a:rPr>
              <a:t>Some homework</a:t>
            </a:r>
          </a:p>
          <a:p>
            <a:pPr>
              <a:spcBef>
                <a:spcPts val="1000"/>
              </a:spcBef>
              <a:buClr>
                <a:schemeClr val="tx1">
                  <a:lumMod val="65000"/>
                  <a:lumOff val="35000"/>
                </a:schemeClr>
              </a:buClr>
              <a:buSzPct val="75000"/>
              <a:buFont typeface="Wingdings" charset="2"/>
              <a:buChar char="ü"/>
            </a:pPr>
            <a:r>
              <a:rPr lang="en-GB" sz="1400" dirty="0">
                <a:solidFill>
                  <a:srgbClr val="000000"/>
                </a:solidFill>
              </a:rPr>
              <a:t>Group dialogues</a:t>
            </a:r>
          </a:p>
          <a:p>
            <a:pPr>
              <a:buClr>
                <a:schemeClr val="tx1">
                  <a:lumMod val="65000"/>
                  <a:lumOff val="35000"/>
                </a:schemeClr>
              </a:buClr>
              <a:buSzPct val="75000"/>
              <a:buFont typeface="Wingdings" charset="2"/>
              <a:buChar char="ü"/>
            </a:pPr>
            <a:endParaRPr lang="en-GB" sz="1400" dirty="0">
              <a:solidFill>
                <a:srgbClr val="000000"/>
              </a:solidFill>
            </a:endParaRPr>
          </a:p>
        </p:txBody>
      </p:sp>
    </p:spTree>
    <p:extLst>
      <p:ext uri="{BB962C8B-B14F-4D97-AF65-F5344CB8AC3E}">
        <p14:creationId xmlns:p14="http://schemas.microsoft.com/office/powerpoint/2010/main" val="19169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dirty="0"/>
              <a:t>Create, deliver and support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3"/>
            <a:ext cx="8520545" cy="3474855"/>
          </a:xfrm>
          <a:ln>
            <a:noFill/>
          </a:ln>
        </p:spPr>
        <p:style>
          <a:lnRef idx="2">
            <a:schemeClr val="accent1"/>
          </a:lnRef>
          <a:fillRef idx="1">
            <a:schemeClr val="lt1"/>
          </a:fillRef>
          <a:effectRef idx="0">
            <a:schemeClr val="accent1"/>
          </a:effectRef>
          <a:fontRef idx="minor">
            <a:schemeClr val="dk1"/>
          </a:fontRef>
        </p:style>
        <p:txBody>
          <a:bodyPr>
            <a:noAutofit/>
          </a:bodyPr>
          <a:lstStyle/>
          <a:p>
            <a:pPr marL="25200" lvl="1" indent="0">
              <a:buNone/>
            </a:pPr>
            <a:r>
              <a:rPr lang="en-GB" sz="1600" b="1" dirty="0"/>
              <a:t>Create, deliver and support</a:t>
            </a:r>
            <a:r>
              <a:rPr lang="en-GB" sz="1600" dirty="0"/>
              <a:t> covers the integration of a number of proven areas that often have not been built, run and integrated as seamlessly as needed to fully deliver optimum value. A core of ITIL 4 is that this work is all part of a single value chain. The book includes core content describing how different types of work (value streams) are built, tested and delivered ‘end-to-end’ from beginning to end and with continual iterations and feedback loops.</a:t>
            </a:r>
          </a:p>
          <a:p>
            <a:pPr marL="25200" lvl="1" indent="0">
              <a:buNone/>
            </a:pPr>
            <a:endParaRPr lang="en-US" sz="1200" dirty="0"/>
          </a:p>
          <a:p>
            <a:pPr marL="25200" lvl="1" indent="0">
              <a:buNone/>
            </a:pPr>
            <a:r>
              <a:rPr lang="en-US" sz="1600" dirty="0"/>
              <a:t>Key terms defined and important concepts of service management introduced here include:</a:t>
            </a:r>
          </a:p>
          <a:p>
            <a:pPr marL="196650" lvl="1" indent="-171450"/>
            <a:r>
              <a:rPr lang="en-US" sz="1600" dirty="0"/>
              <a:t>organizational structures and integrated/collaborative teams</a:t>
            </a:r>
          </a:p>
          <a:p>
            <a:pPr marL="196650" lvl="1" indent="-171450"/>
            <a:r>
              <a:rPr lang="en-US" sz="1600" dirty="0"/>
              <a:t>team capabilities, roles, competencies, culture and differences</a:t>
            </a:r>
          </a:p>
          <a:p>
            <a:pPr marL="196650" lvl="1" indent="-171450"/>
            <a:r>
              <a:rPr lang="en-US" sz="1600" dirty="0"/>
              <a:t>a customer-oriented mindset and the culture of continual improvement</a:t>
            </a:r>
          </a:p>
          <a:p>
            <a:pPr marL="196650" lvl="1" indent="-171450"/>
            <a:r>
              <a:rPr lang="en-US" sz="1600" dirty="0"/>
              <a:t>how to use value streams to design, develop, transition and support services</a:t>
            </a:r>
          </a:p>
          <a:p>
            <a:pPr marL="196650" lvl="1" indent="-171450"/>
            <a:r>
              <a:rPr lang="en-US" sz="1600" dirty="0"/>
              <a:t>how to co-ordinate, prioritize and structure work to create, deliver and support services.</a:t>
            </a:r>
          </a:p>
        </p:txBody>
      </p:sp>
    </p:spTree>
    <p:extLst>
      <p:ext uri="{BB962C8B-B14F-4D97-AF65-F5344CB8AC3E}">
        <p14:creationId xmlns:p14="http://schemas.microsoft.com/office/powerpoint/2010/main" val="1402949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977C7F-31A0-CC42-BB00-3B17321DB8AF}"/>
              </a:ext>
            </a:extLst>
          </p:cNvPr>
          <p:cNvSpPr>
            <a:spLocks noGrp="1"/>
          </p:cNvSpPr>
          <p:nvPr>
            <p:ph type="title"/>
          </p:nvPr>
        </p:nvSpPr>
        <p:spPr/>
        <p:txBody>
          <a:bodyPr/>
          <a:lstStyle/>
          <a:p>
            <a:r>
              <a:rPr lang="en-GB" dirty="0"/>
              <a:t>Key learning requirements </a:t>
            </a:r>
          </a:p>
        </p:txBody>
      </p:sp>
      <p:sp>
        <p:nvSpPr>
          <p:cNvPr id="8" name="Tijdelijke aanduiding voor inhoud 7">
            <a:extLst>
              <a:ext uri="{FF2B5EF4-FFF2-40B4-BE49-F238E27FC236}">
                <a16:creationId xmlns:a16="http://schemas.microsoft.com/office/drawing/2014/main" id="{46E6AE78-3767-45C9-B0A6-0FA040606C6E}"/>
              </a:ext>
            </a:extLst>
          </p:cNvPr>
          <p:cNvSpPr>
            <a:spLocks noGrp="1"/>
          </p:cNvSpPr>
          <p:nvPr>
            <p:ph sz="quarter" idx="4"/>
          </p:nvPr>
        </p:nvSpPr>
        <p:spPr>
          <a:xfrm>
            <a:off x="3250566" y="1379384"/>
            <a:ext cx="4041775" cy="2963466"/>
          </a:xfrm>
        </p:spPr>
        <p:txBody>
          <a:bodyPr/>
          <a:lstStyle/>
          <a:p>
            <a:pPr marL="0" indent="0">
              <a:buNone/>
            </a:pPr>
            <a:r>
              <a:rPr lang="en-GB" b="1" dirty="0"/>
              <a:t>CREATE, DELIVER &amp; SUPPORT</a:t>
            </a:r>
          </a:p>
          <a:p>
            <a:endParaRPr lang="en-GB" dirty="0"/>
          </a:p>
          <a:p>
            <a:r>
              <a:rPr lang="en-GB" dirty="0"/>
              <a:t>Understand how to plan and build a service value stream to create, deliver, and support services </a:t>
            </a:r>
            <a:endParaRPr lang="en-GB" sz="1400" i="1" dirty="0"/>
          </a:p>
          <a:p>
            <a:r>
              <a:rPr lang="en-GB" dirty="0"/>
              <a:t>Know how relevant ITIL practices contribute to the creation, delivery and support across the SVS and value streams </a:t>
            </a:r>
            <a:endParaRPr lang="en-GB" sz="1400" dirty="0"/>
          </a:p>
          <a:p>
            <a:r>
              <a:rPr lang="en-GB" dirty="0"/>
              <a:t>Know how to create, deliver and support services </a:t>
            </a:r>
            <a:endParaRPr lang="en-GB" sz="1400" dirty="0"/>
          </a:p>
          <a:p>
            <a:endParaRPr lang="nl-NL" dirty="0"/>
          </a:p>
        </p:txBody>
      </p:sp>
      <p:pic>
        <p:nvPicPr>
          <p:cNvPr id="12" name="Bildobjekt 11">
            <a:extLst>
              <a:ext uri="{FF2B5EF4-FFF2-40B4-BE49-F238E27FC236}">
                <a16:creationId xmlns:a16="http://schemas.microsoft.com/office/drawing/2014/main" id="{6A9F1EDA-86D4-5A4A-A7E2-670551EBA67E}"/>
              </a:ext>
            </a:extLst>
          </p:cNvPr>
          <p:cNvPicPr>
            <a:picLocks noChangeAspect="1"/>
          </p:cNvPicPr>
          <p:nvPr/>
        </p:nvPicPr>
        <p:blipFill>
          <a:blip r:embed="rId3"/>
          <a:stretch>
            <a:fillRect/>
          </a:stretch>
        </p:blipFill>
        <p:spPr>
          <a:xfrm>
            <a:off x="457199" y="1379384"/>
            <a:ext cx="1996159" cy="3192615"/>
          </a:xfrm>
          <a:prstGeom prst="rect">
            <a:avLst/>
          </a:prstGeom>
        </p:spPr>
      </p:pic>
    </p:spTree>
    <p:extLst>
      <p:ext uri="{BB962C8B-B14F-4D97-AF65-F5344CB8AC3E}">
        <p14:creationId xmlns:p14="http://schemas.microsoft.com/office/powerpoint/2010/main" val="1406691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14265"/>
            <a:ext cx="8520544" cy="1292060"/>
          </a:xfrm>
        </p:spPr>
        <p:txBody>
          <a:bodyPr anchor="t"/>
          <a:lstStyle/>
          <a:p>
            <a:r>
              <a:rPr lang="en-GB" sz="1400" b="0" dirty="0"/>
              <a:t>This section focuses on guidance for professionals in IT and service management who are required to build and maintain a broad professional portfolio. It relates to organizational structures, people, communications, and the importance of being aware of new opportunities.</a:t>
            </a:r>
          </a:p>
          <a:p>
            <a:endParaRPr lang="en-GB" sz="400" b="0" dirty="0"/>
          </a:p>
          <a:p>
            <a:r>
              <a:rPr lang="en-GB" sz="1400" b="0" dirty="0"/>
              <a:t>These particular areas are emphasized in ITIL 4 because they are as important for success as processes, practices, and technical knowledge. Areas covered in this section are: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2443397"/>
            <a:ext cx="4040188" cy="2271009"/>
          </a:xfrm>
        </p:spPr>
        <p:txBody>
          <a:bodyPr>
            <a:normAutofit fontScale="70000" lnSpcReduction="20000"/>
          </a:bodyPr>
          <a:lstStyle/>
          <a:p>
            <a:pPr marL="0" indent="0">
              <a:buNone/>
            </a:pPr>
            <a:r>
              <a:rPr lang="en-GB" sz="1500" b="1" dirty="0"/>
              <a:t>Organizations, people, and culture</a:t>
            </a:r>
          </a:p>
          <a:p>
            <a:pPr indent="-285750">
              <a:buFont typeface="Arial" panose="020B0604020202020204" pitchFamily="34" charset="0"/>
              <a:buChar char="•"/>
            </a:pPr>
            <a:r>
              <a:rPr lang="en-GB" sz="1500" dirty="0"/>
              <a:t>Organizational structures</a:t>
            </a:r>
          </a:p>
          <a:p>
            <a:pPr indent="-285750">
              <a:buFont typeface="Arial" panose="020B0604020202020204" pitchFamily="34" charset="0"/>
              <a:buChar char="•"/>
            </a:pPr>
            <a:r>
              <a:rPr lang="en-GB" sz="1500" dirty="0"/>
              <a:t>Using the ITIL guiding principles to improve the organizational structure</a:t>
            </a:r>
          </a:p>
          <a:p>
            <a:pPr indent="-285750">
              <a:buFont typeface="Arial" panose="020B0604020202020204" pitchFamily="34" charset="0"/>
              <a:buChar char="•"/>
            </a:pPr>
            <a:endParaRPr lang="en-GB" sz="1500" dirty="0"/>
          </a:p>
          <a:p>
            <a:pPr marL="0" indent="0">
              <a:buNone/>
            </a:pPr>
            <a:r>
              <a:rPr lang="en-GB" sz="1500" b="1" dirty="0"/>
              <a:t>Building effective teams</a:t>
            </a:r>
          </a:p>
          <a:p>
            <a:pPr marL="342900" lvl="1">
              <a:buFont typeface="Arial" panose="020B0604020202020204" pitchFamily="34" charset="0"/>
              <a:buChar char="•"/>
            </a:pPr>
            <a:r>
              <a:rPr lang="en-GB" sz="1500" dirty="0"/>
              <a:t>Roles and competencies</a:t>
            </a:r>
          </a:p>
          <a:p>
            <a:pPr marL="342900" lvl="1">
              <a:buFont typeface="Arial" panose="020B0604020202020204" pitchFamily="34" charset="0"/>
              <a:buChar char="•"/>
            </a:pPr>
            <a:r>
              <a:rPr lang="en-GB" sz="1500" dirty="0"/>
              <a:t>Professional IT and service management skills and competencies</a:t>
            </a:r>
          </a:p>
          <a:p>
            <a:pPr marL="342900" lvl="1">
              <a:buFont typeface="Arial" panose="020B0604020202020204" pitchFamily="34" charset="0"/>
              <a:buChar char="•"/>
            </a:pPr>
            <a:r>
              <a:rPr lang="en-GB" sz="1500" dirty="0"/>
              <a:t>Workforce planning and management</a:t>
            </a:r>
          </a:p>
          <a:p>
            <a:pPr marL="342900" lvl="1">
              <a:buFont typeface="Arial" panose="020B0604020202020204" pitchFamily="34" charset="0"/>
              <a:buChar char="•"/>
            </a:pPr>
            <a:r>
              <a:rPr lang="en-GB" sz="1500" dirty="0"/>
              <a:t>Employee satisfaction management</a:t>
            </a:r>
          </a:p>
          <a:p>
            <a:pPr marL="342900" lvl="1">
              <a:buFont typeface="Arial" panose="020B0604020202020204" pitchFamily="34" charset="0"/>
              <a:buChar char="•"/>
            </a:pPr>
            <a:r>
              <a:rPr lang="en-GB" sz="1500" dirty="0"/>
              <a:t>Results-based measuring and reporting</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756536" y="2443396"/>
            <a:ext cx="4040188" cy="2151225"/>
          </a:xfrm>
        </p:spPr>
        <p:txBody>
          <a:bodyPr>
            <a:normAutofit fontScale="92500" lnSpcReduction="10000"/>
          </a:bodyPr>
          <a:lstStyle/>
          <a:p>
            <a:pPr marL="0" indent="0">
              <a:lnSpc>
                <a:spcPct val="90000"/>
              </a:lnSpc>
              <a:buNone/>
            </a:pPr>
            <a:r>
              <a:rPr lang="en-GB" sz="1200" b="1" dirty="0"/>
              <a:t>Developing team culture</a:t>
            </a:r>
          </a:p>
          <a:p>
            <a:pPr indent="-285750">
              <a:buFont typeface="Arial" panose="020B0604020202020204" pitchFamily="34" charset="0"/>
              <a:buChar char="•"/>
            </a:pPr>
            <a:r>
              <a:rPr lang="en-GB" sz="1200" dirty="0"/>
              <a:t>What is team culture?</a:t>
            </a:r>
          </a:p>
          <a:p>
            <a:pPr indent="-285750">
              <a:buFont typeface="Arial" panose="020B0604020202020204" pitchFamily="34" charset="0"/>
              <a:buChar char="•"/>
            </a:pPr>
            <a:r>
              <a:rPr lang="en-GB" sz="1200" dirty="0"/>
              <a:t>What does cultural fit mean and why is it important?</a:t>
            </a:r>
          </a:p>
          <a:p>
            <a:pPr indent="-285750">
              <a:buFont typeface="Arial" panose="020B0604020202020204" pitchFamily="34" charset="0"/>
              <a:buChar char="•"/>
            </a:pPr>
            <a:r>
              <a:rPr lang="en-GB" sz="1200" dirty="0"/>
              <a:t>How to develop and nurture good team culture</a:t>
            </a:r>
          </a:p>
          <a:p>
            <a:pPr indent="-285750">
              <a:buFont typeface="Arial" panose="020B0604020202020204" pitchFamily="34" charset="0"/>
              <a:buChar char="•"/>
            </a:pPr>
            <a:r>
              <a:rPr lang="en-GB" sz="1200" dirty="0"/>
              <a:t>A continual improvement culture</a:t>
            </a:r>
          </a:p>
          <a:p>
            <a:pPr indent="-285750">
              <a:buFont typeface="Arial" panose="020B0604020202020204" pitchFamily="34" charset="0"/>
              <a:buChar char="•"/>
            </a:pPr>
            <a:r>
              <a:rPr lang="en-GB" sz="1200" dirty="0"/>
              <a:t>A collaborative culture</a:t>
            </a:r>
          </a:p>
          <a:p>
            <a:pPr indent="-285750">
              <a:buFont typeface="Arial" panose="020B0604020202020204" pitchFamily="34" charset="0"/>
              <a:buChar char="•"/>
            </a:pPr>
            <a:r>
              <a:rPr lang="en-GB" sz="1200" dirty="0"/>
              <a:t>Customer orientation: putting the customer first</a:t>
            </a:r>
          </a:p>
          <a:p>
            <a:pPr indent="-285750">
              <a:buFont typeface="Arial" panose="020B0604020202020204" pitchFamily="34" charset="0"/>
              <a:buChar char="•"/>
            </a:pPr>
            <a:r>
              <a:rPr lang="en-GB" sz="1200" dirty="0"/>
              <a:t>Positive communication</a:t>
            </a:r>
          </a:p>
          <a:p>
            <a:pPr indent="-285750">
              <a:buFont typeface="Arial" panose="020B0604020202020204" pitchFamily="34" charset="0"/>
              <a:buChar char="•"/>
            </a:pPr>
            <a:r>
              <a:rPr lang="en-GB" sz="1200" dirty="0"/>
              <a:t>Challenges</a:t>
            </a:r>
          </a:p>
        </p:txBody>
      </p:sp>
    </p:spTree>
    <p:extLst>
      <p:ext uri="{BB962C8B-B14F-4D97-AF65-F5344CB8AC3E}">
        <p14:creationId xmlns:p14="http://schemas.microsoft.com/office/powerpoint/2010/main" val="340993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dirty="0"/>
              <a:t>Organizational structure</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9" y="1121964"/>
            <a:ext cx="8229600" cy="3394075"/>
          </a:xfrm>
        </p:spPr>
        <p:txBody>
          <a:bodyPr/>
          <a:lstStyle/>
          <a:p>
            <a:pPr marL="0" lvl="1" indent="0">
              <a:buNone/>
            </a:pPr>
            <a:r>
              <a:rPr lang="en-GB" sz="1500" dirty="0">
                <a:solidFill>
                  <a:schemeClr val="dk1"/>
                </a:solidFill>
              </a:rPr>
              <a:t>Definition: </a:t>
            </a:r>
            <a:r>
              <a:rPr lang="en-GB" sz="1500" b="1" dirty="0">
                <a:solidFill>
                  <a:schemeClr val="dk1"/>
                </a:solidFill>
              </a:rPr>
              <a:t>Organization</a:t>
            </a:r>
          </a:p>
          <a:p>
            <a:pPr marL="25200" lvl="1" indent="0">
              <a:buNone/>
            </a:pPr>
            <a:r>
              <a:rPr lang="en-GB" sz="1500" dirty="0">
                <a:solidFill>
                  <a:schemeClr val="dk1"/>
                </a:solidFill>
              </a:rPr>
              <a:t>A</a:t>
            </a:r>
            <a:r>
              <a:rPr lang="en-GB" sz="1500" dirty="0"/>
              <a:t> person or a group of people that has its own functions with responsibilities, authorities, and relationships to achieve its objectives.</a:t>
            </a:r>
          </a:p>
          <a:p>
            <a:pPr marL="25200" lvl="1" indent="0">
              <a:buNone/>
            </a:pPr>
            <a:endParaRPr lang="en-GB" sz="1500" dirty="0"/>
          </a:p>
          <a:p>
            <a:pPr marL="25200" lvl="1" indent="0">
              <a:buNone/>
            </a:pPr>
            <a:r>
              <a:rPr lang="en-GB" sz="1500" dirty="0"/>
              <a:t>There are various types of organizational structures. Some high-level examples are:</a:t>
            </a:r>
          </a:p>
          <a:p>
            <a:pPr marL="25200" lvl="1" indent="0">
              <a:buNone/>
            </a:pPr>
            <a:endParaRPr lang="en-GB" sz="1500" dirty="0"/>
          </a:p>
          <a:p>
            <a:pPr marL="310950" lvl="1">
              <a:buFont typeface="Arial" panose="020B0604020202020204" pitchFamily="34" charset="0"/>
              <a:buChar char="•"/>
            </a:pPr>
            <a:r>
              <a:rPr lang="en-GB" sz="1500" b="1" dirty="0"/>
              <a:t>Functional 	</a:t>
            </a:r>
            <a:r>
              <a:rPr lang="en-GB" sz="1500" dirty="0"/>
              <a:t>often based on functional areas with formal lines &amp; roles</a:t>
            </a:r>
          </a:p>
          <a:p>
            <a:pPr marL="310950" lvl="1">
              <a:buFont typeface="Arial" panose="020B0604020202020204" pitchFamily="34" charset="0"/>
              <a:buChar char="•"/>
            </a:pPr>
            <a:r>
              <a:rPr lang="en-GB" sz="1500" b="1" dirty="0"/>
              <a:t>Divisional 	</a:t>
            </a:r>
            <a:r>
              <a:rPr lang="en-GB" sz="1500" dirty="0"/>
              <a:t>often based on markets, products, geography, etc. with </a:t>
            </a:r>
          </a:p>
          <a:p>
            <a:pPr marL="25200" lvl="1" indent="0">
              <a:buNone/>
            </a:pPr>
            <a:r>
              <a:rPr lang="en-GB" sz="1500" dirty="0"/>
              <a:t>		each having profit &amp; loss responsibility</a:t>
            </a:r>
          </a:p>
          <a:p>
            <a:pPr marL="310950" lvl="1">
              <a:buFont typeface="Arial" panose="020B0604020202020204" pitchFamily="34" charset="0"/>
              <a:buChar char="•"/>
            </a:pPr>
            <a:r>
              <a:rPr lang="en-GB" sz="1500" b="1" dirty="0"/>
              <a:t>Matrix 	</a:t>
            </a:r>
            <a:r>
              <a:rPr lang="en-GB" sz="1500" dirty="0"/>
              <a:t>a grid of relationships, often dual reporting lines, can </a:t>
            </a:r>
            <a:br>
              <a:rPr lang="en-GB" sz="1500" dirty="0"/>
            </a:br>
            <a:r>
              <a:rPr lang="en-GB" sz="1500" dirty="0"/>
              <a:t>   		provide speed and agility</a:t>
            </a:r>
          </a:p>
          <a:p>
            <a:pPr marL="310950" lvl="1">
              <a:buFont typeface="Arial" panose="020B0604020202020204" pitchFamily="34" charset="0"/>
              <a:buChar char="•"/>
            </a:pPr>
            <a:r>
              <a:rPr lang="en-GB" sz="1500" b="1" dirty="0"/>
              <a:t>Flat 	</a:t>
            </a:r>
            <a:r>
              <a:rPr lang="en-GB" sz="1500" dirty="0"/>
              <a:t>very little hierarchy, often fast decision making, can be </a:t>
            </a:r>
            <a:br>
              <a:rPr lang="en-GB" sz="1500" dirty="0"/>
            </a:br>
            <a:r>
              <a:rPr lang="en-GB" sz="1500" dirty="0"/>
              <a:t>   		challenging to maintain as organization grows</a:t>
            </a:r>
          </a:p>
        </p:txBody>
      </p:sp>
      <p:pic>
        <p:nvPicPr>
          <p:cNvPr id="9" name="Bildobjekt 8">
            <a:extLst>
              <a:ext uri="{FF2B5EF4-FFF2-40B4-BE49-F238E27FC236}">
                <a16:creationId xmlns:a16="http://schemas.microsoft.com/office/drawing/2014/main" id="{8BE2093B-BAED-C64E-AEFB-F471FE5C18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0876" y="2905446"/>
            <a:ext cx="1783062" cy="1622950"/>
          </a:xfrm>
          <a:prstGeom prst="rect">
            <a:avLst/>
          </a:prstGeom>
        </p:spPr>
      </p:pic>
    </p:spTree>
    <p:extLst>
      <p:ext uri="{BB962C8B-B14F-4D97-AF65-F5344CB8AC3E}">
        <p14:creationId xmlns:p14="http://schemas.microsoft.com/office/powerpoint/2010/main" val="3846974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400" dirty="0"/>
              <a:t>Organizational agility and resilience</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208463"/>
            <a:ext cx="8520546" cy="3394075"/>
          </a:xfrm>
        </p:spPr>
        <p:txBody>
          <a:bodyPr/>
          <a:lstStyle/>
          <a:p>
            <a:pPr marL="57150" indent="0">
              <a:buNone/>
            </a:pPr>
            <a:r>
              <a:rPr lang="en-GB" b="1" dirty="0"/>
              <a:t>Organizational agility </a:t>
            </a:r>
            <a:r>
              <a:rPr lang="en-GB" dirty="0"/>
              <a:t>is the ability of an organization to move and adapt quickly, flexibly and decisively to support </a:t>
            </a:r>
            <a:r>
              <a:rPr lang="en-GB" b="1" dirty="0"/>
              <a:t>internal changes</a:t>
            </a:r>
            <a:r>
              <a:rPr lang="en-GB" dirty="0"/>
              <a:t>.</a:t>
            </a:r>
          </a:p>
          <a:p>
            <a:pPr marL="57150" indent="0">
              <a:buNone/>
            </a:pPr>
            <a:endParaRPr lang="en-GB" sz="1200" dirty="0"/>
          </a:p>
          <a:p>
            <a:pPr marL="57150" indent="0">
              <a:buNone/>
            </a:pPr>
            <a:r>
              <a:rPr lang="en-GB" b="1" dirty="0"/>
              <a:t>Organizational resilience</a:t>
            </a:r>
            <a:r>
              <a:rPr lang="en-GB" dirty="0"/>
              <a:t> is the ability of an organization to anticipate, prepare for, respond to and adapt to both incremental changes and sudden disruptions from an </a:t>
            </a:r>
            <a:r>
              <a:rPr lang="en-GB" b="1" dirty="0"/>
              <a:t>external perspective</a:t>
            </a:r>
            <a:r>
              <a:rPr lang="en-GB" dirty="0"/>
              <a:t>. It requires a common understanding of priorities and objectives.</a:t>
            </a:r>
          </a:p>
          <a:p>
            <a:pPr marL="57150" indent="0">
              <a:buNone/>
            </a:pPr>
            <a:endParaRPr lang="en-GB" sz="1200" dirty="0"/>
          </a:p>
          <a:p>
            <a:pPr marL="57150" indent="0">
              <a:buNone/>
            </a:pPr>
            <a:r>
              <a:rPr lang="en-GB" dirty="0"/>
              <a:t>Successful organizations must achieve agility and resilience to support internal changes and withstand or even thrive in changing external circumstances. They must also be part of larger ecosystems, delivering, coordinating and consuming products and services.</a:t>
            </a:r>
          </a:p>
          <a:p>
            <a:pPr marL="57150" indent="0">
              <a:buNone/>
            </a:pPr>
            <a:endParaRPr lang="en-GB" sz="1200" dirty="0"/>
          </a:p>
          <a:p>
            <a:pPr marL="57150" indent="0">
              <a:buNone/>
            </a:pPr>
            <a:r>
              <a:rPr lang="en-GB" dirty="0"/>
              <a:t>The SVS provides the means to achieve organizational agility and resilience and to facilitate the adoption of a strong unified direction, focused on value and understood by all.</a:t>
            </a:r>
          </a:p>
        </p:txBody>
      </p:sp>
    </p:spTree>
    <p:extLst>
      <p:ext uri="{BB962C8B-B14F-4D97-AF65-F5344CB8AC3E}">
        <p14:creationId xmlns:p14="http://schemas.microsoft.com/office/powerpoint/2010/main" val="1095641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dirty="0"/>
              <a:t>Adopting organizational structure</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9" y="1253068"/>
            <a:ext cx="8338459" cy="3394075"/>
          </a:xfrm>
          <a:ln>
            <a:noFill/>
          </a:ln>
        </p:spPr>
        <p:style>
          <a:lnRef idx="2">
            <a:schemeClr val="accent1"/>
          </a:lnRef>
          <a:fillRef idx="1">
            <a:schemeClr val="lt1"/>
          </a:fillRef>
          <a:effectRef idx="0">
            <a:schemeClr val="accent1"/>
          </a:effectRef>
          <a:fontRef idx="minor">
            <a:schemeClr val="dk1"/>
          </a:fontRef>
        </p:style>
        <p:txBody>
          <a:bodyPr/>
          <a:lstStyle/>
          <a:p>
            <a:pPr marL="25200" lvl="1" indent="0">
              <a:buNone/>
            </a:pPr>
            <a:r>
              <a:rPr lang="en-GB" sz="1600" dirty="0"/>
              <a:t>The ITIL 4 guiding principles are a useful reference point when planning to change and improve the organizational structure. The following considerations may be useful: </a:t>
            </a:r>
          </a:p>
          <a:p>
            <a:pPr marL="25200" lvl="1" indent="0">
              <a:buNone/>
            </a:pPr>
            <a:endParaRPr lang="en-GB" sz="800" dirty="0"/>
          </a:p>
          <a:p>
            <a:pPr marL="310950" lvl="1">
              <a:buFont typeface="Arial" panose="020B0604020202020204" pitchFamily="34" charset="0"/>
              <a:buChar char="•"/>
            </a:pPr>
            <a:r>
              <a:rPr lang="en-GB" sz="1300" b="1" dirty="0"/>
              <a:t>Focus on value</a:t>
            </a:r>
            <a:r>
              <a:rPr lang="en-GB" sz="1300" dirty="0"/>
              <a:t>: 			What is the key driver for changing the way of working?</a:t>
            </a:r>
          </a:p>
          <a:p>
            <a:pPr marL="310950" lvl="1">
              <a:buFont typeface="Arial" panose="020B0604020202020204" pitchFamily="34" charset="0"/>
              <a:buChar char="•"/>
            </a:pPr>
            <a:r>
              <a:rPr lang="en-GB" sz="1300" b="1" dirty="0"/>
              <a:t>Progress iteratively with feedback</a:t>
            </a:r>
            <a:r>
              <a:rPr lang="en-GB" sz="1300" dirty="0"/>
              <a:t>: 	Ensure that the work is broken down into manageable “bite size”</a:t>
            </a:r>
          </a:p>
          <a:p>
            <a:pPr marL="310950" lvl="1">
              <a:buFont typeface="Arial" panose="020B0604020202020204" pitchFamily="34" charset="0"/>
              <a:buChar char="•"/>
            </a:pPr>
            <a:r>
              <a:rPr lang="en-GB" sz="1300" b="1" dirty="0"/>
              <a:t>Start where you are</a:t>
            </a:r>
            <a:r>
              <a:rPr lang="en-GB" sz="1300" dirty="0"/>
              <a:t>: 			Ensure that the cultural aspects of the organization are 						considered as part of this design. Use value stream mapping 					and RACI matrix to understand the current roles and 						responsibilities</a:t>
            </a:r>
          </a:p>
          <a:p>
            <a:pPr marL="310950" lvl="1">
              <a:buFont typeface="Arial" panose="020B0604020202020204" pitchFamily="34" charset="0"/>
              <a:buChar char="•"/>
            </a:pPr>
            <a:r>
              <a:rPr lang="en-GB" sz="1300" b="1" dirty="0"/>
              <a:t>Collaborate and promote visibility</a:t>
            </a:r>
            <a:r>
              <a:rPr lang="en-GB" sz="1300" dirty="0"/>
              <a:t>: 	Ensure that all stakeholders are engaged throughout the change 					process and enable transparency</a:t>
            </a:r>
          </a:p>
          <a:p>
            <a:pPr marL="310950" lvl="1">
              <a:buFont typeface="Arial" panose="020B0604020202020204" pitchFamily="34" charset="0"/>
              <a:buChar char="•"/>
            </a:pPr>
            <a:r>
              <a:rPr lang="en-GB" sz="1300" b="1" dirty="0"/>
              <a:t>Think and work holistically</a:t>
            </a:r>
            <a:r>
              <a:rPr lang="en-GB" sz="1300" dirty="0"/>
              <a:t>: 		Collaboration with all appropriate leaders/managers will ensure 					any potential risks are understood and managed as appropriate</a:t>
            </a:r>
          </a:p>
          <a:p>
            <a:pPr marL="310950" lvl="1">
              <a:buFont typeface="Arial" panose="020B0604020202020204" pitchFamily="34" charset="0"/>
              <a:buChar char="•"/>
            </a:pPr>
            <a:r>
              <a:rPr lang="en-GB" sz="1300" b="1" dirty="0"/>
              <a:t>Keep it simple and practical</a:t>
            </a:r>
            <a:r>
              <a:rPr lang="en-GB" sz="1300" dirty="0"/>
              <a:t>: 		Reduce the complexity of the organization as much as possible 					to enable the flow of work and information to be uninhibited</a:t>
            </a:r>
          </a:p>
          <a:p>
            <a:pPr marL="310950" lvl="1">
              <a:buFont typeface="Arial" panose="020B0604020202020204" pitchFamily="34" charset="0"/>
              <a:buChar char="•"/>
            </a:pPr>
            <a:r>
              <a:rPr lang="en-GB" sz="1300" b="1" dirty="0"/>
              <a:t>Optimize and automate</a:t>
            </a:r>
            <a:r>
              <a:rPr lang="en-GB" sz="1300" dirty="0"/>
              <a:t>: 		Design and plan in a way where any tasks can be consolidated 					or automated</a:t>
            </a:r>
          </a:p>
          <a:p>
            <a:pPr marL="25200" lvl="1" indent="0">
              <a:buNone/>
            </a:pPr>
            <a:br>
              <a:rPr lang="en-GB" sz="1600" dirty="0"/>
            </a:br>
            <a:br>
              <a:rPr lang="en-GB" sz="1600" dirty="0"/>
            </a:br>
            <a:endParaRPr lang="en-GB" sz="1600" dirty="0"/>
          </a:p>
          <a:p>
            <a:pPr marL="25200" lvl="1" indent="0">
              <a:buNone/>
            </a:pPr>
            <a:br>
              <a:rPr lang="en-GB" sz="1600" dirty="0"/>
            </a:br>
            <a:endParaRPr lang="en-GB" sz="1600" dirty="0"/>
          </a:p>
        </p:txBody>
      </p:sp>
      <p:pic>
        <p:nvPicPr>
          <p:cNvPr id="4097" name="Picture 1" descr="page20image28588864">
            <a:extLst>
              <a:ext uri="{FF2B5EF4-FFF2-40B4-BE49-F238E27FC236}">
                <a16:creationId xmlns:a16="http://schemas.microsoft.com/office/drawing/2014/main" id="{AA34CEA7-8C2B-2240-97AE-B9BCC808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20image6953984">
            <a:extLst>
              <a:ext uri="{FF2B5EF4-FFF2-40B4-BE49-F238E27FC236}">
                <a16:creationId xmlns:a16="http://schemas.microsoft.com/office/drawing/2014/main" id="{DE86123B-34E5-4E44-8474-80CC11427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age20image28578688">
            <a:extLst>
              <a:ext uri="{FF2B5EF4-FFF2-40B4-BE49-F238E27FC236}">
                <a16:creationId xmlns:a16="http://schemas.microsoft.com/office/drawing/2014/main" id="{12793195-55A8-F643-AF36-1D0A0FE55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20image28574656">
            <a:extLst>
              <a:ext uri="{FF2B5EF4-FFF2-40B4-BE49-F238E27FC236}">
                <a16:creationId xmlns:a16="http://schemas.microsoft.com/office/drawing/2014/main" id="{A89FA4D0-90DC-2840-8B52-661188682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age20image28578304">
            <a:extLst>
              <a:ext uri="{FF2B5EF4-FFF2-40B4-BE49-F238E27FC236}">
                <a16:creationId xmlns:a16="http://schemas.microsoft.com/office/drawing/2014/main" id="{7498A4DC-1D22-734B-9588-53BA5396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ge20image28584256">
            <a:extLst>
              <a:ext uri="{FF2B5EF4-FFF2-40B4-BE49-F238E27FC236}">
                <a16:creationId xmlns:a16="http://schemas.microsoft.com/office/drawing/2014/main" id="{B691E655-E9B0-A447-98C9-438AF4A71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20image28466304">
            <a:extLst>
              <a:ext uri="{FF2B5EF4-FFF2-40B4-BE49-F238E27FC236}">
                <a16:creationId xmlns:a16="http://schemas.microsoft.com/office/drawing/2014/main" id="{57DB54C6-5CEE-B948-95EE-6486344AE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ge20image28472256">
            <a:extLst>
              <a:ext uri="{FF2B5EF4-FFF2-40B4-BE49-F238E27FC236}">
                <a16:creationId xmlns:a16="http://schemas.microsoft.com/office/drawing/2014/main" id="{DB5653E9-A454-9547-B7F1-4EB907F1D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page20image28443008">
            <a:extLst>
              <a:ext uri="{FF2B5EF4-FFF2-40B4-BE49-F238E27FC236}">
                <a16:creationId xmlns:a16="http://schemas.microsoft.com/office/drawing/2014/main" id="{B4AA4A30-24F8-8D44-88EA-787784AD0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972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dirty="0"/>
              <a:t>Roles versus Jobs</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7" y="1447949"/>
            <a:ext cx="6685008" cy="3394075"/>
          </a:xfrm>
        </p:spPr>
        <p:txBody>
          <a:bodyPr/>
          <a:lstStyle/>
          <a:p>
            <a:pPr indent="-285750">
              <a:buFont typeface="Arial" panose="020B0604020202020204" pitchFamily="34" charset="0"/>
              <a:buChar char="•"/>
            </a:pPr>
            <a:r>
              <a:rPr lang="en-GB" dirty="0"/>
              <a:t>A role is a set of responsibilities, activities and authorizations granted to a person or team, in a specific context</a:t>
            </a:r>
          </a:p>
          <a:p>
            <a:pPr indent="-285750">
              <a:buFont typeface="Arial" panose="020B0604020202020204" pitchFamily="34" charset="0"/>
              <a:buChar char="•"/>
            </a:pPr>
            <a:endParaRPr lang="en-GB" dirty="0"/>
          </a:p>
          <a:p>
            <a:pPr indent="-285750">
              <a:buFont typeface="Arial" panose="020B0604020202020204" pitchFamily="34" charset="0"/>
              <a:buChar char="•"/>
            </a:pPr>
            <a:r>
              <a:rPr lang="en-GB" dirty="0"/>
              <a:t>A job is a position within an organization that is assigned to a specific person</a:t>
            </a:r>
          </a:p>
          <a:p>
            <a:pPr indent="-285750">
              <a:buFont typeface="Arial" panose="020B0604020202020204" pitchFamily="34" charset="0"/>
              <a:buChar char="•"/>
            </a:pPr>
            <a:endParaRPr lang="en-GB" dirty="0"/>
          </a:p>
          <a:p>
            <a:pPr indent="-285750">
              <a:buFont typeface="Arial" panose="020B0604020202020204" pitchFamily="34" charset="0"/>
              <a:buChar char="•"/>
            </a:pPr>
            <a:r>
              <a:rPr lang="en-GB" dirty="0"/>
              <a:t>A single person may, as part of their job, fulfil many different roles. A single role may be contributed to by several persons</a:t>
            </a:r>
          </a:p>
        </p:txBody>
      </p:sp>
      <p:pic>
        <p:nvPicPr>
          <p:cNvPr id="5" name="Bildobjekt 4">
            <a:extLst>
              <a:ext uri="{FF2B5EF4-FFF2-40B4-BE49-F238E27FC236}">
                <a16:creationId xmlns:a16="http://schemas.microsoft.com/office/drawing/2014/main" id="{EC28D5AF-E4AD-8049-9334-F487F2CA1D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9647" y="1296031"/>
            <a:ext cx="1552342" cy="3548211"/>
          </a:xfrm>
          <a:prstGeom prst="rect">
            <a:avLst/>
          </a:prstGeom>
        </p:spPr>
      </p:pic>
    </p:spTree>
    <p:extLst>
      <p:ext uri="{BB962C8B-B14F-4D97-AF65-F5344CB8AC3E}">
        <p14:creationId xmlns:p14="http://schemas.microsoft.com/office/powerpoint/2010/main" val="2849818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dirty="0"/>
              <a:t>Roles and competencies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108236"/>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374850">
              <a:buNone/>
            </a:pPr>
            <a:r>
              <a:rPr lang="en-GB" dirty="0">
                <a:solidFill>
                  <a:schemeClr val="tx1"/>
                </a:solidFill>
              </a:rPr>
              <a:t>Roles in IT traditionally have followed technical competencies and been related to clearly defined areas of work in development or operations.</a:t>
            </a:r>
          </a:p>
          <a:p>
            <a:pPr marL="0" indent="-374850">
              <a:buNone/>
            </a:pPr>
            <a:endParaRPr lang="en-GB" sz="900" dirty="0">
              <a:solidFill>
                <a:schemeClr val="tx1"/>
              </a:solidFill>
            </a:endParaRPr>
          </a:p>
          <a:p>
            <a:pPr marL="0" indent="-374850">
              <a:buNone/>
            </a:pPr>
            <a:r>
              <a:rPr lang="en-GB" dirty="0">
                <a:solidFill>
                  <a:schemeClr val="tx1"/>
                </a:solidFill>
              </a:rPr>
              <a:t>In the information age roles tend to change more often and require more flexibility.</a:t>
            </a:r>
          </a:p>
          <a:p>
            <a:pPr marL="0" indent="-374850">
              <a:buNone/>
            </a:pPr>
            <a:endParaRPr lang="en-GB" sz="1200" dirty="0">
              <a:solidFill>
                <a:schemeClr val="tx1"/>
              </a:solidFill>
            </a:endParaRPr>
          </a:p>
          <a:p>
            <a:pPr marL="0" indent="-374850">
              <a:buNone/>
            </a:pPr>
            <a:r>
              <a:rPr lang="en-GB" dirty="0">
                <a:solidFill>
                  <a:schemeClr val="tx1"/>
                </a:solidFill>
              </a:rPr>
              <a:t>Even IT and ITSM roles now require soft skills and business capabilities such as:</a:t>
            </a:r>
          </a:p>
          <a:p>
            <a:pPr>
              <a:buFont typeface="Arial" panose="020B0604020202020204" pitchFamily="34" charset="0"/>
              <a:buChar char="•"/>
            </a:pPr>
            <a:r>
              <a:rPr lang="en-GB" dirty="0">
                <a:solidFill>
                  <a:schemeClr val="tx1"/>
                </a:solidFill>
              </a:rPr>
              <a:t>Ability to manage and motivate people and teams</a:t>
            </a:r>
          </a:p>
          <a:p>
            <a:pPr>
              <a:buFont typeface="Arial" panose="020B0604020202020204" pitchFamily="34" charset="0"/>
              <a:buChar char="•"/>
            </a:pPr>
            <a:r>
              <a:rPr lang="en-GB" dirty="0">
                <a:solidFill>
                  <a:schemeClr val="tx1"/>
                </a:solidFill>
              </a:rPr>
              <a:t>Relationship management</a:t>
            </a:r>
          </a:p>
          <a:p>
            <a:pPr>
              <a:buFont typeface="Arial" panose="020B0604020202020204" pitchFamily="34" charset="0"/>
              <a:buChar char="•"/>
            </a:pPr>
            <a:r>
              <a:rPr lang="en-GB" dirty="0">
                <a:solidFill>
                  <a:schemeClr val="tx1"/>
                </a:solidFill>
              </a:rPr>
              <a:t>Negotiation skills</a:t>
            </a:r>
          </a:p>
          <a:p>
            <a:pPr>
              <a:buFont typeface="Arial" panose="020B0604020202020204" pitchFamily="34" charset="0"/>
              <a:buChar char="•"/>
            </a:pPr>
            <a:r>
              <a:rPr lang="en-GB" dirty="0">
                <a:solidFill>
                  <a:schemeClr val="tx1"/>
                </a:solidFill>
              </a:rPr>
              <a:t>Supplier and contract management.</a:t>
            </a:r>
          </a:p>
          <a:p>
            <a:pPr marL="0" indent="0">
              <a:buNone/>
            </a:pPr>
            <a:endParaRPr lang="en-GB" sz="1200" dirty="0">
              <a:solidFill>
                <a:schemeClr val="tx1"/>
              </a:solidFill>
            </a:endParaRPr>
          </a:p>
          <a:p>
            <a:pPr marL="0" indent="0">
              <a:buNone/>
            </a:pPr>
            <a:r>
              <a:rPr lang="en-GB" dirty="0">
                <a:solidFill>
                  <a:schemeClr val="tx1"/>
                </a:solidFill>
              </a:rPr>
              <a:t>In IT and service management, this involves a wider definition of skills, competencies, and areas of work, reflecting the changes in teams and organizational structures. </a:t>
            </a:r>
          </a:p>
          <a:p>
            <a:pPr marL="25200" lvl="1" indent="0">
              <a:buNone/>
            </a:pPr>
            <a:endParaRPr lang="en-GB" dirty="0">
              <a:solidFill>
                <a:schemeClr val="tx1"/>
              </a:solidFill>
            </a:endParaRPr>
          </a:p>
          <a:p>
            <a:pPr marL="25200" lvl="1" indent="0">
              <a:buNone/>
            </a:pPr>
            <a:br>
              <a:rPr lang="en-GB" dirty="0">
                <a:solidFill>
                  <a:schemeClr val="tx1"/>
                </a:solidFill>
              </a:rPr>
            </a:br>
            <a:endParaRPr lang="en-GB" dirty="0">
              <a:solidFill>
                <a:schemeClr val="tx1"/>
              </a:solidFill>
            </a:endParaRPr>
          </a:p>
          <a:p>
            <a:pPr marL="25200" lvl="1" indent="0">
              <a:buNone/>
            </a:pPr>
            <a:endParaRPr lang="en-GB" dirty="0">
              <a:solidFill>
                <a:schemeClr val="tx1"/>
              </a:solidFill>
            </a:endParaRPr>
          </a:p>
          <a:p>
            <a:pPr marL="25200" lvl="1" indent="0">
              <a:buNone/>
            </a:pPr>
            <a:endParaRPr lang="en-GB" dirty="0">
              <a:solidFill>
                <a:schemeClr val="tx1"/>
              </a:solidFill>
            </a:endParaRPr>
          </a:p>
          <a:p>
            <a:pPr marL="25200" lvl="1" indent="0">
              <a:buNone/>
            </a:pPr>
            <a:endParaRPr lang="en-GB" dirty="0">
              <a:solidFill>
                <a:schemeClr val="tx1"/>
              </a:solidFill>
            </a:endParaRPr>
          </a:p>
          <a:p>
            <a:pPr marL="25200" lvl="1" indent="0">
              <a:buNone/>
            </a:pPr>
            <a:r>
              <a:rPr lang="en-GB" dirty="0">
                <a:solidFill>
                  <a:schemeClr val="tx1"/>
                </a:solidFill>
              </a:rPr>
              <a:t>It is important that relationships with </a:t>
            </a:r>
            <a:r>
              <a:rPr lang="en-GB" u="sng" dirty="0">
                <a:solidFill>
                  <a:schemeClr val="tx1"/>
                </a:solidFill>
              </a:rPr>
              <a:t>all</a:t>
            </a:r>
            <a:r>
              <a:rPr lang="en-GB" dirty="0">
                <a:solidFill>
                  <a:schemeClr val="tx1"/>
                </a:solidFill>
              </a:rPr>
              <a:t> key stakeholders are understood and managed. </a:t>
            </a:r>
          </a:p>
          <a:p>
            <a:pPr marL="25200" lvl="1" indent="0">
              <a:buNone/>
            </a:pPr>
            <a:endParaRPr lang="en-GB" b="1" dirty="0">
              <a:solidFill>
                <a:schemeClr val="tx1"/>
              </a:solidFill>
              <a:highlight>
                <a:srgbClr val="FFFF00"/>
              </a:highlight>
              <a:latin typeface="+mn-lt"/>
              <a:cs typeface="+mn-cs"/>
            </a:endParaRPr>
          </a:p>
        </p:txBody>
      </p:sp>
    </p:spTree>
    <p:extLst>
      <p:ext uri="{BB962C8B-B14F-4D97-AF65-F5344CB8AC3E}">
        <p14:creationId xmlns:p14="http://schemas.microsoft.com/office/powerpoint/2010/main" val="3251555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dirty="0"/>
              <a:t>Professional ITSM competencies</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137343"/>
            <a:ext cx="8520546" cy="3394075"/>
          </a:xfrm>
        </p:spPr>
        <p:txBody>
          <a:bodyPr/>
          <a:lstStyle/>
          <a:p>
            <a:pPr marL="57150" indent="0">
              <a:buNone/>
            </a:pPr>
            <a:r>
              <a:rPr lang="en-GB" sz="1400" dirty="0"/>
              <a:t>Examples of skills and knowledge needed to be fully effective in service management:</a:t>
            </a:r>
          </a:p>
          <a:p>
            <a:pPr marL="57150" indent="0">
              <a:buNone/>
            </a:pPr>
            <a:endParaRPr lang="en-GB" sz="1100" dirty="0"/>
          </a:p>
          <a:p>
            <a:pPr indent="-285750">
              <a:buFont typeface="Arial" panose="020B0604020202020204" pitchFamily="34" charset="0"/>
              <a:buChar char="•"/>
            </a:pPr>
            <a:r>
              <a:rPr lang="en-GB" sz="1400" b="1" dirty="0"/>
              <a:t>Communication skills </a:t>
            </a:r>
            <a:r>
              <a:rPr lang="en-GB" sz="1400" dirty="0"/>
              <a:t>– ability to establish good working relationships with a variety of stakeholders at a number of levels, using different techniques</a:t>
            </a:r>
          </a:p>
          <a:p>
            <a:pPr indent="-285750">
              <a:buFont typeface="Arial" panose="020B0604020202020204" pitchFamily="34" charset="0"/>
              <a:buChar char="•"/>
            </a:pPr>
            <a:r>
              <a:rPr lang="en-GB" sz="1400" b="1" dirty="0"/>
              <a:t>Business and commercial skills </a:t>
            </a:r>
            <a:r>
              <a:rPr lang="en-GB" sz="1400" dirty="0"/>
              <a:t>– Service managers are required to use a number of commercial skills to specify, buy, negotiate and manage these relationships</a:t>
            </a:r>
          </a:p>
          <a:p>
            <a:pPr indent="-285750">
              <a:buFont typeface="Arial" panose="020B0604020202020204" pitchFamily="34" charset="0"/>
              <a:buChar char="•"/>
            </a:pPr>
            <a:r>
              <a:rPr lang="en-GB" sz="1400" b="1" dirty="0"/>
              <a:t>Relationship management skills </a:t>
            </a:r>
            <a:r>
              <a:rPr lang="en-GB" sz="1400" dirty="0"/>
              <a:t>– an active liaison and synchroniser for information, feedback, demand and progress between parties</a:t>
            </a:r>
          </a:p>
          <a:p>
            <a:pPr indent="-285750">
              <a:buFont typeface="Arial" panose="020B0604020202020204" pitchFamily="34" charset="0"/>
              <a:buChar char="•"/>
            </a:pPr>
            <a:r>
              <a:rPr lang="en-GB" sz="1400" b="1" dirty="0"/>
              <a:t>Leadership skills </a:t>
            </a:r>
            <a:r>
              <a:rPr lang="en-GB" sz="1400" dirty="0"/>
              <a:t>– ability to influence, motivate and support people in their work and build a culture</a:t>
            </a:r>
          </a:p>
          <a:p>
            <a:pPr indent="-285750">
              <a:buFont typeface="Arial" panose="020B0604020202020204" pitchFamily="34" charset="0"/>
              <a:buChar char="•"/>
            </a:pPr>
            <a:r>
              <a:rPr lang="en-GB" sz="1400" b="1" dirty="0"/>
              <a:t>Market and organizational knowledge </a:t>
            </a:r>
            <a:r>
              <a:rPr lang="en-GB" sz="1400" dirty="0"/>
              <a:t>– being aware of the business and market sector of their organization including industry factors, competition and cost &amp; price considerations</a:t>
            </a:r>
          </a:p>
          <a:p>
            <a:pPr indent="-285750">
              <a:buFont typeface="Arial" panose="020B0604020202020204" pitchFamily="34" charset="0"/>
              <a:buChar char="•"/>
            </a:pPr>
            <a:r>
              <a:rPr lang="en-GB" sz="1400" b="1" dirty="0"/>
              <a:t>Management and administration </a:t>
            </a:r>
            <a:r>
              <a:rPr lang="en-GB" sz="1400" dirty="0"/>
              <a:t>– good management, teambuilding, recruitment, delegation, documentation and logistical skills</a:t>
            </a:r>
          </a:p>
          <a:p>
            <a:pPr indent="-285750">
              <a:buFont typeface="Arial" panose="020B0604020202020204" pitchFamily="34" charset="0"/>
              <a:buChar char="•"/>
            </a:pPr>
            <a:r>
              <a:rPr lang="en-GB" sz="1400" b="1" dirty="0"/>
              <a:t>Developing innovation </a:t>
            </a:r>
            <a:r>
              <a:rPr lang="en-GB" sz="1400" dirty="0"/>
              <a:t>– required to identify new ways of working, delivering services and solving problems.</a:t>
            </a:r>
          </a:p>
        </p:txBody>
      </p:sp>
    </p:spTree>
    <p:extLst>
      <p:ext uri="{BB962C8B-B14F-4D97-AF65-F5344CB8AC3E}">
        <p14:creationId xmlns:p14="http://schemas.microsoft.com/office/powerpoint/2010/main" val="1762903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18FF632-3F55-0A42-B9CB-BD74D7BF865B}"/>
              </a:ext>
            </a:extLst>
          </p:cNvPr>
          <p:cNvPicPr>
            <a:picLocks noChangeAspect="1"/>
          </p:cNvPicPr>
          <p:nvPr/>
        </p:nvPicPr>
        <p:blipFill>
          <a:blip r:embed="rId3"/>
          <a:stretch>
            <a:fillRect/>
          </a:stretch>
        </p:blipFill>
        <p:spPr>
          <a:xfrm>
            <a:off x="6336605" y="1618207"/>
            <a:ext cx="1406636" cy="1709790"/>
          </a:xfrm>
          <a:prstGeom prst="rect">
            <a:avLst/>
          </a:prstGeom>
        </p:spPr>
      </p:pic>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dirty="0"/>
              <a:t>Neither generalist or specialist</a:t>
            </a:r>
          </a:p>
        </p:txBody>
      </p:sp>
      <mc:AlternateContent xmlns:mc="http://schemas.openxmlformats.org/markup-compatibility/2006" xmlns:a14="http://schemas.microsoft.com/office/drawing/2010/main">
        <mc:Choice Requires="a14">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9" y="1208463"/>
                <a:ext cx="5743576" cy="3394075"/>
              </a:xfrm>
            </p:spPr>
            <p:txBody>
              <a:bodyPr/>
              <a:lstStyle/>
              <a:p>
                <a:pPr marL="57150" indent="0">
                  <a:buNone/>
                </a:pPr>
                <a:r>
                  <a:rPr lang="en-GB" dirty="0"/>
                  <a:t>In the past, individuals were typically viewed as either generalists or specialists. Today, this no longer the norm.</a:t>
                </a:r>
              </a:p>
              <a:p>
                <a:pPr marL="57150" indent="0">
                  <a:buNone/>
                </a:pPr>
                <a:endParaRPr lang="en-GB" sz="1200" b="1" dirty="0"/>
              </a:p>
              <a:p>
                <a:pPr marL="57150" indent="0">
                  <a:buNone/>
                </a:pPr>
                <a:r>
                  <a:rPr lang="en-GB" dirty="0"/>
                  <a:t>Increasingly organizations look for people of these types:</a:t>
                </a:r>
              </a:p>
              <a:p>
                <a:pPr indent="-285750">
                  <a:buFont typeface="Arial" panose="020B0604020202020204" pitchFamily="34" charset="0"/>
                  <a:buChar char="•"/>
                </a:pPr>
                <a:r>
                  <a:rPr lang="en-GB" b="1" dirty="0"/>
                  <a:t>T-shaped</a:t>
                </a:r>
                <a:r>
                  <a:rPr lang="en-GB" dirty="0"/>
                  <a:t> - Individuals with expertise in one area and broad, less profound, knowledge in other areas</a:t>
                </a:r>
              </a:p>
              <a:p>
                <a:pPr indent="-285750">
                  <a:buFont typeface="Arial" panose="020B0604020202020204" pitchFamily="34" charset="0"/>
                  <a:buChar char="•"/>
                </a:pPr>
                <a:r>
                  <a:rPr lang="en-GB" b="1" dirty="0"/>
                  <a:t>Pi-shaped (</a:t>
                </a:r>
                <a14:m>
                  <m:oMath xmlns:m="http://schemas.openxmlformats.org/officeDocument/2006/math">
                    <m:r>
                      <a:rPr lang="en-GB" b="1" i="1">
                        <a:latin typeface="Cambria Math" panose="02040503050406030204" pitchFamily="18" charset="0"/>
                      </a:rPr>
                      <m:t>𝛑</m:t>
                    </m:r>
                  </m:oMath>
                </a14:m>
                <a:r>
                  <a:rPr lang="en-GB" b="1" dirty="0"/>
                  <a:t>) </a:t>
                </a:r>
                <a:r>
                  <a:rPr lang="en-GB" dirty="0"/>
                  <a:t>- Individuals with expertise in two areas and broad, less profound, knowledge in other areas</a:t>
                </a:r>
              </a:p>
              <a:p>
                <a:pPr indent="-285750">
                  <a:buFont typeface="Arial" panose="020B0604020202020204" pitchFamily="34" charset="0"/>
                  <a:buChar char="•"/>
                </a:pPr>
                <a:r>
                  <a:rPr lang="en-GB" b="1" dirty="0"/>
                  <a:t>Comb-shaped (       ) </a:t>
                </a:r>
                <a:r>
                  <a:rPr lang="en-GB" dirty="0"/>
                  <a:t>- Individuals with expertise in more than two areas and broad, less profound, knowledge in other areas</a:t>
                </a:r>
              </a:p>
            </p:txBody>
          </p:sp>
        </mc:Choice>
        <mc:Fallback xmlns="">
          <p:sp>
            <p:nvSpPr>
              <p:cNvPr id="3" name="Platshållare för innehåll 2">
                <a:extLst>
                  <a:ext uri="{FF2B5EF4-FFF2-40B4-BE49-F238E27FC236}">
                    <a16:creationId xmlns:a16="http://schemas.microsoft.com/office/drawing/2014/main" id="{9375E163-CB99-994A-8B7B-BDB60199DA80}"/>
                  </a:ext>
                </a:extLst>
              </p:cNvPr>
              <p:cNvSpPr>
                <a:spLocks noGrp="1" noRot="1" noChangeAspect="1" noMove="1" noResize="1" noEditPoints="1" noAdjustHandles="1" noChangeArrowheads="1" noChangeShapeType="1" noTextEdit="1"/>
              </p:cNvSpPr>
              <p:nvPr>
                <p:ph idx="1"/>
              </p:nvPr>
            </p:nvSpPr>
            <p:spPr>
              <a:xfrm>
                <a:off x="457199" y="1208463"/>
                <a:ext cx="5743576" cy="3394075"/>
              </a:xfrm>
              <a:blipFill>
                <a:blip r:embed="rId4"/>
                <a:stretch>
                  <a:fillRect t="-898" r="-1168"/>
                </a:stretch>
              </a:blipFill>
            </p:spPr>
            <p:txBody>
              <a:bodyPr/>
              <a:lstStyle/>
              <a:p>
                <a:r>
                  <a:rPr lang="nl-NL">
                    <a:noFill/>
                  </a:rPr>
                  <a:t> </a:t>
                </a:r>
              </a:p>
            </p:txBody>
          </p:sp>
        </mc:Fallback>
      </mc:AlternateContent>
      <p:sp>
        <p:nvSpPr>
          <p:cNvPr id="6" name="Rektangel 5">
            <a:extLst>
              <a:ext uri="{FF2B5EF4-FFF2-40B4-BE49-F238E27FC236}">
                <a16:creationId xmlns:a16="http://schemas.microsoft.com/office/drawing/2014/main" id="{6AEE24AB-C4D1-294F-9634-371E6702FFC4}"/>
              </a:ext>
            </a:extLst>
          </p:cNvPr>
          <p:cNvSpPr/>
          <p:nvPr/>
        </p:nvSpPr>
        <p:spPr>
          <a:xfrm>
            <a:off x="1158807" y="4140781"/>
            <a:ext cx="6899412" cy="584775"/>
          </a:xfrm>
          <a:prstGeom prst="rect">
            <a:avLst/>
          </a:prstGeom>
          <a:ln>
            <a:solidFill>
              <a:schemeClr val="tx1"/>
            </a:solidFill>
          </a:ln>
        </p:spPr>
        <p:txBody>
          <a:bodyPr wrap="square">
            <a:spAutoFit/>
          </a:bodyPr>
          <a:lstStyle/>
          <a:p>
            <a:pPr algn="ctr"/>
            <a:r>
              <a:rPr lang="en-GB" sz="1600" i="1" dirty="0"/>
              <a:t>Although a clear focus on one competency creates deeper understanding, it can be dangerous to have only one area of expertise.</a:t>
            </a:r>
          </a:p>
        </p:txBody>
      </p:sp>
      <p:pic>
        <p:nvPicPr>
          <p:cNvPr id="8" name="Bildobjekt 7">
            <a:extLst>
              <a:ext uri="{FF2B5EF4-FFF2-40B4-BE49-F238E27FC236}">
                <a16:creationId xmlns:a16="http://schemas.microsoft.com/office/drawing/2014/main" id="{5654C1D3-9B8C-0843-A95E-6AD208A79D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5895" y="2949578"/>
            <a:ext cx="1401849" cy="719533"/>
          </a:xfrm>
          <a:prstGeom prst="rect">
            <a:avLst/>
          </a:prstGeom>
        </p:spPr>
      </p:pic>
      <p:pic>
        <p:nvPicPr>
          <p:cNvPr id="9" name="Bildobjekt 8">
            <a:extLst>
              <a:ext uri="{FF2B5EF4-FFF2-40B4-BE49-F238E27FC236}">
                <a16:creationId xmlns:a16="http://schemas.microsoft.com/office/drawing/2014/main" id="{7570882E-474C-A645-9D85-94AC4749F9A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034" b="98322" l="0" r="99083">
                        <a14:foregroundMark x1="31193" y1="16443" x2="31193" y2="16443"/>
                        <a14:foregroundMark x1="33716" y1="25839" x2="33716" y2="25839"/>
                        <a14:foregroundMark x1="33716" y1="25839" x2="36009" y2="75168"/>
                        <a14:foregroundMark x1="33716" y1="32886" x2="36697" y2="85235"/>
                        <a14:foregroundMark x1="36697" y1="85235" x2="37156" y2="85570"/>
                        <a14:foregroundMark x1="69725" y1="85570" x2="69037" y2="75839"/>
                        <a14:foregroundMark x1="15596" y1="15101" x2="33945" y2="16779"/>
                        <a14:foregroundMark x1="11239" y1="14430" x2="47706" y2="13758"/>
                        <a14:foregroundMark x1="47706" y1="13758" x2="83028" y2="15772"/>
                        <a14:foregroundMark x1="83028" y1="15772" x2="95183" y2="13758"/>
                        <a14:foregroundMark x1="94266" y1="14094" x2="18119" y2="671"/>
                        <a14:foregroundMark x1="18119" y1="671" x2="52982" y2="8389"/>
                        <a14:foregroundMark x1="52982" y1="8389" x2="99083" y2="5034"/>
                        <a14:foregroundMark x1="2523" y1="12416" x2="0" y2="31544"/>
                        <a14:foregroundMark x1="65826" y1="90604" x2="74771" y2="92953"/>
                        <a14:foregroundMark x1="81651" y1="97987" x2="88303" y2="98322"/>
                        <a14:backgroundMark x1="459" y1="51678" x2="23165" y2="90940"/>
                        <a14:backgroundMark x1="23165" y1="90940" x2="3440" y2="49329"/>
                        <a14:backgroundMark x1="3440" y1="49329" x2="13073" y2="43289"/>
                      </a14:backgroundRemoval>
                    </a14:imgEffect>
                  </a14:imgLayer>
                </a14:imgProps>
              </a:ext>
              <a:ext uri="{28A0092B-C50C-407E-A947-70E740481C1C}">
                <a14:useLocalDpi xmlns:a14="http://schemas.microsoft.com/office/drawing/2010/main"/>
              </a:ext>
            </a:extLst>
          </a:blip>
          <a:stretch>
            <a:fillRect/>
          </a:stretch>
        </p:blipFill>
        <p:spPr>
          <a:xfrm>
            <a:off x="7570790" y="1552499"/>
            <a:ext cx="1406954" cy="961634"/>
          </a:xfrm>
          <a:prstGeom prst="rect">
            <a:avLst/>
          </a:prstGeom>
        </p:spPr>
      </p:pic>
      <p:pic>
        <p:nvPicPr>
          <p:cNvPr id="12" name="Bildobjekt 11">
            <a:extLst>
              <a:ext uri="{FF2B5EF4-FFF2-40B4-BE49-F238E27FC236}">
                <a16:creationId xmlns:a16="http://schemas.microsoft.com/office/drawing/2014/main" id="{DCD8CA22-93F9-874C-8089-5570E31ABDBB}"/>
              </a:ext>
            </a:extLst>
          </p:cNvPr>
          <p:cNvPicPr>
            <a:picLocks noChangeAspect="1"/>
          </p:cNvPicPr>
          <p:nvPr/>
        </p:nvPicPr>
        <p:blipFill>
          <a:blip r:embed="rId8" cstate="print">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2443908" y="3443073"/>
            <a:ext cx="263889" cy="263889"/>
          </a:xfrm>
          <a:prstGeom prst="rect">
            <a:avLst/>
          </a:prstGeom>
        </p:spPr>
      </p:pic>
    </p:spTree>
    <p:extLst>
      <p:ext uri="{BB962C8B-B14F-4D97-AF65-F5344CB8AC3E}">
        <p14:creationId xmlns:p14="http://schemas.microsoft.com/office/powerpoint/2010/main" val="1665121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4" name="Rubrik 3"/>
          <p:cNvSpPr>
            <a:spLocks noGrp="1"/>
          </p:cNvSpPr>
          <p:nvPr>
            <p:ph type="title"/>
          </p:nvPr>
        </p:nvSpPr>
        <p:spPr/>
        <p:txBody>
          <a:bodyPr/>
          <a:lstStyle/>
          <a:p>
            <a:r>
              <a:rPr lang="en-US" noProof="0" dirty="0"/>
              <a:t>Presentation</a:t>
            </a:r>
          </a:p>
        </p:txBody>
      </p:sp>
      <p:sp>
        <p:nvSpPr>
          <p:cNvPr id="1429507" name="Rectangle 3"/>
          <p:cNvSpPr>
            <a:spLocks noGrp="1" noChangeArrowheads="1"/>
          </p:cNvSpPr>
          <p:nvPr>
            <p:ph type="body" sz="quarter" idx="11"/>
          </p:nvPr>
        </p:nvSpPr>
        <p:spPr/>
        <p:txBody>
          <a:bodyPr>
            <a:normAutofit/>
          </a:bodyPr>
          <a:lstStyle/>
          <a:p>
            <a:pPr>
              <a:buNone/>
            </a:pPr>
            <a:r>
              <a:rPr lang="en-US" sz="1400" noProof="0" dirty="0">
                <a:solidFill>
                  <a:srgbClr val="000000"/>
                </a:solidFill>
              </a:rPr>
              <a:t>My questions:</a:t>
            </a:r>
          </a:p>
          <a:p>
            <a:pPr>
              <a:buClr>
                <a:schemeClr val="tx1">
                  <a:lumMod val="65000"/>
                  <a:lumOff val="35000"/>
                </a:schemeClr>
              </a:buClr>
              <a:buSzPct val="75000"/>
              <a:buFont typeface="Wingdings" charset="2"/>
              <a:buChar char="ü"/>
            </a:pPr>
            <a:r>
              <a:rPr lang="en-US" sz="1400" noProof="0" dirty="0">
                <a:solidFill>
                  <a:srgbClr val="000000"/>
                </a:solidFill>
              </a:rPr>
              <a:t>Who are you? </a:t>
            </a:r>
          </a:p>
          <a:p>
            <a:pPr>
              <a:buClr>
                <a:schemeClr val="tx1">
                  <a:lumMod val="65000"/>
                  <a:lumOff val="35000"/>
                </a:schemeClr>
              </a:buClr>
              <a:buSzPct val="75000"/>
              <a:buFont typeface="Wingdings" charset="2"/>
              <a:buChar char="ü"/>
            </a:pPr>
            <a:r>
              <a:rPr lang="en-US" sz="1400" noProof="0" dirty="0">
                <a:solidFill>
                  <a:srgbClr val="000000"/>
                </a:solidFill>
              </a:rPr>
              <a:t>What experience do you have from ITIL</a:t>
            </a:r>
            <a:r>
              <a:rPr lang="en-US" sz="1400" noProof="0" dirty="0">
                <a:solidFill>
                  <a:srgbClr val="000000"/>
                </a:solidFill>
                <a:latin typeface="Calibri" panose="020F0502020204030204" pitchFamily="34" charset="0"/>
              </a:rPr>
              <a:t>®</a:t>
            </a:r>
            <a:r>
              <a:rPr lang="en-US" sz="1400" noProof="0" dirty="0">
                <a:solidFill>
                  <a:srgbClr val="000000"/>
                </a:solidFill>
              </a:rPr>
              <a:t>?</a:t>
            </a:r>
          </a:p>
          <a:p>
            <a:pPr>
              <a:buClr>
                <a:schemeClr val="tx1">
                  <a:lumMod val="65000"/>
                  <a:lumOff val="35000"/>
                </a:schemeClr>
              </a:buClr>
              <a:buSzPct val="75000"/>
              <a:buFont typeface="Wingdings" charset="2"/>
              <a:buChar char="ü"/>
            </a:pPr>
            <a:r>
              <a:rPr lang="en-US" sz="1400" noProof="0" dirty="0">
                <a:solidFill>
                  <a:srgbClr val="000000"/>
                </a:solidFill>
              </a:rPr>
              <a:t>What is your role at work? </a:t>
            </a:r>
          </a:p>
          <a:p>
            <a:pPr>
              <a:buClr>
                <a:schemeClr val="tx1">
                  <a:lumMod val="65000"/>
                  <a:lumOff val="35000"/>
                </a:schemeClr>
              </a:buClr>
              <a:buSzPct val="75000"/>
              <a:buFont typeface="Wingdings" charset="2"/>
              <a:buChar char="ü"/>
            </a:pPr>
            <a:r>
              <a:rPr lang="en-US" sz="1400" noProof="0" dirty="0">
                <a:solidFill>
                  <a:srgbClr val="000000"/>
                </a:solidFill>
              </a:rPr>
              <a:t>What are your expectations?</a:t>
            </a:r>
          </a:p>
        </p:txBody>
      </p:sp>
    </p:spTree>
    <p:extLst>
      <p:ext uri="{BB962C8B-B14F-4D97-AF65-F5344CB8AC3E}">
        <p14:creationId xmlns:p14="http://schemas.microsoft.com/office/powerpoint/2010/main" val="60237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a:t>Developing broad competencies</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208463"/>
            <a:ext cx="8686802" cy="3394075"/>
          </a:xfrm>
        </p:spPr>
        <p:txBody>
          <a:bodyPr/>
          <a:lstStyle/>
          <a:p>
            <a:pPr marL="57150" indent="0">
              <a:buNone/>
            </a:pPr>
            <a:r>
              <a:rPr lang="en-GB"/>
              <a:t>Examples of different ways of gaining and recognizing a wider set of competencies:</a:t>
            </a:r>
          </a:p>
          <a:p>
            <a:pPr indent="-285750">
              <a:buFont typeface="Arial" panose="020B0604020202020204" pitchFamily="34" charset="0"/>
              <a:buChar char="•"/>
            </a:pPr>
            <a:r>
              <a:rPr lang="en-GB" sz="1400"/>
              <a:t>Building job descriptions, that clarify the full non-technical requirements for roles </a:t>
            </a:r>
          </a:p>
          <a:p>
            <a:pPr indent="-285750">
              <a:buFont typeface="Arial" panose="020B0604020202020204" pitchFamily="34" charset="0"/>
              <a:buChar char="•"/>
            </a:pPr>
            <a:r>
              <a:rPr lang="en-GB" sz="1400"/>
              <a:t>Developing recruitment and onboarding skills</a:t>
            </a:r>
          </a:p>
          <a:p>
            <a:pPr indent="-285750">
              <a:buFont typeface="Arial" panose="020B0604020202020204" pitchFamily="34" charset="0"/>
              <a:buChar char="•"/>
            </a:pPr>
            <a:r>
              <a:rPr lang="en-GB" sz="1400"/>
              <a:t>Recognising non-IT experience in – e.g. team management, procurement and contract management </a:t>
            </a:r>
          </a:p>
          <a:p>
            <a:pPr indent="-285750">
              <a:buFont typeface="Arial" panose="020B0604020202020204" pitchFamily="34" charset="0"/>
              <a:buChar char="•"/>
            </a:pPr>
            <a:r>
              <a:rPr lang="en-GB" sz="1400"/>
              <a:t>Ensuring that job descriptions include ‘soft’ skills, such as communications, leadership and innovation </a:t>
            </a:r>
          </a:p>
          <a:p>
            <a:pPr indent="-285750">
              <a:buFont typeface="Arial" panose="020B0604020202020204" pitchFamily="34" charset="0"/>
              <a:buChar char="•"/>
            </a:pPr>
            <a:r>
              <a:rPr lang="en-GB" sz="1400"/>
              <a:t>Performance management, appraisals and reward programmes should reflect and reward the full scope</a:t>
            </a:r>
          </a:p>
          <a:p>
            <a:pPr indent="-285750">
              <a:buFont typeface="Arial" panose="020B0604020202020204" pitchFamily="34" charset="0"/>
              <a:buChar char="•"/>
            </a:pPr>
            <a:r>
              <a:rPr lang="en-GB" sz="1400"/>
              <a:t>Opportunities for training and development for all staff in all areas</a:t>
            </a:r>
          </a:p>
          <a:p>
            <a:pPr indent="-285750">
              <a:buFont typeface="Arial" panose="020B0604020202020204" pitchFamily="34" charset="0"/>
              <a:buChar char="•"/>
            </a:pPr>
            <a:r>
              <a:rPr lang="en-GB" sz="1400"/>
              <a:t>Encouraging CPD (Career Professional Development) initiatives that recognise and develop all areas</a:t>
            </a:r>
          </a:p>
          <a:p>
            <a:pPr indent="-285750">
              <a:buFont typeface="Arial" panose="020B0604020202020204" pitchFamily="34" charset="0"/>
              <a:buChar char="•"/>
            </a:pPr>
            <a:r>
              <a:rPr lang="en-GB" sz="1400"/>
              <a:t>Role-based and competency-based models, based on job descriptions with career paths</a:t>
            </a:r>
          </a:p>
          <a:p>
            <a:pPr indent="-285750">
              <a:buFont typeface="Arial" panose="020B0604020202020204" pitchFamily="34" charset="0"/>
              <a:buChar char="•"/>
            </a:pPr>
            <a:r>
              <a:rPr lang="en-GB" sz="1400"/>
              <a:t>Competency based models that are more focussed on generic skills</a:t>
            </a:r>
          </a:p>
          <a:p>
            <a:pPr indent="-285750">
              <a:buFont typeface="Arial" panose="020B0604020202020204" pitchFamily="34" charset="0"/>
              <a:buChar char="•"/>
            </a:pPr>
            <a:r>
              <a:rPr lang="en-GB" sz="1400"/>
              <a:t>Hybrid role-based and competency-based models by combining job related and talent related aspects </a:t>
            </a:r>
          </a:p>
        </p:txBody>
      </p:sp>
      <p:sp>
        <p:nvSpPr>
          <p:cNvPr id="6" name="Rektangel 5">
            <a:extLst>
              <a:ext uri="{FF2B5EF4-FFF2-40B4-BE49-F238E27FC236}">
                <a16:creationId xmlns:a16="http://schemas.microsoft.com/office/drawing/2014/main" id="{2BB5F609-9D19-0C4E-A5A4-715FBD076D7F}"/>
              </a:ext>
            </a:extLst>
          </p:cNvPr>
          <p:cNvSpPr/>
          <p:nvPr/>
        </p:nvSpPr>
        <p:spPr>
          <a:xfrm>
            <a:off x="1279525" y="4434800"/>
            <a:ext cx="6686552" cy="338554"/>
          </a:xfrm>
          <a:prstGeom prst="rect">
            <a:avLst/>
          </a:prstGeom>
          <a:ln>
            <a:solidFill>
              <a:schemeClr val="tx1"/>
            </a:solidFill>
          </a:ln>
        </p:spPr>
        <p:txBody>
          <a:bodyPr wrap="square">
            <a:spAutoFit/>
          </a:bodyPr>
          <a:lstStyle/>
          <a:p>
            <a:pPr marL="57150" indent="0">
              <a:buNone/>
            </a:pPr>
            <a:r>
              <a:rPr lang="en-GB" sz="1600" i="1" dirty="0">
                <a:latin typeface="Calibri" panose="020F0502020204030204" pitchFamily="34" charset="0"/>
                <a:cs typeface="Calibri" panose="020F0502020204030204" pitchFamily="34" charset="0"/>
              </a:rPr>
              <a:t>There is no single path to achieving a full set of competency across all areas!</a:t>
            </a:r>
          </a:p>
        </p:txBody>
      </p:sp>
    </p:spTree>
    <p:extLst>
      <p:ext uri="{BB962C8B-B14F-4D97-AF65-F5344CB8AC3E}">
        <p14:creationId xmlns:p14="http://schemas.microsoft.com/office/powerpoint/2010/main" val="2599570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Workforce planning &amp; management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dirty="0">
                <a:solidFill>
                  <a:schemeClr val="tx1"/>
                </a:solidFill>
              </a:rPr>
              <a:t>The workforce is arguably the most important asset of most organizations. It is essential to identify the required roles, associated knowledge, skills and attitudes to:</a:t>
            </a:r>
          </a:p>
          <a:p>
            <a:pPr marL="310950" lvl="1"/>
            <a:r>
              <a:rPr lang="en-GB" sz="1600" dirty="0">
                <a:solidFill>
                  <a:schemeClr val="tx1"/>
                </a:solidFill>
              </a:rPr>
              <a:t>Keep the organization running</a:t>
            </a:r>
          </a:p>
          <a:p>
            <a:pPr marL="310950" lvl="1"/>
            <a:r>
              <a:rPr lang="en-GB" sz="1600" dirty="0">
                <a:solidFill>
                  <a:schemeClr val="tx1"/>
                </a:solidFill>
              </a:rPr>
              <a:t>Exploit emerging technologies</a:t>
            </a:r>
          </a:p>
          <a:p>
            <a:pPr marL="310950" lvl="1"/>
            <a:r>
              <a:rPr lang="en-GB" sz="1600" dirty="0">
                <a:solidFill>
                  <a:schemeClr val="tx1"/>
                </a:solidFill>
              </a:rPr>
              <a:t>Provide leadership and organizational change capabilities</a:t>
            </a:r>
          </a:p>
          <a:p>
            <a:pPr marL="310950" lvl="1"/>
            <a:r>
              <a:rPr lang="en-GB" sz="1600" dirty="0">
                <a:solidFill>
                  <a:schemeClr val="tx1"/>
                </a:solidFill>
              </a:rPr>
              <a:t>Position the organization for future success and growth.</a:t>
            </a:r>
          </a:p>
          <a:p>
            <a:pPr marL="25200" lvl="1" indent="0">
              <a:buNone/>
            </a:pPr>
            <a:endParaRPr lang="en-GB" sz="1000" dirty="0">
              <a:solidFill>
                <a:schemeClr val="tx1"/>
              </a:solidFill>
            </a:endParaRPr>
          </a:p>
          <a:p>
            <a:pPr marL="25200" lvl="1" indent="0">
              <a:buNone/>
            </a:pPr>
            <a:r>
              <a:rPr lang="en-GB" sz="1600" dirty="0">
                <a:solidFill>
                  <a:schemeClr val="tx1"/>
                </a:solidFill>
              </a:rPr>
              <a:t>Fundamentally, workforce planning and talent management are a set of specific workforce strategies for recruiting, retaining, developing, and managing employees.</a:t>
            </a:r>
          </a:p>
          <a:p>
            <a:pPr marL="25200" lvl="1" indent="0">
              <a:buNone/>
            </a:pPr>
            <a:endParaRPr lang="en-GB" sz="1000" dirty="0">
              <a:solidFill>
                <a:schemeClr val="tx1"/>
              </a:solidFill>
            </a:endParaRPr>
          </a:p>
          <a:p>
            <a:pPr marL="25200" lvl="1" indent="0">
              <a:buNone/>
            </a:pPr>
            <a:r>
              <a:rPr lang="en-GB" sz="1600" dirty="0">
                <a:solidFill>
                  <a:schemeClr val="tx1"/>
                </a:solidFill>
              </a:rPr>
              <a:t>The </a:t>
            </a:r>
            <a:r>
              <a:rPr lang="en-GB" sz="1600" b="1" dirty="0">
                <a:solidFill>
                  <a:schemeClr val="tx1"/>
                </a:solidFill>
              </a:rPr>
              <a:t>purpose</a:t>
            </a:r>
            <a:r>
              <a:rPr lang="en-GB" sz="1600" dirty="0">
                <a:solidFill>
                  <a:schemeClr val="tx1"/>
                </a:solidFill>
              </a:rPr>
              <a:t> of the </a:t>
            </a:r>
            <a:r>
              <a:rPr lang="en-GB" sz="1600" b="1" dirty="0">
                <a:solidFill>
                  <a:schemeClr val="tx1"/>
                </a:solidFill>
              </a:rPr>
              <a:t>workforce and talent management practice </a:t>
            </a:r>
            <a:r>
              <a:rPr lang="en-GB" sz="1600" dirty="0">
                <a:solidFill>
                  <a:schemeClr val="tx1"/>
                </a:solidFill>
              </a:rPr>
              <a:t>is to enable organization, leaders, and managers to focus on creating an effective and actionable people</a:t>
            </a:r>
            <a:r>
              <a:rPr lang="en-GB" sz="1600" b="1" dirty="0">
                <a:solidFill>
                  <a:schemeClr val="tx1"/>
                </a:solidFill>
              </a:rPr>
              <a:t> </a:t>
            </a:r>
            <a:r>
              <a:rPr lang="en-GB" sz="1600" dirty="0">
                <a:solidFill>
                  <a:schemeClr val="tx1"/>
                </a:solidFill>
              </a:rPr>
              <a:t>strategy</a:t>
            </a:r>
            <a:r>
              <a:rPr lang="en-GB" sz="1600" b="1" dirty="0">
                <a:solidFill>
                  <a:schemeClr val="tx1"/>
                </a:solidFill>
              </a:rPr>
              <a:t> </a:t>
            </a:r>
            <a:r>
              <a:rPr lang="en-GB" sz="1600" dirty="0">
                <a:solidFill>
                  <a:schemeClr val="tx1"/>
                </a:solidFill>
              </a:rPr>
              <a:t>so that the organization can achieve its mission, goals, and strategic objectives.</a:t>
            </a:r>
          </a:p>
          <a:p>
            <a:pPr marL="25200" lvl="1" indent="0">
              <a:buNone/>
            </a:pPr>
            <a:endParaRPr lang="en-GB" sz="1600" dirty="0">
              <a:solidFill>
                <a:schemeClr val="tx1"/>
              </a:solidFill>
            </a:endParaRPr>
          </a:p>
        </p:txBody>
      </p:sp>
    </p:spTree>
    <p:extLst>
      <p:ext uri="{BB962C8B-B14F-4D97-AF65-F5344CB8AC3E}">
        <p14:creationId xmlns:p14="http://schemas.microsoft.com/office/powerpoint/2010/main" val="1934320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33671"/>
            <a:ext cx="7052253" cy="857250"/>
          </a:xfrm>
        </p:spPr>
        <p:txBody>
          <a:bodyPr/>
          <a:lstStyle/>
          <a:p>
            <a:r>
              <a:rPr lang="en-GB" noProof="0"/>
              <a:t>Manage employee </a:t>
            </a:r>
            <a:r>
              <a:rPr lang="en-GB"/>
              <a:t>satisfaction</a:t>
            </a:r>
            <a:endParaRPr lang="en-GB"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rPr>
              <a:t>The true potential of an organization can only be realized when the productivity of individuals and teams are aligned, and their activities integrated to achieve the goals of the organization.</a:t>
            </a:r>
          </a:p>
          <a:p>
            <a:pPr marL="25200" lvl="1" indent="0">
              <a:buNone/>
            </a:pPr>
            <a:endParaRPr lang="en-GB" sz="1000">
              <a:solidFill>
                <a:schemeClr val="tx1"/>
              </a:solidFill>
            </a:endParaRPr>
          </a:p>
          <a:p>
            <a:pPr marL="0" indent="0">
              <a:buNone/>
            </a:pPr>
            <a:r>
              <a:rPr lang="en-GB"/>
              <a:t>Understand and manage employee satisfaction:</a:t>
            </a:r>
          </a:p>
          <a:p>
            <a:pPr>
              <a:buFont typeface="Arial" panose="020B0604020202020204" pitchFamily="34" charset="0"/>
              <a:buChar char="•"/>
            </a:pPr>
            <a:r>
              <a:rPr lang="en-GB" sz="1400"/>
              <a:t>Morale and engagement influence productivity, customer satisfaction, employee retention…</a:t>
            </a:r>
          </a:p>
          <a:p>
            <a:pPr marL="0" indent="0">
              <a:buNone/>
            </a:pPr>
            <a:r>
              <a:rPr lang="en-GB"/>
              <a:t>Need to measure many aspects of employee satisfaction:</a:t>
            </a:r>
          </a:p>
          <a:p>
            <a:pPr indent="-285750">
              <a:buFont typeface="Arial" panose="020B0604020202020204" pitchFamily="34" charset="0"/>
              <a:buChar char="•"/>
            </a:pPr>
            <a:r>
              <a:rPr lang="en-GB" sz="1400"/>
              <a:t>Leadership, culture, organization climate, job activities</a:t>
            </a:r>
          </a:p>
          <a:p>
            <a:pPr indent="-285750">
              <a:buFont typeface="Arial" panose="020B0604020202020204" pitchFamily="34" charset="0"/>
              <a:buChar char="•"/>
            </a:pPr>
            <a:r>
              <a:rPr lang="en-GB" sz="1400"/>
              <a:t>Baseline satisfaction levels</a:t>
            </a:r>
          </a:p>
          <a:p>
            <a:pPr indent="-285750">
              <a:buFont typeface="Arial" panose="020B0604020202020204" pitchFamily="34" charset="0"/>
              <a:buChar char="•"/>
            </a:pPr>
            <a:r>
              <a:rPr lang="en-GB" sz="1400"/>
              <a:t>Identify actions to improve commitment and trust</a:t>
            </a:r>
          </a:p>
          <a:p>
            <a:pPr marL="0" indent="0">
              <a:buNone/>
            </a:pPr>
            <a:r>
              <a:rPr lang="en-GB"/>
              <a:t>Don’t just measure, improve, and be seen to improve:</a:t>
            </a:r>
          </a:p>
          <a:p>
            <a:pPr indent="-285750">
              <a:buFont typeface="Arial" panose="020B0604020202020204" pitchFamily="34" charset="0"/>
              <a:buChar char="•"/>
            </a:pPr>
            <a:r>
              <a:rPr lang="en-GB" sz="1400"/>
              <a:t>Assign resources to act on the measurement</a:t>
            </a:r>
          </a:p>
          <a:p>
            <a:pPr indent="-285750">
              <a:buFont typeface="Arial" panose="020B0604020202020204" pitchFamily="34" charset="0"/>
              <a:buChar char="•"/>
            </a:pPr>
            <a:r>
              <a:rPr lang="en-GB" sz="1400"/>
              <a:t>Results and actions must be demonstrated back to employees</a:t>
            </a:r>
          </a:p>
        </p:txBody>
      </p:sp>
      <p:sp>
        <p:nvSpPr>
          <p:cNvPr id="5" name="textruta 4">
            <a:extLst>
              <a:ext uri="{FF2B5EF4-FFF2-40B4-BE49-F238E27FC236}">
                <a16:creationId xmlns:a16="http://schemas.microsoft.com/office/drawing/2014/main" id="{7C671088-B75A-C846-8623-A69BA38C92D5}"/>
              </a:ext>
            </a:extLst>
          </p:cNvPr>
          <p:cNvSpPr txBox="1"/>
          <p:nvPr/>
        </p:nvSpPr>
        <p:spPr>
          <a:xfrm>
            <a:off x="5968315" y="2956482"/>
            <a:ext cx="2844330" cy="98488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600" b="1" i="1" dirty="0"/>
              <a:t>Key elements in feedback:</a:t>
            </a:r>
          </a:p>
          <a:p>
            <a:pPr marL="285750" indent="-285750">
              <a:buFontTx/>
              <a:buChar char="-"/>
            </a:pPr>
            <a:r>
              <a:rPr lang="en-GB" sz="1400" i="1" dirty="0"/>
              <a:t>Confidentiality</a:t>
            </a:r>
          </a:p>
          <a:p>
            <a:pPr marL="285750" indent="-285750">
              <a:buFontTx/>
              <a:buChar char="-"/>
            </a:pPr>
            <a:r>
              <a:rPr lang="en-GB" sz="1400" i="1" dirty="0"/>
              <a:t>Support &amp; understanding</a:t>
            </a:r>
          </a:p>
          <a:p>
            <a:pPr marL="285750" indent="-285750">
              <a:buFontTx/>
              <a:buChar char="-"/>
            </a:pPr>
            <a:r>
              <a:rPr lang="en-GB" sz="1400" i="1" dirty="0"/>
              <a:t>Call to action</a:t>
            </a:r>
          </a:p>
        </p:txBody>
      </p:sp>
    </p:spTree>
    <p:extLst>
      <p:ext uri="{BB962C8B-B14F-4D97-AF65-F5344CB8AC3E}">
        <p14:creationId xmlns:p14="http://schemas.microsoft.com/office/powerpoint/2010/main" val="872795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noProof="0"/>
              <a:t>Feedback types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3"/>
            <a:ext cx="8686802" cy="3520699"/>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dirty="0">
                <a:solidFill>
                  <a:schemeClr val="tx1"/>
                </a:solidFill>
              </a:rPr>
              <a:t>There are many ways of measuring employee satisfaction. Some typical feedback types are:</a:t>
            </a:r>
            <a:endParaRPr lang="en" sz="1000" dirty="0">
              <a:solidFill>
                <a:schemeClr val="tx1"/>
              </a:solidFill>
            </a:endParaRPr>
          </a:p>
          <a:p>
            <a:pPr marL="310950" lvl="1"/>
            <a:r>
              <a:rPr lang="en-GB" sz="1600" dirty="0"/>
              <a:t>Employee surveys</a:t>
            </a:r>
          </a:p>
          <a:p>
            <a:pPr marL="310950" lvl="1"/>
            <a:r>
              <a:rPr lang="en-GB" sz="1600" dirty="0"/>
              <a:t>Regular meetings</a:t>
            </a:r>
          </a:p>
          <a:p>
            <a:pPr marL="310950" lvl="1"/>
            <a:r>
              <a:rPr lang="en-GB" sz="1600" dirty="0"/>
              <a:t>Unstructured meetings</a:t>
            </a:r>
          </a:p>
          <a:p>
            <a:pPr marL="310950" lvl="1"/>
            <a:r>
              <a:rPr lang="en-GB" sz="1600" dirty="0"/>
              <a:t>Reviewing sickness and attrition data</a:t>
            </a:r>
          </a:p>
          <a:p>
            <a:pPr marL="310950" lvl="1"/>
            <a:r>
              <a:rPr lang="en-GB" sz="1600" dirty="0"/>
              <a:t>Staff driven metrics.</a:t>
            </a:r>
          </a:p>
          <a:p>
            <a:pPr marL="25200" lvl="1" indent="0">
              <a:buNone/>
            </a:pPr>
            <a:endParaRPr lang="en-GB" sz="900" dirty="0">
              <a:solidFill>
                <a:schemeClr val="tx1"/>
              </a:solidFill>
            </a:endParaRPr>
          </a:p>
          <a:p>
            <a:pPr marL="25200" lvl="1" indent="0">
              <a:buNone/>
            </a:pPr>
            <a:r>
              <a:rPr lang="en-GB" sz="1600" dirty="0">
                <a:solidFill>
                  <a:schemeClr val="tx1"/>
                </a:solidFill>
              </a:rPr>
              <a:t>One challenge for organizations conducting surveys is presenting the results and corresponding actions based on the analysis of the results. Feedback to users need to be timely, as well as the actions taken in response to the results.</a:t>
            </a:r>
          </a:p>
          <a:p>
            <a:pPr marL="0" indent="0">
              <a:buNone/>
            </a:pPr>
            <a:endParaRPr lang="en-GB" sz="700" dirty="0">
              <a:solidFill>
                <a:schemeClr val="tx1"/>
              </a:solidFill>
            </a:endParaRPr>
          </a:p>
          <a:p>
            <a:pPr marL="0" indent="0">
              <a:buNone/>
            </a:pPr>
            <a:r>
              <a:rPr lang="en-GB" dirty="0">
                <a:solidFill>
                  <a:schemeClr val="tx1"/>
                </a:solidFill>
              </a:rPr>
              <a:t>It is important to remember that the top </a:t>
            </a:r>
            <a:r>
              <a:rPr lang="en-GB" b="1" dirty="0">
                <a:solidFill>
                  <a:schemeClr val="tx1"/>
                </a:solidFill>
              </a:rPr>
              <a:t>four motivation factors </a:t>
            </a:r>
            <a:r>
              <a:rPr lang="en-GB" dirty="0">
                <a:solidFill>
                  <a:schemeClr val="tx1"/>
                </a:solidFill>
              </a:rPr>
              <a:t>for people at work are </a:t>
            </a:r>
            <a:r>
              <a:rPr lang="en-GB" b="1" dirty="0">
                <a:solidFill>
                  <a:schemeClr val="tx1"/>
                </a:solidFill>
              </a:rPr>
              <a:t>achievement</a:t>
            </a:r>
            <a:r>
              <a:rPr lang="en-GB" dirty="0">
                <a:solidFill>
                  <a:schemeClr val="tx1"/>
                </a:solidFill>
              </a:rPr>
              <a:t>, </a:t>
            </a:r>
            <a:r>
              <a:rPr lang="en-GB" b="1" dirty="0">
                <a:solidFill>
                  <a:schemeClr val="tx1"/>
                </a:solidFill>
              </a:rPr>
              <a:t>recognition</a:t>
            </a:r>
            <a:r>
              <a:rPr lang="en-GB" dirty="0">
                <a:solidFill>
                  <a:schemeClr val="tx1"/>
                </a:solidFill>
              </a:rPr>
              <a:t>, </a:t>
            </a:r>
            <a:r>
              <a:rPr lang="en-GB" b="1" dirty="0">
                <a:solidFill>
                  <a:schemeClr val="tx1"/>
                </a:solidFill>
              </a:rPr>
              <a:t>responsibility </a:t>
            </a:r>
            <a:r>
              <a:rPr lang="en-GB" dirty="0">
                <a:solidFill>
                  <a:schemeClr val="tx1"/>
                </a:solidFill>
              </a:rPr>
              <a:t>and </a:t>
            </a:r>
            <a:r>
              <a:rPr lang="en-GB" b="1" dirty="0">
                <a:solidFill>
                  <a:schemeClr val="tx1"/>
                </a:solidFill>
              </a:rPr>
              <a:t>interesting work</a:t>
            </a:r>
            <a:endParaRPr lang="en-GB" b="1" dirty="0"/>
          </a:p>
        </p:txBody>
      </p:sp>
    </p:spTree>
    <p:extLst>
      <p:ext uri="{BB962C8B-B14F-4D97-AF65-F5344CB8AC3E}">
        <p14:creationId xmlns:p14="http://schemas.microsoft.com/office/powerpoint/2010/main" val="3667828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158039" cy="857250"/>
          </a:xfrm>
        </p:spPr>
        <p:txBody>
          <a:bodyPr/>
          <a:lstStyle/>
          <a:p>
            <a:r>
              <a:rPr lang="en-US" sz="3400" noProof="0"/>
              <a:t>Results-based measuring &amp; reporting</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7" y="1208464"/>
            <a:ext cx="6858003" cy="353498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 sz="1600" b="1" dirty="0">
                <a:solidFill>
                  <a:schemeClr val="tx1"/>
                </a:solidFill>
              </a:rPr>
              <a:t>Examples of why we measure:</a:t>
            </a:r>
          </a:p>
          <a:p>
            <a:pPr>
              <a:spcBef>
                <a:spcPts val="350"/>
              </a:spcBef>
              <a:buFont typeface="Arial" panose="020B0604020202020204" pitchFamily="34" charset="0"/>
              <a:buChar char="•"/>
            </a:pPr>
            <a:r>
              <a:rPr lang="en-GB" dirty="0"/>
              <a:t>To identify current and planned future state</a:t>
            </a:r>
          </a:p>
          <a:p>
            <a:pPr>
              <a:spcBef>
                <a:spcPts val="350"/>
              </a:spcBef>
              <a:buFont typeface="Arial" panose="020B0604020202020204" pitchFamily="34" charset="0"/>
              <a:buChar char="•"/>
            </a:pPr>
            <a:r>
              <a:rPr lang="en-GB" dirty="0"/>
              <a:t>To measure achievement of improvements, changes, or plans</a:t>
            </a:r>
          </a:p>
          <a:p>
            <a:pPr>
              <a:spcBef>
                <a:spcPts val="350"/>
              </a:spcBef>
              <a:buFont typeface="Arial" panose="020B0604020202020204" pitchFamily="34" charset="0"/>
              <a:buChar char="•"/>
            </a:pPr>
            <a:r>
              <a:rPr lang="en-GB" dirty="0"/>
              <a:t>To measure progress towards goals or objectives</a:t>
            </a:r>
          </a:p>
          <a:p>
            <a:pPr>
              <a:spcBef>
                <a:spcPts val="350"/>
              </a:spcBef>
              <a:buFont typeface="Arial" panose="020B0604020202020204" pitchFamily="34" charset="0"/>
              <a:buChar char="•"/>
            </a:pPr>
            <a:r>
              <a:rPr lang="en-GB" dirty="0"/>
              <a:t>To support business decisions</a:t>
            </a:r>
          </a:p>
          <a:p>
            <a:pPr>
              <a:spcBef>
                <a:spcPts val="350"/>
              </a:spcBef>
              <a:buFont typeface="Arial" panose="020B0604020202020204" pitchFamily="34" charset="0"/>
              <a:buChar char="•"/>
            </a:pPr>
            <a:r>
              <a:rPr lang="en-GB" dirty="0"/>
              <a:t>To drive behaviours</a:t>
            </a:r>
          </a:p>
          <a:p>
            <a:pPr>
              <a:spcBef>
                <a:spcPts val="350"/>
              </a:spcBef>
              <a:buFont typeface="Arial" panose="020B0604020202020204" pitchFamily="34" charset="0"/>
              <a:buChar char="•"/>
            </a:pPr>
            <a:r>
              <a:rPr lang="en-GB" dirty="0"/>
              <a:t>To understand how well services are meeting customer needs/expectations</a:t>
            </a:r>
          </a:p>
          <a:p>
            <a:pPr>
              <a:spcBef>
                <a:spcPts val="350"/>
              </a:spcBef>
              <a:buFont typeface="Arial" panose="020B0604020202020204" pitchFamily="34" charset="0"/>
              <a:buChar char="•"/>
            </a:pPr>
            <a:r>
              <a:rPr lang="en-GB" dirty="0"/>
              <a:t>To identify opportunities for improvement</a:t>
            </a:r>
          </a:p>
          <a:p>
            <a:endParaRPr lang="en-GB" sz="300" dirty="0">
              <a:solidFill>
                <a:schemeClr val="tx1"/>
              </a:solidFill>
            </a:endParaRPr>
          </a:p>
          <a:p>
            <a:pPr marL="0" indent="0">
              <a:buNone/>
            </a:pPr>
            <a:r>
              <a:rPr lang="en-GB" dirty="0"/>
              <a:t>It is important to set appropriate objectives and related metrics, as metrics drive behaviour. Incorrectly calibrated metrics can lead to inappropriate behaviour in order to meet targets. The targets may also be inappropriate for the overall business or customer experience. </a:t>
            </a:r>
          </a:p>
          <a:p>
            <a:pPr marL="25200" lvl="1" indent="0">
              <a:buNone/>
            </a:pPr>
            <a:br>
              <a:rPr lang="en" sz="1600" dirty="0">
                <a:solidFill>
                  <a:schemeClr val="tx1"/>
                </a:solidFill>
              </a:rPr>
            </a:br>
            <a:endParaRPr lang="en" sz="1600" dirty="0">
              <a:solidFill>
                <a:schemeClr val="tx1"/>
              </a:solidFill>
            </a:endParaRPr>
          </a:p>
          <a:p>
            <a:pPr marL="25200" lvl="1" indent="0">
              <a:buNone/>
            </a:pPr>
            <a:endParaRPr lang="en" sz="1600" dirty="0">
              <a:solidFill>
                <a:schemeClr val="tx1"/>
              </a:solidFill>
            </a:endParaRPr>
          </a:p>
          <a:p>
            <a:pPr marL="25200" lvl="1" indent="0">
              <a:buNone/>
            </a:pPr>
            <a:endParaRPr lang="en" sz="1600" b="1" dirty="0">
              <a:solidFill>
                <a:schemeClr val="tx1"/>
              </a:solidFill>
              <a:highlight>
                <a:srgbClr val="FFFF00"/>
              </a:highlight>
              <a:latin typeface="+mn-lt"/>
              <a:ea typeface="+mn-ea"/>
              <a:cs typeface="+mn-cs"/>
            </a:endParaRPr>
          </a:p>
        </p:txBody>
      </p:sp>
      <p:sp>
        <p:nvSpPr>
          <p:cNvPr id="7" name="textruta 6">
            <a:extLst>
              <a:ext uri="{FF2B5EF4-FFF2-40B4-BE49-F238E27FC236}">
                <a16:creationId xmlns:a16="http://schemas.microsoft.com/office/drawing/2014/main" id="{1BDEDFD0-2E1D-9641-941E-1972D67751FC}"/>
              </a:ext>
            </a:extLst>
          </p:cNvPr>
          <p:cNvSpPr txBox="1"/>
          <p:nvPr/>
        </p:nvSpPr>
        <p:spPr>
          <a:xfrm>
            <a:off x="6943725" y="1359020"/>
            <a:ext cx="2034019" cy="584775"/>
          </a:xfrm>
          <a:prstGeom prst="rect">
            <a:avLst/>
          </a:prstGeom>
          <a:solidFill>
            <a:schemeClr val="bg1"/>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GB" sz="1600">
                <a:latin typeface="Calibri Light" panose="020F0302020204030204" pitchFamily="34" charset="0"/>
                <a:cs typeface="Calibri Light" panose="020F0302020204030204" pitchFamily="34" charset="0"/>
              </a:rPr>
              <a:t>Differentiate between output &amp; outcome!</a:t>
            </a:r>
          </a:p>
        </p:txBody>
      </p:sp>
      <p:pic>
        <p:nvPicPr>
          <p:cNvPr id="6" name="Bildobjekt 5" descr="En bild som visar sitter, bord, gul&#10;&#10;Automatiskt genererad beskrivning">
            <a:extLst>
              <a:ext uri="{FF2B5EF4-FFF2-40B4-BE49-F238E27FC236}">
                <a16:creationId xmlns:a16="http://schemas.microsoft.com/office/drawing/2014/main" id="{0401D012-3C0F-7048-9F63-D6A3D89DE6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2559"/>
          <a:stretch/>
        </p:blipFill>
        <p:spPr>
          <a:xfrm>
            <a:off x="6800846" y="2000241"/>
            <a:ext cx="2343154" cy="2679700"/>
          </a:xfrm>
          <a:prstGeom prst="rect">
            <a:avLst/>
          </a:prstGeom>
        </p:spPr>
      </p:pic>
    </p:spTree>
    <p:extLst>
      <p:ext uri="{BB962C8B-B14F-4D97-AF65-F5344CB8AC3E}">
        <p14:creationId xmlns:p14="http://schemas.microsoft.com/office/powerpoint/2010/main" val="307916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a:t>Measuring behaviour or results </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b="1">
                <a:solidFill>
                  <a:schemeClr val="tx1"/>
                </a:solidFill>
              </a:rPr>
              <a:t>When should behaviours be measured?</a:t>
            </a:r>
          </a:p>
          <a:p>
            <a:pPr marL="310950" lvl="1"/>
            <a:r>
              <a:rPr lang="en-GB" sz="1600">
                <a:solidFill>
                  <a:schemeClr val="tx1"/>
                </a:solidFill>
              </a:rPr>
              <a:t>When there is no clear relationship between behaviours and results</a:t>
            </a:r>
          </a:p>
          <a:p>
            <a:pPr marL="310950" lvl="1"/>
            <a:r>
              <a:rPr lang="en-GB" sz="1600">
                <a:solidFill>
                  <a:schemeClr val="tx1"/>
                </a:solidFill>
              </a:rPr>
              <a:t>If outcomes are too far in the future</a:t>
            </a:r>
          </a:p>
          <a:p>
            <a:pPr marL="310950" lvl="1"/>
            <a:r>
              <a:rPr lang="en-GB" sz="1600">
                <a:solidFill>
                  <a:schemeClr val="tx1"/>
                </a:solidFill>
              </a:rPr>
              <a:t>If results are not in control of those being measured</a:t>
            </a:r>
          </a:p>
          <a:p>
            <a:pPr marL="25200" lvl="1" indent="0">
              <a:buNone/>
            </a:pPr>
            <a:endParaRPr lang="en-GB" sz="1600">
              <a:solidFill>
                <a:schemeClr val="tx1"/>
              </a:solidFill>
            </a:endParaRPr>
          </a:p>
          <a:p>
            <a:pPr marL="25200" lvl="1" indent="0">
              <a:buNone/>
            </a:pPr>
            <a:r>
              <a:rPr lang="en-GB" sz="1600" b="1">
                <a:solidFill>
                  <a:schemeClr val="tx1"/>
                </a:solidFill>
              </a:rPr>
              <a:t>When should results be measured?</a:t>
            </a:r>
          </a:p>
          <a:p>
            <a:pPr>
              <a:buFont typeface="Arial" panose="020B0604020202020204" pitchFamily="34" charset="0"/>
              <a:buChar char="•"/>
            </a:pPr>
            <a:r>
              <a:rPr lang="en-GB"/>
              <a:t>When there is a clear link from behaviours to results</a:t>
            </a:r>
          </a:p>
          <a:p>
            <a:pPr>
              <a:buFont typeface="Arial" panose="020B0604020202020204" pitchFamily="34" charset="0"/>
              <a:buChar char="•"/>
            </a:pPr>
            <a:r>
              <a:rPr lang="en-GB"/>
              <a:t>When it is the easiest way to translate strategic objectives into measured actions</a:t>
            </a:r>
          </a:p>
          <a:p>
            <a:pPr>
              <a:buFont typeface="Arial" panose="020B0604020202020204" pitchFamily="34" charset="0"/>
              <a:buChar char="•"/>
            </a:pPr>
            <a:r>
              <a:rPr lang="en-GB"/>
              <a:t>When people have skills and abilities needed to complete their work and can correct their own behaviours</a:t>
            </a:r>
          </a:p>
          <a:p>
            <a:pPr>
              <a:buFont typeface="Arial" panose="020B0604020202020204" pitchFamily="34" charset="0"/>
              <a:buChar char="•"/>
            </a:pPr>
            <a:r>
              <a:rPr lang="en-GB"/>
              <a:t>To motivate people to improve, while allowing autonomy on how to deliver the results</a:t>
            </a:r>
          </a:p>
          <a:p>
            <a:pPr>
              <a:buFont typeface="Arial" panose="020B0604020202020204" pitchFamily="34" charset="0"/>
              <a:buChar char="•"/>
            </a:pPr>
            <a:endParaRPr lang="en-GB"/>
          </a:p>
          <a:p>
            <a:pPr marL="25200" lvl="1" indent="0">
              <a:buNone/>
            </a:pPr>
            <a:endParaRPr lang="en-GB" sz="1600">
              <a:solidFill>
                <a:schemeClr val="tx1"/>
              </a:solidFill>
            </a:endParaRPr>
          </a:p>
          <a:p>
            <a:pPr marL="25200" lvl="1" indent="0">
              <a:buNone/>
            </a:pPr>
            <a:br>
              <a:rPr lang="en-GB" sz="1600">
                <a:solidFill>
                  <a:schemeClr val="tx1"/>
                </a:solidFill>
              </a:rPr>
            </a:br>
            <a:endParaRPr lang="en-GB" sz="1600">
              <a:solidFill>
                <a:schemeClr val="tx1"/>
              </a:solidFill>
            </a:endParaRPr>
          </a:p>
          <a:p>
            <a:pPr marL="25200" lvl="1" indent="0">
              <a:buNone/>
            </a:pPr>
            <a:endParaRPr lang="en-GB" sz="1600">
              <a:solidFill>
                <a:schemeClr val="tx1"/>
              </a:solidFill>
            </a:endParaRPr>
          </a:p>
          <a:p>
            <a:pPr marL="25200" lvl="1" indent="0">
              <a:buNone/>
            </a:pPr>
            <a:endParaRPr lang="en-GB" sz="1600" b="1">
              <a:solidFill>
                <a:schemeClr val="tx1"/>
              </a:solidFill>
              <a:highlight>
                <a:srgbClr val="FFFF00"/>
              </a:highlight>
            </a:endParaRPr>
          </a:p>
        </p:txBody>
      </p:sp>
    </p:spTree>
    <p:extLst>
      <p:ext uri="{BB962C8B-B14F-4D97-AF65-F5344CB8AC3E}">
        <p14:creationId xmlns:p14="http://schemas.microsoft.com/office/powerpoint/2010/main" val="3992967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dirty="0"/>
              <a:t>Performance goals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686802"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 sz="1600" b="1" dirty="0">
                <a:solidFill>
                  <a:schemeClr val="tx1"/>
                </a:solidFill>
              </a:rPr>
              <a:t>When setting and measuring individual performance goals, it is important to:</a:t>
            </a:r>
          </a:p>
          <a:p>
            <a:pPr marL="310950" lvl="1"/>
            <a:r>
              <a:rPr lang="en-GB" dirty="0">
                <a:solidFill>
                  <a:schemeClr val="tx1"/>
                </a:solidFill>
              </a:rPr>
              <a:t>Arrange a face-to-face meeting and agree on a set of individual goals</a:t>
            </a:r>
          </a:p>
          <a:p>
            <a:pPr marL="310950" lvl="1"/>
            <a:r>
              <a:rPr lang="en-GB" dirty="0">
                <a:solidFill>
                  <a:schemeClr val="tx1"/>
                </a:solidFill>
              </a:rPr>
              <a:t>Ensure that the goals are measurable and documented and make it easy for all to track their progress</a:t>
            </a:r>
          </a:p>
          <a:p>
            <a:pPr marL="310950" lvl="1"/>
            <a:r>
              <a:rPr lang="en-GB" dirty="0">
                <a:solidFill>
                  <a:schemeClr val="tx1"/>
                </a:solidFill>
              </a:rPr>
              <a:t>Express the goals in specific terms</a:t>
            </a:r>
          </a:p>
          <a:p>
            <a:pPr marL="310950" lvl="1"/>
            <a:r>
              <a:rPr lang="en-GB" dirty="0">
                <a:solidFill>
                  <a:schemeClr val="tx1"/>
                </a:solidFill>
              </a:rPr>
              <a:t>Adapt the goals to the individual</a:t>
            </a:r>
          </a:p>
          <a:p>
            <a:pPr marL="310950" lvl="1"/>
            <a:r>
              <a:rPr lang="en-GB" dirty="0">
                <a:solidFill>
                  <a:schemeClr val="tx1"/>
                </a:solidFill>
              </a:rPr>
              <a:t>Adjust any goals that prove to be unrealistic</a:t>
            </a:r>
          </a:p>
          <a:p>
            <a:pPr marL="310950" lvl="1"/>
            <a:endParaRPr lang="en" dirty="0">
              <a:solidFill>
                <a:schemeClr val="tx1"/>
              </a:solidFill>
            </a:endParaRPr>
          </a:p>
          <a:p>
            <a:pPr marL="25200" lvl="1" indent="0">
              <a:buNone/>
            </a:pPr>
            <a:r>
              <a:rPr lang="en" sz="1600" b="1" dirty="0">
                <a:solidFill>
                  <a:schemeClr val="tx1"/>
                </a:solidFill>
              </a:rPr>
              <a:t>When measuring an employee’s performance, it is important to:</a:t>
            </a:r>
          </a:p>
          <a:p>
            <a:pPr>
              <a:buFont typeface="Arial" panose="020B0604020202020204" pitchFamily="34" charset="0"/>
              <a:buChar char="•"/>
            </a:pPr>
            <a:r>
              <a:rPr lang="en-GB" sz="1400" dirty="0"/>
              <a:t>Ensure that the individual's goals are aligned with those of the team and the organization</a:t>
            </a:r>
          </a:p>
          <a:p>
            <a:pPr>
              <a:buFont typeface="Arial" panose="020B0604020202020204" pitchFamily="34" charset="0"/>
              <a:buChar char="•"/>
            </a:pPr>
            <a:r>
              <a:rPr lang="en-GB" sz="1400" dirty="0"/>
              <a:t>Measure both team and individual performance</a:t>
            </a:r>
          </a:p>
          <a:p>
            <a:pPr>
              <a:buFont typeface="Arial" panose="020B0604020202020204" pitchFamily="34" charset="0"/>
              <a:buChar char="•"/>
            </a:pPr>
            <a:r>
              <a:rPr lang="en-GB" sz="1400" dirty="0"/>
              <a:t>Qualitative and quantitative measures are needed</a:t>
            </a:r>
          </a:p>
          <a:p>
            <a:pPr>
              <a:buFont typeface="Arial" panose="020B0604020202020204" pitchFamily="34" charset="0"/>
              <a:buChar char="•"/>
            </a:pPr>
            <a:r>
              <a:rPr lang="en-GB" sz="1400" dirty="0"/>
              <a:t>Measures must continue to change and evolve to ensure that there are </a:t>
            </a:r>
            <a:br>
              <a:rPr lang="en-GB" sz="1400" dirty="0"/>
            </a:br>
            <a:r>
              <a:rPr lang="en-GB" sz="1400" dirty="0"/>
              <a:t>changes in behaviour to drive continual improvement</a:t>
            </a:r>
          </a:p>
        </p:txBody>
      </p:sp>
      <p:pic>
        <p:nvPicPr>
          <p:cNvPr id="6" name="Bildobjekt 5">
            <a:extLst>
              <a:ext uri="{FF2B5EF4-FFF2-40B4-BE49-F238E27FC236}">
                <a16:creationId xmlns:a16="http://schemas.microsoft.com/office/drawing/2014/main" id="{1DF9B534-BAE3-0C48-8F80-E99C0EA4E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1062" y="3494205"/>
            <a:ext cx="2326682" cy="1308381"/>
          </a:xfrm>
          <a:prstGeom prst="rect">
            <a:avLst/>
          </a:prstGeom>
        </p:spPr>
      </p:pic>
    </p:spTree>
    <p:extLst>
      <p:ext uri="{BB962C8B-B14F-4D97-AF65-F5344CB8AC3E}">
        <p14:creationId xmlns:p14="http://schemas.microsoft.com/office/powerpoint/2010/main" val="1882718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GB" noProof="0"/>
              <a:t>Developing a team </a:t>
            </a:r>
            <a:r>
              <a:rPr lang="en-GB"/>
              <a:t>culture</a:t>
            </a:r>
            <a:endParaRPr lang="en-GB"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b="1" dirty="0">
                <a:solidFill>
                  <a:schemeClr val="tx1"/>
                </a:solidFill>
              </a:rPr>
              <a:t>What is ’team culture’?</a:t>
            </a:r>
          </a:p>
          <a:p>
            <a:pPr marL="25200" lvl="1" indent="0">
              <a:buNone/>
            </a:pPr>
            <a:r>
              <a:rPr lang="en-GB" sz="1600" dirty="0">
                <a:solidFill>
                  <a:schemeClr val="tx1"/>
                </a:solidFill>
              </a:rPr>
              <a:t>A set of values that are shared by a group of people, including expectations about how people should behave, ideas, beliefs, and practices</a:t>
            </a:r>
          </a:p>
          <a:p>
            <a:pPr marL="0" indent="0">
              <a:buNone/>
            </a:pPr>
            <a:endParaRPr lang="en-GB" sz="1200" dirty="0">
              <a:solidFill>
                <a:schemeClr val="tx1"/>
              </a:solidFill>
            </a:endParaRPr>
          </a:p>
          <a:p>
            <a:pPr marL="0" indent="0">
              <a:buNone/>
            </a:pPr>
            <a:r>
              <a:rPr lang="en-GB" b="1" dirty="0">
                <a:solidFill>
                  <a:schemeClr val="tx1"/>
                </a:solidFill>
              </a:rPr>
              <a:t>Service providers focusing on value creation display these common characteristics:</a:t>
            </a:r>
          </a:p>
          <a:p>
            <a:pPr>
              <a:buFont typeface="Arial" panose="020B0604020202020204" pitchFamily="34" charset="0"/>
              <a:buChar char="•"/>
            </a:pPr>
            <a:r>
              <a:rPr lang="en-GB" dirty="0">
                <a:solidFill>
                  <a:schemeClr val="tx1"/>
                </a:solidFill>
              </a:rPr>
              <a:t>Value, quality and operational excellence focus</a:t>
            </a:r>
          </a:p>
          <a:p>
            <a:pPr>
              <a:buFont typeface="Arial" panose="020B0604020202020204" pitchFamily="34" charset="0"/>
              <a:buChar char="•"/>
            </a:pPr>
            <a:r>
              <a:rPr lang="en-GB" dirty="0">
                <a:solidFill>
                  <a:schemeClr val="tx1"/>
                </a:solidFill>
              </a:rPr>
              <a:t>Client, customer and consumer orientation</a:t>
            </a:r>
          </a:p>
          <a:p>
            <a:pPr>
              <a:buFont typeface="Arial" panose="020B0604020202020204" pitchFamily="34" charset="0"/>
              <a:buChar char="•"/>
            </a:pPr>
            <a:r>
              <a:rPr lang="en-GB" dirty="0">
                <a:solidFill>
                  <a:schemeClr val="tx1"/>
                </a:solidFill>
              </a:rPr>
              <a:t>Investment in people and communication/collaborative tools</a:t>
            </a:r>
          </a:p>
          <a:p>
            <a:pPr>
              <a:buFont typeface="Arial" panose="020B0604020202020204" pitchFamily="34" charset="0"/>
              <a:buChar char="•"/>
            </a:pPr>
            <a:r>
              <a:rPr lang="en-GB" dirty="0">
                <a:solidFill>
                  <a:schemeClr val="tx1"/>
                </a:solidFill>
              </a:rPr>
              <a:t>Strong team composition within a structured organization</a:t>
            </a:r>
          </a:p>
          <a:p>
            <a:pPr>
              <a:buFont typeface="Arial" panose="020B0604020202020204" pitchFamily="34" charset="0"/>
              <a:buChar char="•"/>
            </a:pPr>
            <a:r>
              <a:rPr lang="en-GB" dirty="0">
                <a:solidFill>
                  <a:schemeClr val="tx1"/>
                </a:solidFill>
              </a:rPr>
              <a:t>Continual alignment with the vision, mission and strategic objectives</a:t>
            </a:r>
          </a:p>
        </p:txBody>
      </p:sp>
      <p:sp>
        <p:nvSpPr>
          <p:cNvPr id="7" name="Rektangel 6">
            <a:extLst>
              <a:ext uri="{FF2B5EF4-FFF2-40B4-BE49-F238E27FC236}">
                <a16:creationId xmlns:a16="http://schemas.microsoft.com/office/drawing/2014/main" id="{378A72B3-4475-6145-B567-AA5D1EDF813A}"/>
              </a:ext>
            </a:extLst>
          </p:cNvPr>
          <p:cNvSpPr/>
          <p:nvPr/>
        </p:nvSpPr>
        <p:spPr>
          <a:xfrm>
            <a:off x="457200" y="4185711"/>
            <a:ext cx="8404168" cy="338554"/>
          </a:xfrm>
          <a:prstGeom prst="rect">
            <a:avLst/>
          </a:prstGeom>
          <a:ln>
            <a:solidFill>
              <a:schemeClr val="tx1"/>
            </a:solidFill>
          </a:ln>
        </p:spPr>
        <p:txBody>
          <a:bodyPr wrap="square">
            <a:spAutoFit/>
          </a:bodyPr>
          <a:lstStyle/>
          <a:p>
            <a:pPr lvl="0" algn="ctr" eaLnBrk="1" hangingPunct="1">
              <a:spcBef>
                <a:spcPct val="30000"/>
              </a:spcBef>
              <a:defRPr/>
            </a:pPr>
            <a:r>
              <a:rPr lang="en-GB" sz="1600" i="1">
                <a:latin typeface="Calibri" panose="020F0502020204030204" pitchFamily="34" charset="0"/>
                <a:cs typeface="Calibri" panose="020F0502020204030204" pitchFamily="34" charset="0"/>
              </a:rPr>
              <a:t>Often it is the unwritten – ‘how we do things here’ – or ‘how we’ve always done things here’ </a:t>
            </a:r>
          </a:p>
        </p:txBody>
      </p:sp>
    </p:spTree>
    <p:extLst>
      <p:ext uri="{BB962C8B-B14F-4D97-AF65-F5344CB8AC3E}">
        <p14:creationId xmlns:p14="http://schemas.microsoft.com/office/powerpoint/2010/main" val="178908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a:t>Cultural fit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b="1">
                <a:solidFill>
                  <a:schemeClr val="tx1"/>
                </a:solidFill>
              </a:rPr>
              <a:t>What is cultural fit and why is it important?</a:t>
            </a:r>
          </a:p>
          <a:p>
            <a:pPr marL="25200" lvl="1" indent="0">
              <a:buNone/>
            </a:pPr>
            <a:r>
              <a:rPr lang="en-GB" sz="1600">
                <a:solidFill>
                  <a:schemeClr val="tx1"/>
                </a:solidFill>
              </a:rPr>
              <a:t>Cultural fit is the ability of an employee or a team to work comfortably in an environment that corresponds with their own beliefs, values, and needs.</a:t>
            </a:r>
          </a:p>
          <a:p>
            <a:pPr marL="25200" lvl="1" indent="0">
              <a:buNone/>
            </a:pPr>
            <a:endParaRPr lang="en-GB" sz="1200">
              <a:solidFill>
                <a:schemeClr val="tx1"/>
              </a:solidFill>
            </a:endParaRPr>
          </a:p>
          <a:p>
            <a:pPr marL="25200" lvl="1" indent="0">
              <a:buNone/>
            </a:pPr>
            <a:r>
              <a:rPr lang="en-GB" sz="1600">
                <a:solidFill>
                  <a:schemeClr val="tx1"/>
                </a:solidFill>
              </a:rPr>
              <a:t>A good cultural fit benefits both the team member and the team. </a:t>
            </a:r>
          </a:p>
          <a:p>
            <a:pPr marL="25200" lvl="1" indent="0">
              <a:buNone/>
            </a:pPr>
            <a:endParaRPr lang="en-GB" sz="1200">
              <a:solidFill>
                <a:schemeClr val="tx1"/>
              </a:solidFill>
            </a:endParaRPr>
          </a:p>
          <a:p>
            <a:pPr marL="25200" lvl="1" indent="0">
              <a:buNone/>
            </a:pPr>
            <a:r>
              <a:rPr lang="en-GB" sz="1600">
                <a:solidFill>
                  <a:schemeClr val="tx1"/>
                </a:solidFill>
              </a:rPr>
              <a:t>A diverse approach supports good culture as it allows the team or </a:t>
            </a:r>
            <a:br>
              <a:rPr lang="en-GB" sz="1600">
                <a:solidFill>
                  <a:schemeClr val="tx1"/>
                </a:solidFill>
              </a:rPr>
            </a:br>
            <a:r>
              <a:rPr lang="en-GB" sz="1600">
                <a:solidFill>
                  <a:schemeClr val="tx1"/>
                </a:solidFill>
              </a:rPr>
              <a:t>organization to see their work from a broader perspective.</a:t>
            </a:r>
            <a:endParaRPr lang="en-GB">
              <a:solidFill>
                <a:schemeClr val="tx1"/>
              </a:solidFill>
            </a:endParaRPr>
          </a:p>
        </p:txBody>
      </p:sp>
      <p:pic>
        <p:nvPicPr>
          <p:cNvPr id="8194" name="Picture 2" descr="Four hands together team work. royalty free illustration">
            <a:extLst>
              <a:ext uri="{FF2B5EF4-FFF2-40B4-BE49-F238E27FC236}">
                <a16:creationId xmlns:a16="http://schemas.microsoft.com/office/drawing/2014/main" id="{58BFF1BD-A509-3C44-BADC-A2C42251FB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2396" y="2359165"/>
            <a:ext cx="1945348" cy="1945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3DA7A6FF-D8E4-C341-8C78-AEAF5EF9A993}"/>
              </a:ext>
            </a:extLst>
          </p:cNvPr>
          <p:cNvSpPr/>
          <p:nvPr/>
        </p:nvSpPr>
        <p:spPr>
          <a:xfrm>
            <a:off x="542926" y="3490961"/>
            <a:ext cx="6115052" cy="830997"/>
          </a:xfrm>
          <a:prstGeom prst="rect">
            <a:avLst/>
          </a:prstGeom>
          <a:ln>
            <a:solidFill>
              <a:schemeClr val="tx1"/>
            </a:solidFill>
          </a:ln>
        </p:spPr>
        <p:txBody>
          <a:bodyPr wrap="square">
            <a:spAutoFit/>
          </a:bodyPr>
          <a:lstStyle/>
          <a:p>
            <a:r>
              <a:rPr lang="en-GB" sz="1600" i="1">
                <a:latin typeface="Calibri Light" panose="020F0302020204030204" pitchFamily="34" charset="0"/>
                <a:cs typeface="Calibri Light" panose="020F0302020204030204" pitchFamily="34" charset="0"/>
              </a:rPr>
              <a:t>Note: When hiring for cultural fit, it is important to be aware of bias. It is human nature to gravitate towards like-minded individuals with a similar personality or beliefs.</a:t>
            </a:r>
          </a:p>
        </p:txBody>
      </p:sp>
    </p:spTree>
    <p:extLst>
      <p:ext uri="{BB962C8B-B14F-4D97-AF65-F5344CB8AC3E}">
        <p14:creationId xmlns:p14="http://schemas.microsoft.com/office/powerpoint/2010/main" val="375397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US" noProof="0"/>
              <a:t>How to nurture good team culture</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rPr>
              <a:t>It is possible to grow and evolve a team’s culture over time. The ITIL guiding principles and the continual improvement model can be very useful tools for implementing cultural change.</a:t>
            </a:r>
          </a:p>
          <a:p>
            <a:pPr marL="25200" lvl="1" indent="0">
              <a:buNone/>
            </a:pPr>
            <a:endParaRPr lang="en-GB" sz="1200">
              <a:solidFill>
                <a:schemeClr val="tx1"/>
              </a:solidFill>
            </a:endParaRPr>
          </a:p>
          <a:p>
            <a:pPr marL="25200" lvl="1" indent="0">
              <a:buNone/>
            </a:pPr>
            <a:r>
              <a:rPr lang="en-GB" sz="1600" b="1">
                <a:solidFill>
                  <a:schemeClr val="tx1"/>
                </a:solidFill>
              </a:rPr>
              <a:t>Some simple guidelines on how to develop and nurture good team culture:</a:t>
            </a:r>
          </a:p>
          <a:p>
            <a:pPr marL="310950" lvl="1"/>
            <a:r>
              <a:rPr lang="en-GB" sz="1600">
                <a:solidFill>
                  <a:schemeClr val="tx1"/>
                </a:solidFill>
              </a:rPr>
              <a:t>Incorporating vision into the team culture </a:t>
            </a:r>
          </a:p>
          <a:p>
            <a:pPr marL="310950" lvl="1"/>
            <a:r>
              <a:rPr lang="en-GB" sz="1600">
                <a:solidFill>
                  <a:schemeClr val="tx1"/>
                </a:solidFill>
              </a:rPr>
              <a:t>Meeting regularly</a:t>
            </a:r>
          </a:p>
          <a:p>
            <a:pPr marL="310950" lvl="1"/>
            <a:r>
              <a:rPr lang="en-GB" sz="1600">
                <a:solidFill>
                  <a:schemeClr val="tx1"/>
                </a:solidFill>
              </a:rPr>
              <a:t>Creating leaders, more than managers</a:t>
            </a:r>
          </a:p>
          <a:p>
            <a:pPr marL="310950" lvl="1"/>
            <a:r>
              <a:rPr lang="en-GB" sz="1600">
                <a:solidFill>
                  <a:schemeClr val="tx1"/>
                </a:solidFill>
              </a:rPr>
              <a:t>Encouraging informal teams </a:t>
            </a:r>
          </a:p>
          <a:p>
            <a:pPr marL="310950" lvl="1"/>
            <a:r>
              <a:rPr lang="en-GB" sz="1600">
                <a:solidFill>
                  <a:schemeClr val="tx1"/>
                </a:solidFill>
              </a:rPr>
              <a:t>Cross-training employees </a:t>
            </a:r>
          </a:p>
          <a:p>
            <a:pPr marL="310950" lvl="1"/>
            <a:r>
              <a:rPr lang="en-GB" sz="1600">
                <a:solidFill>
                  <a:schemeClr val="tx1"/>
                </a:solidFill>
              </a:rPr>
              <a:t>Integrating socially </a:t>
            </a:r>
          </a:p>
          <a:p>
            <a:pPr marL="310950" lvl="1"/>
            <a:r>
              <a:rPr lang="en-GB" sz="1600">
                <a:solidFill>
                  <a:schemeClr val="tx1"/>
                </a:solidFill>
              </a:rPr>
              <a:t>Providing feedback </a:t>
            </a:r>
          </a:p>
          <a:p>
            <a:pPr marL="310950" lvl="1"/>
            <a:r>
              <a:rPr lang="en-GB" sz="1600">
                <a:solidFill>
                  <a:schemeClr val="tx1"/>
                </a:solidFill>
              </a:rPr>
              <a:t>Promoting a culture of learning.</a:t>
            </a:r>
            <a:br>
              <a:rPr lang="en-GB" sz="1600">
                <a:solidFill>
                  <a:schemeClr val="tx1"/>
                </a:solidFill>
              </a:rPr>
            </a:br>
            <a:endParaRPr lang="en-GB">
              <a:solidFill>
                <a:schemeClr val="tx1"/>
              </a:solidFill>
            </a:endParaRPr>
          </a:p>
        </p:txBody>
      </p:sp>
      <p:pic>
        <p:nvPicPr>
          <p:cNvPr id="9" name="Bildobjekt 8">
            <a:extLst>
              <a:ext uri="{FF2B5EF4-FFF2-40B4-BE49-F238E27FC236}">
                <a16:creationId xmlns:a16="http://schemas.microsoft.com/office/drawing/2014/main" id="{1C7210BD-4764-5442-9A6E-996C55A070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77850" y="2784764"/>
            <a:ext cx="2999894" cy="1799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52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Arial" panose="020B0604020202020204" pitchFamily="34" charset="0"/>
              <a:buChar char="•"/>
            </a:pPr>
            <a:r>
              <a:rPr lang="en-GB" sz="1400" dirty="0"/>
              <a:t>ITIL 4 Foundation recap</a:t>
            </a:r>
          </a:p>
          <a:p>
            <a:pPr>
              <a:buFont typeface="Arial" panose="020B0604020202020204" pitchFamily="34" charset="0"/>
              <a:buChar char="•"/>
            </a:pPr>
            <a:r>
              <a:rPr lang="en-GB" sz="1400" dirty="0"/>
              <a:t>The evolution of professionalism in IT and service management</a:t>
            </a:r>
          </a:p>
          <a:p>
            <a:pPr>
              <a:buFont typeface="Arial" panose="020B0604020202020204" pitchFamily="34" charset="0"/>
              <a:buChar char="•"/>
            </a:pPr>
            <a:r>
              <a:rPr lang="en-GB" sz="1400" dirty="0"/>
              <a:t>Using information and technology to create, deliver, and support services</a:t>
            </a:r>
          </a:p>
          <a:p>
            <a:pPr marL="0" indent="0">
              <a:buNone/>
            </a:pPr>
            <a:r>
              <a:rPr lang="en-GB" sz="1400" dirty="0"/>
              <a:t>Day 2:</a:t>
            </a:r>
          </a:p>
          <a:p>
            <a:pPr>
              <a:buFont typeface="Arial" panose="020B0604020202020204" pitchFamily="34" charset="0"/>
              <a:buChar char="•"/>
            </a:pPr>
            <a:r>
              <a:rPr lang="en-GB" sz="1400" dirty="0"/>
              <a:t>Value streams to create, deliver, and support services</a:t>
            </a:r>
          </a:p>
          <a:p>
            <a:pPr>
              <a:buFont typeface="Arial" panose="020B0604020202020204" pitchFamily="34" charset="0"/>
              <a:buChar char="•"/>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1905026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GB"/>
              <a:t>A continual</a:t>
            </a:r>
            <a:r>
              <a:rPr lang="en-GB" noProof="0"/>
              <a:t> improvement culture</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a:solidFill>
                  <a:schemeClr val="tx1"/>
                </a:solidFill>
              </a:rPr>
              <a:t>Continual improvement should not be thought of as a practice or process, as a workflow or just as some key artefacts or tools – it should be embedded in all of these things, as the </a:t>
            </a:r>
            <a:r>
              <a:rPr lang="en-GB" sz="1600" b="1" i="1">
                <a:solidFill>
                  <a:schemeClr val="tx1"/>
                </a:solidFill>
              </a:rPr>
              <a:t>‘way we do things here’ </a:t>
            </a:r>
            <a:r>
              <a:rPr lang="en-GB" sz="1600">
                <a:solidFill>
                  <a:schemeClr val="tx1"/>
                </a:solidFill>
              </a:rPr>
              <a:t>– as the culture of the organization</a:t>
            </a:r>
          </a:p>
          <a:p>
            <a:pPr marL="25200" lvl="1" indent="0">
              <a:buNone/>
            </a:pPr>
            <a:endParaRPr lang="en-GB" sz="900">
              <a:solidFill>
                <a:schemeClr val="tx1"/>
              </a:solidFill>
            </a:endParaRPr>
          </a:p>
          <a:p>
            <a:pPr marL="25200" lvl="1" indent="0">
              <a:buNone/>
            </a:pPr>
            <a:r>
              <a:rPr lang="en-GB" sz="1600">
                <a:solidFill>
                  <a:schemeClr val="tx1"/>
                </a:solidFill>
              </a:rPr>
              <a:t>Key elements of a continual improvement culture are:</a:t>
            </a:r>
          </a:p>
          <a:p>
            <a:pPr marL="310950" lvl="1"/>
            <a:r>
              <a:rPr lang="en-GB">
                <a:solidFill>
                  <a:schemeClr val="tx1"/>
                </a:solidFill>
              </a:rPr>
              <a:t>Transparency</a:t>
            </a:r>
          </a:p>
          <a:p>
            <a:pPr marL="310950" lvl="1"/>
            <a:r>
              <a:rPr lang="en-GB">
                <a:solidFill>
                  <a:schemeClr val="tx1"/>
                </a:solidFill>
              </a:rPr>
              <a:t>Management by example</a:t>
            </a:r>
          </a:p>
          <a:p>
            <a:pPr marL="310950" lvl="1"/>
            <a:r>
              <a:rPr lang="en-GB">
                <a:solidFill>
                  <a:schemeClr val="tx1"/>
                </a:solidFill>
              </a:rPr>
              <a:t>Building trust</a:t>
            </a:r>
          </a:p>
          <a:p>
            <a:pPr marL="310950" lvl="1"/>
            <a:r>
              <a:rPr lang="en-GB">
                <a:solidFill>
                  <a:schemeClr val="tx1"/>
                </a:solidFill>
              </a:rPr>
              <a:t>Active encouragement of positive behaviours</a:t>
            </a:r>
          </a:p>
          <a:p>
            <a:pPr marL="310950" lvl="1"/>
            <a:r>
              <a:rPr lang="en-GB">
                <a:solidFill>
                  <a:schemeClr val="tx1"/>
                </a:solidFill>
              </a:rPr>
              <a:t>Clear continual improvements expectations</a:t>
            </a:r>
          </a:p>
          <a:p>
            <a:pPr marL="310950" lvl="1"/>
            <a:r>
              <a:rPr lang="en-GB">
                <a:solidFill>
                  <a:schemeClr val="tx1"/>
                </a:solidFill>
              </a:rPr>
              <a:t>Marketing and celebration of success</a:t>
            </a:r>
            <a:br>
              <a:rPr lang="en-GB" sz="1600">
                <a:solidFill>
                  <a:schemeClr val="tx1"/>
                </a:solidFill>
              </a:rPr>
            </a:br>
            <a:endParaRPr lang="en-GB" sz="1600">
              <a:solidFill>
                <a:schemeClr val="tx1"/>
              </a:solidFill>
            </a:endParaRPr>
          </a:p>
          <a:p>
            <a:pPr marL="25200" lvl="1" indent="0">
              <a:buNone/>
            </a:pPr>
            <a:endParaRPr lang="en-GB" sz="1600">
              <a:solidFill>
                <a:schemeClr val="tx1"/>
              </a:solidFill>
            </a:endParaRPr>
          </a:p>
        </p:txBody>
      </p:sp>
      <p:sp>
        <p:nvSpPr>
          <p:cNvPr id="7" name="Rektangel 6">
            <a:extLst>
              <a:ext uri="{FF2B5EF4-FFF2-40B4-BE49-F238E27FC236}">
                <a16:creationId xmlns:a16="http://schemas.microsoft.com/office/drawing/2014/main" id="{26E3FDB7-B27D-A345-AE94-C8637788814B}"/>
              </a:ext>
            </a:extLst>
          </p:cNvPr>
          <p:cNvSpPr/>
          <p:nvPr/>
        </p:nvSpPr>
        <p:spPr>
          <a:xfrm>
            <a:off x="457198" y="4070277"/>
            <a:ext cx="8520546" cy="584775"/>
          </a:xfrm>
          <a:prstGeom prst="rect">
            <a:avLst/>
          </a:prstGeom>
          <a:ln>
            <a:solidFill>
              <a:schemeClr val="tx1"/>
            </a:solidFill>
          </a:ln>
        </p:spPr>
        <p:txBody>
          <a:bodyPr wrap="square">
            <a:spAutoFit/>
          </a:bodyPr>
          <a:lstStyle/>
          <a:p>
            <a:pPr marL="25200" lvl="1" indent="0">
              <a:buNone/>
            </a:pPr>
            <a:r>
              <a:rPr lang="en-GB" sz="1600" i="1">
                <a:latin typeface="Calibri" panose="020F0502020204030204" pitchFamily="34" charset="0"/>
                <a:cs typeface="Calibri" panose="020F0502020204030204" pitchFamily="34" charset="0"/>
              </a:rPr>
              <a:t>Creating this environment within an existing culture is a challenge and requires bravery, commitment and persistence and needs ongoing, visible support from senior management.</a:t>
            </a:r>
            <a:endParaRPr lang="en-GB" sz="1600" i="1">
              <a:highlight>
                <a:srgbClr val="FFFF00"/>
              </a:highlight>
              <a:latin typeface="Calibri" panose="020F0502020204030204" pitchFamily="34" charset="0"/>
              <a:cs typeface="Calibri" panose="020F0502020204030204" pitchFamily="34" charset="0"/>
            </a:endParaRPr>
          </a:p>
        </p:txBody>
      </p:sp>
      <p:pic>
        <p:nvPicPr>
          <p:cNvPr id="8" name="Bildobjekt 5">
            <a:extLst>
              <a:ext uri="{FF2B5EF4-FFF2-40B4-BE49-F238E27FC236}">
                <a16:creationId xmlns:a16="http://schemas.microsoft.com/office/drawing/2014/main" id="{BE2D8F47-D51F-AC4A-9EF9-C7C50ED110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9880" y="1851765"/>
            <a:ext cx="2257721" cy="2087702"/>
          </a:xfrm>
          <a:prstGeom prst="rect">
            <a:avLst/>
          </a:prstGeom>
        </p:spPr>
      </p:pic>
    </p:spTree>
    <p:extLst>
      <p:ext uri="{BB962C8B-B14F-4D97-AF65-F5344CB8AC3E}">
        <p14:creationId xmlns:p14="http://schemas.microsoft.com/office/powerpoint/2010/main" val="1768193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dirty="0"/>
              <a:t>A collaborative culture</a:t>
            </a:r>
          </a:p>
        </p:txBody>
      </p:sp>
      <p:sp>
        <p:nvSpPr>
          <p:cNvPr id="5" name="Platshållare för text 4">
            <a:extLst>
              <a:ext uri="{FF2B5EF4-FFF2-40B4-BE49-F238E27FC236}">
                <a16:creationId xmlns:a16="http://schemas.microsoft.com/office/drawing/2014/main" id="{0F04427E-FCB9-0F43-9D7A-E95460DEEEEA}"/>
              </a:ext>
            </a:extLst>
          </p:cNvPr>
          <p:cNvSpPr>
            <a:spLocks noGrp="1"/>
          </p:cNvSpPr>
          <p:nvPr>
            <p:ph type="body" idx="1"/>
          </p:nvPr>
        </p:nvSpPr>
        <p:spPr/>
        <p:txBody>
          <a:bodyPr/>
          <a:lstStyle/>
          <a:p>
            <a:r>
              <a:rPr lang="en-GB" dirty="0"/>
              <a:t>Cooperation</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sz="half" idx="2"/>
          </p:nvPr>
        </p:nvSpPr>
        <p:spPr/>
        <p:txBody>
          <a:bodyPr>
            <a:normAutofit lnSpcReduction="10000"/>
          </a:bodyPr>
          <a:lstStyle/>
          <a:p>
            <a:pPr marL="57150" indent="0">
              <a:buNone/>
            </a:pPr>
            <a:r>
              <a:rPr lang="en-GB" sz="1400" noProof="0" dirty="0"/>
              <a:t>Working with others to achieve your goals, which may be part of a common goal</a:t>
            </a:r>
          </a:p>
          <a:p>
            <a:pPr marL="284400" indent="-285750">
              <a:buFont typeface="Arial" panose="020B0604020202020204" pitchFamily="34" charset="0"/>
              <a:buChar char="•"/>
            </a:pPr>
            <a:r>
              <a:rPr lang="en-GB" sz="1400" dirty="0"/>
              <a:t>May be an effective model for standardized work in work with clear separation of duties</a:t>
            </a:r>
          </a:p>
          <a:p>
            <a:pPr marL="284400" indent="-285750">
              <a:buFont typeface="Arial" panose="020B0604020202020204" pitchFamily="34" charset="0"/>
              <a:buChar char="•"/>
            </a:pPr>
            <a:r>
              <a:rPr lang="en-US" sz="1400" dirty="0"/>
              <a:t>Everyone needs to understand their own role</a:t>
            </a:r>
          </a:p>
          <a:p>
            <a:pPr marL="284400" indent="-285750">
              <a:buFont typeface="Arial" panose="020B0604020202020204" pitchFamily="34" charset="0"/>
              <a:buChar char="•"/>
            </a:pPr>
            <a:r>
              <a:rPr lang="en-US" sz="1400" dirty="0"/>
              <a:t>Individuals and teams succeed independently</a:t>
            </a:r>
          </a:p>
          <a:p>
            <a:pPr marL="284400" indent="-285750">
              <a:buFont typeface="Arial" panose="020B0604020202020204" pitchFamily="34" charset="0"/>
              <a:buChar char="•"/>
            </a:pPr>
            <a:r>
              <a:rPr lang="en-US" sz="1400" dirty="0"/>
              <a:t>Need to understand PESTLE factors for own role</a:t>
            </a:r>
          </a:p>
          <a:p>
            <a:pPr marL="284400" indent="-285750">
              <a:buFont typeface="Arial" panose="020B0604020202020204" pitchFamily="34" charset="0"/>
              <a:buChar char="•"/>
            </a:pPr>
            <a:r>
              <a:rPr lang="en-US" sz="1400" dirty="0"/>
              <a:t>Less need for trust and transparency</a:t>
            </a:r>
          </a:p>
          <a:p>
            <a:pPr marL="284400" indent="-285750">
              <a:buFont typeface="Arial" panose="020B0604020202020204" pitchFamily="34" charset="0"/>
              <a:buChar char="•"/>
            </a:pPr>
            <a:r>
              <a:rPr lang="en-US" sz="1400" dirty="0"/>
              <a:t>Needs for effective communication</a:t>
            </a:r>
          </a:p>
          <a:p>
            <a:pPr marL="284400" indent="-285750">
              <a:buFont typeface="Arial" panose="020B0604020202020204" pitchFamily="34" charset="0"/>
              <a:buChar char="•"/>
            </a:pPr>
            <a:r>
              <a:rPr lang="en-US" sz="1400" dirty="0"/>
              <a:t>Alignment of goals</a:t>
            </a:r>
            <a:endParaRPr lang="en-GB" sz="1400" noProof="0" dirty="0"/>
          </a:p>
          <a:p>
            <a:pPr indent="-285750"/>
            <a:endParaRPr lang="en-GB" sz="1400" noProof="0" dirty="0"/>
          </a:p>
          <a:p>
            <a:pPr indent="-285750"/>
            <a:endParaRPr lang="en-GB" sz="1400" b="1" noProof="0" dirty="0"/>
          </a:p>
          <a:p>
            <a:pPr marL="57150" indent="0">
              <a:buNone/>
            </a:pPr>
            <a:endParaRPr lang="en-GB" i="1" noProof="0" dirty="0"/>
          </a:p>
        </p:txBody>
      </p:sp>
      <p:sp>
        <p:nvSpPr>
          <p:cNvPr id="8" name="Platshållare för text 7">
            <a:extLst>
              <a:ext uri="{FF2B5EF4-FFF2-40B4-BE49-F238E27FC236}">
                <a16:creationId xmlns:a16="http://schemas.microsoft.com/office/drawing/2014/main" id="{8C359991-3F3F-7D49-A4A4-A85B05ECBEAA}"/>
              </a:ext>
            </a:extLst>
          </p:cNvPr>
          <p:cNvSpPr>
            <a:spLocks noGrp="1"/>
          </p:cNvSpPr>
          <p:nvPr>
            <p:ph type="body" sz="quarter" idx="3"/>
          </p:nvPr>
        </p:nvSpPr>
        <p:spPr/>
        <p:txBody>
          <a:bodyPr/>
          <a:lstStyle/>
          <a:p>
            <a:r>
              <a:rPr lang="en-GB" dirty="0"/>
              <a:t>Collaboration</a:t>
            </a:r>
          </a:p>
        </p:txBody>
      </p:sp>
      <p:sp>
        <p:nvSpPr>
          <p:cNvPr id="4" name="Platshållare för innehåll 3">
            <a:extLst>
              <a:ext uri="{FF2B5EF4-FFF2-40B4-BE49-F238E27FC236}">
                <a16:creationId xmlns:a16="http://schemas.microsoft.com/office/drawing/2014/main" id="{2C0FF826-EDBC-FC43-890A-ACDED38B9868}"/>
              </a:ext>
            </a:extLst>
          </p:cNvPr>
          <p:cNvSpPr>
            <a:spLocks noGrp="1"/>
          </p:cNvSpPr>
          <p:nvPr>
            <p:ph sz="quarter" idx="4"/>
          </p:nvPr>
        </p:nvSpPr>
        <p:spPr>
          <a:xfrm>
            <a:off x="4645026" y="1631156"/>
            <a:ext cx="4332718" cy="2963466"/>
          </a:xfrm>
        </p:spPr>
        <p:txBody>
          <a:bodyPr>
            <a:noAutofit/>
          </a:bodyPr>
          <a:lstStyle/>
          <a:p>
            <a:pPr lvl="0">
              <a:spcBef>
                <a:spcPct val="30000"/>
              </a:spcBef>
              <a:buFont typeface="Arial" panose="020B0604020202020204" pitchFamily="34" charset="0"/>
              <a:buChar char="•"/>
              <a:defRPr/>
            </a:pPr>
            <a:r>
              <a:rPr lang="en-US" sz="1400" dirty="0"/>
              <a:t>Working together to achieve a common/shared goal</a:t>
            </a:r>
          </a:p>
          <a:p>
            <a:pPr>
              <a:spcBef>
                <a:spcPct val="30000"/>
              </a:spcBef>
              <a:buFont typeface="Arial" panose="020B0604020202020204" pitchFamily="34" charset="0"/>
              <a:buChar char="•"/>
              <a:defRPr/>
            </a:pPr>
            <a:r>
              <a:rPr lang="en-US" sz="1400" dirty="0"/>
              <a:t>Higher potential for creative and entrepreneurial work in complex environments</a:t>
            </a:r>
            <a:endParaRPr lang="en-GB" sz="1400" dirty="0"/>
          </a:p>
          <a:p>
            <a:pPr>
              <a:spcBef>
                <a:spcPct val="30000"/>
              </a:spcBef>
              <a:buFont typeface="Arial" panose="020B0604020202020204" pitchFamily="34" charset="0"/>
              <a:buChar char="•"/>
              <a:defRPr/>
            </a:pPr>
            <a:r>
              <a:rPr lang="en-GB" sz="1400" dirty="0"/>
              <a:t>Everyone needs to understand how they contribute to the big picture</a:t>
            </a:r>
          </a:p>
          <a:p>
            <a:pPr>
              <a:spcBef>
                <a:spcPct val="30000"/>
              </a:spcBef>
              <a:buFont typeface="Arial" panose="020B0604020202020204" pitchFamily="34" charset="0"/>
              <a:buChar char="•"/>
              <a:defRPr/>
            </a:pPr>
            <a:r>
              <a:rPr lang="en-GB" sz="1400" dirty="0"/>
              <a:t>Everyone succeeds or fails together</a:t>
            </a:r>
          </a:p>
          <a:p>
            <a:pPr>
              <a:spcBef>
                <a:spcPct val="30000"/>
              </a:spcBef>
              <a:buFont typeface="Arial" panose="020B0604020202020204" pitchFamily="34" charset="0"/>
              <a:buChar char="•"/>
              <a:defRPr/>
            </a:pPr>
            <a:r>
              <a:rPr lang="en-GB" sz="1400" dirty="0"/>
              <a:t>Need to understand PESTLE factors for all stakeholders</a:t>
            </a:r>
          </a:p>
          <a:p>
            <a:pPr>
              <a:spcBef>
                <a:spcPct val="30000"/>
              </a:spcBef>
              <a:buFont typeface="Arial" panose="020B0604020202020204" pitchFamily="34" charset="0"/>
              <a:buChar char="•"/>
              <a:defRPr/>
            </a:pPr>
            <a:r>
              <a:rPr lang="en-GB" sz="1400" dirty="0"/>
              <a:t>Needs for respect, trust and transparency</a:t>
            </a:r>
          </a:p>
          <a:p>
            <a:pPr>
              <a:spcBef>
                <a:spcPct val="30000"/>
              </a:spcBef>
              <a:buFont typeface="Arial" panose="020B0604020202020204" pitchFamily="34" charset="0"/>
              <a:buChar char="•"/>
              <a:defRPr/>
            </a:pPr>
            <a:r>
              <a:rPr lang="en-GB" sz="1400" dirty="0"/>
              <a:t>Needs multi-channel communication</a:t>
            </a:r>
          </a:p>
          <a:p>
            <a:pPr>
              <a:spcBef>
                <a:spcPct val="30000"/>
              </a:spcBef>
              <a:buFont typeface="Arial" panose="020B0604020202020204" pitchFamily="34" charset="0"/>
              <a:buChar char="•"/>
              <a:defRPr/>
            </a:pPr>
            <a:r>
              <a:rPr lang="en-GB" sz="1400" dirty="0"/>
              <a:t>Shared and integrated goals</a:t>
            </a:r>
          </a:p>
        </p:txBody>
      </p:sp>
    </p:spTree>
    <p:extLst>
      <p:ext uri="{BB962C8B-B14F-4D97-AF65-F5344CB8AC3E}">
        <p14:creationId xmlns:p14="http://schemas.microsoft.com/office/powerpoint/2010/main" val="2926570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a:t>Team collaboration</a:t>
            </a:r>
            <a:r>
              <a:rPr lang="en-GB" noProof="0"/>
              <a:t> &amp; integration</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dirty="0">
                <a:solidFill>
                  <a:schemeClr val="tx1"/>
                </a:solidFill>
              </a:rPr>
              <a:t>Cooperation and collaboration are vital for effective and valuable teamwork </a:t>
            </a:r>
            <a:br>
              <a:rPr lang="en-GB" sz="1600" dirty="0">
                <a:solidFill>
                  <a:schemeClr val="tx1"/>
                </a:solidFill>
              </a:rPr>
            </a:br>
            <a:r>
              <a:rPr lang="en-GB" sz="1600" dirty="0">
                <a:solidFill>
                  <a:schemeClr val="tx1"/>
                </a:solidFill>
              </a:rPr>
              <a:t>and service relationships.</a:t>
            </a:r>
          </a:p>
          <a:p>
            <a:pPr marL="25200" lvl="1" indent="0">
              <a:buNone/>
            </a:pPr>
            <a:endParaRPr lang="en-GB" sz="1200" dirty="0">
              <a:solidFill>
                <a:schemeClr val="tx1"/>
              </a:solidFill>
            </a:endParaRPr>
          </a:p>
          <a:p>
            <a:pPr marL="25200" lvl="1" indent="0">
              <a:buNone/>
            </a:pPr>
            <a:r>
              <a:rPr lang="en-GB" sz="1600" b="1" dirty="0">
                <a:solidFill>
                  <a:schemeClr val="tx1"/>
                </a:solidFill>
              </a:rPr>
              <a:t>It is impossible to force collaboration, as it is </a:t>
            </a:r>
            <a:br>
              <a:rPr lang="en-GB" sz="1600" b="1" dirty="0">
                <a:solidFill>
                  <a:schemeClr val="tx1"/>
                </a:solidFill>
              </a:rPr>
            </a:br>
            <a:r>
              <a:rPr lang="en-GB" sz="1600" b="1" dirty="0">
                <a:solidFill>
                  <a:schemeClr val="tx1"/>
                </a:solidFill>
              </a:rPr>
              <a:t>based on shared goals and a high level of trust.</a:t>
            </a:r>
          </a:p>
          <a:p>
            <a:pPr marL="25200" lvl="1" indent="0">
              <a:buNone/>
            </a:pPr>
            <a:endParaRPr lang="en-GB" sz="1200" dirty="0">
              <a:solidFill>
                <a:schemeClr val="tx1"/>
              </a:solidFill>
            </a:endParaRPr>
          </a:p>
          <a:p>
            <a:pPr marL="25200" lvl="1" indent="0">
              <a:buNone/>
            </a:pPr>
            <a:r>
              <a:rPr lang="en-GB" sz="1600" dirty="0">
                <a:solidFill>
                  <a:schemeClr val="tx1"/>
                </a:solidFill>
              </a:rPr>
              <a:t>Sometimes it is more realistic to establish effective </a:t>
            </a:r>
            <a:br>
              <a:rPr lang="en-GB" sz="1600" dirty="0">
                <a:solidFill>
                  <a:schemeClr val="tx1"/>
                </a:solidFill>
              </a:rPr>
            </a:br>
            <a:r>
              <a:rPr lang="en-GB" sz="1600" dirty="0">
                <a:solidFill>
                  <a:schemeClr val="tx1"/>
                </a:solidFill>
              </a:rPr>
              <a:t>cooperation within and between teams using aligned, </a:t>
            </a:r>
            <a:br>
              <a:rPr lang="en-GB" sz="1600" dirty="0">
                <a:solidFill>
                  <a:schemeClr val="tx1"/>
                </a:solidFill>
              </a:rPr>
            </a:br>
            <a:r>
              <a:rPr lang="en-GB" sz="1600" dirty="0">
                <a:solidFill>
                  <a:schemeClr val="tx1"/>
                </a:solidFill>
              </a:rPr>
              <a:t>transparent, and integrated goals and metrics.</a:t>
            </a:r>
          </a:p>
          <a:p>
            <a:pPr marL="25200" lvl="1" indent="0">
              <a:buNone/>
            </a:pPr>
            <a:endParaRPr lang="en-GB" sz="1200" dirty="0">
              <a:solidFill>
                <a:schemeClr val="tx1"/>
              </a:solidFill>
            </a:endParaRPr>
          </a:p>
          <a:p>
            <a:pPr marL="25200" lvl="1" indent="0">
              <a:buNone/>
            </a:pPr>
            <a:r>
              <a:rPr lang="en-GB" sz="1600" dirty="0">
                <a:solidFill>
                  <a:schemeClr val="tx1"/>
                </a:solidFill>
              </a:rPr>
              <a:t>Shared principles can be a foundation for effective </a:t>
            </a:r>
            <a:br>
              <a:rPr lang="en-GB" sz="1600" dirty="0">
                <a:solidFill>
                  <a:schemeClr val="tx1"/>
                </a:solidFill>
              </a:rPr>
            </a:br>
            <a:r>
              <a:rPr lang="en-GB" sz="1600" dirty="0">
                <a:solidFill>
                  <a:schemeClr val="tx1"/>
                </a:solidFill>
              </a:rPr>
              <a:t>teamwork and a starting point for its improvement.</a:t>
            </a:r>
          </a:p>
        </p:txBody>
      </p:sp>
      <p:pic>
        <p:nvPicPr>
          <p:cNvPr id="8" name="Bildobjekt 7">
            <a:extLst>
              <a:ext uri="{FF2B5EF4-FFF2-40B4-BE49-F238E27FC236}">
                <a16:creationId xmlns:a16="http://schemas.microsoft.com/office/drawing/2014/main" id="{A02F4EDE-20AF-9D4D-9D94-33DB65753C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4761" y="2007910"/>
            <a:ext cx="3282983" cy="2184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6787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a:t>Align with the type of work </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683317" y="1177923"/>
            <a:ext cx="4330939" cy="2909045"/>
          </a:xfrm>
        </p:spPr>
        <p:txBody>
          <a:bodyPr/>
          <a:lstStyle/>
          <a:p>
            <a:pPr marL="57150" indent="0">
              <a:spcBef>
                <a:spcPts val="300"/>
              </a:spcBef>
              <a:buNone/>
            </a:pPr>
            <a:r>
              <a:rPr lang="en-GB" b="1" noProof="0" dirty="0"/>
              <a:t>Heuristic work:</a:t>
            </a:r>
          </a:p>
          <a:p>
            <a:pPr marL="57150" indent="0">
              <a:spcBef>
                <a:spcPts val="300"/>
              </a:spcBef>
              <a:buNone/>
            </a:pPr>
            <a:r>
              <a:rPr lang="en-GB" dirty="0"/>
              <a:t>Fundamentally more dependent on human inventiveness. It involves enabling a person to discover or learn something for themselves</a:t>
            </a:r>
          </a:p>
          <a:p>
            <a:pPr marL="57150" indent="0">
              <a:spcBef>
                <a:spcPts val="300"/>
              </a:spcBef>
              <a:buNone/>
            </a:pPr>
            <a:endParaRPr lang="en-GB" sz="1200" dirty="0"/>
          </a:p>
          <a:p>
            <a:pPr indent="-285750">
              <a:spcBef>
                <a:spcPts val="300"/>
              </a:spcBef>
              <a:buFont typeface="Arial" panose="020B0604020202020204" pitchFamily="34" charset="0"/>
              <a:buChar char="•"/>
            </a:pPr>
            <a:r>
              <a:rPr lang="en-GB" sz="1400" dirty="0"/>
              <a:t>Depends on human</a:t>
            </a:r>
            <a:r>
              <a:rPr lang="en-GB" sz="1400" noProof="0" dirty="0"/>
              <a:t> understanding &amp; intervention</a:t>
            </a:r>
          </a:p>
          <a:p>
            <a:pPr indent="-285750">
              <a:spcBef>
                <a:spcPts val="300"/>
              </a:spcBef>
              <a:buFont typeface="Arial" panose="020B0604020202020204" pitchFamily="34" charset="0"/>
              <a:buChar char="•"/>
            </a:pPr>
            <a:r>
              <a:rPr lang="en-GB" sz="1400" dirty="0"/>
              <a:t>Learning and discovery</a:t>
            </a:r>
          </a:p>
          <a:p>
            <a:pPr indent="-285750">
              <a:spcBef>
                <a:spcPts val="300"/>
              </a:spcBef>
              <a:buFont typeface="Arial" panose="020B0604020202020204" pitchFamily="34" charset="0"/>
              <a:buChar char="•"/>
            </a:pPr>
            <a:r>
              <a:rPr lang="en-GB" sz="1400" dirty="0"/>
              <a:t>Needs flexibility, information, knowledge &amp; experience</a:t>
            </a:r>
          </a:p>
          <a:p>
            <a:pPr indent="-285750">
              <a:spcBef>
                <a:spcPts val="300"/>
              </a:spcBef>
              <a:buFont typeface="Arial" panose="020B0604020202020204" pitchFamily="34" charset="0"/>
              <a:buChar char="•"/>
            </a:pPr>
            <a:r>
              <a:rPr lang="en-GB" sz="1400" noProof="0" dirty="0"/>
              <a:t>Insights can be recorded for future use, moving some work to algorithmic (removing ‘toil’)</a:t>
            </a:r>
          </a:p>
        </p:txBody>
      </p:sp>
      <p:sp>
        <p:nvSpPr>
          <p:cNvPr id="5" name="Platshållare för innehåll 2">
            <a:extLst>
              <a:ext uri="{FF2B5EF4-FFF2-40B4-BE49-F238E27FC236}">
                <a16:creationId xmlns:a16="http://schemas.microsoft.com/office/drawing/2014/main" id="{F4A19CB7-2CCA-1248-96E7-9BC080BE7521}"/>
              </a:ext>
            </a:extLst>
          </p:cNvPr>
          <p:cNvSpPr txBox="1">
            <a:spLocks/>
          </p:cNvSpPr>
          <p:nvPr/>
        </p:nvSpPr>
        <p:spPr bwMode="auto">
          <a:xfrm>
            <a:off x="1692371" y="4124156"/>
            <a:ext cx="5832284" cy="581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US" i="1">
                <a:latin typeface="Calibri" panose="020F0502020204030204" pitchFamily="34" charset="0"/>
                <a:cs typeface="Calibri" panose="020F0502020204030204" pitchFamily="34" charset="0"/>
              </a:rPr>
              <a:t>The service designer needs to understand the nature of the work </a:t>
            </a:r>
            <a:br>
              <a:rPr lang="en-US" i="1">
                <a:latin typeface="Calibri" panose="020F0502020204030204" pitchFamily="34" charset="0"/>
                <a:cs typeface="Calibri" panose="020F0502020204030204" pitchFamily="34" charset="0"/>
              </a:rPr>
            </a:br>
            <a:r>
              <a:rPr lang="en-US" i="1">
                <a:latin typeface="Calibri" panose="020F0502020204030204" pitchFamily="34" charset="0"/>
                <a:cs typeface="Calibri" panose="020F0502020204030204" pitchFamily="34" charset="0"/>
              </a:rPr>
              <a:t>on which their service and process depends</a:t>
            </a:r>
          </a:p>
        </p:txBody>
      </p:sp>
      <p:sp>
        <p:nvSpPr>
          <p:cNvPr id="6" name="Platshållare för innehåll 2">
            <a:extLst>
              <a:ext uri="{FF2B5EF4-FFF2-40B4-BE49-F238E27FC236}">
                <a16:creationId xmlns:a16="http://schemas.microsoft.com/office/drawing/2014/main" id="{18CC67E4-FE3F-3746-89D0-9B76D96D8747}"/>
              </a:ext>
            </a:extLst>
          </p:cNvPr>
          <p:cNvSpPr txBox="1">
            <a:spLocks/>
          </p:cNvSpPr>
          <p:nvPr/>
        </p:nvSpPr>
        <p:spPr bwMode="auto">
          <a:xfrm>
            <a:off x="457199" y="1177924"/>
            <a:ext cx="4151314" cy="290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b="1" dirty="0">
                <a:latin typeface="Calibri Light" panose="020F0302020204030204" pitchFamily="34" charset="0"/>
                <a:cs typeface="Calibri Light" panose="020F0302020204030204" pitchFamily="34" charset="0"/>
              </a:rPr>
              <a:t>Algorithmic work:</a:t>
            </a:r>
          </a:p>
          <a:p>
            <a:pPr marL="0" indent="0">
              <a:buNone/>
            </a:pPr>
            <a:r>
              <a:rPr lang="en-GB" dirty="0">
                <a:latin typeface="Calibri Light" panose="020F0302020204030204" pitchFamily="34" charset="0"/>
                <a:cs typeface="Calibri Light" panose="020F0302020204030204" pitchFamily="34" charset="0"/>
              </a:rPr>
              <a:t>Involves a person following a defined process, driven by a set of established instructions, along a consistent pathway until the work is concluded</a:t>
            </a:r>
          </a:p>
          <a:p>
            <a:pPr marL="0" indent="0">
              <a:buNone/>
            </a:pPr>
            <a:endParaRPr lang="en-GB" sz="1200"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Predictable process paths</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Clear inputs, instructions, outputs, etc.</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Reassignments and handovers</a:t>
            </a:r>
          </a:p>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All roles should </a:t>
            </a:r>
            <a:r>
              <a:rPr lang="en-GB" sz="1400" dirty="0" err="1">
                <a:latin typeface="Calibri Light" panose="020F0302020204030204" pitchFamily="34" charset="0"/>
                <a:cs typeface="Calibri Light" panose="020F0302020204030204" pitchFamily="34" charset="0"/>
              </a:rPr>
              <a:t>should</a:t>
            </a:r>
            <a:r>
              <a:rPr lang="en-GB" sz="1400" dirty="0">
                <a:latin typeface="Calibri Light" panose="020F0302020204030204" pitchFamily="34" charset="0"/>
                <a:cs typeface="Calibri Light" panose="020F0302020204030204" pitchFamily="34" charset="0"/>
              </a:rPr>
              <a:t> be encouraged to identify opportunities for improvement </a:t>
            </a:r>
          </a:p>
        </p:txBody>
      </p:sp>
    </p:spTree>
    <p:extLst>
      <p:ext uri="{BB962C8B-B14F-4D97-AF65-F5344CB8AC3E}">
        <p14:creationId xmlns:p14="http://schemas.microsoft.com/office/powerpoint/2010/main" val="2983227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a:t>Design for collaboration</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311726" y="1063625"/>
            <a:ext cx="8832274" cy="3394075"/>
          </a:xfrm>
        </p:spPr>
        <p:txBody>
          <a:bodyPr/>
          <a:lstStyle/>
          <a:p>
            <a:pPr marL="114300" indent="0">
              <a:buNone/>
            </a:pPr>
            <a:r>
              <a:rPr lang="en-GB" sz="1500" dirty="0"/>
              <a:t>Gain knowledge from collaboration!</a:t>
            </a:r>
          </a:p>
          <a:p>
            <a:pPr marL="114300" indent="0">
              <a:buNone/>
            </a:pPr>
            <a:endParaRPr lang="en-GB" sz="1500" dirty="0"/>
          </a:p>
          <a:p>
            <a:pPr marL="114300" indent="0">
              <a:buNone/>
            </a:pPr>
            <a:r>
              <a:rPr lang="en-GB" sz="1500" dirty="0"/>
              <a:t>In heuristic situations, new insights and solutions will frequently emerge in the course of work getting done.</a:t>
            </a:r>
          </a:p>
          <a:p>
            <a:pPr marL="114300" indent="0">
              <a:buNone/>
            </a:pPr>
            <a:endParaRPr lang="en-GB" sz="1500" dirty="0"/>
          </a:p>
          <a:p>
            <a:pPr marL="114300" indent="0">
              <a:buNone/>
            </a:pPr>
            <a:r>
              <a:rPr lang="en-GB" sz="1500" dirty="0"/>
              <a:t>Even where the algorithmic approach applies, companies have found great benefit in making it easy for the workers performing the tasks to suggest improvements.</a:t>
            </a:r>
          </a:p>
          <a:p>
            <a:pPr marL="114300" indent="0">
              <a:buNone/>
            </a:pPr>
            <a:endParaRPr lang="en-GB" sz="1500" dirty="0"/>
          </a:p>
          <a:p>
            <a:pPr marL="114300" indent="0">
              <a:buNone/>
            </a:pPr>
            <a:r>
              <a:rPr lang="en-GB" sz="1500" dirty="0"/>
              <a:t>Collaboration frameworks should be used which enable the </a:t>
            </a:r>
            <a:br>
              <a:rPr lang="en-GB" sz="1500" dirty="0"/>
            </a:br>
            <a:r>
              <a:rPr lang="en-GB" sz="1500" dirty="0"/>
              <a:t>knowledge gained to be captured, refined and reused.</a:t>
            </a:r>
          </a:p>
          <a:p>
            <a:pPr marL="114300" indent="0">
              <a:buNone/>
            </a:pPr>
            <a:endParaRPr lang="en-GB" sz="1500" dirty="0"/>
          </a:p>
          <a:p>
            <a:pPr marL="114300" indent="0">
              <a:buNone/>
            </a:pPr>
            <a:r>
              <a:rPr lang="en-GB" sz="1500" dirty="0"/>
              <a:t>Effective design of collaboration and workflow requires each </a:t>
            </a:r>
            <a:br>
              <a:rPr lang="en-GB" sz="1500" dirty="0"/>
            </a:br>
            <a:r>
              <a:rPr lang="en-GB" sz="1500" dirty="0"/>
              <a:t>interaction to align well to the needs of the agents involved.</a:t>
            </a:r>
          </a:p>
        </p:txBody>
      </p:sp>
      <p:pic>
        <p:nvPicPr>
          <p:cNvPr id="10" name="Bildobjekt 9" descr="A Cultura do Feedback - Valores Reais">
            <a:extLst>
              <a:ext uri="{FF2B5EF4-FFF2-40B4-BE49-F238E27FC236}">
                <a16:creationId xmlns:a16="http://schemas.microsoft.com/office/drawing/2014/main" id="{9FDC8754-A558-A342-A08C-9E072D5F80F4}"/>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67111" y="3009900"/>
            <a:ext cx="2410633" cy="1592638"/>
          </a:xfrm>
          <a:prstGeom prst="rect">
            <a:avLst/>
          </a:prstGeom>
        </p:spPr>
      </p:pic>
    </p:spTree>
    <p:extLst>
      <p:ext uri="{BB962C8B-B14F-4D97-AF65-F5344CB8AC3E}">
        <p14:creationId xmlns:p14="http://schemas.microsoft.com/office/powerpoint/2010/main" val="2004211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GB"/>
              <a:t>Servant Leadership</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7" y="1208463"/>
            <a:ext cx="8520547" cy="3394075"/>
          </a:xfrm>
          <a:ln>
            <a:noFill/>
          </a:ln>
        </p:spPr>
        <p:style>
          <a:lnRef idx="2">
            <a:schemeClr val="accent1"/>
          </a:lnRef>
          <a:fillRef idx="1">
            <a:schemeClr val="lt1"/>
          </a:fillRef>
          <a:effectRef idx="0">
            <a:schemeClr val="accent1"/>
          </a:effectRef>
          <a:fontRef idx="minor">
            <a:schemeClr val="dk1"/>
          </a:fontRef>
        </p:style>
        <p:txBody>
          <a:bodyPr/>
          <a:lstStyle/>
          <a:p>
            <a:pPr marL="25200" lvl="1" indent="0">
              <a:buNone/>
            </a:pPr>
            <a:r>
              <a:rPr lang="en-GB" sz="1500" dirty="0"/>
              <a:t>In order to adapt to new more flexible and responsive ways of working </a:t>
            </a:r>
            <a:br>
              <a:rPr lang="en-GB" sz="1500" dirty="0"/>
            </a:br>
            <a:r>
              <a:rPr lang="en-GB" sz="1500" dirty="0"/>
              <a:t>such as Agile and DevOps, many organizations have adopted new </a:t>
            </a:r>
            <a:br>
              <a:rPr lang="en-GB" sz="1500" dirty="0"/>
            </a:br>
            <a:r>
              <a:rPr lang="en-GB" sz="1500" dirty="0"/>
              <a:t>approaches, where a leader’s role is more ‘servant’.</a:t>
            </a:r>
          </a:p>
          <a:p>
            <a:pPr marL="25200" lvl="1" indent="0">
              <a:buNone/>
            </a:pPr>
            <a:endParaRPr lang="en-GB" sz="1500" dirty="0"/>
          </a:p>
          <a:p>
            <a:pPr marL="25200" lvl="1" indent="0">
              <a:buNone/>
            </a:pPr>
            <a:r>
              <a:rPr lang="en-GB" sz="1500" b="1" dirty="0"/>
              <a:t>Key assumptions in ‘Servant Leadership’:</a:t>
            </a:r>
          </a:p>
          <a:p>
            <a:pPr marL="310950" lvl="1"/>
            <a:r>
              <a:rPr lang="en-GB" sz="1500" dirty="0"/>
              <a:t>Managers should meet the </a:t>
            </a:r>
            <a:r>
              <a:rPr lang="en-GB" sz="1500" b="1" dirty="0"/>
              <a:t>organization’s needs</a:t>
            </a:r>
            <a:r>
              <a:rPr lang="en-GB" sz="1500" dirty="0"/>
              <a:t>, not only those of teams</a:t>
            </a:r>
          </a:p>
          <a:p>
            <a:pPr marL="310950" lvl="1"/>
            <a:r>
              <a:rPr lang="en-GB" sz="1500" dirty="0"/>
              <a:t>Managers are there to ‘</a:t>
            </a:r>
            <a:r>
              <a:rPr lang="en-GB" sz="1500" b="1" dirty="0"/>
              <a:t>serve</a:t>
            </a:r>
            <a:r>
              <a:rPr lang="en-GB" sz="1500" dirty="0"/>
              <a:t>’ and </a:t>
            </a:r>
            <a:r>
              <a:rPr lang="en-GB" sz="1500" b="1" dirty="0"/>
              <a:t>support</a:t>
            </a:r>
            <a:r>
              <a:rPr lang="en-GB" sz="1500" dirty="0"/>
              <a:t> their people and ensure </a:t>
            </a:r>
            <a:br>
              <a:rPr lang="en-GB" sz="1500" dirty="0"/>
            </a:br>
            <a:r>
              <a:rPr lang="en-GB" sz="1500" dirty="0"/>
              <a:t>they have the right resources and support to get their jobs done</a:t>
            </a:r>
          </a:p>
          <a:p>
            <a:pPr marL="25200" lvl="1" indent="0">
              <a:buNone/>
            </a:pPr>
            <a:endParaRPr lang="en-GB" sz="1500" dirty="0"/>
          </a:p>
          <a:p>
            <a:pPr marL="25200" lvl="1" indent="0">
              <a:buNone/>
            </a:pPr>
            <a:r>
              <a:rPr lang="en-GB" sz="1500" dirty="0"/>
              <a:t>Servant Leadership can be often seen in flat, matrix, or product-</a:t>
            </a:r>
            <a:br>
              <a:rPr lang="en-GB" sz="1500" dirty="0"/>
            </a:br>
            <a:r>
              <a:rPr lang="en-GB" sz="1500" dirty="0"/>
              <a:t>focused organizations; however, this approach is applicable and </a:t>
            </a:r>
            <a:br>
              <a:rPr lang="en-GB" sz="1500" dirty="0"/>
            </a:br>
            <a:r>
              <a:rPr lang="en-GB" sz="1500" dirty="0"/>
              <a:t>beneficial in any organizational structure. It inspires people to </a:t>
            </a:r>
            <a:br>
              <a:rPr lang="en-GB" sz="1500" dirty="0"/>
            </a:br>
            <a:r>
              <a:rPr lang="en-GB" sz="1500" dirty="0"/>
              <a:t>naturally collaborate and use the leaders support to become more cohesive and productive.</a:t>
            </a:r>
          </a:p>
          <a:p>
            <a:pPr marL="25200" lvl="1" indent="0">
              <a:buNone/>
            </a:pPr>
            <a:endParaRPr lang="en-GB" sz="1600" dirty="0"/>
          </a:p>
        </p:txBody>
      </p:sp>
      <p:pic>
        <p:nvPicPr>
          <p:cNvPr id="5" name="Bildobjekt 4">
            <a:extLst>
              <a:ext uri="{FF2B5EF4-FFF2-40B4-BE49-F238E27FC236}">
                <a16:creationId xmlns:a16="http://schemas.microsoft.com/office/drawing/2014/main" id="{125E96F2-A780-DA49-A10A-DDA17000C326}"/>
              </a:ext>
            </a:extLst>
          </p:cNvPr>
          <p:cNvPicPr>
            <a:picLocks noChangeAspect="1"/>
          </p:cNvPicPr>
          <p:nvPr/>
        </p:nvPicPr>
        <p:blipFill>
          <a:blip r:embed="rId3"/>
          <a:stretch>
            <a:fillRect/>
          </a:stretch>
        </p:blipFill>
        <p:spPr>
          <a:xfrm>
            <a:off x="7208435" y="2603483"/>
            <a:ext cx="770119" cy="1191277"/>
          </a:xfrm>
          <a:prstGeom prst="rect">
            <a:avLst/>
          </a:prstGeom>
          <a:ln>
            <a:noFill/>
          </a:ln>
          <a:effectLst>
            <a:outerShdw blurRad="292100" dist="139700" dir="2700000" algn="tl" rotWithShape="0">
              <a:srgbClr val="333333">
                <a:alpha val="65000"/>
              </a:srgbClr>
            </a:outerShdw>
          </a:effectLst>
        </p:spPr>
      </p:pic>
      <p:pic>
        <p:nvPicPr>
          <p:cNvPr id="11" name="Bildobjekt 10" descr="En bild som visar text, dagstidning, tecken&#10;&#10;Automatiskt genererad beskrivning">
            <a:extLst>
              <a:ext uri="{FF2B5EF4-FFF2-40B4-BE49-F238E27FC236}">
                <a16:creationId xmlns:a16="http://schemas.microsoft.com/office/drawing/2014/main" id="{66D7FB2F-64AF-4C4C-9A84-CC69346165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03862" y="2775960"/>
            <a:ext cx="801389" cy="1187392"/>
          </a:xfrm>
          <a:prstGeom prst="rect">
            <a:avLst/>
          </a:prstGeom>
          <a:ln>
            <a:noFill/>
          </a:ln>
          <a:effectLst>
            <a:outerShdw blurRad="292100" dist="139700" dir="2700000" algn="tl" rotWithShape="0">
              <a:srgbClr val="333333">
                <a:alpha val="65000"/>
              </a:srgbClr>
            </a:outerShdw>
          </a:effectLst>
        </p:spPr>
      </p:pic>
      <p:pic>
        <p:nvPicPr>
          <p:cNvPr id="12" name="Bildobjekt 11">
            <a:extLst>
              <a:ext uri="{FF2B5EF4-FFF2-40B4-BE49-F238E27FC236}">
                <a16:creationId xmlns:a16="http://schemas.microsoft.com/office/drawing/2014/main" id="{56185B6F-2A03-9F49-9CA6-1312D5129B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4490" y="1687407"/>
            <a:ext cx="780067" cy="1187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3050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GB"/>
              <a:t>Service empathy &amp; service mindset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21164"/>
            <a:ext cx="8377883"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fontScale="92500" lnSpcReduction="20000"/>
          </a:bodyPr>
          <a:lstStyle/>
          <a:p>
            <a:pPr marL="25200" lvl="1" indent="0">
              <a:buNone/>
            </a:pPr>
            <a:r>
              <a:rPr lang="en-GB" sz="1600" dirty="0"/>
              <a:t>It is critical to the success of service relationships that all involved in the service provision and consumption act responsibly, considering the interests of others and focusing on the agreed service outcomes.</a:t>
            </a:r>
          </a:p>
          <a:p>
            <a:pPr marL="25200" lvl="1" indent="0">
              <a:buNone/>
            </a:pPr>
            <a:endParaRPr lang="en-GB" sz="1600" b="1" dirty="0">
              <a:solidFill>
                <a:schemeClr val="tx1"/>
              </a:solidFill>
            </a:endParaRPr>
          </a:p>
          <a:p>
            <a:pPr marL="25200" lvl="1" indent="0">
              <a:buNone/>
            </a:pPr>
            <a:r>
              <a:rPr lang="en-GB" sz="1600" b="1" dirty="0">
                <a:solidFill>
                  <a:schemeClr val="tx1"/>
                </a:solidFill>
              </a:rPr>
              <a:t>Service empathy</a:t>
            </a:r>
          </a:p>
          <a:p>
            <a:pPr marL="0" indent="0">
              <a:buNone/>
            </a:pPr>
            <a:r>
              <a:rPr lang="en-GB" dirty="0"/>
              <a:t>The ability to recognize, understand, predict, and project the interests, needs, intentions, and experience of another party, in order to establish, maintain, and improve the service relationship. </a:t>
            </a:r>
          </a:p>
          <a:p>
            <a:pPr marL="25200" lvl="1" indent="0">
              <a:buNone/>
            </a:pPr>
            <a:endParaRPr lang="en-GB" sz="1600" dirty="0">
              <a:solidFill>
                <a:schemeClr val="tx1"/>
              </a:solidFill>
            </a:endParaRPr>
          </a:p>
          <a:p>
            <a:pPr marL="25200" lvl="1" indent="0">
              <a:buNone/>
            </a:pPr>
            <a:r>
              <a:rPr lang="en-GB" sz="1600" b="1" dirty="0">
                <a:solidFill>
                  <a:schemeClr val="tx1"/>
                </a:solidFill>
              </a:rPr>
              <a:t>Service mindset</a:t>
            </a:r>
          </a:p>
          <a:p>
            <a:pPr marL="0" indent="0">
              <a:buNone/>
            </a:pPr>
            <a:r>
              <a:rPr lang="en-GB" dirty="0"/>
              <a:t>An important component of the organizational culture that defines an organization’s behaviour in service relationships. Service mindset includes the shared values and guiding principles adopted and followed by an organization. </a:t>
            </a:r>
          </a:p>
          <a:p>
            <a:pPr marL="0" indent="0">
              <a:buNone/>
            </a:pPr>
            <a:endParaRPr lang="en-GB" dirty="0"/>
          </a:p>
          <a:p>
            <a:pPr marL="0" indent="0">
              <a:buNone/>
            </a:pPr>
            <a:r>
              <a:rPr lang="en-GB" dirty="0"/>
              <a:t>Service empathy is an element of a service mindset, but not the only one. Service mindset also includes shared principles that drive organization’s behaviour and define organization’s attitude towards the service relationship and other parties involved.</a:t>
            </a:r>
          </a:p>
          <a:p>
            <a:endParaRPr lang="en-GB" dirty="0">
              <a:effectLst/>
            </a:endParaRPr>
          </a:p>
        </p:txBody>
      </p:sp>
    </p:spTree>
    <p:extLst>
      <p:ext uri="{BB962C8B-B14F-4D97-AF65-F5344CB8AC3E}">
        <p14:creationId xmlns:p14="http://schemas.microsoft.com/office/powerpoint/2010/main" val="458686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200" y="220023"/>
            <a:ext cx="6974378" cy="857250"/>
          </a:xfrm>
        </p:spPr>
        <p:txBody>
          <a:bodyPr/>
          <a:lstStyle/>
          <a:p>
            <a:r>
              <a:rPr lang="en-GB"/>
              <a:t>A customer</a:t>
            </a:r>
            <a:r>
              <a:rPr lang="en-GB" noProof="0"/>
              <a:t>-oriented mindset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144964"/>
            <a:ext cx="8520546" cy="35667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500" dirty="0">
                <a:solidFill>
                  <a:schemeClr val="tx1"/>
                </a:solidFill>
              </a:rPr>
              <a:t>From a service provider perspective, service mindset is also known as customer orientation. A customer-oriented organization places customer satisfaction at the core of each of its business decisions.</a:t>
            </a:r>
          </a:p>
          <a:p>
            <a:pPr marL="25200" lvl="1" indent="0">
              <a:buNone/>
            </a:pPr>
            <a:endParaRPr lang="en-GB" sz="1500" dirty="0">
              <a:solidFill>
                <a:schemeClr val="tx1"/>
              </a:solidFill>
            </a:endParaRPr>
          </a:p>
          <a:p>
            <a:pPr marL="25200" lvl="1" indent="0">
              <a:buNone/>
            </a:pPr>
            <a:r>
              <a:rPr lang="en-GB" sz="1500" dirty="0">
                <a:solidFill>
                  <a:schemeClr val="tx1"/>
                </a:solidFill>
              </a:rPr>
              <a:t>Customer orientation is defined as an approach to sales and customer-relations in which staff focus on helping customers to meet their long-term needs and wants. Here, management and employees align their individual and team objectives around satisfying and retaining customers.</a:t>
            </a:r>
          </a:p>
          <a:p>
            <a:pPr marL="25200" lvl="1" indent="0">
              <a:buNone/>
            </a:pPr>
            <a:endParaRPr lang="en-GB" sz="1500" dirty="0">
              <a:solidFill>
                <a:schemeClr val="tx1"/>
              </a:solidFill>
            </a:endParaRPr>
          </a:p>
          <a:p>
            <a:pPr marL="25200" lvl="1" indent="0">
              <a:buNone/>
            </a:pPr>
            <a:r>
              <a:rPr lang="en-GB" sz="1500" dirty="0">
                <a:solidFill>
                  <a:schemeClr val="tx1"/>
                </a:solidFill>
              </a:rPr>
              <a:t>Strive to:</a:t>
            </a:r>
          </a:p>
          <a:p>
            <a:pPr marL="310950" lvl="1"/>
            <a:r>
              <a:rPr lang="en-GB" sz="1500" dirty="0">
                <a:solidFill>
                  <a:schemeClr val="tx1"/>
                </a:solidFill>
              </a:rPr>
              <a:t>Understand that every customer is unique and have individual needs and wishes</a:t>
            </a:r>
          </a:p>
          <a:p>
            <a:pPr marL="310950" lvl="1"/>
            <a:r>
              <a:rPr lang="en-GB" sz="1500" dirty="0">
                <a:solidFill>
                  <a:schemeClr val="tx1"/>
                </a:solidFill>
              </a:rPr>
              <a:t>Create a clear link between your service or product and these customer needs</a:t>
            </a:r>
          </a:p>
          <a:p>
            <a:pPr marL="310950" lvl="1"/>
            <a:r>
              <a:rPr lang="en-GB" sz="1500" dirty="0">
                <a:solidFill>
                  <a:schemeClr val="tx1"/>
                </a:solidFill>
              </a:rPr>
              <a:t>Focus on value and on the correct ‘package’ of customer needs</a:t>
            </a:r>
          </a:p>
          <a:p>
            <a:pPr marL="310950" lvl="1"/>
            <a:r>
              <a:rPr lang="en-GB" sz="1500" dirty="0">
                <a:solidFill>
                  <a:schemeClr val="tx1"/>
                </a:solidFill>
              </a:rPr>
              <a:t>Care about customer experience and continually improve it.</a:t>
            </a:r>
            <a:endParaRPr lang="en" sz="1500" dirty="0">
              <a:solidFill>
                <a:schemeClr val="tx1"/>
              </a:solidFill>
            </a:endParaRPr>
          </a:p>
          <a:p>
            <a:pPr marL="25200" lvl="1" indent="0">
              <a:buNone/>
            </a:pPr>
            <a:br>
              <a:rPr lang="en" sz="1600" dirty="0">
                <a:solidFill>
                  <a:schemeClr val="tx1"/>
                </a:solidFill>
              </a:rPr>
            </a:br>
            <a:endParaRPr lang="en" sz="1600" dirty="0">
              <a:solidFill>
                <a:schemeClr val="tx1"/>
              </a:solidFill>
            </a:endParaRPr>
          </a:p>
          <a:p>
            <a:pPr marL="25200" lvl="1" indent="0">
              <a:buNone/>
            </a:pPr>
            <a:endParaRPr lang="en" sz="1600" dirty="0">
              <a:solidFill>
                <a:schemeClr val="tx1"/>
              </a:solidFill>
            </a:endParaRPr>
          </a:p>
          <a:p>
            <a:pPr marL="25200" lvl="1" indent="0">
              <a:buNone/>
            </a:pPr>
            <a:br>
              <a:rPr lang="en" sz="1600" dirty="0">
                <a:solidFill>
                  <a:schemeClr val="tx1"/>
                </a:solidFill>
              </a:rPr>
            </a:br>
            <a:endParaRPr lang="en" sz="1600" dirty="0">
              <a:solidFill>
                <a:schemeClr val="tx1"/>
              </a:solidFill>
            </a:endParaRPr>
          </a:p>
          <a:p>
            <a:pPr marL="25200" lvl="1" indent="0">
              <a:buNone/>
            </a:pPr>
            <a:endParaRPr lang="en" sz="1600" dirty="0">
              <a:solidFill>
                <a:schemeClr val="tx1"/>
              </a:solidFill>
            </a:endParaRPr>
          </a:p>
          <a:p>
            <a:pPr marL="25200" lvl="1" indent="0">
              <a:buNone/>
            </a:pPr>
            <a:endParaRPr lang="en" sz="1600" dirty="0">
              <a:solidFill>
                <a:schemeClr val="tx1"/>
              </a:solidFill>
            </a:endParaRPr>
          </a:p>
          <a:p>
            <a:pPr marL="25200" lvl="1" indent="0">
              <a:buNone/>
            </a:pPr>
            <a:endParaRPr lang="en" sz="1600" dirty="0">
              <a:solidFill>
                <a:schemeClr val="tx1"/>
              </a:solidFill>
            </a:endParaRPr>
          </a:p>
          <a:p>
            <a:pPr marL="25200" lvl="1" indent="0">
              <a:buNone/>
            </a:pPr>
            <a:r>
              <a:rPr lang="en" sz="1600" dirty="0">
                <a:solidFill>
                  <a:schemeClr val="tx1"/>
                </a:solidFill>
              </a:rPr>
              <a:t>It is important that relationships with </a:t>
            </a:r>
            <a:r>
              <a:rPr lang="en" sz="1600" u="sng" dirty="0">
                <a:solidFill>
                  <a:schemeClr val="tx1"/>
                </a:solidFill>
              </a:rPr>
              <a:t>all</a:t>
            </a:r>
            <a:r>
              <a:rPr lang="en" sz="1600" dirty="0">
                <a:solidFill>
                  <a:schemeClr val="tx1"/>
                </a:solidFill>
              </a:rPr>
              <a:t> key stakeholders are understood and managed. </a:t>
            </a:r>
          </a:p>
          <a:p>
            <a:pPr marL="25200" lvl="1" indent="0">
              <a:buNone/>
            </a:pPr>
            <a:endParaRPr lang="en" sz="1600" b="1" dirty="0">
              <a:solidFill>
                <a:schemeClr val="tx1"/>
              </a:solidFill>
              <a:highlight>
                <a:srgbClr val="FFFF00"/>
              </a:highlight>
              <a:latin typeface="+mn-lt"/>
              <a:ea typeface="+mn-ea"/>
              <a:cs typeface="+mn-cs"/>
            </a:endParaRPr>
          </a:p>
        </p:txBody>
      </p:sp>
    </p:spTree>
    <p:extLst>
      <p:ext uri="{BB962C8B-B14F-4D97-AF65-F5344CB8AC3E}">
        <p14:creationId xmlns:p14="http://schemas.microsoft.com/office/powerpoint/2010/main" val="3057904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p:txBody>
          <a:bodyPr/>
          <a:lstStyle/>
          <a:p>
            <a:r>
              <a:rPr lang="en-GB"/>
              <a:t>Customer experience</a:t>
            </a:r>
            <a:endParaRPr lang="en-GB" noProof="0"/>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063625"/>
            <a:ext cx="8520546" cy="3521075"/>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500" dirty="0">
                <a:solidFill>
                  <a:schemeClr val="tx1"/>
                </a:solidFill>
              </a:rPr>
              <a:t>Steps to help an organization become customer oriented:</a:t>
            </a:r>
          </a:p>
          <a:p>
            <a:pPr marL="25200" lvl="1" indent="0">
              <a:buNone/>
            </a:pPr>
            <a:endParaRPr lang="en-GB" sz="1500" dirty="0">
              <a:solidFill>
                <a:schemeClr val="tx1"/>
              </a:solidFill>
            </a:endParaRPr>
          </a:p>
          <a:p>
            <a:pPr marL="310950" lvl="1"/>
            <a:r>
              <a:rPr lang="en-GB" sz="1500" dirty="0">
                <a:solidFill>
                  <a:schemeClr val="tx1"/>
                </a:solidFill>
              </a:rPr>
              <a:t>Create a value proposition that sells the organization and its services</a:t>
            </a:r>
          </a:p>
          <a:p>
            <a:pPr marL="310950" lvl="1"/>
            <a:r>
              <a:rPr lang="en-GB" sz="1500" dirty="0">
                <a:solidFill>
                  <a:schemeClr val="tx1"/>
                </a:solidFill>
              </a:rPr>
              <a:t>Map the customer and user experience journeys and all its touchpoints</a:t>
            </a:r>
          </a:p>
          <a:p>
            <a:pPr marL="310950" lvl="1"/>
            <a:r>
              <a:rPr lang="en-GB" sz="1500" dirty="0">
                <a:solidFill>
                  <a:schemeClr val="tx1"/>
                </a:solidFill>
              </a:rPr>
              <a:t>Recruit user- and customer-friendly individuals</a:t>
            </a:r>
          </a:p>
          <a:p>
            <a:pPr marL="310950" lvl="1"/>
            <a:r>
              <a:rPr lang="en-GB" sz="1500" dirty="0">
                <a:solidFill>
                  <a:schemeClr val="tx1"/>
                </a:solidFill>
              </a:rPr>
              <a:t>Treat employees well</a:t>
            </a:r>
          </a:p>
          <a:p>
            <a:pPr marL="310950" lvl="1"/>
            <a:r>
              <a:rPr lang="en-GB" sz="1500" dirty="0">
                <a:solidFill>
                  <a:schemeClr val="tx1"/>
                </a:solidFill>
              </a:rPr>
              <a:t>Train individuals and teams</a:t>
            </a:r>
          </a:p>
          <a:p>
            <a:pPr marL="310950" lvl="1"/>
            <a:r>
              <a:rPr lang="en-GB" sz="1500" dirty="0">
                <a:solidFill>
                  <a:schemeClr val="tx1"/>
                </a:solidFill>
              </a:rPr>
              <a:t>Lead by example</a:t>
            </a:r>
          </a:p>
          <a:p>
            <a:pPr marL="310950" lvl="1"/>
            <a:r>
              <a:rPr lang="en-GB" sz="1500" dirty="0">
                <a:solidFill>
                  <a:schemeClr val="tx1"/>
                </a:solidFill>
              </a:rPr>
              <a:t>Listen to the customer through a broad set of inputs</a:t>
            </a:r>
          </a:p>
          <a:p>
            <a:pPr marL="310950" lvl="1"/>
            <a:r>
              <a:rPr lang="en-GB" sz="1500" dirty="0">
                <a:solidFill>
                  <a:schemeClr val="tx1"/>
                </a:solidFill>
              </a:rPr>
              <a:t>Empower staff</a:t>
            </a:r>
          </a:p>
          <a:p>
            <a:pPr marL="310950" lvl="1"/>
            <a:r>
              <a:rPr lang="en-GB" sz="1500" dirty="0">
                <a:solidFill>
                  <a:schemeClr val="tx1"/>
                </a:solidFill>
              </a:rPr>
              <a:t>Avoid silo mentality and encourage close cooperation</a:t>
            </a:r>
          </a:p>
          <a:p>
            <a:pPr marL="310950" lvl="1"/>
            <a:r>
              <a:rPr lang="en-GB" sz="1500" dirty="0">
                <a:solidFill>
                  <a:schemeClr val="tx1"/>
                </a:solidFill>
              </a:rPr>
              <a:t>Design for humans and take into consideration the experience</a:t>
            </a:r>
            <a:br>
              <a:rPr lang="en" sz="1600" dirty="0">
                <a:solidFill>
                  <a:schemeClr val="tx1"/>
                </a:solidFill>
              </a:rPr>
            </a:br>
            <a:endParaRPr lang="en" sz="1600" dirty="0">
              <a:solidFill>
                <a:schemeClr val="tx1"/>
              </a:solidFill>
            </a:endParaRPr>
          </a:p>
          <a:p>
            <a:pPr marL="25200" lvl="1" indent="0">
              <a:buNone/>
            </a:pPr>
            <a:endParaRPr lang="en" sz="1600" dirty="0">
              <a:solidFill>
                <a:schemeClr val="tx1"/>
              </a:solidFill>
            </a:endParaRPr>
          </a:p>
          <a:p>
            <a:pPr marL="25200" lvl="1" indent="0">
              <a:buNone/>
            </a:pPr>
            <a:br>
              <a:rPr lang="en" sz="1600" dirty="0">
                <a:solidFill>
                  <a:schemeClr val="tx1"/>
                </a:solidFill>
              </a:rPr>
            </a:br>
            <a:endParaRPr lang="en" sz="1600" dirty="0">
              <a:solidFill>
                <a:schemeClr val="tx1"/>
              </a:solidFill>
            </a:endParaRPr>
          </a:p>
          <a:p>
            <a:pPr marL="25200" lvl="1" indent="0">
              <a:buNone/>
            </a:pPr>
            <a:endParaRPr lang="en" sz="1600" dirty="0">
              <a:solidFill>
                <a:schemeClr val="tx1"/>
              </a:solidFill>
            </a:endParaRPr>
          </a:p>
          <a:p>
            <a:pPr marL="25200" lvl="1" indent="0">
              <a:buNone/>
            </a:pPr>
            <a:endParaRPr lang="en" sz="1600" dirty="0">
              <a:solidFill>
                <a:schemeClr val="tx1"/>
              </a:solidFill>
            </a:endParaRPr>
          </a:p>
          <a:p>
            <a:pPr marL="25200" lvl="1" indent="0">
              <a:buNone/>
            </a:pPr>
            <a:endParaRPr lang="en" sz="1600" dirty="0">
              <a:solidFill>
                <a:schemeClr val="tx1"/>
              </a:solidFill>
            </a:endParaRPr>
          </a:p>
          <a:p>
            <a:pPr marL="25200" lvl="1" indent="0">
              <a:buNone/>
            </a:pPr>
            <a:r>
              <a:rPr lang="en" sz="1600" dirty="0">
                <a:solidFill>
                  <a:schemeClr val="tx1"/>
                </a:solidFill>
              </a:rPr>
              <a:t>It is important that relationships with </a:t>
            </a:r>
            <a:r>
              <a:rPr lang="en" sz="1600" u="sng" dirty="0">
                <a:solidFill>
                  <a:schemeClr val="tx1"/>
                </a:solidFill>
              </a:rPr>
              <a:t>all</a:t>
            </a:r>
            <a:r>
              <a:rPr lang="en" sz="1600" dirty="0">
                <a:solidFill>
                  <a:schemeClr val="tx1"/>
                </a:solidFill>
              </a:rPr>
              <a:t> key stakeholders are understood and managed. </a:t>
            </a:r>
          </a:p>
          <a:p>
            <a:pPr marL="25200" lvl="1" indent="0">
              <a:buNone/>
            </a:pPr>
            <a:endParaRPr lang="en" sz="1600" b="1" dirty="0">
              <a:solidFill>
                <a:schemeClr val="tx1"/>
              </a:solidFill>
              <a:highlight>
                <a:srgbClr val="FFFF00"/>
              </a:highlight>
              <a:latin typeface="+mn-lt"/>
              <a:ea typeface="+mn-ea"/>
              <a:cs typeface="+mn-cs"/>
            </a:endParaRPr>
          </a:p>
        </p:txBody>
      </p:sp>
      <p:pic>
        <p:nvPicPr>
          <p:cNvPr id="5" name="Bildobjekt 4">
            <a:extLst>
              <a:ext uri="{FF2B5EF4-FFF2-40B4-BE49-F238E27FC236}">
                <a16:creationId xmlns:a16="http://schemas.microsoft.com/office/drawing/2014/main" id="{184831A6-4D31-3240-9A41-5CFA17E700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5580" y="2824163"/>
            <a:ext cx="2790740" cy="1533526"/>
          </a:xfrm>
          <a:prstGeom prst="rect">
            <a:avLst/>
          </a:prstGeom>
        </p:spPr>
      </p:pic>
    </p:spTree>
    <p:extLst>
      <p:ext uri="{BB962C8B-B14F-4D97-AF65-F5344CB8AC3E}">
        <p14:creationId xmlns:p14="http://schemas.microsoft.com/office/powerpoint/2010/main" val="4275742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Value of positive communication</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9" y="1208464"/>
            <a:ext cx="8520544"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500" dirty="0">
                <a:solidFill>
                  <a:schemeClr val="tx1"/>
                </a:solidFill>
              </a:rPr>
              <a:t>The ability to communicate effectively is a key business skill, which is also fundamental to success in service management.</a:t>
            </a:r>
          </a:p>
          <a:p>
            <a:pPr marL="25200" lvl="1" indent="0">
              <a:buNone/>
            </a:pPr>
            <a:endParaRPr lang="en" sz="1500" dirty="0">
              <a:solidFill>
                <a:schemeClr val="tx1"/>
              </a:solidFill>
            </a:endParaRPr>
          </a:p>
          <a:p>
            <a:pPr marL="25200" lvl="1" indent="0">
              <a:buNone/>
            </a:pPr>
            <a:r>
              <a:rPr lang="en-GB" sz="1500" dirty="0">
                <a:solidFill>
                  <a:schemeClr val="tx1"/>
                </a:solidFill>
              </a:rPr>
              <a:t>Good human communication is about being effective, </a:t>
            </a:r>
            <a:br>
              <a:rPr lang="en-GB" sz="1500" dirty="0">
                <a:solidFill>
                  <a:schemeClr val="tx1"/>
                </a:solidFill>
              </a:rPr>
            </a:br>
            <a:r>
              <a:rPr lang="en-GB" sz="1500" dirty="0">
                <a:solidFill>
                  <a:schemeClr val="tx1"/>
                </a:solidFill>
              </a:rPr>
              <a:t>often through establishing positive relationships, which </a:t>
            </a:r>
            <a:br>
              <a:rPr lang="en-GB" sz="1500" dirty="0">
                <a:solidFill>
                  <a:schemeClr val="tx1"/>
                </a:solidFill>
              </a:rPr>
            </a:br>
            <a:r>
              <a:rPr lang="en-GB" sz="1500" dirty="0">
                <a:solidFill>
                  <a:schemeClr val="tx1"/>
                </a:solidFill>
              </a:rPr>
              <a:t>include trust, empathy, proximity and shared goals that </a:t>
            </a:r>
            <a:br>
              <a:rPr lang="en-GB" sz="1500" dirty="0">
                <a:solidFill>
                  <a:schemeClr val="tx1"/>
                </a:solidFill>
              </a:rPr>
            </a:br>
            <a:r>
              <a:rPr lang="en-GB" sz="1500" dirty="0">
                <a:solidFill>
                  <a:schemeClr val="tx1"/>
                </a:solidFill>
              </a:rPr>
              <a:t>avoid problems and stress. This forms the basis for the </a:t>
            </a:r>
            <a:br>
              <a:rPr lang="en-GB" sz="1500" dirty="0">
                <a:solidFill>
                  <a:schemeClr val="tx1"/>
                </a:solidFill>
              </a:rPr>
            </a:br>
            <a:r>
              <a:rPr lang="en-GB" sz="1500" dirty="0">
                <a:solidFill>
                  <a:schemeClr val="tx1"/>
                </a:solidFill>
              </a:rPr>
              <a:t>success of the services that are delivered.</a:t>
            </a:r>
          </a:p>
          <a:p>
            <a:pPr marL="25200" lvl="1" indent="0">
              <a:buNone/>
            </a:pPr>
            <a:endParaRPr lang="en-GB" sz="1500" dirty="0">
              <a:solidFill>
                <a:schemeClr val="tx1"/>
              </a:solidFill>
            </a:endParaRPr>
          </a:p>
          <a:p>
            <a:pPr marL="25200" lvl="1" indent="0">
              <a:buNone/>
            </a:pPr>
            <a:r>
              <a:rPr lang="en-GB" sz="1500" dirty="0">
                <a:solidFill>
                  <a:schemeClr val="tx1"/>
                </a:solidFill>
              </a:rPr>
              <a:t>Good communication starts with listening. Try to </a:t>
            </a:r>
            <a:br>
              <a:rPr lang="en-GB" sz="1500" dirty="0">
                <a:solidFill>
                  <a:schemeClr val="tx1"/>
                </a:solidFill>
              </a:rPr>
            </a:br>
            <a:r>
              <a:rPr lang="en-GB" sz="1500" dirty="0">
                <a:solidFill>
                  <a:schemeClr val="tx1"/>
                </a:solidFill>
              </a:rPr>
              <a:t>understand, more than being understood.</a:t>
            </a:r>
            <a:br>
              <a:rPr lang="en" sz="1600" dirty="0">
                <a:solidFill>
                  <a:schemeClr val="tx1"/>
                </a:solidFill>
              </a:rPr>
            </a:br>
            <a:endParaRPr lang="en" sz="1600" dirty="0">
              <a:solidFill>
                <a:schemeClr val="tx1"/>
              </a:solidFill>
            </a:endParaRPr>
          </a:p>
          <a:p>
            <a:pPr marL="25200" lvl="1" indent="0">
              <a:buNone/>
            </a:pPr>
            <a:endParaRPr lang="en" sz="1600" b="1" dirty="0">
              <a:solidFill>
                <a:schemeClr val="tx1"/>
              </a:solidFill>
              <a:highlight>
                <a:srgbClr val="FFFF00"/>
              </a:highlight>
              <a:latin typeface="+mn-lt"/>
              <a:ea typeface="+mn-ea"/>
              <a:cs typeface="+mn-cs"/>
            </a:endParaRPr>
          </a:p>
        </p:txBody>
      </p:sp>
      <p:sp>
        <p:nvSpPr>
          <p:cNvPr id="7" name="Rektangel 6">
            <a:extLst>
              <a:ext uri="{FF2B5EF4-FFF2-40B4-BE49-F238E27FC236}">
                <a16:creationId xmlns:a16="http://schemas.microsoft.com/office/drawing/2014/main" id="{D060B49A-BBB5-B240-89B5-D97B822BDF50}"/>
              </a:ext>
            </a:extLst>
          </p:cNvPr>
          <p:cNvSpPr/>
          <p:nvPr/>
        </p:nvSpPr>
        <p:spPr>
          <a:xfrm>
            <a:off x="559958" y="4176158"/>
            <a:ext cx="4048555" cy="369332"/>
          </a:xfrm>
          <a:prstGeom prst="rect">
            <a:avLst/>
          </a:prstGeom>
          <a:ln>
            <a:solidFill>
              <a:schemeClr val="tx1"/>
            </a:solidFill>
          </a:ln>
        </p:spPr>
        <p:txBody>
          <a:bodyPr wrap="square">
            <a:spAutoFit/>
          </a:bodyPr>
          <a:lstStyle/>
          <a:p>
            <a:r>
              <a:rPr lang="en-GB" i="1">
                <a:latin typeface="Calibri" panose="020F0502020204030204" pitchFamily="34" charset="0"/>
                <a:cs typeface="Calibri" panose="020F0502020204030204" pitchFamily="34" charset="0"/>
              </a:rPr>
              <a:t>Good communication is good for business</a:t>
            </a:r>
          </a:p>
        </p:txBody>
      </p:sp>
      <p:pic>
        <p:nvPicPr>
          <p:cNvPr id="6" name="Bildobjekt 5">
            <a:extLst>
              <a:ext uri="{FF2B5EF4-FFF2-40B4-BE49-F238E27FC236}">
                <a16:creationId xmlns:a16="http://schemas.microsoft.com/office/drawing/2014/main" id="{52DE8865-5407-A34E-9B52-8441E1ED19AA}"/>
              </a:ext>
            </a:extLst>
          </p:cNvPr>
          <p:cNvPicPr>
            <a:picLocks noChangeAspect="1"/>
          </p:cNvPicPr>
          <p:nvPr/>
        </p:nvPicPr>
        <p:blipFill>
          <a:blip r:embed="rId3"/>
          <a:stretch>
            <a:fillRect/>
          </a:stretch>
        </p:blipFill>
        <p:spPr>
          <a:xfrm>
            <a:off x="5231090" y="2293938"/>
            <a:ext cx="3746653" cy="2643187"/>
          </a:xfrm>
          <a:prstGeom prst="rect">
            <a:avLst/>
          </a:prstGeom>
        </p:spPr>
      </p:pic>
    </p:spTree>
    <p:extLst>
      <p:ext uri="{BB962C8B-B14F-4D97-AF65-F5344CB8AC3E}">
        <p14:creationId xmlns:p14="http://schemas.microsoft.com/office/powerpoint/2010/main" val="4124631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74C59C-8A49-4924-9F3E-A1B9C5192F12}"/>
              </a:ext>
            </a:extLst>
          </p:cNvPr>
          <p:cNvSpPr>
            <a:spLocks noGrp="1"/>
          </p:cNvSpPr>
          <p:nvPr>
            <p:ph type="title"/>
          </p:nvPr>
        </p:nvSpPr>
        <p:spPr>
          <a:xfrm>
            <a:off x="481242" y="1376676"/>
            <a:ext cx="4090758" cy="1021556"/>
          </a:xfrm>
        </p:spPr>
        <p:txBody>
          <a:bodyPr/>
          <a:lstStyle/>
          <a:p>
            <a:r>
              <a:rPr lang="en-GB" dirty="0"/>
              <a:t>ITIL 4: </a:t>
            </a:r>
            <a:br>
              <a:rPr lang="en-GB" dirty="0"/>
            </a:br>
            <a:r>
              <a:rPr lang="en-GB" dirty="0"/>
              <a:t>Foundation recap</a:t>
            </a:r>
            <a:endParaRPr lang="en-US" dirty="0"/>
          </a:p>
        </p:txBody>
      </p:sp>
      <p:sp>
        <p:nvSpPr>
          <p:cNvPr id="3" name="Platshållare för text 2">
            <a:extLst>
              <a:ext uri="{FF2B5EF4-FFF2-40B4-BE49-F238E27FC236}">
                <a16:creationId xmlns:a16="http://schemas.microsoft.com/office/drawing/2014/main" id="{1F4067D6-1614-49BE-A6CE-CC7727725FAE}"/>
              </a:ext>
            </a:extLst>
          </p:cNvPr>
          <p:cNvSpPr>
            <a:spLocks noGrp="1"/>
          </p:cNvSpPr>
          <p:nvPr>
            <p:ph type="body" idx="1"/>
          </p:nvPr>
        </p:nvSpPr>
        <p:spPr/>
        <p:txBody>
          <a:bodyPr/>
          <a:lstStyle/>
          <a:p>
            <a:r>
              <a:rPr lang="en-US" dirty="0"/>
              <a:t>Background and a short recap on some fundamentals from ITIL 4 Foundation</a:t>
            </a:r>
          </a:p>
        </p:txBody>
      </p:sp>
      <p:pic>
        <p:nvPicPr>
          <p:cNvPr id="6" name="Bildobjekt 5">
            <a:extLst>
              <a:ext uri="{FF2B5EF4-FFF2-40B4-BE49-F238E27FC236}">
                <a16:creationId xmlns:a16="http://schemas.microsoft.com/office/drawing/2014/main" id="{900550BA-292B-C640-AABF-EA313CD5DA04}"/>
              </a:ext>
            </a:extLst>
          </p:cNvPr>
          <p:cNvPicPr>
            <a:picLocks noChangeAspect="1"/>
          </p:cNvPicPr>
          <p:nvPr/>
        </p:nvPicPr>
        <p:blipFill>
          <a:blip r:embed="rId3"/>
          <a:stretch>
            <a:fillRect/>
          </a:stretch>
        </p:blipFill>
        <p:spPr>
          <a:xfrm>
            <a:off x="5714462" y="602344"/>
            <a:ext cx="2885816" cy="3771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3399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Communication principles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1195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25200" lvl="1" indent="0">
              <a:buNone/>
            </a:pPr>
            <a:r>
              <a:rPr lang="en-GB" sz="1600" dirty="0">
                <a:solidFill>
                  <a:schemeClr val="tx1"/>
                </a:solidFill>
              </a:rPr>
              <a:t>The </a:t>
            </a:r>
            <a:r>
              <a:rPr lang="en-GB" sz="1600" b="1" dirty="0">
                <a:solidFill>
                  <a:schemeClr val="tx1"/>
                </a:solidFill>
              </a:rPr>
              <a:t>fundamental principles </a:t>
            </a:r>
            <a:r>
              <a:rPr lang="en-GB" sz="1600" dirty="0">
                <a:solidFill>
                  <a:schemeClr val="tx1"/>
                </a:solidFill>
              </a:rPr>
              <a:t>required for good communication can be summarised as:</a:t>
            </a:r>
          </a:p>
          <a:p>
            <a:pPr marL="368100" lvl="1" indent="-342900"/>
            <a:r>
              <a:rPr lang="en-GB" b="1" dirty="0">
                <a:solidFill>
                  <a:schemeClr val="tx1"/>
                </a:solidFill>
              </a:rPr>
              <a:t>Communication is a two-way process </a:t>
            </a:r>
            <a:r>
              <a:rPr lang="en-GB" dirty="0">
                <a:solidFill>
                  <a:schemeClr val="tx1"/>
                </a:solidFill>
              </a:rPr>
              <a:t>– successful communication is an exchange of information and ideas between two or more parties</a:t>
            </a:r>
          </a:p>
          <a:p>
            <a:pPr marL="368100" lvl="1" indent="-342900"/>
            <a:r>
              <a:rPr lang="en-GB" b="1" dirty="0">
                <a:solidFill>
                  <a:schemeClr val="tx1"/>
                </a:solidFill>
              </a:rPr>
              <a:t>We are all communicating, all the time </a:t>
            </a:r>
            <a:r>
              <a:rPr lang="en-GB" dirty="0">
                <a:solidFill>
                  <a:schemeClr val="tx1"/>
                </a:solidFill>
              </a:rPr>
              <a:t>– people convey messages about their mood, attitude and emotional state through the use of language, tone of voice, body language, dress and manners</a:t>
            </a:r>
          </a:p>
          <a:p>
            <a:pPr marL="368100" lvl="1" indent="-342900"/>
            <a:r>
              <a:rPr lang="en-GB" b="1" dirty="0">
                <a:solidFill>
                  <a:schemeClr val="tx1"/>
                </a:solidFill>
              </a:rPr>
              <a:t>Timing and frequency matters </a:t>
            </a:r>
            <a:r>
              <a:rPr lang="en-GB" dirty="0">
                <a:solidFill>
                  <a:schemeClr val="tx1"/>
                </a:solidFill>
              </a:rPr>
              <a:t>– successful communications needs to take into account when is the best time to make contact and also when is not</a:t>
            </a:r>
          </a:p>
          <a:p>
            <a:pPr marL="368100" lvl="1" indent="-342900"/>
            <a:r>
              <a:rPr lang="en-GB" b="1" dirty="0">
                <a:solidFill>
                  <a:schemeClr val="tx1"/>
                </a:solidFill>
              </a:rPr>
              <a:t>There is no single method of communicating that works for everyone </a:t>
            </a:r>
            <a:r>
              <a:rPr lang="en-GB" dirty="0">
                <a:solidFill>
                  <a:schemeClr val="tx1"/>
                </a:solidFill>
              </a:rPr>
              <a:t>– its important to recognise and make use of different preferences and methods used by those with whom we interact</a:t>
            </a:r>
          </a:p>
          <a:p>
            <a:pPr marL="368100" lvl="1" indent="-342900"/>
            <a:r>
              <a:rPr lang="en-GB" b="1" dirty="0">
                <a:solidFill>
                  <a:schemeClr val="tx1"/>
                </a:solidFill>
              </a:rPr>
              <a:t>The message is in the medium </a:t>
            </a:r>
            <a:r>
              <a:rPr lang="en-GB" dirty="0">
                <a:solidFill>
                  <a:schemeClr val="tx1"/>
                </a:solidFill>
              </a:rPr>
              <a:t>– choose an appropriate way that is appropriate for the importance of the message that is being communicated. A minor point may be communicated via messaging or email. Big issues or questions require direct discussion and should not be carried out via email</a:t>
            </a:r>
            <a:endParaRPr lang="en-GB" sz="1600" dirty="0">
              <a:solidFill>
                <a:schemeClr val="tx1"/>
              </a:solidFill>
            </a:endParaRPr>
          </a:p>
        </p:txBody>
      </p:sp>
      <p:sp>
        <p:nvSpPr>
          <p:cNvPr id="7" name="Rektangel 6">
            <a:extLst>
              <a:ext uri="{FF2B5EF4-FFF2-40B4-BE49-F238E27FC236}">
                <a16:creationId xmlns:a16="http://schemas.microsoft.com/office/drawing/2014/main" id="{A33784D8-0DE0-E047-AFA1-01443A2B9106}"/>
              </a:ext>
            </a:extLst>
          </p:cNvPr>
          <p:cNvSpPr/>
          <p:nvPr/>
        </p:nvSpPr>
        <p:spPr>
          <a:xfrm>
            <a:off x="1679574" y="4091555"/>
            <a:ext cx="5857877" cy="523220"/>
          </a:xfrm>
          <a:prstGeom prst="rect">
            <a:avLst/>
          </a:prstGeom>
          <a:ln>
            <a:solidFill>
              <a:schemeClr val="tx1"/>
            </a:solidFill>
          </a:ln>
        </p:spPr>
        <p:txBody>
          <a:bodyPr wrap="square">
            <a:spAutoFit/>
          </a:bodyPr>
          <a:lstStyle/>
          <a:p>
            <a:pPr marL="25200" lvl="1" indent="0" algn="ctr">
              <a:buNone/>
            </a:pPr>
            <a:r>
              <a:rPr lang="en-GB" sz="1400" i="1">
                <a:latin typeface="Calibri Light" panose="020F0302020204030204" pitchFamily="34" charset="0"/>
                <a:cs typeface="Calibri Light" panose="020F0302020204030204" pitchFamily="34" charset="0"/>
              </a:rPr>
              <a:t>Understanding, recognising and acting upon these principles is vital in order to build positive relationships with colleagues, customers and all stakeholders.</a:t>
            </a:r>
          </a:p>
        </p:txBody>
      </p:sp>
    </p:spTree>
    <p:extLst>
      <p:ext uri="{BB962C8B-B14F-4D97-AF65-F5344CB8AC3E}">
        <p14:creationId xmlns:p14="http://schemas.microsoft.com/office/powerpoint/2010/main" val="1465320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US" noProof="0"/>
              <a:t>Challenges</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9" y="1208463"/>
            <a:ext cx="8554282" cy="3394075"/>
          </a:xfrm>
          <a:ln>
            <a:noFill/>
          </a:ln>
        </p:spPr>
        <p:style>
          <a:lnRef idx="2">
            <a:schemeClr val="accent1"/>
          </a:lnRef>
          <a:fillRef idx="1">
            <a:schemeClr val="lt1"/>
          </a:fillRef>
          <a:effectRef idx="0">
            <a:schemeClr val="accent1"/>
          </a:effectRef>
          <a:fontRef idx="minor">
            <a:schemeClr val="dk1"/>
          </a:fontRef>
        </p:style>
        <p:txBody>
          <a:bodyPr/>
          <a:lstStyle/>
          <a:p>
            <a:pPr marL="25200" lvl="1" indent="0">
              <a:buNone/>
            </a:pPr>
            <a:r>
              <a:rPr lang="en-GB" sz="1500" dirty="0"/>
              <a:t>Changing an existing culture, especially with people who are autocratic and not very collaborative, is challenging and requires bravery, commitment, and persistence. In addition, there is a need for ongoing and visible support from senior managers and leaders from across the organization.</a:t>
            </a:r>
          </a:p>
          <a:p>
            <a:pPr marL="25200" lvl="1" indent="0">
              <a:buNone/>
            </a:pPr>
            <a:endParaRPr lang="en-GB" sz="1500" dirty="0"/>
          </a:p>
          <a:p>
            <a:pPr marL="25200" lvl="1" indent="0">
              <a:buNone/>
            </a:pPr>
            <a:r>
              <a:rPr lang="en-GB" sz="1500" dirty="0"/>
              <a:t>Managers need to lead by example to show they are serious about the need to change and to be open and transparent, as well as to share ideas and information. In order to </a:t>
            </a:r>
            <a:br>
              <a:rPr lang="en-GB" sz="1500" dirty="0"/>
            </a:br>
            <a:r>
              <a:rPr lang="en-GB" sz="1500" dirty="0"/>
              <a:t>build trust, everyone needs to follow through on their promises.</a:t>
            </a:r>
          </a:p>
          <a:p>
            <a:pPr marL="25200" lvl="1" indent="0">
              <a:buNone/>
            </a:pPr>
            <a:endParaRPr lang="en-GB" sz="1500" dirty="0"/>
          </a:p>
          <a:p>
            <a:pPr marL="25200" lvl="1" indent="0">
              <a:buNone/>
            </a:pPr>
            <a:r>
              <a:rPr lang="en-GB" sz="1500" dirty="0"/>
              <a:t>The chances of successfully developing a new culture can be improved </a:t>
            </a:r>
            <a:br>
              <a:rPr lang="en-GB" sz="1500" dirty="0"/>
            </a:br>
            <a:r>
              <a:rPr lang="en-GB" sz="1500" dirty="0"/>
              <a:t>by using tried and tested methods from the body of knowledge around </a:t>
            </a:r>
            <a:br>
              <a:rPr lang="en-GB" sz="1500" dirty="0"/>
            </a:br>
            <a:r>
              <a:rPr lang="en-GB" sz="1500" dirty="0"/>
              <a:t>organizational change management.</a:t>
            </a:r>
          </a:p>
        </p:txBody>
      </p:sp>
      <p:pic>
        <p:nvPicPr>
          <p:cNvPr id="4097" name="Picture 1" descr="page20image28588864">
            <a:extLst>
              <a:ext uri="{FF2B5EF4-FFF2-40B4-BE49-F238E27FC236}">
                <a16:creationId xmlns:a16="http://schemas.microsoft.com/office/drawing/2014/main" id="{AA34CEA7-8C2B-2240-97AE-B9BCC8084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20image6953984">
            <a:extLst>
              <a:ext uri="{FF2B5EF4-FFF2-40B4-BE49-F238E27FC236}">
                <a16:creationId xmlns:a16="http://schemas.microsoft.com/office/drawing/2014/main" id="{DE86123B-34E5-4E44-8474-80CC11427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age20image28578688">
            <a:extLst>
              <a:ext uri="{FF2B5EF4-FFF2-40B4-BE49-F238E27FC236}">
                <a16:creationId xmlns:a16="http://schemas.microsoft.com/office/drawing/2014/main" id="{12793195-55A8-F643-AF36-1D0A0FE55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20image28574656">
            <a:extLst>
              <a:ext uri="{FF2B5EF4-FFF2-40B4-BE49-F238E27FC236}">
                <a16:creationId xmlns:a16="http://schemas.microsoft.com/office/drawing/2014/main" id="{A89FA4D0-90DC-2840-8B52-661188682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age20image28578304">
            <a:extLst>
              <a:ext uri="{FF2B5EF4-FFF2-40B4-BE49-F238E27FC236}">
                <a16:creationId xmlns:a16="http://schemas.microsoft.com/office/drawing/2014/main" id="{7498A4DC-1D22-734B-9588-53BA5396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ge20image28584256">
            <a:extLst>
              <a:ext uri="{FF2B5EF4-FFF2-40B4-BE49-F238E27FC236}">
                <a16:creationId xmlns:a16="http://schemas.microsoft.com/office/drawing/2014/main" id="{B691E655-E9B0-A447-98C9-438AF4A71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20image28466304">
            <a:extLst>
              <a:ext uri="{FF2B5EF4-FFF2-40B4-BE49-F238E27FC236}">
                <a16:creationId xmlns:a16="http://schemas.microsoft.com/office/drawing/2014/main" id="{57DB54C6-5CEE-B948-95EE-6486344AE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ge20image28472256">
            <a:extLst>
              <a:ext uri="{FF2B5EF4-FFF2-40B4-BE49-F238E27FC236}">
                <a16:creationId xmlns:a16="http://schemas.microsoft.com/office/drawing/2014/main" id="{DB5653E9-A454-9547-B7F1-4EB907F1D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page20image28443008">
            <a:extLst>
              <a:ext uri="{FF2B5EF4-FFF2-40B4-BE49-F238E27FC236}">
                <a16:creationId xmlns:a16="http://schemas.microsoft.com/office/drawing/2014/main" id="{B4AA4A30-24F8-8D44-88EA-787784AD0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41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objekt 14">
            <a:extLst>
              <a:ext uri="{FF2B5EF4-FFF2-40B4-BE49-F238E27FC236}">
                <a16:creationId xmlns:a16="http://schemas.microsoft.com/office/drawing/2014/main" id="{7E910D7E-8A28-BD48-B55B-D89D6B0169E4}"/>
              </a:ext>
            </a:extLst>
          </p:cNvPr>
          <p:cNvPicPr>
            <a:picLocks noChangeAspect="1"/>
          </p:cNvPicPr>
          <p:nvPr/>
        </p:nvPicPr>
        <p:blipFill>
          <a:blip r:embed="rId5"/>
          <a:stretch>
            <a:fillRect/>
          </a:stretch>
        </p:blipFill>
        <p:spPr>
          <a:xfrm>
            <a:off x="6842760" y="2804159"/>
            <a:ext cx="2134984" cy="1648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3452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199" y="206375"/>
            <a:ext cx="7052253" cy="857250"/>
          </a:xfrm>
        </p:spPr>
        <p:txBody>
          <a:bodyPr/>
          <a:lstStyle/>
          <a:p>
            <a:r>
              <a:rPr lang="en-GB" sz="3400"/>
              <a:t>Applied to the service value chain</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4"/>
            <a:ext cx="8520546" cy="3376236"/>
          </a:xfrm>
          <a:noFill/>
          <a:ln w="9525">
            <a:noFill/>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p>
            <a:pPr marL="0" indent="0">
              <a:buNone/>
            </a:pPr>
            <a:r>
              <a:rPr lang="en-GB" b="1" dirty="0"/>
              <a:t>Plan</a:t>
            </a:r>
          </a:p>
          <a:p>
            <a:pPr marL="0" indent="0">
              <a:buNone/>
            </a:pPr>
            <a:r>
              <a:rPr lang="en-GB" sz="1400" dirty="0"/>
              <a:t>Understand current and future skills requirements, and staff turnover</a:t>
            </a:r>
          </a:p>
          <a:p>
            <a:pPr marL="0" indent="0">
              <a:buNone/>
            </a:pPr>
            <a:r>
              <a:rPr lang="en-GB" b="1" dirty="0"/>
              <a:t>Improve</a:t>
            </a:r>
          </a:p>
          <a:p>
            <a:pPr marL="0" indent="0">
              <a:buNone/>
            </a:pPr>
            <a:r>
              <a:rPr lang="en-GB" sz="1400" dirty="0"/>
              <a:t>Continually adapt to meet evolving business needs</a:t>
            </a:r>
          </a:p>
          <a:p>
            <a:pPr marL="0" indent="0">
              <a:buNone/>
            </a:pPr>
            <a:r>
              <a:rPr lang="en-GB" b="1" dirty="0"/>
              <a:t>Engage</a:t>
            </a:r>
          </a:p>
          <a:p>
            <a:pPr marL="0" indent="0">
              <a:buNone/>
            </a:pPr>
            <a:r>
              <a:rPr lang="en-GB" sz="1400" dirty="0"/>
              <a:t>Understand &amp; forecast changing demand for services and how this will impact workforce</a:t>
            </a:r>
          </a:p>
          <a:p>
            <a:pPr marL="0" indent="0">
              <a:buNone/>
            </a:pPr>
            <a:r>
              <a:rPr lang="en-GB" b="1" dirty="0"/>
              <a:t>Design and transition</a:t>
            </a:r>
          </a:p>
          <a:p>
            <a:pPr marL="0" indent="0">
              <a:buNone/>
            </a:pPr>
            <a:r>
              <a:rPr lang="en-GB" sz="1400" dirty="0"/>
              <a:t>Understand competences needed for Agile, DevOps, etc. define training plans</a:t>
            </a:r>
          </a:p>
          <a:p>
            <a:pPr marL="0" indent="0">
              <a:buNone/>
            </a:pPr>
            <a:r>
              <a:rPr lang="en-GB" b="1" dirty="0"/>
              <a:t>Obtain/build</a:t>
            </a:r>
          </a:p>
          <a:p>
            <a:pPr marL="0" indent="0">
              <a:buNone/>
            </a:pPr>
            <a:r>
              <a:rPr lang="en-GB" sz="1400" dirty="0"/>
              <a:t>Training, mentoring, succession planning, recruiting or sourcing skills</a:t>
            </a:r>
          </a:p>
          <a:p>
            <a:pPr marL="0" indent="0">
              <a:buNone/>
            </a:pPr>
            <a:r>
              <a:rPr lang="en-GB" b="1" dirty="0"/>
              <a:t>Deliver and support</a:t>
            </a:r>
          </a:p>
          <a:p>
            <a:pPr marL="0" indent="0">
              <a:buNone/>
            </a:pPr>
            <a:r>
              <a:rPr lang="en-GB" sz="1400" dirty="0"/>
              <a:t>Measure how knowledge, abilities and attitude impact practices</a:t>
            </a:r>
          </a:p>
        </p:txBody>
      </p:sp>
      <p:pic>
        <p:nvPicPr>
          <p:cNvPr id="5" name="Picture 5">
            <a:extLst>
              <a:ext uri="{FF2B5EF4-FFF2-40B4-BE49-F238E27FC236}">
                <a16:creationId xmlns:a16="http://schemas.microsoft.com/office/drawing/2014/main" id="{F13DFAC3-DE8B-7C40-9555-AD758975C5AB}"/>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67021" y="2977644"/>
            <a:ext cx="2310723" cy="1607056"/>
          </a:xfrm>
          <a:prstGeom prst="rect">
            <a:avLst/>
          </a:prstGeom>
        </p:spPr>
      </p:pic>
    </p:spTree>
    <p:extLst>
      <p:ext uri="{BB962C8B-B14F-4D97-AF65-F5344CB8AC3E}">
        <p14:creationId xmlns:p14="http://schemas.microsoft.com/office/powerpoint/2010/main" val="1479390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100"/>
              <a:t>This section has covered how to work with organizational structures and team culture to ensure organizational agility and resilience</a:t>
            </a:r>
          </a:p>
          <a:p>
            <a:r>
              <a:rPr lang="en-GB" sz="1100"/>
              <a:t>Key areas discussed:</a:t>
            </a:r>
          </a:p>
          <a:p>
            <a:pPr marL="0" indent="0">
              <a:buNone/>
            </a:pPr>
            <a:r>
              <a:rPr lang="en-GB" sz="1100" i="1"/>
              <a:t>	- Organization and organizational structures</a:t>
            </a:r>
            <a:br>
              <a:rPr lang="en-GB" sz="1100" i="1"/>
            </a:br>
            <a:r>
              <a:rPr lang="en-GB" sz="1100" i="1"/>
              <a:t>	- Roles, jobs and competencies</a:t>
            </a:r>
          </a:p>
          <a:p>
            <a:pPr marL="0" indent="0">
              <a:buNone/>
            </a:pPr>
            <a:r>
              <a:rPr lang="en-GB" sz="1100" i="1"/>
              <a:t>	- Cooperation and collaboration</a:t>
            </a:r>
          </a:p>
          <a:p>
            <a:pPr marL="0" indent="0">
              <a:buNone/>
            </a:pPr>
            <a:r>
              <a:rPr lang="en-GB" sz="1100" i="1"/>
              <a:t>	- Service mindset and service empathy</a:t>
            </a:r>
          </a:p>
          <a:p>
            <a:pPr marL="0" indent="0">
              <a:buNone/>
            </a:pPr>
            <a:r>
              <a:rPr lang="en-GB" sz="1100" i="1"/>
              <a:t>	- Customer orientation</a:t>
            </a:r>
            <a:endParaRPr lang="en-GB" sz="1100"/>
          </a:p>
          <a:p>
            <a:r>
              <a:rPr lang="en-GB" sz="1100"/>
              <a:t>The value of positive communication and communication principles</a:t>
            </a:r>
            <a:endParaRPr lang="en-GB" sz="700"/>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a:t>Summary</a:t>
            </a:r>
          </a:p>
        </p:txBody>
      </p:sp>
    </p:spTree>
    <p:extLst>
      <p:ext uri="{BB962C8B-B14F-4D97-AF65-F5344CB8AC3E}">
        <p14:creationId xmlns:p14="http://schemas.microsoft.com/office/powerpoint/2010/main" val="3689726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a:latin typeface="Calibri Light" panose="020F0302020204030204" pitchFamily="34" charset="0"/>
                <a:cs typeface="Calibri Light" panose="020F0302020204030204" pitchFamily="34" charset="0"/>
              </a:rPr>
              <a:t>D.	Aligning the goals and KPIs of all individual and groups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a:latin typeface="Calibri Light" panose="020F0302020204030204" pitchFamily="34" charset="0"/>
                <a:cs typeface="Calibri Light" panose="020F0302020204030204" pitchFamily="34" charset="0"/>
              </a:rPr>
              <a:t>C.	 Working together to achieve a shared organizational objective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a:latin typeface="Calibri Light" panose="020F0302020204030204" pitchFamily="34" charset="0"/>
                <a:cs typeface="Calibri Light" panose="020F0302020204030204" pitchFamily="34" charset="0"/>
              </a:rPr>
              <a:t>   Implementing technology to facilitate communication between team members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a:latin typeface="Calibri Light" panose="020F0302020204030204" pitchFamily="34" charset="0"/>
                <a:cs typeface="Calibri Light" panose="020F0302020204030204" pitchFamily="34" charset="0"/>
              </a:rPr>
              <a:t>A.	 Working with others to achieve individual goals</a:t>
            </a:r>
          </a:p>
        </p:txBody>
      </p:sp>
      <p:sp>
        <p:nvSpPr>
          <p:cNvPr id="2" name="Rubrik 1"/>
          <p:cNvSpPr>
            <a:spLocks noGrp="1"/>
          </p:cNvSpPr>
          <p:nvPr>
            <p:ph type="title"/>
          </p:nvPr>
        </p:nvSpPr>
        <p:spPr>
          <a:xfrm>
            <a:off x="457199" y="206375"/>
            <a:ext cx="8686801" cy="857250"/>
          </a:xfrm>
        </p:spPr>
        <p:txBody>
          <a:bodyPr>
            <a:noAutofit/>
          </a:bodyPr>
          <a:lstStyle/>
          <a:p>
            <a:r>
              <a:rPr lang="en-GB" sz="2400">
                <a:solidFill>
                  <a:srgbClr val="FFFFFF"/>
                </a:solidFill>
                <a:latin typeface="Calibri Light" panose="020F0302020204030204" pitchFamily="34" charset="0"/>
                <a:cs typeface="Calibri Light" panose="020F0302020204030204" pitchFamily="34" charset="0"/>
              </a:rPr>
              <a:t>Q: </a:t>
            </a:r>
            <a:r>
              <a:rPr lang="en-GB" sz="2400">
                <a:latin typeface="Calibri Light" panose="020F0302020204030204" pitchFamily="34" charset="0"/>
                <a:cs typeface="Calibri Light" panose="020F0302020204030204" pitchFamily="34" charset="0"/>
              </a:rPr>
              <a:t>Which is the BEST example of team collaboration?</a:t>
            </a:r>
          </a:p>
        </p:txBody>
      </p:sp>
    </p:spTree>
    <p:extLst>
      <p:ext uri="{BB962C8B-B14F-4D97-AF65-F5344CB8AC3E}">
        <p14:creationId xmlns:p14="http://schemas.microsoft.com/office/powerpoint/2010/main" val="12711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Automated interactions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Organizational structure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dirty="0">
                <a:latin typeface="Calibri Light" panose="020F0302020204030204" pitchFamily="34" charset="0"/>
                <a:cs typeface="Calibri Light" panose="020F0302020204030204" pitchFamily="34" charset="0"/>
              </a:rPr>
              <a:t>The value of positive communication</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Employee satisfaction measurement</a:t>
            </a:r>
          </a:p>
        </p:txBody>
      </p:sp>
      <p:sp>
        <p:nvSpPr>
          <p:cNvPr id="2" name="Rubrik 1"/>
          <p:cNvSpPr>
            <a:spLocks noGrp="1"/>
          </p:cNvSpPr>
          <p:nvPr>
            <p:ph type="title"/>
          </p:nvPr>
        </p:nvSpPr>
        <p:spPr>
          <a:xfrm>
            <a:off x="457199" y="124487"/>
            <a:ext cx="8229601" cy="857250"/>
          </a:xfrm>
        </p:spPr>
        <p:txBody>
          <a:bodyPr>
            <a:noAutofit/>
          </a:bodyPr>
          <a:lstStyle/>
          <a:p>
            <a:r>
              <a:rPr lang="en-GB" sz="2000">
                <a:solidFill>
                  <a:srgbClr val="FFFFFF"/>
                </a:solidFill>
                <a:latin typeface="Calibri Light" panose="020F0302020204030204" pitchFamily="34" charset="0"/>
                <a:cs typeface="Calibri Light" panose="020F0302020204030204" pitchFamily="34" charset="0"/>
              </a:rPr>
              <a:t>Q: </a:t>
            </a:r>
            <a:r>
              <a:rPr lang="en-GB" sz="2000">
                <a:latin typeface="Calibri Light" panose="020F0302020204030204" pitchFamily="34" charset="0"/>
                <a:cs typeface="Calibri Light" panose="020F0302020204030204" pitchFamily="34" charset="0"/>
              </a:rPr>
              <a:t>Which concept is concerned with creating good working relationships with other people by considering their intellectual and emotional needs?</a:t>
            </a:r>
            <a:endParaRPr lang="en-GB" sz="2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303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Team culture </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Integration and data sharing</a:t>
            </a:r>
          </a:p>
        </p:txBody>
      </p:sp>
      <p:sp>
        <p:nvSpPr>
          <p:cNvPr id="2" name="Rubrik 1"/>
          <p:cNvSpPr>
            <a:spLocks noGrp="1"/>
          </p:cNvSpPr>
          <p:nvPr>
            <p:ph type="title"/>
          </p:nvPr>
        </p:nvSpPr>
        <p:spPr>
          <a:xfrm>
            <a:off x="457199" y="124487"/>
            <a:ext cx="8229601" cy="857250"/>
          </a:xfrm>
        </p:spPr>
        <p:txBody>
          <a:bodyPr>
            <a:noAutofit/>
          </a:bodyPr>
          <a:lstStyle/>
          <a:p>
            <a:r>
              <a:rPr lang="en-GB" sz="1700">
                <a:solidFill>
                  <a:srgbClr val="FFFFFF"/>
                </a:solidFill>
                <a:latin typeface="Calibri Light" panose="020F0302020204030204" pitchFamily="34" charset="0"/>
                <a:cs typeface="Calibri Light" panose="020F0302020204030204" pitchFamily="34" charset="0"/>
              </a:rPr>
              <a:t>Q: </a:t>
            </a:r>
            <a:r>
              <a:rPr lang="en-GB" sz="1700">
                <a:latin typeface="Calibri Light" panose="020F0302020204030204" pitchFamily="34" charset="0"/>
                <a:cs typeface="Calibri Light" panose="020F0302020204030204" pitchFamily="34" charset="0"/>
              </a:rPr>
              <a:t>An organization has set up an 'ideas' page on an internal website and is encouraging its employees to experiment with different working methods when they experience issues that prevent the achievement of outcomes. Which concept is involved in these changes?</a:t>
            </a:r>
          </a:p>
        </p:txBody>
      </p:sp>
      <p:sp>
        <p:nvSpPr>
          <p:cNvPr id="9" name="AutoShape 4">
            <a:extLst>
              <a:ext uri="{FF2B5EF4-FFF2-40B4-BE49-F238E27FC236}">
                <a16:creationId xmlns:a16="http://schemas.microsoft.com/office/drawing/2014/main" id="{394D8B02-231D-D240-8BD6-15A65629C1F6}"/>
              </a:ext>
            </a:extLst>
          </p:cNvPr>
          <p:cNvSpPr>
            <a:spLocks noChangeArrowheads="1"/>
          </p:cNvSpPr>
          <p:nvPr/>
        </p:nvSpPr>
        <p:spPr bwMode="auto">
          <a:xfrm>
            <a:off x="642910" y="2274750"/>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Advanced analytics</a:t>
            </a:r>
          </a:p>
        </p:txBody>
      </p:sp>
      <p:sp>
        <p:nvSpPr>
          <p:cNvPr id="11" name="AutoShape 4">
            <a:extLst>
              <a:ext uri="{FF2B5EF4-FFF2-40B4-BE49-F238E27FC236}">
                <a16:creationId xmlns:a16="http://schemas.microsoft.com/office/drawing/2014/main" id="{A020070B-5C80-6244-8D88-98BEA36CE482}"/>
              </a:ext>
            </a:extLst>
          </p:cNvPr>
          <p:cNvSpPr>
            <a:spLocks noChangeArrowheads="1"/>
          </p:cNvSpPr>
          <p:nvPr/>
        </p:nvSpPr>
        <p:spPr bwMode="auto">
          <a:xfrm>
            <a:off x="642910" y="3736263"/>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The culture of continual improvement</a:t>
            </a:r>
          </a:p>
        </p:txBody>
      </p:sp>
    </p:spTree>
    <p:extLst>
      <p:ext uri="{BB962C8B-B14F-4D97-AF65-F5344CB8AC3E}">
        <p14:creationId xmlns:p14="http://schemas.microsoft.com/office/powerpoint/2010/main" val="308830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00FA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Designing surveys to baseline employee satisfaction and identify actions </a:t>
            </a:r>
            <a:br>
              <a:rPr lang="en-GB" sz="1600">
                <a:latin typeface="Calibri Light" panose="020F0302020204030204" pitchFamily="34" charset="0"/>
                <a:cs typeface="Calibri Light" panose="020F0302020204030204" pitchFamily="34" charset="0"/>
              </a:rPr>
            </a:br>
            <a:r>
              <a:rPr lang="en-GB" sz="1600">
                <a:latin typeface="Calibri Light" panose="020F0302020204030204" pitchFamily="34" charset="0"/>
                <a:cs typeface="Calibri Light" panose="020F0302020204030204" pitchFamily="34" charset="0"/>
              </a:rPr>
              <a:t>for improvement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Deciding on a model which can help an organization to manage and control </a:t>
            </a:r>
            <a:br>
              <a:rPr lang="en-GB" sz="1600">
                <a:latin typeface="Calibri Light" panose="020F0302020204030204" pitchFamily="34" charset="0"/>
                <a:cs typeface="Calibri Light" panose="020F0302020204030204" pitchFamily="34" charset="0"/>
              </a:rPr>
            </a:br>
            <a:r>
              <a:rPr lang="en-GB" sz="1600">
                <a:latin typeface="Calibri Light" panose="020F0302020204030204" pitchFamily="34" charset="0"/>
                <a:cs typeface="Calibri Light" panose="020F0302020204030204" pitchFamily="34" charset="0"/>
              </a:rPr>
              <a:t>its suppliers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Ensuring that interactions are designed with an understanding of the human </a:t>
            </a:r>
            <a:br>
              <a:rPr lang="en-GB" sz="1600">
                <a:latin typeface="Calibri Light" panose="020F0302020204030204" pitchFamily="34" charset="0"/>
                <a:cs typeface="Calibri Light" panose="020F0302020204030204" pitchFamily="34" charset="0"/>
              </a:rPr>
            </a:br>
            <a:r>
              <a:rPr lang="en-GB" sz="1600">
                <a:latin typeface="Calibri Light" panose="020F0302020204030204" pitchFamily="34" charset="0"/>
                <a:cs typeface="Calibri Light" panose="020F0302020204030204" pitchFamily="34" charset="0"/>
              </a:rPr>
              <a:t>behaviour involved in each step</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Understanding the complexity of data to assess if it will add value</a:t>
            </a:r>
          </a:p>
        </p:txBody>
      </p:sp>
      <p:sp>
        <p:nvSpPr>
          <p:cNvPr id="2" name="Rubrik 1"/>
          <p:cNvSpPr>
            <a:spLocks noGrp="1"/>
          </p:cNvSpPr>
          <p:nvPr>
            <p:ph type="title"/>
          </p:nvPr>
        </p:nvSpPr>
        <p:spPr>
          <a:xfrm>
            <a:off x="457199" y="124487"/>
            <a:ext cx="8220457" cy="899641"/>
          </a:xfrm>
        </p:spPr>
        <p:txBody>
          <a:bodyPr>
            <a:noAutofit/>
          </a:bodyPr>
          <a:lstStyle/>
          <a:p>
            <a:r>
              <a:rPr lang="en-GB" sz="2400">
                <a:solidFill>
                  <a:srgbClr val="FFFFFF"/>
                </a:solidFill>
                <a:latin typeface="Calibri Light" panose="020F0302020204030204" pitchFamily="34" charset="0"/>
                <a:cs typeface="Calibri Light" panose="020F0302020204030204" pitchFamily="34" charset="0"/>
              </a:rPr>
              <a:t>Q: Which is a key aspect of collaboration and workflow?</a:t>
            </a:r>
          </a:p>
        </p:txBody>
      </p:sp>
    </p:spTree>
    <p:extLst>
      <p:ext uri="{BB962C8B-B14F-4D97-AF65-F5344CB8AC3E}">
        <p14:creationId xmlns:p14="http://schemas.microsoft.com/office/powerpoint/2010/main" val="5183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They can only be conducted electronically so have limited application</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They are conducted at several levels formally and informally</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They are typically conducted annually </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They are intended to be conducted across an entire organization </a:t>
            </a:r>
          </a:p>
        </p:txBody>
      </p:sp>
      <p:sp>
        <p:nvSpPr>
          <p:cNvPr id="2" name="Rubrik 1"/>
          <p:cNvSpPr>
            <a:spLocks noGrp="1"/>
          </p:cNvSpPr>
          <p:nvPr>
            <p:ph type="title"/>
          </p:nvPr>
        </p:nvSpPr>
        <p:spPr>
          <a:xfrm>
            <a:off x="457199" y="206375"/>
            <a:ext cx="8686801" cy="857250"/>
          </a:xfrm>
        </p:spPr>
        <p:txBody>
          <a:bodyPr>
            <a:noAutofit/>
          </a:bodyPr>
          <a:lstStyle/>
          <a:p>
            <a:r>
              <a:rPr lang="en-GB" sz="2400" dirty="0">
                <a:solidFill>
                  <a:srgbClr val="FFFFFF"/>
                </a:solidFill>
                <a:latin typeface="Calibri Light" panose="020F0302020204030204" pitchFamily="34" charset="0"/>
                <a:cs typeface="Calibri Light" panose="020F0302020204030204" pitchFamily="34" charset="0"/>
              </a:rPr>
              <a:t>Q: </a:t>
            </a:r>
            <a:r>
              <a:rPr lang="en-GB" sz="2400" dirty="0">
                <a:latin typeface="Calibri Light" panose="020F0302020204030204" pitchFamily="34" charset="0"/>
                <a:cs typeface="Calibri Light" panose="020F0302020204030204" pitchFamily="34" charset="0"/>
              </a:rPr>
              <a:t>Which statement about employee surveys is CORRECT?</a:t>
            </a:r>
          </a:p>
        </p:txBody>
      </p:sp>
    </p:spTree>
    <p:extLst>
      <p:ext uri="{BB962C8B-B14F-4D97-AF65-F5344CB8AC3E}">
        <p14:creationId xmlns:p14="http://schemas.microsoft.com/office/powerpoint/2010/main" val="316803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477320C6-B723-8049-946B-BD6BBF411F56}"/>
              </a:ext>
            </a:extLst>
          </p:cNvPr>
          <p:cNvSpPr>
            <a:spLocks noGrp="1"/>
          </p:cNvSpPr>
          <p:nvPr>
            <p:ph type="body" sz="quarter" idx="10"/>
          </p:nvPr>
        </p:nvSpPr>
        <p:spPr>
          <a:xfrm>
            <a:off x="2609850" y="1108938"/>
            <a:ext cx="4819650" cy="3171825"/>
          </a:xfrm>
        </p:spPr>
        <p:txBody>
          <a:bodyPr/>
          <a:lstStyle/>
          <a:p>
            <a:pPr marL="0" indent="0">
              <a:buNone/>
            </a:pPr>
            <a:r>
              <a:rPr lang="en-GB" sz="1400" dirty="0"/>
              <a:t>Day 1:</a:t>
            </a:r>
          </a:p>
          <a:p>
            <a:pPr>
              <a:buFont typeface="Wingdings" pitchFamily="2" charset="2"/>
              <a:buChar char="ü"/>
            </a:pPr>
            <a:r>
              <a:rPr lang="en-GB" sz="1400" dirty="0"/>
              <a:t>ITIL 4 Foundation recap</a:t>
            </a:r>
          </a:p>
          <a:p>
            <a:pPr>
              <a:buFont typeface="Wingdings" pitchFamily="2" charset="2"/>
              <a:buChar char="ü"/>
            </a:pPr>
            <a:r>
              <a:rPr lang="en-GB" sz="1400" dirty="0"/>
              <a:t>The evolution of professionalism in IT and service management</a:t>
            </a:r>
          </a:p>
          <a:p>
            <a:pPr>
              <a:buFont typeface="Arial" panose="020B0604020202020204" pitchFamily="34" charset="0"/>
              <a:buChar char="•"/>
            </a:pPr>
            <a:r>
              <a:rPr lang="en-GB" sz="1400" dirty="0"/>
              <a:t>Using information and technology to create, deliver, and support services</a:t>
            </a:r>
          </a:p>
          <a:p>
            <a:pPr marL="0" indent="0">
              <a:buNone/>
            </a:pPr>
            <a:r>
              <a:rPr lang="en-GB" sz="1400" dirty="0"/>
              <a:t>Day 2:</a:t>
            </a:r>
          </a:p>
          <a:p>
            <a:pPr>
              <a:buFont typeface="Arial" panose="020B0604020202020204" pitchFamily="34" charset="0"/>
              <a:buChar char="•"/>
            </a:pPr>
            <a:r>
              <a:rPr lang="en-GB" sz="1400" dirty="0"/>
              <a:t>Value streams to create, deliver, and support services</a:t>
            </a:r>
          </a:p>
          <a:p>
            <a:pPr>
              <a:buFont typeface="Arial" panose="020B0604020202020204" pitchFamily="34" charset="0"/>
              <a:buChar char="•"/>
            </a:pPr>
            <a:r>
              <a:rPr lang="en-GB" sz="1400" dirty="0"/>
              <a:t>Prioritizing and managing work</a:t>
            </a:r>
          </a:p>
          <a:p>
            <a:pPr>
              <a:buFont typeface="Arial" panose="020B0604020202020204" pitchFamily="34" charset="0"/>
              <a:buChar char="•"/>
            </a:pPr>
            <a:r>
              <a:rPr lang="en-GB" sz="1400" dirty="0"/>
              <a:t>How ITIL practices contribute to value streams</a:t>
            </a:r>
          </a:p>
          <a:p>
            <a:pPr marL="0" indent="0">
              <a:buNone/>
            </a:pPr>
            <a:r>
              <a:rPr lang="en-GB" sz="1400" dirty="0"/>
              <a:t>Day 3:</a:t>
            </a:r>
          </a:p>
          <a:p>
            <a:pPr>
              <a:buFont typeface="Arial" panose="020B0604020202020204" pitchFamily="34" charset="0"/>
              <a:buChar char="•"/>
            </a:pPr>
            <a:r>
              <a:rPr lang="en-GB" sz="1400" dirty="0"/>
              <a:t>How ITIL practices contribute to value streams</a:t>
            </a:r>
          </a:p>
          <a:p>
            <a:pPr>
              <a:buFont typeface="Arial" panose="020B0604020202020204" pitchFamily="34" charset="0"/>
              <a:buChar char="•"/>
            </a:pPr>
            <a:r>
              <a:rPr lang="en-GB" sz="1400" dirty="0"/>
              <a:t>Exam preparation</a:t>
            </a:r>
          </a:p>
        </p:txBody>
      </p:sp>
    </p:spTree>
    <p:extLst>
      <p:ext uri="{BB962C8B-B14F-4D97-AF65-F5344CB8AC3E}">
        <p14:creationId xmlns:p14="http://schemas.microsoft.com/office/powerpoint/2010/main" val="415751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dirty="0"/>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dirty="0"/>
              <a:t>This section will focus on validating the ITIL 4 Foundation concepts that are prerequisites for this training. Key areas covered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p:txBody>
          <a:bodyPr>
            <a:normAutofit/>
          </a:bodyPr>
          <a:lstStyle/>
          <a:p>
            <a:pPr>
              <a:buFont typeface="Arial" panose="020B0604020202020204" pitchFamily="34" charset="0"/>
              <a:buChar char="•"/>
            </a:pPr>
            <a:r>
              <a:rPr lang="en-GB" dirty="0"/>
              <a:t>Basic terms and definitions such as:</a:t>
            </a:r>
          </a:p>
          <a:p>
            <a:pPr lvl="1">
              <a:buFont typeface="Arial" panose="020B0604020202020204" pitchFamily="34" charset="0"/>
              <a:buChar char="•"/>
            </a:pPr>
            <a:r>
              <a:rPr lang="en-GB" dirty="0"/>
              <a:t>Provider and Consumer</a:t>
            </a:r>
          </a:p>
          <a:p>
            <a:pPr lvl="1">
              <a:buFont typeface="Arial" panose="020B0604020202020204" pitchFamily="34" charset="0"/>
              <a:buChar char="•"/>
            </a:pPr>
            <a:r>
              <a:rPr lang="en-GB" dirty="0"/>
              <a:t>Service and Products</a:t>
            </a:r>
          </a:p>
          <a:p>
            <a:pPr lvl="1">
              <a:buFont typeface="Arial" panose="020B0604020202020204" pitchFamily="34" charset="0"/>
              <a:buChar char="•"/>
            </a:pPr>
            <a:r>
              <a:rPr lang="en-GB" dirty="0"/>
              <a:t>Service management</a:t>
            </a:r>
          </a:p>
          <a:p>
            <a:pPr lvl="1">
              <a:buFont typeface="Arial" panose="020B0604020202020204" pitchFamily="34" charset="0"/>
              <a:buChar char="•"/>
            </a:pPr>
            <a:r>
              <a:rPr lang="en-GB" dirty="0"/>
              <a:t>Service relationship management</a:t>
            </a:r>
          </a:p>
          <a:p>
            <a:pPr lvl="1">
              <a:buFont typeface="Arial" panose="020B0604020202020204" pitchFamily="34" charset="0"/>
              <a:buChar char="•"/>
            </a:pPr>
            <a:r>
              <a:rPr lang="en-GB" dirty="0"/>
              <a:t>Value; Outcome, Cost and Risk</a:t>
            </a:r>
          </a:p>
          <a:p>
            <a:pPr lvl="1">
              <a:buFont typeface="Arial" panose="020B0604020202020204" pitchFamily="34" charset="0"/>
              <a:buChar char="•"/>
            </a:pPr>
            <a:r>
              <a:rPr lang="en-GB" dirty="0"/>
              <a:t>Utility and Warranty</a:t>
            </a:r>
          </a:p>
          <a:p>
            <a:pPr>
              <a:buFont typeface="Arial" panose="020B0604020202020204" pitchFamily="34" charset="0"/>
              <a:buChar char="•"/>
            </a:pPr>
            <a:r>
              <a:rPr lang="en-GB" dirty="0"/>
              <a:t>The four dimensions model</a:t>
            </a:r>
          </a:p>
          <a:p>
            <a:pPr marL="0" indent="0">
              <a:buNone/>
            </a:pPr>
            <a:endParaRPr lang="en-GB" dirty="0"/>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631156"/>
            <a:ext cx="4332718" cy="2963466"/>
          </a:xfrm>
        </p:spPr>
        <p:txBody>
          <a:bodyPr>
            <a:normAutofit/>
          </a:bodyPr>
          <a:lstStyle/>
          <a:p>
            <a:pPr>
              <a:spcBef>
                <a:spcPct val="30000"/>
              </a:spcBef>
              <a:buFont typeface="Arial" panose="020B0604020202020204" pitchFamily="34" charset="0"/>
              <a:buChar char="•"/>
              <a:defRPr/>
            </a:pPr>
            <a:r>
              <a:rPr lang="en-GB" dirty="0"/>
              <a:t>The ITIL service value system (SVS)</a:t>
            </a:r>
          </a:p>
          <a:p>
            <a:pPr>
              <a:spcBef>
                <a:spcPct val="30000"/>
              </a:spcBef>
              <a:buFont typeface="Arial" panose="020B0604020202020204" pitchFamily="34" charset="0"/>
              <a:buChar char="•"/>
              <a:defRPr/>
            </a:pPr>
            <a:r>
              <a:rPr lang="en-GB" dirty="0"/>
              <a:t>The ITIL guiding principles</a:t>
            </a:r>
          </a:p>
          <a:p>
            <a:pPr>
              <a:spcBef>
                <a:spcPct val="30000"/>
              </a:spcBef>
              <a:buFont typeface="Arial" panose="020B0604020202020204" pitchFamily="34" charset="0"/>
              <a:buChar char="•"/>
              <a:defRPr/>
            </a:pPr>
            <a:r>
              <a:rPr lang="en-GB" dirty="0"/>
              <a:t>Governance</a:t>
            </a:r>
          </a:p>
          <a:p>
            <a:pPr lvl="0">
              <a:spcBef>
                <a:spcPct val="30000"/>
              </a:spcBef>
              <a:buFont typeface="Arial" panose="020B0604020202020204" pitchFamily="34" charset="0"/>
              <a:buChar char="•"/>
              <a:defRPr/>
            </a:pPr>
            <a:r>
              <a:rPr lang="en-GB" dirty="0"/>
              <a:t>The ITIL service value chain</a:t>
            </a:r>
          </a:p>
          <a:p>
            <a:pPr lvl="0">
              <a:spcBef>
                <a:spcPct val="30000"/>
              </a:spcBef>
              <a:buFont typeface="Arial" panose="020B0604020202020204" pitchFamily="34" charset="0"/>
              <a:buChar char="•"/>
              <a:defRPr/>
            </a:pPr>
            <a:r>
              <a:rPr lang="en-GB" dirty="0"/>
              <a:t>The ITIL management practices</a:t>
            </a:r>
          </a:p>
          <a:p>
            <a:pPr lvl="0">
              <a:spcBef>
                <a:spcPct val="30000"/>
              </a:spcBef>
              <a:buFont typeface="Arial" panose="020B0604020202020204" pitchFamily="34" charset="0"/>
              <a:buChar char="•"/>
              <a:defRPr/>
            </a:pPr>
            <a:r>
              <a:rPr lang="en-GB" dirty="0"/>
              <a:t>Continual improvement</a:t>
            </a:r>
          </a:p>
          <a:p>
            <a:pPr lvl="0">
              <a:spcBef>
                <a:spcPct val="30000"/>
              </a:spcBef>
              <a:buFont typeface="Arial" panose="020B0604020202020204" pitchFamily="34" charset="0"/>
              <a:buChar char="•"/>
              <a:defRPr/>
            </a:pPr>
            <a:r>
              <a:rPr lang="en-GB" dirty="0"/>
              <a:t>…</a:t>
            </a:r>
          </a:p>
        </p:txBody>
      </p:sp>
    </p:spTree>
    <p:extLst>
      <p:ext uri="{BB962C8B-B14F-4D97-AF65-F5344CB8AC3E}">
        <p14:creationId xmlns:p14="http://schemas.microsoft.com/office/powerpoint/2010/main" val="1180913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51335"/>
            <a:ext cx="8520544" cy="479822"/>
          </a:xfrm>
        </p:spPr>
        <p:txBody>
          <a:bodyPr/>
          <a:lstStyle/>
          <a:p>
            <a:r>
              <a:rPr lang="en-GB" b="0"/>
              <a:t>This section will focus on the different technologies and tools needed to create, deliver, and support services. Key areas covered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57200" y="1738736"/>
            <a:ext cx="4040188" cy="2963466"/>
          </a:xfrm>
        </p:spPr>
        <p:txBody>
          <a:bodyPr>
            <a:normAutofit/>
          </a:bodyPr>
          <a:lstStyle/>
          <a:p>
            <a:pPr>
              <a:buFont typeface="Arial" panose="020B0604020202020204" pitchFamily="34" charset="0"/>
              <a:buChar char="•"/>
            </a:pPr>
            <a:r>
              <a:rPr lang="en-GB" dirty="0"/>
              <a:t>Integration and data sharing</a:t>
            </a:r>
          </a:p>
          <a:p>
            <a:pPr>
              <a:buFont typeface="Arial" panose="020B0604020202020204" pitchFamily="34" charset="0"/>
              <a:buChar char="•"/>
            </a:pPr>
            <a:r>
              <a:rPr lang="en-GB" dirty="0"/>
              <a:t>Reporting and advanced analytics</a:t>
            </a:r>
          </a:p>
          <a:p>
            <a:pPr>
              <a:buFont typeface="Arial" panose="020B0604020202020204" pitchFamily="34" charset="0"/>
              <a:buChar char="•"/>
            </a:pPr>
            <a:r>
              <a:rPr lang="en-GB" dirty="0"/>
              <a:t>Collaboration and workflow</a:t>
            </a:r>
          </a:p>
          <a:p>
            <a:pPr>
              <a:spcBef>
                <a:spcPct val="30000"/>
              </a:spcBef>
              <a:buFont typeface="Arial" panose="020B0604020202020204" pitchFamily="34" charset="0"/>
              <a:buChar char="•"/>
              <a:defRPr/>
            </a:pPr>
            <a:r>
              <a:rPr lang="en-GB" dirty="0"/>
              <a:t>Robotic process automation (RPA)</a:t>
            </a:r>
          </a:p>
          <a:p>
            <a:pPr lvl="0">
              <a:spcBef>
                <a:spcPct val="30000"/>
              </a:spcBef>
              <a:buFont typeface="Arial" panose="020B0604020202020204" pitchFamily="34" charset="0"/>
              <a:buChar char="•"/>
              <a:defRPr/>
            </a:pPr>
            <a:r>
              <a:rPr lang="en-GB" dirty="0"/>
              <a:t>Artificial intelligence</a:t>
            </a:r>
          </a:p>
          <a:p>
            <a:pPr>
              <a:buFont typeface="Arial" panose="020B0604020202020204" pitchFamily="34" charset="0"/>
              <a:buChar char="•"/>
            </a:pPr>
            <a:endParaRPr lang="en-GB" dirty="0"/>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4645026" y="1738736"/>
            <a:ext cx="4332718" cy="2963466"/>
          </a:xfrm>
        </p:spPr>
        <p:txBody>
          <a:bodyPr>
            <a:normAutofit/>
          </a:bodyPr>
          <a:lstStyle/>
          <a:p>
            <a:pPr lvl="0">
              <a:spcBef>
                <a:spcPct val="30000"/>
              </a:spcBef>
              <a:buFont typeface="Arial" panose="020B0604020202020204" pitchFamily="34" charset="0"/>
              <a:buChar char="•"/>
              <a:defRPr/>
            </a:pPr>
            <a:r>
              <a:rPr lang="en-GB" dirty="0"/>
              <a:t>Machine learning</a:t>
            </a:r>
          </a:p>
          <a:p>
            <a:pPr lvl="0">
              <a:spcBef>
                <a:spcPct val="30000"/>
              </a:spcBef>
              <a:buFont typeface="Arial" panose="020B0604020202020204" pitchFamily="34" charset="0"/>
              <a:buChar char="•"/>
              <a:defRPr/>
            </a:pPr>
            <a:r>
              <a:rPr lang="en-GB" dirty="0"/>
              <a:t>Continuous integration, continuous delivery, and continuous deployment</a:t>
            </a:r>
          </a:p>
          <a:p>
            <a:pPr lvl="0">
              <a:spcBef>
                <a:spcPct val="30000"/>
              </a:spcBef>
              <a:buFont typeface="Arial" panose="020B0604020202020204" pitchFamily="34" charset="0"/>
              <a:buChar char="•"/>
              <a:defRPr/>
            </a:pPr>
            <a:r>
              <a:rPr lang="en-GB" dirty="0"/>
              <a:t>The value of an effective information model</a:t>
            </a:r>
          </a:p>
          <a:p>
            <a:pPr lvl="0">
              <a:spcBef>
                <a:spcPct val="30000"/>
              </a:spcBef>
              <a:buFont typeface="Arial" panose="020B0604020202020204" pitchFamily="34" charset="0"/>
              <a:buChar char="•"/>
              <a:defRPr/>
            </a:pPr>
            <a:r>
              <a:rPr lang="en-GB" dirty="0"/>
              <a:t>Automation of service management</a:t>
            </a: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1608387" y="4029405"/>
            <a:ext cx="6007396" cy="5652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GB"/>
              <a:t>“Technology and tools are useful and powerful </a:t>
            </a:r>
            <a:br>
              <a:rPr lang="en-GB"/>
            </a:br>
            <a:r>
              <a:rPr lang="en-GB"/>
              <a:t>when they are your servant and not your master.” </a:t>
            </a:r>
            <a:r>
              <a:rPr lang="en-GB" i="1"/>
              <a:t>Steven Covey</a:t>
            </a:r>
            <a:endParaRPr lang="en-US"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2715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a:t>Integration and data sharing</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idx="1"/>
          </p:nvPr>
        </p:nvSpPr>
        <p:spPr>
          <a:xfrm>
            <a:off x="457200" y="919629"/>
            <a:ext cx="8229600" cy="3394075"/>
          </a:xfrm>
        </p:spPr>
        <p:txBody>
          <a:bodyPr/>
          <a:lstStyle/>
          <a:p>
            <a:pPr marL="0" indent="0">
              <a:buNone/>
            </a:pPr>
            <a:r>
              <a:rPr lang="en-GB" dirty="0"/>
              <a:t>Service design frequently relies upon integration between multiple systems, and in such cases it is important to understand the different levels at which integration may be modelled. For example: </a:t>
            </a:r>
          </a:p>
          <a:p>
            <a:pPr marL="0" indent="0">
              <a:buNone/>
            </a:pPr>
            <a:endParaRPr lang="en-GB" sz="500" dirty="0"/>
          </a:p>
          <a:p>
            <a:pPr>
              <a:buFont typeface="Arial" panose="020B0604020202020204" pitchFamily="34" charset="0"/>
              <a:buChar char="•"/>
            </a:pPr>
            <a:r>
              <a:rPr lang="en-GB" b="1" dirty="0"/>
              <a:t>Application - </a:t>
            </a:r>
            <a:r>
              <a:rPr lang="en-GB" dirty="0"/>
              <a:t>Applications are made to interact with each other</a:t>
            </a:r>
          </a:p>
          <a:p>
            <a:pPr>
              <a:buFont typeface="Arial" panose="020B0604020202020204" pitchFamily="34" charset="0"/>
              <a:buChar char="•"/>
            </a:pPr>
            <a:r>
              <a:rPr lang="en-GB" b="1" dirty="0"/>
              <a:t>Enterprise - </a:t>
            </a:r>
            <a:r>
              <a:rPr lang="en-GB" dirty="0"/>
              <a:t>Integrated applications are aligned to provide value </a:t>
            </a:r>
          </a:p>
          <a:p>
            <a:pPr>
              <a:buFont typeface="Arial" panose="020B0604020202020204" pitchFamily="34" charset="0"/>
              <a:buChar char="•"/>
            </a:pPr>
            <a:r>
              <a:rPr lang="en-GB" b="1" dirty="0"/>
              <a:t>Business - </a:t>
            </a:r>
            <a:r>
              <a:rPr lang="en-GB" dirty="0"/>
              <a:t>Existing business services are aligned.</a:t>
            </a:r>
          </a:p>
          <a:p>
            <a:pPr marL="0" indent="0">
              <a:buNone/>
            </a:pPr>
            <a:endParaRPr lang="en-GB" sz="500" dirty="0"/>
          </a:p>
          <a:p>
            <a:pPr marL="0" indent="0">
              <a:buNone/>
            </a:pPr>
            <a:r>
              <a:rPr lang="en-GB" dirty="0"/>
              <a:t>A number of integration methodologies have evolved over time, each having specific goals. Selection of an integration methodology requires the consideration of multiple factors. </a:t>
            </a:r>
            <a:endParaRPr lang="en-GB" sz="500" dirty="0"/>
          </a:p>
          <a:p>
            <a:pPr marL="0" indent="0">
              <a:buNone/>
            </a:pPr>
            <a:r>
              <a:rPr lang="en-GB" dirty="0"/>
              <a:t>Good integration enables and reinforces the processes which underpin the delivery of value. For integration to be effective, it must be based on a clear understanding of the stakeholders affected by the integration, and designed to support their work methods and needs. </a:t>
            </a:r>
          </a:p>
          <a:p>
            <a:pPr marL="0" indent="0">
              <a:buNone/>
            </a:pPr>
            <a:endParaRPr lang="en-GB" dirty="0"/>
          </a:p>
          <a:p>
            <a:endParaRPr lang="en-GB" dirty="0"/>
          </a:p>
        </p:txBody>
      </p:sp>
    </p:spTree>
    <p:extLst>
      <p:ext uri="{BB962C8B-B14F-4D97-AF65-F5344CB8AC3E}">
        <p14:creationId xmlns:p14="http://schemas.microsoft.com/office/powerpoint/2010/main" val="1069560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98BB1-ABCB-184D-AF4B-9C46E89C38E4}"/>
              </a:ext>
            </a:extLst>
          </p:cNvPr>
          <p:cNvSpPr>
            <a:spLocks noGrp="1"/>
          </p:cNvSpPr>
          <p:nvPr>
            <p:ph type="title"/>
          </p:nvPr>
        </p:nvSpPr>
        <p:spPr/>
        <p:txBody>
          <a:bodyPr/>
          <a:lstStyle/>
          <a:p>
            <a:r>
              <a:rPr lang="en-GB"/>
              <a:t>Integration topologies</a:t>
            </a:r>
          </a:p>
        </p:txBody>
      </p:sp>
      <p:sp>
        <p:nvSpPr>
          <p:cNvPr id="3" name="Platshållare för innehåll 2">
            <a:extLst>
              <a:ext uri="{FF2B5EF4-FFF2-40B4-BE49-F238E27FC236}">
                <a16:creationId xmlns:a16="http://schemas.microsoft.com/office/drawing/2014/main" id="{5DAEA1E8-0D17-4047-9E7F-8BB42E68DA69}"/>
              </a:ext>
            </a:extLst>
          </p:cNvPr>
          <p:cNvSpPr>
            <a:spLocks noGrp="1"/>
          </p:cNvSpPr>
          <p:nvPr>
            <p:ph idx="1"/>
          </p:nvPr>
        </p:nvSpPr>
        <p:spPr>
          <a:xfrm>
            <a:off x="457198" y="1208463"/>
            <a:ext cx="8520545" cy="3394075"/>
          </a:xfrm>
        </p:spPr>
        <p:txBody>
          <a:bodyPr/>
          <a:lstStyle/>
          <a:p>
            <a:pPr marL="0" indent="0">
              <a:buNone/>
            </a:pPr>
            <a:r>
              <a:rPr lang="en-GB" dirty="0"/>
              <a:t>Integration design requires an understanding and consideration of the different topographical approaches to integrating multiple systems. </a:t>
            </a:r>
          </a:p>
          <a:p>
            <a:pPr marL="0" indent="0">
              <a:buNone/>
            </a:pPr>
            <a:endParaRPr lang="en-GB" sz="500" dirty="0"/>
          </a:p>
          <a:p>
            <a:pPr marL="0" indent="0">
              <a:buNone/>
            </a:pPr>
            <a:r>
              <a:rPr lang="en-GB" dirty="0"/>
              <a:t>There are two generally accepted topologies:</a:t>
            </a:r>
          </a:p>
          <a:p>
            <a:pPr marL="0" indent="0">
              <a:buNone/>
            </a:pPr>
            <a:endParaRPr lang="en-GB" sz="500" i="1" dirty="0"/>
          </a:p>
          <a:p>
            <a:pPr marL="0" indent="0">
              <a:buNone/>
            </a:pPr>
            <a:r>
              <a:rPr lang="en-GB" b="1" i="1" dirty="0"/>
              <a:t>Point-to-point </a:t>
            </a:r>
            <a:r>
              <a:rPr lang="en-GB" dirty="0"/>
              <a:t>integration involves directly linking pairs of systems. This may be suitable for simple services with a small number of integrated systems. There are, however, drawbacks with this approach:</a:t>
            </a:r>
          </a:p>
          <a:p>
            <a:pPr marL="171450" indent="-171450">
              <a:buFont typeface="Arial" panose="020B0604020202020204" pitchFamily="34" charset="0"/>
              <a:buChar char="•"/>
            </a:pPr>
            <a:r>
              <a:rPr lang="en-GB" sz="1400" dirty="0"/>
              <a:t>The number of connections grows quickly in proportion to the number of integrated systems</a:t>
            </a:r>
          </a:p>
          <a:p>
            <a:pPr marL="171450" indent="-171450">
              <a:buFont typeface="Arial" panose="020B0604020202020204" pitchFamily="34" charset="0"/>
              <a:buChar char="•"/>
            </a:pPr>
            <a:r>
              <a:rPr lang="en-GB" sz="1400" dirty="0"/>
              <a:t>The number of different integration protocols and methods may be high, increasing complexity.</a:t>
            </a:r>
          </a:p>
          <a:p>
            <a:pPr marL="0" indent="0">
              <a:buNone/>
            </a:pPr>
            <a:endParaRPr lang="en-GB" sz="500" i="1" dirty="0"/>
          </a:p>
          <a:p>
            <a:pPr marL="0" indent="0">
              <a:buNone/>
            </a:pPr>
            <a:r>
              <a:rPr lang="en-GB" b="1" i="1" dirty="0"/>
              <a:t>Publish–subscribe </a:t>
            </a:r>
            <a:r>
              <a:rPr lang="en-GB" dirty="0"/>
              <a:t>is an alternative topology in which messages are published by systems to an event broker, which forwards the message to the systems that have been designated as its recipients. </a:t>
            </a:r>
          </a:p>
        </p:txBody>
      </p:sp>
    </p:spTree>
    <p:extLst>
      <p:ext uri="{BB962C8B-B14F-4D97-AF65-F5344CB8AC3E}">
        <p14:creationId xmlns:p14="http://schemas.microsoft.com/office/powerpoint/2010/main" val="1909107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48DB14-F138-CD4D-9784-0CA052BC782F}"/>
              </a:ext>
            </a:extLst>
          </p:cNvPr>
          <p:cNvSpPr>
            <a:spLocks noGrp="1"/>
          </p:cNvSpPr>
          <p:nvPr>
            <p:ph type="title"/>
          </p:nvPr>
        </p:nvSpPr>
        <p:spPr/>
        <p:txBody>
          <a:bodyPr/>
          <a:lstStyle/>
          <a:p>
            <a:r>
              <a:rPr lang="en-GB"/>
              <a:t>Integration approaches</a:t>
            </a:r>
          </a:p>
        </p:txBody>
      </p:sp>
      <p:sp>
        <p:nvSpPr>
          <p:cNvPr id="3" name="Platshållare för innehåll 2">
            <a:extLst>
              <a:ext uri="{FF2B5EF4-FFF2-40B4-BE49-F238E27FC236}">
                <a16:creationId xmlns:a16="http://schemas.microsoft.com/office/drawing/2014/main" id="{59592DB4-C3D4-5040-9A60-093CE16E43EF}"/>
              </a:ext>
            </a:extLst>
          </p:cNvPr>
          <p:cNvSpPr>
            <a:spLocks noGrp="1"/>
          </p:cNvSpPr>
          <p:nvPr>
            <p:ph idx="1"/>
          </p:nvPr>
        </p:nvSpPr>
        <p:spPr>
          <a:xfrm>
            <a:off x="457198" y="1134321"/>
            <a:ext cx="8520545" cy="3394075"/>
          </a:xfrm>
        </p:spPr>
        <p:txBody>
          <a:bodyPr>
            <a:noAutofit/>
          </a:bodyPr>
          <a:lstStyle/>
          <a:p>
            <a:pPr marL="0" indent="0">
              <a:buNone/>
            </a:pPr>
            <a:r>
              <a:rPr lang="en-GB" sz="1400" b="1" dirty="0"/>
              <a:t>Big bang </a:t>
            </a:r>
          </a:p>
          <a:p>
            <a:pPr marL="0" indent="0">
              <a:buNone/>
            </a:pPr>
            <a:r>
              <a:rPr lang="en-GB" sz="1300" dirty="0"/>
              <a:t>A ‘big bang’ approach involves the delivery of every integration at once. This has potential benefits for testing because the entire system is in place prior to a live roll-out. The approach is suited to simple service implementations with fewer integrated systems and simpler, lower-risk integration. </a:t>
            </a:r>
            <a:endParaRPr lang="en-GB" sz="1000" dirty="0"/>
          </a:p>
          <a:p>
            <a:pPr marL="0" indent="0">
              <a:buNone/>
            </a:pPr>
            <a:r>
              <a:rPr lang="en-GB" sz="1400" b="1" dirty="0"/>
              <a:t>Incremental delivery </a:t>
            </a:r>
          </a:p>
          <a:p>
            <a:pPr marL="0" indent="0">
              <a:buNone/>
            </a:pPr>
            <a:r>
              <a:rPr lang="en-GB" sz="1300" dirty="0"/>
              <a:t>Incremental delivery is a more Agile approach for the integration of multiple components in which new integrations are introduced separately in a pre-defined order. It reduces the scale of each individual delivery into production. This approach can be used in most circumstances. Nevertheless, because the overall service remains incomplete until each integration is in place, service testing may require extensive simulation to account for undelivered elements. There may also be a heavy regression test burden. </a:t>
            </a:r>
            <a:endParaRPr lang="en-GB" sz="1000" b="1" dirty="0"/>
          </a:p>
          <a:p>
            <a:pPr marL="0" indent="0">
              <a:buNone/>
            </a:pPr>
            <a:r>
              <a:rPr lang="en-GB" sz="1400" b="1" dirty="0"/>
              <a:t>Direct integration with the (value) stream </a:t>
            </a:r>
          </a:p>
          <a:p>
            <a:pPr marL="0" indent="0">
              <a:buNone/>
            </a:pPr>
            <a:r>
              <a:rPr lang="en-GB" sz="1300" dirty="0"/>
              <a:t>Direct integration allows individual integrations to be deployed as soon as they are ready. This provides greater agility and enables rapid initial progress, as with incremental delivery. The approach may necessitate significant simulation to facilitate adequate testing. Global tests of the entire service, and even of the subsets of functional chains within it, can only be run late. </a:t>
            </a:r>
          </a:p>
        </p:txBody>
      </p:sp>
      <p:sp>
        <p:nvSpPr>
          <p:cNvPr id="5" name="textruta 4">
            <a:extLst>
              <a:ext uri="{FF2B5EF4-FFF2-40B4-BE49-F238E27FC236}">
                <a16:creationId xmlns:a16="http://schemas.microsoft.com/office/drawing/2014/main" id="{C3E3AB96-A0D2-8448-AABA-2DECD111A454}"/>
              </a:ext>
            </a:extLst>
          </p:cNvPr>
          <p:cNvSpPr txBox="1"/>
          <p:nvPr/>
        </p:nvSpPr>
        <p:spPr>
          <a:xfrm>
            <a:off x="1378857" y="1422400"/>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429377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26F54F-4CBF-9C4D-BD94-F80D0EF56781}"/>
              </a:ext>
            </a:extLst>
          </p:cNvPr>
          <p:cNvSpPr>
            <a:spLocks noGrp="1"/>
          </p:cNvSpPr>
          <p:nvPr>
            <p:ph type="title"/>
          </p:nvPr>
        </p:nvSpPr>
        <p:spPr/>
        <p:txBody>
          <a:bodyPr>
            <a:normAutofit fontScale="90000"/>
          </a:bodyPr>
          <a:lstStyle/>
          <a:p>
            <a:r>
              <a:rPr lang="en-GB"/>
              <a:t>Reporting and advanced analytics</a:t>
            </a:r>
          </a:p>
        </p:txBody>
      </p:sp>
      <p:sp>
        <p:nvSpPr>
          <p:cNvPr id="3" name="Platshållare för innehåll 2">
            <a:extLst>
              <a:ext uri="{FF2B5EF4-FFF2-40B4-BE49-F238E27FC236}">
                <a16:creationId xmlns:a16="http://schemas.microsoft.com/office/drawing/2014/main" id="{8F2F10D5-736B-2246-8BB7-0384DDE3026D}"/>
              </a:ext>
            </a:extLst>
          </p:cNvPr>
          <p:cNvSpPr>
            <a:spLocks noGrp="1"/>
          </p:cNvSpPr>
          <p:nvPr>
            <p:ph idx="1"/>
          </p:nvPr>
        </p:nvSpPr>
        <p:spPr>
          <a:xfrm>
            <a:off x="457198" y="1208463"/>
            <a:ext cx="8520545" cy="3394075"/>
          </a:xfrm>
        </p:spPr>
        <p:txBody>
          <a:bodyPr>
            <a:noAutofit/>
          </a:bodyPr>
          <a:lstStyle/>
          <a:p>
            <a:pPr marL="0" indent="0">
              <a:buNone/>
            </a:pPr>
            <a:r>
              <a:rPr lang="en-GB" dirty="0"/>
              <a:t>Advanced analytics is the autonomous or semi-autonomous examination of data or content using high-level techniques and tools. These go beyond traditional business intelligence to discover new or deep insights, make predictions, or generate recommendations. </a:t>
            </a:r>
          </a:p>
          <a:p>
            <a:pPr marL="0" indent="0">
              <a:buNone/>
            </a:pPr>
            <a:endParaRPr lang="en-GB" sz="1200" dirty="0"/>
          </a:p>
          <a:p>
            <a:pPr marL="0" indent="0">
              <a:buNone/>
            </a:pPr>
            <a:r>
              <a:rPr lang="en-GB" dirty="0"/>
              <a:t>Some advanced analytic techniques are: </a:t>
            </a:r>
          </a:p>
          <a:p>
            <a:pPr>
              <a:buFont typeface="Arial" panose="020B0604020202020204" pitchFamily="34" charset="0"/>
              <a:buChar char="•"/>
            </a:pPr>
            <a:r>
              <a:rPr lang="en-GB" dirty="0"/>
              <a:t> complex event processing			</a:t>
            </a:r>
          </a:p>
          <a:p>
            <a:pPr>
              <a:buFont typeface="Arial" panose="020B0604020202020204" pitchFamily="34" charset="0"/>
              <a:buChar char="•"/>
            </a:pPr>
            <a:r>
              <a:rPr lang="en-GB" dirty="0"/>
              <a:t> data/text mining					</a:t>
            </a:r>
          </a:p>
          <a:p>
            <a:pPr>
              <a:buFont typeface="Arial" panose="020B0604020202020204" pitchFamily="34" charset="0"/>
              <a:buChar char="•"/>
            </a:pPr>
            <a:r>
              <a:rPr lang="en-GB" dirty="0"/>
              <a:t> forecasting						</a:t>
            </a:r>
          </a:p>
          <a:p>
            <a:pPr>
              <a:buFont typeface="Arial" panose="020B0604020202020204" pitchFamily="34" charset="0"/>
              <a:buChar char="•"/>
            </a:pPr>
            <a:r>
              <a:rPr lang="en-GB" dirty="0"/>
              <a:t> graph analysis 					</a:t>
            </a:r>
          </a:p>
          <a:p>
            <a:pPr>
              <a:buFont typeface="Arial" panose="020B0604020202020204" pitchFamily="34" charset="0"/>
              <a:buChar char="•"/>
            </a:pPr>
            <a:r>
              <a:rPr lang="en-GB" dirty="0"/>
              <a:t> machine learning			 	</a:t>
            </a:r>
          </a:p>
          <a:p>
            <a:pPr>
              <a:buFont typeface="Arial" panose="020B0604020202020204" pitchFamily="34" charset="0"/>
              <a:buChar char="•"/>
            </a:pPr>
            <a:r>
              <a:rPr lang="en-GB" dirty="0"/>
              <a:t> multivariate statistics	</a:t>
            </a:r>
          </a:p>
          <a:p>
            <a:pPr>
              <a:buFont typeface="Arial" panose="020B0604020202020204" pitchFamily="34" charset="0"/>
              <a:buChar char="•"/>
            </a:pPr>
            <a:r>
              <a:rPr lang="en-GB" dirty="0"/>
              <a:t> network and cluster analysis </a:t>
            </a:r>
          </a:p>
          <a:p>
            <a:pPr marL="0" indent="0">
              <a:buNone/>
            </a:pPr>
            <a:endParaRPr lang="en-GB" dirty="0"/>
          </a:p>
        </p:txBody>
      </p:sp>
      <p:sp>
        <p:nvSpPr>
          <p:cNvPr id="10" name="Platshållare för innehåll 3">
            <a:extLst>
              <a:ext uri="{FF2B5EF4-FFF2-40B4-BE49-F238E27FC236}">
                <a16:creationId xmlns:a16="http://schemas.microsoft.com/office/drawing/2014/main" id="{74528783-F7D1-9046-99F1-760D86C1AFCC}"/>
              </a:ext>
            </a:extLst>
          </p:cNvPr>
          <p:cNvSpPr txBox="1">
            <a:spLocks/>
          </p:cNvSpPr>
          <p:nvPr/>
        </p:nvSpPr>
        <p:spPr bwMode="auto">
          <a:xfrm>
            <a:off x="7520339" y="299258"/>
            <a:ext cx="1604671" cy="5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Font typeface="Wingdings" charset="2"/>
              <a:buNone/>
              <a:defRPr sz="900" kern="1200" baseline="0">
                <a:solidFill>
                  <a:schemeClr val="bg1"/>
                </a:solidFill>
                <a:latin typeface="Arial" panose="020B0604020202020204" pitchFamily="34" charset="0"/>
                <a:ea typeface="Arial" charset="0"/>
                <a:cs typeface="Arial" panose="020B0604020202020204" pitchFamily="34" charset="0"/>
              </a:defRPr>
            </a:lvl1pPr>
            <a:lvl2pPr marL="457200" indent="0" algn="l" defTabSz="457200" rtl="0" eaLnBrk="1" fontAlgn="base" hangingPunct="1">
              <a:spcBef>
                <a:spcPct val="20000"/>
              </a:spcBef>
              <a:spcAft>
                <a:spcPct val="0"/>
              </a:spcAft>
              <a:buFont typeface="Arial" charset="0"/>
              <a:buNone/>
              <a:defRPr sz="900" kern="1200">
                <a:solidFill>
                  <a:schemeClr val="tx1"/>
                </a:solidFill>
                <a:latin typeface="Arial" panose="020B0604020202020204" pitchFamily="34" charset="0"/>
                <a:ea typeface="Arial" charset="0"/>
                <a:cs typeface="Arial" panose="020B0604020202020204" pitchFamily="34" charset="0"/>
              </a:defRPr>
            </a:lvl2pPr>
            <a:lvl3pPr marL="914400" indent="0" algn="l" defTabSz="457200" rtl="0" eaLnBrk="1" fontAlgn="base" hangingPunct="1">
              <a:spcBef>
                <a:spcPct val="20000"/>
              </a:spcBef>
              <a:spcAft>
                <a:spcPct val="0"/>
              </a:spcAft>
              <a:buFont typeface="Arial" charset="0"/>
              <a:buNone/>
              <a:defRPr sz="900" kern="1200">
                <a:solidFill>
                  <a:schemeClr val="tx1"/>
                </a:solidFill>
                <a:latin typeface="Arial" panose="020B0604020202020204" pitchFamily="34" charset="0"/>
                <a:ea typeface="Arial" charset="0"/>
                <a:cs typeface="Arial" panose="020B0604020202020204" pitchFamily="34" charset="0"/>
              </a:defRPr>
            </a:lvl3pPr>
            <a:lvl4pPr marL="1371600" indent="0" algn="l" defTabSz="457200" rtl="0" eaLnBrk="1" fontAlgn="base" hangingPunct="1">
              <a:spcBef>
                <a:spcPct val="20000"/>
              </a:spcBef>
              <a:spcAft>
                <a:spcPct val="0"/>
              </a:spcAft>
              <a:buFont typeface="Arial" charset="0"/>
              <a:buNone/>
              <a:defRPr sz="900" kern="1200">
                <a:solidFill>
                  <a:schemeClr val="tx1"/>
                </a:solidFill>
                <a:latin typeface="Arial" panose="020B0604020202020204" pitchFamily="34" charset="0"/>
                <a:ea typeface="Arial" charset="0"/>
                <a:cs typeface="Arial" panose="020B0604020202020204" pitchFamily="34" charset="0"/>
              </a:defRPr>
            </a:lvl4pPr>
            <a:lvl5pPr marL="1828800" indent="0" algn="l" defTabSz="457200" rtl="0" eaLnBrk="1" fontAlgn="base" hangingPunct="1">
              <a:spcBef>
                <a:spcPct val="20000"/>
              </a:spcBef>
              <a:spcAft>
                <a:spcPct val="0"/>
              </a:spcAft>
              <a:buFont typeface="Arial" charset="0"/>
              <a:buNone/>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30000"/>
              </a:spcBef>
              <a:defRPr/>
            </a:pPr>
            <a:r>
              <a:rPr lang="en-US" dirty="0">
                <a:latin typeface="Calibri" panose="020F0502020204030204" pitchFamily="34" charset="0"/>
                <a:cs typeface="Calibri" panose="020F0502020204030204" pitchFamily="34" charset="0"/>
              </a:rPr>
              <a:t>Create, Deliver and Support</a:t>
            </a:r>
          </a:p>
        </p:txBody>
      </p:sp>
      <p:pic>
        <p:nvPicPr>
          <p:cNvPr id="7" name="Bildobjekt 6">
            <a:extLst>
              <a:ext uri="{FF2B5EF4-FFF2-40B4-BE49-F238E27FC236}">
                <a16:creationId xmlns:a16="http://schemas.microsoft.com/office/drawing/2014/main" id="{51A2D7D3-3791-B44F-B625-4F09743946A3}"/>
              </a:ext>
            </a:extLst>
          </p:cNvPr>
          <p:cNvPicPr>
            <a:picLocks noChangeAspect="1"/>
          </p:cNvPicPr>
          <p:nvPr/>
        </p:nvPicPr>
        <p:blipFill>
          <a:blip r:embed="rId3"/>
          <a:stretch>
            <a:fillRect/>
          </a:stretch>
        </p:blipFill>
        <p:spPr>
          <a:xfrm>
            <a:off x="6309733" y="1942985"/>
            <a:ext cx="2804391" cy="2804391"/>
          </a:xfrm>
          <a:prstGeom prst="rect">
            <a:avLst/>
          </a:prstGeom>
        </p:spPr>
      </p:pic>
      <p:sp>
        <p:nvSpPr>
          <p:cNvPr id="5" name="textruta 4">
            <a:extLst>
              <a:ext uri="{FF2B5EF4-FFF2-40B4-BE49-F238E27FC236}">
                <a16:creationId xmlns:a16="http://schemas.microsoft.com/office/drawing/2014/main" id="{41C5A650-4785-D040-8C1A-50F9840B1166}"/>
              </a:ext>
            </a:extLst>
          </p:cNvPr>
          <p:cNvSpPr txBox="1"/>
          <p:nvPr/>
        </p:nvSpPr>
        <p:spPr>
          <a:xfrm>
            <a:off x="4087271" y="2515951"/>
            <a:ext cx="2048894" cy="2369880"/>
          </a:xfrm>
          <a:prstGeom prst="rect">
            <a:avLst/>
          </a:prstGeom>
          <a:noFill/>
        </p:spPr>
        <p:txBody>
          <a:bodyPr wrap="none" rtlCol="0">
            <a:spAutoFit/>
          </a:bodyPr>
          <a:lstStyle/>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neural networks</a:t>
            </a:r>
          </a:p>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pattern matching</a:t>
            </a:r>
          </a:p>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semantic analysis</a:t>
            </a:r>
          </a:p>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sentiment analysis</a:t>
            </a:r>
          </a:p>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simulation</a:t>
            </a:r>
          </a:p>
          <a:p>
            <a:pPr marL="342900" indent="-342900" eaLnBrk="1" hangingPunct="1">
              <a:spcBef>
                <a:spcPct val="20000"/>
              </a:spcBef>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visualization. </a:t>
            </a:r>
          </a:p>
          <a:p>
            <a:endParaRPr lang="en-GB" dirty="0"/>
          </a:p>
          <a:p>
            <a:endParaRPr lang="sv-SE" dirty="0"/>
          </a:p>
        </p:txBody>
      </p:sp>
    </p:spTree>
    <p:extLst>
      <p:ext uri="{BB962C8B-B14F-4D97-AF65-F5344CB8AC3E}">
        <p14:creationId xmlns:p14="http://schemas.microsoft.com/office/powerpoint/2010/main" val="220334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0747B5-F9D5-4C46-B0D4-0547A04BE37E}"/>
              </a:ext>
            </a:extLst>
          </p:cNvPr>
          <p:cNvSpPr>
            <a:spLocks noGrp="1"/>
          </p:cNvSpPr>
          <p:nvPr>
            <p:ph type="title"/>
          </p:nvPr>
        </p:nvSpPr>
        <p:spPr/>
        <p:txBody>
          <a:bodyPr/>
          <a:lstStyle/>
          <a:p>
            <a:r>
              <a:rPr lang="en-GB"/>
              <a:t>Data analytics</a:t>
            </a:r>
          </a:p>
        </p:txBody>
      </p:sp>
      <p:sp>
        <p:nvSpPr>
          <p:cNvPr id="3" name="Platshållare för innehåll 2">
            <a:extLst>
              <a:ext uri="{FF2B5EF4-FFF2-40B4-BE49-F238E27FC236}">
                <a16:creationId xmlns:a16="http://schemas.microsoft.com/office/drawing/2014/main" id="{67527772-3640-4347-A74A-BFBF286A792F}"/>
              </a:ext>
            </a:extLst>
          </p:cNvPr>
          <p:cNvSpPr>
            <a:spLocks noGrp="1"/>
          </p:cNvSpPr>
          <p:nvPr>
            <p:ph idx="1"/>
          </p:nvPr>
        </p:nvSpPr>
        <p:spPr>
          <a:xfrm>
            <a:off x="457198" y="1208463"/>
            <a:ext cx="8520545" cy="3394075"/>
          </a:xfrm>
        </p:spPr>
        <p:txBody>
          <a:bodyPr/>
          <a:lstStyle/>
          <a:p>
            <a:pPr marL="57150" indent="0">
              <a:buNone/>
            </a:pPr>
            <a:r>
              <a:rPr lang="en-GB"/>
              <a:t>Definition: </a:t>
            </a:r>
            <a:r>
              <a:rPr lang="en-GB" b="1"/>
              <a:t>Data</a:t>
            </a:r>
          </a:p>
          <a:p>
            <a:pPr marL="57150" indent="0">
              <a:buNone/>
            </a:pPr>
            <a:r>
              <a:rPr lang="en-GB"/>
              <a:t>Information that has been translated into a form that is efficient for movement or processing.</a:t>
            </a:r>
          </a:p>
          <a:p>
            <a:pPr marL="57150" indent="0">
              <a:buNone/>
            </a:pPr>
            <a:endParaRPr lang="en-GB" sz="1200"/>
          </a:p>
          <a:p>
            <a:pPr marL="57150" indent="0">
              <a:buNone/>
            </a:pPr>
            <a:r>
              <a:rPr lang="en-GB"/>
              <a:t>Data analytics is the method of examining data sets, often using specialized software, in order to draw conclusions about the information they contain. </a:t>
            </a:r>
          </a:p>
        </p:txBody>
      </p:sp>
      <p:pic>
        <p:nvPicPr>
          <p:cNvPr id="6" name="Bildobjekt 5">
            <a:extLst>
              <a:ext uri="{FF2B5EF4-FFF2-40B4-BE49-F238E27FC236}">
                <a16:creationId xmlns:a16="http://schemas.microsoft.com/office/drawing/2014/main" id="{2E81BE8E-AD5C-0F42-BDE7-366A73009766}"/>
              </a:ext>
            </a:extLst>
          </p:cNvPr>
          <p:cNvPicPr>
            <a:picLocks noChangeAspect="1"/>
          </p:cNvPicPr>
          <p:nvPr/>
        </p:nvPicPr>
        <p:blipFill>
          <a:blip r:embed="rId3"/>
          <a:stretch>
            <a:fillRect/>
          </a:stretch>
        </p:blipFill>
        <p:spPr>
          <a:xfrm>
            <a:off x="524633" y="2624756"/>
            <a:ext cx="7687399" cy="2048844"/>
          </a:xfrm>
          <a:prstGeom prst="rect">
            <a:avLst/>
          </a:prstGeom>
        </p:spPr>
      </p:pic>
    </p:spTree>
    <p:extLst>
      <p:ext uri="{BB962C8B-B14F-4D97-AF65-F5344CB8AC3E}">
        <p14:creationId xmlns:p14="http://schemas.microsoft.com/office/powerpoint/2010/main" val="3191423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01B370-147B-8D4D-B07E-5D7B8A60B4C6}"/>
              </a:ext>
            </a:extLst>
          </p:cNvPr>
          <p:cNvSpPr>
            <a:spLocks noGrp="1"/>
          </p:cNvSpPr>
          <p:nvPr>
            <p:ph type="title"/>
          </p:nvPr>
        </p:nvSpPr>
        <p:spPr/>
        <p:txBody>
          <a:bodyPr/>
          <a:lstStyle/>
          <a:p>
            <a:r>
              <a:rPr lang="sv-SE"/>
              <a:t>Big data</a:t>
            </a:r>
          </a:p>
        </p:txBody>
      </p:sp>
      <p:sp>
        <p:nvSpPr>
          <p:cNvPr id="3" name="Platshållare för innehåll 2">
            <a:extLst>
              <a:ext uri="{FF2B5EF4-FFF2-40B4-BE49-F238E27FC236}">
                <a16:creationId xmlns:a16="http://schemas.microsoft.com/office/drawing/2014/main" id="{B167ABFC-9F8F-CD4A-A8A2-8774731736E1}"/>
              </a:ext>
            </a:extLst>
          </p:cNvPr>
          <p:cNvSpPr>
            <a:spLocks noGrp="1"/>
          </p:cNvSpPr>
          <p:nvPr>
            <p:ph idx="1"/>
          </p:nvPr>
        </p:nvSpPr>
        <p:spPr>
          <a:xfrm>
            <a:off x="457199" y="1208463"/>
            <a:ext cx="8520544" cy="3394075"/>
          </a:xfrm>
        </p:spPr>
        <p:txBody>
          <a:bodyPr/>
          <a:lstStyle/>
          <a:p>
            <a:pPr marL="0" indent="0">
              <a:buNone/>
            </a:pPr>
            <a:r>
              <a:rPr lang="en-GB"/>
              <a:t>Big data is a term that describes large volumes of structured, semi-structured, and unstructured data. </a:t>
            </a:r>
          </a:p>
          <a:p>
            <a:pPr marL="0" indent="0">
              <a:buNone/>
            </a:pPr>
            <a:endParaRPr lang="en-GB" sz="1200"/>
          </a:p>
          <a:p>
            <a:pPr marL="0" indent="0">
              <a:buNone/>
            </a:pPr>
            <a:r>
              <a:rPr lang="en-GB"/>
              <a:t>To extract meaningful information from big data requires processing power, analytics capabilities, and skill. </a:t>
            </a:r>
          </a:p>
          <a:p>
            <a:pPr marL="0" indent="0">
              <a:buNone/>
            </a:pPr>
            <a:endParaRPr lang="en-GB" sz="1200"/>
          </a:p>
          <a:p>
            <a:pPr marL="0" indent="0">
              <a:buNone/>
            </a:pPr>
            <a:r>
              <a:rPr lang="en-GB"/>
              <a:t>The more complex the data, the bigger the challenge of finding </a:t>
            </a:r>
            <a:br>
              <a:rPr lang="en-GB"/>
            </a:br>
            <a:r>
              <a:rPr lang="en-GB"/>
              <a:t>value within it. </a:t>
            </a:r>
          </a:p>
          <a:p>
            <a:pPr marL="0" indent="0">
              <a:buNone/>
            </a:pPr>
            <a:endParaRPr lang="en-GB" sz="1200"/>
          </a:p>
          <a:p>
            <a:pPr marL="0" indent="0">
              <a:buNone/>
            </a:pPr>
            <a:r>
              <a:rPr lang="en-GB"/>
              <a:t>Understanding and assessing the complexity of data is important </a:t>
            </a:r>
            <a:br>
              <a:rPr lang="en-GB"/>
            </a:br>
            <a:r>
              <a:rPr lang="en-GB"/>
              <a:t>when deciding whether a particular solution is appropriate and </a:t>
            </a:r>
            <a:br>
              <a:rPr lang="en-GB"/>
            </a:br>
            <a:r>
              <a:rPr lang="en-GB"/>
              <a:t>for mapping out the best approach.</a:t>
            </a:r>
            <a:endParaRPr lang="en-GB" sz="1200"/>
          </a:p>
        </p:txBody>
      </p:sp>
      <p:pic>
        <p:nvPicPr>
          <p:cNvPr id="8" name="Bildobjekt 7">
            <a:extLst>
              <a:ext uri="{FF2B5EF4-FFF2-40B4-BE49-F238E27FC236}">
                <a16:creationId xmlns:a16="http://schemas.microsoft.com/office/drawing/2014/main" id="{458A2A0E-B527-4343-B115-EA8AEBDEE5A5}"/>
              </a:ext>
            </a:extLst>
          </p:cNvPr>
          <p:cNvPicPr>
            <a:picLocks noChangeAspect="1"/>
          </p:cNvPicPr>
          <p:nvPr/>
        </p:nvPicPr>
        <p:blipFill>
          <a:blip r:embed="rId3"/>
          <a:stretch>
            <a:fillRect/>
          </a:stretch>
        </p:blipFill>
        <p:spPr>
          <a:xfrm>
            <a:off x="6465743" y="2799328"/>
            <a:ext cx="2640738" cy="1977619"/>
          </a:xfrm>
          <a:prstGeom prst="rect">
            <a:avLst/>
          </a:prstGeom>
        </p:spPr>
      </p:pic>
    </p:spTree>
    <p:extLst>
      <p:ext uri="{BB962C8B-B14F-4D97-AF65-F5344CB8AC3E}">
        <p14:creationId xmlns:p14="http://schemas.microsoft.com/office/powerpoint/2010/main" val="2762123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E90E1C-9207-C245-9E1F-74705E0C43D3}"/>
              </a:ext>
            </a:extLst>
          </p:cNvPr>
          <p:cNvSpPr>
            <a:spLocks noGrp="1"/>
          </p:cNvSpPr>
          <p:nvPr>
            <p:ph type="title"/>
          </p:nvPr>
        </p:nvSpPr>
        <p:spPr/>
        <p:txBody>
          <a:bodyPr>
            <a:normAutofit/>
          </a:bodyPr>
          <a:lstStyle/>
          <a:p>
            <a:r>
              <a:rPr lang="en-GB"/>
              <a:t>Collaboration</a:t>
            </a:r>
          </a:p>
        </p:txBody>
      </p:sp>
      <p:sp>
        <p:nvSpPr>
          <p:cNvPr id="3" name="Platshållare för innehåll 2">
            <a:extLst>
              <a:ext uri="{FF2B5EF4-FFF2-40B4-BE49-F238E27FC236}">
                <a16:creationId xmlns:a16="http://schemas.microsoft.com/office/drawing/2014/main" id="{E0837F85-C061-EA48-A780-785F17F6BF2B}"/>
              </a:ext>
            </a:extLst>
          </p:cNvPr>
          <p:cNvSpPr>
            <a:spLocks noGrp="1"/>
          </p:cNvSpPr>
          <p:nvPr>
            <p:ph idx="1"/>
          </p:nvPr>
        </p:nvSpPr>
        <p:spPr>
          <a:xfrm>
            <a:off x="243838" y="951441"/>
            <a:ext cx="8686802" cy="3394075"/>
          </a:xfrm>
        </p:spPr>
        <p:txBody>
          <a:bodyPr>
            <a:noAutofit/>
          </a:bodyPr>
          <a:lstStyle/>
          <a:p>
            <a:pPr marL="0" indent="0">
              <a:buNone/>
            </a:pPr>
            <a:r>
              <a:rPr lang="en-GB" sz="1100" dirty="0"/>
              <a:t>The ever-increasing adoption of an Agile approach to managing work has triggered a related uptake in the use of tools and methods that support it.</a:t>
            </a:r>
          </a:p>
          <a:p>
            <a:pPr marL="0" indent="0">
              <a:buNone/>
            </a:pPr>
            <a:endParaRPr lang="en-GB" sz="800" dirty="0"/>
          </a:p>
          <a:p>
            <a:pPr marL="0" lvl="0" indent="0">
              <a:lnSpc>
                <a:spcPct val="0"/>
              </a:lnSpc>
              <a:spcBef>
                <a:spcPts val="0"/>
              </a:spcBef>
              <a:buNone/>
              <a:defRPr/>
            </a:pPr>
            <a:r>
              <a:rPr lang="en-GB" sz="1100" b="1" u="sng" dirty="0"/>
              <a:t>Tool or method</a:t>
            </a:r>
            <a:r>
              <a:rPr lang="en-GB" sz="1100" b="1" dirty="0"/>
              <a:t>			</a:t>
            </a:r>
            <a:r>
              <a:rPr lang="en-GB" sz="1100" b="1" u="sng" dirty="0"/>
              <a:t>Explanation</a:t>
            </a:r>
          </a:p>
          <a:p>
            <a:pPr marL="0" lvl="0" indent="0">
              <a:spcBef>
                <a:spcPct val="30000"/>
              </a:spcBef>
              <a:buNone/>
              <a:defRPr/>
            </a:pPr>
            <a:endParaRPr lang="en-GB" sz="100" b="1" dirty="0"/>
          </a:p>
          <a:p>
            <a:pPr marL="0" indent="0">
              <a:buNone/>
            </a:pPr>
            <a:r>
              <a:rPr lang="en-GB" sz="1100" b="1" dirty="0"/>
              <a:t>Making work visible	</a:t>
            </a:r>
            <a:r>
              <a:rPr lang="en-GB" sz="1100" dirty="0"/>
              <a:t>		The use of physical boards and maps, colour, and graphics to visualize the work on hand, 				display how the team plans to handle it and plot and record its journey through the 					workstream. </a:t>
            </a:r>
          </a:p>
          <a:p>
            <a:pPr marL="0" indent="0">
              <a:buNone/>
            </a:pPr>
            <a:r>
              <a:rPr lang="en-GB" sz="1100" b="1" dirty="0"/>
              <a:t>Working in topic-based forums	</a:t>
            </a:r>
            <a:r>
              <a:rPr lang="en-GB" sz="1100" dirty="0"/>
              <a:t>	Good collaboration tools utilize a forum approach, where individuals and teams can take part 				in direct discussion. They facilitate topic-based areas, mini projects and campaigns, etc., 				which are available only to the individuals involved in the discussion.</a:t>
            </a:r>
          </a:p>
          <a:p>
            <a:pPr marL="0" indent="0">
              <a:buNone/>
            </a:pPr>
            <a:r>
              <a:rPr lang="en-GB" sz="1100" b="1" dirty="0"/>
              <a:t>Mapping workflows</a:t>
            </a:r>
            <a:r>
              <a:rPr lang="en-GB" sz="1100" dirty="0"/>
              <a:t>			Teams and projects utilize a model in which their work is presented and used in a visible 				format. Work packages, timescales, people, and outputs are shown as tangible and easily 				accessible elements. The work is made available for others in the organization to see.</a:t>
            </a:r>
          </a:p>
          <a:p>
            <a:pPr marL="0" indent="0">
              <a:buNone/>
            </a:pPr>
            <a:r>
              <a:rPr lang="en-GB" sz="1100" b="1" dirty="0"/>
              <a:t>Working in small teams and sprints</a:t>
            </a:r>
            <a:r>
              <a:rPr lang="en-GB" sz="1100" dirty="0"/>
              <a:t>	This is a key element in Agile and DevOps, where small integrated teams work on discrete 				packages of work as end-to-end value streams.</a:t>
            </a:r>
          </a:p>
          <a:p>
            <a:pPr marL="0" indent="0">
              <a:buNone/>
            </a:pPr>
            <a:r>
              <a:rPr lang="en-GB" sz="1100" b="1" dirty="0"/>
              <a:t>Using simple feedback mechanisms</a:t>
            </a:r>
            <a:r>
              <a:rPr lang="en-GB" sz="1100" dirty="0"/>
              <a:t>	Communication does not need to be overly formal or complicated. In fact, there is usually a 				greater chance that the communication will be noticed, read, and actioned if it is simple and 				easy to comprehend. </a:t>
            </a:r>
          </a:p>
          <a:p>
            <a:pPr marL="0" indent="0">
              <a:buNone/>
            </a:pPr>
            <a:r>
              <a:rPr lang="en-GB" sz="1100" b="1" dirty="0"/>
              <a:t>Collaboration and ’social media’ features</a:t>
            </a:r>
            <a:r>
              <a:rPr lang="en-GB" sz="1100" dirty="0"/>
              <a:t>	Certain social media features are being adopted by work-based tools. Many individuals are 				already used to features such as ’like’, ’retweet’, or ’share’, and these can be used in the 					work environment to provide useful data. Furthermore, emojis can also be used to represent 				feedback responses.</a:t>
            </a:r>
          </a:p>
          <a:p>
            <a:pPr marL="134938" indent="-134938">
              <a:buFont typeface="Arial" panose="020B0604020202020204" pitchFamily="34" charset="0"/>
              <a:buChar char="•"/>
            </a:pPr>
            <a:endParaRPr lang="en-GB" sz="1100" dirty="0"/>
          </a:p>
        </p:txBody>
      </p:sp>
    </p:spTree>
    <p:extLst>
      <p:ext uri="{BB962C8B-B14F-4D97-AF65-F5344CB8AC3E}">
        <p14:creationId xmlns:p14="http://schemas.microsoft.com/office/powerpoint/2010/main" val="3537598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E90E1C-9207-C245-9E1F-74705E0C43D3}"/>
              </a:ext>
            </a:extLst>
          </p:cNvPr>
          <p:cNvSpPr>
            <a:spLocks noGrp="1"/>
          </p:cNvSpPr>
          <p:nvPr>
            <p:ph type="title"/>
          </p:nvPr>
        </p:nvSpPr>
        <p:spPr/>
        <p:txBody>
          <a:bodyPr>
            <a:normAutofit/>
          </a:bodyPr>
          <a:lstStyle/>
          <a:p>
            <a:r>
              <a:rPr lang="en-GB"/>
              <a:t>Tools and capabilities</a:t>
            </a:r>
          </a:p>
        </p:txBody>
      </p:sp>
      <p:sp>
        <p:nvSpPr>
          <p:cNvPr id="3" name="Platshållare för innehåll 2">
            <a:extLst>
              <a:ext uri="{FF2B5EF4-FFF2-40B4-BE49-F238E27FC236}">
                <a16:creationId xmlns:a16="http://schemas.microsoft.com/office/drawing/2014/main" id="{E0837F85-C061-EA48-A780-785F17F6BF2B}"/>
              </a:ext>
            </a:extLst>
          </p:cNvPr>
          <p:cNvSpPr>
            <a:spLocks noGrp="1"/>
          </p:cNvSpPr>
          <p:nvPr>
            <p:ph idx="1"/>
          </p:nvPr>
        </p:nvSpPr>
        <p:spPr>
          <a:xfrm>
            <a:off x="457198" y="1477409"/>
            <a:ext cx="8444755" cy="3394075"/>
          </a:xfrm>
        </p:spPr>
        <p:txBody>
          <a:bodyPr anchor="t">
            <a:normAutofit fontScale="62500" lnSpcReduction="20000"/>
          </a:bodyPr>
          <a:lstStyle/>
          <a:p>
            <a:pPr marL="0" indent="0">
              <a:buNone/>
            </a:pPr>
            <a:r>
              <a:rPr lang="en-GB" dirty="0"/>
              <a:t>Many of the tools used for collaboration are designed to resemble interfaces that the user is familiar with from social media, including: </a:t>
            </a:r>
          </a:p>
          <a:p>
            <a:pPr marL="0" indent="0">
              <a:buNone/>
            </a:pPr>
            <a:endParaRPr lang="en-GB" sz="1400" dirty="0"/>
          </a:p>
          <a:p>
            <a:pPr marL="0" indent="0">
              <a:buNone/>
            </a:pPr>
            <a:endParaRPr lang="en-GB" sz="1400" dirty="0"/>
          </a:p>
          <a:p>
            <a:pPr marL="0" indent="0">
              <a:lnSpc>
                <a:spcPct val="110000"/>
              </a:lnSpc>
              <a:buNone/>
            </a:pPr>
            <a:r>
              <a:rPr lang="en-GB" b="1" dirty="0"/>
              <a:t>Communications wall 		</a:t>
            </a:r>
            <a:r>
              <a:rPr lang="en-GB" dirty="0"/>
              <a:t>A feature of many social media platforms, particularly those dedicated to communication. A wall can be used 				as a central area for general communication. </a:t>
            </a:r>
          </a:p>
          <a:p>
            <a:pPr marL="0" indent="0">
              <a:lnSpc>
                <a:spcPct val="110000"/>
              </a:lnSpc>
              <a:buNone/>
            </a:pPr>
            <a:r>
              <a:rPr lang="en-GB" b="1" dirty="0"/>
              <a:t>Topic-based forums and folders 	</a:t>
            </a:r>
            <a:r>
              <a:rPr lang="en-GB" dirty="0"/>
              <a:t>These can relate to specific topics with relevance to a varying number of users, from a 						single specialist up to a large team or topic-based area, projects, operational areas, 						lifecycle areas, or special interest groups. </a:t>
            </a:r>
          </a:p>
          <a:p>
            <a:pPr marL="0" indent="0">
              <a:lnSpc>
                <a:spcPct val="110000"/>
              </a:lnSpc>
              <a:buNone/>
            </a:pPr>
            <a:r>
              <a:rPr lang="en-GB" b="1" dirty="0"/>
              <a:t>Event surveys 		</a:t>
            </a:r>
            <a:r>
              <a:rPr lang="en-GB" dirty="0"/>
              <a:t>Support software usually provides the capability to gather instantaneous customer 						feedback via a survey. The response to these is often low, although it can be improved 						through thoughtful survey design that emphasizes brevity and simplicity. </a:t>
            </a:r>
          </a:p>
          <a:p>
            <a:pPr marL="0" indent="0">
              <a:lnSpc>
                <a:spcPct val="110000"/>
              </a:lnSpc>
              <a:buNone/>
            </a:pPr>
            <a:r>
              <a:rPr lang="en-GB" b="1" dirty="0"/>
              <a:t>Portals 			</a:t>
            </a:r>
            <a:r>
              <a:rPr lang="en-GB" dirty="0"/>
              <a:t>Actionable portals for requesting services or reporting issues are becoming more 							prevalent, reducing the inefficient use of email. Good design and user experience is 						important for successful adoption.</a:t>
            </a:r>
          </a:p>
          <a:p>
            <a:pPr marL="0" indent="0">
              <a:lnSpc>
                <a:spcPct val="110000"/>
              </a:lnSpc>
              <a:buNone/>
            </a:pPr>
            <a:r>
              <a:rPr lang="en-GB" b="1" dirty="0"/>
              <a:t>Self-help			</a:t>
            </a:r>
            <a:r>
              <a:rPr lang="en-GB" dirty="0"/>
              <a:t>Knowledge bases that provide solutions directly to the user can be useful for simple and 						low-risk issues.</a:t>
            </a:r>
          </a:p>
          <a:p>
            <a:pPr marL="0" indent="0">
              <a:lnSpc>
                <a:spcPct val="110000"/>
              </a:lnSpc>
              <a:buNone/>
            </a:pPr>
            <a:r>
              <a:rPr lang="en-GB" b="1" dirty="0"/>
              <a:t>Social media functions		</a:t>
            </a:r>
            <a:r>
              <a:rPr lang="en-GB" dirty="0"/>
              <a:t>Collaboration tools that provide simple and effective means for users to respond and 						provide</a:t>
            </a:r>
          </a:p>
          <a:p>
            <a:pPr marL="0" indent="0">
              <a:buNone/>
            </a:pPr>
            <a:endParaRPr lang="en-GB" dirty="0"/>
          </a:p>
        </p:txBody>
      </p:sp>
    </p:spTree>
    <p:extLst>
      <p:ext uri="{BB962C8B-B14F-4D97-AF65-F5344CB8AC3E}">
        <p14:creationId xmlns:p14="http://schemas.microsoft.com/office/powerpoint/2010/main" val="4274856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24AB2-2F19-48A5-AB06-2C87B86AAAC7}"/>
              </a:ext>
            </a:extLst>
          </p:cNvPr>
          <p:cNvSpPr>
            <a:spLocks noGrp="1"/>
          </p:cNvSpPr>
          <p:nvPr>
            <p:ph type="title"/>
          </p:nvPr>
        </p:nvSpPr>
        <p:spPr/>
        <p:txBody>
          <a:bodyPr/>
          <a:lstStyle/>
          <a:p>
            <a:r>
              <a:rPr lang="en-GB" dirty="0"/>
              <a:t>Workflow in IT and service management tools</a:t>
            </a:r>
            <a:endParaRPr lang="nl-NL" dirty="0"/>
          </a:p>
        </p:txBody>
      </p:sp>
      <p:sp>
        <p:nvSpPr>
          <p:cNvPr id="3" name="Platshållare för innehåll 2">
            <a:extLst>
              <a:ext uri="{FF2B5EF4-FFF2-40B4-BE49-F238E27FC236}">
                <a16:creationId xmlns:a16="http://schemas.microsoft.com/office/drawing/2014/main" id="{683F1E70-4F85-8D46-9E30-4218D97070DE}"/>
              </a:ext>
            </a:extLst>
          </p:cNvPr>
          <p:cNvSpPr>
            <a:spLocks noGrp="1"/>
          </p:cNvSpPr>
          <p:nvPr>
            <p:ph idx="1"/>
          </p:nvPr>
        </p:nvSpPr>
        <p:spPr/>
        <p:txBody>
          <a:bodyPr/>
          <a:lstStyle/>
          <a:p>
            <a:pPr marL="0" indent="0">
              <a:buNone/>
            </a:pPr>
            <a:r>
              <a:rPr lang="en-GB" dirty="0"/>
              <a:t>A recent development and improvement in many IT and service management tools is the capability to build, map, and manage process workflows dynamically within the products. This is frequently delivered via a locked-down development interface, whereby changes to workflow elements can be made without the need for scripts or coding, meaning they can be delivered by less-technical frontline individuals. </a:t>
            </a:r>
          </a:p>
          <a:p>
            <a:pPr marL="0" indent="0">
              <a:buNone/>
            </a:pPr>
            <a:endParaRPr lang="en-GB" sz="1200" dirty="0"/>
          </a:p>
          <a:p>
            <a:pPr marL="0" indent="0">
              <a:buNone/>
            </a:pPr>
            <a:r>
              <a:rPr lang="en-GB" dirty="0"/>
              <a:t>The interfaces for these administration tools are usually designed in familiar process-mapping formats with swim lanes and action boxes, decision points, parallel streams, and dependencies. These support collaboration, because they reduce lead times for changes as well as presenting the workflows in simple graphical formats.</a:t>
            </a:r>
          </a:p>
        </p:txBody>
      </p:sp>
    </p:spTree>
    <p:extLst>
      <p:ext uri="{BB962C8B-B14F-4D97-AF65-F5344CB8AC3E}">
        <p14:creationId xmlns:p14="http://schemas.microsoft.com/office/powerpoint/2010/main" val="33465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573C8E-7E10-1749-BC2D-B774F8A7C625}"/>
              </a:ext>
            </a:extLst>
          </p:cNvPr>
          <p:cNvSpPr>
            <a:spLocks noGrp="1"/>
          </p:cNvSpPr>
          <p:nvPr>
            <p:ph type="title"/>
          </p:nvPr>
        </p:nvSpPr>
        <p:spPr/>
        <p:txBody>
          <a:bodyPr/>
          <a:lstStyle/>
          <a:p>
            <a:r>
              <a:rPr lang="en-US" dirty="0"/>
              <a:t>ITIL is evolving…</a:t>
            </a:r>
          </a:p>
        </p:txBody>
      </p:sp>
      <p:sp>
        <p:nvSpPr>
          <p:cNvPr id="6" name="Platshållare för innehåll 5">
            <a:extLst>
              <a:ext uri="{FF2B5EF4-FFF2-40B4-BE49-F238E27FC236}">
                <a16:creationId xmlns:a16="http://schemas.microsoft.com/office/drawing/2014/main" id="{F24498CB-FC73-FE46-81AE-B60677BDB061}"/>
              </a:ext>
            </a:extLst>
          </p:cNvPr>
          <p:cNvSpPr>
            <a:spLocks noGrp="1"/>
          </p:cNvSpPr>
          <p:nvPr>
            <p:ph sz="half" idx="2"/>
          </p:nvPr>
        </p:nvSpPr>
        <p:spPr>
          <a:xfrm>
            <a:off x="457200" y="1204436"/>
            <a:ext cx="5486400" cy="3702844"/>
          </a:xfrm>
        </p:spPr>
        <p:txBody>
          <a:bodyPr>
            <a:noAutofit/>
          </a:bodyPr>
          <a:lstStyle/>
          <a:p>
            <a:pPr>
              <a:lnSpc>
                <a:spcPct val="100000"/>
              </a:lnSpc>
              <a:buFont typeface="Arial" panose="020B0604020202020204" pitchFamily="34" charset="0"/>
              <a:buChar char="•"/>
            </a:pPr>
            <a:r>
              <a:rPr lang="en-GB" sz="1500" dirty="0"/>
              <a:t>From process focus to a more holistic view</a:t>
            </a:r>
          </a:p>
          <a:p>
            <a:pPr>
              <a:lnSpc>
                <a:spcPct val="100000"/>
              </a:lnSpc>
              <a:buFont typeface="Arial" panose="020B0604020202020204" pitchFamily="34" charset="0"/>
              <a:buChar char="•"/>
            </a:pPr>
            <a:r>
              <a:rPr lang="en-GB" sz="1500" dirty="0"/>
              <a:t>From fragmented lifecycle to end-to-end visibility</a:t>
            </a:r>
          </a:p>
          <a:p>
            <a:pPr>
              <a:lnSpc>
                <a:spcPct val="100000"/>
              </a:lnSpc>
              <a:buFont typeface="Arial" panose="020B0604020202020204" pitchFamily="34" charset="0"/>
              <a:buChar char="•"/>
            </a:pPr>
            <a:r>
              <a:rPr lang="en-GB" sz="1500" dirty="0"/>
              <a:t>From major releases to continual improvement</a:t>
            </a:r>
          </a:p>
          <a:p>
            <a:pPr>
              <a:lnSpc>
                <a:spcPct val="100000"/>
              </a:lnSpc>
              <a:buFont typeface="Arial" panose="020B0604020202020204" pitchFamily="34" charset="0"/>
              <a:buChar char="•"/>
            </a:pPr>
            <a:r>
              <a:rPr lang="en-GB" sz="1500" dirty="0"/>
              <a:t>From operational silos to flexible value flow</a:t>
            </a:r>
          </a:p>
          <a:p>
            <a:pPr>
              <a:lnSpc>
                <a:spcPct val="100000"/>
              </a:lnSpc>
              <a:buFont typeface="Arial" panose="020B0604020202020204" pitchFamily="34" charset="0"/>
              <a:buChar char="•"/>
            </a:pPr>
            <a:endParaRPr lang="en-GB" sz="1500" dirty="0"/>
          </a:p>
          <a:p>
            <a:pPr marL="0" indent="0">
              <a:lnSpc>
                <a:spcPct val="100000"/>
              </a:lnSpc>
              <a:buNone/>
            </a:pPr>
            <a:r>
              <a:rPr lang="en-GB" sz="1500" dirty="0"/>
              <a:t>Since the latest update of ITIL in 2011 we have seen huge changes impacting many organizations who have adopted ITIL best practices. </a:t>
            </a:r>
          </a:p>
          <a:p>
            <a:pPr marL="0" indent="0">
              <a:lnSpc>
                <a:spcPct val="100000"/>
              </a:lnSpc>
              <a:buNone/>
            </a:pPr>
            <a:endParaRPr lang="en-GB" sz="1500" dirty="0"/>
          </a:p>
          <a:p>
            <a:pPr marL="0" indent="0">
              <a:lnSpc>
                <a:spcPct val="100000"/>
              </a:lnSpc>
              <a:buNone/>
            </a:pPr>
            <a:r>
              <a:rPr lang="en-GB" sz="1500" dirty="0"/>
              <a:t>Therefore there has been a clear need to adapt to changes in markets, technologies and ways of working and ITIL is no exception and needs to evolve accordingly.</a:t>
            </a:r>
          </a:p>
        </p:txBody>
      </p:sp>
      <p:pic>
        <p:nvPicPr>
          <p:cNvPr id="8" name="Bildobjekt 7" descr="Why Crucibles Are COOL - Adaptability Coach">
            <a:extLst>
              <a:ext uri="{FF2B5EF4-FFF2-40B4-BE49-F238E27FC236}">
                <a16:creationId xmlns:a16="http://schemas.microsoft.com/office/drawing/2014/main" id="{4C850410-AE76-9945-82E9-B3A45F2916FE}"/>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88773" y="2379264"/>
            <a:ext cx="2398025" cy="2027663"/>
          </a:xfrm>
          <a:prstGeom prst="rect">
            <a:avLst/>
          </a:prstGeom>
        </p:spPr>
      </p:pic>
    </p:spTree>
    <p:extLst>
      <p:ext uri="{BB962C8B-B14F-4D97-AF65-F5344CB8AC3E}">
        <p14:creationId xmlns:p14="http://schemas.microsoft.com/office/powerpoint/2010/main" val="2914115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B26309-F857-484F-ACED-8496DBFA5DE6}"/>
              </a:ext>
            </a:extLst>
          </p:cNvPr>
          <p:cNvSpPr>
            <a:spLocks noGrp="1"/>
          </p:cNvSpPr>
          <p:nvPr>
            <p:ph type="title"/>
          </p:nvPr>
        </p:nvSpPr>
        <p:spPr/>
        <p:txBody>
          <a:bodyPr/>
          <a:lstStyle/>
          <a:p>
            <a:r>
              <a:rPr lang="en-GB"/>
              <a:t>Robotic process automation (RPA)</a:t>
            </a:r>
          </a:p>
        </p:txBody>
      </p:sp>
      <p:sp>
        <p:nvSpPr>
          <p:cNvPr id="3" name="Platshållare för innehåll 2">
            <a:extLst>
              <a:ext uri="{FF2B5EF4-FFF2-40B4-BE49-F238E27FC236}">
                <a16:creationId xmlns:a16="http://schemas.microsoft.com/office/drawing/2014/main" id="{EC4A3304-F5AB-E844-9EDD-C1C751961750}"/>
              </a:ext>
            </a:extLst>
          </p:cNvPr>
          <p:cNvSpPr>
            <a:spLocks noGrp="1"/>
          </p:cNvSpPr>
          <p:nvPr>
            <p:ph idx="1"/>
          </p:nvPr>
        </p:nvSpPr>
        <p:spPr>
          <a:xfrm>
            <a:off x="457198" y="1192741"/>
            <a:ext cx="8520546" cy="3540549"/>
          </a:xfrm>
        </p:spPr>
        <p:txBody>
          <a:bodyPr>
            <a:noAutofit/>
          </a:bodyPr>
          <a:lstStyle/>
          <a:p>
            <a:pPr marL="0" indent="0">
              <a:buNone/>
            </a:pPr>
            <a:r>
              <a:rPr lang="en-GB" sz="1400" b="1" dirty="0"/>
              <a:t>Robotic process automation (RPA) </a:t>
            </a:r>
            <a:r>
              <a:rPr lang="en-GB" sz="1400" dirty="0"/>
              <a:t>is a potential way for organizations to streamline business operations, lower staffing costs, and reduce errors. Through the use of </a:t>
            </a:r>
            <a:r>
              <a:rPr lang="en-GB" sz="1400" b="1" dirty="0"/>
              <a:t>software robots (bots)</a:t>
            </a:r>
            <a:r>
              <a:rPr lang="en-GB" sz="1400" dirty="0"/>
              <a:t>, repetitive and mundane tasks can be automated, allowing resources to be deployed on higher-value activities elsewhere. </a:t>
            </a:r>
          </a:p>
          <a:p>
            <a:pPr marL="0" indent="0">
              <a:buNone/>
            </a:pPr>
            <a:endParaRPr lang="en-GB" sz="1000" dirty="0"/>
          </a:p>
          <a:p>
            <a:pPr marL="0" indent="0">
              <a:spcBef>
                <a:spcPts val="0"/>
              </a:spcBef>
              <a:buNone/>
            </a:pPr>
            <a:r>
              <a:rPr lang="en-GB" sz="1400" dirty="0"/>
              <a:t>Robots are typically low cost and easy to implement. They do not require the redevelopment of existing systems or involve complex integration within existing systems. The potential benefits are clear, as RPA allows for consistent, reliable, and predictable processes to be implemented in a cost-efficient way. This consistency can lead to fewer errors in key processes, increases in revenue, and better customer service, which leads to greater customer retention. </a:t>
            </a:r>
          </a:p>
          <a:p>
            <a:pPr marL="0" indent="0">
              <a:spcBef>
                <a:spcPts val="0"/>
              </a:spcBef>
              <a:buNone/>
            </a:pPr>
            <a:endParaRPr lang="en-GB" sz="1050" dirty="0"/>
          </a:p>
          <a:p>
            <a:pPr marL="0" indent="0">
              <a:buNone/>
            </a:pPr>
            <a:r>
              <a:rPr lang="en-GB" sz="1400" dirty="0"/>
              <a:t>The types of process where RPA can yield the most benefit tend to be high volume, error prone, and sensitive to faults. Processes that are rules-based and which do not require complex decision-making are open to this kind of automation. </a:t>
            </a:r>
          </a:p>
          <a:p>
            <a:pPr marL="0" indent="0">
              <a:spcBef>
                <a:spcPts val="0"/>
              </a:spcBef>
              <a:buNone/>
            </a:pPr>
            <a:endParaRPr lang="en-GB" sz="900" dirty="0"/>
          </a:p>
          <a:p>
            <a:pPr marL="0" indent="0">
              <a:buNone/>
            </a:pPr>
            <a:r>
              <a:rPr lang="en-GB" sz="1400" dirty="0"/>
              <a:t>More sophisticated RPA tools incorporate machine learning and artificial intelligence (AI). These tools replace a rote-based approach for one that can adapt and react to a variety of inputs. </a:t>
            </a:r>
          </a:p>
        </p:txBody>
      </p:sp>
    </p:spTree>
    <p:extLst>
      <p:ext uri="{BB962C8B-B14F-4D97-AF65-F5344CB8AC3E}">
        <p14:creationId xmlns:p14="http://schemas.microsoft.com/office/powerpoint/2010/main" val="3602821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FA2FAD-01C9-3341-B359-1012BDB5369B}"/>
              </a:ext>
            </a:extLst>
          </p:cNvPr>
          <p:cNvSpPr>
            <a:spLocks noGrp="1"/>
          </p:cNvSpPr>
          <p:nvPr>
            <p:ph type="title"/>
          </p:nvPr>
        </p:nvSpPr>
        <p:spPr/>
        <p:txBody>
          <a:bodyPr anchor="t"/>
          <a:lstStyle/>
          <a:p>
            <a:r>
              <a:rPr lang="en-GB" dirty="0"/>
              <a:t>RPA technologies</a:t>
            </a:r>
          </a:p>
        </p:txBody>
      </p:sp>
      <p:pic>
        <p:nvPicPr>
          <p:cNvPr id="5" name="Platshållare för innehåll 4">
            <a:extLst>
              <a:ext uri="{FF2B5EF4-FFF2-40B4-BE49-F238E27FC236}">
                <a16:creationId xmlns:a16="http://schemas.microsoft.com/office/drawing/2014/main" id="{4B76D4E8-523C-8E45-BF02-F7C19805CD7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7200" y="959805"/>
            <a:ext cx="6336890" cy="3660902"/>
          </a:xfrm>
          <a:prstGeom prst="rect">
            <a:avLst/>
          </a:prstGeom>
        </p:spPr>
      </p:pic>
    </p:spTree>
    <p:extLst>
      <p:ext uri="{BB962C8B-B14F-4D97-AF65-F5344CB8AC3E}">
        <p14:creationId xmlns:p14="http://schemas.microsoft.com/office/powerpoint/2010/main" val="34824809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450B64-AE2E-E94C-A62B-7DE7AC7918C8}"/>
              </a:ext>
            </a:extLst>
          </p:cNvPr>
          <p:cNvSpPr>
            <a:spLocks noGrp="1"/>
          </p:cNvSpPr>
          <p:nvPr>
            <p:ph type="title"/>
          </p:nvPr>
        </p:nvSpPr>
        <p:spPr/>
        <p:txBody>
          <a:bodyPr/>
          <a:lstStyle/>
          <a:p>
            <a:r>
              <a:rPr lang="en-GB" dirty="0"/>
              <a:t>RPA considerations</a:t>
            </a:r>
          </a:p>
        </p:txBody>
      </p:sp>
      <p:sp>
        <p:nvSpPr>
          <p:cNvPr id="3" name="Platshållare för innehåll 2">
            <a:extLst>
              <a:ext uri="{FF2B5EF4-FFF2-40B4-BE49-F238E27FC236}">
                <a16:creationId xmlns:a16="http://schemas.microsoft.com/office/drawing/2014/main" id="{656133C7-D896-B040-8741-9A4CF7DE8F02}"/>
              </a:ext>
            </a:extLst>
          </p:cNvPr>
          <p:cNvSpPr>
            <a:spLocks noGrp="1"/>
          </p:cNvSpPr>
          <p:nvPr>
            <p:ph idx="1"/>
          </p:nvPr>
        </p:nvSpPr>
        <p:spPr>
          <a:xfrm>
            <a:off x="457198" y="1208463"/>
            <a:ext cx="8520545" cy="3394075"/>
          </a:xfrm>
        </p:spPr>
        <p:txBody>
          <a:bodyPr>
            <a:normAutofit fontScale="92500" lnSpcReduction="20000"/>
          </a:bodyPr>
          <a:lstStyle/>
          <a:p>
            <a:pPr marL="0" indent="0">
              <a:buNone/>
            </a:pPr>
            <a:r>
              <a:rPr lang="en-GB" sz="1400" dirty="0"/>
              <a:t>The implications of application and environment change on RPA should not be underestimated. Without strategic thinking, governance, control, and judicious application to support an overall strategy, RPA risks becoming the legacy application of the future.</a:t>
            </a:r>
          </a:p>
          <a:p>
            <a:pPr marL="0" indent="0">
              <a:buNone/>
            </a:pPr>
            <a:endParaRPr lang="en-GB" sz="600" dirty="0"/>
          </a:p>
          <a:p>
            <a:pPr marL="0" indent="0">
              <a:buNone/>
            </a:pPr>
            <a:r>
              <a:rPr lang="en-GB" sz="1400" dirty="0"/>
              <a:t>RPA implementation should be approached with the same caution as would any service or tool. It needs proper planning, analysis, design, and governance processes, including the following considerations:</a:t>
            </a:r>
          </a:p>
          <a:p>
            <a:pPr marL="0" indent="0">
              <a:buNone/>
            </a:pPr>
            <a:endParaRPr lang="en-GB" sz="1000" dirty="0"/>
          </a:p>
          <a:p>
            <a:pPr>
              <a:buFont typeface="Arial" panose="020B0604020202020204" pitchFamily="34" charset="0"/>
              <a:buChar char="•"/>
            </a:pPr>
            <a:r>
              <a:rPr lang="en-GB" sz="1300" b="1" dirty="0"/>
              <a:t>Garbage in, garbage out - </a:t>
            </a:r>
            <a:r>
              <a:rPr lang="en-GB" sz="1300" dirty="0"/>
              <a:t>The use of robots to run key processes is a challenge if there are no standard processes to follow. </a:t>
            </a:r>
          </a:p>
          <a:p>
            <a:pPr>
              <a:buFont typeface="Arial" panose="020B0604020202020204" pitchFamily="34" charset="0"/>
              <a:buChar char="•"/>
            </a:pPr>
            <a:r>
              <a:rPr lang="en-GB" sz="1300" b="1" dirty="0"/>
              <a:t>ITIL guiding principles - </a:t>
            </a:r>
            <a:r>
              <a:rPr lang="en-GB" sz="1300" dirty="0"/>
              <a:t>For example, optimize and automate and keep it simple and practical. Identify areas which have the most potential for automation and prioritize automation accordingly.</a:t>
            </a:r>
          </a:p>
          <a:p>
            <a:pPr>
              <a:buFont typeface="Arial" panose="020B0604020202020204" pitchFamily="34" charset="0"/>
              <a:buChar char="•"/>
            </a:pPr>
            <a:r>
              <a:rPr lang="en-GB" sz="1300" b="1" dirty="0"/>
              <a:t>Develop the right skills in the right people - </a:t>
            </a:r>
            <a:r>
              <a:rPr lang="en-GB" sz="1300" dirty="0"/>
              <a:t>For example, how to arrange and use RPA efficiently and effectively. </a:t>
            </a:r>
          </a:p>
          <a:p>
            <a:pPr>
              <a:buFont typeface="Arial" panose="020B0604020202020204" pitchFamily="34" charset="0"/>
              <a:buChar char="•"/>
            </a:pPr>
            <a:r>
              <a:rPr lang="en-GB" sz="1300" b="1" dirty="0"/>
              <a:t>Determine realistic ROI expectations - </a:t>
            </a:r>
            <a:r>
              <a:rPr lang="en-GB" sz="1300" dirty="0"/>
              <a:t>Design a sound business case and explain costs, risks, and benefits to the board of directors. </a:t>
            </a:r>
          </a:p>
          <a:p>
            <a:pPr>
              <a:buFont typeface="Arial" panose="020B0604020202020204" pitchFamily="34" charset="0"/>
              <a:buChar char="•"/>
            </a:pPr>
            <a:r>
              <a:rPr lang="en-GB" sz="1300" b="1" dirty="0"/>
              <a:t>Enable strong collaboration between the business and IT - </a:t>
            </a:r>
            <a:r>
              <a:rPr lang="en-GB" sz="1300" dirty="0"/>
              <a:t>Special consideration should be given to RPA project owners and IT, as neither business area can work independently. </a:t>
            </a:r>
          </a:p>
          <a:p>
            <a:pPr>
              <a:buFont typeface="Arial" panose="020B0604020202020204" pitchFamily="34" charset="0"/>
              <a:buChar char="•"/>
            </a:pPr>
            <a:r>
              <a:rPr lang="en-GB" sz="1300" b="1" dirty="0"/>
              <a:t>Execute automation - </a:t>
            </a:r>
            <a:r>
              <a:rPr lang="en-GB" sz="1300" dirty="0"/>
              <a:t>Treat automation as a roadmap with short iterations. </a:t>
            </a:r>
          </a:p>
        </p:txBody>
      </p:sp>
    </p:spTree>
    <p:extLst>
      <p:ext uri="{BB962C8B-B14F-4D97-AF65-F5344CB8AC3E}">
        <p14:creationId xmlns:p14="http://schemas.microsoft.com/office/powerpoint/2010/main" val="410692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48E2B-FD3B-C34C-BA68-8AB7DBDDFFD6}"/>
              </a:ext>
            </a:extLst>
          </p:cNvPr>
          <p:cNvSpPr>
            <a:spLocks noGrp="1"/>
          </p:cNvSpPr>
          <p:nvPr>
            <p:ph type="title"/>
          </p:nvPr>
        </p:nvSpPr>
        <p:spPr/>
        <p:txBody>
          <a:bodyPr/>
          <a:lstStyle/>
          <a:p>
            <a:r>
              <a:rPr lang="en-GB"/>
              <a:t>Artificial intelligence (AI)</a:t>
            </a:r>
          </a:p>
        </p:txBody>
      </p:sp>
      <p:sp>
        <p:nvSpPr>
          <p:cNvPr id="3" name="Platshållare för innehåll 2">
            <a:extLst>
              <a:ext uri="{FF2B5EF4-FFF2-40B4-BE49-F238E27FC236}">
                <a16:creationId xmlns:a16="http://schemas.microsoft.com/office/drawing/2014/main" id="{6E2D3524-9665-AF42-9796-58B2CBDADFFE}"/>
              </a:ext>
            </a:extLst>
          </p:cNvPr>
          <p:cNvSpPr>
            <a:spLocks noGrp="1"/>
          </p:cNvSpPr>
          <p:nvPr>
            <p:ph idx="1"/>
          </p:nvPr>
        </p:nvSpPr>
        <p:spPr/>
        <p:txBody>
          <a:bodyPr>
            <a:normAutofit fontScale="70000" lnSpcReduction="20000"/>
          </a:bodyPr>
          <a:lstStyle/>
          <a:p>
            <a:pPr marL="0" indent="0">
              <a:buNone/>
            </a:pPr>
            <a:r>
              <a:rPr lang="en-GB" dirty="0"/>
              <a:t>Cognitive technology is increasingly being used to provide more automation in each phase of the service lifecycle and to enhance the service experience for both the consumers and the people involved in serving them. </a:t>
            </a:r>
          </a:p>
          <a:p>
            <a:pPr marL="0" indent="0">
              <a:buNone/>
            </a:pPr>
            <a:endParaRPr lang="en-GB" dirty="0"/>
          </a:p>
          <a:p>
            <a:pPr marL="0" indent="0">
              <a:buNone/>
            </a:pPr>
            <a:r>
              <a:rPr lang="en-GB" dirty="0"/>
              <a:t>While AI technologies have existed for decades, a new generation of cloud-based tools has resulted in a significant increase in focus and usage. </a:t>
            </a:r>
          </a:p>
          <a:p>
            <a:pPr marL="0" indent="0">
              <a:buNone/>
            </a:pPr>
            <a:endParaRPr lang="en-GB" dirty="0"/>
          </a:p>
          <a:p>
            <a:pPr marL="0" indent="0">
              <a:buNone/>
            </a:pPr>
            <a:r>
              <a:rPr lang="en-GB" dirty="0"/>
              <a:t>A number of AI tools are now provided as public cloud services, with a range of options available from both specialist AI providers and major broad-offering cloud vendors. </a:t>
            </a:r>
          </a:p>
          <a:p>
            <a:pPr marL="0" indent="0">
              <a:buNone/>
            </a:pPr>
            <a:endParaRPr lang="en-GB" dirty="0"/>
          </a:p>
          <a:p>
            <a:pPr marL="0" indent="0">
              <a:buNone/>
            </a:pPr>
            <a:r>
              <a:rPr lang="en-GB" dirty="0"/>
              <a:t>There is a huge amount of marketing hype and misapprehension in this area, so it is vital to have a clear understanding of the business goals and desired outcomes from adopting AI and the key components, capabilities, and constraints of any potential solution.</a:t>
            </a:r>
            <a:endParaRPr lang="en-GB" b="1" dirty="0"/>
          </a:p>
          <a:p>
            <a:pPr marL="0" indent="0">
              <a:buNone/>
            </a:pPr>
            <a:endParaRPr lang="en-GB" dirty="0"/>
          </a:p>
          <a:p>
            <a:pPr marL="0" indent="0">
              <a:buNone/>
            </a:pPr>
            <a:r>
              <a:rPr lang="en-GB" dirty="0"/>
              <a:t>The implementation of AI technology tends to require significant investment in hardware, software, and expertise. In the past, expense and complexity limited its uptake, but it has become much more mainstream since the emergence of a new generation of cloud-based services. </a:t>
            </a:r>
          </a:p>
          <a:p>
            <a:pPr marL="0" indent="0">
              <a:buNone/>
            </a:pPr>
            <a:endParaRPr lang="en-GB" dirty="0"/>
          </a:p>
          <a:p>
            <a:pPr marL="0" indent="0">
              <a:buNone/>
            </a:pPr>
            <a:r>
              <a:rPr lang="en-GB" dirty="0"/>
              <a:t>However, an on-site AI implementation may still have significant advantages. If your digital service is dependent on specific AI services provided by a third party, it may be challenging in future to switch to a different provider. </a:t>
            </a:r>
          </a:p>
        </p:txBody>
      </p:sp>
    </p:spTree>
    <p:extLst>
      <p:ext uri="{BB962C8B-B14F-4D97-AF65-F5344CB8AC3E}">
        <p14:creationId xmlns:p14="http://schemas.microsoft.com/office/powerpoint/2010/main" val="1872438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48E2B-FD3B-C34C-BA68-8AB7DBDDFFD6}"/>
              </a:ext>
            </a:extLst>
          </p:cNvPr>
          <p:cNvSpPr>
            <a:spLocks noGrp="1"/>
          </p:cNvSpPr>
          <p:nvPr>
            <p:ph type="title"/>
          </p:nvPr>
        </p:nvSpPr>
        <p:spPr/>
        <p:txBody>
          <a:bodyPr/>
          <a:lstStyle/>
          <a:p>
            <a:r>
              <a:rPr lang="en-GB"/>
              <a:t>Applications and value of AI</a:t>
            </a:r>
          </a:p>
        </p:txBody>
      </p:sp>
      <p:sp>
        <p:nvSpPr>
          <p:cNvPr id="3" name="Platshållare för innehåll 2">
            <a:extLst>
              <a:ext uri="{FF2B5EF4-FFF2-40B4-BE49-F238E27FC236}">
                <a16:creationId xmlns:a16="http://schemas.microsoft.com/office/drawing/2014/main" id="{6E2D3524-9665-AF42-9796-58B2CBDADFFE}"/>
              </a:ext>
            </a:extLst>
          </p:cNvPr>
          <p:cNvSpPr>
            <a:spLocks noGrp="1"/>
          </p:cNvSpPr>
          <p:nvPr>
            <p:ph idx="1"/>
          </p:nvPr>
        </p:nvSpPr>
        <p:spPr>
          <a:xfrm>
            <a:off x="444498" y="942340"/>
            <a:ext cx="8439526" cy="3305687"/>
          </a:xfrm>
        </p:spPr>
        <p:txBody>
          <a:bodyPr>
            <a:noAutofit/>
          </a:bodyPr>
          <a:lstStyle/>
          <a:p>
            <a:pPr marL="0" indent="0">
              <a:buNone/>
            </a:pPr>
            <a:r>
              <a:rPr lang="en-GB" sz="1400" dirty="0"/>
              <a:t>AI technology offers a broad set of new tools to the service designer, and it is possible to anticipate many new innovations in the application of AI in service management. </a:t>
            </a:r>
          </a:p>
          <a:p>
            <a:pPr marL="0" indent="0">
              <a:buNone/>
            </a:pPr>
            <a:endParaRPr lang="en-GB" sz="600" dirty="0"/>
          </a:p>
          <a:p>
            <a:pPr marL="0" indent="0">
              <a:buNone/>
            </a:pPr>
            <a:r>
              <a:rPr lang="en-GB" sz="1400" dirty="0"/>
              <a:t>Some examples of common applications of AI in service design and delivery include: </a:t>
            </a:r>
          </a:p>
          <a:p>
            <a:pPr marL="0" indent="0">
              <a:buNone/>
            </a:pPr>
            <a:r>
              <a:rPr lang="en-GB" sz="1200" b="1" dirty="0"/>
              <a:t>Process and decision automation </a:t>
            </a:r>
          </a:p>
          <a:p>
            <a:pPr marL="0" indent="0">
              <a:buNone/>
            </a:pPr>
            <a:r>
              <a:rPr lang="en-GB" sz="1200" dirty="0"/>
              <a:t>The use of AI to determine the appropriate process branch to follow, based on analysis of the known facts. </a:t>
            </a:r>
          </a:p>
          <a:p>
            <a:pPr marL="0" indent="0">
              <a:buNone/>
            </a:pPr>
            <a:r>
              <a:rPr lang="en-GB" sz="1200" b="1" dirty="0"/>
              <a:t>Natural language processing </a:t>
            </a:r>
          </a:p>
          <a:p>
            <a:pPr marL="0" indent="0">
              <a:buNone/>
            </a:pPr>
            <a:r>
              <a:rPr lang="en-GB" sz="1200" dirty="0"/>
              <a:t>Interpretation of unstructured text for purposes such as translation, summarization, or sentiment analysis. </a:t>
            </a:r>
          </a:p>
          <a:p>
            <a:pPr marL="0" indent="0">
              <a:buNone/>
            </a:pPr>
            <a:r>
              <a:rPr lang="en-GB" sz="1200" b="1" dirty="0"/>
              <a:t>Conversational interfaces </a:t>
            </a:r>
          </a:p>
          <a:p>
            <a:pPr marL="0" indent="0">
              <a:buNone/>
            </a:pPr>
            <a:r>
              <a:rPr lang="en-GB" sz="1200" dirty="0"/>
              <a:t>Enabling customers or service agents to interact with the service-management tooling using normal written or spoken language. A common example being chatbots for automated self-service. </a:t>
            </a:r>
          </a:p>
          <a:p>
            <a:pPr marL="0" indent="0">
              <a:buNone/>
            </a:pPr>
            <a:r>
              <a:rPr lang="en-GB" sz="1200" b="1" dirty="0"/>
              <a:t>Predictive analysis </a:t>
            </a:r>
          </a:p>
          <a:p>
            <a:pPr marL="0" indent="0">
              <a:buNone/>
            </a:pPr>
            <a:r>
              <a:rPr lang="en-GB" sz="1200" dirty="0"/>
              <a:t>Projection of the future state of a metric or situation, enabling proactive decision-making. </a:t>
            </a:r>
          </a:p>
          <a:p>
            <a:pPr marL="0" indent="0">
              <a:buNone/>
            </a:pPr>
            <a:r>
              <a:rPr lang="en-GB" sz="1200" b="1" dirty="0"/>
              <a:t>Discovery </a:t>
            </a:r>
          </a:p>
          <a:p>
            <a:pPr marL="0" indent="0">
              <a:buNone/>
            </a:pPr>
            <a:r>
              <a:rPr lang="en-GB" sz="1200" dirty="0"/>
              <a:t>Identification of useful insights from large collections of information, such as log files, knowledge bases, or recorded tickets. </a:t>
            </a:r>
          </a:p>
        </p:txBody>
      </p:sp>
    </p:spTree>
    <p:extLst>
      <p:ext uri="{BB962C8B-B14F-4D97-AF65-F5344CB8AC3E}">
        <p14:creationId xmlns:p14="http://schemas.microsoft.com/office/powerpoint/2010/main" val="618729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5F4669-44C4-6942-A043-8617E6FFF5E6}"/>
              </a:ext>
            </a:extLst>
          </p:cNvPr>
          <p:cNvSpPr>
            <a:spLocks noGrp="1"/>
          </p:cNvSpPr>
          <p:nvPr>
            <p:ph type="title"/>
          </p:nvPr>
        </p:nvSpPr>
        <p:spPr/>
        <p:txBody>
          <a:bodyPr/>
          <a:lstStyle/>
          <a:p>
            <a:r>
              <a:rPr lang="en-GB"/>
              <a:t>Machine learning</a:t>
            </a:r>
          </a:p>
        </p:txBody>
      </p:sp>
      <p:sp>
        <p:nvSpPr>
          <p:cNvPr id="3" name="Platshållare för innehåll 2">
            <a:extLst>
              <a:ext uri="{FF2B5EF4-FFF2-40B4-BE49-F238E27FC236}">
                <a16:creationId xmlns:a16="http://schemas.microsoft.com/office/drawing/2014/main" id="{11AB0D67-38BA-7246-9393-962E6F4B06E2}"/>
              </a:ext>
            </a:extLst>
          </p:cNvPr>
          <p:cNvSpPr>
            <a:spLocks noGrp="1"/>
          </p:cNvSpPr>
          <p:nvPr>
            <p:ph idx="1"/>
          </p:nvPr>
        </p:nvSpPr>
        <p:spPr>
          <a:xfrm>
            <a:off x="457198" y="1208463"/>
            <a:ext cx="6749847" cy="3394075"/>
          </a:xfrm>
        </p:spPr>
        <p:txBody>
          <a:bodyPr>
            <a:normAutofit fontScale="85000" lnSpcReduction="20000"/>
          </a:bodyPr>
          <a:lstStyle/>
          <a:p>
            <a:pPr marL="0" indent="0">
              <a:buNone/>
            </a:pPr>
            <a:r>
              <a:rPr lang="en-GB" sz="1400" dirty="0"/>
              <a:t>Machine learning is an applied form of AI. It is based on the principle of systems responding to data, and, as they are continually exposed to more of it, adapting their actions and outputs accordingly. </a:t>
            </a:r>
          </a:p>
          <a:p>
            <a:pPr marL="0" indent="0">
              <a:buNone/>
            </a:pPr>
            <a:endParaRPr lang="en-GB" sz="1100" dirty="0"/>
          </a:p>
          <a:p>
            <a:pPr marL="0" indent="0">
              <a:buNone/>
            </a:pPr>
            <a:r>
              <a:rPr lang="en-GB" sz="1400" dirty="0"/>
              <a:t>One of the key advantages of machine learning, in the context of IT services, is its ability to derive valuable results from quantities of data which would be difficult for humans to process. </a:t>
            </a:r>
          </a:p>
          <a:p>
            <a:pPr marL="0" indent="0">
              <a:buNone/>
            </a:pPr>
            <a:r>
              <a:rPr lang="en-GB" sz="1400" dirty="0"/>
              <a:t>This can enable improvements in the efficiency or accuracy of decision-making and may enable the automation of entirely new data-driven decisions, which would not have been practical for humans to evaluate. </a:t>
            </a:r>
          </a:p>
          <a:p>
            <a:pPr marL="0" indent="0">
              <a:buNone/>
            </a:pPr>
            <a:endParaRPr lang="en-GB" sz="1050" dirty="0"/>
          </a:p>
          <a:p>
            <a:pPr marL="0" indent="0">
              <a:buNone/>
            </a:pPr>
            <a:r>
              <a:rPr lang="en-GB" sz="1400" dirty="0"/>
              <a:t>However, the performance of a machine-learning system is entirely dependent on its data, the algorithms used within it, and, for supervised systems, the quality of training. If the input data contains inherent bias, this can directly distort results. </a:t>
            </a:r>
          </a:p>
          <a:p>
            <a:endParaRPr lang="en-GB" sz="1100" dirty="0"/>
          </a:p>
          <a:p>
            <a:pPr>
              <a:buFont typeface="Arial" panose="020B0604020202020204" pitchFamily="34" charset="0"/>
              <a:buChar char="•"/>
            </a:pPr>
            <a:r>
              <a:rPr lang="en-GB" sz="1400" dirty="0"/>
              <a:t>Supervised learning is well-suited to both classification problems (e.g. identifying emails that are spam) and regression problems (e.g. analysing when a variable metric is likely to reach a specific threshold). </a:t>
            </a:r>
          </a:p>
          <a:p>
            <a:pPr>
              <a:buFont typeface="Arial" panose="020B0604020202020204" pitchFamily="34" charset="0"/>
              <a:buChar char="•"/>
            </a:pPr>
            <a:r>
              <a:rPr lang="en-GB" sz="1400" dirty="0"/>
              <a:t>Unsupervised learning also requires input data, but this approach does not use existing output data from previous decisions and there is no supervisor. Instead, the machine learns from the input data alone.</a:t>
            </a:r>
          </a:p>
        </p:txBody>
      </p:sp>
      <p:pic>
        <p:nvPicPr>
          <p:cNvPr id="6" name="Bildobjekt 5">
            <a:extLst>
              <a:ext uri="{FF2B5EF4-FFF2-40B4-BE49-F238E27FC236}">
                <a16:creationId xmlns:a16="http://schemas.microsoft.com/office/drawing/2014/main" id="{8BEAD4C6-CD55-8D44-946B-6924D6EC67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0736" y="2797345"/>
            <a:ext cx="1987008" cy="1754988"/>
          </a:xfrm>
          <a:prstGeom prst="rect">
            <a:avLst/>
          </a:prstGeom>
        </p:spPr>
      </p:pic>
    </p:spTree>
    <p:extLst>
      <p:ext uri="{BB962C8B-B14F-4D97-AF65-F5344CB8AC3E}">
        <p14:creationId xmlns:p14="http://schemas.microsoft.com/office/powerpoint/2010/main" val="3815314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23FD19-F735-604D-8676-DDA4C4618141}"/>
              </a:ext>
            </a:extLst>
          </p:cNvPr>
          <p:cNvSpPr>
            <a:spLocks noGrp="1"/>
          </p:cNvSpPr>
          <p:nvPr>
            <p:ph type="title"/>
          </p:nvPr>
        </p:nvSpPr>
        <p:spPr/>
        <p:txBody>
          <a:bodyPr/>
          <a:lstStyle/>
          <a:p>
            <a:r>
              <a:rPr lang="en-GB"/>
              <a:t>Introduction to CI/CD</a:t>
            </a:r>
          </a:p>
        </p:txBody>
      </p:sp>
      <p:sp>
        <p:nvSpPr>
          <p:cNvPr id="3" name="Platshållare för innehåll 2">
            <a:extLst>
              <a:ext uri="{FF2B5EF4-FFF2-40B4-BE49-F238E27FC236}">
                <a16:creationId xmlns:a16="http://schemas.microsoft.com/office/drawing/2014/main" id="{74E9475C-A58D-CB4D-A9D4-F4985C28A272}"/>
              </a:ext>
            </a:extLst>
          </p:cNvPr>
          <p:cNvSpPr>
            <a:spLocks noGrp="1"/>
          </p:cNvSpPr>
          <p:nvPr>
            <p:ph idx="1"/>
          </p:nvPr>
        </p:nvSpPr>
        <p:spPr>
          <a:xfrm>
            <a:off x="457198" y="1164919"/>
            <a:ext cx="7132737" cy="3559481"/>
          </a:xfrm>
        </p:spPr>
        <p:txBody>
          <a:bodyPr>
            <a:noAutofit/>
          </a:bodyPr>
          <a:lstStyle/>
          <a:p>
            <a:pPr marL="0" indent="0">
              <a:buNone/>
            </a:pPr>
            <a:r>
              <a:rPr lang="en-GB" sz="1400" dirty="0"/>
              <a:t>Definition: </a:t>
            </a:r>
            <a:r>
              <a:rPr lang="en-GB" sz="1400" b="1" dirty="0"/>
              <a:t>Continuous integration </a:t>
            </a:r>
            <a:br>
              <a:rPr lang="en-GB" sz="1400" b="1" dirty="0"/>
            </a:br>
            <a:r>
              <a:rPr lang="en-GB" sz="1400" dirty="0"/>
              <a:t>An approach to integrating, building, and testing code within the software development environment. </a:t>
            </a:r>
          </a:p>
          <a:p>
            <a:pPr marL="0" indent="0">
              <a:buNone/>
            </a:pPr>
            <a:endParaRPr lang="en-GB" sz="1000" dirty="0"/>
          </a:p>
          <a:p>
            <a:pPr marL="0" indent="0">
              <a:buNone/>
            </a:pPr>
            <a:r>
              <a:rPr lang="en-GB" sz="1400" dirty="0"/>
              <a:t>Definition: </a:t>
            </a:r>
            <a:r>
              <a:rPr lang="en-GB" sz="1400" b="1" dirty="0"/>
              <a:t>Continuous delivery </a:t>
            </a:r>
            <a:br>
              <a:rPr lang="en-GB" sz="1400" b="1" dirty="0"/>
            </a:br>
            <a:r>
              <a:rPr lang="en-GB" sz="1400" dirty="0"/>
              <a:t>An approach to software development in which software can be released to production at any time. Frequent deployments are possible, but deployment decisions are taken case by case, usually because organizations prefer a slower rate of deployment. </a:t>
            </a:r>
          </a:p>
          <a:p>
            <a:pPr marL="0" indent="0">
              <a:buNone/>
            </a:pPr>
            <a:endParaRPr lang="en-GB" sz="1000" dirty="0"/>
          </a:p>
          <a:p>
            <a:pPr marL="0" indent="0">
              <a:buNone/>
            </a:pPr>
            <a:r>
              <a:rPr lang="en-GB" sz="1400" dirty="0"/>
              <a:t>Definition: </a:t>
            </a:r>
            <a:r>
              <a:rPr lang="en-GB" sz="1400" b="1" dirty="0"/>
              <a:t>Continuous deployment </a:t>
            </a:r>
            <a:br>
              <a:rPr lang="en-GB" sz="1400" b="1" dirty="0"/>
            </a:br>
            <a:r>
              <a:rPr lang="en-GB" sz="1400" dirty="0"/>
              <a:t>An approach to software development in which changes go through the pipeline and are automatically put into the production environment, enabling multiple production deployments per day. Continuous deployment relies on continuous delivery.</a:t>
            </a:r>
          </a:p>
          <a:p>
            <a:pPr marL="0" indent="0">
              <a:buNone/>
            </a:pPr>
            <a:endParaRPr lang="en-GB" sz="800" dirty="0"/>
          </a:p>
          <a:p>
            <a:pPr marL="0" indent="0">
              <a:buNone/>
            </a:pPr>
            <a:r>
              <a:rPr lang="en-GB" sz="1400" dirty="0"/>
              <a:t>CI/CD is, effectively, a practical methodology for delivering software in an Agile manner, consistent with the set of principles defined in the Agile Manifesto.</a:t>
            </a:r>
          </a:p>
        </p:txBody>
      </p:sp>
      <p:pic>
        <p:nvPicPr>
          <p:cNvPr id="6" name="Bildobjekt 5">
            <a:extLst>
              <a:ext uri="{FF2B5EF4-FFF2-40B4-BE49-F238E27FC236}">
                <a16:creationId xmlns:a16="http://schemas.microsoft.com/office/drawing/2014/main" id="{ACFC3A3B-06D1-0845-AA47-BA6F8B6E5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4619" y="1300697"/>
            <a:ext cx="1387809" cy="3209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24599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23FD19-F735-604D-8676-DDA4C4618141}"/>
              </a:ext>
            </a:extLst>
          </p:cNvPr>
          <p:cNvSpPr>
            <a:spLocks noGrp="1"/>
          </p:cNvSpPr>
          <p:nvPr>
            <p:ph type="title"/>
          </p:nvPr>
        </p:nvSpPr>
        <p:spPr/>
        <p:txBody>
          <a:bodyPr/>
          <a:lstStyle/>
          <a:p>
            <a:r>
              <a:rPr lang="en-GB"/>
              <a:t>Goals and value measurements</a:t>
            </a:r>
          </a:p>
        </p:txBody>
      </p:sp>
      <p:sp>
        <p:nvSpPr>
          <p:cNvPr id="3" name="Platshållare för innehåll 2">
            <a:extLst>
              <a:ext uri="{FF2B5EF4-FFF2-40B4-BE49-F238E27FC236}">
                <a16:creationId xmlns:a16="http://schemas.microsoft.com/office/drawing/2014/main" id="{74E9475C-A58D-CB4D-A9D4-F4985C28A272}"/>
              </a:ext>
            </a:extLst>
          </p:cNvPr>
          <p:cNvSpPr>
            <a:spLocks noGrp="1"/>
          </p:cNvSpPr>
          <p:nvPr>
            <p:ph idx="1"/>
          </p:nvPr>
        </p:nvSpPr>
        <p:spPr/>
        <p:txBody>
          <a:bodyPr>
            <a:normAutofit lnSpcReduction="10000"/>
          </a:bodyPr>
          <a:lstStyle/>
          <a:p>
            <a:pPr marL="0" indent="0">
              <a:buNone/>
            </a:pPr>
            <a:r>
              <a:rPr lang="en-GB" dirty="0"/>
              <a:t>CI/CD has a primary goal of enabling smaller, high-frequency deployments of changes to systems. </a:t>
            </a:r>
          </a:p>
          <a:p>
            <a:pPr marL="0" indent="0">
              <a:buNone/>
            </a:pPr>
            <a:endParaRPr lang="en-GB" sz="1300" dirty="0"/>
          </a:p>
          <a:p>
            <a:pPr marL="0" lvl="0" indent="0">
              <a:buNone/>
            </a:pPr>
            <a:r>
              <a:rPr lang="en-GB" dirty="0"/>
              <a:t>CI/CD teams often define their success on their ability to deliver code changes to production systems quickly, efficiently, and reliably. When designing services which are underpinned by the work of software developers practicing CI/CD, it is important to be aware of these goals. </a:t>
            </a:r>
          </a:p>
          <a:p>
            <a:pPr marL="0" lvl="0" indent="0">
              <a:buNone/>
            </a:pPr>
            <a:endParaRPr lang="en-GB" sz="1300" dirty="0"/>
          </a:p>
          <a:p>
            <a:pPr marL="0" lvl="0" indent="0">
              <a:buNone/>
            </a:pPr>
            <a:r>
              <a:rPr lang="en-GB" dirty="0"/>
              <a:t>A fundamental part of CI/CD is the optimization of the flow of changes from development to production. CI/CD teams also typically have a strong focus on the identification and removal of bottlenecks that reduce the speed of delivery. </a:t>
            </a:r>
          </a:p>
          <a:p>
            <a:pPr marL="0" lvl="0" indent="0">
              <a:buNone/>
            </a:pPr>
            <a:endParaRPr lang="en-GB" sz="1300" dirty="0"/>
          </a:p>
          <a:p>
            <a:pPr marL="0" lvl="0" indent="0">
              <a:buNone/>
            </a:pPr>
            <a:r>
              <a:rPr lang="en-GB" dirty="0"/>
              <a:t>This often results in a strong focus on automating aspects of delivery which would otherwise require significant manual effort. While maintaining a high velocity of deployments is important to CI/CD, teams must also ensure that each change maintains an appropriate level of quality. Validation and testing of each change remain critical, but because they need to be completed.</a:t>
            </a:r>
          </a:p>
        </p:txBody>
      </p:sp>
    </p:spTree>
    <p:extLst>
      <p:ext uri="{BB962C8B-B14F-4D97-AF65-F5344CB8AC3E}">
        <p14:creationId xmlns:p14="http://schemas.microsoft.com/office/powerpoint/2010/main" val="1878053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23FD19-F735-604D-8676-DDA4C4618141}"/>
              </a:ext>
            </a:extLst>
          </p:cNvPr>
          <p:cNvSpPr>
            <a:spLocks noGrp="1"/>
          </p:cNvSpPr>
          <p:nvPr>
            <p:ph type="title"/>
          </p:nvPr>
        </p:nvSpPr>
        <p:spPr/>
        <p:txBody>
          <a:bodyPr/>
          <a:lstStyle/>
          <a:p>
            <a:r>
              <a:rPr lang="en-GB"/>
              <a:t>The CI/CD pipeline</a:t>
            </a:r>
          </a:p>
        </p:txBody>
      </p:sp>
      <p:sp>
        <p:nvSpPr>
          <p:cNvPr id="3" name="Platshållare för innehåll 2">
            <a:extLst>
              <a:ext uri="{FF2B5EF4-FFF2-40B4-BE49-F238E27FC236}">
                <a16:creationId xmlns:a16="http://schemas.microsoft.com/office/drawing/2014/main" id="{74E9475C-A58D-CB4D-A9D4-F4985C28A272}"/>
              </a:ext>
            </a:extLst>
          </p:cNvPr>
          <p:cNvSpPr>
            <a:spLocks noGrp="1"/>
          </p:cNvSpPr>
          <p:nvPr>
            <p:ph idx="1"/>
          </p:nvPr>
        </p:nvSpPr>
        <p:spPr/>
        <p:txBody>
          <a:bodyPr>
            <a:normAutofit/>
          </a:bodyPr>
          <a:lstStyle/>
          <a:p>
            <a:pPr marL="0" lvl="0" indent="0">
              <a:buNone/>
            </a:pPr>
            <a:r>
              <a:rPr lang="en-GB"/>
              <a:t>A key component of the implementation of CI/CD is the pipeline. This term defines the set of tools, integrations, practices, and guardrails which allow a continuous and substantially automated flow of changes, from their initial design and development through to deployment into production. </a:t>
            </a:r>
          </a:p>
          <a:p>
            <a:pPr marL="0" indent="0">
              <a:buNone/>
            </a:pPr>
            <a:endParaRPr lang="en-GB" sz="1200"/>
          </a:p>
          <a:p>
            <a:pPr marL="0" indent="0">
              <a:buNone/>
            </a:pPr>
            <a:r>
              <a:rPr lang="en-GB"/>
              <a:t>This flow is typically broken up into three different stages: </a:t>
            </a:r>
          </a:p>
          <a:p>
            <a:pPr marL="0" indent="0">
              <a:buNone/>
            </a:pPr>
            <a:endParaRPr lang="en-GB" sz="1200"/>
          </a:p>
          <a:p>
            <a:pPr marL="0" indent="0">
              <a:buNone/>
            </a:pPr>
            <a:r>
              <a:rPr lang="en-GB" b="1"/>
              <a:t>Build automation (the CI phase) - </a:t>
            </a:r>
            <a:r>
              <a:rPr lang="en-GB"/>
              <a:t>This stage encompasses coding practices, such as version control, and the merging of multiple developers’ changes into one branch. </a:t>
            </a:r>
          </a:p>
          <a:p>
            <a:pPr marL="0" indent="0">
              <a:buNone/>
            </a:pPr>
            <a:r>
              <a:rPr lang="en-GB" b="1"/>
              <a:t>Test automation - </a:t>
            </a:r>
            <a:r>
              <a:rPr lang="en-GB"/>
              <a:t>In this stage, each change is automatically tested and validated as part of the flow chain from development. </a:t>
            </a:r>
          </a:p>
          <a:p>
            <a:pPr marL="0" indent="0">
              <a:buNone/>
            </a:pPr>
            <a:r>
              <a:rPr lang="en-GB" b="1"/>
              <a:t>Deployment automation - </a:t>
            </a:r>
            <a:r>
              <a:rPr lang="en-GB"/>
              <a:t>This stage involves the automation of the actual process of moving code from pre-production environments to the production service. </a:t>
            </a:r>
          </a:p>
          <a:p>
            <a:pPr marL="0" indent="0">
              <a:buNone/>
            </a:pPr>
            <a:endParaRPr lang="en-GB"/>
          </a:p>
        </p:txBody>
      </p:sp>
    </p:spTree>
    <p:extLst>
      <p:ext uri="{BB962C8B-B14F-4D97-AF65-F5344CB8AC3E}">
        <p14:creationId xmlns:p14="http://schemas.microsoft.com/office/powerpoint/2010/main" val="26311431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2F2036-7E5D-0749-826B-D9076872E6BA}"/>
              </a:ext>
            </a:extLst>
          </p:cNvPr>
          <p:cNvSpPr>
            <a:spLocks noGrp="1"/>
          </p:cNvSpPr>
          <p:nvPr>
            <p:ph type="title"/>
          </p:nvPr>
        </p:nvSpPr>
        <p:spPr/>
        <p:txBody>
          <a:bodyPr/>
          <a:lstStyle/>
          <a:p>
            <a:r>
              <a:rPr lang="en-GB"/>
              <a:t>Aligning CI/CD with ITIL</a:t>
            </a:r>
          </a:p>
        </p:txBody>
      </p:sp>
      <p:sp>
        <p:nvSpPr>
          <p:cNvPr id="3" name="Platshållare för innehåll 2">
            <a:extLst>
              <a:ext uri="{FF2B5EF4-FFF2-40B4-BE49-F238E27FC236}">
                <a16:creationId xmlns:a16="http://schemas.microsoft.com/office/drawing/2014/main" id="{7E9C6C5E-850C-CE4E-97CB-ACC976985401}"/>
              </a:ext>
            </a:extLst>
          </p:cNvPr>
          <p:cNvSpPr>
            <a:spLocks noGrp="1"/>
          </p:cNvSpPr>
          <p:nvPr>
            <p:ph idx="1"/>
          </p:nvPr>
        </p:nvSpPr>
        <p:spPr>
          <a:xfrm>
            <a:off x="457198" y="1208463"/>
            <a:ext cx="8608144" cy="3635779"/>
          </a:xfrm>
        </p:spPr>
        <p:txBody>
          <a:bodyPr>
            <a:noAutofit/>
          </a:bodyPr>
          <a:lstStyle/>
          <a:p>
            <a:pPr marL="0" indent="0">
              <a:buNone/>
            </a:pPr>
            <a:r>
              <a:rPr lang="en-GB" sz="1400" dirty="0"/>
              <a:t>Core aspects of Agile software development and, by extension, CI/CD, are closely aligned with ITILs guiding principles: </a:t>
            </a:r>
            <a:endParaRPr lang="en-GB" sz="500" dirty="0"/>
          </a:p>
          <a:p>
            <a:pPr marL="0" indent="0">
              <a:spcBef>
                <a:spcPts val="0"/>
              </a:spcBef>
              <a:buNone/>
            </a:pPr>
            <a:endParaRPr lang="en-GB" sz="1200" b="1" dirty="0"/>
          </a:p>
          <a:p>
            <a:pPr marL="0" indent="0">
              <a:spcBef>
                <a:spcPts val="0"/>
              </a:spcBef>
              <a:buNone/>
            </a:pPr>
            <a:r>
              <a:rPr lang="en-GB" sz="1200" b="1" dirty="0"/>
              <a:t>Focus on value			</a:t>
            </a:r>
            <a:r>
              <a:rPr lang="en-GB" sz="1200" dirty="0">
                <a:latin typeface="Calibri Light" panose="020F0302020204030204" pitchFamily="34" charset="0"/>
                <a:cs typeface="Calibri Light" panose="020F0302020204030204" pitchFamily="34" charset="0"/>
              </a:rPr>
              <a:t>Agile development is intended to deliver early and continuous value to the customer. </a:t>
            </a:r>
          </a:p>
          <a:p>
            <a:pPr marL="0" indent="0">
              <a:spcBef>
                <a:spcPts val="0"/>
              </a:spcBef>
              <a:buNone/>
            </a:pPr>
            <a:endParaRPr lang="en-GB" sz="500" b="1" dirty="0"/>
          </a:p>
          <a:p>
            <a:pPr marL="0" indent="0">
              <a:spcBef>
                <a:spcPts val="0"/>
              </a:spcBef>
              <a:buNone/>
            </a:pPr>
            <a:r>
              <a:rPr lang="en-GB" sz="1200" b="1" dirty="0"/>
              <a:t>Start where you are		</a:t>
            </a:r>
            <a:r>
              <a:rPr lang="en-GB" sz="1200" dirty="0">
                <a:latin typeface="Calibri Light" panose="020F0302020204030204" pitchFamily="34" charset="0"/>
                <a:cs typeface="Calibri Light" panose="020F0302020204030204" pitchFamily="34" charset="0"/>
              </a:rPr>
              <a:t>Agile is built on the concept of continuous, incremental development rather than large 					releases after lengthy development cycles. </a:t>
            </a:r>
          </a:p>
          <a:p>
            <a:pPr marL="0" indent="0">
              <a:spcBef>
                <a:spcPts val="0"/>
              </a:spcBef>
              <a:buNone/>
            </a:pPr>
            <a:endParaRPr lang="en-GB" sz="500" b="1" dirty="0"/>
          </a:p>
          <a:p>
            <a:pPr marL="0" indent="0">
              <a:spcBef>
                <a:spcPts val="0"/>
              </a:spcBef>
              <a:buNone/>
            </a:pPr>
            <a:r>
              <a:rPr lang="en-GB" sz="1200" b="1" dirty="0"/>
              <a:t>Progress iteratively with feedback 	</a:t>
            </a:r>
            <a:r>
              <a:rPr lang="en-GB" sz="1200" dirty="0">
                <a:latin typeface="Calibri Light" panose="020F0302020204030204" pitchFamily="34" charset="0"/>
                <a:cs typeface="Calibri Light" panose="020F0302020204030204" pitchFamily="34" charset="0"/>
              </a:rPr>
              <a:t>Agile advocates continuous feedback loops. </a:t>
            </a:r>
          </a:p>
          <a:p>
            <a:pPr marL="0" indent="0">
              <a:spcBef>
                <a:spcPts val="0"/>
              </a:spcBef>
              <a:buNone/>
            </a:pPr>
            <a:endParaRPr lang="en-GB" sz="500" b="1" dirty="0"/>
          </a:p>
          <a:p>
            <a:pPr marL="0" indent="0">
              <a:spcBef>
                <a:spcPts val="0"/>
              </a:spcBef>
              <a:buNone/>
            </a:pPr>
            <a:r>
              <a:rPr lang="en-GB" sz="1200" b="1" dirty="0"/>
              <a:t>Collaborate and promote visibility	</a:t>
            </a:r>
            <a:r>
              <a:rPr lang="en-GB" sz="1200" dirty="0">
                <a:latin typeface="Calibri Light" panose="020F0302020204030204" pitchFamily="34" charset="0"/>
                <a:cs typeface="Calibri Light" panose="020F0302020204030204" pitchFamily="34" charset="0"/>
              </a:rPr>
              <a:t>Good Agile product delivery requires effective visualization of work to all delivery 					participants, as well as constant interaction with the consumer of the delivered service. </a:t>
            </a:r>
          </a:p>
          <a:p>
            <a:pPr marL="0" indent="0">
              <a:spcBef>
                <a:spcPts val="0"/>
              </a:spcBef>
              <a:buNone/>
            </a:pPr>
            <a:br>
              <a:rPr lang="en-GB" sz="500" b="1" dirty="0"/>
            </a:br>
            <a:r>
              <a:rPr lang="en-GB" sz="1200" b="1" dirty="0"/>
              <a:t>Think and work holistically		</a:t>
            </a:r>
            <a:r>
              <a:rPr lang="en-GB" sz="1200" dirty="0">
                <a:latin typeface="Calibri Light" panose="020F0302020204030204" pitchFamily="34" charset="0"/>
                <a:cs typeface="Calibri Light" panose="020F0302020204030204" pitchFamily="34" charset="0"/>
              </a:rPr>
              <a:t>Agile development focuses on the big picture of the business and the goals the consumer 					expects to achieve. </a:t>
            </a:r>
          </a:p>
          <a:p>
            <a:pPr marL="0" indent="0">
              <a:spcBef>
                <a:spcPts val="0"/>
              </a:spcBef>
              <a:buNone/>
            </a:pPr>
            <a:endParaRPr lang="en-GB" sz="1200" b="1" dirty="0"/>
          </a:p>
          <a:p>
            <a:pPr marL="0" indent="0">
              <a:spcBef>
                <a:spcPts val="0"/>
              </a:spcBef>
              <a:buNone/>
            </a:pPr>
            <a:endParaRPr lang="en-GB" sz="500" b="1" dirty="0"/>
          </a:p>
          <a:p>
            <a:pPr marL="0" indent="0">
              <a:spcBef>
                <a:spcPts val="0"/>
              </a:spcBef>
              <a:buNone/>
            </a:pPr>
            <a:r>
              <a:rPr lang="en-GB" sz="1200" b="1" dirty="0"/>
              <a:t>Keep it simple and practical		</a:t>
            </a:r>
            <a:r>
              <a:rPr lang="en-GB" sz="1200" dirty="0">
                <a:latin typeface="Calibri Light" panose="020F0302020204030204" pitchFamily="34" charset="0"/>
                <a:cs typeface="Calibri Light" panose="020F0302020204030204" pitchFamily="34" charset="0"/>
              </a:rPr>
              <a:t>Agile development is founded on Lean principles. As such, non-productive, low-value 					activities are regarded as waste and are eliminated. </a:t>
            </a:r>
            <a:br>
              <a:rPr lang="en-GB" sz="1200" b="1" dirty="0"/>
            </a:br>
            <a:endParaRPr lang="en-GB" sz="500" b="1" dirty="0"/>
          </a:p>
          <a:p>
            <a:pPr marL="0" indent="0">
              <a:spcBef>
                <a:spcPts val="0"/>
              </a:spcBef>
              <a:buNone/>
            </a:pPr>
            <a:endParaRPr lang="en-GB" sz="500" b="1" dirty="0"/>
          </a:p>
          <a:p>
            <a:pPr marL="0" indent="0">
              <a:spcBef>
                <a:spcPts val="0"/>
              </a:spcBef>
              <a:buNone/>
            </a:pPr>
            <a:r>
              <a:rPr lang="en-GB" sz="1200" b="1" dirty="0"/>
              <a:t>Optimize and automate		</a:t>
            </a:r>
            <a:r>
              <a:rPr lang="en-GB" sz="1200" dirty="0">
                <a:latin typeface="Calibri Light" panose="020F0302020204030204" pitchFamily="34" charset="0"/>
                <a:cs typeface="Calibri Light" panose="020F0302020204030204" pitchFamily="34" charset="0"/>
              </a:rPr>
              <a:t>Continuous feedback loops and reduction of toil are fundamental to good Agile practices. 					When working with CI/CD processes and the teams responsible for them, individuals and 					teams should actively seek opportunities to enhance their success.</a:t>
            </a:r>
          </a:p>
          <a:p>
            <a:pPr marL="0" indent="0">
              <a:spcBef>
                <a:spcPts val="0"/>
              </a:spcBef>
              <a:buNone/>
            </a:pPr>
            <a:endParaRPr lang="en-GB" sz="1200" dirty="0"/>
          </a:p>
        </p:txBody>
      </p:sp>
    </p:spTree>
    <p:extLst>
      <p:ext uri="{BB962C8B-B14F-4D97-AF65-F5344CB8AC3E}">
        <p14:creationId xmlns:p14="http://schemas.microsoft.com/office/powerpoint/2010/main" val="407023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573C8E-7E10-1749-BC2D-B774F8A7C625}"/>
              </a:ext>
            </a:extLst>
          </p:cNvPr>
          <p:cNvSpPr>
            <a:spLocks noGrp="1"/>
          </p:cNvSpPr>
          <p:nvPr>
            <p:ph type="title"/>
          </p:nvPr>
        </p:nvSpPr>
        <p:spPr/>
        <p:txBody>
          <a:bodyPr/>
          <a:lstStyle/>
          <a:p>
            <a:r>
              <a:rPr lang="en-US" dirty="0"/>
              <a:t>Principles as a central theme</a:t>
            </a:r>
          </a:p>
        </p:txBody>
      </p:sp>
      <p:sp>
        <p:nvSpPr>
          <p:cNvPr id="3" name="Platshållare för innehåll 2">
            <a:extLst>
              <a:ext uri="{FF2B5EF4-FFF2-40B4-BE49-F238E27FC236}">
                <a16:creationId xmlns:a16="http://schemas.microsoft.com/office/drawing/2014/main" id="{B7AA7039-DB17-E345-89F3-2787C04E566A}"/>
              </a:ext>
            </a:extLst>
          </p:cNvPr>
          <p:cNvSpPr>
            <a:spLocks noGrp="1"/>
          </p:cNvSpPr>
          <p:nvPr>
            <p:ph idx="1"/>
          </p:nvPr>
        </p:nvSpPr>
        <p:spPr/>
        <p:txBody>
          <a:bodyPr/>
          <a:lstStyle/>
          <a:p>
            <a:pPr marL="0" indent="0">
              <a:buNone/>
            </a:pPr>
            <a:r>
              <a:rPr lang="en-US" dirty="0"/>
              <a:t>There has been a clear trend among the commonly used frameworks, models and methodologies to move away from rules or controls and focus more on principles.</a:t>
            </a:r>
          </a:p>
          <a:p>
            <a:pPr marL="0" indent="0">
              <a:buNone/>
            </a:pPr>
            <a:endParaRPr lang="en-US" dirty="0"/>
          </a:p>
          <a:p>
            <a:pPr marL="0" indent="0">
              <a:buNone/>
            </a:pPr>
            <a:r>
              <a:rPr lang="en-US" dirty="0"/>
              <a:t>This development is in general positive as it can make interoperability and integration between frameworks and methodologies easier and more accepted, as many basic underpinning principles are shared between different frameworks and/or methodologies.</a:t>
            </a:r>
          </a:p>
          <a:p>
            <a:pPr marL="0" indent="0">
              <a:buNone/>
            </a:pPr>
            <a:endParaRPr lang="en-US" dirty="0"/>
          </a:p>
          <a:p>
            <a:pPr marL="0" indent="0">
              <a:buNone/>
            </a:pPr>
            <a:endParaRPr lang="en-US" dirty="0"/>
          </a:p>
        </p:txBody>
      </p:sp>
      <p:pic>
        <p:nvPicPr>
          <p:cNvPr id="5" name="Bildobjekt 4">
            <a:extLst>
              <a:ext uri="{FF2B5EF4-FFF2-40B4-BE49-F238E27FC236}">
                <a16:creationId xmlns:a16="http://schemas.microsoft.com/office/drawing/2014/main" id="{5E9E3035-5AC7-F04E-8723-FBE32FE3DCC9}"/>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792386" y="2905500"/>
            <a:ext cx="1945216" cy="1373561"/>
          </a:xfrm>
          <a:prstGeom prst="rect">
            <a:avLst/>
          </a:prstGeom>
        </p:spPr>
      </p:pic>
    </p:spTree>
    <p:extLst>
      <p:ext uri="{BB962C8B-B14F-4D97-AF65-F5344CB8AC3E}">
        <p14:creationId xmlns:p14="http://schemas.microsoft.com/office/powerpoint/2010/main" val="2403668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E01002-1D5B-1F44-B758-B2C452C9F749}"/>
              </a:ext>
            </a:extLst>
          </p:cNvPr>
          <p:cNvSpPr>
            <a:spLocks noGrp="1"/>
          </p:cNvSpPr>
          <p:nvPr>
            <p:ph type="title"/>
          </p:nvPr>
        </p:nvSpPr>
        <p:spPr/>
        <p:txBody>
          <a:bodyPr>
            <a:normAutofit fontScale="90000"/>
          </a:bodyPr>
          <a:lstStyle/>
          <a:p>
            <a:r>
              <a:rPr lang="en-GB"/>
              <a:t>CI/CD does not suit every situation</a:t>
            </a:r>
          </a:p>
        </p:txBody>
      </p:sp>
      <p:sp>
        <p:nvSpPr>
          <p:cNvPr id="3" name="Platshållare för innehåll 2">
            <a:extLst>
              <a:ext uri="{FF2B5EF4-FFF2-40B4-BE49-F238E27FC236}">
                <a16:creationId xmlns:a16="http://schemas.microsoft.com/office/drawing/2014/main" id="{F8B4FE3C-32B3-1D41-9085-0150A059E7DE}"/>
              </a:ext>
            </a:extLst>
          </p:cNvPr>
          <p:cNvSpPr>
            <a:spLocks noGrp="1"/>
          </p:cNvSpPr>
          <p:nvPr>
            <p:ph idx="1"/>
          </p:nvPr>
        </p:nvSpPr>
        <p:spPr>
          <a:xfrm>
            <a:off x="457198" y="1208463"/>
            <a:ext cx="8520545" cy="3394075"/>
          </a:xfrm>
        </p:spPr>
        <p:txBody>
          <a:bodyPr/>
          <a:lstStyle/>
          <a:p>
            <a:pPr marL="0" indent="0">
              <a:buNone/>
            </a:pPr>
            <a:r>
              <a:rPr lang="en-GB" dirty="0"/>
              <a:t>Agile approaches, such as CI/CD, are well suited to situations where there is a high uncertainty about present and future requirements for a service, and where risks associated with errors or failure are of relatively low impact or can be managed quickly. In these cases, the iterative nature of CI/CD enables the ongoing development of the service to respond to, and drive, an increasing understanding of the customer’s demands and the best way to deliver value to them. </a:t>
            </a:r>
          </a:p>
          <a:p>
            <a:pPr marL="0" indent="0">
              <a:buNone/>
            </a:pPr>
            <a:endParaRPr lang="en-GB" sz="1200" dirty="0"/>
          </a:p>
          <a:p>
            <a:pPr marL="0" indent="0">
              <a:buNone/>
            </a:pPr>
            <a:r>
              <a:rPr lang="en-GB" dirty="0"/>
              <a:t>However, plan-based approaches, such as the waterfall method, may still be more suitable in some situations; for example, where there is a high certainty about the requirements of the service, or where safety demands the use of large-batch deployments which are not well suited to the Agile approach. In practice, particularly in larger and more complex organizations, a service will often depend on multiple elements which are delivered using different approaches. </a:t>
            </a:r>
          </a:p>
          <a:p>
            <a:pPr marL="0" indent="0">
              <a:buNone/>
            </a:pPr>
            <a:endParaRPr lang="en-GB" dirty="0"/>
          </a:p>
        </p:txBody>
      </p:sp>
    </p:spTree>
    <p:extLst>
      <p:ext uri="{BB962C8B-B14F-4D97-AF65-F5344CB8AC3E}">
        <p14:creationId xmlns:p14="http://schemas.microsoft.com/office/powerpoint/2010/main" val="9010728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67E99B-D898-7149-AF9A-98DFEFD0306F}"/>
              </a:ext>
            </a:extLst>
          </p:cNvPr>
          <p:cNvSpPr>
            <a:spLocks noGrp="1"/>
          </p:cNvSpPr>
          <p:nvPr>
            <p:ph type="title"/>
          </p:nvPr>
        </p:nvSpPr>
        <p:spPr/>
        <p:txBody>
          <a:bodyPr>
            <a:noAutofit/>
          </a:bodyPr>
          <a:lstStyle/>
          <a:p>
            <a:r>
              <a:rPr lang="en-GB" sz="3300"/>
              <a:t>Value of an effective information model</a:t>
            </a:r>
          </a:p>
        </p:txBody>
      </p:sp>
      <p:sp>
        <p:nvSpPr>
          <p:cNvPr id="3" name="Platshållare för innehåll 2">
            <a:extLst>
              <a:ext uri="{FF2B5EF4-FFF2-40B4-BE49-F238E27FC236}">
                <a16:creationId xmlns:a16="http://schemas.microsoft.com/office/drawing/2014/main" id="{E8A843DB-40FB-7445-8719-9D77BDC873AB}"/>
              </a:ext>
            </a:extLst>
          </p:cNvPr>
          <p:cNvSpPr>
            <a:spLocks noGrp="1"/>
          </p:cNvSpPr>
          <p:nvPr>
            <p:ph idx="1"/>
          </p:nvPr>
        </p:nvSpPr>
        <p:spPr>
          <a:xfrm>
            <a:off x="457198" y="1208463"/>
            <a:ext cx="8520546" cy="3394075"/>
          </a:xfrm>
        </p:spPr>
        <p:txBody>
          <a:bodyPr>
            <a:normAutofit/>
          </a:bodyPr>
          <a:lstStyle/>
          <a:p>
            <a:pPr marL="0" indent="0">
              <a:buNone/>
            </a:pPr>
            <a:r>
              <a:rPr lang="en-GB" dirty="0"/>
              <a:t>As digital transformation progresses, the organizations’ business operations continually become more closely aligned with, and dependent on, their technology systems and services.  As this happens, information can increasingly become a constraint on the effective delivery of services. </a:t>
            </a:r>
          </a:p>
          <a:p>
            <a:pPr marL="0" indent="0">
              <a:buNone/>
            </a:pPr>
            <a:endParaRPr lang="en-GB" sz="1200" dirty="0"/>
          </a:p>
          <a:p>
            <a:pPr marL="0" indent="0">
              <a:buNone/>
            </a:pPr>
            <a:r>
              <a:rPr lang="en-GB" dirty="0"/>
              <a:t>To combat this type of challenge, organizations are increasingly using an information model with the aim of developing a shared understanding of their information, terminology, systems, and structure. </a:t>
            </a:r>
          </a:p>
          <a:p>
            <a:pPr marL="0" indent="0">
              <a:buNone/>
            </a:pPr>
            <a:endParaRPr lang="en-GB" sz="1200" dirty="0"/>
          </a:p>
          <a:p>
            <a:pPr marL="0" indent="0">
              <a:buNone/>
            </a:pPr>
            <a:r>
              <a:rPr lang="en-GB" dirty="0"/>
              <a:t>The value of such a model is multifaceted. It can be a key </a:t>
            </a:r>
            <a:br>
              <a:rPr lang="en-GB" dirty="0"/>
            </a:br>
            <a:r>
              <a:rPr lang="en-GB" dirty="0"/>
              <a:t>enablement tool for transforming processes and practices, </a:t>
            </a:r>
            <a:br>
              <a:rPr lang="en-GB" dirty="0"/>
            </a:br>
            <a:r>
              <a:rPr lang="en-GB" dirty="0"/>
              <a:t>integrating technologies, gaining an accurate overview of </a:t>
            </a:r>
            <a:br>
              <a:rPr lang="en-GB" dirty="0"/>
            </a:br>
            <a:r>
              <a:rPr lang="en-GB" dirty="0"/>
              <a:t>strengths and weaknesses in the service framework, and </a:t>
            </a:r>
            <a:br>
              <a:rPr lang="en-GB" dirty="0"/>
            </a:br>
            <a:r>
              <a:rPr lang="en-GB" dirty="0"/>
              <a:t>driving informed decisions at multiple levels in the </a:t>
            </a:r>
            <a:br>
              <a:rPr lang="en-GB" dirty="0"/>
            </a:br>
            <a:r>
              <a:rPr lang="en-GB" dirty="0"/>
              <a:t>organization. </a:t>
            </a:r>
          </a:p>
        </p:txBody>
      </p:sp>
      <p:pic>
        <p:nvPicPr>
          <p:cNvPr id="6" name="Bildobjekt 5">
            <a:extLst>
              <a:ext uri="{FF2B5EF4-FFF2-40B4-BE49-F238E27FC236}">
                <a16:creationId xmlns:a16="http://schemas.microsoft.com/office/drawing/2014/main" id="{CC8A5CC6-95E5-3843-B79F-4602690AD3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1486" y="2848350"/>
            <a:ext cx="2733368" cy="1716237"/>
          </a:xfrm>
          <a:prstGeom prst="rect">
            <a:avLst/>
          </a:prstGeom>
        </p:spPr>
      </p:pic>
    </p:spTree>
    <p:extLst>
      <p:ext uri="{BB962C8B-B14F-4D97-AF65-F5344CB8AC3E}">
        <p14:creationId xmlns:p14="http://schemas.microsoft.com/office/powerpoint/2010/main" val="2996396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304796-909F-A547-ABAA-C443CC442235}"/>
              </a:ext>
            </a:extLst>
          </p:cNvPr>
          <p:cNvSpPr>
            <a:spLocks noGrp="1"/>
          </p:cNvSpPr>
          <p:nvPr>
            <p:ph type="title"/>
          </p:nvPr>
        </p:nvSpPr>
        <p:spPr/>
        <p:txBody>
          <a:bodyPr>
            <a:normAutofit fontScale="90000"/>
          </a:bodyPr>
          <a:lstStyle/>
          <a:p>
            <a:r>
              <a:rPr lang="en-GB"/>
              <a:t>The anatomy of an information model</a:t>
            </a:r>
          </a:p>
        </p:txBody>
      </p:sp>
      <p:sp>
        <p:nvSpPr>
          <p:cNvPr id="3" name="Platshållare för innehåll 2">
            <a:extLst>
              <a:ext uri="{FF2B5EF4-FFF2-40B4-BE49-F238E27FC236}">
                <a16:creationId xmlns:a16="http://schemas.microsoft.com/office/drawing/2014/main" id="{D72C179D-58B6-7543-9B27-86BEF9435E25}"/>
              </a:ext>
            </a:extLst>
          </p:cNvPr>
          <p:cNvSpPr>
            <a:spLocks noGrp="1"/>
          </p:cNvSpPr>
          <p:nvPr>
            <p:ph idx="1"/>
          </p:nvPr>
        </p:nvSpPr>
        <p:spPr>
          <a:xfrm>
            <a:off x="457199" y="1208463"/>
            <a:ext cx="8520544" cy="3394075"/>
          </a:xfrm>
        </p:spPr>
        <p:txBody>
          <a:bodyPr>
            <a:normAutofit fontScale="92500" lnSpcReduction="10000"/>
          </a:bodyPr>
          <a:lstStyle/>
          <a:p>
            <a:pPr marL="0" indent="0">
              <a:buNone/>
            </a:pPr>
            <a:r>
              <a:rPr lang="en-GB" dirty="0"/>
              <a:t>There is no single definition of an information model, but an effective one will typically consist of several core elements including:</a:t>
            </a:r>
            <a:endParaRPr lang="en-GB" sz="1300" dirty="0"/>
          </a:p>
          <a:p>
            <a:pPr>
              <a:buFont typeface="Arial" panose="020B0604020202020204" pitchFamily="34" charset="0"/>
              <a:buChar char="•"/>
            </a:pPr>
            <a:r>
              <a:rPr lang="en-GB" dirty="0"/>
              <a:t>definitions of key facts, terminology, activities, and practices within the organization </a:t>
            </a:r>
          </a:p>
          <a:p>
            <a:pPr>
              <a:buFont typeface="Arial" panose="020B0604020202020204" pitchFamily="34" charset="0"/>
              <a:buChar char="•"/>
            </a:pPr>
            <a:r>
              <a:rPr lang="en-GB" dirty="0"/>
              <a:t>structural representations of key components of the organization’s technology and business  </a:t>
            </a:r>
          </a:p>
          <a:p>
            <a:pPr marL="0" lvl="0" indent="0">
              <a:buNone/>
            </a:pPr>
            <a:r>
              <a:rPr lang="en-GB" dirty="0"/>
              <a:t>        services, and the relationships between them. </a:t>
            </a:r>
          </a:p>
          <a:p>
            <a:pPr marL="0" indent="0">
              <a:buNone/>
            </a:pPr>
            <a:endParaRPr lang="en-GB" sz="1200" dirty="0"/>
          </a:p>
          <a:p>
            <a:pPr marL="0" lvl="0" indent="0">
              <a:buNone/>
            </a:pPr>
            <a:r>
              <a:rPr lang="en-GB" dirty="0"/>
              <a:t>While some organizations may choose to create an information model from </a:t>
            </a:r>
            <a:br>
              <a:rPr lang="en-GB" dirty="0"/>
            </a:br>
            <a:r>
              <a:rPr lang="en-GB" dirty="0"/>
              <a:t>scratch, others may decide to adopt one of a number of established models </a:t>
            </a:r>
            <a:br>
              <a:rPr lang="en-GB" dirty="0"/>
            </a:br>
            <a:r>
              <a:rPr lang="en-GB" dirty="0"/>
              <a:t>that focus on technology operations in large organizations. </a:t>
            </a:r>
          </a:p>
          <a:p>
            <a:pPr marL="0" lvl="0" indent="0">
              <a:buNone/>
            </a:pPr>
            <a:endParaRPr lang="en-GB" sz="1200" dirty="0"/>
          </a:p>
          <a:p>
            <a:pPr marL="0" lvl="0" indent="0">
              <a:buNone/>
            </a:pPr>
            <a:r>
              <a:rPr lang="en-GB" dirty="0"/>
              <a:t>Two examples of this are: </a:t>
            </a:r>
          </a:p>
          <a:p>
            <a:pPr lvl="0">
              <a:buFont typeface="Arial" panose="020B0604020202020204" pitchFamily="34" charset="0"/>
              <a:buChar char="•"/>
            </a:pPr>
            <a:r>
              <a:rPr lang="en-GB" dirty="0"/>
              <a:t>Common Information Model (managed by DMTF)</a:t>
            </a:r>
          </a:p>
          <a:p>
            <a:pPr lvl="0">
              <a:buFont typeface="Arial" panose="020B0604020202020204" pitchFamily="34" charset="0"/>
              <a:buChar char="•"/>
            </a:pPr>
            <a:r>
              <a:rPr lang="en-GB" dirty="0" err="1"/>
              <a:t>Frameworx</a:t>
            </a:r>
            <a:r>
              <a:rPr lang="en-GB" dirty="0"/>
              <a:t> (managed by </a:t>
            </a:r>
            <a:r>
              <a:rPr lang="en-GB" dirty="0" err="1"/>
              <a:t>TMForum</a:t>
            </a:r>
            <a:r>
              <a:rPr lang="en-GB" dirty="0"/>
              <a:t>)</a:t>
            </a:r>
          </a:p>
        </p:txBody>
      </p:sp>
      <p:pic>
        <p:nvPicPr>
          <p:cNvPr id="5" name="Bildobjekt 4">
            <a:extLst>
              <a:ext uri="{FF2B5EF4-FFF2-40B4-BE49-F238E27FC236}">
                <a16:creationId xmlns:a16="http://schemas.microsoft.com/office/drawing/2014/main" id="{F90E4EF1-A27F-FF42-8AD0-F3789B2D37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5894" y="3901261"/>
            <a:ext cx="781666" cy="235489"/>
          </a:xfrm>
          <a:prstGeom prst="rect">
            <a:avLst/>
          </a:prstGeom>
        </p:spPr>
      </p:pic>
      <p:pic>
        <p:nvPicPr>
          <p:cNvPr id="9" name="Bild 8">
            <a:extLst>
              <a:ext uri="{FF2B5EF4-FFF2-40B4-BE49-F238E27FC236}">
                <a16:creationId xmlns:a16="http://schemas.microsoft.com/office/drawing/2014/main" id="{E322316C-85CC-814F-8A6D-34949FFAE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8871" y="4179988"/>
            <a:ext cx="952500" cy="203200"/>
          </a:xfrm>
          <a:prstGeom prst="rect">
            <a:avLst/>
          </a:prstGeom>
        </p:spPr>
      </p:pic>
      <p:pic>
        <p:nvPicPr>
          <p:cNvPr id="10" name="Bildobjekt 9">
            <a:extLst>
              <a:ext uri="{FF2B5EF4-FFF2-40B4-BE49-F238E27FC236}">
                <a16:creationId xmlns:a16="http://schemas.microsoft.com/office/drawing/2014/main" id="{23E78615-AA66-D943-9472-2FD1D8B7D1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0611" y="2500313"/>
            <a:ext cx="2062769" cy="2030788"/>
          </a:xfrm>
          <a:prstGeom prst="rect">
            <a:avLst/>
          </a:prstGeom>
        </p:spPr>
      </p:pic>
    </p:spTree>
    <p:extLst>
      <p:ext uri="{BB962C8B-B14F-4D97-AF65-F5344CB8AC3E}">
        <p14:creationId xmlns:p14="http://schemas.microsoft.com/office/powerpoint/2010/main" val="15825026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E6129E-3E40-574B-B512-9D2FCBC198B2}"/>
              </a:ext>
            </a:extLst>
          </p:cNvPr>
          <p:cNvSpPr>
            <a:spLocks noGrp="1"/>
          </p:cNvSpPr>
          <p:nvPr>
            <p:ph type="title"/>
          </p:nvPr>
        </p:nvSpPr>
        <p:spPr/>
        <p:txBody>
          <a:bodyPr>
            <a:normAutofit fontScale="90000"/>
          </a:bodyPr>
          <a:lstStyle/>
          <a:p>
            <a:r>
              <a:rPr lang="en-GB"/>
              <a:t>Integrated service management toolset</a:t>
            </a:r>
          </a:p>
        </p:txBody>
      </p:sp>
      <p:sp>
        <p:nvSpPr>
          <p:cNvPr id="3" name="Platshållare för innehåll 2">
            <a:extLst>
              <a:ext uri="{FF2B5EF4-FFF2-40B4-BE49-F238E27FC236}">
                <a16:creationId xmlns:a16="http://schemas.microsoft.com/office/drawing/2014/main" id="{833622A5-4370-2B41-9D9D-3BA34BC3215E}"/>
              </a:ext>
            </a:extLst>
          </p:cNvPr>
          <p:cNvSpPr>
            <a:spLocks noGrp="1"/>
          </p:cNvSpPr>
          <p:nvPr>
            <p:ph idx="1"/>
          </p:nvPr>
        </p:nvSpPr>
        <p:spPr>
          <a:xfrm>
            <a:off x="457199" y="1208463"/>
            <a:ext cx="6484375" cy="3394075"/>
          </a:xfrm>
        </p:spPr>
        <p:txBody>
          <a:bodyPr>
            <a:normAutofit fontScale="92500" lnSpcReduction="10000"/>
          </a:bodyPr>
          <a:lstStyle/>
          <a:p>
            <a:pPr marL="0" indent="0">
              <a:buNone/>
            </a:pPr>
            <a:r>
              <a:rPr lang="en-GB"/>
              <a:t>Some vendors have been offering integrated toolsets for service management since the 1990s. </a:t>
            </a:r>
          </a:p>
          <a:p>
            <a:pPr marL="0" indent="0">
              <a:buNone/>
            </a:pPr>
            <a:endParaRPr lang="en-GB" sz="1200"/>
          </a:p>
          <a:p>
            <a:pPr marL="0" indent="0">
              <a:buNone/>
            </a:pPr>
            <a:r>
              <a:rPr lang="en-GB"/>
              <a:t>These toolsets automate records and workflow management and act as engagement and communication tools, with many aiming to support a holistic information model for service management. </a:t>
            </a:r>
          </a:p>
          <a:p>
            <a:pPr marL="0" indent="0">
              <a:buNone/>
            </a:pPr>
            <a:endParaRPr lang="en-GB" sz="1200"/>
          </a:p>
          <a:p>
            <a:pPr marL="0" indent="0">
              <a:buNone/>
            </a:pPr>
            <a:r>
              <a:rPr lang="en-GB"/>
              <a:t>The majority of these toolsets are designed to automate the service management practices recommended by ITIL, and they are constantly evolving to adopt new technologies</a:t>
            </a:r>
          </a:p>
          <a:p>
            <a:pPr marL="0" indent="0">
              <a:buNone/>
            </a:pPr>
            <a:endParaRPr lang="en-GB" sz="1200"/>
          </a:p>
          <a:p>
            <a:pPr marL="0" indent="0">
              <a:buNone/>
            </a:pPr>
            <a:r>
              <a:rPr lang="en-GB"/>
              <a:t>The value of these toolsets is in the real-time dynamic ability to manage volumes of work, which range from small and simple to complex and large, and to provide reporting and business analytics on performance, trends, improvements, costs, and risks.</a:t>
            </a:r>
          </a:p>
        </p:txBody>
      </p:sp>
      <p:pic>
        <p:nvPicPr>
          <p:cNvPr id="9" name="Bildobjekt 8">
            <a:extLst>
              <a:ext uri="{FF2B5EF4-FFF2-40B4-BE49-F238E27FC236}">
                <a16:creationId xmlns:a16="http://schemas.microsoft.com/office/drawing/2014/main" id="{2B990EE3-FDAA-D545-AC8D-DDE9B266B6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9901" y="2762862"/>
            <a:ext cx="1435507" cy="717754"/>
          </a:xfrm>
          <a:prstGeom prst="rect">
            <a:avLst/>
          </a:prstGeom>
        </p:spPr>
      </p:pic>
      <p:pic>
        <p:nvPicPr>
          <p:cNvPr id="10" name="Bildobjekt 9">
            <a:extLst>
              <a:ext uri="{FF2B5EF4-FFF2-40B4-BE49-F238E27FC236}">
                <a16:creationId xmlns:a16="http://schemas.microsoft.com/office/drawing/2014/main" id="{C9D0F235-B34B-184B-BABE-7D9C07E728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1698" y="3232245"/>
            <a:ext cx="516405" cy="516405"/>
          </a:xfrm>
          <a:prstGeom prst="rect">
            <a:avLst/>
          </a:prstGeom>
        </p:spPr>
      </p:pic>
      <p:pic>
        <p:nvPicPr>
          <p:cNvPr id="11" name="Bildobjekt 10">
            <a:extLst>
              <a:ext uri="{FF2B5EF4-FFF2-40B4-BE49-F238E27FC236}">
                <a16:creationId xmlns:a16="http://schemas.microsoft.com/office/drawing/2014/main" id="{6F9B8AEE-0F39-0B47-A46A-D789B07148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1342" y="1291916"/>
            <a:ext cx="2047735" cy="1279834"/>
          </a:xfrm>
          <a:prstGeom prst="rect">
            <a:avLst/>
          </a:prstGeom>
          <a:ln>
            <a:noFill/>
          </a:ln>
          <a:effectLst>
            <a:outerShdw blurRad="292100" dist="139700" dir="2700000" algn="tl" rotWithShape="0">
              <a:srgbClr val="333333">
                <a:alpha val="65000"/>
              </a:srgbClr>
            </a:outerShdw>
          </a:effectLst>
        </p:spPr>
      </p:pic>
      <p:pic>
        <p:nvPicPr>
          <p:cNvPr id="12" name="Bildobjekt 11">
            <a:extLst>
              <a:ext uri="{FF2B5EF4-FFF2-40B4-BE49-F238E27FC236}">
                <a16:creationId xmlns:a16="http://schemas.microsoft.com/office/drawing/2014/main" id="{D80FD66A-CD71-6A4E-B43F-E4FD2936B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32505" y="3808760"/>
            <a:ext cx="1186057" cy="623813"/>
          </a:xfrm>
          <a:prstGeom prst="rect">
            <a:avLst/>
          </a:prstGeom>
        </p:spPr>
      </p:pic>
      <p:pic>
        <p:nvPicPr>
          <p:cNvPr id="8" name="Bildobjekt 7">
            <a:extLst>
              <a:ext uri="{FF2B5EF4-FFF2-40B4-BE49-F238E27FC236}">
                <a16:creationId xmlns:a16="http://schemas.microsoft.com/office/drawing/2014/main" id="{CEB9E2C8-0A82-7745-98B8-97EA6162E5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5303" y="3356478"/>
            <a:ext cx="950105" cy="516405"/>
          </a:xfrm>
          <a:prstGeom prst="rect">
            <a:avLst/>
          </a:prstGeom>
        </p:spPr>
      </p:pic>
    </p:spTree>
    <p:extLst>
      <p:ext uri="{BB962C8B-B14F-4D97-AF65-F5344CB8AC3E}">
        <p14:creationId xmlns:p14="http://schemas.microsoft.com/office/powerpoint/2010/main" val="375480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7FE22F-4545-3F46-94A7-51F670A2AB71}"/>
              </a:ext>
            </a:extLst>
          </p:cNvPr>
          <p:cNvSpPr>
            <a:spLocks noGrp="1"/>
          </p:cNvSpPr>
          <p:nvPr>
            <p:ph type="title"/>
          </p:nvPr>
        </p:nvSpPr>
        <p:spPr/>
        <p:txBody>
          <a:bodyPr>
            <a:normAutofit/>
          </a:bodyPr>
          <a:lstStyle/>
          <a:p>
            <a:r>
              <a:rPr lang="en-GB"/>
              <a:t>ITSM toolset expectations</a:t>
            </a:r>
          </a:p>
        </p:txBody>
      </p:sp>
      <p:sp>
        <p:nvSpPr>
          <p:cNvPr id="3" name="Platshållare för innehåll 2">
            <a:extLst>
              <a:ext uri="{FF2B5EF4-FFF2-40B4-BE49-F238E27FC236}">
                <a16:creationId xmlns:a16="http://schemas.microsoft.com/office/drawing/2014/main" id="{00EDB599-58E1-EA48-AB8C-99619867BAD5}"/>
              </a:ext>
            </a:extLst>
          </p:cNvPr>
          <p:cNvSpPr>
            <a:spLocks noGrp="1"/>
          </p:cNvSpPr>
          <p:nvPr>
            <p:ph idx="1"/>
          </p:nvPr>
        </p:nvSpPr>
        <p:spPr>
          <a:xfrm>
            <a:off x="457198" y="1208463"/>
            <a:ext cx="8520545" cy="3394075"/>
          </a:xfrm>
        </p:spPr>
        <p:txBody>
          <a:bodyPr/>
          <a:lstStyle/>
          <a:p>
            <a:pPr marL="0" indent="0">
              <a:buNone/>
            </a:pPr>
            <a:r>
              <a:rPr lang="en-GB" dirty="0"/>
              <a:t>Service management toolsets are expected to provide: </a:t>
            </a:r>
          </a:p>
          <a:p>
            <a:pPr marL="0" indent="0">
              <a:buNone/>
            </a:pPr>
            <a:endParaRPr lang="en-GB" dirty="0"/>
          </a:p>
          <a:p>
            <a:pPr>
              <a:buFont typeface="Arial" panose="020B0604020202020204" pitchFamily="34" charset="0"/>
              <a:buChar char="•"/>
            </a:pPr>
            <a:r>
              <a:rPr lang="en-GB" dirty="0"/>
              <a:t>effective automation of workflows</a:t>
            </a:r>
          </a:p>
          <a:p>
            <a:pPr>
              <a:buFont typeface="Arial" panose="020B0604020202020204" pitchFamily="34" charset="0"/>
              <a:buChar char="•"/>
            </a:pPr>
            <a:r>
              <a:rPr lang="en-GB" dirty="0"/>
              <a:t>effective inventory, monitoring, and event management </a:t>
            </a:r>
          </a:p>
          <a:p>
            <a:pPr>
              <a:buFont typeface="Arial" panose="020B0604020202020204" pitchFamily="34" charset="0"/>
              <a:buChar char="•"/>
            </a:pPr>
            <a:r>
              <a:rPr lang="en-GB" dirty="0"/>
              <a:t>effective integration with other toolsets, information systems and communication channels </a:t>
            </a:r>
          </a:p>
          <a:p>
            <a:pPr>
              <a:buFont typeface="Arial" panose="020B0604020202020204" pitchFamily="34" charset="0"/>
              <a:buChar char="•"/>
            </a:pPr>
            <a:r>
              <a:rPr lang="en-GB" dirty="0"/>
              <a:t>a high level of service warranty</a:t>
            </a:r>
          </a:p>
        </p:txBody>
      </p:sp>
      <p:pic>
        <p:nvPicPr>
          <p:cNvPr id="5" name="Bildobjekt 4">
            <a:extLst>
              <a:ext uri="{FF2B5EF4-FFF2-40B4-BE49-F238E27FC236}">
                <a16:creationId xmlns:a16="http://schemas.microsoft.com/office/drawing/2014/main" id="{93FEA055-F7B1-8948-B46A-3E32ABDCF5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2170" y="2840160"/>
            <a:ext cx="2754632" cy="1578586"/>
          </a:xfrm>
          <a:prstGeom prst="rect">
            <a:avLst/>
          </a:prstGeom>
        </p:spPr>
      </p:pic>
    </p:spTree>
    <p:extLst>
      <p:ext uri="{BB962C8B-B14F-4D97-AF65-F5344CB8AC3E}">
        <p14:creationId xmlns:p14="http://schemas.microsoft.com/office/powerpoint/2010/main" val="3608093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94559" cy="2968070"/>
          </a:xfrm>
        </p:spPr>
        <p:txBody>
          <a:bodyPr>
            <a:noAutofit/>
          </a:bodyPr>
          <a:lstStyle/>
          <a:p>
            <a:r>
              <a:rPr lang="en-GB" sz="1100" dirty="0"/>
              <a:t>This section has covered technologies and tools available to support the efficient and effective creation, delivery and support of services. Some knowledge of the most well-known technologies and tools is required.</a:t>
            </a:r>
          </a:p>
          <a:p>
            <a:r>
              <a:rPr lang="en-GB" sz="1100" dirty="0"/>
              <a:t>Key areas discussed (at a varying level of detail):</a:t>
            </a:r>
          </a:p>
          <a:p>
            <a:pPr marL="0" indent="0">
              <a:spcBef>
                <a:spcPts val="0"/>
              </a:spcBef>
              <a:buNone/>
            </a:pPr>
            <a:r>
              <a:rPr lang="en-GB" sz="1100" i="1" dirty="0"/>
              <a:t>	- Integration and data sharing</a:t>
            </a:r>
          </a:p>
          <a:p>
            <a:pPr marL="0" indent="0">
              <a:spcBef>
                <a:spcPts val="0"/>
              </a:spcBef>
              <a:buNone/>
            </a:pPr>
            <a:r>
              <a:rPr lang="en-GB" sz="1100" i="1" dirty="0"/>
              <a:t>	- Reporting and advanced analytics</a:t>
            </a:r>
          </a:p>
          <a:p>
            <a:pPr marL="0" indent="0">
              <a:spcBef>
                <a:spcPts val="0"/>
              </a:spcBef>
              <a:buNone/>
            </a:pPr>
            <a:r>
              <a:rPr lang="en-GB" sz="1100" i="1" dirty="0"/>
              <a:t>	- Collaboration and workflow</a:t>
            </a:r>
          </a:p>
          <a:p>
            <a:pPr marL="0" indent="0">
              <a:spcBef>
                <a:spcPts val="0"/>
              </a:spcBef>
              <a:buNone/>
            </a:pPr>
            <a:r>
              <a:rPr lang="en-GB" sz="1100" i="1" dirty="0"/>
              <a:t>	- Robotic process automation (RPA)</a:t>
            </a:r>
          </a:p>
          <a:p>
            <a:pPr marL="0" indent="0">
              <a:spcBef>
                <a:spcPts val="0"/>
              </a:spcBef>
              <a:buNone/>
            </a:pPr>
            <a:r>
              <a:rPr lang="en-GB" sz="1100" i="1" dirty="0"/>
              <a:t>	- Artificial intelligence</a:t>
            </a:r>
          </a:p>
          <a:p>
            <a:pPr marL="0" indent="0">
              <a:spcBef>
                <a:spcPts val="0"/>
              </a:spcBef>
              <a:buNone/>
            </a:pPr>
            <a:r>
              <a:rPr lang="en-GB" sz="1100" i="1" dirty="0"/>
              <a:t>	- Machine learning</a:t>
            </a:r>
          </a:p>
          <a:p>
            <a:pPr marL="0" indent="0">
              <a:spcBef>
                <a:spcPts val="0"/>
              </a:spcBef>
              <a:buNone/>
            </a:pPr>
            <a:r>
              <a:rPr lang="en-GB" sz="1100" i="1" dirty="0"/>
              <a:t>	- Continuous integration, continuous delivery, and continuous 	deployment</a:t>
            </a:r>
          </a:p>
          <a:p>
            <a:pPr marL="0" indent="0">
              <a:spcBef>
                <a:spcPts val="0"/>
              </a:spcBef>
              <a:buNone/>
            </a:pPr>
            <a:r>
              <a:rPr lang="en-GB" sz="1100" i="1" dirty="0"/>
              <a:t>	-The value of an effective information model</a:t>
            </a:r>
          </a:p>
          <a:p>
            <a:pPr marL="0" indent="0">
              <a:spcBef>
                <a:spcPts val="0"/>
              </a:spcBef>
              <a:buNone/>
            </a:pPr>
            <a:r>
              <a:rPr lang="en-GB" sz="1100" i="1" dirty="0"/>
              <a:t>	- Automation of service management</a:t>
            </a:r>
            <a:endParaRPr lang="en-GB" sz="1100" dirty="0"/>
          </a:p>
          <a:p>
            <a:r>
              <a:rPr lang="en-GB" sz="1100" dirty="0"/>
              <a:t>Worth repeating: Do not see the tool as the solution. A good understanding of what needs to achieved is much more important.</a:t>
            </a: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0" y="0"/>
            <a:ext cx="8229600" cy="857250"/>
          </a:xfrm>
        </p:spPr>
        <p:txBody>
          <a:bodyPr/>
          <a:lstStyle/>
          <a:p>
            <a:r>
              <a:rPr lang="en-US" noProof="0"/>
              <a:t>Summary</a:t>
            </a:r>
          </a:p>
        </p:txBody>
      </p:sp>
    </p:spTree>
    <p:extLst>
      <p:ext uri="{BB962C8B-B14F-4D97-AF65-F5344CB8AC3E}">
        <p14:creationId xmlns:p14="http://schemas.microsoft.com/office/powerpoint/2010/main" val="3712833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Integrated service management toolsets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CI/CD</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Advanced analytics</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Robotic process automation</a:t>
            </a:r>
          </a:p>
        </p:txBody>
      </p:sp>
      <p:sp>
        <p:nvSpPr>
          <p:cNvPr id="2" name="Rubrik 1"/>
          <p:cNvSpPr>
            <a:spLocks noGrp="1"/>
          </p:cNvSpPr>
          <p:nvPr>
            <p:ph type="title"/>
          </p:nvPr>
        </p:nvSpPr>
        <p:spPr>
          <a:xfrm>
            <a:off x="457199" y="124487"/>
            <a:ext cx="8229601" cy="857250"/>
          </a:xfrm>
        </p:spPr>
        <p:txBody>
          <a:bodyPr>
            <a:noAutofit/>
          </a:bodyPr>
          <a:lstStyle/>
          <a:p>
            <a:r>
              <a:rPr lang="en-GB" sz="2000">
                <a:solidFill>
                  <a:srgbClr val="FFFFFF"/>
                </a:solidFill>
                <a:latin typeface="Calibri Light" panose="020F0302020204030204" pitchFamily="34" charset="0"/>
                <a:cs typeface="Calibri Light" panose="020F0302020204030204" pitchFamily="34" charset="0"/>
              </a:rPr>
              <a:t>Q: </a:t>
            </a:r>
            <a:r>
              <a:rPr lang="en-GB" sz="2000">
                <a:latin typeface="Calibri Light" panose="020F0302020204030204" pitchFamily="34" charset="0"/>
                <a:cs typeface="Calibri Light" panose="020F0302020204030204" pitchFamily="34" charset="0"/>
              </a:rPr>
              <a:t>What technology is PRIMARILY used to examine and transform data in order to make predictions and generate recommendations?</a:t>
            </a:r>
            <a:endParaRPr lang="en-GB" sz="2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7780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Dynamic baselining</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Neural networks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The quality of training</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The quality of output data</a:t>
            </a:r>
          </a:p>
        </p:txBody>
      </p:sp>
      <p:sp>
        <p:nvSpPr>
          <p:cNvPr id="2" name="Rubrik 1"/>
          <p:cNvSpPr>
            <a:spLocks noGrp="1"/>
          </p:cNvSpPr>
          <p:nvPr>
            <p:ph type="title"/>
          </p:nvPr>
        </p:nvSpPr>
        <p:spPr>
          <a:xfrm>
            <a:off x="457199" y="124487"/>
            <a:ext cx="8229601" cy="857250"/>
          </a:xfrm>
        </p:spPr>
        <p:txBody>
          <a:bodyPr>
            <a:noAutofit/>
          </a:bodyPr>
          <a:lstStyle/>
          <a:p>
            <a:r>
              <a:rPr lang="en-GB" sz="2000">
                <a:solidFill>
                  <a:srgbClr val="FFFFFF"/>
                </a:solidFill>
                <a:latin typeface="Calibri Light" panose="020F0302020204030204" pitchFamily="34" charset="0"/>
                <a:cs typeface="Calibri Light" panose="020F0302020204030204" pitchFamily="34" charset="0"/>
              </a:rPr>
              <a:t>Q: </a:t>
            </a:r>
            <a:r>
              <a:rPr lang="en-GB" sz="2000">
                <a:latin typeface="Calibri Light" panose="020F0302020204030204" pitchFamily="34" charset="0"/>
                <a:cs typeface="Calibri Light" panose="020F0302020204030204" pitchFamily="34" charset="0"/>
              </a:rPr>
              <a:t>What does the performance of a supervised machine-learning system depend on?</a:t>
            </a:r>
            <a:endParaRPr lang="en-GB" sz="2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956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a:latin typeface="Calibri Light" panose="020F0302020204030204" pitchFamily="34" charset="0"/>
                <a:cs typeface="Calibri Light" panose="020F0302020204030204" pitchFamily="34" charset="0"/>
              </a:rPr>
              <a:t>Integration and data sharing</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a:latin typeface="Calibri Light" panose="020F0302020204030204" pitchFamily="34" charset="0"/>
                <a:cs typeface="Calibri Light" panose="020F0302020204030204" pitchFamily="34" charset="0"/>
              </a:rPr>
              <a:t>Shift-left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GB" sz="1600">
                <a:latin typeface="Calibri Light" panose="020F0302020204030204" pitchFamily="34" charset="0"/>
                <a:cs typeface="Calibri Light" panose="020F0302020204030204" pitchFamily="34" charset="0"/>
              </a:rPr>
              <a:t>An information model</a:t>
            </a:r>
          </a:p>
        </p:txBody>
      </p:sp>
      <p:sp>
        <p:nvSpPr>
          <p:cNvPr id="15" name="AutoShape 4"/>
          <p:cNvSpPr>
            <a:spLocks noChangeArrowheads="1"/>
          </p:cNvSpPr>
          <p:nvPr/>
        </p:nvSpPr>
        <p:spPr bwMode="auto">
          <a:xfrm>
            <a:off x="642909" y="1534988"/>
            <a:ext cx="7715999" cy="594001"/>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Swarming</a:t>
            </a:r>
          </a:p>
        </p:txBody>
      </p:sp>
      <p:sp>
        <p:nvSpPr>
          <p:cNvPr id="2" name="Rubrik 1"/>
          <p:cNvSpPr>
            <a:spLocks noGrp="1"/>
          </p:cNvSpPr>
          <p:nvPr>
            <p:ph type="title"/>
          </p:nvPr>
        </p:nvSpPr>
        <p:spPr>
          <a:xfrm>
            <a:off x="457199" y="124487"/>
            <a:ext cx="8229601" cy="857250"/>
          </a:xfrm>
        </p:spPr>
        <p:txBody>
          <a:bodyPr>
            <a:noAutofit/>
          </a:bodyPr>
          <a:lstStyle/>
          <a:p>
            <a:r>
              <a:rPr lang="en-GB" sz="2000">
                <a:solidFill>
                  <a:srgbClr val="FFFFFF"/>
                </a:solidFill>
                <a:latin typeface="Calibri Light" panose="020F0302020204030204" pitchFamily="34" charset="0"/>
                <a:cs typeface="Calibri Light" panose="020F0302020204030204" pitchFamily="34" charset="0"/>
              </a:rPr>
              <a:t>Q: </a:t>
            </a:r>
            <a:r>
              <a:rPr lang="en-GB" sz="2000">
                <a:latin typeface="Calibri Light" panose="020F0302020204030204" pitchFamily="34" charset="0"/>
                <a:cs typeface="Calibri Light" panose="020F0302020204030204" pitchFamily="34" charset="0"/>
              </a:rPr>
              <a:t>Which concept helps organizations to understand the structure of, and relationships between, their business and technology services?</a:t>
            </a:r>
            <a:endParaRPr lang="en-GB" sz="2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315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GB" sz="1600" dirty="0">
                <a:latin typeface="Calibri Light" panose="020F0302020204030204" pitchFamily="34" charset="0"/>
                <a:cs typeface="Calibri Light" panose="020F0302020204030204" pitchFamily="34" charset="0"/>
              </a:rPr>
              <a:t>Allow users direct access to second-line support teams by bypassing the service desk</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GB" sz="1600" dirty="0">
                <a:latin typeface="Calibri Light" panose="020F0302020204030204" pitchFamily="34" charset="0"/>
                <a:cs typeface="Calibri Light" panose="020F0302020204030204" pitchFamily="34" charset="0"/>
              </a:rPr>
              <a:t>During the development phase, engage the support staff who are involved in the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value stream for the service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GB" sz="1600" dirty="0">
                <a:latin typeface="Calibri Light" panose="020F0302020204030204" pitchFamily="34" charset="0"/>
                <a:cs typeface="Calibri Light" panose="020F0302020204030204" pitchFamily="34" charset="0"/>
              </a:rPr>
              <a:t>Introduce a self-service system for users so that they do not have to rely on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the support teams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GB" sz="1600" dirty="0">
                <a:latin typeface="Calibri Light" panose="020F0302020204030204" pitchFamily="34" charset="0"/>
                <a:cs typeface="Calibri Light" panose="020F0302020204030204" pitchFamily="34" charset="0"/>
              </a:rPr>
              <a:t>Outsource the organization's internal support provision to the external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development organization</a:t>
            </a:r>
          </a:p>
        </p:txBody>
      </p:sp>
      <p:sp>
        <p:nvSpPr>
          <p:cNvPr id="2" name="Rubrik 1"/>
          <p:cNvSpPr>
            <a:spLocks noGrp="1"/>
          </p:cNvSpPr>
          <p:nvPr>
            <p:ph type="title"/>
          </p:nvPr>
        </p:nvSpPr>
        <p:spPr>
          <a:xfrm>
            <a:off x="210065" y="119876"/>
            <a:ext cx="8933935" cy="857250"/>
          </a:xfrm>
        </p:spPr>
        <p:txBody>
          <a:bodyPr>
            <a:noAutofit/>
          </a:bodyPr>
          <a:lstStyle/>
          <a:p>
            <a:r>
              <a:rPr lang="en-GB" sz="1600" dirty="0">
                <a:solidFill>
                  <a:srgbClr val="FFFFFF"/>
                </a:solidFill>
                <a:latin typeface="Calibri Light" panose="020F0302020204030204" pitchFamily="34" charset="0"/>
                <a:cs typeface="Calibri Light" panose="020F0302020204030204" pitchFamily="34" charset="0"/>
              </a:rPr>
              <a:t>Q: </a:t>
            </a:r>
            <a:r>
              <a:rPr lang="en-GB" sz="1600" dirty="0">
                <a:latin typeface="Calibri Light" panose="020F0302020204030204" pitchFamily="34" charset="0"/>
                <a:cs typeface="Calibri Light" panose="020F0302020204030204" pitchFamily="34" charset="0"/>
              </a:rPr>
              <a:t>An organization uses internal and external development teams that collaborate effectively to produce new and upgraded services. When the changes are released, users complain that the service desk staff are often not aware of the changes, and that any support issues relating to the changes take a long time to resolve. What would prevent this situation from occurring in the future?</a:t>
            </a:r>
          </a:p>
        </p:txBody>
      </p:sp>
    </p:spTree>
    <p:extLst>
      <p:ext uri="{BB962C8B-B14F-4D97-AF65-F5344CB8AC3E}">
        <p14:creationId xmlns:p14="http://schemas.microsoft.com/office/powerpoint/2010/main" val="98373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ITIL">
  <a:themeElements>
    <a:clrScheme name="Diepblauw">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200" dirty="0">
            <a:latin typeface="Arial" panose="020B0604020202020204" pitchFamily="34" charset="0"/>
            <a:cs typeface="Arial" panose="020B0604020202020204" pitchFamily="34" charset="0"/>
          </a:defRPr>
        </a:defPPr>
      </a:lstStyle>
      <a:style>
        <a:lnRef idx="2">
          <a:schemeClr val="accent2"/>
        </a:lnRef>
        <a:fillRef idx="1">
          <a:schemeClr val="lt1"/>
        </a:fillRef>
        <a:effectRef idx="0">
          <a:schemeClr val="accent2"/>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TIL_4_Foundation VANILLA v1.0.3" id="{5D06AA3F-F928-4D59-92B7-0BD598DB5AD4}" vid="{A8C03F59-95BB-494A-9E24-BC189DA124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99CAB4-877C-8748-AEA1-2BBCC2AB6EED}">
  <we:reference id="wa104178141" version="3.10.0.152" store="sv-SE" storeType="OMEX"/>
  <we:alternateReferences>
    <we:reference id="wa104178141" version="3.10.0.152"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FDEF92B5623C4686B556659695115D" ma:contentTypeVersion="9" ma:contentTypeDescription="Een nieuw document maken." ma:contentTypeScope="" ma:versionID="623a9f9cc37a855cbbb78534d06303e4">
  <xsd:schema xmlns:xsd="http://www.w3.org/2001/XMLSchema" xmlns:xs="http://www.w3.org/2001/XMLSchema" xmlns:p="http://schemas.microsoft.com/office/2006/metadata/properties" xmlns:ns2="49377fbe-4a0c-4398-a72e-6b138ff71ff8" targetNamespace="http://schemas.microsoft.com/office/2006/metadata/properties" ma:root="true" ma:fieldsID="174e2e1caca44fba7239b001fde63798" ns2:_="">
    <xsd:import namespace="49377fbe-4a0c-4398-a72e-6b138ff71f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77fbe-4a0c-4398-a72e-6b138ff71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012128-1532-4ECE-86E8-9075B73E1E0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df99015-7ef1-40d6-9a32-56d8aebec200"/>
    <ds:schemaRef ds:uri="http://purl.org/dc/elements/1.1/"/>
    <ds:schemaRef ds:uri="12ab6b40-2789-403e-83ba-7f24fa68c7f2"/>
    <ds:schemaRef ds:uri="http://www.w3.org/XML/1998/namespace"/>
  </ds:schemaRefs>
</ds:datastoreItem>
</file>

<file path=customXml/itemProps2.xml><?xml version="1.0" encoding="utf-8"?>
<ds:datastoreItem xmlns:ds="http://schemas.openxmlformats.org/officeDocument/2006/customXml" ds:itemID="{EFDAAA14-597B-48FF-9776-0BCC98D752D5}"/>
</file>

<file path=customXml/itemProps3.xml><?xml version="1.0" encoding="utf-8"?>
<ds:datastoreItem xmlns:ds="http://schemas.openxmlformats.org/officeDocument/2006/customXml" ds:itemID="{D626C65B-DF00-4A88-B18B-EB1ADBCA4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110268</Words>
  <Application>Microsoft Office PowerPoint</Application>
  <PresentationFormat>Diavoorstelling (16:9)</PresentationFormat>
  <Paragraphs>6628</Paragraphs>
  <Slides>284</Slides>
  <Notes>284</Notes>
  <HiddenSlides>17</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284</vt:i4>
      </vt:variant>
    </vt:vector>
  </HeadingPairs>
  <TitlesOfParts>
    <vt:vector size="293" baseType="lpstr">
      <vt:lpstr>Arial</vt:lpstr>
      <vt:lpstr>Calibri</vt:lpstr>
      <vt:lpstr>Calibri Light</vt:lpstr>
      <vt:lpstr>Cambria Math</vt:lpstr>
      <vt:lpstr>Helvetica</vt:lpstr>
      <vt:lpstr>Trebuchet MS Regular</vt:lpstr>
      <vt:lpstr>TrebuchetMS</vt:lpstr>
      <vt:lpstr>Wingdings</vt:lpstr>
      <vt:lpstr>Thema ITIL</vt:lpstr>
      <vt:lpstr>Welcome to ITIL 4  Create Deliver and Support </vt:lpstr>
      <vt:lpstr>Our coming days</vt:lpstr>
      <vt:lpstr>Our coming days</vt:lpstr>
      <vt:lpstr>Presentation</vt:lpstr>
      <vt:lpstr>PowerPoint-presentatie</vt:lpstr>
      <vt:lpstr>ITIL 4:  Foundation recap</vt:lpstr>
      <vt:lpstr>Introduction</vt:lpstr>
      <vt:lpstr>ITIL is evolving…</vt:lpstr>
      <vt:lpstr>Principles as a central theme</vt:lpstr>
      <vt:lpstr>Product management</vt:lpstr>
      <vt:lpstr>Value - outcomes, costs and risks</vt:lpstr>
      <vt:lpstr>Service &amp; service management</vt:lpstr>
      <vt:lpstr>Four dimensions of service management </vt:lpstr>
      <vt:lpstr>The service value system (SVS)</vt:lpstr>
      <vt:lpstr>The 7 ITIL guiding principles</vt:lpstr>
      <vt:lpstr>Governance</vt:lpstr>
      <vt:lpstr>The ITIL service value chain</vt:lpstr>
      <vt:lpstr>The 34 ITIL management practices</vt:lpstr>
      <vt:lpstr>Continual improvement</vt:lpstr>
      <vt:lpstr>Summary</vt:lpstr>
      <vt:lpstr>Q: What are the two types of cost that a service consumer should evaluate?</vt:lpstr>
      <vt:lpstr>Q: Which service management dimension is focused on activities and how these are coordinated?</vt:lpstr>
      <vt:lpstr>Q: Which ITIL concept describes governance?</vt:lpstr>
      <vt:lpstr>Q: What is the first step of the guiding principle  'focus on value'?</vt:lpstr>
      <vt:lpstr>Q: Which value chain activity includes negotiation of contracts and agreements with suppliers and partners?</vt:lpstr>
      <vt:lpstr>Q: How does categorization of incidents assist incident management?</vt:lpstr>
      <vt:lpstr>Q: Which is NOT usually included as part of ‘incident management’?</vt:lpstr>
      <vt:lpstr>PowerPoint-presentatie</vt:lpstr>
      <vt:lpstr>PowerPoint-presentatie</vt:lpstr>
      <vt:lpstr>Create, deliver and support</vt:lpstr>
      <vt:lpstr>Key learning requirements </vt:lpstr>
      <vt:lpstr>Introduction</vt:lpstr>
      <vt:lpstr>Organizational structure</vt:lpstr>
      <vt:lpstr>Organizational agility and resilience</vt:lpstr>
      <vt:lpstr>Adopting organizational structure</vt:lpstr>
      <vt:lpstr>Roles versus Jobs</vt:lpstr>
      <vt:lpstr>Roles and competencies</vt:lpstr>
      <vt:lpstr>Professional ITSM competencies</vt:lpstr>
      <vt:lpstr>Neither generalist or specialist</vt:lpstr>
      <vt:lpstr>Developing broad competencies</vt:lpstr>
      <vt:lpstr>Workforce planning &amp; management</vt:lpstr>
      <vt:lpstr>Manage employee satisfaction</vt:lpstr>
      <vt:lpstr>Feedback types</vt:lpstr>
      <vt:lpstr>Results-based measuring &amp; reporting</vt:lpstr>
      <vt:lpstr>Measuring behaviour or results </vt:lpstr>
      <vt:lpstr>Performance goals</vt:lpstr>
      <vt:lpstr>Developing a team culture</vt:lpstr>
      <vt:lpstr>Cultural fit</vt:lpstr>
      <vt:lpstr>How to nurture good team culture</vt:lpstr>
      <vt:lpstr>A continual improvement culture</vt:lpstr>
      <vt:lpstr>A collaborative culture</vt:lpstr>
      <vt:lpstr>Team collaboration &amp; integration</vt:lpstr>
      <vt:lpstr>Align with the type of work </vt:lpstr>
      <vt:lpstr>Design for collaboration</vt:lpstr>
      <vt:lpstr>Servant Leadership</vt:lpstr>
      <vt:lpstr>Service empathy &amp; service mindset</vt:lpstr>
      <vt:lpstr>A customer-oriented mindset</vt:lpstr>
      <vt:lpstr>Customer experience</vt:lpstr>
      <vt:lpstr>Value of positive communication</vt:lpstr>
      <vt:lpstr>Communication principles</vt:lpstr>
      <vt:lpstr>Challenges</vt:lpstr>
      <vt:lpstr>Applied to the service value chain</vt:lpstr>
      <vt:lpstr>Summary</vt:lpstr>
      <vt:lpstr>Q: Which is the BEST example of team collaboration?</vt:lpstr>
      <vt:lpstr>Q: Which concept is concerned with creating good working relationships with other people by considering their intellectual and emotional needs?</vt:lpstr>
      <vt:lpstr>Q: An organization has set up an 'ideas' page on an internal website and is encouraging its employees to experiment with different working methods when they experience issues that prevent the achievement of outcomes. Which concept is involved in these changes?</vt:lpstr>
      <vt:lpstr>Q: Which is a key aspect of collaboration and workflow?</vt:lpstr>
      <vt:lpstr>Q: Which statement about employee surveys is CORRECT?</vt:lpstr>
      <vt:lpstr>PowerPoint-presentatie</vt:lpstr>
      <vt:lpstr>Introduction</vt:lpstr>
      <vt:lpstr>Integration and data sharing</vt:lpstr>
      <vt:lpstr>Integration topologies</vt:lpstr>
      <vt:lpstr>Integration approaches</vt:lpstr>
      <vt:lpstr>Reporting and advanced analytics</vt:lpstr>
      <vt:lpstr>Data analytics</vt:lpstr>
      <vt:lpstr>Big data</vt:lpstr>
      <vt:lpstr>Collaboration</vt:lpstr>
      <vt:lpstr>Tools and capabilities</vt:lpstr>
      <vt:lpstr>Workflow in IT and service management tools</vt:lpstr>
      <vt:lpstr>Robotic process automation (RPA)</vt:lpstr>
      <vt:lpstr>RPA technologies</vt:lpstr>
      <vt:lpstr>RPA considerations</vt:lpstr>
      <vt:lpstr>Artificial intelligence (AI)</vt:lpstr>
      <vt:lpstr>Applications and value of AI</vt:lpstr>
      <vt:lpstr>Machine learning</vt:lpstr>
      <vt:lpstr>Introduction to CI/CD</vt:lpstr>
      <vt:lpstr>Goals and value measurements</vt:lpstr>
      <vt:lpstr>The CI/CD pipeline</vt:lpstr>
      <vt:lpstr>Aligning CI/CD with ITIL</vt:lpstr>
      <vt:lpstr>CI/CD does not suit every situation</vt:lpstr>
      <vt:lpstr>Value of an effective information model</vt:lpstr>
      <vt:lpstr>The anatomy of an information model</vt:lpstr>
      <vt:lpstr>Integrated service management toolset</vt:lpstr>
      <vt:lpstr>ITSM toolset expectations</vt:lpstr>
      <vt:lpstr>Summary</vt:lpstr>
      <vt:lpstr>Q: What technology is PRIMARILY used to examine and transform data in order to make predictions and generate recommendations?</vt:lpstr>
      <vt:lpstr>Q: What does the performance of a supervised machine-learning system depend on?</vt:lpstr>
      <vt:lpstr>Q: Which concept helps organizations to understand the structure of, and relationships between, their business and technology services?</vt:lpstr>
      <vt:lpstr>Q: An organization uses internal and external development teams that collaborate effectively to produce new and upgraded services. When the changes are released, users complain that the service desk staff are often not aware of the changes, and that any support issues relating to the changes take a long time to resolve. What would prevent this situation from occurring in the future?</vt:lpstr>
      <vt:lpstr>PowerPoint-presentatie</vt:lpstr>
      <vt:lpstr>Introduction</vt:lpstr>
      <vt:lpstr>Value streams</vt:lpstr>
      <vt:lpstr>ITIL service value streams</vt:lpstr>
      <vt:lpstr>Structure of a value stream</vt:lpstr>
      <vt:lpstr>Examples of value streams </vt:lpstr>
      <vt:lpstr>Value streams and organizations</vt:lpstr>
      <vt:lpstr>Value streams and processes</vt:lpstr>
      <vt:lpstr>Value stream considerations</vt:lpstr>
      <vt:lpstr>Value stream considerations</vt:lpstr>
      <vt:lpstr>Designing a service value stream</vt:lpstr>
      <vt:lpstr>Describing a step of the value stream</vt:lpstr>
      <vt:lpstr>Value stream mapping</vt:lpstr>
      <vt:lpstr>Key metrics for value streams</vt:lpstr>
      <vt:lpstr>Process timing</vt:lpstr>
      <vt:lpstr>Different levels of representation</vt:lpstr>
      <vt:lpstr>Model value streams in ITIL 4</vt:lpstr>
      <vt:lpstr>Development of a new service</vt:lpstr>
      <vt:lpstr>Development of a new service</vt:lpstr>
      <vt:lpstr>Development of a new service</vt:lpstr>
      <vt:lpstr>Development of a new service</vt:lpstr>
      <vt:lpstr>Development of a new service</vt:lpstr>
      <vt:lpstr>Development of a new service</vt:lpstr>
      <vt:lpstr>Development of a new service</vt:lpstr>
      <vt:lpstr>Development of a new service</vt:lpstr>
      <vt:lpstr>Restoration of a live service</vt:lpstr>
      <vt:lpstr>Restoration of a live service</vt:lpstr>
      <vt:lpstr>Restoration of a live service</vt:lpstr>
      <vt:lpstr>Restoration of a live service</vt:lpstr>
      <vt:lpstr>Restoration of a live service</vt:lpstr>
      <vt:lpstr>Restoration of a live service</vt:lpstr>
      <vt:lpstr>Restoration of a live service</vt:lpstr>
      <vt:lpstr>Restoration of a live service</vt:lpstr>
      <vt:lpstr>Restoration of a live service</vt:lpstr>
      <vt:lpstr>Using value stream to define a minimum viable practice</vt:lpstr>
      <vt:lpstr>Summary</vt:lpstr>
      <vt:lpstr>Q: An organization is designing a value stream to provide user support. People from several internal and external teams, who will potentially be involved in the value stream, are discussing its design. The discussion highlighted different opinions on the design of the value stream.  Which statement about the design of the value stream is MOST CORRECT?</vt:lpstr>
      <vt:lpstr>Q: An organization is experiencing delays to incident resolutions because there is a lack of clarity about escalation paths among support teams. These delays sometimes cause the organization to lose a lot of money. The organization has decided to investigate the activities involved in incident resolution, and to produce a flow of activities which are connected from the time a disruption occurs until a resolution has been identified. Which concept is this an example of?</vt:lpstr>
      <vt:lpstr>Q: An organization wants to introduce a new service. There are many teams that will contribute to the design, development and transition of the service. Which approach should the organization follow when creating a value stream for this new service?</vt:lpstr>
      <vt:lpstr>Q: When verifying that an incident has been resolved, which is an example of value as perceived by a user?</vt:lpstr>
      <vt:lpstr>  Q: Which TWO are the possible sources of demand for a value stream to restore a live service?  1. Someone is unable to log into their user account for the service 2. A monitoring tool detects a service failure 3. The service desk calls a user to provide a status update for an incident 4. A user provides feedback to the incident manager when an incident is closed</vt:lpstr>
      <vt:lpstr>Q: An organization is reviewing the way it handles its requirements for new projects. Which is an example of an 'outside in' approach?</vt:lpstr>
      <vt:lpstr>PowerPoint-presentatie</vt:lpstr>
      <vt:lpstr>Introduction</vt:lpstr>
      <vt:lpstr>Why do we need to prioritize?</vt:lpstr>
      <vt:lpstr>Managing work as tickets</vt:lpstr>
      <vt:lpstr>Tickets and design considerations</vt:lpstr>
      <vt:lpstr>Prioritization &amp; demand management</vt:lpstr>
      <vt:lpstr>How to manage demand</vt:lpstr>
      <vt:lpstr>Swarming</vt:lpstr>
      <vt:lpstr>Shift-left approach</vt:lpstr>
      <vt:lpstr>Benefits of a shift-left approach</vt:lpstr>
      <vt:lpstr>Building a shift-left approach (1/6)</vt:lpstr>
      <vt:lpstr>Building a shift-left approach (2/6)</vt:lpstr>
      <vt:lpstr>Building a shift-left approach (3/6)</vt:lpstr>
      <vt:lpstr>Building a shift-left approach (4/6)</vt:lpstr>
      <vt:lpstr>Building a shift-left approach (5/6)</vt:lpstr>
      <vt:lpstr>Building a shift-left approach (6/6)</vt:lpstr>
      <vt:lpstr>How to prioritize work</vt:lpstr>
      <vt:lpstr>Prioritisation is context-specific</vt:lpstr>
      <vt:lpstr>Commercial and sourcing considerations</vt:lpstr>
      <vt:lpstr>‘Build vs buy’ considerations</vt:lpstr>
      <vt:lpstr>Commodification</vt:lpstr>
      <vt:lpstr>Defining requirements for service</vt:lpstr>
      <vt:lpstr>Selecting a suitable vendor</vt:lpstr>
      <vt:lpstr>Sourcing models and options</vt:lpstr>
      <vt:lpstr>Outsourcing models</vt:lpstr>
      <vt:lpstr>Outsourcing success factors</vt:lpstr>
      <vt:lpstr>Service integration and management</vt:lpstr>
      <vt:lpstr>Four main models for SIAM</vt:lpstr>
      <vt:lpstr>SIAM considerations</vt:lpstr>
      <vt:lpstr>Summary</vt:lpstr>
      <vt:lpstr>Q: An organization's application development team has too much development work for them to complete. In addition to this, the team members are also frequently asked to help resolve incidents and assist operations teams by explaining elements of an application's performance. Which concept would help to overcome the challenge of interruptions to the application development team's work?</vt:lpstr>
      <vt:lpstr>Q: What is a challenge when applying a 'shift-left' approach?</vt:lpstr>
      <vt:lpstr>Q: What provides value to an organization by ensuring that there is end-to-end management for the organization's suppliers through a single entity?</vt:lpstr>
      <vt:lpstr>Q: Under which circumstances should an organization build, instead of buy, software?</vt:lpstr>
      <vt:lpstr>Q: Which step in building a 'shift-left' approach involves the activities of communicating the benefits to stakeholders, and sharing the approach with them?</vt:lpstr>
      <vt:lpstr>PowerPoint-presentatie</vt:lpstr>
      <vt:lpstr>Introduction</vt:lpstr>
      <vt:lpstr>How ITIL practices contribute</vt:lpstr>
      <vt:lpstr>Practice success factors (PSF’s)</vt:lpstr>
      <vt:lpstr>Service design - purpose</vt:lpstr>
      <vt:lpstr>Design thinking</vt:lpstr>
      <vt:lpstr>Service design practice success factors</vt:lpstr>
      <vt:lpstr>Software development &amp; management - purpose</vt:lpstr>
      <vt:lpstr>Software development &amp; management - scope</vt:lpstr>
      <vt:lpstr>Software development &amp; management - PSF’s</vt:lpstr>
      <vt:lpstr>Deployment management - purpose</vt:lpstr>
      <vt:lpstr>Continuous integration, continuous delivery and continuous deployment</vt:lpstr>
      <vt:lpstr>Deployment management - scope</vt:lpstr>
      <vt:lpstr>Deployment management - PSF’s</vt:lpstr>
      <vt:lpstr>Release management - purpose</vt:lpstr>
      <vt:lpstr>Release management - scope</vt:lpstr>
      <vt:lpstr>Early life support (ELS)</vt:lpstr>
      <vt:lpstr>Release management - PSF’s</vt:lpstr>
      <vt:lpstr>Release management - PSF’s</vt:lpstr>
      <vt:lpstr>Service validation and testing - purpose</vt:lpstr>
      <vt:lpstr>Service validation and testing</vt:lpstr>
      <vt:lpstr>Known &amp; unknown information</vt:lpstr>
      <vt:lpstr>Assertive and exploratory testing</vt:lpstr>
      <vt:lpstr>Service validation and testing - scope</vt:lpstr>
      <vt:lpstr>Service validation and testing - PSF’s</vt:lpstr>
      <vt:lpstr>Service validation and testing - PSF’s</vt:lpstr>
      <vt:lpstr>Service validation and testing - PSF’s</vt:lpstr>
      <vt:lpstr>Test organization</vt:lpstr>
      <vt:lpstr>Test planning and control</vt:lpstr>
      <vt:lpstr>Test analysis and design</vt:lpstr>
      <vt:lpstr>Test phases and cycles</vt:lpstr>
      <vt:lpstr>Test preparation and execution</vt:lpstr>
      <vt:lpstr>Evaluating exit criteria and reporting</vt:lpstr>
      <vt:lpstr>Test closure</vt:lpstr>
      <vt:lpstr>Change enablement - purpose</vt:lpstr>
      <vt:lpstr>Complexity-based approach to changes</vt:lpstr>
      <vt:lpstr>Change enablement - PSF’s</vt:lpstr>
      <vt:lpstr>Change enablement roles</vt:lpstr>
      <vt:lpstr>Introduction</vt:lpstr>
      <vt:lpstr>How ITIL practices contribute</vt:lpstr>
      <vt:lpstr>Service desk practice - purpose</vt:lpstr>
      <vt:lpstr>Service empathy</vt:lpstr>
      <vt:lpstr>Service desk practice - PSF’s</vt:lpstr>
      <vt:lpstr>Enabling and improving communications</vt:lpstr>
      <vt:lpstr>How multiple channels  can be used for user support</vt:lpstr>
      <vt:lpstr>Enabling integration of user communications into value streams</vt:lpstr>
      <vt:lpstr>Incident management - purpose</vt:lpstr>
      <vt:lpstr>Incident management</vt:lpstr>
      <vt:lpstr>Incident model</vt:lpstr>
      <vt:lpstr>Major incident</vt:lpstr>
      <vt:lpstr>Workaround</vt:lpstr>
      <vt:lpstr>Incident management - scope</vt:lpstr>
      <vt:lpstr>Incident management – PSF’s</vt:lpstr>
      <vt:lpstr>Detecting incidents early</vt:lpstr>
      <vt:lpstr>Resolving incidents quickly and efficiency</vt:lpstr>
      <vt:lpstr>Swarming</vt:lpstr>
      <vt:lpstr>Incident prioritization</vt:lpstr>
      <vt:lpstr>Continually improving incident management approaches</vt:lpstr>
      <vt:lpstr>Incident management activities</vt:lpstr>
      <vt:lpstr>Incident handling and resolution –  process steps</vt:lpstr>
      <vt:lpstr>Incident handling and resolution –  process activities, inputs and outputs</vt:lpstr>
      <vt:lpstr>Problem management - purpose</vt:lpstr>
      <vt:lpstr>Problem identification</vt:lpstr>
      <vt:lpstr>Problem management - scope</vt:lpstr>
      <vt:lpstr>Problem management – PSF’s</vt:lpstr>
      <vt:lpstr>Identifying and understanding problems impact on services</vt:lpstr>
      <vt:lpstr>Optimizing problem resolution and mitigation</vt:lpstr>
      <vt:lpstr>Problem management activities</vt:lpstr>
      <vt:lpstr> Proactive problem identification – process activities, inputs and outputs</vt:lpstr>
      <vt:lpstr>Proactive problem identification process</vt:lpstr>
      <vt:lpstr>Problem registration</vt:lpstr>
      <vt:lpstr> Reactive problem identification – process activities, inputs and outputs</vt:lpstr>
      <vt:lpstr>Reactive problem identification</vt:lpstr>
      <vt:lpstr>Knowledge management - purpose</vt:lpstr>
      <vt:lpstr>SECI model of knowledge dimensions</vt:lpstr>
      <vt:lpstr>SECI model of knowledge dimensions</vt:lpstr>
      <vt:lpstr>Knowledge management - scope</vt:lpstr>
      <vt:lpstr>Knowledge management - PSF’s</vt:lpstr>
      <vt:lpstr>Creation and maintenance of  effective sharing of valuable knowledge</vt:lpstr>
      <vt:lpstr>Enabling effective information support for decision-making</vt:lpstr>
      <vt:lpstr>Service level management - purpose</vt:lpstr>
      <vt:lpstr>Service level management - scope</vt:lpstr>
      <vt:lpstr>Service level management - PSF’s</vt:lpstr>
      <vt:lpstr>Shared view of target service levels</vt:lpstr>
      <vt:lpstr>Application of the ITIL guiding principles in establishing a shared view</vt:lpstr>
      <vt:lpstr>Overseeing how the organization meet the defined service levels</vt:lpstr>
      <vt:lpstr>Performing service reviews</vt:lpstr>
      <vt:lpstr>Capturing and reporting improvement opportunities</vt:lpstr>
      <vt:lpstr>Monitoring and event management - purpose</vt:lpstr>
      <vt:lpstr>Monitoring and event management - scope</vt:lpstr>
      <vt:lpstr>Monitoring and event management - PSF’s</vt:lpstr>
      <vt:lpstr>Establish and maintain approaches that describes various types of capabilities</vt:lpstr>
      <vt:lpstr>Ensure that relevant monitoring data is available to relevant stakeholders</vt:lpstr>
      <vt:lpstr>Ensure that events are detected, interpreted and acted upon as quickly as possible</vt:lpstr>
      <vt:lpstr>Summary</vt:lpstr>
      <vt:lpstr>Q: An organization has noticed that the number of changes which have failed has increased during the last few months. The feedback from many of the reviews of these changes shows that some of the relevant stakeholders were not consulted at any time during the development cycle, during which there have been some formal advisory meetings.  Which approach would BEST help to improve this situation? </vt:lpstr>
      <vt:lpstr>Q: An organization prioritizes incidents as high, medium or low so that it can decide the order of resolving incidents. The organization always resolves high-priority and medium-priority incidents before low-priority incidents, which sometimes means that low-priority incidents are never resolved. The organization has received complaints from users with low-priority incidents because of the long resolution times. Which is the BEST approach for the organization to take to resolve this situation?</vt:lpstr>
      <vt:lpstr>Q: An organization has noticed that the number of changes which have failed has increased during the last few months. The feedback from many of the reviews of these changes shows that some of the relevant stakeholders were not consulted at any time during the development cycle, during which there have been some formal advisory meetings. Which approach would BEST help to improve this situation? </vt:lpstr>
      <vt:lpstr>Q: An organization has released a major upgrade to one of its applications and is experiencing large volumes of incidents as a result. Which is an example of how the 'service desk' practice could contribute to the value stream for supporting the incidents?</vt:lpstr>
      <vt:lpstr>Q: An organization wants to ensure that the introduction of new services is as smooth as possible. Some of the key activities it has identified are: educating support teams with lessons from development and testing; preparing self-service knowledge articles for users; and making development team members available in case there are any issues immediately after go-live. Which practice is the MOST important for these activities?</vt:lpstr>
      <vt:lpstr>Q: An organization would like to apply the 'focus on value' guiding principle to the 'service level management' practice. Which is the BEST way to do this?</vt:lpstr>
      <vt:lpstr>Q: An organization releases service upgrades in response to changing market demand. The market demand needs to be fulfilled quickly to capture market value. Some members of the product team believe that some tests can be skipped because of the need to release quickly. Other team members believe that everything should be tested carefully, therefore they have proposed increasing the number and scope of tests. Which is the BEST approach to resolve this situation?</vt:lpstr>
      <vt:lpstr>PowerPoint-presentatie</vt:lpstr>
      <vt:lpstr>Conclusion</vt:lpstr>
      <vt:lpstr>The ITIL 4 certification scheme</vt:lpstr>
      <vt:lpstr>Examination preparation</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Van Haren Publishing</dc:creator>
  <cp:lastModifiedBy>Jantine de Wit | Van Haren Publishing</cp:lastModifiedBy>
  <cp:revision>1348</cp:revision>
  <cp:lastPrinted>2019-08-30T11:26:53Z</cp:lastPrinted>
  <dcterms:created xsi:type="dcterms:W3CDTF">2019-08-26T11:45:29Z</dcterms:created>
  <dcterms:modified xsi:type="dcterms:W3CDTF">2020-09-17T13:14:08Z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0x01010088FDEF92B5623C4686B556659695115D</vt:lpwstr>
  </property>
</Properties>
</file>