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Lst>
  <p:notesMasterIdLst>
    <p:notesMasterId r:id="rId364"/>
  </p:notesMasterIdLst>
  <p:handoutMasterIdLst>
    <p:handoutMasterId r:id="rId365"/>
  </p:handoutMasterIdLst>
  <p:sldIdLst>
    <p:sldId id="1109" r:id="rId6"/>
    <p:sldId id="257" r:id="rId7"/>
    <p:sldId id="258" r:id="rId8"/>
    <p:sldId id="259" r:id="rId9"/>
    <p:sldId id="1861" r:id="rId10"/>
    <p:sldId id="761" r:id="rId11"/>
    <p:sldId id="1324" r:id="rId12"/>
    <p:sldId id="1329" r:id="rId13"/>
    <p:sldId id="1330" r:id="rId14"/>
    <p:sldId id="1331" r:id="rId15"/>
    <p:sldId id="1332" r:id="rId16"/>
    <p:sldId id="1333" r:id="rId17"/>
    <p:sldId id="1334" r:id="rId18"/>
    <p:sldId id="1335" r:id="rId19"/>
    <p:sldId id="1336" r:id="rId20"/>
    <p:sldId id="1328" r:id="rId21"/>
    <p:sldId id="1337" r:id="rId22"/>
    <p:sldId id="1338" r:id="rId23"/>
    <p:sldId id="1339" r:id="rId24"/>
    <p:sldId id="1340" r:id="rId25"/>
    <p:sldId id="1341" r:id="rId26"/>
    <p:sldId id="1342" r:id="rId27"/>
    <p:sldId id="1343" r:id="rId28"/>
    <p:sldId id="1344" r:id="rId29"/>
    <p:sldId id="1915" r:id="rId30"/>
    <p:sldId id="1911" r:id="rId31"/>
    <p:sldId id="1110" r:id="rId32"/>
    <p:sldId id="1111" r:id="rId33"/>
    <p:sldId id="1462" r:id="rId34"/>
    <p:sldId id="1898" r:id="rId35"/>
    <p:sldId id="1916" r:id="rId36"/>
    <p:sldId id="1426" r:id="rId37"/>
    <p:sldId id="1436" r:id="rId38"/>
    <p:sldId id="1440" r:id="rId39"/>
    <p:sldId id="1442" r:id="rId40"/>
    <p:sldId id="1439" r:id="rId41"/>
    <p:sldId id="1438" r:id="rId42"/>
    <p:sldId id="1441" r:id="rId43"/>
    <p:sldId id="1444" r:id="rId44"/>
    <p:sldId id="1865" r:id="rId45"/>
    <p:sldId id="1445" r:id="rId46"/>
    <p:sldId id="1446" r:id="rId47"/>
    <p:sldId id="1868" r:id="rId48"/>
    <p:sldId id="1869" r:id="rId49"/>
    <p:sldId id="1447" r:id="rId50"/>
    <p:sldId id="1575" r:id="rId51"/>
    <p:sldId id="1952" r:id="rId52"/>
    <p:sldId id="1929" r:id="rId53"/>
    <p:sldId id="1930" r:id="rId54"/>
    <p:sldId id="1931" r:id="rId55"/>
    <p:sldId id="1932" r:id="rId56"/>
    <p:sldId id="1917" r:id="rId57"/>
    <p:sldId id="1847" r:id="rId58"/>
    <p:sldId id="1448" r:id="rId59"/>
    <p:sldId id="1566" r:id="rId60"/>
    <p:sldId id="1449" r:id="rId61"/>
    <p:sldId id="1450" r:id="rId62"/>
    <p:sldId id="1867" r:id="rId63"/>
    <p:sldId id="1452" r:id="rId64"/>
    <p:sldId id="1470" r:id="rId65"/>
    <p:sldId id="1451" r:id="rId66"/>
    <p:sldId id="1453" r:id="rId67"/>
    <p:sldId id="1874" r:id="rId68"/>
    <p:sldId id="1454" r:id="rId69"/>
    <p:sldId id="1875" r:id="rId70"/>
    <p:sldId id="1455" r:id="rId71"/>
    <p:sldId id="1456" r:id="rId72"/>
    <p:sldId id="1802" r:id="rId73"/>
    <p:sldId id="1458" r:id="rId74"/>
    <p:sldId id="1471" r:id="rId75"/>
    <p:sldId id="1947" r:id="rId76"/>
    <p:sldId id="1914" r:id="rId77"/>
    <p:sldId id="1933" r:id="rId78"/>
    <p:sldId id="1934" r:id="rId79"/>
    <p:sldId id="1935" r:id="rId80"/>
    <p:sldId id="1918" r:id="rId81"/>
    <p:sldId id="1506" r:id="rId82"/>
    <p:sldId id="1872" r:id="rId83"/>
    <p:sldId id="1873" r:id="rId84"/>
    <p:sldId id="1876" r:id="rId85"/>
    <p:sldId id="1460" r:id="rId86"/>
    <p:sldId id="1877" r:id="rId87"/>
    <p:sldId id="1878" r:id="rId88"/>
    <p:sldId id="1463" r:id="rId89"/>
    <p:sldId id="1464" r:id="rId90"/>
    <p:sldId id="1628" r:id="rId91"/>
    <p:sldId id="1465" r:id="rId92"/>
    <p:sldId id="1466" r:id="rId93"/>
    <p:sldId id="1467" r:id="rId94"/>
    <p:sldId id="1468" r:id="rId95"/>
    <p:sldId id="1469" r:id="rId96"/>
    <p:sldId id="1567" r:id="rId97"/>
    <p:sldId id="1570" r:id="rId98"/>
    <p:sldId id="1879" r:id="rId99"/>
    <p:sldId id="1880" r:id="rId100"/>
    <p:sldId id="1569" r:id="rId101"/>
    <p:sldId id="1571" r:id="rId102"/>
    <p:sldId id="1572" r:id="rId103"/>
    <p:sldId id="1573" r:id="rId104"/>
    <p:sldId id="1585" r:id="rId105"/>
    <p:sldId id="1586" r:id="rId106"/>
    <p:sldId id="1881" r:id="rId107"/>
    <p:sldId id="1587" r:id="rId108"/>
    <p:sldId id="1588" r:id="rId109"/>
    <p:sldId id="1574" r:id="rId110"/>
    <p:sldId id="1948" r:id="rId111"/>
    <p:sldId id="1834" r:id="rId112"/>
    <p:sldId id="1936" r:id="rId113"/>
    <p:sldId id="1919" r:id="rId114"/>
    <p:sldId id="1499" r:id="rId115"/>
    <p:sldId id="1472" r:id="rId116"/>
    <p:sldId id="1508" r:id="rId117"/>
    <p:sldId id="1509" r:id="rId118"/>
    <p:sldId id="1510" r:id="rId119"/>
    <p:sldId id="1511" r:id="rId120"/>
    <p:sldId id="1512" r:id="rId121"/>
    <p:sldId id="1507" r:id="rId122"/>
    <p:sldId id="1513" r:id="rId123"/>
    <p:sldId id="1474" r:id="rId124"/>
    <p:sldId id="1475" r:id="rId125"/>
    <p:sldId id="1476" r:id="rId126"/>
    <p:sldId id="1477" r:id="rId127"/>
    <p:sldId id="1479" r:id="rId128"/>
    <p:sldId id="1882" r:id="rId129"/>
    <p:sldId id="1478" r:id="rId130"/>
    <p:sldId id="1482" r:id="rId131"/>
    <p:sldId id="1480" r:id="rId132"/>
    <p:sldId id="1483" r:id="rId133"/>
    <p:sldId id="1883" r:id="rId134"/>
    <p:sldId id="1484" r:id="rId135"/>
    <p:sldId id="1797" r:id="rId136"/>
    <p:sldId id="1485" r:id="rId137"/>
    <p:sldId id="1486" r:id="rId138"/>
    <p:sldId id="1767" r:id="rId139"/>
    <p:sldId id="1487" r:id="rId140"/>
    <p:sldId id="1489" r:id="rId141"/>
    <p:sldId id="1488" r:id="rId142"/>
    <p:sldId id="1490" r:id="rId143"/>
    <p:sldId id="1884" r:id="rId144"/>
    <p:sldId id="1491" r:id="rId145"/>
    <p:sldId id="1768" r:id="rId146"/>
    <p:sldId id="1492" r:id="rId147"/>
    <p:sldId id="1493" r:id="rId148"/>
    <p:sldId id="1494" r:id="rId149"/>
    <p:sldId id="1495" r:id="rId150"/>
    <p:sldId id="1496" r:id="rId151"/>
    <p:sldId id="1843" r:id="rId152"/>
    <p:sldId id="1949" r:id="rId153"/>
    <p:sldId id="1836" r:id="rId154"/>
    <p:sldId id="1837" r:id="rId155"/>
    <p:sldId id="1839" r:id="rId156"/>
    <p:sldId id="1840" r:id="rId157"/>
    <p:sldId id="1937" r:id="rId158"/>
    <p:sldId id="1920" r:id="rId159"/>
    <p:sldId id="1498" r:id="rId160"/>
    <p:sldId id="1515" r:id="rId161"/>
    <p:sldId id="1629" r:id="rId162"/>
    <p:sldId id="1497" r:id="rId163"/>
    <p:sldId id="1500" r:id="rId164"/>
    <p:sldId id="1886" r:id="rId165"/>
    <p:sldId id="1887" r:id="rId166"/>
    <p:sldId id="1504" r:id="rId167"/>
    <p:sldId id="1505" r:id="rId168"/>
    <p:sldId id="1842" r:id="rId169"/>
    <p:sldId id="1522" r:id="rId170"/>
    <p:sldId id="1502" r:id="rId171"/>
    <p:sldId id="1523" r:id="rId172"/>
    <p:sldId id="1503" r:id="rId173"/>
    <p:sldId id="1888" r:id="rId174"/>
    <p:sldId id="1524" r:id="rId175"/>
    <p:sldId id="1516" r:id="rId176"/>
    <p:sldId id="1525" r:id="rId177"/>
    <p:sldId id="1526" r:id="rId178"/>
    <p:sldId id="1924" r:id="rId179"/>
    <p:sldId id="1527" r:id="rId180"/>
    <p:sldId id="1528" r:id="rId181"/>
    <p:sldId id="1889" r:id="rId182"/>
    <p:sldId id="1529" r:id="rId183"/>
    <p:sldId id="1530" r:id="rId184"/>
    <p:sldId id="1531" r:id="rId185"/>
    <p:sldId id="1630" r:id="rId186"/>
    <p:sldId id="1533" r:id="rId187"/>
    <p:sldId id="1819" r:id="rId188"/>
    <p:sldId id="1534" r:id="rId189"/>
    <p:sldId id="1890" r:id="rId190"/>
    <p:sldId id="1535" r:id="rId191"/>
    <p:sldId id="1820" r:id="rId192"/>
    <p:sldId id="1536" r:id="rId193"/>
    <p:sldId id="1891" r:id="rId194"/>
    <p:sldId id="1892" r:id="rId195"/>
    <p:sldId id="1538" r:id="rId196"/>
    <p:sldId id="1821" r:id="rId197"/>
    <p:sldId id="1539" r:id="rId198"/>
    <p:sldId id="1589" r:id="rId199"/>
    <p:sldId id="1540" r:id="rId200"/>
    <p:sldId id="1822" r:id="rId201"/>
    <p:sldId id="1541" r:id="rId202"/>
    <p:sldId id="1542" r:id="rId203"/>
    <p:sldId id="1543" r:id="rId204"/>
    <p:sldId id="1517" r:id="rId205"/>
    <p:sldId id="1590" r:id="rId206"/>
    <p:sldId id="1545" r:id="rId207"/>
    <p:sldId id="1544" r:id="rId208"/>
    <p:sldId id="1537" r:id="rId209"/>
    <p:sldId id="1893" r:id="rId210"/>
    <p:sldId id="1547" r:id="rId211"/>
    <p:sldId id="1546" r:id="rId212"/>
    <p:sldId id="1823" r:id="rId213"/>
    <p:sldId id="1548" r:id="rId214"/>
    <p:sldId id="1894" r:id="rId215"/>
    <p:sldId id="1631" r:id="rId216"/>
    <p:sldId id="1549" r:id="rId217"/>
    <p:sldId id="1627" r:id="rId218"/>
    <p:sldId id="1550" r:id="rId219"/>
    <p:sldId id="1895" r:id="rId220"/>
    <p:sldId id="1551" r:id="rId221"/>
    <p:sldId id="1824" r:id="rId222"/>
    <p:sldId id="1552" r:id="rId223"/>
    <p:sldId id="1553" r:id="rId224"/>
    <p:sldId id="1825" r:id="rId225"/>
    <p:sldId id="1554" r:id="rId226"/>
    <p:sldId id="1896" r:id="rId227"/>
    <p:sldId id="1555" r:id="rId228"/>
    <p:sldId id="1826" r:id="rId229"/>
    <p:sldId id="1556" r:id="rId230"/>
    <p:sldId id="1925" r:id="rId231"/>
    <p:sldId id="1897" r:id="rId232"/>
    <p:sldId id="1557" r:id="rId233"/>
    <p:sldId id="1518" r:id="rId234"/>
    <p:sldId id="1558" r:id="rId235"/>
    <p:sldId id="1559" r:id="rId236"/>
    <p:sldId id="1827" r:id="rId237"/>
    <p:sldId id="1519" r:id="rId238"/>
    <p:sldId id="1560" r:id="rId239"/>
    <p:sldId id="1561" r:id="rId240"/>
    <p:sldId id="1828" r:id="rId241"/>
    <p:sldId id="1562" r:id="rId242"/>
    <p:sldId id="1632" r:id="rId243"/>
    <p:sldId id="1563" r:id="rId244"/>
    <p:sldId id="1829" r:id="rId245"/>
    <p:sldId id="1564" r:id="rId246"/>
    <p:sldId id="1565" r:id="rId247"/>
    <p:sldId id="1950" r:id="rId248"/>
    <p:sldId id="1938" r:id="rId249"/>
    <p:sldId id="1939" r:id="rId250"/>
    <p:sldId id="1940" r:id="rId251"/>
    <p:sldId id="1941" r:id="rId252"/>
    <p:sldId id="1942" r:id="rId253"/>
    <p:sldId id="1943" r:id="rId254"/>
    <p:sldId id="1921" r:id="rId255"/>
    <p:sldId id="1803" r:id="rId256"/>
    <p:sldId id="1910" r:id="rId257"/>
    <p:sldId id="1687" r:id="rId258"/>
    <p:sldId id="1688" r:id="rId259"/>
    <p:sldId id="1689" r:id="rId260"/>
    <p:sldId id="1690" r:id="rId261"/>
    <p:sldId id="1691" r:id="rId262"/>
    <p:sldId id="1692" r:id="rId263"/>
    <p:sldId id="1693" r:id="rId264"/>
    <p:sldId id="1694" r:id="rId265"/>
    <p:sldId id="1695" r:id="rId266"/>
    <p:sldId id="1696" r:id="rId267"/>
    <p:sldId id="1697" r:id="rId268"/>
    <p:sldId id="1698" r:id="rId269"/>
    <p:sldId id="1699" r:id="rId270"/>
    <p:sldId id="1700" r:id="rId271"/>
    <p:sldId id="1701" r:id="rId272"/>
    <p:sldId id="1702" r:id="rId273"/>
    <p:sldId id="1703" r:id="rId274"/>
    <p:sldId id="1704" r:id="rId275"/>
    <p:sldId id="1705" r:id="rId276"/>
    <p:sldId id="1908" r:id="rId277"/>
    <p:sldId id="1709" r:id="rId278"/>
    <p:sldId id="1909" r:id="rId279"/>
    <p:sldId id="1706" r:id="rId280"/>
    <p:sldId id="1707" r:id="rId281"/>
    <p:sldId id="1708" r:id="rId282"/>
    <p:sldId id="1710" r:id="rId283"/>
    <p:sldId id="1711" r:id="rId284"/>
    <p:sldId id="1712" r:id="rId285"/>
    <p:sldId id="1713" r:id="rId286"/>
    <p:sldId id="1714" r:id="rId287"/>
    <p:sldId id="1769" r:id="rId288"/>
    <p:sldId id="1715" r:id="rId289"/>
    <p:sldId id="1716" r:id="rId290"/>
    <p:sldId id="1717" r:id="rId291"/>
    <p:sldId id="1718" r:id="rId292"/>
    <p:sldId id="1719" r:id="rId293"/>
    <p:sldId id="1926" r:id="rId294"/>
    <p:sldId id="1720" r:id="rId295"/>
    <p:sldId id="1721" r:id="rId296"/>
    <p:sldId id="1722" r:id="rId297"/>
    <p:sldId id="1723" r:id="rId298"/>
    <p:sldId id="1724" r:id="rId299"/>
    <p:sldId id="1725" r:id="rId300"/>
    <p:sldId id="1726" r:id="rId301"/>
    <p:sldId id="1727" r:id="rId302"/>
    <p:sldId id="1728" r:id="rId303"/>
    <p:sldId id="1729" r:id="rId304"/>
    <p:sldId id="1730" r:id="rId305"/>
    <p:sldId id="1731" r:id="rId306"/>
    <p:sldId id="1732" r:id="rId307"/>
    <p:sldId id="1733" r:id="rId308"/>
    <p:sldId id="1734" r:id="rId309"/>
    <p:sldId id="1735" r:id="rId310"/>
    <p:sldId id="1772" r:id="rId311"/>
    <p:sldId id="1771" r:id="rId312"/>
    <p:sldId id="1770" r:id="rId313"/>
    <p:sldId id="1736" r:id="rId314"/>
    <p:sldId id="1737" r:id="rId315"/>
    <p:sldId id="1773" r:id="rId316"/>
    <p:sldId id="1774" r:id="rId317"/>
    <p:sldId id="1738" r:id="rId318"/>
    <p:sldId id="1927" r:id="rId319"/>
    <p:sldId id="1739" r:id="rId320"/>
    <p:sldId id="1740" r:id="rId321"/>
    <p:sldId id="1775" r:id="rId322"/>
    <p:sldId id="1928" r:id="rId323"/>
    <p:sldId id="1741" r:id="rId324"/>
    <p:sldId id="1742" r:id="rId325"/>
    <p:sldId id="1743" r:id="rId326"/>
    <p:sldId id="1744" r:id="rId327"/>
    <p:sldId id="1745" r:id="rId328"/>
    <p:sldId id="1746" r:id="rId329"/>
    <p:sldId id="1758" r:id="rId330"/>
    <p:sldId id="1759" r:id="rId331"/>
    <p:sldId id="1760" r:id="rId332"/>
    <p:sldId id="1761" r:id="rId333"/>
    <p:sldId id="1762" r:id="rId334"/>
    <p:sldId id="1763" r:id="rId335"/>
    <p:sldId id="1765" r:id="rId336"/>
    <p:sldId id="1766" r:id="rId337"/>
    <p:sldId id="1747" r:id="rId338"/>
    <p:sldId id="1748" r:id="rId339"/>
    <p:sldId id="1749" r:id="rId340"/>
    <p:sldId id="1750" r:id="rId341"/>
    <p:sldId id="1751" r:id="rId342"/>
    <p:sldId id="1752" r:id="rId343"/>
    <p:sldId id="1753" r:id="rId344"/>
    <p:sldId id="1754" r:id="rId345"/>
    <p:sldId id="1755" r:id="rId346"/>
    <p:sldId id="1756" r:id="rId347"/>
    <p:sldId id="1776" r:id="rId348"/>
    <p:sldId id="1757" r:id="rId349"/>
    <p:sldId id="1951" r:id="rId350"/>
    <p:sldId id="1520" r:id="rId351"/>
    <p:sldId id="1912" r:id="rId352"/>
    <p:sldId id="1413" r:id="rId353"/>
    <p:sldId id="1944" r:id="rId354"/>
    <p:sldId id="1945" r:id="rId355"/>
    <p:sldId id="1415" r:id="rId356"/>
    <p:sldId id="1946" r:id="rId357"/>
    <p:sldId id="1922" r:id="rId358"/>
    <p:sldId id="1913" r:id="rId359"/>
    <p:sldId id="1577" r:id="rId360"/>
    <p:sldId id="1578" r:id="rId361"/>
    <p:sldId id="1923" r:id="rId362"/>
    <p:sldId id="1579" r:id="rId363"/>
  </p:sldIdLst>
  <p:sldSz cx="9144000" cy="5143500" type="screen16x9"/>
  <p:notesSz cx="7104063" cy="10234613"/>
  <p:defaultTextStyle>
    <a:defPPr>
      <a:defRPr lang="sv-SE"/>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NYOURP83a0kfdh4dDC8iYQ==" hashData="gDPu24p3Ccv1wjOCwp++H4FaDbt+wXqeC9xiFjo8lpahSS688QjN5sVHWTzEo12CPloao0gynI6cCF3Z5VGF6g=="/>
  <p:extLst>
    <p:ext uri="{EFAFB233-063F-42B5-8137-9DF3F51BA10A}">
      <p15:sldGuideLst xmlns:p15="http://schemas.microsoft.com/office/powerpoint/2012/main">
        <p15:guide id="1" orient="horz" pos="1461" userDrawn="1">
          <p15:clr>
            <a:srgbClr val="A4A3A4"/>
          </p15:clr>
        </p15:guide>
        <p15:guide id="2" pos="29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F2367"/>
    <a:srgbClr val="D43B28"/>
    <a:srgbClr val="E44E3C"/>
    <a:srgbClr val="5E5087"/>
    <a:srgbClr val="0C6279"/>
    <a:srgbClr val="923447"/>
    <a:srgbClr val="660066"/>
    <a:srgbClr val="5D4D63"/>
    <a:srgbClr val="8A7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just format 3 - Dekorfär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just format 2 - Dekorfär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Format med tema 1 - dekorfär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72091" autoAdjust="0"/>
  </p:normalViewPr>
  <p:slideViewPr>
    <p:cSldViewPr snapToGrid="0" snapToObjects="1">
      <p:cViewPr varScale="1">
        <p:scale>
          <a:sx n="78" d="100"/>
          <a:sy n="78" d="100"/>
        </p:scale>
        <p:origin x="1910" y="62"/>
      </p:cViewPr>
      <p:guideLst>
        <p:guide orient="horz" pos="1461"/>
        <p:guide pos="2903"/>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164" d="100"/>
        <a:sy n="164" d="100"/>
      </p:scale>
      <p:origin x="0" y="0"/>
    </p:cViewPr>
  </p:sorterViewPr>
  <p:notesViewPr>
    <p:cSldViewPr snapToGrid="0" snapToObjects="1">
      <p:cViewPr varScale="1">
        <p:scale>
          <a:sx n="57" d="100"/>
          <a:sy n="57" d="100"/>
        </p:scale>
        <p:origin x="3216" y="53"/>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303" Type="http://schemas.openxmlformats.org/officeDocument/2006/relationships/slide" Target="slides/slide298.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324" Type="http://schemas.openxmlformats.org/officeDocument/2006/relationships/slide" Target="slides/slide319.xml"/><Relationship Id="rId345" Type="http://schemas.openxmlformats.org/officeDocument/2006/relationships/slide" Target="slides/slide340.xml"/><Relationship Id="rId366" Type="http://schemas.openxmlformats.org/officeDocument/2006/relationships/presProps" Target="presProps.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289" Type="http://schemas.openxmlformats.org/officeDocument/2006/relationships/slide" Target="slides/slide284.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314" Type="http://schemas.openxmlformats.org/officeDocument/2006/relationships/slide" Target="slides/slide309.xml"/><Relationship Id="rId335" Type="http://schemas.openxmlformats.org/officeDocument/2006/relationships/slide" Target="slides/slide330.xml"/><Relationship Id="rId356" Type="http://schemas.openxmlformats.org/officeDocument/2006/relationships/slide" Target="slides/slide351.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slide" Target="slides/slide274.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25" Type="http://schemas.openxmlformats.org/officeDocument/2006/relationships/slide" Target="slides/slide320.xml"/><Relationship Id="rId346" Type="http://schemas.openxmlformats.org/officeDocument/2006/relationships/slide" Target="slides/slide341.xml"/><Relationship Id="rId367" Type="http://schemas.openxmlformats.org/officeDocument/2006/relationships/viewProps" Target="viewProps.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slide" Target="slides/slide275.xml"/><Relationship Id="rId315" Type="http://schemas.openxmlformats.org/officeDocument/2006/relationships/slide" Target="slides/slide310.xml"/><Relationship Id="rId336" Type="http://schemas.openxmlformats.org/officeDocument/2006/relationships/slide" Target="slides/slide331.xml"/><Relationship Id="rId357" Type="http://schemas.openxmlformats.org/officeDocument/2006/relationships/slide" Target="slides/slide352.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291" Type="http://schemas.openxmlformats.org/officeDocument/2006/relationships/slide" Target="slides/slide286.xml"/><Relationship Id="rId305" Type="http://schemas.openxmlformats.org/officeDocument/2006/relationships/slide" Target="slides/slide300.xml"/><Relationship Id="rId326" Type="http://schemas.openxmlformats.org/officeDocument/2006/relationships/slide" Target="slides/slide321.xml"/><Relationship Id="rId347" Type="http://schemas.openxmlformats.org/officeDocument/2006/relationships/slide" Target="slides/slide342.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368" Type="http://schemas.openxmlformats.org/officeDocument/2006/relationships/theme" Target="theme/theme1.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slide" Target="slides/slide276.xml"/><Relationship Id="rId316" Type="http://schemas.openxmlformats.org/officeDocument/2006/relationships/slide" Target="slides/slide311.xml"/><Relationship Id="rId337" Type="http://schemas.openxmlformats.org/officeDocument/2006/relationships/slide" Target="slides/slide332.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358" Type="http://schemas.openxmlformats.org/officeDocument/2006/relationships/slide" Target="slides/slide353.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306" Type="http://schemas.openxmlformats.org/officeDocument/2006/relationships/slide" Target="slides/slide301.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327" Type="http://schemas.openxmlformats.org/officeDocument/2006/relationships/slide" Target="slides/slide322.xml"/><Relationship Id="rId348" Type="http://schemas.openxmlformats.org/officeDocument/2006/relationships/slide" Target="slides/slide343.xml"/><Relationship Id="rId369" Type="http://schemas.openxmlformats.org/officeDocument/2006/relationships/tableStyles" Target="tableStyles.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slide" Target="slides/slide312.xml"/><Relationship Id="rId338" Type="http://schemas.openxmlformats.org/officeDocument/2006/relationships/slide" Target="slides/slide333.xml"/><Relationship Id="rId359" Type="http://schemas.openxmlformats.org/officeDocument/2006/relationships/slide" Target="slides/slide354.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328" Type="http://schemas.openxmlformats.org/officeDocument/2006/relationships/slide" Target="slides/slide323.xml"/><Relationship Id="rId349" Type="http://schemas.openxmlformats.org/officeDocument/2006/relationships/slide" Target="slides/slide344.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339" Type="http://schemas.openxmlformats.org/officeDocument/2006/relationships/slide" Target="slides/slide334.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334" Type="http://schemas.openxmlformats.org/officeDocument/2006/relationships/slide" Target="slides/slide329.xml"/><Relationship Id="rId350" Type="http://schemas.openxmlformats.org/officeDocument/2006/relationships/slide" Target="slides/slide345.xml"/><Relationship Id="rId355" Type="http://schemas.openxmlformats.org/officeDocument/2006/relationships/slide" Target="slides/slide35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340" Type="http://schemas.openxmlformats.org/officeDocument/2006/relationships/slide" Target="slides/slide335.xml"/><Relationship Id="rId361" Type="http://schemas.openxmlformats.org/officeDocument/2006/relationships/slide" Target="slides/slide356.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351" Type="http://schemas.openxmlformats.org/officeDocument/2006/relationships/slide" Target="slides/slide346.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341" Type="http://schemas.openxmlformats.org/officeDocument/2006/relationships/slide" Target="slides/slide336.xml"/><Relationship Id="rId362" Type="http://schemas.openxmlformats.org/officeDocument/2006/relationships/slide" Target="slides/slide357.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slide" Target="slides/slide326.xml"/><Relationship Id="rId352" Type="http://schemas.openxmlformats.org/officeDocument/2006/relationships/slide" Target="slides/slide347.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342" Type="http://schemas.openxmlformats.org/officeDocument/2006/relationships/slide" Target="slides/slide337.xml"/><Relationship Id="rId363" Type="http://schemas.openxmlformats.org/officeDocument/2006/relationships/slide" Target="slides/slide358.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handoutMaster" Target="handoutMasters/handoutMaster1.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9280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9202" cy="512222"/>
          </a:xfrm>
          <a:prstGeom prst="rect">
            <a:avLst/>
          </a:prstGeom>
        </p:spPr>
        <p:txBody>
          <a:bodyPr vert="horz" lIns="94787" tIns="47393" rIns="94787" bIns="47393" rtlCol="0"/>
          <a:lstStyle>
            <a:lvl1pPr algn="l" eaLnBrk="1" fontAlgn="auto" hangingPunct="1">
              <a:spcBef>
                <a:spcPts val="0"/>
              </a:spcBef>
              <a:spcAft>
                <a:spcPts val="0"/>
              </a:spcAft>
              <a:defRPr sz="1200">
                <a:latin typeface="+mn-lt"/>
              </a:defRPr>
            </a:lvl1pPr>
          </a:lstStyle>
          <a:p>
            <a:pPr>
              <a:defRPr/>
            </a:pPr>
            <a:endParaRPr lang="sv-SE" dirty="0"/>
          </a:p>
        </p:txBody>
      </p:sp>
      <p:sp>
        <p:nvSpPr>
          <p:cNvPr id="3" name="Platshållare för datum 2"/>
          <p:cNvSpPr>
            <a:spLocks noGrp="1"/>
          </p:cNvSpPr>
          <p:nvPr>
            <p:ph type="dt" idx="1"/>
          </p:nvPr>
        </p:nvSpPr>
        <p:spPr>
          <a:xfrm>
            <a:off x="4023203" y="0"/>
            <a:ext cx="3079202" cy="512222"/>
          </a:xfrm>
          <a:prstGeom prst="rect">
            <a:avLst/>
          </a:prstGeom>
        </p:spPr>
        <p:txBody>
          <a:bodyPr vert="horz" lIns="94787" tIns="47393" rIns="94787" bIns="47393" rtlCol="0"/>
          <a:lstStyle>
            <a:lvl1pPr algn="r" eaLnBrk="1" fontAlgn="auto" hangingPunct="1">
              <a:spcBef>
                <a:spcPts val="0"/>
              </a:spcBef>
              <a:spcAft>
                <a:spcPts val="0"/>
              </a:spcAft>
              <a:defRPr sz="1200" smtClean="0">
                <a:latin typeface="+mn-lt"/>
              </a:defRPr>
            </a:lvl1pPr>
          </a:lstStyle>
          <a:p>
            <a:pPr>
              <a:defRPr/>
            </a:pPr>
            <a:fld id="{EA2897CE-0902-7543-A8C8-98907198BB9C}" type="datetime1">
              <a:rPr lang="sv-SE"/>
              <a:pPr>
                <a:defRPr/>
              </a:pPr>
              <a:t>2020-10-26</a:t>
            </a:fld>
            <a:endParaRPr lang="sv-SE" dirty="0"/>
          </a:p>
        </p:txBody>
      </p:sp>
      <p:sp>
        <p:nvSpPr>
          <p:cNvPr id="4" name="Platshållare för bildobjekt 3"/>
          <p:cNvSpPr>
            <a:spLocks noGrp="1" noRot="1" noChangeAspect="1"/>
          </p:cNvSpPr>
          <p:nvPr>
            <p:ph type="sldImg" idx="2"/>
          </p:nvPr>
        </p:nvSpPr>
        <p:spPr>
          <a:xfrm>
            <a:off x="139700" y="766763"/>
            <a:ext cx="6824663" cy="3838575"/>
          </a:xfrm>
          <a:prstGeom prst="rect">
            <a:avLst/>
          </a:prstGeom>
          <a:noFill/>
          <a:ln w="12700">
            <a:solidFill>
              <a:prstClr val="black"/>
            </a:solidFill>
          </a:ln>
        </p:spPr>
        <p:txBody>
          <a:bodyPr vert="horz" lIns="94787" tIns="47393" rIns="94787" bIns="47393" rtlCol="0" anchor="ctr"/>
          <a:lstStyle/>
          <a:p>
            <a:pPr lvl="0"/>
            <a:endParaRPr lang="sv-SE" noProof="0" dirty="0"/>
          </a:p>
        </p:txBody>
      </p:sp>
      <p:sp>
        <p:nvSpPr>
          <p:cNvPr id="5" name="Platshållare för anteckningar 4"/>
          <p:cNvSpPr>
            <a:spLocks noGrp="1"/>
          </p:cNvSpPr>
          <p:nvPr>
            <p:ph type="body" sz="quarter" idx="3"/>
          </p:nvPr>
        </p:nvSpPr>
        <p:spPr>
          <a:xfrm>
            <a:off x="710075" y="4862015"/>
            <a:ext cx="5683914" cy="4605085"/>
          </a:xfrm>
          <a:prstGeom prst="rect">
            <a:avLst/>
          </a:prstGeom>
        </p:spPr>
        <p:txBody>
          <a:bodyPr vert="horz" lIns="94787" tIns="47393" rIns="94787" bIns="47393" rtlCol="0">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9720755"/>
            <a:ext cx="3079202" cy="512222"/>
          </a:xfrm>
          <a:prstGeom prst="rect">
            <a:avLst/>
          </a:prstGeom>
        </p:spPr>
        <p:txBody>
          <a:bodyPr vert="horz" lIns="94787" tIns="47393" rIns="94787" bIns="47393" rtlCol="0" anchor="b"/>
          <a:lstStyle>
            <a:lvl1pPr algn="l" eaLnBrk="1" fontAlgn="auto" hangingPunct="1">
              <a:spcBef>
                <a:spcPts val="0"/>
              </a:spcBef>
              <a:spcAft>
                <a:spcPts val="0"/>
              </a:spcAft>
              <a:defRPr sz="1200">
                <a:latin typeface="+mn-lt"/>
              </a:defRPr>
            </a:lvl1pPr>
          </a:lstStyle>
          <a:p>
            <a:pPr>
              <a:defRPr/>
            </a:pPr>
            <a:endParaRPr lang="sv-SE" dirty="0"/>
          </a:p>
        </p:txBody>
      </p:sp>
      <p:sp>
        <p:nvSpPr>
          <p:cNvPr id="7" name="Platshållare för bildnummer 6"/>
          <p:cNvSpPr>
            <a:spLocks noGrp="1"/>
          </p:cNvSpPr>
          <p:nvPr>
            <p:ph type="sldNum" sz="quarter" idx="5"/>
          </p:nvPr>
        </p:nvSpPr>
        <p:spPr>
          <a:xfrm>
            <a:off x="4023203" y="9720755"/>
            <a:ext cx="3079202" cy="512222"/>
          </a:xfrm>
          <a:prstGeom prst="rect">
            <a:avLst/>
          </a:prstGeom>
        </p:spPr>
        <p:txBody>
          <a:bodyPr vert="horz" lIns="94787" tIns="47393" rIns="94787" bIns="47393" rtlCol="0" anchor="b"/>
          <a:lstStyle>
            <a:lvl1pPr algn="r" eaLnBrk="1" fontAlgn="auto" hangingPunct="1">
              <a:spcBef>
                <a:spcPts val="0"/>
              </a:spcBef>
              <a:spcAft>
                <a:spcPts val="0"/>
              </a:spcAft>
              <a:defRPr sz="1200" smtClean="0">
                <a:latin typeface="+mn-lt"/>
              </a:defRPr>
            </a:lvl1pPr>
          </a:lstStyle>
          <a:p>
            <a:pPr>
              <a:defRPr/>
            </a:pPr>
            <a:fld id="{CD3EB765-F58D-064F-BEDA-3F004F198AC9}" type="slidenum">
              <a:rPr lang="sv-SE"/>
              <a:pPr>
                <a:defRPr/>
              </a:pPr>
              <a:t>‹nr.›</a:t>
            </a:fld>
            <a:endParaRPr lang="sv-SE" dirty="0"/>
          </a:p>
        </p:txBody>
      </p:sp>
    </p:spTree>
    <p:extLst>
      <p:ext uri="{BB962C8B-B14F-4D97-AF65-F5344CB8AC3E}">
        <p14:creationId xmlns:p14="http://schemas.microsoft.com/office/powerpoint/2010/main" val="68114910"/>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noProof="0" dirty="0"/>
          </a:p>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a:t>
            </a:fld>
            <a:endParaRPr lang="sv-SE" dirty="0"/>
          </a:p>
        </p:txBody>
      </p:sp>
    </p:spTree>
    <p:extLst>
      <p:ext uri="{BB962C8B-B14F-4D97-AF65-F5344CB8AC3E}">
        <p14:creationId xmlns:p14="http://schemas.microsoft.com/office/powerpoint/2010/main" val="209862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The ITIL service value system </a:t>
            </a:r>
          </a:p>
          <a:p>
            <a:endParaRPr lang="en-GB" b="1" noProof="0" dirty="0"/>
          </a:p>
          <a:p>
            <a:r>
              <a:rPr lang="en-GB" dirty="0"/>
              <a:t>The ITIL Service Value System (SVS) represents how the various components and activities of the organization work together to facilitate value creation through IT-enabled services. The structure of the ITIL SVS is shown in the figure. </a:t>
            </a:r>
            <a:endParaRPr lang="en-GB" noProof="0" dirty="0"/>
          </a:p>
          <a:p>
            <a:endParaRPr lang="en-GB" dirty="0"/>
          </a:p>
          <a:p>
            <a:r>
              <a:rPr lang="en-GB" dirty="0"/>
              <a:t>The core components of the ITIL SVS are: </a:t>
            </a:r>
            <a:endParaRPr lang="en-GB" noProof="0" dirty="0"/>
          </a:p>
          <a:p>
            <a:r>
              <a:rPr lang="en-GB" dirty="0"/>
              <a:t>● the ITIL service value chain </a:t>
            </a:r>
          </a:p>
          <a:p>
            <a:r>
              <a:rPr lang="en-GB" dirty="0"/>
              <a:t>● the ITIL practices</a:t>
            </a:r>
            <a:br>
              <a:rPr lang="en-GB" dirty="0"/>
            </a:br>
            <a:r>
              <a:rPr lang="en-GB" dirty="0"/>
              <a:t>● the ITIL guiding principles </a:t>
            </a:r>
          </a:p>
          <a:p>
            <a:r>
              <a:rPr lang="en-GB" dirty="0"/>
              <a:t>● governance </a:t>
            </a:r>
            <a:endParaRPr lang="en-GB" noProof="0" dirty="0"/>
          </a:p>
          <a:p>
            <a:r>
              <a:rPr lang="en-GB" dirty="0"/>
              <a:t>● continual improvement.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a:t>
            </a:fld>
            <a:endParaRPr lang="sv-SE" dirty="0"/>
          </a:p>
        </p:txBody>
      </p:sp>
    </p:spTree>
    <p:extLst>
      <p:ext uri="{BB962C8B-B14F-4D97-AF65-F5344CB8AC3E}">
        <p14:creationId xmlns:p14="http://schemas.microsoft.com/office/powerpoint/2010/main" val="34502910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b="1" dirty="0"/>
              <a:t>2.6.6.1 Organizations and people </a:t>
            </a:r>
            <a:endParaRPr lang="en-GB" noProof="0" dirty="0"/>
          </a:p>
          <a:p>
            <a:r>
              <a:rPr lang="en-GB" dirty="0"/>
              <a:t>In HVIT environments, where IT is an integral part of an organization’s products and services, it is likely that the IT function will be an integral part of the lines of business that are responsible for the various products and services. There will often be multifunctional product/service-based teams, with both business-oriented and IT-oriented team members. </a:t>
            </a:r>
          </a:p>
          <a:p>
            <a:endParaRPr lang="en-GB" dirty="0"/>
          </a:p>
          <a:p>
            <a:r>
              <a:rPr lang="en-GB" dirty="0"/>
              <a:t>Although there may be a centralized IT service centre for non-differentiating digital technology such as email and Wi-Fi, the differentiating digital technology will often be managed as part of the primary activities. There may also be platform-oriented teams that support various decentralized product/service-based teams. One of the organizational challenges in such environments is to manage a hybrid environment where some technology is dedicated and some is shared, and where small, dynamic, product-oriented systems have to interact with large, less flexible backend systems. </a:t>
            </a:r>
            <a:endParaRPr lang="en-GB" noProof="0" dirty="0"/>
          </a:p>
          <a:p>
            <a:endParaRPr lang="en-GB" dirty="0"/>
          </a:p>
          <a:p>
            <a:r>
              <a:rPr lang="en-GB" dirty="0"/>
              <a:t>Within product/service-oriented teams, there are no service level agreements between business and IT, as they are part of the same team. The same applies to agreements between IT groups within the team. There may still be metrics and indicators, but these are directly aligned with the primary objectives of the line of business, not as part of internal transactions with an IT function. </a:t>
            </a:r>
            <a:endParaRPr lang="en-GB" noProof="0" dirty="0"/>
          </a:p>
          <a:p>
            <a:endParaRPr lang="en-GB" dirty="0"/>
          </a:p>
          <a:p>
            <a:r>
              <a:rPr lang="en-GB" dirty="0"/>
              <a:t>IT practitioners in HVIT environments usually work at the same physical location as their non-IT co-workers, often in the context of self-contained product/service-based teams. </a:t>
            </a:r>
          </a:p>
          <a:p>
            <a:endParaRPr lang="en-GB" dirty="0"/>
          </a:p>
          <a:p>
            <a:r>
              <a:rPr lang="en-GB" dirty="0"/>
              <a:t>This is not only good for communication, but also for building a better and common understanding of the business context in which digital technology is used.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100</a:t>
            </a:fld>
            <a:endParaRPr lang="sv-SE" dirty="0"/>
          </a:p>
        </p:txBody>
      </p:sp>
    </p:spTree>
    <p:extLst>
      <p:ext uri="{BB962C8B-B14F-4D97-AF65-F5344CB8AC3E}">
        <p14:creationId xmlns:p14="http://schemas.microsoft.com/office/powerpoint/2010/main" val="24732705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2.6.6.2 Information and technology </a:t>
            </a:r>
            <a:endParaRPr lang="en-GB" noProof="0" dirty="0"/>
          </a:p>
          <a:p>
            <a:r>
              <a:rPr lang="en-GB" dirty="0"/>
              <a:t>This section relates to the information and technology that are used as ‘production resources’ to produce the information and technology that comprise digital products and services; in other words, the tooling that is used to produce the product, not the product itself. </a:t>
            </a:r>
          </a:p>
          <a:p>
            <a:endParaRPr lang="en-GB" noProof="0" dirty="0"/>
          </a:p>
          <a:p>
            <a:r>
              <a:rPr lang="en-GB" dirty="0"/>
              <a:t>In HVIT environments that derive significant value from digital technology, part of this value is related to the information that the digital systems provide, and part is related to the digital technology that provides the information quickly, resiliently, securely, and efficiently. Higher demands are therefore placed on both the information and technology that digitally enable organizations, and the information and technology (IT tooling) that support the IT processes. An example of HVIT tooling is an automated deployment pipeline that ships new versions of applications faster and more reliably to production. </a:t>
            </a:r>
          </a:p>
          <a:p>
            <a:endParaRPr lang="en-GB" noProof="0" dirty="0"/>
          </a:p>
          <a:p>
            <a:r>
              <a:rPr lang="en-GB" dirty="0"/>
              <a:t>Information is a poorly utilized resource in the IT function. Practitioners should be increasingly aware of the data they have at their disposal, and make better use of it. It is common in HVIT environments for information to be created and used in real time and at times spontaneously. For example, monitoring tools provide real-time access to performance information when it is needed (such as when an alert indicates an exception condition or an incident has been detected). Collaboration tools integrated with bots (ChatOps) can then be used to exchange and acquire additional information as needed to take action. </a:t>
            </a:r>
            <a:endParaRPr lang="en-GB" noProof="0" dirty="0"/>
          </a:p>
          <a:p>
            <a:endParaRPr lang="en-GB" dirty="0"/>
          </a:p>
          <a:p>
            <a:r>
              <a:rPr lang="en-GB" dirty="0"/>
              <a:t>It is critical to understand the flow of information and how work gets done, so that people have the information they need, when and where they need, it as part of their ‘work as usual’ practices. This critical need is partially addressed by business analysis, but the domain of business information management expands the scope to include the actual use of information. Business information management not only ensures that the right information needs are identified, but also that the information is used effectively in the context of business processes. </a:t>
            </a:r>
          </a:p>
          <a:p>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101</a:t>
            </a:fld>
            <a:endParaRPr lang="sv-SE" dirty="0"/>
          </a:p>
        </p:txBody>
      </p:sp>
    </p:spTree>
    <p:extLst>
      <p:ext uri="{BB962C8B-B14F-4D97-AF65-F5344CB8AC3E}">
        <p14:creationId xmlns:p14="http://schemas.microsoft.com/office/powerpoint/2010/main" val="26183677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2.6.6.2 Information and technology (continued)</a:t>
            </a:r>
            <a:endParaRPr lang="en-GB" noProof="0" dirty="0"/>
          </a:p>
          <a:p>
            <a:r>
              <a:rPr lang="en-GB" dirty="0"/>
              <a:t>This applies equally to the information that supports the processes within the IT and service management domain. Freely flowing information is a characteristic of a high-trust organization. This is consistent with the ‘generative culture’ characterized by high degrees of cooperation, sharing of risks, appetite for innovation, and a desire to learn from failure, that is often found in HVIT organizations. </a:t>
            </a:r>
            <a:endParaRPr lang="en-GB" noProof="0" dirty="0"/>
          </a:p>
          <a:p>
            <a:endParaRPr lang="en-GB" dirty="0"/>
          </a:p>
          <a:p>
            <a:r>
              <a:rPr lang="en-GB" dirty="0"/>
              <a:t>The duplication of data (with the risk of different sources of truth) can be avoided by integrating systems. This also concerns the use of different tools; for example, developers using one tool and operations using another, with no interfaces and consolidation. Automatically adding a common and visible identifier (such as a Sprint ID, backlog item ID or ticket number) is a way to bring these two together. For example, adding a user story ID to a change record while a change makes its way through a deployment pipeline is a great way of adopting the ITIL guiding principles of ‘collaborate and promote visibility’ and ‘optimize and automate’. </a:t>
            </a:r>
            <a:endParaRPr lang="en-GB" noProof="0" dirty="0"/>
          </a:p>
          <a:p>
            <a:endParaRPr lang="en-GB" dirty="0"/>
          </a:p>
          <a:p>
            <a:r>
              <a:rPr lang="en-GB" dirty="0"/>
              <a:t>The expected extreme growth of artificial intelligence (AI) and machine learning will only place higher demands on well-managed information and knowledge.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102</a:t>
            </a:fld>
            <a:endParaRPr lang="sv-SE" dirty="0"/>
          </a:p>
        </p:txBody>
      </p:sp>
    </p:spTree>
    <p:extLst>
      <p:ext uri="{BB962C8B-B14F-4D97-AF65-F5344CB8AC3E}">
        <p14:creationId xmlns:p14="http://schemas.microsoft.com/office/powerpoint/2010/main" val="39896431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2.6.6.3 Partners and suppliers </a:t>
            </a:r>
            <a:endParaRPr lang="en-GB" noProof="0" dirty="0"/>
          </a:p>
          <a:p>
            <a:r>
              <a:rPr lang="en-GB" dirty="0"/>
              <a:t>HVIT environments typically make extensive use of cloud-based infrastructures, platforms, and other services. These utility services are often provided by organizations on their own terms and conditions. Public cloud-based services are usually high quality and affordable, but the individual consumer has little or no influence on the provider. It is therefore crucial to analyse the dependencies and take appropriate action in terms of contracts and SLAs, including risk-sharing agreements, secondary providers and contingency plans, and workarounds. </a:t>
            </a:r>
          </a:p>
          <a:p>
            <a:endParaRPr lang="en-GB" noProof="0" dirty="0"/>
          </a:p>
          <a:p>
            <a:r>
              <a:rPr lang="en-GB" dirty="0"/>
              <a:t>When outsourcing work in an HVIT environment, it is important to consider whether the external service provider works in a similar way to their customer, as it is difficult to integrate parties with fundamentally different ways of working into the same value stream. Functional outsourcing, in which discrete functions, such as testing, are outsourced, is often less effective than outsourcing a whole value stream. Because of this constraint, IT functions often contract external staff rather than outsource work.</a:t>
            </a:r>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103</a:t>
            </a:fld>
            <a:endParaRPr lang="sv-SE" dirty="0"/>
          </a:p>
        </p:txBody>
      </p:sp>
    </p:spTree>
    <p:extLst>
      <p:ext uri="{BB962C8B-B14F-4D97-AF65-F5344CB8AC3E}">
        <p14:creationId xmlns:p14="http://schemas.microsoft.com/office/powerpoint/2010/main" val="566432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b="1" dirty="0"/>
              <a:t>2.6.6.4 Value streams and processes </a:t>
            </a:r>
            <a:endParaRPr lang="en-GB" noProof="0" dirty="0"/>
          </a:p>
          <a:p>
            <a:r>
              <a:rPr lang="en-GB" dirty="0"/>
              <a:t>HVIT environments recognize that it may be better to create a unique value stream for each digital product or service. This may be less efficient than a standardized and centralized single value stream that serves multiple products and services, but the benefits in terms of effectiveness will often outweigh the costs, so it is advisable to consider this alternative. If this option is considered, the organization should also think about ways to share tools and best practices across value streams where appropriate. When designing unique value streams, it is important to remember that some kind of standardization may be required for scalability, so the trade-off needs to be carefully considered. </a:t>
            </a:r>
          </a:p>
          <a:p>
            <a:endParaRPr lang="en-GB" noProof="0" dirty="0"/>
          </a:p>
          <a:p>
            <a:r>
              <a:rPr lang="en-GB" dirty="0"/>
              <a:t>A process is a predetermined sequence of interrelated activities that transforms inputs into outputs. Processes can be used to detail the steps in a value stream, and procedures and work instructions can provide further levels of detailed guidance. </a:t>
            </a:r>
            <a:endParaRPr lang="en-GB" noProof="0" dirty="0"/>
          </a:p>
          <a:p>
            <a:endParaRPr lang="en-GB" dirty="0"/>
          </a:p>
          <a:p>
            <a:r>
              <a:rPr lang="en-GB" dirty="0"/>
              <a:t>Because processes are predetermined, they are applicable to situations that are predictable. When a situation is unpredictable, the application of a process is unlikely to result in the desired outputs and outcomes. In these circumstances, a case-based approach is more effective, as it gives the practitioner freedom to apply their professional judgement as to which activities are appropriate. HVIT environments often deal with complex systems that are unpredictable, so the use of processes should be reserved for those situations where it is feasible to predetermine the appropriate sequence of activities. Practitioners will often think in terms of various patterns of activities that might work, and will experiment to select the right patterns for the task at hand.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104</a:t>
            </a:fld>
            <a:endParaRPr lang="sv-SE" dirty="0"/>
          </a:p>
        </p:txBody>
      </p:sp>
    </p:spTree>
    <p:extLst>
      <p:ext uri="{BB962C8B-B14F-4D97-AF65-F5344CB8AC3E}">
        <p14:creationId xmlns:p14="http://schemas.microsoft.com/office/powerpoint/2010/main" val="19586003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2.6.7 External factors </a:t>
            </a:r>
          </a:p>
          <a:p>
            <a:r>
              <a:rPr lang="en-GB" dirty="0"/>
              <a:t>An organization’s choices of markets, products and services, and resources and activities are influenced by multiple external factors, which can be political, economic, social, technological, legal, and environmental (PESTLE). These all influence the four dimensions of service management. </a:t>
            </a:r>
          </a:p>
          <a:p>
            <a:endParaRPr lang="en-GB" noProof="0" dirty="0"/>
          </a:p>
          <a:p>
            <a:r>
              <a:rPr lang="en-GB" dirty="0"/>
              <a:t>HVIT environments are also characterized by relatively high degrees of volatility, uncertainty, complexity, and ambiguity, which are referred to by the acronym ‘VUCA’. VUCA presents a serious managerial challenge, and should be considered in the planning and management of organizations. The degree to which an organization experiences the elements of VUCA is reflected in whether it pursues more short-term or long-term plans, and how many large-scale transformation programmes it undergoes. </a:t>
            </a:r>
            <a:endParaRPr lang="en-GB" noProof="0" dirty="0"/>
          </a:p>
          <a:p>
            <a:endParaRPr lang="en-GB" dirty="0"/>
          </a:p>
          <a:p>
            <a:r>
              <a:rPr lang="en-GB" dirty="0"/>
              <a:t>An organization that experiences VUCA to a greater degree will typically pursue more evolutionary approaches, based on an assessment of the disposition of the actors in the external and internal environment, and experimentation with the factors that influence those actors. In these organizations, the focus is more on managing the present, rather than making and following a roadmap to a predetermined future state. </a:t>
            </a:r>
            <a:endParaRPr lang="en-GB" noProof="0" dirty="0"/>
          </a:p>
          <a:p>
            <a:endParaRPr lang="en-GB" dirty="0"/>
          </a:p>
          <a:p>
            <a:r>
              <a:rPr lang="en-GB" dirty="0"/>
              <a:t>Managers constrain behaviour by imposing controls driven by external and internal policies, rules, sanctions, and so on. At the same time, workers determine how they contribute to the organization within the boundaries of these controls. In HVIT organizations, practitioners play an active role in organizational performance and improvement. They are also in a position to challenge boundaries where they are less rigid. Practitioners have the opportunity to exhibit leadership by taking the initiative.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105</a:t>
            </a:fld>
            <a:endParaRPr lang="sv-SE" dirty="0"/>
          </a:p>
        </p:txBody>
      </p:sp>
    </p:spTree>
    <p:extLst>
      <p:ext uri="{BB962C8B-B14F-4D97-AF65-F5344CB8AC3E}">
        <p14:creationId xmlns:p14="http://schemas.microsoft.com/office/powerpoint/2010/main" val="21954417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2.7 Summary </a:t>
            </a:r>
            <a:endParaRPr lang="en-GB" b="1" noProof="0" dirty="0"/>
          </a:p>
          <a:p>
            <a:r>
              <a:rPr lang="en-GB" dirty="0"/>
              <a:t>This section provided an overview of the key concepts related to a digital organization, including digital technology, digital transformation, and high-velocity IT. </a:t>
            </a:r>
          </a:p>
          <a:p>
            <a:r>
              <a:rPr lang="en-GB" dirty="0"/>
              <a:t>Understanding these concepts and aligning the taxonomy they form across organizations and ecosystems are critical for the success of digital transformation initiatives, as they usually involve many people from different organizations and backgrounds. </a:t>
            </a:r>
            <a:endParaRPr lang="en-GB" noProof="0" dirty="0"/>
          </a:p>
          <a:p>
            <a:endParaRPr lang="en-GB" dirty="0"/>
          </a:p>
          <a:p>
            <a:r>
              <a:rPr lang="en-GB" dirty="0"/>
              <a:t>To succeed in a digital transformation, organizations need to be (or become) Agile, Lean, resilient, and able to deliver continuously. All these attributes enable value co-creation in a high-velocity way: faster, with a clear direction of development. </a:t>
            </a:r>
            <a:endParaRPr lang="en-GB" noProof="0" dirty="0"/>
          </a:p>
          <a:p>
            <a:endParaRPr lang="en-GB" dirty="0"/>
          </a:p>
          <a:p>
            <a:r>
              <a:rPr lang="en-GB" dirty="0"/>
              <a:t>Finally, the chapter explored the ITIL service value system (SVS) and its components from the high- velocity perspective, and described how the components of the SVS can work together in a high- velocity environment to ensure effective, sustainable, and resilient value co-creation. </a:t>
            </a:r>
          </a:p>
          <a:p>
            <a:endParaRPr lang="en-GB" dirty="0"/>
          </a:p>
          <a:p>
            <a:r>
              <a:rPr lang="en-GB" dirty="0"/>
              <a:t>To summarize, Chapter 2 explained: </a:t>
            </a:r>
            <a:endParaRPr lang="en-GB" noProof="0" dirty="0"/>
          </a:p>
          <a:p>
            <a:endParaRPr lang="en-GB" dirty="0"/>
          </a:p>
          <a:p>
            <a:r>
              <a:rPr lang="en-GB" dirty="0"/>
              <a:t>  the key concepts of digital transformation and high-velocity IT </a:t>
            </a:r>
            <a:endParaRPr lang="en-GB" noProof="0" dirty="0">
              <a:effectLst/>
            </a:endParaRPr>
          </a:p>
          <a:p>
            <a:r>
              <a:rPr lang="en-GB" dirty="0"/>
              <a:t>  what needs to be achieved to enable high velocity and digital transformation </a:t>
            </a:r>
            <a:endParaRPr lang="en-GB" noProof="0" dirty="0">
              <a:effectLst/>
            </a:endParaRPr>
          </a:p>
          <a:p>
            <a:r>
              <a:rPr lang="en-GB" dirty="0"/>
              <a:t>  how ITIL 4 models and concepts can help in the success of digital transformation. </a:t>
            </a:r>
            <a:endParaRPr lang="en-GB" noProof="0" dirty="0">
              <a:effectLst/>
            </a:endParaRPr>
          </a:p>
          <a:p>
            <a:endParaRPr lang="en-GB" dirty="0"/>
          </a:p>
          <a:p>
            <a:r>
              <a:rPr lang="en-GB" dirty="0"/>
              <a:t>Chapter 3 will address the cultural aspects of digital transformation: key behaviour patterns for a high- velocity organization and key approaches to the related cultural evolution. </a:t>
            </a:r>
            <a:endParaRPr lang="en-GB" noProof="0" dirty="0">
              <a:effectLst/>
            </a:endParaRPr>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106</a:t>
            </a:fld>
            <a:endParaRPr lang="sv-SE" dirty="0"/>
          </a:p>
        </p:txBody>
      </p:sp>
    </p:spTree>
    <p:extLst>
      <p:ext uri="{BB962C8B-B14F-4D97-AF65-F5344CB8AC3E}">
        <p14:creationId xmlns:p14="http://schemas.microsoft.com/office/powerpoint/2010/main" val="35508818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7638" y="766763"/>
            <a:ext cx="6819900" cy="3836987"/>
          </a:xfrm>
        </p:spPr>
      </p:sp>
      <p:sp>
        <p:nvSpPr>
          <p:cNvPr id="6" name="Notes Placeholder 5"/>
          <p:cNvSpPr>
            <a:spLocks noGrp="1"/>
          </p:cNvSpPr>
          <p:nvPr>
            <p:ph type="body" idx="1"/>
          </p:nvPr>
        </p:nvSpPr>
        <p:spPr/>
        <p:txBody>
          <a:bodyPr/>
          <a:lstStyle/>
          <a:p>
            <a:pPr defTabSz="473934">
              <a:defRPr/>
            </a:pPr>
            <a:r>
              <a:rPr lang="en-US" dirty="0"/>
              <a:t>Sample paper 1 (v1.0) Question number 21.</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107</a:t>
            </a:fld>
            <a:endParaRPr lang="en-US" dirty="0"/>
          </a:p>
        </p:txBody>
      </p:sp>
    </p:spTree>
    <p:extLst>
      <p:ext uri="{BB962C8B-B14F-4D97-AF65-F5344CB8AC3E}">
        <p14:creationId xmlns:p14="http://schemas.microsoft.com/office/powerpoint/2010/main" val="35209340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3350" y="762000"/>
            <a:ext cx="6837363" cy="3846513"/>
          </a:xfrm>
        </p:spPr>
      </p:sp>
      <p:sp>
        <p:nvSpPr>
          <p:cNvPr id="6" name="Notes Placeholder 5"/>
          <p:cNvSpPr>
            <a:spLocks noGrp="1"/>
          </p:cNvSpPr>
          <p:nvPr>
            <p:ph type="body" idx="1"/>
          </p:nvPr>
        </p:nvSpPr>
        <p:spPr/>
        <p:txBody>
          <a:bodyPr/>
          <a:lstStyle/>
          <a:p>
            <a:pPr defTabSz="473934">
              <a:defRPr/>
            </a:pPr>
            <a:r>
              <a:rPr lang="en-US" dirty="0"/>
              <a:t>Sample paper 1 (v1.0) Question number 23.</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108</a:t>
            </a:fld>
            <a:endParaRPr lang="en-US" dirty="0"/>
          </a:p>
        </p:txBody>
      </p:sp>
    </p:spTree>
    <p:extLst>
      <p:ext uri="{BB962C8B-B14F-4D97-AF65-F5344CB8AC3E}">
        <p14:creationId xmlns:p14="http://schemas.microsoft.com/office/powerpoint/2010/main" val="2124130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109</a:t>
            </a:fld>
            <a:endParaRPr lang="sv-SE" dirty="0"/>
          </a:p>
        </p:txBody>
      </p:sp>
    </p:spTree>
    <p:extLst>
      <p:ext uri="{BB962C8B-B14F-4D97-AF65-F5344CB8AC3E}">
        <p14:creationId xmlns:p14="http://schemas.microsoft.com/office/powerpoint/2010/main" val="817078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The ITIL guiding principles are recommendations that can guide an organization in all circumstances, regardless of changes in its goals, strategies, type of work, or management structure. </a:t>
            </a:r>
          </a:p>
          <a:p>
            <a:endParaRPr lang="en-GB" noProof="0" dirty="0"/>
          </a:p>
          <a:p>
            <a:r>
              <a:rPr lang="en-GB" dirty="0"/>
              <a:t>The seven ITIL guiding principles are: </a:t>
            </a:r>
            <a:endParaRPr lang="en-GB" noProof="0" dirty="0"/>
          </a:p>
          <a:p>
            <a:endParaRPr lang="en-GB" dirty="0"/>
          </a:p>
          <a:p>
            <a:r>
              <a:rPr lang="en-GB" dirty="0"/>
              <a:t>●  </a:t>
            </a:r>
            <a:r>
              <a:rPr lang="en-GB" b="1" dirty="0"/>
              <a:t>Focus on value </a:t>
            </a:r>
            <a:r>
              <a:rPr lang="en-GB" dirty="0"/>
              <a:t>Everything that the organization does needs to map, directly or indirectly, to value for the stakeholders. </a:t>
            </a:r>
            <a:endParaRPr lang="en-GB" noProof="0" dirty="0">
              <a:effectLst/>
            </a:endParaRPr>
          </a:p>
          <a:p>
            <a:r>
              <a:rPr lang="en-GB" dirty="0"/>
              <a:t>●  </a:t>
            </a:r>
            <a:r>
              <a:rPr lang="en-GB" b="1" dirty="0"/>
              <a:t>Start where you are </a:t>
            </a:r>
            <a:r>
              <a:rPr lang="en-GB" dirty="0"/>
              <a:t>Do not start from scratch and build something new without considering what is already available to be leveraged. </a:t>
            </a:r>
            <a:endParaRPr lang="en-GB" noProof="0" dirty="0">
              <a:effectLst/>
            </a:endParaRPr>
          </a:p>
          <a:p>
            <a:r>
              <a:rPr lang="en-GB" dirty="0"/>
              <a:t>●  </a:t>
            </a:r>
            <a:r>
              <a:rPr lang="en-GB" b="1" dirty="0"/>
              <a:t>Progress iteratively with feedback </a:t>
            </a:r>
            <a:r>
              <a:rPr lang="en-GB" dirty="0"/>
              <a:t>Do not attempt to do everything at once. </a:t>
            </a:r>
            <a:endParaRPr lang="en-GB" noProof="0" dirty="0">
              <a:effectLst/>
            </a:endParaRPr>
          </a:p>
          <a:p>
            <a:r>
              <a:rPr lang="en-GB" dirty="0"/>
              <a:t>●  </a:t>
            </a:r>
            <a:r>
              <a:rPr lang="en-GB" b="1" dirty="0"/>
              <a:t>Collaborate and promote visibility </a:t>
            </a:r>
            <a:r>
              <a:rPr lang="en-GB" dirty="0"/>
              <a:t>Working together across boundaries produces results that have greater buy-in, more relevance to objectives, and increased likelihood of long-term success. </a:t>
            </a:r>
            <a:endParaRPr lang="en-GB" noProof="0" dirty="0">
              <a:effectLst/>
            </a:endParaRPr>
          </a:p>
          <a:p>
            <a:r>
              <a:rPr lang="en-GB" dirty="0"/>
              <a:t>●  </a:t>
            </a:r>
            <a:r>
              <a:rPr lang="en-GB" b="1" dirty="0"/>
              <a:t>Think and work holistically </a:t>
            </a:r>
            <a:r>
              <a:rPr lang="en-GB" dirty="0"/>
              <a:t>No service, or element used to provide a service, stands alone. </a:t>
            </a:r>
            <a:endParaRPr lang="en-GB" noProof="0" dirty="0">
              <a:effectLst/>
            </a:endParaRPr>
          </a:p>
          <a:p>
            <a:r>
              <a:rPr lang="en-GB" dirty="0"/>
              <a:t>●  </a:t>
            </a:r>
            <a:r>
              <a:rPr lang="en-GB" b="1" dirty="0"/>
              <a:t>Keep it simple and practical </a:t>
            </a:r>
            <a:r>
              <a:rPr lang="en-GB" dirty="0"/>
              <a:t>If a process, service, action, or metric fails to provide value or produce a useful outcome, eliminate it. </a:t>
            </a:r>
            <a:endParaRPr lang="en-GB" noProof="0" dirty="0">
              <a:effectLst/>
            </a:endParaRPr>
          </a:p>
          <a:p>
            <a:r>
              <a:rPr lang="en-GB" dirty="0"/>
              <a:t>●  </a:t>
            </a:r>
            <a:r>
              <a:rPr lang="en-GB" b="1" dirty="0"/>
              <a:t>Optimize and automate </a:t>
            </a:r>
            <a:r>
              <a:rPr lang="en-GB" dirty="0"/>
              <a:t>Resources of all types, particularly HR, should be used to their best effect.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a:t>
            </a:fld>
            <a:endParaRPr lang="sv-SE" dirty="0"/>
          </a:p>
        </p:txBody>
      </p:sp>
    </p:spTree>
    <p:extLst>
      <p:ext uri="{BB962C8B-B14F-4D97-AF65-F5344CB8AC3E}">
        <p14:creationId xmlns:p14="http://schemas.microsoft.com/office/powerpoint/2010/main" val="37796506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 High-velocity IT culture </a:t>
            </a:r>
            <a:endParaRPr lang="en-GB" b="1" noProof="0" dirty="0"/>
          </a:p>
          <a:p>
            <a:r>
              <a:rPr lang="en-GB" dirty="0"/>
              <a:t>This section explores the kind of culture that supports and enables HVIT work. It outlines five key behaviour patterns that reflect the organizational needs and the aspirations of practitioners to work in a rewarding environment. It also explores a number of models and concepts that support these behaviour patterns and inform organizational culture. </a:t>
            </a:r>
            <a:endParaRPr lang="en-GB" noProof="0" dirty="0"/>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110</a:t>
            </a:fld>
            <a:endParaRPr lang="sv-SE" dirty="0"/>
          </a:p>
        </p:txBody>
      </p:sp>
    </p:spTree>
    <p:extLst>
      <p:ext uri="{BB962C8B-B14F-4D97-AF65-F5344CB8AC3E}">
        <p14:creationId xmlns:p14="http://schemas.microsoft.com/office/powerpoint/2010/main" val="36245299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3.1 Key behaviour patterns </a:t>
            </a:r>
            <a:endParaRPr lang="en-GB" b="1" noProof="0" dirty="0"/>
          </a:p>
          <a:p>
            <a:r>
              <a:rPr lang="en-GB" dirty="0"/>
              <a:t>There are five key behaviour patterns that reflect organizational needs and the aspirations of practitioners to work in a rewarding environment. These behaviour patterns are intended to appeal to humans’ desire to contribute to something worthwhile, to learn and improve, and to be recognized for their intent and effort. </a:t>
            </a:r>
          </a:p>
          <a:p>
            <a:endParaRPr lang="en-GB" noProof="0" dirty="0"/>
          </a:p>
          <a:p>
            <a:r>
              <a:rPr lang="en-GB" dirty="0"/>
              <a:t>The five key behaviour patterns shown in Figure 3.1 are: </a:t>
            </a:r>
          </a:p>
          <a:p>
            <a:endParaRPr lang="en-GB" noProof="0" dirty="0"/>
          </a:p>
          <a:p>
            <a:r>
              <a:rPr lang="en-GB" dirty="0"/>
              <a:t>  accept ambiguity and uncertainty </a:t>
            </a:r>
            <a:endParaRPr lang="en-GB" noProof="0" dirty="0">
              <a:effectLst/>
            </a:endParaRPr>
          </a:p>
          <a:p>
            <a:r>
              <a:rPr lang="en-GB" dirty="0"/>
              <a:t>  trust and be trusted </a:t>
            </a:r>
            <a:endParaRPr lang="en-GB" noProof="0" dirty="0">
              <a:effectLst/>
            </a:endParaRPr>
          </a:p>
          <a:p>
            <a:r>
              <a:rPr lang="en-GB" dirty="0"/>
              <a:t>  continually raise the bar </a:t>
            </a:r>
            <a:endParaRPr lang="en-GB" noProof="0" dirty="0">
              <a:effectLst/>
            </a:endParaRPr>
          </a:p>
          <a:p>
            <a:r>
              <a:rPr lang="en-GB" dirty="0"/>
              <a:t>  help get customers’ jobs done </a:t>
            </a:r>
            <a:endParaRPr lang="en-GB" noProof="0" dirty="0">
              <a:effectLst/>
            </a:endParaRPr>
          </a:p>
          <a:p>
            <a:r>
              <a:rPr lang="en-GB" dirty="0"/>
              <a:t>  commit to continual learning. </a:t>
            </a:r>
          </a:p>
          <a:p>
            <a:endParaRPr lang="en-GB" dirty="0"/>
          </a:p>
          <a:p>
            <a:r>
              <a:rPr lang="en-GB" dirty="0"/>
              <a:t>Figure 3.1 Key behaviour patterns </a:t>
            </a:r>
            <a:endParaRPr lang="en-GB" noProof="0" dirty="0">
              <a:effectLst/>
            </a:endParaRPr>
          </a:p>
          <a:p>
            <a:pPr defTabSz="473934">
              <a:defRPr/>
            </a:pPr>
            <a:endParaRPr lang="sv-SE" dirty="0"/>
          </a:p>
          <a:p>
            <a:pPr defTabSz="473934">
              <a:defRPr/>
            </a:pPr>
            <a:r>
              <a:rPr lang="en-GB" dirty="0"/>
              <a:t>While most of these behaviour patterns are not exclusive to HVIT, the combination of and adherence to all five is beneficial to the kind of people who understand the demands of a more digitally enabled enterprise.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111</a:t>
            </a:fld>
            <a:endParaRPr lang="sv-SE" dirty="0"/>
          </a:p>
        </p:txBody>
      </p:sp>
    </p:spTree>
    <p:extLst>
      <p:ext uri="{BB962C8B-B14F-4D97-AF65-F5344CB8AC3E}">
        <p14:creationId xmlns:p14="http://schemas.microsoft.com/office/powerpoint/2010/main" val="17123312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3.1.1 Accept ambiguity and uncertainty </a:t>
            </a:r>
            <a:endParaRPr lang="en-GB" b="1" noProof="0" dirty="0"/>
          </a:p>
          <a:p>
            <a:r>
              <a:rPr lang="en-GB" dirty="0"/>
              <a:t>This behaviour pattern reflects the volatile and ambiguous nature of typical digitally enabled organizations. In these environments, where failsafe systems are often an illusion, it is important to favour experimentation and not be afraid to fail safely and mindfully. Practitioners should not be scared of the unknown. They should be able to accept that things are not perfect, and have techniques to deal with that. </a:t>
            </a:r>
            <a:endParaRPr lang="en-GB" b="0"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112</a:t>
            </a:fld>
            <a:endParaRPr lang="sv-SE" dirty="0"/>
          </a:p>
        </p:txBody>
      </p:sp>
    </p:spTree>
    <p:extLst>
      <p:ext uri="{BB962C8B-B14F-4D97-AF65-F5344CB8AC3E}">
        <p14:creationId xmlns:p14="http://schemas.microsoft.com/office/powerpoint/2010/main" val="3988056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3.1.2 Trust and be trusted </a:t>
            </a:r>
            <a:endParaRPr lang="en-GB" b="1" noProof="0" dirty="0"/>
          </a:p>
          <a:p>
            <a:r>
              <a:rPr lang="en-GB" dirty="0"/>
              <a:t>This behaviour pattern is about respecting people’s professional skills and trusting them to take the right decisions, along with being considerate to others, acknowledging diversity, and being inclusive. People should be given feedback on their work that is honest, but considerate. </a:t>
            </a:r>
            <a:br>
              <a:rPr lang="en-GB" dirty="0"/>
            </a:br>
            <a:br>
              <a:rPr lang="en-GB" dirty="0"/>
            </a:br>
            <a:r>
              <a:rPr lang="en-GB" dirty="0"/>
              <a:t>This behaviour pattern is also related to reducing stress and burnout by paying attention to unfair treatment, toxic relationships, lack of recognition, lack of control, conflicting values, and insufficient resources. Psychological safety is also important to fostering better performance. Juniors should be encouraged to share their knowledge rather than being afraid to speak, and seniors should feel comfortable speaking out if they do not know something, or need to ask for help. </a:t>
            </a:r>
            <a:endParaRPr lang="en-GB" noProof="0" dirty="0"/>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113</a:t>
            </a:fld>
            <a:endParaRPr lang="sv-SE" dirty="0"/>
          </a:p>
        </p:txBody>
      </p:sp>
    </p:spTree>
    <p:extLst>
      <p:ext uri="{BB962C8B-B14F-4D97-AF65-F5344CB8AC3E}">
        <p14:creationId xmlns:p14="http://schemas.microsoft.com/office/powerpoint/2010/main" val="21465046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3.1.3 Continually raise the bar </a:t>
            </a:r>
            <a:endParaRPr lang="en-GB" b="1" noProof="0" dirty="0"/>
          </a:p>
          <a:p>
            <a:r>
              <a:rPr lang="en-GB" dirty="0"/>
              <a:t>This behaviour pattern focuses on never being satisfied with the status quo, with the viewpoint that even if things are satisfactory today, they will not be tomorrow. </a:t>
            </a:r>
            <a:br>
              <a:rPr lang="en-GB" dirty="0"/>
            </a:br>
            <a:br>
              <a:rPr lang="en-GB" dirty="0"/>
            </a:br>
            <a:r>
              <a:rPr lang="en-GB" dirty="0"/>
              <a:t>Customers and users will always be happier when the initiative is taken to make improvements, and there is always an improvement to be made, however small. Practitioners are encouraged to show leadership by spotting improvement opportunities and contributing to following up on them. </a:t>
            </a:r>
            <a:endParaRPr lang="en-GB" noProof="0" dirty="0"/>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114</a:t>
            </a:fld>
            <a:endParaRPr lang="sv-SE" dirty="0"/>
          </a:p>
        </p:txBody>
      </p:sp>
    </p:spTree>
    <p:extLst>
      <p:ext uri="{BB962C8B-B14F-4D97-AF65-F5344CB8AC3E}">
        <p14:creationId xmlns:p14="http://schemas.microsoft.com/office/powerpoint/2010/main" val="25786398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3.1.4 Help get customers’ jobs done </a:t>
            </a:r>
            <a:endParaRPr lang="en-GB" b="1" noProof="0" dirty="0"/>
          </a:p>
          <a:p>
            <a:r>
              <a:rPr lang="en-GB" dirty="0"/>
              <a:t>This behaviour pattern represents the essence of every organization. All organizations have a range of stakeholders, but customers are typically the most important. This behaviour pattern focuses on the act of helping somebody solve their problems and become who they seek to become. It recognizes the psychographics of the customer: that is, how the customer wants to feel before, during, and after using digital and physical products and services. This involves making a bold, honest assertion outlining that the products and services an organization offers will provide a certain outcome for people who believe or want certain things, and are not designed for those who do not believe or want those things.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115</a:t>
            </a:fld>
            <a:endParaRPr lang="sv-SE" dirty="0"/>
          </a:p>
        </p:txBody>
      </p:sp>
    </p:spTree>
    <p:extLst>
      <p:ext uri="{BB962C8B-B14F-4D97-AF65-F5344CB8AC3E}">
        <p14:creationId xmlns:p14="http://schemas.microsoft.com/office/powerpoint/2010/main" val="19777134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3.1.5 Commit to continual learning </a:t>
            </a:r>
            <a:endParaRPr lang="en-GB" b="1" noProof="0" dirty="0"/>
          </a:p>
          <a:p>
            <a:r>
              <a:rPr lang="en-GB" dirty="0"/>
              <a:t>This behaviour pattern underpins the others. Ignorance is the root cause of many organizational problems, typically when somebody does not have the right information when they have to act, or even when they are initially creating a system. It can also be an issue when it is mistakenly believed that situations are knowable and can be predicted. This links back to the behaviour pattern of accepting ambiguity and uncertainty. It is important that practitioners commit themselves to continually learning and improving their knowledge and the level of information they have. Data-driven experiments can be used to challenge and improve hypotheses. ‘Trust and be trusted’ is an important precondition for experimentation. Short feedback loops are another key to continual learning</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116</a:t>
            </a:fld>
            <a:endParaRPr lang="sv-SE" dirty="0"/>
          </a:p>
        </p:txBody>
      </p:sp>
    </p:spTree>
    <p:extLst>
      <p:ext uri="{BB962C8B-B14F-4D97-AF65-F5344CB8AC3E}">
        <p14:creationId xmlns:p14="http://schemas.microsoft.com/office/powerpoint/2010/main" val="40418930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3.2 Models and concepts of HVIT culture </a:t>
            </a:r>
            <a:endParaRPr lang="en-GB" dirty="0"/>
          </a:p>
          <a:p>
            <a:r>
              <a:rPr lang="en-GB" dirty="0"/>
              <a:t>There are a number of models and concepts that inform organizational culture. These are grouped into three categories: </a:t>
            </a:r>
          </a:p>
          <a:p>
            <a:endParaRPr lang="en-GB" noProof="0" dirty="0"/>
          </a:p>
          <a:p>
            <a:r>
              <a:rPr lang="en-GB" dirty="0"/>
              <a:t> purpose </a:t>
            </a:r>
          </a:p>
          <a:p>
            <a:r>
              <a:rPr lang="en-GB" dirty="0"/>
              <a:t> people</a:t>
            </a:r>
            <a:br>
              <a:rPr lang="en-GB" dirty="0"/>
            </a:br>
            <a:r>
              <a:rPr lang="en-GB" dirty="0"/>
              <a:t> progress. </a:t>
            </a:r>
            <a:endParaRPr lang="en-GB" noProof="0" dirty="0"/>
          </a:p>
          <a:p>
            <a:pPr defTabSz="473934">
              <a:defRPr/>
            </a:pPr>
            <a:endParaRPr lang="en-GB" dirty="0"/>
          </a:p>
          <a:p>
            <a:pPr defTabSz="473934">
              <a:defRPr/>
            </a:pPr>
            <a:r>
              <a:rPr lang="en-GB" dirty="0"/>
              <a:t>The models and concepts are outlined in the following sections. Table 3.1 outlines the key behaviour patterns to which each of the models and concepts, and each of the ITIL guiding principles, relates. </a:t>
            </a: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117</a:t>
            </a:fld>
            <a:endParaRPr lang="sv-SE" dirty="0"/>
          </a:p>
        </p:txBody>
      </p:sp>
    </p:spTree>
    <p:extLst>
      <p:ext uri="{BB962C8B-B14F-4D97-AF65-F5344CB8AC3E}">
        <p14:creationId xmlns:p14="http://schemas.microsoft.com/office/powerpoint/2010/main" val="42601899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defTabSz="473934">
              <a:defRPr/>
            </a:pPr>
            <a:r>
              <a:rPr lang="en-GB" b="1" dirty="0"/>
              <a:t>3.2 Models and concepts of HVIT culture (continued)</a:t>
            </a:r>
          </a:p>
          <a:p>
            <a:pPr defTabSz="473934">
              <a:defRPr/>
            </a:pPr>
            <a:endParaRPr lang="en-GB" b="1" noProof="0" dirty="0"/>
          </a:p>
          <a:p>
            <a:pPr>
              <a:defRPr/>
            </a:pPr>
            <a:r>
              <a:rPr lang="en-GB" dirty="0"/>
              <a:t>The table outlines the key behaviour patterns to which each of the models and concepts relates. </a:t>
            </a:r>
          </a:p>
          <a:p>
            <a:endParaRPr lang="en-GB" dirty="0"/>
          </a:p>
          <a:p>
            <a:r>
              <a:rPr lang="en-GB" dirty="0"/>
              <a:t>Table 3.1 Models and concepts and related key behaviour patterns </a:t>
            </a:r>
          </a:p>
          <a:p>
            <a:endParaRPr lang="en-GB" dirty="0"/>
          </a:p>
          <a:p>
            <a:pPr marL="177725" indent="-177725">
              <a:buFont typeface="Arial" panose="020B0604020202020204" pitchFamily="34" charset="0"/>
              <a:buChar char="•"/>
            </a:pPr>
            <a:r>
              <a:rPr lang="en-GB" b="1" dirty="0"/>
              <a:t>Purpose</a:t>
            </a:r>
            <a:r>
              <a:rPr lang="en-GB" dirty="0"/>
              <a:t> is the external goal that drives people’s efforts: the changes that products and services enable.</a:t>
            </a:r>
          </a:p>
          <a:p>
            <a:pPr marL="651659" lvl="1" indent="-177725">
              <a:buFont typeface="Arial" panose="020B0604020202020204" pitchFamily="34" charset="0"/>
              <a:buChar char="•"/>
            </a:pPr>
            <a:r>
              <a:rPr lang="en-GB" dirty="0"/>
              <a:t>Ethics</a:t>
            </a:r>
          </a:p>
          <a:p>
            <a:pPr marL="651659" lvl="1" indent="-177725">
              <a:buFont typeface="Arial" panose="020B0604020202020204" pitchFamily="34" charset="0"/>
              <a:buChar char="•"/>
            </a:pPr>
            <a:r>
              <a:rPr lang="en-GB" dirty="0"/>
              <a:t>Design thinking</a:t>
            </a:r>
          </a:p>
          <a:p>
            <a:pPr marL="177725" indent="-177725">
              <a:buFont typeface="Arial" panose="020B0604020202020204" pitchFamily="34" charset="0"/>
              <a:buChar char="•"/>
            </a:pPr>
            <a:r>
              <a:rPr lang="en-GB" b="1" dirty="0"/>
              <a:t>People</a:t>
            </a:r>
            <a:r>
              <a:rPr lang="en-GB" dirty="0"/>
              <a:t> is about organizing knowledge work and fostering a healthy and productive workplace.</a:t>
            </a:r>
          </a:p>
          <a:p>
            <a:pPr marL="651659" lvl="1" indent="-177725">
              <a:buFont typeface="Arial" panose="020B0604020202020204" pitchFamily="34" charset="0"/>
              <a:buChar char="•"/>
            </a:pPr>
            <a:r>
              <a:rPr lang="en-GB" dirty="0"/>
              <a:t>Reconstructing for service agility</a:t>
            </a:r>
          </a:p>
          <a:p>
            <a:pPr marL="651659" lvl="1" indent="-177725">
              <a:buFont typeface="Arial" panose="020B0604020202020204" pitchFamily="34" charset="0"/>
              <a:buChar char="•"/>
            </a:pPr>
            <a:r>
              <a:rPr lang="en-GB" dirty="0"/>
              <a:t>Safety culture</a:t>
            </a:r>
          </a:p>
          <a:p>
            <a:pPr marL="651659" lvl="1" indent="-177725">
              <a:buFont typeface="Arial" panose="020B0604020202020204" pitchFamily="34" charset="0"/>
              <a:buChar char="•"/>
            </a:pPr>
            <a:r>
              <a:rPr lang="en-GB" dirty="0"/>
              <a:t>Stress prevention</a:t>
            </a:r>
          </a:p>
          <a:p>
            <a:pPr marL="177725" indent="-177725">
              <a:buFont typeface="Arial" panose="020B0604020202020204" pitchFamily="34" charset="0"/>
              <a:buChar char="•"/>
            </a:pPr>
            <a:r>
              <a:rPr lang="en-GB" b="1" dirty="0"/>
              <a:t>Progress</a:t>
            </a:r>
            <a:r>
              <a:rPr lang="en-GB" dirty="0"/>
              <a:t> concerns itself with understanding the complex nature of work, and improving by learning.</a:t>
            </a:r>
          </a:p>
          <a:p>
            <a:pPr marL="651659" lvl="1" indent="-177725">
              <a:buFont typeface="Arial" panose="020B0604020202020204" pitchFamily="34" charset="0"/>
              <a:buChar char="•"/>
            </a:pPr>
            <a:r>
              <a:rPr lang="en-GB" dirty="0"/>
              <a:t>Working in complex environments</a:t>
            </a:r>
          </a:p>
          <a:p>
            <a:pPr marL="651659" lvl="1" indent="-177725">
              <a:buFont typeface="Arial" panose="020B0604020202020204" pitchFamily="34" charset="0"/>
              <a:buChar char="•"/>
            </a:pPr>
            <a:r>
              <a:rPr lang="en-GB" dirty="0"/>
              <a:t>Lean culture</a:t>
            </a:r>
          </a:p>
          <a:p>
            <a:pPr marL="651659" lvl="1" indent="-177725">
              <a:buFont typeface="Arial" panose="020B0604020202020204" pitchFamily="34" charset="0"/>
              <a:buChar char="•"/>
            </a:pPr>
            <a:r>
              <a:rPr lang="en-GB" dirty="0"/>
              <a:t>Continual improvement model</a:t>
            </a:r>
          </a:p>
          <a:p>
            <a:endParaRPr lang="en-GB" dirty="0"/>
          </a:p>
          <a:p>
            <a:pPr defTabSz="473934">
              <a:defRPr/>
            </a:pPr>
            <a:r>
              <a:rPr lang="en-GB" dirty="0"/>
              <a:t>Each model and concept affects various parts of the service value chain.</a:t>
            </a: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118</a:t>
            </a:fld>
            <a:endParaRPr lang="sv-SE" dirty="0"/>
          </a:p>
        </p:txBody>
      </p:sp>
    </p:spTree>
    <p:extLst>
      <p:ext uri="{BB962C8B-B14F-4D97-AF65-F5344CB8AC3E}">
        <p14:creationId xmlns:p14="http://schemas.microsoft.com/office/powerpoint/2010/main" val="29612596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3.2.1 Purpose </a:t>
            </a:r>
            <a:endParaRPr lang="en-GB" b="1" noProof="0" dirty="0"/>
          </a:p>
          <a:p>
            <a:r>
              <a:rPr lang="en-GB" dirty="0"/>
              <a:t>Purpose is the external goal that drives people’s efforts: that is, the changes that products and services enable. Models and concepts in the purpose category include: </a:t>
            </a:r>
          </a:p>
          <a:p>
            <a:endParaRPr lang="en-GB" noProof="0" dirty="0"/>
          </a:p>
          <a:p>
            <a:r>
              <a:rPr lang="en-GB" dirty="0"/>
              <a:t>  </a:t>
            </a:r>
            <a:r>
              <a:rPr lang="en-GB" b="1" dirty="0"/>
              <a:t>Ethics </a:t>
            </a:r>
            <a:r>
              <a:rPr lang="en-GB" dirty="0"/>
              <a:t>A system of principles that defines what is good for individuals and society. </a:t>
            </a:r>
            <a:endParaRPr lang="en-GB" noProof="0" dirty="0">
              <a:effectLst/>
            </a:endParaRPr>
          </a:p>
          <a:p>
            <a:r>
              <a:rPr lang="en-GB" dirty="0"/>
              <a:t>  </a:t>
            </a:r>
            <a:r>
              <a:rPr lang="en-GB" b="1" dirty="0"/>
              <a:t>Design thinking </a:t>
            </a:r>
            <a:r>
              <a:rPr lang="en-GB" dirty="0"/>
              <a:t>The set of cognitive and practical techniques by which design concepts are developed.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119</a:t>
            </a:fld>
            <a:endParaRPr lang="sv-SE" dirty="0"/>
          </a:p>
        </p:txBody>
      </p:sp>
    </p:spTree>
    <p:extLst>
      <p:ext uri="{BB962C8B-B14F-4D97-AF65-F5344CB8AC3E}">
        <p14:creationId xmlns:p14="http://schemas.microsoft.com/office/powerpoint/2010/main" val="3554669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Governance </a:t>
            </a:r>
            <a:endParaRPr lang="en-GB" b="1" noProof="0" dirty="0"/>
          </a:p>
          <a:p>
            <a:r>
              <a:rPr lang="en-GB" dirty="0"/>
              <a:t>Governance is the means by which an organization is directed and controlled. The role and position of governance in the ITIL SVS will vary depending on how the SVS is applied in an organization. </a:t>
            </a:r>
          </a:p>
          <a:p>
            <a:endParaRPr lang="en-GB" dirty="0"/>
          </a:p>
          <a:p>
            <a:r>
              <a:rPr lang="en-GB" dirty="0"/>
              <a:t>The governance function of an organization has three main responsibilities:</a:t>
            </a:r>
          </a:p>
          <a:p>
            <a:pPr marL="177725" indent="-177725">
              <a:buFont typeface="Arial" panose="020B0604020202020204" pitchFamily="34" charset="0"/>
              <a:buChar char="•"/>
            </a:pPr>
            <a:r>
              <a:rPr lang="en-GB" b="1" dirty="0"/>
              <a:t>Evaluate</a:t>
            </a:r>
            <a:r>
              <a:rPr lang="en-GB" dirty="0"/>
              <a:t> – to identify the right options and objectives for the organization</a:t>
            </a:r>
          </a:p>
          <a:p>
            <a:pPr marL="177725" indent="-177725">
              <a:buFont typeface="Arial" panose="020B0604020202020204" pitchFamily="34" charset="0"/>
              <a:buChar char="•"/>
            </a:pPr>
            <a:r>
              <a:rPr lang="en-GB" b="1" dirty="0"/>
              <a:t>Direct</a:t>
            </a:r>
            <a:r>
              <a:rPr lang="en-GB" dirty="0"/>
              <a:t> – to point out the right direction and set overall objectives for the organization</a:t>
            </a:r>
          </a:p>
          <a:p>
            <a:pPr marL="177725" indent="-177725">
              <a:buFont typeface="Arial" panose="020B0604020202020204" pitchFamily="34" charset="0"/>
              <a:buChar char="•"/>
            </a:pPr>
            <a:r>
              <a:rPr lang="en-GB" b="1" dirty="0"/>
              <a:t>Monitor</a:t>
            </a:r>
            <a:r>
              <a:rPr lang="en-GB" dirty="0"/>
              <a:t> – to follow up on the management and realisation of agreed objectives.</a:t>
            </a:r>
          </a:p>
          <a:p>
            <a:endParaRPr lang="en-GB" sz="1100" dirty="0"/>
          </a:p>
          <a:p>
            <a:r>
              <a:rPr lang="en-GB" dirty="0"/>
              <a:t>The acronym </a:t>
            </a:r>
            <a:r>
              <a:rPr lang="en-GB" b="1" dirty="0"/>
              <a:t>EDM</a:t>
            </a:r>
            <a:r>
              <a:rPr lang="en-GB" dirty="0"/>
              <a:t> is commonly used to refer to these three distinct responsibilities. It’s important to understand the reason for the separation and the difference between the three.</a:t>
            </a:r>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a:t>
            </a:fld>
            <a:endParaRPr lang="sv-SE" dirty="0"/>
          </a:p>
        </p:txBody>
      </p:sp>
    </p:spTree>
    <p:extLst>
      <p:ext uri="{BB962C8B-B14F-4D97-AF65-F5344CB8AC3E}">
        <p14:creationId xmlns:p14="http://schemas.microsoft.com/office/powerpoint/2010/main" val="36725134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b="1" dirty="0"/>
              <a:t>3.2.1.1 Ethics </a:t>
            </a:r>
            <a:endParaRPr lang="en-GB" noProof="0" dirty="0">
              <a:effectLst/>
            </a:endParaRPr>
          </a:p>
          <a:p>
            <a:r>
              <a:rPr lang="en-GB" dirty="0"/>
              <a:t>The societal, political, and economic impact of IT is unprecedented, for better and for worse. Digital organizations, where IT drives the business rather than just supports it, therefore have an increasingly strong moral obligation to consider how they apply IT, beyond their direct economic interests. </a:t>
            </a:r>
            <a:endParaRPr lang="en-GB" noProof="0" dirty="0">
              <a:effectLst/>
            </a:endParaRPr>
          </a:p>
          <a:p>
            <a:endParaRPr lang="en-GB" dirty="0"/>
          </a:p>
          <a:p>
            <a:r>
              <a:rPr lang="en-GB" dirty="0"/>
              <a:t>Software engineering often becomes a means of social engineering, and this is not always intentional. Machine learning algorithms are susceptible to take a training data set and amplify the worst of human biases. Organizations have a responsibility to behave ethically in order to understand and correct such biases. </a:t>
            </a:r>
            <a:endParaRPr lang="en-GB" noProof="0" dirty="0">
              <a:effectLst/>
            </a:endParaRPr>
          </a:p>
          <a:p>
            <a:endParaRPr lang="en-GB" b="1" dirty="0"/>
          </a:p>
          <a:p>
            <a:r>
              <a:rPr lang="en-GB" b="1" dirty="0"/>
              <a:t>Definition: Ethics </a:t>
            </a:r>
            <a:endParaRPr lang="en-GB" noProof="0" dirty="0">
              <a:effectLst/>
            </a:endParaRPr>
          </a:p>
          <a:p>
            <a:r>
              <a:rPr lang="en-GB" dirty="0"/>
              <a:t>A system of principles that defines what is good for individuals and society. </a:t>
            </a:r>
            <a:endParaRPr lang="en-GB" noProof="0" dirty="0">
              <a:effectLst/>
            </a:endParaRPr>
          </a:p>
          <a:p>
            <a:endParaRPr lang="en-GB" noProof="0" dirty="0">
              <a:effectLst/>
            </a:endParaRPr>
          </a:p>
          <a:p>
            <a:r>
              <a:rPr lang="en-GB" b="1" i="1" dirty="0"/>
              <a:t>Why ethics is important </a:t>
            </a:r>
            <a:endParaRPr lang="en-GB" dirty="0">
              <a:effectLst/>
            </a:endParaRPr>
          </a:p>
          <a:p>
            <a:r>
              <a:rPr lang="en-GB" dirty="0"/>
              <a:t>The creation of the internet and near-instant information transfer between previously unconnected people is already having a profound effect on human society. Its full impact is not yet known, or fully knowable. Just like scientists or engineers, IT practitioners should accept moral responsibility for what they create. This means that close and detailed attention must be paid to ethics and morality, in day-to- day work as well as in the big picture. </a:t>
            </a:r>
          </a:p>
          <a:p>
            <a:endParaRPr lang="en-GB" dirty="0">
              <a:effectLst/>
            </a:endParaRPr>
          </a:p>
          <a:p>
            <a:r>
              <a:rPr lang="en-GB" dirty="0"/>
              <a:t>A compounding problem is that the world is becoming increasingly complex. The systems that people live and work in have many connections, some of which are known, some knowable and some unknowable, and any intervention will have unintended consequences. Sometimes small things have large consequences. In the modern hyperconnected age, things can get out of hand very quickly. There are a number of considerations that can be made when promoting ethical behaviour in the workplace. </a:t>
            </a:r>
            <a:endParaRPr lang="en-GB" dirty="0">
              <a:effectLst/>
            </a:endParaRPr>
          </a:p>
          <a:p>
            <a:endParaRPr lang="en-GB" dirty="0"/>
          </a:p>
          <a:p>
            <a:r>
              <a:rPr lang="en-GB" dirty="0"/>
              <a:t>Digital technology allows for wider and deeper information about people. An individual may therefore be presented with detailed information about others. This can change people’s perception, and perhaps behavioural responses, in business and personal relationships. Professional competence includes the  extent to which a person is able to apply their own morals in combination with ethics espoused by their organization or society. Forcing ethics on an employee through a policy only is not effective, as ethics are deemed personal. </a:t>
            </a:r>
          </a:p>
          <a:p>
            <a:endParaRPr lang="en-GB" b="1" i="1" dirty="0"/>
          </a:p>
          <a:p>
            <a:r>
              <a:rPr lang="en-GB" b="1" i="1" dirty="0"/>
              <a:t>Education </a:t>
            </a:r>
            <a:endParaRPr lang="en-GB" dirty="0"/>
          </a:p>
          <a:p>
            <a:r>
              <a:rPr lang="en-GB" dirty="0"/>
              <a:t>Ethics is a much-neglected aspect of software engineering education. It is not enough to provide post- core training: ethics must be part of the education that precedes this. Measuring and monitoring attitudes related to ethical behaviour is as important as creating rules and managing compliance. </a:t>
            </a:r>
          </a:p>
          <a:p>
            <a:endParaRPr lang="en-GB" dirty="0"/>
          </a:p>
          <a:p>
            <a:r>
              <a:rPr lang="en-GB" dirty="0"/>
              <a:t>Practitioners can be educated in ethics and encouraged to participate in workshops that make people aware of ethical consequences. It is also critical that, within organizations, scenarios are explored and attitudes to ethics are measured. Recruitment policies and practices should focus on a wider understanding of ethics. </a:t>
            </a:r>
          </a:p>
          <a:p>
            <a:endParaRPr lang="en-GB" dirty="0"/>
          </a:p>
          <a:p>
            <a:r>
              <a:rPr lang="en-GB" dirty="0"/>
              <a:t>The ability to see the wider picture, to think in abstractions, and to imagine consequences should be seen as a key skill required at all stages of the product lifecycle. At a micro- level, ethics could even be included in retrospectives and lessons-learned programmes. Ironically, Agile methods, with their focus on clearing backlog, often neglect this. The individual work units are often performed independently of the context of the wider system and people’s ability and willingness to imagine the potential consequences of their actions. The ITIL guiding principle of thinking and working holistically is intended to prevent such situations. </a:t>
            </a:r>
          </a:p>
          <a:p>
            <a:endParaRPr lang="en-GB" dirty="0"/>
          </a:p>
          <a:p>
            <a:r>
              <a:rPr lang="en-GB" dirty="0"/>
              <a:t>The objective here is to create an ethical culture in the IT industry as much as a culture focused on quality </a:t>
            </a:r>
          </a:p>
          <a:p>
            <a:r>
              <a:rPr lang="en-GB" dirty="0"/>
              <a:t>and user-centricity. </a:t>
            </a:r>
          </a:p>
          <a:p>
            <a:endParaRPr lang="en-GB" b="1" i="1" dirty="0"/>
          </a:p>
          <a:p>
            <a:r>
              <a:rPr lang="en-GB" b="1" i="1" dirty="0"/>
              <a:t>Organizational design </a:t>
            </a:r>
            <a:endParaRPr lang="en-GB" dirty="0"/>
          </a:p>
          <a:p>
            <a:r>
              <a:rPr lang="en-GB" dirty="0"/>
              <a:t>The way organizations are designed can also be altered to increase trust and interaction between team members, following the principle of ‘collaborate and promote visibility’. For this, it is key to have a cognitively and culturally diverse workforce that is tightly connected, with high degrees of visibility within tight networks but not necessarily throughout the whole system. This means looking at organizational design with a view to building for long-term trust rather than short-term gain, and seeking to change social interactions in the network to increase interdependency by working together. </a:t>
            </a:r>
          </a:p>
          <a:p>
            <a:endParaRPr lang="en-GB" dirty="0"/>
          </a:p>
          <a:p>
            <a:r>
              <a:rPr lang="en-GB" dirty="0"/>
              <a:t>Not only does this help to solve problems, it also creates a decision support ecology built on trust. If you know your behaviour is observed by those whose respect you seek, this changes things for the better. It builds an ecology of trusted interaction in which ethical questions or dilemmas are less likely to surface.</a:t>
            </a:r>
          </a:p>
          <a:p>
            <a:r>
              <a:rPr lang="en-GB" dirty="0"/>
              <a:t> </a:t>
            </a:r>
          </a:p>
          <a:p>
            <a:r>
              <a:rPr lang="en-GB" b="1" i="1" dirty="0"/>
              <a:t>Habits and the role of failure </a:t>
            </a:r>
            <a:endParaRPr lang="en-GB" dirty="0"/>
          </a:p>
          <a:p>
            <a:r>
              <a:rPr lang="en-GB" dirty="0"/>
              <a:t>Habits are more powerful than rules, and they create patterns of behaviour and responses that do not involve analysis and decision-making. Education and organizational design need to create circumstances in which the habits of virtue emerge naturally. In these circumstances, social interaction excludes behaviour that is unethical. Abstract knowledge of what is right is combined with the day-to- day habits of behaviour, which means that virtue comes naturally to what we do. </a:t>
            </a:r>
          </a:p>
          <a:p>
            <a:endParaRPr lang="en-GB" dirty="0"/>
          </a:p>
          <a:p>
            <a:r>
              <a:rPr lang="en-GB" dirty="0"/>
              <a:t>Habits are often best formed by physical interaction and by tolerated failure. Abstraction and the use of </a:t>
            </a:r>
          </a:p>
          <a:p>
            <a:r>
              <a:rPr lang="en-GB" dirty="0"/>
              <a:t>metaphor in learning allows for greater adaptability and contextual application under conditions of uncertainty. More is learned through failure than through success, but only in a no-blame environment. </a:t>
            </a:r>
          </a:p>
          <a:p>
            <a:endParaRPr lang="sv-SE"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120</a:t>
            </a:fld>
            <a:endParaRPr lang="sv-SE" dirty="0"/>
          </a:p>
        </p:txBody>
      </p:sp>
    </p:spTree>
    <p:extLst>
      <p:ext uri="{BB962C8B-B14F-4D97-AF65-F5344CB8AC3E}">
        <p14:creationId xmlns:p14="http://schemas.microsoft.com/office/powerpoint/2010/main" val="14389326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defTabSz="473934">
              <a:defRPr/>
            </a:pPr>
            <a:r>
              <a:rPr lang="en-GB" b="1" dirty="0"/>
              <a:t>3.2.1.1 Ethics (continued)</a:t>
            </a:r>
            <a:endParaRPr lang="en-GB" noProof="0" dirty="0">
              <a:effectLst/>
            </a:endParaRPr>
          </a:p>
          <a:p>
            <a:r>
              <a:rPr lang="en-GB" b="1" i="1" dirty="0"/>
              <a:t>Ethics and artificial intelligence </a:t>
            </a:r>
            <a:endParaRPr lang="en-GB" noProof="0" dirty="0"/>
          </a:p>
          <a:p>
            <a:r>
              <a:rPr lang="en-GB" dirty="0"/>
              <a:t>Much work is being done in the area of not only emulating human intelligence in technology but also incorporating emotional intelligence into self-learning technology, also known as AI. </a:t>
            </a:r>
            <a:endParaRPr lang="en-GB" noProof="0" dirty="0"/>
          </a:p>
          <a:p>
            <a:endParaRPr lang="en-GB" dirty="0"/>
          </a:p>
          <a:p>
            <a:r>
              <a:rPr lang="en-GB" dirty="0"/>
              <a:t>AI is a key concern of ethics in the digital era. The term ‘techno-ethics’, originally coined in the 1970s, has recently come back into use when talking about ethics and AI. Techno-ethics is the responsible use of science, technology, and ethics in a society shaped by technology. As the fourth industrial revolution develops, organizations need to expand their ethical agenda to include aspects of ‘bio-tech’. </a:t>
            </a:r>
            <a:endParaRPr lang="en-GB" noProof="0" dirty="0"/>
          </a:p>
          <a:p>
            <a:endParaRPr lang="en-GB" dirty="0"/>
          </a:p>
          <a:p>
            <a:r>
              <a:rPr lang="en-GB" dirty="0"/>
              <a:t>ChatOps is a good example of this, which includes emotional intelligence as a focus to improve operations. ChatOps tries to ascertain the customer’s emotional state, in order to respond appropriately and understand and manage their emotional state while dealing with their incident or request. Other examples can be found in voice assistants, image analysis software, search engines, speech and face recognition systems, and so on. </a:t>
            </a:r>
            <a:endParaRPr lang="en-GB" noProof="0" dirty="0"/>
          </a:p>
          <a:p>
            <a:endParaRPr lang="en-GB" dirty="0"/>
          </a:p>
          <a:p>
            <a:r>
              <a:rPr lang="en-GB" dirty="0"/>
              <a:t>The use of AI or any area of new technology continues to evolve as more is learned about its characteristics through use. However, it is necessary to develop emotional intelligence in people before making any attempt to design and use it in technology. </a:t>
            </a:r>
          </a:p>
          <a:p>
            <a:endParaRPr lang="en-GB" noProof="0" dirty="0"/>
          </a:p>
          <a:p>
            <a:r>
              <a:rPr lang="en-GB" b="1" dirty="0"/>
              <a:t>Definition: Emotional intelligence </a:t>
            </a:r>
            <a:endParaRPr lang="en-GB" noProof="0" dirty="0"/>
          </a:p>
          <a:p>
            <a:r>
              <a:rPr lang="en-GB" dirty="0"/>
              <a:t>The ability to understand the way people feel and react, and to use this skill to make good judgements and to avoid or solve problems.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121</a:t>
            </a:fld>
            <a:endParaRPr lang="sv-SE" dirty="0"/>
          </a:p>
        </p:txBody>
      </p:sp>
    </p:spTree>
    <p:extLst>
      <p:ext uri="{BB962C8B-B14F-4D97-AF65-F5344CB8AC3E}">
        <p14:creationId xmlns:p14="http://schemas.microsoft.com/office/powerpoint/2010/main" val="32994848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3.2.1.1 Ethics (continued)</a:t>
            </a:r>
            <a:endParaRPr lang="en-GB" noProof="0" dirty="0">
              <a:effectLst/>
            </a:endParaRPr>
          </a:p>
          <a:p>
            <a:r>
              <a:rPr lang="en-GB" dirty="0"/>
              <a:t>When applying ethics, practitioners should aspire to the following behaviour: </a:t>
            </a:r>
          </a:p>
          <a:p>
            <a:endParaRPr lang="en-GB" noProof="0" dirty="0"/>
          </a:p>
          <a:p>
            <a:r>
              <a:rPr lang="en-GB" dirty="0"/>
              <a:t>  thinking about how their actions affect others </a:t>
            </a:r>
            <a:endParaRPr lang="en-GB" noProof="0" dirty="0">
              <a:effectLst/>
            </a:endParaRPr>
          </a:p>
          <a:p>
            <a:r>
              <a:rPr lang="en-GB" dirty="0"/>
              <a:t>  establishing generic ethical principles </a:t>
            </a:r>
            <a:endParaRPr lang="en-GB" noProof="0" dirty="0">
              <a:effectLst/>
            </a:endParaRPr>
          </a:p>
          <a:p>
            <a:r>
              <a:rPr lang="en-GB" dirty="0"/>
              <a:t>  accepting that ethical principles simply help to clarify specific situations </a:t>
            </a:r>
            <a:endParaRPr lang="en-GB" noProof="0" dirty="0">
              <a:effectLst/>
            </a:endParaRPr>
          </a:p>
          <a:p>
            <a:r>
              <a:rPr lang="en-GB" dirty="0"/>
              <a:t>  discussing dilemmas </a:t>
            </a:r>
            <a:endParaRPr lang="en-GB" noProof="0" dirty="0">
              <a:effectLst/>
            </a:endParaRPr>
          </a:p>
          <a:p>
            <a:r>
              <a:rPr lang="en-GB" dirty="0"/>
              <a:t>  taking responsibility for choosing the least bad course of action. </a:t>
            </a:r>
          </a:p>
          <a:p>
            <a:endParaRPr lang="en-GB" noProof="0" dirty="0">
              <a:effectLst/>
            </a:endParaRPr>
          </a:p>
          <a:p>
            <a:r>
              <a:rPr lang="en-GB" dirty="0"/>
              <a:t>Figure 3.2 highlights the key behavioural patterns that are relevant to ethics.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122</a:t>
            </a:fld>
            <a:endParaRPr lang="sv-SE" dirty="0"/>
          </a:p>
        </p:txBody>
      </p:sp>
    </p:spTree>
    <p:extLst>
      <p:ext uri="{BB962C8B-B14F-4D97-AF65-F5344CB8AC3E}">
        <p14:creationId xmlns:p14="http://schemas.microsoft.com/office/powerpoint/2010/main" val="4347680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3.2.1.2 Design thinking </a:t>
            </a:r>
            <a:endParaRPr lang="en-GB" noProof="0" dirty="0"/>
          </a:p>
          <a:p>
            <a:r>
              <a:rPr lang="en-GB" dirty="0"/>
              <a:t>Design is about more than just goods. User experiences, processes, and systems are also designed by applying an approach that has been come to be known as ‘design thinking’. Design thinking is just how designers think. It is continually evolving, and has recently attracted more attention and interest as digitally enabled organizations have begun looking to design thinking to improve market perception of their digital products. </a:t>
            </a:r>
            <a:endParaRPr lang="en-GB" noProof="0" dirty="0"/>
          </a:p>
          <a:p>
            <a:endParaRPr lang="en-GB" noProof="0" dirty="0"/>
          </a:p>
          <a:p>
            <a:r>
              <a:rPr lang="en-GB" b="1" dirty="0"/>
              <a:t>Definition: Design thinking </a:t>
            </a:r>
            <a:endParaRPr lang="en-GB" noProof="0" dirty="0"/>
          </a:p>
          <a:p>
            <a:r>
              <a:rPr lang="en-GB" dirty="0"/>
              <a:t>The set of cognitive and practical processes by which design concepts are developed.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123</a:t>
            </a:fld>
            <a:endParaRPr lang="sv-SE" dirty="0"/>
          </a:p>
        </p:txBody>
      </p:sp>
    </p:spTree>
    <p:extLst>
      <p:ext uri="{BB962C8B-B14F-4D97-AF65-F5344CB8AC3E}">
        <p14:creationId xmlns:p14="http://schemas.microsoft.com/office/powerpoint/2010/main" val="5312740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3.2.1.2 Design thinking (continued) </a:t>
            </a:r>
            <a:endParaRPr lang="en-GB" noProof="0" dirty="0"/>
          </a:p>
          <a:p>
            <a:r>
              <a:rPr lang="en-GB" dirty="0"/>
              <a:t>Designers create products with a particular intent and a specific purpose, to transform a situation that is not convenient or optimal into one that is. They think about ways to change these unfavourable conditions into ones that are more preferable, making them more fit for purpose and fit for use. </a:t>
            </a:r>
            <a:endParaRPr lang="en-GB" noProof="0" dirty="0"/>
          </a:p>
          <a:p>
            <a:endParaRPr lang="en-GB" dirty="0"/>
          </a:p>
          <a:p>
            <a:r>
              <a:rPr lang="en-GB" dirty="0"/>
              <a:t>For digitally enabled organizations, the quality of their digital products and customer experiences is immensely important. An understanding of design thinking gives practitioners, together with co- workers and customers, the ability to contribute to the creation of better digital products and customer experiences, and help to complete jobs for customers effectively. Design thinking is particularly useful when addressing ‘wicked problems’: in other words, problems that have unarticulated needs and conflicting hypotheses. </a:t>
            </a:r>
            <a:endParaRPr lang="en-GB" noProof="0" dirty="0"/>
          </a:p>
          <a:p>
            <a:endParaRPr lang="en-GB" dirty="0"/>
          </a:p>
          <a:p>
            <a:r>
              <a:rPr lang="en-GB" dirty="0"/>
              <a:t>Customers are not the only ones who use products. They are also used by service providers, sales people, managers, developers, operators, and other stakeholders. A concern of design thinking is trying to solve the issue of balancing the interests of all of these stakeholders, as well as those of the organization itself. The consumer, in general, has the highest priority, as an organization is ultimately financed by its customers. </a:t>
            </a:r>
          </a:p>
          <a:p>
            <a:r>
              <a:rPr lang="en-GB" dirty="0"/>
              <a:t>Designers appreciate this and are therefore also concerned with the economic aspects of design.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124</a:t>
            </a:fld>
            <a:endParaRPr lang="sv-SE" dirty="0"/>
          </a:p>
        </p:txBody>
      </p:sp>
    </p:spTree>
    <p:extLst>
      <p:ext uri="{BB962C8B-B14F-4D97-AF65-F5344CB8AC3E}">
        <p14:creationId xmlns:p14="http://schemas.microsoft.com/office/powerpoint/2010/main" val="39603228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3.2.1.2 Design thinking (continued)</a:t>
            </a:r>
            <a:endParaRPr lang="en-GB" noProof="0" dirty="0"/>
          </a:p>
          <a:p>
            <a:endParaRPr lang="en-GB" b="1" dirty="0"/>
          </a:p>
          <a:p>
            <a:r>
              <a:rPr lang="en-GB" b="1" dirty="0"/>
              <a:t>Key message </a:t>
            </a:r>
            <a:endParaRPr lang="en-GB" noProof="0" dirty="0"/>
          </a:p>
          <a:p>
            <a:endParaRPr lang="en-GB" dirty="0"/>
          </a:p>
          <a:p>
            <a:r>
              <a:rPr lang="en-GB" dirty="0"/>
              <a:t>When applying design thinking, practitioners should aspire to the following behaviour: </a:t>
            </a:r>
          </a:p>
          <a:p>
            <a:endParaRPr lang="en-GB" noProof="0" dirty="0"/>
          </a:p>
          <a:p>
            <a:r>
              <a:rPr lang="en-GB" dirty="0"/>
              <a:t>  </a:t>
            </a:r>
            <a:r>
              <a:rPr lang="en-GB" b="1" dirty="0"/>
              <a:t>Empathize with stakeholders - </a:t>
            </a:r>
            <a:r>
              <a:rPr lang="en-GB" dirty="0"/>
              <a:t>It is important to be able to understand the point of view and needs of stakeholders. </a:t>
            </a:r>
            <a:endParaRPr lang="en-GB" noProof="0" dirty="0">
              <a:effectLst/>
            </a:endParaRPr>
          </a:p>
          <a:p>
            <a:r>
              <a:rPr lang="en-GB" dirty="0"/>
              <a:t>  </a:t>
            </a:r>
            <a:r>
              <a:rPr lang="en-GB" b="1" dirty="0"/>
              <a:t>Speculate and experiment - </a:t>
            </a:r>
            <a:r>
              <a:rPr lang="en-GB" dirty="0"/>
              <a:t>Designers should be able to create hypotheses based on observation and reflection, and test them with prototypes. </a:t>
            </a:r>
            <a:endParaRPr lang="en-GB" noProof="0" dirty="0">
              <a:effectLst/>
            </a:endParaRPr>
          </a:p>
          <a:p>
            <a:r>
              <a:rPr lang="en-GB" dirty="0"/>
              <a:t>  </a:t>
            </a:r>
            <a:r>
              <a:rPr lang="en-GB" b="1" dirty="0"/>
              <a:t>Dare to decide - </a:t>
            </a:r>
            <a:r>
              <a:rPr lang="en-GB" dirty="0"/>
              <a:t>Designers should focus on what customers do and need, not necessarily on what they say they want. Designers should be empathic and able to feel what is most important, and make decisions accordingly. </a:t>
            </a:r>
            <a:endParaRPr lang="en-GB" noProof="0" dirty="0">
              <a:effectLst/>
            </a:endParaRPr>
          </a:p>
          <a:p>
            <a:endParaRPr lang="en-GB" dirty="0"/>
          </a:p>
          <a:p>
            <a:r>
              <a:rPr lang="en-GB" dirty="0"/>
              <a:t>Figure 3.3 highlights the key behavioural patterns that are relevant to design thinking.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125</a:t>
            </a:fld>
            <a:endParaRPr lang="sv-SE" dirty="0"/>
          </a:p>
        </p:txBody>
      </p:sp>
    </p:spTree>
    <p:extLst>
      <p:ext uri="{BB962C8B-B14F-4D97-AF65-F5344CB8AC3E}">
        <p14:creationId xmlns:p14="http://schemas.microsoft.com/office/powerpoint/2010/main" val="26694395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b="1" dirty="0"/>
              <a:t>3.2.2 People </a:t>
            </a:r>
            <a:endParaRPr lang="en-GB" b="1" noProof="0" dirty="0"/>
          </a:p>
          <a:p>
            <a:r>
              <a:rPr lang="en-GB" dirty="0"/>
              <a:t>The models and concepts in the people category are about organizing work that produces or relies on knowledge, and fostering a healthy and productive workplace. Models and concepts in the people category include: </a:t>
            </a:r>
          </a:p>
          <a:p>
            <a:endParaRPr lang="en-GB" noProof="0" dirty="0"/>
          </a:p>
          <a:p>
            <a:r>
              <a:rPr lang="en-GB" dirty="0"/>
              <a:t>  </a:t>
            </a:r>
            <a:r>
              <a:rPr lang="en-GB" b="1" dirty="0"/>
              <a:t>Reconstructing for service agility </a:t>
            </a:r>
            <a:r>
              <a:rPr lang="en-GB" dirty="0"/>
              <a:t>An approach to organizing knowledge work and service provision that reflects its complex and social nature. </a:t>
            </a:r>
            <a:endParaRPr lang="en-GB" noProof="0" dirty="0">
              <a:effectLst/>
            </a:endParaRPr>
          </a:p>
          <a:p>
            <a:r>
              <a:rPr lang="en-GB" dirty="0"/>
              <a:t>  </a:t>
            </a:r>
            <a:r>
              <a:rPr lang="en-GB" b="1" dirty="0"/>
              <a:t>Safety culture </a:t>
            </a:r>
            <a:r>
              <a:rPr lang="en-GB" dirty="0"/>
              <a:t>Fostering a climate in which people are comfortable being and expressing themselves. </a:t>
            </a:r>
            <a:endParaRPr lang="en-GB" noProof="0" dirty="0">
              <a:effectLst/>
            </a:endParaRPr>
          </a:p>
          <a:p>
            <a:r>
              <a:rPr lang="en-GB" dirty="0"/>
              <a:t>  </a:t>
            </a:r>
            <a:r>
              <a:rPr lang="en-GB" b="1" dirty="0"/>
              <a:t>Stress prevention </a:t>
            </a:r>
            <a:r>
              <a:rPr lang="en-GB" dirty="0"/>
              <a:t>Preventing, monitoring, and remediating unhealthy tension in the workplace. </a:t>
            </a:r>
            <a:endParaRPr lang="en-GB" noProof="0" dirty="0">
              <a:effectLst/>
            </a:endParaRPr>
          </a:p>
          <a:p>
            <a:endParaRPr lang="en-GB" b="1" dirty="0"/>
          </a:p>
          <a:p>
            <a:r>
              <a:rPr lang="en-GB" b="1" dirty="0"/>
              <a:t>3.2.2.1 Reconstructing for service agility </a:t>
            </a:r>
            <a:endParaRPr lang="en-GB" noProof="0" dirty="0">
              <a:effectLst/>
            </a:endParaRPr>
          </a:p>
          <a:p>
            <a:r>
              <a:rPr lang="en-GB" dirty="0"/>
              <a:t>HVIT ways of working have serious implications for an organization and the way it manages its services. </a:t>
            </a:r>
          </a:p>
          <a:p>
            <a:endParaRPr lang="en-GB" dirty="0"/>
          </a:p>
          <a:p>
            <a:r>
              <a:rPr lang="en-GB" dirty="0"/>
              <a:t>Management is traditionally focused on specialization of work, prescriptive processes, and targets to drive and measure performance, based on the assumption that resources and work are predictable enough to be controlled at a low level of granularity. </a:t>
            </a:r>
            <a:endParaRPr lang="en-GB" noProof="0" dirty="0">
              <a:effectLst/>
            </a:endParaRPr>
          </a:p>
          <a:p>
            <a:endParaRPr lang="en-GB" dirty="0"/>
          </a:p>
          <a:p>
            <a:r>
              <a:rPr lang="en-GB" dirty="0"/>
              <a:t>Within knowledge work and service provision, however, there are many subtle human interactions that make it impossible to predict the outcomes of a service interaction. This makes it pointless to impose detailed targets on humans as if they were machines. People are intrinsically unpredictable, and will respond to the perceived intent of a co-worker or customer, who will then respond in return. Sometimes the intent is incorrectly perceived, leading to an unexpected response. Both parties must therefore constantly assess their responses and adjust accordingly. </a:t>
            </a:r>
            <a:endParaRPr lang="en-GB" noProof="0" dirty="0">
              <a:effectLst/>
            </a:endParaRPr>
          </a:p>
          <a:p>
            <a:endParaRPr lang="en-GB" dirty="0"/>
          </a:p>
          <a:p>
            <a:r>
              <a:rPr lang="en-GB" dirty="0"/>
              <a:t>Where humans are involved, service interactions are social interactions. A typical management approach does not reflect the social reality of a service workplace, and is therefore ineffective. </a:t>
            </a:r>
          </a:p>
          <a:p>
            <a:endParaRPr lang="en-GB" dirty="0"/>
          </a:p>
          <a:p>
            <a:r>
              <a:rPr lang="en-GB" dirty="0"/>
              <a:t>A better approach is to loosen control so that people have more freedom to use their professional judgement in intrinsically unpredictable circumstances. This is central to the idea of reconstructing the organization for service agility. </a:t>
            </a:r>
            <a:endParaRPr lang="en-GB" noProof="0" dirty="0"/>
          </a:p>
          <a:p>
            <a:endParaRPr lang="en-GB" b="1" dirty="0"/>
          </a:p>
          <a:p>
            <a:r>
              <a:rPr lang="en-GB" b="1" dirty="0"/>
              <a:t>Definition: Reconstructing for service agility </a:t>
            </a:r>
            <a:endParaRPr lang="en-GB" noProof="0" dirty="0"/>
          </a:p>
          <a:p>
            <a:r>
              <a:rPr lang="en-GB" dirty="0"/>
              <a:t>An approach to organizing knowledge work and service provision that reflects its complex and social nature. </a:t>
            </a:r>
            <a:endParaRPr lang="en-GB" noProof="0" dirty="0"/>
          </a:p>
          <a:p>
            <a:endParaRPr lang="en-GB" dirty="0"/>
          </a:p>
          <a:p>
            <a:r>
              <a:rPr lang="en-GB" dirty="0"/>
              <a:t>When following this approach, it is desirable to keep some degree of process in place, as people generally like to know more or less what to expect and what is expected of them. Some control should also be kept in the form of constraints related to organizational structure. </a:t>
            </a:r>
            <a:endParaRPr lang="en-GB" noProof="0" dirty="0"/>
          </a:p>
          <a:p>
            <a:endParaRPr lang="en-GB" dirty="0"/>
          </a:p>
          <a:p>
            <a:r>
              <a:rPr lang="en-GB" dirty="0"/>
              <a:t>Within these guidelines and boundaries, however, it is important to treat people as human beings. Service outputs and outcomes can be ruined by the smallest details of human interaction, not only with customers but also with co-workers. When detailed processes and other constraints encourage people to act as predictably as algorithms, things will invariably go wrong, as people will naturally act more intuitively and unpredictably. People tend to exhibit intelligent disobedience, and this should be encouraged, rather than punished, so that the right thing is done for the customer. </a:t>
            </a:r>
            <a:endParaRPr lang="en-GB" noProof="0" dirty="0"/>
          </a:p>
          <a:p>
            <a:endParaRPr lang="en-GB" dirty="0"/>
          </a:p>
          <a:p>
            <a:r>
              <a:rPr lang="en-GB" dirty="0"/>
              <a:t>The degree of control that should be maintained depends largely on the predictability, and therefore the controllability, of the work being carried out. For instance, processes can be put in place for work that is standardized or algorithmic, and has known or knowable requirements, priorities, approaches, and resources. The provision of a standard laptop to a new employee is a good example of this type of work. </a:t>
            </a:r>
          </a:p>
          <a:p>
            <a:endParaRPr lang="en-GB" dirty="0"/>
          </a:p>
          <a:p>
            <a:r>
              <a:rPr lang="en-GB" dirty="0"/>
              <a:t>Work passes between specialized workstations according to a predetermined route, and each workstation (approval, preparation, logistics) is oblivious to what other workstations have done or will do; but, by following standard procedures, the work will get done. </a:t>
            </a:r>
            <a:endParaRPr lang="en-GB" noProof="0" dirty="0"/>
          </a:p>
          <a:p>
            <a:endParaRPr lang="en-GB" dirty="0"/>
          </a:p>
          <a:p>
            <a:r>
              <a:rPr lang="en-GB" dirty="0"/>
              <a:t>This type of work, where a person follows a pre-defined process driven by a set of established instructions along a consistent pathway, is described as algorithmic. Heuristic work, on the other hand, is centred around people devising ideas and approaches, and creating hypotheses and experiments until a solution is found. A good example of this is case management, which is used in many sectors such as emergency services, medicine, social work, law, and policing. Each situation or ‘case’ has to be dealt with differently by the case manager because the situations do not fit a predetermined process. Algorithmic work will always produce the ‘correct’ result that it is designed to achieve, whereas heuristic work will usually be successful, but may lead to a variety of results. </a:t>
            </a:r>
            <a:endParaRPr lang="en-GB" noProof="0" dirty="0"/>
          </a:p>
          <a:p>
            <a:endParaRPr lang="en-GB" dirty="0"/>
          </a:p>
          <a:p>
            <a:r>
              <a:rPr lang="en-GB" dirty="0"/>
              <a:t>When pursuing a heuristic and less pre-defined approach to work, processes and other forms of control are sometimes used temporarily to provide support until there is enough competence and confidence to work heuristically with fewer constraints. </a:t>
            </a:r>
            <a:endParaRPr lang="en-GB" noProof="0" dirty="0"/>
          </a:p>
          <a:p>
            <a:endParaRPr lang="en-GB" dirty="0"/>
          </a:p>
          <a:p>
            <a:r>
              <a:rPr lang="en-GB" dirty="0"/>
              <a:t>The genesis of the DevOps movement is a good example of a bottom-up transformation, driven by practitioner values. It started on the initiative of a few professionals who formed a group, which grew into a conference and eventually into a global movement, well known outside of the industry. </a:t>
            </a:r>
            <a:endParaRPr lang="en-GB" noProof="0" dirty="0"/>
          </a:p>
          <a:p>
            <a:endParaRPr lang="en-GB" dirty="0"/>
          </a:p>
          <a:p>
            <a:r>
              <a:rPr lang="en-GB" dirty="0"/>
              <a:t>This is a good example of change that was initiated and driven by people’s values and their desires to make things better, and have fun in the process. There was no top-down direction or control. In fact, much of this happened below corporate radar, meaning that people had – and claimed – enough freedom to act without corporate constraints.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126</a:t>
            </a:fld>
            <a:endParaRPr lang="sv-SE" dirty="0"/>
          </a:p>
        </p:txBody>
      </p:sp>
    </p:spTree>
    <p:extLst>
      <p:ext uri="{BB962C8B-B14F-4D97-AF65-F5344CB8AC3E}">
        <p14:creationId xmlns:p14="http://schemas.microsoft.com/office/powerpoint/2010/main" val="4491441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b="1" dirty="0"/>
              <a:t>3.2.2 People (continued)</a:t>
            </a:r>
            <a:endParaRPr lang="en-GB" b="1" noProof="0" dirty="0"/>
          </a:p>
          <a:p>
            <a:endParaRPr lang="en-GB" noProof="0" dirty="0"/>
          </a:p>
          <a:p>
            <a:r>
              <a:rPr lang="en-GB" b="1" i="1" dirty="0"/>
              <a:t>Personal values </a:t>
            </a:r>
            <a:endParaRPr lang="en-GB" noProof="0" dirty="0"/>
          </a:p>
          <a:p>
            <a:r>
              <a:rPr lang="en-GB" dirty="0"/>
              <a:t>People make their best contributions to work that is aligned with their personal values, and this should always be a prime consideration for organizations when recruiting new employees. This does not necessarily mean that employees should have the same set of values as their organization. This is not productive, as diversity and functional tension are beneficial to the evolution of an organization. </a:t>
            </a:r>
          </a:p>
          <a:p>
            <a:endParaRPr lang="en-GB" dirty="0"/>
          </a:p>
          <a:p>
            <a:r>
              <a:rPr lang="en-GB" dirty="0"/>
              <a:t>It is important that practitioners be aware of their team members’ values. Differences in values can explain different behaviour, and being aware of these can trigger reflection and refinement of individual or collective mental models. </a:t>
            </a:r>
          </a:p>
          <a:p>
            <a:endParaRPr lang="en-GB" dirty="0"/>
          </a:p>
          <a:p>
            <a:r>
              <a:rPr lang="en-GB" dirty="0"/>
              <a:t>It is both naive and morally dubious to try to change other people’s values. Values emerge over time as a result of interactions in a particular social context; they are often difficult to articulate, and have to be experienced to be understood. </a:t>
            </a:r>
          </a:p>
          <a:p>
            <a:endParaRPr lang="en-GB" dirty="0"/>
          </a:p>
          <a:p>
            <a:r>
              <a:rPr lang="en-GB" b="1" dirty="0"/>
              <a:t>Key message </a:t>
            </a:r>
            <a:endParaRPr lang="en-GB" dirty="0"/>
          </a:p>
          <a:p>
            <a:endParaRPr lang="en-GB" dirty="0"/>
          </a:p>
          <a:p>
            <a:r>
              <a:rPr lang="en-GB" dirty="0"/>
              <a:t>When reconstructing for service agility, practitioners should aspire to the following behaviour: </a:t>
            </a:r>
          </a:p>
          <a:p>
            <a:endParaRPr lang="en-GB" dirty="0"/>
          </a:p>
          <a:p>
            <a:r>
              <a:rPr lang="en-GB" dirty="0"/>
              <a:t>  </a:t>
            </a:r>
            <a:r>
              <a:rPr lang="en-GB" b="1" dirty="0"/>
              <a:t>Loosen control - </a:t>
            </a:r>
            <a:r>
              <a:rPr lang="en-GB" dirty="0"/>
              <a:t>Give people more freedom to use their professional judgement in intrinsically unpredictable circumstances. </a:t>
            </a:r>
            <a:endParaRPr lang="en-GB" dirty="0">
              <a:effectLst/>
            </a:endParaRPr>
          </a:p>
          <a:p>
            <a:r>
              <a:rPr lang="en-GB" dirty="0"/>
              <a:t>  </a:t>
            </a:r>
            <a:r>
              <a:rPr lang="en-GB" b="1" dirty="0"/>
              <a:t>Use process as temporary scaffolding to provide support - </a:t>
            </a:r>
            <a:r>
              <a:rPr lang="en-GB" dirty="0"/>
              <a:t>Processes and other forms of control can provide support until there is enough competence and confidence to work heuristically with fewer constraints. </a:t>
            </a:r>
            <a:endParaRPr lang="en-GB" dirty="0">
              <a:effectLst/>
            </a:endParaRPr>
          </a:p>
          <a:p>
            <a:r>
              <a:rPr lang="en-GB" dirty="0"/>
              <a:t>  </a:t>
            </a:r>
            <a:r>
              <a:rPr lang="en-GB" b="1" dirty="0"/>
              <a:t>Respect team members’ values and allow them to work within these - </a:t>
            </a:r>
            <a:r>
              <a:rPr lang="en-GB" dirty="0"/>
              <a:t>People make their best contributions to work that is aligned with their personal values. </a:t>
            </a:r>
            <a:endParaRPr lang="en-GB" dirty="0">
              <a:effectLst/>
            </a:endParaRPr>
          </a:p>
          <a:p>
            <a:endParaRPr lang="en-GB" dirty="0"/>
          </a:p>
          <a:p>
            <a:r>
              <a:rPr lang="en-GB" dirty="0"/>
              <a:t>Figure 3.4 highlights the key behavioural patterns that are relevant to reconstructing for service agility. </a:t>
            </a:r>
            <a:endParaRPr lang="en-GB" dirty="0">
              <a:effectLst/>
            </a:endParaRPr>
          </a:p>
          <a:p>
            <a:endParaRPr lang="en-GB" noProof="0" dirty="0"/>
          </a:p>
          <a:p>
            <a:endParaRPr lang="sv-SE"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127</a:t>
            </a:fld>
            <a:endParaRPr lang="sv-SE" dirty="0"/>
          </a:p>
        </p:txBody>
      </p:sp>
    </p:spTree>
    <p:extLst>
      <p:ext uri="{BB962C8B-B14F-4D97-AF65-F5344CB8AC3E}">
        <p14:creationId xmlns:p14="http://schemas.microsoft.com/office/powerpoint/2010/main" val="26554778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3.2.2.2 Safety culture </a:t>
            </a:r>
            <a:endParaRPr lang="en-GB" noProof="0" dirty="0"/>
          </a:p>
          <a:p>
            <a:r>
              <a:rPr lang="en-GB" dirty="0"/>
              <a:t>Digitally enabled organizations are under particular pressure to continually improve their performance under changeable market conditions. Technological progress means that their products have increasingly significant economic, societal, and political impact, and therefore organizational failure can often lead to disastrous consequences. The challenge for these organizations is to foster an effective set of shared beliefs, perceptions, and values in relation to risks. This in turn will create a safety culture, and result in behaviour that is beneficial for all stakeholders, including the workforce. </a:t>
            </a:r>
            <a:endParaRPr lang="en-GB" noProof="0" dirty="0"/>
          </a:p>
          <a:p>
            <a:endParaRPr lang="en-GB" b="1" dirty="0"/>
          </a:p>
          <a:p>
            <a:r>
              <a:rPr lang="en-GB" b="1" dirty="0"/>
              <a:t>Definition: Safety culture </a:t>
            </a:r>
            <a:endParaRPr lang="en-GB" noProof="0" dirty="0"/>
          </a:p>
          <a:p>
            <a:r>
              <a:rPr lang="en-GB" dirty="0"/>
              <a:t>A climate in which people are comfortable being (and expressing) themselves. </a:t>
            </a:r>
            <a:endParaRPr lang="en-GB" noProof="0" dirty="0"/>
          </a:p>
          <a:p>
            <a:endParaRPr lang="en-GB" dirty="0"/>
          </a:p>
          <a:p>
            <a:r>
              <a:rPr lang="en-GB" dirty="0"/>
              <a:t>In a safety culture, people feel trusted and valued. They are therefore more likely to point out risks than when they fear that this would damage their reputation and position. A good safety culture can be promoted by the commitment of senior management to safety, realistic practices for handling hazards, continual organizational learning, and care and concern for hazards shared across the workforce. A ‘hazard’, in this case, should be understood in a wider sense than just physical dangers; it includes environmental factors, technology failures, human errors, and process flows.</a:t>
            </a:r>
            <a:endParaRPr lang="en-GB" noProof="0" dirty="0">
              <a:effectLst/>
            </a:endParaRPr>
          </a:p>
          <a:p>
            <a:endParaRPr lang="en-GB" dirty="0"/>
          </a:p>
          <a:p>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128</a:t>
            </a:fld>
            <a:endParaRPr lang="sv-SE" dirty="0"/>
          </a:p>
        </p:txBody>
      </p:sp>
    </p:spTree>
    <p:extLst>
      <p:ext uri="{BB962C8B-B14F-4D97-AF65-F5344CB8AC3E}">
        <p14:creationId xmlns:p14="http://schemas.microsoft.com/office/powerpoint/2010/main" val="31759069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b="1" dirty="0"/>
              <a:t>3.2.2.2 Safety culture (continued)</a:t>
            </a:r>
            <a:endParaRPr lang="en-GB" dirty="0"/>
          </a:p>
          <a:p>
            <a:r>
              <a:rPr lang="en-GB" dirty="0"/>
              <a:t>The complex systems that are often present in HVIT environments are inherently hazardous. These systems always contain multiple flaws and therefore latent issues. Continual changes to the system and its environment mean that the flaws also continually change. Most of these flaws are too small to cause significant issues, either because of redundancy and other forms of resilience in the system, or due to human intervention. When significant issues happen, it is usually due to an unpredictable combination of several flaws, and therefore not a single root cause.</a:t>
            </a:r>
          </a:p>
          <a:p>
            <a:endParaRPr lang="en-GB" dirty="0"/>
          </a:p>
          <a:p>
            <a:r>
              <a:rPr lang="en-GB" dirty="0"/>
              <a:t>Dealing with such issues requires knowledgeable and skilful staff, and favourable working conditions. These conditions are most critical when things get stressful, because at these times, people revert to survival mode based on deeply embedded assumptions about organizational culture. It is therefore crucial that things like not blaming people and treating failures as improvement opportunities are more than espoused corporate values. In HVIT environments, it is crucial that people feel able to share their opinions and experiment with improvement without the fear of judgement or embarrassment. </a:t>
            </a:r>
            <a:endParaRPr lang="en-GB" noProof="0" dirty="0"/>
          </a:p>
          <a:p>
            <a:endParaRPr lang="en-GB" b="1" dirty="0"/>
          </a:p>
          <a:p>
            <a:r>
              <a:rPr lang="en-GB" b="1" dirty="0"/>
              <a:t>The inherently hazardous nature of complex systems </a:t>
            </a:r>
            <a:endParaRPr lang="en-GB" noProof="0" dirty="0"/>
          </a:p>
          <a:p>
            <a:r>
              <a:rPr lang="en-GB" dirty="0"/>
              <a:t>Richard Cook provided insight into the inherently hazardous nature of complex systems in his study of how such systems fail. His research focused on medical devices, which are sometimes critical to patients’ lives. </a:t>
            </a:r>
          </a:p>
          <a:p>
            <a:endParaRPr lang="en-GB" dirty="0"/>
          </a:p>
          <a:p>
            <a:r>
              <a:rPr lang="en-GB" dirty="0"/>
              <a:t>Complexity science has evolved since his article was published, and so has its terminology, but many of the following statements have been proven and further developed in the context of various industries, including IT: </a:t>
            </a:r>
            <a:endParaRPr lang="en-GB" noProof="0" dirty="0"/>
          </a:p>
          <a:p>
            <a:endParaRPr lang="en-GB" dirty="0"/>
          </a:p>
          <a:p>
            <a:r>
              <a:rPr lang="en-GB" dirty="0"/>
              <a:t>  Complex systems are intrinsically hazardous systems. </a:t>
            </a:r>
            <a:endParaRPr lang="en-GB" noProof="0" dirty="0">
              <a:effectLst/>
            </a:endParaRPr>
          </a:p>
          <a:p>
            <a:r>
              <a:rPr lang="en-GB" dirty="0"/>
              <a:t>  Complex systems are heavily and successfully defended against failure. </a:t>
            </a:r>
            <a:endParaRPr lang="en-GB" noProof="0" dirty="0">
              <a:effectLst/>
            </a:endParaRPr>
          </a:p>
          <a:p>
            <a:r>
              <a:rPr lang="en-GB" dirty="0"/>
              <a:t>  Catastrophe requires multiple failures – single-point failures are not enough. </a:t>
            </a:r>
            <a:endParaRPr lang="en-GB" noProof="0" dirty="0">
              <a:effectLst/>
            </a:endParaRPr>
          </a:p>
          <a:p>
            <a:r>
              <a:rPr lang="en-GB" dirty="0"/>
              <a:t>  Complex systems contain changing mixtures of failures latent within them.</a:t>
            </a:r>
          </a:p>
          <a:p>
            <a:r>
              <a:rPr lang="en-GB" dirty="0"/>
              <a:t>  Complex systems run in degraded mode. </a:t>
            </a:r>
            <a:endParaRPr lang="en-GB" noProof="0" dirty="0">
              <a:effectLst/>
            </a:endParaRPr>
          </a:p>
          <a:p>
            <a:r>
              <a:rPr lang="en-GB" dirty="0"/>
              <a:t>  Catastrophe is always just around the corner. </a:t>
            </a:r>
            <a:endParaRPr lang="en-GB" noProof="0" dirty="0">
              <a:effectLst/>
            </a:endParaRPr>
          </a:p>
          <a:p>
            <a:r>
              <a:rPr lang="en-GB" dirty="0"/>
              <a:t>  Post-accident attribution to a ‘root cause’ is fundamentally wrong. </a:t>
            </a:r>
            <a:endParaRPr lang="en-GB" noProof="0" dirty="0">
              <a:effectLst/>
            </a:endParaRPr>
          </a:p>
          <a:p>
            <a:r>
              <a:rPr lang="en-GB" dirty="0"/>
              <a:t>  Hindsight biases post-accident assessments of human performance. </a:t>
            </a:r>
            <a:endParaRPr lang="en-GB" noProof="0" dirty="0">
              <a:effectLst/>
            </a:endParaRPr>
          </a:p>
          <a:p>
            <a:r>
              <a:rPr lang="en-GB" dirty="0"/>
              <a:t>  Human operators have dual roles: as producers and as defenders against failure. </a:t>
            </a:r>
            <a:endParaRPr lang="en-GB" noProof="0" dirty="0">
              <a:effectLst/>
            </a:endParaRPr>
          </a:p>
          <a:p>
            <a:r>
              <a:rPr lang="en-GB" dirty="0"/>
              <a:t>  All practitioner actions are gambles. </a:t>
            </a:r>
            <a:endParaRPr lang="en-GB" noProof="0" dirty="0">
              <a:effectLst/>
            </a:endParaRPr>
          </a:p>
          <a:p>
            <a:r>
              <a:rPr lang="en-GB" dirty="0"/>
              <a:t>  Actions at the sharp end resolve all ambiguity. </a:t>
            </a:r>
            <a:endParaRPr lang="en-GB" noProof="0" dirty="0">
              <a:effectLst/>
            </a:endParaRPr>
          </a:p>
          <a:p>
            <a:r>
              <a:rPr lang="en-GB" dirty="0"/>
              <a:t>  Human practitioners are the adaptable element of complex systems. </a:t>
            </a:r>
            <a:endParaRPr lang="en-GB" noProof="0" dirty="0">
              <a:effectLst/>
            </a:endParaRPr>
          </a:p>
          <a:p>
            <a:r>
              <a:rPr lang="en-GB" dirty="0"/>
              <a:t>  Human expertise in complex systems is constantly changing. </a:t>
            </a:r>
            <a:endParaRPr lang="en-GB" noProof="0" dirty="0">
              <a:effectLst/>
            </a:endParaRPr>
          </a:p>
          <a:p>
            <a:r>
              <a:rPr lang="en-GB" dirty="0"/>
              <a:t>  Change introduces new forms of failure. </a:t>
            </a:r>
            <a:endParaRPr lang="en-GB" noProof="0" dirty="0">
              <a:effectLst/>
            </a:endParaRPr>
          </a:p>
          <a:p>
            <a:r>
              <a:rPr lang="en-GB" dirty="0"/>
              <a:t>  Views of ‘cause’ limit the effectiveness of defences against future events. </a:t>
            </a:r>
            <a:endParaRPr lang="en-GB" noProof="0" dirty="0">
              <a:effectLst/>
            </a:endParaRPr>
          </a:p>
          <a:p>
            <a:r>
              <a:rPr lang="en-GB" dirty="0"/>
              <a:t>  Safety is a characteristic of systems and not of their components. </a:t>
            </a:r>
            <a:endParaRPr lang="en-GB" noProof="0" dirty="0">
              <a:effectLst/>
            </a:endParaRPr>
          </a:p>
          <a:p>
            <a:r>
              <a:rPr lang="en-GB" dirty="0"/>
              <a:t>  People continually create safety. </a:t>
            </a:r>
            <a:endParaRPr lang="en-GB" noProof="0" dirty="0">
              <a:effectLst/>
            </a:endParaRPr>
          </a:p>
          <a:p>
            <a:r>
              <a:rPr lang="en-GB" dirty="0"/>
              <a:t>  Failure-free operations require experience with failure. </a:t>
            </a:r>
          </a:p>
          <a:p>
            <a:endParaRPr lang="en-GB" dirty="0"/>
          </a:p>
          <a:p>
            <a:endParaRPr lang="en-GB" noProof="0" dirty="0">
              <a:effectLst/>
            </a:endParaRPr>
          </a:p>
          <a:p>
            <a:endParaRPr lang="en-GB" dirty="0"/>
          </a:p>
          <a:p>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129</a:t>
            </a:fld>
            <a:endParaRPr lang="sv-SE" dirty="0"/>
          </a:p>
        </p:txBody>
      </p:sp>
    </p:spTree>
    <p:extLst>
      <p:ext uri="{BB962C8B-B14F-4D97-AF65-F5344CB8AC3E}">
        <p14:creationId xmlns:p14="http://schemas.microsoft.com/office/powerpoint/2010/main" val="139772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The ITIL service value chain </a:t>
            </a:r>
            <a:endParaRPr lang="en-GB" b="1" noProof="0" dirty="0"/>
          </a:p>
          <a:p>
            <a:r>
              <a:rPr lang="en-GB" dirty="0"/>
              <a:t>The central element of the SVS is the service value chain, an operating model which outlines the key activities required to respond to demand and facilitate value realization through the creation and management of products and services. The service value chain is shown in the figure. </a:t>
            </a:r>
            <a:endParaRPr lang="en-GB" noProof="0" dirty="0"/>
          </a:p>
          <a:p>
            <a:endParaRPr lang="en-GB" dirty="0"/>
          </a:p>
          <a:p>
            <a:r>
              <a:rPr lang="en-GB" dirty="0"/>
              <a:t>The ITIL service value chain includes six value chain activities which lead to the creation of products and services and, in turn, value. The activities are: </a:t>
            </a:r>
          </a:p>
          <a:p>
            <a:pPr marL="177725" indent="-177725">
              <a:buFont typeface="Arial" panose="020B0604020202020204" pitchFamily="34" charset="0"/>
              <a:buChar char="•"/>
            </a:pPr>
            <a:r>
              <a:rPr lang="en-GB" b="1" dirty="0"/>
              <a:t>Plan</a:t>
            </a:r>
          </a:p>
          <a:p>
            <a:pPr marL="177725" indent="-177725">
              <a:buFont typeface="Arial" panose="020B0604020202020204" pitchFamily="34" charset="0"/>
              <a:buChar char="•"/>
            </a:pPr>
            <a:r>
              <a:rPr lang="en-GB" b="1" dirty="0"/>
              <a:t>Improve</a:t>
            </a:r>
          </a:p>
          <a:p>
            <a:pPr marL="177725" indent="-177725">
              <a:buFont typeface="Arial" panose="020B0604020202020204" pitchFamily="34" charset="0"/>
              <a:buChar char="•"/>
            </a:pPr>
            <a:r>
              <a:rPr lang="en-GB" b="1" dirty="0"/>
              <a:t>Engage</a:t>
            </a:r>
          </a:p>
          <a:p>
            <a:pPr marL="177725" indent="-177725">
              <a:buFont typeface="Arial" panose="020B0604020202020204" pitchFamily="34" charset="0"/>
              <a:buChar char="•"/>
            </a:pPr>
            <a:r>
              <a:rPr lang="en-GB" b="1" dirty="0"/>
              <a:t>Design and transition </a:t>
            </a:r>
          </a:p>
          <a:p>
            <a:pPr marL="177725" indent="-177725">
              <a:buFont typeface="Arial" panose="020B0604020202020204" pitchFamily="34" charset="0"/>
              <a:buChar char="•"/>
            </a:pPr>
            <a:r>
              <a:rPr lang="en-GB" b="1" dirty="0"/>
              <a:t>Obtain/build</a:t>
            </a:r>
          </a:p>
          <a:p>
            <a:pPr marL="177725" indent="-177725">
              <a:buFont typeface="Arial" panose="020B0604020202020204" pitchFamily="34" charset="0"/>
              <a:buChar char="•"/>
            </a:pPr>
            <a:r>
              <a:rPr lang="en-GB" b="1" dirty="0"/>
              <a:t>Deliver and support </a:t>
            </a:r>
            <a:endParaRPr lang="en-GB" b="1" noProof="0" dirty="0"/>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a:t>
            </a:fld>
            <a:endParaRPr lang="sv-SE" dirty="0"/>
          </a:p>
        </p:txBody>
      </p:sp>
    </p:spTree>
    <p:extLst>
      <p:ext uri="{BB962C8B-B14F-4D97-AF65-F5344CB8AC3E}">
        <p14:creationId xmlns:p14="http://schemas.microsoft.com/office/powerpoint/2010/main" val="29332110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3.2.2.2 Safety culture (continued)</a:t>
            </a:r>
            <a:endParaRPr lang="en-GB" noProof="0" dirty="0"/>
          </a:p>
          <a:p>
            <a:endParaRPr lang="en-GB" b="1" dirty="0"/>
          </a:p>
          <a:p>
            <a:r>
              <a:rPr lang="en-GB" b="1" dirty="0"/>
              <a:t>Key message </a:t>
            </a:r>
            <a:endParaRPr lang="en-GB" noProof="0" dirty="0">
              <a:effectLst/>
            </a:endParaRPr>
          </a:p>
          <a:p>
            <a:endParaRPr lang="en-GB" dirty="0"/>
          </a:p>
          <a:p>
            <a:r>
              <a:rPr lang="en-GB" dirty="0"/>
              <a:t>When applying safety culture, practitioners should aspire to the following behaviour: </a:t>
            </a:r>
            <a:endParaRPr lang="en-GB" noProof="0" dirty="0">
              <a:effectLst/>
            </a:endParaRPr>
          </a:p>
          <a:p>
            <a:endParaRPr lang="en-GB" dirty="0"/>
          </a:p>
          <a:p>
            <a:r>
              <a:rPr lang="en-GB" dirty="0"/>
              <a:t>  </a:t>
            </a:r>
            <a:r>
              <a:rPr lang="en-GB" b="1" dirty="0"/>
              <a:t>Act on safety requirements - </a:t>
            </a:r>
            <a:r>
              <a:rPr lang="en-GB" dirty="0"/>
              <a:t>Don’t just talk about why safety is important: do something about it. </a:t>
            </a:r>
            <a:endParaRPr lang="en-GB" noProof="0" dirty="0">
              <a:effectLst/>
            </a:endParaRPr>
          </a:p>
          <a:p>
            <a:r>
              <a:rPr lang="en-GB" dirty="0"/>
              <a:t>  </a:t>
            </a:r>
            <a:r>
              <a:rPr lang="en-GB" b="1" dirty="0"/>
              <a:t>Exhibit vulnerability - </a:t>
            </a:r>
            <a:r>
              <a:rPr lang="en-GB" dirty="0"/>
              <a:t>Don’t be afraid to speak up about any doubts, and ask for help when needed. </a:t>
            </a:r>
            <a:endParaRPr lang="en-GB" noProof="0" dirty="0">
              <a:effectLst/>
            </a:endParaRPr>
          </a:p>
          <a:p>
            <a:r>
              <a:rPr lang="en-GB" dirty="0"/>
              <a:t>  </a:t>
            </a:r>
            <a:r>
              <a:rPr lang="en-GB" b="1" dirty="0"/>
              <a:t>Foster feedback and act on it. </a:t>
            </a:r>
            <a:endParaRPr lang="en-GB" noProof="0" dirty="0">
              <a:effectLst/>
            </a:endParaRPr>
          </a:p>
          <a:p>
            <a:r>
              <a:rPr lang="en-GB" dirty="0"/>
              <a:t>  </a:t>
            </a:r>
            <a:r>
              <a:rPr lang="en-GB" b="1" dirty="0"/>
              <a:t>Be kind and compassionate - </a:t>
            </a:r>
            <a:r>
              <a:rPr lang="en-GB" dirty="0"/>
              <a:t>Build human relationships. </a:t>
            </a:r>
            <a:endParaRPr lang="en-GB" noProof="0" dirty="0">
              <a:effectLst/>
            </a:endParaRPr>
          </a:p>
          <a:p>
            <a:r>
              <a:rPr lang="en-GB" dirty="0"/>
              <a:t>  </a:t>
            </a:r>
            <a:r>
              <a:rPr lang="en-GB" b="1" dirty="0"/>
              <a:t>Be realistic about failure - </a:t>
            </a:r>
            <a:r>
              <a:rPr lang="en-GB" dirty="0"/>
              <a:t>Acknowledge that failure will happen and that people are not to blame, but the system. </a:t>
            </a:r>
            <a:endParaRPr lang="en-GB" noProof="0" dirty="0">
              <a:effectLst/>
            </a:endParaRPr>
          </a:p>
          <a:p>
            <a:endParaRPr lang="en-GB" dirty="0"/>
          </a:p>
          <a:p>
            <a:r>
              <a:rPr lang="en-GB" dirty="0"/>
              <a:t>Figure 3.5 highlights the key behavioural patterns that are relevant to safety culture.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130</a:t>
            </a:fld>
            <a:endParaRPr lang="sv-SE" dirty="0"/>
          </a:p>
        </p:txBody>
      </p:sp>
    </p:spTree>
    <p:extLst>
      <p:ext uri="{BB962C8B-B14F-4D97-AF65-F5344CB8AC3E}">
        <p14:creationId xmlns:p14="http://schemas.microsoft.com/office/powerpoint/2010/main" val="29488820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3.2.3 Progress </a:t>
            </a:r>
            <a:endParaRPr lang="en-GB" b="1" noProof="0" dirty="0"/>
          </a:p>
          <a:p>
            <a:r>
              <a:rPr lang="en-GB" dirty="0"/>
              <a:t>The models and concepts in the progress category are about understanding the complex nature of work, and improving by learning. Models and concepts in this category include: </a:t>
            </a:r>
          </a:p>
          <a:p>
            <a:endParaRPr lang="en-GB" noProof="0" dirty="0"/>
          </a:p>
          <a:p>
            <a:r>
              <a:rPr lang="en-GB" dirty="0"/>
              <a:t>  </a:t>
            </a:r>
            <a:r>
              <a:rPr lang="en-GB" b="1" dirty="0"/>
              <a:t>Working in complex environments </a:t>
            </a:r>
            <a:r>
              <a:rPr lang="en-GB" dirty="0"/>
              <a:t>- An approach to the management of work that applies different heuristics to decision-making based on complexity thinking. </a:t>
            </a:r>
            <a:endParaRPr lang="en-GB" noProof="0" dirty="0">
              <a:effectLst/>
            </a:endParaRPr>
          </a:p>
          <a:p>
            <a:r>
              <a:rPr lang="en-GB" dirty="0"/>
              <a:t>  </a:t>
            </a:r>
            <a:r>
              <a:rPr lang="en-GB" b="1" dirty="0"/>
              <a:t>Lean culture </a:t>
            </a:r>
            <a:r>
              <a:rPr lang="en-GB" dirty="0"/>
              <a:t>- A way of working that is foundational for continual experimenting, learning, and improvement. </a:t>
            </a:r>
            <a:endParaRPr lang="en-GB" noProof="0" dirty="0">
              <a:effectLst/>
            </a:endParaRPr>
          </a:p>
          <a:p>
            <a:r>
              <a:rPr lang="en-GB" dirty="0"/>
              <a:t>  </a:t>
            </a:r>
            <a:r>
              <a:rPr lang="en-GB" b="1" dirty="0"/>
              <a:t>The ITIL continual improvement model</a:t>
            </a:r>
            <a:r>
              <a:rPr lang="en-GB" dirty="0"/>
              <a:t> - A model that provides organizations with a structured approach to implementing improvements.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131</a:t>
            </a:fld>
            <a:endParaRPr lang="sv-SE" dirty="0"/>
          </a:p>
        </p:txBody>
      </p:sp>
    </p:spTree>
    <p:extLst>
      <p:ext uri="{BB962C8B-B14F-4D97-AF65-F5344CB8AC3E}">
        <p14:creationId xmlns:p14="http://schemas.microsoft.com/office/powerpoint/2010/main" val="39007140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b="1" dirty="0"/>
              <a:t>3.2.3.1 Working in complex environments </a:t>
            </a:r>
            <a:endParaRPr lang="en-GB" noProof="0" dirty="0">
              <a:effectLst/>
            </a:endParaRPr>
          </a:p>
          <a:p>
            <a:r>
              <a:rPr lang="en-GB" dirty="0"/>
              <a:t>In order to work effectively, practitioners must understand the nature of the environment, or system, in which they work. A major characteristic of a system is its predictability, as this determines which way of working is effective. Systems thinking in general, and complexity thinking in particular, help make sense of the system and offer guidance as to effective approaches. </a:t>
            </a:r>
          </a:p>
          <a:p>
            <a:endParaRPr lang="en-GB" noProof="0" dirty="0">
              <a:effectLst/>
            </a:endParaRPr>
          </a:p>
          <a:p>
            <a:r>
              <a:rPr lang="en-GB" dirty="0"/>
              <a:t>From a practical point of view, systems thinking is about seeing the results of our actions in a larger context. A system is regarded as a set of parts that, when combined, have qualities that are not present in any of the parts themselves. Systems thinking is a field that is still developing, and one of the more recent developments is the application of systems theory to complex systems and complex adaptive systems.</a:t>
            </a:r>
          </a:p>
          <a:p>
            <a:endParaRPr lang="en-GB" dirty="0"/>
          </a:p>
          <a:p>
            <a:r>
              <a:rPr lang="en-GB" dirty="0"/>
              <a:t> </a:t>
            </a:r>
            <a:r>
              <a:rPr lang="en-GB" b="1" dirty="0"/>
              <a:t>Definitions </a:t>
            </a:r>
          </a:p>
          <a:p>
            <a:endParaRPr lang="en-GB" noProof="0" dirty="0"/>
          </a:p>
          <a:p>
            <a:r>
              <a:rPr lang="en-GB" dirty="0"/>
              <a:t>  </a:t>
            </a:r>
            <a:r>
              <a:rPr lang="en-GB" b="1" dirty="0"/>
              <a:t>Systems thinking - </a:t>
            </a:r>
            <a:r>
              <a:rPr lang="en-GB" dirty="0"/>
              <a:t>A holistic approach to analysis and decision-making that focuses on the relationship between a system’s components and the way the system works, both as a whole and within the context of larger systems. </a:t>
            </a:r>
            <a:endParaRPr lang="en-GB" noProof="0" dirty="0">
              <a:effectLst/>
            </a:endParaRPr>
          </a:p>
          <a:p>
            <a:r>
              <a:rPr lang="en-GB" dirty="0"/>
              <a:t>  </a:t>
            </a:r>
            <a:r>
              <a:rPr lang="en-GB" b="1" dirty="0"/>
              <a:t>Complexity thinking - </a:t>
            </a:r>
            <a:r>
              <a:rPr lang="en-GB" dirty="0"/>
              <a:t>A systems thinking approach based on the recognition and understanding of the various levels of complexity inherent in the systems and the context in which they operate. </a:t>
            </a:r>
            <a:endParaRPr lang="en-GB" noProof="0" dirty="0">
              <a:effectLst/>
            </a:endParaRPr>
          </a:p>
          <a:p>
            <a:r>
              <a:rPr lang="en-GB" dirty="0"/>
              <a:t>  </a:t>
            </a:r>
            <a:r>
              <a:rPr lang="en-GB" b="1" dirty="0"/>
              <a:t>Complex adaptive systems - </a:t>
            </a:r>
            <a:r>
              <a:rPr lang="en-GB" dirty="0"/>
              <a:t>Systems that adapt in, and co-evolve with, a changing environment, resulting in: </a:t>
            </a:r>
            <a:endParaRPr lang="en-GB" noProof="0" dirty="0">
              <a:effectLst/>
            </a:endParaRPr>
          </a:p>
          <a:p>
            <a:pPr lvl="1"/>
            <a:r>
              <a:rPr lang="en-GB" dirty="0"/>
              <a:t>  behaviour that is not predicted by the behaviour of parts of the system </a:t>
            </a:r>
            <a:endParaRPr lang="en-GB" noProof="0" dirty="0">
              <a:effectLst/>
            </a:endParaRPr>
          </a:p>
          <a:p>
            <a:pPr lvl="1"/>
            <a:r>
              <a:rPr lang="en-GB" dirty="0"/>
              <a:t>  the inability to examine the system in isolation from the other systems in its environment. </a:t>
            </a:r>
            <a:endParaRPr lang="en-GB" noProof="0" dirty="0">
              <a:effectLst/>
            </a:endParaRPr>
          </a:p>
          <a:p>
            <a:pPr lvl="1"/>
            <a:endParaRPr lang="en-GB" dirty="0"/>
          </a:p>
          <a:p>
            <a:r>
              <a:rPr lang="en-GB" dirty="0"/>
              <a: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132</a:t>
            </a:fld>
            <a:endParaRPr lang="sv-SE" dirty="0"/>
          </a:p>
        </p:txBody>
      </p:sp>
    </p:spTree>
    <p:extLst>
      <p:ext uri="{BB962C8B-B14F-4D97-AF65-F5344CB8AC3E}">
        <p14:creationId xmlns:p14="http://schemas.microsoft.com/office/powerpoint/2010/main" val="7925653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b="1" dirty="0"/>
              <a:t>3.2.3.1 Working in complex environments (continued)</a:t>
            </a:r>
            <a:endParaRPr lang="en-GB" dirty="0"/>
          </a:p>
          <a:p>
            <a:pPr lvl="0"/>
            <a:r>
              <a:rPr lang="en-GB" dirty="0"/>
              <a:t>The study of complex adaptive systems is highly interdisciplinary and blends insights from the natural and social sciences. ‘Complex’ means that the behaviour of the whole is not predicted by the behaviour of the parts, and things can happen organically and unpredictably. In other words, behaviour is emergent. ‘Adaptive’ means that the systems have the capacity to change and learn from experience. </a:t>
            </a:r>
            <a:endParaRPr lang="en-GB" noProof="0" dirty="0">
              <a:effectLst/>
            </a:endParaRPr>
          </a:p>
          <a:p>
            <a:pPr lvl="1"/>
            <a:endParaRPr lang="en-GB" dirty="0"/>
          </a:p>
          <a:p>
            <a:pPr lvl="0"/>
            <a:r>
              <a:rPr lang="en-GB" dirty="0"/>
              <a:t>Complex adaptive systems exhibit behaviour that cannot be predicted, but can often be explained retrospectively. Some systems are unpredictable because their boundaries only partially constrain the agents that act within the system, and the agents modify the boundaries. </a:t>
            </a:r>
            <a:endParaRPr lang="en-GB" noProof="0" dirty="0">
              <a:effectLst/>
            </a:endParaRPr>
          </a:p>
          <a:p>
            <a:pPr lvl="1"/>
            <a:endParaRPr lang="en-GB" dirty="0"/>
          </a:p>
          <a:p>
            <a:pPr lvl="0"/>
            <a:r>
              <a:rPr lang="en-GB" dirty="0"/>
              <a:t>Examples of complex adaptive systems include the stock market, social insect and ant colonies, the biosphere, the brain and the immune system, bacteria, cities, manufacturing businesses, and any human social group-based endeavour in a cultural and social system, such as political parties or communities. </a:t>
            </a:r>
            <a:endParaRPr lang="en-GB" noProof="0" dirty="0">
              <a:effectLst/>
            </a:endParaRPr>
          </a:p>
          <a:p>
            <a:pPr lvl="0"/>
            <a:endParaRPr lang="en-GB" dirty="0"/>
          </a:p>
          <a:p>
            <a:pPr lvl="0"/>
            <a:r>
              <a:rPr lang="en-GB" dirty="0"/>
              <a:t>A heuristic way of working is based on exploration and experimentation that favours speed over completeness, accuracy, or precision.</a:t>
            </a:r>
            <a:r>
              <a:rPr lang="en-GB" sz="800" dirty="0"/>
              <a:t> </a:t>
            </a:r>
            <a:r>
              <a:rPr lang="en-GB" dirty="0"/>
              <a:t>Heuristics usually work, but results may vary. Complexity- based heuristics are therefore explorative and experimental ways of working with systems that are, by definition, too unpredictable for algorithmic work. </a:t>
            </a:r>
            <a:endParaRPr lang="en-GB" noProof="0" dirty="0">
              <a:effectLst/>
            </a:endParaRPr>
          </a:p>
          <a:p>
            <a:pPr lvl="1"/>
            <a:endParaRPr lang="en-GB" dirty="0"/>
          </a:p>
          <a:p>
            <a:pPr lvl="0"/>
            <a:r>
              <a:rPr lang="en-GB" dirty="0"/>
              <a:t>Complex adaptive (organizational) systems are frequently found in HVIT environments. The inherent unpredictability of these systems presents a challenge to people who are used to working with predetermined processes, detailed analyses, and project plans that are based on knowledge or knowability of the work. In complex systems, behaviour emerges as a result of unforeseeable interactions between many ‘agents’ and the boundaries that constrain and therefore affect them. </a:t>
            </a:r>
          </a:p>
          <a:p>
            <a:pPr lvl="0"/>
            <a:r>
              <a:rPr lang="en-GB" dirty="0"/>
              <a:t>Boundaries can also be affected by the agents, increasing the unpredictability. </a:t>
            </a:r>
            <a:endParaRPr lang="en-GB" noProof="0" dirty="0">
              <a:effectLst/>
            </a:endParaRPr>
          </a:p>
          <a:p>
            <a:pPr lvl="0"/>
            <a:endParaRPr lang="en-GB" dirty="0"/>
          </a:p>
          <a:p>
            <a:pPr lvl="0"/>
            <a:r>
              <a:rPr lang="en-GB" dirty="0"/>
              <a:t>In these circumstances, an experimental and non-linear approach is needed. Multiple experiments should be performed in parallel (so they will not influence each other), and what works and what doesn’t should then be observed. Practitioners should be prepared to deal with negative side-effects of ‘failed’ experiments, and to continue and broaden successful experiments, bearing in mind that circumstances and results will change. </a:t>
            </a:r>
          </a:p>
          <a:p>
            <a:pPr lvl="0"/>
            <a:endParaRPr lang="en-GB" noProof="0" dirty="0">
              <a:effectLst/>
            </a:endParaRPr>
          </a:p>
          <a:p>
            <a:pPr lvl="0"/>
            <a:r>
              <a:rPr lang="en-GB" dirty="0"/>
              <a:t>Most organizations will experience a variety of work contexts, some being more predictable than others. It is therefore important to be able to understand the nature of the particular work being executed, and to act accordingly. The Cynefin</a:t>
            </a:r>
            <a:r>
              <a:rPr lang="en-GB" sz="800" dirty="0"/>
              <a:t> </a:t>
            </a:r>
            <a:r>
              <a:rPr lang="en-GB" dirty="0"/>
              <a:t>sense-making framework (see Figure 3.7) offers a practical way of assessing complexity and determining appropriate courses of action. It distinguishes between five domains or contexts that characterize the relationship between cause and effect: </a:t>
            </a:r>
          </a:p>
          <a:p>
            <a:pPr lvl="0"/>
            <a:endParaRPr lang="en-GB" noProof="0" dirty="0">
              <a:effectLst/>
            </a:endParaRPr>
          </a:p>
          <a:p>
            <a:r>
              <a:rPr lang="en-GB" dirty="0"/>
              <a:t>  </a:t>
            </a:r>
            <a:r>
              <a:rPr lang="en-GB" b="1" dirty="0"/>
              <a:t>Obvious </a:t>
            </a:r>
            <a:r>
              <a:rPr lang="en-GB" dirty="0"/>
              <a:t>Clear causality, where predetermined best practice should be applied</a:t>
            </a:r>
          </a:p>
          <a:p>
            <a:r>
              <a:rPr lang="en-GB" dirty="0"/>
              <a:t>  </a:t>
            </a:r>
            <a:r>
              <a:rPr lang="en-GB" b="1" dirty="0"/>
              <a:t>Complicated </a:t>
            </a:r>
            <a:r>
              <a:rPr lang="en-GB" dirty="0"/>
              <a:t>Unclear but knowable causality that can be determined by analysis or expertise, followed by good practice. </a:t>
            </a:r>
            <a:endParaRPr lang="en-GB" dirty="0">
              <a:effectLst/>
            </a:endParaRPr>
          </a:p>
          <a:p>
            <a:r>
              <a:rPr lang="en-GB" dirty="0"/>
              <a:t>  </a:t>
            </a:r>
            <a:r>
              <a:rPr lang="en-GB" b="1" dirty="0"/>
              <a:t>Complex </a:t>
            </a:r>
            <a:r>
              <a:rPr lang="en-GB" dirty="0"/>
              <a:t>Unclear and unknowable causality requiring safe-to-fail experimentation (emergent practice). </a:t>
            </a:r>
            <a:endParaRPr lang="en-GB" dirty="0">
              <a:effectLst/>
            </a:endParaRPr>
          </a:p>
          <a:p>
            <a:r>
              <a:rPr lang="en-GB" dirty="0"/>
              <a:t>  </a:t>
            </a:r>
            <a:r>
              <a:rPr lang="en-GB" b="1" dirty="0"/>
              <a:t>Chaotic </a:t>
            </a:r>
            <a:r>
              <a:rPr lang="en-GB" dirty="0"/>
              <a:t>A more extreme form of complexity that demands immediate action to transition the situation to complex (novel practice). </a:t>
            </a:r>
            <a:endParaRPr lang="en-GB" dirty="0">
              <a:effectLst/>
            </a:endParaRPr>
          </a:p>
          <a:p>
            <a:r>
              <a:rPr lang="en-GB" dirty="0"/>
              <a:t>  </a:t>
            </a:r>
            <a:r>
              <a:rPr lang="en-GB" b="1" dirty="0"/>
              <a:t>Disorder </a:t>
            </a:r>
            <a:r>
              <a:rPr lang="en-GB" dirty="0"/>
              <a:t>The state of not knowing in which of the other domains you are, with a bias to assume that the domain corresponds to the context in which you are most experienced. </a:t>
            </a:r>
            <a:endParaRPr lang="en-GB" dirty="0">
              <a:effectLst/>
            </a:endParaRPr>
          </a:p>
          <a:p>
            <a:endParaRPr lang="en-GB" dirty="0"/>
          </a:p>
          <a:p>
            <a:r>
              <a:rPr lang="en-GB" dirty="0"/>
              <a:t>Cynefin is also described as a ‘liminal’ system, because rather than having completely solid boundaries between each domain, the ‘edges’ between order, complexity, and chaos tend to be thought of as a phase shift. Liminal boundaries are transitional: an issue may be in a state of tension between adjacent domains. </a:t>
            </a: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133</a:t>
            </a:fld>
            <a:endParaRPr lang="sv-SE" dirty="0"/>
          </a:p>
        </p:txBody>
      </p:sp>
    </p:spTree>
    <p:extLst>
      <p:ext uri="{BB962C8B-B14F-4D97-AF65-F5344CB8AC3E}">
        <p14:creationId xmlns:p14="http://schemas.microsoft.com/office/powerpoint/2010/main" val="12386261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defTabSz="473934">
              <a:defRPr/>
            </a:pPr>
            <a:r>
              <a:rPr lang="en-GB" b="1" dirty="0"/>
              <a:t>3.2.3.1 Working in complex environments (continued)</a:t>
            </a:r>
            <a:endParaRPr lang="en-GB" dirty="0">
              <a:effectLst/>
            </a:endParaRPr>
          </a:p>
          <a:p>
            <a:r>
              <a:rPr lang="en-GB" dirty="0"/>
              <a:t>The recognition of complexity, and therefore unpredictability, as a legitimate state of affairs enables engineers to rethink their belief that rigid processes and plans are the organizationally correct way to respond to every situation. </a:t>
            </a:r>
            <a:endParaRPr lang="en-GB" dirty="0">
              <a:effectLst/>
            </a:endParaRPr>
          </a:p>
          <a:p>
            <a:endParaRPr lang="en-GB" dirty="0"/>
          </a:p>
          <a:p>
            <a:r>
              <a:rPr lang="en-GB" dirty="0"/>
              <a:t>Because a complex failure lacks a single, consistent path from a cause to an effect, multiple factors are likely to be causal, and it is likely that there will not be an exact precedent for them in previously addressed issues. Additionally, the evidence available might support conflicting theories about what is causing the issue. To troubleshoot in this circumstance, Cynefin defines a number of steps to take: </a:t>
            </a:r>
            <a:endParaRPr lang="en-GB" dirty="0">
              <a:effectLst/>
            </a:endParaRPr>
          </a:p>
          <a:p>
            <a:pPr lvl="1"/>
            <a:endParaRPr lang="en-GB" dirty="0"/>
          </a:p>
          <a:p>
            <a:pPr lvl="0"/>
            <a:r>
              <a:rPr lang="en-GB" dirty="0"/>
              <a:t>  Identify multiple hypotheses for what might be happening. </a:t>
            </a:r>
            <a:endParaRPr lang="en-GB" dirty="0">
              <a:effectLst/>
            </a:endParaRPr>
          </a:p>
          <a:p>
            <a:pPr lvl="0"/>
            <a:r>
              <a:rPr lang="en-GB" dirty="0"/>
              <a:t>  In parallel, test each ‘coherent’ (that is, plausible) hypothesis using small, safe-to-fail experiments. </a:t>
            </a:r>
            <a:endParaRPr lang="en-GB" dirty="0">
              <a:effectLst/>
            </a:endParaRPr>
          </a:p>
          <a:p>
            <a:r>
              <a:rPr lang="en-GB" dirty="0"/>
              <a:t>  Observe the impact of the experiments. </a:t>
            </a:r>
            <a:endParaRPr lang="en-GB" dirty="0">
              <a:effectLst/>
            </a:endParaRPr>
          </a:p>
          <a:p>
            <a:r>
              <a:rPr lang="en-GB" dirty="0"/>
              <a:t>  Where positive outcomes are observed, attempt to amplify them. With negative outcomes, attempt to dampen their effect. </a:t>
            </a:r>
          </a:p>
          <a:p>
            <a:endParaRPr lang="en-GB" dirty="0">
              <a:effectLst/>
            </a:endParaRPr>
          </a:p>
          <a:p>
            <a:r>
              <a:rPr lang="en-GB" dirty="0"/>
              <a:t>Unpredictability is not necessarily undesirable; this depends on the nature of the activities. In general, operations benefit from low variability, while research and development benefits from high variability. The lower the variability in the production and delivery processes, the more consistent the product quality, and the quicker and cheaper the production. Variability can be reduced by discovering and dealing with its underlying (root) causes. </a:t>
            </a:r>
            <a:endParaRPr lang="en-GB" dirty="0">
              <a:effectLst/>
            </a:endParaRPr>
          </a:p>
          <a:p>
            <a:endParaRPr lang="en-GB" dirty="0"/>
          </a:p>
          <a:p>
            <a:r>
              <a:rPr lang="en-GB" dirty="0"/>
              <a:t>There are also circumstances in which high variability is beneficial. In research and development where there is uncertainty about the potential of a product, this variability can be exploited by obtaining fast feedback, taking rational risks, and dynamically changing the product in response. A good example is the concept of the minimum viable product, in which a useful but not complete product is launched in order to assess market potential and to adjust the product accordingly. There is a parallel with stock options: the higher the variability, the higher the potential profit with a limited loss. The longer product development decisions can wait to be made, the more options there will be to increase the product’s value. </a:t>
            </a:r>
          </a:p>
          <a:p>
            <a:endParaRPr lang="en-GB" dirty="0">
              <a:effectLst/>
            </a:endParaRPr>
          </a:p>
          <a:p>
            <a:r>
              <a:rPr lang="en-GB" dirty="0"/>
              <a:t>In complex systems, failures are inevitable; preventing failures is impossible. There are, however, multiple ways of responding to failures. For example, antifragility is a qualification of complex adaptive systems that increase in capability, resilience, or robustness as a result of stress or failure. It is contrasted with fragility (failing), resilience (recovery from failure), and robustness (resisting failure). </a:t>
            </a:r>
          </a:p>
          <a:p>
            <a:endParaRPr lang="en-GB" dirty="0">
              <a:effectLst/>
            </a:endParaRPr>
          </a:p>
          <a:p>
            <a:r>
              <a:rPr lang="en-GB" dirty="0"/>
              <a:t>This divergent way of thinking about systems is effective but comes at a price, as practitioners must continually assess whether they are taking the right approach. They should not be tempted by the superficial simplicity of ‘best practice’ that was reported and believed to have worked elsewhere, but make the effort to search for the best solution through diligent study.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134</a:t>
            </a:fld>
            <a:endParaRPr lang="sv-SE" dirty="0"/>
          </a:p>
        </p:txBody>
      </p:sp>
    </p:spTree>
    <p:extLst>
      <p:ext uri="{BB962C8B-B14F-4D97-AF65-F5344CB8AC3E}">
        <p14:creationId xmlns:p14="http://schemas.microsoft.com/office/powerpoint/2010/main" val="19148300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b="1" dirty="0"/>
              <a:t>3.2.3.1 Working in complex environments (continued)</a:t>
            </a:r>
            <a:endParaRPr lang="en-GB" noProof="0" dirty="0">
              <a:effectLst/>
            </a:endParaRPr>
          </a:p>
          <a:p>
            <a:endParaRPr lang="en-GB" b="1" dirty="0"/>
          </a:p>
          <a:p>
            <a:r>
              <a:rPr lang="en-GB" b="1" dirty="0"/>
              <a:t>Key message </a:t>
            </a:r>
            <a:endParaRPr lang="en-GB" dirty="0">
              <a:effectLst/>
            </a:endParaRPr>
          </a:p>
          <a:p>
            <a:r>
              <a:rPr lang="en-GB" dirty="0"/>
              <a:t>When working in complex environments, practitioners should aspire to the following behaviour: </a:t>
            </a:r>
            <a:endParaRPr lang="en-GB" dirty="0">
              <a:effectLst/>
            </a:endParaRPr>
          </a:p>
          <a:p>
            <a:pPr lvl="1"/>
            <a:r>
              <a:rPr lang="en-GB" dirty="0"/>
              <a:t>  Assess the causality, while being aware of natural bias towards the domain of dominant experience. </a:t>
            </a:r>
            <a:endParaRPr lang="en-GB" dirty="0">
              <a:effectLst/>
            </a:endParaRPr>
          </a:p>
          <a:p>
            <a:pPr lvl="1"/>
            <a:r>
              <a:rPr lang="en-GB" dirty="0"/>
              <a:t>  Act according to the context; in Cynefin terms: </a:t>
            </a:r>
            <a:endParaRPr lang="en-GB" dirty="0">
              <a:effectLst/>
            </a:endParaRPr>
          </a:p>
          <a:p>
            <a:pPr lvl="2"/>
            <a:r>
              <a:rPr lang="en-GB" dirty="0"/>
              <a:t>  In the Obvious domain, apply constructs such as prescriptive processes and detailed waterfall-based plans. </a:t>
            </a:r>
            <a:endParaRPr lang="en-GB" dirty="0">
              <a:effectLst/>
            </a:endParaRPr>
          </a:p>
          <a:p>
            <a:pPr lvl="2"/>
            <a:r>
              <a:rPr lang="en-GB" dirty="0"/>
              <a:t>  In the Complicated domain, apply constructs such as case management</a:t>
            </a:r>
            <a:r>
              <a:rPr lang="en-GB" sz="800" dirty="0"/>
              <a:t>9 </a:t>
            </a:r>
            <a:r>
              <a:rPr lang="en-GB" dirty="0"/>
              <a:t>and timeboxing. When transitioning from Complex to Complicated, apply constructs such as Scrum. </a:t>
            </a:r>
            <a:endParaRPr lang="en-GB" dirty="0">
              <a:effectLst/>
            </a:endParaRPr>
          </a:p>
          <a:p>
            <a:pPr lvl="2"/>
            <a:r>
              <a:rPr lang="en-GB" dirty="0"/>
              <a:t>  In the Complex domain, apply ‘pre-Scrum’ techniques such as parallel/independent experimentation and disintermediation of the analyst to discover and resolve unarticulated or      	ambiguous user requirements. </a:t>
            </a:r>
            <a:endParaRPr lang="en-GB" dirty="0">
              <a:effectLst/>
            </a:endParaRPr>
          </a:p>
          <a:p>
            <a:pPr lvl="2"/>
            <a:r>
              <a:rPr lang="en-GB" dirty="0"/>
              <a:t>  In the Chaotic domain, take control and act quickly to stabilize the situation and transition it into the Complex domain. </a:t>
            </a:r>
            <a:endParaRPr lang="en-GB" dirty="0">
              <a:effectLst/>
            </a:endParaRPr>
          </a:p>
          <a:p>
            <a:pPr lvl="1"/>
            <a:r>
              <a:rPr lang="en-GB" dirty="0"/>
              <a:t>  Beware of using ‘recipes’ based on cases that are presented as if they can be adopted without adaptation; understand the context and do not confuse correlation with causation (sometimes 	things do not repeat themselves in the same context); never repeat ‘what you do’ without understanding ‘why you do it’; do not blindly copy industry leaders. </a:t>
            </a:r>
            <a:endParaRPr lang="en-GB" dirty="0">
              <a:effectLst/>
            </a:endParaRPr>
          </a:p>
          <a:p>
            <a:endParaRPr lang="en-GB" dirty="0"/>
          </a:p>
          <a:p>
            <a:r>
              <a:rPr lang="en-GB" dirty="0"/>
              <a:t>	 Watch out for defining the future state and closing the gap; do not try to engineer human systems, but evolve them; develop the evolutionary potential of the present and move to the ‘adjacent 			possible’. </a:t>
            </a:r>
          </a:p>
          <a:p>
            <a:r>
              <a:rPr lang="en-GB" dirty="0"/>
              <a:t>Figure 3.8 highlights the key behavioural patterns that are relevant to working in complex environments. </a:t>
            </a:r>
          </a:p>
          <a:p>
            <a:endParaRPr lang="en-GB" dirty="0"/>
          </a:p>
          <a:p>
            <a:r>
              <a:rPr lang="en-GB" dirty="0"/>
              <a: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135</a:t>
            </a:fld>
            <a:endParaRPr lang="sv-SE" dirty="0"/>
          </a:p>
        </p:txBody>
      </p:sp>
    </p:spTree>
    <p:extLst>
      <p:ext uri="{BB962C8B-B14F-4D97-AF65-F5344CB8AC3E}">
        <p14:creationId xmlns:p14="http://schemas.microsoft.com/office/powerpoint/2010/main" val="214216548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3.2.3.2 Lean culture </a:t>
            </a:r>
            <a:endParaRPr lang="en-GB" noProof="0" dirty="0"/>
          </a:p>
          <a:p>
            <a:endParaRPr lang="en-GB" i="1" dirty="0"/>
          </a:p>
          <a:p>
            <a:r>
              <a:rPr lang="en-GB" i="1" dirty="0"/>
              <a:t>Definition: </a:t>
            </a:r>
            <a:r>
              <a:rPr lang="en-GB" b="1" i="1" dirty="0"/>
              <a:t>Lean culture </a:t>
            </a:r>
            <a:endParaRPr lang="en-GB" i="1" noProof="0" dirty="0"/>
          </a:p>
          <a:p>
            <a:r>
              <a:rPr lang="en-GB" i="1" dirty="0"/>
              <a:t>A work environment where trust, respect, curiosity, enquiry, playfulness, and intensity all co-exist to support learning and discovery. </a:t>
            </a:r>
            <a:endParaRPr lang="en-GB" i="1" noProof="0" dirty="0"/>
          </a:p>
          <a:p>
            <a:endParaRPr lang="en-GB" dirty="0"/>
          </a:p>
          <a:p>
            <a:r>
              <a:rPr lang="en-GB" dirty="0"/>
              <a:t>Lean is a balance between striving for standardization and predictability to avoid errors, and at the same time fostering a culture of calculated risk-taking, curiosity, and inquiry, based on a foundation of trust and respect. </a:t>
            </a:r>
          </a:p>
          <a:p>
            <a:endParaRPr lang="en-GB" dirty="0"/>
          </a:p>
          <a:p>
            <a:r>
              <a:rPr lang="en-GB" dirty="0"/>
              <a:t>To be effective, resilient, and adaptable, an HVIT environment must be built on a bedrock of Lean culture.</a:t>
            </a:r>
          </a:p>
          <a:p>
            <a:endParaRPr lang="en-GB" noProof="0" dirty="0"/>
          </a:p>
          <a:p>
            <a:r>
              <a:rPr lang="en-GB" dirty="0"/>
              <a:t>Leaders play a key role in setting the social norms and expectations of teams and their interaction with other teams. Lean culture boils down to the social patterns that motivate people and inspire a strong level of engagement. Lean leaders articulate this goal, and support people in solving problems as they seek to attain it.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136</a:t>
            </a:fld>
            <a:endParaRPr lang="sv-SE" dirty="0"/>
          </a:p>
        </p:txBody>
      </p:sp>
    </p:spTree>
    <p:extLst>
      <p:ext uri="{BB962C8B-B14F-4D97-AF65-F5344CB8AC3E}">
        <p14:creationId xmlns:p14="http://schemas.microsoft.com/office/powerpoint/2010/main" val="42296339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3.2.3.2 Lean culture (continued)</a:t>
            </a:r>
            <a:endParaRPr lang="en-GB" noProof="0" dirty="0"/>
          </a:p>
          <a:p>
            <a:r>
              <a:rPr lang="en-GB" dirty="0"/>
              <a:t>Lean has produced many tools and methods (value stream mapping, structured problem solving, standard work, and Hoshin Kanri to name but a few). These tools have been refined over decades, but are rarely applied effectively at the level of achieving breakthrough results. This is typically due to a lack of the focused awareness and attention required to experience the thinking/learning/discovery process inherent in all Lean practice. </a:t>
            </a:r>
          </a:p>
          <a:p>
            <a:endParaRPr lang="en-GB" noProof="0" dirty="0"/>
          </a:p>
          <a:p>
            <a:r>
              <a:rPr lang="en-GB" dirty="0"/>
              <a:t>Table 3.3 outlines the elements of a Lean culture. </a:t>
            </a:r>
            <a:endParaRPr lang="en-GB" noProof="0"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137</a:t>
            </a:fld>
            <a:endParaRPr lang="sv-SE" dirty="0"/>
          </a:p>
        </p:txBody>
      </p:sp>
    </p:spTree>
    <p:extLst>
      <p:ext uri="{BB962C8B-B14F-4D97-AF65-F5344CB8AC3E}">
        <p14:creationId xmlns:p14="http://schemas.microsoft.com/office/powerpoint/2010/main" val="405168351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3.2.3.2 Lean culture (continued)</a:t>
            </a:r>
            <a:endParaRPr lang="en-GB" noProof="0" dirty="0"/>
          </a:p>
          <a:p>
            <a:endParaRPr lang="en-GB" noProof="0" dirty="0"/>
          </a:p>
          <a:p>
            <a:r>
              <a:rPr lang="en-GB" b="1" i="1" dirty="0"/>
              <a:t>What needs to be in place to create, nurture, and sustain a Lean culture? </a:t>
            </a:r>
            <a:endParaRPr lang="en-GB" dirty="0"/>
          </a:p>
          <a:p>
            <a:r>
              <a:rPr lang="en-GB" dirty="0"/>
              <a:t>Leaders must know what to do to foster a mindful Lean culture and why they are doing it. The key skill that leaders need to develop is present-moment awareness. This approach focuses on creating an environment where frontline workers who are given the safety, support, time, and space to try new things will learn from what works and from what doesn’t work. </a:t>
            </a:r>
          </a:p>
          <a:p>
            <a:endParaRPr lang="en-GB" dirty="0"/>
          </a:p>
          <a:p>
            <a:r>
              <a:rPr lang="en-GB" dirty="0"/>
              <a:t>Leaders need to be deeply aware of what people are saying and doing, and respectfully connect with others. Employees have to believe they are safe when bringing up problems, offering ideas, asking for help, or simply saying they are unclear on their work. The behaviours of traditional managers do not communicate any of these beliefs, create psychological safety, or help create the kind of environment that invites or supports employee engagement or initiative. </a:t>
            </a:r>
          </a:p>
          <a:p>
            <a:endParaRPr lang="en-GB" dirty="0"/>
          </a:p>
          <a:p>
            <a:r>
              <a:rPr lang="en-GB" dirty="0"/>
              <a:t>Perhaps the most important thing leaders and managers do is shape culture and align focus. To make this happen, they need to know what culture they are trying to build, and clearly articulate it within the context of the goals of their organization. Again, this requires a high degree of personal awareness and psychological safety.</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138</a:t>
            </a:fld>
            <a:endParaRPr lang="sv-SE" dirty="0"/>
          </a:p>
        </p:txBody>
      </p:sp>
    </p:spTree>
    <p:extLst>
      <p:ext uri="{BB962C8B-B14F-4D97-AF65-F5344CB8AC3E}">
        <p14:creationId xmlns:p14="http://schemas.microsoft.com/office/powerpoint/2010/main" val="36125786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b="1" dirty="0"/>
              <a:t>3.2.3.2 Lean culture (continued)</a:t>
            </a:r>
            <a:endParaRPr lang="en-GB" noProof="0" dirty="0"/>
          </a:p>
          <a:p>
            <a:r>
              <a:rPr lang="en-GB" b="1" i="1" dirty="0"/>
              <a:t>Managers who are supported and incentivized to create a new way </a:t>
            </a:r>
            <a:endParaRPr lang="en-GB" dirty="0"/>
          </a:p>
          <a:p>
            <a:r>
              <a:rPr lang="en-GB" dirty="0"/>
              <a:t>Senior leadership must model, coach, and reinforce the way of thinking, acting, and supporting people. For this to happen, they must be aware of some new behaviours: </a:t>
            </a:r>
          </a:p>
          <a:p>
            <a:endParaRPr lang="en-GB" dirty="0"/>
          </a:p>
          <a:p>
            <a:r>
              <a:rPr lang="en-GB" dirty="0"/>
              <a:t>  asking questions they do not think they already know the answer to </a:t>
            </a:r>
          </a:p>
          <a:p>
            <a:r>
              <a:rPr lang="en-GB" dirty="0"/>
              <a:t>  listening to the person, not just the problem </a:t>
            </a:r>
            <a:endParaRPr lang="en-GB" dirty="0">
              <a:effectLst/>
            </a:endParaRPr>
          </a:p>
          <a:p>
            <a:r>
              <a:rPr lang="en-GB" dirty="0"/>
              <a:t>  acknowledging that they heard, and what they heard </a:t>
            </a:r>
            <a:endParaRPr lang="en-GB" dirty="0">
              <a:effectLst/>
            </a:endParaRPr>
          </a:p>
          <a:p>
            <a:r>
              <a:rPr lang="en-GB" dirty="0"/>
              <a:t>  asking questions focused on things they wonder about, not about what they are thinking </a:t>
            </a:r>
            <a:endParaRPr lang="en-GB" dirty="0">
              <a:effectLst/>
            </a:endParaRPr>
          </a:p>
          <a:p>
            <a:r>
              <a:rPr lang="en-GB" dirty="0"/>
              <a:t>  asking what help is needed. </a:t>
            </a:r>
            <a:endParaRPr lang="en-GB" dirty="0">
              <a:effectLst/>
            </a:endParaRPr>
          </a:p>
          <a:p>
            <a:endParaRPr lang="en-GB" dirty="0"/>
          </a:p>
          <a:p>
            <a:r>
              <a:rPr lang="en-GB" dirty="0"/>
              <a:t>These behaviours can be espoused in conducting Gemba walks. Gemba walks are a major part of Lean management philosophy. Managers observe the actual work process, understand the work, ask questions, and learn. This leads to a better understanding of the whole value stream and its problems, rather than basing understanding on second-hand reporting and an idealized abstraction of the workplace. </a:t>
            </a:r>
            <a:endParaRPr lang="en-GB" dirty="0">
              <a:effectLst/>
            </a:endParaRPr>
          </a:p>
          <a:p>
            <a:endParaRPr lang="en-GB" dirty="0"/>
          </a:p>
          <a:p>
            <a:r>
              <a:rPr lang="en-GB" dirty="0"/>
              <a:t>These behaviours require a high degree of self-awareness and emotional intelligence. Mindfulness is the key skill that positions someone to develop the communication, coaching, and leadership skills needed to support and incentivize others. Thinking without awareness is known as </a:t>
            </a:r>
            <a:r>
              <a:rPr lang="en-GB" i="1" dirty="0"/>
              <a:t>muda </a:t>
            </a:r>
            <a:r>
              <a:rPr lang="en-GB" dirty="0"/>
              <a:t>(waste, non- value-added activity). This is why mindful presence or deep flow is so essential to a Lean culture.</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139</a:t>
            </a:fld>
            <a:endParaRPr lang="sv-SE" dirty="0"/>
          </a:p>
        </p:txBody>
      </p:sp>
    </p:spTree>
    <p:extLst>
      <p:ext uri="{BB962C8B-B14F-4D97-AF65-F5344CB8AC3E}">
        <p14:creationId xmlns:p14="http://schemas.microsoft.com/office/powerpoint/2010/main" val="3561278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ITIL Management Practices</a:t>
            </a:r>
          </a:p>
          <a:p>
            <a:pPr defTabSz="473934">
              <a:defRPr/>
            </a:pPr>
            <a:r>
              <a:rPr lang="en-GB" dirty="0"/>
              <a:t>Practices are sets of organizational resources designed for performing work or accomplishing an objective. The ITIL SVS includes 14 general management practices, 17 service management practices, and three technical management practices, 34 in total as outlined in the table.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a:t>
            </a:fld>
            <a:endParaRPr lang="sv-SE" dirty="0"/>
          </a:p>
        </p:txBody>
      </p:sp>
    </p:spTree>
    <p:extLst>
      <p:ext uri="{BB962C8B-B14F-4D97-AF65-F5344CB8AC3E}">
        <p14:creationId xmlns:p14="http://schemas.microsoft.com/office/powerpoint/2010/main" val="32773616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3.2.3.2 Lean culture (continued)</a:t>
            </a:r>
          </a:p>
          <a:p>
            <a:endParaRPr lang="en-GB" noProof="0" dirty="0"/>
          </a:p>
          <a:p>
            <a:r>
              <a:rPr lang="en-GB" b="1" dirty="0"/>
              <a:t>Key message </a:t>
            </a:r>
            <a:endParaRPr lang="en-GB" dirty="0">
              <a:effectLst/>
            </a:endParaRPr>
          </a:p>
          <a:p>
            <a:r>
              <a:rPr lang="en-GB" dirty="0"/>
              <a:t>When applying Lean culture, practitioners should aspire to the following behaviour: </a:t>
            </a:r>
            <a:endParaRPr lang="en-GB" dirty="0">
              <a:effectLst/>
            </a:endParaRPr>
          </a:p>
          <a:p>
            <a:pPr lvl="1"/>
            <a:endParaRPr lang="en-GB" dirty="0"/>
          </a:p>
          <a:p>
            <a:pPr lvl="1"/>
            <a:r>
              <a:rPr lang="en-GB" dirty="0"/>
              <a:t>  Trust people and the ‘system’, but remain vigilant and give feedback when needed. </a:t>
            </a:r>
            <a:endParaRPr lang="en-GB" dirty="0">
              <a:effectLst/>
            </a:endParaRPr>
          </a:p>
          <a:p>
            <a:pPr lvl="1"/>
            <a:r>
              <a:rPr lang="en-GB" dirty="0"/>
              <a:t>  Treat people decently. </a:t>
            </a:r>
            <a:endParaRPr lang="en-GB" dirty="0">
              <a:effectLst/>
            </a:endParaRPr>
          </a:p>
          <a:p>
            <a:pPr lvl="1"/>
            <a:r>
              <a:rPr lang="en-GB" dirty="0"/>
              <a:t>  Strive to understand how things work and what could be improved. </a:t>
            </a:r>
            <a:endParaRPr lang="en-GB" dirty="0">
              <a:effectLst/>
            </a:endParaRPr>
          </a:p>
          <a:p>
            <a:pPr lvl="1"/>
            <a:r>
              <a:rPr lang="en-GB" dirty="0"/>
              <a:t>  Gather facts systematically and challenge hypotheses. </a:t>
            </a:r>
            <a:endParaRPr lang="en-GB" dirty="0">
              <a:effectLst/>
            </a:endParaRPr>
          </a:p>
          <a:p>
            <a:pPr lvl="1"/>
            <a:r>
              <a:rPr lang="en-GB" dirty="0"/>
              <a:t>  Develop new insights with a combination of creativity and analysis. </a:t>
            </a:r>
            <a:endParaRPr lang="en-GB" dirty="0">
              <a:effectLst/>
            </a:endParaRPr>
          </a:p>
          <a:p>
            <a:pPr lvl="1"/>
            <a:r>
              <a:rPr lang="en-GB" dirty="0"/>
              <a:t>  Focus mindfully on the topic at hand. </a:t>
            </a:r>
          </a:p>
          <a:p>
            <a:pPr lvl="1"/>
            <a:endParaRPr lang="en-GB" dirty="0"/>
          </a:p>
          <a:p>
            <a:pPr lvl="0"/>
            <a:r>
              <a:rPr lang="en-GB" dirty="0"/>
              <a:t>Figure 3.9 highlights the key behavioural patterns that are relevant to Lean culture.</a:t>
            </a:r>
            <a:endParaRPr lang="en-GB" noProof="0" dirty="0"/>
          </a:p>
          <a:p>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140</a:t>
            </a:fld>
            <a:endParaRPr lang="sv-SE" dirty="0"/>
          </a:p>
        </p:txBody>
      </p:sp>
    </p:spTree>
    <p:extLst>
      <p:ext uri="{BB962C8B-B14F-4D97-AF65-F5344CB8AC3E}">
        <p14:creationId xmlns:p14="http://schemas.microsoft.com/office/powerpoint/2010/main" val="5517968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3.2.3.3 ITIL continual improvement model </a:t>
            </a:r>
            <a:endParaRPr lang="en-GB" noProof="0" dirty="0"/>
          </a:p>
          <a:p>
            <a:r>
              <a:rPr lang="en-GB" dirty="0"/>
              <a:t>The ITIL continual improvement model (see Figure 3.10) provides organizations with a structured approach to implementing improvements. The model applies to the whole service value system, and its use makes initiatives more likely to be successful. It supports an iterative approach to improvement, dividing work into manageable pieces with separate goals that can be achieved incrementally.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141</a:t>
            </a:fld>
            <a:endParaRPr lang="sv-SE" dirty="0"/>
          </a:p>
        </p:txBody>
      </p:sp>
    </p:spTree>
    <p:extLst>
      <p:ext uri="{BB962C8B-B14F-4D97-AF65-F5344CB8AC3E}">
        <p14:creationId xmlns:p14="http://schemas.microsoft.com/office/powerpoint/2010/main" val="168010038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3.2.3.3 ITIL continual improvement model </a:t>
            </a:r>
            <a:endParaRPr lang="en-GB" noProof="0" dirty="0"/>
          </a:p>
          <a:p>
            <a:pPr defTabSz="473934">
              <a:defRPr/>
            </a:pPr>
            <a:r>
              <a:rPr lang="en-GB" dirty="0"/>
              <a:t>HVIT environments apply the continual improvement model with focus on iteration, experimentation, and data-driven scientific thinking. The continual improvement model can be applied to improve products and services, to improve the management practices that improve the products and services, and to improve the continual improvement practice itself (see Figure 3.11). </a:t>
            </a:r>
          </a:p>
          <a:p>
            <a:pPr defTabSz="473934">
              <a:defRPr/>
            </a:pPr>
            <a:endParaRPr lang="en-GB" dirty="0"/>
          </a:p>
          <a:p>
            <a:pPr defTabSz="473934">
              <a:defRPr/>
            </a:pPr>
            <a:r>
              <a:rPr lang="en-GB" dirty="0"/>
              <a:t>The improvement of products and services is always a concern of the practitioner, and depending on the degree of autonomy, improvement of the management practices also might be. The improvement of the continual improvement model itself normally remains a management responsibility.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142</a:t>
            </a:fld>
            <a:endParaRPr lang="sv-SE" dirty="0"/>
          </a:p>
        </p:txBody>
      </p:sp>
    </p:spTree>
    <p:extLst>
      <p:ext uri="{BB962C8B-B14F-4D97-AF65-F5344CB8AC3E}">
        <p14:creationId xmlns:p14="http://schemas.microsoft.com/office/powerpoint/2010/main" val="5135353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defTabSz="473934">
              <a:defRPr/>
            </a:pPr>
            <a:r>
              <a:rPr lang="en-GB" b="1" dirty="0"/>
              <a:t>3.2.3.3 ITIL continual improvement model (continued)</a:t>
            </a:r>
            <a:endParaRPr lang="en-GB" noProof="0" dirty="0"/>
          </a:p>
          <a:p>
            <a:r>
              <a:rPr lang="en-GB" b="1" i="1" dirty="0"/>
              <a:t>Toyota Kata </a:t>
            </a:r>
            <a:endParaRPr lang="en-GB" dirty="0"/>
          </a:p>
          <a:p>
            <a:r>
              <a:rPr lang="en-GB" dirty="0"/>
              <a:t>Of all types of organization, those that are digitally enabled are under particular pressure to continually improve their performance under changeable market conditions. Circumstances are often unpredictable, making it difficult or even irresponsible to create and follow predetermined plans for large changes. Improvements are taken step by step, based on sound interpretation of available information. Changing circumstances require organizations to be flexible and creative in the way they define ways to improve. At the same time, improvement initiatives should be disciplined, data driven, and justified. This requires belief in scientific thinking, disciplined execution, practice to unlearn old habits and learn and sustain new ones, and confidence and competence to improvise when appropriate. </a:t>
            </a:r>
          </a:p>
          <a:p>
            <a:endParaRPr lang="en-GB" dirty="0"/>
          </a:p>
          <a:p>
            <a:r>
              <a:rPr lang="en-GB" dirty="0"/>
              <a:t>Disciplined scientific thinking with incremental improvements reduces our natural bias to jump to the wrong conclusions. Practice and coaching help us form and sustain new habits, after which we can start improvising. One approach to scientific experimentation is Toyota Kata. </a:t>
            </a:r>
          </a:p>
          <a:p>
            <a:endParaRPr lang="en-GB" dirty="0"/>
          </a:p>
          <a:p>
            <a:r>
              <a:rPr lang="en-GB" b="1" dirty="0"/>
              <a:t>Definition: Toyota Kata </a:t>
            </a:r>
            <a:endParaRPr lang="en-GB" dirty="0"/>
          </a:p>
          <a:p>
            <a:r>
              <a:rPr lang="en-GB" dirty="0"/>
              <a:t>A mental model and behaviour pattern for scientific thinking and routines for practice and coaching. </a:t>
            </a:r>
          </a:p>
          <a:p>
            <a:endParaRPr lang="en-GB" dirty="0"/>
          </a:p>
          <a:p>
            <a:r>
              <a:rPr lang="en-GB" dirty="0"/>
              <a:t>This four-step improvement approach is based on five questions: </a:t>
            </a:r>
          </a:p>
          <a:p>
            <a:r>
              <a:rPr lang="en-GB" dirty="0"/>
              <a:t>  What are we trying to achieve? </a:t>
            </a:r>
            <a:endParaRPr lang="en-GB" dirty="0">
              <a:effectLst/>
            </a:endParaRPr>
          </a:p>
          <a:p>
            <a:r>
              <a:rPr lang="en-GB" dirty="0"/>
              <a:t>  Where are we now? </a:t>
            </a:r>
            <a:endParaRPr lang="en-GB" dirty="0">
              <a:effectLst/>
            </a:endParaRPr>
          </a:p>
          <a:p>
            <a:r>
              <a:rPr lang="en-GB" dirty="0"/>
              <a:t>  What obstacle is now in our way? </a:t>
            </a:r>
          </a:p>
          <a:p>
            <a:r>
              <a:rPr lang="en-GB" dirty="0"/>
              <a:t>  What is our next step, and what do we expect? </a:t>
            </a:r>
            <a:endParaRPr lang="en-GB" dirty="0">
              <a:effectLst/>
            </a:endParaRPr>
          </a:p>
          <a:p>
            <a:r>
              <a:rPr lang="en-GB" dirty="0"/>
              <a:t>  When can we see what we have learned from taking that step? </a:t>
            </a:r>
            <a:endParaRPr lang="en-GB" dirty="0">
              <a:effectLst/>
            </a:endParaRPr>
          </a:p>
          <a:p>
            <a:endParaRPr lang="sv-SE" dirty="0"/>
          </a:p>
          <a:p>
            <a:endParaRPr lang="sv-SE"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143</a:t>
            </a:fld>
            <a:endParaRPr lang="sv-SE" dirty="0"/>
          </a:p>
        </p:txBody>
      </p:sp>
    </p:spTree>
    <p:extLst>
      <p:ext uri="{BB962C8B-B14F-4D97-AF65-F5344CB8AC3E}">
        <p14:creationId xmlns:p14="http://schemas.microsoft.com/office/powerpoint/2010/main" val="62797326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473934">
              <a:defRPr/>
            </a:pPr>
            <a:r>
              <a:rPr lang="en-GB" b="1" dirty="0"/>
              <a:t>3.2.3.3 ITIL continual improvement model (continued)</a:t>
            </a:r>
            <a:endParaRPr lang="en-GB" noProof="0" dirty="0"/>
          </a:p>
          <a:p>
            <a:r>
              <a:rPr lang="en-GB" dirty="0"/>
              <a:t>The steps of the improvement kata are: </a:t>
            </a:r>
            <a:endParaRPr lang="en-GB" noProof="0" dirty="0">
              <a:effectLst/>
            </a:endParaRPr>
          </a:p>
          <a:p>
            <a:pPr lvl="1"/>
            <a:endParaRPr lang="en-GB" dirty="0"/>
          </a:p>
          <a:p>
            <a:pPr lvl="1"/>
            <a:r>
              <a:rPr lang="en-GB" dirty="0"/>
              <a:t>1  Understand the direction: improvement should be aimed at specific goals, not just random. </a:t>
            </a:r>
            <a:endParaRPr lang="en-GB" noProof="0" dirty="0">
              <a:effectLst/>
            </a:endParaRPr>
          </a:p>
          <a:p>
            <a:pPr lvl="1"/>
            <a:r>
              <a:rPr lang="en-GB" dirty="0"/>
              <a:t>2  Grasp the current condition: a direction is not useful unless we know where we are right now. </a:t>
            </a:r>
            <a:endParaRPr lang="en-GB" noProof="0" dirty="0">
              <a:effectLst/>
            </a:endParaRPr>
          </a:p>
          <a:p>
            <a:pPr lvl="1"/>
            <a:r>
              <a:rPr lang="en-GB" dirty="0"/>
              <a:t>3  Establish the next target condition and identify obstacles: describe both the outcome we desire next and the expected condition of the process to generate that outcome. </a:t>
            </a:r>
            <a:endParaRPr lang="en-GB" noProof="0" dirty="0">
              <a:effectLst/>
            </a:endParaRPr>
          </a:p>
          <a:p>
            <a:pPr lvl="1"/>
            <a:r>
              <a:rPr lang="en-GB" dirty="0"/>
              <a:t>4  Experiment towards the next target condition: come up with ideas to overcome an obstacle and run experiments with that idea. If possible, test only one hypothesis at a time. </a:t>
            </a:r>
          </a:p>
          <a:p>
            <a:pPr lvl="1"/>
            <a:endParaRPr lang="en-GB" noProof="0" dirty="0">
              <a:effectLst/>
            </a:endParaRPr>
          </a:p>
          <a:p>
            <a:r>
              <a:rPr lang="en-GB" dirty="0"/>
              <a:t>These steps are outlined in Figure 3.12. </a:t>
            </a:r>
            <a:endParaRPr lang="en-GB" noProof="0" dirty="0">
              <a:effectLst/>
            </a:endParaRPr>
          </a:p>
          <a:p>
            <a:endParaRPr lang="en-GB" noProof="0" dirty="0"/>
          </a:p>
          <a:p>
            <a:r>
              <a:rPr lang="en-GB" dirty="0"/>
              <a:t>In the context of the ITIL continual improvement model, Toyota Kata helps to answer the questions: </a:t>
            </a:r>
            <a:endParaRPr lang="en-GB" noProof="0" dirty="0"/>
          </a:p>
          <a:p>
            <a:endParaRPr lang="en-GB" dirty="0"/>
          </a:p>
          <a:p>
            <a:r>
              <a:rPr lang="en-GB" dirty="0"/>
              <a:t>  Step 1: What is the vision? </a:t>
            </a:r>
            <a:endParaRPr lang="en-GB" noProof="0" dirty="0">
              <a:effectLst/>
            </a:endParaRPr>
          </a:p>
          <a:p>
            <a:r>
              <a:rPr lang="en-GB" dirty="0"/>
              <a:t>  Step 2: Where are we now? </a:t>
            </a:r>
            <a:endParaRPr lang="en-GB" noProof="0" dirty="0">
              <a:effectLst/>
            </a:endParaRPr>
          </a:p>
          <a:p>
            <a:r>
              <a:rPr lang="en-GB" dirty="0"/>
              <a:t>  Step 3: Where do we want to be? </a:t>
            </a:r>
            <a:endParaRPr lang="en-GB" noProof="0" dirty="0">
              <a:effectLst/>
            </a:endParaRPr>
          </a:p>
          <a:p>
            <a:r>
              <a:rPr lang="en-GB" dirty="0"/>
              <a:t>  Step 4: How do we get there? </a:t>
            </a:r>
          </a:p>
          <a:p>
            <a:endParaRPr lang="en-GB" noProof="0" dirty="0">
              <a:effectLst/>
            </a:endParaRPr>
          </a:p>
          <a:p>
            <a:r>
              <a:rPr lang="en-GB" dirty="0"/>
              <a:t>This approach works effectively where there are many options available to answer the question of ‘How do we get there?’ or even ‘Where do we want to be?’, and experimentation is the best way to answer these. </a:t>
            </a:r>
            <a:endParaRPr lang="en-GB" noProof="0" dirty="0"/>
          </a:p>
          <a:p>
            <a:endParaRPr lang="en-GB" dirty="0"/>
          </a:p>
          <a:p>
            <a:r>
              <a:rPr lang="en-GB" dirty="0"/>
              <a:t>Toyota Kata helps justify confidence to pursue seemingly unattainable goals in complex systems, and helps teams that make their own decisions and manoeuvre effectively. </a:t>
            </a:r>
            <a:endParaRPr lang="en-GB" noProof="0" dirty="0"/>
          </a:p>
          <a:p>
            <a:endParaRPr lang="en-GB" dirty="0"/>
          </a:p>
          <a:p>
            <a:r>
              <a:rPr lang="en-GB" dirty="0"/>
              <a:t>The adoption of Toyota Kata demonstrates commitment to higher performance, and helps deal with uncertainty by taking a step-by-step approach. Its emphasis on observation, discovery, and improvement correlates strongly with improving by being inquisitive. </a:t>
            </a:r>
            <a:endParaRPr lang="en-GB" noProof="0"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144</a:t>
            </a:fld>
            <a:endParaRPr lang="sv-SE" dirty="0"/>
          </a:p>
        </p:txBody>
      </p:sp>
    </p:spTree>
    <p:extLst>
      <p:ext uri="{BB962C8B-B14F-4D97-AF65-F5344CB8AC3E}">
        <p14:creationId xmlns:p14="http://schemas.microsoft.com/office/powerpoint/2010/main" val="41265356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3.2.3.3 ITIL continual improvement model (continued)</a:t>
            </a:r>
            <a:endParaRPr lang="en-GB" noProof="0" dirty="0"/>
          </a:p>
          <a:p>
            <a:endParaRPr lang="en-GB" b="1" i="1" dirty="0"/>
          </a:p>
          <a:p>
            <a:r>
              <a:rPr lang="en-GB" b="1" i="1" dirty="0"/>
              <a:t>OODA loop </a:t>
            </a:r>
            <a:endParaRPr lang="en-GB" noProof="0" dirty="0"/>
          </a:p>
          <a:p>
            <a:r>
              <a:rPr lang="en-GB" dirty="0"/>
              <a:t>The OODA loop is another improvement technique that can be used in the context of HVIT. OODA stands for ‘observe, orient, decide, act’. The OODA loop originated in operations during military campaigns, and is now also often applied in other types of organizations. The approach shows how agility can overcome raw power. It is especially applicable to cybersecurity, and is considered to make processes seem more immediately reactive than the more familiar PDCA (plan–do–check–act) approach. It is therefore popular in industries where unexpected challenges arise. </a:t>
            </a:r>
            <a:endParaRPr lang="en-GB" noProof="0" dirty="0"/>
          </a:p>
          <a:p>
            <a:endParaRPr lang="en-GB" dirty="0"/>
          </a:p>
          <a:p>
            <a:r>
              <a:rPr lang="en-GB" dirty="0"/>
              <a:t>The OODA loop was developed to explain how to direct energies to defeat a combatant. The loop is actually a set of interacting loops that are in continual operation during combat. All decisions are based on observations of the evolving situation in combination with filtering of the issue at hand. Decisions and actions are based on observations, which are processed to orient them for decision-making. Orientation is the most important part of the loop because it informs how to observe, decide, and act. Orientation is influenced by genetic heritage, cultural tradition, and previous experience.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145</a:t>
            </a:fld>
            <a:endParaRPr lang="sv-SE" dirty="0"/>
          </a:p>
        </p:txBody>
      </p:sp>
    </p:spTree>
    <p:extLst>
      <p:ext uri="{BB962C8B-B14F-4D97-AF65-F5344CB8AC3E}">
        <p14:creationId xmlns:p14="http://schemas.microsoft.com/office/powerpoint/2010/main" val="2240588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3.2.3.3 ITIL continual improvement model (continued)</a:t>
            </a:r>
            <a:endParaRPr lang="en-GB" noProof="0" dirty="0"/>
          </a:p>
          <a:p>
            <a:endParaRPr lang="en-GB" b="1" dirty="0"/>
          </a:p>
          <a:p>
            <a:r>
              <a:rPr lang="en-GB" b="1" dirty="0"/>
              <a:t>Key message</a:t>
            </a:r>
          </a:p>
          <a:p>
            <a:endParaRPr lang="en-GB" b="1" dirty="0"/>
          </a:p>
          <a:p>
            <a:r>
              <a:rPr lang="en-GB" dirty="0"/>
              <a:t>When using continual improvement, practitioners should aspire to the following behaviour: </a:t>
            </a:r>
          </a:p>
          <a:p>
            <a:endParaRPr lang="en-GB" dirty="0"/>
          </a:p>
          <a:p>
            <a:r>
              <a:rPr lang="en-GB" dirty="0"/>
              <a:t>  Establish business vision, mission, and objectives. </a:t>
            </a:r>
            <a:endParaRPr lang="en-GB" dirty="0">
              <a:effectLst/>
            </a:endParaRPr>
          </a:p>
          <a:p>
            <a:r>
              <a:rPr lang="en-GB" dirty="0"/>
              <a:t>  Perform baseline assessments. </a:t>
            </a:r>
            <a:endParaRPr lang="en-GB" dirty="0">
              <a:effectLst/>
            </a:endParaRPr>
          </a:p>
          <a:p>
            <a:r>
              <a:rPr lang="en-GB" dirty="0"/>
              <a:t>  Define measurable targets. </a:t>
            </a:r>
            <a:endParaRPr lang="en-GB" dirty="0">
              <a:effectLst/>
            </a:endParaRPr>
          </a:p>
          <a:p>
            <a:r>
              <a:rPr lang="en-GB" dirty="0"/>
              <a:t>  Define the improvement plan. </a:t>
            </a:r>
            <a:endParaRPr lang="en-GB" dirty="0">
              <a:effectLst/>
            </a:endParaRPr>
          </a:p>
          <a:p>
            <a:r>
              <a:rPr lang="en-GB" dirty="0"/>
              <a:t>  Recognize complexity and experiment. </a:t>
            </a:r>
            <a:endParaRPr lang="en-GB" dirty="0">
              <a:effectLst/>
            </a:endParaRPr>
          </a:p>
          <a:p>
            <a:r>
              <a:rPr lang="en-GB" dirty="0"/>
              <a:t>  Execute improvement actions. </a:t>
            </a:r>
            <a:endParaRPr lang="en-GB" dirty="0">
              <a:effectLst/>
            </a:endParaRPr>
          </a:p>
          <a:p>
            <a:r>
              <a:rPr lang="en-GB" dirty="0"/>
              <a:t>  Evaluate metrics and key performance indicators (KPIs). </a:t>
            </a:r>
            <a:endParaRPr lang="en-GB" dirty="0">
              <a:effectLst/>
            </a:endParaRPr>
          </a:p>
          <a:p>
            <a:endParaRPr lang="en-GB" dirty="0"/>
          </a:p>
          <a:p>
            <a:r>
              <a:rPr lang="en-GB" dirty="0"/>
              <a:t>Figure 3.13 highlights the key behavioural patterns that are relevant to continual improvement.</a:t>
            </a:r>
          </a:p>
          <a:p>
            <a:r>
              <a:rPr lang="en-GB" dirty="0"/>
              <a: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146</a:t>
            </a:fld>
            <a:endParaRPr lang="sv-SE" dirty="0"/>
          </a:p>
        </p:txBody>
      </p:sp>
    </p:spTree>
    <p:extLst>
      <p:ext uri="{BB962C8B-B14F-4D97-AF65-F5344CB8AC3E}">
        <p14:creationId xmlns:p14="http://schemas.microsoft.com/office/powerpoint/2010/main" val="25720468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3.2 Models and concepts of HVIT culture (continued)</a:t>
            </a:r>
            <a:endParaRPr lang="en-GB" b="1" noProof="0" dirty="0"/>
          </a:p>
          <a:p>
            <a:pPr>
              <a:defRPr/>
            </a:pPr>
            <a:r>
              <a:rPr lang="en-GB" dirty="0"/>
              <a:t>The table outlines the key behaviour patterns to which each of the ITIL guiding principles relates. </a:t>
            </a:r>
          </a:p>
          <a:p>
            <a:endParaRPr lang="en-GB" dirty="0"/>
          </a:p>
          <a:p>
            <a:r>
              <a:rPr lang="en-GB" dirty="0"/>
              <a:t>Table 3.1 ITIL principles and related key behaviour patterns </a:t>
            </a:r>
          </a:p>
          <a:p>
            <a:endParaRPr lang="en-GB" dirty="0"/>
          </a:p>
          <a:p>
            <a:pPr defTabSz="473934">
              <a:defRPr/>
            </a:pPr>
            <a:r>
              <a:rPr lang="en-GB" dirty="0"/>
              <a:t>Each principle affects various parts of the service value chain.</a:t>
            </a: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147</a:t>
            </a:fld>
            <a:endParaRPr lang="sv-SE" dirty="0"/>
          </a:p>
        </p:txBody>
      </p:sp>
    </p:spTree>
    <p:extLst>
      <p:ext uri="{BB962C8B-B14F-4D97-AF65-F5344CB8AC3E}">
        <p14:creationId xmlns:p14="http://schemas.microsoft.com/office/powerpoint/2010/main" val="228157536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148</a:t>
            </a:fld>
            <a:endParaRPr lang="sv-SE" dirty="0"/>
          </a:p>
        </p:txBody>
      </p:sp>
    </p:spTree>
    <p:extLst>
      <p:ext uri="{BB962C8B-B14F-4D97-AF65-F5344CB8AC3E}">
        <p14:creationId xmlns:p14="http://schemas.microsoft.com/office/powerpoint/2010/main" val="2275545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2.</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149</a:t>
            </a:fld>
            <a:endParaRPr lang="en-US" dirty="0"/>
          </a:p>
        </p:txBody>
      </p:sp>
    </p:spTree>
    <p:extLst>
      <p:ext uri="{BB962C8B-B14F-4D97-AF65-F5344CB8AC3E}">
        <p14:creationId xmlns:p14="http://schemas.microsoft.com/office/powerpoint/2010/main" val="1828590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Continual improvement </a:t>
            </a:r>
            <a:endParaRPr lang="en-GB" b="1" noProof="0" dirty="0"/>
          </a:p>
          <a:p>
            <a:r>
              <a:rPr lang="en-GB" dirty="0"/>
              <a:t>Continual improvement is a recurring organizational activity performed at all levels to ensure that an organization’s performance continually meets stakeholders’ expectations. ITIL 4 supports continual improvement with the ITIL continual improvement model, outlined in the figure.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a:t>
            </a:fld>
            <a:endParaRPr lang="sv-SE" dirty="0"/>
          </a:p>
        </p:txBody>
      </p:sp>
    </p:spTree>
    <p:extLst>
      <p:ext uri="{BB962C8B-B14F-4D97-AF65-F5344CB8AC3E}">
        <p14:creationId xmlns:p14="http://schemas.microsoft.com/office/powerpoint/2010/main" val="408827172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4938" y="776288"/>
            <a:ext cx="6834187" cy="3844925"/>
          </a:xfrm>
        </p:spPr>
      </p:sp>
      <p:sp>
        <p:nvSpPr>
          <p:cNvPr id="6" name="Notes Placeholder 5"/>
          <p:cNvSpPr>
            <a:spLocks noGrp="1"/>
          </p:cNvSpPr>
          <p:nvPr>
            <p:ph type="body" idx="1"/>
          </p:nvPr>
        </p:nvSpPr>
        <p:spPr/>
        <p:txBody>
          <a:bodyPr/>
          <a:lstStyle/>
          <a:p>
            <a:pPr defTabSz="473934">
              <a:defRPr/>
            </a:pPr>
            <a:r>
              <a:rPr lang="en-US" dirty="0"/>
              <a:t>Sample paper 1 (v1.0) Question number 7.</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150</a:t>
            </a:fld>
            <a:endParaRPr lang="en-US" dirty="0"/>
          </a:p>
        </p:txBody>
      </p:sp>
    </p:spTree>
    <p:extLst>
      <p:ext uri="{BB962C8B-B14F-4D97-AF65-F5344CB8AC3E}">
        <p14:creationId xmlns:p14="http://schemas.microsoft.com/office/powerpoint/2010/main" val="176216032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3350" y="762000"/>
            <a:ext cx="6837363" cy="3846513"/>
          </a:xfrm>
        </p:spPr>
      </p:sp>
      <p:sp>
        <p:nvSpPr>
          <p:cNvPr id="6" name="Notes Placeholder 5"/>
          <p:cNvSpPr>
            <a:spLocks noGrp="1"/>
          </p:cNvSpPr>
          <p:nvPr>
            <p:ph type="body" idx="1"/>
          </p:nvPr>
        </p:nvSpPr>
        <p:spPr/>
        <p:txBody>
          <a:bodyPr/>
          <a:lstStyle/>
          <a:p>
            <a:pPr defTabSz="473934">
              <a:defRPr/>
            </a:pPr>
            <a:r>
              <a:rPr lang="en-US" dirty="0"/>
              <a:t>Sample paper 1 (v1.0) Question number 14.</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151</a:t>
            </a:fld>
            <a:endParaRPr lang="en-US" dirty="0"/>
          </a:p>
        </p:txBody>
      </p:sp>
    </p:spTree>
    <p:extLst>
      <p:ext uri="{BB962C8B-B14F-4D97-AF65-F5344CB8AC3E}">
        <p14:creationId xmlns:p14="http://schemas.microsoft.com/office/powerpoint/2010/main" val="39305075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3350" y="762000"/>
            <a:ext cx="6837363" cy="3846513"/>
          </a:xfrm>
        </p:spPr>
      </p:sp>
      <p:sp>
        <p:nvSpPr>
          <p:cNvPr id="6" name="Notes Placeholder 5"/>
          <p:cNvSpPr>
            <a:spLocks noGrp="1"/>
          </p:cNvSpPr>
          <p:nvPr>
            <p:ph type="body" idx="1"/>
          </p:nvPr>
        </p:nvSpPr>
        <p:spPr/>
        <p:txBody>
          <a:bodyPr/>
          <a:lstStyle/>
          <a:p>
            <a:pPr defTabSz="473934">
              <a:defRPr/>
            </a:pPr>
            <a:r>
              <a:rPr lang="en-US" dirty="0"/>
              <a:t>Sample paper 1 (v1.0) Question number 24.</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152</a:t>
            </a:fld>
            <a:endParaRPr lang="en-US" dirty="0"/>
          </a:p>
        </p:txBody>
      </p:sp>
    </p:spTree>
    <p:extLst>
      <p:ext uri="{BB962C8B-B14F-4D97-AF65-F5344CB8AC3E}">
        <p14:creationId xmlns:p14="http://schemas.microsoft.com/office/powerpoint/2010/main" val="382304051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7638" y="766763"/>
            <a:ext cx="6819900" cy="3836987"/>
          </a:xfrm>
        </p:spPr>
      </p:sp>
      <p:sp>
        <p:nvSpPr>
          <p:cNvPr id="6" name="Notes Placeholder 5"/>
          <p:cNvSpPr>
            <a:spLocks noGrp="1"/>
          </p:cNvSpPr>
          <p:nvPr>
            <p:ph type="body" idx="1"/>
          </p:nvPr>
        </p:nvSpPr>
        <p:spPr/>
        <p:txBody>
          <a:bodyPr/>
          <a:lstStyle/>
          <a:p>
            <a:pPr defTabSz="473934">
              <a:defRPr/>
            </a:pPr>
            <a:r>
              <a:rPr lang="en-US" dirty="0"/>
              <a:t>Sample paper 1 (v1.0) Question number 31.</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153</a:t>
            </a:fld>
            <a:endParaRPr lang="en-US" dirty="0"/>
          </a:p>
        </p:txBody>
      </p:sp>
    </p:spTree>
    <p:extLst>
      <p:ext uri="{BB962C8B-B14F-4D97-AF65-F5344CB8AC3E}">
        <p14:creationId xmlns:p14="http://schemas.microsoft.com/office/powerpoint/2010/main" val="429345748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154</a:t>
            </a:fld>
            <a:endParaRPr lang="sv-SE" dirty="0"/>
          </a:p>
        </p:txBody>
      </p:sp>
    </p:spTree>
    <p:extLst>
      <p:ext uri="{BB962C8B-B14F-4D97-AF65-F5344CB8AC3E}">
        <p14:creationId xmlns:p14="http://schemas.microsoft.com/office/powerpoint/2010/main" val="262521908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155</a:t>
            </a:fld>
            <a:endParaRPr lang="sv-SE" dirty="0"/>
          </a:p>
        </p:txBody>
      </p:sp>
    </p:spTree>
    <p:extLst>
      <p:ext uri="{BB962C8B-B14F-4D97-AF65-F5344CB8AC3E}">
        <p14:creationId xmlns:p14="http://schemas.microsoft.com/office/powerpoint/2010/main" val="345985959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 High-velocity IT techniques </a:t>
            </a:r>
            <a:endParaRPr lang="en-GB" b="1" noProof="0" dirty="0"/>
          </a:p>
          <a:p>
            <a:r>
              <a:rPr lang="en-GB" dirty="0"/>
              <a:t>This section describes a selection of techniques that characterize HVIT environments. Some are usually only found in these environments, while others are more general techniques that are crucial to HVIT work. The selection is not exhaustive; these techniques are examples that characterize ways of working that help highly digitally enabled organizations to achieve their demanding objectives. </a:t>
            </a:r>
            <a:endParaRPr lang="en-GB" noProof="0" dirty="0"/>
          </a:p>
          <a:p>
            <a:endParaRPr lang="en-GB" dirty="0"/>
          </a:p>
          <a:p>
            <a:r>
              <a:rPr lang="en-GB" dirty="0"/>
              <a:t>The techniques in this section are grouped and described based on their relationship with one of the five HVIT objectives: </a:t>
            </a:r>
            <a:endParaRPr lang="en-GB" noProof="0" dirty="0"/>
          </a:p>
          <a:p>
            <a:endParaRPr lang="en-GB" dirty="0"/>
          </a:p>
          <a:p>
            <a:r>
              <a:rPr lang="en-GB" dirty="0"/>
              <a:t>  valuable investments </a:t>
            </a:r>
            <a:endParaRPr lang="en-GB" noProof="0" dirty="0">
              <a:effectLst/>
            </a:endParaRPr>
          </a:p>
          <a:p>
            <a:r>
              <a:rPr lang="en-GB" dirty="0"/>
              <a:t>  fast development </a:t>
            </a:r>
            <a:endParaRPr lang="en-GB" noProof="0" dirty="0">
              <a:effectLst/>
            </a:endParaRPr>
          </a:p>
          <a:p>
            <a:r>
              <a:rPr lang="en-GB" dirty="0"/>
              <a:t>  resilient operations </a:t>
            </a:r>
            <a:endParaRPr lang="en-GB" noProof="0" dirty="0">
              <a:effectLst/>
            </a:endParaRPr>
          </a:p>
          <a:p>
            <a:r>
              <a:rPr lang="en-GB" dirty="0"/>
              <a:t>  co-created value </a:t>
            </a:r>
            <a:endParaRPr lang="en-GB" noProof="0" dirty="0">
              <a:effectLst/>
            </a:endParaRPr>
          </a:p>
          <a:p>
            <a:r>
              <a:rPr lang="en-GB" dirty="0"/>
              <a:t>  assured conformance. </a:t>
            </a:r>
            <a:endParaRPr lang="en-GB" noProof="0" dirty="0">
              <a:effectLst/>
            </a:endParaRPr>
          </a:p>
          <a:p>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156</a:t>
            </a:fld>
            <a:endParaRPr lang="sv-SE" dirty="0"/>
          </a:p>
        </p:txBody>
      </p:sp>
    </p:spTree>
    <p:extLst>
      <p:ext uri="{BB962C8B-B14F-4D97-AF65-F5344CB8AC3E}">
        <p14:creationId xmlns:p14="http://schemas.microsoft.com/office/powerpoint/2010/main" val="228182280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 High-velocity IT techniques (continue)</a:t>
            </a:r>
            <a:endParaRPr lang="en-GB" b="1" noProof="0" dirty="0"/>
          </a:p>
          <a:p>
            <a:pPr defTabSz="473934">
              <a:defRPr/>
            </a:pPr>
            <a:r>
              <a:rPr lang="en-GB" dirty="0"/>
              <a:t>Although the techniques listed here are grouped by these objectives, a technique will often support multiple objectives. Each technique can be used in the context of multiple ITIL management practices, and at the end of each of the following sections is a table that lists which practices the technique being discussed is relevant to, and outlines how that technique contributes to each practice. There is also a heat map for each of the techniques, which roughly indicates how much each ITIL service value chain activity is affected by that technique.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157</a:t>
            </a:fld>
            <a:endParaRPr lang="sv-SE" dirty="0"/>
          </a:p>
        </p:txBody>
      </p:sp>
    </p:spTree>
    <p:extLst>
      <p:ext uri="{BB962C8B-B14F-4D97-AF65-F5344CB8AC3E}">
        <p14:creationId xmlns:p14="http://schemas.microsoft.com/office/powerpoint/2010/main" val="349473467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b="1" dirty="0"/>
              <a:t>4.1 Techniques for valuable investments </a:t>
            </a:r>
            <a:endParaRPr lang="en-GB" b="1" noProof="0" dirty="0"/>
          </a:p>
          <a:p>
            <a:r>
              <a:rPr lang="en-GB" dirty="0"/>
              <a:t>The valuable investments objective involves identifying and justifying digital investments that would contribute significantly to business strategy. This exercise should result in a good understanding of a digital investment’s potential value, anticipated costs, and return on investment, and the defined criteria for its utility. The warranty, or non-functional requirements, should also be determined, although it does not add to the potential value of the functionality. Warranty ensures that an investment’s potential value is not adversely affected by outages, poor use, or other factors. </a:t>
            </a:r>
          </a:p>
          <a:p>
            <a:endParaRPr lang="en-GB" noProof="0" dirty="0"/>
          </a:p>
          <a:p>
            <a:r>
              <a:rPr lang="en-GB" dirty="0"/>
              <a:t>Making valuable investments is founded in market research and the development of new products. New digital products and services should be envisaged and evaluated in terms of profitability. The substantive quality of products and services and the timing with which they are launched are both crucial factors for gaining and maintaining a competitive advantage. The sooner a potential investment is envisaged and evaluated, the sooner benefits, such as competitive advantage, can be realized. Ethical principles should be used to make investment decisions that consider a broad range of stakeholders’ interests. </a:t>
            </a:r>
            <a:endParaRPr lang="en-GB" noProof="0" dirty="0"/>
          </a:p>
          <a:p>
            <a:endParaRPr lang="en-GB" dirty="0"/>
          </a:p>
          <a:p>
            <a:r>
              <a:rPr lang="en-GB" dirty="0"/>
              <a:t>It is also important to continually evaluate investments after they have been justified and approved, because more valuable options for investment may exist. The sooner information about alternative investments is made available, the sooner current investments can be re-evaluated. </a:t>
            </a:r>
            <a:endParaRPr lang="en-GB" noProof="0" dirty="0"/>
          </a:p>
          <a:p>
            <a:endParaRPr lang="en-GB" dirty="0"/>
          </a:p>
          <a:p>
            <a:r>
              <a:rPr lang="en-GB" dirty="0"/>
              <a:t>Making valuable investments in commercial organizations often means achieving more revenue through increased sales and higher prices, reduced capital and operational expenditure, or reduced risk. In non-profit organizations, valuable investments are not focused on revenue, but relate instead to their organization-specific primary objective. Valuable investments can be measured by sales revenue and costs, but also by competencies that have been developed during the realization of the investment. The value of an investment can only be determined when the return is realized; this occurs after the investment, when value is co-created between the provider, the consumer, and other stakeholders. </a:t>
            </a:r>
          </a:p>
          <a:p>
            <a:endParaRPr lang="en-GB" noProof="0" dirty="0"/>
          </a:p>
          <a:p>
            <a:r>
              <a:rPr lang="en-GB" dirty="0"/>
              <a:t>In digital organizations, IT drives and enables the business. It is therefore of crucial importance that the ever-evolving potential of IT is continually evaluated for strategic advantage. The main concerns in this should be the intrinsic quality of investment initiatives and the speed with which they can be identified, evaluated, designed, developed, and deployed. There is always a period of unawareness before a potential investment, which will relate to either opportunity or demand, is identified. The sooner technological developments are identified and their business potential is assessed, the sooner an investment decision can be made. </a:t>
            </a:r>
            <a:endParaRPr lang="en-GB" noProof="0" dirty="0"/>
          </a:p>
          <a:p>
            <a:endParaRPr lang="en-GB" dirty="0"/>
          </a:p>
          <a:p>
            <a:r>
              <a:rPr lang="en-GB" dirty="0"/>
              <a:t>Techniques that can be used to achieve valuable investments include: </a:t>
            </a:r>
            <a:endParaRPr lang="en-GB" noProof="0" dirty="0"/>
          </a:p>
          <a:p>
            <a:endParaRPr lang="en-GB" dirty="0"/>
          </a:p>
          <a:p>
            <a:r>
              <a:rPr lang="en-GB" dirty="0"/>
              <a:t>  prioritization techniques </a:t>
            </a:r>
            <a:endParaRPr lang="en-GB" noProof="0" dirty="0">
              <a:effectLst/>
            </a:endParaRPr>
          </a:p>
          <a:p>
            <a:r>
              <a:rPr lang="en-GB" dirty="0"/>
              <a:t>  minimum viable products and services </a:t>
            </a:r>
            <a:endParaRPr lang="en-GB" noProof="0" dirty="0">
              <a:effectLst/>
            </a:endParaRPr>
          </a:p>
          <a:p>
            <a:r>
              <a:rPr lang="en-GB" dirty="0"/>
              <a:t>  product or service ownership </a:t>
            </a:r>
            <a:endParaRPr lang="en-GB" noProof="0" dirty="0">
              <a:effectLst/>
            </a:endParaRPr>
          </a:p>
          <a:p>
            <a:r>
              <a:rPr lang="en-GB" dirty="0"/>
              <a:t>  A/B testing. </a:t>
            </a:r>
            <a:endParaRPr lang="en-GB" noProof="0" dirty="0">
              <a:effectLst/>
            </a:endParaRPr>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158</a:t>
            </a:fld>
            <a:endParaRPr lang="sv-SE" dirty="0"/>
          </a:p>
        </p:txBody>
      </p:sp>
    </p:spTree>
    <p:extLst>
      <p:ext uri="{BB962C8B-B14F-4D97-AF65-F5344CB8AC3E}">
        <p14:creationId xmlns:p14="http://schemas.microsoft.com/office/powerpoint/2010/main" val="408248431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4.1.1 Prioritization techniques </a:t>
            </a:r>
          </a:p>
          <a:p>
            <a:r>
              <a:rPr lang="en-GB" dirty="0"/>
              <a:t>Queues occur wherever the demand for work exceeds the capacity to complete it within the expected timeframe. In an ideal situation, an organization would have no variation in demand and would have the appropriate quality and quantity of resources needed to satisfy it. However, organizations often need to contend with having a fixed capacity but a varying demand for services. This imbalance creates queues or backlogs in which work items need to be prioritized. </a:t>
            </a:r>
          </a:p>
          <a:p>
            <a:endParaRPr lang="en-GB" noProof="0" dirty="0"/>
          </a:p>
          <a:p>
            <a:r>
              <a:rPr lang="en-GB" dirty="0"/>
              <a:t>Prioritization is an activity commonly associated with support and software development work (for example, prioritizing incident investigation or a sprint backlog), but its use is universal.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159</a:t>
            </a:fld>
            <a:endParaRPr lang="sv-SE" dirty="0"/>
          </a:p>
        </p:txBody>
      </p:sp>
    </p:spTree>
    <p:extLst>
      <p:ext uri="{BB962C8B-B14F-4D97-AF65-F5344CB8AC3E}">
        <p14:creationId xmlns:p14="http://schemas.microsoft.com/office/powerpoint/2010/main" val="3574677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a:t>
            </a:fld>
            <a:endParaRPr lang="sv-SE" dirty="0"/>
          </a:p>
        </p:txBody>
      </p:sp>
    </p:spTree>
    <p:extLst>
      <p:ext uri="{BB962C8B-B14F-4D97-AF65-F5344CB8AC3E}">
        <p14:creationId xmlns:p14="http://schemas.microsoft.com/office/powerpoint/2010/main" val="16739025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4.1.1.1 Cost of delay </a:t>
            </a:r>
            <a:endParaRPr lang="en-GB" b="1" noProof="0" dirty="0"/>
          </a:p>
          <a:p>
            <a:r>
              <a:rPr lang="en-GB" dirty="0"/>
              <a:t>A useful technique for prioritization is estimating the cost of delay of a new or improved service offering. This refers to the financial and non-financial benefits that would be lost if a service activity or task were delayed. An understanding of the cost of delay gives practitioners the ability to prioritize work based on data on value, rather than their intuition. This applies to the initial prioritization and the continual evaluation and reprioritization of ongoing work within changing circumstances. Almost always, the business criticality of digital products and services justifies the effort involved in estimating the cost of delay. </a:t>
            </a:r>
          </a:p>
          <a:p>
            <a:endParaRPr lang="en-GB" dirty="0"/>
          </a:p>
          <a:p>
            <a:r>
              <a:rPr lang="en-GB" dirty="0"/>
              <a:t>Cost of delay can be applied to decision-making at various levels, such as in large investments at a product or service level within a product or service portfolio, smaller investments at a feature level within products or services, or operational tasks. </a:t>
            </a:r>
          </a:p>
          <a:p>
            <a:endParaRPr lang="en-GB" dirty="0"/>
          </a:p>
          <a:p>
            <a:r>
              <a:rPr lang="en-GB" dirty="0"/>
              <a:t>This technique is particularly useful in HVIT environments because investments are generally more significant and market conditions rapidly change, meaning it is important to continually assess options for alternative investments.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160</a:t>
            </a:fld>
            <a:endParaRPr lang="sv-SE" dirty="0"/>
          </a:p>
        </p:txBody>
      </p:sp>
    </p:spTree>
    <p:extLst>
      <p:ext uri="{BB962C8B-B14F-4D97-AF65-F5344CB8AC3E}">
        <p14:creationId xmlns:p14="http://schemas.microsoft.com/office/powerpoint/2010/main" val="12935509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4.1.1.2 Buy/hold/sell </a:t>
            </a:r>
            <a:endParaRPr lang="en-GB" dirty="0"/>
          </a:p>
          <a:p>
            <a:r>
              <a:rPr lang="en-GB" dirty="0"/>
              <a:t>A portfolio of products (or other assets) can be managed using the buy/hold/sell technique. This involves assessing each product and deciding which of three investment strategies best applies to it: </a:t>
            </a:r>
          </a:p>
          <a:p>
            <a:endParaRPr lang="en-GB" dirty="0"/>
          </a:p>
          <a:p>
            <a:r>
              <a:rPr lang="en-GB" dirty="0"/>
              <a:t>  </a:t>
            </a:r>
            <a:r>
              <a:rPr lang="en-GB" b="1" dirty="0"/>
              <a:t>Buy </a:t>
            </a:r>
            <a:r>
              <a:rPr lang="en-GB" dirty="0"/>
              <a:t>Invest in improving or extending the product. </a:t>
            </a:r>
            <a:endParaRPr lang="en-GB" dirty="0">
              <a:effectLst/>
            </a:endParaRPr>
          </a:p>
          <a:p>
            <a:r>
              <a:rPr lang="en-GB" dirty="0"/>
              <a:t>  </a:t>
            </a:r>
            <a:r>
              <a:rPr lang="en-GB" b="1" dirty="0"/>
              <a:t>Hold </a:t>
            </a:r>
            <a:r>
              <a:rPr lang="en-GB" dirty="0"/>
              <a:t>Spend as little as possible to maintain the product, as long as the costs are affordable. </a:t>
            </a:r>
            <a:endParaRPr lang="en-GB" dirty="0">
              <a:effectLst/>
            </a:endParaRPr>
          </a:p>
          <a:p>
            <a:r>
              <a:rPr lang="en-GB" dirty="0"/>
              <a:t>  </a:t>
            </a:r>
            <a:r>
              <a:rPr lang="en-GB" b="1" dirty="0"/>
              <a:t>Sell </a:t>
            </a:r>
            <a:r>
              <a:rPr lang="en-GB" dirty="0"/>
              <a:t>Invest in retiring, reducing, or replacing the product. </a:t>
            </a:r>
          </a:p>
          <a:p>
            <a:endParaRPr lang="en-GB" dirty="0">
              <a:effectLst/>
            </a:endParaRPr>
          </a:p>
          <a:p>
            <a:r>
              <a:rPr lang="en-GB" dirty="0"/>
              <a:t>This technique illuminates the difference between the costs and benefits of developing, maintaining, or retiring a product, along with the associated risks and trade-offs. It helps decision-makers to be explicit about their choices and to accept the consequences of their decisions. </a:t>
            </a:r>
            <a:endParaRPr lang="en-GB" dirty="0">
              <a:effectLst/>
            </a:endParaRPr>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161</a:t>
            </a:fld>
            <a:endParaRPr lang="sv-SE" dirty="0"/>
          </a:p>
        </p:txBody>
      </p:sp>
    </p:spTree>
    <p:extLst>
      <p:ext uri="{BB962C8B-B14F-4D97-AF65-F5344CB8AC3E}">
        <p14:creationId xmlns:p14="http://schemas.microsoft.com/office/powerpoint/2010/main" val="16310097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4.1.1.3 Other techniques </a:t>
            </a:r>
            <a:endParaRPr lang="en-GB" noProof="0" dirty="0">
              <a:effectLst/>
            </a:endParaRPr>
          </a:p>
          <a:p>
            <a:r>
              <a:rPr lang="en-GB" dirty="0"/>
              <a:t>There are many other product prioritization techniques that product/service owners can consider, including stacked ranking, Kano, net present value (NPV), return on investment (ROI), and fit/feasibility/attractiveness.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162</a:t>
            </a:fld>
            <a:endParaRPr lang="sv-SE" dirty="0"/>
          </a:p>
        </p:txBody>
      </p:sp>
    </p:spTree>
    <p:extLst>
      <p:ext uri="{BB962C8B-B14F-4D97-AF65-F5344CB8AC3E}">
        <p14:creationId xmlns:p14="http://schemas.microsoft.com/office/powerpoint/2010/main" val="235515003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4.1.1 Prioritization techniques (continued)</a:t>
            </a:r>
          </a:p>
          <a:p>
            <a:pPr defTabSz="473934">
              <a:defRPr/>
            </a:pPr>
            <a:endParaRPr lang="en-GB" b="1" noProof="0" dirty="0"/>
          </a:p>
          <a:p>
            <a:pPr defTabSz="473934">
              <a:defRPr/>
            </a:pPr>
            <a:r>
              <a:rPr lang="en-GB" dirty="0"/>
              <a:t>Table 4.1 outlines the practices for which prioritization is relevant.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163</a:t>
            </a:fld>
            <a:endParaRPr lang="sv-SE" dirty="0"/>
          </a:p>
        </p:txBody>
      </p:sp>
    </p:spTree>
    <p:extLst>
      <p:ext uri="{BB962C8B-B14F-4D97-AF65-F5344CB8AC3E}">
        <p14:creationId xmlns:p14="http://schemas.microsoft.com/office/powerpoint/2010/main" val="37997219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4.1.2 Minimum viable products and services </a:t>
            </a:r>
            <a:endParaRPr lang="en-GB" b="1" noProof="0" dirty="0"/>
          </a:p>
          <a:p>
            <a:r>
              <a:rPr lang="en-GB" dirty="0"/>
              <a:t>A minimum viable product or service is one that has just enough features to enable its early assessment and the collection of feedback for future development. The ‘minimum viable’ approach is an efficient way of developing products and services, particularly when the market is volatile and unpredictable. It is consistent with complexity thinking, which recognizes that some things are unknowable and therefore that it is impossible to design a product or service with complete, predetermined requirements. When requirements are unknown, unarticulated, or ambiguous, experiments can establish what works and what doesn’t. Therefore, a minimum viable approach enables valuable investments and contributes to fast development through an iterative working style. </a:t>
            </a:r>
            <a:endParaRPr lang="en-GB" noProof="0" dirty="0"/>
          </a:p>
          <a:p>
            <a:endParaRPr lang="en-GB" dirty="0"/>
          </a:p>
          <a:p>
            <a:r>
              <a:rPr lang="en-GB" dirty="0"/>
              <a:t>In volatile markets, it can be difficult to judge which product or service offerings will be successful. This uncertainty can be addressed through a minimum viable approach. Instead of investing considerable resources and time into developing a full-scale product or service, the product or service provider should limit their efforts. They should aim for a product or service that is just developed enough to stimulate feedback and other data, and can then indicate whether and how development should continue. As soon as enough data is gathered, a decision can be made, which increases the chances of success. Furthermore, if a decision is made to stop development, the product or service provider can then allocate their resources to another investment, minimizing waste on the original idea. </a:t>
            </a:r>
            <a:endParaRPr lang="en-GB" noProof="0" dirty="0"/>
          </a:p>
          <a:p>
            <a:endParaRPr lang="en-GB" dirty="0"/>
          </a:p>
          <a:p>
            <a:r>
              <a:rPr lang="en-GB" dirty="0"/>
              <a:t>A minimum viable product or service typically has three key characteristics: </a:t>
            </a:r>
            <a:endParaRPr lang="en-GB" noProof="0" dirty="0"/>
          </a:p>
          <a:p>
            <a:endParaRPr lang="en-GB" dirty="0"/>
          </a:p>
          <a:p>
            <a:r>
              <a:rPr lang="en-GB" dirty="0"/>
              <a:t>  It has enough value that people are willing to use or buy it. </a:t>
            </a:r>
            <a:endParaRPr lang="en-GB" noProof="0" dirty="0">
              <a:effectLst/>
            </a:endParaRPr>
          </a:p>
          <a:p>
            <a:r>
              <a:rPr lang="en-GB" dirty="0"/>
              <a:t>  It demonstrates the potential for enough benefit to retain those early adopters. </a:t>
            </a:r>
            <a:endParaRPr lang="en-GB" noProof="0" dirty="0">
              <a:effectLst/>
            </a:endParaRPr>
          </a:p>
          <a:p>
            <a:r>
              <a:rPr lang="en-GB" dirty="0"/>
              <a:t>  It provides a feedback loop to guide future development.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164</a:t>
            </a:fld>
            <a:endParaRPr lang="sv-SE" dirty="0"/>
          </a:p>
        </p:txBody>
      </p:sp>
    </p:spTree>
    <p:extLst>
      <p:ext uri="{BB962C8B-B14F-4D97-AF65-F5344CB8AC3E}">
        <p14:creationId xmlns:p14="http://schemas.microsoft.com/office/powerpoint/2010/main" val="233061767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4.1.2 Minimum viable products and services (continued)</a:t>
            </a:r>
            <a:endParaRPr lang="en-GB" b="1" noProof="0" dirty="0"/>
          </a:p>
          <a:p>
            <a:pPr defTabSz="473934">
              <a:defRPr/>
            </a:pPr>
            <a:endParaRPr lang="en-GB" dirty="0"/>
          </a:p>
          <a:p>
            <a:pPr defTabSz="473934">
              <a:defRPr/>
            </a:pPr>
            <a:r>
              <a:rPr lang="en-GB" dirty="0"/>
              <a:t>Table 4.2 outlines the practices for which a minimum viable approach is relevant.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165</a:t>
            </a:fld>
            <a:endParaRPr lang="sv-SE" dirty="0"/>
          </a:p>
        </p:txBody>
      </p:sp>
    </p:spTree>
    <p:extLst>
      <p:ext uri="{BB962C8B-B14F-4D97-AF65-F5344CB8AC3E}">
        <p14:creationId xmlns:p14="http://schemas.microsoft.com/office/powerpoint/2010/main" val="186306736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b="1" dirty="0"/>
              <a:t>4.1.3 Product or service ownership </a:t>
            </a:r>
            <a:endParaRPr lang="en-GB" b="1" noProof="0" dirty="0"/>
          </a:p>
          <a:p>
            <a:r>
              <a:rPr lang="en-GB" dirty="0"/>
              <a:t>Scrum suggests three roles: the product owner, the development team, and the Scrum master. The product owner is responsible for maximizing the value of the product that the development team produces. Product ownership entails establishing and prioritizing requirements, and communicating them to the development team. In the context of these software development teams, it is the product owner who liaises and negotiates with the various stakeholders, including consumers. The concept of a product owner also applies to services and service owners. HVIT environments are often product- oriented, so the concept of the product owner is highly relevant to HVIT. </a:t>
            </a:r>
            <a:endParaRPr lang="en-GB" noProof="0" dirty="0"/>
          </a:p>
          <a:p>
            <a:endParaRPr lang="en-GB" dirty="0"/>
          </a:p>
          <a:p>
            <a:r>
              <a:rPr lang="en-GB" dirty="0"/>
              <a:t>The product owner role relies upon: </a:t>
            </a:r>
          </a:p>
          <a:p>
            <a:endParaRPr lang="en-GB" noProof="0" dirty="0"/>
          </a:p>
          <a:p>
            <a:r>
              <a:rPr lang="en-GB" dirty="0"/>
              <a:t>  </a:t>
            </a:r>
            <a:r>
              <a:rPr lang="en-GB" b="1" dirty="0"/>
              <a:t>Skills and experience </a:t>
            </a:r>
            <a:r>
              <a:rPr lang="en-GB" dirty="0"/>
              <a:t>Product owners need to be skilled in stakeholder management, requirements analysis, market research, customer segmentation, and more. Product owners from a business analysis or product management background often have these skills, and they may only need a short course to familiarize themselves with Agile ways of working. However, technical staff who become product owners may need more training. </a:t>
            </a:r>
            <a:endParaRPr lang="en-GB" noProof="0" dirty="0">
              <a:effectLst/>
            </a:endParaRPr>
          </a:p>
          <a:p>
            <a:r>
              <a:rPr lang="en-GB" dirty="0"/>
              <a:t>  </a:t>
            </a:r>
            <a:r>
              <a:rPr lang="en-GB" b="1" dirty="0"/>
              <a:t>Authority </a:t>
            </a:r>
            <a:r>
              <a:rPr lang="en-GB" dirty="0"/>
              <a:t>At a minimum, a product owner must be able to identify and communicate short-term priorities without prolonged or unnecessary debate and discussion. Organizations should trust product owners to use their authority. </a:t>
            </a:r>
            <a:endParaRPr lang="en-GB" noProof="0" dirty="0">
              <a:effectLst/>
            </a:endParaRPr>
          </a:p>
          <a:p>
            <a:r>
              <a:rPr lang="en-GB" dirty="0"/>
              <a:t>  </a:t>
            </a:r>
            <a:r>
              <a:rPr lang="en-GB" b="1" dirty="0"/>
              <a:t>Legitimacy </a:t>
            </a:r>
            <a:r>
              <a:rPr lang="en-GB" dirty="0"/>
              <a:t>The product owner also needs to have legitimacy. Direct customer contact and first-hand experience will bolster this legitimacy, and give them the knowledge they need to prioritize effectively. </a:t>
            </a:r>
            <a:endParaRPr lang="en-GB" noProof="0" dirty="0">
              <a:effectLst/>
            </a:endParaRPr>
          </a:p>
          <a:p>
            <a:r>
              <a:rPr lang="en-GB" dirty="0"/>
              <a:t>  </a:t>
            </a:r>
            <a:r>
              <a:rPr lang="en-GB" b="1" dirty="0"/>
              <a:t>Time </a:t>
            </a:r>
            <a:r>
              <a:rPr lang="en-GB" dirty="0"/>
              <a:t>Product owners need the time to fulfil their role, including to think about their stories, filter and edit the backlog, visit stakeholders, analyse feedback, work with the team, evaluate post-delivery benefit realization, and reflect on the progress and current state of their projects. </a:t>
            </a:r>
            <a:endParaRPr lang="en-GB" noProof="0" dirty="0">
              <a:effectLst/>
            </a:endParaRPr>
          </a:p>
          <a:p>
            <a:endParaRPr lang="en-GB" dirty="0"/>
          </a:p>
          <a:p>
            <a:r>
              <a:rPr lang="en-GB" dirty="0"/>
              <a:t>Product or service ownership is a key part of all value chain activities, and contributes to valuable investments.</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166</a:t>
            </a:fld>
            <a:endParaRPr lang="sv-SE" dirty="0"/>
          </a:p>
        </p:txBody>
      </p:sp>
    </p:spTree>
    <p:extLst>
      <p:ext uri="{BB962C8B-B14F-4D97-AF65-F5344CB8AC3E}">
        <p14:creationId xmlns:p14="http://schemas.microsoft.com/office/powerpoint/2010/main" val="406589033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4.1.3 Product or service ownership (continued)</a:t>
            </a:r>
          </a:p>
          <a:p>
            <a:pPr defTabSz="473934">
              <a:defRPr/>
            </a:pPr>
            <a:endParaRPr lang="en-GB" b="1" noProof="0" dirty="0"/>
          </a:p>
          <a:p>
            <a:pPr defTabSz="473934">
              <a:defRPr/>
            </a:pPr>
            <a:r>
              <a:rPr lang="en-GB" dirty="0"/>
              <a:t>Table 4.3 outlines the practices for which product or service ownership is relevant.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167</a:t>
            </a:fld>
            <a:endParaRPr lang="sv-SE" dirty="0"/>
          </a:p>
        </p:txBody>
      </p:sp>
    </p:spTree>
    <p:extLst>
      <p:ext uri="{BB962C8B-B14F-4D97-AF65-F5344CB8AC3E}">
        <p14:creationId xmlns:p14="http://schemas.microsoft.com/office/powerpoint/2010/main" val="72723955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b="1" dirty="0"/>
              <a:t>4.1.4 A/B testing </a:t>
            </a:r>
            <a:endParaRPr lang="en-GB" b="1" noProof="0" dirty="0"/>
          </a:p>
          <a:p>
            <a:r>
              <a:rPr lang="en-GB" dirty="0"/>
              <a:t>It can difficult to predict whether a feature will be valuable to users. This problem could be solved by measuring user behaviour to gather solid data; however, when there are too many influencing factors, it is almost impossible to isolate the effect of the new feature. Therefore, a control group is required. </a:t>
            </a:r>
          </a:p>
          <a:p>
            <a:endParaRPr lang="en-GB" noProof="0" dirty="0"/>
          </a:p>
          <a:p>
            <a:r>
              <a:rPr lang="en-GB" dirty="0"/>
              <a:t>A/B testing is a time-limited experiment in which one group of users, the control group, is provided with an old version of a product or service. At the same time, another group of users, the treatment group, is provided with a new version of the product or service that includes the new feature. Assuming all other factors influencing both groups are equal, the measurements of the groups can be compared, thus gathering data for a value-based decision. This method is illustrated in Figure 4.4. </a:t>
            </a:r>
          </a:p>
          <a:p>
            <a:endParaRPr lang="en-GB" noProof="0" dirty="0"/>
          </a:p>
          <a:p>
            <a:r>
              <a:rPr lang="en-GB" dirty="0"/>
              <a:t>Figure 4.4 Time-limited experimentation with A/B testing </a:t>
            </a:r>
            <a:endParaRPr lang="en-GB" noProof="0" dirty="0"/>
          </a:p>
          <a:p>
            <a:endParaRPr lang="en-GB" b="1" dirty="0"/>
          </a:p>
          <a:p>
            <a:r>
              <a:rPr lang="en-GB" b="1" i="1" dirty="0"/>
              <a:t>Example </a:t>
            </a:r>
            <a:endParaRPr lang="en-GB" i="1" noProof="0" dirty="0"/>
          </a:p>
          <a:p>
            <a:r>
              <a:rPr lang="en-GB" i="1" dirty="0"/>
              <a:t>An organization’s marketing department wants to change a product description on the organization’s website by adding short videos of the product. The department is sure this new feature will significantly increase conversion rate, which is currently 2.5 per cent (that is, 2.5 per cent of visitors add this product to their shopping carts). If the feature were implemented without A/B testing and the conversion rate increased, it would be impossible to say whether the increase was due to this particular change. Many factors could influence this metric at the same time, such as a new advertising campaign for the product. </a:t>
            </a:r>
            <a:endParaRPr lang="en-GB" i="1" noProof="0" dirty="0"/>
          </a:p>
          <a:p>
            <a:r>
              <a:rPr lang="en-GB" i="1" dirty="0"/>
              <a:t>The marketing department decides to conduct an A/B test. A treatment group of users is shown a product page with videos, and a control group of users is shown the previous version of the product page without videos. By comparing the conversion rate of the treatment group with that of the control group, it is easier to judge the effect of change.</a:t>
            </a:r>
            <a:endParaRPr lang="en-GB" i="1"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168</a:t>
            </a:fld>
            <a:endParaRPr lang="sv-SE" dirty="0"/>
          </a:p>
        </p:txBody>
      </p:sp>
    </p:spTree>
    <p:extLst>
      <p:ext uri="{BB962C8B-B14F-4D97-AF65-F5344CB8AC3E}">
        <p14:creationId xmlns:p14="http://schemas.microsoft.com/office/powerpoint/2010/main" val="156724095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4.1.4 A/B testing (continued)</a:t>
            </a:r>
            <a:endParaRPr lang="en-GB" b="1" noProof="0" dirty="0"/>
          </a:p>
          <a:p>
            <a:r>
              <a:rPr lang="en-GB" dirty="0"/>
              <a:t>A/B testing contributes to the portfolio management practice. The essence of portfolio management is making the right investments within the constraints of funding and resources. Portfolio management is applicable at a variety of levels, including the ‘portfolio’ of features within a product or service. A/B testing helps when determining which version of a feature is most valuable. As such, it contributes to valuable investments. Because HVIT environments are often product-oriented and operate under time pressure in unpredictable markets, A/B testing is particularly relevant to HVIT.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169</a:t>
            </a:fld>
            <a:endParaRPr lang="sv-SE" dirty="0"/>
          </a:p>
        </p:txBody>
      </p:sp>
    </p:spTree>
    <p:extLst>
      <p:ext uri="{BB962C8B-B14F-4D97-AF65-F5344CB8AC3E}">
        <p14:creationId xmlns:p14="http://schemas.microsoft.com/office/powerpoint/2010/main" val="2077431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dirty="0"/>
              <a:t>The service management domain is changing in fundamental ways. It is transitioning away from a mechanistic point of view to using highly empowered and self-organizing teams. Consequently, organizations are grappling with the integration of multiple ways of working. </a:t>
            </a:r>
          </a:p>
          <a:p>
            <a:endParaRPr lang="en-GB" noProof="0" dirty="0"/>
          </a:p>
          <a:p>
            <a:r>
              <a:rPr lang="en-GB" dirty="0"/>
              <a:t>Successful organizations think holistically about the four dimensions of service management (organizations and people, partners and suppliers, value streams and processes, and information and technology) when designing and operating products and services. They are able to create a culture of cooperation and collaboration, often breaking down silos and aligning or sharing goals across multiple teams. Such organizations are alert to employee morale and satisfaction, recognizing that internal stakeholders are as important as external ones.</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a:t>
            </a:fld>
            <a:endParaRPr lang="sv-SE" dirty="0"/>
          </a:p>
        </p:txBody>
      </p:sp>
    </p:spTree>
    <p:extLst>
      <p:ext uri="{BB962C8B-B14F-4D97-AF65-F5344CB8AC3E}">
        <p14:creationId xmlns:p14="http://schemas.microsoft.com/office/powerpoint/2010/main" val="316993179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4.1.4 A/B testing (continued)</a:t>
            </a:r>
          </a:p>
          <a:p>
            <a:pPr defTabSz="473934">
              <a:defRPr/>
            </a:pPr>
            <a:endParaRPr lang="en-GB" b="1" dirty="0"/>
          </a:p>
          <a:p>
            <a:pPr defTabSz="473934">
              <a:defRPr/>
            </a:pPr>
            <a:r>
              <a:rPr lang="en-GB" dirty="0"/>
              <a:t>Table 4.4 outlines the practices for which A/B testing is relevant</a:t>
            </a:r>
          </a:p>
          <a:p>
            <a:pPr defTabSz="473934">
              <a:defRPr/>
            </a:pPr>
            <a:endParaRPr lang="en-GB" b="1" noProof="0" dirty="0"/>
          </a:p>
          <a:p>
            <a:pPr defTabSz="473934">
              <a:defRPr/>
            </a:pPr>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170</a:t>
            </a:fld>
            <a:endParaRPr lang="sv-SE" dirty="0"/>
          </a:p>
        </p:txBody>
      </p:sp>
    </p:spTree>
    <p:extLst>
      <p:ext uri="{BB962C8B-B14F-4D97-AF65-F5344CB8AC3E}">
        <p14:creationId xmlns:p14="http://schemas.microsoft.com/office/powerpoint/2010/main" val="390029711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en-GB" b="1" dirty="0"/>
              <a:t>4.2 Techniques for fast development </a:t>
            </a:r>
            <a:endParaRPr lang="en-GB" b="1" noProof="0" dirty="0"/>
          </a:p>
          <a:p>
            <a:r>
              <a:rPr lang="en-GB" dirty="0"/>
              <a:t>The fast development objective involves realizing new and improved digital products and services frequently, quickly, and reliably. ‘Development’ refers to product development in general, although application development is often included in this. </a:t>
            </a:r>
          </a:p>
          <a:p>
            <a:endParaRPr lang="en-GB" noProof="0" dirty="0"/>
          </a:p>
          <a:p>
            <a:r>
              <a:rPr lang="en-GB" dirty="0"/>
              <a:t>In general, the sooner digital products are delivered, the sooner value can be realized. Sometimes, however, this is not the case, and the schedule should be amended accordingly; for example, an early delivery might not align with market demand. Separating a single product into a series of incremental deliveries enables faster overall delivery, and allows users to realize value earlier than if they wait for the whole product. </a:t>
            </a:r>
            <a:endParaRPr lang="en-GB" noProof="0" dirty="0"/>
          </a:p>
          <a:p>
            <a:r>
              <a:rPr lang="en-GB" dirty="0"/>
              <a:t>In addition to being fast and frequent, delivery must be reliable. However, sometimes it is better to deliver a product or service quickly, or restore service quickly, when there is capacity, than it is to wait to deliver a marginally more reliable product or service. Mean time to recover service (MTRS) is often a better metric than mean time between failures (MTBF) in these instances. </a:t>
            </a:r>
            <a:endParaRPr lang="en-GB" noProof="0" dirty="0"/>
          </a:p>
          <a:p>
            <a:endParaRPr lang="en-GB" dirty="0"/>
          </a:p>
          <a:p>
            <a:r>
              <a:rPr lang="en-GB" dirty="0"/>
              <a:t>Fast development has no intrinsic value; its value is related to the value of whatever is being developed. In commercial organizations, it enables a faster return on investment by improving the time to market and the time to customer. This is usually expressed in terms of more sales revenue, as the revenue stream starts earlier. It can also be expressed in the volume of website traffic or the number of potential customers who sign up for mailings, among other things. </a:t>
            </a:r>
            <a:endParaRPr lang="en-GB" noProof="0" dirty="0"/>
          </a:p>
          <a:p>
            <a:endParaRPr lang="en-GB" dirty="0"/>
          </a:p>
          <a:p>
            <a:r>
              <a:rPr lang="en-GB" dirty="0"/>
              <a:t>Fast development can be measured in terms of the size of the application (change) per unit of time. The size of the application can be expressed in technical units, such as lines of code, or functional units, such as story points or function points. Comparing productivity should be done cautiously, as it depends on many factors: for example, the non-functional requirements are not reflected in story points. Comparing productivity makes more sense when criteria are specified for a certain combination of applications and teams. </a:t>
            </a:r>
            <a:endParaRPr lang="en-GB" noProof="0" dirty="0"/>
          </a:p>
          <a:p>
            <a:endParaRPr lang="en-GB" dirty="0"/>
          </a:p>
          <a:p>
            <a:r>
              <a:rPr lang="en-GB" dirty="0"/>
              <a:t>Organizations often focus on the fast development of the application because that is what provides the functionality and value. However, it is equally important that related components are also developed or delivered quickly. These include service requests, such as provision of equipment, provision of access rights, setting up new mailboxes, or business intelligence (BI) reports. </a:t>
            </a:r>
            <a:endParaRPr lang="en-GB" noProof="0" dirty="0"/>
          </a:p>
          <a:p>
            <a:r>
              <a:rPr lang="en-GB" dirty="0"/>
              <a:t>It can also be useful to track the predictability of expected development times; for example, by recording when deviations from planning are reported. Managers should encourage people to report potential delays as soon as possible; this is desired behaviour. </a:t>
            </a:r>
            <a:endParaRPr lang="en-GB" noProof="0" dirty="0"/>
          </a:p>
          <a:p>
            <a:endParaRPr lang="en-GB" dirty="0"/>
          </a:p>
          <a:p>
            <a:r>
              <a:rPr lang="en-GB" dirty="0"/>
              <a:t>Under business pressure to realize value quickly, Agile development teams deliver potentially deployable software increments as frequently as possible. Unfortunately, these releases often have to wait for days, weeks, or sometimes months for actual deployment, which is often the longest delay in the value stream. This usually occurs because of a widespread cautious approach to approval and deployment. Typically, part of the approval process is an assessment by a change advisory board that only meets on scheduled days. The actual deployment also often happens according to a schedule. Therefore, there is a potential conflict between fast development and resilient operations. </a:t>
            </a:r>
          </a:p>
          <a:p>
            <a:r>
              <a:rPr lang="en-GB" dirty="0"/>
              <a:t>The thinking behind this approach is that change is potentially disruptive and therefore should be carefully controlled. Because fast changes and careful changes are diametrically opposed targets, development teams and IT operations often do not collaborate effectively, and IT and service management practitioners have to close the gap. </a:t>
            </a:r>
          </a:p>
          <a:p>
            <a:endParaRPr lang="en-GB" dirty="0"/>
          </a:p>
          <a:p>
            <a:r>
              <a:rPr lang="en-GB" dirty="0"/>
              <a:t>This tension is based on a familiar mental model in which change disrupts stability, and stability controls change: the fewer the changes, the lower the risk to stability. More recently, a different way of thinking has emerged. A reduction in the size of change reduces the risk of disruption. Smaller changes also mean that change can happen more frequently. By changing more frequently, the organization’s capability of changing is improved. Increased capability of change leads, in turn, to lower risk of disruption. Figure 4.6 demonstrates the effect of size of change. </a:t>
            </a:r>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171</a:t>
            </a:fld>
            <a:endParaRPr lang="sv-SE" dirty="0"/>
          </a:p>
        </p:txBody>
      </p:sp>
    </p:spTree>
    <p:extLst>
      <p:ext uri="{BB962C8B-B14F-4D97-AF65-F5344CB8AC3E}">
        <p14:creationId xmlns:p14="http://schemas.microsoft.com/office/powerpoint/2010/main" val="55202021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 Techniques for fast development (continued)</a:t>
            </a:r>
            <a:endParaRPr lang="en-GB" b="1" noProof="0" dirty="0"/>
          </a:p>
          <a:p>
            <a:r>
              <a:rPr lang="en-GB" dirty="0"/>
              <a:t>The DevOps community has embraced this way of thinking, and has developed appropriate practices and supporting technology. Research has found that high performance in terms of frequency of deployment, lead time for change, and change failure rate is correlated with version control, continuous delivery, and automated testing. Research also suggests that change approval based on peer review within the team is no less risky than using a change advisory board. </a:t>
            </a:r>
          </a:p>
          <a:p>
            <a:endParaRPr lang="en-GB" dirty="0"/>
          </a:p>
          <a:p>
            <a:r>
              <a:rPr lang="en-GB" dirty="0"/>
              <a:t>Techniques that can be used to achieve fast development include: </a:t>
            </a:r>
          </a:p>
          <a:p>
            <a:endParaRPr lang="en-GB" dirty="0"/>
          </a:p>
          <a:p>
            <a:r>
              <a:rPr lang="en-GB" dirty="0"/>
              <a:t>  infrastructure as code </a:t>
            </a:r>
            <a:endParaRPr lang="en-GB" dirty="0">
              <a:effectLst/>
            </a:endParaRPr>
          </a:p>
          <a:p>
            <a:r>
              <a:rPr lang="en-GB" dirty="0"/>
              <a:t>  loosely coupled information system architecture </a:t>
            </a:r>
            <a:endParaRPr lang="en-GB" dirty="0">
              <a:effectLst/>
            </a:endParaRPr>
          </a:p>
          <a:p>
            <a:r>
              <a:rPr lang="en-GB" dirty="0"/>
              <a:t>  reviews </a:t>
            </a:r>
            <a:endParaRPr lang="en-GB" dirty="0">
              <a:effectLst/>
            </a:endParaRPr>
          </a:p>
          <a:p>
            <a:r>
              <a:rPr lang="en-GB" dirty="0"/>
              <a:t>  continual business analysis </a:t>
            </a:r>
            <a:endParaRPr lang="en-GB" dirty="0">
              <a:effectLst/>
            </a:endParaRPr>
          </a:p>
          <a:p>
            <a:r>
              <a:rPr lang="en-GB" dirty="0"/>
              <a:t>  continuous integration/continuous delivery </a:t>
            </a:r>
            <a:endParaRPr lang="en-GB" dirty="0">
              <a:effectLst/>
            </a:endParaRPr>
          </a:p>
          <a:p>
            <a:r>
              <a:rPr lang="en-GB" dirty="0"/>
              <a:t>  continuous testing </a:t>
            </a:r>
            <a:endParaRPr lang="en-GB" dirty="0">
              <a:effectLst/>
            </a:endParaRPr>
          </a:p>
          <a:p>
            <a:r>
              <a:rPr lang="en-GB" dirty="0"/>
              <a:t>  Kanban.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172</a:t>
            </a:fld>
            <a:endParaRPr lang="sv-SE" dirty="0"/>
          </a:p>
        </p:txBody>
      </p:sp>
    </p:spTree>
    <p:extLst>
      <p:ext uri="{BB962C8B-B14F-4D97-AF65-F5344CB8AC3E}">
        <p14:creationId xmlns:p14="http://schemas.microsoft.com/office/powerpoint/2010/main" val="424796623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4.2.1 Infrastructure as code </a:t>
            </a:r>
            <a:endParaRPr lang="en-GB" b="1" noProof="0" dirty="0"/>
          </a:p>
          <a:p>
            <a:r>
              <a:rPr lang="en-GB" dirty="0"/>
              <a:t>Infrastructure as code (IaC) enables faster provisioning of environments, contributing to faster development and more resilient operations. </a:t>
            </a:r>
            <a:endParaRPr lang="en-GB" noProof="0" dirty="0"/>
          </a:p>
          <a:p>
            <a:br>
              <a:rPr lang="en-GB" dirty="0"/>
            </a:br>
            <a:r>
              <a:rPr lang="en-GB" dirty="0"/>
              <a:t>Virtualization and hypervisor technology (often provided via the cloud) allows infrastructure items to be created, modified, and removed remotely via programming interfaces. Today, it is common practice to build and configure servers using scripts and configuration files. </a:t>
            </a:r>
          </a:p>
          <a:p>
            <a:endParaRPr lang="en-GB" noProof="0" dirty="0"/>
          </a:p>
          <a:p>
            <a:r>
              <a:rPr lang="en-GB" dirty="0"/>
              <a:t>IaC is a way of managing and provisioning IT infrastructure and platforms by using machine-readable definition files rather than physically configuring hardware components. These files can then be stored in a version control system (see version control in section 4.3.4). </a:t>
            </a:r>
            <a:endParaRPr lang="en-GB" noProof="0" dirty="0"/>
          </a:p>
          <a:p>
            <a:endParaRPr lang="en-GB" dirty="0"/>
          </a:p>
          <a:p>
            <a:r>
              <a:rPr lang="en-GB" dirty="0"/>
              <a:t>The concept of idempotence is key to IaC. This means that a deployment command always configures the target environment into the specified state, regardless of what it was previously. This can be achieved by reconfiguring the target environment or replacing it with a new one.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173</a:t>
            </a:fld>
            <a:endParaRPr lang="sv-SE" dirty="0"/>
          </a:p>
        </p:txBody>
      </p:sp>
    </p:spTree>
    <p:extLst>
      <p:ext uri="{BB962C8B-B14F-4D97-AF65-F5344CB8AC3E}">
        <p14:creationId xmlns:p14="http://schemas.microsoft.com/office/powerpoint/2010/main" val="240686325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4.2.1 Infrastructure as code (continued)</a:t>
            </a:r>
            <a:endParaRPr lang="en-GB" dirty="0"/>
          </a:p>
          <a:p>
            <a:r>
              <a:rPr lang="en-GB" dirty="0"/>
              <a:t>In order to do this, changes are made to the environment description and a new version of the configuration model is created. The code is validated and tested to prevent common deployment issues. The release pipeline executes the configuration model, resulting in newly (re)configured target environments. If changes are needed, the source is edited, not the target. Tools such as Vagrant, Ansible, Puppet, and Docker support the whole process. Cloud-based solutions such as infrastructure as a service (IaaS) and platform as a service (PaaS) use IaC definitions to dynamically provision and remove environments. Teams can then provision multiple test environments reliably and on demand. This enables them to test applications in production-like environments earlier in the development cycle. </a:t>
            </a:r>
            <a:endParaRPr lang="en-GB" noProof="0" dirty="0"/>
          </a:p>
          <a:p>
            <a:endParaRPr lang="en-GB" dirty="0"/>
          </a:p>
          <a:p>
            <a:r>
              <a:rPr lang="en-GB" dirty="0"/>
              <a:t>The choice to use IaC rather than a traditional physical configuration is an architectural design decision with far-reaching consequences. The essence of architecture is choosing which building blocks, or resources, to use, and how to use them. </a:t>
            </a:r>
            <a:endParaRPr lang="en-GB" noProof="0" dirty="0"/>
          </a:p>
          <a:p>
            <a:endParaRPr lang="en-GB" dirty="0"/>
          </a:p>
          <a:p>
            <a:r>
              <a:rPr lang="en-GB" dirty="0"/>
              <a:t>The digitization of infrastructure and platforms enables faster and more reliable provisioning of all necessary environments, such as development, test, and production, contributing to fast development and deployment. It is equally relevant for achieving resilient operations, as it enables quicker recovery from some incidents and prevents others by reducing human error, such as manual misconfiguration and configuration drift. IaC is also more efficient because it has fewer repeatable manual operations, thereby contributing to valuable investments by reducing costs of infrastructure.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174</a:t>
            </a:fld>
            <a:endParaRPr lang="sv-SE" dirty="0"/>
          </a:p>
        </p:txBody>
      </p:sp>
    </p:spTree>
    <p:extLst>
      <p:ext uri="{BB962C8B-B14F-4D97-AF65-F5344CB8AC3E}">
        <p14:creationId xmlns:p14="http://schemas.microsoft.com/office/powerpoint/2010/main" val="264356678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4.2.1 Infrastructure as code (continued)</a:t>
            </a:r>
          </a:p>
          <a:p>
            <a:pPr defTabSz="473934">
              <a:defRPr/>
            </a:pPr>
            <a:endParaRPr lang="en-GB" b="1" dirty="0"/>
          </a:p>
          <a:p>
            <a:pPr defTabSz="473934">
              <a:defRPr/>
            </a:pPr>
            <a:r>
              <a:rPr lang="en-GB" dirty="0"/>
              <a:t>Table 4.5 Outlines the practices for which infrastructure as a code is relevant.</a:t>
            </a:r>
            <a:endParaRPr lang="en-GB" b="0"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175</a:t>
            </a:fld>
            <a:endParaRPr lang="sv-SE" dirty="0"/>
          </a:p>
        </p:txBody>
      </p:sp>
    </p:spTree>
    <p:extLst>
      <p:ext uri="{BB962C8B-B14F-4D97-AF65-F5344CB8AC3E}">
        <p14:creationId xmlns:p14="http://schemas.microsoft.com/office/powerpoint/2010/main" val="425007594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b="1" dirty="0"/>
              <a:t>4.2.2 Loosely coupled information system architecture </a:t>
            </a:r>
            <a:endParaRPr lang="en-GB" b="1" noProof="0" dirty="0"/>
          </a:p>
          <a:p>
            <a:r>
              <a:rPr lang="en-GB" dirty="0"/>
              <a:t>Loosely coupled information system architecture is based on relatively small, independent components. This architecture enables work to be done in small, relatively independent, product- or service-based teams and platform-based teams. By breaking a system down into parts that can be developed and managed relatively independently, teams can focus on their own part and limit their interactions with other teams. The product- or service-based teams comprise developers and engineers, along with product/service owners, who represent the consumer perspective. This closer collaboration is beneficial for co-creating value. It also contributes to valuable investments, fast development, and resilient operations (where IT operations are also represented in the team). </a:t>
            </a:r>
            <a:endParaRPr lang="en-GB" noProof="0" dirty="0"/>
          </a:p>
          <a:p>
            <a:endParaRPr lang="en-GB" dirty="0"/>
          </a:p>
          <a:p>
            <a:r>
              <a:rPr lang="en-GB" dirty="0"/>
              <a:t>One of the biggest problems with tightly coupled architectures (such as in monolithic information systems) is the very low speed of change, as many changes require several parts of the system to be redesigned and redeveloped. </a:t>
            </a:r>
          </a:p>
          <a:p>
            <a:r>
              <a:rPr lang="en-GB" dirty="0"/>
              <a:t>Adding more teams and staff to work on the same system may actually reduce speed, as it can result in too many deep interconnections between components on an architectural level. </a:t>
            </a:r>
            <a:endParaRPr lang="en-GB" noProof="0" dirty="0"/>
          </a:p>
          <a:p>
            <a:endParaRPr lang="en-GB" dirty="0"/>
          </a:p>
          <a:p>
            <a:r>
              <a:rPr lang="en-GB" dirty="0"/>
              <a:t>A closely related technique is application strangulation. This can be applied to gradually create a new application around an old one, slowly replacing old code with new code. This is useful when it is unfeasible to refactor an application (restructuring code without changing its functionality) and it has to be replaced instead. This technique can compromise performance and reliability, so careful monitoring is required if it is used.</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176</a:t>
            </a:fld>
            <a:endParaRPr lang="sv-SE" dirty="0"/>
          </a:p>
        </p:txBody>
      </p:sp>
    </p:spTree>
    <p:extLst>
      <p:ext uri="{BB962C8B-B14F-4D97-AF65-F5344CB8AC3E}">
        <p14:creationId xmlns:p14="http://schemas.microsoft.com/office/powerpoint/2010/main" val="86009315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4.2.2 Loosely coupled information system architecture (continued)</a:t>
            </a:r>
            <a:endParaRPr lang="en-GB" b="1" noProof="0" dirty="0"/>
          </a:p>
          <a:p>
            <a:r>
              <a:rPr lang="en-GB" dirty="0"/>
              <a:t>Techniques such as microservices and containerization are often associated with loosely coupled architecture. </a:t>
            </a:r>
            <a:endParaRPr lang="en-GB" noProof="0" dirty="0"/>
          </a:p>
          <a:p>
            <a:endParaRPr lang="en-GB" b="1" dirty="0"/>
          </a:p>
          <a:p>
            <a:r>
              <a:rPr lang="en-GB" b="1" dirty="0"/>
              <a:t>Definitions </a:t>
            </a:r>
            <a:endParaRPr lang="en-GB" noProof="0" dirty="0"/>
          </a:p>
          <a:p>
            <a:r>
              <a:rPr lang="en-GB" dirty="0"/>
              <a:t>  </a:t>
            </a:r>
            <a:r>
              <a:rPr lang="en-GB" b="1" dirty="0"/>
              <a:t>Microservices </a:t>
            </a:r>
            <a:r>
              <a:rPr lang="en-GB" dirty="0"/>
              <a:t>A variation of the service-oriented architecture in which an application is designed and developed as a set of small, loosely coupled services, each running in its own process and using lightweight mechanisms to communicate. </a:t>
            </a:r>
            <a:endParaRPr lang="en-GB" noProof="0" dirty="0">
              <a:effectLst/>
            </a:endParaRPr>
          </a:p>
          <a:p>
            <a:r>
              <a:rPr lang="en-GB" dirty="0"/>
              <a:t>  </a:t>
            </a:r>
            <a:r>
              <a:rPr lang="en-GB" b="1" dirty="0"/>
              <a:t>Containerization </a:t>
            </a:r>
            <a:r>
              <a:rPr lang="en-GB" dirty="0"/>
              <a:t>The technique of packaging software into standardized lightweight, stand-alone, executable units for development, shipment, and deployment. </a:t>
            </a:r>
            <a:endParaRPr lang="en-GB" noProof="0" dirty="0">
              <a:effectLst/>
            </a:endParaRPr>
          </a:p>
          <a:p>
            <a:endParaRPr lang="en-GB" dirty="0"/>
          </a:p>
          <a:p>
            <a:r>
              <a:rPr lang="en-GB" dirty="0"/>
              <a:t>The benefits of loosely coupled information system architecture include: </a:t>
            </a:r>
          </a:p>
          <a:p>
            <a:endParaRPr lang="en-GB" noProof="0" dirty="0">
              <a:effectLst/>
            </a:endParaRPr>
          </a:p>
          <a:p>
            <a:pPr lvl="1"/>
            <a:r>
              <a:rPr lang="en-GB" dirty="0"/>
              <a:t>  It facilitates faster development and more frequent changes. </a:t>
            </a:r>
            <a:endParaRPr lang="en-GB" noProof="0" dirty="0">
              <a:effectLst/>
            </a:endParaRPr>
          </a:p>
          <a:p>
            <a:pPr lvl="1"/>
            <a:r>
              <a:rPr lang="en-GB" dirty="0"/>
              <a:t>  It enables evolutionary architecture. </a:t>
            </a:r>
            <a:endParaRPr lang="en-GB" noProof="0" dirty="0">
              <a:effectLst/>
            </a:endParaRPr>
          </a:p>
          <a:p>
            <a:pPr lvl="1"/>
            <a:r>
              <a:rPr lang="en-GB" dirty="0"/>
              <a:t>  It is more efficient, and leads to less work being needed on redesigning and redeveloping a product or service. </a:t>
            </a:r>
            <a:endParaRPr lang="en-GB" noProof="0" dirty="0">
              <a:effectLst/>
            </a:endParaRPr>
          </a:p>
          <a:p>
            <a:pPr lvl="1"/>
            <a:r>
              <a:rPr lang="en-GB" dirty="0"/>
              <a:t>  It enables a switch from a team structure focused on components to a product- or feature-based team structure.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177</a:t>
            </a:fld>
            <a:endParaRPr lang="sv-SE" dirty="0"/>
          </a:p>
        </p:txBody>
      </p:sp>
    </p:spTree>
    <p:extLst>
      <p:ext uri="{BB962C8B-B14F-4D97-AF65-F5344CB8AC3E}">
        <p14:creationId xmlns:p14="http://schemas.microsoft.com/office/powerpoint/2010/main" val="159875524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4.2.2 Loosely coupled information system architecture (continued)</a:t>
            </a:r>
          </a:p>
          <a:p>
            <a:pPr defTabSz="473934">
              <a:defRPr/>
            </a:pPr>
            <a:endParaRPr lang="en-GB" b="1" dirty="0"/>
          </a:p>
          <a:p>
            <a:pPr defTabSz="473934">
              <a:defRPr/>
            </a:pPr>
            <a:r>
              <a:rPr lang="en-GB" dirty="0"/>
              <a:t>Table 4.6 Outlines those practices for which loosely coupled information system architecture is relevant.</a:t>
            </a:r>
            <a:endParaRPr lang="en-GB" b="0"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178</a:t>
            </a:fld>
            <a:endParaRPr lang="sv-SE" dirty="0"/>
          </a:p>
        </p:txBody>
      </p:sp>
    </p:spTree>
    <p:extLst>
      <p:ext uri="{BB962C8B-B14F-4D97-AF65-F5344CB8AC3E}">
        <p14:creationId xmlns:p14="http://schemas.microsoft.com/office/powerpoint/2010/main" val="424277545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4.2.3 Reviews </a:t>
            </a:r>
            <a:endParaRPr lang="en-GB" b="1" noProof="0" dirty="0"/>
          </a:p>
          <a:p>
            <a:r>
              <a:rPr lang="en-GB" dirty="0"/>
              <a:t>Progressing iteratively with feedback implies having regular reviews of the achievements, to identify lessons to be learned and correct the course of actions if necessary. However, these reviews should not slow down progress or introduce excessive controls. </a:t>
            </a:r>
            <a:endParaRPr lang="en-GB" noProof="0" dirty="0"/>
          </a:p>
          <a:p>
            <a:endParaRPr lang="en-GB" noProof="0" dirty="0"/>
          </a:p>
          <a:p>
            <a:r>
              <a:rPr lang="en-GB" b="1" dirty="0"/>
              <a:t>4.2.3.1 Retrospectives </a:t>
            </a:r>
            <a:endParaRPr lang="en-GB" noProof="0" dirty="0"/>
          </a:p>
          <a:p>
            <a:r>
              <a:rPr lang="en-GB" dirty="0"/>
              <a:t>In Agile software development, a retrospective is a meeting held by a team at the end of an iteration (or ‘sprint’) or project to discuss what went well, what could be improved, and how to benefit from the findings in the future. This fast and frequent feedback contributes to fast development. </a:t>
            </a:r>
            <a:endParaRPr lang="en-GB" noProof="0" dirty="0"/>
          </a:p>
          <a:p>
            <a:r>
              <a:rPr lang="en-GB" dirty="0"/>
              <a:t>Retrospectives can be applied to a broad range of scenarios, and are useful in any area that needs continual improvement. To be effective, they should be scheduled regularly and a facilitator should be assigned to smooth the contributions of participants. Actions, which are input for continual improvement, should be identified, and responsibilities should be delegated.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179</a:t>
            </a:fld>
            <a:endParaRPr lang="sv-SE" dirty="0"/>
          </a:p>
        </p:txBody>
      </p:sp>
    </p:spTree>
    <p:extLst>
      <p:ext uri="{BB962C8B-B14F-4D97-AF65-F5344CB8AC3E}">
        <p14:creationId xmlns:p14="http://schemas.microsoft.com/office/powerpoint/2010/main" val="3918520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3350" y="762000"/>
            <a:ext cx="6837363" cy="3846513"/>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18</a:t>
            </a:fld>
            <a:endParaRPr lang="en-US" dirty="0"/>
          </a:p>
        </p:txBody>
      </p:sp>
    </p:spTree>
    <p:extLst>
      <p:ext uri="{BB962C8B-B14F-4D97-AF65-F5344CB8AC3E}">
        <p14:creationId xmlns:p14="http://schemas.microsoft.com/office/powerpoint/2010/main" val="404155133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4.2.3.1 Retrospectives (continued)</a:t>
            </a:r>
            <a:endParaRPr lang="en-GB" noProof="0" dirty="0"/>
          </a:p>
          <a:p>
            <a:endParaRPr lang="sv-SE" dirty="0"/>
          </a:p>
          <a:p>
            <a:pPr defTabSz="473934">
              <a:defRPr/>
            </a:pPr>
            <a:r>
              <a:rPr lang="en-GB" dirty="0"/>
              <a:t>Table 4.7 Outlines the practices for which retrospectives are most relevant</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180</a:t>
            </a:fld>
            <a:endParaRPr lang="sv-SE" dirty="0"/>
          </a:p>
        </p:txBody>
      </p:sp>
    </p:spTree>
    <p:extLst>
      <p:ext uri="{BB962C8B-B14F-4D97-AF65-F5344CB8AC3E}">
        <p14:creationId xmlns:p14="http://schemas.microsoft.com/office/powerpoint/2010/main" val="385822661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4.2.3.2 Blameless post-mortems </a:t>
            </a:r>
            <a:endParaRPr lang="en-GB" noProof="0" dirty="0"/>
          </a:p>
          <a:p>
            <a:r>
              <a:rPr lang="en-GB" dirty="0"/>
              <a:t>Digital technology has increasingly significant social and economic consequences, particularly in HVIT environments. It is therefore increasingly important to prevent incidents. However, complex systems are inherently hazardous: despite all efforts, they will fail. It is therefore also increasingly important to learn from failure. </a:t>
            </a:r>
            <a:endParaRPr lang="en-GB" noProof="0" dirty="0"/>
          </a:p>
          <a:p>
            <a:endParaRPr lang="en-GB" dirty="0"/>
          </a:p>
          <a:p>
            <a:r>
              <a:rPr lang="en-GB" dirty="0"/>
              <a:t>A post-mortem is a formal record of an incident in terms of its impact, resolution/mitigation efforts, causes, and measures to prevent recurrence. The quality of a post-mortem is better when the participants feel able to share their knowledge and options without fear for their reputation and position. This is why it is crucial to focus on what, rather than who, caused an incident. This blameless culture originated in the healthcare and airline industries, where lives are at risk. Blameless post- mortems are strongly related to safety culture and </a:t>
            </a:r>
            <a:r>
              <a:rPr lang="en-GB"/>
              <a:t>psychological safety.</a:t>
            </a:r>
            <a:endParaRPr lang="en-GB" noProof="0" dirty="0"/>
          </a:p>
          <a:p>
            <a:r>
              <a:rPr lang="en-GB" b="1" dirty="0"/>
              <a:t>Definition: Blameless post-mortem </a:t>
            </a:r>
            <a:endParaRPr lang="en-GB" noProof="0" dirty="0"/>
          </a:p>
          <a:p>
            <a:r>
              <a:rPr lang="en-GB" dirty="0"/>
              <a:t>A non-judgemental description and analysis of the circumstances and events that preceded an incident.</a:t>
            </a:r>
          </a:p>
          <a:p>
            <a:endParaRPr lang="en-GB" dirty="0"/>
          </a:p>
          <a:p>
            <a:r>
              <a:rPr lang="en-GB" dirty="0"/>
              <a:t>Post-mortems are not only useful for the people involved in the incident, but should be shared with and read by others who may benefit from the results. It is also important to share the findings with the broader community, including consumers, as transparency and vulnerability establish trust and help to co-create value. </a:t>
            </a:r>
            <a:endParaRPr lang="en-GB" noProof="0" dirty="0"/>
          </a:p>
          <a:p>
            <a:r>
              <a:rPr lang="en-GB" dirty="0"/>
              <a:t>Good behaviours relevant to post-mortems include: </a:t>
            </a:r>
            <a:endParaRPr lang="en-GB" noProof="0" dirty="0"/>
          </a:p>
          <a:p>
            <a:r>
              <a:rPr lang="en-GB" dirty="0"/>
              <a:t>  conducting post-mortems as part of ‘business as usual’, not as exceptions </a:t>
            </a:r>
            <a:endParaRPr lang="en-GB" noProof="0" dirty="0">
              <a:effectLst/>
            </a:endParaRPr>
          </a:p>
          <a:p>
            <a:r>
              <a:rPr lang="en-GB" dirty="0"/>
              <a:t>  focusing on what caused an incident, not who </a:t>
            </a:r>
            <a:endParaRPr lang="en-GB" noProof="0" dirty="0">
              <a:effectLst/>
            </a:endParaRPr>
          </a:p>
          <a:p>
            <a:r>
              <a:rPr lang="en-GB" dirty="0"/>
              <a:t>  sharing results broadly and transparently in order to learn and foster trust.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181</a:t>
            </a:fld>
            <a:endParaRPr lang="sv-SE" dirty="0"/>
          </a:p>
        </p:txBody>
      </p:sp>
    </p:spTree>
    <p:extLst>
      <p:ext uri="{BB962C8B-B14F-4D97-AF65-F5344CB8AC3E}">
        <p14:creationId xmlns:p14="http://schemas.microsoft.com/office/powerpoint/2010/main" val="38317909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4.2.3.2 Blameless post-mortems (continued)</a:t>
            </a:r>
            <a:endParaRPr lang="en-GB" dirty="0"/>
          </a:p>
          <a:p>
            <a:endParaRPr lang="en-GB" dirty="0"/>
          </a:p>
          <a:p>
            <a:pPr defTabSz="473934">
              <a:defRPr/>
            </a:pPr>
            <a:r>
              <a:rPr lang="en-GB" dirty="0"/>
              <a:t>Table 4.8 outlines the practices for which blameless post-mortems are relevant.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182</a:t>
            </a:fld>
            <a:endParaRPr lang="sv-SE" dirty="0"/>
          </a:p>
        </p:txBody>
      </p:sp>
    </p:spTree>
    <p:extLst>
      <p:ext uri="{BB962C8B-B14F-4D97-AF65-F5344CB8AC3E}">
        <p14:creationId xmlns:p14="http://schemas.microsoft.com/office/powerpoint/2010/main" val="361381018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4.2.3.2 Blameless post-mortems (continued)</a:t>
            </a:r>
            <a:endParaRPr lang="en-GB" dirty="0"/>
          </a:p>
          <a:p>
            <a:endParaRPr lang="en-GB" dirty="0"/>
          </a:p>
          <a:p>
            <a:pPr defTabSz="473934">
              <a:defRPr/>
            </a:pPr>
            <a:r>
              <a:rPr lang="en-GB" dirty="0"/>
              <a:t>Table 4.8 outlines the practices for which blameless post-mortems are relevant.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183</a:t>
            </a:fld>
            <a:endParaRPr lang="sv-SE" dirty="0"/>
          </a:p>
        </p:txBody>
      </p:sp>
    </p:spTree>
    <p:extLst>
      <p:ext uri="{BB962C8B-B14F-4D97-AF65-F5344CB8AC3E}">
        <p14:creationId xmlns:p14="http://schemas.microsoft.com/office/powerpoint/2010/main" val="163919074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4.2.4 Continual business analysis </a:t>
            </a:r>
            <a:endParaRPr lang="en-GB" b="1" noProof="0" dirty="0"/>
          </a:p>
          <a:p>
            <a:r>
              <a:rPr lang="en-GB" dirty="0"/>
              <a:t>Rapidly changing, unpredictable HVIT environments require continual adjustments in response to fluctuating market demand. This has implications for business analysis. </a:t>
            </a:r>
            <a:endParaRPr lang="en-GB" noProof="0" dirty="0"/>
          </a:p>
          <a:p>
            <a:endParaRPr lang="en-GB" noProof="0" dirty="0"/>
          </a:p>
          <a:p>
            <a:r>
              <a:rPr lang="en-GB" dirty="0"/>
              <a:t>When an investment decision has been made, it is crucial to verify any initial assumptions that were made about product or service specifications, characteristics, and features. Some providers ignore the need to interact with real users as soon as possible, and spend several months or even years on development before presenting their solution to customers and users. Often, when this approach is taken, some features of the product or service are unnecessary, some need significant readjustment, and others that would be highly valuable are missing. However, the organization’s resources and time have already been spent, and marketing opportunities are shrinking. </a:t>
            </a:r>
            <a:endParaRPr lang="en-GB" noProof="0" dirty="0"/>
          </a:p>
          <a:p>
            <a:endParaRPr lang="en-GB" dirty="0"/>
          </a:p>
          <a:p>
            <a:r>
              <a:rPr lang="en-GB" dirty="0"/>
              <a:t>A better way to develop is to implement feedback loops as early as possible. Proper feedback loops can provide valuable information about the direction in which the product or service should be developed. For a feedback loop to be useful, it is important to develop iteratively. A minimum viable approach could be used for this purpose. Figure 4.11 illustrates this concept. </a:t>
            </a:r>
            <a:endParaRPr lang="en-GB" noProof="0" dirty="0"/>
          </a:p>
          <a:p>
            <a:endParaRPr lang="en-GB" noProof="0" dirty="0"/>
          </a:p>
          <a:p>
            <a:r>
              <a:rPr lang="en-GB" dirty="0"/>
              <a:t>Figure 4.11 Faster value realization with an iterative approach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184</a:t>
            </a:fld>
            <a:endParaRPr lang="sv-SE" dirty="0"/>
          </a:p>
        </p:txBody>
      </p:sp>
    </p:spTree>
    <p:extLst>
      <p:ext uri="{BB962C8B-B14F-4D97-AF65-F5344CB8AC3E}">
        <p14:creationId xmlns:p14="http://schemas.microsoft.com/office/powerpoint/2010/main" val="54534140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4.2.4 Continual business analysis (continued)</a:t>
            </a:r>
            <a:endParaRPr lang="en-GB" dirty="0"/>
          </a:p>
          <a:p>
            <a:r>
              <a:rPr lang="en-GB" dirty="0"/>
              <a:t>In the past, requirements were always defined at the start of a project in formal discussions between the stakeholders and a business analyst who had been assigned a temporary, project-based task. These requirements would then become the basis for development activities. </a:t>
            </a:r>
            <a:endParaRPr lang="en-GB" noProof="0" dirty="0"/>
          </a:p>
          <a:p>
            <a:endParaRPr lang="en-GB" dirty="0"/>
          </a:p>
          <a:p>
            <a:r>
              <a:rPr lang="en-GB" dirty="0"/>
              <a:t>Increasingly, however, products are developed and improved based on feedback. The feedback can be reported by users or observed indirectly. Analysis and the specification of requirements happens on an ongoing basis. </a:t>
            </a:r>
          </a:p>
          <a:p>
            <a:endParaRPr lang="en-GB" dirty="0"/>
          </a:p>
          <a:p>
            <a:r>
              <a:rPr lang="en-GB" dirty="0"/>
              <a:t>Business analysis is often no longer performed by a dedicated business analyst; it is a role that can be fulfilled in combination with other roles. When this approach is used, further development can be challenging because the product’s architecture has already been established. Therefore, pre-development analysis should consider these future concerns and create a flexible architecture. Post-development analysis differs from pre-development in the sense that it is less focused on creating an architecture and more focused on working effectively within the system’s architectural constraints.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185</a:t>
            </a:fld>
            <a:endParaRPr lang="sv-SE" dirty="0"/>
          </a:p>
        </p:txBody>
      </p:sp>
    </p:spTree>
    <p:extLst>
      <p:ext uri="{BB962C8B-B14F-4D97-AF65-F5344CB8AC3E}">
        <p14:creationId xmlns:p14="http://schemas.microsoft.com/office/powerpoint/2010/main" val="211562456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4.2.4 Continual business analysis (continued)</a:t>
            </a:r>
          </a:p>
          <a:p>
            <a:pPr defTabSz="473934">
              <a:defRPr/>
            </a:pPr>
            <a:endParaRPr lang="en-GB" b="1" dirty="0"/>
          </a:p>
          <a:p>
            <a:pPr defTabSz="473934">
              <a:defRPr/>
            </a:pPr>
            <a:r>
              <a:rPr lang="en-GB" dirty="0"/>
              <a:t>Table 4.9 outlines the practices for which continual business analysis is relevant</a:t>
            </a:r>
            <a:endParaRPr lang="en-GB" b="0"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186</a:t>
            </a:fld>
            <a:endParaRPr lang="sv-SE" dirty="0"/>
          </a:p>
        </p:txBody>
      </p:sp>
    </p:spTree>
    <p:extLst>
      <p:ext uri="{BB962C8B-B14F-4D97-AF65-F5344CB8AC3E}">
        <p14:creationId xmlns:p14="http://schemas.microsoft.com/office/powerpoint/2010/main" val="313291072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4.2.4 Continual business analysis (continued)</a:t>
            </a:r>
          </a:p>
          <a:p>
            <a:pPr defTabSz="473934">
              <a:defRPr/>
            </a:pPr>
            <a:endParaRPr lang="en-GB" b="1" dirty="0"/>
          </a:p>
          <a:p>
            <a:pPr defTabSz="473934">
              <a:defRPr/>
            </a:pPr>
            <a:r>
              <a:rPr lang="en-GB" dirty="0"/>
              <a:t>Table 4.9 outlines the practices for which continual business analysis is relevant</a:t>
            </a:r>
            <a:endParaRPr lang="en-GB" b="0"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187</a:t>
            </a:fld>
            <a:endParaRPr lang="sv-SE" dirty="0"/>
          </a:p>
        </p:txBody>
      </p:sp>
    </p:spTree>
    <p:extLst>
      <p:ext uri="{BB962C8B-B14F-4D97-AF65-F5344CB8AC3E}">
        <p14:creationId xmlns:p14="http://schemas.microsoft.com/office/powerpoint/2010/main" val="39943359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4.2.5 Continuous integration, continuous delivery, and continuous deployment </a:t>
            </a:r>
            <a:endParaRPr lang="en-GB" b="1" noProof="0" dirty="0"/>
          </a:p>
          <a:p>
            <a:r>
              <a:rPr lang="en-GB" dirty="0"/>
              <a:t>Continuous integration, continuous delivery, and continuous deployment (CI/CD) are descriptive terms for a collection of practices primarily associated with software engineering, which are central to the philosophy of Lean and Agile software development. The adoption of these practices has grown rapidly, and it is important to understand the defining characteristics of CI/CD and the wider context of evolving system development practices when implementing services that are underpinned by software development. </a:t>
            </a:r>
            <a:endParaRPr lang="en-GB" noProof="0" dirty="0"/>
          </a:p>
          <a:p>
            <a:endParaRPr lang="en-GB" noProof="0" dirty="0"/>
          </a:p>
          <a:p>
            <a:r>
              <a:rPr lang="en-GB" b="1" dirty="0"/>
              <a:t>Definitions </a:t>
            </a:r>
            <a:endParaRPr lang="en-GB" noProof="0" dirty="0"/>
          </a:p>
          <a:p>
            <a:r>
              <a:rPr lang="en-GB" dirty="0"/>
              <a:t>  </a:t>
            </a:r>
            <a:r>
              <a:rPr lang="en-GB" b="1" dirty="0"/>
              <a:t>Continuous integration </a:t>
            </a:r>
            <a:r>
              <a:rPr lang="en-GB" dirty="0"/>
              <a:t>Integrating, building, and testing code within the software development environment. </a:t>
            </a:r>
            <a:endParaRPr lang="en-GB" noProof="0" dirty="0">
              <a:effectLst/>
            </a:endParaRPr>
          </a:p>
          <a:p>
            <a:r>
              <a:rPr lang="en-GB" dirty="0"/>
              <a:t>  </a:t>
            </a:r>
            <a:r>
              <a:rPr lang="en-GB" b="1" dirty="0"/>
              <a:t>Continuous delivery </a:t>
            </a:r>
            <a:r>
              <a:rPr lang="en-GB" dirty="0"/>
              <a:t>Means that built software can be released to production at any time. Frequent deployments are possible, but deployment decisions are taken case by case, usually because organizations prefer a slower rate of deployment. </a:t>
            </a:r>
            <a:endParaRPr lang="en-GB" noProof="0" dirty="0">
              <a:effectLst/>
            </a:endParaRPr>
          </a:p>
          <a:p>
            <a:r>
              <a:rPr lang="en-GB" dirty="0"/>
              <a:t>  </a:t>
            </a:r>
            <a:r>
              <a:rPr lang="en-GB" b="1" dirty="0"/>
              <a:t>Continuous deployment </a:t>
            </a:r>
            <a:r>
              <a:rPr lang="en-GB" dirty="0"/>
              <a:t>Changes go through the pipeline and are automatically put into the production environment, enabling multiple production deployments per day. Continuous deployment relies on continuous delivery.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188</a:t>
            </a:fld>
            <a:endParaRPr lang="sv-SE" dirty="0"/>
          </a:p>
        </p:txBody>
      </p:sp>
    </p:spTree>
    <p:extLst>
      <p:ext uri="{BB962C8B-B14F-4D97-AF65-F5344CB8AC3E}">
        <p14:creationId xmlns:p14="http://schemas.microsoft.com/office/powerpoint/2010/main" val="148628529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b="1" dirty="0"/>
              <a:t>4.2.5 Continuous integration, continuous delivery, and continuous deployment (continued)</a:t>
            </a:r>
            <a:endParaRPr lang="en-GB" dirty="0"/>
          </a:p>
          <a:p>
            <a:r>
              <a:rPr lang="en-GB" dirty="0"/>
              <a:t>CI/CD contributes to fast development and, because the deployments are more reliable, to resilient operations. </a:t>
            </a:r>
            <a:endParaRPr lang="en-GB" noProof="0" dirty="0">
              <a:effectLst/>
            </a:endParaRPr>
          </a:p>
          <a:p>
            <a:endParaRPr lang="en-GB" dirty="0"/>
          </a:p>
          <a:p>
            <a:r>
              <a:rPr lang="en-GB" dirty="0"/>
              <a:t>Continuous integration is the automation achieved in the build and code testing process each time the code is committed, which results in changes to version control. Continuous integration promotes the practice of code sharing in the software development community by merging changes into a centrally shared code repository. The code commit triggers the automated-build functionality to extract the latest code commit from the shared version control repository and build, test, and validate the full master branch (that is, the trunk). </a:t>
            </a:r>
            <a:endParaRPr lang="en-GB" noProof="0" dirty="0">
              <a:effectLst/>
            </a:endParaRPr>
          </a:p>
          <a:p>
            <a:endParaRPr lang="en-GB" dirty="0"/>
          </a:p>
          <a:p>
            <a:r>
              <a:rPr lang="en-GB" dirty="0"/>
              <a:t>Continuous integration emerged as a practice because of the isolated nature of software development, whereby developers require constant integration points between their changes and the rest of the development team’s code base. Long waiting cycles cause merge conflicts, bugs with difficult resolution paths, diverging code strategies, and duplicated efforts. </a:t>
            </a:r>
            <a:endParaRPr lang="en-GB" noProof="0" dirty="0">
              <a:effectLst/>
            </a:endParaRPr>
          </a:p>
          <a:p>
            <a:endParaRPr lang="en-GB" dirty="0"/>
          </a:p>
          <a:p>
            <a:r>
              <a:rPr lang="en-GB" dirty="0"/>
              <a:t>One of the main aims of continuous integration is to keep the master branch free of exceptions and errors. Software development teams can establish branch policies to ensure that the master branch meets certain pre-agreed and pre-authorized quality criteria.</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189</a:t>
            </a:fld>
            <a:endParaRPr lang="sv-SE" dirty="0"/>
          </a:p>
        </p:txBody>
      </p:sp>
    </p:spTree>
    <p:extLst>
      <p:ext uri="{BB962C8B-B14F-4D97-AF65-F5344CB8AC3E}">
        <p14:creationId xmlns:p14="http://schemas.microsoft.com/office/powerpoint/2010/main" val="348949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4938" y="776288"/>
            <a:ext cx="6834187" cy="3844925"/>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19</a:t>
            </a:fld>
            <a:endParaRPr lang="en-US" dirty="0"/>
          </a:p>
        </p:txBody>
      </p:sp>
    </p:spTree>
    <p:extLst>
      <p:ext uri="{BB962C8B-B14F-4D97-AF65-F5344CB8AC3E}">
        <p14:creationId xmlns:p14="http://schemas.microsoft.com/office/powerpoint/2010/main" val="152531207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b="1" dirty="0"/>
              <a:t>4.2.5 Continuous integration, continuous delivery, and continuous deployment (continued)</a:t>
            </a:r>
            <a:endParaRPr lang="en-GB" dirty="0"/>
          </a:p>
          <a:p>
            <a:r>
              <a:rPr lang="en-GB" dirty="0"/>
              <a:t>Continuous delivery is focused on the process of building and testing new releases and promoting them to the production environment. This requires staging environments, which become part of a release pipeline to automate infrastructure provisioning and the deployment of new releases. </a:t>
            </a:r>
            <a:endParaRPr lang="en-GB" noProof="0" dirty="0">
              <a:effectLst/>
            </a:endParaRPr>
          </a:p>
          <a:p>
            <a:endParaRPr lang="en-GB" dirty="0"/>
          </a:p>
          <a:p>
            <a:r>
              <a:rPr lang="en-GB" dirty="0"/>
              <a:t>Continuous delivery is a Lean practice; its goal is to keep an incident-free production environment running well. This is achieved by discovering the shortest path from the availability of new code in the version control repository to packaging management for deployment purposes. </a:t>
            </a:r>
            <a:endParaRPr lang="en-GB" noProof="0" dirty="0">
              <a:effectLst/>
            </a:endParaRPr>
          </a:p>
          <a:p>
            <a:endParaRPr lang="en-GB" dirty="0"/>
          </a:p>
          <a:p>
            <a:r>
              <a:rPr lang="en-GB" dirty="0"/>
              <a:t>Continuous delivery relies on the concept of progressive deployment rings for a deployment model. The first deployment ring is often a ‘canary release’ in a production environment that is accessible to the organization’s internal IT team or other relevant groups of internal users. Consecutive deployment rings welcome wider user populations. Those subsequent deployment rings may require an approval point by a key decision-maker. If an organization uses these rings for deployment, it usually follows the same approach for release management. </a:t>
            </a:r>
            <a:endParaRPr lang="en-GB" noProof="0" dirty="0">
              <a:effectLst/>
            </a:endParaRPr>
          </a:p>
          <a:p>
            <a:endParaRPr lang="en-GB" dirty="0"/>
          </a:p>
          <a:p>
            <a:r>
              <a:rPr lang="en-GB" dirty="0"/>
              <a:t>Another deployment model uses the concept of ‘blue/green deployment’, whereby the existing version keeps running in one production environment (known as ‘blue’) while a new version is deployed to an identical ‘green’ environment. Typically, load balancing is used to redirect a limited number of users to the ‘green’ version. If an incident occurs, traffic can be re-routed to the ‘blue’ version. Otherwise the ‘green’ environment becomes the default one and the ‘blue’ environment is used for the next deployment.</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190</a:t>
            </a:fld>
            <a:endParaRPr lang="sv-SE" dirty="0"/>
          </a:p>
        </p:txBody>
      </p:sp>
    </p:spTree>
    <p:extLst>
      <p:ext uri="{BB962C8B-B14F-4D97-AF65-F5344CB8AC3E}">
        <p14:creationId xmlns:p14="http://schemas.microsoft.com/office/powerpoint/2010/main" val="41051438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4.2.5 Continuous integration, continuous delivery, and continuous deployment (continued)</a:t>
            </a:r>
            <a:endParaRPr lang="en-GB" b="1" noProof="0" dirty="0"/>
          </a:p>
          <a:p>
            <a:endParaRPr lang="en-GB" dirty="0"/>
          </a:p>
          <a:p>
            <a:r>
              <a:rPr lang="en-GB" dirty="0"/>
              <a:t>Table 4.10 outlines the practices for which CI/CD are most relevant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191</a:t>
            </a:fld>
            <a:endParaRPr lang="sv-SE" dirty="0"/>
          </a:p>
        </p:txBody>
      </p:sp>
    </p:spTree>
    <p:extLst>
      <p:ext uri="{BB962C8B-B14F-4D97-AF65-F5344CB8AC3E}">
        <p14:creationId xmlns:p14="http://schemas.microsoft.com/office/powerpoint/2010/main" val="229775419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4.2.5 Continuous integration, continuous delivery, and continuous deployment (continued)</a:t>
            </a:r>
            <a:endParaRPr lang="en-GB" b="1" noProof="0" dirty="0"/>
          </a:p>
          <a:p>
            <a:endParaRPr lang="en-GB" dirty="0"/>
          </a:p>
          <a:p>
            <a:r>
              <a:rPr lang="en-GB" dirty="0"/>
              <a:t>Table 4.10 outlines the practices for which CI/CD are most relevant</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192</a:t>
            </a:fld>
            <a:endParaRPr lang="sv-SE" dirty="0"/>
          </a:p>
        </p:txBody>
      </p:sp>
    </p:spTree>
    <p:extLst>
      <p:ext uri="{BB962C8B-B14F-4D97-AF65-F5344CB8AC3E}">
        <p14:creationId xmlns:p14="http://schemas.microsoft.com/office/powerpoint/2010/main" val="37456958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4.2.6 Continuous testing </a:t>
            </a:r>
            <a:endParaRPr lang="en-GB" dirty="0"/>
          </a:p>
          <a:p>
            <a:pPr defTabSz="473934">
              <a:defRPr/>
            </a:pPr>
            <a:r>
              <a:rPr lang="en-GB" dirty="0"/>
              <a:t>To achieve continuous testing, a number of principles should be in place, including: </a:t>
            </a:r>
          </a:p>
          <a:p>
            <a:endParaRPr lang="en-GB" dirty="0"/>
          </a:p>
          <a:p>
            <a:r>
              <a:rPr lang="en-GB" dirty="0"/>
              <a:t>  Tests should be written at the lowest level possible. </a:t>
            </a:r>
            <a:endParaRPr lang="en-GB" dirty="0">
              <a:effectLst/>
            </a:endParaRPr>
          </a:p>
          <a:p>
            <a:r>
              <a:rPr lang="en-GB" dirty="0"/>
              <a:t>  Tests with the fewest external dependencies should be favoured. </a:t>
            </a:r>
            <a:endParaRPr lang="en-GB" dirty="0">
              <a:effectLst/>
            </a:endParaRPr>
          </a:p>
          <a:p>
            <a:r>
              <a:rPr lang="en-GB" dirty="0"/>
              <a:t>  Write once, run anywhere, including in the production system. </a:t>
            </a:r>
            <a:endParaRPr lang="en-GB" dirty="0">
              <a:effectLst/>
            </a:endParaRPr>
          </a:p>
          <a:p>
            <a:r>
              <a:rPr lang="en-GB" dirty="0"/>
              <a:t>  Products should be designed for testability. </a:t>
            </a:r>
            <a:endParaRPr lang="en-GB" dirty="0">
              <a:effectLst/>
            </a:endParaRPr>
          </a:p>
          <a:p>
            <a:r>
              <a:rPr lang="en-GB" dirty="0"/>
              <a:t>  Test code is product code; only reliable tests survive. </a:t>
            </a:r>
            <a:endParaRPr lang="en-GB" dirty="0">
              <a:effectLst/>
            </a:endParaRPr>
          </a:p>
          <a:p>
            <a:r>
              <a:rPr lang="en-GB" dirty="0"/>
              <a:t>  Testing infrastructure is a shared service. </a:t>
            </a:r>
            <a:endParaRPr lang="en-GB" dirty="0">
              <a:effectLst/>
            </a:endParaRPr>
          </a:p>
          <a:p>
            <a:r>
              <a:rPr lang="en-GB" dirty="0"/>
              <a:t>  Test ownership follows product ownership. </a:t>
            </a:r>
            <a:endParaRPr lang="en-GB" dirty="0">
              <a:effectLst/>
            </a:endParaRPr>
          </a:p>
          <a:p>
            <a:r>
              <a:rPr lang="en-GB" dirty="0"/>
              <a:t>  Fault injections and chaos engineering in production should be practised to test service resilience. </a:t>
            </a:r>
            <a:endParaRPr lang="en-GB" dirty="0">
              <a:effectLst/>
            </a:endParaRPr>
          </a:p>
          <a:p>
            <a:r>
              <a:rPr lang="en-GB" dirty="0"/>
              <a:t>  Unreliable tests should be eliminated.</a:t>
            </a:r>
            <a:br>
              <a:rPr lang="en-GB" dirty="0"/>
            </a:b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193</a:t>
            </a:fld>
            <a:endParaRPr lang="sv-SE" dirty="0"/>
          </a:p>
        </p:txBody>
      </p:sp>
    </p:spTree>
    <p:extLst>
      <p:ext uri="{BB962C8B-B14F-4D97-AF65-F5344CB8AC3E}">
        <p14:creationId xmlns:p14="http://schemas.microsoft.com/office/powerpoint/2010/main" val="59532543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defTabSz="473934">
              <a:defRPr/>
            </a:pPr>
            <a:r>
              <a:rPr lang="en-GB" b="1" dirty="0"/>
              <a:t>4.2.6 Continuous testing (continued)</a:t>
            </a:r>
            <a:endParaRPr lang="en-GB" b="1" noProof="0" dirty="0"/>
          </a:p>
          <a:p>
            <a:pPr defTabSz="473934">
              <a:defRPr/>
            </a:pPr>
            <a:r>
              <a:rPr lang="en-GB" dirty="0"/>
              <a:t>Software testing is not just about testing software that is developed and operational. Testing is something that should be conducted throughout the entire software development lifecycle. Table 4.11 outlines the different types of testing. </a:t>
            </a:r>
          </a:p>
          <a:p>
            <a:endParaRPr lang="en-GB" b="1" dirty="0"/>
          </a:p>
          <a:p>
            <a:r>
              <a:rPr lang="en-GB" b="1" dirty="0"/>
              <a:t>Testing ideas </a:t>
            </a:r>
            <a:endParaRPr lang="en-GB" b="1" dirty="0">
              <a:effectLst/>
            </a:endParaRPr>
          </a:p>
          <a:p>
            <a:r>
              <a:rPr lang="en-GB" dirty="0"/>
              <a:t>All software originates with an idea, often an attempt to solve a problem. Testing the idea helps to determine its quality from a customer perspective (based on customer wants and needs) and a business perspective (based on the effects on metrics, including growth, revenue, conversion, and user base). </a:t>
            </a:r>
            <a:endParaRPr lang="en-GB" dirty="0">
              <a:effectLst/>
            </a:endParaRPr>
          </a:p>
          <a:p>
            <a:endParaRPr lang="en-GB" b="1" dirty="0"/>
          </a:p>
          <a:p>
            <a:r>
              <a:rPr lang="en-GB" b="1" dirty="0"/>
              <a:t>Testing the artefacts </a:t>
            </a:r>
            <a:endParaRPr lang="en-GB" b="1" dirty="0">
              <a:effectLst/>
            </a:endParaRPr>
          </a:p>
          <a:p>
            <a:r>
              <a:rPr lang="en-GB" dirty="0"/>
              <a:t>Artefacts, such as epics, user stories, acceptance criteria, data flow diagrams, and process flow diagrams, should be tested. Inspecting the information within the artefacts can help to identify ambiguities, assumptions, and information relating to risks and variables. This information can be used as feedback to help review and improve the artefacts. </a:t>
            </a:r>
            <a:endParaRPr lang="en-GB" dirty="0">
              <a:effectLst/>
            </a:endParaRPr>
          </a:p>
          <a:p>
            <a:endParaRPr lang="en-GB" b="1" dirty="0"/>
          </a:p>
          <a:p>
            <a:r>
              <a:rPr lang="en-GB" b="1" dirty="0"/>
              <a:t>Testing the user experience and user interface designs </a:t>
            </a:r>
            <a:endParaRPr lang="en-GB" b="1" dirty="0">
              <a:effectLst/>
            </a:endParaRPr>
          </a:p>
          <a:p>
            <a:r>
              <a:rPr lang="en-GB" dirty="0"/>
              <a:t>Artefacts are used for design activities, programming activities, and testing activities. The design activities produce more design artefacts than can be tested. Interfaces and experience are tested using relevant artefacts, and test results may affect other artefacts. </a:t>
            </a:r>
            <a:endParaRPr lang="en-GB" dirty="0">
              <a:effectLst/>
            </a:endParaRPr>
          </a:p>
          <a:p>
            <a:endParaRPr lang="en-GB" b="1" dirty="0"/>
          </a:p>
          <a:p>
            <a:r>
              <a:rPr lang="en-GB" b="1" dirty="0"/>
              <a:t>Testing the architecture and code designs </a:t>
            </a:r>
            <a:endParaRPr lang="en-GB" b="1" dirty="0">
              <a:effectLst/>
            </a:endParaRPr>
          </a:p>
          <a:p>
            <a:r>
              <a:rPr lang="en-GB" dirty="0"/>
              <a:t>When designing software architecture and discussing how to build it and new features, exploratory testing can enhance the designs and ideas. </a:t>
            </a:r>
            <a:endParaRPr lang="en-GB" dirty="0">
              <a:effectLst/>
            </a:endParaRPr>
          </a:p>
          <a:p>
            <a:endParaRPr lang="en-GB" b="1" dirty="0"/>
          </a:p>
          <a:p>
            <a:r>
              <a:rPr lang="en-GB" b="1" dirty="0"/>
              <a:t>Testing the code</a:t>
            </a:r>
            <a:r>
              <a:rPr lang="en-GB" dirty="0"/>
              <a:t> </a:t>
            </a:r>
            <a:endParaRPr lang="en-GB" dirty="0">
              <a:effectLst/>
            </a:endParaRPr>
          </a:p>
          <a:p>
            <a:r>
              <a:rPr lang="en-GB" dirty="0"/>
              <a:t>Code reviews are an important part of building a high-quality product. Anyone should be able to read the code and test it from different perspectives. Unit testing verifies that each unit of the software performs as it should. Unit tests are often automated. It is important to note that this is the first point within the software development lifecycle where there should be something tangible to measure against. </a:t>
            </a:r>
            <a:endParaRPr lang="en-GB" dirty="0">
              <a:effectLst/>
            </a:endParaRPr>
          </a:p>
          <a:p>
            <a:endParaRPr lang="en-GB" b="1" dirty="0"/>
          </a:p>
          <a:p>
            <a:r>
              <a:rPr lang="en-GB" b="1" dirty="0"/>
              <a:t>Testing the operational software </a:t>
            </a:r>
            <a:endParaRPr lang="en-GB" b="1" dirty="0">
              <a:effectLst/>
            </a:endParaRPr>
          </a:p>
          <a:p>
            <a:r>
              <a:rPr lang="en-GB" dirty="0"/>
              <a:t>Testing the operational software is the most common activity that is associated with testing. Many Agile teams include ‘testing’ as a status within their workflow after development. However, testing should not be a status in a workflow; it should be a series of structured activities conducted throughout the software development lifecycle. </a:t>
            </a:r>
            <a:endParaRPr lang="en-GB" dirty="0">
              <a:effectLst/>
            </a:endParaRPr>
          </a:p>
          <a:p>
            <a:endParaRPr lang="en-GB" b="1" dirty="0"/>
          </a:p>
          <a:p>
            <a:r>
              <a:rPr lang="en-GB" b="1" dirty="0"/>
              <a:t>Testing in different environments </a:t>
            </a:r>
            <a:endParaRPr lang="en-GB" b="1" dirty="0">
              <a:effectLst/>
            </a:endParaRPr>
          </a:p>
          <a:p>
            <a:r>
              <a:rPr lang="en-GB" dirty="0"/>
              <a:t>When it comes to test environments, a risk-based approach may be appropriate. There are many risks that can be tested for. Some of these cannot be tested for in a development environment. For others, a stringently integrated environment is needed for testing. Some risks can only be tested for in the real production environment. </a:t>
            </a:r>
            <a:endParaRPr lang="en-GB" dirty="0">
              <a:effectLst/>
            </a:endParaRPr>
          </a:p>
          <a:p>
            <a:endParaRPr lang="en-GB" b="1" dirty="0"/>
          </a:p>
          <a:p>
            <a:r>
              <a:rPr lang="en-GB" b="1" dirty="0"/>
              <a:t>Testing the release pipelines </a:t>
            </a:r>
            <a:endParaRPr lang="en-GB" b="1" dirty="0">
              <a:effectLst/>
            </a:endParaRPr>
          </a:p>
          <a:p>
            <a:r>
              <a:rPr lang="en-GB" dirty="0"/>
              <a:t>Pipeline processes can be tested, and teams often do so implicitly in order to enhance their pipelines to be as efficient and fast as possible. This requires a good understanding of the structure behind pipeline testing. </a:t>
            </a:r>
            <a:endParaRPr lang="en-GB" dirty="0">
              <a:effectLst/>
            </a:endParaRPr>
          </a:p>
          <a:p>
            <a:endParaRPr lang="en-GB" b="1" dirty="0"/>
          </a:p>
          <a:p>
            <a:r>
              <a:rPr lang="en-GB" b="1" dirty="0"/>
              <a:t>Testing the system in production </a:t>
            </a:r>
            <a:endParaRPr lang="en-GB" b="1" dirty="0">
              <a:effectLst/>
            </a:endParaRPr>
          </a:p>
          <a:p>
            <a:r>
              <a:rPr lang="en-GB" dirty="0"/>
              <a:t>Some risks must be tested for in the production environment, such as performance risks (particularly user load and user stress risks), user acceptance testing (where users use the system as they would the live software), and observability risks (to test the effectiveness of observability solutions and implementations). </a:t>
            </a:r>
            <a:endParaRPr lang="en-GB" dirty="0">
              <a:effectLst/>
            </a:endParaRPr>
          </a:p>
          <a:p>
            <a:endParaRPr lang="en-GB" dirty="0"/>
          </a:p>
          <a:p>
            <a:r>
              <a:rPr lang="en-GB" dirty="0"/>
              <a:t>When testing in production, the aim should be to minimize the risk of testing affecting the customers. Strategies to achieve this include: </a:t>
            </a:r>
            <a:endParaRPr lang="en-GB" dirty="0">
              <a:effectLst/>
            </a:endParaRPr>
          </a:p>
          <a:p>
            <a:r>
              <a:rPr lang="en-GB" dirty="0"/>
              <a:t>  </a:t>
            </a:r>
            <a:r>
              <a:rPr lang="en-GB" b="1" dirty="0"/>
              <a:t>Canary releases </a:t>
            </a:r>
            <a:r>
              <a:rPr lang="en-GB" dirty="0"/>
              <a:t>The new feature is initially released to a small, targeted group of users, gradually increasing to all users. </a:t>
            </a:r>
            <a:endParaRPr lang="en-GB" dirty="0">
              <a:effectLst/>
            </a:endParaRPr>
          </a:p>
          <a:p>
            <a:r>
              <a:rPr lang="en-GB" dirty="0"/>
              <a:t>  </a:t>
            </a:r>
            <a:r>
              <a:rPr lang="en-GB" b="1" dirty="0"/>
              <a:t>Feature toggles </a:t>
            </a:r>
            <a:r>
              <a:rPr lang="en-GB" dirty="0"/>
              <a:t>Features can be hidden behind a feature flag, easily enabled or disabled by toggling the flag on or off. </a:t>
            </a:r>
            <a:endParaRPr lang="en-GB" dirty="0">
              <a:effectLst/>
            </a:endParaRPr>
          </a:p>
          <a:p>
            <a:r>
              <a:rPr lang="en-GB" dirty="0"/>
              <a:t>  </a:t>
            </a:r>
            <a:r>
              <a:rPr lang="en-GB" b="1" dirty="0"/>
              <a:t>Blue/Green deployments </a:t>
            </a:r>
            <a:r>
              <a:rPr lang="en-GB" dirty="0"/>
              <a:t>Two identical production environments run simultaneously (one ‘blue’ and one ‘green’), with only one of the environments being live, serving all production traffic, whereas the other is used for deployment of the new versions. </a:t>
            </a:r>
            <a:endParaRPr lang="en-GB" dirty="0">
              <a:effectLst/>
            </a:endParaRPr>
          </a:p>
          <a:p>
            <a:r>
              <a:rPr lang="en-GB" dirty="0"/>
              <a:t>  </a:t>
            </a:r>
            <a:r>
              <a:rPr lang="en-GB" b="1" dirty="0"/>
              <a:t>Automated roll-back strategies </a:t>
            </a:r>
            <a:r>
              <a:rPr lang="en-GB" dirty="0"/>
              <a:t>Automation tools can quickly revert the release to its previous version in the event of an incident. </a:t>
            </a:r>
            <a:endParaRPr lang="en-GB" dirty="0">
              <a:effectLst/>
            </a:endParaRPr>
          </a:p>
          <a:p>
            <a:endParaRPr lang="en-GB" b="1" dirty="0"/>
          </a:p>
          <a:p>
            <a:r>
              <a:rPr lang="en-GB" b="1" dirty="0"/>
              <a:t>Testing the services in production </a:t>
            </a:r>
            <a:endParaRPr lang="en-GB" b="1" dirty="0">
              <a:effectLst/>
            </a:endParaRPr>
          </a:p>
          <a:p>
            <a:r>
              <a:rPr lang="en-GB" dirty="0"/>
              <a:t>There are many services, activities, and technologies that are implemented for released production software, which can all be tested. </a:t>
            </a:r>
            <a:endParaRPr lang="en-GB" dirty="0">
              <a:effectLst/>
            </a:endParaRPr>
          </a:p>
          <a:p>
            <a:r>
              <a:rPr lang="en-GB" dirty="0"/>
              <a:t>From a service delivery perspective, it is important to test processes. For example, when testing whether a user can access support, it is important to ask, how easy is it for users to get support? What opportunities do users have within the software to do that?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194</a:t>
            </a:fld>
            <a:endParaRPr lang="sv-SE" dirty="0"/>
          </a:p>
        </p:txBody>
      </p:sp>
    </p:spTree>
    <p:extLst>
      <p:ext uri="{BB962C8B-B14F-4D97-AF65-F5344CB8AC3E}">
        <p14:creationId xmlns:p14="http://schemas.microsoft.com/office/powerpoint/2010/main" val="273049196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4.2.6 Continuous testing (continued)</a:t>
            </a:r>
            <a:endParaRPr lang="en-GB" dirty="0"/>
          </a:p>
          <a:p>
            <a:endParaRPr lang="en-GB" dirty="0"/>
          </a:p>
          <a:p>
            <a:pPr defTabSz="473934">
              <a:defRPr/>
            </a:pPr>
            <a:r>
              <a:rPr lang="en-GB" dirty="0"/>
              <a:t>Table 4.12 outlines the practices for which continuous testing is most relevant.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195</a:t>
            </a:fld>
            <a:endParaRPr lang="sv-SE" dirty="0"/>
          </a:p>
        </p:txBody>
      </p:sp>
    </p:spTree>
    <p:extLst>
      <p:ext uri="{BB962C8B-B14F-4D97-AF65-F5344CB8AC3E}">
        <p14:creationId xmlns:p14="http://schemas.microsoft.com/office/powerpoint/2010/main" val="272338880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4.2.6 Continuous testing (continued)</a:t>
            </a:r>
            <a:endParaRPr lang="en-GB" dirty="0"/>
          </a:p>
          <a:p>
            <a:endParaRPr lang="en-GB" dirty="0"/>
          </a:p>
          <a:p>
            <a:pPr defTabSz="473934">
              <a:defRPr/>
            </a:pPr>
            <a:r>
              <a:rPr lang="en-GB" dirty="0"/>
              <a:t>Table 4.12 outlines the practices for which continuous testing is most relevant.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196</a:t>
            </a:fld>
            <a:endParaRPr lang="sv-SE" dirty="0"/>
          </a:p>
        </p:txBody>
      </p:sp>
    </p:spTree>
    <p:extLst>
      <p:ext uri="{BB962C8B-B14F-4D97-AF65-F5344CB8AC3E}">
        <p14:creationId xmlns:p14="http://schemas.microsoft.com/office/powerpoint/2010/main" val="116759736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4.2.7 Kanban </a:t>
            </a:r>
          </a:p>
          <a:p>
            <a:endParaRPr lang="en-GB" b="1" noProof="0" dirty="0"/>
          </a:p>
          <a:p>
            <a:r>
              <a:rPr lang="en-GB" b="1" dirty="0"/>
              <a:t>Definition: Kanban </a:t>
            </a:r>
            <a:endParaRPr lang="en-GB" noProof="0" dirty="0"/>
          </a:p>
          <a:p>
            <a:r>
              <a:rPr lang="en-GB" dirty="0"/>
              <a:t>A Lean method based on a highly visualized pull-based workflow that manages and improves work across human systems by balancing demands with available capacity, and by improving the handling of system-level bottlenecks. </a:t>
            </a:r>
            <a:endParaRPr lang="en-GB" noProof="0" dirty="0"/>
          </a:p>
          <a:p>
            <a:endParaRPr lang="en-GB" dirty="0"/>
          </a:p>
          <a:p>
            <a:r>
              <a:rPr lang="en-GB" dirty="0"/>
              <a:t>Kanban is a set of principles, practices, and regular activities aimed at developing and managing a predictable, rhythmic, and constant flow of work. When applied properly, it can significantly accelerate the development of high-quality products and services. The pull-based triggering mechanism allows customers to pull work through the value stream. Pull-based working also has the advantage that work is not pushed onto people, burdening them unnecessarily and unproductively. This is particularly valuable in Lean teams, where overburden is a form of waste. </a:t>
            </a:r>
            <a:endParaRPr lang="en-GB" noProof="0" dirty="0"/>
          </a:p>
          <a:p>
            <a:endParaRPr lang="en-GB" dirty="0"/>
          </a:p>
          <a:p>
            <a:r>
              <a:rPr lang="en-GB" dirty="0"/>
              <a:t>The main practices of Kanban are: </a:t>
            </a:r>
            <a:endParaRPr lang="en-GB" noProof="0" dirty="0"/>
          </a:p>
          <a:p>
            <a:endParaRPr lang="en-GB" dirty="0"/>
          </a:p>
          <a:p>
            <a:r>
              <a:rPr lang="en-GB" dirty="0"/>
              <a:t>  visualizing work </a:t>
            </a:r>
            <a:endParaRPr lang="en-GB" noProof="0" dirty="0">
              <a:effectLst/>
            </a:endParaRPr>
          </a:p>
          <a:p>
            <a:r>
              <a:rPr lang="en-GB" dirty="0"/>
              <a:t>  limiting work in progress </a:t>
            </a:r>
            <a:endParaRPr lang="en-GB" noProof="0" dirty="0">
              <a:effectLst/>
            </a:endParaRPr>
          </a:p>
          <a:p>
            <a:r>
              <a:rPr lang="en-GB" dirty="0"/>
              <a:t>  managing flow </a:t>
            </a:r>
            <a:endParaRPr lang="en-GB" noProof="0" dirty="0">
              <a:effectLst/>
            </a:endParaRPr>
          </a:p>
          <a:p>
            <a:r>
              <a:rPr lang="en-GB" dirty="0"/>
              <a:t>  making process policies explicit </a:t>
            </a:r>
            <a:endParaRPr lang="en-GB" noProof="0" dirty="0">
              <a:effectLst/>
            </a:endParaRPr>
          </a:p>
          <a:p>
            <a:r>
              <a:rPr lang="en-GB" dirty="0"/>
              <a:t>  implementing feedback loops</a:t>
            </a:r>
          </a:p>
          <a:p>
            <a:r>
              <a:rPr lang="en-GB" dirty="0"/>
              <a:t>  improving collaboration </a:t>
            </a:r>
            <a:endParaRPr lang="en-GB" noProof="0" dirty="0">
              <a:effectLst/>
            </a:endParaRPr>
          </a:p>
          <a:p>
            <a:r>
              <a:rPr lang="en-GB" dirty="0"/>
              <a:t>  evolving experimentally.</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197</a:t>
            </a:fld>
            <a:endParaRPr lang="sv-SE" dirty="0"/>
          </a:p>
        </p:txBody>
      </p:sp>
    </p:spTree>
    <p:extLst>
      <p:ext uri="{BB962C8B-B14F-4D97-AF65-F5344CB8AC3E}">
        <p14:creationId xmlns:p14="http://schemas.microsoft.com/office/powerpoint/2010/main" val="223087113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4.2.7 Kanban (continued)</a:t>
            </a:r>
          </a:p>
          <a:p>
            <a:pPr defTabSz="473934">
              <a:defRPr/>
            </a:pPr>
            <a:r>
              <a:rPr lang="en-GB" dirty="0"/>
              <a:t>Sometimes organizations only use Kanban boards to visualize work in progress. While using a board is important, it is a limited application of Kanban. The power of Kanban relies upon holistic implementation and constant attention to the workflow. An example of a Kanban board is shown in Figure 4.15. </a:t>
            </a:r>
            <a:endParaRPr lang="en-GB" dirty="0">
              <a:effectLst/>
            </a:endParaRPr>
          </a:p>
          <a:p>
            <a:endParaRPr lang="en-GB" dirty="0"/>
          </a:p>
          <a:p>
            <a:r>
              <a:rPr lang="en-GB" dirty="0"/>
              <a:t>Figure 4.15 An example of a Kanban board </a:t>
            </a:r>
          </a:p>
          <a:p>
            <a:endParaRPr lang="en-GB" dirty="0"/>
          </a:p>
          <a:p>
            <a:r>
              <a:rPr lang="en-GB" dirty="0"/>
              <a:t>Kanban suggests a system of regular meetings that ensure effective communication. This system is often referred to as ‘Kanban cadences’. The frequency of cadences is specific to an organization and should be defined and adjusted case by case. The meetings are: </a:t>
            </a:r>
          </a:p>
          <a:p>
            <a:endParaRPr lang="en-GB" dirty="0"/>
          </a:p>
          <a:p>
            <a:r>
              <a:rPr lang="en-GB" dirty="0"/>
              <a:t>  strategy review </a:t>
            </a:r>
            <a:endParaRPr lang="en-GB" dirty="0">
              <a:effectLst/>
            </a:endParaRPr>
          </a:p>
          <a:p>
            <a:r>
              <a:rPr lang="en-GB" dirty="0"/>
              <a:t>  operations review </a:t>
            </a:r>
            <a:endParaRPr lang="en-GB" dirty="0">
              <a:effectLst/>
            </a:endParaRPr>
          </a:p>
          <a:p>
            <a:r>
              <a:rPr lang="en-GB" dirty="0"/>
              <a:t>  risk review </a:t>
            </a:r>
            <a:endParaRPr lang="en-GB" dirty="0">
              <a:effectLst/>
            </a:endParaRPr>
          </a:p>
          <a:p>
            <a:r>
              <a:rPr lang="en-GB" dirty="0"/>
              <a:t>  service delivery review </a:t>
            </a:r>
            <a:endParaRPr lang="en-GB" dirty="0">
              <a:effectLst/>
            </a:endParaRPr>
          </a:p>
          <a:p>
            <a:r>
              <a:rPr lang="en-GB" dirty="0"/>
              <a:t>  replenishment meeting </a:t>
            </a:r>
            <a:endParaRPr lang="en-GB" dirty="0">
              <a:effectLst/>
            </a:endParaRPr>
          </a:p>
          <a:p>
            <a:r>
              <a:rPr lang="en-GB" dirty="0"/>
              <a:t>  delivery planning meeting.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198</a:t>
            </a:fld>
            <a:endParaRPr lang="sv-SE" dirty="0"/>
          </a:p>
        </p:txBody>
      </p:sp>
    </p:spTree>
    <p:extLst>
      <p:ext uri="{BB962C8B-B14F-4D97-AF65-F5344CB8AC3E}">
        <p14:creationId xmlns:p14="http://schemas.microsoft.com/office/powerpoint/2010/main" val="255348098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4.2.7 Kanban(continued)</a:t>
            </a:r>
            <a:endParaRPr lang="en-GB" dirty="0"/>
          </a:p>
          <a:p>
            <a:endParaRPr lang="en-GB" dirty="0"/>
          </a:p>
          <a:p>
            <a:pPr defTabSz="473934">
              <a:defRPr/>
            </a:pPr>
            <a:r>
              <a:rPr lang="en-GB" dirty="0"/>
              <a:t>Table 4.13 Outlines the practices for which Kanban is most relevant.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199</a:t>
            </a:fld>
            <a:endParaRPr lang="sv-SE" dirty="0"/>
          </a:p>
        </p:txBody>
      </p:sp>
    </p:spTree>
    <p:extLst>
      <p:ext uri="{BB962C8B-B14F-4D97-AF65-F5344CB8AC3E}">
        <p14:creationId xmlns:p14="http://schemas.microsoft.com/office/powerpoint/2010/main" val="320292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a:xfrm>
            <a:off x="153988" y="779463"/>
            <a:ext cx="6770687" cy="3808412"/>
          </a:xfrm>
        </p:spPr>
      </p:sp>
      <p:sp>
        <p:nvSpPr>
          <p:cNvPr id="10" name="Notes Placeholder 9"/>
          <p:cNvSpPr>
            <a:spLocks noGrp="1"/>
          </p:cNvSpPr>
          <p:nvPr>
            <p:ph type="body" idx="1"/>
          </p:nvPr>
        </p:nvSpPr>
        <p:spPr/>
        <p:txBody>
          <a:bodyPr/>
          <a:lstStyle/>
          <a:p>
            <a:endParaRPr lang="en-US" dirty="0"/>
          </a:p>
        </p:txBody>
      </p:sp>
      <p:sp>
        <p:nvSpPr>
          <p:cNvPr id="13" name="Platshållare för bildnummer 12"/>
          <p:cNvSpPr>
            <a:spLocks noGrp="1"/>
          </p:cNvSpPr>
          <p:nvPr>
            <p:ph type="sldNum" sz="quarter" idx="13"/>
          </p:nvPr>
        </p:nvSpPr>
        <p:spPr/>
        <p:txBody>
          <a:bodyPr/>
          <a:lstStyle/>
          <a:p>
            <a:fld id="{4A5E2E9C-985B-ED43-93CA-4AED5E18B922}" type="slidenum">
              <a:rPr lang="en-US" smtClean="0"/>
              <a:pPr/>
              <a:t>2</a:t>
            </a:fld>
            <a:endParaRPr lang="en-US" dirty="0"/>
          </a:p>
        </p:txBody>
      </p:sp>
    </p:spTree>
    <p:extLst>
      <p:ext uri="{BB962C8B-B14F-4D97-AF65-F5344CB8AC3E}">
        <p14:creationId xmlns:p14="http://schemas.microsoft.com/office/powerpoint/2010/main" val="3259259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12713" y="739775"/>
            <a:ext cx="6878637" cy="3868738"/>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20</a:t>
            </a:fld>
            <a:endParaRPr lang="en-US" dirty="0"/>
          </a:p>
        </p:txBody>
      </p:sp>
    </p:spTree>
    <p:extLst>
      <p:ext uri="{BB962C8B-B14F-4D97-AF65-F5344CB8AC3E}">
        <p14:creationId xmlns:p14="http://schemas.microsoft.com/office/powerpoint/2010/main" val="422701812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b="1" dirty="0"/>
              <a:t>4.3 Techniques for resilient operations </a:t>
            </a:r>
            <a:endParaRPr lang="en-GB" b="1" noProof="0" dirty="0"/>
          </a:p>
          <a:p>
            <a:r>
              <a:rPr lang="en-GB" dirty="0"/>
              <a:t>The resilient operations objective involves ensuring that digital products are available for use whenever needed. </a:t>
            </a:r>
          </a:p>
          <a:p>
            <a:endParaRPr lang="en-GB" dirty="0"/>
          </a:p>
          <a:p>
            <a:r>
              <a:rPr lang="en-GB" dirty="0"/>
              <a:t>The potential value of digital investments can only be realized when the digital products and services invested in are available for use. Fulfilment of the non-functional requirements provides warranty, and reduces the risk that issues will adversely affect the utility of the products and services. </a:t>
            </a:r>
          </a:p>
          <a:p>
            <a:r>
              <a:rPr lang="en-GB" dirty="0"/>
              <a:t>Information systems increasingly rely on so many components that behaviour often cannot be predicted or guaranteed. Failsafe systems are an illusion; organizations must be prepared for inevitable and unexpected failure. The emphasis is no longer on maintaining a long interval between failures; it is on restoring service quickly when inevitable issues do occur. This reduces the disruption to business operations. </a:t>
            </a:r>
          </a:p>
          <a:p>
            <a:endParaRPr lang="en-GB" dirty="0"/>
          </a:p>
          <a:p>
            <a:r>
              <a:rPr lang="en-GB" dirty="0"/>
              <a:t>Resilience applies to all parts of the systems stack, and also to the organization that manages these component parts. It is only when every component is resilient that the consumer-facing parts are resilient. </a:t>
            </a:r>
          </a:p>
          <a:p>
            <a:endParaRPr lang="en-GB" dirty="0"/>
          </a:p>
          <a:p>
            <a:r>
              <a:rPr lang="en-GB" dirty="0"/>
              <a:t>Resilient operations add nothing to the potential value of an investment; rather, they ensure that its potential value can be realized. Because information systems are complex and therefore intrinsically error-prone, resilience is about damage limitation. Depending on the nature of the systems, the damage can be expressed in terms of lost revenue, lower prices, incurred costs, and reputational harm. For example, when an e-commerce website suffers from poor availability or performance: </a:t>
            </a:r>
          </a:p>
          <a:p>
            <a:endParaRPr lang="en-GB" dirty="0"/>
          </a:p>
          <a:p>
            <a:r>
              <a:rPr lang="en-GB" dirty="0"/>
              <a:t>  revenue is lost if customers turn to other providers </a:t>
            </a:r>
            <a:endParaRPr lang="en-GB" dirty="0">
              <a:effectLst/>
            </a:endParaRPr>
          </a:p>
          <a:p>
            <a:r>
              <a:rPr lang="en-GB" dirty="0"/>
              <a:t>  there is pressure to lower prices because of reduced customer satisfaction </a:t>
            </a:r>
            <a:endParaRPr lang="en-GB" dirty="0">
              <a:effectLst/>
            </a:endParaRPr>
          </a:p>
          <a:p>
            <a:r>
              <a:rPr lang="en-GB" dirty="0"/>
              <a:t>  costs are incurred for restoring the service, implementing workarounds, and communicating with consumers </a:t>
            </a:r>
            <a:endParaRPr lang="en-GB" dirty="0">
              <a:effectLst/>
            </a:endParaRPr>
          </a:p>
          <a:p>
            <a:r>
              <a:rPr lang="en-GB" dirty="0"/>
              <a:t>  reputational harm is incurred when the provider is perceived to deal with incidents poorly; for example, by not taking appropriate action, not caring, withholding information, or not learning from incidents. </a:t>
            </a:r>
            <a:endParaRPr lang="en-GB" dirty="0">
              <a:effectLst/>
            </a:endParaRPr>
          </a:p>
          <a:p>
            <a:endParaRPr lang="en-GB" dirty="0"/>
          </a:p>
          <a:p>
            <a:r>
              <a:rPr lang="en-GB" dirty="0"/>
              <a:t>The consumerization of IT has led to an expectation that corporate IT systems will be available at any time and everywhere. Resilience can be drastically improved by the cloud capabilities that are now available at a fraction of the cost of on-premise systems. Resilient systems and services are no longer a choice, they are a realistic expectation due to the cloud and the consumerization of IT.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200</a:t>
            </a:fld>
            <a:endParaRPr lang="sv-SE" dirty="0"/>
          </a:p>
        </p:txBody>
      </p:sp>
    </p:spTree>
    <p:extLst>
      <p:ext uri="{BB962C8B-B14F-4D97-AF65-F5344CB8AC3E}">
        <p14:creationId xmlns:p14="http://schemas.microsoft.com/office/powerpoint/2010/main" val="34258619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4.3 Techniques for resilient operations (continued)</a:t>
            </a:r>
            <a:endParaRPr lang="en-GB" dirty="0"/>
          </a:p>
          <a:p>
            <a:r>
              <a:rPr lang="en-GB" dirty="0"/>
              <a:t>Resilient operations can be measured in terms of availability, performance, and security. </a:t>
            </a:r>
            <a:endParaRPr lang="en-GB" dirty="0">
              <a:effectLst/>
            </a:endParaRPr>
          </a:p>
          <a:p>
            <a:endParaRPr lang="en-GB" dirty="0"/>
          </a:p>
          <a:p>
            <a:r>
              <a:rPr lang="en-GB" dirty="0"/>
              <a:t>Availability is measured as a percentage alongside a specification of the mean time between failure and the mean time to restore service. Availability is notoriously unreliable as an indicator of its effect on service consumers. It is also difficult to measure; for example, when a system is partially available. </a:t>
            </a:r>
            <a:endParaRPr lang="en-GB" dirty="0">
              <a:effectLst/>
            </a:endParaRPr>
          </a:p>
          <a:p>
            <a:endParaRPr lang="en-GB" dirty="0"/>
          </a:p>
          <a:p>
            <a:r>
              <a:rPr lang="en-GB" dirty="0"/>
              <a:t>Performance is measured in various ways; for example, the time for a web page to load, a data query to execute, or a batch process to complete. </a:t>
            </a:r>
            <a:endParaRPr lang="en-GB" dirty="0">
              <a:effectLst/>
            </a:endParaRPr>
          </a:p>
          <a:p>
            <a:endParaRPr lang="en-GB" dirty="0"/>
          </a:p>
          <a:p>
            <a:r>
              <a:rPr lang="en-GB" dirty="0"/>
              <a:t>Security can be measured in terms of security breaches, but this only measures the breaches that have been detected. Better indicators are the maturity of the monitoring of controls, and the ability to analyse log information to identify risks and breaches. </a:t>
            </a:r>
          </a:p>
          <a:p>
            <a:endParaRPr lang="en-GB" dirty="0"/>
          </a:p>
          <a:p>
            <a:r>
              <a:rPr lang="en-GB" dirty="0"/>
              <a:t>Techniques that can be used to achieve resilient operations include: </a:t>
            </a:r>
          </a:p>
          <a:p>
            <a:endParaRPr lang="en-GB" dirty="0"/>
          </a:p>
          <a:p>
            <a:r>
              <a:rPr lang="en-GB" dirty="0"/>
              <a:t>  technical debt </a:t>
            </a:r>
            <a:endParaRPr lang="en-GB" dirty="0">
              <a:effectLst/>
            </a:endParaRPr>
          </a:p>
          <a:p>
            <a:r>
              <a:rPr lang="en-GB" dirty="0"/>
              <a:t>  chaos engineering </a:t>
            </a:r>
            <a:endParaRPr lang="en-GB" dirty="0">
              <a:effectLst/>
            </a:endParaRPr>
          </a:p>
          <a:p>
            <a:r>
              <a:rPr lang="en-GB" dirty="0"/>
              <a:t>  definition of done </a:t>
            </a:r>
            <a:endParaRPr lang="en-GB" dirty="0">
              <a:effectLst/>
            </a:endParaRPr>
          </a:p>
          <a:p>
            <a:r>
              <a:rPr lang="en-GB" dirty="0"/>
              <a:t>  version control </a:t>
            </a:r>
            <a:endParaRPr lang="en-GB" dirty="0">
              <a:effectLst/>
            </a:endParaRPr>
          </a:p>
          <a:p>
            <a:r>
              <a:rPr lang="en-GB" dirty="0"/>
              <a:t>  AIOps </a:t>
            </a:r>
            <a:endParaRPr lang="en-GB" dirty="0">
              <a:effectLst/>
            </a:endParaRPr>
          </a:p>
          <a:p>
            <a:r>
              <a:rPr lang="en-GB" dirty="0"/>
              <a:t>  ChatOps </a:t>
            </a:r>
            <a:endParaRPr lang="en-GB" dirty="0">
              <a:effectLst/>
            </a:endParaRPr>
          </a:p>
          <a:p>
            <a:r>
              <a:rPr lang="en-GB" dirty="0"/>
              <a:t>  site reliability engineering. </a:t>
            </a:r>
            <a:endParaRPr lang="en-GB"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201</a:t>
            </a:fld>
            <a:endParaRPr lang="sv-SE" dirty="0"/>
          </a:p>
        </p:txBody>
      </p:sp>
    </p:spTree>
    <p:extLst>
      <p:ext uri="{BB962C8B-B14F-4D97-AF65-F5344CB8AC3E}">
        <p14:creationId xmlns:p14="http://schemas.microsoft.com/office/powerpoint/2010/main" val="408973697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b="1" dirty="0"/>
              <a:t>4.3.1 Technical debt </a:t>
            </a:r>
            <a:endParaRPr lang="en-GB" b="1" noProof="0" dirty="0"/>
          </a:p>
          <a:p>
            <a:endParaRPr lang="en-GB" b="1" dirty="0"/>
          </a:p>
          <a:p>
            <a:r>
              <a:rPr lang="en-GB" b="1" dirty="0"/>
              <a:t>Definition: Technical debt </a:t>
            </a:r>
            <a:endParaRPr lang="en-GB" noProof="0" dirty="0"/>
          </a:p>
          <a:p>
            <a:r>
              <a:rPr lang="en-GB" dirty="0"/>
              <a:t>The total rework backlog accumulated by choosing workarounds instead of system solutions that would take longer. </a:t>
            </a:r>
          </a:p>
          <a:p>
            <a:endParaRPr lang="en-GB" noProof="0" dirty="0"/>
          </a:p>
          <a:p>
            <a:r>
              <a:rPr lang="en-GB" dirty="0"/>
              <a:t>In software development and management, technical debt is the total backlog of rework needed to repair substandard (changes to) software. Generally, when software is used, enhancements and repairs will follow. When these changes are applied, the quality of the software will decline unless effort is made to limit the damage. This known as ‘software entropy’, which is particularly relevant to HVIT because of the large investments in software, the frequency of changes, and the need to change quickly to keep up with market demand. </a:t>
            </a:r>
            <a:endParaRPr lang="en-GB" noProof="0" dirty="0"/>
          </a:p>
          <a:p>
            <a:endParaRPr lang="en-GB" dirty="0"/>
          </a:p>
          <a:p>
            <a:r>
              <a:rPr lang="en-GB" dirty="0"/>
              <a:t>Technical debt is the backlog of work that is needed to fix damage that is incurred while enhancing or repairing the software. Such damage is usually caused by a combination of limited time, money, knowledge, and skills. For example, organizations that are under pressure to restore normal service when software fails may apply an easy workaround to quickly resolve the issue. There is often intent to fix it properly later, but in many cases, this does not happen. The intended ‘proper fix’ may not be formally recorded and will be subsequently forgotten. </a:t>
            </a:r>
            <a:endParaRPr lang="en-GB" noProof="0" dirty="0"/>
          </a:p>
          <a:p>
            <a:endParaRPr lang="en-GB" dirty="0"/>
          </a:p>
          <a:p>
            <a:r>
              <a:rPr lang="en-GB" dirty="0"/>
              <a:t>Technical debt can also occur during the initial development of an application, where deadlines or budgetary constraints lead to shortcuts. Almost every project has some kind of legacy, which sometimes surprises its benefactors. </a:t>
            </a:r>
            <a:endParaRPr lang="en-GB" noProof="0" dirty="0"/>
          </a:p>
          <a:p>
            <a:endParaRPr lang="en-GB" dirty="0"/>
          </a:p>
          <a:p>
            <a:r>
              <a:rPr lang="en-GB" dirty="0"/>
              <a:t>Technical interest is the sum of the cost involved in applying changes to software that is difficult to change because of the compromised quality, plus the cost of incidents caused by these imperfections. As long as the interest is not prohibitive, technical debt can be perfectly acceptable. However, it tends to accumulate, and the higher the debt, the more risk is involved. This risk must be managed. </a:t>
            </a:r>
            <a:endParaRPr lang="en-GB" noProof="0" dirty="0"/>
          </a:p>
          <a:p>
            <a:endParaRPr lang="en-GB" dirty="0"/>
          </a:p>
          <a:p>
            <a:r>
              <a:rPr lang="en-GB" dirty="0"/>
              <a:t>Reducing technical debt results in fewer incidents, and therefore contributes to resilient operations. It also contributes to valuable investments and fast development. A balance between these benefits should be achieved and maintained. It is therefore prudent to recognize the existence of technical debt, qualify and quantify it as best possible, assess the associated short-term and long-term risks, and make appropriate decisions as part of (software) product management, including allocating a budget to ‘repay’ the technical debt (see also the concept of error budget in section 4.3.7). </a:t>
            </a:r>
            <a:endParaRPr lang="en-GB" noProof="0" dirty="0"/>
          </a:p>
          <a:p>
            <a:endParaRPr lang="sv-SE"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202</a:t>
            </a:fld>
            <a:endParaRPr lang="sv-SE" dirty="0"/>
          </a:p>
        </p:txBody>
      </p:sp>
    </p:spTree>
    <p:extLst>
      <p:ext uri="{BB962C8B-B14F-4D97-AF65-F5344CB8AC3E}">
        <p14:creationId xmlns:p14="http://schemas.microsoft.com/office/powerpoint/2010/main" val="194440154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4.3.1 Technical dept (continued)</a:t>
            </a:r>
            <a:endParaRPr lang="en-GB" dirty="0"/>
          </a:p>
          <a:p>
            <a:endParaRPr lang="en-GB" dirty="0"/>
          </a:p>
          <a:p>
            <a:pPr defTabSz="473934">
              <a:defRPr/>
            </a:pPr>
            <a:r>
              <a:rPr lang="en-GB" dirty="0"/>
              <a:t>Table 4.14 Outlines the practices </a:t>
            </a:r>
            <a:r>
              <a:rPr lang="en-GB" i="1" dirty="0"/>
              <a:t>for</a:t>
            </a:r>
            <a:r>
              <a:rPr lang="en-GB" dirty="0"/>
              <a:t> which technical dept is most relevant.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203</a:t>
            </a:fld>
            <a:endParaRPr lang="sv-SE" dirty="0"/>
          </a:p>
        </p:txBody>
      </p:sp>
    </p:spTree>
    <p:extLst>
      <p:ext uri="{BB962C8B-B14F-4D97-AF65-F5344CB8AC3E}">
        <p14:creationId xmlns:p14="http://schemas.microsoft.com/office/powerpoint/2010/main" val="104684615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4.3.2 Chaos engineering </a:t>
            </a:r>
          </a:p>
          <a:p>
            <a:endParaRPr lang="en-GB" noProof="0" dirty="0">
              <a:effectLst/>
            </a:endParaRPr>
          </a:p>
          <a:p>
            <a:r>
              <a:rPr lang="en-GB" dirty="0"/>
              <a:t>Definition: </a:t>
            </a:r>
            <a:r>
              <a:rPr lang="en-GB" b="1" dirty="0"/>
              <a:t>Chaos engineering </a:t>
            </a:r>
          </a:p>
          <a:p>
            <a:r>
              <a:rPr lang="en-GB" dirty="0"/>
              <a:t>The discipline of experimenting on a system in order to build confidence in the system’s capability to withstand turbulent conditions in production. </a:t>
            </a:r>
          </a:p>
          <a:p>
            <a:endParaRPr lang="sv-SE" dirty="0"/>
          </a:p>
          <a:p>
            <a:r>
              <a:rPr lang="en-GB" dirty="0"/>
              <a:t>In order to address uncertainty of distributed systems, chaos engineering relies on four basic steps:</a:t>
            </a:r>
          </a:p>
          <a:p>
            <a:r>
              <a:rPr lang="en-GB" dirty="0"/>
              <a:t>  Define the steady state; this will be the output of a normal behaviour. </a:t>
            </a:r>
            <a:endParaRPr lang="en-GB" noProof="0" dirty="0">
              <a:effectLst/>
            </a:endParaRPr>
          </a:p>
          <a:p>
            <a:r>
              <a:rPr lang="en-GB" dirty="0"/>
              <a:t>  Hypothesize that this steady state will continue. </a:t>
            </a:r>
            <a:endParaRPr lang="en-GB" noProof="0" dirty="0">
              <a:effectLst/>
            </a:endParaRPr>
          </a:p>
          <a:p>
            <a:r>
              <a:rPr lang="en-GB" dirty="0"/>
              <a:t>  Introduce variables that reflect real-world events. </a:t>
            </a:r>
            <a:endParaRPr lang="en-GB" noProof="0" dirty="0">
              <a:effectLst/>
            </a:endParaRPr>
          </a:p>
          <a:p>
            <a:r>
              <a:rPr lang="en-GB" dirty="0"/>
              <a:t>  Try to disprove the hypothesis.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204</a:t>
            </a:fld>
            <a:endParaRPr lang="sv-SE" dirty="0"/>
          </a:p>
        </p:txBody>
      </p:sp>
    </p:spTree>
    <p:extLst>
      <p:ext uri="{BB962C8B-B14F-4D97-AF65-F5344CB8AC3E}">
        <p14:creationId xmlns:p14="http://schemas.microsoft.com/office/powerpoint/2010/main" val="168462111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b="1" dirty="0"/>
              <a:t>4.3.2 Chaos engineering (continued)</a:t>
            </a:r>
            <a:endParaRPr lang="en-GB" noProof="0" dirty="0">
              <a:effectLst/>
            </a:endParaRPr>
          </a:p>
          <a:p>
            <a:r>
              <a:rPr lang="en-GB" dirty="0"/>
              <a:t>The principles for an ideal application of chaos engineering are: </a:t>
            </a:r>
          </a:p>
          <a:p>
            <a:pPr lvl="1"/>
            <a:r>
              <a:rPr lang="en-GB" dirty="0"/>
              <a:t>  </a:t>
            </a:r>
            <a:r>
              <a:rPr lang="en-GB" b="1" dirty="0"/>
              <a:t>Build and hypothesize around steady state behaviour </a:t>
            </a:r>
            <a:r>
              <a:rPr lang="en-GB" dirty="0"/>
              <a:t>Focus on measurable system outputs, rather than attributes of the system. </a:t>
            </a:r>
            <a:endParaRPr lang="en-GB" noProof="0" dirty="0">
              <a:effectLst/>
            </a:endParaRPr>
          </a:p>
          <a:p>
            <a:pPr lvl="1"/>
            <a:r>
              <a:rPr lang="en-GB" dirty="0"/>
              <a:t>  </a:t>
            </a:r>
            <a:r>
              <a:rPr lang="en-GB" b="1" dirty="0"/>
              <a:t>Vary real-world events </a:t>
            </a:r>
            <a:r>
              <a:rPr lang="en-GB" dirty="0"/>
              <a:t>Chaos variables reflect real-world events. Prioritization must be defined by considering the impact or estimated frequency of the events. </a:t>
            </a:r>
            <a:endParaRPr lang="en-GB" noProof="0" dirty="0">
              <a:effectLst/>
            </a:endParaRPr>
          </a:p>
          <a:p>
            <a:pPr lvl="1"/>
            <a:r>
              <a:rPr lang="en-GB" dirty="0"/>
              <a:t>  </a:t>
            </a:r>
            <a:r>
              <a:rPr lang="en-GB" b="1" dirty="0"/>
              <a:t>Run experiments in production </a:t>
            </a:r>
            <a:r>
              <a:rPr lang="en-GB" dirty="0"/>
              <a:t>Chaos prefers to experiment directly on production traffic. </a:t>
            </a:r>
            <a:endParaRPr lang="en-GB" noProof="0" dirty="0">
              <a:effectLst/>
            </a:endParaRPr>
          </a:p>
          <a:p>
            <a:pPr lvl="1"/>
            <a:r>
              <a:rPr lang="en-GB" dirty="0"/>
              <a:t>  </a:t>
            </a:r>
            <a:r>
              <a:rPr lang="en-GB" b="1" dirty="0"/>
              <a:t>Automate experiments to run continuously </a:t>
            </a:r>
            <a:r>
              <a:rPr lang="en-GB" dirty="0"/>
              <a:t>Build automation into the systems to drive orchestration and analysis. </a:t>
            </a:r>
            <a:endParaRPr lang="en-GB" noProof="0" dirty="0">
              <a:effectLst/>
            </a:endParaRPr>
          </a:p>
          <a:p>
            <a:pPr lvl="1"/>
            <a:r>
              <a:rPr lang="en-GB" dirty="0"/>
              <a:t>  </a:t>
            </a:r>
            <a:r>
              <a:rPr lang="en-GB" b="1" dirty="0"/>
              <a:t>Minimize the blast radius </a:t>
            </a:r>
            <a:r>
              <a:rPr lang="en-GB" dirty="0"/>
              <a:t>The fallout from experiments should be minimized and contained. </a:t>
            </a:r>
            <a:endParaRPr lang="en-GB" noProof="0" dirty="0">
              <a:effectLst/>
            </a:endParaRPr>
          </a:p>
          <a:p>
            <a:endParaRPr lang="en-GB" dirty="0"/>
          </a:p>
          <a:p>
            <a:r>
              <a:rPr lang="en-GB" dirty="0"/>
              <a:t>Some of the benefits of chaos engineering are that it: </a:t>
            </a:r>
            <a:endParaRPr lang="en-GB" noProof="0" dirty="0">
              <a:effectLst/>
            </a:endParaRPr>
          </a:p>
          <a:p>
            <a:pPr lvl="1"/>
            <a:r>
              <a:rPr lang="en-GB" dirty="0"/>
              <a:t>  prepares the team for random instance failures </a:t>
            </a:r>
            <a:endParaRPr lang="en-GB" noProof="0" dirty="0">
              <a:effectLst/>
            </a:endParaRPr>
          </a:p>
          <a:p>
            <a:pPr lvl="1"/>
            <a:r>
              <a:rPr lang="en-GB" dirty="0"/>
              <a:t>  encourages redundancy </a:t>
            </a:r>
            <a:endParaRPr lang="en-GB" noProof="0" dirty="0">
              <a:effectLst/>
            </a:endParaRPr>
          </a:p>
          <a:p>
            <a:pPr lvl="1"/>
            <a:r>
              <a:rPr lang="en-GB" dirty="0"/>
              <a:t>  makes systems stronger, thereby instilling confidence to move quickly in complex systems </a:t>
            </a:r>
            <a:endParaRPr lang="en-GB" noProof="0" dirty="0">
              <a:effectLst/>
            </a:endParaRPr>
          </a:p>
          <a:p>
            <a:pPr lvl="1"/>
            <a:r>
              <a:rPr lang="en-GB" dirty="0"/>
              <a:t>  introduces realistic production conditions into a controlled run, uncovering weaknesses before they cause bigger problems </a:t>
            </a:r>
            <a:endParaRPr lang="en-GB" noProof="0" dirty="0">
              <a:effectLst/>
            </a:endParaRPr>
          </a:p>
          <a:p>
            <a:pPr lvl="1"/>
            <a:r>
              <a:rPr lang="en-GB" dirty="0"/>
              <a:t>  addresses the most significant weaknesses proactively, before they affect customers in production.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205</a:t>
            </a:fld>
            <a:endParaRPr lang="sv-SE" dirty="0"/>
          </a:p>
        </p:txBody>
      </p:sp>
    </p:spTree>
    <p:extLst>
      <p:ext uri="{BB962C8B-B14F-4D97-AF65-F5344CB8AC3E}">
        <p14:creationId xmlns:p14="http://schemas.microsoft.com/office/powerpoint/2010/main" val="250237949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4.3.2 Chaos engineering (continued)</a:t>
            </a:r>
            <a:endParaRPr lang="en-GB" dirty="0"/>
          </a:p>
          <a:p>
            <a:pPr lvl="0"/>
            <a:r>
              <a:rPr lang="en-GB" dirty="0"/>
              <a:t>Chaos monkey is one of the various tools in the so-called Simian army,</a:t>
            </a:r>
            <a:r>
              <a:rPr lang="en-GB" sz="800" dirty="0"/>
              <a:t> </a:t>
            </a:r>
            <a:r>
              <a:rPr lang="en-GB" dirty="0"/>
              <a:t>the most well-known toolset for chaos engineering. The Simian army is a collection of open-source cloud testing tools created by the online video streaming company Netflix. Chaos Monkey tests responses to system failures by disabling certain components in production to see how the remaining systems will respond to this. Although chaos monkey may disrupt operations, it also contributes to their longer-term resilience. </a:t>
            </a:r>
          </a:p>
          <a:p>
            <a:pPr lvl="0"/>
            <a:endParaRPr lang="en-GB" noProof="0" dirty="0">
              <a:effectLst/>
            </a:endParaRPr>
          </a:p>
          <a:p>
            <a:pPr lvl="0"/>
            <a:r>
              <a:rPr lang="en-GB" b="1" dirty="0"/>
              <a:t>Definition: Chaos monkey </a:t>
            </a:r>
            <a:endParaRPr lang="en-GB" noProof="0" dirty="0">
              <a:effectLst/>
            </a:endParaRPr>
          </a:p>
          <a:p>
            <a:pPr lvl="0"/>
            <a:r>
              <a:rPr lang="en-GB" dirty="0"/>
              <a:t>A tool that tests the resilience of IT systems by intentionally disabling components in production to test how remaining systems respond to the outage. </a:t>
            </a:r>
            <a:endParaRPr lang="en-GB" noProof="0" dirty="0">
              <a:effectLst/>
            </a:endParaRPr>
          </a:p>
          <a:p>
            <a:pPr lvl="0"/>
            <a:endParaRPr lang="en-GB" dirty="0"/>
          </a:p>
          <a:p>
            <a:pPr lvl="0"/>
            <a:r>
              <a:rPr lang="en-GB" dirty="0"/>
              <a:t>Deployment of the chaos monkey results in the termination of a randomly selected system within an identified group of systems. This creates a situation close to a natural incident and tests the ability of the systems to sustain failures. Another member of the Simian army, conformity monkey, checks each service in order to fulfil architect-defined best practices. </a:t>
            </a:r>
            <a:endParaRPr lang="en-GB" noProof="0" dirty="0">
              <a:effectLst/>
            </a:endParaRPr>
          </a:p>
          <a:p>
            <a:pPr lvl="0"/>
            <a:endParaRPr lang="en-GB" dirty="0"/>
          </a:p>
          <a:p>
            <a:pPr lvl="0"/>
            <a:r>
              <a:rPr lang="en-GB" dirty="0"/>
              <a:t>Other members of the Simian army include: </a:t>
            </a:r>
            <a:endParaRPr lang="en-GB" noProof="0" dirty="0">
              <a:effectLst/>
            </a:endParaRPr>
          </a:p>
          <a:p>
            <a:pPr lvl="1"/>
            <a:r>
              <a:rPr lang="en-GB" dirty="0"/>
              <a:t>  </a:t>
            </a:r>
            <a:r>
              <a:rPr lang="en-GB" b="1" dirty="0"/>
              <a:t>Latency monkey </a:t>
            </a:r>
            <a:r>
              <a:rPr lang="en-GB" dirty="0"/>
              <a:t>Induces artificial delays to simulate service degradation and check whether dependent services respond adequately. </a:t>
            </a:r>
            <a:endParaRPr lang="en-GB" noProof="0" dirty="0"/>
          </a:p>
          <a:p>
            <a:pPr lvl="1"/>
            <a:r>
              <a:rPr lang="en-GB" dirty="0"/>
              <a:t>  </a:t>
            </a:r>
            <a:r>
              <a:rPr lang="en-GB" b="1" dirty="0"/>
              <a:t>Doctor monkey </a:t>
            </a:r>
            <a:r>
              <a:rPr lang="en-GB" dirty="0"/>
              <a:t>Performs health checks to determine unhealthy instances and proactively shut them down if owners do not fix the root cause. </a:t>
            </a:r>
            <a:endParaRPr lang="en-GB" noProof="0" dirty="0">
              <a:effectLst/>
            </a:endParaRPr>
          </a:p>
          <a:p>
            <a:pPr lvl="1"/>
            <a:r>
              <a:rPr lang="en-GB" dirty="0"/>
              <a:t>  </a:t>
            </a:r>
            <a:r>
              <a:rPr lang="en-GB" b="1" dirty="0"/>
              <a:t>Security monkey </a:t>
            </a:r>
            <a:r>
              <a:rPr lang="en-GB" dirty="0"/>
              <a:t>Finds and terminates instances of security violations or vulnerabilities. </a:t>
            </a:r>
            <a:endParaRPr lang="en-GB" noProof="0" dirty="0">
              <a:effectLst/>
            </a:endParaRPr>
          </a:p>
          <a:p>
            <a:pPr lvl="1"/>
            <a:r>
              <a:rPr lang="en-GB" dirty="0"/>
              <a:t>  </a:t>
            </a:r>
            <a:r>
              <a:rPr lang="en-GB" b="1" dirty="0"/>
              <a:t>Janitor monkey </a:t>
            </a:r>
            <a:r>
              <a:rPr lang="en-GB" dirty="0"/>
              <a:t>Ensures that the cloud environment is free of clutter and waste.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206</a:t>
            </a:fld>
            <a:endParaRPr lang="sv-SE" dirty="0"/>
          </a:p>
        </p:txBody>
      </p:sp>
    </p:spTree>
    <p:extLst>
      <p:ext uri="{BB962C8B-B14F-4D97-AF65-F5344CB8AC3E}">
        <p14:creationId xmlns:p14="http://schemas.microsoft.com/office/powerpoint/2010/main" val="319454759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4.3.2 Chaos engineering (continued)</a:t>
            </a:r>
            <a:endParaRPr lang="en-GB" dirty="0"/>
          </a:p>
          <a:p>
            <a:endParaRPr lang="en-GB" dirty="0"/>
          </a:p>
          <a:p>
            <a:pPr defTabSz="473934">
              <a:defRPr/>
            </a:pPr>
            <a:r>
              <a:rPr lang="en-GB" dirty="0"/>
              <a:t>Table 4.15 Outlines the practices for which chaos engineering is most relevant.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207</a:t>
            </a:fld>
            <a:endParaRPr lang="sv-SE" dirty="0"/>
          </a:p>
        </p:txBody>
      </p:sp>
    </p:spTree>
    <p:extLst>
      <p:ext uri="{BB962C8B-B14F-4D97-AF65-F5344CB8AC3E}">
        <p14:creationId xmlns:p14="http://schemas.microsoft.com/office/powerpoint/2010/main" val="92209738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4.3.2 Chaos engineering (continued)</a:t>
            </a:r>
            <a:endParaRPr lang="en-GB" dirty="0"/>
          </a:p>
          <a:p>
            <a:endParaRPr lang="en-GB" dirty="0"/>
          </a:p>
          <a:p>
            <a:pPr defTabSz="473934">
              <a:defRPr/>
            </a:pPr>
            <a:r>
              <a:rPr lang="en-GB" dirty="0"/>
              <a:t>Table 4.15 Outlines the practices for which chaos engineering is most relevant.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208</a:t>
            </a:fld>
            <a:endParaRPr lang="sv-SE" dirty="0"/>
          </a:p>
        </p:txBody>
      </p:sp>
    </p:spTree>
    <p:extLst>
      <p:ext uri="{BB962C8B-B14F-4D97-AF65-F5344CB8AC3E}">
        <p14:creationId xmlns:p14="http://schemas.microsoft.com/office/powerpoint/2010/main" val="156553142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4.3.3 Definition of done </a:t>
            </a:r>
          </a:p>
          <a:p>
            <a:endParaRPr lang="en-GB" b="1" dirty="0"/>
          </a:p>
          <a:p>
            <a:r>
              <a:rPr lang="en-GB" b="1" dirty="0"/>
              <a:t>Definition</a:t>
            </a:r>
            <a:endParaRPr lang="en-GB" noProof="0" dirty="0"/>
          </a:p>
          <a:p>
            <a:r>
              <a:rPr lang="en-GB" dirty="0"/>
              <a:t>A checklist of the agreed criteria for a proposed product or service. </a:t>
            </a:r>
          </a:p>
          <a:p>
            <a:endParaRPr lang="en-GB" noProof="0" dirty="0"/>
          </a:p>
          <a:p>
            <a:r>
              <a:rPr lang="en-GB" dirty="0"/>
              <a:t>The ‘definition of done’ is commonly used by application developers employing the Agile Scrum methodology. The Scrum community defines ‘done’ as ‘having produced potentially releasable software increments’. In DevOps circles, this has been extended to ‘released to production’. </a:t>
            </a:r>
          </a:p>
          <a:p>
            <a:endParaRPr lang="en-GB" dirty="0"/>
          </a:p>
          <a:p>
            <a:r>
              <a:rPr lang="en-GB" dirty="0"/>
              <a:t>This much-needed extension is still inadequate when seen from an end-to-end perspective. Releasing the required functionality is not useful if users use it poorly, interpret data incorrectly, make poor decisions, or fail to act on good decisions. A narrowly focused IT function may not see preventing this as its responsibility, but as the organization’s responsibility. </a:t>
            </a:r>
          </a:p>
          <a:p>
            <a:endParaRPr lang="en-GB" dirty="0"/>
          </a:p>
          <a:p>
            <a:r>
              <a:rPr lang="en-GB" dirty="0"/>
              <a:t>Therefore, a more complete definition of done includes criteria for operations and use. The technique is broadly applicable and is often encountered in HVIT environments.</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209</a:t>
            </a:fld>
            <a:endParaRPr lang="sv-SE" dirty="0"/>
          </a:p>
        </p:txBody>
      </p:sp>
    </p:spTree>
    <p:extLst>
      <p:ext uri="{BB962C8B-B14F-4D97-AF65-F5344CB8AC3E}">
        <p14:creationId xmlns:p14="http://schemas.microsoft.com/office/powerpoint/2010/main" val="1768083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9225" y="757238"/>
            <a:ext cx="6808788" cy="3830637"/>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21</a:t>
            </a:fld>
            <a:endParaRPr lang="en-US" dirty="0"/>
          </a:p>
        </p:txBody>
      </p:sp>
    </p:spTree>
    <p:extLst>
      <p:ext uri="{BB962C8B-B14F-4D97-AF65-F5344CB8AC3E}">
        <p14:creationId xmlns:p14="http://schemas.microsoft.com/office/powerpoint/2010/main" val="74422667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4.3.3 Definition of done (continued)</a:t>
            </a:r>
          </a:p>
          <a:p>
            <a:endParaRPr lang="en-GB" b="1" dirty="0"/>
          </a:p>
          <a:p>
            <a:r>
              <a:rPr lang="en-GB" dirty="0"/>
              <a:t>A definition of done describes the functional criteria that contribute to a product’s or service’s utility, and the non-functional requirements that contribute to its warranty. </a:t>
            </a:r>
          </a:p>
          <a:p>
            <a:r>
              <a:rPr lang="en-GB" dirty="0"/>
              <a:t>These non-functional requirements should be defined and agreed with whoever is responsible for operations. A definition of done that includes non-functional requirements therefore contributes to resilient operations and to value co- created through improved usability, and also to faster development because less rework is needed. </a:t>
            </a:r>
            <a:endParaRPr lang="en-GB" noProof="0" dirty="0"/>
          </a:p>
          <a:p>
            <a:endParaRPr lang="en-GB" dirty="0"/>
          </a:p>
          <a:p>
            <a:r>
              <a:rPr lang="en-GB" dirty="0"/>
              <a:t>Non-functional requirements specify the quality needed by the people who will operate, maintain, and enhance the system, and by those who will ensure security and regulatory compliance. These requirements address the qualities needed of execution and evolution. </a:t>
            </a:r>
          </a:p>
          <a:p>
            <a:r>
              <a:rPr lang="en-GB" dirty="0"/>
              <a:t>Functional requirements describe ‘what’, whereas non-functional requirements describe ‘how’. Quality attributes are specified in the definition of done, so that the development and support teams can consider them in early phases. For development, they are software design constraints.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210</a:t>
            </a:fld>
            <a:endParaRPr lang="sv-SE" dirty="0"/>
          </a:p>
        </p:txBody>
      </p:sp>
    </p:spTree>
    <p:extLst>
      <p:ext uri="{BB962C8B-B14F-4D97-AF65-F5344CB8AC3E}">
        <p14:creationId xmlns:p14="http://schemas.microsoft.com/office/powerpoint/2010/main" val="12083094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b="1" dirty="0"/>
              <a:t>4.3.3 Definition of done (continued)</a:t>
            </a:r>
          </a:p>
          <a:p>
            <a:endParaRPr lang="en-GB" dirty="0"/>
          </a:p>
          <a:p>
            <a:r>
              <a:rPr lang="en-GB" dirty="0"/>
              <a:t>In Agile software development, ‘done’ often means having software increments that are potentially deployable. DevOps extends this definition of potentially deployable software to three categories: deployed, released, and available for use. From a co-creational service perspective, a better way to define work as ‘done’ is when users have achieved the desired outcomes from their investments. Regardless of the approach chosen, the definition of done should be holistic and focused on value. </a:t>
            </a:r>
            <a:endParaRPr lang="en-GB" noProof="0" dirty="0"/>
          </a:p>
          <a:p>
            <a:endParaRPr lang="en-GB" dirty="0"/>
          </a:p>
          <a:p>
            <a:r>
              <a:rPr lang="en-GB" dirty="0"/>
              <a:t>The following aspects should be considered when creating a definition of done: </a:t>
            </a:r>
            <a:endParaRPr lang="en-GB" noProof="0" dirty="0"/>
          </a:p>
          <a:p>
            <a:endParaRPr lang="en-GB" dirty="0"/>
          </a:p>
          <a:p>
            <a:r>
              <a:rPr lang="en-GB" dirty="0"/>
              <a:t>  </a:t>
            </a:r>
            <a:r>
              <a:rPr lang="en-GB" b="1" dirty="0"/>
              <a:t>Environments should be prepared for use </a:t>
            </a:r>
            <a:r>
              <a:rPr lang="en-GB" dirty="0"/>
              <a:t>The continuous integration framework should be verified and working. </a:t>
            </a:r>
            <a:endParaRPr lang="en-GB" noProof="0" dirty="0">
              <a:effectLst/>
            </a:endParaRPr>
          </a:p>
          <a:p>
            <a:r>
              <a:rPr lang="en-GB" dirty="0"/>
              <a:t>  </a:t>
            </a:r>
            <a:r>
              <a:rPr lang="en-GB" b="1" dirty="0"/>
              <a:t>Deliverables for support should be complete </a:t>
            </a:r>
            <a:r>
              <a:rPr lang="en-GB" dirty="0"/>
              <a:t>All requirements, user stories, and tests should have been accepted. </a:t>
            </a:r>
            <a:endParaRPr lang="en-GB" noProof="0" dirty="0">
              <a:effectLst/>
            </a:endParaRPr>
          </a:p>
          <a:p>
            <a:r>
              <a:rPr lang="en-GB" dirty="0"/>
              <a:t>  </a:t>
            </a:r>
            <a:r>
              <a:rPr lang="en-GB" b="1" dirty="0"/>
              <a:t>Metrics should be available </a:t>
            </a:r>
            <a:r>
              <a:rPr lang="en-GB" dirty="0"/>
              <a:t>It is important to measure every release in order to verify that it fulfils user stories and requirements (better known as ‘story points’ in the Agile world). </a:t>
            </a:r>
            <a:endParaRPr lang="en-GB" noProof="0" dirty="0">
              <a:effectLst/>
            </a:endParaRPr>
          </a:p>
          <a:p>
            <a:r>
              <a:rPr lang="en-GB" dirty="0"/>
              <a:t>  </a:t>
            </a:r>
            <a:r>
              <a:rPr lang="en-GB" b="1" dirty="0"/>
              <a:t>Code must be understandable, maintainable, and ready to support future changes</a:t>
            </a:r>
            <a:r>
              <a:rPr lang="en-GB" dirty="0"/>
              <a:t>. </a:t>
            </a:r>
            <a:endParaRPr lang="en-GB" noProof="0" dirty="0">
              <a:effectLst/>
            </a:endParaRPr>
          </a:p>
          <a:p>
            <a:endParaRPr lang="en-GB" dirty="0"/>
          </a:p>
          <a:p>
            <a:r>
              <a:rPr lang="en-GB" dirty="0"/>
              <a:t>It is also useful to consider the definition of ready, which describes when a backlog item is ready to be worked on. The acronym ‘INVEST’ represents useful criteria. Items should be: </a:t>
            </a:r>
            <a:endParaRPr lang="en-GB" noProof="0" dirty="0">
              <a:effectLst/>
            </a:endParaRPr>
          </a:p>
          <a:p>
            <a:endParaRPr lang="en-GB" dirty="0"/>
          </a:p>
          <a:p>
            <a:r>
              <a:rPr lang="en-GB" dirty="0"/>
              <a:t>  </a:t>
            </a:r>
            <a:r>
              <a:rPr lang="en-GB" b="1" dirty="0"/>
              <a:t>Independent </a:t>
            </a:r>
            <a:r>
              <a:rPr lang="en-GB" dirty="0"/>
              <a:t>Self-contained, and not dependent on other backlog items. </a:t>
            </a:r>
            <a:endParaRPr lang="en-GB" noProof="0" dirty="0">
              <a:effectLst/>
            </a:endParaRPr>
          </a:p>
          <a:p>
            <a:r>
              <a:rPr lang="en-GB" dirty="0"/>
              <a:t>  </a:t>
            </a:r>
            <a:r>
              <a:rPr lang="en-GB" b="1" dirty="0"/>
              <a:t>Negotiable </a:t>
            </a:r>
            <a:r>
              <a:rPr lang="en-GB" dirty="0"/>
              <a:t>Discussion and fine-tuning are possible. </a:t>
            </a:r>
            <a:endParaRPr lang="en-GB" noProof="0" dirty="0">
              <a:effectLst/>
            </a:endParaRPr>
          </a:p>
          <a:p>
            <a:r>
              <a:rPr lang="en-GB" dirty="0"/>
              <a:t>  </a:t>
            </a:r>
            <a:r>
              <a:rPr lang="en-GB" b="1" dirty="0"/>
              <a:t>Valuable </a:t>
            </a:r>
            <a:r>
              <a:rPr lang="en-GB" dirty="0"/>
              <a:t>There should be clarity around how stakeholders would benefit. </a:t>
            </a:r>
            <a:endParaRPr lang="en-GB" noProof="0" dirty="0">
              <a:effectLst/>
            </a:endParaRPr>
          </a:p>
          <a:p>
            <a:r>
              <a:rPr lang="en-GB" dirty="0"/>
              <a:t>  </a:t>
            </a:r>
            <a:r>
              <a:rPr lang="en-GB" b="1" dirty="0"/>
              <a:t>Steamtable </a:t>
            </a:r>
            <a:r>
              <a:rPr lang="en-GB" dirty="0"/>
              <a:t>Scoped enough for an acceptable approximation. </a:t>
            </a:r>
            <a:endParaRPr lang="en-GB" noProof="0" dirty="0">
              <a:effectLst/>
            </a:endParaRPr>
          </a:p>
          <a:p>
            <a:r>
              <a:rPr lang="en-GB" dirty="0"/>
              <a:t>  </a:t>
            </a:r>
            <a:r>
              <a:rPr lang="en-GB" b="1" dirty="0"/>
              <a:t>Small </a:t>
            </a:r>
            <a:r>
              <a:rPr lang="en-GB" dirty="0"/>
              <a:t>Small enough to estimate and to plan into a timebox. </a:t>
            </a:r>
            <a:endParaRPr lang="en-GB" noProof="0" dirty="0">
              <a:effectLst/>
            </a:endParaRPr>
          </a:p>
          <a:p>
            <a:r>
              <a:rPr lang="en-GB" dirty="0"/>
              <a:t>  </a:t>
            </a:r>
            <a:r>
              <a:rPr lang="en-GB" b="1" dirty="0"/>
              <a:t>Testable </a:t>
            </a:r>
            <a:r>
              <a:rPr lang="en-GB" dirty="0"/>
              <a:t>With clear acceptance criteria. </a:t>
            </a:r>
            <a:endParaRPr lang="en-GB" noProof="0" dirty="0">
              <a:effectLst/>
            </a:endParaRPr>
          </a:p>
          <a:p>
            <a:endParaRPr lang="en-GB" dirty="0"/>
          </a:p>
          <a:p>
            <a:r>
              <a:rPr lang="en-GB" dirty="0"/>
              <a:t>Resilience tests verify that the system fulfils the agreed non-functional requirements in different areas, such as availability, capacity, efficiency, maintainability, performance, privacy, reliability, recoverability, and security. </a:t>
            </a:r>
            <a:endParaRPr lang="en-GB" noProof="0" dirty="0">
              <a:effectLst/>
            </a:endParaRPr>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211</a:t>
            </a:fld>
            <a:endParaRPr lang="sv-SE" dirty="0"/>
          </a:p>
        </p:txBody>
      </p:sp>
    </p:spTree>
    <p:extLst>
      <p:ext uri="{BB962C8B-B14F-4D97-AF65-F5344CB8AC3E}">
        <p14:creationId xmlns:p14="http://schemas.microsoft.com/office/powerpoint/2010/main" val="76458688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4.3.3 Definition of done (continued)</a:t>
            </a:r>
            <a:endParaRPr lang="en-GB" dirty="0"/>
          </a:p>
          <a:p>
            <a:pPr defTabSz="473934">
              <a:defRPr/>
            </a:pPr>
            <a:endParaRPr lang="en-GB" dirty="0"/>
          </a:p>
          <a:p>
            <a:pPr defTabSz="473934">
              <a:defRPr/>
            </a:pPr>
            <a:r>
              <a:rPr lang="en-GB" dirty="0"/>
              <a:t>Table 4.16 Outlines the practices for which the definition of done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212</a:t>
            </a:fld>
            <a:endParaRPr lang="sv-SE" dirty="0"/>
          </a:p>
        </p:txBody>
      </p:sp>
    </p:spTree>
    <p:extLst>
      <p:ext uri="{BB962C8B-B14F-4D97-AF65-F5344CB8AC3E}">
        <p14:creationId xmlns:p14="http://schemas.microsoft.com/office/powerpoint/2010/main" val="317505218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4.3.3 Definition of done (continued)</a:t>
            </a:r>
            <a:endParaRPr lang="en-GB" dirty="0"/>
          </a:p>
          <a:p>
            <a:pPr defTabSz="473934">
              <a:defRPr/>
            </a:pPr>
            <a:endParaRPr lang="en-GB" dirty="0"/>
          </a:p>
          <a:p>
            <a:pPr defTabSz="473934">
              <a:defRPr/>
            </a:pPr>
            <a:r>
              <a:rPr lang="en-GB" dirty="0"/>
              <a:t>Table 4.16 Outlines the practices for which the definition of done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213</a:t>
            </a:fld>
            <a:endParaRPr lang="sv-SE" dirty="0"/>
          </a:p>
        </p:txBody>
      </p:sp>
    </p:spTree>
    <p:extLst>
      <p:ext uri="{BB962C8B-B14F-4D97-AF65-F5344CB8AC3E}">
        <p14:creationId xmlns:p14="http://schemas.microsoft.com/office/powerpoint/2010/main" val="18242403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GB" b="1" dirty="0"/>
              <a:t>4.3.4 Version control </a:t>
            </a:r>
            <a:endParaRPr lang="en-GB" b="1" noProof="0" dirty="0"/>
          </a:p>
          <a:p>
            <a:endParaRPr lang="en-GB" b="1" dirty="0"/>
          </a:p>
          <a:p>
            <a:r>
              <a:rPr lang="en-GB" b="1" dirty="0"/>
              <a:t>Definition: Version control </a:t>
            </a:r>
            <a:endParaRPr lang="en-GB" noProof="0" dirty="0"/>
          </a:p>
          <a:p>
            <a:r>
              <a:rPr lang="en-GB" dirty="0"/>
              <a:t>The administrative management of sources and artefacts of information systems, products, and services. </a:t>
            </a:r>
            <a:endParaRPr lang="en-GB" noProof="0" dirty="0"/>
          </a:p>
          <a:p>
            <a:endParaRPr lang="en-GB" dirty="0"/>
          </a:p>
          <a:p>
            <a:r>
              <a:rPr lang="en-GB" dirty="0"/>
              <a:t>Version control is of particular relevance to HVIT, because a strong correlation has been established between good version control and high IT performance: it provides for a quicker lead time for change, more frequent deployment, and a quicker mean time to restore service. </a:t>
            </a:r>
            <a:endParaRPr lang="en-GB" noProof="0" dirty="0"/>
          </a:p>
          <a:p>
            <a:endParaRPr lang="en-GB" dirty="0"/>
          </a:p>
          <a:p>
            <a:r>
              <a:rPr lang="en-GB" dirty="0"/>
              <a:t>Version control tracks which versions of sources and artefacts exist in which environments. The common practice of storing software source code in a version control system can be expanded to include almost every other significant component of an IT system, product, or service, such as: </a:t>
            </a:r>
            <a:endParaRPr lang="en-GB" noProof="0" dirty="0"/>
          </a:p>
          <a:p>
            <a:endParaRPr lang="en-GB" dirty="0"/>
          </a:p>
          <a:p>
            <a:r>
              <a:rPr lang="en-GB" dirty="0"/>
              <a:t>  scripts to create and configure infrastructure for every environment, including development, testing, and production </a:t>
            </a:r>
            <a:endParaRPr lang="en-GB" noProof="0" dirty="0">
              <a:effectLst/>
            </a:endParaRPr>
          </a:p>
          <a:p>
            <a:r>
              <a:rPr lang="en-GB" dirty="0"/>
              <a:t>  acceptance criteria, test cases, and tests themselves </a:t>
            </a:r>
            <a:endParaRPr lang="en-GB" noProof="0" dirty="0">
              <a:effectLst/>
            </a:endParaRPr>
          </a:p>
          <a:p>
            <a:r>
              <a:rPr lang="en-GB" dirty="0"/>
              <a:t>  external and internal libraries, modules, and components </a:t>
            </a:r>
            <a:endParaRPr lang="en-GB" noProof="0" dirty="0">
              <a:effectLst/>
            </a:endParaRPr>
          </a:p>
          <a:p>
            <a:r>
              <a:rPr lang="en-GB" dirty="0"/>
              <a:t>  information about interdependencies </a:t>
            </a:r>
            <a:endParaRPr lang="en-GB" noProof="0" dirty="0">
              <a:effectLst/>
            </a:endParaRPr>
          </a:p>
          <a:p>
            <a:r>
              <a:rPr lang="en-GB" dirty="0"/>
              <a:t>  scripts and configuration files for deployment pipelines </a:t>
            </a:r>
            <a:endParaRPr lang="en-GB" noProof="0" dirty="0">
              <a:effectLst/>
            </a:endParaRPr>
          </a:p>
          <a:p>
            <a:r>
              <a:rPr lang="en-GB" dirty="0"/>
              <a:t>  scripts for operational tasks, such as recurring operations </a:t>
            </a:r>
            <a:endParaRPr lang="en-GB" noProof="0" dirty="0">
              <a:effectLst/>
            </a:endParaRPr>
          </a:p>
          <a:p>
            <a:r>
              <a:rPr lang="en-GB" dirty="0"/>
              <a:t>  documentation, including architectural decisions </a:t>
            </a:r>
            <a:endParaRPr lang="en-GB" noProof="0" dirty="0">
              <a:effectLst/>
            </a:endParaRPr>
          </a:p>
          <a:p>
            <a:r>
              <a:rPr lang="en-GB" dirty="0"/>
              <a:t>  artefacts that are needed to build and run the system </a:t>
            </a:r>
            <a:endParaRPr lang="en-GB" noProof="0" dirty="0">
              <a:effectLst/>
            </a:endParaRPr>
          </a:p>
          <a:p>
            <a:r>
              <a:rPr lang="en-GB" dirty="0"/>
              <a:t>  contracts, agreements, and so on. </a:t>
            </a:r>
            <a:endParaRPr lang="en-GB" noProof="0" dirty="0">
              <a:effectLst/>
            </a:endParaRPr>
          </a:p>
          <a:p>
            <a:endParaRPr lang="en-GB" dirty="0"/>
          </a:p>
          <a:p>
            <a:r>
              <a:rPr lang="en-GB" dirty="0"/>
              <a:t>Version control therefore applies not only to service components (developed/engineered and managed in the obtain/build value chain activity), but also at the level of services.</a:t>
            </a:r>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214</a:t>
            </a:fld>
            <a:endParaRPr lang="sv-SE" dirty="0"/>
          </a:p>
        </p:txBody>
      </p:sp>
    </p:spTree>
    <p:extLst>
      <p:ext uri="{BB962C8B-B14F-4D97-AF65-F5344CB8AC3E}">
        <p14:creationId xmlns:p14="http://schemas.microsoft.com/office/powerpoint/2010/main" val="17307500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b="1" dirty="0"/>
              <a:t>4.3.4 Version control (continued)</a:t>
            </a:r>
            <a:endParaRPr lang="en-GB" b="1" noProof="0" dirty="0"/>
          </a:p>
          <a:p>
            <a:r>
              <a:rPr lang="en-GB" dirty="0"/>
              <a:t>Proper version control allows the gathering of valuable information about the current and previous states of every component needed for a product or service. This information includes the initial state, the changes, the time and date of change, the person who made the change, and any additional clarifying and supporting information. </a:t>
            </a:r>
            <a:endParaRPr lang="en-GB" noProof="0" dirty="0">
              <a:effectLst/>
            </a:endParaRPr>
          </a:p>
          <a:p>
            <a:endParaRPr lang="en-GB" dirty="0"/>
          </a:p>
          <a:p>
            <a:r>
              <a:rPr lang="en-GB" dirty="0"/>
              <a:t>The benefits of version control include: </a:t>
            </a:r>
            <a:endParaRPr lang="en-GB" noProof="0" dirty="0">
              <a:effectLst/>
            </a:endParaRPr>
          </a:p>
          <a:p>
            <a:pPr lvl="1"/>
            <a:r>
              <a:rPr lang="en-GB" dirty="0"/>
              <a:t>  Version control supports the infrastructure as code technique (see section 4.2.1). </a:t>
            </a:r>
            <a:endParaRPr lang="en-GB" noProof="0" dirty="0">
              <a:effectLst/>
            </a:endParaRPr>
          </a:p>
          <a:p>
            <a:pPr lvl="1"/>
            <a:r>
              <a:rPr lang="en-GB" dirty="0"/>
              <a:t>  Applying version control to sources and artefacts correlates to a quicker lead time for change, more frequent deployment, and a quicker mean time to restore service. </a:t>
            </a:r>
            <a:endParaRPr lang="en-GB" noProof="0" dirty="0">
              <a:effectLst/>
            </a:endParaRPr>
          </a:p>
          <a:p>
            <a:pPr lvl="1"/>
            <a:r>
              <a:rPr lang="en-GB" dirty="0"/>
              <a:t>  Automated testing that is supported by version control correlates to a quicker lead time for change. </a:t>
            </a:r>
            <a:endParaRPr lang="en-GB" noProof="0" dirty="0">
              <a:effectLst/>
            </a:endParaRPr>
          </a:p>
          <a:p>
            <a:pPr lvl="1"/>
            <a:r>
              <a:rPr lang="en-GB" dirty="0"/>
              <a:t>  Version control is a prerequisite to continuous delivery, which correlates to more frequent deployments. </a:t>
            </a:r>
            <a:endParaRPr lang="en-GB" noProof="0" dirty="0">
              <a:effectLst/>
            </a:endParaRPr>
          </a:p>
          <a:p>
            <a:pPr lvl="0"/>
            <a:endParaRPr lang="en-GB" dirty="0"/>
          </a:p>
          <a:p>
            <a:pPr lvl="0"/>
            <a:r>
              <a:rPr lang="en-GB" dirty="0"/>
              <a:t>Version control therefore contributes to resilient operations and fast development. It can also be considered an enabler for evolutionary architecture: a practice in which architectural decisions are not restrictive, but rather enable the continual evolution and improvement of products and services without redesigning and redeveloping previous solutions.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215</a:t>
            </a:fld>
            <a:endParaRPr lang="sv-SE" dirty="0"/>
          </a:p>
        </p:txBody>
      </p:sp>
    </p:spTree>
    <p:extLst>
      <p:ext uri="{BB962C8B-B14F-4D97-AF65-F5344CB8AC3E}">
        <p14:creationId xmlns:p14="http://schemas.microsoft.com/office/powerpoint/2010/main" val="104450718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 4.3.4 Version control (continued)</a:t>
            </a:r>
            <a:endParaRPr lang="en-GB" dirty="0"/>
          </a:p>
          <a:p>
            <a:pPr defTabSz="473934">
              <a:defRPr/>
            </a:pPr>
            <a:endParaRPr lang="en-GB" dirty="0"/>
          </a:p>
          <a:p>
            <a:pPr defTabSz="473934">
              <a:defRPr/>
            </a:pPr>
            <a:r>
              <a:rPr lang="en-GB" dirty="0"/>
              <a:t>Table 4.17 Outlines the practices for which the version control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216</a:t>
            </a:fld>
            <a:endParaRPr lang="sv-SE" dirty="0"/>
          </a:p>
        </p:txBody>
      </p:sp>
    </p:spTree>
    <p:extLst>
      <p:ext uri="{BB962C8B-B14F-4D97-AF65-F5344CB8AC3E}">
        <p14:creationId xmlns:p14="http://schemas.microsoft.com/office/powerpoint/2010/main" val="89652418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 4.3.4 Version control (continued)</a:t>
            </a:r>
            <a:endParaRPr lang="en-GB" dirty="0"/>
          </a:p>
          <a:p>
            <a:pPr defTabSz="473934">
              <a:defRPr/>
            </a:pPr>
            <a:endParaRPr lang="en-GB" dirty="0"/>
          </a:p>
          <a:p>
            <a:pPr defTabSz="473934">
              <a:defRPr/>
            </a:pPr>
            <a:r>
              <a:rPr lang="en-GB" dirty="0"/>
              <a:t>Table 4.17 Outlines the practices for which the version control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217</a:t>
            </a:fld>
            <a:endParaRPr lang="sv-SE" dirty="0"/>
          </a:p>
        </p:txBody>
      </p:sp>
    </p:spTree>
    <p:extLst>
      <p:ext uri="{BB962C8B-B14F-4D97-AF65-F5344CB8AC3E}">
        <p14:creationId xmlns:p14="http://schemas.microsoft.com/office/powerpoint/2010/main" val="128735214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b="1" dirty="0"/>
              <a:t>4.3.5 AIOps </a:t>
            </a:r>
          </a:p>
          <a:p>
            <a:endParaRPr lang="en-GB" b="1" noProof="0" dirty="0"/>
          </a:p>
          <a:p>
            <a:r>
              <a:rPr lang="en-GB" b="1" dirty="0"/>
              <a:t>Definition: AIOps</a:t>
            </a:r>
            <a:endParaRPr lang="en-GB" dirty="0"/>
          </a:p>
          <a:p>
            <a:r>
              <a:rPr lang="en-GB" dirty="0"/>
              <a:t>The application of machine learning and big data to IT operations to receive continuous insights which provide continuous fixes and improvements via automation. Also referred to as ‘artificial intelligence for IT operations’ or ‘algorithmic IT operations’. </a:t>
            </a:r>
            <a:endParaRPr lang="en-GB" noProof="0" dirty="0"/>
          </a:p>
          <a:p>
            <a:endParaRPr lang="en-GB" dirty="0"/>
          </a:p>
          <a:p>
            <a:r>
              <a:rPr lang="en-GB" dirty="0"/>
              <a:t>AIOps aims to bring AI to IT operations, addressing the challenges posed by modern trends in the ongoing evolution of infrastructure, such as the growth of software-defined systems. The implications of these new technologies, such as the increase in the rate at which infrastructure is reconfigured and reshaped, necessitates more automated and dynamic management technologies, which may have a significant impact on an organization’s digital services. </a:t>
            </a:r>
            <a:endParaRPr lang="en-GB" noProof="0" dirty="0"/>
          </a:p>
          <a:p>
            <a:endParaRPr lang="en-GB" dirty="0"/>
          </a:p>
          <a:p>
            <a:r>
              <a:rPr lang="en-GB" dirty="0"/>
              <a:t>AIOps platforms are used to enhance and partially replace many primary IT operations functions, such as availability and performance monitoring, failure recognition, predictive analysis, and event correlation and analysis. </a:t>
            </a:r>
            <a:endParaRPr lang="en-GB" noProof="0" dirty="0"/>
          </a:p>
          <a:p>
            <a:endParaRPr lang="en-GB" dirty="0"/>
          </a:p>
          <a:p>
            <a:r>
              <a:rPr lang="en-GB" dirty="0"/>
              <a:t>AIOps harnesses data platforms and machine learning, collecting observational data (for example, events, log files, operating metrics) and engagement data (for example, customer request and service desk tickets), and drawing insights by applying cognitive or algorithmic processing to this data. </a:t>
            </a:r>
            <a:endParaRPr lang="en-GB" noProof="0" dirty="0"/>
          </a:p>
          <a:p>
            <a:endParaRPr lang="en-GB" dirty="0"/>
          </a:p>
          <a:p>
            <a:r>
              <a:rPr lang="en-GB" dirty="0"/>
              <a:t>These insights may be used to drive some or all of a range of common outputs, such as: </a:t>
            </a:r>
            <a:endParaRPr lang="en-GB" noProof="0" dirty="0"/>
          </a:p>
          <a:p>
            <a:endParaRPr lang="en-GB" dirty="0"/>
          </a:p>
          <a:p>
            <a:r>
              <a:rPr lang="en-GB" dirty="0"/>
              <a:t>  </a:t>
            </a:r>
            <a:r>
              <a:rPr lang="en-GB" b="1" dirty="0"/>
              <a:t>Issue detection and prediction </a:t>
            </a:r>
            <a:r>
              <a:rPr lang="en-GB" dirty="0"/>
              <a:t>Helping the service organization to respond more quickly to incidents. </a:t>
            </a:r>
            <a:endParaRPr lang="en-GB" noProof="0" dirty="0">
              <a:effectLst/>
            </a:endParaRPr>
          </a:p>
          <a:p>
            <a:r>
              <a:rPr lang="en-GB" dirty="0"/>
              <a:t>  </a:t>
            </a:r>
            <a:r>
              <a:rPr lang="en-GB" b="1" dirty="0"/>
              <a:t>Proactive system maintenance and tuning </a:t>
            </a:r>
            <a:r>
              <a:rPr lang="en-GB" dirty="0"/>
              <a:t>Reducing human effort and potential errors. </a:t>
            </a:r>
            <a:endParaRPr lang="en-GB" noProof="0" dirty="0">
              <a:effectLst/>
            </a:endParaRPr>
          </a:p>
          <a:p>
            <a:r>
              <a:rPr lang="en-GB" dirty="0"/>
              <a:t>  </a:t>
            </a:r>
            <a:r>
              <a:rPr lang="en-GB" b="1" dirty="0"/>
              <a:t>Threshold analysis </a:t>
            </a:r>
            <a:r>
              <a:rPr lang="en-GB" dirty="0"/>
              <a:t>Enabling a more accurate picture of a system’s normal range of operation. </a:t>
            </a:r>
            <a:endParaRPr lang="en-GB" noProof="0" dirty="0"/>
          </a:p>
          <a:p>
            <a:endParaRPr lang="en-GB" dirty="0"/>
          </a:p>
          <a:p>
            <a:r>
              <a:rPr lang="en-GB" dirty="0"/>
              <a:t>The application of AIOps depends heavily on the availability of data to be analysed and whether the data lends itself for analysis, which it may not if it has an extremely complex nature and a weak correlation between symptoms, causes, and effects. </a:t>
            </a:r>
            <a:endParaRPr lang="en-GB" noProof="0" dirty="0"/>
          </a:p>
          <a:p>
            <a:r>
              <a:rPr lang="en-GB" dirty="0"/>
              <a:t>Some organizations have also started to use AIOps beyond IT operations, to give business managers real-time insights into the impact of IT on business. This keeps them informed and enables them to make decisions based on real-time, relevant data.</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218</a:t>
            </a:fld>
            <a:endParaRPr lang="sv-SE" dirty="0"/>
          </a:p>
        </p:txBody>
      </p:sp>
    </p:spTree>
    <p:extLst>
      <p:ext uri="{BB962C8B-B14F-4D97-AF65-F5344CB8AC3E}">
        <p14:creationId xmlns:p14="http://schemas.microsoft.com/office/powerpoint/2010/main" val="174587758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4.3.5 AIOps (continued)</a:t>
            </a:r>
            <a:endParaRPr lang="en-GB" dirty="0"/>
          </a:p>
          <a:p>
            <a:pPr defTabSz="473934">
              <a:defRPr/>
            </a:pPr>
            <a:endParaRPr lang="en-GB" dirty="0"/>
          </a:p>
          <a:p>
            <a:pPr defTabSz="473934">
              <a:defRPr/>
            </a:pPr>
            <a:r>
              <a:rPr lang="en-GB" dirty="0"/>
              <a:t>Table 4.18 Outlines the practices for which the AIOps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219</a:t>
            </a:fld>
            <a:endParaRPr lang="sv-SE" dirty="0"/>
          </a:p>
        </p:txBody>
      </p:sp>
    </p:spTree>
    <p:extLst>
      <p:ext uri="{BB962C8B-B14F-4D97-AF65-F5344CB8AC3E}">
        <p14:creationId xmlns:p14="http://schemas.microsoft.com/office/powerpoint/2010/main" val="1362982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22</a:t>
            </a:fld>
            <a:endParaRPr lang="en-US" dirty="0"/>
          </a:p>
        </p:txBody>
      </p:sp>
    </p:spTree>
    <p:extLst>
      <p:ext uri="{BB962C8B-B14F-4D97-AF65-F5344CB8AC3E}">
        <p14:creationId xmlns:p14="http://schemas.microsoft.com/office/powerpoint/2010/main" val="234448669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4.3.5 AIOps (continued)</a:t>
            </a:r>
            <a:endParaRPr lang="en-GB" dirty="0"/>
          </a:p>
          <a:p>
            <a:pPr defTabSz="473934">
              <a:defRPr/>
            </a:pPr>
            <a:endParaRPr lang="en-GB" dirty="0"/>
          </a:p>
          <a:p>
            <a:pPr defTabSz="473934">
              <a:defRPr/>
            </a:pPr>
            <a:r>
              <a:rPr lang="en-GB" dirty="0"/>
              <a:t>Table 4.18 Outlines the practices for which the AIOps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220</a:t>
            </a:fld>
            <a:endParaRPr lang="sv-SE" dirty="0"/>
          </a:p>
        </p:txBody>
      </p:sp>
    </p:spTree>
    <p:extLst>
      <p:ext uri="{BB962C8B-B14F-4D97-AF65-F5344CB8AC3E}">
        <p14:creationId xmlns:p14="http://schemas.microsoft.com/office/powerpoint/2010/main" val="131494364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b="1" dirty="0"/>
              <a:t>4.3.6 ChatOps </a:t>
            </a:r>
            <a:endParaRPr lang="en-GB" b="1" noProof="0" dirty="0"/>
          </a:p>
          <a:p>
            <a:r>
              <a:rPr lang="en-GB" dirty="0"/>
              <a:t>ChatOps is a model in which people, tools, process, and automation are connected in a transparent flow. This model helps to control pipelines and collaboration. It is a close-fitting integration of instant communications with operational execution: an emerging movement that promotes the integration of several teams, tools, and DevOps platforms. Development is driven by bringing tools and platforms into conversations. When bots are team members, it is possible to send requests to them and get instant responses. </a:t>
            </a:r>
          </a:p>
          <a:p>
            <a:endParaRPr lang="en-GB" noProof="0" dirty="0"/>
          </a:p>
          <a:p>
            <a:r>
              <a:rPr lang="en-GB" dirty="0"/>
              <a:t>ChatOps enables collaborative communication among humans and tools, reducing incident response time by eliminating repetitive requests for information and automating some regular IT operations actions. </a:t>
            </a:r>
            <a:endParaRPr lang="en-GB" noProof="0" dirty="0"/>
          </a:p>
          <a:p>
            <a:endParaRPr lang="en-GB" dirty="0"/>
          </a:p>
          <a:p>
            <a:r>
              <a:rPr lang="en-GB" dirty="0"/>
              <a:t>The elements of ChatOps include: </a:t>
            </a:r>
            <a:endParaRPr lang="en-GB" noProof="0" dirty="0"/>
          </a:p>
          <a:p>
            <a:endParaRPr lang="en-GB" dirty="0"/>
          </a:p>
          <a:p>
            <a:r>
              <a:rPr lang="en-GB" dirty="0"/>
              <a:t>  </a:t>
            </a:r>
            <a:r>
              <a:rPr lang="en-GB" b="1" dirty="0"/>
              <a:t>Chat platform </a:t>
            </a:r>
            <a:r>
              <a:rPr lang="en-GB" dirty="0"/>
              <a:t>The service that connects stakeholders, teams, and the systems they work on. </a:t>
            </a:r>
            <a:endParaRPr lang="en-GB" noProof="0" dirty="0">
              <a:effectLst/>
            </a:endParaRPr>
          </a:p>
          <a:p>
            <a:r>
              <a:rPr lang="en-GB" dirty="0"/>
              <a:t>  </a:t>
            </a:r>
            <a:r>
              <a:rPr lang="en-GB" b="1" dirty="0"/>
              <a:t>Bots </a:t>
            </a:r>
            <a:r>
              <a:rPr lang="en-GB" dirty="0"/>
              <a:t>The core of the ChatOps model. Bots exist and work between the collaboration tool and DevOps tools. They receive requests from team members, then retrieve information from the integrated systems by executing scripts. </a:t>
            </a:r>
            <a:endParaRPr lang="en-GB" noProof="0" dirty="0">
              <a:effectLst/>
            </a:endParaRPr>
          </a:p>
          <a:p>
            <a:r>
              <a:rPr lang="en-GB" dirty="0"/>
              <a:t>  </a:t>
            </a:r>
            <a:r>
              <a:rPr lang="en-GB" b="1" dirty="0"/>
              <a:t>Integration and automation services </a:t>
            </a:r>
            <a:r>
              <a:rPr lang="en-GB" dirty="0"/>
              <a:t>The third-party elements in ChatOps; for example, for issue tracking: version control systems, infrastructure as code, continuous integration servers, or monitoring tools.</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221</a:t>
            </a:fld>
            <a:endParaRPr lang="sv-SE" dirty="0"/>
          </a:p>
        </p:txBody>
      </p:sp>
    </p:spTree>
    <p:extLst>
      <p:ext uri="{BB962C8B-B14F-4D97-AF65-F5344CB8AC3E}">
        <p14:creationId xmlns:p14="http://schemas.microsoft.com/office/powerpoint/2010/main" val="70449197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4.3.6 ChatOps (continued)</a:t>
            </a:r>
            <a:endParaRPr lang="en-GB" dirty="0"/>
          </a:p>
          <a:p>
            <a:r>
              <a:rPr lang="en-GB" dirty="0"/>
              <a:t>This model is becoming more popular. Organizations are connecting their chat platforms to their build systems in order to receive notifications and execute and query processes on their continuous integration servers. The same model can be applied to quality assurance teams. </a:t>
            </a:r>
            <a:endParaRPr lang="en-GB" noProof="0" dirty="0">
              <a:effectLst/>
            </a:endParaRPr>
          </a:p>
          <a:p>
            <a:endParaRPr lang="en-GB" dirty="0"/>
          </a:p>
          <a:p>
            <a:r>
              <a:rPr lang="en-GB" dirty="0"/>
              <a:t>The ChatOps workflow considers: </a:t>
            </a:r>
            <a:endParaRPr lang="en-GB" noProof="0" dirty="0">
              <a:effectLst/>
            </a:endParaRPr>
          </a:p>
          <a:p>
            <a:pPr lvl="0"/>
            <a:r>
              <a:rPr lang="en-GB" dirty="0"/>
              <a:t>  work needed </a:t>
            </a:r>
            <a:endParaRPr lang="en-GB" noProof="0" dirty="0">
              <a:effectLst/>
            </a:endParaRPr>
          </a:p>
          <a:p>
            <a:pPr lvl="0"/>
            <a:r>
              <a:rPr lang="en-GB" dirty="0"/>
              <a:t>  work happening </a:t>
            </a:r>
            <a:endParaRPr lang="en-GB" noProof="0" dirty="0">
              <a:effectLst/>
            </a:endParaRPr>
          </a:p>
          <a:p>
            <a:pPr lvl="0"/>
            <a:r>
              <a:rPr lang="en-GB" dirty="0"/>
              <a:t>  work done. </a:t>
            </a:r>
            <a:endParaRPr lang="en-GB" noProof="0" dirty="0">
              <a:effectLst/>
            </a:endParaRPr>
          </a:p>
          <a:p>
            <a:pPr lvl="0"/>
            <a:endParaRPr lang="en-GB" dirty="0"/>
          </a:p>
          <a:p>
            <a:pPr lvl="0"/>
            <a:r>
              <a:rPr lang="en-GB" dirty="0"/>
              <a:t>This model promotes a feedback loop, improves communication and cross-training, and enhances team collaboration. While ‘chatting’, people work together and innovate, driving progress. ChatOps promotes humanizing the way of working by capturing knowledge and identifying requirements to deliver services as planned or expected. </a:t>
            </a:r>
            <a:endParaRPr lang="en-GB" noProof="0" dirty="0">
              <a:effectLst/>
            </a:endParaRPr>
          </a:p>
          <a:p>
            <a:pPr lvl="0"/>
            <a:r>
              <a:rPr lang="en-GB" dirty="0"/>
              <a:t>This type of tool has highlighted the need for instant collaboration between tools, operation teams, and messaging tools. ChatOps is the evolution of traditional chats, as it enables systems to join the conversation. For example, DevOps or IT and service management tools can notify support groups of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222</a:t>
            </a:fld>
            <a:endParaRPr lang="sv-SE" dirty="0"/>
          </a:p>
        </p:txBody>
      </p:sp>
    </p:spTree>
    <p:extLst>
      <p:ext uri="{BB962C8B-B14F-4D97-AF65-F5344CB8AC3E}">
        <p14:creationId xmlns:p14="http://schemas.microsoft.com/office/powerpoint/2010/main" val="400892297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4.3.6 ChatOps (continued)</a:t>
            </a:r>
            <a:endParaRPr lang="en-GB" dirty="0"/>
          </a:p>
          <a:p>
            <a:pPr defTabSz="473934">
              <a:defRPr/>
            </a:pPr>
            <a:endParaRPr lang="en-GB" dirty="0"/>
          </a:p>
          <a:p>
            <a:pPr defTabSz="473934">
              <a:defRPr/>
            </a:pPr>
            <a:r>
              <a:rPr lang="en-GB" dirty="0"/>
              <a:t>Table 4.19 Outlines the practices for which ChatOps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223</a:t>
            </a:fld>
            <a:endParaRPr lang="sv-SE" dirty="0"/>
          </a:p>
        </p:txBody>
      </p:sp>
    </p:spTree>
    <p:extLst>
      <p:ext uri="{BB962C8B-B14F-4D97-AF65-F5344CB8AC3E}">
        <p14:creationId xmlns:p14="http://schemas.microsoft.com/office/powerpoint/2010/main" val="56107244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4.3.6 ChatOps (continued)</a:t>
            </a:r>
            <a:endParaRPr lang="en-GB" dirty="0"/>
          </a:p>
          <a:p>
            <a:pPr defTabSz="473934">
              <a:defRPr/>
            </a:pPr>
            <a:endParaRPr lang="en-GB" dirty="0"/>
          </a:p>
          <a:p>
            <a:pPr defTabSz="473934">
              <a:defRPr/>
            </a:pPr>
            <a:r>
              <a:rPr lang="en-GB" dirty="0"/>
              <a:t>Table 4.19 Outlines the practices for which ChatOps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224</a:t>
            </a:fld>
            <a:endParaRPr lang="sv-SE" dirty="0"/>
          </a:p>
        </p:txBody>
      </p:sp>
    </p:spTree>
    <p:extLst>
      <p:ext uri="{BB962C8B-B14F-4D97-AF65-F5344CB8AC3E}">
        <p14:creationId xmlns:p14="http://schemas.microsoft.com/office/powerpoint/2010/main" val="253804878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b="1" dirty="0"/>
              <a:t>4.3.7 Site reliability engineering </a:t>
            </a:r>
            <a:endParaRPr lang="en-GB" b="1" noProof="0" dirty="0"/>
          </a:p>
          <a:p>
            <a:endParaRPr lang="en-GB" b="1" dirty="0"/>
          </a:p>
          <a:p>
            <a:r>
              <a:rPr lang="en-GB" b="1" dirty="0"/>
              <a:t>Definition: Site reliability engineering </a:t>
            </a:r>
            <a:endParaRPr lang="en-GB" noProof="0" dirty="0"/>
          </a:p>
          <a:p>
            <a:r>
              <a:rPr lang="en-GB" dirty="0"/>
              <a:t>A discipline that incorporates aspects of software engineering and applies them to infrastructure and operations problems with the goal of creating ultra-scalable and highly reliable software systems. </a:t>
            </a:r>
            <a:endParaRPr lang="en-GB" noProof="0" dirty="0"/>
          </a:p>
          <a:p>
            <a:endParaRPr lang="en-GB" dirty="0"/>
          </a:p>
          <a:p>
            <a:r>
              <a:rPr lang="en-GB" dirty="0"/>
              <a:t>Because highly digitally enabled organizations demand highly resilient operations, site reliability engineering (SRE) is particularly relevant to HVIT. </a:t>
            </a:r>
            <a:endParaRPr lang="en-GB" noProof="0" dirty="0"/>
          </a:p>
          <a:p>
            <a:endParaRPr lang="en-GB" dirty="0"/>
          </a:p>
          <a:p>
            <a:r>
              <a:rPr lang="en-GB" dirty="0"/>
              <a:t>SRE applies a software development mindset to IT operations, and helps to align development and operations. SRE teams split their time between executing IT operations, coaching IT operations teams, and developing software that increases the resilience and performance of IT systems. They tend to spend less than half of their time on toil (otherwise, this indicates a problematic system). </a:t>
            </a:r>
            <a:endParaRPr lang="en-GB" noProof="0" dirty="0"/>
          </a:p>
          <a:p>
            <a:endParaRPr lang="en-GB" dirty="0"/>
          </a:p>
          <a:p>
            <a:r>
              <a:rPr lang="en-GB" dirty="0"/>
              <a:t>Toil is defined as work that is: </a:t>
            </a:r>
            <a:endParaRPr lang="en-GB" noProof="0" dirty="0"/>
          </a:p>
          <a:p>
            <a:endParaRPr lang="en-GB" dirty="0"/>
          </a:p>
          <a:p>
            <a:r>
              <a:rPr lang="en-GB" dirty="0"/>
              <a:t>  </a:t>
            </a:r>
            <a:r>
              <a:rPr lang="en-GB" b="1" dirty="0"/>
              <a:t>Manual </a:t>
            </a:r>
            <a:r>
              <a:rPr lang="en-GB" dirty="0"/>
              <a:t>It requires hands-on time from humans. </a:t>
            </a:r>
            <a:endParaRPr lang="en-GB" noProof="0" dirty="0">
              <a:effectLst/>
            </a:endParaRPr>
          </a:p>
          <a:p>
            <a:r>
              <a:rPr lang="en-GB" dirty="0"/>
              <a:t>  </a:t>
            </a:r>
            <a:r>
              <a:rPr lang="en-GB" b="1" dirty="0"/>
              <a:t>Repetitive </a:t>
            </a:r>
            <a:r>
              <a:rPr lang="en-GB" dirty="0"/>
              <a:t>It is being done over and over again. </a:t>
            </a:r>
            <a:endParaRPr lang="en-GB" noProof="0" dirty="0">
              <a:effectLst/>
            </a:endParaRPr>
          </a:p>
          <a:p>
            <a:r>
              <a:rPr lang="en-GB" dirty="0"/>
              <a:t>  </a:t>
            </a:r>
            <a:r>
              <a:rPr lang="en-GB" b="1" dirty="0"/>
              <a:t>Automatable </a:t>
            </a:r>
            <a:r>
              <a:rPr lang="en-GB" dirty="0"/>
              <a:t>It could be achieved by a machine because it does not require specific human judgement. </a:t>
            </a:r>
            <a:endParaRPr lang="en-GB" noProof="0" dirty="0">
              <a:effectLst/>
            </a:endParaRPr>
          </a:p>
          <a:p>
            <a:r>
              <a:rPr lang="en-GB" dirty="0"/>
              <a:t>  </a:t>
            </a:r>
            <a:r>
              <a:rPr lang="en-GB" b="1" dirty="0"/>
              <a:t>Tactical </a:t>
            </a:r>
            <a:r>
              <a:rPr lang="en-GB" dirty="0"/>
              <a:t>It is interrupt-driven and reactive, rather than strategy-driven and proactive. </a:t>
            </a:r>
            <a:endParaRPr lang="en-GB" noProof="0" dirty="0">
              <a:effectLst/>
            </a:endParaRPr>
          </a:p>
          <a:p>
            <a:r>
              <a:rPr lang="en-GB" dirty="0"/>
              <a:t>  </a:t>
            </a:r>
            <a:r>
              <a:rPr lang="en-GB" b="1" dirty="0"/>
              <a:t>Devoid of enduring value </a:t>
            </a:r>
            <a:r>
              <a:rPr lang="en-GB" dirty="0"/>
              <a:t>It does not permanently improve the service. </a:t>
            </a:r>
            <a:endParaRPr lang="en-GB" noProof="0" dirty="0">
              <a:effectLst/>
            </a:endParaRPr>
          </a:p>
          <a:p>
            <a:r>
              <a:rPr lang="en-GB" dirty="0"/>
              <a:t>  </a:t>
            </a:r>
            <a:r>
              <a:rPr lang="en-GB" b="1" dirty="0"/>
              <a:t>Linearly scaling </a:t>
            </a:r>
            <a:r>
              <a:rPr lang="en-GB" dirty="0"/>
              <a:t>It scales in proportion to the service size, traffic volume, or user count.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225</a:t>
            </a:fld>
            <a:endParaRPr lang="sv-SE" dirty="0"/>
          </a:p>
        </p:txBody>
      </p:sp>
    </p:spTree>
    <p:extLst>
      <p:ext uri="{BB962C8B-B14F-4D97-AF65-F5344CB8AC3E}">
        <p14:creationId xmlns:p14="http://schemas.microsoft.com/office/powerpoint/2010/main" val="368718842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4.3.7 Site reliability engineering (continued) </a:t>
            </a:r>
            <a:endParaRPr lang="en-GB" b="1" noProof="0" dirty="0"/>
          </a:p>
          <a:p>
            <a:r>
              <a:rPr lang="en-GB" dirty="0"/>
              <a:t>SRE is based on experience that suggests that systems are complex and will therefore fail. Effort is therefore balanced between preventing failures and reducing the impacts of unpreventable failures, such as by designing systems to degrade gradually rather than fail abruptly. Failure is regarded as an opportunity to learn, recognizing that people are the adaptable element of complex systems, and that their expertise is changing just as much as the other parts of the system. </a:t>
            </a:r>
            <a:endParaRPr lang="en-GB" noProof="0" dirty="0"/>
          </a:p>
          <a:p>
            <a:endParaRPr lang="en-GB" dirty="0"/>
          </a:p>
          <a:p>
            <a:r>
              <a:rPr lang="en-GB" dirty="0"/>
              <a:t>Learning from failures is not focused on the identification of a root cause, as in complex systems this is not effective or even possible (see section 3.2.3.1). Rather, failures are used to improve the team’s collective knowledge. They help people to continually calibrate their mental models, so that they will recognize hazards more easily and act to keep the system within the boundaries of acceptable performance.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226</a:t>
            </a:fld>
            <a:endParaRPr lang="sv-SE" dirty="0"/>
          </a:p>
        </p:txBody>
      </p:sp>
    </p:spTree>
    <p:extLst>
      <p:ext uri="{BB962C8B-B14F-4D97-AF65-F5344CB8AC3E}">
        <p14:creationId xmlns:p14="http://schemas.microsoft.com/office/powerpoint/2010/main" val="202834512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b="1" dirty="0"/>
              <a:t>4.3.7 Site reliability engineering (continued)</a:t>
            </a:r>
            <a:endParaRPr lang="en-GB" dirty="0"/>
          </a:p>
          <a:p>
            <a:r>
              <a:rPr lang="en-GB" dirty="0"/>
              <a:t>Practitioners assess when to apply a standard fix and when improvisation is required. They are never certain of the consequences of their actions, and they learn from feedback about how the system’s performance changes according to their actions. Because the team should be taking risks, it is crucial that it is not part of a blame culture. Although algorithms have their place, in machine learning, for example, heuristics are more effective in dealing with complex systems, so human judgement is crucial. </a:t>
            </a:r>
          </a:p>
          <a:p>
            <a:endParaRPr lang="en-GB" dirty="0"/>
          </a:p>
          <a:p>
            <a:r>
              <a:rPr lang="en-GB" dirty="0"/>
              <a:t>This requires intelligence, experience, and the motivation to act; and a workplace that encourages the desired behaviour. </a:t>
            </a:r>
            <a:endParaRPr lang="en-GB" noProof="0" dirty="0"/>
          </a:p>
          <a:p>
            <a:r>
              <a:rPr lang="en-GB" dirty="0"/>
              <a:t>In availability management, it is important to balance outage prevention and incident resolution. The corresponding key availability metrics are MTBF and MTRS. The more complex the system, the more failures are inevitable, meaning that the focus should shift from preventing failure to restoring service rapidly. The correct balance will vary from service to service, depending on the service’s warranty requirements and the underlying system’s characteristics. In HVIT environments, systems will usually be more complex, and it will therefore be more effective to focus on reducing MTRS than increasing MTBF. </a:t>
            </a:r>
            <a:endParaRPr lang="en-GB" noProof="0" dirty="0"/>
          </a:p>
          <a:p>
            <a:endParaRPr lang="en-GB" dirty="0"/>
          </a:p>
          <a:p>
            <a:r>
              <a:rPr lang="en-GB" dirty="0"/>
              <a:t>It can be challenging to balance investing in new features and in service reliability. An error budget is a powerful SRE tool that helps in this area. Changes tend to cause system incidents. Development work for features and development work for stability need to be balanced. An error budget is a control mechanism that allocates appropriate capacity to development work for stability, ensuring the right balance. When a service is close to its error budget, the product team should focus on improvements rather than new features. </a:t>
            </a:r>
            <a:endParaRPr lang="en-GB" noProof="0" dirty="0"/>
          </a:p>
          <a:p>
            <a:endParaRPr lang="en-GB" dirty="0"/>
          </a:p>
          <a:p>
            <a:r>
              <a:rPr lang="en-GB" dirty="0"/>
              <a:t>An error budget is expressed as 100 per cent minus the service level objective (SLO) of the service. A 99.9 per cent SLO service has a 0.1 per cent error budget. This amount should be spent on improving stability. Error budgets allow teams to regulate themselves within policies, with consequences if the error budgets are exceeded. It is important that SLOs are expressed in terms that affect the service consumer experience, rather than being internal system KPIs. </a:t>
            </a:r>
            <a:endParaRPr lang="en-GB" noProof="0" dirty="0"/>
          </a:p>
          <a:p>
            <a:endParaRPr lang="en-GB" dirty="0"/>
          </a:p>
          <a:p>
            <a:r>
              <a:rPr lang="en-GB" dirty="0"/>
              <a:t>The improvements that SRE brings to availability, latency, and performance all contribute to resilient operations. </a:t>
            </a:r>
            <a:endParaRPr lang="en-GB" noProof="0" dirty="0"/>
          </a:p>
          <a:p>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227</a:t>
            </a:fld>
            <a:endParaRPr lang="sv-SE" dirty="0"/>
          </a:p>
        </p:txBody>
      </p:sp>
    </p:spTree>
    <p:extLst>
      <p:ext uri="{BB962C8B-B14F-4D97-AF65-F5344CB8AC3E}">
        <p14:creationId xmlns:p14="http://schemas.microsoft.com/office/powerpoint/2010/main" val="366109673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4.3.7 Site reliability engineering (continued)</a:t>
            </a:r>
            <a:endParaRPr lang="en-GB" dirty="0"/>
          </a:p>
          <a:p>
            <a:pPr defTabSz="473934">
              <a:defRPr/>
            </a:pPr>
            <a:endParaRPr lang="en-GB" dirty="0"/>
          </a:p>
          <a:p>
            <a:pPr defTabSz="473934">
              <a:defRPr/>
            </a:pPr>
            <a:r>
              <a:rPr lang="en-GB" dirty="0"/>
              <a:t>Table 20 Outlines the practices for which SRE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228</a:t>
            </a:fld>
            <a:endParaRPr lang="sv-SE" dirty="0"/>
          </a:p>
        </p:txBody>
      </p:sp>
    </p:spTree>
    <p:extLst>
      <p:ext uri="{BB962C8B-B14F-4D97-AF65-F5344CB8AC3E}">
        <p14:creationId xmlns:p14="http://schemas.microsoft.com/office/powerpoint/2010/main" val="22132582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r>
              <a:rPr lang="en-GB" b="1" dirty="0"/>
              <a:t>4.4 Techniques for co-created value </a:t>
            </a:r>
            <a:endParaRPr lang="en-GB" b="1" noProof="0" dirty="0"/>
          </a:p>
          <a:p>
            <a:r>
              <a:rPr lang="en-GB" dirty="0"/>
              <a:t>The co-created value objective involves co-creating value from digital products through the close collaboration of the service provider and the service consumer. </a:t>
            </a:r>
            <a:endParaRPr lang="en-GB" noProof="0" dirty="0"/>
          </a:p>
          <a:p>
            <a:endParaRPr lang="en-GB" dirty="0"/>
          </a:p>
          <a:p>
            <a:r>
              <a:rPr lang="en-GB" dirty="0"/>
              <a:t>Co-created value is about the service consumer using the service provider’s products and services effectively and benefitting from their utility and warranty. A return on digital investments is only realized when people or things make decisions that are improved by information derived from automated information systems. </a:t>
            </a:r>
            <a:endParaRPr lang="en-GB" noProof="0" dirty="0"/>
          </a:p>
          <a:p>
            <a:endParaRPr lang="en-GB" noProof="0" dirty="0"/>
          </a:p>
          <a:p>
            <a:r>
              <a:rPr lang="en-GB" dirty="0"/>
              <a:t>Users, therefore, have to understand the digital products and information, and their uses in their context. They should understand the functionality well enough to use it appropriately, and be able to interpret the information correctly in order to improve decision-making. Finally, people or things have to act on these decisions; only then is value realized. </a:t>
            </a:r>
          </a:p>
          <a:p>
            <a:endParaRPr lang="en-GB" noProof="0" dirty="0"/>
          </a:p>
          <a:p>
            <a:endParaRPr lang="en-GB" noProof="0" dirty="0"/>
          </a:p>
          <a:p>
            <a:r>
              <a:rPr lang="en-GB" b="1" i="1" dirty="0"/>
              <a:t>Example </a:t>
            </a:r>
            <a:endParaRPr lang="en-GB" i="1" noProof="0" dirty="0"/>
          </a:p>
          <a:p>
            <a:r>
              <a:rPr lang="en-GB" i="1" dirty="0"/>
              <a:t>Someone uses a ride-hailing app to get transport to the airport. They misinterpret the indicated arrival time as a guarantee instead of an estimate. They make a misinformed decision to wait. They then have a nervous ride to the airport because they may miss their flight. Correctly interpreted, the information would have led them to decide to hail a regular taxi, and would therefore have had value. </a:t>
            </a:r>
            <a:endParaRPr lang="en-GB" i="1" noProof="0" dirty="0"/>
          </a:p>
          <a:p>
            <a:endParaRPr lang="en-GB" dirty="0"/>
          </a:p>
          <a:p>
            <a:endParaRPr lang="en-GB" dirty="0"/>
          </a:p>
          <a:p>
            <a:r>
              <a:rPr lang="en-GB" dirty="0"/>
              <a:t>Many users do not use the functionality of information systems effectively. They misinterpret the meaning of the data that a system provides, subsequently make sub-optimal decisions, and therefore do not achieve the required return on their IT investment. Not only is the potential value not realized, but productivity often declines when issues occur. Some of the resulting loss is due to issues related to resilient operations, and some is lost due to misuse by the service consumer. This means that proactive, functional user support should be prioritized. In a business environment, this form of support is more suited to a co-located role, such as a proactive super user who acts as a ‘value realization coach’, than to a distant service desk. </a:t>
            </a:r>
            <a:endParaRPr lang="en-GB" noProof="0" dirty="0"/>
          </a:p>
          <a:p>
            <a:endParaRPr lang="en-GB" dirty="0"/>
          </a:p>
          <a:p>
            <a:r>
              <a:rPr lang="en-GB" dirty="0"/>
              <a:t>‘Co-created value’ refers to the value for the service consumer, service provider, and other stakeholders. For the service consumer, the value is the outcome that the service output facilitates. For the service provider, depending on the nature of the investment, value can be expressed in different terms, such as revenue from digital products and services, website traffic, and reduced costs and risks. </a:t>
            </a:r>
            <a:endParaRPr lang="en-GB" noProof="0" dirty="0"/>
          </a:p>
          <a:p>
            <a:endParaRPr lang="en-GB" dirty="0"/>
          </a:p>
          <a:p>
            <a:r>
              <a:rPr lang="en-GB" dirty="0"/>
              <a:t>In HVIT environments, where service consumers use digital products and services regularly, expectations are higher. Consumers demand a more intuitive and responsive user experience and customer experience. The better the service providers understand how service consumers use the IT service or digital product, the better equipped they are to support them. Equally, the more that service consumers understand how service providers provide IT services or digital products, the better equipped they are to interact effectively with them. These concepts illustrate the symbiotic, co- creational nature of services. </a:t>
            </a:r>
            <a:endParaRPr lang="en-GB" noProof="0" dirty="0"/>
          </a:p>
          <a:p>
            <a:endParaRPr lang="en-GB" dirty="0"/>
          </a:p>
          <a:p>
            <a:r>
              <a:rPr lang="en-GB" dirty="0"/>
              <a:t>Although the digital experience will, by definition, be algorithmic, seasoned digital service consumers expect that it should also be sophisticated and as finely tuned to their circumstances as possible. If this is too difficult for the digital service to accomplish, service consumers expect a sophisticated physical/analogue/human experience with the service provider’s staff. Where the digital experience relies on advanced algorithms, the human experience relies on advanced heuristics that are needed to deal with unpredictable situations. Such service interactions are social interactions, and a service can be ruined by small details in human interaction. Experienced service providers and consumers acknowledge contextual constraints and the human nature of the other party. This results in the mutual experience that the possible has been accomplished, with mutual respect for each other’s position. </a:t>
            </a:r>
            <a:endParaRPr lang="en-GB" noProof="0" dirty="0"/>
          </a:p>
          <a:p>
            <a:pPr defTabSz="473934">
              <a:defRPr/>
            </a:pPr>
            <a:endParaRPr lang="en-GB" dirty="0"/>
          </a:p>
          <a:p>
            <a:pPr defTabSz="473934">
              <a:defRPr/>
            </a:pPr>
            <a:r>
              <a:rPr lang="en-GB" dirty="0"/>
              <a:t>Co-creation is not only about the service interaction, where value is actually realized. It is also about the consumer’s involvement in service design and further development. The collaboration between a Scrum product owner and a development team is a good example of the close collaboration between IT practitioners, business people, and, in some cases, customers and consumers. Such self-contained product- or service-oriented teams are very effective. </a:t>
            </a:r>
          </a:p>
          <a:p>
            <a:pPr defTabSz="473934">
              <a:defRPr/>
            </a:pPr>
            <a:r>
              <a:rPr lang="en-GB" dirty="0"/>
              <a:t>In many cases, this construct can only be realized when the information system is designed with this way of working in mind, enabling various small teams to work on relatively isolated parts of the bigger system without much need for interaction. This requires a loosely coupled information system architecture (see section 4.2.2). An important technique to support value co-creation is service experience.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229</a:t>
            </a:fld>
            <a:endParaRPr lang="sv-SE" dirty="0"/>
          </a:p>
        </p:txBody>
      </p:sp>
    </p:spTree>
    <p:extLst>
      <p:ext uri="{BB962C8B-B14F-4D97-AF65-F5344CB8AC3E}">
        <p14:creationId xmlns:p14="http://schemas.microsoft.com/office/powerpoint/2010/main" val="1892304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8588" y="766763"/>
            <a:ext cx="6831012" cy="3841750"/>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23</a:t>
            </a:fld>
            <a:endParaRPr lang="en-US" dirty="0"/>
          </a:p>
        </p:txBody>
      </p:sp>
    </p:spTree>
    <p:extLst>
      <p:ext uri="{BB962C8B-B14F-4D97-AF65-F5344CB8AC3E}">
        <p14:creationId xmlns:p14="http://schemas.microsoft.com/office/powerpoint/2010/main" val="304207456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4.4.1 Service experience </a:t>
            </a:r>
            <a:endParaRPr lang="en-GB" b="1" noProof="0" dirty="0"/>
          </a:p>
          <a:p>
            <a:r>
              <a:rPr lang="en-GB" dirty="0"/>
              <a:t>‘Service experience’ refers to the fact that service consumers value a service that is based on a combination of the ‘technical’ output of the service and how it is perceived from a human perspective. This means that service providers should be increasingly aware of consumer requirements and the resources they have at their disposal to co-create value. Services are not passively received: value co- creation requires effort from the consumer. The service provider and consumer have to dynamically respond to each other’s behaviour and accommodate exceptions as much as possible. </a:t>
            </a:r>
            <a:endParaRPr lang="en-GB" noProof="0" dirty="0"/>
          </a:p>
          <a:p>
            <a:endParaRPr lang="en-GB" dirty="0"/>
          </a:p>
          <a:p>
            <a:r>
              <a:rPr lang="en-GB" dirty="0"/>
              <a:t>When, in some digitally enabled organizations, business and IT converge into a single organizational entity, there are no longer business and IT entities that need to be aligned. There is, therefore, also no longer a business–IT relationship to manage. ‘Business people’ and ‘IT people’ report to the same management, have the same targets, and are often physically co-located. When an Agile or Scrum way of working has been adopted, with a relatively independent team dedicated to a single product, business people and IT people are in the same team, and the product owner represents business interests. The product owner often manages the relationships with external customers and other stakeholders. These other stakeholders include other product owners with whom synergies are explored; for example, knowledge and resource sharing. </a:t>
            </a:r>
            <a:endParaRPr lang="en-GB" noProof="0" dirty="0"/>
          </a:p>
          <a:p>
            <a:endParaRPr lang="en-GB" dirty="0"/>
          </a:p>
          <a:p>
            <a:r>
              <a:rPr lang="en-GB" dirty="0"/>
              <a:t>Data analytics and machine learning can contribute significantly to relationship management. Information security is also important, as are ethics. Customer experience management and customer journeys are other topics that deserve consideration. </a:t>
            </a:r>
            <a:endParaRPr lang="en-GB" noProof="0" dirty="0"/>
          </a:p>
          <a:p>
            <a:endParaRPr lang="en-GB" dirty="0"/>
          </a:p>
          <a:p>
            <a:pPr defTabSz="473934">
              <a:defRPr/>
            </a:pPr>
            <a:r>
              <a:rPr lang="en-GB" dirty="0"/>
              <a:t>For further details on service relationships and service experience, see the </a:t>
            </a:r>
            <a:r>
              <a:rPr lang="en-GB" i="1" dirty="0"/>
              <a:t>ITIL</a:t>
            </a:r>
            <a:r>
              <a:rPr lang="sv-SE" i="1" dirty="0"/>
              <a:t>® 4: </a:t>
            </a:r>
            <a:r>
              <a:rPr lang="en-GB" i="1" dirty="0"/>
              <a:t>Drive Stakeholder Value </a:t>
            </a:r>
            <a:r>
              <a:rPr lang="en-GB" dirty="0"/>
              <a:t>publication.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230</a:t>
            </a:fld>
            <a:endParaRPr lang="sv-SE" dirty="0"/>
          </a:p>
        </p:txBody>
      </p:sp>
    </p:spTree>
    <p:extLst>
      <p:ext uri="{BB962C8B-B14F-4D97-AF65-F5344CB8AC3E}">
        <p14:creationId xmlns:p14="http://schemas.microsoft.com/office/powerpoint/2010/main" val="79900846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4.4.1 Service experience (continued)</a:t>
            </a:r>
            <a:endParaRPr lang="en-GB" dirty="0"/>
          </a:p>
          <a:p>
            <a:pPr defTabSz="473934">
              <a:defRPr/>
            </a:pPr>
            <a:endParaRPr lang="en-GB" dirty="0"/>
          </a:p>
          <a:p>
            <a:pPr defTabSz="473934">
              <a:defRPr/>
            </a:pPr>
            <a:r>
              <a:rPr lang="en-GB" dirty="0"/>
              <a:t>Table 21 Outlines the practices for which service experience is relevant.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231</a:t>
            </a:fld>
            <a:endParaRPr lang="sv-SE" dirty="0"/>
          </a:p>
        </p:txBody>
      </p:sp>
    </p:spTree>
    <p:extLst>
      <p:ext uri="{BB962C8B-B14F-4D97-AF65-F5344CB8AC3E}">
        <p14:creationId xmlns:p14="http://schemas.microsoft.com/office/powerpoint/2010/main" val="381533299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4.4.1 Service experience (continued)</a:t>
            </a:r>
            <a:endParaRPr lang="en-GB" dirty="0"/>
          </a:p>
          <a:p>
            <a:pPr defTabSz="473934">
              <a:defRPr/>
            </a:pPr>
            <a:endParaRPr lang="en-GB" dirty="0"/>
          </a:p>
          <a:p>
            <a:pPr defTabSz="473934">
              <a:defRPr/>
            </a:pPr>
            <a:r>
              <a:rPr lang="en-GB" dirty="0"/>
              <a:t>Table 21 Outlines the practices for which service experience is relevant.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232</a:t>
            </a:fld>
            <a:endParaRPr lang="sv-SE" dirty="0"/>
          </a:p>
        </p:txBody>
      </p:sp>
    </p:spTree>
    <p:extLst>
      <p:ext uri="{BB962C8B-B14F-4D97-AF65-F5344CB8AC3E}">
        <p14:creationId xmlns:p14="http://schemas.microsoft.com/office/powerpoint/2010/main" val="51765006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b="1" dirty="0"/>
              <a:t>4.5 Techniques for assured conformance </a:t>
            </a:r>
            <a:endParaRPr lang="en-GB" b="1" noProof="0" dirty="0"/>
          </a:p>
          <a:p>
            <a:r>
              <a:rPr lang="en-GB" dirty="0"/>
              <a:t>The assured conformance objective involves ensuring that service provision and service consumption comply with corporate and regulatory directives with respect to governance, risk, and compliance. Beyond ensuring conformance, it is also important to assure the accountable people that conformance has been achieved. </a:t>
            </a:r>
            <a:endParaRPr lang="en-GB" noProof="0" dirty="0"/>
          </a:p>
          <a:p>
            <a:endParaRPr lang="en-GB" dirty="0"/>
          </a:p>
          <a:p>
            <a:r>
              <a:rPr lang="en-GB" dirty="0"/>
              <a:t>Although external requirements may remain the same, there may be alternative and more appropriate ways for digitally enabled organizations to fulfil them. </a:t>
            </a:r>
            <a:endParaRPr lang="en-GB" noProof="0" dirty="0"/>
          </a:p>
          <a:p>
            <a:endParaRPr lang="en-GB" dirty="0"/>
          </a:p>
          <a:p>
            <a:r>
              <a:rPr lang="en-GB" dirty="0"/>
              <a:t>High velocity is often associated with taking risks, and, from a commercial perspective, these risks may be necessary. Paradoxically, one of the biggest risks an organization can take is not taking enough risks. Nevertheless, risks must be justified, and there are internal rules and external regulations that organizations must comply with. Governing bodies must be assured that their directives have been followed. Assured conformance contributes to the peace of mind of the people who are accountable for, and affected by, governance, risk, and compliance issues, as they feel more confident knowing that the organization acts within these constraints. </a:t>
            </a:r>
            <a:endParaRPr lang="en-GB" noProof="0" dirty="0"/>
          </a:p>
          <a:p>
            <a:endParaRPr lang="en-GB" dirty="0"/>
          </a:p>
          <a:p>
            <a:r>
              <a:rPr lang="en-GB" dirty="0"/>
              <a:t>Regarding governance, the practitioner does not govern but is governed. They operate within a governance framework, and must understand the applicable constraints and how to act within that framework. The practitioner’s insight and judgement influence how they act. The more insight they have and the better their judgement skills, the more the practitioner will be able to judge when it might be appropriate to deviate from the rules when the associated benefits and risks are justifiable. This requires the practitioner to understand the thinking behind the constraints. </a:t>
            </a:r>
            <a:endParaRPr lang="en-GB" noProof="0" dirty="0"/>
          </a:p>
          <a:p>
            <a:endParaRPr lang="en-GB" dirty="0"/>
          </a:p>
          <a:p>
            <a:r>
              <a:rPr lang="en-GB" dirty="0"/>
              <a:t>Assured conformance can be measured by (the lack of) security breaches, fines by regulators, bad publicity, actions required by internal and external auditors, and the cost of the measures to ensure conformance with governance, risk, and compliance issues. </a:t>
            </a:r>
            <a:endParaRPr lang="en-GB" noProof="0" dirty="0"/>
          </a:p>
          <a:p>
            <a:endParaRPr lang="en-GB" dirty="0"/>
          </a:p>
          <a:p>
            <a:r>
              <a:rPr lang="en-GB" dirty="0"/>
              <a:t>Techniques that can be used to achieve assured conformance include: </a:t>
            </a:r>
            <a:endParaRPr lang="en-GB" noProof="0" dirty="0"/>
          </a:p>
          <a:p>
            <a:endParaRPr lang="en-GB" dirty="0"/>
          </a:p>
          <a:p>
            <a:r>
              <a:rPr lang="en-GB" dirty="0"/>
              <a:t> DevOps Audit Defense Toolkit </a:t>
            </a:r>
          </a:p>
          <a:p>
            <a:r>
              <a:rPr lang="en-GB" dirty="0"/>
              <a:t> DevSecOps</a:t>
            </a:r>
            <a:br>
              <a:rPr lang="en-GB" dirty="0"/>
            </a:br>
            <a:r>
              <a:rPr lang="en-GB" dirty="0"/>
              <a:t> peer review.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233</a:t>
            </a:fld>
            <a:endParaRPr lang="sv-SE" dirty="0"/>
          </a:p>
        </p:txBody>
      </p:sp>
    </p:spTree>
    <p:extLst>
      <p:ext uri="{BB962C8B-B14F-4D97-AF65-F5344CB8AC3E}">
        <p14:creationId xmlns:p14="http://schemas.microsoft.com/office/powerpoint/2010/main" val="61711017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4.5.1 DevOps Audit Defense Toolkit </a:t>
            </a:r>
          </a:p>
          <a:p>
            <a:endParaRPr lang="en-GB" b="1" noProof="0" dirty="0"/>
          </a:p>
          <a:p>
            <a:r>
              <a:rPr lang="en-GB" dirty="0"/>
              <a:t>The DevOps Audit Defense Toolkit is guidance that addresses the tension between IT and audit that is caused by new, more fluid patterns of work found in the DevOps community. It helps to demonstrate to auditors that the IT function understands the business risks and is properly mitigating them. The Toolkit suggests techniques to mitigate risk and to create a common perspective and shared understanding between the IT function and auditors. It therefore contributes to assured conformance. By reducing unnecessary bureaucracy, it also contributes to fast development. </a:t>
            </a:r>
            <a:endParaRPr lang="en-GB" noProof="0" dirty="0"/>
          </a:p>
          <a:p>
            <a:endParaRPr lang="en-GB" dirty="0"/>
          </a:p>
          <a:p>
            <a:r>
              <a:rPr lang="en-GB" dirty="0"/>
              <a:t>The DevOps Audit Defense Toolkit is relevant to HVIT because some of HVIT’s principles and techniques appear to contradict conventional compliance requirements. Usually, however, this is a case of finding other ways of achieving the desired results. Internal regulations are derived from external requirements, and, often, alternative internal regulations can be found. It is essential, however, to involve auditors in this process.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234</a:t>
            </a:fld>
            <a:endParaRPr lang="sv-SE" dirty="0"/>
          </a:p>
        </p:txBody>
      </p:sp>
    </p:spTree>
    <p:extLst>
      <p:ext uri="{BB962C8B-B14F-4D97-AF65-F5344CB8AC3E}">
        <p14:creationId xmlns:p14="http://schemas.microsoft.com/office/powerpoint/2010/main" val="266145868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4.5.1 DevOps audit defense toolkit (continued)</a:t>
            </a:r>
            <a:endParaRPr lang="en-GB" dirty="0"/>
          </a:p>
          <a:p>
            <a:pPr defTabSz="473934">
              <a:defRPr/>
            </a:pPr>
            <a:endParaRPr lang="en-GB" dirty="0"/>
          </a:p>
          <a:p>
            <a:pPr defTabSz="473934">
              <a:defRPr/>
            </a:pPr>
            <a:r>
              <a:rPr lang="en-GB" dirty="0"/>
              <a:t>Table 22 Outlines the practices for which the DevOps audit defense toolkit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235</a:t>
            </a:fld>
            <a:endParaRPr lang="sv-SE" dirty="0"/>
          </a:p>
        </p:txBody>
      </p:sp>
    </p:spTree>
    <p:extLst>
      <p:ext uri="{BB962C8B-B14F-4D97-AF65-F5344CB8AC3E}">
        <p14:creationId xmlns:p14="http://schemas.microsoft.com/office/powerpoint/2010/main" val="25517835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4.5.1 DevOps audit defense toolkit (continued)</a:t>
            </a:r>
            <a:endParaRPr lang="en-GB" dirty="0"/>
          </a:p>
          <a:p>
            <a:pPr defTabSz="473934">
              <a:defRPr/>
            </a:pPr>
            <a:endParaRPr lang="en-GB" dirty="0"/>
          </a:p>
          <a:p>
            <a:pPr defTabSz="473934">
              <a:defRPr/>
            </a:pPr>
            <a:r>
              <a:rPr lang="en-GB" dirty="0"/>
              <a:t>Table 22 Outlines the practices for which the DevOps audit defense toolkit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236</a:t>
            </a:fld>
            <a:endParaRPr lang="sv-SE" dirty="0"/>
          </a:p>
        </p:txBody>
      </p:sp>
    </p:spTree>
    <p:extLst>
      <p:ext uri="{BB962C8B-B14F-4D97-AF65-F5344CB8AC3E}">
        <p14:creationId xmlns:p14="http://schemas.microsoft.com/office/powerpoint/2010/main" val="179342023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sv-SE" b="1" dirty="0"/>
              <a:t>4.5.2 </a:t>
            </a:r>
            <a:r>
              <a:rPr lang="en-GB" b="1" dirty="0"/>
              <a:t>DevSecOps </a:t>
            </a:r>
          </a:p>
          <a:p>
            <a:r>
              <a:rPr lang="en-GB" dirty="0"/>
              <a:t>Most organizations have a dedicated information security team, which performs risk assessments and defines policies, procedures, and controls. In high-velocity environments, information security is integrated as much as possible into the daily work of development and operations, and it shifts the reliance on control of process towards verifying preconditions, such as employees’ expertise and integrity. The security officer’s role shifts from ‘policing’ to enabling others to take necessary measures. </a:t>
            </a:r>
            <a:endParaRPr lang="en-GB" noProof="0" dirty="0"/>
          </a:p>
          <a:p>
            <a:endParaRPr lang="en-GB" dirty="0"/>
          </a:p>
          <a:p>
            <a:r>
              <a:rPr lang="en-GB" dirty="0"/>
              <a:t>‘DevSecOps’ refers to this integration of security-related activities into the daily work of application development and IT operations. Security is built into the entire DevOps process and across the four pillars of culture, automation, metrics, and sharing (CAMS, or CALMS with the addition of Lean). </a:t>
            </a:r>
            <a:endParaRPr lang="en-GB" noProof="0" dirty="0"/>
          </a:p>
          <a:p>
            <a:endParaRPr lang="en-GB" b="1" dirty="0"/>
          </a:p>
          <a:p>
            <a:r>
              <a:rPr lang="en-GB" b="1" dirty="0"/>
              <a:t>Definition: Integration of duties </a:t>
            </a:r>
            <a:endParaRPr lang="en-GB" noProof="0" dirty="0"/>
          </a:p>
          <a:p>
            <a:r>
              <a:rPr lang="en-GB" dirty="0"/>
              <a:t>Having a task that is prone to fraud or error performed by one person because other controls have been applied. This serves as an alternative to separation (or segregation) of duties. </a:t>
            </a:r>
            <a:endParaRPr lang="en-GB" noProof="0" dirty="0"/>
          </a:p>
          <a:p>
            <a:endParaRPr lang="en-GB" dirty="0"/>
          </a:p>
          <a:p>
            <a:r>
              <a:rPr lang="en-GB" dirty="0"/>
              <a:t>Traditionally, duties are separated in order to reduce the risk of fraud and error; for example, the risk that untested and unauthorized code will be deployed into production. This can, however, lead to delay, and frustration at the perceived bureaucracy. The separation of duties is not an objective in itself: it is a method of reaching an objective. Other means are available to achieve the same objective, so duties can be integrated while maintaining the same level of assurance. </a:t>
            </a:r>
            <a:endParaRPr lang="en-GB" noProof="0" dirty="0"/>
          </a:p>
          <a:p>
            <a:endParaRPr lang="en-GB" dirty="0"/>
          </a:p>
          <a:p>
            <a:r>
              <a:rPr lang="en-GB" dirty="0"/>
              <a:t>Information security is critically dependent on the behaviour of people throughout the organization. Staff who have been trained well, and who follow information security policies and other controls, can help to detect, prevent, and correct security incidents. Poorly trained or insufficiently motivated staff can be a major vulnerability.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237</a:t>
            </a:fld>
            <a:endParaRPr lang="sv-SE" dirty="0"/>
          </a:p>
        </p:txBody>
      </p:sp>
    </p:spTree>
    <p:extLst>
      <p:ext uri="{BB962C8B-B14F-4D97-AF65-F5344CB8AC3E}">
        <p14:creationId xmlns:p14="http://schemas.microsoft.com/office/powerpoint/2010/main" val="234967659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r>
              <a:rPr lang="sv-SE" b="1" dirty="0"/>
              <a:t>4.5.2 </a:t>
            </a:r>
            <a:r>
              <a:rPr lang="en-GB" b="1" dirty="0"/>
              <a:t>DevSecOps (continued)</a:t>
            </a:r>
          </a:p>
          <a:p>
            <a:endParaRPr lang="en-GB" dirty="0"/>
          </a:p>
          <a:p>
            <a:r>
              <a:rPr lang="en-GB" dirty="0"/>
              <a:t>Many processes and procedures are required to support information security management. These include: </a:t>
            </a:r>
            <a:endParaRPr lang="en-GB" noProof="0" dirty="0"/>
          </a:p>
          <a:p>
            <a:endParaRPr lang="en-GB" dirty="0"/>
          </a:p>
          <a:p>
            <a:r>
              <a:rPr lang="en-GB" dirty="0"/>
              <a:t>  a security incident management process </a:t>
            </a:r>
            <a:endParaRPr lang="en-GB" noProof="0" dirty="0">
              <a:effectLst/>
            </a:endParaRPr>
          </a:p>
          <a:p>
            <a:r>
              <a:rPr lang="en-GB" dirty="0"/>
              <a:t>  a risk management process </a:t>
            </a:r>
            <a:endParaRPr lang="en-GB" noProof="0" dirty="0">
              <a:effectLst/>
            </a:endParaRPr>
          </a:p>
          <a:p>
            <a:r>
              <a:rPr lang="en-GB" dirty="0"/>
              <a:t>  a control review and audit process </a:t>
            </a:r>
            <a:endParaRPr lang="en-GB" noProof="0" dirty="0">
              <a:effectLst/>
            </a:endParaRPr>
          </a:p>
          <a:p>
            <a:r>
              <a:rPr lang="en-GB" dirty="0"/>
              <a:t>  an identity and access management process </a:t>
            </a:r>
            <a:endParaRPr lang="en-GB" noProof="0" dirty="0">
              <a:effectLst/>
            </a:endParaRPr>
          </a:p>
          <a:p>
            <a:r>
              <a:rPr lang="en-GB" dirty="0"/>
              <a:t>  event management </a:t>
            </a:r>
            <a:endParaRPr lang="en-GB" noProof="0" dirty="0">
              <a:effectLst/>
            </a:endParaRPr>
          </a:p>
          <a:p>
            <a:r>
              <a:rPr lang="en-GB" dirty="0"/>
              <a:t>  procedures for penetration testing, vulnerability scanning, and so on </a:t>
            </a:r>
            <a:endParaRPr lang="en-GB" noProof="0" dirty="0">
              <a:effectLst/>
            </a:endParaRPr>
          </a:p>
          <a:p>
            <a:r>
              <a:rPr lang="en-GB" dirty="0"/>
              <a:t>  procedures for managing security-related changes, such as firewall configuration changes. </a:t>
            </a:r>
            <a:endParaRPr lang="en-GB" noProof="0" dirty="0">
              <a:effectLst/>
            </a:endParaRPr>
          </a:p>
          <a:p>
            <a:endParaRPr lang="en-GB" dirty="0"/>
          </a:p>
          <a:p>
            <a:r>
              <a:rPr lang="en-GB" dirty="0"/>
              <a:t>This integrated way of approaching security contributes to assured conformance. </a:t>
            </a:r>
            <a:endParaRPr lang="en-GB" noProof="0" dirty="0">
              <a:effectLst/>
            </a:endParaRPr>
          </a:p>
          <a:p>
            <a:endParaRPr lang="en-GB" noProof="0" dirty="0">
              <a:effectLst/>
            </a:endParaRPr>
          </a:p>
          <a:p>
            <a:pPr defTabSz="473934">
              <a:defRPr/>
            </a:pPr>
            <a:r>
              <a:rPr lang="en-GB" b="1" i="1" dirty="0"/>
              <a:t>Case study </a:t>
            </a:r>
            <a:endParaRPr lang="en-GB" i="1" dirty="0">
              <a:effectLst/>
            </a:endParaRPr>
          </a:p>
          <a:p>
            <a:r>
              <a:rPr lang="en-GB" i="1" dirty="0"/>
              <a:t>A large music-streaming service provider relies on being able to deliver quickly. It continually improves to maintain its leading position. Its way of working, its operating model, is based on speed and continual improvement. An impending change in its legal status introduces new compliance requirements, triggering a change to its operating model. </a:t>
            </a:r>
            <a:endParaRPr lang="en-GB" i="1" dirty="0">
              <a:effectLst/>
            </a:endParaRPr>
          </a:p>
          <a:p>
            <a:endParaRPr lang="en-GB" i="1" dirty="0"/>
          </a:p>
          <a:p>
            <a:r>
              <a:rPr lang="en-GB" i="1" dirty="0"/>
              <a:t>In particular, its financial systems are impacted by required controls regarding the segregation of duties and audit trails. Processes and the associated tools need to be changed. This is initially met with resistance from the autonomous teams, who were proud of the ways of working that they had developed. </a:t>
            </a:r>
            <a:endParaRPr lang="en-GB" i="1" dirty="0">
              <a:effectLst/>
            </a:endParaRPr>
          </a:p>
          <a:p>
            <a:endParaRPr lang="en-GB" i="1" dirty="0"/>
          </a:p>
          <a:p>
            <a:r>
              <a:rPr lang="en-GB" i="1" dirty="0"/>
              <a:t>To overcome this resistance, the teams are given a challenge and ownership of the solution. The new regulations are presented as a fact of life: a natural result of the growth of the enterprise. Because the teams are used to working with a great deal of autonomy, they are trusted to discover how to comply without compromising flow and agility. They are offered expert help from the internal audit team and the process tool team. </a:t>
            </a:r>
            <a:endParaRPr lang="en-GB" i="1" dirty="0">
              <a:effectLst/>
            </a:endParaRPr>
          </a:p>
          <a:p>
            <a:endParaRPr lang="en-GB" i="1" dirty="0"/>
          </a:p>
          <a:p>
            <a:r>
              <a:rPr lang="en-GB" i="1" dirty="0"/>
              <a:t>Each team develops its own process flow and process tool configuration, and interacts with key stakeholders. Although the diversity in approaches is probably less efficient than a one-size-fits-all solution for all teams, the benefits are evident. There is better flow because each team follows its own specific process. And, significantly, each team takes full responsibility for complying with the controls. This creates sustainable benefits. </a:t>
            </a:r>
            <a:endParaRPr lang="en-GB" i="1" dirty="0">
              <a:effectLst/>
            </a:endParaRPr>
          </a:p>
          <a:p>
            <a:endParaRPr lang="en-GB" i="1" dirty="0"/>
          </a:p>
          <a:p>
            <a:r>
              <a:rPr lang="en-GB" i="1" dirty="0"/>
              <a:t>The key learnings from this case are: </a:t>
            </a:r>
            <a:endParaRPr lang="en-GB" i="1" dirty="0">
              <a:effectLst/>
            </a:endParaRPr>
          </a:p>
          <a:p>
            <a:pPr lvl="1"/>
            <a:r>
              <a:rPr lang="en-GB" i="1" dirty="0"/>
              <a:t>  </a:t>
            </a:r>
            <a:r>
              <a:rPr lang="en-GB" b="1" i="1" dirty="0"/>
              <a:t>Play to the strengths of the teams </a:t>
            </a:r>
            <a:r>
              <a:rPr lang="en-GB" i="1" dirty="0"/>
              <a:t>In this case, responsibility was welcomed. With less-autonomous teams, another approach might be needed. </a:t>
            </a:r>
            <a:endParaRPr lang="en-GB" i="1" dirty="0">
              <a:effectLst/>
            </a:endParaRPr>
          </a:p>
          <a:p>
            <a:pPr lvl="1"/>
            <a:r>
              <a:rPr lang="en-GB" i="1" dirty="0"/>
              <a:t>  </a:t>
            </a:r>
            <a:r>
              <a:rPr lang="en-GB" b="1" i="1" dirty="0"/>
              <a:t>Focus on external regulations, not on how they have been translated into internal policies and constraints </a:t>
            </a:r>
            <a:r>
              <a:rPr lang="en-GB" i="1" dirty="0"/>
              <a:t>There are often alternative ways of achieving the same compliance. This requires flexibility from the internal audit team. </a:t>
            </a:r>
            <a:endParaRPr lang="en-GB" i="1"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238</a:t>
            </a:fld>
            <a:endParaRPr lang="sv-SE" dirty="0"/>
          </a:p>
        </p:txBody>
      </p:sp>
    </p:spTree>
    <p:extLst>
      <p:ext uri="{BB962C8B-B14F-4D97-AF65-F5344CB8AC3E}">
        <p14:creationId xmlns:p14="http://schemas.microsoft.com/office/powerpoint/2010/main" val="9787449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4.5.2 DevSecOps (continued)</a:t>
            </a:r>
            <a:endParaRPr lang="en-GB" dirty="0"/>
          </a:p>
          <a:p>
            <a:pPr defTabSz="473934">
              <a:defRPr/>
            </a:pPr>
            <a:endParaRPr lang="en-GB" dirty="0"/>
          </a:p>
          <a:p>
            <a:pPr defTabSz="473934">
              <a:defRPr/>
            </a:pPr>
            <a:r>
              <a:rPr lang="en-GB" dirty="0"/>
              <a:t>Table 4.23 Outlines the practices for which DevOpsSec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239</a:t>
            </a:fld>
            <a:endParaRPr lang="sv-SE" dirty="0"/>
          </a:p>
        </p:txBody>
      </p:sp>
    </p:spTree>
    <p:extLst>
      <p:ext uri="{BB962C8B-B14F-4D97-AF65-F5344CB8AC3E}">
        <p14:creationId xmlns:p14="http://schemas.microsoft.com/office/powerpoint/2010/main" val="105379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7638" y="766763"/>
            <a:ext cx="6819900" cy="3836987"/>
          </a:xfrm>
        </p:spPr>
      </p:sp>
      <p:sp>
        <p:nvSpPr>
          <p:cNvPr id="6" name="Notes Placeholder 5"/>
          <p:cNvSpPr>
            <a:spLocks noGrp="1"/>
          </p:cNvSpPr>
          <p:nvPr>
            <p:ph type="body" idx="1"/>
          </p:nvPr>
        </p:nvSpPr>
        <p:spPr/>
        <p:txBody>
          <a:bodyPr/>
          <a:lstStyle/>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24</a:t>
            </a:fld>
            <a:endParaRPr lang="en-US" dirty="0"/>
          </a:p>
        </p:txBody>
      </p:sp>
    </p:spTree>
    <p:extLst>
      <p:ext uri="{BB962C8B-B14F-4D97-AF65-F5344CB8AC3E}">
        <p14:creationId xmlns:p14="http://schemas.microsoft.com/office/powerpoint/2010/main" val="126189125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4.5.2 DevSecOps (continued)</a:t>
            </a:r>
            <a:endParaRPr lang="en-GB" dirty="0"/>
          </a:p>
          <a:p>
            <a:pPr defTabSz="473934">
              <a:defRPr/>
            </a:pPr>
            <a:endParaRPr lang="en-GB" dirty="0"/>
          </a:p>
          <a:p>
            <a:pPr defTabSz="473934">
              <a:defRPr/>
            </a:pPr>
            <a:r>
              <a:rPr lang="en-GB" dirty="0"/>
              <a:t>Table 4.23 Outlines the practices for which DevOpsSec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240</a:t>
            </a:fld>
            <a:endParaRPr lang="sv-SE" dirty="0"/>
          </a:p>
        </p:txBody>
      </p:sp>
    </p:spTree>
    <p:extLst>
      <p:ext uri="{BB962C8B-B14F-4D97-AF65-F5344CB8AC3E}">
        <p14:creationId xmlns:p14="http://schemas.microsoft.com/office/powerpoint/2010/main" val="122078926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473934">
              <a:defRPr/>
            </a:pPr>
            <a:r>
              <a:rPr lang="en-GB" b="1" dirty="0"/>
              <a:t>4.5.3 Peer review </a:t>
            </a:r>
            <a:endParaRPr lang="en-GB" b="1" noProof="0" dirty="0"/>
          </a:p>
          <a:p>
            <a:endParaRPr lang="en-GB" b="1" noProof="0" dirty="0"/>
          </a:p>
          <a:p>
            <a:r>
              <a:rPr lang="en-GB" b="1" noProof="0" dirty="0"/>
              <a:t>Definition: Peer review </a:t>
            </a:r>
            <a:endParaRPr lang="en-GB" noProof="0" dirty="0"/>
          </a:p>
          <a:p>
            <a:r>
              <a:rPr lang="en-GB" noProof="0" dirty="0"/>
              <a:t>When a work product is examined by its author and one or more colleagues in order to evaluate its technical content and quality. This contributes to assured conformance. </a:t>
            </a:r>
          </a:p>
          <a:p>
            <a:endParaRPr lang="en-GB" noProof="0" dirty="0"/>
          </a:p>
          <a:p>
            <a:r>
              <a:rPr lang="en-GB" noProof="0" dirty="0"/>
              <a:t>Based on the demonstrated value of peer reviews in the engineering industry, numerous industry experts have identified it as a very desirable development practice. Experience has shown that problems (defects) are eliminated earlier if a development process incorporates peer reviews; these reviews are as effective as, or even more effective than, testing.</a:t>
            </a:r>
          </a:p>
          <a:p>
            <a:endParaRPr lang="en-GB" noProof="0" dirty="0"/>
          </a:p>
          <a:p>
            <a:r>
              <a:rPr lang="en-GB" noProof="0" dirty="0"/>
              <a:t>Peer review provides a disciplined engineering practice for detecting and correcting defects in design artefacts. It has also been found to be one of the most effective ways of promoting the quality and productivity of design processes in software engineering and other engineering disciplines, including electrical, civil, mechanical, and fire protection engineering. </a:t>
            </a:r>
          </a:p>
          <a:p>
            <a:endParaRPr lang="en-GB" noProof="0" dirty="0"/>
          </a:p>
          <a:p>
            <a:r>
              <a:rPr lang="en-GB" noProof="0" dirty="0"/>
              <a:t>Data that is collected during the peer review process is used to correct defects, and to evaluate and improve the development process itself. </a:t>
            </a:r>
          </a:p>
          <a:p>
            <a:endParaRPr lang="en-GB" noProof="0" dirty="0"/>
          </a:p>
          <a:p>
            <a:r>
              <a:rPr lang="en-GB" noProof="0" dirty="0"/>
              <a:t>The peer review approach can consist of one or more of the following: </a:t>
            </a:r>
          </a:p>
          <a:p>
            <a:r>
              <a:rPr lang="en-GB" noProof="0" dirty="0"/>
              <a:t>inspection </a:t>
            </a:r>
          </a:p>
          <a:p>
            <a:r>
              <a:rPr lang="en-GB" noProof="0" dirty="0"/>
              <a:t>team review </a:t>
            </a:r>
          </a:p>
          <a:p>
            <a:r>
              <a:rPr lang="en-GB" noProof="0" dirty="0"/>
              <a:t>walkthrough </a:t>
            </a:r>
          </a:p>
          <a:p>
            <a:r>
              <a:rPr lang="en-GB" noProof="0" dirty="0"/>
              <a:t>pair programming </a:t>
            </a:r>
          </a:p>
          <a:p>
            <a:r>
              <a:rPr lang="en-GB" noProof="0" dirty="0"/>
              <a:t>peer desk check </a:t>
            </a:r>
          </a:p>
          <a:p>
            <a:r>
              <a:rPr lang="en-GB" noProof="0" dirty="0"/>
              <a:t>pass around </a:t>
            </a:r>
          </a:p>
          <a:p>
            <a:r>
              <a:rPr lang="en-GB" noProof="0" dirty="0"/>
              <a:t>ad-hoc review.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241</a:t>
            </a:fld>
            <a:endParaRPr lang="sv-SE" dirty="0"/>
          </a:p>
        </p:txBody>
      </p:sp>
    </p:spTree>
    <p:extLst>
      <p:ext uri="{BB962C8B-B14F-4D97-AF65-F5344CB8AC3E}">
        <p14:creationId xmlns:p14="http://schemas.microsoft.com/office/powerpoint/2010/main" val="189066964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4.5.3 Peer review (continued)</a:t>
            </a:r>
            <a:endParaRPr lang="en-GB" dirty="0"/>
          </a:p>
          <a:p>
            <a:pPr defTabSz="473934">
              <a:defRPr/>
            </a:pPr>
            <a:endParaRPr lang="en-GB" dirty="0"/>
          </a:p>
          <a:p>
            <a:pPr defTabSz="473934">
              <a:defRPr/>
            </a:pPr>
            <a:r>
              <a:rPr lang="en-GB" dirty="0"/>
              <a:t>Table 25 Outlines the practices for which peer review is relevant.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242</a:t>
            </a:fld>
            <a:endParaRPr lang="sv-SE" dirty="0"/>
          </a:p>
        </p:txBody>
      </p:sp>
    </p:spTree>
    <p:extLst>
      <p:ext uri="{BB962C8B-B14F-4D97-AF65-F5344CB8AC3E}">
        <p14:creationId xmlns:p14="http://schemas.microsoft.com/office/powerpoint/2010/main" val="382971790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243</a:t>
            </a:fld>
            <a:endParaRPr lang="sv-SE" dirty="0"/>
          </a:p>
        </p:txBody>
      </p:sp>
    </p:spTree>
    <p:extLst>
      <p:ext uri="{BB962C8B-B14F-4D97-AF65-F5344CB8AC3E}">
        <p14:creationId xmlns:p14="http://schemas.microsoft.com/office/powerpoint/2010/main" val="279360835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36.</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244</a:t>
            </a:fld>
            <a:endParaRPr lang="en-US" dirty="0"/>
          </a:p>
        </p:txBody>
      </p:sp>
    </p:spTree>
    <p:extLst>
      <p:ext uri="{BB962C8B-B14F-4D97-AF65-F5344CB8AC3E}">
        <p14:creationId xmlns:p14="http://schemas.microsoft.com/office/powerpoint/2010/main" val="93832553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4938" y="776288"/>
            <a:ext cx="6834187" cy="3844925"/>
          </a:xfrm>
        </p:spPr>
      </p:sp>
      <p:sp>
        <p:nvSpPr>
          <p:cNvPr id="6" name="Notes Placeholder 5"/>
          <p:cNvSpPr>
            <a:spLocks noGrp="1"/>
          </p:cNvSpPr>
          <p:nvPr>
            <p:ph type="body" idx="1"/>
          </p:nvPr>
        </p:nvSpPr>
        <p:spPr/>
        <p:txBody>
          <a:bodyPr/>
          <a:lstStyle/>
          <a:p>
            <a:pPr defTabSz="473934">
              <a:defRPr/>
            </a:pPr>
            <a:r>
              <a:rPr lang="en-US" dirty="0"/>
              <a:t>Sample paper 1 (v1.0) Question number 13.</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245</a:t>
            </a:fld>
            <a:endParaRPr lang="en-US" dirty="0"/>
          </a:p>
        </p:txBody>
      </p:sp>
    </p:spTree>
    <p:extLst>
      <p:ext uri="{BB962C8B-B14F-4D97-AF65-F5344CB8AC3E}">
        <p14:creationId xmlns:p14="http://schemas.microsoft.com/office/powerpoint/2010/main" val="176019982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7638" y="766763"/>
            <a:ext cx="6819900" cy="3836987"/>
          </a:xfrm>
        </p:spPr>
      </p:sp>
      <p:sp>
        <p:nvSpPr>
          <p:cNvPr id="6" name="Notes Placeholder 5"/>
          <p:cNvSpPr>
            <a:spLocks noGrp="1"/>
          </p:cNvSpPr>
          <p:nvPr>
            <p:ph type="body" idx="1"/>
          </p:nvPr>
        </p:nvSpPr>
        <p:spPr/>
        <p:txBody>
          <a:bodyPr/>
          <a:lstStyle/>
          <a:p>
            <a:pPr defTabSz="473934">
              <a:defRPr/>
            </a:pPr>
            <a:r>
              <a:rPr lang="en-US" dirty="0"/>
              <a:t>Sample paper 1 (v1.0) Question number 27.</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246</a:t>
            </a:fld>
            <a:endParaRPr lang="en-US" dirty="0"/>
          </a:p>
        </p:txBody>
      </p:sp>
    </p:spTree>
    <p:extLst>
      <p:ext uri="{BB962C8B-B14F-4D97-AF65-F5344CB8AC3E}">
        <p14:creationId xmlns:p14="http://schemas.microsoft.com/office/powerpoint/2010/main" val="38277402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7638" y="766763"/>
            <a:ext cx="6819900" cy="3836987"/>
          </a:xfrm>
        </p:spPr>
      </p:sp>
      <p:sp>
        <p:nvSpPr>
          <p:cNvPr id="6" name="Notes Placeholder 5"/>
          <p:cNvSpPr>
            <a:spLocks noGrp="1"/>
          </p:cNvSpPr>
          <p:nvPr>
            <p:ph type="body" idx="1"/>
          </p:nvPr>
        </p:nvSpPr>
        <p:spPr/>
        <p:txBody>
          <a:bodyPr/>
          <a:lstStyle/>
          <a:p>
            <a:pPr defTabSz="473934">
              <a:defRPr/>
            </a:pPr>
            <a:r>
              <a:rPr lang="en-US" dirty="0"/>
              <a:t>Sample paper 1 (v1.0) Question number 8.</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247</a:t>
            </a:fld>
            <a:endParaRPr lang="en-US" dirty="0"/>
          </a:p>
        </p:txBody>
      </p:sp>
    </p:spTree>
    <p:extLst>
      <p:ext uri="{BB962C8B-B14F-4D97-AF65-F5344CB8AC3E}">
        <p14:creationId xmlns:p14="http://schemas.microsoft.com/office/powerpoint/2010/main" val="429291513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4938" y="776288"/>
            <a:ext cx="6834187" cy="3844925"/>
          </a:xfrm>
        </p:spPr>
      </p:sp>
      <p:sp>
        <p:nvSpPr>
          <p:cNvPr id="6" name="Notes Placeholder 5"/>
          <p:cNvSpPr>
            <a:spLocks noGrp="1"/>
          </p:cNvSpPr>
          <p:nvPr>
            <p:ph type="body" idx="1"/>
          </p:nvPr>
        </p:nvSpPr>
        <p:spPr/>
        <p:txBody>
          <a:bodyPr/>
          <a:lstStyle/>
          <a:p>
            <a:pPr defTabSz="473934">
              <a:defRPr/>
            </a:pPr>
            <a:r>
              <a:rPr lang="en-US" dirty="0"/>
              <a:t>Sample paper 1 (v1.0) Question number 9.</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248</a:t>
            </a:fld>
            <a:endParaRPr lang="en-US" dirty="0"/>
          </a:p>
        </p:txBody>
      </p:sp>
    </p:spTree>
    <p:extLst>
      <p:ext uri="{BB962C8B-B14F-4D97-AF65-F5344CB8AC3E}">
        <p14:creationId xmlns:p14="http://schemas.microsoft.com/office/powerpoint/2010/main" val="52031207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3350" y="762000"/>
            <a:ext cx="6837363" cy="3846513"/>
          </a:xfrm>
        </p:spPr>
      </p:sp>
      <p:sp>
        <p:nvSpPr>
          <p:cNvPr id="6" name="Notes Placeholder 5"/>
          <p:cNvSpPr>
            <a:spLocks noGrp="1"/>
          </p:cNvSpPr>
          <p:nvPr>
            <p:ph type="body" idx="1"/>
          </p:nvPr>
        </p:nvSpPr>
        <p:spPr/>
        <p:txBody>
          <a:bodyPr/>
          <a:lstStyle/>
          <a:p>
            <a:pPr defTabSz="473934">
              <a:defRPr/>
            </a:pPr>
            <a:r>
              <a:rPr lang="en-US" dirty="0"/>
              <a:t>Sample paper 1 (v1.0) Question number 26.</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249</a:t>
            </a:fld>
            <a:endParaRPr lang="en-US" dirty="0"/>
          </a:p>
        </p:txBody>
      </p:sp>
    </p:spTree>
    <p:extLst>
      <p:ext uri="{BB962C8B-B14F-4D97-AF65-F5344CB8AC3E}">
        <p14:creationId xmlns:p14="http://schemas.microsoft.com/office/powerpoint/2010/main" val="2699165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a:t>
            </a:fld>
            <a:endParaRPr lang="sv-SE" dirty="0"/>
          </a:p>
        </p:txBody>
      </p:sp>
    </p:spTree>
    <p:extLst>
      <p:ext uri="{BB962C8B-B14F-4D97-AF65-F5344CB8AC3E}">
        <p14:creationId xmlns:p14="http://schemas.microsoft.com/office/powerpoint/2010/main" val="305208259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250</a:t>
            </a:fld>
            <a:endParaRPr lang="sv-SE" dirty="0"/>
          </a:p>
        </p:txBody>
      </p:sp>
    </p:spTree>
    <p:extLst>
      <p:ext uri="{BB962C8B-B14F-4D97-AF65-F5344CB8AC3E}">
        <p14:creationId xmlns:p14="http://schemas.microsoft.com/office/powerpoint/2010/main" val="408771307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ITIL Management Practices</a:t>
            </a:r>
          </a:p>
          <a:p>
            <a:pPr defTabSz="473934">
              <a:defRPr/>
            </a:pPr>
            <a:r>
              <a:rPr lang="en-GB" dirty="0"/>
              <a:t>Practices are sets of organizational resources designed for performing work or accomplishing an objective. The ITIL SVS includes 14 general management practices, 17 service management practices, and three technical management practices, 34 in total. </a:t>
            </a:r>
            <a:endParaRPr lang="en-GB" noProof="0" dirty="0"/>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251</a:t>
            </a:fld>
            <a:endParaRPr lang="sv-SE" dirty="0"/>
          </a:p>
        </p:txBody>
      </p:sp>
    </p:spTree>
    <p:extLst>
      <p:ext uri="{BB962C8B-B14F-4D97-AF65-F5344CB8AC3E}">
        <p14:creationId xmlns:p14="http://schemas.microsoft.com/office/powerpoint/2010/main" val="81597555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ITIL Management Practices</a:t>
            </a:r>
          </a:p>
          <a:p>
            <a:pPr defTabSz="473934">
              <a:defRPr/>
            </a:pPr>
            <a:r>
              <a:rPr lang="en-GB" dirty="0"/>
              <a:t>Practices are sets of organizational resources designed for performing work or accomplishing an objective. The ITIL SVS includes 14 general management practices, 17 service management practices, and three technical management practices, 34 in total as outlined in the table.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252</a:t>
            </a:fld>
            <a:endParaRPr lang="sv-SE" dirty="0"/>
          </a:p>
        </p:txBody>
      </p:sp>
    </p:spTree>
    <p:extLst>
      <p:ext uri="{BB962C8B-B14F-4D97-AF65-F5344CB8AC3E}">
        <p14:creationId xmlns:p14="http://schemas.microsoft.com/office/powerpoint/2010/main" val="228054314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253</a:t>
            </a:fld>
            <a:endParaRPr lang="sv-SE" dirty="0"/>
          </a:p>
        </p:txBody>
      </p:sp>
    </p:spTree>
    <p:extLst>
      <p:ext uri="{BB962C8B-B14F-4D97-AF65-F5344CB8AC3E}">
        <p14:creationId xmlns:p14="http://schemas.microsoft.com/office/powerpoint/2010/main" val="389040578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defTabSz="473934">
              <a:defRPr/>
            </a:pPr>
            <a:r>
              <a:rPr lang="en-GB" b="1" dirty="0"/>
              <a:t>Practice guide: Portfolio management  </a:t>
            </a:r>
          </a:p>
          <a:p>
            <a:pPr defTabSz="473934">
              <a:defRPr/>
            </a:pPr>
            <a:endParaRPr lang="en-GB" b="1" dirty="0"/>
          </a:p>
          <a:p>
            <a:pPr defTabSz="473934">
              <a:defRPr/>
            </a:pPr>
            <a:r>
              <a:rPr lang="en-GB" b="1" dirty="0"/>
              <a:t>2.1 PURPOSE AND DESCRIPTION </a:t>
            </a:r>
            <a:endParaRPr lang="en-GB" noProof="0" dirty="0"/>
          </a:p>
          <a:p>
            <a:r>
              <a:rPr lang="en-GB" b="1" dirty="0"/>
              <a:t>Key message </a:t>
            </a:r>
            <a:endParaRPr lang="en-GB" b="1" noProof="0" dirty="0">
              <a:effectLst/>
            </a:endParaRPr>
          </a:p>
          <a:p>
            <a:r>
              <a:rPr lang="en-GB" dirty="0"/>
              <a:t>The purpose of the portfolio management practice is to ensure that the organization has the right mix of programmes, projects, products, and services to execute the organization’s strategy within </a:t>
            </a:r>
            <a:endParaRPr lang="en-GB" noProof="0" dirty="0">
              <a:effectLst/>
            </a:endParaRPr>
          </a:p>
          <a:p>
            <a:r>
              <a:rPr lang="en-GB" dirty="0"/>
              <a:t>its funding and resource constraints. </a:t>
            </a:r>
            <a:endParaRPr lang="en-GB" noProof="0" dirty="0">
              <a:effectLst/>
            </a:endParaRPr>
          </a:p>
          <a:p>
            <a:endParaRPr lang="en-GB" b="1" dirty="0"/>
          </a:p>
          <a:p>
            <a:r>
              <a:rPr lang="en-GB" b="1" dirty="0"/>
              <a:t>Portfolio </a:t>
            </a:r>
            <a:endParaRPr lang="en-GB" noProof="0" dirty="0">
              <a:effectLst/>
            </a:endParaRPr>
          </a:p>
          <a:p>
            <a:r>
              <a:rPr lang="en-GB" dirty="0"/>
              <a:t>A collection of assets into which an organization chooses to invest its resources in order to receive the best return. </a:t>
            </a:r>
            <a:endParaRPr lang="en-GB" noProof="0" dirty="0">
              <a:effectLst/>
            </a:endParaRPr>
          </a:p>
          <a:p>
            <a:r>
              <a:rPr lang="en-GB" dirty="0"/>
              <a:t>Portfolio management plays an important role in allocating, deploying, and managing resources across the organization. </a:t>
            </a:r>
            <a:endParaRPr lang="en-GB" noProof="0" dirty="0"/>
          </a:p>
          <a:p>
            <a:endParaRPr lang="en-GB" dirty="0"/>
          </a:p>
          <a:p>
            <a:r>
              <a:rPr lang="en-GB" dirty="0"/>
              <a:t>Portfolio management encompasses several portfolios, including: </a:t>
            </a:r>
            <a:endParaRPr lang="en-GB" noProof="0" dirty="0"/>
          </a:p>
          <a:p>
            <a:endParaRPr lang="en-GB" b="1" dirty="0"/>
          </a:p>
          <a:p>
            <a:r>
              <a:rPr lang="en-GB" b="1" dirty="0"/>
              <a:t>Product and service portfolio </a:t>
            </a:r>
            <a:r>
              <a:rPr lang="en-GB" dirty="0"/>
              <a:t>The complete set of products and services that are managed by the organization, representing the organization’s commitments and investments across all of its customers and market spaces. This portfolio also represents current contractual commitments, new product and service development, and ongoing improvement plans. </a:t>
            </a:r>
          </a:p>
          <a:p>
            <a:endParaRPr lang="en-GB" b="1" dirty="0"/>
          </a:p>
          <a:p>
            <a:r>
              <a:rPr lang="en-GB" b="1" dirty="0"/>
              <a:t>Project portfolio </a:t>
            </a:r>
            <a:r>
              <a:rPr lang="en-GB" dirty="0"/>
              <a:t>Used to manage and coordinate projects, ensuring that objectives are met within time and cost constraints and to their specifications. The project portfolio also ensures that projects are not duplicated and stay within the agreed scope, and that resources are available for each project. This portfolio is used to manage single projects as well as large- scale programmes. It supports the organization’s product and service portfolio and improvements to the organization’s practices and service value system (SVS). </a:t>
            </a:r>
          </a:p>
          <a:p>
            <a:endParaRPr lang="en-GB" b="1" dirty="0"/>
          </a:p>
          <a:p>
            <a:r>
              <a:rPr lang="en-GB" b="1" dirty="0"/>
              <a:t>Customer portfolio </a:t>
            </a:r>
            <a:r>
              <a:rPr lang="en-GB" dirty="0"/>
              <a:t>This portfolio reflects the organization’s commitment to serving certain consumer groups and market spaces. It may influence the structure and content of the product and service portfolio and the project portfolio. The customer portfolio is used to ensure that the relationship between business outcomes, customers, and services is well understood. </a:t>
            </a:r>
          </a:p>
          <a:p>
            <a:endParaRPr lang="en-GB" dirty="0"/>
          </a:p>
          <a:p>
            <a:r>
              <a:rPr lang="en-GB" dirty="0"/>
              <a:t>Portfolios can also be created to manage resources (for example, applications), customer groups, business segments, and so on. The key concepts behind portfolio management are the same regardless of the items being managed in the portfolio: it helps to achieve optimal return on investment from a holistic system of assets, as Figure 2.1 shows. </a:t>
            </a:r>
          </a:p>
          <a:p>
            <a:endParaRPr lang="en-GB" dirty="0"/>
          </a:p>
          <a:p>
            <a:r>
              <a:rPr lang="en-GB" dirty="0"/>
              <a:t>The portfolio management practice can be applied at every level of the organization. Every team should decide how to distribute existing or potential resources among new and ongoing initiatives. </a:t>
            </a:r>
            <a:endParaRPr lang="en-GB" noProof="0" dirty="0"/>
          </a:p>
          <a:p>
            <a:endParaRPr lang="en-GB" dirty="0"/>
          </a:p>
          <a:p>
            <a:r>
              <a:rPr lang="en-GB" dirty="0"/>
              <a:t>The portfolio management practice is closely connected to other practices, especially the service financial management practice. Portfolio management ensures that fiscal oversight exists for the entire lifecycle of resources, products, and services. This includes a review of costing and value propositions for new initiatives, as well as tracking financial health for in-flight projects and live products and services. The portfolio management practice also ensures that the financial health of current offerings is regularly monitored and assessed against respective plans.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254</a:t>
            </a:fld>
            <a:endParaRPr lang="sv-SE" dirty="0"/>
          </a:p>
        </p:txBody>
      </p:sp>
    </p:spTree>
    <p:extLst>
      <p:ext uri="{BB962C8B-B14F-4D97-AF65-F5344CB8AC3E}">
        <p14:creationId xmlns:p14="http://schemas.microsoft.com/office/powerpoint/2010/main" val="265510707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Practice guide: Portfolio management </a:t>
            </a:r>
          </a:p>
          <a:p>
            <a:endParaRPr lang="en-GB" b="1" dirty="0"/>
          </a:p>
          <a:p>
            <a:r>
              <a:rPr lang="sv-SE" b="1" dirty="0"/>
              <a:t>2.4 </a:t>
            </a:r>
            <a:r>
              <a:rPr lang="en-GB" b="1" dirty="0"/>
              <a:t>PRACTICE SUCCESS FACTORS </a:t>
            </a:r>
            <a:br>
              <a:rPr lang="en-GB" b="1" dirty="0"/>
            </a:br>
            <a:endParaRPr lang="en-GB" b="1" dirty="0"/>
          </a:p>
          <a:p>
            <a:r>
              <a:rPr lang="en-GB" dirty="0"/>
              <a:t>The practice includes the following PSFs: </a:t>
            </a:r>
            <a:endParaRPr lang="en-GB" noProof="0" dirty="0"/>
          </a:p>
          <a:p>
            <a:pPr marL="177725" indent="-177725">
              <a:buFont typeface="Arial" panose="020B0604020202020204" pitchFamily="34" charset="0"/>
              <a:buChar char="•"/>
            </a:pPr>
            <a:r>
              <a:rPr lang="en-GB" dirty="0"/>
              <a:t>ensuring sound investment decisions for programmes, projects, products, and services within the organization's resource constraints </a:t>
            </a:r>
          </a:p>
          <a:p>
            <a:pPr marL="177725" indent="-177725">
              <a:buFont typeface="Arial" panose="020B0604020202020204" pitchFamily="34" charset="0"/>
              <a:buChar char="•"/>
            </a:pPr>
            <a:r>
              <a:rPr lang="en-GB" dirty="0"/>
              <a:t>ensuring the continual monitoring, review, and optimization of the organization's portfolios.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255</a:t>
            </a:fld>
            <a:endParaRPr lang="sv-SE" dirty="0"/>
          </a:p>
        </p:txBody>
      </p:sp>
    </p:spTree>
    <p:extLst>
      <p:ext uri="{BB962C8B-B14F-4D97-AF65-F5344CB8AC3E}">
        <p14:creationId xmlns:p14="http://schemas.microsoft.com/office/powerpoint/2010/main" val="2570136195"/>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defTabSz="473934">
              <a:defRPr/>
            </a:pPr>
            <a:r>
              <a:rPr lang="en-GB" b="1" dirty="0"/>
              <a:t>Practice guide: Portfolio management </a:t>
            </a:r>
          </a:p>
          <a:p>
            <a:endParaRPr lang="en-GB" b="1" dirty="0"/>
          </a:p>
          <a:p>
            <a:r>
              <a:rPr lang="en-GB" b="1" dirty="0"/>
              <a:t>2.4.1 Ensuring sound investment decisions for programmes, projects, products, and services within the organization's resource constraints </a:t>
            </a:r>
            <a:endParaRPr lang="en-GB" dirty="0"/>
          </a:p>
          <a:p>
            <a:r>
              <a:rPr lang="en-GB" dirty="0"/>
              <a:t>Capturing and tracking initiatives is often sufficient for smaller organizations or organizations with relatively few initiatives. However, there are often conflicting priorities within an organization. The portfolio management practice ensures that all internal and external stakeholder perspectives are included and prioritized: the most important initiatives are given adequate resources before additional initiatives are addressed. </a:t>
            </a:r>
          </a:p>
          <a:p>
            <a:endParaRPr lang="en-GB" noProof="0" dirty="0">
              <a:effectLst/>
            </a:endParaRPr>
          </a:p>
          <a:p>
            <a:r>
              <a:rPr lang="en-GB" dirty="0"/>
              <a:t>Each portfolio entry is assessed against a defined organizational strategy using a set of criteria, such as expected value and risk level, to facilitate the prioritization process. </a:t>
            </a:r>
          </a:p>
          <a:p>
            <a:r>
              <a:rPr lang="en-GB" dirty="0"/>
              <a:t>Criteria and weights for criteria should be transparent and applied consistently. Consistency can be facilitated by ensuring that all new submissions include the same data points. </a:t>
            </a:r>
          </a:p>
          <a:p>
            <a:r>
              <a:rPr lang="en-GB" dirty="0"/>
              <a:t>For example, a formal portfolio management submission process could include pointers to the approved financial valuation approach, organizational strategy, and the adopted risk management framework. The portfolio management practice does not include the development of the financial valuation approach or organizational strategy; instead, it incorporates these inputs to facilitate decision making. The portfolio management practice is a good source of feedback to the service financial management, strategy management, and risk management practices, among others. </a:t>
            </a:r>
            <a:endParaRPr lang="en-GB" noProof="0" dirty="0">
              <a:effectLst/>
            </a:endParaRPr>
          </a:p>
          <a:p>
            <a:endParaRPr lang="en-GB" dirty="0"/>
          </a:p>
          <a:p>
            <a:r>
              <a:rPr lang="en-GB" dirty="0"/>
              <a:t>Once investment decisions are made, it is important to communicate those decisions to stakeholders. Portfolios are key communication tools to internal and external stakeholders. </a:t>
            </a:r>
          </a:p>
          <a:p>
            <a:r>
              <a:rPr lang="en-GB" dirty="0"/>
              <a:t>For this reason, it is imperative that the information in a portfolio is accurate and up-to-date. </a:t>
            </a:r>
            <a:endParaRPr lang="en-GB" noProof="0" dirty="0">
              <a:effectLst/>
            </a:endParaRPr>
          </a:p>
          <a:p>
            <a:endParaRPr lang="en-GB" dirty="0"/>
          </a:p>
          <a:p>
            <a:r>
              <a:rPr lang="en-GB" dirty="0"/>
              <a:t>Appropriate resources, activities, and tools are needed to achieve this outcome. Large portfolios should be assigned an owner: an individual who is responsible for ensuring that the portfolio is reviewed, prioritized, and updated regularly. The portfolio owner ensures that definitive, comprehensive portfolio information is captured, updated, and shared through a designated mechanism or tool. All stakeholders should know where they can find the most up-to-date list of planned and existing investments and services. Portfolio ownership is especially important in product-focused organizations, where product teams have significant autonomy and product owners can become unaware of wider organizational context. </a:t>
            </a:r>
            <a:endParaRPr lang="en-GB" noProof="0" dirty="0"/>
          </a:p>
          <a:p>
            <a:endParaRPr lang="en-GB" dirty="0"/>
          </a:p>
          <a:p>
            <a:r>
              <a:rPr lang="en-GB" dirty="0"/>
              <a:t>To be able to ensure sound investment decisions, the portfolio management practice should be based on the organization’s self-knowledge and understanding of its key resources, as well as how valuable those resources are to the organization’s stakeholders, especially external customers. </a:t>
            </a:r>
            <a:endParaRPr lang="en-GB" noProof="0" dirty="0"/>
          </a:p>
          <a:p>
            <a:endParaRPr lang="en-GB" dirty="0"/>
          </a:p>
          <a:p>
            <a:r>
              <a:rPr lang="en-GB" dirty="0"/>
              <a:t>Because the portfolio management practice ensures that investment decisions bring the most value from each individual item, as well as the most cumulative value to a portfolio, the main focus of the practice is continuous prioritization and re-prioritization. </a:t>
            </a:r>
            <a:endParaRPr lang="en-GB" noProof="0" dirty="0"/>
          </a:p>
          <a:p>
            <a:endParaRPr lang="en-GB" dirty="0"/>
          </a:p>
          <a:p>
            <a:r>
              <a:rPr lang="en-GB" dirty="0"/>
              <a:t>A portfolio management approach to investment prioritization (or, in wider sense, resource allocation) should be clearly communicated to all of the relevant levels of decision making. The approach can be of varying formality depending on the organization’s scale and complexity and it can be helpful to follow the ITIL guiding principles when it is being defined and applied. </a:t>
            </a:r>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256</a:t>
            </a:fld>
            <a:endParaRPr lang="sv-SE" dirty="0"/>
          </a:p>
        </p:txBody>
      </p:sp>
    </p:spTree>
    <p:extLst>
      <p:ext uri="{BB962C8B-B14F-4D97-AF65-F5344CB8AC3E}">
        <p14:creationId xmlns:p14="http://schemas.microsoft.com/office/powerpoint/2010/main" val="25444500"/>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Portfolio management </a:t>
            </a:r>
          </a:p>
          <a:p>
            <a:endParaRPr lang="en-GB" b="1" dirty="0"/>
          </a:p>
          <a:p>
            <a:r>
              <a:rPr lang="en-GB" b="1" dirty="0"/>
              <a:t>2.4.2 Ensuring the continual monitoring, review, and optimization of the organization's portfolios </a:t>
            </a:r>
            <a:endParaRPr lang="en-GB" noProof="0" dirty="0"/>
          </a:p>
          <a:p>
            <a:r>
              <a:rPr lang="en-GB" dirty="0"/>
              <a:t>Identifying the investment that promises the most value is not enough. That investment should be monitored to ensure that it is enabling expected value and the original value proposition of the portfolio item remains valid. Some investments will fail to demonstrate the value that was originally expected. Other investments may provide positive returns, but may no longer align with the organizational strategy. </a:t>
            </a:r>
            <a:endParaRPr lang="en-GB" noProof="0" dirty="0"/>
          </a:p>
          <a:p>
            <a:endParaRPr lang="en-GB" dirty="0"/>
          </a:p>
          <a:p>
            <a:r>
              <a:rPr lang="en-GB" dirty="0"/>
              <a:t>All portfolio items, old and new should be reviewed regularly. Any portfolio item can lessen in value due to the nature of the service, organization, or environment. Because resource constraints generally apply to an entire portfolio, it is critical that all portfolio items are reviewed to enable resource re-distribution and indicate new investment opportunities. The continual monitoring and review processes are a key element of optimizing a portfolio. </a:t>
            </a:r>
            <a:endParaRPr lang="en-GB" noProof="0" dirty="0"/>
          </a:p>
          <a:p>
            <a:endParaRPr lang="en-GB" dirty="0"/>
          </a:p>
          <a:p>
            <a:r>
              <a:rPr lang="en-GB" dirty="0"/>
              <a:t>To facilitate the review process, a set of criteria needs to be defined to track, assess, and validate the value realization of a portfolio item. This set of criteria forms a ‘definition of done’ for portfolio item value realization. Besides the tangible indicators (functional, fiscal, performance, etc.), it should include non-tangible indicators of experienced value (organization’s image, reputation, team spirit, morale, customer satisfaction, etc.). The definition of done can be a value proposition, acceptance criteria, benefit realization plan, and so on. </a:t>
            </a:r>
            <a:endParaRPr lang="en-GB" noProof="0" dirty="0"/>
          </a:p>
          <a:p>
            <a:endParaRPr lang="en-GB" dirty="0"/>
          </a:p>
          <a:p>
            <a:r>
              <a:rPr lang="en-GB" dirty="0"/>
              <a:t>The portfolio management practice can provide a health-check template that contains assessment criteria that capture the value realization of all current portfolio items. A template will allow comparison across portfolio items by requiring key information reports that indicate all the value realization indicators that are valid for the organization (for example, the fiscal and technical health, return on investment, level of strategic alignment, size of customer base, risks or technical debt, etc.). </a:t>
            </a:r>
            <a:endParaRPr lang="en-GB" noProof="0" dirty="0"/>
          </a:p>
          <a:p>
            <a:r>
              <a:rPr lang="en-GB" dirty="0"/>
              <a:t>Investment health reports should be reviewed and measured against thresholds that would indicate a problem or the need for a closer inspection. Organizations use different approaches to review exceptions and portfolio items that underperform. Some organizations deploy crisis teams to investigate and report back; others provide pre-defined improvement plans to those portfolio items. The speed and level of intervention should be commensurate with the relative size or importance of the portfolio item. </a:t>
            </a:r>
            <a:endParaRPr lang="en-GB" noProof="0" dirty="0"/>
          </a:p>
          <a:p>
            <a:endParaRPr lang="en-GB" dirty="0"/>
          </a:p>
          <a:p>
            <a:r>
              <a:rPr lang="en-GB" dirty="0"/>
              <a:t>Based on the findings from the ongoing reviews, new initiatives and interventions should be recommended by the investigative team. Interventions can range from increasing investment to completely retiring a service. These interventions should be prioritized against the remaining portfolio items. </a:t>
            </a:r>
            <a:endParaRPr lang="en-GB" noProof="0"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257</a:t>
            </a:fld>
            <a:endParaRPr lang="sv-SE" dirty="0"/>
          </a:p>
        </p:txBody>
      </p:sp>
    </p:spTree>
    <p:extLst>
      <p:ext uri="{BB962C8B-B14F-4D97-AF65-F5344CB8AC3E}">
        <p14:creationId xmlns:p14="http://schemas.microsoft.com/office/powerpoint/2010/main" val="415325301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b="1" dirty="0"/>
              <a:t>Practice guide: Relationship management </a:t>
            </a:r>
          </a:p>
          <a:p>
            <a:endParaRPr lang="en-GB" b="1" dirty="0"/>
          </a:p>
          <a:p>
            <a:r>
              <a:rPr lang="en-GB" b="1" dirty="0"/>
              <a:t>2.1 PURPOSE AND DESCRIPTION </a:t>
            </a:r>
            <a:endParaRPr lang="en-GB" noProof="0" dirty="0"/>
          </a:p>
          <a:p>
            <a:r>
              <a:rPr lang="en-GB" dirty="0"/>
              <a:t>The purpose of the relationship management practice is to establish and nurture the links between the organization and its stakeholders at strategic and tactical levels. It includes the identification, analysis, monitoring, and continual improvement of relationships with and between stakeholders. </a:t>
            </a:r>
            <a:endParaRPr lang="en-GB" noProof="0" dirty="0"/>
          </a:p>
          <a:p>
            <a:endParaRPr lang="en-GB" dirty="0"/>
          </a:p>
          <a:p>
            <a:r>
              <a:rPr lang="en-GB" dirty="0"/>
              <a:t>The relationship practice is focused on ensuring a successful relationship within an organization as well as between an organization and external parties, including customers, users, partners, suppliers, and others. To make it possible, the practice is aimed to establish a common approach to relationships and relationship management to be adopted and followed across the organization. This approach is an important component of an organization’s culture. </a:t>
            </a:r>
          </a:p>
          <a:p>
            <a:endParaRPr lang="en-GB" noProof="0" dirty="0"/>
          </a:p>
          <a:p>
            <a:r>
              <a:rPr lang="en-GB" dirty="0"/>
              <a:t>In the context of an organization’s culture, relationship management may include as aspects such as: </a:t>
            </a:r>
            <a:endParaRPr lang="en-GB" noProof="0" dirty="0"/>
          </a:p>
          <a:p>
            <a:endParaRPr lang="en-GB" dirty="0"/>
          </a:p>
          <a:p>
            <a:r>
              <a:rPr lang="en-GB" dirty="0"/>
              <a:t>● shared or mutually recognized goals</a:t>
            </a:r>
            <a:br>
              <a:rPr lang="en-GB" dirty="0"/>
            </a:br>
            <a:r>
              <a:rPr lang="en-GB" dirty="0"/>
              <a:t>● no-blame cooperation and collaboration </a:t>
            </a:r>
          </a:p>
          <a:p>
            <a:r>
              <a:rPr lang="en-GB" dirty="0"/>
              <a:t>● continuous learning</a:t>
            </a:r>
            <a:br>
              <a:rPr lang="en-GB" dirty="0"/>
            </a:br>
            <a:r>
              <a:rPr lang="en-GB" dirty="0"/>
              <a:t>● open and transparent communications </a:t>
            </a:r>
          </a:p>
          <a:p>
            <a:r>
              <a:rPr lang="en-GB" dirty="0"/>
              <a:t>● conflict prevention and mediation. </a:t>
            </a:r>
            <a:endParaRPr lang="en-GB" noProof="0" dirty="0"/>
          </a:p>
          <a:p>
            <a:endParaRPr lang="en-GB" dirty="0"/>
          </a:p>
          <a:p>
            <a:r>
              <a:rPr lang="en-GB" dirty="0"/>
              <a:t>The practice can address relationship between individuals, teams, or larger groups of stakeholders. Identifying and managing stakeholders and their interests is also an important aspect of the practice. Stakeholders may include: </a:t>
            </a:r>
            <a:endParaRPr lang="en-GB" noProof="0" dirty="0"/>
          </a:p>
          <a:p>
            <a:endParaRPr lang="en-GB" dirty="0"/>
          </a:p>
          <a:p>
            <a:r>
              <a:rPr lang="en-GB" dirty="0"/>
              <a:t>● internal teams and individual team members </a:t>
            </a:r>
          </a:p>
          <a:p>
            <a:r>
              <a:rPr lang="en-GB" dirty="0"/>
              <a:t>● managers</a:t>
            </a:r>
            <a:br>
              <a:rPr lang="en-GB" dirty="0"/>
            </a:br>
            <a:r>
              <a:rPr lang="en-GB" dirty="0"/>
              <a:t>● executives</a:t>
            </a:r>
            <a:br>
              <a:rPr lang="en-GB" dirty="0"/>
            </a:br>
            <a:r>
              <a:rPr lang="en-GB" dirty="0"/>
              <a:t>● auditors and other controls </a:t>
            </a:r>
            <a:endParaRPr lang="en-GB" noProof="0" dirty="0"/>
          </a:p>
          <a:p>
            <a:r>
              <a:rPr lang="en-GB" dirty="0"/>
              <a:t>● shareholders </a:t>
            </a:r>
          </a:p>
          <a:p>
            <a:r>
              <a:rPr lang="en-GB" dirty="0"/>
              <a:t>● customers</a:t>
            </a:r>
            <a:br>
              <a:rPr lang="en-GB" dirty="0"/>
            </a:br>
            <a:r>
              <a:rPr lang="en-GB" dirty="0"/>
              <a:t>● users</a:t>
            </a:r>
            <a:br>
              <a:rPr lang="en-GB" dirty="0"/>
            </a:br>
            <a:r>
              <a:rPr lang="en-GB" dirty="0"/>
              <a:t>● sponsors </a:t>
            </a:r>
            <a:endParaRPr lang="en-GB" noProof="0" dirty="0"/>
          </a:p>
          <a:p>
            <a:r>
              <a:rPr lang="en-GB" dirty="0"/>
              <a:t>● investors and shareholders </a:t>
            </a:r>
          </a:p>
          <a:p>
            <a:r>
              <a:rPr lang="en-GB" dirty="0"/>
              <a:t>● government and regulators </a:t>
            </a:r>
          </a:p>
          <a:p>
            <a:r>
              <a:rPr lang="en-GB" dirty="0"/>
              <a:t>● competitors</a:t>
            </a:r>
            <a:br>
              <a:rPr lang="en-GB" dirty="0"/>
            </a:br>
            <a:r>
              <a:rPr lang="en-GB" dirty="0"/>
              <a:t>● partners and suppliers </a:t>
            </a:r>
            <a:endParaRPr lang="en-GB" noProof="0" dirty="0"/>
          </a:p>
          <a:p>
            <a:r>
              <a:rPr lang="en-GB" dirty="0"/>
              <a:t>● various social groups</a:t>
            </a:r>
            <a:br>
              <a:rPr lang="en-GB" dirty="0"/>
            </a:br>
            <a:r>
              <a:rPr lang="en-GB" dirty="0"/>
              <a:t>● professional communities. </a:t>
            </a:r>
            <a:endParaRPr lang="en-GB" noProof="0" dirty="0"/>
          </a:p>
          <a:p>
            <a:endParaRPr lang="en-GB" noProof="0" dirty="0"/>
          </a:p>
          <a:p>
            <a:r>
              <a:rPr lang="en-GB" dirty="0"/>
              <a:t>Both internal and external relationship management should address cultural differences between involved individuals, groups, and other factors. This includes: </a:t>
            </a:r>
            <a:endParaRPr lang="en-GB" noProof="0" dirty="0"/>
          </a:p>
          <a:p>
            <a:endParaRPr lang="en-GB" dirty="0"/>
          </a:p>
          <a:p>
            <a:r>
              <a:rPr lang="en-GB" dirty="0"/>
              <a:t>● commercial or non-commercial relationship </a:t>
            </a:r>
          </a:p>
          <a:p>
            <a:r>
              <a:rPr lang="en-GB" dirty="0"/>
              <a:t>● more or less formal</a:t>
            </a:r>
            <a:br>
              <a:rPr lang="en-GB" dirty="0"/>
            </a:br>
            <a:r>
              <a:rPr lang="en-GB" dirty="0"/>
              <a:t>● group or individual</a:t>
            </a:r>
            <a:br>
              <a:rPr lang="en-GB" dirty="0"/>
            </a:br>
            <a:r>
              <a:rPr lang="en-GB" dirty="0"/>
              <a:t>● direct or indirect </a:t>
            </a:r>
            <a:endParaRPr lang="en-GB" noProof="0" dirty="0"/>
          </a:p>
          <a:p>
            <a:r>
              <a:rPr lang="en-GB" dirty="0"/>
              <a:t>● professional or personal </a:t>
            </a:r>
          </a:p>
          <a:p>
            <a:r>
              <a:rPr lang="en-GB" dirty="0"/>
              <a:t>● voluntary or imposed</a:t>
            </a:r>
            <a:br>
              <a:rPr lang="en-GB" dirty="0"/>
            </a:br>
            <a:r>
              <a:rPr lang="en-GB" dirty="0"/>
              <a:t>● equal or hierarchical. </a:t>
            </a:r>
            <a:endParaRPr lang="en-GB" noProof="0" dirty="0"/>
          </a:p>
          <a:p>
            <a:endParaRPr lang="en-GB" dirty="0"/>
          </a:p>
          <a:p>
            <a:r>
              <a:rPr lang="en-GB" dirty="0"/>
              <a:t>There are multiple classifications for relationship management based on these and other factors, and organizations should adopt the most relevant and effective in their context. </a:t>
            </a:r>
            <a:endParaRPr lang="en-GB" noProof="0" dirty="0"/>
          </a:p>
          <a:p>
            <a:endParaRPr lang="en-GB" noProof="0" dirty="0"/>
          </a:p>
          <a:p>
            <a:r>
              <a:rPr lang="en-GB" b="1" dirty="0"/>
              <a:t>Key message </a:t>
            </a:r>
            <a:endParaRPr lang="en-GB" noProof="0" dirty="0">
              <a:effectLst/>
            </a:endParaRPr>
          </a:p>
          <a:p>
            <a:r>
              <a:rPr lang="en-GB" dirty="0"/>
              <a:t>Any type of relationship is an interaction between people, therefore, human nature and values should be taken into account whenever there is a connection. </a:t>
            </a:r>
            <a:endParaRPr lang="en-GB" noProof="0" dirty="0">
              <a:effectLst/>
            </a:endParaRP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258</a:t>
            </a:fld>
            <a:endParaRPr lang="sv-SE" dirty="0"/>
          </a:p>
        </p:txBody>
      </p:sp>
    </p:spTree>
    <p:extLst>
      <p:ext uri="{BB962C8B-B14F-4D97-AF65-F5344CB8AC3E}">
        <p14:creationId xmlns:p14="http://schemas.microsoft.com/office/powerpoint/2010/main" val="153542791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Practice guide: Relationship management </a:t>
            </a:r>
          </a:p>
          <a:p>
            <a:endParaRPr lang="en-GB" b="1" dirty="0"/>
          </a:p>
          <a:p>
            <a:r>
              <a:rPr lang="en-GB" b="1" dirty="0"/>
              <a:t>2.4 PRACTICE SUCCESS FACTORS </a:t>
            </a:r>
          </a:p>
          <a:p>
            <a:endParaRPr lang="en-GB" noProof="0" dirty="0"/>
          </a:p>
          <a:p>
            <a:r>
              <a:rPr lang="en-GB" dirty="0"/>
              <a:t>The practice includes the following PSFs: </a:t>
            </a:r>
            <a:endParaRPr lang="en-GB" noProof="0" dirty="0"/>
          </a:p>
          <a:p>
            <a:pPr marL="177725" indent="-177725">
              <a:buFont typeface="Arial" panose="020B0604020202020204" pitchFamily="34" charset="0"/>
              <a:buChar char="•"/>
            </a:pPr>
            <a:r>
              <a:rPr lang="en-GB" dirty="0"/>
              <a:t>establish and continually improve an effective and healthy approach to relationship management across the organization </a:t>
            </a:r>
            <a:endParaRPr lang="en-GB" noProof="0" dirty="0">
              <a:effectLst/>
            </a:endParaRPr>
          </a:p>
          <a:p>
            <a:pPr marL="177725" indent="-177725">
              <a:buFont typeface="Arial" panose="020B0604020202020204" pitchFamily="34" charset="0"/>
              <a:buChar char="•"/>
            </a:pPr>
            <a:r>
              <a:rPr lang="en-GB" dirty="0"/>
              <a:t>ensure effective and healthy relationships within the organization </a:t>
            </a:r>
            <a:endParaRPr lang="en-GB" noProof="0" dirty="0">
              <a:effectLst/>
            </a:endParaRPr>
          </a:p>
          <a:p>
            <a:pPr marL="177725" indent="-177725">
              <a:buFont typeface="Arial" panose="020B0604020202020204" pitchFamily="34" charset="0"/>
              <a:buChar char="•"/>
            </a:pPr>
            <a:r>
              <a:rPr lang="en-GB" dirty="0"/>
              <a:t>ensure effective and healthy relationships between the organization and its external stakeholders. </a:t>
            </a:r>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259</a:t>
            </a:fld>
            <a:endParaRPr lang="sv-SE" dirty="0"/>
          </a:p>
        </p:txBody>
      </p:sp>
    </p:spTree>
    <p:extLst>
      <p:ext uri="{BB962C8B-B14F-4D97-AF65-F5344CB8AC3E}">
        <p14:creationId xmlns:p14="http://schemas.microsoft.com/office/powerpoint/2010/main" val="230568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r>
              <a:rPr lang="en-GB" b="1" dirty="0"/>
              <a:t>1 Introduction </a:t>
            </a:r>
            <a:endParaRPr lang="en-GB" b="1" noProof="0" dirty="0"/>
          </a:p>
          <a:p>
            <a:r>
              <a:rPr lang="en-GB" dirty="0"/>
              <a:t>Digital technology is increasingly important. Its economic, societal, and political impacts are unprecedented. At the same time, it is increasingly challenging for digital practitioners to design, develop, run, and support the systems and services that fulfil this demand. </a:t>
            </a:r>
            <a:r>
              <a:rPr lang="en-GB" i="1" dirty="0"/>
              <a:t>ITIL</a:t>
            </a:r>
            <a:r>
              <a:rPr lang="sv-SE" i="1" dirty="0"/>
              <a:t>® 4: </a:t>
            </a:r>
            <a:r>
              <a:rPr lang="en-GB" i="1" dirty="0"/>
              <a:t>High Velocity IT </a:t>
            </a:r>
            <a:r>
              <a:rPr lang="en-GB" dirty="0"/>
              <a:t>focuses on digital products and services, including digital customer experiences, covering good organizational practices and mental models, all from a practitioner’s perspective. </a:t>
            </a:r>
          </a:p>
          <a:p>
            <a:endParaRPr lang="en-GB" dirty="0"/>
          </a:p>
          <a:p>
            <a:r>
              <a:rPr lang="en-GB" b="1" dirty="0"/>
              <a:t>1.1 Audience and scope </a:t>
            </a:r>
            <a:endParaRPr lang="en-GB" b="1" noProof="0" dirty="0"/>
          </a:p>
          <a:p>
            <a:r>
              <a:rPr lang="en-GB" dirty="0"/>
              <a:t>This publication is aimed at IT and service management practitioners who work in organizations that are becoming more digitally enabled. It will help those who are familiar with traditional IT and service management concepts to discuss ‘digital’ confidently, develop practical competencies, and integrate new concepts, techniques, and technologies into their ways of working. </a:t>
            </a:r>
            <a:endParaRPr lang="en-GB" noProof="0" dirty="0"/>
          </a:p>
          <a:p>
            <a:endParaRPr lang="en-GB" dirty="0"/>
          </a:p>
          <a:p>
            <a:r>
              <a:rPr lang="en-GB" dirty="0"/>
              <a:t>You should use this publication as a tool to improve how you and your co-workers: </a:t>
            </a:r>
          </a:p>
          <a:p>
            <a:endParaRPr lang="en-GB" noProof="0" dirty="0"/>
          </a:p>
          <a:p>
            <a:r>
              <a:rPr lang="en-GB" dirty="0"/>
              <a:t>  provide products and services </a:t>
            </a:r>
            <a:endParaRPr lang="en-GB" noProof="0" dirty="0">
              <a:effectLst/>
            </a:endParaRPr>
          </a:p>
          <a:p>
            <a:r>
              <a:rPr lang="en-GB" dirty="0"/>
              <a:t>  continually raise your standards of work </a:t>
            </a:r>
            <a:endParaRPr lang="en-GB" noProof="0" dirty="0">
              <a:effectLst/>
            </a:endParaRPr>
          </a:p>
          <a:p>
            <a:r>
              <a:rPr lang="en-GB" dirty="0"/>
              <a:t>  trust and are trusted </a:t>
            </a:r>
            <a:endParaRPr lang="en-GB" noProof="0" dirty="0">
              <a:effectLst/>
            </a:endParaRPr>
          </a:p>
          <a:p>
            <a:r>
              <a:rPr lang="en-GB" dirty="0"/>
              <a:t>  accept ambiguity and uncertainty </a:t>
            </a:r>
            <a:endParaRPr lang="en-GB" noProof="0" dirty="0">
              <a:effectLst/>
            </a:endParaRPr>
          </a:p>
          <a:p>
            <a:r>
              <a:rPr lang="en-GB" dirty="0"/>
              <a:t>  commit to continual learning. </a:t>
            </a:r>
            <a:endParaRPr lang="en-GB" noProof="0" dirty="0">
              <a:effectLst/>
            </a:endParaRPr>
          </a:p>
          <a:p>
            <a:endParaRPr lang="en-GB" dirty="0"/>
          </a:p>
          <a:p>
            <a:r>
              <a:rPr lang="en-GB" dirty="0"/>
              <a:t>This publication’s scope includes the primary activities in the digital value chain, including what the practitioner does and the resources they use across the lifecycle of digital products to: </a:t>
            </a:r>
            <a:endParaRPr lang="en-GB" noProof="0" dirty="0">
              <a:effectLst/>
            </a:endParaRPr>
          </a:p>
          <a:p>
            <a:pPr lvl="1"/>
            <a:endParaRPr lang="en-GB" dirty="0"/>
          </a:p>
          <a:p>
            <a:pPr lvl="1"/>
            <a:r>
              <a:rPr lang="en-GB" dirty="0"/>
              <a:t>  make the right digital investments </a:t>
            </a:r>
            <a:endParaRPr lang="en-GB" noProof="0" dirty="0">
              <a:effectLst/>
            </a:endParaRPr>
          </a:p>
          <a:p>
            <a:pPr lvl="1"/>
            <a:r>
              <a:rPr lang="en-GB" dirty="0"/>
              <a:t>  realize and deliver resilient digital products and services quickly </a:t>
            </a:r>
            <a:endParaRPr lang="en-GB" noProof="0" dirty="0">
              <a:effectLst/>
            </a:endParaRPr>
          </a:p>
          <a:p>
            <a:pPr lvl="1"/>
            <a:r>
              <a:rPr lang="en-GB" dirty="0"/>
              <a:t>  ensure that the service consumer realizes value from those products and services </a:t>
            </a:r>
            <a:endParaRPr lang="en-GB" noProof="0" dirty="0">
              <a:effectLst/>
            </a:endParaRPr>
          </a:p>
          <a:p>
            <a:pPr lvl="1"/>
            <a:r>
              <a:rPr lang="en-GB" dirty="0"/>
              <a:t>  assure the conformance of activities with governance, risk, and compliance requirements. </a:t>
            </a:r>
          </a:p>
          <a:p>
            <a:pPr lvl="1"/>
            <a:endParaRPr lang="en-GB" dirty="0"/>
          </a:p>
          <a:p>
            <a:pPr lvl="1"/>
            <a:endParaRPr lang="en-GB" dirty="0"/>
          </a:p>
          <a:p>
            <a:r>
              <a:rPr lang="en-GB" b="1" dirty="0"/>
              <a:t>1.2 Background and context </a:t>
            </a:r>
            <a:endParaRPr lang="en-GB" b="1" noProof="0" dirty="0"/>
          </a:p>
          <a:p>
            <a:r>
              <a:rPr lang="en-GB" dirty="0"/>
              <a:t>Technological progress, combined with innovatively applied digital technology, has resulted in systems that are complex and unpredictable. Systems now comprise a multitude of components produced by parties who act with varying degrees of dependability, leading to intrinsic fallibility and flaws. Continual changes to a system and its environment mean that these flaws also continually change. Most are too small to cause significant issues, either because of redundancy and other forms of resilience in the system, or because of human intervention. </a:t>
            </a:r>
          </a:p>
          <a:p>
            <a:endParaRPr lang="en-GB" noProof="0" dirty="0"/>
          </a:p>
          <a:p>
            <a:r>
              <a:rPr lang="en-GB" dirty="0"/>
              <a:t>In the past, most people believed that change disrupts stability, and stability controls change; fewer changes meant less risk to stability. In the past decade, a different way of thinking has been adopted. By reducing the size of change, the risk of disruption is reduced. Smaller, more frequent changes improve the organization’s capability to change, thereby lowering the risk of disruption. Recently, the prevailing approach has been to embrace and enable changes. </a:t>
            </a:r>
            <a:endParaRPr lang="en-GB" noProof="0" dirty="0"/>
          </a:p>
          <a:p>
            <a:endParaRPr lang="en-GB" dirty="0"/>
          </a:p>
          <a:p>
            <a:r>
              <a:rPr lang="en-GB" dirty="0"/>
              <a:t>All of this has changed the environment from ‘causal’ (if-then-else) predictable models to dispositional (if-then-maybe) ones. Because system behaviour cannot always or easily be predicted, ways of thinking and working shift: from prediction and control to insight and understanding; from large, occasional changes to small, frequent ones; from detailed planning in advance to continually experimenting and learning; and from failsafe to safe-to-fail. These are not trivial shifts. </a:t>
            </a:r>
          </a:p>
          <a:p>
            <a:endParaRPr lang="en-GB" dirty="0"/>
          </a:p>
          <a:p>
            <a:r>
              <a:rPr lang="en-GB" dirty="0"/>
              <a:t>In addition to this increase in complexity-based ways of thinking and working, breaking down silos, or at least silo-thinking, is a current concern. Homogeneous groups are less resilient and effective than diverse ones. In an organizational context, this means that specialists, teams, departments, and organizations should embrace opportunities to work with a wide range of people. </a:t>
            </a:r>
          </a:p>
          <a:p>
            <a:endParaRPr lang="en-GB" dirty="0"/>
          </a:p>
          <a:p>
            <a:r>
              <a:rPr lang="en-GB" dirty="0"/>
              <a:t>Fortunately, many things are changing. People are working effectively in small, product- or service- oriented teams. Automation is used more often to support IT processes. The interrelated concepts of immutable servers and infrastructure as code are widely adopted. Holistic systems thinking is more prevalent. Scientific thinking is being adopted. Unpredictability and ambiguity are increasingly accepted as necessary. There is a shift from a mentality of delivering value to one of co-creating value. External services are often acquired and integrated for fast development of digital capabilities, as either an alternative or an addition to the internal Agile approach. </a:t>
            </a:r>
          </a:p>
          <a:p>
            <a:endParaRPr lang="en-GB" dirty="0"/>
          </a:p>
          <a:p>
            <a:r>
              <a:rPr lang="en-GB" dirty="0"/>
              <a:t>These changes are manifestations of new ways of thinking and working that are becoming mainstream. </a:t>
            </a:r>
            <a:r>
              <a:rPr lang="en-GB" i="1" dirty="0"/>
              <a:t>ITIL</a:t>
            </a:r>
            <a:r>
              <a:rPr lang="sv-SE" i="1" dirty="0"/>
              <a:t>® 4: </a:t>
            </a:r>
            <a:r>
              <a:rPr lang="en-GB" i="1" dirty="0"/>
              <a:t>High Velocity IT </a:t>
            </a:r>
            <a:r>
              <a:rPr lang="en-GB" dirty="0"/>
              <a:t>builds on these developments, and contributes to them. Among the topics discussed in this publication are: </a:t>
            </a:r>
          </a:p>
          <a:p>
            <a:endParaRPr lang="en-GB" dirty="0"/>
          </a:p>
          <a:p>
            <a:r>
              <a:rPr lang="en-GB" dirty="0"/>
              <a:t>  the ethical considerations relevant to digital technology </a:t>
            </a:r>
            <a:endParaRPr lang="en-GB" dirty="0">
              <a:effectLst/>
            </a:endParaRPr>
          </a:p>
          <a:p>
            <a:r>
              <a:rPr lang="en-GB" dirty="0"/>
              <a:t>  design thinking </a:t>
            </a:r>
            <a:endParaRPr lang="en-GB" dirty="0">
              <a:effectLst/>
            </a:endParaRPr>
          </a:p>
          <a:p>
            <a:r>
              <a:rPr lang="en-GB" dirty="0"/>
              <a:t>  working in complex environments </a:t>
            </a:r>
            <a:endParaRPr lang="en-GB" dirty="0">
              <a:effectLst/>
            </a:endParaRPr>
          </a:p>
          <a:p>
            <a:r>
              <a:rPr lang="en-GB" dirty="0"/>
              <a:t>  the ITIL continual improvement model </a:t>
            </a:r>
            <a:endParaRPr lang="en-GB" dirty="0">
              <a:effectLst/>
            </a:endParaRPr>
          </a:p>
          <a:p>
            <a:r>
              <a:rPr lang="en-GB" dirty="0"/>
              <a:t>  Lean culture </a:t>
            </a:r>
            <a:endParaRPr lang="en-GB" dirty="0">
              <a:effectLst/>
            </a:endParaRPr>
          </a:p>
          <a:p>
            <a:r>
              <a:rPr lang="en-GB" dirty="0"/>
              <a:t>  safety culture </a:t>
            </a:r>
            <a:endParaRPr lang="en-GB" dirty="0">
              <a:effectLst/>
            </a:endParaRPr>
          </a:p>
          <a:p>
            <a:r>
              <a:rPr lang="en-GB" dirty="0"/>
              <a:t>  Lean, Agile, resilient, and continuous techniques. </a:t>
            </a:r>
            <a:endParaRPr lang="en-GB" dirty="0">
              <a:effectLst/>
            </a:endParaRPr>
          </a:p>
          <a:p>
            <a:r>
              <a:rPr lang="en-GB" dirty="0"/>
              <a:t> </a:t>
            </a:r>
            <a:endParaRPr lang="en-GB" noProof="0" dirty="0"/>
          </a:p>
          <a:p>
            <a:pPr lvl="0"/>
            <a:endParaRPr lang="en-GB" noProof="0" dirty="0">
              <a:effectLst/>
            </a:endParaRPr>
          </a:p>
          <a:p>
            <a:endParaRPr lang="en-GB" noProof="0" dirty="0">
              <a:effectLst/>
            </a:endParaRP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a:t>
            </a:fld>
            <a:endParaRPr lang="sv-SE" dirty="0"/>
          </a:p>
        </p:txBody>
      </p:sp>
    </p:spTree>
    <p:extLst>
      <p:ext uri="{BB962C8B-B14F-4D97-AF65-F5344CB8AC3E}">
        <p14:creationId xmlns:p14="http://schemas.microsoft.com/office/powerpoint/2010/main" val="3156401264"/>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b="1" dirty="0"/>
              <a:t>Practice guide: Relationship management </a:t>
            </a:r>
          </a:p>
          <a:p>
            <a:endParaRPr lang="en-GB" noProof="0" dirty="0">
              <a:effectLst/>
            </a:endParaRPr>
          </a:p>
          <a:p>
            <a:r>
              <a:rPr lang="en-GB" b="1" dirty="0"/>
              <a:t>2.4.1 Establish and continually improve effective and healthy approach to relationship management across the organization </a:t>
            </a:r>
            <a:endParaRPr lang="en-GB" noProof="0" dirty="0">
              <a:effectLst/>
            </a:endParaRPr>
          </a:p>
          <a:p>
            <a:r>
              <a:rPr lang="en-GB" dirty="0"/>
              <a:t>A shared approach to relationship management is an important part of an organization’s culture. It is based on a common set of values and principles adopted by everyone in the organization. Quite often, the values of the organization explicitly address concepts such as openness, collaboration, no-blame, and psychological safety. </a:t>
            </a:r>
            <a:endParaRPr lang="en-GB" noProof="0" dirty="0">
              <a:effectLst/>
            </a:endParaRPr>
          </a:p>
          <a:p>
            <a:endParaRPr lang="en-GB" dirty="0"/>
          </a:p>
          <a:p>
            <a:r>
              <a:rPr lang="en-GB" dirty="0"/>
              <a:t>Relationship management practice is applied in conjunction with others (including workforce and talent management, strategy management, supplier management, and so on.) to develop, communicate, and maintain a set of values and principles for relationships. It is, however, a specific focus of the relationship management to ensure that these principles are translated to effective techniques, rules and behaviour patterns that are adopted and practiced by everyone in the organization. </a:t>
            </a:r>
            <a:endParaRPr lang="en-GB" noProof="0" dirty="0">
              <a:effectLst/>
            </a:endParaRPr>
          </a:p>
          <a:p>
            <a:endParaRPr lang="en-GB" dirty="0"/>
          </a:p>
          <a:p>
            <a:r>
              <a:rPr lang="en-GB" dirty="0"/>
              <a:t>Relationship management approach is closely related to the organization’s strategy and positioning, structure, scale of the organization, and all external factors of the PESTLE model. Examples include formal, conformant structured, and organizations operating in a heavily- regulated environment on one end of the spectrum, and creative, self-driven, agile organizations operating in a free and safe environment on the other end. </a:t>
            </a:r>
            <a:endParaRPr lang="en-GB" noProof="0" dirty="0">
              <a:effectLst/>
            </a:endParaRPr>
          </a:p>
          <a:p>
            <a:endParaRPr lang="en-GB" dirty="0"/>
          </a:p>
          <a:p>
            <a:r>
              <a:rPr lang="en-GB" dirty="0"/>
              <a:t>An agreed approach to relationships and relationship management should be communicated to everyone in the organization and accepted by everyone. To ensure this occurs, it involves multiple practices, including relationship management and workforce and talent management. </a:t>
            </a:r>
            <a:endParaRPr lang="en-GB" noProof="0" dirty="0">
              <a:effectLst/>
            </a:endParaRPr>
          </a:p>
          <a:p>
            <a:endParaRPr lang="en-GB" b="1" dirty="0"/>
          </a:p>
          <a:p>
            <a:r>
              <a:rPr lang="en-GB" b="1" dirty="0"/>
              <a:t>Key message </a:t>
            </a:r>
            <a:endParaRPr lang="en-GB" noProof="0" dirty="0">
              <a:effectLst/>
            </a:endParaRPr>
          </a:p>
          <a:p>
            <a:r>
              <a:rPr lang="en-GB" dirty="0"/>
              <a:t>Any type of relationship is an interaction between people, therefore, human nature and values should be taken into account whenever there is a connection. </a:t>
            </a:r>
            <a:endParaRPr lang="en-GB" noProof="0" dirty="0">
              <a:effectLst/>
            </a:endParaRPr>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260</a:t>
            </a:fld>
            <a:endParaRPr lang="sv-SE" dirty="0"/>
          </a:p>
        </p:txBody>
      </p:sp>
    </p:spTree>
    <p:extLst>
      <p:ext uri="{BB962C8B-B14F-4D97-AF65-F5344CB8AC3E}">
        <p14:creationId xmlns:p14="http://schemas.microsoft.com/office/powerpoint/2010/main" val="108980069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Practice guide: Relationship management </a:t>
            </a:r>
          </a:p>
          <a:p>
            <a:endParaRPr lang="en-GB" b="1" dirty="0"/>
          </a:p>
          <a:p>
            <a:r>
              <a:rPr lang="en-GB" b="1" dirty="0"/>
              <a:t>2.4.2 Ensure effective and healthy relationships within the organization </a:t>
            </a:r>
            <a:endParaRPr lang="en-GB" noProof="0" dirty="0"/>
          </a:p>
          <a:p>
            <a:r>
              <a:rPr lang="en-GB" dirty="0"/>
              <a:t>Ensuring employee and customer satisfaction is in fact, an example of a wider correlation between internal organization’s culture and organization’s success in relationships with external parties (including the customers). This makes successful internal relationships an important prerequisite for a successful external relationship. </a:t>
            </a:r>
            <a:endParaRPr lang="en-GB" noProof="0" dirty="0"/>
          </a:p>
          <a:p>
            <a:endParaRPr lang="en-GB" dirty="0"/>
          </a:p>
          <a:p>
            <a:r>
              <a:rPr lang="en-GB" dirty="0"/>
              <a:t>There are multiple groups of stakeholders in every organization. People are grouped by their roles, level of authorities, perception of value provided by the organization, demographic factors, experience and history in the organization, and other factors. One person usually belongs to multiple groups, and these combinations may lead to conflicts, alliances, misunderstandings, and insights that eventually create risks and opportunities of various kinds. </a:t>
            </a:r>
            <a:endParaRPr lang="en-GB" noProof="0" dirty="0"/>
          </a:p>
          <a:p>
            <a:endParaRPr lang="en-GB" dirty="0"/>
          </a:p>
          <a:p>
            <a:r>
              <a:rPr lang="en-GB" dirty="0"/>
              <a:t>In the last decades internal relationship management in many organizations include protection of previously vulnerable groups of people, such as people with disabilities, people in difficult family circumstances, and others. Examples of this approach include gender equality policies, diversity policies and other solutions to ensure equal opportunities for everyone. </a:t>
            </a:r>
            <a:endParaRPr lang="en-GB" noProof="0" dirty="0"/>
          </a:p>
          <a:p>
            <a:endParaRPr lang="en-GB" dirty="0"/>
          </a:p>
          <a:p>
            <a:r>
              <a:rPr lang="en-GB" dirty="0"/>
              <a:t>When new teams are created in an organization (permanent or temporary), a formal stakeholder analysis and relationship management exercise may take place. Other organizational changes may also trigger a formal assessment and planning of the stakeholder groups, interests, and relationships. In an established work environment, a less formal approach is usually enough. However, a regular review of the organization’s climate and relationships is recommended to any organization and team. </a:t>
            </a:r>
          </a:p>
          <a:p>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261</a:t>
            </a:fld>
            <a:endParaRPr lang="sv-SE" dirty="0"/>
          </a:p>
        </p:txBody>
      </p:sp>
    </p:spTree>
    <p:extLst>
      <p:ext uri="{BB962C8B-B14F-4D97-AF65-F5344CB8AC3E}">
        <p14:creationId xmlns:p14="http://schemas.microsoft.com/office/powerpoint/2010/main" val="23665622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b="1" dirty="0"/>
              <a:t>Practice guide: Relationship management </a:t>
            </a:r>
          </a:p>
          <a:p>
            <a:endParaRPr lang="en-GB" b="1" dirty="0"/>
          </a:p>
          <a:p>
            <a:r>
              <a:rPr lang="en-GB" b="1" dirty="0"/>
              <a:t>2.4.3 Ensure effective and healthy relationships between the organization and its external stakeholders </a:t>
            </a:r>
            <a:endParaRPr lang="en-GB" noProof="0" dirty="0"/>
          </a:p>
          <a:p>
            <a:endParaRPr lang="en-GB" i="1" dirty="0"/>
          </a:p>
          <a:p>
            <a:r>
              <a:rPr lang="en-GB" i="1" dirty="0"/>
              <a:t>Service relationship </a:t>
            </a:r>
            <a:endParaRPr lang="en-GB" noProof="0" dirty="0"/>
          </a:p>
          <a:p>
            <a:r>
              <a:rPr lang="en-GB" dirty="0"/>
              <a:t>Every organization is a service provider and a service consumer, therefore, they are involved in a service relationship. </a:t>
            </a:r>
            <a:endParaRPr lang="en-GB" noProof="0" dirty="0"/>
          </a:p>
          <a:p>
            <a:endParaRPr lang="en-GB" dirty="0"/>
          </a:p>
          <a:p>
            <a:r>
              <a:rPr lang="en-GB" dirty="0"/>
              <a:t>As a service provider, an organization aims to ensure that sponsors, customers, and users representing service consumers are satisfied with the services provided and with the </a:t>
            </a:r>
          </a:p>
          <a:p>
            <a:r>
              <a:rPr lang="en-GB" dirty="0"/>
              <a:t>relationship in general. These stakeholder groups may have different, and sometimes conflicting, interests, however, relationship management practice includes techniques and tools that help to understand stakeholders’ interests and to make sure that their needs and expectations are managed and met. Relationship management practice is used in conjunction with service level management, service desk, business analysis, management and reporting, and other practices. </a:t>
            </a:r>
            <a:endParaRPr lang="en-GB" noProof="0" dirty="0"/>
          </a:p>
          <a:p>
            <a:endParaRPr lang="en-GB" dirty="0"/>
          </a:p>
          <a:p>
            <a:r>
              <a:rPr lang="en-GB" dirty="0"/>
              <a:t>As a service consumer, an organization aims to ensure that its relationship with suppliers and partners leads to expected value creation and that services consumed optimally </a:t>
            </a:r>
          </a:p>
          <a:p>
            <a:r>
              <a:rPr lang="en-GB" dirty="0"/>
              <a:t>support the organization’s objectives. Supplier management, architecture management and service level management are the key practices that support relationship management to ensure the aims are achieved. </a:t>
            </a:r>
            <a:endParaRPr lang="en-GB" noProof="0" dirty="0"/>
          </a:p>
          <a:p>
            <a:endParaRPr lang="en-GB" dirty="0"/>
          </a:p>
          <a:p>
            <a:r>
              <a:rPr lang="en-GB" dirty="0"/>
              <a:t>Regardless of the role in service relationship, organizations use relationship management to ensure that the relationships are healthy, sustainable, effective and do not conflict with the values, strategy and objectives of the organization. </a:t>
            </a:r>
            <a:endParaRPr lang="en-GB" noProof="0" dirty="0"/>
          </a:p>
          <a:p>
            <a:endParaRPr lang="en-GB" i="1" dirty="0"/>
          </a:p>
          <a:p>
            <a:r>
              <a:rPr lang="en-GB" i="1" dirty="0"/>
              <a:t>Non-service relationship </a:t>
            </a:r>
            <a:endParaRPr lang="en-GB" noProof="0" dirty="0"/>
          </a:p>
          <a:p>
            <a:r>
              <a:rPr lang="en-GB" dirty="0"/>
              <a:t>Besides service relationship, organizations are constantly involved in non-service relationship with various groups of stakeholders. These groups include, but not limited to: </a:t>
            </a:r>
            <a:endParaRPr lang="en-GB" noProof="0" dirty="0"/>
          </a:p>
          <a:p>
            <a:endParaRPr lang="en-GB" dirty="0"/>
          </a:p>
          <a:p>
            <a:r>
              <a:rPr lang="en-GB" dirty="0"/>
              <a:t>● government and regulators </a:t>
            </a:r>
          </a:p>
          <a:p>
            <a:r>
              <a:rPr lang="en-GB" dirty="0"/>
              <a:t>● society and community </a:t>
            </a:r>
          </a:p>
          <a:p>
            <a:r>
              <a:rPr lang="en-GB" dirty="0"/>
              <a:t>● industry and competition</a:t>
            </a:r>
            <a:br>
              <a:rPr lang="en-GB" dirty="0"/>
            </a:br>
            <a:r>
              <a:rPr lang="en-GB" dirty="0"/>
              <a:t>● shareholders, investors, and sponsors </a:t>
            </a:r>
          </a:p>
          <a:p>
            <a:r>
              <a:rPr lang="en-GB" dirty="0"/>
              <a:t>● the media. </a:t>
            </a:r>
            <a:endParaRPr lang="en-GB" noProof="0" dirty="0"/>
          </a:p>
          <a:p>
            <a:endParaRPr lang="en-GB" dirty="0"/>
          </a:p>
          <a:p>
            <a:r>
              <a:rPr lang="en-GB" dirty="0"/>
              <a:t>These groups may include stakeholders with different interests and opinions, however organizations need to actively manage relationships with them. Identifying these stakeholders is an important factor for the success of the relationship management practice. Other practices are involved in the planning and realization, these include business analysis, strategy management, risk management, portfolio management, and others.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262</a:t>
            </a:fld>
            <a:endParaRPr lang="sv-SE" dirty="0"/>
          </a:p>
        </p:txBody>
      </p:sp>
    </p:spTree>
    <p:extLst>
      <p:ext uri="{BB962C8B-B14F-4D97-AF65-F5344CB8AC3E}">
        <p14:creationId xmlns:p14="http://schemas.microsoft.com/office/powerpoint/2010/main" val="47161432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defTabSz="473934">
              <a:defRPr/>
            </a:pPr>
            <a:r>
              <a:rPr lang="en-GB" b="1" dirty="0"/>
              <a:t>Practice guide: Architecture management  </a:t>
            </a:r>
          </a:p>
          <a:p>
            <a:endParaRPr lang="en-GB" b="1" dirty="0"/>
          </a:p>
          <a:p>
            <a:r>
              <a:rPr lang="en-GB" b="1" dirty="0"/>
              <a:t>2.1 PURPOSE AND DESCRIPTION </a:t>
            </a:r>
            <a:endParaRPr lang="en-GB" noProof="0" dirty="0"/>
          </a:p>
          <a:p>
            <a:r>
              <a:rPr lang="en-GB" dirty="0"/>
              <a:t>The purpose of the architecture management practice is to provide an understanding of the different elements that form an organization and how the elements interrelate to enable the organization to effectively achieve its current and future objectives.</a:t>
            </a:r>
          </a:p>
          <a:p>
            <a:br>
              <a:rPr lang="en-GB" dirty="0"/>
            </a:br>
            <a:r>
              <a:rPr lang="en-GB" dirty="0"/>
              <a:t>It provides the principles, standards, and tools that enable an organization to manage complex change in a structured and agile way. </a:t>
            </a:r>
            <a:endParaRPr lang="en-GB" noProof="0" dirty="0"/>
          </a:p>
          <a:p>
            <a:endParaRPr lang="en-GB" dirty="0"/>
          </a:p>
          <a:p>
            <a:r>
              <a:rPr lang="en-GB" dirty="0"/>
              <a:t>A full-scope architecture management practice applies to all levels of organization’s architecture. This includes the following: </a:t>
            </a:r>
            <a:endParaRPr lang="en-GB" noProof="0" dirty="0"/>
          </a:p>
          <a:p>
            <a:endParaRPr lang="en-GB" dirty="0"/>
          </a:p>
          <a:p>
            <a:pPr marL="177725" indent="-177725">
              <a:buFont typeface="Arial" panose="020B0604020202020204" pitchFamily="34" charset="0"/>
              <a:buChar char="•"/>
            </a:pPr>
            <a:r>
              <a:rPr lang="en-GB" dirty="0"/>
              <a:t>business architecture </a:t>
            </a:r>
          </a:p>
          <a:p>
            <a:pPr marL="177725" indent="-177725">
              <a:buFont typeface="Arial" panose="020B0604020202020204" pitchFamily="34" charset="0"/>
              <a:buChar char="•"/>
            </a:pPr>
            <a:r>
              <a:rPr lang="en-GB" dirty="0"/>
              <a:t>product and service architecture </a:t>
            </a:r>
          </a:p>
          <a:p>
            <a:pPr marL="177725" indent="-177725">
              <a:buFont typeface="Arial" panose="020B0604020202020204" pitchFamily="34" charset="0"/>
              <a:buChar char="•"/>
            </a:pPr>
            <a:r>
              <a:rPr lang="en-GB" dirty="0"/>
              <a:t>information systems architecture, including data and applications architectures </a:t>
            </a:r>
          </a:p>
          <a:p>
            <a:pPr marL="177725" indent="-177725">
              <a:buFont typeface="Arial" panose="020B0604020202020204" pitchFamily="34" charset="0"/>
              <a:buChar char="•"/>
            </a:pPr>
            <a:r>
              <a:rPr lang="en-GB" dirty="0"/>
              <a:t>technology architecture </a:t>
            </a:r>
          </a:p>
          <a:p>
            <a:pPr marL="177725" indent="-177725">
              <a:buFont typeface="Arial" panose="020B0604020202020204" pitchFamily="34" charset="0"/>
              <a:buChar char="•"/>
            </a:pPr>
            <a:r>
              <a:rPr lang="en-GB" dirty="0"/>
              <a:t>environmental architecture. </a:t>
            </a:r>
          </a:p>
          <a:p>
            <a:endParaRPr lang="en-GB" dirty="0"/>
          </a:p>
          <a:p>
            <a:r>
              <a:rPr lang="en-GB" dirty="0"/>
              <a:t>In every organization, the scope of the practice is defined by the organization’s positioning, vision, and strategy. For example, architecture management practice of an internal IT service provider is likely to focus on the architecture of its products, services, information systems and technology; business and environmental architecture is subject to enterprise architecture management of the parent organization in this case. However, if an organization operates as a business, the architecture management practice is likely to cover all levels. In other cases, lower level of technology architecture may be excluded from the scope if infrastructure and platform for the organization is provided by third parties – it is likely to be reflected at the information systems. </a:t>
            </a:r>
          </a:p>
          <a:p>
            <a:endParaRPr lang="en-GB" dirty="0"/>
          </a:p>
          <a:p>
            <a:r>
              <a:rPr lang="en-GB" dirty="0"/>
              <a:t>The architecture management practice should cover elements in the scope of organization’s service value system and include resources of all four dimensions of service management: </a:t>
            </a:r>
          </a:p>
          <a:p>
            <a:endParaRPr lang="en-GB" dirty="0"/>
          </a:p>
          <a:p>
            <a:pPr marL="177725" indent="-177725">
              <a:buFont typeface="Arial" panose="020B0604020202020204" pitchFamily="34" charset="0"/>
              <a:buChar char="•"/>
            </a:pPr>
            <a:r>
              <a:rPr lang="en-GB" dirty="0"/>
              <a:t>organization and people </a:t>
            </a:r>
          </a:p>
          <a:p>
            <a:pPr marL="177725" indent="-177725">
              <a:buFont typeface="Arial" panose="020B0604020202020204" pitchFamily="34" charset="0"/>
              <a:buChar char="•"/>
            </a:pPr>
            <a:r>
              <a:rPr lang="en-GB" dirty="0"/>
              <a:t>information and technology </a:t>
            </a:r>
          </a:p>
          <a:p>
            <a:pPr marL="177725" indent="-177725">
              <a:buFont typeface="Arial" panose="020B0604020202020204" pitchFamily="34" charset="0"/>
              <a:buChar char="•"/>
            </a:pPr>
            <a:r>
              <a:rPr lang="en-GB" dirty="0"/>
              <a:t>processes and value streams </a:t>
            </a:r>
          </a:p>
          <a:p>
            <a:pPr marL="177725" indent="-177725">
              <a:buFont typeface="Arial" panose="020B0604020202020204" pitchFamily="34" charset="0"/>
              <a:buChar char="•"/>
            </a:pPr>
            <a:r>
              <a:rPr lang="en-GB" dirty="0"/>
              <a:t>suppliers and partners. </a:t>
            </a:r>
          </a:p>
          <a:p>
            <a:endParaRPr lang="en-GB" dirty="0"/>
          </a:p>
          <a:p>
            <a:r>
              <a:rPr lang="en-GB" dirty="0"/>
              <a:t>The architecture management practice ensures that: </a:t>
            </a:r>
          </a:p>
          <a:p>
            <a:endParaRPr lang="en-GB" dirty="0"/>
          </a:p>
          <a:p>
            <a:pPr marL="177725" indent="-177725">
              <a:buFont typeface="Arial" panose="020B0604020202020204" pitchFamily="34" charset="0"/>
              <a:buChar char="•"/>
            </a:pPr>
            <a:r>
              <a:rPr lang="en-GB" dirty="0"/>
              <a:t>the organization’s current architecture is understood and mapped to the organization’s strategy </a:t>
            </a:r>
          </a:p>
          <a:p>
            <a:pPr marL="177725" indent="-177725">
              <a:buFont typeface="Arial" panose="020B0604020202020204" pitchFamily="34" charset="0"/>
              <a:buChar char="•"/>
            </a:pPr>
            <a:r>
              <a:rPr lang="en-GB" dirty="0"/>
              <a:t>the target organization’s architecture is identified and agreed </a:t>
            </a:r>
          </a:p>
          <a:p>
            <a:pPr marL="177725" indent="-177725">
              <a:buFont typeface="Arial" panose="020B0604020202020204" pitchFamily="34" charset="0"/>
              <a:buChar char="•"/>
            </a:pPr>
            <a:r>
              <a:rPr lang="en-GB" dirty="0"/>
              <a:t>the organization’s architecture is continually optimized to achieve the target architecture. </a:t>
            </a:r>
          </a:p>
          <a:p>
            <a:endParaRPr lang="en-GB" dirty="0"/>
          </a:p>
          <a:p>
            <a:r>
              <a:rPr lang="en-GB" dirty="0"/>
              <a:t>To ensure these objectives are met, architects analyse organization’s architecture and define a baseline reference model. This model is assessed to identify gaps and optimization points that are or may become obstacles for the organization’s strategy. Based on the organization’s strategy, a target reference architecture is defined. The practice enables organization’s evolution from the baseline architecture to the target one and ongoing course corrections as organization’s strategy and environment change.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263</a:t>
            </a:fld>
            <a:endParaRPr lang="sv-SE" dirty="0"/>
          </a:p>
        </p:txBody>
      </p:sp>
    </p:spTree>
    <p:extLst>
      <p:ext uri="{BB962C8B-B14F-4D97-AF65-F5344CB8AC3E}">
        <p14:creationId xmlns:p14="http://schemas.microsoft.com/office/powerpoint/2010/main" val="90911317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Architecture management  </a:t>
            </a:r>
          </a:p>
          <a:p>
            <a:endParaRPr lang="sv-SE" b="1" dirty="0"/>
          </a:p>
          <a:p>
            <a:r>
              <a:rPr lang="sv-SE" b="1" dirty="0"/>
              <a:t>2.4 PRACTICE SUCCESS FACTORS </a:t>
            </a:r>
          </a:p>
          <a:p>
            <a:endParaRPr lang="sv-SE" dirty="0"/>
          </a:p>
          <a:p>
            <a:r>
              <a:rPr lang="en-GB" dirty="0"/>
              <a:t>The practice includes the following PSFs: </a:t>
            </a:r>
            <a:endParaRPr lang="en-GB" noProof="0" dirty="0"/>
          </a:p>
          <a:p>
            <a:pPr marL="177725" indent="-177725">
              <a:buFont typeface="Arial" panose="020B0604020202020204" pitchFamily="34" charset="0"/>
              <a:buChar char="•"/>
            </a:pPr>
            <a:r>
              <a:rPr lang="en-GB" dirty="0"/>
              <a:t>ensuring that organization’s strategy is supported with a target reference architecture </a:t>
            </a:r>
          </a:p>
          <a:p>
            <a:pPr marL="177725" indent="-177725">
              <a:buFont typeface="Arial" panose="020B0604020202020204" pitchFamily="34" charset="0"/>
              <a:buChar char="•"/>
            </a:pPr>
            <a:r>
              <a:rPr lang="en-GB" dirty="0"/>
              <a:t>ensuring that organization’s architecture is continually evolving to the target state. </a:t>
            </a:r>
          </a:p>
          <a:p>
            <a:pPr marL="177725" indent="-177725">
              <a:buFont typeface="Arial" panose="020B0604020202020204" pitchFamily="34" charset="0"/>
              <a:buChar char="•"/>
            </a:pPr>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264</a:t>
            </a:fld>
            <a:endParaRPr lang="sv-SE" dirty="0"/>
          </a:p>
        </p:txBody>
      </p:sp>
    </p:spTree>
    <p:extLst>
      <p:ext uri="{BB962C8B-B14F-4D97-AF65-F5344CB8AC3E}">
        <p14:creationId xmlns:p14="http://schemas.microsoft.com/office/powerpoint/2010/main" val="94359130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Architecture management  </a:t>
            </a:r>
          </a:p>
          <a:p>
            <a:endParaRPr lang="en-GB" b="1" dirty="0"/>
          </a:p>
          <a:p>
            <a:r>
              <a:rPr lang="en-GB" b="1" dirty="0"/>
              <a:t>2.4.1 Ensuring that organization’s strategy is supported with a target reference architecture </a:t>
            </a:r>
            <a:endParaRPr lang="en-GB" dirty="0"/>
          </a:p>
          <a:p>
            <a:endParaRPr lang="en-GB" dirty="0"/>
          </a:p>
          <a:p>
            <a:r>
              <a:rPr lang="en-GB" dirty="0"/>
              <a:t>Organization’s architecture should support organization’s strategy and ensure that the strategy is achievable. For this, a target reference architecture model is required. </a:t>
            </a:r>
          </a:p>
          <a:p>
            <a:endParaRPr lang="en-GB" dirty="0"/>
          </a:p>
          <a:p>
            <a:r>
              <a:rPr lang="en-GB" dirty="0"/>
              <a:t>To develop an effective and realistic target architecture, architects need to understand the following: </a:t>
            </a:r>
          </a:p>
          <a:p>
            <a:endParaRPr lang="en-GB" dirty="0"/>
          </a:p>
          <a:p>
            <a:pPr marL="177725" indent="-177725">
              <a:buFont typeface="Arial" panose="020B0604020202020204" pitchFamily="34" charset="0"/>
              <a:buChar char="•"/>
            </a:pPr>
            <a:r>
              <a:rPr lang="en-GB" dirty="0"/>
              <a:t>organization’s strategy and its current performance </a:t>
            </a:r>
          </a:p>
          <a:p>
            <a:pPr marL="177725" indent="-177725">
              <a:buFont typeface="Arial" panose="020B0604020202020204" pitchFamily="34" charset="0"/>
              <a:buChar char="•"/>
            </a:pPr>
            <a:r>
              <a:rPr lang="en-GB" dirty="0"/>
              <a:t>current organization’s architecture, benefits, and constraints </a:t>
            </a:r>
          </a:p>
          <a:p>
            <a:pPr marL="177725" indent="-177725">
              <a:buFont typeface="Arial" panose="020B0604020202020204" pitchFamily="34" charset="0"/>
              <a:buChar char="•"/>
            </a:pPr>
            <a:r>
              <a:rPr lang="en-GB" dirty="0"/>
              <a:t>major pain points and their mapping to the architecture </a:t>
            </a:r>
          </a:p>
          <a:p>
            <a:pPr marL="177725" indent="-177725">
              <a:buFont typeface="Arial" panose="020B0604020202020204" pitchFamily="34" charset="0"/>
              <a:buChar char="•"/>
            </a:pPr>
            <a:r>
              <a:rPr lang="en-GB" dirty="0"/>
              <a:t>organization’s portfolios and ongoing developments </a:t>
            </a:r>
          </a:p>
          <a:p>
            <a:pPr marL="177725" indent="-177725">
              <a:buFont typeface="Arial" panose="020B0604020202020204" pitchFamily="34" charset="0"/>
              <a:buChar char="•"/>
            </a:pPr>
            <a:r>
              <a:rPr lang="en-GB" dirty="0"/>
              <a:t>environmental factors and trends </a:t>
            </a:r>
          </a:p>
          <a:p>
            <a:pPr marL="177725" indent="-177725">
              <a:buFont typeface="Arial" panose="020B0604020202020204" pitchFamily="34" charset="0"/>
              <a:buChar char="•"/>
            </a:pPr>
            <a:r>
              <a:rPr lang="en-GB" dirty="0"/>
              <a:t>technology trends, risks, and opportunities. </a:t>
            </a:r>
          </a:p>
          <a:p>
            <a:endParaRPr lang="en-GB" dirty="0"/>
          </a:p>
          <a:p>
            <a:r>
              <a:rPr lang="en-GB" dirty="0"/>
              <a:t>Analysing these areas will lead to an understanding of the current and desired state of the organization from the architecture perspective. Based on this, current and target reference architecture models can be developed. </a:t>
            </a:r>
          </a:p>
          <a:p>
            <a:endParaRPr lang="en-GB" dirty="0"/>
          </a:p>
          <a:p>
            <a:r>
              <a:rPr lang="en-GB" dirty="0"/>
              <a:t>As the strategy in organizations’ is likely to continually evolve, architecture modelling should not be a one-off exercise. The current reference architecture model should be updated as the architecture changes and the target reference architecture model should be reviewed as the strategy changes. These updates initiate a review of an architecture roadmap </a:t>
            </a:r>
          </a:p>
          <a:p>
            <a:endParaRPr lang="en-GB" dirty="0"/>
          </a:p>
          <a:p>
            <a:r>
              <a:rPr lang="en-GB" dirty="0"/>
              <a:t>Architecture analysis and target architecture design are performed in close conjunction with other practices, including strategy management, service design, portfolio management, risk management, software development and management, infrastructure and platform management, and others. It is important to ensure that reference models are correct, realistic, and that understanding of the current and target architectures is shared among stakeholders. </a:t>
            </a:r>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265</a:t>
            </a:fld>
            <a:endParaRPr lang="sv-SE" dirty="0"/>
          </a:p>
        </p:txBody>
      </p:sp>
    </p:spTree>
    <p:extLst>
      <p:ext uri="{BB962C8B-B14F-4D97-AF65-F5344CB8AC3E}">
        <p14:creationId xmlns:p14="http://schemas.microsoft.com/office/powerpoint/2010/main" val="12125437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defTabSz="473934">
              <a:defRPr/>
            </a:pPr>
            <a:r>
              <a:rPr lang="en-GB" b="1" dirty="0"/>
              <a:t>Practice guide Architecture management  </a:t>
            </a:r>
          </a:p>
          <a:p>
            <a:endParaRPr lang="en-GB" b="1" dirty="0"/>
          </a:p>
          <a:p>
            <a:r>
              <a:rPr lang="en-GB" b="1" dirty="0"/>
              <a:t>2.4.2 Ensuring that organization’s architecture is continually evolving to the target state </a:t>
            </a:r>
            <a:endParaRPr lang="en-GB" dirty="0"/>
          </a:p>
          <a:p>
            <a:r>
              <a:rPr lang="en-GB" dirty="0"/>
              <a:t>To ensure that an organization is evolving to the target architecture, an architecture roadmap is created; this is a collection of initiatives to change from the current architecture to the target one. These initiatives can be managed as programmes or projects, where appropriate. Realisation of the architecture changes involves many stakeholders and practices, depending on the nature of the changes. The architecture management practice ensures that the changes implemented follow the agreed roadmap and support organization’s evolution to the target architecture. </a:t>
            </a:r>
          </a:p>
          <a:p>
            <a:endParaRPr lang="en-GB" dirty="0"/>
          </a:p>
          <a:p>
            <a:r>
              <a:rPr lang="en-GB" dirty="0"/>
              <a:t>Another important aspect of the architecture management activities, is to ensure that changes made to the organization’s resources, products, and services support the architecture evolution and do not contradict architecture standards and requirements defined in the target reference architecture model. This implies that the architecture management practice is involved in every service value stream which includes introducing new components, new third-party services, or other changes affecting the architecture. </a:t>
            </a:r>
          </a:p>
          <a:p>
            <a:endParaRPr lang="en-GB" dirty="0"/>
          </a:p>
          <a:p>
            <a:pPr defTabSz="473934">
              <a:defRPr/>
            </a:pPr>
            <a:r>
              <a:rPr lang="en-GB" dirty="0"/>
              <a:t>The strategy and environment in an organization is likely to evolve, therefore, it is possible that target architecture will never be fully achieved but will be redefined. The practice should ensure that architecture supports the organization’s evolution, and not constrain it.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266</a:t>
            </a:fld>
            <a:endParaRPr lang="sv-SE" dirty="0"/>
          </a:p>
        </p:txBody>
      </p:sp>
    </p:spTree>
    <p:extLst>
      <p:ext uri="{BB962C8B-B14F-4D97-AF65-F5344CB8AC3E}">
        <p14:creationId xmlns:p14="http://schemas.microsoft.com/office/powerpoint/2010/main" val="16430343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Business analysis</a:t>
            </a:r>
          </a:p>
          <a:p>
            <a:endParaRPr lang="en-GB" b="1" dirty="0"/>
          </a:p>
          <a:p>
            <a:r>
              <a:rPr lang="en-GB" b="1" dirty="0"/>
              <a:t>2.1 PURPOSE AND DESCRIPTION </a:t>
            </a:r>
            <a:endParaRPr lang="en-GB" noProof="0" dirty="0"/>
          </a:p>
          <a:p>
            <a:r>
              <a:rPr lang="en-GB" dirty="0"/>
              <a:t>The purpose of the business analysis practice is to analyse a business entirely or an element of it, define its associated needs, and recommend solutions to address these needs and/or solve a business problem, which must facilitate value creation for stakeholders. Business analysis enables an organization to communicate its needs in a meaningful way, express the rationale for change, and design and describe solutions that enable value creation in alignment with the organization’s objectives. </a:t>
            </a:r>
            <a:endParaRPr lang="en-GB" noProof="0" dirty="0"/>
          </a:p>
          <a:p>
            <a:endParaRPr lang="en-GB" dirty="0"/>
          </a:p>
          <a:p>
            <a:r>
              <a:rPr lang="en-GB" dirty="0"/>
              <a:t>Business analysis addresses the identification and articulation of organization’s and customers’ needs, and identification and justification of a solution to fulfil the need. Business analysis includes the significance of assessing requirements for people, technology, and the organization’s products and services. However, it may differ between organizations – from wider tactical and strategic analysis of the service consumer’s business processes, to a relatively narrow focus on information system analysis and definition of technical requirements. </a:t>
            </a:r>
          </a:p>
          <a:p>
            <a:endParaRPr lang="en-GB" noProof="0" dirty="0"/>
          </a:p>
          <a:p>
            <a:r>
              <a:rPr lang="en-GB" dirty="0"/>
              <a:t>Business analysis helps to ensure that limited investment funds are spent wisely by identifying optimal solutions to address the needs of customers’ and organizations’. The application of business analysis techniques also results in clear, well-articulated requirements for the services. </a:t>
            </a:r>
            <a:endParaRPr lang="en-GB" noProof="0" dirty="0"/>
          </a:p>
          <a:p>
            <a:endParaRPr lang="en-GB" dirty="0"/>
          </a:p>
          <a:p>
            <a:r>
              <a:rPr lang="en-GB" dirty="0"/>
              <a:t>The business analysis practice is evolving to accommodate the challenging demands of digital organizations, for instance by adopting agile ways of working. Organizations that are more digitally enabled require more attention to understand strategic imperatives, customer and user experience, opportunities of the use of data and technology, reimagining business processes, and embracing digital business architecture. </a:t>
            </a:r>
            <a:endParaRPr lang="en-GB" noProof="0" dirty="0"/>
          </a:p>
          <a:p>
            <a:endParaRPr lang="en-GB" dirty="0"/>
          </a:p>
          <a:p>
            <a:r>
              <a:rPr lang="en-GB" dirty="0"/>
              <a:t>The emergence of agile ways of working in small, autonomous, interdisciplinary product teams has prompted organizations to evaluate the effectiveness of organizing work in specialized functions. Business analysis has traditionally been organized as a specialized function, co-existing with adjacent functions such as enterprise architecture, software development, and so on. In the agile context, business analysis practice is less associated with a specific team or role, and increasingly applied by multi-skilled practitioners performing such role as product or service owner. When business analysis is performed by the product team, it is less project-driven and more a continual activity. </a:t>
            </a:r>
            <a:endParaRPr lang="en-GB" noProof="0" dirty="0"/>
          </a:p>
          <a:p>
            <a:endParaRPr lang="en-GB" dirty="0"/>
          </a:p>
          <a:p>
            <a:r>
              <a:rPr lang="en-GB" dirty="0"/>
              <a:t>As organizations evolve through digital transformation, digital solutions become more and more integrated into business value streams, so business analysis evolves from an ‘interpreter’ between technology- and business- focused teams, to an integrated business practice.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267</a:t>
            </a:fld>
            <a:endParaRPr lang="sv-SE" dirty="0"/>
          </a:p>
        </p:txBody>
      </p:sp>
    </p:spTree>
    <p:extLst>
      <p:ext uri="{BB962C8B-B14F-4D97-AF65-F5344CB8AC3E}">
        <p14:creationId xmlns:p14="http://schemas.microsoft.com/office/powerpoint/2010/main" val="173739235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Practice guide: Business analysis </a:t>
            </a:r>
          </a:p>
          <a:p>
            <a:endParaRPr lang="en-GB" b="1" dirty="0"/>
          </a:p>
          <a:p>
            <a:r>
              <a:rPr lang="en-GB" b="1" dirty="0"/>
              <a:t>2.4 PRACTICE SUCCESS FACTORS </a:t>
            </a:r>
            <a:endParaRPr lang="en-GB" dirty="0"/>
          </a:p>
          <a:p>
            <a:endParaRPr lang="en-GB" dirty="0"/>
          </a:p>
          <a:p>
            <a:r>
              <a:rPr lang="en-GB" dirty="0"/>
              <a:t>The practice includes the following PSFs: </a:t>
            </a:r>
          </a:p>
          <a:p>
            <a:pPr marL="177725" indent="-177725">
              <a:buFont typeface="Arial" panose="020B0604020202020204" pitchFamily="34" charset="0"/>
              <a:buChar char="•"/>
            </a:pPr>
            <a:r>
              <a:rPr lang="en-GB" dirty="0"/>
              <a:t>establish and continually improve an organization-wide approach to business analysis to ensure that it is conducted in a consistent and effective manner </a:t>
            </a:r>
          </a:p>
          <a:p>
            <a:pPr marL="177725" indent="-177725">
              <a:buFont typeface="Arial" panose="020B0604020202020204" pitchFamily="34" charset="0"/>
              <a:buChar char="•"/>
            </a:pPr>
            <a:r>
              <a:rPr lang="en-GB" dirty="0"/>
              <a:t>ensure that current and future needs of the organization and its customers are understood, analysed, and supported with timely, efficient, and effective solution proposals. </a:t>
            </a:r>
          </a:p>
          <a:p>
            <a:endParaRPr lang="en-GB" b="1"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268</a:t>
            </a:fld>
            <a:endParaRPr lang="sv-SE" dirty="0"/>
          </a:p>
        </p:txBody>
      </p:sp>
    </p:spTree>
    <p:extLst>
      <p:ext uri="{BB962C8B-B14F-4D97-AF65-F5344CB8AC3E}">
        <p14:creationId xmlns:p14="http://schemas.microsoft.com/office/powerpoint/2010/main" val="402347312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defTabSz="473934">
              <a:defRPr/>
            </a:pPr>
            <a:r>
              <a:rPr lang="en-GB" b="1" dirty="0"/>
              <a:t>Practice guide: Business analysis </a:t>
            </a:r>
          </a:p>
          <a:p>
            <a:endParaRPr lang="en-GB" b="1" dirty="0"/>
          </a:p>
          <a:p>
            <a:r>
              <a:rPr lang="en-GB" b="1" dirty="0"/>
              <a:t>2.4.1 Establish and continually improve an organization-wide approach to business analysis to ensure that it is conducted in a consistent and effective manner </a:t>
            </a:r>
            <a:endParaRPr lang="en-GB" noProof="0" dirty="0"/>
          </a:p>
          <a:p>
            <a:r>
              <a:rPr lang="en-GB" dirty="0"/>
              <a:t>It is important to ensure that organizations’ follows a consistent approach to business analysis across its product and service portfolio. However, this does not mean that all business analysis tasks are processed in the same way. An agreed approach may include several models to follow in different context; for new products and services, changing needs, products managed in an agile way or with legacy, monolithic methods, and so on. </a:t>
            </a:r>
            <a:endParaRPr lang="en-GB" noProof="0" dirty="0"/>
          </a:p>
          <a:p>
            <a:endParaRPr lang="en-GB" dirty="0"/>
          </a:p>
          <a:p>
            <a:r>
              <a:rPr lang="en-GB" dirty="0"/>
              <a:t>Maintaining an understanding of the organization's internal and external environments is critical to ensure that the business analysis approach meets the requirements of the organization and customer . </a:t>
            </a:r>
          </a:p>
          <a:p>
            <a:endParaRPr lang="en-GB" noProof="0" dirty="0"/>
          </a:p>
          <a:p>
            <a:r>
              <a:rPr lang="en-GB" dirty="0"/>
              <a:t>Business analysis is a highly-cognitive discipline. It is about the identification and objective assessment of information that is needed to make investment decisions, and to realise solutions that fulfil business objectives. As such, business analysts make use of multiple mental models to help them with intellectual challenge of information processing. For example, for modelling of concepts, data, decisions, organizations, processes, scopes, and states. These models are used to support business analysis activities, including: </a:t>
            </a:r>
            <a:endParaRPr lang="en-GB" noProof="0" dirty="0"/>
          </a:p>
          <a:p>
            <a:endParaRPr lang="en-GB" dirty="0"/>
          </a:p>
          <a:p>
            <a:r>
              <a:rPr lang="en-GB" dirty="0"/>
              <a:t>●  gathering information such as goals, requirements, and constraints from stakeholders </a:t>
            </a:r>
            <a:endParaRPr lang="en-GB" noProof="0" dirty="0">
              <a:effectLst/>
            </a:endParaRPr>
          </a:p>
          <a:p>
            <a:r>
              <a:rPr lang="en-GB" dirty="0"/>
              <a:t>●  providing stakeholders with the information that they need to fulfil their roles </a:t>
            </a:r>
            <a:endParaRPr lang="en-GB" noProof="0" dirty="0">
              <a:effectLst/>
            </a:endParaRPr>
          </a:p>
          <a:p>
            <a:r>
              <a:rPr lang="en-GB" dirty="0"/>
              <a:t>●  identifying business needs and translating these into well-articulated requirements and/or a solution proposal </a:t>
            </a:r>
            <a:endParaRPr lang="en-GB" noProof="0" dirty="0">
              <a:effectLst/>
            </a:endParaRPr>
          </a:p>
          <a:p>
            <a:r>
              <a:rPr lang="en-GB" dirty="0"/>
              <a:t>●  assessing actual solution’s performance and value, and recommending further improvements </a:t>
            </a:r>
            <a:endParaRPr lang="en-GB" noProof="0" dirty="0">
              <a:effectLst/>
            </a:endParaRPr>
          </a:p>
          <a:p>
            <a:endParaRPr lang="en-GB" b="1"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269</a:t>
            </a:fld>
            <a:endParaRPr lang="sv-SE" dirty="0"/>
          </a:p>
        </p:txBody>
      </p:sp>
    </p:spTree>
    <p:extLst>
      <p:ext uri="{BB962C8B-B14F-4D97-AF65-F5344CB8AC3E}">
        <p14:creationId xmlns:p14="http://schemas.microsoft.com/office/powerpoint/2010/main" val="3438438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dirty="0"/>
              <a:t>The </a:t>
            </a:r>
            <a:r>
              <a:rPr lang="en-GB" b="1" dirty="0"/>
              <a:t>purpose</a:t>
            </a:r>
            <a:r>
              <a:rPr lang="en-GB" dirty="0"/>
              <a:t> of the </a:t>
            </a:r>
            <a:r>
              <a:rPr lang="en-GB" i="1" dirty="0"/>
              <a:t>ITIL</a:t>
            </a:r>
            <a:r>
              <a:rPr lang="sv-SE" i="1" dirty="0"/>
              <a:t>® 4: </a:t>
            </a:r>
            <a:r>
              <a:rPr lang="en-GB" i="1" dirty="0"/>
              <a:t>High Velocity IT </a:t>
            </a:r>
            <a:r>
              <a:rPr lang="en-GB" dirty="0"/>
              <a:t>Qualification is: </a:t>
            </a:r>
          </a:p>
          <a:p>
            <a:endParaRPr lang="en-GB" noProof="0" dirty="0">
              <a:effectLst/>
            </a:endParaRPr>
          </a:p>
          <a:p>
            <a:r>
              <a:rPr lang="en-GB" dirty="0"/>
              <a:t> to provide the candidate with an understanding of the ways in which digital organizations and digital operating models function in high velocity environments, focusing on rapid delivery of products &amp; services to obtain maximum value. </a:t>
            </a:r>
          </a:p>
          <a:p>
            <a:endParaRPr lang="en-GB" dirty="0"/>
          </a:p>
          <a:p>
            <a:r>
              <a:rPr lang="en-GB" dirty="0"/>
              <a:t>The qualification will provide the candidate with an understanding of working practices such as Agile and Lean, and technical practices and technologies such as The Cloud, Automation, and Automatic Testing. </a:t>
            </a:r>
            <a:endParaRPr lang="en-GB" noProof="0" dirty="0">
              <a:effectLst/>
            </a:endParaRP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a:t>
            </a:fld>
            <a:endParaRPr lang="sv-SE" dirty="0"/>
          </a:p>
        </p:txBody>
      </p:sp>
    </p:spTree>
    <p:extLst>
      <p:ext uri="{BB962C8B-B14F-4D97-AF65-F5344CB8AC3E}">
        <p14:creationId xmlns:p14="http://schemas.microsoft.com/office/powerpoint/2010/main" val="243365373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defTabSz="473934">
              <a:defRPr/>
            </a:pPr>
            <a:r>
              <a:rPr lang="en-GB" b="1" dirty="0"/>
              <a:t>Practice guide: Business analysis </a:t>
            </a:r>
          </a:p>
          <a:p>
            <a:endParaRPr lang="en-GB" b="1" dirty="0"/>
          </a:p>
          <a:p>
            <a:r>
              <a:rPr lang="en-GB" b="1" dirty="0"/>
              <a:t>2.4.2 Ensure that current and future needs of the organization and its customers are understood, analysed and supported with timely, efficient and effective solution proposals </a:t>
            </a:r>
            <a:endParaRPr lang="en-GB" noProof="0" dirty="0">
              <a:effectLst/>
            </a:endParaRPr>
          </a:p>
          <a:p>
            <a:r>
              <a:rPr lang="en-GB" dirty="0"/>
              <a:t>Business analysis is an important step in the value stream that translates ideas into solutions to enable value creation. It is crucial that when the results of business analysis are communicated, the recipients can do something with them. It is not enough to ensure that the analyses are substantively accurate descriptions of the current and proposed future states, it must be clear what could be the next steps in the realization of the proposals. </a:t>
            </a:r>
            <a:endParaRPr lang="en-GB" noProof="0" dirty="0">
              <a:effectLst/>
            </a:endParaRPr>
          </a:p>
          <a:p>
            <a:endParaRPr lang="en-GB" dirty="0"/>
          </a:p>
          <a:p>
            <a:r>
              <a:rPr lang="en-GB" dirty="0"/>
              <a:t>Business analysis provides input for two main parties: customers looking for solutions that fulfil their needs, and service provider’s teams who design, develop, and deliver these solutions. </a:t>
            </a:r>
            <a:endParaRPr lang="en-GB" noProof="0" dirty="0">
              <a:effectLst/>
            </a:endParaRPr>
          </a:p>
          <a:p>
            <a:endParaRPr lang="en-GB" dirty="0"/>
          </a:p>
          <a:p>
            <a:r>
              <a:rPr lang="en-GB" dirty="0"/>
              <a:t>● The stakeholders require reassurance that their needs have been understood. They need guidance on the options that are available to fulfil them, with the associated benefits, costs, and risks for each option. To ensure this, business analysis may include a business case for the proposed solutions(s). It is important to verify that the stakeholders have understood the information and will offer their support anytime it is needed during the implementation of the proposed solution(s).</a:t>
            </a:r>
            <a:br>
              <a:rPr lang="en-GB" dirty="0"/>
            </a:br>
            <a:r>
              <a:rPr lang="en-GB" dirty="0"/>
              <a:t>● The service provider teams require clear articulated functional and non-functional requirements, amended with recommendations, such as the relative priorities of any components that could be delivered separately. They also need background information about the context where the solution will be used. </a:t>
            </a:r>
            <a:endParaRPr lang="en-GB" noProof="0" dirty="0"/>
          </a:p>
          <a:p>
            <a:endParaRPr lang="en-GB" dirty="0"/>
          </a:p>
          <a:p>
            <a:r>
              <a:rPr lang="en-GB" dirty="0"/>
              <a:t>Apart from the formally articulated requirements, it is important to understand the emotional context. Emotional intelligence and service empathy are important for the success of business analysis, especially for end-user services.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270</a:t>
            </a:fld>
            <a:endParaRPr lang="sv-SE" dirty="0"/>
          </a:p>
        </p:txBody>
      </p:sp>
    </p:spTree>
    <p:extLst>
      <p:ext uri="{BB962C8B-B14F-4D97-AF65-F5344CB8AC3E}">
        <p14:creationId xmlns:p14="http://schemas.microsoft.com/office/powerpoint/2010/main" val="222823302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Deployment management</a:t>
            </a:r>
          </a:p>
          <a:p>
            <a:endParaRPr lang="en-GB" b="1" dirty="0"/>
          </a:p>
          <a:p>
            <a:r>
              <a:rPr lang="en-GB" b="1" dirty="0"/>
              <a:t>2.1 PURPOSE AND DESCRIPTION </a:t>
            </a:r>
            <a:endParaRPr lang="en-GB" noProof="0" dirty="0"/>
          </a:p>
          <a:p>
            <a:endParaRPr lang="en-GB" dirty="0"/>
          </a:p>
          <a:p>
            <a:r>
              <a:rPr lang="en-GB" b="1" dirty="0"/>
              <a:t>Key message </a:t>
            </a:r>
            <a:endParaRPr lang="en-GB" b="1" noProof="0" dirty="0">
              <a:effectLst/>
            </a:endParaRPr>
          </a:p>
          <a:p>
            <a:r>
              <a:rPr lang="en-GB" dirty="0"/>
              <a:t>The purpose of the deployment management practice is to move new or changed hardware, software, documentation, processes, or any other component to live environments. It may also be involved in deploying components to other environments for testing or staging. </a:t>
            </a:r>
            <a:endParaRPr lang="en-GB" noProof="0" dirty="0">
              <a:effectLst/>
            </a:endParaRPr>
          </a:p>
          <a:p>
            <a:endParaRPr lang="en-GB" dirty="0"/>
          </a:p>
          <a:p>
            <a:endParaRPr lang="en-GB" dirty="0"/>
          </a:p>
          <a:p>
            <a:r>
              <a:rPr lang="en-GB" dirty="0"/>
              <a:t>The deployment management practice is responsible for moving a service or service component into a designated environment. This practice enables the deployment or removal of service components from or to different environments, including development, integration, live, production, test, or staging environments. </a:t>
            </a:r>
            <a:endParaRPr lang="en-GB" noProof="0" dirty="0"/>
          </a:p>
          <a:p>
            <a:endParaRPr lang="en-GB" dirty="0"/>
          </a:p>
          <a:p>
            <a:r>
              <a:rPr lang="en-GB" dirty="0"/>
              <a:t>The practice is usually applied to digital and physical IT components, including software, hardware, documentation, licences, and data, within the agreed scope of environments controlled by the organization.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271</a:t>
            </a:fld>
            <a:endParaRPr lang="sv-SE" dirty="0"/>
          </a:p>
        </p:txBody>
      </p:sp>
    </p:spTree>
    <p:extLst>
      <p:ext uri="{BB962C8B-B14F-4D97-AF65-F5344CB8AC3E}">
        <p14:creationId xmlns:p14="http://schemas.microsoft.com/office/powerpoint/2010/main" val="395204396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defTabSz="473934">
              <a:defRPr/>
            </a:pPr>
            <a:r>
              <a:rPr lang="en-GB" b="1" dirty="0"/>
              <a:t>Practice guide: Deployment management</a:t>
            </a:r>
          </a:p>
          <a:p>
            <a:endParaRPr lang="en-GB" dirty="0"/>
          </a:p>
          <a:p>
            <a:r>
              <a:rPr lang="en-GB" b="1" dirty="0"/>
              <a:t>2.2.2 Continuous integration, continuous delivery, and continuous deployment (CI/CD) </a:t>
            </a:r>
            <a:endParaRPr lang="en-GB" dirty="0"/>
          </a:p>
          <a:p>
            <a:r>
              <a:rPr lang="en-GB" dirty="0"/>
              <a:t>The key concepts for deployment in Agile and DevOps are: </a:t>
            </a:r>
          </a:p>
          <a:p>
            <a:endParaRPr lang="en-GB" dirty="0"/>
          </a:p>
          <a:p>
            <a:r>
              <a:rPr lang="en-GB" dirty="0"/>
              <a:t>● </a:t>
            </a:r>
            <a:r>
              <a:rPr lang="en-GB" b="1" dirty="0"/>
              <a:t>Continuous integration </a:t>
            </a:r>
            <a:r>
              <a:rPr lang="en-GB" dirty="0"/>
              <a:t>Integrating, building, and testing code within the software development environment. </a:t>
            </a:r>
          </a:p>
          <a:p>
            <a:r>
              <a:rPr lang="en-GB" dirty="0"/>
              <a:t>● </a:t>
            </a:r>
            <a:r>
              <a:rPr lang="en-GB" b="1" dirty="0"/>
              <a:t>Continuous delivery </a:t>
            </a:r>
            <a:r>
              <a:rPr lang="en-GB" dirty="0"/>
              <a:t>Continuous delivery means that built software can be released to production at any time. Frequent deployments are possible, but deployment decisions are taken case by case, usually because organizations prefer a slower rate of deployment. </a:t>
            </a:r>
          </a:p>
          <a:p>
            <a:r>
              <a:rPr lang="en-GB" dirty="0"/>
              <a:t>● </a:t>
            </a:r>
            <a:r>
              <a:rPr lang="en-GB" b="1" dirty="0"/>
              <a:t>Continuous deployment </a:t>
            </a:r>
            <a:r>
              <a:rPr lang="en-GB" dirty="0"/>
              <a:t>Changes go through the pipeline and are automatically put into the production environment, enabling multiple production deployments per day. </a:t>
            </a:r>
          </a:p>
          <a:p>
            <a:r>
              <a:rPr lang="en-GB" dirty="0"/>
              <a:t>Continuous deployment relies on continuous delivery. </a:t>
            </a:r>
          </a:p>
          <a:p>
            <a:endParaRPr lang="en-GB" dirty="0"/>
          </a:p>
          <a:p>
            <a:r>
              <a:rPr lang="en-GB" dirty="0"/>
              <a:t>These approaches are supported by the software development and management, service validation and testing, deployment management, infrastructure and platform management, and release management practices. These practices involve specific skills, processes, procedures, automation tools, and agreements with third parties. They enable the continuous pipeline for integration, delivery, and deployment. This would also affect the design of other practices, such as service configuration management, monitoring and event management, incident management, and others.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272</a:t>
            </a:fld>
            <a:endParaRPr lang="sv-SE" dirty="0"/>
          </a:p>
        </p:txBody>
      </p:sp>
    </p:spTree>
    <p:extLst>
      <p:ext uri="{BB962C8B-B14F-4D97-AF65-F5344CB8AC3E}">
        <p14:creationId xmlns:p14="http://schemas.microsoft.com/office/powerpoint/2010/main" val="212523958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defTabSz="473934">
              <a:defRPr/>
            </a:pPr>
            <a:r>
              <a:rPr lang="en-GB" b="1" dirty="0"/>
              <a:t>Practice guide: Deployment management</a:t>
            </a:r>
            <a:endParaRPr lang="sv-SE" b="1" dirty="0"/>
          </a:p>
          <a:p>
            <a:endParaRPr lang="sv-SE" b="1" dirty="0"/>
          </a:p>
          <a:p>
            <a:r>
              <a:rPr lang="sv-SE" b="1" dirty="0"/>
              <a:t>3.2.2 </a:t>
            </a:r>
            <a:r>
              <a:rPr lang="en-GB" b="1" dirty="0"/>
              <a:t>Deployment models development and review process </a:t>
            </a:r>
            <a:endParaRPr lang="en-GB" noProof="0" dirty="0"/>
          </a:p>
          <a:p>
            <a:r>
              <a:rPr lang="en-GB" dirty="0"/>
              <a:t>This process focuses on the continual improvement of the deployment management practice, deployment models, and deployment procedures. It is either performed regularly or triggered by deployment failures which highlight inefficiencies and other improvement opportunities. Regular reviews may occur every three months or more frequently, depending on the effectiveness of the existing models and procedures. </a:t>
            </a:r>
            <a:endParaRPr lang="en-GB" noProof="0" dirty="0"/>
          </a:p>
          <a:p>
            <a:pPr defTabSz="473934">
              <a:defRPr/>
            </a:pPr>
            <a:endParaRPr lang="en-GB" noProof="0" dirty="0"/>
          </a:p>
          <a:p>
            <a:pPr defTabSz="473934">
              <a:defRPr/>
            </a:pPr>
            <a:r>
              <a:rPr lang="en-GB" b="1" dirty="0"/>
              <a:t>Figure 3.3 Workflow of the deployment models development and review process</a:t>
            </a:r>
          </a:p>
          <a:p>
            <a:pPr defTabSz="473934">
              <a:defRPr/>
            </a:pPr>
            <a:r>
              <a:rPr lang="en-GB" b="1" dirty="0"/>
              <a:t> </a:t>
            </a:r>
            <a:endParaRPr lang="en-GB" noProof="0" dirty="0"/>
          </a:p>
          <a:p>
            <a:pPr defTabSz="473934">
              <a:defRPr/>
            </a:pPr>
            <a:r>
              <a:rPr lang="en-GB" b="1" dirty="0"/>
              <a:t>Table 3.5 Activities of the deployment models development and review process </a:t>
            </a:r>
            <a:endParaRPr lang="en-GB" noProof="0" dirty="0"/>
          </a:p>
          <a:p>
            <a:endParaRPr lang="en-GB" b="1" dirty="0"/>
          </a:p>
          <a:p>
            <a:pPr defTabSz="473934">
              <a:defRPr/>
            </a:pPr>
            <a:r>
              <a:rPr lang="en-GB" b="1" dirty="0"/>
              <a:t>Deployment model planning </a:t>
            </a:r>
            <a:r>
              <a:rPr lang="en-GB" dirty="0"/>
              <a:t>- When a product follows a similar low-risk, high-success-rate deployment pattern and there are means to eliminate waste and reduce deployment lead times, the deployment manager may choose to define a new deployment model. The deployment model should reduce the human involvement and control over the deployment. </a:t>
            </a:r>
            <a:endParaRPr lang="en-GB" noProof="0" dirty="0"/>
          </a:p>
          <a:p>
            <a:pPr defTabSz="473934">
              <a:defRPr/>
            </a:pPr>
            <a:endParaRPr lang="en-GB" b="1" dirty="0"/>
          </a:p>
          <a:p>
            <a:pPr defTabSz="473934">
              <a:defRPr/>
            </a:pPr>
            <a:r>
              <a:rPr lang="en-GB" b="1" dirty="0"/>
              <a:t>Deployment model implementation </a:t>
            </a:r>
            <a:r>
              <a:rPr lang="en-GB" dirty="0"/>
              <a:t>- The deployment manager arranges for appropriate pipeline tools to be configured to support the new model, such as access settings, code support, or branching procedures. Alternatively, if automated deployment tools are not applicable, the deployment manager establishes and communicates adequate guidelines to the teams and parties involved. </a:t>
            </a:r>
            <a:endParaRPr lang="en-GB" noProof="0" dirty="0"/>
          </a:p>
          <a:p>
            <a:pPr defTabSz="473934">
              <a:defRPr/>
            </a:pPr>
            <a:endParaRPr lang="en-GB" b="1" dirty="0"/>
          </a:p>
          <a:p>
            <a:pPr defTabSz="473934">
              <a:defRPr/>
            </a:pPr>
            <a:r>
              <a:rPr lang="en-GB" b="1" dirty="0"/>
              <a:t>Deployment model testing </a:t>
            </a:r>
            <a:r>
              <a:rPr lang="en-GB" dirty="0"/>
              <a:t>- The deployment manager tests the new deployment model to ensure proper edge-case handling and workflow. Where testing is impossible, the deployment manager oversees the first of the model’s live runs. </a:t>
            </a:r>
            <a:endParaRPr lang="en-GB" noProof="0" dirty="0"/>
          </a:p>
          <a:p>
            <a:pPr defTabSz="473934">
              <a:defRPr/>
            </a:pPr>
            <a:endParaRPr lang="en-GB" b="1" dirty="0"/>
          </a:p>
          <a:p>
            <a:pPr defTabSz="473934">
              <a:defRPr/>
            </a:pPr>
            <a:r>
              <a:rPr lang="en-GB" b="1" dirty="0"/>
              <a:t>Deployments review and deployment failure records analysis </a:t>
            </a:r>
            <a:r>
              <a:rPr lang="en-GB" dirty="0"/>
              <a:t>- The deployment manager, together with service owners and other relevant stakeholders, performs a review of selected deployments or deployment failures. They identify opportunities for the optimization of deployment models and deployment procedures. </a:t>
            </a:r>
            <a:endParaRPr lang="en-GB" noProof="0" dirty="0"/>
          </a:p>
          <a:p>
            <a:pPr defTabSz="473934">
              <a:defRPr/>
            </a:pPr>
            <a:endParaRPr lang="en-GB" b="1" dirty="0"/>
          </a:p>
          <a:p>
            <a:pPr defTabSz="473934">
              <a:defRPr/>
            </a:pPr>
            <a:r>
              <a:rPr lang="en-GB" b="1" dirty="0"/>
              <a:t>Deployment model improvement initiation </a:t>
            </a:r>
            <a:r>
              <a:rPr lang="en-GB" dirty="0"/>
              <a:t>- The deployment manager registers the improvement initiatives to be processed with the involvement of the continual improvement practice, or initiates a change request, if the deployment models and procedures are included within the scope of change enablement. </a:t>
            </a:r>
            <a:endParaRPr lang="en-GB" noProof="0" dirty="0"/>
          </a:p>
          <a:p>
            <a:pPr defTabSz="473934">
              <a:defRPr/>
            </a:pPr>
            <a:endParaRPr lang="en-GB" b="1" dirty="0"/>
          </a:p>
          <a:p>
            <a:pPr defTabSz="473934">
              <a:defRPr/>
            </a:pPr>
            <a:r>
              <a:rPr lang="en-GB" b="1" dirty="0"/>
              <a:t>Deployment model update and communication</a:t>
            </a:r>
            <a:r>
              <a:rPr lang="en-GB" dirty="0"/>
              <a:t> - If the deployment model is successfully updated, it is communicated to the relevant stakeholders. This is usually done by the deployment manager and/or the service or resource owner .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273</a:t>
            </a:fld>
            <a:endParaRPr lang="sv-SE" dirty="0"/>
          </a:p>
        </p:txBody>
      </p:sp>
    </p:spTree>
    <p:extLst>
      <p:ext uri="{BB962C8B-B14F-4D97-AF65-F5344CB8AC3E}">
        <p14:creationId xmlns:p14="http://schemas.microsoft.com/office/powerpoint/2010/main" val="173283189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Deployment management</a:t>
            </a:r>
            <a:endParaRPr lang="sv-SE" b="1" dirty="0"/>
          </a:p>
          <a:p>
            <a:endParaRPr lang="sv-SE" b="1" dirty="0"/>
          </a:p>
          <a:p>
            <a:r>
              <a:rPr lang="sv-SE" b="1" dirty="0"/>
              <a:t>3.2.2 </a:t>
            </a:r>
            <a:r>
              <a:rPr lang="en-GB" b="1" dirty="0"/>
              <a:t>Deployment models development and review process </a:t>
            </a:r>
            <a:endParaRPr lang="en-GB" noProof="0" dirty="0"/>
          </a:p>
          <a:p>
            <a:r>
              <a:rPr lang="en-GB" dirty="0"/>
              <a:t>This process focuses on the continual improvement of the deployment management practice, deployment models, and deployment procedures. It is either performed regularly or triggered by deployment failures which highlight inefficiencies and other improvement opportunities. Regular reviews may occur every three months or more frequently, depending on the effectiveness of the existing models and procedures. </a:t>
            </a:r>
            <a:endParaRPr lang="en-GB" noProof="0" dirty="0"/>
          </a:p>
          <a:p>
            <a:pPr defTabSz="473934">
              <a:defRPr/>
            </a:pPr>
            <a:endParaRPr lang="en-GB" noProof="0" dirty="0"/>
          </a:p>
          <a:p>
            <a:pPr defTabSz="473934">
              <a:defRPr/>
            </a:pPr>
            <a:r>
              <a:rPr lang="en-GB" b="1" dirty="0"/>
              <a:t>Figure 3.3 Workflow of the deployment models development and review process</a:t>
            </a:r>
          </a:p>
          <a:p>
            <a:pPr defTabSz="473934">
              <a:defRPr/>
            </a:pP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274</a:t>
            </a:fld>
            <a:endParaRPr lang="sv-SE" dirty="0"/>
          </a:p>
        </p:txBody>
      </p:sp>
    </p:spTree>
    <p:extLst>
      <p:ext uri="{BB962C8B-B14F-4D97-AF65-F5344CB8AC3E}">
        <p14:creationId xmlns:p14="http://schemas.microsoft.com/office/powerpoint/2010/main" val="418374188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Deployment management</a:t>
            </a:r>
          </a:p>
          <a:p>
            <a:endParaRPr lang="en-GB" b="1" dirty="0"/>
          </a:p>
          <a:p>
            <a:r>
              <a:rPr lang="en-GB" b="1" dirty="0"/>
              <a:t>2.4 PRACTICE SUCCESS FACTORS </a:t>
            </a:r>
            <a:endParaRPr lang="en-GB" dirty="0"/>
          </a:p>
          <a:p>
            <a:endParaRPr lang="en-GB" dirty="0"/>
          </a:p>
          <a:p>
            <a:r>
              <a:rPr lang="en-GB" dirty="0"/>
              <a:t>The deployment management practice includes the following PSFs: </a:t>
            </a:r>
            <a:endParaRPr lang="en-GB" noProof="0" dirty="0"/>
          </a:p>
          <a:p>
            <a:pPr marL="177725" indent="-177725">
              <a:buFont typeface="Arial" panose="020B0604020202020204" pitchFamily="34" charset="0"/>
              <a:buChar char="•"/>
            </a:pPr>
            <a:r>
              <a:rPr lang="en-GB" dirty="0"/>
              <a:t>establishing and maintaining effective approaches to the deployment of services and service components across the organization </a:t>
            </a:r>
            <a:endParaRPr lang="en-GB" noProof="0" dirty="0"/>
          </a:p>
          <a:p>
            <a:pPr marL="177725" indent="-177725">
              <a:buFont typeface="Arial" panose="020B0604020202020204" pitchFamily="34" charset="0"/>
              <a:buChar char="•"/>
            </a:pPr>
            <a:r>
              <a:rPr lang="en-GB" dirty="0"/>
              <a:t>ensuring the effective deployment of services and service components in the context of the organization’s value streams.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275</a:t>
            </a:fld>
            <a:endParaRPr lang="sv-SE" dirty="0"/>
          </a:p>
        </p:txBody>
      </p:sp>
    </p:spTree>
    <p:extLst>
      <p:ext uri="{BB962C8B-B14F-4D97-AF65-F5344CB8AC3E}">
        <p14:creationId xmlns:p14="http://schemas.microsoft.com/office/powerpoint/2010/main" val="232479419"/>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defTabSz="473934">
              <a:defRPr/>
            </a:pPr>
            <a:r>
              <a:rPr lang="en-GB" b="1" dirty="0"/>
              <a:t>Practice guide: Deployment management</a:t>
            </a:r>
          </a:p>
          <a:p>
            <a:endParaRPr lang="en-GB" b="1" dirty="0"/>
          </a:p>
          <a:p>
            <a:r>
              <a:rPr lang="en-GB" b="1" dirty="0"/>
              <a:t>2.4.1 Establishing and maintaining effective approaches to the deployment of services and service components across the organization </a:t>
            </a:r>
            <a:endParaRPr lang="en-GB" noProof="0" dirty="0"/>
          </a:p>
          <a:p>
            <a:r>
              <a:rPr lang="en-GB" dirty="0"/>
              <a:t>The deployment management practice includes defining and agreeing a model or several models to use when deploying products, services, and components. These models may use one deployment approach or combine deployment approaches, depending on their specific services and requirements and the sizes, types, and impacts of the service components that are being deployed. </a:t>
            </a:r>
            <a:endParaRPr lang="en-GB" noProof="0" dirty="0"/>
          </a:p>
          <a:p>
            <a:endParaRPr lang="en-GB" dirty="0"/>
          </a:p>
          <a:p>
            <a:r>
              <a:rPr lang="en-GB" dirty="0"/>
              <a:t>Models can be defined for deploying services or service components of similar types. Such deployment models could be defined based on several factors, including: </a:t>
            </a:r>
            <a:endParaRPr lang="en-GB" noProof="0" dirty="0"/>
          </a:p>
          <a:p>
            <a:endParaRPr lang="en-GB" dirty="0"/>
          </a:p>
          <a:p>
            <a:r>
              <a:rPr lang="en-GB" dirty="0"/>
              <a:t>● automation considerations</a:t>
            </a:r>
            <a:br>
              <a:rPr lang="en-GB" dirty="0"/>
            </a:br>
            <a:r>
              <a:rPr lang="en-GB" dirty="0"/>
              <a:t>● costs/resource limitations</a:t>
            </a:r>
            <a:br>
              <a:rPr lang="en-GB" dirty="0"/>
            </a:br>
            <a:r>
              <a:rPr lang="en-GB" dirty="0"/>
              <a:t>● expected frequency of the deployments</a:t>
            </a:r>
            <a:br>
              <a:rPr lang="en-GB" dirty="0"/>
            </a:br>
            <a:r>
              <a:rPr lang="en-GB" dirty="0"/>
              <a:t>● rate of customer requirements change</a:t>
            </a:r>
            <a:br>
              <a:rPr lang="en-GB" dirty="0"/>
            </a:br>
            <a:r>
              <a:rPr lang="en-GB" dirty="0"/>
              <a:t>● rate of technology change</a:t>
            </a:r>
            <a:br>
              <a:rPr lang="en-GB" dirty="0"/>
            </a:br>
            <a:r>
              <a:rPr lang="en-GB" dirty="0"/>
              <a:t>● risks of components flaws</a:t>
            </a:r>
            <a:br>
              <a:rPr lang="en-GB" dirty="0"/>
            </a:br>
            <a:r>
              <a:rPr lang="en-GB" dirty="0"/>
              <a:t>● source of the components</a:t>
            </a:r>
            <a:br>
              <a:rPr lang="en-GB" dirty="0"/>
            </a:br>
            <a:r>
              <a:rPr lang="en-GB" dirty="0"/>
              <a:t>● user adoption behaviours and preferences</a:t>
            </a:r>
            <a:br>
              <a:rPr lang="en-GB" dirty="0"/>
            </a:br>
            <a:r>
              <a:rPr lang="en-GB" dirty="0"/>
              <a:t>● visibility of the technology change to service consumers </a:t>
            </a:r>
            <a:endParaRPr lang="en-GB" noProof="0" dirty="0"/>
          </a:p>
          <a:p>
            <a:endParaRPr lang="en-GB" dirty="0"/>
          </a:p>
          <a:p>
            <a:r>
              <a:rPr lang="en-GB" dirty="0"/>
              <a:t>Based on these and other relevant considerations, organizations define a set of models for the deployment of different service components. These models may describe different solutions in all four dimensions of service management. Table 2.3 outlines some example models.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276</a:t>
            </a:fld>
            <a:endParaRPr lang="sv-SE" dirty="0"/>
          </a:p>
        </p:txBody>
      </p:sp>
    </p:spTree>
    <p:extLst>
      <p:ext uri="{BB962C8B-B14F-4D97-AF65-F5344CB8AC3E}">
        <p14:creationId xmlns:p14="http://schemas.microsoft.com/office/powerpoint/2010/main" val="1821331956"/>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Deployment management</a:t>
            </a:r>
          </a:p>
          <a:p>
            <a:endParaRPr lang="en-GB" b="1" dirty="0"/>
          </a:p>
          <a:p>
            <a:r>
              <a:rPr lang="en-GB" b="1" dirty="0"/>
              <a:t>2.4.2 Ensuring the effective deployment of services and service components in the context of the organization’s value streams </a:t>
            </a:r>
            <a:endParaRPr lang="en-GB" noProof="0" dirty="0"/>
          </a:p>
          <a:p>
            <a:r>
              <a:rPr lang="en-GB" dirty="0"/>
              <a:t>Ensuring effective deployment requires orchestrating resources in all four dimensions of service management. </a:t>
            </a:r>
            <a:endParaRPr lang="en-GB" noProof="0" dirty="0"/>
          </a:p>
          <a:p>
            <a:r>
              <a:rPr lang="en-GB" dirty="0"/>
              <a:t>The effectiveness and efficiency of the deployment is significantly dependent on, and can be considerably impacted by, the availability of the relevant resources, skills, technology, tools and infrastructure. The effective use of technology and automation in deployment can improve the consistency, agility, and efficiency of the practice. </a:t>
            </a:r>
            <a:endParaRPr lang="en-GB" noProof="0" dirty="0"/>
          </a:p>
          <a:p>
            <a:endParaRPr lang="en-GB" dirty="0"/>
          </a:p>
          <a:p>
            <a:r>
              <a:rPr lang="en-GB" dirty="0"/>
              <a:t>For changes/releases to be successful, it is crucial that the changed/released service’s or service component’s integrity is maintained throughout the transition process. Any unauthorized change through manual, process, or technology errors can negatively impact the objectives and outcomes of the changes and releases, often significantly impacting the organization. </a:t>
            </a:r>
            <a:endParaRPr lang="en-GB" noProof="0" dirty="0"/>
          </a:p>
          <a:p>
            <a:endParaRPr lang="en-GB" dirty="0"/>
          </a:p>
          <a:p>
            <a:r>
              <a:rPr lang="en-GB" dirty="0"/>
              <a:t>The success of service transitions depends on the effective and efficient management of changes and releases, which in turn depends on timely deployments that align with requirements and objectives. Alignment of the deployment to the change and release requirements, as well as key aspects such as schedule and cost, must be managed effectively.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277</a:t>
            </a:fld>
            <a:endParaRPr lang="sv-SE" dirty="0"/>
          </a:p>
        </p:txBody>
      </p:sp>
    </p:spTree>
    <p:extLst>
      <p:ext uri="{BB962C8B-B14F-4D97-AF65-F5344CB8AC3E}">
        <p14:creationId xmlns:p14="http://schemas.microsoft.com/office/powerpoint/2010/main" val="2503038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473934">
              <a:defRPr/>
            </a:pPr>
            <a:r>
              <a:rPr lang="en-GB" b="1" dirty="0"/>
              <a:t>Practice guide: Service validation and testing</a:t>
            </a:r>
          </a:p>
          <a:p>
            <a:pPr defTabSz="473934">
              <a:defRPr/>
            </a:pPr>
            <a:endParaRPr lang="en-GB" b="1" dirty="0"/>
          </a:p>
          <a:p>
            <a:pPr defTabSz="473934">
              <a:defRPr/>
            </a:pPr>
            <a:r>
              <a:rPr lang="en-GB" b="1" dirty="0"/>
              <a:t>2.1 PURPOSE AND DESCRIPTION </a:t>
            </a:r>
            <a:endParaRPr lang="en-GB" noProof="0" dirty="0"/>
          </a:p>
          <a:p>
            <a:endParaRPr lang="en-GB" dirty="0"/>
          </a:p>
          <a:p>
            <a:r>
              <a:rPr lang="en-GB" b="1" dirty="0"/>
              <a:t>Key message </a:t>
            </a:r>
            <a:endParaRPr lang="en-GB" b="1" noProof="0" dirty="0">
              <a:effectLst/>
            </a:endParaRPr>
          </a:p>
          <a:p>
            <a:r>
              <a:rPr lang="en-GB" dirty="0"/>
              <a:t>The purpose of the service validation and testing practice is to ensure that new or changed products and services meet defined requirements. The definition of service value is based on input from customers, business objectives, and regulatory requirements and is documented as part of the design and transition value chain activity. These inputs are used to establish measurable quality and performance indicators that support the definition of assurance criteria and testing requirements. </a:t>
            </a:r>
            <a:endParaRPr lang="en-GB" noProof="0" dirty="0">
              <a:effectLst/>
            </a:endParaRPr>
          </a:p>
          <a:p>
            <a:endParaRPr lang="en-GB" dirty="0"/>
          </a:p>
          <a:p>
            <a:endParaRPr lang="en-GB" dirty="0"/>
          </a:p>
          <a:p>
            <a:r>
              <a:rPr lang="en-GB" dirty="0"/>
              <a:t>The service validation and testing practice involves reducing the risks and uncertainties that new or changed products and services introduce to the live environment. The practice does this by planning and performing appropriate tests. </a:t>
            </a:r>
          </a:p>
          <a:p>
            <a:endParaRPr lang="en-GB" noProof="0" dirty="0"/>
          </a:p>
          <a:p>
            <a:r>
              <a:rPr lang="en-GB" dirty="0"/>
              <a:t>The larger and more complex a system is, the more testing is required. However, exhaustive testing, even of smaller, simple systems, is typically impossible due to time and cost constraints. Therefore, choosing what to test is important. The key considerations when defining the scope and level of validation and testing are the: </a:t>
            </a:r>
            <a:endParaRPr lang="en-GB" noProof="0" dirty="0"/>
          </a:p>
          <a:p>
            <a:endParaRPr lang="en-GB" dirty="0"/>
          </a:p>
          <a:p>
            <a:r>
              <a:rPr lang="en-GB" dirty="0"/>
              <a:t>● agreed requirements that a product or service must meet</a:t>
            </a:r>
            <a:br>
              <a:rPr lang="en-GB" dirty="0"/>
            </a:br>
            <a:r>
              <a:rPr lang="en-GB" dirty="0"/>
              <a:t>● impact and likelihood of deviations from the agreed requirements. </a:t>
            </a:r>
            <a:endParaRPr lang="en-GB" noProof="0" dirty="0"/>
          </a:p>
          <a:p>
            <a:endParaRPr lang="en-GB" dirty="0"/>
          </a:p>
          <a:p>
            <a:r>
              <a:rPr lang="en-GB" dirty="0"/>
              <a:t>Understanding the requirements in the context of the likelihood and impact of deviations facilitates an informed perspective of the important areas to test. </a:t>
            </a:r>
            <a:endParaRPr lang="en-GB" noProof="0" dirty="0"/>
          </a:p>
          <a:p>
            <a:endParaRPr lang="en-GB" dirty="0"/>
          </a:p>
          <a:p>
            <a:r>
              <a:rPr lang="en-GB" dirty="0"/>
              <a:t>This practice is about being confident in the quality of service being tested. This is not the same as saying that it is flawless. Confidence is earned through testing in order to demonstrate that the service will perform as required, meets the requirements, and has no significant defects.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278</a:t>
            </a:fld>
            <a:endParaRPr lang="sv-SE" dirty="0"/>
          </a:p>
        </p:txBody>
      </p:sp>
    </p:spTree>
    <p:extLst>
      <p:ext uri="{BB962C8B-B14F-4D97-AF65-F5344CB8AC3E}">
        <p14:creationId xmlns:p14="http://schemas.microsoft.com/office/powerpoint/2010/main" val="35895008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Service validation and testing</a:t>
            </a:r>
          </a:p>
          <a:p>
            <a:endParaRPr lang="en-GB" b="1" dirty="0"/>
          </a:p>
          <a:p>
            <a:r>
              <a:rPr lang="en-GB" b="1" dirty="0"/>
              <a:t>2.1.1 Service validation </a:t>
            </a:r>
            <a:endParaRPr lang="en-GB" noProof="0" dirty="0"/>
          </a:p>
          <a:p>
            <a:r>
              <a:rPr lang="en-GB" dirty="0"/>
              <a:t>Service validation is performed in the earlier stages of the product and service lifecycle (ideation and design). It is focused on confirming that the proposed service design meets agreed service requirements and on establishing acceptance criteria for the next stages (development, deployment, and release). These criteria will then be verified by testing the product and service components, products, and services. </a:t>
            </a:r>
            <a:endParaRPr lang="en-GB" noProof="0" dirty="0"/>
          </a:p>
          <a:p>
            <a:endParaRPr lang="en-GB" dirty="0"/>
          </a:p>
          <a:p>
            <a:r>
              <a:rPr lang="en-GB" dirty="0"/>
              <a:t>Validation follows the structure of service requirements and usually covers utility, warranty, experience, manageability, and compliance. Other requirements may also be included. </a:t>
            </a:r>
            <a:endParaRPr lang="en-GB" noProof="0" dirty="0"/>
          </a:p>
          <a:p>
            <a:endParaRPr lang="en-GB" dirty="0"/>
          </a:p>
          <a:p>
            <a:r>
              <a:rPr lang="en-GB" dirty="0"/>
              <a:t>Service validation ensures the definition, verification, and documentation of service acceptance criteria and informs the scope and focus of testing activities.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279</a:t>
            </a:fld>
            <a:endParaRPr lang="sv-SE" dirty="0"/>
          </a:p>
        </p:txBody>
      </p:sp>
    </p:spTree>
    <p:extLst>
      <p:ext uri="{BB962C8B-B14F-4D97-AF65-F5344CB8AC3E}">
        <p14:creationId xmlns:p14="http://schemas.microsoft.com/office/powerpoint/2010/main" val="4258907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Learning outcome														</a:t>
            </a:r>
          </a:p>
          <a:p>
            <a:r>
              <a:rPr lang="en-GB" b="1" dirty="0"/>
              <a:t>																				Number of Exam questions	</a:t>
            </a:r>
            <a:r>
              <a:rPr lang="en-GB" dirty="0"/>
              <a:t>	</a:t>
            </a:r>
            <a:r>
              <a:rPr lang="en-GB" b="1" dirty="0"/>
              <a:t>Approx. weighting </a:t>
            </a:r>
          </a:p>
          <a:p>
            <a:r>
              <a:rPr lang="en-GB" dirty="0"/>
              <a:t>1. Understand concepts regarding the high-velocity nature of the digital enterprise, including the demand it places on IT 			7					17.5% </a:t>
            </a:r>
          </a:p>
          <a:p>
            <a:r>
              <a:rPr lang="en-GB" dirty="0"/>
              <a:t>2. Understand the digital product lifecycle in terms of the ITIL “operating model”										3					  7,5% </a:t>
            </a:r>
          </a:p>
          <a:p>
            <a:r>
              <a:rPr lang="en-GB" dirty="0"/>
              <a:t>3. Understand the importance of the ITIL Guiding Principles and other fundamental concepts for delivering high velocity IT			6					15,0%</a:t>
            </a:r>
          </a:p>
          <a:p>
            <a:r>
              <a:rPr lang="en-GB" dirty="0"/>
              <a:t>4. Know how to contribute to achieving value with digital products											  	24					60.0% </a:t>
            </a: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a:t>
            </a:fld>
            <a:endParaRPr lang="sv-SE" dirty="0"/>
          </a:p>
        </p:txBody>
      </p:sp>
    </p:spTree>
    <p:extLst>
      <p:ext uri="{BB962C8B-B14F-4D97-AF65-F5344CB8AC3E}">
        <p14:creationId xmlns:p14="http://schemas.microsoft.com/office/powerpoint/2010/main" val="2452355343"/>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defTabSz="473934">
              <a:defRPr/>
            </a:pPr>
            <a:r>
              <a:rPr lang="en-GB" b="1" dirty="0"/>
              <a:t>Practice guide: Service validation and testing</a:t>
            </a:r>
          </a:p>
          <a:p>
            <a:endParaRPr lang="en-GB" b="1" dirty="0"/>
          </a:p>
          <a:p>
            <a:r>
              <a:rPr lang="en-GB" b="1" dirty="0"/>
              <a:t>2.1.2 Testing </a:t>
            </a:r>
            <a:endParaRPr lang="en-GB" noProof="0" dirty="0"/>
          </a:p>
          <a:p>
            <a:r>
              <a:rPr lang="en-GB" dirty="0"/>
              <a:t>Based on the criteria identified through service validation, test strategies and test plans are developed and implemented. </a:t>
            </a:r>
            <a:endParaRPr lang="en-GB" noProof="0" dirty="0"/>
          </a:p>
          <a:p>
            <a:endParaRPr lang="en-GB" dirty="0"/>
          </a:p>
          <a:p>
            <a:r>
              <a:rPr lang="en-GB" dirty="0"/>
              <a:t>A test strategy defines an overall approach to testing. Test strategies can apply to environments, platforms, sets of services, or individual products or services. The product and service lifecycle stages that are covered by testing may differ between products and services developed within the organization and those obtained from a supplier. </a:t>
            </a:r>
            <a:endParaRPr lang="en-GB" noProof="0" dirty="0"/>
          </a:p>
          <a:p>
            <a:endParaRPr lang="en-GB" dirty="0"/>
          </a:p>
          <a:p>
            <a:r>
              <a:rPr lang="en-GB" dirty="0"/>
              <a:t>The service validation and testing practice has been greatly impacted by changes in the architecture management, software development and management, project management, and infrastructure and platform management practices. Agile methods, the digitization of IT infrastructure, service-oriented architecture, and the automation of software development and management have introduced new challenges and opportunities to the service validation and testing practice. To meet today’s requirements, service validation and testing should be faster, more flexible, and continually evolving. This is only possible if the practice is closely integrated with the practices mentioned above and others, including the release management, deployment management, incident, and problem management practices. </a:t>
            </a:r>
          </a:p>
          <a:p>
            <a:endParaRPr lang="en-GB" dirty="0"/>
          </a:p>
          <a:p>
            <a:r>
              <a:rPr lang="en-GB" dirty="0"/>
              <a:t>Effective validation and testing are based on close collaboration between testers, developers, and operations teams, alongside enhanced tooling and automation approaches. </a:t>
            </a:r>
            <a:endParaRPr lang="en-GB" noProof="0" dirty="0"/>
          </a:p>
          <a:p>
            <a:endParaRPr lang="en-GB" dirty="0"/>
          </a:p>
          <a:p>
            <a:r>
              <a:rPr lang="en-GB" dirty="0"/>
              <a:t>Another important trend is expanding validation and testing beyond the technical aspects of products and services to include user experience and perception. </a:t>
            </a:r>
            <a:endParaRPr lang="en-GB" noProof="0" dirty="0"/>
          </a:p>
          <a:p>
            <a:endParaRPr lang="en-GB" dirty="0"/>
          </a:p>
          <a:p>
            <a:r>
              <a:rPr lang="en-GB" dirty="0"/>
              <a:t>Traditionally, service testing was the act of confirming expectations relating to explicit requirements by checking the expectations on how the software should or should not work, based on prior knowledge that is defined through requirement specifications. Today, testing also involves exploring and uncovering information about unexpected things, such as product risks and variables regarding: </a:t>
            </a:r>
            <a:endParaRPr lang="en-GB" noProof="0" dirty="0"/>
          </a:p>
          <a:p>
            <a:endParaRPr lang="en-GB" dirty="0"/>
          </a:p>
          <a:p>
            <a:r>
              <a:rPr lang="en-GB" dirty="0"/>
              <a:t>● software</a:t>
            </a:r>
            <a:br>
              <a:rPr lang="en-GB" dirty="0"/>
            </a:br>
            <a:r>
              <a:rPr lang="en-GB" dirty="0"/>
              <a:t>● ideas for software solutions</a:t>
            </a:r>
            <a:br>
              <a:rPr lang="en-GB" dirty="0"/>
            </a:br>
            <a:r>
              <a:rPr lang="en-GB" dirty="0"/>
              <a:t>● artefacts created from the ideas</a:t>
            </a:r>
            <a:br>
              <a:rPr lang="en-GB" dirty="0"/>
            </a:br>
            <a:r>
              <a:rPr lang="en-GB" dirty="0"/>
              <a:t>● user experience and user interface designs ● models and wireframes</a:t>
            </a:r>
            <a:br>
              <a:rPr lang="en-GB" dirty="0"/>
            </a:br>
            <a:r>
              <a:rPr lang="en-GB" dirty="0"/>
              <a:t>● architecture and code designs</a:t>
            </a:r>
            <a:br>
              <a:rPr lang="en-GB" dirty="0"/>
            </a:br>
            <a:r>
              <a:rPr lang="en-GB" dirty="0"/>
              <a:t>● code</a:t>
            </a:r>
            <a:br>
              <a:rPr lang="en-GB" dirty="0"/>
            </a:br>
            <a:r>
              <a:rPr lang="en-GB" dirty="0"/>
              <a:t>● tooling</a:t>
            </a:r>
            <a:br>
              <a:rPr lang="en-GB" dirty="0"/>
            </a:br>
            <a:r>
              <a:rPr lang="en-GB" dirty="0"/>
              <a:t>● processes.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280</a:t>
            </a:fld>
            <a:endParaRPr lang="sv-SE" dirty="0"/>
          </a:p>
        </p:txBody>
      </p:sp>
    </p:spTree>
    <p:extLst>
      <p:ext uri="{BB962C8B-B14F-4D97-AF65-F5344CB8AC3E}">
        <p14:creationId xmlns:p14="http://schemas.microsoft.com/office/powerpoint/2010/main" val="3830212323"/>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Service validation and testing</a:t>
            </a:r>
          </a:p>
          <a:p>
            <a:endParaRPr lang="en-GB" b="1" dirty="0"/>
          </a:p>
          <a:p>
            <a:r>
              <a:rPr lang="en-GB" b="1" dirty="0"/>
              <a:t>2.4 PRACTICE SUCCESS FACTORS </a:t>
            </a:r>
          </a:p>
          <a:p>
            <a:endParaRPr lang="en-GB" dirty="0"/>
          </a:p>
          <a:p>
            <a:r>
              <a:rPr lang="en-GB" dirty="0"/>
              <a:t>The service validation and testing practice includes the following PSFs: </a:t>
            </a:r>
          </a:p>
          <a:p>
            <a:pPr marL="177725" indent="-177725">
              <a:buFont typeface="Arial" panose="020B0604020202020204" pitchFamily="34" charset="0"/>
              <a:buChar char="•"/>
            </a:pPr>
            <a:r>
              <a:rPr lang="en-GB" dirty="0"/>
              <a:t>defining and agreeing an approach to the validation and testing of the organization's products, services, and components in line with the organization's requirements for speed and quality of service changes </a:t>
            </a:r>
            <a:endParaRPr lang="en-GB" noProof="0" dirty="0"/>
          </a:p>
          <a:p>
            <a:pPr marL="177725" indent="-177725">
              <a:buFont typeface="Arial" panose="020B0604020202020204" pitchFamily="34" charset="0"/>
              <a:buChar char="•"/>
            </a:pPr>
            <a:r>
              <a:rPr lang="en-GB" dirty="0"/>
              <a:t>ensuring that new and changed components, products, and services meet agreed criteria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281</a:t>
            </a:fld>
            <a:endParaRPr lang="sv-SE" dirty="0"/>
          </a:p>
        </p:txBody>
      </p:sp>
    </p:spTree>
    <p:extLst>
      <p:ext uri="{BB962C8B-B14F-4D97-AF65-F5344CB8AC3E}">
        <p14:creationId xmlns:p14="http://schemas.microsoft.com/office/powerpoint/2010/main" val="391206925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473934">
              <a:defRPr/>
            </a:pPr>
            <a:r>
              <a:rPr lang="en-GB" b="1" dirty="0"/>
              <a:t>Practice guide: Service validation and testing</a:t>
            </a:r>
          </a:p>
          <a:p>
            <a:endParaRPr lang="en-GB" b="1" dirty="0"/>
          </a:p>
          <a:p>
            <a:r>
              <a:rPr lang="en-GB" b="1" dirty="0"/>
              <a:t>2.4.1 Defining and agreeing approaches to the validation and testing of the organization's products, services, and components in line with the organization's requirements for speed and quality of service changes </a:t>
            </a:r>
            <a:endParaRPr lang="en-GB" noProof="0" dirty="0"/>
          </a:p>
          <a:p>
            <a:r>
              <a:rPr lang="en-GB" dirty="0"/>
              <a:t>Service validation should establish an approach to capture all of the utility and warranty requirements for any product, services, and components. This approach should involve different stakeholders and sources of information from the stakeholders, such as customer and user requirements and feedback, business requirements, internal and external compliance and regulatory requirements, risk and security, and other sources of requirements. This approach should also propose methods of translating requirements into acceptance criteria for the service. </a:t>
            </a:r>
            <a:endParaRPr lang="en-GB" noProof="0" dirty="0"/>
          </a:p>
          <a:p>
            <a:endParaRPr lang="en-GB" dirty="0"/>
          </a:p>
          <a:p>
            <a:r>
              <a:rPr lang="en-GB" dirty="0"/>
              <a:t>A test strategy defines how testing should be implemented, considering the project’s objectives. Test planning should be based on the test strategy. The test strategy also defines the test management approach, including how testing will be organized and controlled. </a:t>
            </a:r>
            <a:endParaRPr lang="en-GB" noProof="0" dirty="0"/>
          </a:p>
          <a:p>
            <a:endParaRPr lang="en-GB" dirty="0"/>
          </a:p>
          <a:p>
            <a:r>
              <a:rPr lang="en-GB" dirty="0"/>
              <a:t>The test strategy defines the test phases (or levels) and types that are in scope. The testing phases include: </a:t>
            </a:r>
          </a:p>
          <a:p>
            <a:endParaRPr lang="en-GB" noProof="0" dirty="0"/>
          </a:p>
          <a:p>
            <a:r>
              <a:rPr lang="en-GB" sz="1900" dirty="0"/>
              <a:t>●  </a:t>
            </a:r>
            <a:r>
              <a:rPr lang="en-GB" b="1" dirty="0"/>
              <a:t>Unit </a:t>
            </a:r>
            <a:r>
              <a:rPr lang="en-GB" dirty="0"/>
              <a:t>Undertaken by the developers to verify that what they have developed meets the requirements. A unit is typically a component of the overall system that is tested in isolation. </a:t>
            </a:r>
            <a:endParaRPr lang="en-GB" noProof="0" dirty="0">
              <a:effectLst/>
            </a:endParaRPr>
          </a:p>
          <a:p>
            <a:r>
              <a:rPr lang="en-GB" sz="1900" dirty="0"/>
              <a:t>●  </a:t>
            </a:r>
            <a:r>
              <a:rPr lang="en-GB" b="1" dirty="0"/>
              <a:t>Integration </a:t>
            </a:r>
            <a:r>
              <a:rPr lang="en-GB" dirty="0"/>
              <a:t>Undertaken when development is complete enough to start integrating different systems, concerned with the testing of the integration between systems. </a:t>
            </a:r>
            <a:endParaRPr lang="en-GB" noProof="0" dirty="0">
              <a:effectLst/>
            </a:endParaRPr>
          </a:p>
          <a:p>
            <a:r>
              <a:rPr lang="en-GB" sz="1900" dirty="0"/>
              <a:t>●  </a:t>
            </a:r>
            <a:r>
              <a:rPr lang="en-GB" b="1" dirty="0"/>
              <a:t>System </a:t>
            </a:r>
            <a:r>
              <a:rPr lang="en-GB" dirty="0"/>
              <a:t>Undertaken when it has been verified that the system’s components can be integrated, system testing considers the end-to-end functionality of the system. </a:t>
            </a:r>
            <a:endParaRPr lang="en-GB" noProof="0" dirty="0">
              <a:effectLst/>
            </a:endParaRPr>
          </a:p>
          <a:p>
            <a:r>
              <a:rPr lang="en-GB" sz="1900" dirty="0"/>
              <a:t>●  </a:t>
            </a:r>
            <a:r>
              <a:rPr lang="en-GB" b="1" dirty="0"/>
              <a:t>Acceptance </a:t>
            </a:r>
            <a:r>
              <a:rPr lang="en-GB" dirty="0"/>
              <a:t>User acceptance testing (UAT) is the formal test phase where end users verify and validate that what is to be delivered meets their requirements.</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282</a:t>
            </a:fld>
            <a:endParaRPr lang="sv-SE" dirty="0"/>
          </a:p>
        </p:txBody>
      </p:sp>
    </p:spTree>
    <p:extLst>
      <p:ext uri="{BB962C8B-B14F-4D97-AF65-F5344CB8AC3E}">
        <p14:creationId xmlns:p14="http://schemas.microsoft.com/office/powerpoint/2010/main" val="47210781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defTabSz="473934">
              <a:defRPr/>
            </a:pPr>
            <a:r>
              <a:rPr lang="en-GB" b="1" dirty="0"/>
              <a:t>Practice guide: Service validation and testing</a:t>
            </a:r>
          </a:p>
          <a:p>
            <a:endParaRPr lang="en-GB" b="1" dirty="0"/>
          </a:p>
          <a:p>
            <a:r>
              <a:rPr lang="en-GB" b="1" dirty="0"/>
              <a:t>2.4.1 Defining and agreeing approaches to the validation and testing of the organization's products, services, and components in line with the organization's requirements for speed and quality of service changes (continued)</a:t>
            </a:r>
          </a:p>
          <a:p>
            <a:endParaRPr lang="en-GB" noProof="0" dirty="0"/>
          </a:p>
          <a:p>
            <a:r>
              <a:rPr lang="en-GB" dirty="0"/>
              <a:t>In each of these test phases, the test strategy must consider which test types are appropriate. Test types include: </a:t>
            </a:r>
            <a:endParaRPr lang="en-GB" noProof="0" dirty="0">
              <a:effectLst/>
            </a:endParaRPr>
          </a:p>
          <a:p>
            <a:pPr lvl="0"/>
            <a:r>
              <a:rPr lang="en-GB" sz="1900" dirty="0"/>
              <a:t>●  </a:t>
            </a:r>
            <a:r>
              <a:rPr lang="en-GB" b="1" dirty="0"/>
              <a:t>Functional </a:t>
            </a:r>
            <a:r>
              <a:rPr lang="en-GB" dirty="0"/>
              <a:t>Testing what the system being delivered will do. </a:t>
            </a:r>
            <a:endParaRPr lang="en-GB" noProof="0" dirty="0">
              <a:effectLst/>
            </a:endParaRPr>
          </a:p>
          <a:p>
            <a:pPr lvl="0"/>
            <a:r>
              <a:rPr lang="en-GB" sz="1900" dirty="0"/>
              <a:t>●  </a:t>
            </a:r>
            <a:r>
              <a:rPr lang="en-GB" b="1" dirty="0"/>
              <a:t>Non-functional </a:t>
            </a:r>
            <a:r>
              <a:rPr lang="en-GB" dirty="0"/>
              <a:t>Testing the aspects of the system that are not directly related to its functional requirements. </a:t>
            </a:r>
          </a:p>
          <a:p>
            <a:pPr lvl="1"/>
            <a:r>
              <a:rPr lang="en-GB" dirty="0"/>
              <a:t>Common non-functional aspects are:</a:t>
            </a:r>
            <a:br>
              <a:rPr lang="en-GB" dirty="0"/>
            </a:br>
            <a:r>
              <a:rPr lang="en-GB" sz="1100" dirty="0"/>
              <a:t>● </a:t>
            </a:r>
            <a:r>
              <a:rPr lang="en-GB" b="1" dirty="0"/>
              <a:t>Performance </a:t>
            </a:r>
            <a:r>
              <a:rPr lang="en-GB" dirty="0"/>
              <a:t>Behaviour under normal conditions</a:t>
            </a:r>
            <a:br>
              <a:rPr lang="en-GB" dirty="0"/>
            </a:br>
            <a:r>
              <a:rPr lang="en-GB" sz="1100" dirty="0"/>
              <a:t>● </a:t>
            </a:r>
            <a:r>
              <a:rPr lang="en-GB" b="1" dirty="0"/>
              <a:t>Load </a:t>
            </a:r>
            <a:r>
              <a:rPr lang="en-GB" dirty="0"/>
              <a:t>Behaviour with increasing load</a:t>
            </a:r>
            <a:br>
              <a:rPr lang="en-GB" dirty="0"/>
            </a:br>
            <a:r>
              <a:rPr lang="en-GB" sz="1100" dirty="0"/>
              <a:t>● </a:t>
            </a:r>
            <a:r>
              <a:rPr lang="en-GB" b="1" dirty="0"/>
              <a:t>Stress </a:t>
            </a:r>
            <a:r>
              <a:rPr lang="en-GB" dirty="0"/>
              <a:t>Behaviour when approaching the upper operational limits</a:t>
            </a:r>
            <a:br>
              <a:rPr lang="en-GB" dirty="0"/>
            </a:br>
            <a:r>
              <a:rPr lang="en-GB" sz="1100" dirty="0"/>
              <a:t>● </a:t>
            </a:r>
            <a:r>
              <a:rPr lang="en-GB" b="1" dirty="0"/>
              <a:t>Security </a:t>
            </a:r>
            <a:r>
              <a:rPr lang="en-GB" dirty="0"/>
              <a:t>Authorization and authentication system controls</a:t>
            </a:r>
            <a:br>
              <a:rPr lang="en-GB" dirty="0"/>
            </a:br>
            <a:r>
              <a:rPr lang="en-GB" sz="1100" dirty="0"/>
              <a:t>● </a:t>
            </a:r>
            <a:r>
              <a:rPr lang="en-GB" b="1" dirty="0"/>
              <a:t>Usability </a:t>
            </a:r>
            <a:r>
              <a:rPr lang="en-GB" dirty="0"/>
              <a:t>How well the users of the system can engage with the system </a:t>
            </a:r>
            <a:endParaRPr lang="en-GB" noProof="0" dirty="0">
              <a:effectLst/>
            </a:endParaRPr>
          </a:p>
          <a:p>
            <a:pPr lvl="0"/>
            <a:r>
              <a:rPr lang="en-GB" sz="1900" dirty="0"/>
              <a:t>●  </a:t>
            </a:r>
            <a:r>
              <a:rPr lang="en-GB" b="1" dirty="0"/>
              <a:t>Regression </a:t>
            </a:r>
            <a:r>
              <a:rPr lang="en-GB" dirty="0"/>
              <a:t>New developments (progression) and bug fixes (debugging) can introduce unexpected system behaviour. Regression testing aims to verify that the system still functions as required following change. </a:t>
            </a:r>
            <a:endParaRPr lang="en-GB" noProof="0" dirty="0">
              <a:effectLst/>
            </a:endParaRPr>
          </a:p>
          <a:p>
            <a:pPr lvl="1"/>
            <a:endParaRPr lang="en-GB" dirty="0"/>
          </a:p>
          <a:p>
            <a:pPr lvl="0"/>
            <a:r>
              <a:rPr lang="en-GB" dirty="0"/>
              <a:t>Test plans define the detailed activities, estimates, and schedules for each test phase. Therefore, the test strategy defines the overall scope and approach, whereas the test plans detail each of the test phases. This is outlined in Table 2.3</a:t>
            </a:r>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283</a:t>
            </a:fld>
            <a:endParaRPr lang="sv-SE" dirty="0"/>
          </a:p>
        </p:txBody>
      </p:sp>
    </p:spTree>
    <p:extLst>
      <p:ext uri="{BB962C8B-B14F-4D97-AF65-F5344CB8AC3E}">
        <p14:creationId xmlns:p14="http://schemas.microsoft.com/office/powerpoint/2010/main" val="1258733985"/>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pPr defTabSz="473934">
              <a:defRPr/>
            </a:pPr>
            <a:r>
              <a:rPr lang="en-GB" b="1" dirty="0"/>
              <a:t>Practice guide: Service validation and testing</a:t>
            </a:r>
          </a:p>
          <a:p>
            <a:endParaRPr lang="en-GB" b="1" dirty="0"/>
          </a:p>
          <a:p>
            <a:r>
              <a:rPr lang="en-GB" b="1" dirty="0"/>
              <a:t>2.4.2 Ensuring that new and changed components, products, and services meet agreed criteria </a:t>
            </a:r>
            <a:endParaRPr lang="en-GB" noProof="0" dirty="0"/>
          </a:p>
          <a:p>
            <a:r>
              <a:rPr lang="en-GB" dirty="0"/>
              <a:t>No two projects are the same, and test strategies must be appropriate for the relevant project and organizational structure. Each test strategy should aim to: </a:t>
            </a:r>
          </a:p>
          <a:p>
            <a:endParaRPr lang="en-GB" noProof="0" dirty="0"/>
          </a:p>
          <a:p>
            <a:r>
              <a:rPr lang="en-GB" sz="1900" dirty="0"/>
              <a:t>●  </a:t>
            </a:r>
            <a:r>
              <a:rPr lang="en-GB" dirty="0"/>
              <a:t>achieve the optimum test coverage in the time available by balancing effectiveness with efficiency </a:t>
            </a:r>
            <a:endParaRPr lang="en-GB" noProof="0" dirty="0">
              <a:effectLst/>
            </a:endParaRPr>
          </a:p>
          <a:p>
            <a:r>
              <a:rPr lang="en-GB" sz="1900" dirty="0"/>
              <a:t>●  </a:t>
            </a:r>
            <a:r>
              <a:rPr lang="en-GB" dirty="0"/>
              <a:t>be pragmatic and suit the needs of the programme, available resources, and available skills </a:t>
            </a:r>
            <a:endParaRPr lang="en-GB" noProof="0" dirty="0">
              <a:effectLst/>
            </a:endParaRPr>
          </a:p>
          <a:p>
            <a:r>
              <a:rPr lang="en-GB" sz="1900" dirty="0"/>
              <a:t>●  </a:t>
            </a:r>
            <a:r>
              <a:rPr lang="en-GB" dirty="0"/>
              <a:t>be aligned to the development methodology, technologies being employed, and the nature of the system being developed </a:t>
            </a:r>
            <a:endParaRPr lang="en-GB" noProof="0" dirty="0">
              <a:effectLst/>
            </a:endParaRPr>
          </a:p>
          <a:p>
            <a:r>
              <a:rPr lang="en-GB" sz="1900" dirty="0"/>
              <a:t>●  </a:t>
            </a:r>
            <a:r>
              <a:rPr lang="en-GB" dirty="0"/>
              <a:t>establish a high level of confidence in the delivery of software as early as possible </a:t>
            </a:r>
            <a:endParaRPr lang="en-GB" noProof="0" dirty="0">
              <a:effectLst/>
            </a:endParaRPr>
          </a:p>
          <a:p>
            <a:r>
              <a:rPr lang="en-GB" sz="1900" dirty="0"/>
              <a:t>●  </a:t>
            </a:r>
            <a:r>
              <a:rPr lang="en-GB" dirty="0"/>
              <a:t>confirm the accuracy of the software that is delivered (functional attributes) </a:t>
            </a:r>
            <a:endParaRPr lang="en-GB" noProof="0" dirty="0">
              <a:effectLst/>
            </a:endParaRPr>
          </a:p>
          <a:p>
            <a:r>
              <a:rPr lang="en-GB" sz="1900" dirty="0"/>
              <a:t>●  </a:t>
            </a:r>
            <a:r>
              <a:rPr lang="en-GB" dirty="0"/>
              <a:t>mitigate the level of business risk associated with implementing new software </a:t>
            </a:r>
            <a:endParaRPr lang="en-GB" noProof="0" dirty="0">
              <a:effectLst/>
            </a:endParaRPr>
          </a:p>
          <a:p>
            <a:r>
              <a:rPr lang="en-GB" sz="1900" dirty="0"/>
              <a:t>●  </a:t>
            </a:r>
            <a:r>
              <a:rPr lang="en-GB" dirty="0"/>
              <a:t>continue to improve and optimize the test process as the project unfolds </a:t>
            </a:r>
            <a:endParaRPr lang="en-GB" noProof="0" dirty="0">
              <a:effectLst/>
            </a:endParaRPr>
          </a:p>
          <a:p>
            <a:r>
              <a:rPr lang="en-GB" sz="1900" dirty="0"/>
              <a:t>●  </a:t>
            </a:r>
            <a:r>
              <a:rPr lang="en-GB" dirty="0"/>
              <a:t>identify test related risks, issues, and areas that are vulnerable and provide appropriate recommendations.</a:t>
            </a:r>
            <a:br>
              <a:rPr lang="en-GB" dirty="0"/>
            </a:br>
            <a:endParaRPr lang="en-GB" dirty="0"/>
          </a:p>
          <a:p>
            <a:r>
              <a:rPr lang="en-GB" dirty="0"/>
              <a:t>To achieve this, the test strategy needs to address: </a:t>
            </a:r>
          </a:p>
          <a:p>
            <a:endParaRPr lang="en-GB" noProof="0" dirty="0">
              <a:effectLst/>
            </a:endParaRPr>
          </a:p>
          <a:p>
            <a:pPr lvl="1"/>
            <a:r>
              <a:rPr lang="en-GB" sz="1900" dirty="0"/>
              <a:t>●  </a:t>
            </a:r>
            <a:r>
              <a:rPr lang="en-GB" dirty="0"/>
              <a:t>test organization </a:t>
            </a:r>
            <a:endParaRPr lang="en-GB" noProof="0" dirty="0">
              <a:effectLst/>
            </a:endParaRPr>
          </a:p>
          <a:p>
            <a:pPr lvl="1"/>
            <a:r>
              <a:rPr lang="en-GB" sz="1900" dirty="0"/>
              <a:t>●  </a:t>
            </a:r>
            <a:r>
              <a:rPr lang="en-GB" dirty="0"/>
              <a:t>test planning and control </a:t>
            </a:r>
            <a:endParaRPr lang="en-GB" noProof="0" dirty="0">
              <a:effectLst/>
            </a:endParaRPr>
          </a:p>
          <a:p>
            <a:pPr lvl="1"/>
            <a:r>
              <a:rPr lang="en-GB" sz="1900" dirty="0"/>
              <a:t>●  </a:t>
            </a:r>
            <a:r>
              <a:rPr lang="en-GB" dirty="0"/>
              <a:t>test analysis and design </a:t>
            </a:r>
            <a:endParaRPr lang="en-GB" noProof="0" dirty="0">
              <a:effectLst/>
            </a:endParaRPr>
          </a:p>
          <a:p>
            <a:pPr lvl="1"/>
            <a:r>
              <a:rPr lang="en-GB" sz="1900" dirty="0"/>
              <a:t>●  </a:t>
            </a:r>
            <a:r>
              <a:rPr lang="en-GB" dirty="0"/>
              <a:t>test preparation and implementation </a:t>
            </a:r>
            <a:endParaRPr lang="en-GB" noProof="0" dirty="0">
              <a:effectLst/>
            </a:endParaRPr>
          </a:p>
          <a:p>
            <a:pPr lvl="1"/>
            <a:r>
              <a:rPr lang="en-GB" sz="1900" dirty="0"/>
              <a:t>●  </a:t>
            </a:r>
            <a:r>
              <a:rPr lang="en-GB" dirty="0"/>
              <a:t>test progress and reporting </a:t>
            </a:r>
            <a:endParaRPr lang="en-GB" noProof="0" dirty="0">
              <a:effectLst/>
            </a:endParaRPr>
          </a:p>
          <a:p>
            <a:pPr lvl="1"/>
            <a:r>
              <a:rPr lang="en-GB" sz="1900" dirty="0"/>
              <a:t>●  </a:t>
            </a:r>
            <a:r>
              <a:rPr lang="en-GB" dirty="0"/>
              <a:t>incident management </a:t>
            </a:r>
            <a:endParaRPr lang="en-GB" noProof="0" dirty="0">
              <a:effectLst/>
            </a:endParaRPr>
          </a:p>
          <a:p>
            <a:pPr lvl="1"/>
            <a:r>
              <a:rPr lang="en-GB" sz="1900" dirty="0"/>
              <a:t>●  </a:t>
            </a:r>
            <a:r>
              <a:rPr lang="en-GB" dirty="0"/>
              <a:t>test closure and exit criteria. </a:t>
            </a:r>
            <a:endParaRPr lang="en-GB" noProof="0" dirty="0">
              <a:effectLst/>
            </a:endParaRPr>
          </a:p>
          <a:p>
            <a:pPr lvl="0"/>
            <a:r>
              <a:rPr lang="en-GB" dirty="0"/>
              <a:t>The test strategy must consider the development methodology being employed. A waterfall development model often allows for the early static testing and validation of captured user requirements. A more iterative methodology may not deliver fully-formed user requirements before coding starts. The test strategy needs to be appropriate. </a:t>
            </a:r>
            <a:endParaRPr lang="en-GB" noProof="0" dirty="0">
              <a:effectLst/>
            </a:endParaRPr>
          </a:p>
          <a:p>
            <a:pPr lvl="1"/>
            <a:endParaRPr lang="en-GB" dirty="0"/>
          </a:p>
          <a:p>
            <a:pPr lvl="0"/>
            <a:r>
              <a:rPr lang="en-GB" dirty="0"/>
              <a:t>The test strategy must also consider the type of system/service involved. For example, testing a finance system at year-end requires a very different approach than testing an ecommerce website. It is important to consider the fundamentals of the testing environment: the processes, systems, resources, and management required to validate quality. </a:t>
            </a:r>
          </a:p>
          <a:p>
            <a:pPr lvl="0"/>
            <a:endParaRPr lang="en-GB" dirty="0"/>
          </a:p>
          <a:p>
            <a:pPr lvl="0"/>
            <a:r>
              <a:rPr lang="en-GB" dirty="0"/>
              <a:t>Testing is not limited to software artefacts; data migration, training, operational readiness, release management, and reporting are other areas that require specific testing attention. </a:t>
            </a:r>
            <a:endParaRPr lang="en-GB" dirty="0">
              <a:effectLst/>
            </a:endParaRPr>
          </a:p>
          <a:p>
            <a:pPr lvl="0"/>
            <a:endParaRPr lang="en-GB" dirty="0"/>
          </a:p>
          <a:p>
            <a:pPr lvl="0"/>
            <a:r>
              <a:rPr lang="en-GB" b="1" dirty="0"/>
              <a:t>2.4.2.1 Test organization </a:t>
            </a:r>
            <a:endParaRPr lang="en-GB" b="1" dirty="0">
              <a:effectLst/>
            </a:endParaRPr>
          </a:p>
          <a:p>
            <a:r>
              <a:rPr lang="en-GB" dirty="0"/>
              <a:t>Those that test the system should be independent of those that develop the system. The mindset of a tester and a developer are different. Developers typically aim to prove that what they have developed meets requirements: testers aim to prove that requirements have been meet and that no other issues have been introduced. </a:t>
            </a:r>
          </a:p>
          <a:p>
            <a:endParaRPr lang="en-GB" dirty="0"/>
          </a:p>
          <a:p>
            <a:r>
              <a:rPr lang="en-GB" dirty="0"/>
              <a:t>The test organization should encourage this separation to improve the effectiveness of the testing. The roles and responsibilities of those involved in the testing should be clearly defined, including the test management and test analyst roles, as well as supporting roles involving incident management, configuration management, change control, deployment, and release. </a:t>
            </a:r>
          </a:p>
          <a:p>
            <a:endParaRPr lang="en-GB" dirty="0"/>
          </a:p>
          <a:p>
            <a:r>
              <a:rPr lang="en-GB" b="1" dirty="0"/>
              <a:t>2.4.2.2 Test planning and control </a:t>
            </a:r>
          </a:p>
          <a:p>
            <a:r>
              <a:rPr lang="en-GB" dirty="0"/>
              <a:t>If the software development lifecycle follows a sprint-based methodology, testing should be involved in sprint planning. Each sprint should deliver artefacts that are testable, even if that requires the use of stubs and drivers, which should then be in the sprint scope. </a:t>
            </a:r>
          </a:p>
          <a:p>
            <a:endParaRPr lang="en-GB" dirty="0"/>
          </a:p>
          <a:p>
            <a:r>
              <a:rPr lang="en-GB" dirty="0"/>
              <a:t>Releases made available to testing consist of progression payloads (things that are new) and regression impacts (things that need testing to validate that they continue to function as required). </a:t>
            </a:r>
          </a:p>
          <a:p>
            <a:r>
              <a:rPr lang="en-GB" dirty="0"/>
              <a:t>In terms of progression and regression, the threats to any release typically comprise of: </a:t>
            </a:r>
          </a:p>
          <a:p>
            <a:endParaRPr lang="en-GB" sz="1900" dirty="0"/>
          </a:p>
          <a:p>
            <a:r>
              <a:rPr lang="en-GB" sz="1900" dirty="0"/>
              <a:t>●  </a:t>
            </a:r>
            <a:r>
              <a:rPr lang="en-GB" dirty="0"/>
              <a:t>New functionality being introduced to meet a requirement (progression and regression threat). This threat originates from the existing project. </a:t>
            </a:r>
            <a:endParaRPr lang="en-GB" dirty="0">
              <a:effectLst/>
            </a:endParaRPr>
          </a:p>
          <a:p>
            <a:r>
              <a:rPr lang="en-GB" sz="1900" dirty="0"/>
              <a:t>●  </a:t>
            </a:r>
            <a:r>
              <a:rPr lang="en-GB" dirty="0"/>
              <a:t>Bug fixes to new functionality (progression and regression threat). This threat originates from the existing project. </a:t>
            </a:r>
            <a:endParaRPr lang="en-GB" dirty="0">
              <a:effectLst/>
            </a:endParaRPr>
          </a:p>
          <a:p>
            <a:r>
              <a:rPr lang="en-GB" sz="1900" dirty="0"/>
              <a:t>●  </a:t>
            </a:r>
            <a:r>
              <a:rPr lang="en-GB" dirty="0"/>
              <a:t>Hotfixes to a production service (regression threat). This threat originates from the production service provider(s). </a:t>
            </a:r>
            <a:endParaRPr lang="en-GB" dirty="0">
              <a:effectLst/>
            </a:endParaRPr>
          </a:p>
          <a:p>
            <a:r>
              <a:rPr lang="en-GB" sz="1900" dirty="0"/>
              <a:t>●  </a:t>
            </a:r>
            <a:r>
              <a:rPr lang="en-GB" dirty="0"/>
              <a:t>Maintenance releases for a production service (regression threat). This threat originates from the production service provider(s). </a:t>
            </a:r>
            <a:endParaRPr lang="en-GB" dirty="0">
              <a:effectLst/>
            </a:endParaRPr>
          </a:p>
          <a:p>
            <a:endParaRPr lang="en-GB" b="1" dirty="0"/>
          </a:p>
          <a:p>
            <a:r>
              <a:rPr lang="en-GB" b="1" dirty="0"/>
              <a:t>2.4.2.3 Test analysis and design </a:t>
            </a:r>
            <a:endParaRPr lang="en-GB" b="1" dirty="0">
              <a:effectLst/>
            </a:endParaRPr>
          </a:p>
          <a:p>
            <a:r>
              <a:rPr lang="en-GB" dirty="0"/>
              <a:t>Reporting on test progress only in terms of the percentage of overall coverage does not support informed risk assessment. To report on test progress in a meaningful way, testing should be aligned to the programme deliverables and requirements. </a:t>
            </a:r>
            <a:endParaRPr lang="en-GB" dirty="0">
              <a:effectLst/>
            </a:endParaRPr>
          </a:p>
          <a:p>
            <a:endParaRPr lang="en-GB" dirty="0"/>
          </a:p>
          <a:p>
            <a:r>
              <a:rPr lang="en-GB" dirty="0"/>
              <a:t>Each release to testing includes a payload. The payload can be divided into payload elements (PE). Each PE has a discrete test pack that is reported on. </a:t>
            </a:r>
            <a:endParaRPr lang="en-GB" dirty="0">
              <a:effectLst/>
            </a:endParaRPr>
          </a:p>
          <a:p>
            <a:endParaRPr lang="en-GB" dirty="0"/>
          </a:p>
          <a:p>
            <a:r>
              <a:rPr lang="en-GB" dirty="0"/>
              <a:t>For example, in a web-based order entry system, the programme schedule has defined a sprint to: </a:t>
            </a:r>
            <a:endParaRPr lang="en-GB" dirty="0">
              <a:effectLst/>
            </a:endParaRPr>
          </a:p>
          <a:p>
            <a:pPr lvl="1"/>
            <a:endParaRPr lang="en-GB" sz="1900" dirty="0"/>
          </a:p>
          <a:p>
            <a:pPr lvl="0"/>
            <a:r>
              <a:rPr lang="en-GB" sz="1900" dirty="0"/>
              <a:t>●  </a:t>
            </a:r>
            <a:r>
              <a:rPr lang="en-GB" dirty="0"/>
              <a:t>PE 1: deliver the customer short code lookup facility (a progression deliverable with a regression impact) </a:t>
            </a:r>
            <a:endParaRPr lang="en-GB" dirty="0">
              <a:effectLst/>
            </a:endParaRPr>
          </a:p>
          <a:p>
            <a:pPr lvl="0"/>
            <a:r>
              <a:rPr lang="en-GB" sz="1900" dirty="0"/>
              <a:t>●  </a:t>
            </a:r>
            <a:r>
              <a:rPr lang="en-GB" dirty="0"/>
              <a:t>PE 2: allow payments to be made via credit card (a progression deliverable with a regression impact) </a:t>
            </a:r>
            <a:endParaRPr lang="en-GB" dirty="0">
              <a:effectLst/>
            </a:endParaRPr>
          </a:p>
          <a:p>
            <a:pPr lvl="0"/>
            <a:r>
              <a:rPr lang="en-GB" sz="1900" dirty="0"/>
              <a:t>●  </a:t>
            </a:r>
            <a:r>
              <a:rPr lang="en-GB" dirty="0"/>
              <a:t>PE 3: deliver the total order value as an automatically updated field on the order entry web page, thus replacing the need for the user to manually use the ‘calculate order total’ function (a progression deliverable with a regression impact) </a:t>
            </a:r>
            <a:endParaRPr lang="en-GB" dirty="0">
              <a:effectLst/>
            </a:endParaRPr>
          </a:p>
          <a:p>
            <a:pPr lvl="0"/>
            <a:r>
              <a:rPr lang="en-GB" sz="1900" dirty="0"/>
              <a:t>●  </a:t>
            </a:r>
            <a:r>
              <a:rPr lang="en-GB" dirty="0"/>
              <a:t>PE 4: up to ten development hours of bug fixes to be delivered in this sprint for open bugs from previous sprints (a progression and regression deliverable). </a:t>
            </a:r>
            <a:endParaRPr lang="en-GB" dirty="0">
              <a:effectLst/>
            </a:endParaRPr>
          </a:p>
          <a:p>
            <a:pPr lvl="0"/>
            <a:endParaRPr lang="en-GB" dirty="0"/>
          </a:p>
          <a:p>
            <a:pPr lvl="0"/>
            <a:r>
              <a:rPr lang="en-GB" dirty="0"/>
              <a:t>Testing has reviewed the programme schedule, obtained copies of the requirements and functional design documentation, and estimated that 45 test cases are required to cover all of the sprint’s progression deliverables. Additionally, when considering the regression risk of the sprint, testing identified a further 25 test cases that should be run as the sprint developments impacted the system’s core functionality. </a:t>
            </a:r>
            <a:endParaRPr lang="en-GB" dirty="0">
              <a:effectLst/>
            </a:endParaRPr>
          </a:p>
          <a:p>
            <a:pPr lvl="0"/>
            <a:endParaRPr lang="en-GB" dirty="0"/>
          </a:p>
          <a:p>
            <a:pPr lvl="0"/>
            <a:r>
              <a:rPr lang="en-GB" dirty="0"/>
              <a:t>This gives a total test pack size of 70 test cases if testing is planned for one functional test phase with two three-day cycles. </a:t>
            </a:r>
            <a:endParaRPr lang="en-GB" dirty="0">
              <a:effectLst/>
            </a:endParaRPr>
          </a:p>
          <a:p>
            <a:pPr lvl="1"/>
            <a:endParaRPr lang="en-GB" dirty="0">
              <a:effectLst/>
            </a:endParaRPr>
          </a:p>
          <a:p>
            <a:r>
              <a:rPr lang="en-GB" dirty="0"/>
              <a:t>Reporting during the first test cycle might state that 80% of test cases have been run and passed by the end of the second day. However, this cannot be considered a good result without confirming which tests have been run and which are still to be run. Running and successfully passing all of the regression tests would indicate that the sprint introduced no regression issues. </a:t>
            </a:r>
          </a:p>
          <a:p>
            <a:endParaRPr lang="en-GB" dirty="0"/>
          </a:p>
          <a:p>
            <a:r>
              <a:rPr lang="en-GB" dirty="0"/>
              <a:t>Testing functionalities and recording successful results but not performing regression tests leads to high confidence in the new developments but does not indicate that the system has not been compromised. It is important to consider addressing the PEs and reporting on them upfront. </a:t>
            </a:r>
          </a:p>
          <a:p>
            <a:endParaRPr lang="en-GB" dirty="0"/>
          </a:p>
          <a:p>
            <a:r>
              <a:rPr lang="en-GB" dirty="0"/>
              <a:t>In the above example, knowing that there was one day left for testing in the schedule, ten regression tests outstanding, and five progression tests outstanding would inform the focus of the remaining test efforts. </a:t>
            </a:r>
          </a:p>
          <a:p>
            <a:endParaRPr lang="en-GB" dirty="0"/>
          </a:p>
          <a:p>
            <a:r>
              <a:rPr lang="en-GB" dirty="0"/>
              <a:t>To further subdivide regression tests, practitioners can consider the core functions of the system under test and define focus areas. Order entry could be one focus area, customer billing could be another. By categorizing regression testing across focus areas, a better assessment of outstanding test risk can be made. </a:t>
            </a:r>
          </a:p>
          <a:p>
            <a:endParaRPr lang="en-GB" dirty="0"/>
          </a:p>
          <a:p>
            <a:r>
              <a:rPr lang="en-GB" b="1" dirty="0"/>
              <a:t>2.4.2.4 Phases and cycles </a:t>
            </a:r>
          </a:p>
          <a:p>
            <a:r>
              <a:rPr lang="en-GB" dirty="0"/>
              <a:t>Having defined the required test scope, practitioners can consider the test schedule by PEs and focus areas. Testing should begin as soon as the deployment and release activities to the test environment have been completed. It is important to consider the order in which the PEs and focus areas will be tested. The default should be to test the most complex or the newest developments, which are generally the highest risk, as soon as possible. </a:t>
            </a:r>
          </a:p>
          <a:p>
            <a:endParaRPr lang="en-GB" dirty="0"/>
          </a:p>
          <a:p>
            <a:r>
              <a:rPr lang="en-GB" dirty="0"/>
              <a:t>Having identified the testing scope estimation to test execution duration is required and given the defects impact test execution, defect rates needs to also be estimated and factored into a test execution schedule. </a:t>
            </a:r>
          </a:p>
          <a:p>
            <a:endParaRPr lang="en-GB" dirty="0"/>
          </a:p>
          <a:p>
            <a:r>
              <a:rPr lang="en-GB" dirty="0"/>
              <a:t>Planning the testing of a new system can be difficult; it is important to plan based on estimations of the outcomes and, as the system is iteratively tested, these estimates can be refined. </a:t>
            </a:r>
          </a:p>
          <a:p>
            <a:endParaRPr lang="en-GB" dirty="0"/>
          </a:p>
          <a:p>
            <a:r>
              <a:rPr lang="en-GB" dirty="0"/>
              <a:t>It may be useful to express the impact of defects in terms of test cases. </a:t>
            </a:r>
          </a:p>
          <a:p>
            <a:endParaRPr lang="en-GB" b="1" dirty="0"/>
          </a:p>
          <a:p>
            <a:r>
              <a:rPr lang="en-GB" b="1" dirty="0"/>
              <a:t>Example: </a:t>
            </a:r>
            <a:endParaRPr lang="en-GB" dirty="0"/>
          </a:p>
          <a:p>
            <a:r>
              <a:rPr lang="en-GB" dirty="0"/>
              <a:t>The next release of the latest sales order processing system has been analysed by the test team. Analysis of the PEs and focus areas has been completed. 172 test cases have been identified to cover the PEs, but the standard regression pack of 150 test cases and any additional 60 regression tests due to the nature of the PEs has been scoped, giving a total regression pack size of 210 test cases. In this example, regression tests are run manually. </a:t>
            </a:r>
          </a:p>
          <a:p>
            <a:r>
              <a:rPr lang="en-GB" dirty="0"/>
              <a:t>At test planning, it is assumed that 20% of all PEs (34) and 10% of regression tests (21) will result in a defect. </a:t>
            </a:r>
          </a:p>
          <a:p>
            <a:r>
              <a:rPr lang="en-GB" dirty="0"/>
              <a:t>Not all defects are equal; some are complex to triage and fix, and others are trivial. Defects are assumptively categorized as complex, standard, or trivial and assigned an amount of time that it should take to be resolved. </a:t>
            </a:r>
          </a:p>
          <a:p>
            <a:endParaRPr lang="en-GB" dirty="0"/>
          </a:p>
          <a:p>
            <a:r>
              <a:rPr lang="en-GB" dirty="0"/>
              <a:t>Table 2.4 outlines the information for an estimated defect total of 55. </a:t>
            </a:r>
          </a:p>
          <a:p>
            <a:pPr lvl="1"/>
            <a:r>
              <a:rPr lang="en-GB" dirty="0">
                <a:effectLst/>
              </a:rPr>
              <a:t>-------</a:t>
            </a:r>
          </a:p>
          <a:p>
            <a:endParaRPr lang="en-GB" dirty="0"/>
          </a:p>
          <a:p>
            <a:r>
              <a:rPr lang="en-GB" dirty="0"/>
              <a:t>A weighting factor can be used to adjust for the complexity of some defects. The adjusted total can be treated as additional test cases to be executed. Adding these to the test case scope builds in an allowance for defect fixing. </a:t>
            </a:r>
          </a:p>
          <a:p>
            <a:endParaRPr lang="en-GB" dirty="0"/>
          </a:p>
          <a:p>
            <a:r>
              <a:rPr lang="en-GB" dirty="0"/>
              <a:t>Assumptions regarding how long it will take a tester to run a test are required for test execution planning. </a:t>
            </a:r>
          </a:p>
          <a:p>
            <a:endParaRPr lang="en-GB" dirty="0"/>
          </a:p>
          <a:p>
            <a:r>
              <a:rPr lang="en-GB" dirty="0"/>
              <a:t>Working on the basis of ‘tests per tester per day’ (TPTPD) can be useful. As with defect estimation, not all tests are equal: some taking longer to run than others. </a:t>
            </a:r>
          </a:p>
          <a:p>
            <a:endParaRPr lang="en-GB" dirty="0"/>
          </a:p>
          <a:p>
            <a:r>
              <a:rPr lang="en-GB" dirty="0"/>
              <a:t>Table 2.5 outlines the test case information based on the example test scope of 382 test cases (172 PEs and 210 focus areas). </a:t>
            </a:r>
          </a:p>
          <a:p>
            <a:r>
              <a:rPr lang="en-GB" dirty="0"/>
              <a:t>------</a:t>
            </a:r>
          </a:p>
          <a:p>
            <a:endParaRPr lang="en-GB" dirty="0"/>
          </a:p>
          <a:p>
            <a:r>
              <a:rPr lang="en-GB" dirty="0"/>
              <a:t>Table 2.5 shows an allowance in the estimation of the duration of testing for full coverage. </a:t>
            </a:r>
            <a:endParaRPr lang="en-GB" noProof="0" dirty="0"/>
          </a:p>
          <a:p>
            <a:endParaRPr lang="en-GB" dirty="0"/>
          </a:p>
          <a:p>
            <a:r>
              <a:rPr lang="en-GB" dirty="0"/>
              <a:t>Including additional testers or scope reductions will reduce the test duration. </a:t>
            </a:r>
            <a:endParaRPr lang="en-GB" noProof="0" dirty="0"/>
          </a:p>
          <a:p>
            <a:endParaRPr lang="en-GB" dirty="0"/>
          </a:p>
          <a:p>
            <a:r>
              <a:rPr lang="en-GB" dirty="0"/>
              <a:t>In the above examples, PEs and focus areas have been treated equally. Greater precision can be achieved by estimating these separately. </a:t>
            </a:r>
            <a:endParaRPr lang="en-GB" noProof="0" dirty="0"/>
          </a:p>
          <a:p>
            <a:endParaRPr lang="en-GB" dirty="0"/>
          </a:p>
          <a:p>
            <a:r>
              <a:rPr lang="en-GB" dirty="0"/>
              <a:t>The test schedule should be organized by phase and into one or more cycles. Each cycle has a clear definition of the PEs and focus areas in scope for testing, with the highest risk generally tested first. </a:t>
            </a:r>
            <a:endParaRPr lang="en-GB" noProof="0" dirty="0"/>
          </a:p>
          <a:p>
            <a:endParaRPr lang="en-GB" dirty="0"/>
          </a:p>
          <a:p>
            <a:r>
              <a:rPr lang="en-GB" dirty="0"/>
              <a:t>A 3-cycle approach for larger test phases is common. Table 2.6 outlines a 3-cycle approach. </a:t>
            </a:r>
            <a:endParaRPr lang="en-GB" noProof="0" dirty="0"/>
          </a:p>
          <a:p>
            <a:endParaRPr lang="en-GB" dirty="0"/>
          </a:p>
          <a:p>
            <a:r>
              <a:rPr lang="en-GB" b="1" dirty="0"/>
              <a:t>2.4.2.5 Test preparation and execution </a:t>
            </a:r>
            <a:endParaRPr lang="en-GB" b="1" noProof="0" dirty="0"/>
          </a:p>
          <a:p>
            <a:r>
              <a:rPr lang="en-GB" dirty="0"/>
              <a:t>Planning for test execution can be a significant undertaking. Many factors need to be anticipated so that test execution can progress. Factors such as environment(s) provisioning, data creation, user account, and role configuration need to be planned. </a:t>
            </a:r>
            <a:endParaRPr lang="en-GB" noProof="0" dirty="0"/>
          </a:p>
          <a:p>
            <a:endParaRPr lang="en-GB" dirty="0"/>
          </a:p>
          <a:p>
            <a:r>
              <a:rPr lang="en-GB" dirty="0"/>
              <a:t>A plan schedules the activities of and defines the roles and responsibilities for the test preparation phase. Daily stand-ups to monitor progress can be useful. Test preparation should be approached as a project in its own right, needing the usual project management techniques to ensure success. </a:t>
            </a:r>
            <a:endParaRPr lang="en-GB" noProof="0" dirty="0"/>
          </a:p>
          <a:p>
            <a:endParaRPr lang="en-GB" dirty="0"/>
          </a:p>
          <a:p>
            <a:r>
              <a:rPr lang="en-GB" dirty="0"/>
              <a:t>Before test execution can begin, an agreed number of environment and system validation tests need to be successfully run. In addition, prepared test data should be closely guarded; it is often time consuming to generate test data. Data that has been created should only be used when the system under test can support the testing scope. </a:t>
            </a:r>
            <a:endParaRPr lang="en-GB" noProof="0" dirty="0"/>
          </a:p>
          <a:p>
            <a:endParaRPr lang="en-GB" dirty="0"/>
          </a:p>
          <a:p>
            <a:r>
              <a:rPr lang="en-GB" dirty="0"/>
              <a:t>When test execution has started, it is important to ensure that momentum is maintained. Often, the initial stages of testing identify blockers; this should be anticipated. The appropriate resolver groups should be on standby with enhanced support to resolve early issues quickly. Often, resolver groups can remain occupied, such as by supporting ongoing development efforts for the next release of the system, while they are on standby. </a:t>
            </a:r>
            <a:endParaRPr lang="en-GB" noProof="0" dirty="0"/>
          </a:p>
          <a:p>
            <a:endParaRPr lang="en-GB" dirty="0"/>
          </a:p>
          <a:p>
            <a:r>
              <a:rPr lang="en-GB" dirty="0"/>
              <a:t>Typically, the biggest threats to testing are incidents. To ensure focus is kept on the test execution, it should be the defect manager’s responsibility to ensure that defects are resolved quickly and prioritized to support test execution progress. </a:t>
            </a:r>
            <a:endParaRPr lang="en-GB" noProof="0" dirty="0"/>
          </a:p>
          <a:p>
            <a:endParaRPr lang="en-GB" dirty="0"/>
          </a:p>
          <a:p>
            <a:r>
              <a:rPr lang="en-GB" dirty="0"/>
              <a:t>As part of the defect management process, a clear definition of severity and priority is required. Severity, to measure the impact of the defect on the ability to release the system. Priority, to support the testing schedule. It is important to remember, though, that critical-severity defects are not necessarily highest priority. </a:t>
            </a:r>
            <a:endParaRPr lang="en-GB" noProof="0" dirty="0"/>
          </a:p>
          <a:p>
            <a:endParaRPr lang="en-GB" dirty="0"/>
          </a:p>
          <a:p>
            <a:r>
              <a:rPr lang="en-GB" dirty="0"/>
              <a:t>If development are using a sprint approach, a number of hours per sprint could be allocated to test defect debugging (resolver group resources could be allocated to support testing). The testing defect manager should ensure that defects are debugged, fixed, and deployed for re-testing to support the test execution schedule. </a:t>
            </a:r>
            <a:endParaRPr lang="en-GB" noProof="0" dirty="0"/>
          </a:p>
          <a:p>
            <a:endParaRPr lang="en-GB" dirty="0"/>
          </a:p>
          <a:p>
            <a:r>
              <a:rPr lang="en-GB" dirty="0"/>
              <a:t>The testing defect manager should monitor KPI’s, such as the number of defects identified in the release, in order to identify areas where additional training and support may be required. KPI’s focus on areas that have to potential to maximize improvement. </a:t>
            </a:r>
            <a:endParaRPr lang="en-GB" noProof="0" dirty="0"/>
          </a:p>
          <a:p>
            <a:endParaRPr lang="en-GB" b="1" dirty="0"/>
          </a:p>
          <a:p>
            <a:r>
              <a:rPr lang="en-GB" b="1" dirty="0"/>
              <a:t>2.4.2.6 Evaluating exit criteria and reporting </a:t>
            </a:r>
            <a:endParaRPr lang="en-GB" b="1" noProof="0" dirty="0"/>
          </a:p>
          <a:p>
            <a:r>
              <a:rPr lang="en-GB" dirty="0"/>
              <a:t>Crucially, practitioners should know when to stop testing. </a:t>
            </a:r>
            <a:endParaRPr lang="en-GB" noProof="0" dirty="0"/>
          </a:p>
          <a:p>
            <a:endParaRPr lang="en-GB" dirty="0"/>
          </a:p>
          <a:p>
            <a:r>
              <a:rPr lang="en-GB" dirty="0"/>
              <a:t>The exit criteria defined as part of the test analysis and design phase are used to identify when the system being tested is good enough. Test reports will reference the exit criteria and project an outcome, such as whether the test will finish on time. If the report indicates an issue, corrective action is required. Considering the test execution in terms of the PEs and focus areas is useful. In this way, reporting enables a more insightful view on the risk being carried. </a:t>
            </a:r>
            <a:endParaRPr lang="en-GB" noProof="0" dirty="0"/>
          </a:p>
          <a:p>
            <a:r>
              <a:rPr lang="en-GB" dirty="0"/>
              <a:t>If the same focus areas feature repeatedly in the regression testing for regular releases, normalizing their test execution schedules and comparing the progress of the test execution in this release to the last X releases clearly indicates the testing’s trajectory. </a:t>
            </a:r>
            <a:endParaRPr lang="en-GB" noProof="0" dirty="0"/>
          </a:p>
          <a:p>
            <a:endParaRPr lang="en-GB" dirty="0"/>
          </a:p>
          <a:p>
            <a:r>
              <a:rPr lang="en-GB" dirty="0"/>
              <a:t>At a minimum, daily and weekly test status reports detailing test execution coverage and pass/fail rates by PEs and focus areas (regression) should be required. These reports will provide metrics on the performance of the test capability, such as the actual observed TPTPD, defect rates by severity, debugging rates, and first-time fix rates and assess the trajectory of test execution. </a:t>
            </a:r>
            <a:endParaRPr lang="en-GB" noProof="0" dirty="0"/>
          </a:p>
          <a:p>
            <a:endParaRPr lang="en-GB" b="1" dirty="0"/>
          </a:p>
          <a:p>
            <a:r>
              <a:rPr lang="en-GB" b="1" dirty="0"/>
              <a:t>2.4.2.7 Test closure </a:t>
            </a:r>
            <a:endParaRPr lang="en-GB" b="1" noProof="0" dirty="0"/>
          </a:p>
          <a:p>
            <a:r>
              <a:rPr lang="en-GB" dirty="0"/>
              <a:t>Once the final testing has been completed (the exit criteria has been met), test closure can be initiated. Depending on the nature of the system, this may be triggered at the end of testing. In other cases, this may follow a successful early life support (ELS) or hyper care phase following deployment and release. Often, key test resources are retained during a pre-defined ELS phase while the system stabilizes in the production environment. </a:t>
            </a:r>
          </a:p>
          <a:p>
            <a:endParaRPr lang="en-GB" noProof="0" dirty="0"/>
          </a:p>
          <a:p>
            <a:r>
              <a:rPr lang="en-GB" dirty="0"/>
              <a:t>This will involve: </a:t>
            </a:r>
            <a:endParaRPr lang="en-GB" noProof="0" dirty="0"/>
          </a:p>
          <a:p>
            <a:endParaRPr lang="en-GB" dirty="0"/>
          </a:p>
          <a:p>
            <a:r>
              <a:rPr lang="en-GB" dirty="0"/>
              <a:t>●  formally releasing resources from test activities and transitioning into business as usual (BAU) operations </a:t>
            </a:r>
            <a:endParaRPr lang="en-GB" noProof="0" dirty="0">
              <a:effectLst/>
            </a:endParaRPr>
          </a:p>
          <a:p>
            <a:r>
              <a:rPr lang="en-GB" dirty="0"/>
              <a:t>●  archiving and indexing test assets, including test strategies, plans, reports, and scripts </a:t>
            </a:r>
            <a:endParaRPr lang="en-GB" noProof="0" dirty="0">
              <a:effectLst/>
            </a:endParaRPr>
          </a:p>
          <a:p>
            <a:r>
              <a:rPr lang="en-GB" dirty="0"/>
              <a:t>●  transitioning to BAU will likely require reference to the test assets, especially when considering regression testing packs that the BAU support operation will need to maintain. </a:t>
            </a:r>
            <a:endParaRPr lang="en-GB" noProof="0" dirty="0">
              <a:effectLst/>
            </a:endParaRPr>
          </a:p>
          <a:p>
            <a:endParaRPr lang="en-GB" dirty="0"/>
          </a:p>
          <a:p>
            <a:r>
              <a:rPr lang="en-GB" dirty="0"/>
              <a:t>Lessons learned from testing should be captured, including both what did and did not work well. To support the Continual Improvement Practice, it is important to ensure that lessons learned are incorporated into the test strategy. Detailing which lessons are being addressed/repeated/not addressed. Those lessons not addressed and/or repeated should be transitioned by default to the next lessons-learned session.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284</a:t>
            </a:fld>
            <a:endParaRPr lang="sv-SE" dirty="0"/>
          </a:p>
        </p:txBody>
      </p:sp>
    </p:spTree>
    <p:extLst>
      <p:ext uri="{BB962C8B-B14F-4D97-AF65-F5344CB8AC3E}">
        <p14:creationId xmlns:p14="http://schemas.microsoft.com/office/powerpoint/2010/main" val="1795147184"/>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defTabSz="473934">
              <a:defRPr/>
            </a:pPr>
            <a:r>
              <a:rPr lang="en-GB" b="1" dirty="0"/>
              <a:t>Practice guide: Software development and management</a:t>
            </a:r>
          </a:p>
          <a:p>
            <a:endParaRPr lang="en-GB" b="1" dirty="0"/>
          </a:p>
          <a:p>
            <a:r>
              <a:rPr lang="en-GB" b="1" dirty="0"/>
              <a:t>2.1 PURPOSE AND DESCRIPTION </a:t>
            </a:r>
            <a:endParaRPr lang="en-GB" dirty="0"/>
          </a:p>
          <a:p>
            <a:endParaRPr lang="en-GB" noProof="0" dirty="0"/>
          </a:p>
          <a:p>
            <a:r>
              <a:rPr lang="en-GB" dirty="0"/>
              <a:t>The purpose of the software development and management practice is to ensure that applications meet internal and external stakeholder needs, in terms of functionality, reliability, maintainability, compliance, and auditability. </a:t>
            </a:r>
          </a:p>
          <a:p>
            <a:endParaRPr lang="en-GB" dirty="0"/>
          </a:p>
          <a:p>
            <a:r>
              <a:rPr lang="en-GB" dirty="0"/>
              <a:t>The Software Development and Management practice focuses on development and management of </a:t>
            </a:r>
            <a:r>
              <a:rPr lang="en-GB" i="1" dirty="0"/>
              <a:t>application </a:t>
            </a:r>
            <a:r>
              <a:rPr lang="en-GB" dirty="0"/>
              <a:t>software. However many of the principles are also applicable to the software that is part of the infrastructure on which applications are developed and managed. Software engineering is increasingly important for infrastructure and platform management, for example in the application of Infrastructure as Code. This concept uses machine-readable definition files to manage and provision IT infrastructure and platforms, instead of physically configuring hardware components. </a:t>
            </a:r>
          </a:p>
          <a:p>
            <a:endParaRPr lang="en-GB" dirty="0"/>
          </a:p>
          <a:p>
            <a:r>
              <a:rPr lang="en-GB" dirty="0"/>
              <a:t>Software development and management covers the whole lifecycle of applications. This can vary from several months to several decades and is on average 10-15 years. From an economic perspective, historically on average 20% of the total costs of ownership of an application was spent on development as opposed to management, and 20% of software management costs is related to corrective maintenance. </a:t>
            </a:r>
          </a:p>
          <a:p>
            <a:endParaRPr lang="en-GB" dirty="0"/>
          </a:p>
          <a:p>
            <a:r>
              <a:rPr lang="en-GB" dirty="0"/>
              <a:t>In the modern world bigger shares of an application’s total costs of ownership shifts to development. Since constant changes become an integral part of the application lifecycle, all maintenance activities can become a part of development and are usually not referred to as maintenance.</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285</a:t>
            </a:fld>
            <a:endParaRPr lang="sv-SE" dirty="0"/>
          </a:p>
        </p:txBody>
      </p:sp>
    </p:spTree>
    <p:extLst>
      <p:ext uri="{BB962C8B-B14F-4D97-AF65-F5344CB8AC3E}">
        <p14:creationId xmlns:p14="http://schemas.microsoft.com/office/powerpoint/2010/main" val="62628008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Software development and management</a:t>
            </a:r>
          </a:p>
          <a:p>
            <a:pPr defTabSz="473934">
              <a:defRPr/>
            </a:pPr>
            <a:endParaRPr lang="en-GB" b="1" dirty="0"/>
          </a:p>
          <a:p>
            <a:pPr defTabSz="473934">
              <a:defRPr/>
            </a:pPr>
            <a:r>
              <a:rPr lang="en-GB" b="1" dirty="0"/>
              <a:t>2.2 TERMS AND CONCEPTS </a:t>
            </a:r>
            <a:endParaRPr lang="en-GB" noProof="0" dirty="0"/>
          </a:p>
          <a:p>
            <a:endParaRPr lang="en-GB" noProof="0" dirty="0"/>
          </a:p>
          <a:p>
            <a:r>
              <a:rPr lang="en-GB" b="1" dirty="0"/>
              <a:t>Software </a:t>
            </a:r>
            <a:endParaRPr lang="en-GB" b="1" noProof="0" dirty="0">
              <a:effectLst/>
            </a:endParaRPr>
          </a:p>
          <a:p>
            <a:r>
              <a:rPr lang="en-GB" dirty="0"/>
              <a:t>a set of instructions that tell the physical components (hardware) of a computer how to work. Software manifests itself in applications for end users but also in the underlying infrastructure that is needed to develop and operate applications. Software and infrastructure are service components that are combined with other service components or resources to form products and services. </a:t>
            </a:r>
          </a:p>
          <a:p>
            <a:pPr defTabSz="473934">
              <a:defRPr/>
            </a:pPr>
            <a:r>
              <a:rPr lang="en-GB" dirty="0"/>
              <a:t>Software is a crucial part of business: It can provide value to customers through technology- enabled business services. Software development becomes critical as most modern services become not software-aided, but software-enabled. </a:t>
            </a:r>
          </a:p>
          <a:p>
            <a:pPr defTabSz="473934">
              <a:defRPr/>
            </a:pPr>
            <a:endParaRPr lang="en-GB" dirty="0"/>
          </a:p>
          <a:p>
            <a:pPr defTabSz="473934">
              <a:defRPr/>
            </a:pPr>
            <a:endParaRPr lang="en-GB" dirty="0"/>
          </a:p>
          <a:p>
            <a:r>
              <a:rPr lang="en-GB" b="1" dirty="0"/>
              <a:t>Software Development </a:t>
            </a:r>
            <a:endParaRPr lang="en-GB" b="1" noProof="0" dirty="0">
              <a:effectLst/>
            </a:endParaRPr>
          </a:p>
          <a:p>
            <a:r>
              <a:rPr lang="en-GB" dirty="0"/>
              <a:t>the design and construction of applications according to functional and non-functional requirements and correction and enhancement of operational application according to changing functional and non-functional requirements. </a:t>
            </a:r>
            <a:endParaRPr lang="en-GB" noProof="0" dirty="0"/>
          </a:p>
          <a:p>
            <a:pPr defTabSz="473934">
              <a:defRPr/>
            </a:pPr>
            <a:r>
              <a:rPr lang="en-GB" dirty="0"/>
              <a:t>The trend to outsource software development services has been reversed in recent years, with many organizations taking critical and strategic development back in-house. This includes banks, insurance and retail companies. </a:t>
            </a:r>
          </a:p>
          <a:p>
            <a:endParaRPr lang="en-GB" dirty="0"/>
          </a:p>
          <a:p>
            <a:endParaRPr lang="en-GB" dirty="0"/>
          </a:p>
          <a:p>
            <a:r>
              <a:rPr lang="en-GB" dirty="0"/>
              <a:t>Software management is a broader term, potentially referring to application strategy and planning, operation, safekeeping of the application artefacts and application decommissioning. </a:t>
            </a:r>
            <a:endParaRPr lang="en-GB" noProof="0" dirty="0"/>
          </a:p>
          <a:p>
            <a:r>
              <a:rPr lang="en-GB" dirty="0"/>
              <a:t>The purpose of the practice states that applications should meet internal and external stakeholder needs, in terms of functionality, reliability, maintainability, compliance, and auditability. All the terms mentioned describe software quality. </a:t>
            </a:r>
          </a:p>
          <a:p>
            <a:r>
              <a:rPr lang="en-GB" b="1" dirty="0"/>
              <a:t>Software Quality</a:t>
            </a:r>
            <a:r>
              <a:rPr lang="en-GB" dirty="0"/>
              <a:t>: </a:t>
            </a:r>
          </a:p>
          <a:p>
            <a:r>
              <a:rPr lang="en-GB" dirty="0"/>
              <a:t>a qualification of the value of software as a product and in its use. A common categorization (ISO/IEC 25010:2011) is: </a:t>
            </a:r>
            <a:endParaRPr lang="en-GB" noProof="0" dirty="0">
              <a:effectLst/>
            </a:endParaRPr>
          </a:p>
          <a:p>
            <a:pPr marL="177725" indent="-177725">
              <a:buFont typeface="Arial" panose="020B0604020202020204" pitchFamily="34" charset="0"/>
              <a:buChar char="•"/>
            </a:pPr>
            <a:r>
              <a:rPr lang="en-GB" dirty="0"/>
              <a:t>Product quality: Functional suitability, Performance efficiency, Compatibility, Usability, Reliability, Security, Maintainability, and Portability </a:t>
            </a:r>
          </a:p>
          <a:p>
            <a:pPr marL="177725" indent="-177725">
              <a:buFont typeface="Arial" panose="020B0604020202020204" pitchFamily="34" charset="0"/>
              <a:buChar char="•"/>
            </a:pPr>
            <a:r>
              <a:rPr lang="en-GB" dirty="0"/>
              <a:t>Quality in use: Effectiveness, Efficiency, Satisfaction, Freedom from risk, and Context coverage </a:t>
            </a:r>
          </a:p>
          <a:p>
            <a:pPr defTabSz="473934">
              <a:defRPr/>
            </a:pPr>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286</a:t>
            </a:fld>
            <a:endParaRPr lang="sv-SE" dirty="0"/>
          </a:p>
        </p:txBody>
      </p:sp>
    </p:spTree>
    <p:extLst>
      <p:ext uri="{BB962C8B-B14F-4D97-AF65-F5344CB8AC3E}">
        <p14:creationId xmlns:p14="http://schemas.microsoft.com/office/powerpoint/2010/main" val="2184369239"/>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Software development and management</a:t>
            </a:r>
          </a:p>
          <a:p>
            <a:pPr defTabSz="473934">
              <a:defRPr/>
            </a:pPr>
            <a:endParaRPr lang="en-GB" b="1" dirty="0"/>
          </a:p>
          <a:p>
            <a:pPr defTabSz="473934">
              <a:defRPr/>
            </a:pPr>
            <a:r>
              <a:rPr lang="en-GB" b="1" dirty="0"/>
              <a:t>2.2 TERMS AND CONCEPTS (continued)</a:t>
            </a:r>
            <a:endParaRPr lang="en-GB" dirty="0"/>
          </a:p>
          <a:p>
            <a:pPr defTabSz="473934">
              <a:defRPr/>
            </a:pPr>
            <a:endParaRPr lang="en-GB" dirty="0"/>
          </a:p>
          <a:p>
            <a:r>
              <a:rPr lang="en-GB" b="1" dirty="0"/>
              <a:t>Maintenance</a:t>
            </a:r>
          </a:p>
          <a:p>
            <a:r>
              <a:rPr lang="en-GB" dirty="0"/>
              <a:t>the modification of the application as part of development, for both correction and enhancement purposes: </a:t>
            </a:r>
            <a:endParaRPr lang="en-GB" dirty="0">
              <a:effectLst/>
            </a:endParaRPr>
          </a:p>
          <a:p>
            <a:pPr marL="177725" indent="-177725">
              <a:buFont typeface="Arial" panose="020B0604020202020204" pitchFamily="34" charset="0"/>
              <a:buChar char="•"/>
            </a:pPr>
            <a:r>
              <a:rPr lang="en-GB" dirty="0"/>
              <a:t>Corrective: correcting defects in the application that have caused incidents </a:t>
            </a:r>
          </a:p>
          <a:p>
            <a:pPr marL="177725" indent="-177725">
              <a:buFont typeface="Arial" panose="020B0604020202020204" pitchFamily="34" charset="0"/>
              <a:buChar char="•"/>
            </a:pPr>
            <a:r>
              <a:rPr lang="en-GB" dirty="0"/>
              <a:t>Preventive: preventing defects in the application before they have manifested </a:t>
            </a:r>
          </a:p>
          <a:p>
            <a:pPr marL="177725" indent="-177725">
              <a:buFont typeface="Arial" panose="020B0604020202020204" pitchFamily="34" charset="0"/>
              <a:buChar char="•"/>
            </a:pPr>
            <a:r>
              <a:rPr lang="en-GB" dirty="0"/>
              <a:t>themselves </a:t>
            </a:r>
          </a:p>
          <a:p>
            <a:pPr marL="177725" indent="-177725">
              <a:buFont typeface="Arial" panose="020B0604020202020204" pitchFamily="34" charset="0"/>
              <a:buChar char="•"/>
            </a:pPr>
            <a:r>
              <a:rPr lang="en-GB" dirty="0"/>
              <a:t>Adaptive: adapting the application to work with changed infrastructure </a:t>
            </a:r>
          </a:p>
          <a:p>
            <a:pPr marL="177725" indent="-177725">
              <a:buFont typeface="Arial" panose="020B0604020202020204" pitchFamily="34" charset="0"/>
              <a:buChar char="•"/>
            </a:pPr>
            <a:r>
              <a:rPr lang="en-GB" dirty="0"/>
              <a:t>Perfective: enhancing the functionality, usability and performance of the application </a:t>
            </a:r>
          </a:p>
          <a:p>
            <a:pPr marL="177725" indent="-177725">
              <a:buFont typeface="Arial" panose="020B0604020202020204" pitchFamily="34" charset="0"/>
              <a:buChar char="•"/>
            </a:pPr>
            <a:r>
              <a:rPr lang="en-GB" dirty="0"/>
              <a:t>(sometimes known as ‘additive maintenance’, ‘enhancement’ or ‘development’). </a:t>
            </a:r>
          </a:p>
          <a:p>
            <a:pPr marL="177725" indent="-177725">
              <a:buFont typeface="Arial" panose="020B0604020202020204" pitchFamily="34" charset="0"/>
              <a:buChar char="•"/>
            </a:pPr>
            <a:endParaRPr lang="en-GB" dirty="0"/>
          </a:p>
          <a:p>
            <a:r>
              <a:rPr lang="en-GB" dirty="0"/>
              <a:t>With the rate of change modern services are experiencing, services become ever-changing. It is usual for the modern application to be modified throughout its lifecycle. This means that all the activities which used to form maintenance are now part of development process. </a:t>
            </a:r>
          </a:p>
          <a:p>
            <a:endParaRPr lang="en-GB" dirty="0"/>
          </a:p>
          <a:p>
            <a:endParaRPr lang="en-GB" dirty="0"/>
          </a:p>
          <a:p>
            <a:pPr defTabSz="473934">
              <a:defRPr/>
            </a:pPr>
            <a:r>
              <a:rPr lang="en-GB" dirty="0"/>
              <a:t>Quick-fixes are often preferred to proper but time-consuming changes. The high rate of change in software may lead to an accumulated amount of rework that will have to be done at some point, known as a technical debt. </a:t>
            </a:r>
          </a:p>
          <a:p>
            <a:pPr defTabSz="473934">
              <a:defRPr/>
            </a:pPr>
            <a:endParaRPr lang="en-GB" dirty="0"/>
          </a:p>
          <a:p>
            <a:pPr defTabSz="473934">
              <a:defRPr/>
            </a:pPr>
            <a:r>
              <a:rPr lang="en-GB" b="1" dirty="0"/>
              <a:t>Technical Debt: </a:t>
            </a:r>
          </a:p>
          <a:p>
            <a:pPr defTabSz="473934">
              <a:defRPr/>
            </a:pPr>
            <a:r>
              <a:rPr lang="en-GB" dirty="0"/>
              <a:t>The total rework backlog accumulated by choosing workarounds instead of system solutions that would take longer. In case of software development and management, it’s total amount of rework needed to repair substandard (changes to) software. </a:t>
            </a:r>
            <a:endParaRPr lang="en-GB" dirty="0">
              <a:effectLst/>
            </a:endParaRPr>
          </a:p>
          <a:p>
            <a:endParaRPr lang="en-GB" dirty="0"/>
          </a:p>
          <a:p>
            <a:pPr defTabSz="473934">
              <a:defRPr/>
            </a:pPr>
            <a:r>
              <a:rPr lang="en-GB" dirty="0"/>
              <a:t>For many practitioners involved in software development and management the main watershed lies in how “agile” the chosen software development lifecycle (SDLC) model is. </a:t>
            </a:r>
          </a:p>
          <a:p>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287</a:t>
            </a:fld>
            <a:endParaRPr lang="sv-SE" dirty="0"/>
          </a:p>
        </p:txBody>
      </p:sp>
    </p:spTree>
    <p:extLst>
      <p:ext uri="{BB962C8B-B14F-4D97-AF65-F5344CB8AC3E}">
        <p14:creationId xmlns:p14="http://schemas.microsoft.com/office/powerpoint/2010/main" val="342552096"/>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defTabSz="473934">
              <a:defRPr/>
            </a:pPr>
            <a:r>
              <a:rPr lang="en-GB" b="1" dirty="0"/>
              <a:t>Practice guide: Software development and management</a:t>
            </a:r>
          </a:p>
          <a:p>
            <a:pPr defTabSz="473934">
              <a:defRPr/>
            </a:pPr>
            <a:endParaRPr lang="en-GB" b="1" dirty="0"/>
          </a:p>
          <a:p>
            <a:pPr defTabSz="473934">
              <a:defRPr/>
            </a:pPr>
            <a:r>
              <a:rPr lang="en-GB" b="1" dirty="0"/>
              <a:t>2.2 TERMS AND CONCEPTS (continued)</a:t>
            </a:r>
            <a:endParaRPr lang="en-GB" dirty="0"/>
          </a:p>
          <a:p>
            <a:endParaRPr lang="en-GB" dirty="0"/>
          </a:p>
          <a:p>
            <a:r>
              <a:rPr lang="en-GB" b="1" dirty="0"/>
              <a:t>SDLC model: </a:t>
            </a:r>
          </a:p>
          <a:p>
            <a:r>
              <a:rPr lang="en-GB" dirty="0"/>
              <a:t>the sequence in which the stages of the software development lifecycle are executed. The major stages are:</a:t>
            </a:r>
            <a:br>
              <a:rPr lang="en-GB" dirty="0"/>
            </a:br>
            <a:r>
              <a:rPr lang="en-GB" dirty="0"/>
              <a:t>* establish requirements</a:t>
            </a:r>
            <a:br>
              <a:rPr lang="en-GB" dirty="0"/>
            </a:br>
            <a:r>
              <a:rPr lang="en-GB" dirty="0"/>
              <a:t>• design </a:t>
            </a:r>
            <a:endParaRPr lang="en-GB" dirty="0">
              <a:effectLst/>
            </a:endParaRPr>
          </a:p>
          <a:p>
            <a:r>
              <a:rPr lang="en-GB" dirty="0"/>
              <a:t>• code</a:t>
            </a:r>
            <a:br>
              <a:rPr lang="en-GB" dirty="0"/>
            </a:br>
            <a:r>
              <a:rPr lang="en-GB" dirty="0"/>
              <a:t>• test</a:t>
            </a:r>
            <a:br>
              <a:rPr lang="en-GB" dirty="0"/>
            </a:br>
            <a:r>
              <a:rPr lang="en-GB" dirty="0"/>
              <a:t>• run/use the application</a:t>
            </a:r>
            <a:br>
              <a:rPr lang="en-GB" dirty="0"/>
            </a:br>
            <a:r>
              <a:rPr lang="en-GB" dirty="0"/>
              <a:t>• Waterfall model: each stage of the development lifecycle is executed in sequence, resulting in a single delivery of the whole application for use.</a:t>
            </a:r>
            <a:br>
              <a:rPr lang="en-GB" dirty="0"/>
            </a:br>
            <a:r>
              <a:rPr lang="en-GB" dirty="0"/>
              <a:t>• Incremental model: after the requirements and priorities for the whole application have been established the application is developed in parts (builds). For each build, each of the further stages of the development lifecycle is executed in sequence. Builds can be (partially) developed in parallel, and the application is delivered in useable parts. </a:t>
            </a:r>
            <a:endParaRPr lang="en-GB" dirty="0">
              <a:effectLst/>
            </a:endParaRPr>
          </a:p>
          <a:p>
            <a:r>
              <a:rPr lang="en-GB" dirty="0"/>
              <a:t>• Iterative or evolutionary model: after the requirements and priorities for the whole application have been </a:t>
            </a:r>
            <a:r>
              <a:rPr lang="en-GB" i="1" dirty="0"/>
              <a:t>partially </a:t>
            </a:r>
            <a:r>
              <a:rPr lang="en-GB" dirty="0"/>
              <a:t>established, the application is developed in separate builds such as in the incremental model, but because the requirements could not be fully established at the start, the design, coding, testing or the use of a build may lead to refinement of the requirements, leading to refinement of part of the application in another build. </a:t>
            </a:r>
            <a:endParaRPr lang="en-GB" dirty="0">
              <a:effectLst/>
            </a:endParaRPr>
          </a:p>
          <a:p>
            <a:endParaRPr lang="en-GB" dirty="0">
              <a:effectLst/>
            </a:endParaRPr>
          </a:p>
          <a:p>
            <a:pPr defTabSz="473934">
              <a:defRPr/>
            </a:pPr>
            <a:r>
              <a:rPr lang="en-GB" dirty="0"/>
              <a:t>Agile and Scrum approaches are a combination of incremental and iterative, focusing on close collaboration with the owner of the application in order to obtain fast feedback and achieve quick development of small increments from which the owner can derive value.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288</a:t>
            </a:fld>
            <a:endParaRPr lang="sv-SE" dirty="0"/>
          </a:p>
        </p:txBody>
      </p:sp>
    </p:spTree>
    <p:extLst>
      <p:ext uri="{BB962C8B-B14F-4D97-AF65-F5344CB8AC3E}">
        <p14:creationId xmlns:p14="http://schemas.microsoft.com/office/powerpoint/2010/main" val="645142202"/>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Software development and management</a:t>
            </a:r>
          </a:p>
          <a:p>
            <a:pPr defTabSz="473934">
              <a:defRPr/>
            </a:pPr>
            <a:endParaRPr lang="en-GB" b="1" dirty="0"/>
          </a:p>
          <a:p>
            <a:pPr defTabSz="473934">
              <a:defRPr/>
            </a:pPr>
            <a:r>
              <a:rPr lang="en-GB" b="1" dirty="0"/>
              <a:t>2.2 TERMS AND CONCEPTS (continued)</a:t>
            </a:r>
            <a:endParaRPr lang="en-GB" dirty="0"/>
          </a:p>
          <a:p>
            <a:endParaRPr lang="en-GB" dirty="0"/>
          </a:p>
          <a:p>
            <a:r>
              <a:rPr lang="en-GB" b="1" dirty="0"/>
              <a:t>Definition of Scrum: </a:t>
            </a:r>
            <a:endParaRPr lang="en-GB" b="1" dirty="0">
              <a:effectLst/>
            </a:endParaRPr>
          </a:p>
          <a:p>
            <a:r>
              <a:rPr lang="en-GB" dirty="0"/>
              <a:t>an iterative, timeboxed approach to product delivery that is described as ‘a framework within which people can address complex adaptive problems, while productively and creatively delivering products of the highest possible value’ (</a:t>
            </a:r>
            <a:r>
              <a:rPr lang="en-GB" i="1" dirty="0"/>
              <a:t>The Scrum Guide </a:t>
            </a:r>
            <a:r>
              <a:rPr lang="en-GB" dirty="0"/>
              <a:t>by Ken Schwaber and Jeff Sutherland, updated November 2017). </a:t>
            </a:r>
            <a:endParaRPr lang="en-GB" dirty="0">
              <a:effectLst/>
            </a:endParaRPr>
          </a:p>
          <a:p>
            <a:endParaRPr lang="en-GB" dirty="0"/>
          </a:p>
          <a:p>
            <a:r>
              <a:rPr lang="en-GB" dirty="0"/>
              <a:t>DevOps approaches further improve throughput by speeding up the transition from coding to run/use, using techniques such as Continuous Integration / Continuous Delivery to (partially) automate the deployment pipeline. </a:t>
            </a:r>
          </a:p>
          <a:p>
            <a:r>
              <a:rPr lang="en-GB" dirty="0"/>
              <a:t>Many agile approaches use ‘definition of done’ as a tool to agree the set of criteria to be met before the product or product increment/backlog item is considered done. </a:t>
            </a:r>
          </a:p>
          <a:p>
            <a:pPr defTabSz="473934">
              <a:defRPr/>
            </a:pPr>
            <a:endParaRPr lang="en-GB" dirty="0"/>
          </a:p>
          <a:p>
            <a:pPr defTabSz="473934">
              <a:defRPr/>
            </a:pPr>
            <a:r>
              <a:rPr lang="en-GB" b="1" dirty="0"/>
              <a:t>Definition of Done: </a:t>
            </a:r>
            <a:r>
              <a:rPr lang="en-GB" dirty="0"/>
              <a:t>the agreed criteria for a proposed product or service, reflecting functional and non-functional requirements. </a:t>
            </a:r>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289</a:t>
            </a:fld>
            <a:endParaRPr lang="sv-SE" dirty="0"/>
          </a:p>
        </p:txBody>
      </p:sp>
    </p:spTree>
    <p:extLst>
      <p:ext uri="{BB962C8B-B14F-4D97-AF65-F5344CB8AC3E}">
        <p14:creationId xmlns:p14="http://schemas.microsoft.com/office/powerpoint/2010/main" val="1381651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Key terms and areas covered</a:t>
            </a:r>
          </a:p>
          <a:p>
            <a:r>
              <a:rPr lang="en-GB" b="0" noProof="0" dirty="0"/>
              <a:t>This course covers many concepts, models, principles and a lot of terms that are closely related to HVIT. </a:t>
            </a: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a:t>
            </a:fld>
            <a:endParaRPr lang="sv-SE" dirty="0"/>
          </a:p>
        </p:txBody>
      </p:sp>
    </p:spTree>
    <p:extLst>
      <p:ext uri="{BB962C8B-B14F-4D97-AF65-F5344CB8AC3E}">
        <p14:creationId xmlns:p14="http://schemas.microsoft.com/office/powerpoint/2010/main" val="7450972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Software development and management</a:t>
            </a:r>
          </a:p>
          <a:p>
            <a:pPr defTabSz="473934">
              <a:defRPr/>
            </a:pPr>
            <a:endParaRPr lang="en-GB" b="1" dirty="0"/>
          </a:p>
          <a:p>
            <a:pPr defTabSz="473934">
              <a:defRPr/>
            </a:pPr>
            <a:r>
              <a:rPr lang="en-GB" b="1" dirty="0"/>
              <a:t>2.4 PRACTICE SUCCESS FACTORS </a:t>
            </a:r>
            <a:endParaRPr lang="en-GB" noProof="0" dirty="0"/>
          </a:p>
          <a:p>
            <a:endParaRPr lang="en-GB" dirty="0"/>
          </a:p>
          <a:p>
            <a:r>
              <a:rPr lang="en-GB" dirty="0"/>
              <a:t>The software development and management practice includes the following PSFs: </a:t>
            </a:r>
            <a:endParaRPr lang="en-GB" noProof="0" dirty="0"/>
          </a:p>
          <a:p>
            <a:pPr marL="177725" indent="-177725">
              <a:buFont typeface="Arial" panose="020B0604020202020204" pitchFamily="34" charset="0"/>
              <a:buChar char="•"/>
            </a:pPr>
            <a:r>
              <a:rPr lang="en-GB" dirty="0"/>
              <a:t>agree and improve an organization's approach to development and management of software </a:t>
            </a:r>
          </a:p>
          <a:p>
            <a:pPr marL="177725" indent="-177725">
              <a:buFont typeface="Arial" panose="020B0604020202020204" pitchFamily="34" charset="0"/>
              <a:buChar char="•"/>
            </a:pPr>
            <a:r>
              <a:rPr lang="en-GB" dirty="0"/>
              <a:t>ensure that software continually meets organization's requirements and quality criteria throughout its lifecycle.</a:t>
            </a:r>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290</a:t>
            </a:fld>
            <a:endParaRPr lang="sv-SE" dirty="0"/>
          </a:p>
        </p:txBody>
      </p:sp>
    </p:spTree>
    <p:extLst>
      <p:ext uri="{BB962C8B-B14F-4D97-AF65-F5344CB8AC3E}">
        <p14:creationId xmlns:p14="http://schemas.microsoft.com/office/powerpoint/2010/main" val="3341140211"/>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pPr defTabSz="473934">
              <a:defRPr/>
            </a:pPr>
            <a:r>
              <a:rPr lang="en-GB" b="1" dirty="0"/>
              <a:t>Practice guide: Software development and management</a:t>
            </a:r>
          </a:p>
          <a:p>
            <a:endParaRPr lang="en-GB" b="1" dirty="0"/>
          </a:p>
          <a:p>
            <a:r>
              <a:rPr lang="en-GB" b="1" dirty="0"/>
              <a:t>2.4.1 Agree and improve an organization's approach to development and management of software </a:t>
            </a:r>
            <a:endParaRPr lang="en-GB" noProof="0" dirty="0"/>
          </a:p>
          <a:p>
            <a:pPr defTabSz="473934">
              <a:defRPr/>
            </a:pPr>
            <a:endParaRPr lang="en-GB" dirty="0"/>
          </a:p>
          <a:p>
            <a:pPr defTabSz="473934">
              <a:defRPr/>
            </a:pPr>
            <a:r>
              <a:rPr lang="en-GB" dirty="0"/>
              <a:t>This first PFS is about selecting the appropriate approach and the second one about applying it. </a:t>
            </a:r>
            <a:endParaRPr lang="en-GB" noProof="0" dirty="0"/>
          </a:p>
          <a:p>
            <a:endParaRPr lang="en-GB" dirty="0"/>
          </a:p>
          <a:p>
            <a:r>
              <a:rPr lang="en-GB" dirty="0"/>
              <a:t>There are various ways of developing and managing software, as described in SLDC model (2.2). These are waterfall, incremental, and iterative (or evolutionary). Agile and Scrum approaches are a combination of incremental and iterative. </a:t>
            </a:r>
          </a:p>
          <a:p>
            <a:endParaRPr lang="en-GB" dirty="0"/>
          </a:p>
          <a:p>
            <a:r>
              <a:rPr lang="en-GB" dirty="0"/>
              <a:t>It is a prerequisite for the software development and management practice that multiple approaches are available. These reflect the variety of situations that are expected to occur. This strategic decision also involves other practices, for example architecture management, business analysis, change enablement, release management, deployment management, information security management, portfolio management, risk management, service validation and testing, and strategy management. The decision is therefore taken in the context of the (service) value streams in which these practices are applied. </a:t>
            </a:r>
          </a:p>
          <a:p>
            <a:endParaRPr lang="en-GB" dirty="0"/>
          </a:p>
          <a:p>
            <a:r>
              <a:rPr lang="en-GB" dirty="0"/>
              <a:t>This Practice Success Factor for software development and management concerns itself with the tactical decision to select from this pre-defined set of approaches, the best approach for each software product, based on the organization’s requirements for the product. </a:t>
            </a:r>
          </a:p>
          <a:p>
            <a:endParaRPr lang="en-GB" dirty="0"/>
          </a:p>
          <a:p>
            <a:r>
              <a:rPr lang="en-GB" dirty="0"/>
              <a:t>This tactical choice depends on how much information is available about both the work to be completed and the resources that are needed to execute the work. The work to be completed can be subdivided into the requirements and the priority with which they must be fulfilled. Depending on the how much information is available about the requirements, priorities, and required resources, an appropriate approach can be selected. </a:t>
            </a:r>
          </a:p>
          <a:p>
            <a:endParaRPr lang="en-GB" dirty="0"/>
          </a:p>
          <a:p>
            <a:r>
              <a:rPr lang="en-GB" dirty="0"/>
              <a:t>Some examples: </a:t>
            </a:r>
          </a:p>
          <a:p>
            <a:r>
              <a:rPr lang="en-GB" dirty="0"/>
              <a:t>●  A waterfall approach can be an effective choice when the requirements and priorities are known, and when it is also known how to develop the software, and which resources are needed. </a:t>
            </a:r>
            <a:endParaRPr lang="en-GB" dirty="0">
              <a:effectLst/>
            </a:endParaRPr>
          </a:p>
          <a:p>
            <a:r>
              <a:rPr lang="en-GB" dirty="0"/>
              <a:t>●  A timeboxing approach in which the most important work items are developed first, could be a better choice when the requirements and priorities are known, but it is not yet known how to develop the software and which resources are needed. </a:t>
            </a:r>
            <a:endParaRPr lang="en-GB" dirty="0">
              <a:effectLst/>
            </a:endParaRPr>
          </a:p>
          <a:p>
            <a:r>
              <a:rPr lang="en-GB" dirty="0"/>
              <a:t>●  When the requirements and priorities are known at a high level but are difficult to finalise, a linear iterative approach would allow the product owner to experience and refine the product across several iterations. </a:t>
            </a:r>
            <a:endParaRPr lang="en-GB" dirty="0">
              <a:effectLst/>
            </a:endParaRPr>
          </a:p>
          <a:p>
            <a:r>
              <a:rPr lang="en-GB" dirty="0"/>
              <a:t>●  Parallel experimentation may provide the product owner with prototypes that help formulate the requirements when the requirements are ambiguous or even unarticulated. </a:t>
            </a:r>
          </a:p>
          <a:p>
            <a:endParaRPr lang="en-GB" dirty="0">
              <a:effectLst/>
            </a:endParaRPr>
          </a:p>
          <a:p>
            <a:r>
              <a:rPr lang="en-GB" dirty="0"/>
              <a:t>Different approaches require different combinations of resources. These resources span all four dimensions of service management and are addressed in sections 3 to 6 of this document. </a:t>
            </a:r>
            <a:endParaRPr lang="en-GB" dirty="0">
              <a:effectLst/>
            </a:endParaRPr>
          </a:p>
          <a:p>
            <a:endParaRPr lang="en-GB" dirty="0"/>
          </a:p>
          <a:p>
            <a:r>
              <a:rPr lang="en-GB" dirty="0"/>
              <a:t>Commonly encountered combination of resources: </a:t>
            </a:r>
            <a:endParaRPr lang="en-GB" dirty="0">
              <a:effectLst/>
            </a:endParaRPr>
          </a:p>
          <a:p>
            <a:r>
              <a:rPr lang="en-GB" dirty="0"/>
              <a:t>●  Small, relatively independent, multi-functional, product-based development/maintenance teams in which a product owner manages the priority of the work to be done. </a:t>
            </a:r>
            <a:endParaRPr lang="en-GB" dirty="0">
              <a:effectLst/>
            </a:endParaRPr>
          </a:p>
          <a:p>
            <a:r>
              <a:rPr lang="en-GB" dirty="0"/>
              <a:t>●  Platform-based teams that support the development/maintenance teams with the (self-)provision of the required infrastructure for development/maintenance and production. </a:t>
            </a:r>
            <a:endParaRPr lang="en-GB" dirty="0">
              <a:effectLst/>
            </a:endParaRPr>
          </a:p>
          <a:p>
            <a:r>
              <a:rPr lang="en-GB" dirty="0"/>
              <a:t>●  Version control tooling that tracks all production artefacts (e.g. code and documentation). </a:t>
            </a:r>
            <a:endParaRPr lang="en-GB" dirty="0">
              <a:effectLst/>
            </a:endParaRPr>
          </a:p>
          <a:p>
            <a:r>
              <a:rPr lang="en-GB" dirty="0"/>
              <a:t>●  Automated processes for continuously integrating and delivering/deploying software. </a:t>
            </a:r>
            <a:endParaRPr lang="en-GB" dirty="0">
              <a:effectLst/>
            </a:endParaRPr>
          </a:p>
          <a:p>
            <a:endParaRPr lang="en-GB" dirty="0"/>
          </a:p>
          <a:p>
            <a:r>
              <a:rPr lang="en-GB" dirty="0"/>
              <a:t>Several practices are involved in realizing this PSF. The requirements for the approach from the software development and management practice emerge in the form of organizational performance information and improvement opportunities. These transformed into improvement initiatives and plans (continual improvement practice). The plans are executed (organizational change management practice), resulting in various approaches and resources that can be applied according to the characteristics of the work to be done (software development and management practice).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291</a:t>
            </a:fld>
            <a:endParaRPr lang="sv-SE" dirty="0"/>
          </a:p>
        </p:txBody>
      </p:sp>
    </p:spTree>
    <p:extLst>
      <p:ext uri="{BB962C8B-B14F-4D97-AF65-F5344CB8AC3E}">
        <p14:creationId xmlns:p14="http://schemas.microsoft.com/office/powerpoint/2010/main" val="616325983"/>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7500" lnSpcReduction="20000"/>
          </a:bodyPr>
          <a:lstStyle/>
          <a:p>
            <a:pPr defTabSz="473934">
              <a:defRPr/>
            </a:pPr>
            <a:r>
              <a:rPr lang="en-GB" b="1" dirty="0"/>
              <a:t>Practice guide: Software development and management</a:t>
            </a:r>
          </a:p>
          <a:p>
            <a:endParaRPr lang="en-GB" b="1" dirty="0"/>
          </a:p>
          <a:p>
            <a:r>
              <a:rPr lang="en-GB" b="1" dirty="0"/>
              <a:t>2.4.2 Ensure that software continually meets organization's requirements and quality criteria throughout its lifecycle </a:t>
            </a:r>
            <a:endParaRPr lang="en-GB" noProof="0" dirty="0">
              <a:effectLst/>
            </a:endParaRPr>
          </a:p>
          <a:p>
            <a:r>
              <a:rPr lang="en-GB" dirty="0"/>
              <a:t>Software quality is used to describe software as a product and in its use, commonly in terms such as: </a:t>
            </a:r>
          </a:p>
          <a:p>
            <a:endParaRPr lang="en-GB" dirty="0">
              <a:effectLst/>
            </a:endParaRPr>
          </a:p>
          <a:p>
            <a:pPr lvl="0"/>
            <a:r>
              <a:rPr lang="en-GB" sz="1900" dirty="0"/>
              <a:t>●  </a:t>
            </a:r>
            <a:r>
              <a:rPr lang="en-GB" dirty="0"/>
              <a:t>product quality: functional suitability, performance efficiency, compatibility, usability, reliability, security, maintainability, and portability </a:t>
            </a:r>
            <a:endParaRPr lang="en-GB" dirty="0">
              <a:effectLst/>
            </a:endParaRPr>
          </a:p>
          <a:p>
            <a:pPr lvl="0"/>
            <a:r>
              <a:rPr lang="en-GB" sz="1900" dirty="0"/>
              <a:t>●  </a:t>
            </a:r>
            <a:r>
              <a:rPr lang="en-GB" dirty="0"/>
              <a:t>quality in use: effectiveness, efficiency, satisfaction, freedom from risk, and context coverage. </a:t>
            </a:r>
          </a:p>
          <a:p>
            <a:pPr lvl="0"/>
            <a:endParaRPr lang="en-GB" dirty="0"/>
          </a:p>
          <a:p>
            <a:pPr lvl="0"/>
            <a:r>
              <a:rPr lang="en-GB" dirty="0"/>
              <a:t>In the ISO/IEC 25010:2011 standard, each of these characteristics comprises up to six sub-characteristics that help to specify the desired properties of the software. They can also be regarded as utility requirements (e.g. functional suitability and usability) and warranty requirements (e.g. performance efficiency and maintainability). </a:t>
            </a:r>
            <a:endParaRPr lang="en-GB" dirty="0">
              <a:effectLst/>
            </a:endParaRPr>
          </a:p>
          <a:p>
            <a:endParaRPr lang="en-GB" dirty="0"/>
          </a:p>
          <a:p>
            <a:r>
              <a:rPr lang="en-GB" dirty="0"/>
              <a:t>Software development and management-related activities influence, or are influenced by, these characteristics. For example, maintainability depends significantly on how source code is structured and documented (both in the documentation for maintenance and in the source code itself). At the start of the initial development of the software, decisions are taken how much time to invest in maintainability. This depends on how much maintenance is expected, and whether the investment will be worthwhile. During the initial development of the software, these requirements are fulfilled. The initial development therefore influences the maintainability of the software. After the initial development, maintenance is affected by the realised maintainability of the software. Understanding the software typically represents half of the maintenance effort, so maintainability influences the speed and cost of maintenance. </a:t>
            </a:r>
          </a:p>
          <a:p>
            <a:endParaRPr lang="en-GB" dirty="0"/>
          </a:p>
          <a:p>
            <a:r>
              <a:rPr lang="en-GB" dirty="0"/>
              <a:t>Maintenance is not only influenced by maintainability but also influences it. The quality of software tends to degrade (‘software entropy’) unless an effort is made to maintain it. This investment limits technical debt (the rework needed to repair substandard changes to software). </a:t>
            </a:r>
          </a:p>
          <a:p>
            <a:endParaRPr lang="en-GB" dirty="0"/>
          </a:p>
          <a:p>
            <a:r>
              <a:rPr lang="en-GB" dirty="0"/>
              <a:t>Many of the requirements for these software quality characteristics are input for software development and management. They are determined by the owner of the software. However, some characteristics are not the primary concern of software development and management. For example, effectiveness is determined by the users’ understanding of the software and how they use it and the information or devices that the software enables. </a:t>
            </a:r>
          </a:p>
          <a:p>
            <a:endParaRPr lang="en-GB" dirty="0"/>
          </a:p>
          <a:p>
            <a:r>
              <a:rPr lang="en-GB" dirty="0"/>
              <a:t>The most important components of this Practice Success Factor are: </a:t>
            </a:r>
          </a:p>
          <a:p>
            <a:r>
              <a:rPr lang="en-GB" sz="1900" dirty="0"/>
              <a:t>●  </a:t>
            </a:r>
            <a:r>
              <a:rPr lang="en-GB" dirty="0"/>
              <a:t>understanding the source code, how the various modules are interrelated, and the application architecture </a:t>
            </a:r>
            <a:endParaRPr lang="en-GB" dirty="0">
              <a:effectLst/>
            </a:endParaRPr>
          </a:p>
          <a:p>
            <a:r>
              <a:rPr lang="en-GB" sz="1900" dirty="0"/>
              <a:t>●  </a:t>
            </a:r>
            <a:r>
              <a:rPr lang="en-GB" dirty="0"/>
              <a:t>understanding the requirements and the context in which the application is used </a:t>
            </a:r>
            <a:endParaRPr lang="en-GB" dirty="0">
              <a:effectLst/>
            </a:endParaRPr>
          </a:p>
          <a:p>
            <a:r>
              <a:rPr lang="en-GB" sz="1900" dirty="0"/>
              <a:t>●  </a:t>
            </a:r>
            <a:r>
              <a:rPr lang="en-GB" dirty="0"/>
              <a:t>ensuring that non-functional (warranty) requirements are included in the Definition of Done </a:t>
            </a:r>
            <a:endParaRPr lang="en-GB" dirty="0">
              <a:effectLst/>
            </a:endParaRPr>
          </a:p>
          <a:p>
            <a:r>
              <a:rPr lang="en-GB" sz="1900" dirty="0"/>
              <a:t>●  </a:t>
            </a:r>
            <a:r>
              <a:rPr lang="en-GB" dirty="0"/>
              <a:t>creating tests before coding </a:t>
            </a:r>
            <a:endParaRPr lang="en-GB" dirty="0">
              <a:effectLst/>
            </a:endParaRPr>
          </a:p>
          <a:p>
            <a:r>
              <a:rPr lang="en-GB" sz="1900" dirty="0"/>
              <a:t>●  </a:t>
            </a:r>
            <a:r>
              <a:rPr lang="en-GB" dirty="0"/>
              <a:t>effective version control of all application artefacts </a:t>
            </a:r>
            <a:endParaRPr lang="en-GB" dirty="0">
              <a:effectLst/>
            </a:endParaRPr>
          </a:p>
          <a:p>
            <a:r>
              <a:rPr lang="en-GB" sz="1900" dirty="0"/>
              <a:t>●  </a:t>
            </a:r>
            <a:r>
              <a:rPr lang="en-GB" dirty="0"/>
              <a:t>approaching the task of coding with a full appreciation of its tremendous difficulty and respecting the intrinsic limitations of the human mind</a:t>
            </a:r>
            <a:r>
              <a:rPr lang="en-GB" sz="800" dirty="0"/>
              <a:t> </a:t>
            </a:r>
            <a:endParaRPr lang="en-GB" dirty="0">
              <a:effectLst/>
            </a:endParaRPr>
          </a:p>
          <a:p>
            <a:r>
              <a:rPr lang="en-GB" sz="1900" dirty="0"/>
              <a:t>●  </a:t>
            </a:r>
            <a:r>
              <a:rPr lang="en-GB" dirty="0"/>
              <a:t>adhering to coding conventions </a:t>
            </a:r>
            <a:endParaRPr lang="en-GB" dirty="0">
              <a:effectLst/>
            </a:endParaRPr>
          </a:p>
          <a:p>
            <a:r>
              <a:rPr lang="en-GB" sz="1900" dirty="0"/>
              <a:t>●  </a:t>
            </a:r>
            <a:r>
              <a:rPr lang="en-GB" dirty="0"/>
              <a:t>peer review </a:t>
            </a:r>
            <a:endParaRPr lang="en-GB" dirty="0">
              <a:effectLst/>
            </a:endParaRPr>
          </a:p>
          <a:p>
            <a:r>
              <a:rPr lang="en-GB" sz="1900" dirty="0"/>
              <a:t>●  </a:t>
            </a:r>
            <a:r>
              <a:rPr lang="en-GB" dirty="0"/>
              <a:t>fast feedback from testing, for example by using automated testing, and taking remedial action quickly. </a:t>
            </a:r>
            <a:endParaRPr lang="en-GB" dirty="0">
              <a:effectLst/>
            </a:endParaRPr>
          </a:p>
          <a:p>
            <a:endParaRPr lang="en-GB" dirty="0"/>
          </a:p>
          <a:p>
            <a:r>
              <a:rPr lang="en-GB" dirty="0"/>
              <a:t>Software development and management is not the only practice involved. Realising this PSF also entails establishing the right requirements for the software (business analysis), testing whether the software complies with these requirements (service validation and testing), running the software on the production infrastructure (infrastructure and platform management), formulating problem reports (problem management), etc. The metrics must therefore be regarding in this broader context.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292</a:t>
            </a:fld>
            <a:endParaRPr lang="sv-SE" dirty="0"/>
          </a:p>
        </p:txBody>
      </p:sp>
    </p:spTree>
    <p:extLst>
      <p:ext uri="{BB962C8B-B14F-4D97-AF65-F5344CB8AC3E}">
        <p14:creationId xmlns:p14="http://schemas.microsoft.com/office/powerpoint/2010/main" val="4026861702"/>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defTabSz="473934">
              <a:defRPr/>
            </a:pPr>
            <a:r>
              <a:rPr lang="en-GB" b="1" dirty="0"/>
              <a:t>Practice guide: Availability management</a:t>
            </a:r>
          </a:p>
          <a:p>
            <a:endParaRPr lang="en-GB" b="1" dirty="0"/>
          </a:p>
          <a:p>
            <a:r>
              <a:rPr lang="en-GB" b="1" dirty="0"/>
              <a:t>2.1 PURPOSE AND DESCRIPTION </a:t>
            </a:r>
            <a:endParaRPr lang="en-GB" noProof="0" dirty="0"/>
          </a:p>
          <a:p>
            <a:r>
              <a:rPr lang="en-GB" dirty="0"/>
              <a:t>The purpose of the availability management practice is to ensure that services deliver the agreed levels of availability to meet the needs of the customers and the users. </a:t>
            </a:r>
            <a:endParaRPr lang="en-GB" noProof="0" dirty="0"/>
          </a:p>
          <a:p>
            <a:r>
              <a:rPr lang="en-GB" dirty="0"/>
              <a:t>Availability is defined as the ability of an IT service or other configuration item to perform its agreed function when required. </a:t>
            </a:r>
            <a:endParaRPr lang="en-GB" noProof="0" dirty="0"/>
          </a:p>
          <a:p>
            <a:endParaRPr lang="en-GB" dirty="0"/>
          </a:p>
          <a:p>
            <a:r>
              <a:rPr lang="en-GB" dirty="0"/>
              <a:t>The availability management practice ensures that the requirements for the availability of services and resources are understood and efficiently fulfilled, in accordance with the organization’s strategy and commitments. This is achieved by applying the practice throughout the lifecycle of the organization’s products and services, from ideation to operations. The availability management practice is extremely important during the planning and designing stage. Decisions made at this stage will affect the availability level and related constraints, as well as the ability of the organization to monitor and manage these aspects. </a:t>
            </a:r>
            <a:endParaRPr lang="en-GB" noProof="0" dirty="0"/>
          </a:p>
          <a:p>
            <a:endParaRPr lang="en-GB" dirty="0"/>
          </a:p>
          <a:p>
            <a:r>
              <a:rPr lang="en-GB" dirty="0"/>
              <a:t>Availability is an important characteristic of services from the consumers’ perspective, and therefore a topic for negotiation, agreement, monitoring, and reporting in a service relationship. These activities involve multiple practices (business analysis, relationship management, service design, service level management, measurement and reporting, and </a:t>
            </a:r>
          </a:p>
          <a:p>
            <a:r>
              <a:rPr lang="en-GB" dirty="0"/>
              <a:t>so on) in conjunction with availability management to ensure that the availability is sufficiently and consistently addressed.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293</a:t>
            </a:fld>
            <a:endParaRPr lang="sv-SE" dirty="0"/>
          </a:p>
        </p:txBody>
      </p:sp>
    </p:spTree>
    <p:extLst>
      <p:ext uri="{BB962C8B-B14F-4D97-AF65-F5344CB8AC3E}">
        <p14:creationId xmlns:p14="http://schemas.microsoft.com/office/powerpoint/2010/main" val="16416575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Availability management</a:t>
            </a:r>
          </a:p>
          <a:p>
            <a:endParaRPr lang="en-GB" b="1" dirty="0"/>
          </a:p>
          <a:p>
            <a:r>
              <a:rPr lang="en-GB" b="1" dirty="0"/>
              <a:t>2.1 PURPOSE AND DESCRIPTION (continued)</a:t>
            </a:r>
            <a:endParaRPr lang="en-GB" dirty="0"/>
          </a:p>
          <a:p>
            <a:r>
              <a:rPr lang="en-GB" dirty="0"/>
              <a:t>In theory, availability is simple to measure and understand; it depends on how frequently the service fails, and how quickly it recovers after a failure. These are often expressed as the mean time between failures (MTBF) and mean time to restore service (MTRS): </a:t>
            </a:r>
            <a:endParaRPr lang="en-GB" noProof="0" dirty="0"/>
          </a:p>
          <a:p>
            <a:endParaRPr lang="en-GB" dirty="0"/>
          </a:p>
          <a:p>
            <a:r>
              <a:rPr lang="en-GB" dirty="0"/>
              <a:t>MTBF measures how frequently the service fails. For example, a service with a MTBF of four weeks fails, on average, 13 times each year. </a:t>
            </a:r>
          </a:p>
          <a:p>
            <a:endParaRPr lang="en-GB" dirty="0"/>
          </a:p>
          <a:p>
            <a:r>
              <a:rPr lang="en-GB" dirty="0"/>
              <a:t>MTRS measures how quickly service is restored after a failure. For example, a service with a MTRS of four hours will, on average, fully recover from a failure in four hours. This does not mean that the service will always be restored in four hours, as MTRS is an average over many incidents. </a:t>
            </a:r>
          </a:p>
          <a:p>
            <a:endParaRPr lang="en-GB" dirty="0"/>
          </a:p>
          <a:p>
            <a:r>
              <a:rPr lang="en-GB" dirty="0"/>
              <a:t>In practice, however, multiple measurements and guidance is needed. The result depends on the service architecture, the importance of certain service components for the overall service availability, criteria of unavailability, service hours, and other parameters. Moreover, availability from the perspective of a user or a group of users can be different from the availability measured from the provider’s perspective and even the customer’s perspective. For example, a service unavailable to five out of 200 business users, is an interrupted service for those five users, but still meets the agreed availability targets. The availability management practice should ensure transparent, consistent, and practical understanding of availability, whether expected, agreed, designed, and actual, among all relevant parties. </a:t>
            </a:r>
          </a:p>
          <a:p>
            <a:endParaRPr lang="en-GB" dirty="0"/>
          </a:p>
          <a:p>
            <a:r>
              <a:rPr lang="en-GB" dirty="0"/>
              <a:t>Despite providing a service to thousands or even millions of people, the service provider does not usually have an agreement with the customer regarding service availability. However, an overall service availability is critical for the service provider. Such services are usually designed for high availability, where reliability (high MTBF) is balanced with fast recovery (very short MTRS). </a:t>
            </a:r>
          </a:p>
          <a:p>
            <a:endParaRPr lang="en-GB" dirty="0"/>
          </a:p>
          <a:p>
            <a:pPr defTabSz="473934">
              <a:defRPr/>
            </a:pPr>
            <a:r>
              <a:rPr lang="en-GB" dirty="0"/>
              <a:t>The availability management practice is closely connected with the service performance, capacity, continuity, and information security practices, and these listed practices are reciprocally connected with the availability management practice. These practices often address the same characteristics of configuration items and services, but focus on different aspects of quality. These practices can significantly benefit from sharing resources with all four dimensions of service management, however, in some cases clear separation of responsibilities is required, especially in externally regulated areas, such as in the service continuity and information security practices.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294</a:t>
            </a:fld>
            <a:endParaRPr lang="sv-SE" dirty="0"/>
          </a:p>
        </p:txBody>
      </p:sp>
    </p:spTree>
    <p:extLst>
      <p:ext uri="{BB962C8B-B14F-4D97-AF65-F5344CB8AC3E}">
        <p14:creationId xmlns:p14="http://schemas.microsoft.com/office/powerpoint/2010/main" val="99059247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Availability management</a:t>
            </a:r>
          </a:p>
          <a:p>
            <a:endParaRPr lang="en-GB" b="1" dirty="0"/>
          </a:p>
          <a:p>
            <a:r>
              <a:rPr lang="en-GB" b="1" dirty="0"/>
              <a:t>2.4 PRACTICE SUCCESS FACTORS </a:t>
            </a:r>
          </a:p>
          <a:p>
            <a:endParaRPr lang="en-GB" noProof="0" dirty="0"/>
          </a:p>
          <a:p>
            <a:r>
              <a:rPr lang="en-GB" dirty="0"/>
              <a:t>The practice includes the following PSFs: </a:t>
            </a:r>
            <a:endParaRPr lang="en-GB" noProof="0" dirty="0"/>
          </a:p>
          <a:p>
            <a:pPr marL="177725" indent="-177725">
              <a:buFont typeface="Arial" panose="020B0604020202020204" pitchFamily="34" charset="0"/>
              <a:buChar char="•"/>
            </a:pPr>
            <a:r>
              <a:rPr lang="en-GB" dirty="0"/>
              <a:t>identifying service availability requirements </a:t>
            </a:r>
          </a:p>
          <a:p>
            <a:pPr marL="177725" indent="-177725">
              <a:buFont typeface="Arial" panose="020B0604020202020204" pitchFamily="34" charset="0"/>
              <a:buChar char="•"/>
            </a:pPr>
            <a:r>
              <a:rPr lang="en-GB" dirty="0"/>
              <a:t>measuring, assessing, and reporting service availability </a:t>
            </a:r>
          </a:p>
          <a:p>
            <a:pPr marL="177725" indent="-177725">
              <a:buFont typeface="Arial" panose="020B0604020202020204" pitchFamily="34" charset="0"/>
              <a:buChar char="•"/>
            </a:pPr>
            <a:r>
              <a:rPr lang="en-GB" dirty="0"/>
              <a:t>treating service availability risks.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295</a:t>
            </a:fld>
            <a:endParaRPr lang="sv-SE" dirty="0"/>
          </a:p>
        </p:txBody>
      </p:sp>
    </p:spTree>
    <p:extLst>
      <p:ext uri="{BB962C8B-B14F-4D97-AF65-F5344CB8AC3E}">
        <p14:creationId xmlns:p14="http://schemas.microsoft.com/office/powerpoint/2010/main" val="3159860647"/>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defTabSz="473934">
              <a:defRPr/>
            </a:pPr>
            <a:r>
              <a:rPr lang="en-GB" b="1" dirty="0"/>
              <a:t>Practice guide: Availability management</a:t>
            </a:r>
          </a:p>
          <a:p>
            <a:endParaRPr lang="en-GB" b="1" dirty="0"/>
          </a:p>
          <a:p>
            <a:r>
              <a:rPr lang="en-GB" b="1" dirty="0"/>
              <a:t>2.4.1 Identifying service availability requirements </a:t>
            </a:r>
            <a:endParaRPr lang="en-GB" sz="900" dirty="0"/>
          </a:p>
          <a:p>
            <a:r>
              <a:rPr lang="en-GB" dirty="0"/>
              <a:t>The below questions need to be answered to identify the service availability requirements. </a:t>
            </a:r>
          </a:p>
          <a:p>
            <a:endParaRPr lang="en-GB" dirty="0"/>
          </a:p>
          <a:p>
            <a:r>
              <a:rPr lang="en-GB" dirty="0"/>
              <a:t>Firstly, the service provider must understand the customer’s requirements regarding service availability. The business analysis and service level management practices are normally used for communicating with customers, to understand their availability requirements for IT services and to negotiate the SLR (service level requirements). The availability management practice provides important support and input to both SLM, business analysis, and service design. Yet, meeting the availability requirements is a balance between cost and quality. This is where availability management can play a key role in optimizing the availability of a service design to meet increasing availability demands yet deferring an increase in costs. </a:t>
            </a:r>
          </a:p>
          <a:p>
            <a:endParaRPr lang="en-GB" dirty="0"/>
          </a:p>
          <a:p>
            <a:r>
              <a:rPr lang="en-GB" dirty="0"/>
              <a:t>The service provider must determine the availability criteria. The difference between availability and unavailability can be unclear, unless it is clearly defined. Consider the </a:t>
            </a:r>
          </a:p>
          <a:p>
            <a:r>
              <a:rPr lang="en-GB" dirty="0"/>
              <a:t>following factors when determining the service availability criteria: </a:t>
            </a:r>
          </a:p>
          <a:p>
            <a:endParaRPr lang="en-GB" dirty="0"/>
          </a:p>
          <a:p>
            <a:r>
              <a:rPr lang="en-GB" dirty="0"/>
              <a:t>Service actions/functionality/vital business functions, where service unavailability is generally defined as the outage of critical functions. </a:t>
            </a:r>
          </a:p>
          <a:p>
            <a:endParaRPr lang="en-GB" dirty="0"/>
          </a:p>
          <a:p>
            <a:r>
              <a:rPr lang="en-GB" dirty="0"/>
              <a:t>Acceptable delays in executing service actions that should not be defined as a service unavailability. </a:t>
            </a:r>
          </a:p>
          <a:p>
            <a:endParaRPr lang="en-GB" dirty="0"/>
          </a:p>
          <a:p>
            <a:r>
              <a:rPr lang="en-GB" dirty="0"/>
              <a:t>Scale factor, which is where service unavailability is generally defined as major incidents experienced by a significant number of users, not individual incidents. </a:t>
            </a:r>
          </a:p>
          <a:p>
            <a:r>
              <a:rPr lang="en-GB" dirty="0"/>
              <a:t>It is important to choose the correct availability metrics to reflect how a service outage may affect the service provider and the customers. </a:t>
            </a:r>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296</a:t>
            </a:fld>
            <a:endParaRPr lang="sv-SE" dirty="0"/>
          </a:p>
        </p:txBody>
      </p:sp>
    </p:spTree>
    <p:extLst>
      <p:ext uri="{BB962C8B-B14F-4D97-AF65-F5344CB8AC3E}">
        <p14:creationId xmlns:p14="http://schemas.microsoft.com/office/powerpoint/2010/main" val="3562233554"/>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Availability management</a:t>
            </a:r>
          </a:p>
          <a:p>
            <a:endParaRPr lang="en-GB" b="1" dirty="0"/>
          </a:p>
          <a:p>
            <a:r>
              <a:rPr lang="en-GB" b="1" dirty="0"/>
              <a:t>2.4.2 Measuring, assessing and reporting service availability </a:t>
            </a:r>
            <a:endParaRPr lang="en-GB" sz="900" dirty="0"/>
          </a:p>
          <a:p>
            <a:r>
              <a:rPr lang="en-GB" dirty="0"/>
              <a:t>Availability is one of the most essential indicators of service quality. Thus it is important that the service provider can correctly measure, assess, and report availability . It is widely accepted practice to report availability in terms of percentage availability, which can be calculated using a simple formula based on uptime and downtime. Although it can be suitable for many trivial cases (especially in ‘resource provision’ types of services), it does not consider the business impact of complex service disruptions. </a:t>
            </a:r>
          </a:p>
          <a:p>
            <a:endParaRPr lang="en-GB" dirty="0"/>
          </a:p>
          <a:p>
            <a:r>
              <a:rPr lang="en-GB" dirty="0"/>
              <a:t>So, it is important to consider various methods of measuring, assessing, and reporting availability, including, but not limited to the following metrics: </a:t>
            </a:r>
          </a:p>
          <a:p>
            <a:pPr marL="651659" lvl="1" indent="-177725">
              <a:buFont typeface="Arial" panose="020B0604020202020204" pitchFamily="34" charset="0"/>
              <a:buChar char="•"/>
            </a:pPr>
            <a:r>
              <a:rPr lang="en-GB" dirty="0"/>
              <a:t>mean time between failures (MTBF) </a:t>
            </a:r>
          </a:p>
          <a:p>
            <a:pPr marL="651659" lvl="1" indent="-177725">
              <a:buFont typeface="Arial" panose="020B0604020202020204" pitchFamily="34" charset="0"/>
              <a:buChar char="•"/>
            </a:pPr>
            <a:r>
              <a:rPr lang="en-GB" dirty="0"/>
              <a:t>minimum time between failures </a:t>
            </a:r>
          </a:p>
          <a:p>
            <a:pPr marL="651659" lvl="1" indent="-177725">
              <a:buFont typeface="Arial" panose="020B0604020202020204" pitchFamily="34" charset="0"/>
              <a:buChar char="•"/>
            </a:pPr>
            <a:r>
              <a:rPr lang="en-GB" dirty="0"/>
              <a:t>number of service disruptions </a:t>
            </a:r>
            <a:endParaRPr lang="en-GB" noProof="0" dirty="0"/>
          </a:p>
          <a:p>
            <a:pPr marL="651659" lvl="1" indent="-177725">
              <a:buFont typeface="Arial" panose="020B0604020202020204" pitchFamily="34" charset="0"/>
              <a:buChar char="•"/>
            </a:pPr>
            <a:r>
              <a:rPr lang="en-GB" dirty="0"/>
              <a:t>total downtime over the period </a:t>
            </a:r>
          </a:p>
          <a:p>
            <a:pPr marL="651659" lvl="1" indent="-177725">
              <a:buFont typeface="Arial" panose="020B0604020202020204" pitchFamily="34" charset="0"/>
              <a:buChar char="•"/>
            </a:pPr>
            <a:r>
              <a:rPr lang="en-GB" dirty="0"/>
              <a:t>maximum downtime</a:t>
            </a:r>
            <a:br>
              <a:rPr lang="en-GB" dirty="0"/>
            </a:br>
            <a:r>
              <a:rPr lang="en-GB" dirty="0"/>
              <a:t>mean time to restore service (MTRS) </a:t>
            </a:r>
          </a:p>
          <a:p>
            <a:pPr marL="651659" lvl="1" indent="-177725">
              <a:buFont typeface="Arial" panose="020B0604020202020204" pitchFamily="34" charset="0"/>
              <a:buChar char="•"/>
            </a:pPr>
            <a:endParaRPr lang="en-GB" dirty="0"/>
          </a:p>
          <a:p>
            <a:r>
              <a:rPr lang="en-GB" dirty="0"/>
              <a:t>A suitable set of service metrics should reflect the business impact of service disruptions, rather than the technical availability of the service components. </a:t>
            </a:r>
            <a:endParaRPr lang="en-GB" noProof="0" dirty="0"/>
          </a:p>
          <a:p>
            <a:endParaRPr lang="en-GB" dirty="0"/>
          </a:p>
          <a:p>
            <a:r>
              <a:rPr lang="en-GB" dirty="0"/>
              <a:t>An important objective of the availability management practice is to design and ensure availability monitoring and to translate monitoring data into service availability information. Incident records seem to be an obvious source of service disruptions. However, it is often difficult to obtain reliable availability data from incident records, especially for user-reported incidents, and to align it with the agreed service availability metrics. </a:t>
            </a:r>
            <a:endParaRPr lang="en-GB" noProof="0" dirty="0"/>
          </a:p>
          <a:p>
            <a:endParaRPr lang="en-GB" dirty="0"/>
          </a:p>
          <a:p>
            <a:r>
              <a:rPr lang="en-GB" dirty="0"/>
              <a:t>A more reliable source of availability data is infrastructure monitoring tools. However, although it works well for the measurement of a resource provision type of service, it is almost impossible to correctly measure the availability of services that enable business operations based on the infrastructure monitoring data. This is where tools such as real user monitoring, business transaction monitoring, and so on can be involved.</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297</a:t>
            </a:fld>
            <a:endParaRPr lang="sv-SE" dirty="0"/>
          </a:p>
        </p:txBody>
      </p:sp>
    </p:spTree>
    <p:extLst>
      <p:ext uri="{BB962C8B-B14F-4D97-AF65-F5344CB8AC3E}">
        <p14:creationId xmlns:p14="http://schemas.microsoft.com/office/powerpoint/2010/main" val="539083586"/>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Practice guide: Availability management</a:t>
            </a:r>
          </a:p>
          <a:p>
            <a:endParaRPr lang="en-GB" b="1" dirty="0"/>
          </a:p>
          <a:p>
            <a:r>
              <a:rPr lang="en-GB" b="1" dirty="0"/>
              <a:t>2.4.3 Treating service availability risks </a:t>
            </a:r>
            <a:endParaRPr lang="en-GB" noProof="0" dirty="0"/>
          </a:p>
          <a:p>
            <a:r>
              <a:rPr lang="en-GB" dirty="0"/>
              <a:t>The availability management practice is not only about planning and monitoring availability. This practice includes the definition and management of controls to manage a wide range of risks that may impact the availability of services. In these events it is used in conjunction with the risk management practice and other risk focused practices, such as capacity and performance management, service continuity management, information security management practices. Agreed availability controls are implemented through service design, software development and management, and infrastructure and platform management practices.</a:t>
            </a:r>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298</a:t>
            </a:fld>
            <a:endParaRPr lang="sv-SE" dirty="0"/>
          </a:p>
        </p:txBody>
      </p:sp>
    </p:spTree>
    <p:extLst>
      <p:ext uri="{BB962C8B-B14F-4D97-AF65-F5344CB8AC3E}">
        <p14:creationId xmlns:p14="http://schemas.microsoft.com/office/powerpoint/2010/main" val="3076511246"/>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defTabSz="473934">
              <a:defRPr/>
            </a:pPr>
            <a:r>
              <a:rPr lang="en-GB" b="1" dirty="0"/>
              <a:t>Practice guide: Capacity and performance management</a:t>
            </a:r>
          </a:p>
          <a:p>
            <a:endParaRPr lang="en-GB" b="1" dirty="0"/>
          </a:p>
          <a:p>
            <a:r>
              <a:rPr lang="en-GB" b="1" dirty="0"/>
              <a:t>2.1 PURPOSE AND DESCRIPTION </a:t>
            </a:r>
            <a:endParaRPr lang="en-GB" dirty="0"/>
          </a:p>
          <a:p>
            <a:endParaRPr lang="en-GB" dirty="0"/>
          </a:p>
          <a:p>
            <a:r>
              <a:rPr lang="en-GB" b="1" dirty="0"/>
              <a:t>Key message </a:t>
            </a:r>
            <a:endParaRPr lang="en-GB" b="1" noProof="0" dirty="0">
              <a:effectLst/>
            </a:endParaRPr>
          </a:p>
          <a:p>
            <a:r>
              <a:rPr lang="en-GB" dirty="0"/>
              <a:t>The purpose of the capacity and performance management practice is to ensure that services achieve the agreed and expected levels of performance and satisfy current and future demand in a cost-effective way. </a:t>
            </a:r>
            <a:endParaRPr lang="en-GB" noProof="0" dirty="0">
              <a:effectLst/>
            </a:endParaRPr>
          </a:p>
          <a:p>
            <a:endParaRPr lang="en-GB" noProof="0" dirty="0"/>
          </a:p>
          <a:p>
            <a:r>
              <a:rPr lang="en-GB" dirty="0"/>
              <a:t>Performance is a measure of what is achieved or delivered by a system, person, team, practice, or service. Service performance is usually associated with the rate of service transactions and the time needed to fulfil service transactions at a given level of demand. Service performance depends on service capacity: the maximum throughput that a configuration item (CI) or service can deliver. The specific metrics that are used will depend on the technology and business nature of the service or CI. </a:t>
            </a:r>
            <a:endParaRPr lang="en-GB" noProof="0" dirty="0"/>
          </a:p>
          <a:p>
            <a:endParaRPr lang="en-GB" dirty="0"/>
          </a:p>
          <a:p>
            <a:r>
              <a:rPr lang="en-GB" dirty="0"/>
              <a:t>The capacity and performance management practice usually covers service performance and the performance of the resources which support services, such as infrastructure, applications, and third-party services. In many organizations, this practice also covers the capacity and performance of staff, especially when people are directly involved in service transactions. </a:t>
            </a:r>
            <a:endParaRPr lang="en-GB" noProof="0" dirty="0"/>
          </a:p>
          <a:p>
            <a:endParaRPr lang="en-GB" dirty="0"/>
          </a:p>
          <a:p>
            <a:r>
              <a:rPr lang="en-GB" dirty="0"/>
              <a:t>This practice ensures that the requirements for the capacity and performance of services and resources are understood and fulfilled efficiently, in line with the organization’s strategy and commitments. To achieve this, the practice is applied throughout the lifecycle of the organization’s products and services, from ideation to operations. This practice is extremely important when products and services are planned and designed, as decisions made at these stages will affect performance-level and other constraints, as well as the organization’s ability to monitor and manage these aspects. </a:t>
            </a:r>
            <a:endParaRPr lang="en-GB" noProof="0" dirty="0"/>
          </a:p>
          <a:p>
            <a:endParaRPr lang="en-GB" dirty="0"/>
          </a:p>
          <a:p>
            <a:r>
              <a:rPr lang="en-GB" dirty="0"/>
              <a:t>For consumers, performance is an important service characteristic, and therefore it is a topic for negotiation, agreement, monitoring, and reporting. These activities involve multiple practices (business analysis, relationship management, service design, service level management, measurement and reporting, and so on.). The capacity and performance management practice is used in conjunction with these to ensure that capacity and performance are sufficiently and consistently addressed. </a:t>
            </a:r>
            <a:endParaRPr lang="en-GB" noProof="0" dirty="0"/>
          </a:p>
          <a:p>
            <a:endParaRPr lang="en-GB" dirty="0"/>
          </a:p>
          <a:p>
            <a:r>
              <a:rPr lang="en-GB" dirty="0"/>
              <a:t>Service performance is a complex characteristic. Analysing service performance is only possible with multiple measurements and agreements about how those measurements should be understood. Agreements should depend on the service architecture, importance of certain transactions and supporting components, quality criteria, and other parameters. Moreover, performance from the perspective of a user or a group of users can be different from the performance measured from the provider’s or customer’s perspectives. For example, service transaction delays that are experienced by 2.5% of users will be perceived by the 2.5% as poor performance, but the agreed performance targets may still be being met. The capacity and performance management practice should ensure a transparent, consistent, and practical understanding of performance and capacity (expected, agreed, designed, and actual) among all relevant parties. </a:t>
            </a:r>
            <a:endParaRPr lang="en-GB" noProof="0" dirty="0"/>
          </a:p>
          <a:p>
            <a:endParaRPr lang="en-GB" dirty="0"/>
          </a:p>
          <a:p>
            <a:r>
              <a:rPr lang="en-GB" dirty="0"/>
              <a:t>When services are provided to thousands or millions of people, there is usually no single generic agreement on the service performance with customers. However, overall service performance is critical for the service provider. </a:t>
            </a:r>
            <a:endParaRPr lang="en-GB" noProof="0" dirty="0"/>
          </a:p>
          <a:p>
            <a:endParaRPr lang="en-GB" dirty="0"/>
          </a:p>
          <a:p>
            <a:r>
              <a:rPr lang="en-GB" dirty="0"/>
              <a:t>Capacity and performance are closely connected to service availability, continuity, information security, and the respective practices. They often address the same characteristics of CIs and services, but with a focus on different aspects of their quality. These practices can significantly benefit from sharing resources across all four dimensions of service management. However, in some cases, a clear separation of responsibilities is required, especially in externally regulated areas, such as service continuity and information security. </a:t>
            </a:r>
            <a:endParaRPr lang="en-GB" noProof="0"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299</a:t>
            </a:fld>
            <a:endParaRPr lang="sv-SE" dirty="0"/>
          </a:p>
        </p:txBody>
      </p:sp>
    </p:spTree>
    <p:extLst>
      <p:ext uri="{BB962C8B-B14F-4D97-AF65-F5344CB8AC3E}">
        <p14:creationId xmlns:p14="http://schemas.microsoft.com/office/powerpoint/2010/main" val="352412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9" name="Rectangle 3"/>
          <p:cNvSpPr>
            <a:spLocks noGrp="1" noChangeArrowheads="1"/>
          </p:cNvSpPr>
          <p:nvPr>
            <p:ph type="body" idx="1"/>
          </p:nvPr>
        </p:nvSpPr>
        <p:spPr/>
        <p:txBody>
          <a:bodyPr>
            <a:normAutofit/>
          </a:bodyPr>
          <a:lstStyle/>
          <a:p>
            <a:endParaRPr lang="en-GB" dirty="0"/>
          </a:p>
        </p:txBody>
      </p:sp>
      <p:sp>
        <p:nvSpPr>
          <p:cNvPr id="5" name="Slide Image Placeholder 4"/>
          <p:cNvSpPr>
            <a:spLocks noGrp="1" noRot="1" noChangeAspect="1"/>
          </p:cNvSpPr>
          <p:nvPr>
            <p:ph type="sldImg"/>
          </p:nvPr>
        </p:nvSpPr>
        <p:spPr>
          <a:xfrm>
            <a:off x="106363" y="750888"/>
            <a:ext cx="6851650" cy="3854450"/>
          </a:xfrm>
        </p:spPr>
      </p:sp>
      <p:sp>
        <p:nvSpPr>
          <p:cNvPr id="10" name="Platshållare för bildnummer 9"/>
          <p:cNvSpPr>
            <a:spLocks noGrp="1"/>
          </p:cNvSpPr>
          <p:nvPr>
            <p:ph type="sldNum" sz="quarter" idx="15"/>
          </p:nvPr>
        </p:nvSpPr>
        <p:spPr/>
        <p:txBody>
          <a:bodyPr/>
          <a:lstStyle/>
          <a:p>
            <a:fld id="{4A5E2E9C-985B-ED43-93CA-4AED5E18B922}" type="slidenum">
              <a:rPr lang="en-US" smtClean="0"/>
              <a:pPr/>
              <a:t>3</a:t>
            </a:fld>
            <a:endParaRPr lang="en-US" dirty="0"/>
          </a:p>
        </p:txBody>
      </p:sp>
    </p:spTree>
    <p:extLst>
      <p:ext uri="{BB962C8B-B14F-4D97-AF65-F5344CB8AC3E}">
        <p14:creationId xmlns:p14="http://schemas.microsoft.com/office/powerpoint/2010/main" val="3828712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Structural overview of the HVIT course</a:t>
            </a:r>
            <a:endParaRPr lang="en-GB" b="0" noProof="0" dirty="0"/>
          </a:p>
          <a:p>
            <a:r>
              <a:rPr lang="en-GB" b="0" noProof="0" dirty="0"/>
              <a:t>It will be structured around three main areas that can be seen as ways of organizing, thinking and working in a HVIT environment.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a:t>
            </a:fld>
            <a:endParaRPr lang="sv-SE" dirty="0"/>
          </a:p>
        </p:txBody>
      </p:sp>
    </p:spTree>
    <p:extLst>
      <p:ext uri="{BB962C8B-B14F-4D97-AF65-F5344CB8AC3E}">
        <p14:creationId xmlns:p14="http://schemas.microsoft.com/office/powerpoint/2010/main" val="1518150974"/>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Capacity and performance management</a:t>
            </a:r>
          </a:p>
          <a:p>
            <a:endParaRPr lang="en-GB" b="1" dirty="0"/>
          </a:p>
          <a:p>
            <a:pPr defTabSz="473934">
              <a:defRPr/>
            </a:pPr>
            <a:r>
              <a:rPr lang="en-GB" b="1" dirty="0"/>
              <a:t>2.4 PRACTICE SUCCESS FACTORS </a:t>
            </a:r>
            <a:endParaRPr lang="en-GB" noProof="0" dirty="0"/>
          </a:p>
          <a:p>
            <a:endParaRPr lang="en-GB" dirty="0"/>
          </a:p>
          <a:p>
            <a:r>
              <a:rPr lang="en-GB" dirty="0"/>
              <a:t>The capacity and performance management practice includes the following PSFs: </a:t>
            </a:r>
            <a:endParaRPr lang="en-GB" noProof="0" dirty="0"/>
          </a:p>
          <a:p>
            <a:pPr marL="177725" indent="-177725">
              <a:buFont typeface="Arial" panose="020B0604020202020204" pitchFamily="34" charset="0"/>
              <a:buChar char="•"/>
            </a:pPr>
            <a:r>
              <a:rPr lang="en-GB" dirty="0"/>
              <a:t>identifying service performance and capacity requirements</a:t>
            </a:r>
          </a:p>
          <a:p>
            <a:pPr marL="177725" indent="-177725">
              <a:buFont typeface="Arial" panose="020B0604020202020204" pitchFamily="34" charset="0"/>
              <a:buChar char="•"/>
            </a:pPr>
            <a:r>
              <a:rPr lang="en-GB" dirty="0"/>
              <a:t>measuring, assessing, and reporting service performance and capacity </a:t>
            </a:r>
          </a:p>
          <a:p>
            <a:pPr marL="177725" indent="-177725">
              <a:buFont typeface="Arial" panose="020B0604020202020204" pitchFamily="34" charset="0"/>
              <a:buChar char="•"/>
            </a:pPr>
            <a:r>
              <a:rPr lang="en-GB" dirty="0"/>
              <a:t>treating service performance and capacity risks.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300</a:t>
            </a:fld>
            <a:endParaRPr lang="sv-SE" dirty="0"/>
          </a:p>
        </p:txBody>
      </p:sp>
    </p:spTree>
    <p:extLst>
      <p:ext uri="{BB962C8B-B14F-4D97-AF65-F5344CB8AC3E}">
        <p14:creationId xmlns:p14="http://schemas.microsoft.com/office/powerpoint/2010/main" val="2934967975"/>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defTabSz="473934">
              <a:defRPr/>
            </a:pPr>
            <a:r>
              <a:rPr lang="en-GB" b="1" dirty="0"/>
              <a:t>Practice guide: Capacity and performance management</a:t>
            </a:r>
          </a:p>
          <a:p>
            <a:endParaRPr lang="en-GB" b="1" dirty="0"/>
          </a:p>
          <a:p>
            <a:r>
              <a:rPr lang="en-GB" b="1" dirty="0"/>
              <a:t>2.4.1 Identifying service performance and capacity requirements </a:t>
            </a:r>
            <a:endParaRPr lang="en-GB" noProof="0" dirty="0"/>
          </a:p>
          <a:p>
            <a:r>
              <a:rPr lang="en-GB" dirty="0"/>
              <a:t>Identifying service performance and capacity requirements include: </a:t>
            </a:r>
          </a:p>
          <a:p>
            <a:endParaRPr lang="en-GB" noProof="0" dirty="0"/>
          </a:p>
          <a:p>
            <a:r>
              <a:rPr lang="en-GB" dirty="0"/>
              <a:t>●  </a:t>
            </a:r>
            <a:r>
              <a:rPr lang="en-GB" b="1" dirty="0"/>
              <a:t>Understanding customer requirements for service performance </a:t>
            </a:r>
            <a:r>
              <a:rPr lang="en-GB" dirty="0"/>
              <a:t>The business analysis and service level management practices are normally used to communicate with customers in order to understand their performance and capacity requirements for IT services and negotiate the service level requirements (SLRs). The capacity and performance management practice supports and inputs into the service level management, business analysis, and service design practices. Capacity and performance management can be crucial for optimizing a service design to meet increasing capacity demands while deferring an increase in costs. </a:t>
            </a:r>
            <a:endParaRPr lang="en-GB" noProof="0" dirty="0">
              <a:effectLst/>
            </a:endParaRPr>
          </a:p>
          <a:p>
            <a:r>
              <a:rPr lang="en-GB" dirty="0"/>
              <a:t>●  </a:t>
            </a:r>
            <a:r>
              <a:rPr lang="en-GB" b="1" dirty="0"/>
              <a:t>Determining performance and capacity criteria </a:t>
            </a:r>
            <a:r>
              <a:rPr lang="en-GB" dirty="0"/>
              <a:t>The line between high and low performance should be clearly defined. The following factors should be considered when determining service performance criteria: </a:t>
            </a:r>
          </a:p>
          <a:p>
            <a:endParaRPr lang="en-GB" noProof="0" dirty="0">
              <a:effectLst/>
            </a:endParaRPr>
          </a:p>
          <a:p>
            <a:pPr marL="177725" indent="-177725">
              <a:buFont typeface="Arial" panose="020B0604020202020204" pitchFamily="34" charset="0"/>
              <a:buChar char="•"/>
            </a:pPr>
            <a:r>
              <a:rPr lang="en-GB" dirty="0"/>
              <a:t>critical service actions/functionality/vital business functions</a:t>
            </a:r>
          </a:p>
          <a:p>
            <a:pPr marL="177725" indent="-177725">
              <a:buFont typeface="Arial" panose="020B0604020202020204" pitchFamily="34" charset="0"/>
              <a:buChar char="•"/>
            </a:pPr>
            <a:r>
              <a:rPr lang="en-GB" dirty="0"/>
              <a:t>acceptable delays in executing service transactions, which should not be counted as service degradation, and unacceptable degradation, which should be treated as unavailability </a:t>
            </a:r>
          </a:p>
          <a:p>
            <a:pPr marL="177725" indent="-177725">
              <a:buFont typeface="Arial" panose="020B0604020202020204" pitchFamily="34" charset="0"/>
              <a:buChar char="•"/>
            </a:pPr>
            <a:r>
              <a:rPr lang="en-GB" dirty="0"/>
              <a:t>scale factor: service performance degradation generally means that delays are experienced by significant numbers of users, not individuals. </a:t>
            </a:r>
            <a:endParaRPr lang="en-GB" noProof="0" dirty="0"/>
          </a:p>
          <a:p>
            <a:endParaRPr lang="en-GB" dirty="0"/>
          </a:p>
          <a:p>
            <a:r>
              <a:rPr lang="en-GB" dirty="0"/>
              <a:t>Choosing the right set of performance and capacity metrics which reflect how service degradation might affect the service provider and customers.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301</a:t>
            </a:fld>
            <a:endParaRPr lang="sv-SE" dirty="0"/>
          </a:p>
        </p:txBody>
      </p:sp>
    </p:spTree>
    <p:extLst>
      <p:ext uri="{BB962C8B-B14F-4D97-AF65-F5344CB8AC3E}">
        <p14:creationId xmlns:p14="http://schemas.microsoft.com/office/powerpoint/2010/main" val="5311748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defTabSz="473934">
              <a:defRPr/>
            </a:pPr>
            <a:r>
              <a:rPr lang="en-GB" b="1" dirty="0"/>
              <a:t>Practice guide: Capacity and performance management</a:t>
            </a:r>
          </a:p>
          <a:p>
            <a:endParaRPr lang="en-GB" b="1" dirty="0"/>
          </a:p>
          <a:p>
            <a:r>
              <a:rPr lang="en-GB" b="1" dirty="0"/>
              <a:t>2.4.2 Measuring, assessing, and reporting service performance and capacity </a:t>
            </a:r>
            <a:endParaRPr lang="en-GB" noProof="0" dirty="0"/>
          </a:p>
          <a:p>
            <a:r>
              <a:rPr lang="en-GB" dirty="0"/>
              <a:t>Performance is one of the most essential indicators of service quality, so it is important that the service provider can measure, assess, and report performance. It is widely accepted practice to report performance in terms of the number of transactions per timeframe and by the lead time of a service transaction. This practice is often suitable, but it is important to ensure that the measurements are understandable from the users’ perspective, not only from the technical perspective. For more on defining meaningful metrics for services, readers should refer to the service level management practice. </a:t>
            </a:r>
            <a:endParaRPr lang="en-GB" noProof="0" dirty="0"/>
          </a:p>
          <a:p>
            <a:endParaRPr lang="en-GB" dirty="0"/>
          </a:p>
          <a:p>
            <a:r>
              <a:rPr lang="en-GB" dirty="0"/>
              <a:t>When defining suitable measurements, reflecting the business impact of service degradation, rather than the technical performance of service components, is crucial. </a:t>
            </a:r>
            <a:endParaRPr lang="en-GB" noProof="0" dirty="0"/>
          </a:p>
          <a:p>
            <a:endParaRPr lang="en-GB" dirty="0"/>
          </a:p>
          <a:p>
            <a:r>
              <a:rPr lang="en-GB" dirty="0"/>
              <a:t>One of the most important objectives of the capacity and performance management practice is to design and ensure sufficient capacity and performance monitoring and to translate monitoring data to service performance information. </a:t>
            </a:r>
            <a:endParaRPr lang="en-GB" noProof="0" dirty="0"/>
          </a:p>
          <a:p>
            <a:r>
              <a:rPr lang="en-GB" dirty="0"/>
              <a:t>Incident records can be sources of service disruptions data. However, it is often difficult to obtain reliable performance and capacity data based on these, especially for user-reported incidents, and to align it with the agreed service performance metrics. </a:t>
            </a:r>
            <a:endParaRPr lang="en-GB" noProof="0" dirty="0"/>
          </a:p>
          <a:p>
            <a:endParaRPr lang="en-GB" dirty="0"/>
          </a:p>
          <a:p>
            <a:r>
              <a:rPr lang="en-GB" dirty="0"/>
              <a:t>More reliable sources of performance and capacity data are infrastructure monitoring tools. However, although they work well for the measurement of ‘resource provision’ services, it is almost impossible to correctly measure the performance of service transactions based solely on the infrastructure monitoring data. Tools such as Real User Monitoring and Business Transaction Monitoring can help to overcome this issue. </a:t>
            </a:r>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302</a:t>
            </a:fld>
            <a:endParaRPr lang="sv-SE" dirty="0"/>
          </a:p>
        </p:txBody>
      </p:sp>
    </p:spTree>
    <p:extLst>
      <p:ext uri="{BB962C8B-B14F-4D97-AF65-F5344CB8AC3E}">
        <p14:creationId xmlns:p14="http://schemas.microsoft.com/office/powerpoint/2010/main" val="13294455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Practice guide: Capacity and performance management</a:t>
            </a:r>
          </a:p>
          <a:p>
            <a:endParaRPr lang="en-GB" b="1" dirty="0"/>
          </a:p>
          <a:p>
            <a:r>
              <a:rPr lang="en-GB" b="1" dirty="0"/>
              <a:t>2.4.3 Treating service performance and capacity risks </a:t>
            </a:r>
            <a:endParaRPr lang="en-GB" noProof="0" dirty="0"/>
          </a:p>
          <a:p>
            <a:r>
              <a:rPr lang="en-GB" dirty="0"/>
              <a:t>Capacity and performance management is not only about planning and monitoring capacity and performance. This practice includes the definition and management of controls to manage a wide range of risks that might impact the capacity and performance of services. For this, it is used in conjunction with the risk management and other risk-focused practices, such as the availability management, service continuity management, and information security management practices. Agreed performance controls are implemented through the service design, software development and management, and infrastructure and platform management practices.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303</a:t>
            </a:fld>
            <a:endParaRPr lang="sv-SE" dirty="0"/>
          </a:p>
        </p:txBody>
      </p:sp>
    </p:spTree>
    <p:extLst>
      <p:ext uri="{BB962C8B-B14F-4D97-AF65-F5344CB8AC3E}">
        <p14:creationId xmlns:p14="http://schemas.microsoft.com/office/powerpoint/2010/main" val="410090553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defTabSz="473934">
              <a:defRPr/>
            </a:pPr>
            <a:r>
              <a:rPr lang="en-GB" b="1" dirty="0"/>
              <a:t>Practice guide: Monitoring and event management</a:t>
            </a:r>
          </a:p>
          <a:p>
            <a:endParaRPr lang="en-GB" b="1" dirty="0"/>
          </a:p>
          <a:p>
            <a:r>
              <a:rPr lang="en-GB" b="1" dirty="0"/>
              <a:t>2.1 PURPOSE AND DESCRIPTION </a:t>
            </a:r>
            <a:endParaRPr lang="en-GB" noProof="0" dirty="0"/>
          </a:p>
          <a:p>
            <a:r>
              <a:rPr lang="en-GB" dirty="0"/>
              <a:t>The purpose of the monitoring and event management practice is to systematically observe services and service components, and record and report selected changes of state identified as events. This practice identifies and prioritizes infrastructure, services, business processes, and information security events, and establishes the appropriate response to those events, including responding to conditions that could lead to potential faults or incidents. </a:t>
            </a:r>
            <a:endParaRPr lang="en-GB" noProof="0" dirty="0"/>
          </a:p>
          <a:p>
            <a:pPr defTabSz="473934">
              <a:defRPr/>
            </a:pPr>
            <a:endParaRPr lang="en-GB" b="1" dirty="0"/>
          </a:p>
          <a:p>
            <a:pPr defTabSz="473934">
              <a:defRPr/>
            </a:pPr>
            <a:r>
              <a:rPr lang="en-GB" b="1" dirty="0"/>
              <a:t>Event: </a:t>
            </a:r>
            <a:r>
              <a:rPr lang="en-GB" dirty="0"/>
              <a:t>Any change of state that has significance for the management of a service or other configuration item (CI). </a:t>
            </a:r>
            <a:endParaRPr lang="en-GB" noProof="0" dirty="0"/>
          </a:p>
          <a:p>
            <a:endParaRPr lang="en-GB" noProof="0" dirty="0"/>
          </a:p>
          <a:p>
            <a:r>
              <a:rPr lang="en-GB" dirty="0"/>
              <a:t>Monitoring and event management is used to manage events throughout their lifecycle to understand and optimize their impact on the organization and its services. Monitoring and event management includes identification and categorization, or analysis, of events related to all levels of infrastructure and to service interactions between the organization and its service consumers. </a:t>
            </a:r>
          </a:p>
          <a:p>
            <a:r>
              <a:rPr lang="en-GB" dirty="0"/>
              <a:t>Monitoring and event management ensures appropriate and timely response to those events. </a:t>
            </a:r>
            <a:endParaRPr lang="en-GB" noProof="0" dirty="0"/>
          </a:p>
          <a:p>
            <a:endParaRPr lang="en-GB" dirty="0"/>
          </a:p>
          <a:p>
            <a:r>
              <a:rPr lang="en-GB" dirty="0"/>
              <a:t>The monitoring part of the practice focuses on services and configuration items (CIs) to detect conditions of potential significance, track and record the state of servicers and CIs and provide this information to relevant parties. </a:t>
            </a:r>
            <a:endParaRPr lang="en-GB" noProof="0" dirty="0"/>
          </a:p>
          <a:p>
            <a:endParaRPr lang="en-GB" dirty="0"/>
          </a:p>
          <a:p>
            <a:r>
              <a:rPr lang="en-GB" dirty="0"/>
              <a:t>The event management part of the practice focuses on those monitored changes of state defined by the organization as an event, determining their significance, and identifying and initiating the correct response to them. Information about events is also recorded, stored and provided to relevant parties. </a:t>
            </a:r>
            <a:endParaRPr lang="en-GB" noProof="0" dirty="0"/>
          </a:p>
          <a:p>
            <a:endParaRPr lang="en-GB" dirty="0"/>
          </a:p>
          <a:p>
            <a:r>
              <a:rPr lang="en-GB" dirty="0"/>
              <a:t>Monitoring and event management data and information are an important input to many practices, including: </a:t>
            </a:r>
            <a:endParaRPr lang="en-GB" noProof="0" dirty="0"/>
          </a:p>
          <a:p>
            <a:endParaRPr lang="en-GB" dirty="0"/>
          </a:p>
          <a:p>
            <a:r>
              <a:rPr lang="en-GB" dirty="0"/>
              <a:t>● Incident management</a:t>
            </a:r>
            <a:br>
              <a:rPr lang="en-GB" dirty="0"/>
            </a:br>
            <a:r>
              <a:rPr lang="en-GB" dirty="0"/>
              <a:t>● Problem management</a:t>
            </a:r>
            <a:br>
              <a:rPr lang="en-GB" dirty="0"/>
            </a:br>
            <a:r>
              <a:rPr lang="en-GB" dirty="0"/>
              <a:t>● Information security management</a:t>
            </a:r>
            <a:br>
              <a:rPr lang="en-GB" dirty="0"/>
            </a:br>
            <a:r>
              <a:rPr lang="en-GB" dirty="0"/>
              <a:t>● Availability management</a:t>
            </a:r>
            <a:br>
              <a:rPr lang="en-GB" dirty="0"/>
            </a:br>
            <a:r>
              <a:rPr lang="en-GB" dirty="0"/>
              <a:t>● Performance and capacity management </a:t>
            </a:r>
          </a:p>
          <a:p>
            <a:r>
              <a:rPr lang="en-GB" dirty="0"/>
              <a:t>● Change enablement</a:t>
            </a:r>
            <a:br>
              <a:rPr lang="en-GB" dirty="0"/>
            </a:br>
            <a:r>
              <a:rPr lang="en-GB" dirty="0"/>
              <a:t>● Risk management</a:t>
            </a:r>
            <a:br>
              <a:rPr lang="en-GB" dirty="0"/>
            </a:br>
            <a:r>
              <a:rPr lang="en-GB" dirty="0"/>
              <a:t>● Infrastructure and platform management </a:t>
            </a:r>
          </a:p>
          <a:p>
            <a:r>
              <a:rPr lang="en-GB" dirty="0"/>
              <a:t>● Software development and management </a:t>
            </a:r>
          </a:p>
          <a:p>
            <a:r>
              <a:rPr lang="en-GB" dirty="0"/>
              <a:t>● ...and others. </a:t>
            </a:r>
            <a:endParaRPr lang="en-GB" noProof="0" dirty="0"/>
          </a:p>
          <a:p>
            <a:endParaRPr lang="en-GB" dirty="0"/>
          </a:p>
          <a:p>
            <a:r>
              <a:rPr lang="en-GB" dirty="0"/>
              <a:t>A key point is that monitoring is necessary for event management to take place, but not all monitoring results in the detection of an event. Thresholds and other criteria determine which changes of state will be treated as events. Similarly, it is important to note that not all events have the same significance or require the same response. Criteria will define what category of event has occurred. Typical categories, in order of increasing significance, are informational, warning, and exception events.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304</a:t>
            </a:fld>
            <a:endParaRPr lang="sv-SE" dirty="0"/>
          </a:p>
        </p:txBody>
      </p:sp>
    </p:spTree>
    <p:extLst>
      <p:ext uri="{BB962C8B-B14F-4D97-AF65-F5344CB8AC3E}">
        <p14:creationId xmlns:p14="http://schemas.microsoft.com/office/powerpoint/2010/main" val="69784246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Monitoring and event management</a:t>
            </a:r>
          </a:p>
          <a:p>
            <a:endParaRPr lang="en-GB" dirty="0"/>
          </a:p>
          <a:p>
            <a:r>
              <a:rPr lang="en-GB" b="1" dirty="0"/>
              <a:t>2.4 PRACTICE SUCCESS FACTORS </a:t>
            </a:r>
            <a:endParaRPr lang="en-GB" dirty="0"/>
          </a:p>
          <a:p>
            <a:endParaRPr lang="en-GB" dirty="0"/>
          </a:p>
          <a:p>
            <a:r>
              <a:rPr lang="en-GB" dirty="0"/>
              <a:t>The Monitoring and Event Management practice includes the following PSFs: </a:t>
            </a:r>
          </a:p>
          <a:p>
            <a:pPr marL="177725" indent="-177725">
              <a:buFont typeface="Arial" panose="020B0604020202020204" pitchFamily="34" charset="0"/>
              <a:buChar char="•"/>
            </a:pPr>
            <a:r>
              <a:rPr lang="en-GB" dirty="0"/>
              <a:t>Establish and maintain approaches/models that describe the various types of events and monitoring capabilities needed to detect them </a:t>
            </a:r>
          </a:p>
          <a:p>
            <a:pPr marL="177725" indent="-177725" defTabSz="473934">
              <a:buFont typeface="Arial" panose="020B0604020202020204" pitchFamily="34" charset="0"/>
              <a:buChar char="•"/>
              <a:defRPr/>
            </a:pPr>
            <a:r>
              <a:rPr lang="en-GB" dirty="0"/>
              <a:t>Ensure that timely, relevant, and sufficient monitoring data is available to relevant stakeholders </a:t>
            </a:r>
          </a:p>
          <a:p>
            <a:pPr marL="177725" indent="-177725" defTabSz="473934">
              <a:buFont typeface="Arial" panose="020B0604020202020204" pitchFamily="34" charset="0"/>
              <a:buChar char="•"/>
              <a:defRPr/>
            </a:pPr>
            <a:r>
              <a:rPr lang="en-GB" dirty="0"/>
              <a:t>Ensure that events are detected, interpreted, and if needed acted upon as quickly as possible.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305</a:t>
            </a:fld>
            <a:endParaRPr lang="sv-SE" dirty="0"/>
          </a:p>
        </p:txBody>
      </p:sp>
    </p:spTree>
    <p:extLst>
      <p:ext uri="{BB962C8B-B14F-4D97-AF65-F5344CB8AC3E}">
        <p14:creationId xmlns:p14="http://schemas.microsoft.com/office/powerpoint/2010/main" val="2995499091"/>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32500" lnSpcReduction="20000"/>
          </a:bodyPr>
          <a:lstStyle/>
          <a:p>
            <a:pPr defTabSz="473934">
              <a:defRPr/>
            </a:pPr>
            <a:r>
              <a:rPr lang="en-GB" b="1" dirty="0"/>
              <a:t>Practice guide: Monitoring and event management</a:t>
            </a:r>
          </a:p>
          <a:p>
            <a:endParaRPr lang="en-GB" b="1" dirty="0"/>
          </a:p>
          <a:p>
            <a:r>
              <a:rPr lang="en-GB" b="1" dirty="0"/>
              <a:t>2.4.1 Establish and maintain approaches/models that describe the various types of events and monitoring capabilities needed to detect them </a:t>
            </a:r>
            <a:endParaRPr lang="en-GB" dirty="0"/>
          </a:p>
          <a:p>
            <a:r>
              <a:rPr lang="en-GB" dirty="0"/>
              <a:t>Modern technologies in most cases provide opportunities to measure and monitor every aspect of the services and service components operation, but a practitioner should carefully manage the scope of the monitoring, as well as frequency and number of metrics. The main challenge of the modern monitoring and event management practice is not lack of data but the volume of data that monitoring must deal with. The focus of the monitoring and event management practice should be getting meaningful information to support service operations and improvement, decision-making and value </a:t>
            </a:r>
          </a:p>
          <a:p>
            <a:r>
              <a:rPr lang="en-GB" dirty="0"/>
              <a:t>creation. When establishing or improving the monitoring and event management practice, the following aspects should be considered: </a:t>
            </a:r>
          </a:p>
          <a:p>
            <a:endParaRPr lang="en-GB" dirty="0"/>
          </a:p>
          <a:p>
            <a:r>
              <a:rPr lang="en-GB" dirty="0"/>
              <a:t>● Identifying and prioritizing services and service components monitored </a:t>
            </a:r>
          </a:p>
          <a:p>
            <a:r>
              <a:rPr lang="en-GB" dirty="0"/>
              <a:t>Identifying and prioritizing which entities should be monitored is a key activity of the practice, helping to detect changes of state (or lack of desired changes in state) that are most significant for the management of a service of CI. Deciding which services, systems, CIs, and other service components to monitor will be based on the organization’s business objectives. It will also require a thorough understanding of the organization’s service design architecture. Practitioners of monitoring and event management will need to know service dependency mapping: what top-level business capabilities map to which products and services support those capabilities, and in turn which products and services map to the underlying IT infrastructure that enables the products and services. By having a full end-to-end picture of what entities are involved in delivering a service, the monitoring and event management practitioners will be able to correctly identify and prioritize the critical entities that need to be monitored. </a:t>
            </a:r>
          </a:p>
          <a:p>
            <a:endParaRPr lang="en-GB" dirty="0"/>
          </a:p>
          <a:p>
            <a:r>
              <a:rPr lang="en-GB" dirty="0"/>
              <a:t>Here, ‘monitorability’ of a service component should also be assessed and effective set of criteria defined. Criteria chosen should be revealing enough and provide a basis for diagnostics and decision making. </a:t>
            </a:r>
          </a:p>
          <a:p>
            <a:endParaRPr lang="en-GB" dirty="0"/>
          </a:p>
          <a:p>
            <a:r>
              <a:rPr lang="en-GB" dirty="0"/>
              <a:t>● Finding balance between informativity, granularity and frequency of the monitoring </a:t>
            </a:r>
          </a:p>
          <a:p>
            <a:r>
              <a:rPr lang="en-GB" dirty="0"/>
              <a:t>Establishing and maintaining monitoring of a service component could be considered as an investment of resources (monitoring tools, data storage, manhours, etc.), and the more data is captured, the less return is expected. This is because the greater the number of criteria monitored and frequency of probing, the more time and effort needs to be spent filtering, classifying and analysing data. </a:t>
            </a:r>
          </a:p>
          <a:p>
            <a:r>
              <a:rPr lang="en-GB" dirty="0"/>
              <a:t>Automation and machine learning-based solutions could help to free people and improve results of data analysis, but a practitioner should always aim at making the monitoring the most efficient. </a:t>
            </a:r>
          </a:p>
          <a:p>
            <a:endParaRPr lang="en-GB" dirty="0"/>
          </a:p>
          <a:p>
            <a:r>
              <a:rPr lang="en-GB" dirty="0"/>
              <a:t>● Maintaining capabilities for data gathering, storage, filtering and data correlation The monitoring and event management practice relies heavily on the Information and Technology dimension of service management. Without the native monitoring features of the services and service components being observed, and without the IT monitoring tools (generic widely available commercial tools as well as custom-built tools) it would be virtually impossible to detect changes of state that have significance for the management of a CI or a service. </a:t>
            </a:r>
          </a:p>
          <a:p>
            <a:endParaRPr lang="en-GB" dirty="0"/>
          </a:p>
          <a:p>
            <a:r>
              <a:rPr lang="en-GB" dirty="0"/>
              <a:t>Communicating information about themselves is something that service elements do through polling, that is, in response to interrogation by a monitoring tool to collect specific targeted data, or through automatic notification to a monitoring tool when certain conditions are met. This communication depends on the availability of the monitoring tools and on the networks to transmit the event data. </a:t>
            </a:r>
          </a:p>
          <a:p>
            <a:endParaRPr lang="en-GB" dirty="0"/>
          </a:p>
          <a:p>
            <a:r>
              <a:rPr lang="en-GB" dirty="0"/>
              <a:t>Additional attention should be paid to the tools that do classification, filtering and correlation of data, as well as automation tools for event response. </a:t>
            </a:r>
          </a:p>
          <a:p>
            <a:endParaRPr lang="en-GB" dirty="0"/>
          </a:p>
          <a:p>
            <a:r>
              <a:rPr lang="en-GB" dirty="0"/>
              <a:t>Deciding which services, systems, CIs, and other service components to monitor will be based on the organization’s business and mission objectives. It also requires a thorough understanding of the organization’s service architecture. Practitioners of monitoring and event management will need to know service dependency mapping: how products and services map to the underlying IT infrastructure that enables them. By having a full end-to-end picture of what entities are involved in delivering a service, the monitoring and event management practitioners will be able to correctly identify and prioritize the critical entities that need to be monitored. </a:t>
            </a:r>
          </a:p>
          <a:p>
            <a:endParaRPr lang="en-GB" dirty="0"/>
          </a:p>
          <a:p>
            <a:r>
              <a:rPr lang="en-GB" dirty="0"/>
              <a:t>A great deal of the service architecture of individual services often consists of third-party products and services which the organization has integrated to deliver an end-to-end service to customers and users. The built-in monitoring capabilities of these third-party products and services are a key part of the monitoring and event management practice. Monitoring and event management practitioners along with their counterparts in the Service Design practice need to be able to cooperate frequently and well with their equipment and service vendors. In doing so, monitoring and event management and Service Design secure the necessary goods and services that constitute the organization’s services and ensure that these services are monitorable and manageable. </a:t>
            </a:r>
          </a:p>
          <a:p>
            <a:endParaRPr lang="en-GB" dirty="0"/>
          </a:p>
          <a:p>
            <a:r>
              <a:rPr lang="en-GB" dirty="0"/>
              <a:t>Determining the appropriate control action for events relies on the filtering and categorization of the detected changes of state. Filtering and categorization, occurring in the Information and Technology service dimension, are largely done automatically by the organization’s event management system (EMS) into which the IT monitoring tools feed the detected, collected, and transmitted information. The business rules, however, by which the EMS filters and categorizes the data and makes determinations of significance about them (deciding whether the data represent an Informational, Warning, or Exception event) are established in the Organization and People dimension of service management. The thresholds, the alerting parameters, the criteria which the monitoring tools and the EMS are configured to address are all the product of organizational priorities and the skilled leadership and staff working to ensure the operational health of the service ecosystem. </a:t>
            </a:r>
          </a:p>
          <a:p>
            <a:endParaRPr lang="en-GB" dirty="0"/>
          </a:p>
          <a:p>
            <a:r>
              <a:rPr lang="en-GB" dirty="0"/>
              <a:t>Policies need to be in place to handle different types of events. A “one size fits all” approach to events is inappropriate and a waste of resources. Different types of events require a response that is tailored and specific to the type of event it is. A common set of control actions should be established for each class of event. Policies will address when an auto response is appropriate, when an alert and escalation to human intervention is appropriate, when an Incident, Problem, or Change should be initiated, or when special handling is required. For example, in the case of a security breach that potentially could have operational impact but has not yet affected service availability. Policies are defined in the Organization and People dimension and are operationalized in the Information and Technology dimension. </a:t>
            </a:r>
          </a:p>
          <a:p>
            <a:endParaRPr lang="en-GB" dirty="0"/>
          </a:p>
          <a:p>
            <a:r>
              <a:rPr lang="en-GB" dirty="0"/>
              <a:t>Having in place a standard classification scheme for events, such as Informational, Warning, and Exception, enables common handling and escalation processes. It also enables event notifications to be sent only to those responsible for the handling of further actions or decisions related to the events. Often, in the incident, problem, or change management practices. Avoiding notifications to individuals not directly involved in processing events is an efficient use of resources. To do this, event notifications will identify which departments, groups or individuals need to respond to events. Maintaining event routing information is a constant task as new events are added or personnel responsibilities change. </a:t>
            </a:r>
          </a:p>
          <a:p>
            <a:endParaRPr lang="en-GB" dirty="0"/>
          </a:p>
          <a:p>
            <a:r>
              <a:rPr lang="en-GB" dirty="0"/>
              <a:t>A standard classification scheme for events will enable a common set of actions to be established for each class of event. In the value streams, when action is being taken on recognized events, operational and service level objectives for the service are taken into consideration. Actions for events that trigger the notification of incidents and problems can be tied into existing categorization and prioritization policies that have been established by incident and problem management. </a:t>
            </a:r>
          </a:p>
          <a:p>
            <a:r>
              <a:rPr lang="en-GB" dirty="0"/>
              <a:t>Many of the IT monitoring tools and the EMS itself will likely be supplied by third party suppliers with whom the monitoring and event management practice in conjunction with the supplier management practice will maintain solid working relationships. </a:t>
            </a:r>
          </a:p>
          <a:p>
            <a:endParaRPr lang="en-GB" b="1"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306</a:t>
            </a:fld>
            <a:endParaRPr lang="sv-SE" dirty="0"/>
          </a:p>
        </p:txBody>
      </p:sp>
    </p:spTree>
    <p:extLst>
      <p:ext uri="{BB962C8B-B14F-4D97-AF65-F5344CB8AC3E}">
        <p14:creationId xmlns:p14="http://schemas.microsoft.com/office/powerpoint/2010/main" val="802576798"/>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pPr defTabSz="473934">
              <a:defRPr/>
            </a:pPr>
            <a:r>
              <a:rPr lang="en-GB" b="1" dirty="0"/>
              <a:t>Practice guide: Monitoring and event management</a:t>
            </a:r>
          </a:p>
          <a:p>
            <a:endParaRPr lang="en-GB" b="1" dirty="0"/>
          </a:p>
          <a:p>
            <a:r>
              <a:rPr lang="en-GB" b="1" dirty="0"/>
              <a:t>2.4.2 Ensure that timely, relevant and sufficient monitoring data is available to relevant stakeholders </a:t>
            </a:r>
            <a:endParaRPr lang="en-GB" dirty="0"/>
          </a:p>
          <a:p>
            <a:r>
              <a:rPr lang="en-GB" dirty="0"/>
              <a:t>The reporting aspect of monitoring and event management enables ground truth with respect to a service provider’s actual operating performance and behaviour when benchmarked against the standards in the original service design and in the Service Level Agreements (SLAs) agreed with the customers. Monitoring and event management provides direct observation results, real-world empirical evidence as opposed to intended or aspirational results. </a:t>
            </a:r>
          </a:p>
          <a:p>
            <a:endParaRPr lang="en-GB" dirty="0"/>
          </a:p>
          <a:p>
            <a:r>
              <a:rPr lang="en-GB" dirty="0"/>
              <a:t>Gathering data that has accuracy and integrity in the monitoring and event management practice is critical to the work of delivering a high-quality service and a high-quality customer experience when using the service. Service measurement (the gathering of data about the service) depends on monitoring and event management monitoring and reporting. Monitoring and event management is critical for Continual Improvement efforts due to its focus on the effectiveness and efficiency of services and service components. </a:t>
            </a:r>
          </a:p>
          <a:p>
            <a:endParaRPr lang="en-GB" dirty="0"/>
          </a:p>
          <a:p>
            <a:r>
              <a:rPr lang="en-GB" dirty="0"/>
              <a:t>Monitoring and event management identifies weak areas, so that remedial action can be taken (if there is a justifiable business case), therefore improving future service quality. Monitoring and event </a:t>
            </a:r>
          </a:p>
          <a:p>
            <a:r>
              <a:rPr lang="en-GB" dirty="0"/>
              <a:t>management can also show where customer actions are causing the fault and identify where working efficiency and/or training can be improved. Monitoring and event management can also address both internal and external suppliers since their performance must be evaluated and managed as well. </a:t>
            </a:r>
          </a:p>
          <a:p>
            <a:pPr defTabSz="473934">
              <a:defRPr/>
            </a:pPr>
            <a:endParaRPr lang="en-GB" dirty="0"/>
          </a:p>
          <a:p>
            <a:pPr defTabSz="473934">
              <a:defRPr/>
            </a:pPr>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307</a:t>
            </a:fld>
            <a:endParaRPr lang="sv-SE" dirty="0"/>
          </a:p>
        </p:txBody>
      </p:sp>
    </p:spTree>
    <p:extLst>
      <p:ext uri="{BB962C8B-B14F-4D97-AF65-F5344CB8AC3E}">
        <p14:creationId xmlns:p14="http://schemas.microsoft.com/office/powerpoint/2010/main" val="32585589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Practice guide: Monitoring and event management</a:t>
            </a:r>
          </a:p>
          <a:p>
            <a:endParaRPr lang="en-GB" b="1" dirty="0"/>
          </a:p>
          <a:p>
            <a:r>
              <a:rPr lang="en-GB" b="1" dirty="0"/>
              <a:t>2.4.3 Ensure that events are detected, interpreted, and if needed acted upon as quickly as possible </a:t>
            </a:r>
            <a:endParaRPr lang="en-GB" dirty="0"/>
          </a:p>
          <a:p>
            <a:r>
              <a:rPr lang="en-GB" dirty="0"/>
              <a:t>Defining rules for monitoring and event management is not enough; actual detection and processing of events is required to make these rules valuable. Efficiency and scope of event management heavily depends on the service architecture and level of service management automation. In digital infrastructure and modern application, many tools for monitoring and event management are built-in, and the focus of the practice is on the integration and tuning of the event processing rules. </a:t>
            </a:r>
          </a:p>
          <a:p>
            <a:endParaRPr lang="en-GB" dirty="0"/>
          </a:p>
          <a:p>
            <a:r>
              <a:rPr lang="en-GB" dirty="0"/>
              <a:t>Contrary to that, organizations with many legacy systems which were not designed for monitoring must focus on implementation of specialized monitoring and event management tools and add-ons, or </a:t>
            </a:r>
          </a:p>
          <a:p>
            <a:r>
              <a:rPr lang="en-GB" dirty="0"/>
              <a:t>even on manual monitoring and event management. </a:t>
            </a:r>
          </a:p>
          <a:p>
            <a:r>
              <a:rPr lang="en-GB" dirty="0"/>
              <a:t>Technology opportunities and constraints should inform monitoring and event management scope, policy making, and daily activities. </a:t>
            </a:r>
          </a:p>
          <a:p>
            <a:endParaRPr lang="en-GB" dirty="0"/>
          </a:p>
          <a:p>
            <a:r>
              <a:rPr lang="en-GB" dirty="0"/>
              <a:t>Regardless of how limited organization’s monitoring and event management capabilities, they should be subject to continual improvement, to ensure that the practice meets the needs of the organization. </a:t>
            </a:r>
          </a:p>
          <a:p>
            <a:pPr defTabSz="473934">
              <a:defRPr/>
            </a:pPr>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308</a:t>
            </a:fld>
            <a:endParaRPr lang="sv-SE" dirty="0"/>
          </a:p>
        </p:txBody>
      </p:sp>
    </p:spTree>
    <p:extLst>
      <p:ext uri="{BB962C8B-B14F-4D97-AF65-F5344CB8AC3E}">
        <p14:creationId xmlns:p14="http://schemas.microsoft.com/office/powerpoint/2010/main" val="1260452555"/>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Practice guide: Problem management</a:t>
            </a:r>
          </a:p>
          <a:p>
            <a:endParaRPr lang="en-GB" b="1" dirty="0"/>
          </a:p>
          <a:p>
            <a:r>
              <a:rPr lang="en-GB" b="1" dirty="0"/>
              <a:t>2.1 PURPOSE AND DESCRIPTION </a:t>
            </a:r>
            <a:endParaRPr lang="en-GB" noProof="0" dirty="0"/>
          </a:p>
          <a:p>
            <a:endParaRPr lang="en-GB" dirty="0"/>
          </a:p>
          <a:p>
            <a:r>
              <a:rPr lang="en-GB" b="1" dirty="0"/>
              <a:t>Key message </a:t>
            </a:r>
            <a:endParaRPr lang="en-GB" b="1" noProof="0" dirty="0">
              <a:effectLst/>
            </a:endParaRPr>
          </a:p>
          <a:p>
            <a:r>
              <a:rPr lang="en-GB" dirty="0"/>
              <a:t>The purpose of the problem management practice is to reduce the likelihood and impact of incidents by identifying actual and potential causes of incidents, and managing workarounds and known errors. </a:t>
            </a:r>
            <a:endParaRPr lang="en-GB" noProof="0" dirty="0">
              <a:effectLst/>
            </a:endParaRPr>
          </a:p>
          <a:p>
            <a:endParaRPr lang="en-GB" noProof="0" dirty="0"/>
          </a:p>
          <a:p>
            <a:pPr defTabSz="473934">
              <a:defRPr/>
            </a:pPr>
            <a:r>
              <a:rPr lang="en-GB" dirty="0"/>
              <a:t>No service is perfect. Every service has errors or flaws which can cause incidents. Errors may originate in any of the four dimensions of service management. For example, a mistake in a third-party contract is as likely to cause an incident as a component failure. Many errors are identified before a service goes live and are then resolved during design, development, or testing. However, some will remain undiscovered and will proceed to the live environment, and these may cause incidents. To manage errors that have arisen in the live environment, organizations have developed the problem management practice. The practice aims to identify and analyse errors in the organization’s products in order to minimize their negative impacts on the services being provided.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309</a:t>
            </a:fld>
            <a:endParaRPr lang="sv-SE" dirty="0"/>
          </a:p>
        </p:txBody>
      </p:sp>
    </p:spTree>
    <p:extLst>
      <p:ext uri="{BB962C8B-B14F-4D97-AF65-F5344CB8AC3E}">
        <p14:creationId xmlns:p14="http://schemas.microsoft.com/office/powerpoint/2010/main" val="2753451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a:t>
            </a:fld>
            <a:endParaRPr lang="sv-SE" dirty="0"/>
          </a:p>
        </p:txBody>
      </p:sp>
    </p:spTree>
    <p:extLst>
      <p:ext uri="{BB962C8B-B14F-4D97-AF65-F5344CB8AC3E}">
        <p14:creationId xmlns:p14="http://schemas.microsoft.com/office/powerpoint/2010/main" val="2309273971"/>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Problem management</a:t>
            </a:r>
          </a:p>
          <a:p>
            <a:endParaRPr lang="en-GB" b="1" dirty="0"/>
          </a:p>
          <a:p>
            <a:r>
              <a:rPr lang="en-GB" b="1" dirty="0"/>
              <a:t>2.4 PRACTICE SUCCESS FACTORS </a:t>
            </a:r>
          </a:p>
          <a:p>
            <a:endParaRPr lang="en-GB" b="1" dirty="0"/>
          </a:p>
          <a:p>
            <a:r>
              <a:rPr lang="en-GB" dirty="0"/>
              <a:t>The problem management practice includes the following PSFs:</a:t>
            </a:r>
          </a:p>
          <a:p>
            <a:pPr marL="177725" indent="-177725">
              <a:buFont typeface="Arial" panose="020B0604020202020204" pitchFamily="34" charset="0"/>
              <a:buChar char="•"/>
            </a:pPr>
            <a:r>
              <a:rPr lang="en-GB" dirty="0"/>
              <a:t>identifying and understanding the problems and their impact on services </a:t>
            </a:r>
            <a:endParaRPr lang="en-GB" noProof="0" dirty="0"/>
          </a:p>
          <a:p>
            <a:pPr marL="177725" indent="-177725">
              <a:buFont typeface="Arial" panose="020B0604020202020204" pitchFamily="34" charset="0"/>
              <a:buChar char="•"/>
            </a:pPr>
            <a:r>
              <a:rPr lang="en-GB" dirty="0"/>
              <a:t>optimizing problem resolution and mitigation.</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310</a:t>
            </a:fld>
            <a:endParaRPr lang="sv-SE" dirty="0"/>
          </a:p>
        </p:txBody>
      </p:sp>
    </p:spTree>
    <p:extLst>
      <p:ext uri="{BB962C8B-B14F-4D97-AF65-F5344CB8AC3E}">
        <p14:creationId xmlns:p14="http://schemas.microsoft.com/office/powerpoint/2010/main" val="2209225665"/>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Problem management</a:t>
            </a:r>
          </a:p>
          <a:p>
            <a:endParaRPr lang="en-GB" dirty="0"/>
          </a:p>
          <a:p>
            <a:r>
              <a:rPr lang="en-GB" b="1" dirty="0"/>
              <a:t>2.4.1 Identifying and understanding the problems and their impact on services </a:t>
            </a:r>
            <a:endParaRPr lang="en-GB" noProof="0" dirty="0"/>
          </a:p>
          <a:p>
            <a:r>
              <a:rPr lang="en-GB" dirty="0"/>
              <a:t>Organizations should understand the errors in their products because they may cause incidents and affect service quality and customer satisfaction. The problem management practice ensures problem identification and thus contributes to the continual improvement of products and services. This is more effective if performed proactively rather than reactively.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311</a:t>
            </a:fld>
            <a:endParaRPr lang="sv-SE" dirty="0"/>
          </a:p>
        </p:txBody>
      </p:sp>
    </p:spTree>
    <p:extLst>
      <p:ext uri="{BB962C8B-B14F-4D97-AF65-F5344CB8AC3E}">
        <p14:creationId xmlns:p14="http://schemas.microsoft.com/office/powerpoint/2010/main" val="44861191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Problem management</a:t>
            </a:r>
          </a:p>
          <a:p>
            <a:endParaRPr lang="en-GB" b="1" dirty="0"/>
          </a:p>
          <a:p>
            <a:r>
              <a:rPr lang="en-GB" b="1" dirty="0"/>
              <a:t>2.4.2 Optimizing problem resolution and mitigation </a:t>
            </a:r>
            <a:endParaRPr lang="en-GB" noProof="0" dirty="0"/>
          </a:p>
          <a:p>
            <a:r>
              <a:rPr lang="en-GB" dirty="0"/>
              <a:t>When problems have been identified, they should be handled effectively and efficiently. It is rarely possible to fix (remove) all the problems in an organization’s products, but identification without resolution is significantly less valuable for the organization and its customers. A balanced approach should be defined for problem mitigation, namely one that considers the associated costs, risks, and impacts on the service quality.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312</a:t>
            </a:fld>
            <a:endParaRPr lang="sv-SE" dirty="0"/>
          </a:p>
        </p:txBody>
      </p:sp>
    </p:spTree>
    <p:extLst>
      <p:ext uri="{BB962C8B-B14F-4D97-AF65-F5344CB8AC3E}">
        <p14:creationId xmlns:p14="http://schemas.microsoft.com/office/powerpoint/2010/main" val="4068488783"/>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473934">
              <a:defRPr/>
            </a:pPr>
            <a:r>
              <a:rPr lang="en-GB" b="1" dirty="0"/>
              <a:t>Practice guide: Service continuity management</a:t>
            </a:r>
          </a:p>
          <a:p>
            <a:endParaRPr lang="en-GB" b="1" dirty="0"/>
          </a:p>
          <a:p>
            <a:r>
              <a:rPr lang="en-GB" b="1" dirty="0"/>
              <a:t>2.1 PURPOSE AND DESCRIPTION </a:t>
            </a:r>
            <a:endParaRPr lang="en-GB" noProof="0" dirty="0"/>
          </a:p>
          <a:p>
            <a:r>
              <a:rPr lang="en-GB" dirty="0"/>
              <a:t>The purpose of the service continuity management practice is to ensure that the availability and performance of a service are maintained at sufficient levels in case of a disaster. The practice provides a framework for building organizational resilience with the capability of producing an effective response that safeguards the interests of key stakeholders and the organization’s reputation, brand, and value-creating activities. </a:t>
            </a:r>
            <a:endParaRPr lang="en-GB" noProof="0" dirty="0"/>
          </a:p>
          <a:p>
            <a:endParaRPr lang="en-GB" dirty="0"/>
          </a:p>
          <a:p>
            <a:r>
              <a:rPr lang="en-GB" dirty="0"/>
              <a:t>A disaster is a sudden unplanned event that causes great damage or serious loss to an organization. It results in an organization failing to provide critical business functions for a predetermined, minimum period of time. </a:t>
            </a:r>
            <a:endParaRPr lang="en-GB" noProof="0" dirty="0"/>
          </a:p>
          <a:p>
            <a:endParaRPr lang="en-GB" dirty="0"/>
          </a:p>
          <a:p>
            <a:r>
              <a:rPr lang="en-GB" dirty="0"/>
              <a:t>The service continuity management practice confirms the service provider’s readiness in regards to high-impact incidents which disrupt the core activities and/or credibility of an organization and that require urgent action. </a:t>
            </a:r>
          </a:p>
          <a:p>
            <a:endParaRPr lang="en-GB" noProof="0" dirty="0"/>
          </a:p>
          <a:p>
            <a:r>
              <a:rPr lang="en-GB" dirty="0"/>
              <a:t>It is becoming both more difficult and more important to guarantee service continuity. The service continuity management practice is increasingly important within the context of digital transformation, as the role of digital services is growing across industries. Moreover, a major outage of services may have a disastrous effect on organizations that in the past would have only focused on non-technological disasters. The greater use of cloud solutions and integration with the partners’ and service consumers’ digital services creates new critical dependencies, but with a limited ability to control. Partners and service consumers are in the same situation, and usually invest in high availability and continuity solutions. However, a lack of integration and consistency between organizations creates new vulnerabilities that need to be understood and addressed. The service continuity management practice in conjunction with other practices, including availability management, capacity and performance management, information security management, risk management, service design, relationship management, architecture management, supplier management and other practices, ensures that the organization’s services are resilient and ready in the event of a disaster.</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313</a:t>
            </a:fld>
            <a:endParaRPr lang="sv-SE" dirty="0"/>
          </a:p>
        </p:txBody>
      </p:sp>
    </p:spTree>
    <p:extLst>
      <p:ext uri="{BB962C8B-B14F-4D97-AF65-F5344CB8AC3E}">
        <p14:creationId xmlns:p14="http://schemas.microsoft.com/office/powerpoint/2010/main" val="3798391811"/>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defTabSz="473934">
              <a:defRPr/>
            </a:pPr>
            <a:r>
              <a:rPr lang="en-GB" b="1" dirty="0"/>
              <a:t>Practice guide: Service continuity management</a:t>
            </a:r>
          </a:p>
          <a:p>
            <a:endParaRPr lang="en-GB" b="1" dirty="0"/>
          </a:p>
          <a:p>
            <a:r>
              <a:rPr lang="en-GB" b="1" dirty="0"/>
              <a:t>2.1 PURPOSE AND DESCRIPTION </a:t>
            </a:r>
            <a:endParaRPr lang="en-GB" noProof="0" dirty="0"/>
          </a:p>
          <a:p>
            <a:r>
              <a:rPr lang="en-GB" dirty="0"/>
              <a:t>The purpose of the service continuity management practice is to ensure that the availability and performance of a service are maintained at sufficient levels in case of a disaster. The practice provides a framework for building organizational resilience with the capability of producing an effective response that safeguards the interests of key stakeholders and the organization’s reputation, brand, and value-creating activities. </a:t>
            </a:r>
            <a:endParaRPr lang="en-GB" noProof="0" dirty="0"/>
          </a:p>
          <a:p>
            <a:endParaRPr lang="en-GB" dirty="0"/>
          </a:p>
          <a:p>
            <a:r>
              <a:rPr lang="en-GB" dirty="0"/>
              <a:t>A disaster is a sudden unplanned event that causes great damage or serious loss to an organization. It results in an organization failing to provide critical business functions for a predetermined, minimum period of time. </a:t>
            </a:r>
            <a:endParaRPr lang="en-GB" noProof="0" dirty="0"/>
          </a:p>
          <a:p>
            <a:endParaRPr lang="en-GB" dirty="0"/>
          </a:p>
          <a:p>
            <a:r>
              <a:rPr lang="en-GB" dirty="0"/>
              <a:t>The service continuity management practice confirms the service provider’s readiness in regards to high-impact incidents which disrupt the core activities and/or credibility of an organization and that require urgent action. </a:t>
            </a:r>
          </a:p>
          <a:p>
            <a:endParaRPr lang="en-GB" noProof="0" dirty="0"/>
          </a:p>
          <a:p>
            <a:r>
              <a:rPr lang="en-GB" dirty="0"/>
              <a:t>It is becoming both more difficult and more important to guarantee service continuity. The service continuity management practice is increasingly important within the context of digital transformation, as the role of digital services is growing across industries. Moreover, a major outage of services may have a disastrous effect on organizations that in the past would have only focused on non-technological disasters. The greater use of cloud solutions and integration with the partners’ and service consumers’ digital services creates new critical dependencies, but with a limited ability to control. Partners and service consumers are in the same situation, and usually invest in high availability and continuity solutions. However, a lack of integration and consistency between organizations creates new vulnerabilities that need to be understood and addressed. The service continuity management practice in conjunction with other practices, including availability management, capacity and performance management, information security management, risk management, service design, relationship management, architecture management, supplier management and other practices, ensures that the organization’s services are resilient and ready in the event of a disaster. </a:t>
            </a:r>
            <a:endParaRPr lang="en-GB" noProof="0" dirty="0"/>
          </a:p>
          <a:p>
            <a:endParaRPr lang="en-GB" dirty="0"/>
          </a:p>
          <a:p>
            <a:r>
              <a:rPr lang="en-GB" dirty="0"/>
              <a:t>The IT service continuity management is a specialized branch of business continuity management. In a service economy every organization’s business is service-driven and digitally-enabled. This may result in a full integration of the disciplines, as business continuity is the continuation of digital services and service management. This integration is possible and useful where digital transformation has led to the removal of the borders between ‘IT management’ and ‘business management’. </a:t>
            </a:r>
            <a:endParaRPr lang="en-GB" noProof="0" dirty="0"/>
          </a:p>
          <a:p>
            <a:endParaRPr lang="en-GB" dirty="0"/>
          </a:p>
          <a:p>
            <a:r>
              <a:rPr lang="en-GB" dirty="0"/>
              <a:t>The concept of risk is in the core of the service continuity management practice. The service continuity management practice usually mitigates high-impact low-probability risks which can’t be totally prevented because some risk factors are not under the control of the organization and are driven by external forces such as natural disasters. </a:t>
            </a:r>
            <a:endParaRPr lang="en-GB" noProof="0" dirty="0"/>
          </a:p>
          <a:p>
            <a:endParaRPr lang="en-GB" dirty="0"/>
          </a:p>
          <a:p>
            <a:r>
              <a:rPr lang="en-GB" dirty="0"/>
              <a:t>Basically, the service continuity management practice is very similar to the incident management practice. However, within the service continuity management practice the possible damage caused by an incident is much higher and may threaten the service provider’s ability to generate its primary value proposition. </a:t>
            </a:r>
            <a:endParaRPr lang="en-GB" noProof="0" dirty="0"/>
          </a:p>
          <a:p>
            <a:r>
              <a:rPr lang="en-GB" dirty="0"/>
              <a:t>The service continuity management practice is closely related to, and can even be merged with the availability management practice within SVS. The service continuity management practice is closely related to and can even be incorporated into the business continuity management practice in a corporate context.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314</a:t>
            </a:fld>
            <a:endParaRPr lang="sv-SE" dirty="0"/>
          </a:p>
        </p:txBody>
      </p:sp>
    </p:spTree>
    <p:extLst>
      <p:ext uri="{BB962C8B-B14F-4D97-AF65-F5344CB8AC3E}">
        <p14:creationId xmlns:p14="http://schemas.microsoft.com/office/powerpoint/2010/main" val="4078720913"/>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Service continuity management</a:t>
            </a:r>
          </a:p>
          <a:p>
            <a:pPr defTabSz="473934">
              <a:defRPr/>
            </a:pPr>
            <a:endParaRPr lang="en-GB" b="1" dirty="0"/>
          </a:p>
          <a:p>
            <a:pPr defTabSz="473934">
              <a:defRPr/>
            </a:pPr>
            <a:r>
              <a:rPr lang="en-GB" b="1" dirty="0"/>
              <a:t>2.4 PRACTICE SUCCESS FACTORS </a:t>
            </a:r>
          </a:p>
          <a:p>
            <a:pPr defTabSz="473934">
              <a:defRPr/>
            </a:pPr>
            <a:endParaRPr lang="en-GB" dirty="0"/>
          </a:p>
          <a:p>
            <a:r>
              <a:rPr lang="en-GB" dirty="0"/>
              <a:t>The service continuity management practice includes the following PSFs: </a:t>
            </a:r>
          </a:p>
          <a:p>
            <a:pPr marL="177725" indent="-177725">
              <a:buFont typeface="Arial" panose="020B0604020202020204" pitchFamily="34" charset="0"/>
              <a:buChar char="•"/>
            </a:pPr>
            <a:r>
              <a:rPr lang="en-GB" dirty="0"/>
              <a:t>developing and managing service continuity plans </a:t>
            </a:r>
          </a:p>
          <a:p>
            <a:pPr marL="177725" indent="-177725">
              <a:buFont typeface="Arial" panose="020B0604020202020204" pitchFamily="34" charset="0"/>
              <a:buChar char="•"/>
            </a:pPr>
            <a:r>
              <a:rPr lang="en-GB" dirty="0"/>
              <a:t>mitigating service continuity risks </a:t>
            </a:r>
          </a:p>
          <a:p>
            <a:pPr marL="177725" indent="-177725">
              <a:buFont typeface="Arial" panose="020B0604020202020204" pitchFamily="34" charset="0"/>
              <a:buChar char="•"/>
            </a:pPr>
            <a:r>
              <a:rPr lang="en-GB" dirty="0"/>
              <a:t>ensuring awareness and readiness. </a:t>
            </a:r>
          </a:p>
          <a:p>
            <a:endParaRPr lang="en-GB" b="1" dirty="0"/>
          </a:p>
          <a:p>
            <a:pPr marL="177725" indent="-177725">
              <a:buFont typeface="Arial" panose="020B0604020202020204" pitchFamily="34" charset="0"/>
              <a:buChar char="•"/>
            </a:pPr>
            <a:endParaRPr lang="en-GB" dirty="0"/>
          </a:p>
          <a:p>
            <a:pPr marL="177725" indent="-177725">
              <a:buFont typeface="Arial" panose="020B0604020202020204" pitchFamily="34" charset="0"/>
              <a:buChar char="•"/>
            </a:pPr>
            <a:endParaRPr lang="en-GB" dirty="0"/>
          </a:p>
          <a:p>
            <a:pPr marL="177725" indent="-177725">
              <a:buFont typeface="Arial" panose="020B0604020202020204" pitchFamily="34" charset="0"/>
              <a:buChar char="•"/>
            </a:pPr>
            <a:endParaRPr lang="en-GB" dirty="0"/>
          </a:p>
          <a:p>
            <a:pPr marL="177725" indent="-177725">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315</a:t>
            </a:fld>
            <a:endParaRPr lang="sv-SE" dirty="0"/>
          </a:p>
        </p:txBody>
      </p:sp>
    </p:spTree>
    <p:extLst>
      <p:ext uri="{BB962C8B-B14F-4D97-AF65-F5344CB8AC3E}">
        <p14:creationId xmlns:p14="http://schemas.microsoft.com/office/powerpoint/2010/main" val="209821509"/>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defTabSz="473934">
              <a:defRPr/>
            </a:pPr>
            <a:r>
              <a:rPr lang="en-GB" b="1" dirty="0"/>
              <a:t>Practice guide: Service continuity management</a:t>
            </a:r>
          </a:p>
          <a:p>
            <a:endParaRPr lang="en-GB" b="1" dirty="0"/>
          </a:p>
          <a:p>
            <a:r>
              <a:rPr lang="en-GB" b="1" dirty="0"/>
              <a:t>2.4.1 Developing and managing service continuity plans </a:t>
            </a:r>
            <a:endParaRPr lang="en-GB" dirty="0"/>
          </a:p>
          <a:p>
            <a:r>
              <a:rPr lang="en-GB" dirty="0"/>
              <a:t>To effectively respond and recover in the case of a disaster, the service provider needs to have service continuity plans. These plans should reflect the chosen service continuity strategies. The service continuity strategies should be selected with respect to the service continuity requirements, which are identified during business impact analysis. </a:t>
            </a:r>
          </a:p>
          <a:p>
            <a:endParaRPr lang="en-GB" dirty="0"/>
          </a:p>
          <a:p>
            <a:r>
              <a:rPr lang="en-GB" dirty="0"/>
              <a:t>Therefore, to develop and manage service continuity plans, the service provider should first perform BIA and then select the appropriate service continuity options to define service continuity strategy. </a:t>
            </a:r>
          </a:p>
          <a:p>
            <a:endParaRPr lang="en-GB" dirty="0"/>
          </a:p>
          <a:p>
            <a:r>
              <a:rPr lang="en-GB" dirty="0"/>
              <a:t>BCI defines the following continuity strategies:</a:t>
            </a:r>
          </a:p>
          <a:p>
            <a:pPr marL="177725" indent="-177725">
              <a:buFont typeface="Arial" panose="020B0604020202020204" pitchFamily="34" charset="0"/>
              <a:buChar char="•"/>
            </a:pPr>
            <a:endParaRPr lang="en-GB" dirty="0"/>
          </a:p>
          <a:p>
            <a:pPr marL="177725" indent="-177725">
              <a:buFont typeface="Arial" panose="020B0604020202020204" pitchFamily="34" charset="0"/>
              <a:buChar char="•"/>
            </a:pPr>
            <a:r>
              <a:rPr lang="en-GB" dirty="0"/>
              <a:t>diversification </a:t>
            </a:r>
          </a:p>
          <a:p>
            <a:pPr marL="177725" indent="-177725">
              <a:buFont typeface="Arial" panose="020B0604020202020204" pitchFamily="34" charset="0"/>
              <a:buChar char="•"/>
            </a:pPr>
            <a:r>
              <a:rPr lang="en-GB" dirty="0"/>
              <a:t>replication </a:t>
            </a:r>
          </a:p>
          <a:p>
            <a:pPr marL="177725" indent="-177725">
              <a:buFont typeface="Arial" panose="020B0604020202020204" pitchFamily="34" charset="0"/>
              <a:buChar char="•"/>
            </a:pPr>
            <a:r>
              <a:rPr lang="en-GB" dirty="0"/>
              <a:t>standby </a:t>
            </a:r>
          </a:p>
          <a:p>
            <a:pPr marL="177725" indent="-177725">
              <a:buFont typeface="Arial" panose="020B0604020202020204" pitchFamily="34" charset="0"/>
              <a:buChar char="•"/>
            </a:pPr>
            <a:r>
              <a:rPr lang="en-GB" dirty="0"/>
              <a:t>post-incident acquisition </a:t>
            </a:r>
          </a:p>
          <a:p>
            <a:pPr marL="177725" indent="-177725">
              <a:buFont typeface="Arial" panose="020B0604020202020204" pitchFamily="34" charset="0"/>
              <a:buChar char="•"/>
            </a:pPr>
            <a:r>
              <a:rPr lang="en-GB" dirty="0"/>
              <a:t>do nothing </a:t>
            </a:r>
          </a:p>
          <a:p>
            <a:pPr marL="177725" indent="-177725">
              <a:buFont typeface="Arial" panose="020B0604020202020204" pitchFamily="34" charset="0"/>
              <a:buChar char="•"/>
            </a:pPr>
            <a:r>
              <a:rPr lang="en-GB" dirty="0"/>
              <a:t>subcontracting. </a:t>
            </a:r>
          </a:p>
          <a:p>
            <a:pPr marL="177725" indent="-177725">
              <a:buFont typeface="Arial" panose="020B0604020202020204" pitchFamily="34" charset="0"/>
              <a:buChar char="•"/>
            </a:pPr>
            <a:endParaRPr lang="en-GB" dirty="0"/>
          </a:p>
          <a:p>
            <a:r>
              <a:rPr lang="en-GB" dirty="0"/>
              <a:t>This is not a one-time activity if the service continuity requirements change alongside the service provider. For example, the service provider starts service delivery to a new consumer or there is a significant change in the service functionality that leads to a higher criticality of the service to the customer. These events can trigger a reperformance of the BIA and result in an update of the continuity strategies. If there are no significant changes, BIA is generally performed once or twice a year and generally synchronised with the risk assessment cycles.</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316</a:t>
            </a:fld>
            <a:endParaRPr lang="sv-SE" dirty="0"/>
          </a:p>
        </p:txBody>
      </p:sp>
    </p:spTree>
    <p:extLst>
      <p:ext uri="{BB962C8B-B14F-4D97-AF65-F5344CB8AC3E}">
        <p14:creationId xmlns:p14="http://schemas.microsoft.com/office/powerpoint/2010/main" val="1196479353"/>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defTabSz="473934">
              <a:defRPr/>
            </a:pPr>
            <a:r>
              <a:rPr lang="en-GB" b="1" dirty="0"/>
              <a:t>Practice guide: Service continuity management</a:t>
            </a:r>
          </a:p>
          <a:p>
            <a:endParaRPr lang="en-GB" b="1" dirty="0"/>
          </a:p>
          <a:p>
            <a:r>
              <a:rPr lang="en-GB" b="1" dirty="0"/>
              <a:t>2.4.1.1 Continuity plans (continued)</a:t>
            </a:r>
            <a:endParaRPr lang="en-GB" b="1" noProof="0" dirty="0"/>
          </a:p>
          <a:p>
            <a:r>
              <a:rPr lang="en-GB" dirty="0"/>
              <a:t>BCI introduces three levels of in the response and recovery planning structure: strategic, tactical, and operational levels: </a:t>
            </a:r>
            <a:endParaRPr lang="en-GB" noProof="0" dirty="0"/>
          </a:p>
          <a:p>
            <a:pPr marL="177725" indent="-177725">
              <a:buFont typeface="Arial" panose="020B0604020202020204" pitchFamily="34" charset="0"/>
              <a:buChar char="•"/>
            </a:pPr>
            <a:endParaRPr lang="en-GB" dirty="0"/>
          </a:p>
          <a:p>
            <a:r>
              <a:rPr lang="en-GB" b="1" dirty="0"/>
              <a:t>Strategic</a:t>
            </a:r>
            <a:r>
              <a:rPr lang="en-GB" dirty="0"/>
              <a:t> 		How executives make decisions about the process of recovery, communicate with external parties, (including media if relevant) and deal with</a:t>
            </a:r>
          </a:p>
          <a:p>
            <a:r>
              <a:rPr lang="en-GB" dirty="0"/>
              <a:t>			situations not covered in service continuity plans. </a:t>
            </a:r>
            <a:endParaRPr lang="en-GB" noProof="0" dirty="0">
              <a:effectLst/>
            </a:endParaRPr>
          </a:p>
          <a:p>
            <a:r>
              <a:rPr lang="en-GB" b="1" dirty="0"/>
              <a:t>Tactical </a:t>
            </a:r>
            <a:r>
              <a:rPr lang="en-GB" dirty="0"/>
              <a:t>  		How management coordinates the recovery process to ensure the appropriate allocation of resources based on priorities (current business</a:t>
            </a:r>
          </a:p>
          <a:p>
            <a:r>
              <a:rPr lang="en-GB" dirty="0"/>
              <a:t> 			priorities, seasonal changes, and so on) and deal with conflicts between plans and recovery teams. </a:t>
            </a:r>
            <a:endParaRPr lang="en-GB" noProof="0" dirty="0">
              <a:effectLst/>
            </a:endParaRPr>
          </a:p>
          <a:p>
            <a:r>
              <a:rPr lang="en-GB" b="1" dirty="0"/>
              <a:t>Operational 	</a:t>
            </a:r>
            <a:r>
              <a:rPr lang="en-GB" dirty="0"/>
              <a:t>How teams do recovery activities, including responding to a disruptive event, recovering to pre-defined levels of service and/or providing</a:t>
            </a:r>
          </a:p>
          <a:p>
            <a:r>
              <a:rPr lang="en-GB" dirty="0"/>
              <a:t>			alternative facilities to continue operations and returning to normal operations. </a:t>
            </a:r>
          </a:p>
          <a:p>
            <a:pPr marL="177725" indent="-177725">
              <a:buFont typeface="Arial" panose="020B0604020202020204" pitchFamily="34" charset="0"/>
              <a:buChar char="•"/>
            </a:pPr>
            <a:endParaRPr lang="en-GB" dirty="0"/>
          </a:p>
          <a:p>
            <a:r>
              <a:rPr lang="en-GB" dirty="0"/>
              <a:t>There may be different solutions for how a plan is structured and which body is responsible for the plan, depending on the scale of the organization and whether the service provider is internal or external. The complexity of the service continuity plan structure depends on the type of service provider and the scale of the organization. </a:t>
            </a:r>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317</a:t>
            </a:fld>
            <a:endParaRPr lang="sv-SE" dirty="0"/>
          </a:p>
        </p:txBody>
      </p:sp>
    </p:spTree>
    <p:extLst>
      <p:ext uri="{BB962C8B-B14F-4D97-AF65-F5344CB8AC3E}">
        <p14:creationId xmlns:p14="http://schemas.microsoft.com/office/powerpoint/2010/main" val="3826766409"/>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Service continuity management</a:t>
            </a:r>
          </a:p>
          <a:p>
            <a:endParaRPr lang="en-GB" b="1" dirty="0"/>
          </a:p>
          <a:p>
            <a:r>
              <a:rPr lang="en-GB" b="1" dirty="0"/>
              <a:t>2.4.1.1 Continuity plans (continued)</a:t>
            </a:r>
            <a:endParaRPr lang="en-GB" dirty="0"/>
          </a:p>
          <a:p>
            <a:pPr defTabSz="473934">
              <a:defRPr/>
            </a:pPr>
            <a:r>
              <a:rPr lang="en-GB" dirty="0"/>
              <a:t>Altogether, service continuity plans should cover the following stages, following a disruption. </a:t>
            </a:r>
            <a:endParaRPr lang="en-GB" noProof="0" dirty="0"/>
          </a:p>
          <a:p>
            <a:endParaRPr lang="en-GB" noProof="0" dirty="0"/>
          </a:p>
          <a:p>
            <a:pPr defTabSz="473934">
              <a:defRPr/>
            </a:pPr>
            <a:r>
              <a:rPr lang="en-GB" dirty="0"/>
              <a:t>Table 2.2 Stages of response and recovery </a:t>
            </a:r>
            <a:endParaRPr lang="en-GB" noProof="0" dirty="0"/>
          </a:p>
          <a:p>
            <a:endParaRPr lang="en-GB" dirty="0"/>
          </a:p>
          <a:p>
            <a:r>
              <a:rPr lang="en-GB" dirty="0"/>
              <a:t>Plans should be clear, concise, and action oriented. The general principle is to exclude all information that is not directly applicable to the recovery teams who use the plan. Procedures should be time-based and include information of possible delays and interrelations between plans and teams.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318</a:t>
            </a:fld>
            <a:endParaRPr lang="sv-SE" dirty="0"/>
          </a:p>
        </p:txBody>
      </p:sp>
    </p:spTree>
    <p:extLst>
      <p:ext uri="{BB962C8B-B14F-4D97-AF65-F5344CB8AC3E}">
        <p14:creationId xmlns:p14="http://schemas.microsoft.com/office/powerpoint/2010/main" val="138761093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defTabSz="473934">
              <a:defRPr/>
            </a:pPr>
            <a:r>
              <a:rPr lang="en-GB" b="1" dirty="0"/>
              <a:t>Practice guide: Service continuity management</a:t>
            </a:r>
          </a:p>
          <a:p>
            <a:endParaRPr lang="en-GB" b="1" dirty="0"/>
          </a:p>
          <a:p>
            <a:r>
              <a:rPr lang="en-GB" b="1" dirty="0"/>
              <a:t>2.4.2 Mitigating service continuity risks </a:t>
            </a:r>
            <a:endParaRPr lang="en-GB" noProof="0" dirty="0"/>
          </a:p>
          <a:p>
            <a:r>
              <a:rPr lang="en-GB" dirty="0"/>
              <a:t>The service continuity management practice includes the definition and management of controls to manage a wide range of risks that may impact the service continuity. This is used in conjunction with the risk management practice and other risk-focused practices (capacity and performance management, availability management, information security management practices). The agreed availability controls are implemented through service design, software development and 3 management, and infrastructure and platform management practices . </a:t>
            </a:r>
            <a:endParaRPr lang="en-GB" noProof="0" dirty="0"/>
          </a:p>
          <a:p>
            <a:endParaRPr lang="en-GB" dirty="0"/>
          </a:p>
          <a:p>
            <a:r>
              <a:rPr lang="en-GB" dirty="0"/>
              <a:t>Business continuity plans are themselves risk mitigation measures. The following service continuity options may be designed and implemented as part of the overall risk mitigation plan. </a:t>
            </a:r>
            <a:endParaRPr lang="en-GB" noProof="0" dirty="0"/>
          </a:p>
          <a:p>
            <a:endParaRPr lang="en-GB" noProof="0" dirty="0"/>
          </a:p>
          <a:p>
            <a:r>
              <a:rPr lang="en-GB" dirty="0"/>
              <a:t>If the BIA of a service indicates an earlier and higher impact, then more preventive measures need to be adopted. If the initial impact is lower and takes longer to develop, a more economically effective approach would be to invest in continuity and recovery countermeasures. </a:t>
            </a:r>
            <a:endParaRPr lang="en-GB" noProof="0" dirty="0"/>
          </a:p>
          <a:p>
            <a:endParaRPr lang="en-GB" dirty="0"/>
          </a:p>
          <a:p>
            <a:r>
              <a:rPr lang="en-GB" dirty="0"/>
              <a:t>When choosing a service continuity measure, the effectiveness and efficiency of each option should be assessed4. It is also crucial to continually control and validate the effectiveness and efficiency of service continuity countermeasures.</a:t>
            </a:r>
          </a:p>
          <a:p>
            <a:r>
              <a:rPr lang="en-GB" dirty="0"/>
              <a:t>Under risk management principles the effect of service continuity options should be assessed and compared to expected losses in the case of a disruptive event. </a:t>
            </a:r>
            <a:endParaRPr lang="en-GB" noProof="0" dirty="0"/>
          </a:p>
          <a:p>
            <a:endParaRPr lang="en-GB" dirty="0"/>
          </a:p>
          <a:p>
            <a:r>
              <a:rPr lang="en-GB" dirty="0"/>
              <a:t>The cost of service continuity measures should also be assessed and compared to the benefit. Benefit is calculated by the estimated reduction in the likelihood of the incident after the measure is implemented and multiplying it by the impact of the incident service provider and customers if the incident occurs. This value in terms of cost should be compared to the cost of the implementation of the measure. Cost benefit analysis can be used here.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319</a:t>
            </a:fld>
            <a:endParaRPr lang="sv-SE" dirty="0"/>
          </a:p>
        </p:txBody>
      </p:sp>
    </p:spTree>
    <p:extLst>
      <p:ext uri="{BB962C8B-B14F-4D97-AF65-F5344CB8AC3E}">
        <p14:creationId xmlns:p14="http://schemas.microsoft.com/office/powerpoint/2010/main" val="3798936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noProof="0" dirty="0">
              <a:effectLst/>
            </a:endParaRP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a:t>
            </a:fld>
            <a:endParaRPr lang="sv-SE" dirty="0"/>
          </a:p>
        </p:txBody>
      </p:sp>
    </p:spTree>
    <p:extLst>
      <p:ext uri="{BB962C8B-B14F-4D97-AF65-F5344CB8AC3E}">
        <p14:creationId xmlns:p14="http://schemas.microsoft.com/office/powerpoint/2010/main" val="418671831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defTabSz="473934">
              <a:defRPr/>
            </a:pPr>
            <a:r>
              <a:rPr lang="en-GB" b="1" dirty="0"/>
              <a:t>Practice guide: Service continuity management</a:t>
            </a:r>
          </a:p>
          <a:p>
            <a:endParaRPr lang="en-GB" b="1" dirty="0"/>
          </a:p>
          <a:p>
            <a:r>
              <a:rPr lang="en-GB" b="1" dirty="0"/>
              <a:t>2.4.3 Ensuring awareness and readiness</a:t>
            </a:r>
            <a:endParaRPr lang="en-GB" noProof="0" dirty="0"/>
          </a:p>
          <a:p>
            <a:r>
              <a:rPr lang="en-GB" dirty="0"/>
              <a:t>Experience has shown that recovery plans that have not been tested do not work as intended, if at all. Therefore, testing is a critical part of the service continuity management practice and the only way of ensuring that the selected strategy, implemented measures, and plans work in practice.</a:t>
            </a:r>
          </a:p>
          <a:p>
            <a:endParaRPr lang="en-GB" dirty="0"/>
          </a:p>
          <a:p>
            <a:r>
              <a:rPr lang="en-GB" dirty="0"/>
              <a:t>However, testing service continuity plans not only checks the readiness of the plan but improves its chances of success. By regularly walking through the plans and procedures, recovery teams discover flaws and inefficiencies and update service continuity plans accordingly. </a:t>
            </a:r>
            <a:endParaRPr lang="en-GB" noProof="0" dirty="0"/>
          </a:p>
          <a:p>
            <a:endParaRPr lang="en-GB" dirty="0"/>
          </a:p>
          <a:p>
            <a:r>
              <a:rPr lang="en-GB" dirty="0"/>
              <a:t>BCI defines the following types of exercises: </a:t>
            </a:r>
            <a:endParaRPr lang="en-GB" noProof="0" dirty="0"/>
          </a:p>
          <a:p>
            <a:endParaRPr lang="en-GB" dirty="0"/>
          </a:p>
          <a:p>
            <a:pPr marL="177725" indent="-177725">
              <a:buFont typeface="Arial" panose="020B0604020202020204" pitchFamily="34" charset="0"/>
              <a:buChar char="•"/>
            </a:pPr>
            <a:r>
              <a:rPr lang="en-GB" dirty="0"/>
              <a:t>walk-through </a:t>
            </a:r>
          </a:p>
          <a:p>
            <a:pPr marL="177725" indent="-177725">
              <a:buFont typeface="Arial" panose="020B0604020202020204" pitchFamily="34" charset="0"/>
              <a:buChar char="•"/>
            </a:pPr>
            <a:r>
              <a:rPr lang="en-GB" dirty="0"/>
              <a:t>tabletop exercises </a:t>
            </a:r>
          </a:p>
          <a:p>
            <a:pPr marL="177725" indent="-177725">
              <a:buFont typeface="Arial" panose="020B0604020202020204" pitchFamily="34" charset="0"/>
              <a:buChar char="•"/>
            </a:pPr>
            <a:r>
              <a:rPr lang="en-GB" dirty="0"/>
              <a:t>command post exercises </a:t>
            </a:r>
          </a:p>
          <a:p>
            <a:pPr marL="177725" indent="-177725">
              <a:buFont typeface="Arial" panose="020B0604020202020204" pitchFamily="34" charset="0"/>
              <a:buChar char="•"/>
            </a:pPr>
            <a:r>
              <a:rPr lang="en-GB" dirty="0"/>
              <a:t>live </a:t>
            </a:r>
          </a:p>
          <a:p>
            <a:pPr marL="177725" indent="-177725">
              <a:buFont typeface="Arial" panose="020B0604020202020204" pitchFamily="34" charset="0"/>
              <a:buChar char="•"/>
            </a:pPr>
            <a:r>
              <a:rPr lang="en-GB" dirty="0"/>
              <a:t>Test</a:t>
            </a:r>
          </a:p>
          <a:p>
            <a:endParaRPr lang="en-GB" dirty="0"/>
          </a:p>
          <a:p>
            <a:r>
              <a:rPr lang="en-GB" dirty="0"/>
              <a:t>Exercises should be conducted at planned intervals and when significant changes may impact the results of the recovery. Exercises should be conducted more frequently, if the impact of a service outage is greater. </a:t>
            </a:r>
            <a:endParaRPr lang="en-GB" noProof="0" dirty="0"/>
          </a:p>
          <a:p>
            <a:r>
              <a:rPr lang="en-GB" dirty="0"/>
              <a:t>Yet, exercises are not only the way of ensuring readiness but are also an improvement opportunity. So, it is generally a good idea to analyse the findings from testing and the overall team recovery performance. Finally, an exercise report with findings and recommendations should be produced. </a:t>
            </a:r>
            <a:endParaRPr lang="en-GB" noProof="0" dirty="0"/>
          </a:p>
          <a:p>
            <a:endParaRPr lang="en-GB" noProof="0" dirty="0"/>
          </a:p>
          <a:p>
            <a:endParaRPr lang="en-GB" noProof="0" dirty="0"/>
          </a:p>
          <a:p>
            <a:endParaRPr lang="en-GB" noProof="0" dirty="0"/>
          </a:p>
          <a:p>
            <a:pPr marL="177725" indent="-177725">
              <a:buFont typeface="Arial" panose="020B0604020202020204" pitchFamily="34" charset="0"/>
              <a:buChar char="•"/>
            </a:pPr>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320</a:t>
            </a:fld>
            <a:endParaRPr lang="sv-SE" dirty="0"/>
          </a:p>
        </p:txBody>
      </p:sp>
    </p:spTree>
    <p:extLst>
      <p:ext uri="{BB962C8B-B14F-4D97-AF65-F5344CB8AC3E}">
        <p14:creationId xmlns:p14="http://schemas.microsoft.com/office/powerpoint/2010/main" val="1851753576"/>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473934">
              <a:defRPr/>
            </a:pPr>
            <a:r>
              <a:rPr lang="en-GB" b="1" dirty="0"/>
              <a:t>Practice guide: Infrastructure and platform management</a:t>
            </a:r>
          </a:p>
          <a:p>
            <a:pPr defTabSz="473934">
              <a:defRPr/>
            </a:pPr>
            <a:endParaRPr lang="en-GB" b="1" dirty="0"/>
          </a:p>
          <a:p>
            <a:pPr defTabSz="473934">
              <a:defRPr/>
            </a:pPr>
            <a:r>
              <a:rPr lang="en-GB" b="1" dirty="0"/>
              <a:t>2.1 PURPOSE AND DESCRIPTION </a:t>
            </a:r>
            <a:endParaRPr lang="en-GB" noProof="0" dirty="0"/>
          </a:p>
          <a:p>
            <a:endParaRPr lang="en-GB" dirty="0"/>
          </a:p>
          <a:p>
            <a:r>
              <a:rPr lang="en-GB" b="1" dirty="0"/>
              <a:t>Key message </a:t>
            </a:r>
            <a:endParaRPr lang="en-GB" b="1" noProof="0" dirty="0">
              <a:effectLst/>
            </a:endParaRPr>
          </a:p>
          <a:p>
            <a:r>
              <a:rPr lang="en-GB" dirty="0"/>
              <a:t>The purpose of the infrastructure and platform management practice is to oversee the infrastructure and platforms used by an organization. When carried out properly, this practice enables the monitoring of technology solutions available to the organization, including the technology and external service providers </a:t>
            </a:r>
            <a:endParaRPr lang="en-GB" noProof="0" dirty="0">
              <a:effectLst/>
            </a:endParaRPr>
          </a:p>
          <a:p>
            <a:endParaRPr lang="en-GB" noProof="0" dirty="0"/>
          </a:p>
          <a:p>
            <a:r>
              <a:rPr lang="en-GB" dirty="0"/>
              <a:t>The infrastructure and platform management practice ensures that the organization has a high-quality IT infrastructure that efficiently meets its current and anticipated needs. ‘IT infrastructure’ as a concept includes all of the hardware, software, networks, and facilities that are required to develop, test, deliver, monitor, manage, and support IT services. </a:t>
            </a:r>
            <a:endParaRPr lang="en-GB" noProof="0" dirty="0"/>
          </a:p>
          <a:p>
            <a:endParaRPr lang="en-GB" dirty="0"/>
          </a:p>
          <a:p>
            <a:r>
              <a:rPr lang="en-GB" dirty="0"/>
              <a:t>Depending on the architecture of the organization’s IT infrastructure, this practice may focus on the management of the physical environment, physical equipment, or digital infrastructure solutions, which may be the organization’s own resources or services provided by suppliers and partners. Often, IT infrastructure solutions are managed as services; in these cases, the infrastructure and platform management practice may include dedicated teams acting as service providers for the application and/or product teams within the organization. If this approach is taken, it is important to ensure that the infrastructure and platform teams are closely involved in the overall service delivery activities of the organization and follow the ITIL principles focus on value, think and work holistically, and collaborate and promote visibility. Members of these teams should understand the wider context of the organization and its service value system (SVS). </a:t>
            </a:r>
            <a:endParaRPr lang="en-GB" noProof="0" dirty="0"/>
          </a:p>
          <a:p>
            <a:endParaRPr lang="en-GB" dirty="0"/>
          </a:p>
          <a:p>
            <a:r>
              <a:rPr lang="en-GB" dirty="0"/>
              <a:t>The infrastructure and platform management practice covers all stages of the infrastructure solutions lifecycle, from ideation and requirement gathering to delivery and support. At every stage, it is used in conjunction with other practices (including the business analysis, architecture management, service design, availability management, capacity and performance management, service continuity management, information security management, risk management practices, and others). The importance of high-quality infrastructure and platforms for service delivery cannot be overestimated; this practice is vital for success of the organization’s digital services and digitized business processes.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321</a:t>
            </a:fld>
            <a:endParaRPr lang="sv-SE" dirty="0"/>
          </a:p>
        </p:txBody>
      </p:sp>
    </p:spTree>
    <p:extLst>
      <p:ext uri="{BB962C8B-B14F-4D97-AF65-F5344CB8AC3E}">
        <p14:creationId xmlns:p14="http://schemas.microsoft.com/office/powerpoint/2010/main" val="806085504"/>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Infrastructure and platform management</a:t>
            </a:r>
          </a:p>
          <a:p>
            <a:pPr defTabSz="473934">
              <a:defRPr/>
            </a:pPr>
            <a:endParaRPr lang="en-GB" b="1" dirty="0"/>
          </a:p>
          <a:p>
            <a:pPr defTabSz="473934">
              <a:defRPr/>
            </a:pPr>
            <a:r>
              <a:rPr lang="en-GB" b="1" dirty="0"/>
              <a:t>2.4 PRACTICE SUCCESS FACTORS </a:t>
            </a:r>
          </a:p>
          <a:p>
            <a:pPr defTabSz="473934">
              <a:defRPr/>
            </a:pPr>
            <a:endParaRPr lang="en-GB" dirty="0"/>
          </a:p>
          <a:p>
            <a:r>
              <a:rPr lang="en-GB" dirty="0"/>
              <a:t>The practice includes the following PSFs: </a:t>
            </a:r>
            <a:endParaRPr lang="en-GB" noProof="0" dirty="0"/>
          </a:p>
          <a:p>
            <a:pPr marL="177725" indent="-177725">
              <a:buFont typeface="Arial" panose="020B0604020202020204" pitchFamily="34" charset="0"/>
              <a:buChar char="•"/>
            </a:pPr>
            <a:r>
              <a:rPr lang="en-GB" dirty="0"/>
              <a:t>establish an infrastructure and platform management approach to meet evolving organizational needs </a:t>
            </a:r>
            <a:endParaRPr lang="en-GB" noProof="0" dirty="0"/>
          </a:p>
          <a:p>
            <a:pPr marL="177725" indent="-177725">
              <a:buFont typeface="Arial" panose="020B0604020202020204" pitchFamily="34" charset="0"/>
              <a:buChar char="•"/>
            </a:pPr>
            <a:r>
              <a:rPr lang="en-GB" dirty="0"/>
              <a:t>ensure that the infrastructure and platform solutions meet the organization’s current and anticipated needs. </a:t>
            </a:r>
            <a:endParaRPr lang="en-GB" noProof="0" dirty="0"/>
          </a:p>
          <a:p>
            <a:endParaRPr lang="en-GB" b="1" dirty="0"/>
          </a:p>
          <a:p>
            <a:endParaRPr lang="en-GB" noProof="0"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322</a:t>
            </a:fld>
            <a:endParaRPr lang="sv-SE" dirty="0"/>
          </a:p>
        </p:txBody>
      </p:sp>
    </p:spTree>
    <p:extLst>
      <p:ext uri="{BB962C8B-B14F-4D97-AF65-F5344CB8AC3E}">
        <p14:creationId xmlns:p14="http://schemas.microsoft.com/office/powerpoint/2010/main" val="190858275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Infrastructure and platform management</a:t>
            </a:r>
          </a:p>
          <a:p>
            <a:endParaRPr lang="en-GB" b="1" dirty="0"/>
          </a:p>
          <a:p>
            <a:r>
              <a:rPr lang="en-GB" b="1" dirty="0"/>
              <a:t>2.4.1 Establish an infrastructure and platform management approach to meet evolving organizational needs </a:t>
            </a:r>
            <a:endParaRPr lang="en-GB" noProof="0" dirty="0"/>
          </a:p>
          <a:p>
            <a:r>
              <a:rPr lang="en-GB" dirty="0"/>
              <a:t>The needs of organizations and their customers are continually changing. In response, the technology industry continually innovates. The changes may result from industry trends, changes within organizations, business process innovation, or changes to business volumes. The infrastructure and platform management practice ensures that infrastructure and platform solutions are flexible and scalable so that they can match demand. Organizational infrastructure and platforms meet this demand through optimized solutions that are designed for and used by all parts of the organization. </a:t>
            </a:r>
            <a:endParaRPr lang="en-GB" noProof="0" dirty="0"/>
          </a:p>
          <a:p>
            <a:endParaRPr lang="en-GB" dirty="0"/>
          </a:p>
          <a:p>
            <a:r>
              <a:rPr lang="en-GB" dirty="0"/>
              <a:t>To properly design these solutions, teams delivering infrastructure and platform change must be aware of new technologies and techniques. Technology evolution can be seen in examples like email, virtual server farms, storage arrays, single sign-on, use of cloud platforms. When solutions are identified based on requirements, requests are promptly filled. With virtual server technology that is used both internally and for cloud offerings, the turnaround time for requests can be reduced to minutes. Technological progress, such as virtualization, containers, continuous integration/continuous delivery (CI/CD), and infrastructure as code, significantly impacts the rate of change and innovation. </a:t>
            </a:r>
            <a:endParaRPr lang="en-GB" noProof="0" dirty="0"/>
          </a:p>
          <a:p>
            <a:endParaRPr lang="en-GB" noProof="0" dirty="0"/>
          </a:p>
          <a:p>
            <a:r>
              <a:rPr lang="en-GB" dirty="0"/>
              <a:t>Organizations that deliver and support infrastructure and platform solutions have evolved through models, such as DevOps and site reliability engineering, that eliminate the use of traditional waterfall techniques in favour of end-to-end development and management within one team. Crucially, the organization’s structure and technology components must align with its overall strategic direction in order to ensure the consistent delivery and support of infrastructure and platform solutions. </a:t>
            </a:r>
            <a:endParaRPr lang="en-GB" noProof="0" dirty="0"/>
          </a:p>
          <a:p>
            <a:endParaRPr lang="en-GB" dirty="0"/>
          </a:p>
          <a:p>
            <a:r>
              <a:rPr lang="en-GB" dirty="0"/>
              <a:t>It is important to plan how infrastructure and platform teams will identify, design, and introduce innovation into the environment at the solution and strategic levels. Depending on the current needs, infrastructure and platform management might need initial research and testing so that, when the need is presented, there is a clear plan of action. If the need is pressing, the technology may be selected, purchased, designed, and configured before any official requests are received. </a:t>
            </a:r>
            <a:endParaRPr lang="en-GB" noProof="0" dirty="0"/>
          </a:p>
          <a:p>
            <a:endParaRPr lang="en-GB" dirty="0"/>
          </a:p>
          <a:p>
            <a:r>
              <a:rPr lang="en-GB" dirty="0"/>
              <a:t>The infrastructure and management practice should ensure that the infrastructure and platforms are built to promote experimentation, quick technology adoption, the ability to test theories and hypotheses, change the infrastructure and platform iteratively with feedback, fail fast, and learn from experience and errors in a safe environment. Each organization should define its innovation and risk appetite and consider their financial constraints for innovation in the infrastructure and platforms areas.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323</a:t>
            </a:fld>
            <a:endParaRPr lang="sv-SE" dirty="0"/>
          </a:p>
        </p:txBody>
      </p:sp>
    </p:spTree>
    <p:extLst>
      <p:ext uri="{BB962C8B-B14F-4D97-AF65-F5344CB8AC3E}">
        <p14:creationId xmlns:p14="http://schemas.microsoft.com/office/powerpoint/2010/main" val="147645879"/>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defTabSz="473934">
              <a:defRPr/>
            </a:pPr>
            <a:r>
              <a:rPr lang="en-GB" b="1" dirty="0"/>
              <a:t>Practice guide: Infrastructure and platform management</a:t>
            </a:r>
          </a:p>
          <a:p>
            <a:endParaRPr lang="en-GB" b="1" dirty="0"/>
          </a:p>
          <a:p>
            <a:r>
              <a:rPr lang="en-GB" b="1" dirty="0"/>
              <a:t>2.4.2 Ensure that the infrastructure and platform solutions meet the organization’s current and anticipated needs </a:t>
            </a:r>
            <a:endParaRPr lang="en-GB" noProof="0" dirty="0"/>
          </a:p>
          <a:p>
            <a:r>
              <a:rPr lang="en-GB" dirty="0"/>
              <a:t>With the approach determined, the main focus of the infrastructure and platform management practice should be ensuring that stakeholders receive value throughout the infrastructure and platform solution lifecycle. Stakeholders must be engaged from the initiation of a request or </a:t>
            </a:r>
            <a:endParaRPr lang="en-GB" noProof="0" dirty="0"/>
          </a:p>
          <a:p>
            <a:r>
              <a:rPr lang="en-GB" dirty="0"/>
              <a:t>project until the solution’s retirement. Understanding stakeholder expectations, from design to the ongoing management and support of the solutions, is an essential aspect of delivering infrastructure and platform solutions. This ongoing relationship will drive improvement </a:t>
            </a:r>
            <a:endParaRPr lang="en-GB" noProof="0" dirty="0"/>
          </a:p>
          <a:p>
            <a:r>
              <a:rPr lang="en-GB" dirty="0"/>
              <a:t>opportunities and ensure value continues to be co-created as the solution evolves. </a:t>
            </a:r>
            <a:endParaRPr lang="en-GB" noProof="0" dirty="0"/>
          </a:p>
          <a:p>
            <a:br>
              <a:rPr lang="en-GB" dirty="0"/>
            </a:br>
            <a:r>
              <a:rPr lang="en-GB" dirty="0"/>
              <a:t>When the organization needs a technical solution, requirements are defined in order to ensure that the solution meets the organization’s needs. Along with business requirements, the solution design should include technical requirements. The infrastructure and platform management practice is involved in analysing requirements to create a high-level design (in conjunction with the </a:t>
            </a:r>
          </a:p>
          <a:p>
            <a:r>
              <a:rPr lang="en-GB" dirty="0"/>
              <a:t>architecture management, business analysis, and service design practices, among others). </a:t>
            </a:r>
            <a:endParaRPr lang="en-GB" noProof="0" dirty="0"/>
          </a:p>
          <a:p>
            <a:endParaRPr lang="en-GB" dirty="0"/>
          </a:p>
          <a:p>
            <a:r>
              <a:rPr lang="en-GB" dirty="0"/>
              <a:t>The requirements for infrastructure and platform solutions may come from different sources, including: </a:t>
            </a:r>
            <a:endParaRPr lang="en-GB" noProof="0" dirty="0"/>
          </a:p>
          <a:p>
            <a:endParaRPr lang="en-GB" dirty="0"/>
          </a:p>
          <a:p>
            <a:r>
              <a:rPr lang="en-GB" dirty="0"/>
              <a:t>● architectural standards and guidelines</a:t>
            </a:r>
            <a:br>
              <a:rPr lang="en-GB" dirty="0"/>
            </a:br>
            <a:r>
              <a:rPr lang="en-GB" dirty="0"/>
              <a:t>● compliance requirements, if the organization is subject to legislation</a:t>
            </a:r>
            <a:br>
              <a:rPr lang="en-GB" dirty="0"/>
            </a:br>
            <a:r>
              <a:rPr lang="en-GB" dirty="0"/>
              <a:t>● direct requirements from customers, if a solution is a service or service component that will be directly released to customers. </a:t>
            </a:r>
            <a:endParaRPr lang="en-GB" noProof="0" dirty="0"/>
          </a:p>
          <a:p>
            <a:endParaRPr lang="en-GB" dirty="0"/>
          </a:p>
          <a:p>
            <a:r>
              <a:rPr lang="en-GB" dirty="0"/>
              <a:t>The infrastructure and platform management practice ensures that standards, where possible, can be defined and utilized in order to simplify the management of infrastructure and platform solutions. The enforcement of these standards ensures solutions’ reliability and maintainability. Standards may include the hardware and software versions, configuration settings, management and monitoring tools, and support structures. Standards enable efficient and effective operations. Through standards, solutions are easier to operate, monitor, and upgrade. </a:t>
            </a:r>
            <a:endParaRPr lang="en-GB" noProof="0" dirty="0"/>
          </a:p>
          <a:p>
            <a:endParaRPr lang="en-GB" dirty="0"/>
          </a:p>
          <a:p>
            <a:r>
              <a:rPr lang="en-GB" dirty="0"/>
              <a:t>Designs should be assessed against current and planned standards and validated against the current and anticipated levels of availability, performance, capacity, information security, and so on (with active involvement of the respective practices). </a:t>
            </a:r>
            <a:endParaRPr lang="en-GB" noProof="0" dirty="0"/>
          </a:p>
          <a:p>
            <a:r>
              <a:rPr lang="en-GB" dirty="0"/>
              <a:t>Standard infrastructure solution packages should be utilized wherever reasonably possible. Even if standard packages are not utilized, the solution design needs to utilize standards wherever possible. Any portion of the solution that is not standard increases cost, delays delivery, and requires customized support throughout the life of the solution. Exceptions to standards may result in extended downtime or other impacts to the customer. They may also hamper teams responsible for performing other activities for other infrastructure and platform solutions. </a:t>
            </a:r>
            <a:endParaRPr lang="en-GB" noProof="0" dirty="0"/>
          </a:p>
          <a:p>
            <a:endParaRPr lang="en-GB" dirty="0"/>
          </a:p>
          <a:p>
            <a:r>
              <a:rPr lang="en-GB" dirty="0"/>
              <a:t>If there are multiple exceptions to a standard, a review should be conducted to ensure that the standard still meets the organization’s needs. If it does not, a new standard should be designed and its implementation should be planned. Retiring the standard may include planning the removal of current systems that were installed as part the retired offering in order to reduce technical debt and the potential risk to the environment. </a:t>
            </a:r>
            <a:endParaRPr lang="en-GB" noProof="0" dirty="0"/>
          </a:p>
          <a:p>
            <a:endParaRPr lang="en-GB" dirty="0"/>
          </a:p>
          <a:p>
            <a:r>
              <a:rPr lang="en-GB" dirty="0"/>
              <a:t>The development and maintenance of the standards and standard packages are also within the scope of the infrastructure and platform management practice. </a:t>
            </a:r>
            <a:endParaRPr lang="en-GB" noProof="0" dirty="0"/>
          </a:p>
          <a:p>
            <a:endParaRPr lang="en-GB" dirty="0"/>
          </a:p>
          <a:p>
            <a:r>
              <a:rPr lang="en-GB" dirty="0"/>
              <a:t>Part of the practice’s focus is to manage risk to the organization throughout the infrastructure and platform. As part of this effort, input from practices such as information security, service continuity, and risk management is taken to ensure that risks are managed throughout the lifecycle of the solution. This ongoing management includes, for example, ensuring that network devices are configured based on defined security policies, controls are tested periodically, and risks are identified and effectively managed. Requirements are handled on an ongoing basis to prevent adverse impacts, such as extended service downtime or a security breach of confidential information. </a:t>
            </a:r>
            <a:endParaRPr lang="en-GB" noProof="0" dirty="0"/>
          </a:p>
          <a:p>
            <a:endParaRPr lang="en-GB" dirty="0"/>
          </a:p>
          <a:p>
            <a:r>
              <a:rPr lang="en-GB" dirty="0"/>
              <a:t>The overall management of infrastructure and platform solutions often includes internal and third-party solutions and components. Understanding the overall structure of these solutions and ensuring that the overall level of service provided meets customer expectations, is critical. </a:t>
            </a:r>
            <a:endParaRPr lang="en-GB" noProof="0" dirty="0"/>
          </a:p>
          <a:p>
            <a:endParaRPr lang="en-GB" dirty="0"/>
          </a:p>
          <a:p>
            <a:r>
              <a:rPr lang="en-GB" dirty="0"/>
              <a:t>Management needs visibility to validate that solutions are performing at acceptable levels and to highlight opportunities. These may include addressing any issues and identifying areas that could be improved. The infrastructure and platform management practice should provide visibility to stakeholders in performance and improvement plans. The infrastructure and platform management practice interacts with other practices to ensure that any issues or requests on solutions are resolved promptly. For this reason, the practice participates in agreeing targets for incident response, restoration, and request fulfilment times to align with customer expectations. This practice may include managing and reporting on the ability of solutions to meet targets. This visibility also provides an opportunity to improve performance in this area through automation or process refinement. </a:t>
            </a:r>
            <a:endParaRPr lang="en-GB" noProof="0" dirty="0"/>
          </a:p>
          <a:p>
            <a:endParaRPr lang="en-GB" dirty="0"/>
          </a:p>
          <a:p>
            <a:r>
              <a:rPr lang="en-GB" dirty="0"/>
              <a:t>This practice also contributes to ensuring that the agreed-upon levels of service are met. The scope of this effort includes any internal or external components used in the solution. Third-party services must align with customer expectations, or the expectations must be reset. External providers must meet the service levels in their contracts. By managing performance levels across internal and external services, the practice is able to report performance and other outcomes to the business. </a:t>
            </a:r>
            <a:endParaRPr lang="en-GB" noProof="0" dirty="0"/>
          </a:p>
          <a:p>
            <a:endParaRPr lang="en-GB" dirty="0"/>
          </a:p>
          <a:p>
            <a:r>
              <a:rPr lang="en-GB" dirty="0"/>
              <a:t>The infrastructure and platform management practice ensures that solutions within its scope effectively contribute to overall financial targets. Infrastructure and platform solutions should be benchmarked against cloud offerings and external provider solutions. From a technology perspective, automation, consolidation, and standardization simplify the infrastructure and platforms and release resources, which can then be used to drive value. The current and potential partnerships with external providers can also be evaluated, and existing agreements optimized.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324</a:t>
            </a:fld>
            <a:endParaRPr lang="sv-SE" dirty="0"/>
          </a:p>
        </p:txBody>
      </p:sp>
    </p:spTree>
    <p:extLst>
      <p:ext uri="{BB962C8B-B14F-4D97-AF65-F5344CB8AC3E}">
        <p14:creationId xmlns:p14="http://schemas.microsoft.com/office/powerpoint/2010/main" val="3934276826"/>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defTabSz="473934">
              <a:defRPr/>
            </a:pPr>
            <a:r>
              <a:rPr lang="en-GB" b="1" dirty="0"/>
              <a:t>Practice guide: Service design</a:t>
            </a:r>
          </a:p>
          <a:p>
            <a:pPr defTabSz="473934">
              <a:defRPr/>
            </a:pPr>
            <a:endParaRPr lang="en-GB" b="1" dirty="0"/>
          </a:p>
          <a:p>
            <a:pPr defTabSz="473934">
              <a:defRPr/>
            </a:pPr>
            <a:r>
              <a:rPr lang="en-GB" b="1" dirty="0"/>
              <a:t>2.1 PURPOSE AND DESCRIPTION </a:t>
            </a:r>
            <a:endParaRPr lang="en-GB" noProof="0" dirty="0"/>
          </a:p>
          <a:p>
            <a:r>
              <a:rPr lang="en-GB" b="1" dirty="0"/>
              <a:t>Key message </a:t>
            </a:r>
            <a:endParaRPr lang="en-GB" noProof="0" dirty="0">
              <a:effectLst/>
            </a:endParaRPr>
          </a:p>
          <a:p>
            <a:r>
              <a:rPr lang="en-GB" dirty="0"/>
              <a:t>The purpose of the service design practice is to design products and services that are fit for purpose and use, and that can be delivered by the organization and its ecosystem. This includes planning and organizing people, partners and suppliers, information, communication, technology, and practices for new or changed products and services, and the interaction between the organization and its customers </a:t>
            </a:r>
            <a:endParaRPr lang="en-GB" noProof="0" dirty="0">
              <a:effectLst/>
            </a:endParaRPr>
          </a:p>
          <a:p>
            <a:endParaRPr lang="en-GB" noProof="0" dirty="0"/>
          </a:p>
          <a:p>
            <a:r>
              <a:rPr lang="en-GB" dirty="0"/>
              <a:t>If products and services, or practices are not designed properly, they will not necessarily fulfil customer needs or facilitate value creation. If they evolve without proper architecture, interfaces or controls, they are less able to deliver the overall vision and needs of the organization and its internal and external customers. </a:t>
            </a:r>
            <a:endParaRPr lang="en-GB" noProof="0" dirty="0"/>
          </a:p>
          <a:p>
            <a:endParaRPr lang="en-GB" dirty="0"/>
          </a:p>
          <a:p>
            <a:r>
              <a:rPr lang="en-GB" dirty="0"/>
              <a:t>Even when a product or service is well designed, delivering a solution that addresses the needs of both the organization and customer in a cost-effective and resilient way can be difficult. Therefore, it is important to consider iterative and incremental approaches to service design, which can ensure that products and services introduced to live operation can continually adapt in alignment with the evolving needs of the organization and its customers. </a:t>
            </a:r>
            <a:endParaRPr lang="en-GB" noProof="0" dirty="0"/>
          </a:p>
          <a:p>
            <a:r>
              <a:rPr lang="en-GB" dirty="0"/>
              <a:t>If service design is not formed, products and services can be quite expensive to run and prone to failure; this results in wasted resources and the product or service not being customer-centred or designed holistically. Without service design, it is extremely hard to achieve the needs and expectations of customers. </a:t>
            </a:r>
            <a:endParaRPr lang="en-GB" noProof="0" dirty="0"/>
          </a:p>
          <a:p>
            <a:endParaRPr lang="en-GB" dirty="0"/>
          </a:p>
          <a:p>
            <a:r>
              <a:rPr lang="en-GB" dirty="0"/>
              <a:t>It is important that a holistic, results-driven approach to all aspects of service design is adopted, and that when changing or amending any of the individual elements of a service design, all other aspects are considered. Therefore, the coordination aspect of service design with the whole organization’s service value system (SVS) is essential. </a:t>
            </a:r>
            <a:endParaRPr lang="en-GB" noProof="0" dirty="0"/>
          </a:p>
          <a:p>
            <a:endParaRPr lang="en-GB" dirty="0"/>
          </a:p>
          <a:p>
            <a:r>
              <a:rPr lang="en-GB" dirty="0"/>
              <a:t>Designing a new or changed product or service should not be done in isolation, but should consider the impact it will have on: </a:t>
            </a:r>
            <a:endParaRPr lang="en-GB" noProof="0" dirty="0"/>
          </a:p>
          <a:p>
            <a:endParaRPr lang="en-GB" dirty="0"/>
          </a:p>
          <a:p>
            <a:r>
              <a:rPr lang="en-GB" dirty="0"/>
              <a:t>● other products and services</a:t>
            </a:r>
            <a:br>
              <a:rPr lang="en-GB" dirty="0"/>
            </a:br>
            <a:r>
              <a:rPr lang="en-GB" dirty="0"/>
              <a:t>● all relevant parties, including customers, users, and suppliers ● the existing architectures</a:t>
            </a:r>
            <a:br>
              <a:rPr lang="en-GB" dirty="0"/>
            </a:br>
            <a:r>
              <a:rPr lang="en-GB" dirty="0"/>
              <a:t>● the required technology</a:t>
            </a:r>
            <a:br>
              <a:rPr lang="en-GB" dirty="0"/>
            </a:br>
            <a:r>
              <a:rPr lang="en-GB" dirty="0"/>
              <a:t>● the service management practices</a:t>
            </a:r>
            <a:br>
              <a:rPr lang="en-GB" dirty="0"/>
            </a:br>
            <a:r>
              <a:rPr lang="en-GB" dirty="0"/>
              <a:t>● the necessary measurements and metrics. </a:t>
            </a:r>
            <a:endParaRPr lang="en-GB" noProof="0" dirty="0"/>
          </a:p>
          <a:p>
            <a:endParaRPr lang="en-GB" dirty="0"/>
          </a:p>
          <a:p>
            <a:r>
              <a:rPr lang="en-GB" dirty="0"/>
              <a:t>Considering these factors will not only ensure that the design addresses the functional elements of the service, but also that the management and operational requirements are regarded as a fundamental part of the design and are not added as an afterthought. </a:t>
            </a:r>
            <a:endParaRPr lang="en-GB" noProof="0" dirty="0"/>
          </a:p>
          <a:p>
            <a:endParaRPr lang="en-GB" dirty="0"/>
          </a:p>
          <a:p>
            <a:r>
              <a:rPr lang="en-GB" dirty="0"/>
              <a:t>Service design should also be used when the product or service is changing due to its retirement. Unless the retirement of a product/service is carefully planned, it could cause unexpected negative effects on customers or the organization. </a:t>
            </a:r>
            <a:endParaRPr lang="en-GB" noProof="0" dirty="0"/>
          </a:p>
          <a:p>
            <a:endParaRPr lang="en-GB" dirty="0"/>
          </a:p>
          <a:p>
            <a:r>
              <a:rPr lang="en-GB" dirty="0"/>
              <a:t>Not every change to a product or service will require the same level of service design activity. Every change, no matter how small, will need some degree of design work, but the scale of the activity necessary to ensure success will vary greatly from one change type to another. Organizations must define what level of design activity is required for each category of change and ensure that everyone within the organization is clear on this criteria. </a:t>
            </a:r>
            <a:endParaRPr lang="en-GB" noProof="0" dirty="0"/>
          </a:p>
          <a:p>
            <a:endParaRPr lang="en-GB" dirty="0"/>
          </a:p>
          <a:p>
            <a:r>
              <a:rPr lang="en-GB" dirty="0"/>
              <a:t>Service design ensures that the products and services created: </a:t>
            </a:r>
            <a:endParaRPr lang="en-GB" noProof="0" dirty="0"/>
          </a:p>
          <a:p>
            <a:endParaRPr lang="en-GB" dirty="0"/>
          </a:p>
          <a:p>
            <a:r>
              <a:rPr lang="en-GB" dirty="0"/>
              <a:t>●  are business- and customer-oriented, focused, and driven </a:t>
            </a:r>
            <a:endParaRPr lang="en-GB" noProof="0" dirty="0">
              <a:effectLst/>
            </a:endParaRPr>
          </a:p>
          <a:p>
            <a:r>
              <a:rPr lang="en-GB" dirty="0"/>
              <a:t>●  are created for users to have a good experience </a:t>
            </a:r>
            <a:endParaRPr lang="en-GB" noProof="0" dirty="0">
              <a:effectLst/>
            </a:endParaRPr>
          </a:p>
          <a:p>
            <a:r>
              <a:rPr lang="en-GB" dirty="0"/>
              <a:t>●  are cost-effective </a:t>
            </a:r>
            <a:endParaRPr lang="en-GB" noProof="0" dirty="0">
              <a:effectLst/>
            </a:endParaRPr>
          </a:p>
          <a:p>
            <a:r>
              <a:rPr lang="en-GB" dirty="0"/>
              <a:t>●  meet the information and physical security requirements of the organization and any external customers </a:t>
            </a:r>
            <a:endParaRPr lang="en-GB" noProof="0" dirty="0">
              <a:effectLst/>
            </a:endParaRPr>
          </a:p>
          <a:p>
            <a:r>
              <a:rPr lang="en-GB" dirty="0"/>
              <a:t>●  are flexible and adaptable, yet fit for purpose at the point of delivery </a:t>
            </a:r>
            <a:endParaRPr lang="en-GB" noProof="0" dirty="0">
              <a:effectLst/>
            </a:endParaRPr>
          </a:p>
          <a:p>
            <a:r>
              <a:rPr lang="en-GB" dirty="0"/>
              <a:t>●  can absorb an ever-increasing demand in the volume and speed of change </a:t>
            </a:r>
            <a:endParaRPr lang="en-GB" noProof="0" dirty="0">
              <a:effectLst/>
            </a:endParaRPr>
          </a:p>
          <a:p>
            <a:r>
              <a:rPr lang="en-GB" dirty="0"/>
              <a:t>●  meet increasing organizational and customer demands for continuous operation </a:t>
            </a:r>
            <a:endParaRPr lang="en-GB" noProof="0" dirty="0">
              <a:effectLst/>
            </a:endParaRPr>
          </a:p>
          <a:p>
            <a:r>
              <a:rPr lang="en-GB" dirty="0"/>
              <a:t>●  are managed and operated to an acceptable level of risk. </a:t>
            </a:r>
            <a:endParaRPr lang="en-GB" noProof="0" dirty="0">
              <a:effectLst/>
            </a:endParaRPr>
          </a:p>
          <a:p>
            <a:endParaRPr lang="en-GB" dirty="0"/>
          </a:p>
          <a:p>
            <a:r>
              <a:rPr lang="en-GB" dirty="0"/>
              <a:t>With many pressures on the organization, there can be a temptation to ‘cut corners’ on the coordination of practices and relevant parties for service design activities, or to ignore them completely. This should be avoided, as integration and coordination are essential to the overall quality of the products and services that are delivered.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325</a:t>
            </a:fld>
            <a:endParaRPr lang="sv-SE" dirty="0"/>
          </a:p>
        </p:txBody>
      </p:sp>
    </p:spTree>
    <p:extLst>
      <p:ext uri="{BB962C8B-B14F-4D97-AF65-F5344CB8AC3E}">
        <p14:creationId xmlns:p14="http://schemas.microsoft.com/office/powerpoint/2010/main" val="704821077"/>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Service design</a:t>
            </a:r>
          </a:p>
          <a:p>
            <a:pPr defTabSz="473934">
              <a:defRPr/>
            </a:pPr>
            <a:endParaRPr lang="en-GB" b="1" dirty="0"/>
          </a:p>
          <a:p>
            <a:pPr defTabSz="473934">
              <a:defRPr/>
            </a:pPr>
            <a:r>
              <a:rPr lang="en-GB" b="1" dirty="0"/>
              <a:t>2.4 PRACTICESUCCESSFACTORS </a:t>
            </a:r>
            <a:endParaRPr lang="en-GB" noProof="0" dirty="0"/>
          </a:p>
          <a:p>
            <a:endParaRPr lang="en-GB" dirty="0"/>
          </a:p>
          <a:p>
            <a:r>
              <a:rPr lang="en-GB" dirty="0"/>
              <a:t>The service design practice includes the following PSFs:</a:t>
            </a:r>
            <a:br>
              <a:rPr lang="en-GB" dirty="0"/>
            </a:br>
            <a:r>
              <a:rPr lang="en-GB" dirty="0"/>
              <a:t>● establishing and maintaining an effective organization-wide approach to service design </a:t>
            </a:r>
            <a:endParaRPr lang="en-GB" noProof="0" dirty="0"/>
          </a:p>
          <a:p>
            <a:r>
              <a:rPr lang="en-GB" dirty="0"/>
              <a:t>● ensuring that services are fit for purpose and fit for use throughout their lifecycle.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326</a:t>
            </a:fld>
            <a:endParaRPr lang="sv-SE" dirty="0"/>
          </a:p>
        </p:txBody>
      </p:sp>
    </p:spTree>
    <p:extLst>
      <p:ext uri="{BB962C8B-B14F-4D97-AF65-F5344CB8AC3E}">
        <p14:creationId xmlns:p14="http://schemas.microsoft.com/office/powerpoint/2010/main" val="4096988226"/>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defTabSz="473934">
              <a:defRPr/>
            </a:pPr>
            <a:r>
              <a:rPr lang="en-GB" b="1" dirty="0"/>
              <a:t>Practice guide: Service design</a:t>
            </a:r>
          </a:p>
          <a:p>
            <a:endParaRPr lang="en-GB" b="1" dirty="0"/>
          </a:p>
          <a:p>
            <a:r>
              <a:rPr lang="en-GB" b="1" dirty="0"/>
              <a:t>2.4.1 Establishing and maintaining an effective organization-wide approach to service design </a:t>
            </a:r>
            <a:endParaRPr lang="en-GB" noProof="0" dirty="0"/>
          </a:p>
          <a:p>
            <a:r>
              <a:rPr lang="en-GB" dirty="0"/>
              <a:t>Service design practice includes defining and agreeing approaches and models to follow for designing new and changed services and service components. Organizations are likely to combine several approaches and to define several service design models to accommodate for every type of product or service they design and manage. </a:t>
            </a:r>
            <a:endParaRPr lang="en-GB" noProof="0" dirty="0"/>
          </a:p>
          <a:p>
            <a:endParaRPr lang="en-GB" dirty="0"/>
          </a:p>
          <a:p>
            <a:endParaRPr lang="en-GB" dirty="0"/>
          </a:p>
          <a:p>
            <a:r>
              <a:rPr lang="en-GB" dirty="0"/>
              <a:t>This should start from assessing organization’s objectives and customer requirements, and the impact the service design has. As service design is about orchestrating design efforts and should be holistic, before choosing a design approach, an organization must assess the following factors: </a:t>
            </a:r>
            <a:endParaRPr lang="en-GB" noProof="0" dirty="0"/>
          </a:p>
          <a:p>
            <a:endParaRPr lang="en-GB" dirty="0"/>
          </a:p>
          <a:p>
            <a:r>
              <a:rPr lang="en-GB" dirty="0"/>
              <a:t>●  strategic goals and services portfolio </a:t>
            </a:r>
            <a:endParaRPr lang="en-GB" noProof="0" dirty="0">
              <a:effectLst/>
            </a:endParaRPr>
          </a:p>
          <a:p>
            <a:r>
              <a:rPr lang="en-GB" dirty="0"/>
              <a:t>●  current and potential customers of the products and services </a:t>
            </a:r>
            <a:endParaRPr lang="en-GB" noProof="0" dirty="0">
              <a:effectLst/>
            </a:endParaRPr>
          </a:p>
          <a:p>
            <a:r>
              <a:rPr lang="en-GB" dirty="0"/>
              <a:t>●  ways of communication and information exchange with the customers and users, and the ability to obtain and process feedback </a:t>
            </a:r>
            <a:endParaRPr lang="en-GB" noProof="0" dirty="0">
              <a:effectLst/>
            </a:endParaRPr>
          </a:p>
          <a:p>
            <a:r>
              <a:rPr lang="en-GB" dirty="0"/>
              <a:t>●  the current and desired ability to innovate, embrace change, and re-invent itself </a:t>
            </a:r>
            <a:endParaRPr lang="en-GB" noProof="0" dirty="0">
              <a:effectLst/>
            </a:endParaRPr>
          </a:p>
          <a:p>
            <a:r>
              <a:rPr lang="en-GB" dirty="0"/>
              <a:t>●  resource constraints for the service design </a:t>
            </a:r>
            <a:endParaRPr lang="en-GB" noProof="0" dirty="0">
              <a:effectLst/>
            </a:endParaRPr>
          </a:p>
          <a:p>
            <a:r>
              <a:rPr lang="en-GB" dirty="0"/>
              <a:t>●  the resources available to experiment </a:t>
            </a:r>
            <a:endParaRPr lang="en-GB" noProof="0" dirty="0">
              <a:effectLst/>
            </a:endParaRPr>
          </a:p>
          <a:p>
            <a:r>
              <a:rPr lang="en-GB" dirty="0"/>
              <a:t>●  risk appetite and approach to risk management </a:t>
            </a:r>
            <a:endParaRPr lang="en-GB" noProof="0" dirty="0">
              <a:effectLst/>
            </a:endParaRPr>
          </a:p>
          <a:p>
            <a:r>
              <a:rPr lang="en-GB" dirty="0"/>
              <a:t>●  the way organizations manage projects and implement changes </a:t>
            </a:r>
            <a:endParaRPr lang="en-GB" noProof="0" dirty="0">
              <a:effectLst/>
            </a:endParaRPr>
          </a:p>
          <a:p>
            <a:r>
              <a:rPr lang="en-GB" dirty="0"/>
              <a:t>●  the ecosystem of partners and suppliers and their ability to support the service design approach.</a:t>
            </a:r>
          </a:p>
          <a:p>
            <a:r>
              <a:rPr lang="en-GB" dirty="0"/>
              <a:t> </a:t>
            </a:r>
            <a:endParaRPr lang="en-GB" noProof="0" dirty="0">
              <a:effectLst/>
            </a:endParaRPr>
          </a:p>
          <a:p>
            <a:r>
              <a:rPr lang="en-GB" dirty="0"/>
              <a:t>These factors mean that each organization’s approach to service design may be different. It may mean better involvement of customers and users in the service design process, or implementing a holistic approach to designing services and focus on using service design packages, transforming processes to introduce faster changes and shorter design lifecycle, while eliminating rework, or introducing more iterative and experimental approach. </a:t>
            </a:r>
            <a:endParaRPr lang="en-GB" noProof="0" dirty="0">
              <a:effectLst/>
            </a:endParaRPr>
          </a:p>
          <a:p>
            <a:endParaRPr lang="en-GB" dirty="0"/>
          </a:p>
          <a:p>
            <a:r>
              <a:rPr lang="en-GB" dirty="0"/>
              <a:t>An organization may have several service design approaches, depending on different products and services in its portfolio. The approaches and models for service design should have some flexibility to adapt to changing circumstances, stakeholders, and environment. Each service design approach should have one or several agreed service design models, that could be re-used for the similar products and services. </a:t>
            </a:r>
            <a:endParaRPr lang="en-GB" noProof="0" dirty="0">
              <a:effectLst/>
            </a:endParaRPr>
          </a:p>
          <a:p>
            <a:endParaRPr lang="en-GB" dirty="0"/>
          </a:p>
          <a:p>
            <a:r>
              <a:rPr lang="en-GB" dirty="0"/>
              <a:t>The service design approach and models, and the practice in general, should be a subject to continual improvement, constantly looking for ways to deliver stakeholders expectations, increase customers and user’s satisfaction, eliminate waste, and increase effectiveness and efficiency. </a:t>
            </a:r>
            <a:endParaRPr lang="en-GB" noProof="0" dirty="0">
              <a:effectLst/>
            </a:endParaRPr>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327</a:t>
            </a:fld>
            <a:endParaRPr lang="sv-SE" dirty="0"/>
          </a:p>
        </p:txBody>
      </p:sp>
    </p:spTree>
    <p:extLst>
      <p:ext uri="{BB962C8B-B14F-4D97-AF65-F5344CB8AC3E}">
        <p14:creationId xmlns:p14="http://schemas.microsoft.com/office/powerpoint/2010/main" val="3669129072"/>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Service design</a:t>
            </a:r>
          </a:p>
          <a:p>
            <a:endParaRPr lang="en-GB" b="1" dirty="0"/>
          </a:p>
          <a:p>
            <a:r>
              <a:rPr lang="en-GB" b="1" dirty="0"/>
              <a:t>2.4.2 Ensuring that services are fit for purpose and fit for use throughout their lifecycle </a:t>
            </a:r>
            <a:endParaRPr lang="en-GB" noProof="0" dirty="0">
              <a:effectLst/>
            </a:endParaRPr>
          </a:p>
          <a:p>
            <a:r>
              <a:rPr lang="en-GB" dirty="0"/>
              <a:t>Ensuring effective service design requires orchestrating resources in all four dimensions. </a:t>
            </a:r>
            <a:endParaRPr lang="en-GB" noProof="0" dirty="0">
              <a:effectLst/>
            </a:endParaRPr>
          </a:p>
          <a:p>
            <a:endParaRPr lang="en-GB" dirty="0"/>
          </a:p>
          <a:p>
            <a:r>
              <a:rPr lang="en-GB" dirty="0"/>
              <a:t>Depending on the service design model, the activities and resources needed to implement a design may vary significantly: </a:t>
            </a:r>
            <a:endParaRPr lang="en-GB" noProof="0" dirty="0">
              <a:effectLst/>
            </a:endParaRPr>
          </a:p>
          <a:p>
            <a:r>
              <a:rPr lang="en-GB" dirty="0"/>
              <a:t>●  A design of a simple application similar to ones designed before, may use the existing model and service design package of the previous design, and follow the procedures planned for the model, organized in a linear sequence. </a:t>
            </a:r>
          </a:p>
          <a:p>
            <a:r>
              <a:rPr lang="en-GB" dirty="0"/>
              <a:t>●  When designing a new, innovative service, a new approach may be needed. Existing models for service design and SPDs may need to be reviewed. Some experimenting, hypothesis checking, iterative design with fast feedback methods may be used for any phase of the service design process, from ideation to evaluation. There should be special attention for stakeholder </a:t>
            </a:r>
          </a:p>
          <a:p>
            <a:endParaRPr lang="en-GB" dirty="0"/>
          </a:p>
          <a:p>
            <a:r>
              <a:rPr lang="en-GB" dirty="0"/>
              <a:t>interactions and feedback processing. The service design may be managed as a project or a part in a major project, involving many teams and practices across and from outside of the organization and requiring different levels of resource involvement, formality, and documentation. </a:t>
            </a:r>
            <a:endParaRPr lang="en-GB" noProof="0" dirty="0">
              <a:effectLst/>
            </a:endParaRPr>
          </a:p>
          <a:p>
            <a:endParaRPr lang="en-GB" dirty="0"/>
          </a:p>
          <a:p>
            <a:r>
              <a:rPr lang="en-GB" dirty="0"/>
              <a:t>In any case, effective coordination, ensuring holistic approach to the design, information flow, stakeholder involvement and good planning of the design models from the early steps of service lifecycle are crucial for success. </a:t>
            </a:r>
            <a:endParaRPr lang="en-GB" noProof="0" dirty="0"/>
          </a:p>
          <a:p>
            <a:endParaRPr lang="en-GB" dirty="0"/>
          </a:p>
          <a:p>
            <a:r>
              <a:rPr lang="en-GB" dirty="0"/>
              <a:t>During the service lifecycle, effective combination of practices and cooperation of teams are necessary. Service design practice is focused on identifying the tasks, key information, and coordinating the participants of the design implementation. It also provides recommendations on procedures and techniques to use during implementation. </a:t>
            </a:r>
            <a:endParaRPr lang="en-GB" noProof="0" dirty="0"/>
          </a:p>
          <a:p>
            <a:endParaRPr lang="en-GB" dirty="0"/>
          </a:p>
          <a:p>
            <a:r>
              <a:rPr lang="en-GB" dirty="0"/>
              <a:t>Effective coordination of the following is especially important: </a:t>
            </a:r>
            <a:endParaRPr lang="en-GB" noProof="0" dirty="0"/>
          </a:p>
          <a:p>
            <a:r>
              <a:rPr lang="en-GB" dirty="0"/>
              <a:t>● project management</a:t>
            </a:r>
            <a:br>
              <a:rPr lang="en-GB" dirty="0"/>
            </a:br>
            <a:r>
              <a:rPr lang="en-GB" dirty="0"/>
              <a:t>● change enablement</a:t>
            </a:r>
            <a:br>
              <a:rPr lang="en-GB" dirty="0"/>
            </a:br>
            <a:r>
              <a:rPr lang="en-GB" dirty="0"/>
              <a:t>● software development and management ● infrastructure and platform management ● business analysis</a:t>
            </a:r>
            <a:br>
              <a:rPr lang="en-GB" dirty="0"/>
            </a:br>
            <a:r>
              <a:rPr lang="en-GB" dirty="0"/>
              <a:t>● service validation and testing</a:t>
            </a:r>
            <a:br>
              <a:rPr lang="en-GB" dirty="0"/>
            </a:br>
            <a:r>
              <a:rPr lang="en-GB" dirty="0"/>
              <a:t>● release management</a:t>
            </a:r>
            <a:br>
              <a:rPr lang="en-GB" dirty="0"/>
            </a:br>
            <a:r>
              <a:rPr lang="en-GB" dirty="0"/>
              <a:t>● availability management</a:t>
            </a:r>
            <a:br>
              <a:rPr lang="en-GB" dirty="0"/>
            </a:br>
            <a:r>
              <a:rPr lang="en-GB" dirty="0"/>
              <a:t>● continuity management</a:t>
            </a:r>
            <a:br>
              <a:rPr lang="en-GB" dirty="0"/>
            </a:br>
            <a:r>
              <a:rPr lang="en-GB" dirty="0"/>
              <a:t>● capacity and performance management ● service level management</a:t>
            </a:r>
            <a:br>
              <a:rPr lang="en-GB" dirty="0"/>
            </a:br>
            <a:r>
              <a:rPr lang="en-GB" dirty="0"/>
              <a:t>● supplier management.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328</a:t>
            </a:fld>
            <a:endParaRPr lang="sv-SE" dirty="0"/>
          </a:p>
        </p:txBody>
      </p:sp>
    </p:spTree>
    <p:extLst>
      <p:ext uri="{BB962C8B-B14F-4D97-AF65-F5344CB8AC3E}">
        <p14:creationId xmlns:p14="http://schemas.microsoft.com/office/powerpoint/2010/main" val="1770766601"/>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55000" lnSpcReduction="20000"/>
          </a:bodyPr>
          <a:lstStyle/>
          <a:p>
            <a:pPr defTabSz="473934">
              <a:defRPr/>
            </a:pPr>
            <a:r>
              <a:rPr lang="en-GB" b="1" dirty="0"/>
              <a:t>Practice guide: Service desk</a:t>
            </a:r>
          </a:p>
          <a:p>
            <a:pPr defTabSz="473934">
              <a:defRPr/>
            </a:pPr>
            <a:endParaRPr lang="en-GB" b="1" dirty="0"/>
          </a:p>
          <a:p>
            <a:pPr defTabSz="473934">
              <a:defRPr/>
            </a:pPr>
            <a:r>
              <a:rPr lang="en-GB" b="1" dirty="0"/>
              <a:t>2.1 PURPOSE AND DESCRIPTION </a:t>
            </a:r>
            <a:endParaRPr lang="en-GB" noProof="0" dirty="0"/>
          </a:p>
          <a:p>
            <a:endParaRPr lang="en-GB" noProof="0" dirty="0"/>
          </a:p>
          <a:p>
            <a:r>
              <a:rPr lang="en-GB" b="1" dirty="0"/>
              <a:t>Key message </a:t>
            </a:r>
            <a:endParaRPr lang="en-GB" b="1" noProof="0" dirty="0">
              <a:effectLst/>
            </a:endParaRPr>
          </a:p>
          <a:p>
            <a:r>
              <a:rPr lang="en-GB" dirty="0"/>
              <a:t>The purpose of the service desk practice is to capture demand for incident resolution and service requests. It should also be the entry point and single point of contact for the service provider for all users. </a:t>
            </a:r>
            <a:endParaRPr lang="en-GB" noProof="0" dirty="0">
              <a:effectLst/>
            </a:endParaRPr>
          </a:p>
          <a:p>
            <a:endParaRPr lang="en-GB" noProof="0" dirty="0"/>
          </a:p>
          <a:p>
            <a:r>
              <a:rPr lang="en-GB" dirty="0"/>
              <a:t>Note: In some organizations, the main purpose of the service desk practice is establishing an effective communication interface between a service provider and its users, with incidents and service requests being just two subjects of communication. In these organizations, the purpose of this practice could be: to establish an effective entry point and single point of contact with all users; to capture demand for incident resolution and service requests. Organizations can and should adjust the practice purpose statements and the other recommendations of ITIL according to their objectives and circumstances. </a:t>
            </a:r>
          </a:p>
          <a:p>
            <a:endParaRPr lang="en-GB" noProof="0" dirty="0"/>
          </a:p>
          <a:p>
            <a:r>
              <a:rPr lang="en-GB" dirty="0"/>
              <a:t>As with any practice, this practice addresses all four dimensions of service management. </a:t>
            </a:r>
            <a:endParaRPr lang="en-GB" noProof="0" dirty="0"/>
          </a:p>
          <a:p>
            <a:endParaRPr lang="en-GB" b="1" dirty="0"/>
          </a:p>
          <a:p>
            <a:r>
              <a:rPr lang="en-GB" b="1" dirty="0"/>
              <a:t>Table 2.1 Dimension of service management with examples </a:t>
            </a:r>
            <a:endParaRPr lang="en-GB" noProof="0" dirty="0"/>
          </a:p>
          <a:p>
            <a:endParaRPr lang="en-GB" b="1" dirty="0"/>
          </a:p>
          <a:p>
            <a:r>
              <a:rPr lang="en-GB" b="1" dirty="0"/>
              <a:t>Dimension of service management </a:t>
            </a:r>
            <a:endParaRPr lang="en-GB" noProof="0" dirty="0"/>
          </a:p>
          <a:p>
            <a:pPr marL="177725" indent="-177725">
              <a:buFont typeface="Arial" panose="020B0604020202020204" pitchFamily="34" charset="0"/>
              <a:buChar char="•"/>
            </a:pPr>
            <a:r>
              <a:rPr lang="en-GB" dirty="0"/>
              <a:t>Organizations and people</a:t>
            </a:r>
          </a:p>
          <a:p>
            <a:pPr marL="177725" indent="-177725">
              <a:buFont typeface="Arial" panose="020B0604020202020204" pitchFamily="34" charset="0"/>
              <a:buChar char="•"/>
            </a:pPr>
            <a:r>
              <a:rPr lang="en-GB" dirty="0"/>
              <a:t>Information and technology </a:t>
            </a:r>
            <a:endParaRPr lang="en-GB" noProof="0" dirty="0"/>
          </a:p>
          <a:p>
            <a:pPr marL="177725" indent="-177725">
              <a:buFont typeface="Arial" panose="020B0604020202020204" pitchFamily="34" charset="0"/>
              <a:buChar char="•"/>
            </a:pPr>
            <a:r>
              <a:rPr lang="en-GB" dirty="0"/>
              <a:t>Value streams and processes </a:t>
            </a:r>
          </a:p>
          <a:p>
            <a:pPr marL="177725" indent="-177725">
              <a:buFont typeface="Arial" panose="020B0604020202020204" pitchFamily="34" charset="0"/>
              <a:buChar char="•"/>
            </a:pPr>
            <a:r>
              <a:rPr lang="en-GB" dirty="0"/>
              <a:t>Partners and suppliers </a:t>
            </a:r>
            <a:endParaRPr lang="en-GB" noProof="0" dirty="0"/>
          </a:p>
          <a:p>
            <a:r>
              <a:rPr lang="en-GB" b="1" dirty="0"/>
              <a:t>Example of service desk practice resources </a:t>
            </a:r>
            <a:endParaRPr lang="en-GB" noProof="0" dirty="0"/>
          </a:p>
          <a:p>
            <a:pPr marL="177725" indent="-177725">
              <a:buFont typeface="Arial" panose="020B0604020202020204" pitchFamily="34" charset="0"/>
              <a:buChar char="•"/>
            </a:pPr>
            <a:r>
              <a:rPr lang="en-GB" dirty="0"/>
              <a:t>Dedicated team, sometimes known as service desk </a:t>
            </a:r>
            <a:endParaRPr lang="en-GB" noProof="0" dirty="0"/>
          </a:p>
          <a:p>
            <a:pPr marL="177725" indent="-177725">
              <a:buFont typeface="Arial" panose="020B0604020202020204" pitchFamily="34" charset="0"/>
              <a:buChar char="•"/>
            </a:pPr>
            <a:r>
              <a:rPr lang="en-GB" dirty="0"/>
              <a:t>Dedicated information system, sometimes known as service desk </a:t>
            </a:r>
            <a:endParaRPr lang="en-GB" noProof="0" dirty="0"/>
          </a:p>
          <a:p>
            <a:pPr marL="177725" indent="-177725">
              <a:buFont typeface="Arial" panose="020B0604020202020204" pitchFamily="34" charset="0"/>
              <a:buChar char="•"/>
            </a:pPr>
            <a:r>
              <a:rPr lang="en-GB" dirty="0"/>
              <a:t>Workflows and procedures for communications with users </a:t>
            </a:r>
            <a:endParaRPr lang="en-GB" noProof="0" dirty="0"/>
          </a:p>
          <a:p>
            <a:pPr marL="177725" indent="-177725">
              <a:buFont typeface="Arial" panose="020B0604020202020204" pitchFamily="34" charset="0"/>
              <a:buChar char="•"/>
            </a:pPr>
            <a:r>
              <a:rPr lang="en-GB" dirty="0"/>
              <a:t>Involved third parties, in some cases known as service desk </a:t>
            </a:r>
            <a:endParaRPr lang="en-GB" noProof="0" dirty="0"/>
          </a:p>
          <a:p>
            <a:endParaRPr lang="en-GB" noProof="0" dirty="0"/>
          </a:p>
          <a:p>
            <a:r>
              <a:rPr lang="en-GB" dirty="0"/>
              <a:t>The term ‘service desk’ can refer to various types and groups of resources. For instance, in many organizations the service desk is recognized as a function or a team of people. As with any team, the service desk team may be involved in the activities of several practices. These may include service desk, incident management, service request management, problem management, service configuration management, relationship management practices, and others. </a:t>
            </a:r>
            <a:endParaRPr lang="en-GB" noProof="0" dirty="0"/>
          </a:p>
          <a:p>
            <a:endParaRPr lang="en-GB" dirty="0"/>
          </a:p>
          <a:p>
            <a:r>
              <a:rPr lang="en-GB" dirty="0"/>
              <a:t>This practice guide describes the service desk practice. When other teams, software tools, or other processes are discussed, it is clearly indicated. </a:t>
            </a:r>
            <a:endParaRPr lang="en-GB" noProof="0" dirty="0"/>
          </a:p>
          <a:p>
            <a:endParaRPr lang="en-GB" dirty="0"/>
          </a:p>
          <a:p>
            <a:r>
              <a:rPr lang="en-GB" dirty="0"/>
              <a:t>The service desk practice is involved in all value streams where the service provider communicates with users. It aims to ensure that these communications are effective and convenient for all parties involved. </a:t>
            </a:r>
            <a:endParaRPr lang="en-GB" noProof="0" dirty="0"/>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329</a:t>
            </a:fld>
            <a:endParaRPr lang="sv-SE" dirty="0"/>
          </a:p>
        </p:txBody>
      </p:sp>
    </p:spTree>
    <p:extLst>
      <p:ext uri="{BB962C8B-B14F-4D97-AF65-F5344CB8AC3E}">
        <p14:creationId xmlns:p14="http://schemas.microsoft.com/office/powerpoint/2010/main" val="1696282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b="1" dirty="0"/>
              <a:t>2.1 High-velocity IT </a:t>
            </a:r>
          </a:p>
          <a:p>
            <a:endParaRPr lang="en-GB" noProof="0" dirty="0"/>
          </a:p>
          <a:p>
            <a:r>
              <a:rPr lang="en-GB" b="1" dirty="0"/>
              <a:t>Definition: High-velocity IT </a:t>
            </a:r>
            <a:endParaRPr lang="en-GB" noProof="0" dirty="0"/>
          </a:p>
          <a:p>
            <a:pPr defTabSz="473934">
              <a:defRPr/>
            </a:pPr>
            <a:r>
              <a:rPr lang="en-GB" i="1" dirty="0"/>
              <a:t>The application of digital technology for significant business enablement, where time to market, time to customer, time to change, and speed in general are crucial. High velocity is not restricted to fast development; it is required throughout the service value chain, from innovation at the start, through development and operations, to the actual realization of value. </a:t>
            </a:r>
            <a:endParaRPr lang="en-GB" noProof="0" dirty="0"/>
          </a:p>
          <a:p>
            <a:endParaRPr lang="en-GB" noProof="0" dirty="0"/>
          </a:p>
          <a:p>
            <a:r>
              <a:rPr lang="en-GB" dirty="0"/>
              <a:t>Just as some digital organizations are more digital than others, the velocity in some organizations is higher than in others. However, an organization with a higher velocity is not necessarily better. The velocity at which an organization should operate depends on the nature of that particular organization, and in some cases a lower velocity may be more beneficial. It is also not necessary, or even recommended, that the whole of an organization’s IT should be high velocity. For example, more dynamic customer-facing systems can be managed with an HVIT way of working, while back-office legacy systems are better handled in a more traditional way. </a:t>
            </a:r>
            <a:endParaRPr lang="en-GB" noProof="0" dirty="0"/>
          </a:p>
          <a:p>
            <a:endParaRPr lang="en-GB" dirty="0"/>
          </a:p>
          <a:p>
            <a:r>
              <a:rPr lang="en-GB" dirty="0"/>
              <a:t>High velocity does not come at the expense of the utility or warranty of the solution, and high velocity equates with high performance in general. Increasing velocity within an organization will always involve costs and risks, particularly when there is a steep change rather than gradual improvement. There may be situations where risks are consciously taken in order to gain or retain competitive advantage. Further risks are often unconsciously taken due to a lack of understanding of the context, and dilution of warnings before information has reached decision-making levels. Risks may also be taken when decision-makers are influenced by unbalanced incentives and targets; for example, when decisions are made which are more likely to help meet short-term targets rather than more sustainable ones. </a:t>
            </a:r>
            <a:endParaRPr lang="en-GB" noProof="0" dirty="0"/>
          </a:p>
          <a:p>
            <a:endParaRPr lang="en-GB" dirty="0"/>
          </a:p>
          <a:p>
            <a:r>
              <a:rPr lang="en-GB" dirty="0"/>
              <a:t>Scientifically speaking, velocity also has a directional component. In HVIT, this is interpreted as doing the right thing. In other words, not only should the requirements of the high-velocity approach be fulfilled, but the right decisions should be made regarding investment and sustainability. </a:t>
            </a:r>
          </a:p>
          <a:p>
            <a:endParaRPr lang="en-GB" noProof="0" dirty="0"/>
          </a:p>
          <a:p>
            <a:r>
              <a:rPr lang="en-GB" dirty="0"/>
              <a:t>HVIT provides many organizations with higher degrees of digital enablement, but it is not always a prudent investment. For some organizations, it does not make sense to undertake such a transformation, as they have other, higher priorities. Others may choose not to try to increase velocity because they think the amount of cultural change involved would be too difficult to achieve, or unlikely to generate an acceptable return on investment.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a:t>
            </a:fld>
            <a:endParaRPr lang="sv-SE" dirty="0"/>
          </a:p>
        </p:txBody>
      </p:sp>
    </p:spTree>
    <p:extLst>
      <p:ext uri="{BB962C8B-B14F-4D97-AF65-F5344CB8AC3E}">
        <p14:creationId xmlns:p14="http://schemas.microsoft.com/office/powerpoint/2010/main" val="217501312"/>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Service desk</a:t>
            </a:r>
          </a:p>
          <a:p>
            <a:pPr defTabSz="473934">
              <a:defRPr/>
            </a:pPr>
            <a:endParaRPr lang="en-GB" b="1" dirty="0"/>
          </a:p>
          <a:p>
            <a:pPr defTabSz="473934">
              <a:defRPr/>
            </a:pPr>
            <a:r>
              <a:rPr lang="en-GB" b="1" dirty="0"/>
              <a:t>2.4 PRACTICE SUCCESS FACTORS </a:t>
            </a:r>
            <a:endParaRPr lang="en-GB" noProof="0" dirty="0"/>
          </a:p>
          <a:p>
            <a:endParaRPr lang="en-GB" dirty="0"/>
          </a:p>
          <a:p>
            <a:r>
              <a:rPr lang="en-GB" dirty="0"/>
              <a:t>The service desk practice includes the following PSFs: </a:t>
            </a:r>
            <a:endParaRPr lang="en-GB" noProof="0" dirty="0"/>
          </a:p>
          <a:p>
            <a:pPr marL="177725" indent="-177725">
              <a:buFont typeface="Arial" panose="020B0604020202020204" pitchFamily="34" charset="0"/>
              <a:buChar char="•"/>
            </a:pPr>
            <a:r>
              <a:rPr lang="en-GB" dirty="0"/>
              <a:t>enabling and continually improving effective, efficient, and convenient communications between the service provider and its users </a:t>
            </a:r>
            <a:endParaRPr lang="en-GB" noProof="0" dirty="0"/>
          </a:p>
          <a:p>
            <a:pPr marL="177725" indent="-177725">
              <a:buFont typeface="Arial" panose="020B0604020202020204" pitchFamily="34" charset="0"/>
              <a:buChar char="•"/>
            </a:pPr>
            <a:r>
              <a:rPr lang="en-GB" dirty="0"/>
              <a:t>enabling the effective integration of user communications into value streams.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330</a:t>
            </a:fld>
            <a:endParaRPr lang="sv-SE" dirty="0"/>
          </a:p>
        </p:txBody>
      </p:sp>
    </p:spTree>
    <p:extLst>
      <p:ext uri="{BB962C8B-B14F-4D97-AF65-F5344CB8AC3E}">
        <p14:creationId xmlns:p14="http://schemas.microsoft.com/office/powerpoint/2010/main" val="2150136252"/>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defTabSz="473934">
              <a:defRPr/>
            </a:pPr>
            <a:r>
              <a:rPr lang="en-GB" b="1" dirty="0"/>
              <a:t>Practice guide: Service desk</a:t>
            </a:r>
          </a:p>
          <a:p>
            <a:pPr defTabSz="473934">
              <a:defRPr/>
            </a:pPr>
            <a:endParaRPr lang="en-GB" b="1" dirty="0"/>
          </a:p>
          <a:p>
            <a:pPr defTabSz="473934">
              <a:defRPr/>
            </a:pPr>
            <a:r>
              <a:rPr lang="en-GB" b="1" dirty="0"/>
              <a:t>2.4.1 Enabling and continually improving effective, efficient, and convenient communications between the service provider and its users (continued)</a:t>
            </a:r>
            <a:endParaRPr lang="en-GB" noProof="0" dirty="0"/>
          </a:p>
          <a:p>
            <a:pPr defTabSz="473934">
              <a:defRPr/>
            </a:pPr>
            <a:r>
              <a:rPr lang="en-GB" dirty="0"/>
              <a:t>In most cases, service providers use multiple channels. It is important to ensure effective integration between the channels; the communications should be omnichannel, not multichannel. A seamless user journey, in which is it possible to switch between channels without losing or corrupting information, facilitates a positive user experience. Multichannel communications without sufficient integration is likely to create confusion and provoke mistakes. Figure 2.1 illustrates how multiple channels can be used for user support. </a:t>
            </a:r>
            <a:endParaRPr lang="en-GB" noProof="0" dirty="0"/>
          </a:p>
          <a:p>
            <a:pPr defTabSz="473934">
              <a:defRPr/>
            </a:pPr>
            <a:endParaRPr lang="en-GB" b="1" dirty="0"/>
          </a:p>
          <a:p>
            <a:pPr defTabSz="473934">
              <a:defRPr/>
            </a:pPr>
            <a:r>
              <a:rPr lang="en-GB" b="1" dirty="0"/>
              <a:t>Figure 2.1 Multiple communications channels </a:t>
            </a:r>
            <a:endParaRPr lang="en-GB" noProof="0" dirty="0"/>
          </a:p>
          <a:p>
            <a:endParaRPr lang="en-GB" noProof="0" dirty="0">
              <a:effectLst/>
            </a:endParaRPr>
          </a:p>
          <a:p>
            <a:pPr defTabSz="473934">
              <a:defRPr/>
            </a:pPr>
            <a:r>
              <a:rPr lang="en-GB" dirty="0"/>
              <a:t>In non-integrated multichannel communications, there would be information gaps between the channels; for example, the call for support, appointment in the mobile app, and communications with the visiting engineer all could require re-entering (recommunicating) the request and circumstances that triggered the call for support. On the other hand, in omnichannel communications, the context would be continually updated, and reusable data would be available wherever relevant. For example, all browsing and consultations performed by the users under the same login would add to the context visible to the support specialists. All relevant data would be available for the user support agent and the visiting engineer. </a:t>
            </a:r>
            <a:endParaRPr lang="en-GB" noProof="0" dirty="0"/>
          </a:p>
          <a:p>
            <a:endParaRPr lang="en-GB" noProof="0" dirty="0">
              <a:effectLst/>
            </a:endParaRPr>
          </a:p>
          <a:p>
            <a:r>
              <a:rPr lang="en-GB" dirty="0"/>
              <a:t>In other words, in multichannel communications, the user would start a new journey in every channel. In omnichannel communications, the journey continues, switching between the channels as convenient.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331</a:t>
            </a:fld>
            <a:endParaRPr lang="sv-SE" dirty="0"/>
          </a:p>
        </p:txBody>
      </p:sp>
    </p:spTree>
    <p:extLst>
      <p:ext uri="{BB962C8B-B14F-4D97-AF65-F5344CB8AC3E}">
        <p14:creationId xmlns:p14="http://schemas.microsoft.com/office/powerpoint/2010/main" val="34420240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pPr defTabSz="473934">
              <a:defRPr/>
            </a:pPr>
            <a:r>
              <a:rPr lang="en-GB" b="1" dirty="0"/>
              <a:t>Practice guide: Service desk</a:t>
            </a:r>
          </a:p>
          <a:p>
            <a:endParaRPr lang="en-GB" b="1" dirty="0"/>
          </a:p>
          <a:p>
            <a:r>
              <a:rPr lang="en-GB" b="1" dirty="0"/>
              <a:t>2.4.2 Enabling the effective integration of user communications into the value streams </a:t>
            </a:r>
            <a:endParaRPr lang="en-GB" noProof="0" dirty="0"/>
          </a:p>
          <a:p>
            <a:r>
              <a:rPr lang="en-GB" dirty="0"/>
              <a:t>As a bi-directional communications gateway between the service provider and its users, a key focus of the service desk practice is to effectively capture, record, and integrate communications into relevant value streams. Like all practices, this practice is involved in multiple value streams: wherever communication between the service provider and its users is needed. </a:t>
            </a:r>
            <a:endParaRPr lang="en-GB" noProof="0" dirty="0"/>
          </a:p>
          <a:p>
            <a:endParaRPr lang="en-GB" dirty="0"/>
          </a:p>
          <a:p>
            <a:r>
              <a:rPr lang="en-GB" dirty="0"/>
              <a:t>Communications that are initiated by the service provider are defined by and performed in conjunction with one or more other practices involved in the value stream. For example, communications about planned changes to services are initiated by and performed in conjunction with the change enablement practice and the release management practice. Communication channels are established and managed as part of the service desk practice, but the communication’s content, format, and timing are defined as part of the change enablement practice and the release management practice within the context of the value stream. </a:t>
            </a:r>
            <a:endParaRPr lang="en-GB" noProof="0" dirty="0"/>
          </a:p>
          <a:p>
            <a:endParaRPr lang="en-GB" dirty="0"/>
          </a:p>
          <a:p>
            <a:r>
              <a:rPr lang="en-GB" dirty="0"/>
              <a:t>However, when communications are initiated by users, it is not immediately clear which value stream they belong to and which ITIL practice activities should be triggered. The service desk practice provides interfaces for communications and procedures for the effective triage of all user queries, including consultations, incidents, service requests, complaints, and compliments. </a:t>
            </a:r>
          </a:p>
          <a:p>
            <a:endParaRPr lang="en-GB" dirty="0"/>
          </a:p>
          <a:p>
            <a:r>
              <a:rPr lang="en-GB" dirty="0"/>
              <a:t>When the user query is triaged and the relevant value stream and practice are identified, the query is processed according to the processes and procedures of the respective practice. Sometimes, this involves service desk team resources and/or information systems. </a:t>
            </a:r>
            <a:endParaRPr lang="en-GB" noProof="0" dirty="0"/>
          </a:p>
          <a:p>
            <a:endParaRPr lang="en-GB" noProof="0" dirty="0">
              <a:effectLst/>
            </a:endParaRPr>
          </a:p>
          <a:p>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332</a:t>
            </a:fld>
            <a:endParaRPr lang="sv-SE" dirty="0"/>
          </a:p>
        </p:txBody>
      </p:sp>
    </p:spTree>
    <p:extLst>
      <p:ext uri="{BB962C8B-B14F-4D97-AF65-F5344CB8AC3E}">
        <p14:creationId xmlns:p14="http://schemas.microsoft.com/office/powerpoint/2010/main" val="3245639812"/>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defTabSz="473934">
              <a:defRPr/>
            </a:pPr>
            <a:r>
              <a:rPr lang="en-GB" b="1" dirty="0"/>
              <a:t>Practice guide: Information security management</a:t>
            </a:r>
          </a:p>
          <a:p>
            <a:endParaRPr lang="en-GB" b="1" dirty="0"/>
          </a:p>
          <a:p>
            <a:r>
              <a:rPr lang="en-GB" b="1" dirty="0"/>
              <a:t>2.1 PURPOSE AND DESCRIPTION </a:t>
            </a:r>
            <a:endParaRPr lang="en-GB" dirty="0"/>
          </a:p>
          <a:p>
            <a:r>
              <a:rPr lang="en-GB" dirty="0"/>
              <a:t>The purpose of the information security management practice is to protect the information needed by the organization to conduct its business. This includes understanding and managing risks to the confidentiality, integrity, and availability of information, as well as other aspects of information security such as authentication and non-repudiation. </a:t>
            </a:r>
            <a:endParaRPr lang="en-GB" noProof="0" dirty="0"/>
          </a:p>
          <a:p>
            <a:endParaRPr lang="en-GB" dirty="0"/>
          </a:p>
          <a:p>
            <a:r>
              <a:rPr lang="en-GB" dirty="0"/>
              <a:t>Ensuring information security in organizations is an important and difficult task. The information security management practice is increasingly important in the context of digital transformation, as the role of digital services is growing across industries. Therefore, information security breaches may have a major effect on the organizations’ business. Wider use of cloud solutions and wider integration with partners’ and service consumers’ digital services create new critical dependencies, with limited ability to control how information is collected, stored, shared, and used. Both partners and service consumers usually invest in data protection and information security solutions, however, lack of integration and consistency between organizations creates new vulnerabilities that need to be understood and addressed. Information security management in conjunction with other practices such as availability management, capacity and performance management, information security management, risk management, service design, relationship management, architecture management, supplier management, and others, ensures that organization’s products and services ensure the required level of information security for all stakeholders. </a:t>
            </a:r>
            <a:endParaRPr lang="en-GB" noProof="0" dirty="0"/>
          </a:p>
          <a:p>
            <a:endParaRPr lang="en-GB" dirty="0"/>
          </a:p>
          <a:p>
            <a:r>
              <a:rPr lang="en-GB" dirty="0"/>
              <a:t>IT information security management has been considered as a specialized branch of wider security management. In service economy, every organization’s business is service-driven and digitally enabled. This may lead to a closer integration between the fields, as security management focuses more on the security of digital services and information for many organizations. This integration is possible and useful where digital transformation has led to the removal of the borders between ‘IT management’ and ‘business management’ (see </a:t>
            </a:r>
            <a:r>
              <a:rPr lang="en-GB" i="1" dirty="0"/>
              <a:t>ITIL® 4: High velocity IT </a:t>
            </a:r>
            <a:r>
              <a:rPr lang="en-GB" dirty="0"/>
              <a:t>for more on this topic).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333</a:t>
            </a:fld>
            <a:endParaRPr lang="sv-SE" dirty="0"/>
          </a:p>
        </p:txBody>
      </p:sp>
    </p:spTree>
    <p:extLst>
      <p:ext uri="{BB962C8B-B14F-4D97-AF65-F5344CB8AC3E}">
        <p14:creationId xmlns:p14="http://schemas.microsoft.com/office/powerpoint/2010/main" val="1926727493"/>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Information security management</a:t>
            </a:r>
          </a:p>
          <a:p>
            <a:endParaRPr lang="en-GB" b="1" dirty="0"/>
          </a:p>
          <a:p>
            <a:r>
              <a:rPr lang="en-GB" b="1" dirty="0"/>
              <a:t>2.4 PRACTICE SUCCESS FACTORS </a:t>
            </a:r>
            <a:endParaRPr lang="en-GB" noProof="0" dirty="0"/>
          </a:p>
          <a:p>
            <a:endParaRPr lang="en-GB" dirty="0"/>
          </a:p>
          <a:p>
            <a:r>
              <a:rPr lang="en-GB" dirty="0"/>
              <a:t>This practice includes the following PSFs: </a:t>
            </a:r>
            <a:endParaRPr lang="en-GB" noProof="0" dirty="0"/>
          </a:p>
          <a:p>
            <a:pPr marL="177725" indent="-177725">
              <a:buFont typeface="Arial" panose="020B0604020202020204" pitchFamily="34" charset="0"/>
              <a:buChar char="•"/>
            </a:pPr>
            <a:r>
              <a:rPr lang="en-GB" dirty="0"/>
              <a:t>developing and managing information security policies and plans </a:t>
            </a:r>
          </a:p>
          <a:p>
            <a:pPr marL="177725" indent="-177725">
              <a:buFont typeface="Arial" panose="020B0604020202020204" pitchFamily="34" charset="0"/>
              <a:buChar char="•"/>
            </a:pPr>
            <a:r>
              <a:rPr lang="en-GB" dirty="0"/>
              <a:t>mitigating information security risks</a:t>
            </a:r>
          </a:p>
          <a:p>
            <a:pPr marL="177725" indent="-177725">
              <a:buFont typeface="Arial" panose="020B0604020202020204" pitchFamily="34" charset="0"/>
              <a:buChar char="•"/>
            </a:pPr>
            <a:r>
              <a:rPr lang="en-GB" dirty="0"/>
              <a:t>exercising and testing information security management plans.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334</a:t>
            </a:fld>
            <a:endParaRPr lang="sv-SE" dirty="0"/>
          </a:p>
        </p:txBody>
      </p:sp>
    </p:spTree>
    <p:extLst>
      <p:ext uri="{BB962C8B-B14F-4D97-AF65-F5344CB8AC3E}">
        <p14:creationId xmlns:p14="http://schemas.microsoft.com/office/powerpoint/2010/main" val="29979569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473934">
              <a:defRPr/>
            </a:pPr>
            <a:r>
              <a:rPr lang="en-GB" b="1" dirty="0"/>
              <a:t>Practice guide: Information security management</a:t>
            </a:r>
          </a:p>
          <a:p>
            <a:endParaRPr lang="en-GB" b="1" dirty="0"/>
          </a:p>
          <a:p>
            <a:r>
              <a:rPr lang="en-GB" b="1" dirty="0"/>
              <a:t>2.4.1 Developing and managing information security policies and plans </a:t>
            </a:r>
            <a:endParaRPr lang="en-GB" noProof="0" dirty="0"/>
          </a:p>
          <a:p>
            <a:r>
              <a:rPr lang="en-GB" dirty="0"/>
              <a:t>In order to ensure the required level of information security, organizations develop and maintain information security policies and plans. This applies to everyone in organization and may also involve service consumers, suppliers, and partners. Therefore, creating an awareness and understanding of the policies and applicable plans should be ensured across the organization and with other stakeholders. </a:t>
            </a:r>
            <a:endParaRPr lang="en-GB" noProof="0" dirty="0"/>
          </a:p>
          <a:p>
            <a:endParaRPr lang="en-GB" dirty="0"/>
          </a:p>
          <a:p>
            <a:r>
              <a:rPr lang="en-GB" dirty="0"/>
              <a:t>In order to develop and manage information security policies and plans, an organization should understand internal and external requirements to the information security, assess how they affect </a:t>
            </a:r>
            <a:endParaRPr lang="en-GB" noProof="0" dirty="0"/>
          </a:p>
          <a:p>
            <a:r>
              <a:rPr lang="en-GB" dirty="0"/>
              <a:t>organization’s resources, products, services, and practices, and then select the proper set of information security controls to implement. This is not a single activity as the information security requirements and context of the organization changes constantly. The changes in requirements of the policies and plans should be continually reviewed (interval- and event-based) and improvements should be initiated based on the reviews. </a:t>
            </a:r>
            <a:endParaRPr lang="en-GB" noProof="0" dirty="0"/>
          </a:p>
          <a:p>
            <a:endParaRPr lang="en-GB" dirty="0"/>
          </a:p>
          <a:p>
            <a:r>
              <a:rPr lang="en-GB" dirty="0"/>
              <a:t>Information security management policies and plans address the following aspects: </a:t>
            </a:r>
          </a:p>
          <a:p>
            <a:endParaRPr lang="en-GB" noProof="0" dirty="0"/>
          </a:p>
          <a:p>
            <a:r>
              <a:rPr lang="en-GB" dirty="0"/>
              <a:t>● an overall approach for information security management ● use and misuse of IT assets</a:t>
            </a:r>
            <a:br>
              <a:rPr lang="en-GB" dirty="0"/>
            </a:br>
            <a:r>
              <a:rPr lang="en-GB" dirty="0"/>
              <a:t>● access control</a:t>
            </a:r>
            <a:br>
              <a:rPr lang="en-GB" dirty="0"/>
            </a:br>
            <a:r>
              <a:rPr lang="en-GB" dirty="0"/>
              <a:t>● password control </a:t>
            </a:r>
            <a:endParaRPr lang="en-GB" noProof="0" dirty="0"/>
          </a:p>
          <a:p>
            <a:r>
              <a:rPr lang="en-GB" dirty="0"/>
              <a:t>● communications and social media ● malware protection</a:t>
            </a:r>
            <a:br>
              <a:rPr lang="en-GB" dirty="0"/>
            </a:br>
            <a:r>
              <a:rPr lang="en-GB" dirty="0"/>
              <a:t>● information classification</a:t>
            </a:r>
            <a:br>
              <a:rPr lang="en-GB" dirty="0"/>
            </a:br>
            <a:r>
              <a:rPr lang="en-GB" dirty="0"/>
              <a:t>● remote access </a:t>
            </a:r>
            <a:endParaRPr lang="en-GB" noProof="0" dirty="0"/>
          </a:p>
          <a:p>
            <a:r>
              <a:rPr lang="en-GB" dirty="0"/>
              <a:t>● suppliers’ access to organization’s information and resources ● intellectual property</a:t>
            </a:r>
            <a:br>
              <a:rPr lang="en-GB" dirty="0"/>
            </a:br>
            <a:r>
              <a:rPr lang="en-GB" dirty="0"/>
              <a:t>● records management and retention</a:t>
            </a:r>
            <a:br>
              <a:rPr lang="en-GB" dirty="0"/>
            </a:br>
            <a:r>
              <a:rPr lang="en-GB" dirty="0"/>
              <a:t>● personal data protection </a:t>
            </a:r>
            <a:endParaRPr lang="en-GB" noProof="0" dirty="0"/>
          </a:p>
          <a:p>
            <a:r>
              <a:rPr lang="en-GB" dirty="0"/>
              <a:t>● other relevant aspect of information security.</a:t>
            </a:r>
            <a:br>
              <a:rPr lang="en-GB" dirty="0"/>
            </a:br>
            <a:endParaRPr lang="en-GB" dirty="0"/>
          </a:p>
          <a:p>
            <a:r>
              <a:rPr lang="en-GB" dirty="0"/>
              <a:t>To ensure effective continual management of information security, organizations may establish a formal information security management system, following relevant standards, such as ISO 270011.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335</a:t>
            </a:fld>
            <a:endParaRPr lang="sv-SE" dirty="0"/>
          </a:p>
        </p:txBody>
      </p:sp>
    </p:spTree>
    <p:extLst>
      <p:ext uri="{BB962C8B-B14F-4D97-AF65-F5344CB8AC3E}">
        <p14:creationId xmlns:p14="http://schemas.microsoft.com/office/powerpoint/2010/main" val="1434127866"/>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defTabSz="473934">
              <a:defRPr/>
            </a:pPr>
            <a:r>
              <a:rPr lang="en-GB" b="1" dirty="0"/>
              <a:t>Practice guide: Information security management</a:t>
            </a:r>
          </a:p>
          <a:p>
            <a:endParaRPr lang="en-GB" b="1" dirty="0"/>
          </a:p>
          <a:p>
            <a:r>
              <a:rPr lang="en-GB" b="1" dirty="0"/>
              <a:t>2.2.2 Mitigating information security risks </a:t>
            </a:r>
            <a:endParaRPr lang="en-GB" noProof="0" dirty="0"/>
          </a:p>
          <a:p>
            <a:r>
              <a:rPr lang="en-GB" dirty="0"/>
              <a:t>Information security management includes defining and managing controls to handle a wide range of risks that might impact information security. For this, it is used in conjunction with risk management and other risk-focused practices such as capacity and performance management, availability management, and service continuity management. Agreed information security controls are implemented through service design, software development and management, and infrastructure and platform management practices. </a:t>
            </a:r>
            <a:endParaRPr lang="en-GB" noProof="0" dirty="0"/>
          </a:p>
          <a:p>
            <a:endParaRPr lang="en-GB" dirty="0"/>
          </a:p>
          <a:p>
            <a:r>
              <a:rPr lang="en-GB" dirty="0"/>
              <a:t>Established policies and plans should drive behavior and implement controls to maintain a balance between the following: </a:t>
            </a:r>
            <a:endParaRPr lang="en-GB" noProof="0" dirty="0"/>
          </a:p>
          <a:p>
            <a:endParaRPr lang="en-GB" dirty="0"/>
          </a:p>
          <a:p>
            <a:r>
              <a:rPr lang="en-GB" dirty="0"/>
              <a:t>● prevention – ensuring that security incidents don’t occur</a:t>
            </a:r>
            <a:br>
              <a:rPr lang="en-GB" dirty="0"/>
            </a:br>
            <a:r>
              <a:rPr lang="en-GB" dirty="0"/>
              <a:t>● detection – rapidly and reliably detecting incidents that can’t be prevented </a:t>
            </a:r>
          </a:p>
          <a:p>
            <a:r>
              <a:rPr lang="en-GB" dirty="0"/>
              <a:t>● correction – recovering from incidents after they are detected. </a:t>
            </a:r>
            <a:endParaRPr lang="en-GB" noProof="0" dirty="0"/>
          </a:p>
          <a:p>
            <a:endParaRPr lang="en-GB" dirty="0"/>
          </a:p>
          <a:p>
            <a:r>
              <a:rPr lang="en-GB" dirty="0"/>
              <a:t>If risk analysis indicates an earlier and higher impact, more preventive countermeasures need to be adopted. If the initial impact is lower and takes longer to develop, a more economically effective approach is needed to invest in detection and correction countermeasures. When choosing this countermeasure, the effectiveness and efficiency of each option should be assessed, controlled and validated.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336</a:t>
            </a:fld>
            <a:endParaRPr lang="sv-SE" dirty="0"/>
          </a:p>
        </p:txBody>
      </p:sp>
    </p:spTree>
    <p:extLst>
      <p:ext uri="{BB962C8B-B14F-4D97-AF65-F5344CB8AC3E}">
        <p14:creationId xmlns:p14="http://schemas.microsoft.com/office/powerpoint/2010/main" val="2848488578"/>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Information security management</a:t>
            </a:r>
          </a:p>
          <a:p>
            <a:endParaRPr lang="en-GB" b="1" dirty="0"/>
          </a:p>
          <a:p>
            <a:r>
              <a:rPr lang="en-GB" b="1" dirty="0"/>
              <a:t>2.2.3 Exercising and testing information security plans </a:t>
            </a:r>
            <a:endParaRPr lang="en-GB" noProof="0" dirty="0"/>
          </a:p>
          <a:p>
            <a:r>
              <a:rPr lang="en-GB" dirty="0"/>
              <a:t>Experience has shown that information security plans that have not been tested do not work as intended, if at all. Testing is therefore a critical part of the overall information security practice.</a:t>
            </a:r>
          </a:p>
          <a:p>
            <a:r>
              <a:rPr lang="en-GB" dirty="0"/>
              <a:t> </a:t>
            </a:r>
            <a:endParaRPr lang="en-GB" noProof="0" dirty="0"/>
          </a:p>
          <a:p>
            <a:r>
              <a:rPr lang="en-GB" dirty="0"/>
              <a:t>Testing information security plans and controls is the way to check readiness for information security incident, prevent them, and increase these readiness and ability as well. It is important to regularly recap the plans and procedures, to discover flaws and inefficiencies and then update information security plans and controls in order to reflect findings. </a:t>
            </a:r>
            <a:endParaRPr lang="en-GB" noProof="0" dirty="0"/>
          </a:p>
          <a:p>
            <a:endParaRPr lang="en-GB" dirty="0"/>
          </a:p>
          <a:p>
            <a:r>
              <a:rPr lang="en-GB" dirty="0"/>
              <a:t>Exercises should be conducted at planned interval and when there are significant changes in the policies, plans, and controls.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337</a:t>
            </a:fld>
            <a:endParaRPr lang="sv-SE" dirty="0"/>
          </a:p>
        </p:txBody>
      </p:sp>
    </p:spTree>
    <p:extLst>
      <p:ext uri="{BB962C8B-B14F-4D97-AF65-F5344CB8AC3E}">
        <p14:creationId xmlns:p14="http://schemas.microsoft.com/office/powerpoint/2010/main" val="212025451"/>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473934">
              <a:defRPr/>
            </a:pPr>
            <a:r>
              <a:rPr lang="en-GB" b="1" dirty="0"/>
              <a:t>Practice guide: Risk management</a:t>
            </a:r>
          </a:p>
          <a:p>
            <a:endParaRPr lang="en-GB" b="1" dirty="0"/>
          </a:p>
          <a:p>
            <a:r>
              <a:rPr lang="en-GB" b="1" dirty="0"/>
              <a:t>2.1 PURPOSE AND DESCRIPTION </a:t>
            </a:r>
            <a:endParaRPr lang="en-GB" noProof="0" dirty="0"/>
          </a:p>
          <a:p>
            <a:pPr defTabSz="473934">
              <a:defRPr/>
            </a:pPr>
            <a:r>
              <a:rPr lang="en-GB" dirty="0"/>
              <a:t>The purpose of the risk management practice is to ensure that the organization understands and effectively handles risks. Managing risk is essential to ensuring the ongoing sustainability of an organization and co-creating value for its customers. Risk management is an integral part of all organizational activities and therefore central to the organization’s service value system (SVS). </a:t>
            </a:r>
          </a:p>
          <a:p>
            <a:endParaRPr lang="en-GB" dirty="0"/>
          </a:p>
          <a:p>
            <a:r>
              <a:rPr lang="en-GB" dirty="0"/>
              <a:t>Risk management is performed at all levels of the organization. Strategic risk management considers long-term risks that may impact the ability of the organization to perform its mission. Programme and project risk management considers risks that may affect medium-term goals and objectives. Operational risk management is focused on short-term goals and objectives. Risk management at each of these levels must be based on direction from the governors of the organization. </a:t>
            </a:r>
            <a:endParaRPr lang="en-GB" noProof="0" dirty="0"/>
          </a:p>
          <a:p>
            <a:endParaRPr lang="en-GB" dirty="0"/>
          </a:p>
          <a:p>
            <a:r>
              <a:rPr lang="en-GB" dirty="0"/>
              <a:t>The ITIL definition of a service specifically identifies that managing risks on behalf of service consumers is an essential part of every service. </a:t>
            </a:r>
            <a:endParaRPr lang="en-GB" noProof="0" dirty="0"/>
          </a:p>
          <a:p>
            <a:endParaRPr lang="en-GB" dirty="0"/>
          </a:p>
          <a:p>
            <a:r>
              <a:rPr lang="en-GB" b="1" dirty="0"/>
              <a:t>Service </a:t>
            </a:r>
            <a:endParaRPr lang="en-GB" noProof="0" dirty="0"/>
          </a:p>
          <a:p>
            <a:r>
              <a:rPr lang="en-GB" b="1" dirty="0"/>
              <a:t>A means of enabling value co-creation by facilitating outcomes that customers want to </a:t>
            </a:r>
            <a:endParaRPr lang="en-GB" noProof="0" dirty="0"/>
          </a:p>
          <a:p>
            <a:r>
              <a:rPr lang="en-GB" b="1" dirty="0"/>
              <a:t>achieve, without the customer having to manage specific costs and risks.</a:t>
            </a:r>
            <a:endParaRPr lang="en-GB" dirty="0"/>
          </a:p>
          <a:p>
            <a:endParaRPr lang="en-GB" dirty="0"/>
          </a:p>
          <a:p>
            <a:r>
              <a:rPr lang="en-GB" dirty="0"/>
              <a:t>Every service removes some risks from the service consumer, but also imposes additional risks on the service consumer. The service provider must understand and manage these risks in a controlled manner. The balance between the risks removed and the risks imposed, is part of the value proposition of the service. </a:t>
            </a:r>
            <a:endParaRPr lang="en-GB" noProof="0" dirty="0"/>
          </a:p>
          <a:p>
            <a:endParaRPr lang="en-GB" dirty="0"/>
          </a:p>
          <a:p>
            <a:r>
              <a:rPr lang="en-GB" dirty="0"/>
              <a:t>The risk management practice provides an organization with the resources required to identify and manage risks efficiently and effectively, across all four dimensions of service management.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338</a:t>
            </a:fld>
            <a:endParaRPr lang="sv-SE" dirty="0"/>
          </a:p>
        </p:txBody>
      </p:sp>
    </p:spTree>
    <p:extLst>
      <p:ext uri="{BB962C8B-B14F-4D97-AF65-F5344CB8AC3E}">
        <p14:creationId xmlns:p14="http://schemas.microsoft.com/office/powerpoint/2010/main" val="409065142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Risk management</a:t>
            </a:r>
          </a:p>
          <a:p>
            <a:endParaRPr lang="en-GB" b="1" dirty="0"/>
          </a:p>
          <a:p>
            <a:pPr defTabSz="473934">
              <a:defRPr/>
            </a:pPr>
            <a:r>
              <a:rPr lang="en-GB" b="1" dirty="0"/>
              <a:t>2.4 PRACTICE SUCCESS FACTORS </a:t>
            </a:r>
            <a:endParaRPr lang="en-GB" noProof="0" dirty="0"/>
          </a:p>
          <a:p>
            <a:endParaRPr lang="en-GB" noProof="0" dirty="0"/>
          </a:p>
          <a:p>
            <a:r>
              <a:rPr lang="en-GB" dirty="0"/>
              <a:t>The risk management practice includes the following PSFs: </a:t>
            </a:r>
          </a:p>
          <a:p>
            <a:pPr marL="177725" indent="-177725">
              <a:buFont typeface="Arial" panose="020B0604020202020204" pitchFamily="34" charset="0"/>
              <a:buChar char="•"/>
            </a:pPr>
            <a:r>
              <a:rPr lang="en-GB" dirty="0"/>
              <a:t>establishing governance of risk management</a:t>
            </a:r>
          </a:p>
          <a:p>
            <a:pPr marL="177725" indent="-177725">
              <a:buFont typeface="Arial" panose="020B0604020202020204" pitchFamily="34" charset="0"/>
              <a:buChar char="•"/>
            </a:pPr>
            <a:r>
              <a:rPr lang="en-GB" dirty="0"/>
              <a:t>nurturing a risk management culture and identifying risks </a:t>
            </a:r>
          </a:p>
          <a:p>
            <a:pPr marL="177725" indent="-177725">
              <a:buFont typeface="Arial" panose="020B0604020202020204" pitchFamily="34" charset="0"/>
              <a:buChar char="•"/>
            </a:pPr>
            <a:r>
              <a:rPr lang="en-GB" dirty="0"/>
              <a:t>analysing and evaluating risks</a:t>
            </a:r>
          </a:p>
          <a:p>
            <a:pPr marL="177725" indent="-177725">
              <a:buFont typeface="Arial" panose="020B0604020202020204" pitchFamily="34" charset="0"/>
              <a:buChar char="•"/>
            </a:pPr>
            <a:r>
              <a:rPr lang="en-GB" dirty="0"/>
              <a:t>treating, monitoring, and reviewing risks.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339</a:t>
            </a:fld>
            <a:endParaRPr lang="sv-SE" dirty="0"/>
          </a:p>
        </p:txBody>
      </p:sp>
    </p:spTree>
    <p:extLst>
      <p:ext uri="{BB962C8B-B14F-4D97-AF65-F5344CB8AC3E}">
        <p14:creationId xmlns:p14="http://schemas.microsoft.com/office/powerpoint/2010/main" val="772436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2.2 Digital technology</a:t>
            </a:r>
          </a:p>
          <a:p>
            <a:endParaRPr lang="en-GB" b="1" dirty="0"/>
          </a:p>
          <a:p>
            <a:r>
              <a:rPr lang="en-GB" dirty="0"/>
              <a:t>Digital technology is increasingly important. Its economic, societal, and political impacts are unprecedented. At the same time, it is increasingly challenging for digital practitioners to design, develop, run, and support the systems and services that fulfil this demand. </a:t>
            </a:r>
          </a:p>
          <a:p>
            <a:endParaRPr lang="en-GB" i="1" dirty="0"/>
          </a:p>
          <a:p>
            <a:r>
              <a:rPr lang="en-GB" i="1" dirty="0"/>
              <a:t>ITIL</a:t>
            </a:r>
            <a:r>
              <a:rPr lang="sv-SE" i="1" dirty="0"/>
              <a:t>® 4: </a:t>
            </a:r>
            <a:r>
              <a:rPr lang="en-GB" i="1" dirty="0"/>
              <a:t>High Velocity IT </a:t>
            </a:r>
            <a:r>
              <a:rPr lang="en-GB" dirty="0"/>
              <a:t>focuses on digital products and services, including digital customer experiences, covering good organizational practices and mental models, all from a practitioner’s perspective. </a:t>
            </a:r>
            <a:endParaRPr lang="en-GB" noProof="0" dirty="0"/>
          </a:p>
          <a:p>
            <a:endParaRPr lang="en-GB" noProof="0" dirty="0"/>
          </a:p>
          <a:p>
            <a:r>
              <a:rPr lang="en-GB" i="1" dirty="0"/>
              <a:t>Definition: </a:t>
            </a:r>
            <a:r>
              <a:rPr lang="en-GB" b="1" i="1" dirty="0"/>
              <a:t>Digital technology - </a:t>
            </a:r>
            <a:r>
              <a:rPr lang="en-GB" i="1" dirty="0"/>
              <a:t>Technology that digitizes something or processes digital data. Digital technology refers to information technology (IT) and the parts of operational technology (OT) that have been digitized.</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34</a:t>
            </a:fld>
            <a:endParaRPr lang="sv-SE" dirty="0"/>
          </a:p>
        </p:txBody>
      </p:sp>
    </p:spTree>
    <p:extLst>
      <p:ext uri="{BB962C8B-B14F-4D97-AF65-F5344CB8AC3E}">
        <p14:creationId xmlns:p14="http://schemas.microsoft.com/office/powerpoint/2010/main" val="3120911230"/>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Risk management</a:t>
            </a:r>
          </a:p>
          <a:p>
            <a:endParaRPr lang="en-GB" b="1" dirty="0"/>
          </a:p>
          <a:p>
            <a:r>
              <a:rPr lang="en-GB" b="1" dirty="0"/>
              <a:t>2.4.1 Establishing governance of risk management </a:t>
            </a:r>
            <a:endParaRPr lang="en-GB" noProof="0" dirty="0"/>
          </a:p>
          <a:p>
            <a:r>
              <a:rPr lang="en-GB" dirty="0"/>
              <a:t>All risk management activities require a clear understanding of the organization’s risk capacity and risk appetite. These cannot be defined by practitioners; they are critical aspects of organizational governance. This means that risk management is dependent on the overall governance of the organization. </a:t>
            </a:r>
            <a:endParaRPr lang="en-GB" noProof="0" dirty="0"/>
          </a:p>
          <a:p>
            <a:r>
              <a:rPr lang="en-GB" dirty="0"/>
              <a:t>If this governance is not provided, then practitioners need to respond and ensure that accountability for this is taken by the board of management (or equivalent). If risk management is performed without governance, then it will be difficult to make decisions based on the long-term needs of the organization. </a:t>
            </a:r>
            <a:endParaRPr lang="en-GB" noProof="0" dirty="0"/>
          </a:p>
          <a:p>
            <a:endParaRPr lang="en-GB" dirty="0"/>
          </a:p>
          <a:p>
            <a:r>
              <a:rPr lang="en-GB" dirty="0"/>
              <a:t>Some risks pose an existential threat to the organization. These risks should be owned by the governing body of the organization. Ideally, the governance of risk management should be a regularly discussed in board meetings. Moreover, risk capacity, risk appetite, and strategic risks should also be discussed, agreed, and regularly reviewed in board meetings.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340</a:t>
            </a:fld>
            <a:endParaRPr lang="sv-SE" dirty="0"/>
          </a:p>
        </p:txBody>
      </p:sp>
    </p:spTree>
    <p:extLst>
      <p:ext uri="{BB962C8B-B14F-4D97-AF65-F5344CB8AC3E}">
        <p14:creationId xmlns:p14="http://schemas.microsoft.com/office/powerpoint/2010/main" val="3164480897"/>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Risk management</a:t>
            </a:r>
          </a:p>
          <a:p>
            <a:pPr defTabSz="473934">
              <a:defRPr/>
            </a:pPr>
            <a:endParaRPr lang="en-GB" b="1" dirty="0"/>
          </a:p>
          <a:p>
            <a:r>
              <a:rPr lang="en-GB" b="1" dirty="0"/>
              <a:t>2.4.2 Nurturing a risk management culture and identifying risks </a:t>
            </a:r>
            <a:endParaRPr lang="en-GB" noProof="0" dirty="0"/>
          </a:p>
          <a:p>
            <a:r>
              <a:rPr lang="en-GB" dirty="0"/>
              <a:t>After a risk has been identified the organization can record it in a risk register and manage it. Yet identifying risks can be extremely difficult as there is no simple process or procedure for identifying risks and most organizations have a large number of unknown risks. </a:t>
            </a:r>
            <a:endParaRPr lang="en-GB" noProof="0" dirty="0"/>
          </a:p>
          <a:p>
            <a:endParaRPr lang="en-GB" dirty="0"/>
          </a:p>
          <a:p>
            <a:r>
              <a:rPr lang="en-GB" dirty="0"/>
              <a:t>The methods that can help to identify risks are discussed in section 3.2.1, but the most important management activity to support this is nurturing a risk management culture. Everyone in the organization should take responsibility for identifying and reporting any risks that they discover. This requires a culture where people feel safe to identify mistakes made by themselves and others, without fear of reprisal. Therefore, managers and leaders need to nurture an open and honest culture. </a:t>
            </a:r>
            <a:endParaRPr lang="en-GB" noProof="0" dirty="0"/>
          </a:p>
          <a:p>
            <a:endParaRPr lang="en-GB" dirty="0"/>
          </a:p>
          <a:p>
            <a:r>
              <a:rPr lang="en-GB" dirty="0"/>
              <a:t>Employees will anticipate potential problems when risk management is embedded within the culture of the organization. The employees can then consider how to mitigate the risk and whether they are working on strategic initiatives or routine operational tasks. </a:t>
            </a:r>
            <a:endParaRPr lang="en-GB" noProof="0" dirty="0"/>
          </a:p>
          <a:p>
            <a:endParaRPr lang="en-GB" b="1" dirty="0"/>
          </a:p>
          <a:p>
            <a:endParaRPr lang="en-GB" noProof="0" dirty="0"/>
          </a:p>
          <a:p>
            <a:endParaRPr lang="en-GB" dirty="0"/>
          </a:p>
          <a:p>
            <a:endParaRPr lang="en-GB" dirty="0"/>
          </a:p>
          <a:p>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341</a:t>
            </a:fld>
            <a:endParaRPr lang="sv-SE" dirty="0"/>
          </a:p>
        </p:txBody>
      </p:sp>
    </p:spTree>
    <p:extLst>
      <p:ext uri="{BB962C8B-B14F-4D97-AF65-F5344CB8AC3E}">
        <p14:creationId xmlns:p14="http://schemas.microsoft.com/office/powerpoint/2010/main" val="3539604314"/>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Practice guide: Risk management</a:t>
            </a:r>
          </a:p>
          <a:p>
            <a:endParaRPr lang="en-GB" b="1" dirty="0"/>
          </a:p>
          <a:p>
            <a:r>
              <a:rPr lang="en-GB" b="1" dirty="0"/>
              <a:t>2.4.3 Analysing risks </a:t>
            </a:r>
            <a:endParaRPr lang="en-GB" noProof="0" dirty="0"/>
          </a:p>
          <a:p>
            <a:r>
              <a:rPr lang="en-GB" dirty="0"/>
              <a:t>The analysis of risks involves understanding the likelihood and potential impact of each risk. The analysis can be qualitative or quantitative. </a:t>
            </a:r>
            <a:endParaRPr lang="en-GB" noProof="0" dirty="0"/>
          </a:p>
          <a:p>
            <a:endParaRPr lang="en-GB" dirty="0"/>
          </a:p>
          <a:p>
            <a:r>
              <a:rPr lang="en-GB" b="1" dirty="0"/>
              <a:t>2.4.3.1 Qualitative risk analysis </a:t>
            </a:r>
            <a:endParaRPr lang="en-GB" b="1" noProof="0" dirty="0"/>
          </a:p>
          <a:p>
            <a:r>
              <a:rPr lang="en-GB" dirty="0"/>
              <a:t>Qualitative risk analysis uses a simple scale, such as high, medium or low to distinguish between different levels of likelihood and impact. Qualitative risk analysis will often utilize a table, which is used to derive an overall risk level from the levels of impact and likelihood, as shown in Figure 2.1. </a:t>
            </a:r>
            <a:endParaRPr lang="en-GB" noProof="0" dirty="0"/>
          </a:p>
          <a:p>
            <a:pPr defTabSz="473934">
              <a:defRPr/>
            </a:pPr>
            <a:endParaRPr lang="en-GB" b="1" dirty="0"/>
          </a:p>
          <a:p>
            <a:pPr defTabSz="473934">
              <a:defRPr/>
            </a:pPr>
            <a:r>
              <a:rPr lang="en-GB" b="1" dirty="0"/>
              <a:t>Figure 2.1 Example matrix for qualitative risk analysis </a:t>
            </a:r>
            <a:endParaRPr lang="en-GB" noProof="0" dirty="0"/>
          </a:p>
          <a:p>
            <a:endParaRPr lang="en-GB" dirty="0"/>
          </a:p>
          <a:p>
            <a:r>
              <a:rPr lang="en-GB" dirty="0"/>
              <a:t>The output of this risk analysis determines the level of risk which is documented in a risk register and used to decide the required risk treatment. In the example in figure 2.1, a risk that has a medium likelihood and a high impact would be rated as a high risk. This result is specific to the organization and cannot be compared with risk analysis from a different organization. </a:t>
            </a:r>
            <a:endParaRPr lang="en-GB" noProof="0" dirty="0"/>
          </a:p>
          <a:p>
            <a:r>
              <a:rPr lang="en-GB" dirty="0"/>
              <a:t>Some organizations use a five point scale, rather than the simple three point scale (high, medium or low) illustrated in Figure 2.1, but the approach is still the same.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342</a:t>
            </a:fld>
            <a:endParaRPr lang="sv-SE" dirty="0"/>
          </a:p>
        </p:txBody>
      </p:sp>
    </p:spTree>
    <p:extLst>
      <p:ext uri="{BB962C8B-B14F-4D97-AF65-F5344CB8AC3E}">
        <p14:creationId xmlns:p14="http://schemas.microsoft.com/office/powerpoint/2010/main" val="14757122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Practice guide: Risk management</a:t>
            </a:r>
          </a:p>
          <a:p>
            <a:endParaRPr lang="en-GB" noProof="0" dirty="0"/>
          </a:p>
          <a:p>
            <a:r>
              <a:rPr lang="en-GB" b="1" dirty="0"/>
              <a:t>2.4.3.2 Quantitative risk analysis </a:t>
            </a:r>
            <a:endParaRPr lang="en-GB" b="1" noProof="0" dirty="0"/>
          </a:p>
          <a:p>
            <a:r>
              <a:rPr lang="en-GB" dirty="0"/>
              <a:t>Quantitative risk analysis considers the risk impact on a financial basis, as well as on other numerical bases. The likelihood is considered a probability. This risk analysis supports calculations that can be used in a business case, to justify investments that may be needed to manage the risk. </a:t>
            </a:r>
            <a:endParaRPr lang="en-GB" noProof="0" dirty="0"/>
          </a:p>
          <a:p>
            <a:endParaRPr lang="en-GB" b="1" dirty="0"/>
          </a:p>
          <a:p>
            <a:r>
              <a:rPr lang="en-GB" b="1" dirty="0"/>
              <a:t>Annual rate of occurrence (ARO) </a:t>
            </a:r>
            <a:endParaRPr lang="en-GB" noProof="0" dirty="0">
              <a:effectLst/>
            </a:endParaRPr>
          </a:p>
          <a:p>
            <a:r>
              <a:rPr lang="en-GB" dirty="0"/>
              <a:t>The probability that a specific risk will occur in a single year. </a:t>
            </a:r>
            <a:endParaRPr lang="en-GB" noProof="0" dirty="0">
              <a:effectLst/>
            </a:endParaRPr>
          </a:p>
          <a:p>
            <a:r>
              <a:rPr lang="en-GB" b="1" dirty="0"/>
              <a:t>Single loss expectancy (SLE) </a:t>
            </a:r>
            <a:endParaRPr lang="en-GB" noProof="0" dirty="0">
              <a:effectLst/>
            </a:endParaRPr>
          </a:p>
          <a:p>
            <a:r>
              <a:rPr lang="en-GB" dirty="0"/>
              <a:t>The expected financial loss due to a risk, each time that a risk occurs. </a:t>
            </a:r>
            <a:endParaRPr lang="en-GB" noProof="0" dirty="0">
              <a:effectLst/>
            </a:endParaRPr>
          </a:p>
          <a:p>
            <a:r>
              <a:rPr lang="en-GB" b="1" dirty="0"/>
              <a:t>Annualized loss expectancy (ALE) </a:t>
            </a:r>
            <a:endParaRPr lang="en-GB" noProof="0" dirty="0">
              <a:effectLst/>
            </a:endParaRPr>
          </a:p>
          <a:p>
            <a:r>
              <a:rPr lang="en-GB" dirty="0"/>
              <a:t>The expected financial loss due to a risk, averaged over a one year period. ALE is calculated by multiplying the single loss expectancy (SLE) by the annual rate of occurrence (ARO). </a:t>
            </a:r>
          </a:p>
          <a:p>
            <a:endParaRPr lang="en-GB" dirty="0"/>
          </a:p>
          <a:p>
            <a:r>
              <a:rPr lang="en-GB" dirty="0"/>
              <a:t>The annual rate of occurrence is calculated based on the expectations of how frequently the risk is likely to occur. For example, an event that is expected to occur once every fifty years has an ARO of 2%. </a:t>
            </a:r>
            <a:endParaRPr lang="en-GB" noProof="0" dirty="0"/>
          </a:p>
          <a:p>
            <a:endParaRPr lang="en-GB" dirty="0"/>
          </a:p>
          <a:p>
            <a:r>
              <a:rPr lang="en-GB" dirty="0"/>
              <a:t>The SLE is calculated based on the average cost incurred if the risk happened. This is usually expressed in financial terms, but in some organizations, it may be expressed in other measurable ways, such as sales lost. </a:t>
            </a:r>
            <a:endParaRPr lang="en-GB" noProof="0" dirty="0"/>
          </a:p>
          <a:p>
            <a:endParaRPr lang="en-GB" dirty="0"/>
          </a:p>
          <a:p>
            <a:r>
              <a:rPr lang="en-GB" dirty="0"/>
              <a:t>The ALE is calculated by multiplying the SLE by the ARO. The result can then be compared to the cost of controls, so that a decision can be made on how much to invest in managing the specific risk. </a:t>
            </a:r>
            <a:endParaRPr lang="en-GB" noProof="0" dirty="0"/>
          </a:p>
          <a:p>
            <a:endParaRPr lang="en-GB" dirty="0"/>
          </a:p>
          <a:p>
            <a:r>
              <a:rPr lang="en-GB" b="1" dirty="0"/>
              <a:t>2.4.3.3 Combining qualitative and quantitative risk analysis </a:t>
            </a:r>
          </a:p>
          <a:p>
            <a:r>
              <a:rPr lang="en-GB" dirty="0"/>
              <a:t>Quantitative risk analysis is considerably more time-consuming than qualitative risk analysis, so the two are often combined to optimize the time spent analysing data. This involves performing a qualitative risk analysis of every identified risk. then Then a quantitative risk analysis is performed for those risks that exceed a certain threshold for the level of risk and the cost of mitigation. For example, the organization’s risk management policy may state that low rated risks will be managed using controls if the cost of the controls is below £5,000. Quantitative risk analysis will be performed if the cost of the controls is higher than £5,000. </a:t>
            </a:r>
            <a:endParaRPr lang="en-GB" noProof="0" dirty="0"/>
          </a:p>
          <a:p>
            <a:endParaRPr lang="en-GB" b="1"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343</a:t>
            </a:fld>
            <a:endParaRPr lang="sv-SE" dirty="0"/>
          </a:p>
        </p:txBody>
      </p:sp>
    </p:spTree>
    <p:extLst>
      <p:ext uri="{BB962C8B-B14F-4D97-AF65-F5344CB8AC3E}">
        <p14:creationId xmlns:p14="http://schemas.microsoft.com/office/powerpoint/2010/main" val="2508967278"/>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Practice guide: Risk management</a:t>
            </a:r>
          </a:p>
          <a:p>
            <a:endParaRPr lang="en-GB" b="1" dirty="0"/>
          </a:p>
          <a:p>
            <a:r>
              <a:rPr lang="en-GB" b="1" dirty="0"/>
              <a:t>2.4.4 Treating, monitoring, and reviewing risks </a:t>
            </a:r>
            <a:endParaRPr lang="en-GB" noProof="0" dirty="0"/>
          </a:p>
          <a:p>
            <a:r>
              <a:rPr lang="en-GB" dirty="0"/>
              <a:t>Every risk must be treated in the same way. Even if a decision is made to accept a risk, this does not mean that no action will be taken. An accepted risk should be documented, communicated to relevant stakeholders, and reviewed regularly to ensure that changes to the probability, impact, or cost of controls are considered. </a:t>
            </a:r>
            <a:endParaRPr lang="en-GB" noProof="0" dirty="0"/>
          </a:p>
          <a:p>
            <a:endParaRPr lang="en-GB" dirty="0"/>
          </a:p>
          <a:p>
            <a:r>
              <a:rPr lang="en-GB" dirty="0"/>
              <a:t>When a decision is made to manage a risk, suitable controls need to be designed and implemented. These controls must be maintained to ensure that they remain relevant, and that they are properly implemented to provide the agreed level of protection. For example, if the organization has a clear desk policy, then it is important to communicate this to ALL staff that may be in a position to leave papers on desks, with regular reinforcement and audits. Similarly, a control that requires all computers to run up-to-date antivirus software must have the technology in place to identify any computers that are not up-to-date. </a:t>
            </a:r>
            <a:endParaRPr lang="en-GB" noProof="0" dirty="0"/>
          </a:p>
          <a:p>
            <a:endParaRPr lang="en-GB" dirty="0"/>
          </a:p>
          <a:p>
            <a:r>
              <a:rPr lang="en-GB" dirty="0"/>
              <a:t>Some aspects of defining controls will be described in section 3.2.1, but treating, monitoring, and reviewing risks requires the right balance across all four dimensions of service management. It is not just a process issue.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344</a:t>
            </a:fld>
            <a:endParaRPr lang="sv-SE" dirty="0"/>
          </a:p>
        </p:txBody>
      </p:sp>
    </p:spTree>
    <p:extLst>
      <p:ext uri="{BB962C8B-B14F-4D97-AF65-F5344CB8AC3E}">
        <p14:creationId xmlns:p14="http://schemas.microsoft.com/office/powerpoint/2010/main" val="592674129"/>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345</a:t>
            </a:fld>
            <a:endParaRPr lang="sv-SE" dirty="0"/>
          </a:p>
        </p:txBody>
      </p:sp>
    </p:spTree>
    <p:extLst>
      <p:ext uri="{BB962C8B-B14F-4D97-AF65-F5344CB8AC3E}">
        <p14:creationId xmlns:p14="http://schemas.microsoft.com/office/powerpoint/2010/main" val="270003526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b="1" dirty="0"/>
              <a:t>5 Conclusion </a:t>
            </a:r>
            <a:endParaRPr lang="en-GB" b="1" noProof="0" dirty="0"/>
          </a:p>
          <a:p>
            <a:r>
              <a:rPr lang="en-GB" dirty="0"/>
              <a:t>Digital technology has disrupted business in many industries, introducing new opportunities and new challenges. Business products, services, and operations have all undergone significant change, known as digital transformation, and this change requires new approaches to the management of IT and business. </a:t>
            </a:r>
            <a:endParaRPr lang="en-GB" noProof="0" dirty="0"/>
          </a:p>
          <a:p>
            <a:endParaRPr lang="en-GB" dirty="0"/>
          </a:p>
          <a:p>
            <a:r>
              <a:rPr lang="en-GB" dirty="0"/>
              <a:t>To meet these requirements, many methods, techniques, and tools have been developed. The number and variety of these, and deciding how best to use them, can present challenges, and it is not always easy to select the appropriate approach. Beyond changes to products, services, and operations, digital transformation also involves cultural and organizational changes, which come with their own difficulties. </a:t>
            </a:r>
            <a:endParaRPr lang="en-GB" noProof="0" dirty="0"/>
          </a:p>
          <a:p>
            <a:endParaRPr lang="en-GB" dirty="0"/>
          </a:p>
          <a:p>
            <a:r>
              <a:rPr lang="en-GB" dirty="0"/>
              <a:t>Leaders and practitioners in business and IT should understand the landscape of digital transformation, and be able to define objectives, adopt effective behaviour patterns, and employ appropriate techniques in order to succeed. </a:t>
            </a:r>
            <a:endParaRPr lang="en-GB" noProof="0" dirty="0"/>
          </a:p>
          <a:p>
            <a:endParaRPr lang="en-GB" dirty="0"/>
          </a:p>
          <a:p>
            <a:r>
              <a:rPr lang="en-GB" dirty="0"/>
              <a:t>This publication provides an overview of the key concepts of digital transformation and high-velocity business and IT management. It suggests a set of objectives and behavioural patterns that will help to transform a business, enabling it to get the most out of digital technology. Finally, it describes a collection of useful techniques and methods that may support each of the objectives. The ITIL SVS provides an overall structure that will help in the practical application of high-velocity IT. </a:t>
            </a:r>
            <a:endParaRPr lang="en-GB" noProof="0" dirty="0"/>
          </a:p>
          <a:p>
            <a:endParaRPr lang="en-GB" dirty="0"/>
          </a:p>
          <a:p>
            <a:r>
              <a:rPr lang="en-GB" dirty="0"/>
              <a:t>To get the most out of </a:t>
            </a:r>
            <a:r>
              <a:rPr lang="en-GB" i="1" dirty="0"/>
              <a:t>ITIL</a:t>
            </a:r>
            <a:r>
              <a:rPr lang="sv-SE" i="1" dirty="0"/>
              <a:t>® 4: </a:t>
            </a:r>
            <a:r>
              <a:rPr lang="en-GB" i="1" dirty="0"/>
              <a:t>High Velocity IT</a:t>
            </a:r>
            <a:r>
              <a:rPr lang="en-GB" dirty="0"/>
              <a:t>, it should be studied alongside the ITIL management practice guides, which are available online and provide detailed, practical recommendations for all 34 general management, service management, and technical management practices. They include hands- on guidance that can be applied in the context of all four ITIL Managing Professional publications. </a:t>
            </a:r>
            <a:endParaRPr lang="en-GB" noProof="0" dirty="0"/>
          </a:p>
          <a:p>
            <a:endParaRPr lang="en-GB" dirty="0"/>
          </a:p>
          <a:p>
            <a:r>
              <a:rPr lang="en-GB" dirty="0"/>
              <a:t>All ITIL publications are holistic and focused on value. They address the four dimensions of service management and help to manage resources in a way that enables value creation for the organization, its customers, and other stakeholders. </a:t>
            </a:r>
            <a:endParaRPr lang="en-GB" noProof="0" dirty="0"/>
          </a:p>
          <a:p>
            <a:endParaRPr lang="en-GB" i="1" dirty="0"/>
          </a:p>
          <a:p>
            <a:r>
              <a:rPr lang="en-GB" i="1" dirty="0"/>
              <a:t>ITIL</a:t>
            </a:r>
            <a:r>
              <a:rPr lang="sv-SE" i="1" dirty="0"/>
              <a:t>® 4: </a:t>
            </a:r>
            <a:r>
              <a:rPr lang="en-GB" i="1" dirty="0"/>
              <a:t>Direct, Plan and Improve </a:t>
            </a:r>
            <a:r>
              <a:rPr lang="en-GB" dirty="0"/>
              <a:t>provides guidance on aligning product and service management with today’s business requirements, driving successful organizational transformation, and embedding continual improvement into an organization’s culture at every level. </a:t>
            </a:r>
            <a:endParaRPr lang="en-GB" noProof="0" dirty="0"/>
          </a:p>
          <a:p>
            <a:endParaRPr lang="en-GB" i="1" dirty="0"/>
          </a:p>
          <a:p>
            <a:pPr defTabSz="473934">
              <a:defRPr/>
            </a:pPr>
            <a:r>
              <a:rPr lang="en-GB" i="1" dirty="0"/>
              <a:t>ITIL</a:t>
            </a:r>
            <a:r>
              <a:rPr lang="sv-SE" i="1" dirty="0"/>
              <a:t>® 4: </a:t>
            </a:r>
            <a:r>
              <a:rPr lang="en-GB" i="1" dirty="0"/>
              <a:t>Drive Stakeholder Value </a:t>
            </a:r>
            <a:r>
              <a:rPr lang="en-GB" dirty="0"/>
              <a:t>contains guidance on establishing, maintaining, and developing effective service relationships. It leads organizations on a service journey in their roles as service provider and service consumer, helping them to interact and communicate effectively at every step. </a:t>
            </a:r>
            <a:endParaRPr lang="en-GB" noProof="0" dirty="0"/>
          </a:p>
          <a:p>
            <a:endParaRPr lang="en-GB" i="1" dirty="0"/>
          </a:p>
          <a:p>
            <a:r>
              <a:rPr lang="en-GB" i="1"/>
              <a:t>ITIL</a:t>
            </a:r>
            <a:r>
              <a:rPr lang="sv-SE" i="1" dirty="0"/>
              <a:t>® 4: </a:t>
            </a:r>
            <a:r>
              <a:rPr lang="en-GB" i="1" dirty="0"/>
              <a:t>Create, Deliver and Support </a:t>
            </a:r>
            <a:r>
              <a:rPr lang="en-GB" dirty="0"/>
              <a:t>provides guidance on the cultural and team management aspects of product and service management, and an overview of the various tools and technologies that support service management. It demonstrates how to integrate management practices into end-to-end value streams.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346</a:t>
            </a:fld>
            <a:endParaRPr lang="sv-SE" dirty="0"/>
          </a:p>
        </p:txBody>
      </p:sp>
    </p:spTree>
    <p:extLst>
      <p:ext uri="{BB962C8B-B14F-4D97-AF65-F5344CB8AC3E}">
        <p14:creationId xmlns:p14="http://schemas.microsoft.com/office/powerpoint/2010/main" val="2827826190"/>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7638" y="766763"/>
            <a:ext cx="6819900" cy="3836987"/>
          </a:xfrm>
        </p:spPr>
      </p:sp>
      <p:sp>
        <p:nvSpPr>
          <p:cNvPr id="6" name="Notes Placeholder 5"/>
          <p:cNvSpPr>
            <a:spLocks noGrp="1"/>
          </p:cNvSpPr>
          <p:nvPr>
            <p:ph type="body" idx="1"/>
          </p:nvPr>
        </p:nvSpPr>
        <p:spPr/>
        <p:txBody>
          <a:bodyPr/>
          <a:lstStyle/>
          <a:p>
            <a:pPr defTabSz="473934">
              <a:defRPr/>
            </a:pPr>
            <a:r>
              <a:rPr lang="en-US" dirty="0"/>
              <a:t>Sample paper 1 (v1.0) Question number 17.</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347</a:t>
            </a:fld>
            <a:endParaRPr lang="en-US" dirty="0"/>
          </a:p>
        </p:txBody>
      </p:sp>
    </p:spTree>
    <p:extLst>
      <p:ext uri="{BB962C8B-B14F-4D97-AF65-F5344CB8AC3E}">
        <p14:creationId xmlns:p14="http://schemas.microsoft.com/office/powerpoint/2010/main" val="859559236"/>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18.</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348</a:t>
            </a:fld>
            <a:endParaRPr lang="en-US" dirty="0"/>
          </a:p>
        </p:txBody>
      </p:sp>
    </p:spTree>
    <p:extLst>
      <p:ext uri="{BB962C8B-B14F-4D97-AF65-F5344CB8AC3E}">
        <p14:creationId xmlns:p14="http://schemas.microsoft.com/office/powerpoint/2010/main" val="294715988"/>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35.</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349</a:t>
            </a:fld>
            <a:endParaRPr lang="en-US" dirty="0"/>
          </a:p>
        </p:txBody>
      </p:sp>
    </p:spTree>
    <p:extLst>
      <p:ext uri="{BB962C8B-B14F-4D97-AF65-F5344CB8AC3E}">
        <p14:creationId xmlns:p14="http://schemas.microsoft.com/office/powerpoint/2010/main" val="2012695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2.2 Digital technology (continued)</a:t>
            </a:r>
          </a:p>
          <a:p>
            <a:r>
              <a:rPr lang="en-GB" dirty="0"/>
              <a:t>Digital technology is made up of both IT and OT. IT provides users with data and information, whereas OT detects or implements changes in physical devices (see Figure 2.1). </a:t>
            </a:r>
          </a:p>
          <a:p>
            <a:endParaRPr lang="en-GB" dirty="0"/>
          </a:p>
          <a:p>
            <a:r>
              <a:rPr lang="en-GB" i="1" dirty="0"/>
              <a:t>Definition: </a:t>
            </a:r>
            <a:r>
              <a:rPr lang="en-GB" b="1" i="1" dirty="0"/>
              <a:t>Information technology </a:t>
            </a:r>
            <a:endParaRPr lang="en-GB" i="1" noProof="0" dirty="0"/>
          </a:p>
          <a:p>
            <a:r>
              <a:rPr lang="en-GB" i="1" dirty="0"/>
              <a:t>The application of digital technology to store, retrieve, transmit, and manipulate data (data processing), often in the context of a business or other kind of organization.</a:t>
            </a:r>
          </a:p>
          <a:p>
            <a:endParaRPr lang="en-GB" i="1" dirty="0"/>
          </a:p>
          <a:p>
            <a:r>
              <a:rPr lang="en-GB" i="1" dirty="0"/>
              <a:t>Definition: </a:t>
            </a:r>
            <a:r>
              <a:rPr lang="en-GB" b="1" i="1" dirty="0"/>
              <a:t>Operational technology </a:t>
            </a:r>
            <a:endParaRPr lang="en-GB" i="1" noProof="0" dirty="0"/>
          </a:p>
          <a:p>
            <a:r>
              <a:rPr lang="en-GB" i="1" dirty="0"/>
              <a:t>The application of digital technology for detecting or causing changes in physical devices through monitoring and/or control. </a:t>
            </a:r>
          </a:p>
          <a:p>
            <a:endParaRPr lang="en-GB" noProof="0" dirty="0">
              <a:effectLst/>
            </a:endParaRPr>
          </a:p>
          <a:p>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35</a:t>
            </a:fld>
            <a:endParaRPr lang="sv-SE" dirty="0"/>
          </a:p>
        </p:txBody>
      </p:sp>
    </p:spTree>
    <p:extLst>
      <p:ext uri="{BB962C8B-B14F-4D97-AF65-F5344CB8AC3E}">
        <p14:creationId xmlns:p14="http://schemas.microsoft.com/office/powerpoint/2010/main" val="4003900619"/>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3350" y="762000"/>
            <a:ext cx="6837363" cy="3846513"/>
          </a:xfrm>
        </p:spPr>
      </p:sp>
      <p:sp>
        <p:nvSpPr>
          <p:cNvPr id="6" name="Notes Placeholder 5"/>
          <p:cNvSpPr>
            <a:spLocks noGrp="1"/>
          </p:cNvSpPr>
          <p:nvPr>
            <p:ph type="body" idx="1"/>
          </p:nvPr>
        </p:nvSpPr>
        <p:spPr/>
        <p:txBody>
          <a:bodyPr/>
          <a:lstStyle/>
          <a:p>
            <a:pPr defTabSz="473934">
              <a:defRPr/>
            </a:pPr>
            <a:r>
              <a:rPr lang="en-US" dirty="0"/>
              <a:t>Sample paper 1 (v1.0) Question number 28.</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350</a:t>
            </a:fld>
            <a:endParaRPr lang="en-US" dirty="0"/>
          </a:p>
        </p:txBody>
      </p:sp>
    </p:spTree>
    <p:extLst>
      <p:ext uri="{BB962C8B-B14F-4D97-AF65-F5344CB8AC3E}">
        <p14:creationId xmlns:p14="http://schemas.microsoft.com/office/powerpoint/2010/main" val="386709062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7638" y="766763"/>
            <a:ext cx="6819900" cy="3836987"/>
          </a:xfrm>
        </p:spPr>
      </p:sp>
      <p:sp>
        <p:nvSpPr>
          <p:cNvPr id="6" name="Notes Placeholder 5"/>
          <p:cNvSpPr>
            <a:spLocks noGrp="1"/>
          </p:cNvSpPr>
          <p:nvPr>
            <p:ph type="body" idx="1"/>
          </p:nvPr>
        </p:nvSpPr>
        <p:spPr/>
        <p:txBody>
          <a:bodyPr/>
          <a:lstStyle/>
          <a:p>
            <a:pPr defTabSz="473934">
              <a:defRPr/>
            </a:pPr>
            <a:r>
              <a:rPr lang="en-US" dirty="0"/>
              <a:t>Sample paper 1 (v1.0) Question number 38.</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351</a:t>
            </a:fld>
            <a:endParaRPr lang="en-US" dirty="0"/>
          </a:p>
        </p:txBody>
      </p:sp>
    </p:spTree>
    <p:extLst>
      <p:ext uri="{BB962C8B-B14F-4D97-AF65-F5344CB8AC3E}">
        <p14:creationId xmlns:p14="http://schemas.microsoft.com/office/powerpoint/2010/main" val="166788332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12.</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352</a:t>
            </a:fld>
            <a:endParaRPr lang="en-US" dirty="0"/>
          </a:p>
        </p:txBody>
      </p:sp>
    </p:spTree>
    <p:extLst>
      <p:ext uri="{BB962C8B-B14F-4D97-AF65-F5344CB8AC3E}">
        <p14:creationId xmlns:p14="http://schemas.microsoft.com/office/powerpoint/2010/main" val="399557267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353</a:t>
            </a:fld>
            <a:endParaRPr lang="sv-SE" dirty="0"/>
          </a:p>
        </p:txBody>
      </p:sp>
    </p:spTree>
    <p:extLst>
      <p:ext uri="{BB962C8B-B14F-4D97-AF65-F5344CB8AC3E}">
        <p14:creationId xmlns:p14="http://schemas.microsoft.com/office/powerpoint/2010/main" val="3911901394"/>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354</a:t>
            </a:fld>
            <a:endParaRPr lang="sv-SE" dirty="0"/>
          </a:p>
        </p:txBody>
      </p:sp>
    </p:spTree>
    <p:extLst>
      <p:ext uri="{BB962C8B-B14F-4D97-AF65-F5344CB8AC3E}">
        <p14:creationId xmlns:p14="http://schemas.microsoft.com/office/powerpoint/2010/main" val="202875813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355</a:t>
            </a:fld>
            <a:endParaRPr lang="sv-SE" dirty="0"/>
          </a:p>
        </p:txBody>
      </p:sp>
    </p:spTree>
    <p:extLst>
      <p:ext uri="{BB962C8B-B14F-4D97-AF65-F5344CB8AC3E}">
        <p14:creationId xmlns:p14="http://schemas.microsoft.com/office/powerpoint/2010/main" val="101154102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US" sz="80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356</a:t>
            </a:fld>
            <a:endParaRPr lang="sv-SE" dirty="0"/>
          </a:p>
        </p:txBody>
      </p:sp>
    </p:spTree>
    <p:extLst>
      <p:ext uri="{BB962C8B-B14F-4D97-AF65-F5344CB8AC3E}">
        <p14:creationId xmlns:p14="http://schemas.microsoft.com/office/powerpoint/2010/main" val="2482114909"/>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357</a:t>
            </a:fld>
            <a:endParaRPr lang="sv-SE" dirty="0"/>
          </a:p>
        </p:txBody>
      </p:sp>
    </p:spTree>
    <p:extLst>
      <p:ext uri="{BB962C8B-B14F-4D97-AF65-F5344CB8AC3E}">
        <p14:creationId xmlns:p14="http://schemas.microsoft.com/office/powerpoint/2010/main" val="2487616727"/>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358</a:t>
            </a:fld>
            <a:endParaRPr lang="sv-SE" dirty="0"/>
          </a:p>
        </p:txBody>
      </p:sp>
    </p:spTree>
    <p:extLst>
      <p:ext uri="{BB962C8B-B14F-4D97-AF65-F5344CB8AC3E}">
        <p14:creationId xmlns:p14="http://schemas.microsoft.com/office/powerpoint/2010/main" val="732040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2.2.1 Information technology </a:t>
            </a:r>
          </a:p>
          <a:p>
            <a:endParaRPr lang="en-GB" noProof="0" dirty="0"/>
          </a:p>
          <a:p>
            <a:r>
              <a:rPr lang="en-GB" dirty="0"/>
              <a:t>IT exists as information systems that are made up of hardware, system software, data, and applications that are used for the purpose of data processing. Figure 2.2 shows an information system technology stack that outlines this in more detail. </a:t>
            </a:r>
            <a:endParaRPr lang="en-GB" noProof="0" dirty="0"/>
          </a:p>
          <a:p>
            <a:endParaRPr lang="en-GB" dirty="0"/>
          </a:p>
          <a:p>
            <a:r>
              <a:rPr lang="en-GB" dirty="0"/>
              <a:t>Information is data that is useful in a particular context. In IT, making information available to end users is the end goal. This can be presented in the form of numbers or text on a screen, or in other ways, for example, as a moving location on a map.</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36</a:t>
            </a:fld>
            <a:endParaRPr lang="sv-SE" dirty="0"/>
          </a:p>
        </p:txBody>
      </p:sp>
    </p:spTree>
    <p:extLst>
      <p:ext uri="{BB962C8B-B14F-4D97-AF65-F5344CB8AC3E}">
        <p14:creationId xmlns:p14="http://schemas.microsoft.com/office/powerpoint/2010/main" val="4130070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GB" b="1" dirty="0"/>
              <a:t>2.2.1 Information technology (continued)</a:t>
            </a:r>
            <a:endParaRPr lang="en-GB" noProof="0" dirty="0"/>
          </a:p>
          <a:p>
            <a:r>
              <a:rPr lang="en-GB" dirty="0"/>
              <a:t>The value of IT has traditionally been perceived as increased efficiency, as it leads to automated information systems that process and provide data more quickly, more reliably, and at a cheaper cost than is possible for humans. Increasingly, artificial intelligence (such as machine learning) is applying IT not only to process and provide data, but also to create new information. </a:t>
            </a:r>
            <a:endParaRPr lang="en-GB" noProof="0" dirty="0"/>
          </a:p>
          <a:p>
            <a:endParaRPr lang="en-GB" dirty="0"/>
          </a:p>
          <a:p>
            <a:r>
              <a:rPr lang="en-GB" dirty="0"/>
              <a:t>Organizations mainly use the information gathered from traditional, automated information systems for internal decision-making. In this way, they help to reduce uncertainty, which is the primary function of information. The value of information is only realized when decisions are acted upon which have been informed and improved by that information. As such, a return on IT investments can often only truly be realized when decision-making takes into account the information that information systems provide. If no action is taken, no value is created. In some instances, this action could also be to do nothing, for instance, in order to avoid an identified risk. </a:t>
            </a:r>
            <a:endParaRPr lang="en-GB" noProof="0" dirty="0"/>
          </a:p>
          <a:p>
            <a:endParaRPr lang="en-GB" dirty="0"/>
          </a:p>
          <a:p>
            <a:r>
              <a:rPr lang="en-GB" dirty="0"/>
              <a:t>Despite IT being such a core concept to organizations worldwide, the term is often misinterpreted. ‘IT’ can be used to refer to any of the following: </a:t>
            </a:r>
          </a:p>
          <a:p>
            <a:endParaRPr lang="en-GB" noProof="0" dirty="0"/>
          </a:p>
          <a:p>
            <a:r>
              <a:rPr lang="en-GB" dirty="0"/>
              <a:t>  the organizational IT function (the IT department); this publication refers to it as the ‘IT function’ </a:t>
            </a:r>
            <a:endParaRPr lang="en-GB" noProof="0" dirty="0">
              <a:effectLst/>
            </a:endParaRPr>
          </a:p>
          <a:p>
            <a:r>
              <a:rPr lang="en-GB" dirty="0"/>
              <a:t>  IT infrastructure, including generic workplace productivity applications (such as word processing), but not the applications that support specific business functions </a:t>
            </a:r>
            <a:endParaRPr lang="en-GB" noProof="0" dirty="0">
              <a:effectLst/>
            </a:endParaRPr>
          </a:p>
          <a:p>
            <a:r>
              <a:rPr lang="en-GB" dirty="0"/>
              <a:t>  an organization’s internal information systems </a:t>
            </a:r>
            <a:endParaRPr lang="en-GB" noProof="0" dirty="0">
              <a:effectLst/>
            </a:endParaRPr>
          </a:p>
          <a:p>
            <a:r>
              <a:rPr lang="en-GB" dirty="0"/>
              <a:t>  technical components used to create ‘digital products’ </a:t>
            </a:r>
            <a:endParaRPr lang="en-GB" noProof="0" dirty="0">
              <a:effectLst/>
            </a:endParaRPr>
          </a:p>
          <a:p>
            <a:r>
              <a:rPr lang="en-GB" dirty="0"/>
              <a:t>  data processing technology (used for storing, retrieving, transmitting, and manipulating data) </a:t>
            </a:r>
            <a:endParaRPr lang="en-GB" noProof="0" dirty="0">
              <a:effectLst/>
            </a:endParaRPr>
          </a:p>
          <a:p>
            <a:r>
              <a:rPr lang="en-GB" dirty="0"/>
              <a:t>  digital technology used to process data in order to digitize and automate business. </a:t>
            </a:r>
          </a:p>
          <a:p>
            <a:endParaRPr lang="en-GB" noProof="0" dirty="0">
              <a:effectLst/>
            </a:endParaRPr>
          </a:p>
          <a:p>
            <a:r>
              <a:rPr lang="en-GB" dirty="0"/>
              <a:t>This publication uses the term ‘IT’ to refer to the application of digital technology to process data in order to digitize and automate business.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37</a:t>
            </a:fld>
            <a:endParaRPr lang="sv-SE" dirty="0"/>
          </a:p>
        </p:txBody>
      </p:sp>
    </p:spTree>
    <p:extLst>
      <p:ext uri="{BB962C8B-B14F-4D97-AF65-F5344CB8AC3E}">
        <p14:creationId xmlns:p14="http://schemas.microsoft.com/office/powerpoint/2010/main" val="4185892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noProof="0" dirty="0"/>
              <a:t>2.2.2 Operational technology</a:t>
            </a:r>
          </a:p>
          <a:p>
            <a:endParaRPr lang="en-GB" b="1" noProof="0" dirty="0"/>
          </a:p>
          <a:p>
            <a:r>
              <a:rPr lang="en-GB" dirty="0"/>
              <a:t>OT differs from IT in that it uses digitized data as an internal means to a physical goal, rather than to make information available to users. </a:t>
            </a:r>
            <a:endParaRPr lang="en-GB" noProof="0" dirty="0"/>
          </a:p>
          <a:p>
            <a:endParaRPr lang="en-GB" dirty="0"/>
          </a:p>
          <a:p>
            <a:r>
              <a:rPr lang="en-GB" dirty="0"/>
              <a:t>‘OT’ refers to physical devices (for instance, valves and pumps in machinery) in which digitized data is used to take physical action. OT devices can be as small as the engine control module (ECM) of a car or as large as the distributed control network for a national electricity grid. </a:t>
            </a:r>
            <a:endParaRPr lang="en-GB" noProof="0" dirty="0"/>
          </a:p>
          <a:p>
            <a:endParaRPr lang="en-GB" dirty="0"/>
          </a:p>
          <a:p>
            <a:r>
              <a:rPr lang="en-GB" dirty="0"/>
              <a:t>The collective term ‘industrial control systems’ (ICSs) is used to refer to OT systems such as supervisory control and data acquisition (SCADA) systems, distributed control systems (DCSs), remote terminal units (RTUs), and programmable logic controllers (PLCs), along with dedicated networks and organization units. The OT sphere also includes embedded systems (such as smart instrumentation) and a large subset of scientific data acquisition, control, and computing devices. </a:t>
            </a:r>
            <a:endParaRPr lang="en-GB" noProof="0" dirty="0"/>
          </a:p>
          <a:p>
            <a:endParaRPr lang="en-GB" dirty="0"/>
          </a:p>
          <a:p>
            <a:r>
              <a:rPr lang="en-GB" dirty="0"/>
              <a:t>OT devices are supported by the Internet of Things (IoT), allowing them to connect both to each other and to information systems.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38</a:t>
            </a:fld>
            <a:endParaRPr lang="sv-SE" dirty="0"/>
          </a:p>
        </p:txBody>
      </p:sp>
    </p:spTree>
    <p:extLst>
      <p:ext uri="{BB962C8B-B14F-4D97-AF65-F5344CB8AC3E}">
        <p14:creationId xmlns:p14="http://schemas.microsoft.com/office/powerpoint/2010/main" val="3660346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b="1" dirty="0"/>
              <a:t>2.3 Digital organizations </a:t>
            </a:r>
          </a:p>
          <a:p>
            <a:r>
              <a:rPr lang="en-GB" dirty="0"/>
              <a:t>Digital organizations are enabled by digital technology. Digital technology is a significant underpinning enabler for these organizations’ internal processes, and is often part of their products and services. As such, digital technology is a strategic part of a digital organization’s business model, and is applied to its primary (rather than supporting) activities. Because of this, prioritizing digital technology is often part of such an organization’s culture (in other words, the way things are done in that organization). </a:t>
            </a:r>
            <a:endParaRPr lang="en-GB" noProof="0" dirty="0"/>
          </a:p>
          <a:p>
            <a:endParaRPr lang="en-GB" b="1" dirty="0"/>
          </a:p>
          <a:p>
            <a:r>
              <a:rPr lang="en-GB" i="1" dirty="0"/>
              <a:t>Definition: </a:t>
            </a:r>
            <a:r>
              <a:rPr lang="en-GB" b="1" i="1" dirty="0"/>
              <a:t>Digital organization </a:t>
            </a:r>
            <a:endParaRPr lang="en-GB" i="1" noProof="0" dirty="0"/>
          </a:p>
          <a:p>
            <a:r>
              <a:rPr lang="en-GB" i="1" dirty="0"/>
              <a:t>An organization that is enabled by digital technology to do business significantly differently, or to do significantly different business. </a:t>
            </a:r>
            <a:endParaRPr lang="en-GB" i="1" noProof="0" dirty="0"/>
          </a:p>
          <a:p>
            <a:endParaRPr lang="en-GB" dirty="0"/>
          </a:p>
          <a:p>
            <a:endParaRPr lang="en-GB" dirty="0"/>
          </a:p>
          <a:p>
            <a:r>
              <a:rPr lang="en-GB" dirty="0"/>
              <a:t>The exact definition of what ‘being digital’ means will typically vary between organizations, but is often reflected in the customer experience, the product or service, the business model, the operating model, and the employee experience that the organization provides. In a digital organization, these will all be enabled by digital technology. </a:t>
            </a:r>
            <a:endParaRPr lang="en-GB" noProof="0" dirty="0"/>
          </a:p>
          <a:p>
            <a:endParaRPr lang="en-GB" dirty="0"/>
          </a:p>
          <a:p>
            <a:r>
              <a:rPr lang="en-GB" dirty="0"/>
              <a:t>Almost all organizations make some use of digital technology, and so, in a sense, are digital. In practice, however, an organization is qualified as ‘digital’ if it makes differentiating, and therefore strategic, use of digital technology. For instance, a traditional taxi company will rely on digital technology for operational purposes; but for a taxi company that relies on an app for bookings, digital technology is strategic, and forms a key part of its business model. </a:t>
            </a:r>
          </a:p>
          <a:p>
            <a:endParaRPr lang="en-GB" dirty="0"/>
          </a:p>
          <a:p>
            <a:r>
              <a:rPr lang="en-GB" dirty="0"/>
              <a:t>Although digitization across an organization usually manifests itself in its products and services, digitization of only internal practices may also be sufficient to qualify it as ‘digital’, as long as this results in significant benefit. Digital organizations are not wholly and consistently digitized, and often some parts will be more digitized than others. In these cases, this diversity will represent a challenge that must be carefully managed to make sure the different areas can work together effectively. </a:t>
            </a:r>
          </a:p>
          <a:p>
            <a:endParaRPr lang="en-GB" dirty="0"/>
          </a:p>
          <a:p>
            <a:r>
              <a:rPr lang="en-GB" dirty="0"/>
              <a:t>The parts of organizations that are significantly digitized place specific demands on the people responsible for digital enablement. These demands depend on the degree of digital enablement, but are generally higher than the demands for information systems for supporting activities. For digital products and customer experiences, innovative digital investments are needed to create or maintain competitive advantage, and have to be realized quickly. The resulting digital products, services, and customer channels have to be operationally resilient, and their users must use them well to achieve the desired return on investment. </a:t>
            </a:r>
          </a:p>
          <a:p>
            <a:endParaRPr lang="en-GB" dirty="0"/>
          </a:p>
          <a:p>
            <a:r>
              <a:rPr lang="en-GB" dirty="0"/>
              <a:t>The digitization of an organization has significant implications for its operating model (in other words, the resources it needs and how they interact). A major consideration for organizational operating models is the centralization or decentralization of the IT function, and how each of these options will affect the organization’s effectiveness and efficiency. It is important that a digital organization’s operating model is based on the co-creation of value by both the service provider and the service consumer to make sure that value from IT investments is properly realized. </a:t>
            </a:r>
          </a:p>
          <a:p>
            <a:endParaRPr lang="en-GB" dirty="0"/>
          </a:p>
          <a:p>
            <a:r>
              <a:rPr lang="en-GB" dirty="0"/>
              <a:t>For better and for worse, the societal, political, and economic impact of IT is unprecedented. There is, therefore, an increasingly strong moral obligation for digitally enabled organizations, in which IT empowers the business rather than just supports it, to consider how they apply digital technology beyond their direct economic interests. </a:t>
            </a:r>
          </a:p>
          <a:p>
            <a:endParaRPr lang="sv-SE" b="1"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39</a:t>
            </a:fld>
            <a:endParaRPr lang="sv-SE" dirty="0"/>
          </a:p>
        </p:txBody>
      </p:sp>
    </p:spTree>
    <p:extLst>
      <p:ext uri="{BB962C8B-B14F-4D97-AF65-F5344CB8AC3E}">
        <p14:creationId xmlns:p14="http://schemas.microsoft.com/office/powerpoint/2010/main" val="407484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125413" y="754063"/>
            <a:ext cx="6853237" cy="3854450"/>
          </a:xfrm>
          <a:solidFill>
            <a:schemeClr val="bg1">
              <a:lumMod val="85000"/>
            </a:schemeClr>
          </a:solidFill>
        </p:spPr>
      </p:sp>
      <p:sp>
        <p:nvSpPr>
          <p:cNvPr id="5" name="Notes Placeholder 4"/>
          <p:cNvSpPr>
            <a:spLocks noGrp="1"/>
          </p:cNvSpPr>
          <p:nvPr>
            <p:ph type="body" idx="1"/>
          </p:nvPr>
        </p:nvSpPr>
        <p:spPr/>
        <p:txBody>
          <a:bodyPr/>
          <a:lstStyle/>
          <a:p>
            <a:endParaRPr lang="en-US" dirty="0"/>
          </a:p>
        </p:txBody>
      </p:sp>
      <p:sp>
        <p:nvSpPr>
          <p:cNvPr id="9" name="Platshållare för bildnummer 8"/>
          <p:cNvSpPr>
            <a:spLocks noGrp="1"/>
          </p:cNvSpPr>
          <p:nvPr>
            <p:ph type="sldNum" sz="quarter" idx="15"/>
          </p:nvPr>
        </p:nvSpPr>
        <p:spPr/>
        <p:txBody>
          <a:bodyPr/>
          <a:lstStyle/>
          <a:p>
            <a:fld id="{4A5E2E9C-985B-ED43-93CA-4AED5E18B922}" type="slidenum">
              <a:rPr lang="en-US" smtClean="0"/>
              <a:pPr/>
              <a:t>4</a:t>
            </a:fld>
            <a:endParaRPr lang="en-US" dirty="0"/>
          </a:p>
        </p:txBody>
      </p:sp>
    </p:spTree>
    <p:extLst>
      <p:ext uri="{BB962C8B-B14F-4D97-AF65-F5344CB8AC3E}">
        <p14:creationId xmlns:p14="http://schemas.microsoft.com/office/powerpoint/2010/main" val="2201009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2.4 Digital transformation</a:t>
            </a:r>
          </a:p>
          <a:p>
            <a:pPr defTabSz="473934">
              <a:defRPr/>
            </a:pPr>
            <a:endParaRPr lang="en-GB" b="1" noProof="0" dirty="0"/>
          </a:p>
          <a:p>
            <a:r>
              <a:rPr lang="en-GB" b="1" dirty="0"/>
              <a:t>Digitalization vs digitization </a:t>
            </a:r>
            <a:endParaRPr lang="en-GB" noProof="0" dirty="0"/>
          </a:p>
          <a:p>
            <a:r>
              <a:rPr lang="en-GB" dirty="0"/>
              <a:t>Digital transformation is sometimes referred to as ‘digitalization’. However, the use of this term is not recommended because of the potential confusion with digitization, which is the technical process of changing something from analogue form to digital form. </a:t>
            </a:r>
          </a:p>
          <a:p>
            <a:endParaRPr lang="en-GB" dirty="0"/>
          </a:p>
          <a:p>
            <a:pPr defTabSz="473934">
              <a:defRPr/>
            </a:pPr>
            <a:r>
              <a:rPr lang="en-GB" i="1" dirty="0"/>
              <a:t>Definition: </a:t>
            </a:r>
            <a:r>
              <a:rPr lang="en-GB" b="1" i="1" dirty="0"/>
              <a:t>Digitization - </a:t>
            </a:r>
            <a:r>
              <a:rPr lang="en-GB" i="1" dirty="0"/>
              <a:t>The process of transforming something (e.g. text, sound, or images) from analogue to digital form by expressing the information in binary digits.</a:t>
            </a:r>
            <a:endParaRPr lang="en-GB" noProof="0" dirty="0"/>
          </a:p>
          <a:p>
            <a:endParaRPr lang="en-GB" noProof="0" dirty="0"/>
          </a:p>
          <a:p>
            <a:pPr defTabSz="473934">
              <a:defRPr/>
            </a:pPr>
            <a:r>
              <a:rPr lang="en-GB" dirty="0"/>
              <a:t>The term ‘transformation’, used correctly, means major change. Despite this, transformation does not necessarily imply a single, large change. Based on the approach an organization selects, transformation can be achieved just as successfully with a few big changes, or many smaller ones. In many cases, a series of smaller changes can even be the more successful approach.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40</a:t>
            </a:fld>
            <a:endParaRPr lang="sv-SE" dirty="0"/>
          </a:p>
        </p:txBody>
      </p:sp>
    </p:spTree>
    <p:extLst>
      <p:ext uri="{BB962C8B-B14F-4D97-AF65-F5344CB8AC3E}">
        <p14:creationId xmlns:p14="http://schemas.microsoft.com/office/powerpoint/2010/main" val="396866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2.4 Digital transformation (continued)</a:t>
            </a:r>
            <a:endParaRPr lang="en-GB" b="1" noProof="0" dirty="0"/>
          </a:p>
          <a:p>
            <a:r>
              <a:rPr lang="en-GB" dirty="0"/>
              <a:t>Transformation is about doing things differently, or doing different things. It is also about reframing work to think about things differently, or think about different things. </a:t>
            </a:r>
          </a:p>
          <a:p>
            <a:endParaRPr lang="en-GB" noProof="0" dirty="0"/>
          </a:p>
          <a:p>
            <a:r>
              <a:rPr lang="en-GB" dirty="0"/>
              <a:t>‘Digital transformation’ is often used to indicate major investment in digitizing, robotizing, and other forms of automation that enable organizations to do business significantly differently, or do significantly different business. This technological change often requires organizational change in how the organization uses the digital solutions. </a:t>
            </a:r>
            <a:endParaRPr lang="en-GB" noProof="0" dirty="0"/>
          </a:p>
          <a:p>
            <a:endParaRPr lang="en-GB" b="1" dirty="0"/>
          </a:p>
          <a:p>
            <a:r>
              <a:rPr lang="en-GB" i="1" dirty="0"/>
              <a:t>Definition: </a:t>
            </a:r>
            <a:r>
              <a:rPr lang="en-GB" b="1" i="1" dirty="0"/>
              <a:t>Digital transformation </a:t>
            </a:r>
            <a:endParaRPr lang="en-GB" i="1" noProof="0" dirty="0"/>
          </a:p>
          <a:p>
            <a:r>
              <a:rPr lang="en-GB" i="1" dirty="0"/>
              <a:t>The use of digital technology to enable a significant improvement in the realization of an organization’s objectives that could not feasibly have been achieved by non-digital means. </a:t>
            </a:r>
            <a:endParaRPr lang="en-GB" i="1" noProof="0" dirty="0"/>
          </a:p>
          <a:p>
            <a:endParaRPr lang="en-GB" dirty="0"/>
          </a:p>
          <a:p>
            <a:r>
              <a:rPr lang="en-GB" dirty="0"/>
              <a:t>The term ‘digital transformation’ is not specific to a particular type of transformation, and can be used to refer to any transformation that is digitally enabled. The transformed entity is often a combination of the organization’s customer experience, products or services, business model, operating model (for example, the value stream), and employee experience. </a:t>
            </a:r>
            <a:endParaRPr lang="en-GB" noProof="0" dirty="0"/>
          </a:p>
          <a:p>
            <a:endParaRPr lang="en-GB" b="1"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41</a:t>
            </a:fld>
            <a:endParaRPr lang="sv-SE" dirty="0"/>
          </a:p>
        </p:txBody>
      </p:sp>
    </p:spTree>
    <p:extLst>
      <p:ext uri="{BB962C8B-B14F-4D97-AF65-F5344CB8AC3E}">
        <p14:creationId xmlns:p14="http://schemas.microsoft.com/office/powerpoint/2010/main" val="1845094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2.4.1 IT transformation </a:t>
            </a:r>
            <a:endParaRPr lang="en-GB" b="1" noProof="0" dirty="0"/>
          </a:p>
          <a:p>
            <a:r>
              <a:rPr lang="en-GB" dirty="0"/>
              <a:t>In organizations where business and IT are regarded as separate organizational functions, ‘IT transformation’ is often used to denote major change that improves how IT services are provided. IT transformation is focused on how IT services and information systems are developed, run, and supported. This can include decentralizing the IT function and integrating it into digital lines of business. </a:t>
            </a:r>
            <a:endParaRPr lang="en-GB" noProof="0" dirty="0"/>
          </a:p>
          <a:p>
            <a:endParaRPr lang="en-GB" noProof="0" dirty="0"/>
          </a:p>
          <a:p>
            <a:r>
              <a:rPr lang="en-GB" dirty="0"/>
              <a:t>Before they undergo a digital transformation, organizations are managed separately from their IT service providers, whether internal or external. An IT service provider is focused on the management of IT resources to create and deliver IT products and services, whereas a service consumer is focused on the management of its products, services, and resources, including those delivered or supported by the IT service provider. Acting as a consumer, this organization may influence the management of the service provider. This is shown as Model 1 in Figure 2.4.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42</a:t>
            </a:fld>
            <a:endParaRPr lang="sv-SE" dirty="0"/>
          </a:p>
        </p:txBody>
      </p:sp>
    </p:spTree>
    <p:extLst>
      <p:ext uri="{BB962C8B-B14F-4D97-AF65-F5344CB8AC3E}">
        <p14:creationId xmlns:p14="http://schemas.microsoft.com/office/powerpoint/2010/main" val="1770042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2.4.1 IT transformation (continued)</a:t>
            </a:r>
            <a:endParaRPr lang="en-GB" b="1" noProof="0" dirty="0"/>
          </a:p>
          <a:p>
            <a:r>
              <a:rPr lang="en-GB" dirty="0"/>
              <a:t>The IT service provider and service consumer can both transform their management, resources, products, and services. These transformations can be interrelated, but they do not significantly change the way these organizations work together, or the role of IT in the service consumer organization. This is shown as Model 2 in Figure 2.4.</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43</a:t>
            </a:fld>
            <a:endParaRPr lang="sv-SE" dirty="0"/>
          </a:p>
        </p:txBody>
      </p:sp>
    </p:spTree>
    <p:extLst>
      <p:ext uri="{BB962C8B-B14F-4D97-AF65-F5344CB8AC3E}">
        <p14:creationId xmlns:p14="http://schemas.microsoft.com/office/powerpoint/2010/main" val="1037580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2.4.1 IT transformation (continued)</a:t>
            </a:r>
            <a:endParaRPr lang="en-GB" b="1" noProof="0" dirty="0"/>
          </a:p>
          <a:p>
            <a:r>
              <a:rPr lang="en-GB" dirty="0"/>
              <a:t>When the organizations undergo a digital transformation, the role of digital technology in the business of the service consumer significantly changes. This includes some or all of the following: </a:t>
            </a:r>
            <a:endParaRPr lang="en-GB" noProof="0" dirty="0"/>
          </a:p>
          <a:p>
            <a:endParaRPr lang="en-GB" dirty="0"/>
          </a:p>
          <a:p>
            <a:r>
              <a:rPr lang="en-GB" dirty="0"/>
              <a:t>  digitization of the organization’s products and services </a:t>
            </a:r>
            <a:endParaRPr lang="en-GB" noProof="0" dirty="0">
              <a:effectLst/>
            </a:endParaRPr>
          </a:p>
          <a:p>
            <a:r>
              <a:rPr lang="en-GB" dirty="0"/>
              <a:t>  digitization of the organization’s management practices </a:t>
            </a:r>
            <a:endParaRPr lang="en-GB" noProof="0" dirty="0">
              <a:effectLst/>
            </a:endParaRPr>
          </a:p>
          <a:p>
            <a:r>
              <a:rPr lang="en-GB" dirty="0"/>
              <a:t>  digitization of a significant part of the organization’s resources </a:t>
            </a:r>
            <a:endParaRPr lang="en-GB" noProof="0" dirty="0">
              <a:effectLst/>
            </a:endParaRPr>
          </a:p>
          <a:p>
            <a:r>
              <a:rPr lang="en-GB" dirty="0"/>
              <a:t>  integration of IT management into business management; development of a partnership with the IT service provider or the merging of management practices. </a:t>
            </a:r>
            <a:endParaRPr lang="en-GB" noProof="0" dirty="0">
              <a:effectLst/>
            </a:endParaRPr>
          </a:p>
          <a:p>
            <a:endParaRPr lang="en-GB" dirty="0"/>
          </a:p>
          <a:p>
            <a:r>
              <a:rPr lang="en-GB" dirty="0"/>
              <a:t>This digital transformation is shown as Model 3 in Figure 2.4. </a:t>
            </a:r>
          </a:p>
          <a:p>
            <a:endParaRPr lang="en-GB" noProof="0" dirty="0">
              <a:effectLst/>
            </a:endParaRPr>
          </a:p>
          <a:p>
            <a:r>
              <a:rPr lang="en-GB" dirty="0"/>
              <a:t>Where business and IT are not regarded as separate organizational functions, as is the case in most digital organizations, ‘IT transformation’ is not an appropriate term to use. ‘Digital transformation’ would be used instead.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44</a:t>
            </a:fld>
            <a:endParaRPr lang="sv-SE" dirty="0"/>
          </a:p>
        </p:txBody>
      </p:sp>
    </p:spTree>
    <p:extLst>
      <p:ext uri="{BB962C8B-B14F-4D97-AF65-F5344CB8AC3E}">
        <p14:creationId xmlns:p14="http://schemas.microsoft.com/office/powerpoint/2010/main" val="4289025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defTabSz="473934">
              <a:defRPr/>
            </a:pPr>
            <a:r>
              <a:rPr lang="en-GB" b="1" dirty="0"/>
              <a:t>2.4.1 IT transformation (continued)</a:t>
            </a:r>
            <a:endParaRPr lang="en-GB" b="1" noProof="0" dirty="0"/>
          </a:p>
          <a:p>
            <a:r>
              <a:rPr lang="en-GB" dirty="0"/>
              <a:t>Many of the approaches and techniques described in this publication are software-oriented, and may seem less relevant to IT operations practitioners. However, as physical platforms shift to code-driven technologies such as cloud, virtualization, containerization, and serverless infrastructures, it is essential for these practitioners to become competent in applying software engineering techniques. Increasingly, practitioners use scripts, code, and version control systems such as GitHub to make and manage changes, rather than manually implement them. It is therefore crucial for practitioners in HVIT environments to adopt a software engineering approach. </a:t>
            </a:r>
            <a:endParaRPr lang="en-GB" noProof="0" dirty="0">
              <a:effectLst/>
            </a:endParaRPr>
          </a:p>
          <a:p>
            <a:endParaRPr lang="en-GB" dirty="0"/>
          </a:p>
          <a:p>
            <a:r>
              <a:rPr lang="en-GB" dirty="0"/>
              <a:t>Digital products and services are based on software, which is another reason for IT operations practitioners to invest in more knowledge of software engineering. Software is such a primary business concern that many banks, for example, regard themselves as software companies with a banking licence. This increased importance has led to a shift in outsourcing policy where application development and management is often executed as an integral part of the product/service line or line of business that uses the digital technology. This is illustrated in Figure 2.5: </a:t>
            </a:r>
            <a:endParaRPr lang="en-GB" noProof="0" dirty="0">
              <a:effectLst/>
            </a:endParaRPr>
          </a:p>
          <a:p>
            <a:endParaRPr lang="en-GB" dirty="0"/>
          </a:p>
          <a:p>
            <a:r>
              <a:rPr lang="en-GB" dirty="0"/>
              <a:t>  In a decentralized IT function, each business unit has an integrated IT function and manages its IT services. </a:t>
            </a:r>
            <a:endParaRPr lang="en-GB" noProof="0" dirty="0">
              <a:effectLst/>
            </a:endParaRPr>
          </a:p>
          <a:p>
            <a:r>
              <a:rPr lang="en-GB" dirty="0"/>
              <a:t>  An IT department acting as a centralized service provider serves multiple business units, and manages most of its IT services itself. </a:t>
            </a:r>
            <a:endParaRPr lang="en-GB" noProof="0" dirty="0">
              <a:effectLst/>
            </a:endParaRPr>
          </a:p>
          <a:p>
            <a:r>
              <a:rPr lang="en-GB" dirty="0"/>
              <a:t>  An IT department acting as a centralized service integrator serves multiple business units, and combines its own IT services with those acquired from external service providers. </a:t>
            </a:r>
            <a:endParaRPr lang="en-GB" noProof="0" dirty="0">
              <a:effectLst/>
            </a:endParaRPr>
          </a:p>
          <a:p>
            <a:pPr defTabSz="473934">
              <a:defRPr/>
            </a:pPr>
            <a:r>
              <a:rPr lang="en-GB" dirty="0"/>
              <a:t>  When IT is integrated with business units, they are focused on the management of digital business services. </a:t>
            </a:r>
            <a:endParaRPr lang="en-GB" dirty="0">
              <a:effectLst/>
            </a:endParaRPr>
          </a:p>
          <a:p>
            <a:endParaRPr lang="en-GB" dirty="0">
              <a:effectLst/>
            </a:endParaRPr>
          </a:p>
          <a:p>
            <a:r>
              <a:rPr lang="en-GB" dirty="0"/>
              <a:t>Practitioners who work in such decentralized IT functions that are an integral part of a line of business will have knowledge and competencies across more domains than those who work in specialized units. These domains include software engineering and the line of business itself. These practitioners no longer work with the concept of providing services to other departments: instead, they work with their co-workers to provide services for external customers.</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45</a:t>
            </a:fld>
            <a:endParaRPr lang="sv-SE" dirty="0"/>
          </a:p>
        </p:txBody>
      </p:sp>
    </p:spTree>
    <p:extLst>
      <p:ext uri="{BB962C8B-B14F-4D97-AF65-F5344CB8AC3E}">
        <p14:creationId xmlns:p14="http://schemas.microsoft.com/office/powerpoint/2010/main" val="828064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b="1" dirty="0"/>
              <a:t>2.6.8 Governance and management </a:t>
            </a:r>
            <a:endParaRPr lang="en-GB" b="1" noProof="0" dirty="0"/>
          </a:p>
          <a:p>
            <a:r>
              <a:rPr lang="en-GB" dirty="0"/>
              <a:t>It can be easy to confuse the terms ‘governance’ and ‘management’ and how they are applied within organizations. Governance, in particular, can be applied to the highest level of non-executive governing bodies, but also to lower levels where it becomes increasingly difficult to distinguish between governance and management. For the sake of clarity, this publication refers to different organizational entities for governance and management. A governing body is at a higher level of authority than the organizational entity that is governed, whereas a manager is part of that organizational entity. </a:t>
            </a:r>
          </a:p>
          <a:p>
            <a:endParaRPr lang="en-GB" noProof="0" dirty="0"/>
          </a:p>
          <a:p>
            <a:r>
              <a:rPr lang="en-GB" dirty="0"/>
              <a:t>Governance is the means by which an organization is directed and controlled. The governing body evaluates the organization’s situation, sets the direction for managers, and monitors the organization’s performance. Management is anchored in governance. Managers deal with planning, building, organizing, and improving the organizational entity. </a:t>
            </a:r>
            <a:endParaRPr lang="en-GB" noProof="0" dirty="0"/>
          </a:p>
          <a:p>
            <a:endParaRPr lang="en-GB" dirty="0"/>
          </a:p>
          <a:p>
            <a:r>
              <a:rPr lang="en-GB" dirty="0"/>
              <a:t>Responsibility for digital technology is an integral part of the lines of digital business in digitally enabled organizations, and is not a separate unit such as a centralized IT service centre (although these may exist for non-differentiating IT services, such as email). The governed and managed organizational entity is therefore responsible for both digital technology and its use in the context of digital products and services. This is beneficial for the alignment of business and IT within an organization, as only business and IT activities and resources need to be aligned, rather than separate organizational entities with different targets. Digital technology practitioners will therefore report to the same management as their less technical co-workers. </a:t>
            </a:r>
            <a:endParaRPr lang="en-GB" noProof="0" dirty="0"/>
          </a:p>
          <a:p>
            <a:endParaRPr lang="en-GB" dirty="0"/>
          </a:p>
          <a:p>
            <a:r>
              <a:rPr lang="en-GB" dirty="0"/>
              <a:t>Practitioners operate within a governance and management framework. They understand the applicable constraints and know how to act within that framework, and their insight and judgement influence how they act. The more insight they have, and the better their judgement skills, the more the practitioner will take the initiative to bend rules when the associated benefits and risks are justifiable. This can be very beneficial, as HVIT environments are often highly unpredictable, meaning that predetermined instructions are neither feasible nor desirable. </a:t>
            </a:r>
            <a:endParaRPr lang="en-GB" noProof="0" dirty="0"/>
          </a:p>
          <a:p>
            <a:endParaRPr lang="en-GB" dirty="0"/>
          </a:p>
          <a:p>
            <a:r>
              <a:rPr lang="en-GB" dirty="0"/>
              <a:t>An HVIT practitioner therefore has to exercise judgement on the job. To do this effectively, they must understand the reasoning behind certain constraints that are in place. A major role of the manager in an HVIT environment is therefore to provide context and to enable the practitioner to take charge.</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46</a:t>
            </a:fld>
            <a:endParaRPr lang="sv-SE" dirty="0"/>
          </a:p>
        </p:txBody>
      </p:sp>
    </p:spTree>
    <p:extLst>
      <p:ext uri="{BB962C8B-B14F-4D97-AF65-F5344CB8AC3E}">
        <p14:creationId xmlns:p14="http://schemas.microsoft.com/office/powerpoint/2010/main" val="3486762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47</a:t>
            </a:fld>
            <a:endParaRPr lang="sv-SE" dirty="0"/>
          </a:p>
        </p:txBody>
      </p:sp>
    </p:spTree>
    <p:extLst>
      <p:ext uri="{BB962C8B-B14F-4D97-AF65-F5344CB8AC3E}">
        <p14:creationId xmlns:p14="http://schemas.microsoft.com/office/powerpoint/2010/main" val="25542735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1.</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48</a:t>
            </a:fld>
            <a:endParaRPr lang="en-US" dirty="0"/>
          </a:p>
        </p:txBody>
      </p:sp>
    </p:spTree>
    <p:extLst>
      <p:ext uri="{BB962C8B-B14F-4D97-AF65-F5344CB8AC3E}">
        <p14:creationId xmlns:p14="http://schemas.microsoft.com/office/powerpoint/2010/main" val="2265735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3350" y="762000"/>
            <a:ext cx="6837363" cy="3846513"/>
          </a:xfrm>
        </p:spPr>
      </p:sp>
      <p:sp>
        <p:nvSpPr>
          <p:cNvPr id="6" name="Notes Placeholder 5"/>
          <p:cNvSpPr>
            <a:spLocks noGrp="1"/>
          </p:cNvSpPr>
          <p:nvPr>
            <p:ph type="body" idx="1"/>
          </p:nvPr>
        </p:nvSpPr>
        <p:spPr/>
        <p:txBody>
          <a:bodyPr/>
          <a:lstStyle/>
          <a:p>
            <a:pPr defTabSz="473934">
              <a:defRPr/>
            </a:pPr>
            <a:r>
              <a:rPr lang="en-US" dirty="0"/>
              <a:t>Sample paper 1 (v1.0) Question number 6.</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49</a:t>
            </a:fld>
            <a:endParaRPr lang="en-US" dirty="0"/>
          </a:p>
        </p:txBody>
      </p:sp>
    </p:spTree>
    <p:extLst>
      <p:ext uri="{BB962C8B-B14F-4D97-AF65-F5344CB8AC3E}">
        <p14:creationId xmlns:p14="http://schemas.microsoft.com/office/powerpoint/2010/main" val="11667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a:t>
            </a:fld>
            <a:endParaRPr lang="sv-SE" dirty="0"/>
          </a:p>
        </p:txBody>
      </p:sp>
    </p:spTree>
    <p:extLst>
      <p:ext uri="{BB962C8B-B14F-4D97-AF65-F5344CB8AC3E}">
        <p14:creationId xmlns:p14="http://schemas.microsoft.com/office/powerpoint/2010/main" val="3771736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34938" y="776288"/>
            <a:ext cx="6834187" cy="3844925"/>
          </a:xfrm>
        </p:spPr>
      </p:sp>
      <p:sp>
        <p:nvSpPr>
          <p:cNvPr id="6" name="Notes Placeholder 5"/>
          <p:cNvSpPr>
            <a:spLocks noGrp="1"/>
          </p:cNvSpPr>
          <p:nvPr>
            <p:ph type="body" idx="1"/>
          </p:nvPr>
        </p:nvSpPr>
        <p:spPr/>
        <p:txBody>
          <a:bodyPr/>
          <a:lstStyle/>
          <a:p>
            <a:pPr defTabSz="473934">
              <a:defRPr/>
            </a:pPr>
            <a:r>
              <a:rPr lang="en-US" dirty="0"/>
              <a:t>Sample paper 1 (v1.0) Question number 22.</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50</a:t>
            </a:fld>
            <a:endParaRPr lang="en-US" dirty="0"/>
          </a:p>
        </p:txBody>
      </p:sp>
    </p:spTree>
    <p:extLst>
      <p:ext uri="{BB962C8B-B14F-4D97-AF65-F5344CB8AC3E}">
        <p14:creationId xmlns:p14="http://schemas.microsoft.com/office/powerpoint/2010/main" val="23680930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30.</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51</a:t>
            </a:fld>
            <a:endParaRPr lang="en-US" dirty="0"/>
          </a:p>
        </p:txBody>
      </p:sp>
    </p:spTree>
    <p:extLst>
      <p:ext uri="{BB962C8B-B14F-4D97-AF65-F5344CB8AC3E}">
        <p14:creationId xmlns:p14="http://schemas.microsoft.com/office/powerpoint/2010/main" val="3604692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52</a:t>
            </a:fld>
            <a:endParaRPr lang="sv-SE" dirty="0"/>
          </a:p>
        </p:txBody>
      </p:sp>
    </p:spTree>
    <p:extLst>
      <p:ext uri="{BB962C8B-B14F-4D97-AF65-F5344CB8AC3E}">
        <p14:creationId xmlns:p14="http://schemas.microsoft.com/office/powerpoint/2010/main" val="4904574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53</a:t>
            </a:fld>
            <a:endParaRPr lang="sv-SE" dirty="0"/>
          </a:p>
        </p:txBody>
      </p:sp>
    </p:spTree>
    <p:extLst>
      <p:ext uri="{BB962C8B-B14F-4D97-AF65-F5344CB8AC3E}">
        <p14:creationId xmlns:p14="http://schemas.microsoft.com/office/powerpoint/2010/main" val="807696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b="1" dirty="0"/>
              <a:t>2.5 High-velocity IT objectives and key characteristics </a:t>
            </a:r>
          </a:p>
          <a:p>
            <a:endParaRPr lang="en-GB" b="1" dirty="0"/>
          </a:p>
          <a:p>
            <a:r>
              <a:rPr lang="en-GB" b="1" dirty="0"/>
              <a:t>2.5.1 High-velocity IT objectives </a:t>
            </a:r>
            <a:endParaRPr lang="en-GB" b="1" noProof="0" dirty="0"/>
          </a:p>
          <a:p>
            <a:r>
              <a:rPr lang="en-GB" dirty="0"/>
              <a:t>Technology is strategic to digital organizations’ business models, and as such, higher demands are placed on the lifecycle of their digital products. These demands can be represented by five high-level objectives that translate the vision and strategy of an organization into more operational objectives and indicators. These objectives are: </a:t>
            </a:r>
            <a:endParaRPr lang="en-GB" noProof="0" dirty="0"/>
          </a:p>
          <a:p>
            <a:endParaRPr lang="en-GB" dirty="0"/>
          </a:p>
          <a:p>
            <a:r>
              <a:rPr lang="en-GB" dirty="0"/>
              <a:t>  valuable investments </a:t>
            </a:r>
            <a:endParaRPr lang="en-GB" noProof="0" dirty="0">
              <a:effectLst/>
            </a:endParaRPr>
          </a:p>
          <a:p>
            <a:r>
              <a:rPr lang="en-GB" dirty="0"/>
              <a:t>  fast development </a:t>
            </a:r>
            <a:endParaRPr lang="en-GB" noProof="0" dirty="0">
              <a:effectLst/>
            </a:endParaRPr>
          </a:p>
          <a:p>
            <a:r>
              <a:rPr lang="en-GB" dirty="0"/>
              <a:t>  resilient operations </a:t>
            </a:r>
            <a:endParaRPr lang="en-GB" noProof="0" dirty="0">
              <a:effectLst/>
            </a:endParaRPr>
          </a:p>
          <a:p>
            <a:r>
              <a:rPr lang="en-GB" dirty="0"/>
              <a:t>  co-created value </a:t>
            </a:r>
            <a:endParaRPr lang="en-GB" noProof="0" dirty="0">
              <a:effectLst/>
            </a:endParaRPr>
          </a:p>
          <a:p>
            <a:r>
              <a:rPr lang="en-GB" dirty="0"/>
              <a:t>  assured conformance. </a:t>
            </a:r>
            <a:endParaRPr lang="en-GB" noProof="0" dirty="0">
              <a:effectLst/>
            </a:endParaRPr>
          </a:p>
          <a:p>
            <a:endParaRPr lang="en-GB" dirty="0"/>
          </a:p>
          <a:p>
            <a:r>
              <a:rPr lang="en-GB" dirty="0"/>
              <a:t>It is important to remember that these objectives should not be managed in isolation; they influence each other and interact with each other, and need to be managed collectively. They are outlined in Table 2.1. </a:t>
            </a:r>
          </a:p>
          <a:p>
            <a:endParaRPr lang="en-GB" dirty="0"/>
          </a:p>
          <a:p>
            <a:r>
              <a:rPr lang="en-GB" dirty="0"/>
              <a:t>As Table 2.1 shows, each objective is closely related to one or more ITIL service value chain activities, except for assured conformance, which relates to the governance component of the ITIL service value system, and applies to all activities.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54</a:t>
            </a:fld>
            <a:endParaRPr lang="sv-SE" dirty="0"/>
          </a:p>
        </p:txBody>
      </p:sp>
    </p:spTree>
    <p:extLst>
      <p:ext uri="{BB962C8B-B14F-4D97-AF65-F5344CB8AC3E}">
        <p14:creationId xmlns:p14="http://schemas.microsoft.com/office/powerpoint/2010/main" val="3182528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pPr defTabSz="473934">
              <a:defRPr/>
            </a:pPr>
            <a:r>
              <a:rPr lang="en-GB" b="1" dirty="0"/>
              <a:t>2.5.1 High-velocity IT objectives (continued)</a:t>
            </a:r>
            <a:endParaRPr lang="en-GB" b="1" noProof="0" dirty="0"/>
          </a:p>
          <a:p>
            <a:r>
              <a:rPr lang="en-GB" dirty="0"/>
              <a:t>The relation of the objectives to the value chain activities is as follows: </a:t>
            </a:r>
            <a:endParaRPr lang="en-GB" noProof="0" dirty="0"/>
          </a:p>
          <a:p>
            <a:endParaRPr lang="en-GB" dirty="0"/>
          </a:p>
          <a:p>
            <a:r>
              <a:rPr lang="en-GB" dirty="0"/>
              <a:t>  The valuable investments objective is mainly achieved by the decision- making that occurs as part of the plan value chain activity. </a:t>
            </a:r>
            <a:endParaRPr lang="en-GB" noProof="0" dirty="0">
              <a:effectLst/>
            </a:endParaRPr>
          </a:p>
          <a:p>
            <a:r>
              <a:rPr lang="en-GB" dirty="0"/>
              <a:t>  The fast development objective is mainly achieved by the application development and infrastructure engineering that takes place as part of the design and transition and obtain/build value chain activities. </a:t>
            </a:r>
            <a:endParaRPr lang="en-GB" noProof="0" dirty="0">
              <a:effectLst/>
            </a:endParaRPr>
          </a:p>
          <a:p>
            <a:r>
              <a:rPr lang="en-GB" dirty="0"/>
              <a:t>  The resilient operations objective is mainly achieved by running and maintaining the system as part of the deliver and support value chain activity. </a:t>
            </a:r>
            <a:endParaRPr lang="en-GB" dirty="0">
              <a:effectLst/>
            </a:endParaRPr>
          </a:p>
          <a:p>
            <a:r>
              <a:rPr lang="en-GB" dirty="0"/>
              <a:t>  The co-created value objective is mainly achieved by supporting the system as part of the deliver and support value chain activity (together with effective use by the service consumer). </a:t>
            </a:r>
            <a:endParaRPr lang="en-GB" dirty="0">
              <a:effectLst/>
            </a:endParaRPr>
          </a:p>
          <a:p>
            <a:r>
              <a:rPr lang="en-GB" dirty="0"/>
              <a:t>  The assured conformance objective is achieved by attention to compliance with corporate and regulatory directives as part of all of the value chain activities, not only during deliver and support. </a:t>
            </a:r>
          </a:p>
          <a:p>
            <a:endParaRPr lang="en-GB" dirty="0"/>
          </a:p>
          <a:p>
            <a:r>
              <a:rPr lang="en-GB" dirty="0"/>
              <a:t>Just as the assured conformance objective is supported by all value chain activities, the engage and improve value chain activities contribute to all HVIT objectives. </a:t>
            </a:r>
            <a:endParaRPr lang="en-GB" dirty="0">
              <a:effectLst/>
            </a:endParaRPr>
          </a:p>
          <a:p>
            <a:endParaRPr lang="en-GB" dirty="0"/>
          </a:p>
          <a:p>
            <a:r>
              <a:rPr lang="en-GB" dirty="0"/>
              <a:t>In some instances, there will be conflicts between the different objectives. For example, fast development could negatively affect resilient operations where insufficient time is given to ensuring that services and products are robust. For this reason, it is important to ensure that the objectives are properly balanced.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55</a:t>
            </a:fld>
            <a:endParaRPr lang="sv-SE" dirty="0"/>
          </a:p>
        </p:txBody>
      </p:sp>
    </p:spTree>
    <p:extLst>
      <p:ext uri="{BB962C8B-B14F-4D97-AF65-F5344CB8AC3E}">
        <p14:creationId xmlns:p14="http://schemas.microsoft.com/office/powerpoint/2010/main" val="18107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2.5.1 High-velocity IT objectives (continued)</a:t>
            </a:r>
            <a:endParaRPr lang="en-GB" dirty="0"/>
          </a:p>
          <a:p>
            <a:r>
              <a:rPr lang="en-GB" dirty="0"/>
              <a:t>The valuable investments objective determines the potential value of an investment. Investments can be made in a variety of areas, but ultimately returns and benefits should be assessed against the other four objectives. As the organization progresses, it will incur additional costs, and might experience value leakage where the solutions and benefits are found to be sub-optimal. The actual realized benefit is the difference between the potential value of the investment, and the costs and value leakage. Return on investment can then be expressed as the realized benefit compared to the organizational investment. This is shown in Figure 2.6. </a:t>
            </a:r>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56</a:t>
            </a:fld>
            <a:endParaRPr lang="sv-SE" dirty="0"/>
          </a:p>
        </p:txBody>
      </p:sp>
    </p:spTree>
    <p:extLst>
      <p:ext uri="{BB962C8B-B14F-4D97-AF65-F5344CB8AC3E}">
        <p14:creationId xmlns:p14="http://schemas.microsoft.com/office/powerpoint/2010/main" val="14572696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2.5.2 Key characteristics of high-velocity IT </a:t>
            </a:r>
            <a:endParaRPr lang="en-GB" b="1" noProof="0" dirty="0"/>
          </a:p>
          <a:p>
            <a:r>
              <a:rPr lang="en-GB" dirty="0"/>
              <a:t>There are many approaches that can be taken to HVIT. Four characteristics are dominant in common HVIT approaches. These are: </a:t>
            </a:r>
            <a:endParaRPr lang="en-GB" noProof="0" dirty="0"/>
          </a:p>
          <a:p>
            <a:endParaRPr lang="en-GB" dirty="0"/>
          </a:p>
          <a:p>
            <a:r>
              <a:rPr lang="en-GB" dirty="0"/>
              <a:t> Lean</a:t>
            </a:r>
            <a:br>
              <a:rPr lang="en-GB" dirty="0"/>
            </a:br>
            <a:r>
              <a:rPr lang="en-GB" dirty="0"/>
              <a:t> Agile</a:t>
            </a:r>
            <a:br>
              <a:rPr lang="en-GB" dirty="0"/>
            </a:br>
            <a:r>
              <a:rPr lang="en-GB" dirty="0"/>
              <a:t> resilient</a:t>
            </a:r>
            <a:br>
              <a:rPr lang="en-GB" dirty="0"/>
            </a:br>
            <a:r>
              <a:rPr lang="en-GB" dirty="0"/>
              <a:t> continuous. </a:t>
            </a:r>
            <a:endParaRPr lang="en-GB" noProof="0" dirty="0"/>
          </a:p>
          <a:p>
            <a:pPr defTabSz="473934">
              <a:defRPr/>
            </a:pPr>
            <a:endParaRPr lang="en-GB" dirty="0"/>
          </a:p>
          <a:p>
            <a:pPr defTabSz="473934">
              <a:defRPr/>
            </a:pPr>
            <a:r>
              <a:rPr lang="en-GB" dirty="0"/>
              <a:t>When combined and used together properly by organizations, these characteristics enable the co- creation of value, as shown in Figure 2.7 Key characteristics of HVIT.</a:t>
            </a:r>
            <a:endParaRPr lang="en-GB" noProof="0" dirty="0"/>
          </a:p>
          <a:p>
            <a:endParaRPr lang="en-GB" dirty="0"/>
          </a:p>
          <a:p>
            <a:r>
              <a:rPr lang="en-GB" dirty="0"/>
              <a:t>The benefits of each characteristic are outlined in Table 2.2 Key characteristics of high-velocity IT.</a:t>
            </a:r>
            <a:endParaRPr lang="en-GB" noProof="0" dirty="0"/>
          </a:p>
          <a:p>
            <a:endParaRPr lang="en-GB" noProof="0" dirty="0"/>
          </a:p>
          <a:p>
            <a:r>
              <a:rPr lang="en-GB" dirty="0"/>
              <a:t>When used together, these characteristics lead to the co-creation of value, extending the focus of an approach to effective service consumption. Value is only realized when the user actually uses the digital products and services. An approach that uses all four key characteristics of HVIT will help the service provider to ensure that the service consumer achieves the desired outcomes.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57</a:t>
            </a:fld>
            <a:endParaRPr lang="sv-SE" dirty="0"/>
          </a:p>
        </p:txBody>
      </p:sp>
    </p:spTree>
    <p:extLst>
      <p:ext uri="{BB962C8B-B14F-4D97-AF65-F5344CB8AC3E}">
        <p14:creationId xmlns:p14="http://schemas.microsoft.com/office/powerpoint/2010/main" val="8234129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2.5.2 Key characteristics of high-velocity IT (continued)</a:t>
            </a:r>
            <a:endParaRPr lang="en-GB" b="1" noProof="0" dirty="0"/>
          </a:p>
          <a:p>
            <a:r>
              <a:rPr lang="en-GB" dirty="0"/>
              <a:t>Value is only realized when the user actually uses the digital products and services. An approach that uses all four key characteristics of HVIT will help the service provider to ensure that the service consumer achieves the desired outcomes. </a:t>
            </a:r>
            <a:endParaRPr lang="en-GB" noProof="0" dirty="0"/>
          </a:p>
          <a:p>
            <a:endParaRPr lang="en-GB" dirty="0"/>
          </a:p>
          <a:p>
            <a:r>
              <a:rPr lang="en-GB" dirty="0"/>
              <a:t>These characteristics are technical in nature, focusing more on the tangible parts of information systems (the product), but many of the principles can also be applied to IT services. </a:t>
            </a:r>
            <a:endParaRPr lang="en-GB" noProof="0" dirty="0"/>
          </a:p>
          <a:p>
            <a:endParaRPr lang="en-GB" dirty="0"/>
          </a:p>
          <a:p>
            <a:r>
              <a:rPr lang="en-GB" dirty="0"/>
              <a:t>In isolation, these characteristics are not unique to HVIT. Together, however, they help to fulfil the higher demands that digitally enabled organizations place on IT. They contribute to: </a:t>
            </a:r>
          </a:p>
          <a:p>
            <a:endParaRPr lang="en-GB" noProof="0" dirty="0"/>
          </a:p>
          <a:p>
            <a:r>
              <a:rPr lang="en-GB" dirty="0"/>
              <a:t>  planning the right investments in digital products and services </a:t>
            </a:r>
            <a:endParaRPr lang="en-GB" noProof="0" dirty="0">
              <a:effectLst/>
            </a:endParaRPr>
          </a:p>
          <a:p>
            <a:r>
              <a:rPr lang="en-GB" dirty="0"/>
              <a:t>  the quick and reliable development and deployment of these products and services </a:t>
            </a:r>
            <a:endParaRPr lang="en-GB" noProof="0" dirty="0">
              <a:effectLst/>
            </a:endParaRPr>
          </a:p>
          <a:p>
            <a:r>
              <a:rPr lang="en-GB" dirty="0"/>
              <a:t>  keeping them operational </a:t>
            </a:r>
            <a:endParaRPr lang="en-GB" noProof="0" dirty="0">
              <a:effectLst/>
            </a:endParaRPr>
          </a:p>
          <a:p>
            <a:r>
              <a:rPr lang="en-GB" dirty="0"/>
              <a:t>  ensuring that service consumers realize value by using them effectively. </a:t>
            </a:r>
            <a:endParaRPr lang="en-GB" noProof="0" dirty="0">
              <a:effectLst/>
            </a:endParaRP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58</a:t>
            </a:fld>
            <a:endParaRPr lang="sv-SE" dirty="0"/>
          </a:p>
        </p:txBody>
      </p:sp>
    </p:spTree>
    <p:extLst>
      <p:ext uri="{BB962C8B-B14F-4D97-AF65-F5344CB8AC3E}">
        <p14:creationId xmlns:p14="http://schemas.microsoft.com/office/powerpoint/2010/main" val="31815036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2.5.2 Key characteristics of high-velocity IT (continued)</a:t>
            </a:r>
            <a:endParaRPr lang="en-GB" b="1" noProof="0" dirty="0"/>
          </a:p>
          <a:p>
            <a:r>
              <a:rPr lang="en-GB" dirty="0"/>
              <a:t>Similar to the five HVIT objectives, each HVIT characteristic relates to several or all ITIL service value chain activities. This is outlined in Table 2.3. </a:t>
            </a:r>
            <a:endParaRPr lang="en-GB" noProof="0" dirty="0">
              <a:effectLst/>
            </a:endParaRPr>
          </a:p>
          <a:p>
            <a:endParaRPr lang="en-GB" dirty="0"/>
          </a:p>
          <a:p>
            <a:r>
              <a:rPr lang="en-GB" dirty="0"/>
              <a:t>Table 2.3 Summary of the influence of HVIT characteristics on ITIL service value chain activities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59</a:t>
            </a:fld>
            <a:endParaRPr lang="sv-SE" dirty="0"/>
          </a:p>
        </p:txBody>
      </p:sp>
    </p:spTree>
    <p:extLst>
      <p:ext uri="{BB962C8B-B14F-4D97-AF65-F5344CB8AC3E}">
        <p14:creationId xmlns:p14="http://schemas.microsoft.com/office/powerpoint/2010/main" val="2106888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dirty="0"/>
              <a:t>Technology is advancing faster today than ever before. Developments such as cloud computing, infrastructure as a service (IaaS), machine learning, and blockchain have opened fresh opportunities for value creation, and led to IT becoming an important business driver and source of competitive advantage. In turn, this positions IT service management as a key strategic capability.</a:t>
            </a:r>
          </a:p>
          <a:p>
            <a:endParaRPr lang="en-GB" dirty="0"/>
          </a:p>
          <a:p>
            <a:r>
              <a:rPr lang="en-GB" dirty="0"/>
              <a:t>To ensure that they remain relevant and successful, many organizations are embarking on major transformational programmes to exploit these opportunities. While these transformations are often referred to as ‘digital’, they are about more than technology. They are an evolution in the way organizations work, so that they can flourish in the face of significant and ongoing change. Organizations must balance the need for stability and predictability with the rising need for operational agility and increased velocity. Information and technology are becoming more thoroughly integrated with other organizational capabilities, silos are breaking down, and cross-functional teams are being utilized more widely. Service management is changing to address and support this organizational shift and ensure opportunities from new technologies, and new ways of working, are maximized.</a:t>
            </a:r>
          </a:p>
          <a:p>
            <a:endParaRPr lang="en-GB" dirty="0"/>
          </a:p>
          <a:p>
            <a:r>
              <a:rPr lang="en-GB" dirty="0"/>
              <a:t>Service management is evolving, and so is ITIL, the most widely adopted guidance on IT service management (ITSM) in the world.</a:t>
            </a:r>
          </a:p>
          <a:p>
            <a:endParaRPr lang="en-GB" dirty="0"/>
          </a:p>
          <a:p>
            <a:r>
              <a:rPr lang="en-GB" dirty="0"/>
              <a:t>ITIL has led the ITSM industry with guidance, training, and certification programmes for more than 30 years. ITIL 4 brings ITIL up to date by re-shaping much of the established ITSM practices in the wider context of customer experience, value streams, and digital transformation, as well as embracing new ways of working, such as Lean, Agile, and DevOps.</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a:t>
            </a:fld>
            <a:endParaRPr lang="sv-SE" dirty="0"/>
          </a:p>
        </p:txBody>
      </p:sp>
    </p:spTree>
    <p:extLst>
      <p:ext uri="{BB962C8B-B14F-4D97-AF65-F5344CB8AC3E}">
        <p14:creationId xmlns:p14="http://schemas.microsoft.com/office/powerpoint/2010/main" val="2936471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2.5.2.1 Lean </a:t>
            </a:r>
            <a:endParaRPr lang="en-GB" noProof="0" dirty="0"/>
          </a:p>
          <a:p>
            <a:r>
              <a:rPr lang="en-GB" dirty="0"/>
              <a:t>Approaches with Lean characteristics focus on breaking large pieces of work down into smaller batches. A short lead time is the best way to ensure quality, customer satisfaction, and employee happiness, and a good way to achieve short lead times is by using small batch sizes of work. It is therefore beneficial to break down larger pieces of work into smaller ones. This will often present a different challenge to work that is organized into larger batches that are passed across functions with formal handover procedures. </a:t>
            </a:r>
          </a:p>
          <a:p>
            <a:endParaRPr lang="en-GB" noProof="0" dirty="0"/>
          </a:p>
          <a:p>
            <a:r>
              <a:rPr lang="en-GB" dirty="0"/>
              <a:t>Small batch sizes help to reduce the disruptive effect of changes on product systems. The smaller the change, the lower the risk of disruption. Reducing the size of changes also means that they can be executed more frequently. A higher frequency of change improves an organization’s ability to change, which also lowers the risk of disruption to operational systems. This in turn helps to reduce the organizational tension between the HVIT objectives of fast development and resilient operations.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60</a:t>
            </a:fld>
            <a:endParaRPr lang="sv-SE" dirty="0"/>
          </a:p>
        </p:txBody>
      </p:sp>
    </p:spTree>
    <p:extLst>
      <p:ext uri="{BB962C8B-B14F-4D97-AF65-F5344CB8AC3E}">
        <p14:creationId xmlns:p14="http://schemas.microsoft.com/office/powerpoint/2010/main" val="27101792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GB" b="1" dirty="0"/>
              <a:t>2.5.2.1 Lean (continued)</a:t>
            </a:r>
            <a:endParaRPr lang="en-GB" noProof="0" dirty="0"/>
          </a:p>
          <a:p>
            <a:pPr defTabSz="473934">
              <a:defRPr/>
            </a:pPr>
            <a:r>
              <a:rPr lang="en-GB" dirty="0"/>
              <a:t>Another Lean technique to improve throughput is to reduce work in progress. Figure 2.8 shows an example of this technique, based on a value stream with a series of ‘workstations’. These consist of individuals, teams, or departments that are tasked with executing work based on input from another workstation, and then passing their output on to the next workstation. </a:t>
            </a:r>
            <a:endParaRPr lang="en-GB" noProof="0" dirty="0"/>
          </a:p>
          <a:p>
            <a:endParaRPr lang="en-GB" noProof="0" dirty="0"/>
          </a:p>
          <a:p>
            <a:r>
              <a:rPr lang="en-GB" dirty="0"/>
              <a:t>Figure 2.8 A value stream with three workstations </a:t>
            </a:r>
          </a:p>
          <a:p>
            <a:endParaRPr lang="en-GB" noProof="0" dirty="0"/>
          </a:p>
          <a:p>
            <a:r>
              <a:rPr lang="en-GB" dirty="0"/>
              <a:t>Instead of utilizing each workstation in a value stream to maximum capacity and ‘pushing’ work onto the next workstation, work should be ‘pulled’ when a particular workstation requires input. Although the efficiency (utilization) of workstations may appear low, this is beneficial for the flow of work through the value stream. </a:t>
            </a:r>
          </a:p>
          <a:p>
            <a:r>
              <a:rPr lang="en-GB" dirty="0"/>
              <a:t>Kanban boards can be used to support this way of working by providing a visualization of the backlog of work, the work in progress, and the completed work. </a:t>
            </a:r>
            <a:endParaRPr lang="en-GB" noProof="0" dirty="0"/>
          </a:p>
          <a:p>
            <a:endParaRPr lang="en-GB" dirty="0"/>
          </a:p>
          <a:p>
            <a:r>
              <a:rPr lang="en-GB" dirty="0"/>
              <a:t>The theory of constraints offers the following guidance on how to improve throughput: </a:t>
            </a:r>
            <a:endParaRPr lang="en-GB" noProof="0" dirty="0"/>
          </a:p>
          <a:p>
            <a:endParaRPr lang="en-GB" dirty="0"/>
          </a:p>
          <a:p>
            <a:r>
              <a:rPr lang="en-GB" dirty="0"/>
              <a:t>  Identify the weakest workstation in the value stream. </a:t>
            </a:r>
            <a:endParaRPr lang="en-GB" noProof="0" dirty="0">
              <a:effectLst/>
            </a:endParaRPr>
          </a:p>
          <a:p>
            <a:r>
              <a:rPr lang="en-GB" dirty="0"/>
              <a:t>  Lighten the load as much as possible. </a:t>
            </a:r>
            <a:endParaRPr lang="en-GB" noProof="0" dirty="0">
              <a:effectLst/>
            </a:endParaRPr>
          </a:p>
          <a:p>
            <a:r>
              <a:rPr lang="en-GB" dirty="0"/>
              <a:t>  Organize work around the weakest link. </a:t>
            </a:r>
          </a:p>
          <a:p>
            <a:endParaRPr lang="en-GB" dirty="0"/>
          </a:p>
          <a:p>
            <a:r>
              <a:rPr lang="en-GB" dirty="0"/>
              <a:t>The least productive workstation determines how fast each other workstation should work in order to achieve maximum throughput. This is important, as having each workstation (or functional team) in the value stream operate efficiently at maximum productivity will often result in a backlog of work for the next workstation.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61</a:t>
            </a:fld>
            <a:endParaRPr lang="sv-SE" dirty="0"/>
          </a:p>
        </p:txBody>
      </p:sp>
    </p:spTree>
    <p:extLst>
      <p:ext uri="{BB962C8B-B14F-4D97-AF65-F5344CB8AC3E}">
        <p14:creationId xmlns:p14="http://schemas.microsoft.com/office/powerpoint/2010/main" val="38891511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2.5.2.2 Agile</a:t>
            </a:r>
          </a:p>
          <a:p>
            <a:r>
              <a:rPr lang="en-GB" dirty="0"/>
              <a:t>Building on the Lean principle that small batch sizes of work are beneficial to throughput, approaches with Agile characteristics focus on delivering small iterations of products or services, in frequent increments, so that the approach can be adjusted in response to changes in the environment. In these approaches, feedback, in the form of information, is gathered as quickly as possible and decisions are delayed as long as possible. </a:t>
            </a:r>
            <a:endParaRPr lang="en-GB" noProof="0" dirty="0">
              <a:effectLst/>
            </a:endParaRPr>
          </a:p>
          <a:p>
            <a:endParaRPr lang="en-GB" dirty="0"/>
          </a:p>
          <a:p>
            <a:r>
              <a:rPr lang="en-GB" dirty="0"/>
              <a:t>Agile techniques are focused on ongoing conversations and interactions between software developers, business people, and other stakeholders who improve the customer experience. This description refers to software development, where the Agile way of working evolved, but can also be applied to other domains of work. </a:t>
            </a:r>
            <a:endParaRPr lang="en-GB" noProof="0" dirty="0">
              <a:effectLst/>
            </a:endParaRP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62</a:t>
            </a:fld>
            <a:endParaRPr lang="sv-SE" dirty="0"/>
          </a:p>
        </p:txBody>
      </p:sp>
    </p:spTree>
    <p:extLst>
      <p:ext uri="{BB962C8B-B14F-4D97-AF65-F5344CB8AC3E}">
        <p14:creationId xmlns:p14="http://schemas.microsoft.com/office/powerpoint/2010/main" val="2351878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b="1" dirty="0"/>
              <a:t>2.5.2.2 Agile (continued)</a:t>
            </a:r>
            <a:endParaRPr lang="en-GB" dirty="0"/>
          </a:p>
          <a:p>
            <a:r>
              <a:rPr lang="en-GB" dirty="0"/>
              <a:t>Software is developed by small, relatively independent, self-organizing and cross-functional teams in which a user representative (often called the product owner) plays a major role. The development teams are trusted to execute this work, which means that the management role can shift from control to facilitation, creating a more productive environment (this is often called ‘servant leadership’). This is often challengingly different from organizing work across specialized functional teams such as design, development, deployment, and operations. </a:t>
            </a:r>
            <a:endParaRPr lang="en-GB" noProof="0" dirty="0">
              <a:effectLst/>
            </a:endParaRPr>
          </a:p>
          <a:p>
            <a:endParaRPr lang="en-GB" dirty="0"/>
          </a:p>
          <a:p>
            <a:r>
              <a:rPr lang="en-GB" dirty="0"/>
              <a:t>Small teams with cross-trained ‘T-shaped’ members (members with broad general knowledge and deep specialization in one area; more information on this can be found in the </a:t>
            </a:r>
            <a:r>
              <a:rPr lang="en-GB" i="1" dirty="0"/>
              <a:t>ITIL</a:t>
            </a:r>
            <a:r>
              <a:rPr lang="sv-SE" i="1" dirty="0"/>
              <a:t>® 4: </a:t>
            </a:r>
            <a:r>
              <a:rPr lang="en-GB" i="1" dirty="0"/>
              <a:t>Create, Deliver and Support </a:t>
            </a:r>
            <a:r>
              <a:rPr lang="en-GB" dirty="0"/>
              <a:t>publication) can lead to a reduced number of handovers between people. </a:t>
            </a:r>
          </a:p>
          <a:p>
            <a:r>
              <a:rPr lang="en-GB" dirty="0"/>
              <a:t>This helps these teams to be highly effective and improves the flow of work. However, when different kinds of tasks are combined and executed by a single person, there is a risk that a task will be executed based on principles that are appropriate for one kind of task, but not for the one that is to be carried out. For example, technical expertise is important for coding, while empathy is needed when responding to user requests. A service agent who multitasks between analysing event logs and responding to user calls runs the risk of exhibiting the wrong behaviour in certain situations. This can be mitigated by physically reinforcing a change of persona by means of a ritual or artefacts; for example, by moving to another room to take user calls, or by wearing a uniform or badge to indicate a particular function. </a:t>
            </a:r>
          </a:p>
          <a:p>
            <a:endParaRPr lang="en-GB" noProof="0" dirty="0"/>
          </a:p>
          <a:p>
            <a:r>
              <a:rPr lang="en-GB" dirty="0"/>
              <a:t>The product owner manages a backlog of work, which is prioritized according to its value. This value can be determined by estimating the cost of delay of each work item. </a:t>
            </a:r>
            <a:endParaRPr lang="en-GB" noProof="0" dirty="0"/>
          </a:p>
          <a:p>
            <a:endParaRPr lang="en-GB" noProof="0" dirty="0">
              <a:effectLst/>
            </a:endParaRPr>
          </a:p>
          <a:p>
            <a:r>
              <a:rPr lang="en-GB" b="1" noProof="0" dirty="0">
                <a:effectLst/>
              </a:rPr>
              <a:t>Definition: Cost of delay</a:t>
            </a:r>
          </a:p>
          <a:p>
            <a:pPr defTabSz="473934">
              <a:defRPr/>
            </a:pPr>
            <a:r>
              <a:rPr lang="en-GB" i="1" dirty="0"/>
              <a:t>The benefits that are expected to be lost when the launch or update of a service offering is delayed. </a:t>
            </a:r>
            <a:endParaRPr lang="en-GB" i="1" noProof="0" dirty="0"/>
          </a:p>
          <a:p>
            <a:endParaRPr lang="en-GB" noProof="0" dirty="0">
              <a:effectLst/>
            </a:endParaRPr>
          </a:p>
          <a:p>
            <a:r>
              <a:rPr lang="en-GB" dirty="0"/>
              <a:t>When managing work, it can be beneficial to have a common understanding across multiple stakeholders (such as development, support, and compliance) of when work is considered completed. This is referred to as the ‘definition of done’, and comprises the discussed and agreed criteria that specify the required utility and warranty of a proposed product or service. In Agile software development, ‘done’ often means having software increments that are potentially deployable. DevOps extends this definition from just deployable software to three categories: deployed, released, and available for use. From a co-creational service perspective, a better way to define work as ‘done’ is when users have achieved the desired outcomes from their investments (see section 4.3.3 for further detail on the definition of ‘done’). </a:t>
            </a:r>
          </a:p>
          <a:p>
            <a:endParaRPr lang="en-GB" noProof="0" dirty="0"/>
          </a:p>
          <a:p>
            <a:r>
              <a:rPr lang="en-GB" dirty="0"/>
              <a:t>DevOps methods build on Agile software development and service management techniques by emphasizing close collaboration between the roles of software development and technical operations. Using high degrees of automation to free up skilled professionals’ time so that they can focus on value- adding activities, DevOps is able to shine a light on aspects such as operability, reliability, and maintainability of software products that can assist in managing services. </a:t>
            </a:r>
            <a:endParaRPr lang="en-GB" noProof="0" dirty="0"/>
          </a:p>
          <a:p>
            <a:endParaRPr lang="en-GB" noProof="0" dirty="0">
              <a:effectLst/>
            </a:endParaRPr>
          </a:p>
          <a:p>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63</a:t>
            </a:fld>
            <a:endParaRPr lang="sv-SE" dirty="0"/>
          </a:p>
        </p:txBody>
      </p:sp>
    </p:spTree>
    <p:extLst>
      <p:ext uri="{BB962C8B-B14F-4D97-AF65-F5344CB8AC3E}">
        <p14:creationId xmlns:p14="http://schemas.microsoft.com/office/powerpoint/2010/main" val="35604408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2.5.2.3 Resilient</a:t>
            </a:r>
          </a:p>
          <a:p>
            <a:r>
              <a:rPr lang="en-GB" dirty="0"/>
              <a:t>Approaches with resilient characteristics are focused on maintaining workable availability and performance, and minimizing the effect of incidents. Two examples of approaches with resilient characteristics are site reliability engineering (SRE) and DevOps. </a:t>
            </a:r>
            <a:endParaRPr lang="en-GB" noProof="0" dirty="0"/>
          </a:p>
          <a:p>
            <a:endParaRPr lang="en-GB" dirty="0"/>
          </a:p>
          <a:p>
            <a:r>
              <a:rPr lang="en-GB" dirty="0"/>
              <a:t>Other approaches to resilience include antifragility, architecting for resilience in software and infrastructure, microservices, containerization, feature switches, soak testing, and disaster recovery.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64</a:t>
            </a:fld>
            <a:endParaRPr lang="sv-SE" dirty="0"/>
          </a:p>
        </p:txBody>
      </p:sp>
    </p:spTree>
    <p:extLst>
      <p:ext uri="{BB962C8B-B14F-4D97-AF65-F5344CB8AC3E}">
        <p14:creationId xmlns:p14="http://schemas.microsoft.com/office/powerpoint/2010/main" val="33391363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2.5.2.3 Resilient (continued)</a:t>
            </a:r>
            <a:endParaRPr lang="en-GB" dirty="0"/>
          </a:p>
          <a:p>
            <a:r>
              <a:rPr lang="en-GB" dirty="0"/>
              <a:t>SRE applies a software development mindset to IT operations, and helps to bridge the gap between development and operations. SRE teams are created alongside existing teams for IT operations. These SRE teams split their time between executing IT operations and coaching IT operations teams, and developing software that helps to increase the resilience and performance of IT systems. </a:t>
            </a:r>
            <a:endParaRPr lang="en-GB" noProof="0" dirty="0"/>
          </a:p>
          <a:p>
            <a:endParaRPr lang="en-GB" dirty="0"/>
          </a:p>
          <a:p>
            <a:r>
              <a:rPr lang="en-GB" dirty="0"/>
              <a:t>DevOps and, more explicitly, DevSecOps, promote the integration of security into the daily work of application development and IT operations, rather than having it as a separate ‘policing’ function. Here, the security officer’s role shifts from specifying requirements and monitoring performance, to enabling practitioners to address security concerns. This enables things to be done faster and more effectively, but often involves a challenging leap of faith in trusting practitioners with this task. </a:t>
            </a:r>
            <a:endParaRPr lang="en-GB" noProof="0" dirty="0"/>
          </a:p>
          <a:p>
            <a:endParaRPr lang="en-GB" dirty="0"/>
          </a:p>
          <a:p>
            <a:r>
              <a:rPr lang="en-GB" dirty="0"/>
              <a:t>DevOps also promotes the proactive monitoring of IT systems in production. This proactive monitoring is highly correlated with a quicker mean time to restore service (MTRS). There are many available tools that provide information about operational systems. The signal/noise ratio of this information should be considered carefully, as people only have a limited capacity to absorb information. It is not only ineffective but also an unreasonable burden to expect people to distinguish between what information is important and what is not. </a:t>
            </a:r>
            <a:endParaRPr lang="en-GB" noProof="0" dirty="0"/>
          </a:p>
          <a:p>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65</a:t>
            </a:fld>
            <a:endParaRPr lang="sv-SE" dirty="0"/>
          </a:p>
        </p:txBody>
      </p:sp>
    </p:spTree>
    <p:extLst>
      <p:ext uri="{BB962C8B-B14F-4D97-AF65-F5344CB8AC3E}">
        <p14:creationId xmlns:p14="http://schemas.microsoft.com/office/powerpoint/2010/main" val="9066943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b="1" dirty="0"/>
              <a:t>2.5.2.4 Continuous </a:t>
            </a:r>
            <a:endParaRPr lang="en-GB" noProof="0" dirty="0"/>
          </a:p>
          <a:p>
            <a:r>
              <a:rPr lang="en-GB" dirty="0"/>
              <a:t>Approaches with continuous characteristics, such as continuous integration, delivery, and deployment (CI/CD), are based on the belief that small and frequent batches of work are not only more valuable because functionality can be used earlier, but are safer because the change is smaller and feedback is obtained sooner. </a:t>
            </a:r>
          </a:p>
          <a:p>
            <a:endParaRPr lang="en-GB" noProof="0" dirty="0"/>
          </a:p>
          <a:p>
            <a:r>
              <a:rPr lang="en-GB" dirty="0"/>
              <a:t>Continuous integration, continuous delivery, and continuous deployment (CI/CD) are descriptive terms for a collection of practices primarily associated with software engineering, which are central to the philosophy of Lean and Agile software development. The adoption of these practices has grown rapidly, and it is important to understand the defining characteristics of CI/CD in the wider context of evolving system development practices when implementing services that are underpinned by software development. These are described in further detail in section 4.2.5. </a:t>
            </a:r>
            <a:endParaRPr lang="en-GB" noProof="0" dirty="0"/>
          </a:p>
          <a:p>
            <a:endParaRPr lang="en-GB" dirty="0"/>
          </a:p>
          <a:p>
            <a:r>
              <a:rPr lang="en-GB" dirty="0"/>
              <a:t>Key to continuous integration, delivery, and deployment are a healthy working relationship between all parties involved, and extensive automation: </a:t>
            </a:r>
            <a:endParaRPr lang="en-GB" noProof="0" dirty="0"/>
          </a:p>
          <a:p>
            <a:endParaRPr lang="en-GB" dirty="0"/>
          </a:p>
          <a:p>
            <a:r>
              <a:rPr lang="en-GB" dirty="0"/>
              <a:t>  </a:t>
            </a:r>
            <a:r>
              <a:rPr lang="en-GB" b="1" dirty="0"/>
              <a:t>Build automation (the CI phase) </a:t>
            </a:r>
            <a:r>
              <a:rPr lang="en-GB" dirty="0"/>
              <a:t>Encompasses version control and the merging of multiple developers’ changes into one shared code branch. </a:t>
            </a:r>
            <a:endParaRPr lang="en-GB" noProof="0" dirty="0">
              <a:effectLst/>
            </a:endParaRPr>
          </a:p>
          <a:p>
            <a:r>
              <a:rPr lang="en-GB" dirty="0"/>
              <a:t>  </a:t>
            </a:r>
            <a:r>
              <a:rPr lang="en-GB" b="1" dirty="0"/>
              <a:t>Test automation </a:t>
            </a:r>
            <a:r>
              <a:rPr lang="en-GB" dirty="0"/>
              <a:t>Each change is automatically tested and validated in production-like environments. </a:t>
            </a:r>
            <a:endParaRPr lang="en-GB" noProof="0" dirty="0">
              <a:effectLst/>
            </a:endParaRPr>
          </a:p>
          <a:p>
            <a:r>
              <a:rPr lang="en-GB" dirty="0"/>
              <a:t>  </a:t>
            </a:r>
            <a:r>
              <a:rPr lang="en-GB" b="1" dirty="0"/>
              <a:t>Automatic provisioning </a:t>
            </a:r>
            <a:r>
              <a:rPr lang="en-GB" dirty="0"/>
              <a:t>The installation and configuration of hardware and software to activate a customer’s purchased services. </a:t>
            </a:r>
            <a:endParaRPr lang="en-GB" noProof="0" dirty="0">
              <a:effectLst/>
            </a:endParaRPr>
          </a:p>
          <a:p>
            <a:r>
              <a:rPr lang="en-GB" dirty="0"/>
              <a:t>  </a:t>
            </a:r>
            <a:r>
              <a:rPr lang="en-GB" b="1" dirty="0"/>
              <a:t>Deployment automation </a:t>
            </a:r>
            <a:r>
              <a:rPr lang="en-GB" dirty="0"/>
              <a:t>Automates the process of moving code from pre- production environments to the production environment. </a:t>
            </a:r>
            <a:endParaRPr lang="en-GB" noProof="0" dirty="0">
              <a:effectLst/>
            </a:endParaRPr>
          </a:p>
          <a:p>
            <a:r>
              <a:rPr lang="en-GB" dirty="0"/>
              <a:t>  </a:t>
            </a:r>
            <a:r>
              <a:rPr lang="en-GB" b="1" dirty="0"/>
              <a:t>Post-deployment testing </a:t>
            </a:r>
            <a:r>
              <a:rPr lang="en-GB" dirty="0"/>
              <a:t>Validates the functional and non-functional properties, in particular performance/load testing, which is difficult to test before deployment.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66</a:t>
            </a:fld>
            <a:endParaRPr lang="sv-SE" dirty="0"/>
          </a:p>
        </p:txBody>
      </p:sp>
    </p:spTree>
    <p:extLst>
      <p:ext uri="{BB962C8B-B14F-4D97-AF65-F5344CB8AC3E}">
        <p14:creationId xmlns:p14="http://schemas.microsoft.com/office/powerpoint/2010/main" val="29317552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2.5.2.5 Combining HVIT characteristics to co-create value </a:t>
            </a:r>
            <a:endParaRPr lang="en-GB" noProof="0" dirty="0">
              <a:effectLst/>
            </a:endParaRPr>
          </a:p>
          <a:p>
            <a:r>
              <a:rPr lang="en-GB" dirty="0"/>
              <a:t>Organizations that are Lean, Agile, resilient and continuous are better equipped for value co-creation in the form of services that can be easily adapted for ever-changing environments and customer needs. </a:t>
            </a:r>
            <a:endParaRPr lang="en-GB" noProof="0" dirty="0">
              <a:effectLst/>
            </a:endParaRPr>
          </a:p>
          <a:p>
            <a:endParaRPr lang="en-GB" dirty="0"/>
          </a:p>
          <a:p>
            <a:r>
              <a:rPr lang="en-GB" dirty="0"/>
              <a:t>Service science defines service as the application of resources (including competencies, skills, and knowledge) to make changes that have value for another organization. ITIL defines a service as a means of enabling value co-creation by facilitating outcomes that customers want to achieve, without the customer having to manage specific costs and risks. Regardless of which definition is applied, in any service there are at least two interacting entities (called service systems in service science). Service providers and service consumers form a simple example of a pair of service systems, but there are others, such as regulatory bodies.</a:t>
            </a:r>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67</a:t>
            </a:fld>
            <a:endParaRPr lang="sv-SE" dirty="0"/>
          </a:p>
        </p:txBody>
      </p:sp>
    </p:spTree>
    <p:extLst>
      <p:ext uri="{BB962C8B-B14F-4D97-AF65-F5344CB8AC3E}">
        <p14:creationId xmlns:p14="http://schemas.microsoft.com/office/powerpoint/2010/main" val="2162397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2.5.2.5 Combining HVIT characteristics to co-create value (continued)</a:t>
            </a:r>
            <a:endParaRPr lang="en-GB" noProof="0" dirty="0">
              <a:effectLst/>
            </a:endParaRPr>
          </a:p>
          <a:p>
            <a:r>
              <a:rPr lang="en-GB" dirty="0"/>
              <a:t>A core concept in service science is service-dominant logic. </a:t>
            </a:r>
            <a:endParaRPr lang="en-GB" noProof="0" dirty="0">
              <a:effectLst/>
            </a:endParaRPr>
          </a:p>
          <a:p>
            <a:endParaRPr lang="en-GB" b="1" i="1" noProof="0" dirty="0"/>
          </a:p>
          <a:p>
            <a:r>
              <a:rPr lang="en-GB" b="0" i="1" noProof="0" dirty="0"/>
              <a:t>Definition: </a:t>
            </a:r>
            <a:r>
              <a:rPr lang="en-GB" b="1" i="1" noProof="0" dirty="0"/>
              <a:t>Service-dominant logic</a:t>
            </a:r>
          </a:p>
          <a:p>
            <a:r>
              <a:rPr lang="en-GB" i="1" dirty="0"/>
              <a:t>A mental model of an (economic) exchange in which organizations co-create value by applying their competencies and other resources for the benefit of each other. </a:t>
            </a:r>
            <a:endParaRPr lang="en-GB" i="1" noProof="0" dirty="0">
              <a:effectLst/>
            </a:endParaRPr>
          </a:p>
          <a:p>
            <a:endParaRPr lang="en-GB" dirty="0"/>
          </a:p>
          <a:p>
            <a:r>
              <a:rPr lang="en-GB" dirty="0"/>
              <a:t>Service-dominant logic regards service as the process of doing something for and with another party. Value creation is a collaborative process. In service-dominant logic, value is always co-created. Service-dominant logic contrasts with goods-dominant logic, in which the provider delivers value to the customer by transferring ownership of goods. </a:t>
            </a:r>
            <a:endParaRPr lang="en-GB" noProof="0" dirty="0">
              <a:effectLst/>
            </a:endParaRPr>
          </a:p>
          <a:p>
            <a:endParaRPr lang="en-GB" noProof="0" dirty="0"/>
          </a:p>
          <a:p>
            <a:pPr defTabSz="473934">
              <a:defRPr/>
            </a:pPr>
            <a:r>
              <a:rPr lang="en-GB" dirty="0"/>
              <a:t>When service-dominant logic is applied to service delivery, the provider pays more attention to the customer’s specific situation, and involves the customer in the service delivery process. This is a more effective way of helping get customers’ jobs done. The service interaction is consumer-focused, and the consumer creates value when they integrate and apply the resources of the service provider (and of other service systems) to achieve the exchange. Each consumer determines the value or quality of the service experience based on personal needs at a specific time and in a particular context.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68</a:t>
            </a:fld>
            <a:endParaRPr lang="sv-SE" dirty="0"/>
          </a:p>
        </p:txBody>
      </p:sp>
    </p:spTree>
    <p:extLst>
      <p:ext uri="{BB962C8B-B14F-4D97-AF65-F5344CB8AC3E}">
        <p14:creationId xmlns:p14="http://schemas.microsoft.com/office/powerpoint/2010/main" val="3965404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pPr defTabSz="473934">
              <a:defRPr/>
            </a:pPr>
            <a:r>
              <a:rPr lang="en-GB" b="1" dirty="0"/>
              <a:t>2.6 Adopting the ITIL service value system to enable high-velocity IT </a:t>
            </a:r>
            <a:endParaRPr lang="en-GB" b="1" noProof="0" dirty="0"/>
          </a:p>
          <a:p>
            <a:r>
              <a:rPr lang="en-GB" dirty="0"/>
              <a:t>HVIT aligns high-value IT-related work with high-velocity business, from innovation to value realization. This requires fast flow, fast feedback, and fast improvement, and not only results in things getting done faster but also improves the quality of IT-related products and services. This has serious implications for organizational IT operating models. Digitally enabled organizations define and structure their IT-related activities and resources differently to organizations in which IT is of less strategic significance. The higher demands that digitally enabled organizations place on technology are reflected in the way they operate. For instance, a digitally enabled organization may have relatively independent product/service-based teams rather than a functional organizational structure, and a higher appetite for rapid iterative experiment and failure. </a:t>
            </a:r>
            <a:endParaRPr lang="en-GB" noProof="0" dirty="0"/>
          </a:p>
          <a:p>
            <a:endParaRPr lang="en-GB" dirty="0"/>
          </a:p>
          <a:p>
            <a:r>
              <a:rPr lang="en-GB" dirty="0"/>
              <a:t>This section illustrates how ITIL guidance can be used to provide building blocks for an IT operating model that defines and organizes HVIT work. </a:t>
            </a:r>
            <a:endParaRPr lang="en-GB" noProof="0" dirty="0"/>
          </a:p>
          <a:p>
            <a:endParaRPr lang="en-GB" dirty="0"/>
          </a:p>
          <a:p>
            <a:r>
              <a:rPr lang="en-GB" dirty="0"/>
              <a:t>An operating model is the ‘back end’ of an organization’s business model, and delivers the value propositions defined in that business model. The operating model is a representation of the building blocks of an organization and the relationships between them. It can be used as a description of the current state of the organization, or as a future state design, referred to as a ‘target operating model’. </a:t>
            </a:r>
            <a:endParaRPr lang="en-GB" noProof="0" dirty="0"/>
          </a:p>
          <a:p>
            <a:endParaRPr lang="en-GB" b="1" dirty="0"/>
          </a:p>
          <a:p>
            <a:r>
              <a:rPr lang="en-GB" b="1" dirty="0"/>
              <a:t>Definitions </a:t>
            </a:r>
            <a:endParaRPr lang="en-GB" noProof="0" dirty="0"/>
          </a:p>
          <a:p>
            <a:r>
              <a:rPr lang="en-GB" dirty="0"/>
              <a:t>  </a:t>
            </a:r>
            <a:r>
              <a:rPr lang="en-GB" b="1" dirty="0"/>
              <a:t>Operating model </a:t>
            </a:r>
            <a:r>
              <a:rPr lang="en-GB" dirty="0"/>
              <a:t>A conceptual and/or visual representation of how an organization co-creates value with its customers and other stakeholders, as well as how the organization runs itself. </a:t>
            </a:r>
            <a:endParaRPr lang="en-GB" noProof="0" dirty="0">
              <a:effectLst/>
            </a:endParaRPr>
          </a:p>
          <a:p>
            <a:r>
              <a:rPr lang="en-GB" dirty="0"/>
              <a:t>  </a:t>
            </a:r>
            <a:r>
              <a:rPr lang="en-GB" b="1" dirty="0"/>
              <a:t>High-velocity IT operating model </a:t>
            </a:r>
            <a:r>
              <a:rPr lang="en-GB" dirty="0"/>
              <a:t>An IT operating model where digital technology plays a major role in the co-creation of value. </a:t>
            </a:r>
            <a:endParaRPr lang="en-GB" noProof="0" dirty="0">
              <a:effectLst/>
            </a:endParaRPr>
          </a:p>
          <a:p>
            <a:endParaRPr lang="en-GB" dirty="0"/>
          </a:p>
          <a:p>
            <a:r>
              <a:rPr lang="en-GB" dirty="0"/>
              <a:t>A high-velocity approach is typically required for an operating model when there is co-creation of value with customers, when operating models are becoming significantly more digital, or in response to uncertain, ambiguous, and rapidly changing circumstances. There is often as much value, if not more, in the process of creating the operating model as in the end product.</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69</a:t>
            </a:fld>
            <a:endParaRPr lang="sv-SE" dirty="0"/>
          </a:p>
        </p:txBody>
      </p:sp>
    </p:spTree>
    <p:extLst>
      <p:ext uri="{BB962C8B-B14F-4D97-AF65-F5344CB8AC3E}">
        <p14:creationId xmlns:p14="http://schemas.microsoft.com/office/powerpoint/2010/main" val="3379597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dirty="0"/>
              <a:t>This section provides a brief recap of the concepts introduced in ITIL Foundation: </a:t>
            </a:r>
            <a:r>
              <a:rPr lang="en-GB" dirty="0">
                <a:latin typeface="Calibri Light" panose="020F0302020204030204" pitchFamily="34" charset="0"/>
                <a:cs typeface="Calibri Light" panose="020F0302020204030204" pitchFamily="34" charset="0"/>
              </a:rPr>
              <a:t>ITIL® 4 </a:t>
            </a:r>
            <a:r>
              <a:rPr lang="en-GB" dirty="0"/>
              <a:t>Edition.</a:t>
            </a: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a:t>
            </a:fld>
            <a:endParaRPr lang="sv-SE" dirty="0"/>
          </a:p>
        </p:txBody>
      </p:sp>
    </p:spTree>
    <p:extLst>
      <p:ext uri="{BB962C8B-B14F-4D97-AF65-F5344CB8AC3E}">
        <p14:creationId xmlns:p14="http://schemas.microsoft.com/office/powerpoint/2010/main" val="2065403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73934">
              <a:defRPr/>
            </a:pPr>
            <a:r>
              <a:rPr lang="en-GB" b="1" dirty="0"/>
              <a:t>2.6 Adopting the ITIL service value system to enable high-velocity IT (continued)</a:t>
            </a:r>
            <a:endParaRPr lang="en-GB" b="1" noProof="0" dirty="0"/>
          </a:p>
          <a:p>
            <a:r>
              <a:rPr lang="en-GB" dirty="0"/>
              <a:t>An HVIT operating model is one in which digital technology plays a major role in the co-creation of value. All operating models have some digital elements, but a digital operating model is one where digital technology makes possible a model that is otherwise not feasible or practical without it. </a:t>
            </a:r>
            <a:endParaRPr lang="en-GB" noProof="0" dirty="0">
              <a:effectLst/>
            </a:endParaRPr>
          </a:p>
          <a:p>
            <a:endParaRPr lang="en-GB" dirty="0"/>
          </a:p>
          <a:p>
            <a:r>
              <a:rPr lang="en-GB" dirty="0"/>
              <a:t>Operating models for digitally enabled organizations are characterized by their focus on: </a:t>
            </a:r>
            <a:endParaRPr lang="en-GB" noProof="0" dirty="0">
              <a:effectLst/>
            </a:endParaRPr>
          </a:p>
          <a:p>
            <a:pPr lvl="1"/>
            <a:endParaRPr lang="en-GB" dirty="0"/>
          </a:p>
          <a:p>
            <a:pPr lvl="1"/>
            <a:r>
              <a:rPr lang="en-GB" dirty="0"/>
              <a:t>  dedicated value streams for each of their products and services </a:t>
            </a:r>
            <a:endParaRPr lang="en-GB" noProof="0" dirty="0">
              <a:effectLst/>
            </a:endParaRPr>
          </a:p>
          <a:p>
            <a:pPr lvl="1"/>
            <a:r>
              <a:rPr lang="en-GB" dirty="0"/>
              <a:t>  co-creational culture that fosters high performance and continual improvement </a:t>
            </a:r>
          </a:p>
          <a:p>
            <a:pPr lvl="1"/>
            <a:r>
              <a:rPr lang="en-GB" dirty="0"/>
              <a:t>  permanent product/service-based teams over temporary project teams </a:t>
            </a:r>
            <a:endParaRPr lang="en-GB" dirty="0">
              <a:effectLst/>
            </a:endParaRPr>
          </a:p>
          <a:p>
            <a:pPr lvl="1"/>
            <a:r>
              <a:rPr lang="en-GB" dirty="0"/>
              <a:t>  automation of IT processes, including infrastructure as code. </a:t>
            </a:r>
          </a:p>
          <a:p>
            <a:pPr lvl="1"/>
            <a:endParaRPr lang="en-GB" dirty="0">
              <a:effectLst/>
            </a:endParaRPr>
          </a:p>
          <a:p>
            <a:r>
              <a:rPr lang="en-GB" dirty="0"/>
              <a:t>In ITIL, value streams are at the core of the operating model because they are the sets of steps required to deliver products and services. HVIT can be supported by many elements of the ITIL service value system (see Figure 2.9 The ITIL value system).</a:t>
            </a:r>
          </a:p>
          <a:p>
            <a:endParaRPr lang="en-GB" dirty="0"/>
          </a:p>
          <a:p>
            <a:pPr lvl="1"/>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70</a:t>
            </a:fld>
            <a:endParaRPr lang="sv-SE" dirty="0"/>
          </a:p>
        </p:txBody>
      </p:sp>
    </p:spTree>
    <p:extLst>
      <p:ext uri="{BB962C8B-B14F-4D97-AF65-F5344CB8AC3E}">
        <p14:creationId xmlns:p14="http://schemas.microsoft.com/office/powerpoint/2010/main" val="5581268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dirty="0"/>
              <a:t>The service management domain is changing in fundamental ways. It is transitioning away from a mechanistic point of view to using highly empowered and self-organizing teams. Consequently, organizations are grappling with the integration of multiple ways of working. </a:t>
            </a:r>
          </a:p>
          <a:p>
            <a:endParaRPr lang="en-GB" noProof="0" dirty="0"/>
          </a:p>
          <a:p>
            <a:r>
              <a:rPr lang="en-GB" dirty="0"/>
              <a:t>Successful organizations think holistically about the four dimensions of service management (organizations and people, partners and suppliers, value streams and processes, and information and technology) when designing and operating products and services. They are able to create a culture of cooperation and collaboration, often breaking down silos and aligning or sharing goals across multiple teams. Such organizations are alert to employee morale and satisfaction, recognizing that internal stakeholders are as important as external ones.</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71</a:t>
            </a:fld>
            <a:endParaRPr lang="sv-SE" dirty="0"/>
          </a:p>
        </p:txBody>
      </p:sp>
    </p:spTree>
    <p:extLst>
      <p:ext uri="{BB962C8B-B14F-4D97-AF65-F5344CB8AC3E}">
        <p14:creationId xmlns:p14="http://schemas.microsoft.com/office/powerpoint/2010/main" val="35169557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34.</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72</a:t>
            </a:fld>
            <a:endParaRPr lang="en-US" dirty="0"/>
          </a:p>
        </p:txBody>
      </p:sp>
    </p:spTree>
    <p:extLst>
      <p:ext uri="{BB962C8B-B14F-4D97-AF65-F5344CB8AC3E}">
        <p14:creationId xmlns:p14="http://schemas.microsoft.com/office/powerpoint/2010/main" val="3617938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5.</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73</a:t>
            </a:fld>
            <a:endParaRPr lang="en-US" dirty="0"/>
          </a:p>
        </p:txBody>
      </p:sp>
    </p:spTree>
    <p:extLst>
      <p:ext uri="{BB962C8B-B14F-4D97-AF65-F5344CB8AC3E}">
        <p14:creationId xmlns:p14="http://schemas.microsoft.com/office/powerpoint/2010/main" val="33549979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25413" y="766763"/>
            <a:ext cx="6853237" cy="3854450"/>
          </a:xfrm>
        </p:spPr>
      </p:sp>
      <p:sp>
        <p:nvSpPr>
          <p:cNvPr id="6" name="Notes Placeholder 5"/>
          <p:cNvSpPr>
            <a:spLocks noGrp="1"/>
          </p:cNvSpPr>
          <p:nvPr>
            <p:ph type="body" idx="1"/>
          </p:nvPr>
        </p:nvSpPr>
        <p:spPr/>
        <p:txBody>
          <a:bodyPr/>
          <a:lstStyle/>
          <a:p>
            <a:pPr defTabSz="473934">
              <a:defRPr/>
            </a:pPr>
            <a:r>
              <a:rPr lang="en-US" dirty="0"/>
              <a:t>Sample paper 1 (v1.0) Question number 29.</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74</a:t>
            </a:fld>
            <a:endParaRPr lang="en-US" dirty="0"/>
          </a:p>
        </p:txBody>
      </p:sp>
    </p:spTree>
    <p:extLst>
      <p:ext uri="{BB962C8B-B14F-4D97-AF65-F5344CB8AC3E}">
        <p14:creationId xmlns:p14="http://schemas.microsoft.com/office/powerpoint/2010/main" val="11707447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147638" y="766763"/>
            <a:ext cx="6819900" cy="3836987"/>
          </a:xfrm>
        </p:spPr>
      </p:sp>
      <p:sp>
        <p:nvSpPr>
          <p:cNvPr id="6" name="Notes Placeholder 5"/>
          <p:cNvSpPr>
            <a:spLocks noGrp="1"/>
          </p:cNvSpPr>
          <p:nvPr>
            <p:ph type="body" idx="1"/>
          </p:nvPr>
        </p:nvSpPr>
        <p:spPr/>
        <p:txBody>
          <a:bodyPr/>
          <a:lstStyle/>
          <a:p>
            <a:pPr defTabSz="473934">
              <a:defRPr/>
            </a:pPr>
            <a:r>
              <a:rPr lang="en-US" dirty="0"/>
              <a:t>Sample paper 1 (v1.0) Question number 39.</a:t>
            </a:r>
          </a:p>
          <a:p>
            <a:endParaRPr lang="en-US" dirty="0"/>
          </a:p>
        </p:txBody>
      </p:sp>
      <p:sp>
        <p:nvSpPr>
          <p:cNvPr id="11" name="Platshållare för bildnummer 10"/>
          <p:cNvSpPr>
            <a:spLocks noGrp="1"/>
          </p:cNvSpPr>
          <p:nvPr>
            <p:ph type="sldNum" sz="quarter" idx="15"/>
          </p:nvPr>
        </p:nvSpPr>
        <p:spPr/>
        <p:txBody>
          <a:bodyPr/>
          <a:lstStyle/>
          <a:p>
            <a:fld id="{4A5E2E9C-985B-ED43-93CA-4AED5E18B922}" type="slidenum">
              <a:rPr lang="en-US" smtClean="0"/>
              <a:pPr/>
              <a:t>75</a:t>
            </a:fld>
            <a:endParaRPr lang="en-US" dirty="0"/>
          </a:p>
        </p:txBody>
      </p:sp>
    </p:spTree>
    <p:extLst>
      <p:ext uri="{BB962C8B-B14F-4D97-AF65-F5344CB8AC3E}">
        <p14:creationId xmlns:p14="http://schemas.microsoft.com/office/powerpoint/2010/main" val="17189113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76</a:t>
            </a:fld>
            <a:endParaRPr lang="sv-SE" dirty="0"/>
          </a:p>
        </p:txBody>
      </p:sp>
    </p:spTree>
    <p:extLst>
      <p:ext uri="{BB962C8B-B14F-4D97-AF65-F5344CB8AC3E}">
        <p14:creationId xmlns:p14="http://schemas.microsoft.com/office/powerpoint/2010/main" val="33783996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 Key concepts of high-velocity IT </a:t>
            </a:r>
          </a:p>
          <a:p>
            <a:endParaRPr lang="en-GB" b="1" noProof="0" dirty="0"/>
          </a:p>
          <a:p>
            <a:r>
              <a:rPr lang="en-GB" dirty="0"/>
              <a:t>This section presents some key concepts that relate to high-velocity IT (HVIT). It explores the nature of digitally enabled organizations and how a significantly different way of working is required, and illustrates how the core concepts of ITIL guidance can be used as building blocks for defining and organizing HVIT work. </a:t>
            </a:r>
            <a:endParaRPr lang="en-GB" noProof="0" dirty="0"/>
          </a:p>
          <a:p>
            <a:endParaRPr lang="en-GB" dirty="0"/>
          </a:p>
          <a:p>
            <a:r>
              <a:rPr lang="en-GB" dirty="0"/>
              <a:t>The section defines several key concepts, including: </a:t>
            </a:r>
            <a:endParaRPr lang="en-GB" noProof="0" dirty="0"/>
          </a:p>
          <a:p>
            <a:endParaRPr lang="en-GB" dirty="0"/>
          </a:p>
          <a:p>
            <a:r>
              <a:rPr lang="en-GB" dirty="0"/>
              <a:t>  high-velocity IT </a:t>
            </a:r>
            <a:endParaRPr lang="en-GB" noProof="0" dirty="0">
              <a:effectLst/>
            </a:endParaRPr>
          </a:p>
          <a:p>
            <a:r>
              <a:rPr lang="en-GB" dirty="0"/>
              <a:t>  digital technology </a:t>
            </a:r>
            <a:endParaRPr lang="en-GB" noProof="0" dirty="0">
              <a:effectLst/>
            </a:endParaRPr>
          </a:p>
          <a:p>
            <a:r>
              <a:rPr lang="en-GB" dirty="0"/>
              <a:t>  digital organizations </a:t>
            </a:r>
            <a:endParaRPr lang="en-GB" noProof="0" dirty="0">
              <a:effectLst/>
            </a:endParaRPr>
          </a:p>
          <a:p>
            <a:r>
              <a:rPr lang="en-GB" dirty="0"/>
              <a:t>  digital transformation </a:t>
            </a:r>
            <a:endParaRPr lang="en-GB" noProof="0" dirty="0">
              <a:effectLst/>
            </a:endParaRPr>
          </a:p>
          <a:p>
            <a:r>
              <a:rPr lang="en-GB" dirty="0"/>
              <a:t>  high-velocity IT objectives and key characteristics. </a:t>
            </a:r>
            <a:endParaRPr lang="en-GB" noProof="0" dirty="0">
              <a:effectLst/>
            </a:endParaRPr>
          </a:p>
          <a:p>
            <a:endParaRPr lang="en-GB"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77</a:t>
            </a:fld>
            <a:endParaRPr lang="sv-SE" dirty="0"/>
          </a:p>
        </p:txBody>
      </p:sp>
    </p:spTree>
    <p:extLst>
      <p:ext uri="{BB962C8B-B14F-4D97-AF65-F5344CB8AC3E}">
        <p14:creationId xmlns:p14="http://schemas.microsoft.com/office/powerpoint/2010/main" val="42554046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b="1" dirty="0"/>
              <a:t>2.6.1 Digital products and services </a:t>
            </a:r>
            <a:endParaRPr lang="en-GB" b="1" noProof="0" dirty="0"/>
          </a:p>
          <a:p>
            <a:r>
              <a:rPr lang="en-GB" dirty="0"/>
              <a:t>ITIL defines a product as a configuration of an organization’s resources designed to offer value for a consumer. The product is provided to the consumer by means of services that enable the co-creation of value by both parties. These services manifest themselves to the consumer as a combination of acquiring goods, using the provider’s (tangible) resources, and interacting with the provider. The value is co-created during service provision and consumption, when the consumer applies its own resources to use the product. </a:t>
            </a:r>
            <a:endParaRPr lang="en-GB" noProof="0" dirty="0"/>
          </a:p>
          <a:p>
            <a:pPr defTabSz="473934">
              <a:defRPr/>
            </a:pPr>
            <a:endParaRPr lang="en-GB" dirty="0"/>
          </a:p>
          <a:p>
            <a:pPr defTabSz="473934">
              <a:defRPr/>
            </a:pPr>
            <a:r>
              <a:rPr lang="en-GB" dirty="0"/>
              <a:t>Some products can be defined as digital. </a:t>
            </a:r>
            <a:br>
              <a:rPr lang="en-GB" noProof="0" dirty="0"/>
            </a:br>
            <a:endParaRPr lang="en-GB" noProof="0" dirty="0"/>
          </a:p>
          <a:p>
            <a:r>
              <a:rPr lang="en-GB" i="1" dirty="0"/>
              <a:t>Definition: </a:t>
            </a:r>
            <a:r>
              <a:rPr lang="en-GB" b="1" i="1" dirty="0"/>
              <a:t>Digital product </a:t>
            </a:r>
            <a:endParaRPr lang="en-GB" i="1" noProof="0" dirty="0"/>
          </a:p>
          <a:p>
            <a:r>
              <a:rPr lang="en-GB" i="1" dirty="0"/>
              <a:t>A product is digital when digital technology plays a significant role in its goods, resources, or associated service interactions. </a:t>
            </a:r>
            <a:endParaRPr lang="sv-SE" i="1" dirty="0">
              <a:effectLst/>
            </a:endParaRPr>
          </a:p>
          <a:p>
            <a:endParaRPr lang="sv-SE" dirty="0">
              <a:effectLst/>
            </a:endParaRPr>
          </a:p>
          <a:p>
            <a:r>
              <a:rPr lang="en-GB" dirty="0"/>
              <a:t>In the sense of the definition of digital product, a significant role usually means that without the technology, the product either does not exist or lacks critical features or characteristics. </a:t>
            </a:r>
          </a:p>
          <a:p>
            <a:endParaRPr lang="en-GB" noProof="0" dirty="0"/>
          </a:p>
          <a:p>
            <a:r>
              <a:rPr lang="en-GB" dirty="0"/>
              <a:t>Services are based on one or more products, and may offer digital and analogue user experiences. Examples of services based on digital products include online banking, ride sharing, e-commerce, e- tickets for events, photo and video storage and sharing, e-learning, airline flight booking and management, music streaming, smartphone apps, and digital cameras. As digital algorithms become more sophisticated, however, the physical experience will typically only be to deal with exceptional circumstances that exceed the scope of the algorithm.</a:t>
            </a:r>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78</a:t>
            </a:fld>
            <a:endParaRPr lang="sv-SE" dirty="0"/>
          </a:p>
        </p:txBody>
      </p:sp>
    </p:spTree>
    <p:extLst>
      <p:ext uri="{BB962C8B-B14F-4D97-AF65-F5344CB8AC3E}">
        <p14:creationId xmlns:p14="http://schemas.microsoft.com/office/powerpoint/2010/main" val="37824174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GB" b="1" dirty="0"/>
              <a:t>2.6.1 Digital products and services (continued)</a:t>
            </a:r>
            <a:endParaRPr lang="en-GB" b="1" noProof="0" dirty="0"/>
          </a:p>
          <a:p>
            <a:r>
              <a:rPr lang="en-GB" dirty="0"/>
              <a:t>In order to co-create value, providers and consumers must engage in a service interaction. A service interaction is what takes place when a consumer makes actual use of a provider’s service offering, which is based on the provider’s products and other resources. </a:t>
            </a:r>
            <a:endParaRPr lang="en-GB" noProof="0" dirty="0"/>
          </a:p>
          <a:p>
            <a:endParaRPr lang="en-GB" dirty="0"/>
          </a:p>
          <a:p>
            <a:r>
              <a:rPr lang="en-GB" dirty="0"/>
              <a:t>A service interaction between a consumer and a provider is a combination of three kinds of interactions: </a:t>
            </a:r>
            <a:endParaRPr lang="en-GB" noProof="0" dirty="0"/>
          </a:p>
          <a:p>
            <a:endParaRPr lang="en-GB" dirty="0"/>
          </a:p>
          <a:p>
            <a:r>
              <a:rPr lang="en-GB" dirty="0"/>
              <a:t>  </a:t>
            </a:r>
            <a:r>
              <a:rPr lang="en-GB" b="1" dirty="0"/>
              <a:t>Service actions</a:t>
            </a:r>
            <a:r>
              <a:rPr lang="en-GB" dirty="0"/>
              <a:t>, where (either in response to a request or proactively) the service provider applies its resources, for example by providing information about the use of an IT service. HVIT organizations use digital products to automate large volumes of service actions and interactions with consumers for greater efficiency and effectiveness. </a:t>
            </a:r>
            <a:endParaRPr lang="en-GB" noProof="0" dirty="0">
              <a:effectLst/>
            </a:endParaRPr>
          </a:p>
          <a:p>
            <a:r>
              <a:rPr lang="en-GB" dirty="0"/>
              <a:t>  </a:t>
            </a:r>
            <a:r>
              <a:rPr lang="en-GB" b="1" dirty="0"/>
              <a:t>Access to resources</a:t>
            </a:r>
            <a:r>
              <a:rPr lang="en-GB" dirty="0"/>
              <a:t>, where the service consumer makes use of the service provider’s resources, for example by logging in to a website. HVIT organizations provide access to their resources, or access consumer resources using channels provided by digital products. </a:t>
            </a:r>
            <a:endParaRPr lang="en-GB" noProof="0" dirty="0">
              <a:effectLst/>
            </a:endParaRPr>
          </a:p>
          <a:p>
            <a:r>
              <a:rPr lang="en-GB" dirty="0"/>
              <a:t>  </a:t>
            </a:r>
            <a:r>
              <a:rPr lang="en-GB" b="1" dirty="0"/>
              <a:t>Transfer of goods</a:t>
            </a:r>
            <a:r>
              <a:rPr lang="en-GB" dirty="0"/>
              <a:t>, where the service consumer acquires ownership of the service provider’s resources, for example by purchasing a laptop. HVIT organizations typically do not offer physical goods as part of their digital products and services. </a:t>
            </a:r>
            <a:endParaRPr lang="en-GB" noProof="0" dirty="0">
              <a:effectLst/>
            </a:endParaRPr>
          </a:p>
          <a:p>
            <a:endParaRPr lang="en-GB" dirty="0"/>
          </a:p>
          <a:p>
            <a:r>
              <a:rPr lang="en-GB" dirty="0"/>
              <a:t>The sight that the provider and consumer have of each other’s resources is referred to as the ‘band of visibility’. Some resources are visible to either party, and some are hidden or ‘invisible’. </a:t>
            </a:r>
          </a:p>
          <a:p>
            <a:endParaRPr lang="en-GB" noProof="0" dirty="0">
              <a:effectLst/>
            </a:endParaRPr>
          </a:p>
          <a:p>
            <a:r>
              <a:rPr lang="en-GB" sz="1000" i="1" dirty="0"/>
              <a:t>Figure 2.10 Service interaction and the band of visibility </a:t>
            </a:r>
          </a:p>
          <a:p>
            <a:endParaRPr lang="en-GB" dirty="0"/>
          </a:p>
          <a:p>
            <a:endParaRPr lang="en-GB" noProof="0" dirty="0">
              <a:effectLst/>
            </a:endParaRPr>
          </a:p>
          <a:p>
            <a:endParaRPr lang="sv-SE" dirty="0">
              <a:effectLst/>
            </a:endParaRPr>
          </a:p>
          <a:p>
            <a:endParaRPr lang="sv-SE" dirty="0">
              <a:effectLst/>
            </a:endParaRPr>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79</a:t>
            </a:fld>
            <a:endParaRPr lang="sv-SE" dirty="0"/>
          </a:p>
        </p:txBody>
      </p:sp>
    </p:spTree>
    <p:extLst>
      <p:ext uri="{BB962C8B-B14F-4D97-AF65-F5344CB8AC3E}">
        <p14:creationId xmlns:p14="http://schemas.microsoft.com/office/powerpoint/2010/main" val="3583275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marL="26122" lvl="1"/>
            <a:r>
              <a:rPr lang="en" sz="1700" dirty="0"/>
              <a:t>The central component of service management is, of course, the service.</a:t>
            </a:r>
          </a:p>
          <a:p>
            <a:pPr marL="26122" lvl="1"/>
            <a:endParaRPr lang="en" sz="1700" dirty="0"/>
          </a:p>
          <a:p>
            <a:pPr marL="26122" lvl="1"/>
            <a:r>
              <a:rPr lang="en-US" sz="1700" dirty="0"/>
              <a:t>Definition: </a:t>
            </a:r>
            <a:r>
              <a:rPr lang="en-US" sz="1700" b="1" dirty="0"/>
              <a:t>Service</a:t>
            </a:r>
          </a:p>
          <a:p>
            <a:pPr marL="26122" lvl="1"/>
            <a:r>
              <a:rPr lang="en-US" sz="1700" dirty="0"/>
              <a:t>A means of enabling value co-creation by facilitating outcomes that customers want to achieve, without the customer having to manage specific costs and risks.</a:t>
            </a:r>
            <a:endParaRPr lang="en" sz="1700" dirty="0"/>
          </a:p>
          <a:p>
            <a:pPr marL="26122" lvl="1"/>
            <a:br>
              <a:rPr lang="en" sz="1700" dirty="0"/>
            </a:br>
            <a:r>
              <a:rPr lang="en" sz="1700" dirty="0"/>
              <a:t>The services that an organization provides are based on one or more of its products. Organizations own or have access to a variety of resources. Products are configurations of these resources, created by the organization, that will potentially be valuable for its customers.</a:t>
            </a:r>
          </a:p>
          <a:p>
            <a:pPr marL="26122" lvl="1"/>
            <a:endParaRPr lang="en" sz="1700" dirty="0"/>
          </a:p>
          <a:p>
            <a:pPr marL="26122" lvl="1"/>
            <a:r>
              <a:rPr lang="en-US" sz="1700" dirty="0"/>
              <a:t>Definition:</a:t>
            </a:r>
            <a:r>
              <a:rPr lang="en-US" sz="1700" b="1" dirty="0"/>
              <a:t> Product</a:t>
            </a:r>
          </a:p>
          <a:p>
            <a:pPr marL="26122" lvl="1"/>
            <a:r>
              <a:rPr lang="en-US" sz="1700" dirty="0"/>
              <a:t>A configuration of an organization’s resources designed to offer value for a consumer. </a:t>
            </a:r>
          </a:p>
          <a:p>
            <a:pPr marL="26122" lvl="1"/>
            <a:endParaRPr lang="en-US" sz="1700" dirty="0"/>
          </a:p>
          <a:p>
            <a:pPr marL="26122" lvl="1">
              <a:spcBef>
                <a:spcPct val="20000"/>
              </a:spcBef>
            </a:pPr>
            <a:r>
              <a:rPr lang="en-US" sz="1700" dirty="0">
                <a:solidFill>
                  <a:schemeClr val="dk1"/>
                </a:solidFill>
              </a:rPr>
              <a:t>Definition: </a:t>
            </a:r>
            <a:r>
              <a:rPr lang="en-US" sz="1700" b="1" dirty="0">
                <a:solidFill>
                  <a:schemeClr val="dk1"/>
                </a:solidFill>
              </a:rPr>
              <a:t>Service management</a:t>
            </a:r>
          </a:p>
          <a:p>
            <a:pPr marL="26122" lvl="1"/>
            <a:r>
              <a:rPr lang="en-US" sz="1700" dirty="0">
                <a:solidFill>
                  <a:schemeClr val="dk1"/>
                </a:solidFill>
              </a:rPr>
              <a:t>A set of specialized organizational capabilities for enabling value for customers in the form of services.</a:t>
            </a:r>
          </a:p>
          <a:p>
            <a:pPr marL="26122" lvl="1"/>
            <a:endParaRPr lang="en-US" sz="1700" dirty="0"/>
          </a:p>
          <a:p>
            <a:pPr marL="26122" lvl="1"/>
            <a:r>
              <a:rPr lang="en-US" sz="1700" dirty="0"/>
              <a:t>Developing these capabilities requires an understanding of:</a:t>
            </a:r>
          </a:p>
          <a:p>
            <a:pPr marL="322331" lvl="1" indent="-296208">
              <a:buFont typeface="Arial" panose="020B0604020202020204" pitchFamily="34" charset="0"/>
              <a:buChar char="•"/>
            </a:pPr>
            <a:r>
              <a:rPr lang="en-US" sz="1700" dirty="0"/>
              <a:t>the nature of value</a:t>
            </a:r>
          </a:p>
          <a:p>
            <a:pPr marL="322331" lvl="1" indent="-296208">
              <a:buFont typeface="Arial" panose="020B0604020202020204" pitchFamily="34" charset="0"/>
              <a:buChar char="•"/>
            </a:pPr>
            <a:r>
              <a:rPr lang="en-US" sz="1700" dirty="0"/>
              <a:t>the nature and scope of the stakeholders involved</a:t>
            </a:r>
          </a:p>
          <a:p>
            <a:pPr marL="322331" lvl="1" indent="-296208">
              <a:buFont typeface="Arial" panose="020B0604020202020204" pitchFamily="34" charset="0"/>
              <a:buChar char="•"/>
            </a:pPr>
            <a:r>
              <a:rPr lang="en-US" sz="1700" dirty="0"/>
              <a:t>how value creation is enabled through services.</a:t>
            </a:r>
            <a:endParaRPr lang="en" sz="170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a:t>
            </a:fld>
            <a:endParaRPr lang="sv-SE" dirty="0"/>
          </a:p>
        </p:txBody>
      </p:sp>
    </p:spTree>
    <p:extLst>
      <p:ext uri="{BB962C8B-B14F-4D97-AF65-F5344CB8AC3E}">
        <p14:creationId xmlns:p14="http://schemas.microsoft.com/office/powerpoint/2010/main" val="40174060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b="1" dirty="0"/>
              <a:t>2.6.1 Digital products and services (continued)</a:t>
            </a:r>
            <a:endParaRPr lang="en-GB" b="1" noProof="0" dirty="0"/>
          </a:p>
          <a:p>
            <a:r>
              <a:rPr lang="en-GB" dirty="0"/>
              <a:t>During a service interaction, the consumer interacts with some of the provider’s resources, and is affected by other ‘invisible’ resources used by the provider that play an indirect role in the service interaction. Similarly, the service provider interacts with some of the service consumer’s resources, and is indirectly affected by the service consumer’s own ‘invisible’ resources. </a:t>
            </a:r>
            <a:endParaRPr lang="en-GB" noProof="0" dirty="0">
              <a:effectLst/>
            </a:endParaRPr>
          </a:p>
          <a:p>
            <a:endParaRPr lang="en-GB" dirty="0"/>
          </a:p>
          <a:p>
            <a:r>
              <a:rPr lang="en-GB" dirty="0"/>
              <a:t>The width of the band of visibility is crucial to the service experience and the effectiveness of the service interaction. If it is too broad, either party may feel confused or distracted by events that have no relevance or bearing to the interaction. If it is too narrow, either party may feel frustrated by a lack of information and influence. </a:t>
            </a:r>
          </a:p>
          <a:p>
            <a:endParaRPr lang="en-GB" dirty="0"/>
          </a:p>
          <a:p>
            <a:pPr defTabSz="473934">
              <a:defRPr/>
            </a:pPr>
            <a:r>
              <a:rPr lang="en-GB" dirty="0"/>
              <a:t>A delicate balance must be struck, and the correct way to handle this varies across different providers and consumers. To handle it effectively, each party should be able to perceive the other’s needs and adjust their approach appropriately. HVIT organizations often use a complex network of their own products and services alongside those provided by partners and suppliers. In such an ecosystem, providers typically have greater visibility of consumer resources than vice versa. </a:t>
            </a:r>
            <a:endParaRPr lang="en-GB" noProof="0" dirty="0"/>
          </a:p>
          <a:p>
            <a:pPr defTabSz="473934">
              <a:defRPr/>
            </a:pPr>
            <a:endParaRPr lang="en-GB" dirty="0"/>
          </a:p>
          <a:p>
            <a:pPr defTabSz="473934">
              <a:defRPr/>
            </a:pPr>
            <a:r>
              <a:rPr lang="en-GB" dirty="0"/>
              <a:t>An example of a service interaction and the band of visibility is shown in Figure 2.10. </a:t>
            </a:r>
            <a:endParaRPr lang="en-GB" noProof="0" dirty="0"/>
          </a:p>
          <a:p>
            <a:endParaRPr lang="en-GB" dirty="0"/>
          </a:p>
          <a:p>
            <a:pPr defTabSz="473934">
              <a:defRPr/>
            </a:pPr>
            <a:r>
              <a:rPr lang="en-GB" dirty="0"/>
              <a:t>More information on the band of visibility can be found in the </a:t>
            </a:r>
            <a:r>
              <a:rPr lang="en-GB" i="1" dirty="0"/>
              <a:t>ITIL</a:t>
            </a:r>
            <a:r>
              <a:rPr lang="sv-SE" i="1" dirty="0"/>
              <a:t>® 4:</a:t>
            </a:r>
            <a:r>
              <a:rPr lang="en-GB" i="1" dirty="0"/>
              <a:t> Drive Stakeholder Value </a:t>
            </a:r>
            <a:r>
              <a:rPr lang="en-GB" dirty="0"/>
              <a:t>publication. </a:t>
            </a:r>
            <a:endParaRPr lang="en-GB" noProof="0" dirty="0"/>
          </a:p>
          <a:p>
            <a:endParaRPr lang="en-GB" noProof="0" dirty="0">
              <a:effectLst/>
            </a:endParaRPr>
          </a:p>
          <a:p>
            <a:endParaRPr lang="sv-SE" dirty="0">
              <a:effectLst/>
            </a:endParaRPr>
          </a:p>
          <a:p>
            <a:endParaRPr lang="sv-SE" dirty="0">
              <a:effectLst/>
            </a:endParaRPr>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80</a:t>
            </a:fld>
            <a:endParaRPr lang="sv-SE" dirty="0"/>
          </a:p>
        </p:txBody>
      </p:sp>
    </p:spTree>
    <p:extLst>
      <p:ext uri="{BB962C8B-B14F-4D97-AF65-F5344CB8AC3E}">
        <p14:creationId xmlns:p14="http://schemas.microsoft.com/office/powerpoint/2010/main" val="42726569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2.6.2 Digital product lifecycles </a:t>
            </a:r>
            <a:endParaRPr lang="en-GB" b="1" noProof="0" dirty="0"/>
          </a:p>
          <a:p>
            <a:r>
              <a:rPr lang="en-GB" dirty="0"/>
              <a:t>Service consumers and service providers have different perspectives on digital products. They each have their own product lifecycles, which overlap during the period of engagement between the consumer and provider. For the service provider, the lifecycle of a product lasts for as long as there are potential customers for that product. For the service consumer, the lifecycle continues for as long as the product is used, and strictly speaking is a product use lifecycle.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81</a:t>
            </a:fld>
            <a:endParaRPr lang="sv-SE" dirty="0"/>
          </a:p>
        </p:txBody>
      </p:sp>
    </p:spTree>
    <p:extLst>
      <p:ext uri="{BB962C8B-B14F-4D97-AF65-F5344CB8AC3E}">
        <p14:creationId xmlns:p14="http://schemas.microsoft.com/office/powerpoint/2010/main" val="29527007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r>
              <a:rPr lang="en-GB" b="1" dirty="0"/>
              <a:t>2.6.2 Digital product lifecycles (continued)</a:t>
            </a:r>
            <a:endParaRPr lang="en-GB" dirty="0"/>
          </a:p>
          <a:p>
            <a:r>
              <a:rPr lang="en-GB" dirty="0"/>
              <a:t>From the perspective of a service consumer, the lifecycle of a digital product starts with the exploration of the market for possible solutions for a particular demand. </a:t>
            </a:r>
          </a:p>
          <a:p>
            <a:r>
              <a:rPr lang="en-GB" dirty="0"/>
              <a:t>These consumers can be characterized in terms of psychographics mapping their shared personality traits, beliefs, values, attitudes, interests, lifestyles, and other factors. The service provider often considers these when designing and offering a product or service. </a:t>
            </a:r>
            <a:endParaRPr lang="en-GB" noProof="0" dirty="0"/>
          </a:p>
          <a:p>
            <a:endParaRPr lang="en-GB" dirty="0"/>
          </a:p>
          <a:p>
            <a:r>
              <a:rPr lang="en-GB" dirty="0"/>
              <a:t>From the perspective of a service provider, the lifecycle of a product begins with the exploration of market opportunities for investment in new products, when they are seeking out potential customers for existing products. </a:t>
            </a:r>
            <a:endParaRPr lang="en-GB" noProof="0" dirty="0"/>
          </a:p>
          <a:p>
            <a:endParaRPr lang="en-GB" dirty="0"/>
          </a:p>
          <a:p>
            <a:r>
              <a:rPr lang="en-GB" dirty="0"/>
              <a:t>At a certain moment, the service consumer and provider will discover one another and engage, sometimes leading to a transaction. </a:t>
            </a:r>
            <a:endParaRPr lang="en-GB" noProof="0" dirty="0"/>
          </a:p>
          <a:p>
            <a:endParaRPr lang="en-GB" dirty="0"/>
          </a:p>
          <a:p>
            <a:r>
              <a:rPr lang="en-GB" dirty="0"/>
              <a:t>Before a service can be provided and consumed, there are onboarding activities, where preparations are made on both sides. Then the provider and consumer begin interacting, using the service to co-create value, until either party announces the end of the engagement. This is followed by offboarding activities and disengagement. There are many valid reasons for the termination of a service relationship, including: </a:t>
            </a:r>
            <a:endParaRPr lang="en-GB" noProof="0" dirty="0"/>
          </a:p>
          <a:p>
            <a:endParaRPr lang="en-GB" dirty="0"/>
          </a:p>
          <a:p>
            <a:r>
              <a:rPr lang="en-GB" dirty="0"/>
              <a:t>  the consumer no longer has a demand for the product </a:t>
            </a:r>
            <a:endParaRPr lang="en-GB" noProof="0" dirty="0">
              <a:effectLst/>
            </a:endParaRPr>
          </a:p>
          <a:p>
            <a:r>
              <a:rPr lang="en-GB" dirty="0"/>
              <a:t>  the consumer is dissatisfied with the provider </a:t>
            </a:r>
            <a:endParaRPr lang="en-GB" noProof="0" dirty="0">
              <a:effectLst/>
            </a:endParaRPr>
          </a:p>
          <a:p>
            <a:r>
              <a:rPr lang="en-GB" dirty="0"/>
              <a:t>  the provider cannot fulfil changed demand </a:t>
            </a:r>
            <a:endParaRPr lang="en-GB" noProof="0" dirty="0">
              <a:effectLst/>
            </a:endParaRPr>
          </a:p>
          <a:p>
            <a:r>
              <a:rPr lang="en-GB" dirty="0"/>
              <a:t>  the provider retires an unprofitable product. </a:t>
            </a:r>
            <a:endParaRPr lang="en-GB" noProof="0" dirty="0">
              <a:effectLst/>
            </a:endParaRPr>
          </a:p>
          <a:p>
            <a:endParaRPr lang="en-GB" dirty="0"/>
          </a:p>
          <a:p>
            <a:r>
              <a:rPr lang="en-GB" dirty="0"/>
              <a:t>Figure 2.11 illustrates how service consumers and providers each have their own digital product lifecycles. The service consumer engages the service provider, possibly as a replacement for a previous service provider. After the period of engagement, the contract is terminated and the service consumer either replaces the service provider with another one, or no longer needs a service provider at all.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82</a:t>
            </a:fld>
            <a:endParaRPr lang="sv-SE" dirty="0"/>
          </a:p>
        </p:txBody>
      </p:sp>
    </p:spTree>
    <p:extLst>
      <p:ext uri="{BB962C8B-B14F-4D97-AF65-F5344CB8AC3E}">
        <p14:creationId xmlns:p14="http://schemas.microsoft.com/office/powerpoint/2010/main" val="9632701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2.6.2 Digital product lifecycles (continued)</a:t>
            </a:r>
            <a:endParaRPr lang="en-GB" dirty="0"/>
          </a:p>
          <a:p>
            <a:r>
              <a:rPr lang="en-GB" dirty="0"/>
              <a:t>Before a service can be provided and consumed, there are onboarding activities, where preparations are made on both sides. Then the provider and consumer begin interacting, using the service to co-create value, until either party announces the end of the engagement. This is followed by offboarding activities and disengagement. There are many valid reasons for the termination of a service relationship, including: </a:t>
            </a:r>
            <a:endParaRPr lang="en-GB" noProof="0" dirty="0"/>
          </a:p>
          <a:p>
            <a:endParaRPr lang="en-GB" dirty="0"/>
          </a:p>
          <a:p>
            <a:r>
              <a:rPr lang="en-GB" dirty="0"/>
              <a:t>  the consumer no longer has a demand for the product </a:t>
            </a:r>
            <a:endParaRPr lang="en-GB" noProof="0" dirty="0">
              <a:effectLst/>
            </a:endParaRPr>
          </a:p>
          <a:p>
            <a:r>
              <a:rPr lang="en-GB" dirty="0"/>
              <a:t>  the consumer is dissatisfied with the provider </a:t>
            </a:r>
            <a:endParaRPr lang="en-GB" noProof="0" dirty="0">
              <a:effectLst/>
            </a:endParaRPr>
          </a:p>
          <a:p>
            <a:r>
              <a:rPr lang="en-GB" dirty="0"/>
              <a:t>  the provider cannot fulfil changed demand </a:t>
            </a:r>
            <a:endParaRPr lang="en-GB" noProof="0" dirty="0">
              <a:effectLst/>
            </a:endParaRPr>
          </a:p>
          <a:p>
            <a:r>
              <a:rPr lang="en-GB" dirty="0"/>
              <a:t>  the provider retires an unprofitable product. </a:t>
            </a:r>
            <a:endParaRPr lang="en-GB" noProof="0" dirty="0">
              <a:effectLst/>
            </a:endParaRPr>
          </a:p>
          <a:p>
            <a:endParaRPr lang="en-GB" dirty="0"/>
          </a:p>
          <a:p>
            <a:r>
              <a:rPr lang="en-GB" dirty="0"/>
              <a:t>Figure 2.11 illustrates how service consumers and providers each have their own digital product lifecycles. The service consumer engages the service provider, possibly as a replacement for a previous service provider. After the period of engagement, the contract is terminated and the service consumer either replaces the service provider with another one, or no longer needs a service provider at all. </a:t>
            </a:r>
            <a:endParaRPr lang="en-GB" noProof="0"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83</a:t>
            </a:fld>
            <a:endParaRPr lang="sv-SE" dirty="0"/>
          </a:p>
        </p:txBody>
      </p:sp>
    </p:spTree>
    <p:extLst>
      <p:ext uri="{BB962C8B-B14F-4D97-AF65-F5344CB8AC3E}">
        <p14:creationId xmlns:p14="http://schemas.microsoft.com/office/powerpoint/2010/main" val="23872106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2.6.2 Digital product lifecycles (continued)</a:t>
            </a:r>
            <a:endParaRPr lang="en-GB" b="1" noProof="0" dirty="0"/>
          </a:p>
          <a:p>
            <a:r>
              <a:rPr lang="en-GB" dirty="0"/>
              <a:t>At a more detailed level, the customer journey comprises seven interactions: </a:t>
            </a:r>
            <a:endParaRPr lang="en-GB" noProof="0" dirty="0"/>
          </a:p>
          <a:p>
            <a:endParaRPr lang="en-GB" dirty="0"/>
          </a:p>
          <a:p>
            <a:r>
              <a:rPr lang="en-GB" dirty="0"/>
              <a:t>  </a:t>
            </a:r>
            <a:r>
              <a:rPr lang="en-GB" b="1" dirty="0"/>
              <a:t>Explore </a:t>
            </a:r>
            <a:r>
              <a:rPr lang="en-GB" dirty="0"/>
              <a:t>Understand markets and stakeholders. </a:t>
            </a:r>
            <a:endParaRPr lang="en-GB" noProof="0" dirty="0">
              <a:effectLst/>
            </a:endParaRPr>
          </a:p>
          <a:p>
            <a:r>
              <a:rPr lang="en-GB" dirty="0"/>
              <a:t>  </a:t>
            </a:r>
            <a:r>
              <a:rPr lang="en-GB" b="1" dirty="0"/>
              <a:t>Engage </a:t>
            </a:r>
            <a:r>
              <a:rPr lang="en-GB" dirty="0"/>
              <a:t>Foster relationships. </a:t>
            </a:r>
            <a:endParaRPr lang="en-GB" noProof="0" dirty="0">
              <a:effectLst/>
            </a:endParaRPr>
          </a:p>
          <a:p>
            <a:r>
              <a:rPr lang="en-GB" dirty="0"/>
              <a:t>  </a:t>
            </a:r>
            <a:r>
              <a:rPr lang="en-GB" b="1" dirty="0"/>
              <a:t>Offer </a:t>
            </a:r>
            <a:r>
              <a:rPr lang="en-GB" dirty="0"/>
              <a:t>Shape demand and service offerings. </a:t>
            </a:r>
            <a:endParaRPr lang="en-GB" noProof="0" dirty="0">
              <a:effectLst/>
            </a:endParaRPr>
          </a:p>
          <a:p>
            <a:r>
              <a:rPr lang="en-GB" dirty="0"/>
              <a:t>  </a:t>
            </a:r>
            <a:r>
              <a:rPr lang="en-GB" b="1" dirty="0"/>
              <a:t>Agree </a:t>
            </a:r>
            <a:r>
              <a:rPr lang="en-GB" dirty="0"/>
              <a:t>Align expectations and agree service. </a:t>
            </a:r>
            <a:endParaRPr lang="en-GB" noProof="0" dirty="0">
              <a:effectLst/>
            </a:endParaRPr>
          </a:p>
          <a:p>
            <a:r>
              <a:rPr lang="en-GB" dirty="0"/>
              <a:t>  </a:t>
            </a:r>
            <a:r>
              <a:rPr lang="en-GB" b="1" dirty="0"/>
              <a:t>Onboard </a:t>
            </a:r>
            <a:r>
              <a:rPr lang="en-GB" dirty="0"/>
              <a:t>Get on board or leave the journey. </a:t>
            </a:r>
            <a:endParaRPr lang="en-GB" noProof="0" dirty="0">
              <a:effectLst/>
            </a:endParaRPr>
          </a:p>
          <a:p>
            <a:r>
              <a:rPr lang="en-GB" dirty="0"/>
              <a:t>  </a:t>
            </a:r>
            <a:r>
              <a:rPr lang="en-GB" b="1" dirty="0"/>
              <a:t>Co-create </a:t>
            </a:r>
            <a:r>
              <a:rPr lang="en-GB" dirty="0"/>
              <a:t>Provide and consume. </a:t>
            </a:r>
            <a:endParaRPr lang="en-GB" noProof="0" dirty="0">
              <a:effectLst/>
            </a:endParaRPr>
          </a:p>
          <a:p>
            <a:r>
              <a:rPr lang="en-GB" dirty="0"/>
              <a:t>  </a:t>
            </a:r>
            <a:r>
              <a:rPr lang="en-GB" b="1" dirty="0"/>
              <a:t>Realize </a:t>
            </a:r>
            <a:r>
              <a:rPr lang="en-GB" dirty="0"/>
              <a:t>Harvest value and improve.</a:t>
            </a:r>
          </a:p>
          <a:p>
            <a:br>
              <a:rPr lang="en-GB" dirty="0"/>
            </a:br>
            <a:r>
              <a:rPr lang="en-GB" dirty="0"/>
              <a:t>A model of the customer journey is shown in Figure 2.12. More information on the customer journey can be found in </a:t>
            </a:r>
            <a:r>
              <a:rPr lang="en-GB" i="1" dirty="0"/>
              <a:t>ITIL</a:t>
            </a:r>
            <a:r>
              <a:rPr lang="sv-SE" i="1" dirty="0"/>
              <a:t>® 4: </a:t>
            </a:r>
            <a:r>
              <a:rPr lang="en-GB" i="1" dirty="0"/>
              <a:t>Drive Stakeholder Value</a:t>
            </a:r>
            <a:r>
              <a:rPr lang="en-GB" dirty="0"/>
              <a:t>.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84</a:t>
            </a:fld>
            <a:endParaRPr lang="sv-SE" dirty="0"/>
          </a:p>
        </p:txBody>
      </p:sp>
    </p:spTree>
    <p:extLst>
      <p:ext uri="{BB962C8B-B14F-4D97-AF65-F5344CB8AC3E}">
        <p14:creationId xmlns:p14="http://schemas.microsoft.com/office/powerpoint/2010/main" val="16498032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2.6.2 Digital product lifecycles (continued)</a:t>
            </a:r>
            <a:endParaRPr lang="en-GB" b="1" noProof="0" dirty="0"/>
          </a:p>
          <a:p>
            <a:r>
              <a:rPr lang="en-GB" dirty="0"/>
              <a:t>When a service provider is replaced, there is a period of transition for both parties, before the new provider’s service can be provided and consumed. The service consumer often requires assistance and assurance in transferring the service from the current service provider to the new one. </a:t>
            </a:r>
            <a:endParaRPr lang="en-GB" noProof="0" dirty="0"/>
          </a:p>
          <a:p>
            <a:r>
              <a:rPr lang="en-GB" dirty="0"/>
              <a:t>When the consumer still has demand for a solution, they are faced with the task of offboarding the unsatisfactory or retired product, in parallel with the onboarding of its replacement. The risk of discontinuity is a serious concern. To reduce this concern, providers sometimes offer to take care of the transition from the current provider to the successor. Figure 2.13 shows the consumer’s perspective of digital product lifecycles. </a:t>
            </a:r>
            <a:endParaRPr lang="en-GB" noProof="0" dirty="0"/>
          </a:p>
          <a:p>
            <a:endParaRPr lang="en-GB" noProof="0" dirty="0"/>
          </a:p>
          <a:p>
            <a:pPr defTabSz="473934">
              <a:defRPr/>
            </a:pPr>
            <a:r>
              <a:rPr lang="en-GB" dirty="0"/>
              <a:t>Figure 2.13 Digital product lifecycles from a consumer’s perspective </a:t>
            </a:r>
            <a:endParaRPr lang="en-GB" noProof="0" dirty="0"/>
          </a:p>
          <a:p>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85</a:t>
            </a:fld>
            <a:endParaRPr lang="sv-SE" dirty="0"/>
          </a:p>
        </p:txBody>
      </p:sp>
    </p:spTree>
    <p:extLst>
      <p:ext uri="{BB962C8B-B14F-4D97-AF65-F5344CB8AC3E}">
        <p14:creationId xmlns:p14="http://schemas.microsoft.com/office/powerpoint/2010/main" val="1749074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2.6.2 Digital product lifecycles (continued)</a:t>
            </a:r>
            <a:endParaRPr lang="en-GB" noProof="0" dirty="0"/>
          </a:p>
          <a:p>
            <a:endParaRPr lang="en-GB" noProof="0" dirty="0"/>
          </a:p>
          <a:p>
            <a:pPr defTabSz="473934">
              <a:defRPr/>
            </a:pPr>
            <a:r>
              <a:rPr lang="en-GB" dirty="0"/>
              <a:t>Table 2.4 Stages of the digital product lifecycle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86</a:t>
            </a:fld>
            <a:endParaRPr lang="sv-SE" dirty="0"/>
          </a:p>
        </p:txBody>
      </p:sp>
    </p:spTree>
    <p:extLst>
      <p:ext uri="{BB962C8B-B14F-4D97-AF65-F5344CB8AC3E}">
        <p14:creationId xmlns:p14="http://schemas.microsoft.com/office/powerpoint/2010/main" val="12674992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2.6.3 The ITIL service value chain </a:t>
            </a:r>
            <a:endParaRPr lang="en-GB" b="1" noProof="0" dirty="0"/>
          </a:p>
          <a:p>
            <a:r>
              <a:rPr lang="en-GB" dirty="0"/>
              <a:t>The activities that are required to deliver products and services are modelled by the organization’s service value chain and practices. The service value chain describes the organization’s archetypal activities (see Figure 2.14). </a:t>
            </a:r>
            <a:endParaRPr lang="en-GB" noProof="0" dirty="0"/>
          </a:p>
          <a:p>
            <a:endParaRPr lang="en-GB" dirty="0"/>
          </a:p>
          <a:p>
            <a:r>
              <a:rPr lang="en-GB" dirty="0"/>
              <a:t>Figure 2.14 The ITIL service value chain </a:t>
            </a:r>
            <a:endParaRPr lang="en-GB" noProof="0" dirty="0"/>
          </a:p>
          <a:p>
            <a:endParaRPr lang="en-GB" dirty="0"/>
          </a:p>
          <a:p>
            <a:r>
              <a:rPr lang="en-GB" dirty="0"/>
              <a:t>The ITIL service value chain is useful for describing, at a fairly high level of abstraction, the types of activities that a service provider executes. It helps people to focus on the goal of each value chain activity, and the inputs and outputs, without getting lost in the details of the lower-level activities in a value stream. </a:t>
            </a:r>
            <a:endParaRPr lang="en-GB" noProof="0" dirty="0"/>
          </a:p>
          <a:p>
            <a:endParaRPr lang="en-GB" dirty="0"/>
          </a:p>
          <a:p>
            <a:r>
              <a:rPr lang="en-GB" dirty="0"/>
              <a:t>The value chain activities are closely interrelated, and can be arranged in any order to explain and discuss a range of different situations.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87</a:t>
            </a:fld>
            <a:endParaRPr lang="sv-SE" dirty="0"/>
          </a:p>
        </p:txBody>
      </p:sp>
    </p:spTree>
    <p:extLst>
      <p:ext uri="{BB962C8B-B14F-4D97-AF65-F5344CB8AC3E}">
        <p14:creationId xmlns:p14="http://schemas.microsoft.com/office/powerpoint/2010/main" val="35430261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2.6.3.1 Value chain activities and DevOps </a:t>
            </a:r>
            <a:endParaRPr lang="en-GB" noProof="0" dirty="0"/>
          </a:p>
          <a:p>
            <a:r>
              <a:rPr lang="en-GB" dirty="0"/>
              <a:t>In HVIT environments, the concept of ‘continuous’ is often used, and is a key characteristic of many HVIT approaches. ‘Continuous’ refers to fast, iterative cycles of activities, enabled by short feedback loops. CI/CD is a well-known example of this, where new software increments flow through part of a value stream without delay, enabled by a high degree of automation. </a:t>
            </a:r>
            <a:endParaRPr lang="en-GB" noProof="0" dirty="0"/>
          </a:p>
          <a:p>
            <a:endParaRPr lang="en-GB" dirty="0"/>
          </a:p>
          <a:p>
            <a:r>
              <a:rPr lang="en-GB" dirty="0"/>
              <a:t>The DevOps community often illustrates this using a figure of eight with a continuous loop of connected application development and IT operations activities, as shown in Figure 2.15. The Dev and Ops activities are enabled by infrastructure and platforms for coding, testing, deployment, production, and so on. </a:t>
            </a:r>
            <a:endParaRPr lang="en-GB" noProof="0" dirty="0"/>
          </a:p>
          <a:p>
            <a:endParaRPr lang="en-GB" noProof="0" dirty="0"/>
          </a:p>
          <a:p>
            <a:r>
              <a:rPr lang="en-GB" dirty="0"/>
              <a:t>Figure 2.15 DevOps activities in a continuous loop </a:t>
            </a:r>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88</a:t>
            </a:fld>
            <a:endParaRPr lang="sv-SE" dirty="0"/>
          </a:p>
        </p:txBody>
      </p:sp>
    </p:spTree>
    <p:extLst>
      <p:ext uri="{BB962C8B-B14F-4D97-AF65-F5344CB8AC3E}">
        <p14:creationId xmlns:p14="http://schemas.microsoft.com/office/powerpoint/2010/main" val="12156008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473934">
              <a:defRPr/>
            </a:pPr>
            <a:r>
              <a:rPr lang="en-GB" b="1" dirty="0"/>
              <a:t>2.6.3.1 Value chain activities and DevOps (continued)</a:t>
            </a:r>
            <a:endParaRPr lang="en-GB" b="1" noProof="0" dirty="0"/>
          </a:p>
          <a:p>
            <a:r>
              <a:rPr lang="en-GB" dirty="0"/>
              <a:t>This loop can be used alongside the ITIL service value chain activities to give a combined DevOps and ITIL perspective. In ITIL terminology, DevOps focuses on developing, deploying, and running concrete service components rather than intangible services. The dominant service components in DevOps are the applications, data, and platforms that, together, form a product for the consumer. </a:t>
            </a:r>
          </a:p>
          <a:p>
            <a:endParaRPr lang="en-GB" noProof="0" dirty="0"/>
          </a:p>
          <a:p>
            <a:r>
              <a:rPr lang="en-GB" dirty="0"/>
              <a:t>The focus of the service value chain is on products and services rather than individual service components. It describes what is needed for the interaction between the service provider’s products and other resources, including the service consumer’s resources. </a:t>
            </a:r>
            <a:endParaRPr lang="en-GB" noProof="0" dirty="0"/>
          </a:p>
          <a:p>
            <a:pPr defTabSz="473934">
              <a:defRPr/>
            </a:pPr>
            <a:r>
              <a:rPr lang="en-GB" dirty="0"/>
              <a:t>Figure 2.16 shows how the DevOps loop and the service value chain activities can be combined. Some service value chain activities (such as design and transition) have been split into two ‘sub-activities’ that are easier to map to parts of the DevOps model. </a:t>
            </a:r>
          </a:p>
          <a:p>
            <a:pPr defTabSz="473934">
              <a:defRPr/>
            </a:pPr>
            <a:endParaRPr lang="en-GB" dirty="0"/>
          </a:p>
          <a:p>
            <a:pPr defTabSz="473934">
              <a:defRPr/>
            </a:pPr>
            <a:r>
              <a:rPr lang="en-GB" dirty="0"/>
              <a:t>Figure 2.16 DevOps and the service value chain</a:t>
            </a:r>
          </a:p>
          <a:p>
            <a:pPr defTabSz="473934">
              <a:defRPr/>
            </a:pPr>
            <a:endParaRPr lang="en-GB" dirty="0"/>
          </a:p>
          <a:p>
            <a:r>
              <a:rPr lang="en-GB" dirty="0"/>
              <a:t>The service value chain activities link to the DevOps model in Figure 2.16 in the following ways: </a:t>
            </a:r>
          </a:p>
          <a:p>
            <a:endParaRPr lang="en-GB" dirty="0"/>
          </a:p>
          <a:p>
            <a:r>
              <a:rPr lang="en-GB" dirty="0"/>
              <a:t>  The design value chain activity runs in parallel with Dev, focusing more on the service than the software product. </a:t>
            </a:r>
            <a:endParaRPr lang="en-GB" dirty="0">
              <a:effectLst/>
            </a:endParaRPr>
          </a:p>
          <a:p>
            <a:r>
              <a:rPr lang="en-GB" dirty="0"/>
              <a:t>  The obtain value chain activity is the interface with external Dev, integrating the developed software product with the other resources that the service comprises. </a:t>
            </a:r>
            <a:endParaRPr lang="en-GB" dirty="0">
              <a:effectLst/>
            </a:endParaRPr>
          </a:p>
          <a:p>
            <a:r>
              <a:rPr lang="en-GB" dirty="0"/>
              <a:t>  The build value chain activity corresponds to internal Dev. </a:t>
            </a:r>
            <a:endParaRPr lang="en-GB" dirty="0">
              <a:effectLst/>
            </a:endParaRPr>
          </a:p>
          <a:p>
            <a:r>
              <a:rPr lang="en-GB" dirty="0"/>
              <a:t>  The transition value chain activity runs in parallel with, and corresponds to, the deployment from Dev to Ops. </a:t>
            </a:r>
            <a:endParaRPr lang="en-GB" dirty="0">
              <a:effectLst/>
            </a:endParaRPr>
          </a:p>
          <a:p>
            <a:r>
              <a:rPr lang="en-GB" dirty="0"/>
              <a:t>  The deliver and support value chain activity corresponds to Ops, and is often more comprehensive than Ops. </a:t>
            </a:r>
            <a:endParaRPr lang="en-GB" dirty="0">
              <a:effectLst/>
            </a:endParaRPr>
          </a:p>
          <a:p>
            <a:r>
              <a:rPr lang="en-GB" dirty="0"/>
              <a:t>  The engage value chain activity runs in parallel with all of the underlying activities. </a:t>
            </a:r>
            <a:endParaRPr lang="en-GB" dirty="0">
              <a:effectLst/>
            </a:endParaRPr>
          </a:p>
          <a:p>
            <a:r>
              <a:rPr lang="en-GB" dirty="0"/>
              <a:t>  The plan value chain activity corresponds to the planning part of Dev. </a:t>
            </a:r>
            <a:endParaRPr lang="en-GB" dirty="0">
              <a:effectLst/>
            </a:endParaRPr>
          </a:p>
          <a:p>
            <a:r>
              <a:rPr lang="en-GB" dirty="0"/>
              <a:t>  The improve value chain activity corresponds to one of the tenets of DevOps: continual experimentation, learning, and improvement across all DevOps activities (often referred to as the ‘Third Way’ of DevOps). </a:t>
            </a:r>
            <a:endParaRPr lang="en-GB" dirty="0">
              <a:effectLst/>
            </a:endParaRPr>
          </a:p>
          <a:p>
            <a:endParaRPr lang="en-GB" dirty="0"/>
          </a:p>
          <a:p>
            <a:pPr defTabSz="473934">
              <a:defRPr/>
            </a:pPr>
            <a:r>
              <a:rPr lang="en-GB" dirty="0"/>
              <a:t>This is an example of how HVIT can be applied to the service value chain, to help bridge the gap between professional disciplines by enabling the discussion of work from different perspectives. To improve collaboration between disciplines, it is important first for each discipline to understand the other’s perspective and to use illustrations that the other discipline is familiar with. Once this has been established, the discussion can move from understanding to being understood. </a:t>
            </a:r>
          </a:p>
          <a:p>
            <a:endParaRPr lang="en-GB" dirty="0">
              <a:effectLst/>
            </a:endParaRP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89</a:t>
            </a:fld>
            <a:endParaRPr lang="sv-SE" dirty="0"/>
          </a:p>
        </p:txBody>
      </p:sp>
    </p:spTree>
    <p:extLst>
      <p:ext uri="{BB962C8B-B14F-4D97-AF65-F5344CB8AC3E}">
        <p14:creationId xmlns:p14="http://schemas.microsoft.com/office/powerpoint/2010/main" val="1837318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a:t>The four dimensions model </a:t>
            </a:r>
            <a:endParaRPr lang="en-GB" b="1" noProof="0" dirty="0"/>
          </a:p>
          <a:p>
            <a:r>
              <a:rPr lang="en-GB" dirty="0"/>
              <a:t>To support a holistic approach to service management, ITIL defines four dimensions that collectively are critical to the effective and efficient facilitation of value for customers and other stakeholders in the form of products and services. </a:t>
            </a:r>
          </a:p>
          <a:p>
            <a:endParaRPr lang="en-GB" dirty="0"/>
          </a:p>
          <a:p>
            <a:r>
              <a:rPr lang="en-GB" dirty="0"/>
              <a:t>The four dimensions are: </a:t>
            </a:r>
          </a:p>
          <a:p>
            <a:pPr marL="177725" indent="-177725">
              <a:buFont typeface="Arial" panose="020B0604020202020204" pitchFamily="34" charset="0"/>
              <a:buChar char="•"/>
            </a:pPr>
            <a:r>
              <a:rPr lang="en-GB" dirty="0"/>
              <a:t>organizations and people</a:t>
            </a:r>
          </a:p>
          <a:p>
            <a:pPr marL="177725" indent="-177725">
              <a:buFont typeface="Arial" panose="020B0604020202020204" pitchFamily="34" charset="0"/>
              <a:buChar char="•"/>
            </a:pPr>
            <a:r>
              <a:rPr lang="en-GB" dirty="0"/>
              <a:t>information and technology </a:t>
            </a:r>
          </a:p>
          <a:p>
            <a:pPr marL="177725" indent="-177725">
              <a:buFont typeface="Arial" panose="020B0604020202020204" pitchFamily="34" charset="0"/>
              <a:buChar char="•"/>
            </a:pPr>
            <a:r>
              <a:rPr lang="en-GB" dirty="0"/>
              <a:t>partners and suppliers</a:t>
            </a:r>
          </a:p>
          <a:p>
            <a:pPr marL="177725" indent="-177725">
              <a:buFont typeface="Arial" panose="020B0604020202020204" pitchFamily="34" charset="0"/>
              <a:buChar char="•"/>
            </a:pPr>
            <a:r>
              <a:rPr lang="en-GB" dirty="0"/>
              <a:t>value streams and processes. </a:t>
            </a:r>
            <a:endParaRPr lang="en-GB" noProof="0" dirty="0"/>
          </a:p>
          <a:p>
            <a:endParaRPr lang="en-GB" dirty="0"/>
          </a:p>
          <a:p>
            <a:r>
              <a:rPr lang="en-GB" dirty="0"/>
              <a:t>The four dimensions represent perspectives which are relevant to the whole Service Value System (SVS), including the entirety of the service value chain and all ITIL practices. The four dimensions are constrained or influenced by several external factors that are often beyond the control of the SVS.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a:t>
            </a:fld>
            <a:endParaRPr lang="sv-SE" dirty="0"/>
          </a:p>
        </p:txBody>
      </p:sp>
    </p:spTree>
    <p:extLst>
      <p:ext uri="{BB962C8B-B14F-4D97-AF65-F5344CB8AC3E}">
        <p14:creationId xmlns:p14="http://schemas.microsoft.com/office/powerpoint/2010/main" val="3398596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2.6.3.2 Service consumer </a:t>
            </a:r>
            <a:endParaRPr lang="en-GB" noProof="0" dirty="0"/>
          </a:p>
          <a:p>
            <a:r>
              <a:rPr lang="en-GB" dirty="0"/>
              <a:t>Another way that HVIT can be applied to the service value chain is in illustrating how closely service providers and service consumers interact. </a:t>
            </a:r>
            <a:endParaRPr lang="en-GB" noProof="0" dirty="0"/>
          </a:p>
          <a:p>
            <a:endParaRPr lang="en-GB" dirty="0"/>
          </a:p>
          <a:p>
            <a:r>
              <a:rPr lang="en-GB" dirty="0"/>
              <a:t>A service consumer regards the high-level interaction with a service provider in terms of acquisition, provision, and use. </a:t>
            </a:r>
            <a:endParaRPr lang="en-GB" noProof="0" dirty="0"/>
          </a:p>
          <a:p>
            <a:endParaRPr lang="en-GB" dirty="0"/>
          </a:p>
          <a:p>
            <a:r>
              <a:rPr lang="en-GB" dirty="0"/>
              <a:t>The consumer translates their demand into requirements, and engages a provider to provide services that they then use to create value. This can be represented as a service value chain from a consumer’s perspective, as shown in Figure 2.17. </a:t>
            </a:r>
          </a:p>
          <a:p>
            <a:endParaRPr lang="en-GB" dirty="0"/>
          </a:p>
          <a:p>
            <a:r>
              <a:rPr lang="en-GB" dirty="0"/>
              <a:t>Figure 2.17 The service consumer’s perspective (D = demand, R = requirements, S = service, V = value) </a:t>
            </a:r>
            <a:endParaRPr lang="en-GB" noProof="0" dirty="0"/>
          </a:p>
          <a:p>
            <a:endParaRPr lang="en-GB" dirty="0"/>
          </a:p>
          <a:p>
            <a:r>
              <a:rPr lang="en-GB" dirty="0"/>
              <a:t>This illustration can be expanded to incorporate the service provider’s perspective in terms of service value chain activities. </a:t>
            </a:r>
            <a:endParaRPr lang="en-GB" noProof="0" dirty="0"/>
          </a:p>
          <a:p>
            <a:endParaRPr lang="en-GB"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90</a:t>
            </a:fld>
            <a:endParaRPr lang="sv-SE" dirty="0"/>
          </a:p>
        </p:txBody>
      </p:sp>
    </p:spTree>
    <p:extLst>
      <p:ext uri="{BB962C8B-B14F-4D97-AF65-F5344CB8AC3E}">
        <p14:creationId xmlns:p14="http://schemas.microsoft.com/office/powerpoint/2010/main" val="15574295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2.6.3.2 Service consumer (continued) </a:t>
            </a:r>
            <a:endParaRPr lang="en-GB" noProof="0" dirty="0"/>
          </a:p>
          <a:p>
            <a:pPr defTabSz="473934">
              <a:defRPr/>
            </a:pPr>
            <a:r>
              <a:rPr lang="en-GB" dirty="0"/>
              <a:t>In Figure 2.18, the six value chain activities of the service provider are illustrated on the vertical axis. This illustration shows initial service design and development in the top half, followed by delivery and support, in parallel with subsequent enhancement, in the bottom half. </a:t>
            </a:r>
          </a:p>
          <a:p>
            <a:endParaRPr lang="en-GB" dirty="0"/>
          </a:p>
          <a:p>
            <a:r>
              <a:rPr lang="en-GB" dirty="0"/>
              <a:t>Figure 2.18 Interacting service value chains </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91</a:t>
            </a:fld>
            <a:endParaRPr lang="sv-SE" dirty="0"/>
          </a:p>
        </p:txBody>
      </p:sp>
    </p:spTree>
    <p:extLst>
      <p:ext uri="{BB962C8B-B14F-4D97-AF65-F5344CB8AC3E}">
        <p14:creationId xmlns:p14="http://schemas.microsoft.com/office/powerpoint/2010/main" val="5875472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73934">
              <a:defRPr/>
            </a:pPr>
            <a:r>
              <a:rPr lang="en-GB" b="1" dirty="0"/>
              <a:t>2.6.3.2 Service consumer (continued) </a:t>
            </a:r>
            <a:endParaRPr lang="en-GB" noProof="0" dirty="0"/>
          </a:p>
          <a:p>
            <a:r>
              <a:rPr lang="en-GB" dirty="0"/>
              <a:t>The primary interfaces between consumer and provider are marked by the consumer’s requirements (R) and the provider’s service (S). The requirements describe what is needed to fulfil demand (D), and value (V) is derived from service. Service design and development and service delivery and support are connected by the product (P) that is deployed into production. </a:t>
            </a:r>
          </a:p>
          <a:p>
            <a:endParaRPr lang="en-GB" dirty="0"/>
          </a:p>
          <a:p>
            <a:r>
              <a:rPr lang="en-GB" dirty="0"/>
              <a:t>This figure can be built upon to show how a value stream flows across the service value chain activities, as shown in Figure 2.19. </a:t>
            </a:r>
          </a:p>
          <a:p>
            <a:endParaRPr lang="en-GB" dirty="0"/>
          </a:p>
          <a:p>
            <a:r>
              <a:rPr lang="en-GB" dirty="0"/>
              <a:t>Figure 2.19 Example value stream referring to service value chain activities </a:t>
            </a:r>
          </a:p>
          <a:p>
            <a:endParaRPr lang="en-GB" dirty="0"/>
          </a:p>
          <a:p>
            <a:r>
              <a:rPr lang="en-GB" dirty="0"/>
              <a:t>As with the linking of the value chain activities and DevOps, this combination of perspectives can be used for explanation and discussion purposes in order to promote better ways of working. This example is not unique to HVIT; but, as receiving fast feedback is critical to HVIT work, the horizontal loops might, for instance, be used to discuss how to get feedback from users as soon as possible. </a:t>
            </a:r>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92</a:t>
            </a:fld>
            <a:endParaRPr lang="sv-SE" dirty="0"/>
          </a:p>
        </p:txBody>
      </p:sp>
    </p:spTree>
    <p:extLst>
      <p:ext uri="{BB962C8B-B14F-4D97-AF65-F5344CB8AC3E}">
        <p14:creationId xmlns:p14="http://schemas.microsoft.com/office/powerpoint/2010/main" val="5816808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2.6.4 Value streams </a:t>
            </a:r>
            <a:endParaRPr lang="en-GB" b="1" noProof="0" dirty="0"/>
          </a:p>
          <a:p>
            <a:r>
              <a:rPr lang="en-GB" dirty="0"/>
              <a:t>A value stream is a series of steps an organization undertakes to create products and services and deliver them to consumers. They are sets of activities that are performed according to guidelines (principles, approaches, techniques, etc.) and within constraints (regulations, policies, budgets, etc.). </a:t>
            </a:r>
            <a:endParaRPr lang="en-GB" noProof="0" dirty="0"/>
          </a:p>
          <a:p>
            <a:endParaRPr lang="en-GB" dirty="0"/>
          </a:p>
          <a:p>
            <a:r>
              <a:rPr lang="en-GB" dirty="0"/>
              <a:t>It is important to recognize that the service value chain and associated practices are models on which actual value streams are based. Value streams can be observed where people and other resources act and co-create value. Service value chains and associated practices cannot be observed, as they are abstract representations that are used to model the value streams. </a:t>
            </a:r>
            <a:endParaRPr lang="en-GB" noProof="0" dirty="0"/>
          </a:p>
          <a:p>
            <a:endParaRPr lang="en-GB" dirty="0"/>
          </a:p>
          <a:p>
            <a:r>
              <a:rPr lang="en-GB" dirty="0"/>
              <a:t>This is depicted in Figure 2.20, in a value stream that is triggered by demand for value, which is co- created using products and services. The value stream consists of steps in which resources are combined resulting in products designed to enable value creation, not only for the service consumer but also for other stakeholders. Activities performed by the resources are guided by various methods adopted by the organization (descriptions of value steams and processes/procedures/work instructions in the practices, descriptions of the activities in the service value chain, and the guiding principles). </a:t>
            </a:r>
            <a:endParaRPr lang="en-GB" noProof="0" dirty="0"/>
          </a:p>
          <a:p>
            <a:endParaRPr lang="en-GB" noProof="0" dirty="0"/>
          </a:p>
          <a:p>
            <a:r>
              <a:rPr lang="en-GB" dirty="0"/>
              <a:t>Figure 2.20 The value stream in context</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93</a:t>
            </a:fld>
            <a:endParaRPr lang="sv-SE" dirty="0"/>
          </a:p>
        </p:txBody>
      </p:sp>
    </p:spTree>
    <p:extLst>
      <p:ext uri="{BB962C8B-B14F-4D97-AF65-F5344CB8AC3E}">
        <p14:creationId xmlns:p14="http://schemas.microsoft.com/office/powerpoint/2010/main" val="26106047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2.6.4 Value streams (continued)</a:t>
            </a:r>
            <a:endParaRPr lang="en-GB" dirty="0"/>
          </a:p>
          <a:p>
            <a:r>
              <a:rPr lang="en-GB" dirty="0"/>
              <a:t>Whereas the service value chain describes the activities that are required to effectively manage products and services, a value stream comprises an actual series of steps to create products and services and deliver them to consumers. As such, value streams can be considered to be where things actually happen: where the ITIL practices are used and value is co-created. There is no set structure for value streams, and they are unique to each organization.</a:t>
            </a:r>
            <a:endParaRPr lang="en-GB" noProof="0"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94</a:t>
            </a:fld>
            <a:endParaRPr lang="sv-SE" dirty="0"/>
          </a:p>
        </p:txBody>
      </p:sp>
    </p:spTree>
    <p:extLst>
      <p:ext uri="{BB962C8B-B14F-4D97-AF65-F5344CB8AC3E}">
        <p14:creationId xmlns:p14="http://schemas.microsoft.com/office/powerpoint/2010/main" val="31176374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GB" b="1" dirty="0"/>
              <a:t>2.6.4 Value streams (continued)</a:t>
            </a:r>
            <a:endParaRPr lang="en-GB" dirty="0"/>
          </a:p>
          <a:p>
            <a:r>
              <a:rPr lang="en-GB" dirty="0"/>
              <a:t>HVIT organizations often are product/service-oriented and have multiple value streams that reflect the diversity of their products and services. Their operating models therefore comprise multiple value streams. </a:t>
            </a:r>
            <a:endParaRPr lang="en-GB" noProof="0" dirty="0"/>
          </a:p>
          <a:p>
            <a:endParaRPr lang="en-GB" dirty="0"/>
          </a:p>
          <a:p>
            <a:r>
              <a:rPr lang="en-GB" dirty="0"/>
              <a:t>The word ‘stream’ indicates the importance of throughput: getting work done quickly and on time. Many factors can slow things down in a value stream, including handovers and overloading, making queue management very important. Throughput will benefit if each task is done by one person or team, although this is rarely the case. It can also be increased by limiting the incoming flow of work to the capacity of the ‘workstation’. From an end-to-end perspective, this means that the workload should be balanced across the whole value stream. </a:t>
            </a:r>
            <a:endParaRPr lang="en-GB" noProof="0" dirty="0"/>
          </a:p>
          <a:p>
            <a:endParaRPr lang="en-GB" dirty="0"/>
          </a:p>
          <a:p>
            <a:r>
              <a:rPr lang="en-GB" dirty="0"/>
              <a:t>It is also important to get feedback as quickly as possible, not only to make any improvements that may be needed, but, crucially in a volatile HVIT environment, also to evaluate whether the way of working or way of thinking needs to be improved. In these dynamic environments, the improvement of daily work is as important as actually doing daily work. </a:t>
            </a:r>
            <a:endParaRPr lang="en-GB" noProof="0" dirty="0"/>
          </a:p>
          <a:p>
            <a:endParaRPr lang="en-GB" dirty="0"/>
          </a:p>
          <a:p>
            <a:r>
              <a:rPr lang="en-GB" dirty="0"/>
              <a:t>In HVIT environments, systems are often complex and therefore unpredictable. This makes it less likely that detailed processes, procedures, and work instructions will be useful, as they often will not be followed. It is also not useful or feasible to predict or dictate the sequence of steps in a value stream, and the activities within those steps, other than at a high level of abstraction. Instead, the sequence of activities and steps will often emerge during, and as a result of, the ‘micro-interactions’ that take place during execution. </a:t>
            </a:r>
          </a:p>
          <a:p>
            <a:endParaRPr lang="en-GB" dirty="0"/>
          </a:p>
          <a:p>
            <a:r>
              <a:rPr lang="en-GB" dirty="0"/>
              <a:t>This means practitioners must be able to observe the expected and unexpected changes that their actions, and those of others, make, and adjust their next actions accordingly. This way of working is exploratory rather than confirmatory, shifting from prediction and control to insight and understanding; from large, occasional changes to small, frequent ones; from detailed planning in advance to constantly experimenting and learning; and from failsafe to safe-to-fail. </a:t>
            </a:r>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95</a:t>
            </a:fld>
            <a:endParaRPr lang="sv-SE" dirty="0"/>
          </a:p>
        </p:txBody>
      </p:sp>
    </p:spTree>
    <p:extLst>
      <p:ext uri="{BB962C8B-B14F-4D97-AF65-F5344CB8AC3E}">
        <p14:creationId xmlns:p14="http://schemas.microsoft.com/office/powerpoint/2010/main" val="37143591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2.6.4 Value streams (continued)</a:t>
            </a:r>
            <a:endParaRPr lang="en-GB" dirty="0"/>
          </a:p>
          <a:p>
            <a:r>
              <a:rPr lang="en-GB" dirty="0"/>
              <a:t>Three key aspects of value streams are governance, execution, and improvement, as shown in Figure 2.21. Governance applies to both execution and improvement, and in turn improvement applies to both execution and governance. In execution, operations are provided with the necessary resources, and operations and resourcing are managed. The value stream is positioned in execution, and is therefore governed and improved </a:t>
            </a:r>
          </a:p>
          <a:p>
            <a:endParaRPr lang="en-GB" dirty="0"/>
          </a:p>
          <a:p>
            <a:r>
              <a:rPr lang="en-GB" dirty="0"/>
              <a:t>Figure 2.21 Value stream positioned with respect to governance, execution, and improvement </a:t>
            </a:r>
          </a:p>
          <a:p>
            <a:endParaRPr lang="en-GB" dirty="0"/>
          </a:p>
          <a:p>
            <a:r>
              <a:rPr lang="en-GB" dirty="0"/>
              <a:t>The value stream that is governed, managed, resourced, and continually improved, together with the resources that guide and enable it, can be regarded as the core of the operating model: it is how an organization co-creates value with its customers and other stakeholders. </a:t>
            </a:r>
          </a:p>
          <a:p>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96</a:t>
            </a:fld>
            <a:endParaRPr lang="sv-SE" dirty="0"/>
          </a:p>
        </p:txBody>
      </p:sp>
    </p:spTree>
    <p:extLst>
      <p:ext uri="{BB962C8B-B14F-4D97-AF65-F5344CB8AC3E}">
        <p14:creationId xmlns:p14="http://schemas.microsoft.com/office/powerpoint/2010/main" val="27244794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r>
              <a:rPr lang="en-GB" b="1" dirty="0"/>
              <a:t>2.6.5 ITIL management practices </a:t>
            </a:r>
            <a:endParaRPr lang="en-GB" b="1" noProof="0" dirty="0"/>
          </a:p>
          <a:p>
            <a:r>
              <a:rPr lang="en-GB" dirty="0"/>
              <a:t>The ITIL management practices describe resources and activities required to fulfil specific purposes, and generally accepted ways to manage those resources and activities. </a:t>
            </a:r>
            <a:endParaRPr lang="en-GB" noProof="0" dirty="0"/>
          </a:p>
          <a:p>
            <a:r>
              <a:rPr lang="en-GB" dirty="0"/>
              <a:t>Organizations provide services, and often goods, that help their customers. This entails the execution of a set of activities, either with or without the direct involvement of the customer. In order to perform these activities, both the organization and the customer have to have certain abilities. These abilities may be exclusive to a particular activity or may be required by multiple activities, such as maintaining an effective relationship with one another during each stage of the engagement. Abilities involve the interaction of a combination of people and various kinds of resources. </a:t>
            </a:r>
            <a:endParaRPr lang="en-GB" noProof="0" dirty="0"/>
          </a:p>
          <a:p>
            <a:endParaRPr lang="en-GB" noProof="0" dirty="0"/>
          </a:p>
          <a:p>
            <a:r>
              <a:rPr lang="en-GB" b="1" noProof="0" dirty="0"/>
              <a:t>ITIL terminology</a:t>
            </a:r>
          </a:p>
          <a:p>
            <a:pPr defTabSz="473934">
              <a:defRPr/>
            </a:pPr>
            <a:r>
              <a:rPr lang="en-GB" dirty="0"/>
              <a:t>The ITIL practices represent an organization’s ability to fulfil a specific purpose. This involves resources of all four dimensions of service management. A practice may be supported by various organizational solutions including dedicated teams and tools. Although these teams and tools may have the same titles as the practices they are part of, they should not be confused with them. </a:t>
            </a:r>
          </a:p>
          <a:p>
            <a:pPr defTabSz="473934">
              <a:defRPr/>
            </a:pPr>
            <a:endParaRPr lang="en-GB" noProof="0" dirty="0"/>
          </a:p>
          <a:p>
            <a:r>
              <a:rPr lang="en-GB" dirty="0"/>
              <a:t>There are 34 ITIL management practices, grouped into three categories: general management, service management, and technical management. </a:t>
            </a:r>
            <a:endParaRPr lang="en-GB" noProof="0" dirty="0"/>
          </a:p>
          <a:p>
            <a:endParaRPr lang="en-GB" dirty="0"/>
          </a:p>
          <a:p>
            <a:r>
              <a:rPr lang="en-GB" dirty="0"/>
              <a:t>  </a:t>
            </a:r>
            <a:r>
              <a:rPr lang="en-GB" b="1" dirty="0"/>
              <a:t>General management </a:t>
            </a:r>
            <a:r>
              <a:rPr lang="en-GB" dirty="0"/>
              <a:t>practices, such as organizational change management, are found in many other business domains, but also apply to service management. </a:t>
            </a:r>
            <a:endParaRPr lang="en-GB" noProof="0" dirty="0">
              <a:effectLst/>
            </a:endParaRPr>
          </a:p>
          <a:p>
            <a:r>
              <a:rPr lang="en-GB" dirty="0"/>
              <a:t>  </a:t>
            </a:r>
            <a:r>
              <a:rPr lang="en-GB" b="1" dirty="0"/>
              <a:t>Service management </a:t>
            </a:r>
            <a:r>
              <a:rPr lang="en-GB" dirty="0"/>
              <a:t>practices are at the core of service management, and are described in detail so that the reader not only understands the practice but also knows how to develop and use the required ability. </a:t>
            </a:r>
            <a:endParaRPr lang="en-GB" noProof="0" dirty="0">
              <a:effectLst/>
            </a:endParaRPr>
          </a:p>
          <a:p>
            <a:endParaRPr lang="en-GB" dirty="0"/>
          </a:p>
          <a:p>
            <a:r>
              <a:rPr lang="en-GB" dirty="0"/>
              <a:t>  </a:t>
            </a:r>
            <a:r>
              <a:rPr lang="en-GB" b="1" dirty="0"/>
              <a:t>Technical management </a:t>
            </a:r>
            <a:r>
              <a:rPr lang="en-GB" dirty="0"/>
              <a:t>practices are closely related to service management practices because they focus on service components: in other words, the technical resources that are part of a service. These technical resources are applications, data, platforms, and infrastructure. </a:t>
            </a:r>
            <a:endParaRPr lang="en-GB" noProof="0" dirty="0">
              <a:effectLst/>
            </a:endParaRPr>
          </a:p>
          <a:p>
            <a:endParaRPr lang="en-GB" dirty="0"/>
          </a:p>
          <a:p>
            <a:r>
              <a:rPr lang="en-GB" dirty="0"/>
              <a:t>A practice in itself is just a collection of resources that makes an organization able to do something. Value only emerges from a practice when it is applied within the context of a value stream. The ITIL practices can be regarded as building blocks for an organization’s value streams. Each practice describes how it could be used in a value stream, but each value stream will apply the practices in its own specific way. Although standardization has its benefits, particularly for efficiency, it is often more effective to tailor the practices to the specific needs of each value stream. </a:t>
            </a:r>
            <a:endParaRPr lang="en-GB" noProof="0" dirty="0">
              <a:effectLst/>
            </a:endParaRPr>
          </a:p>
          <a:p>
            <a:endParaRPr lang="en-GB" dirty="0"/>
          </a:p>
          <a:p>
            <a:r>
              <a:rPr lang="en-GB" dirty="0"/>
              <a:t>Each step of a value stream consists of activities defined and described in management practices; other practices may contribute to the value stream with information, tools, or methods. This is shown in Figure 2.22. </a:t>
            </a:r>
          </a:p>
          <a:p>
            <a:endParaRPr lang="en-GB" noProof="0" dirty="0">
              <a:effectLst/>
            </a:endParaRPr>
          </a:p>
          <a:p>
            <a:pPr defTabSz="473934">
              <a:defRPr/>
            </a:pPr>
            <a:r>
              <a:rPr lang="en-GB" dirty="0"/>
              <a:t>Figure 2.22 Multiple management practices involved in a value stream, depicted in a variation of a Porter value chain </a:t>
            </a:r>
            <a:endParaRPr lang="en-GB" noProof="0" dirty="0"/>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97</a:t>
            </a:fld>
            <a:endParaRPr lang="sv-SE" dirty="0"/>
          </a:p>
        </p:txBody>
      </p:sp>
    </p:spTree>
    <p:extLst>
      <p:ext uri="{BB962C8B-B14F-4D97-AF65-F5344CB8AC3E}">
        <p14:creationId xmlns:p14="http://schemas.microsoft.com/office/powerpoint/2010/main" val="29110050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b="1" dirty="0"/>
              <a:t>2.6.6 </a:t>
            </a:r>
            <a:r>
              <a:rPr lang="en-GB" b="1" dirty="0"/>
              <a:t>The four dimensions of service management </a:t>
            </a:r>
            <a:endParaRPr lang="en-GB" b="1" noProof="0" dirty="0"/>
          </a:p>
          <a:p>
            <a:r>
              <a:rPr lang="en-GB" dirty="0"/>
              <a:t>Services and service management require active and passive resources, which could be anything an organization has acquired or developed to carry out relevant activities. An organization’s employees, partners and suppliers are active (operant) resources, or actors. They interact with other actors, and with passive (operand) resources and products. </a:t>
            </a:r>
            <a:endParaRPr lang="en-GB" noProof="0" dirty="0"/>
          </a:p>
          <a:p>
            <a:endParaRPr lang="en-GB" dirty="0"/>
          </a:p>
          <a:p>
            <a:r>
              <a:rPr lang="en-GB" dirty="0"/>
              <a:t>Examples of organizational resources include: </a:t>
            </a:r>
            <a:endParaRPr lang="en-GB" noProof="0" dirty="0"/>
          </a:p>
          <a:p>
            <a:endParaRPr lang="en-GB" noProof="0" dirty="0"/>
          </a:p>
          <a:p>
            <a:r>
              <a:rPr lang="en-GB" dirty="0"/>
              <a:t>  organizations (including finances and physical resources such as buildings) and people </a:t>
            </a:r>
            <a:endParaRPr lang="en-GB" noProof="0" dirty="0">
              <a:effectLst/>
            </a:endParaRPr>
          </a:p>
          <a:p>
            <a:r>
              <a:rPr lang="en-GB" dirty="0"/>
              <a:t>  information and technology </a:t>
            </a:r>
            <a:endParaRPr lang="en-GB" noProof="0" dirty="0">
              <a:effectLst/>
            </a:endParaRPr>
          </a:p>
          <a:p>
            <a:r>
              <a:rPr lang="en-GB" dirty="0"/>
              <a:t>  partners and suppliers. </a:t>
            </a:r>
            <a:endParaRPr lang="en-GB" noProof="0" dirty="0">
              <a:effectLst/>
            </a:endParaRPr>
          </a:p>
          <a:p>
            <a:endParaRPr lang="en-GB" dirty="0"/>
          </a:p>
          <a:p>
            <a:r>
              <a:rPr lang="en-GB" dirty="0"/>
              <a:t>These are three of the four dimensions of service management that are a key component of the ITIL framework. The four dimensions are influenced by the PESTLE variety of external factors: political, economic, social, technological, legal, and environmental, as shown in Figure 2.23. </a:t>
            </a:r>
            <a:endParaRPr lang="en-GB" noProof="0" dirty="0">
              <a:effectLst/>
            </a:endParaRPr>
          </a:p>
          <a:p>
            <a:endParaRPr lang="en-GB" noProof="0" dirty="0"/>
          </a:p>
          <a:p>
            <a:r>
              <a:rPr lang="en-GB" dirty="0"/>
              <a:t>Figure 2.23 The four dimensions of service management including the six PESTLE factors </a:t>
            </a:r>
          </a:p>
          <a:p>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98</a:t>
            </a:fld>
            <a:endParaRPr lang="sv-SE" dirty="0"/>
          </a:p>
        </p:txBody>
      </p:sp>
    </p:spTree>
    <p:extLst>
      <p:ext uri="{BB962C8B-B14F-4D97-AF65-F5344CB8AC3E}">
        <p14:creationId xmlns:p14="http://schemas.microsoft.com/office/powerpoint/2010/main" val="5400771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1" dirty="0"/>
              <a:t>2.6.6 The four dimensions of service management (continued)</a:t>
            </a:r>
            <a:endParaRPr lang="en-GB" b="1" noProof="0" dirty="0"/>
          </a:p>
          <a:p>
            <a:r>
              <a:rPr lang="en-GB" dirty="0"/>
              <a:t>The four dimensions of service management identify the kinds of resources that are used in a value stream. Three of the four dimensions (organizations and people, information and technology, and partners and suppliers) are concrete resources that are used operationally during the execution of the value stream steps. The value streams and processes dimension represents abstract resources that are used as input for the design of value streams. This is shown in Figure 2.20. </a:t>
            </a:r>
            <a:endParaRPr lang="en-GB" noProof="0" dirty="0"/>
          </a:p>
          <a:p>
            <a:endParaRPr lang="en-GB" dirty="0"/>
          </a:p>
          <a:p>
            <a:r>
              <a:rPr lang="en-GB" dirty="0"/>
              <a:t>Examples of the application of each dimension to HVIT are described in the following sections. </a:t>
            </a:r>
            <a:endParaRPr lang="en-GB" noProof="0" dirty="0"/>
          </a:p>
          <a:p>
            <a:endParaRPr lang="sv-SE" dirty="0"/>
          </a:p>
        </p:txBody>
      </p:sp>
      <p:sp>
        <p:nvSpPr>
          <p:cNvPr id="4" name="Platshållare för bildnummer 3"/>
          <p:cNvSpPr>
            <a:spLocks noGrp="1"/>
          </p:cNvSpPr>
          <p:nvPr>
            <p:ph type="sldNum" sz="quarter" idx="5"/>
          </p:nvPr>
        </p:nvSpPr>
        <p:spPr/>
        <p:txBody>
          <a:bodyPr/>
          <a:lstStyle/>
          <a:p>
            <a:pPr>
              <a:defRPr/>
            </a:pPr>
            <a:fld id="{CD3EB765-F58D-064F-BEDA-3F004F198AC9}" type="slidenum">
              <a:rPr lang="sv-SE" smtClean="0"/>
              <a:pPr>
                <a:defRPr/>
              </a:pPr>
              <a:t>99</a:t>
            </a:fld>
            <a:endParaRPr lang="sv-SE" dirty="0"/>
          </a:p>
        </p:txBody>
      </p:sp>
    </p:spTree>
    <p:extLst>
      <p:ext uri="{BB962C8B-B14F-4D97-AF65-F5344CB8AC3E}">
        <p14:creationId xmlns:p14="http://schemas.microsoft.com/office/powerpoint/2010/main" val="384033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page">
    <p:spTree>
      <p:nvGrpSpPr>
        <p:cNvPr id="1" name=""/>
        <p:cNvGrpSpPr/>
        <p:nvPr/>
      </p:nvGrpSpPr>
      <p:grpSpPr>
        <a:xfrm>
          <a:off x="0" y="0"/>
          <a:ext cx="0" cy="0"/>
          <a:chOff x="0" y="0"/>
          <a:chExt cx="0" cy="0"/>
        </a:xfrm>
      </p:grpSpPr>
      <p:sp>
        <p:nvSpPr>
          <p:cNvPr id="9" name="Rectangle 8"/>
          <p:cNvSpPr/>
          <p:nvPr userDrawn="1"/>
        </p:nvSpPr>
        <p:spPr>
          <a:xfrm>
            <a:off x="-11834" y="858718"/>
            <a:ext cx="9155834" cy="2327564"/>
          </a:xfrm>
          <a:prstGeom prst="rect">
            <a:avLst/>
          </a:prstGeom>
          <a:solidFill>
            <a:schemeClr val="accent1"/>
          </a:soli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0070C0"/>
              </a:solidFill>
              <a:latin typeface="Arial" panose="020B0604020202020204" pitchFamily="34" charset="0"/>
              <a:cs typeface="Arial" panose="020B0604020202020204" pitchFamily="34" charset="0"/>
            </a:endParaRPr>
          </a:p>
        </p:txBody>
      </p:sp>
      <p:sp>
        <p:nvSpPr>
          <p:cNvPr id="2" name="Rubrik 1"/>
          <p:cNvSpPr>
            <a:spLocks noGrp="1"/>
          </p:cNvSpPr>
          <p:nvPr>
            <p:ph type="ctrTitle" hasCustomPrompt="1"/>
          </p:nvPr>
        </p:nvSpPr>
        <p:spPr>
          <a:xfrm>
            <a:off x="685800" y="1479848"/>
            <a:ext cx="7772400" cy="1102519"/>
          </a:xfrm>
        </p:spPr>
        <p:txBody>
          <a:bodyPr/>
          <a:lstStyle>
            <a:lvl1pPr algn="ctr">
              <a:defRPr sz="4400" baseline="0">
                <a:solidFill>
                  <a:schemeClr val="bg1"/>
                </a:solidFill>
              </a:defRPr>
            </a:lvl1pPr>
          </a:lstStyle>
          <a:p>
            <a:r>
              <a:rPr lang="sv-SE" dirty="0" err="1"/>
              <a:t>Click</a:t>
            </a:r>
            <a:r>
              <a:rPr lang="sv-SE" dirty="0"/>
              <a:t> to </a:t>
            </a:r>
            <a:r>
              <a:rPr lang="sv-SE" dirty="0" err="1"/>
              <a:t>add</a:t>
            </a:r>
            <a:r>
              <a:rPr lang="sv-SE" dirty="0"/>
              <a:t> a </a:t>
            </a:r>
            <a:r>
              <a:rPr lang="sv-SE" dirty="0" err="1"/>
              <a:t>welcome</a:t>
            </a:r>
            <a:r>
              <a:rPr lang="sv-SE" dirty="0"/>
              <a:t> text</a:t>
            </a:r>
          </a:p>
        </p:txBody>
      </p:sp>
    </p:spTree>
    <p:extLst>
      <p:ext uri="{BB962C8B-B14F-4D97-AF65-F5344CB8AC3E}">
        <p14:creationId xmlns:p14="http://schemas.microsoft.com/office/powerpoint/2010/main" val="13125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 header No fla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of chapter woman">
    <p:spTree>
      <p:nvGrpSpPr>
        <p:cNvPr id="1" name=""/>
        <p:cNvGrpSpPr/>
        <p:nvPr/>
      </p:nvGrpSpPr>
      <p:grpSpPr>
        <a:xfrm>
          <a:off x="0" y="0"/>
          <a:ext cx="0" cy="0"/>
          <a:chOff x="0" y="0"/>
          <a:chExt cx="0" cy="0"/>
        </a:xfrm>
      </p:grpSpPr>
      <p:sp>
        <p:nvSpPr>
          <p:cNvPr id="6" name="Rectangle 5"/>
          <p:cNvSpPr/>
          <p:nvPr userDrawn="1"/>
        </p:nvSpPr>
        <p:spPr>
          <a:xfrm>
            <a:off x="2365605" y="629727"/>
            <a:ext cx="5032722" cy="379887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pic>
        <p:nvPicPr>
          <p:cNvPr id="7" name="Bildobjekt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3099" y="886455"/>
            <a:ext cx="1995490" cy="4257045"/>
          </a:xfrm>
          <a:prstGeom prst="rect">
            <a:avLst/>
          </a:prstGeom>
        </p:spPr>
      </p:pic>
      <p:sp>
        <p:nvSpPr>
          <p:cNvPr id="9" name="Text Placeholder 8"/>
          <p:cNvSpPr>
            <a:spLocks noGrp="1"/>
          </p:cNvSpPr>
          <p:nvPr>
            <p:ph type="body" sz="quarter" idx="10" hasCustomPrompt="1"/>
          </p:nvPr>
        </p:nvSpPr>
        <p:spPr>
          <a:xfrm>
            <a:off x="2616335" y="1344623"/>
            <a:ext cx="4564062" cy="1913965"/>
          </a:xfrm>
        </p:spPr>
        <p:txBody>
          <a:bodyPr/>
          <a:lstStyle>
            <a:lvl1pPr marL="285750" indent="-285750">
              <a:buFont typeface="Wingdings" charset="2"/>
              <a:buChar char="ü"/>
              <a:defRPr sz="1400">
                <a:ln>
                  <a:noFill/>
                </a:ln>
                <a:solidFill>
                  <a:schemeClr val="tx1"/>
                </a:solidFill>
              </a:defRPr>
            </a:lvl1pPr>
            <a:lvl2pPr marL="293687" indent="-285750">
              <a:buFont typeface="Wingdings" charset="2"/>
              <a:buChar char="ü"/>
              <a:tabLst/>
              <a:defRPr sz="1400" baseline="0">
                <a:ln>
                  <a:noFill/>
                </a:ln>
                <a:solidFill>
                  <a:schemeClr val="tx1"/>
                </a:solidFill>
              </a:defRPr>
            </a:lvl2pPr>
            <a:lvl3pPr marL="333375" indent="-285750">
              <a:buFont typeface="Wingdings" charset="2"/>
              <a:buChar char="ü"/>
              <a:tabLst/>
              <a:defRPr sz="1400">
                <a:solidFill>
                  <a:schemeClr val="bg1"/>
                </a:solidFill>
              </a:defRPr>
            </a:lvl3pPr>
          </a:lstStyle>
          <a:p>
            <a:pPr lvl="0"/>
            <a:r>
              <a:rPr lang="en-US" dirty="0"/>
              <a:t>Subject 1</a:t>
            </a:r>
          </a:p>
          <a:p>
            <a:pPr lvl="0"/>
            <a:r>
              <a:rPr lang="en-US" dirty="0"/>
              <a:t>Subject 2</a:t>
            </a:r>
          </a:p>
          <a:p>
            <a:pPr lvl="0"/>
            <a:r>
              <a:rPr lang="en-US" dirty="0"/>
              <a:t>Subject 3</a:t>
            </a:r>
          </a:p>
          <a:p>
            <a:pPr lvl="0"/>
            <a:r>
              <a:rPr lang="en-US" dirty="0"/>
              <a:t>Subject </a:t>
            </a:r>
            <a:r>
              <a:rPr lang="en-US" dirty="0" err="1"/>
              <a:t>nn</a:t>
            </a:r>
            <a:endParaRPr lang="en-US" dirty="0"/>
          </a:p>
        </p:txBody>
      </p:sp>
      <p:sp>
        <p:nvSpPr>
          <p:cNvPr id="2" name="TextBox 1"/>
          <p:cNvSpPr txBox="1"/>
          <p:nvPr userDrawn="1"/>
        </p:nvSpPr>
        <p:spPr>
          <a:xfrm>
            <a:off x="2616335" y="798022"/>
            <a:ext cx="4564061" cy="369332"/>
          </a:xfrm>
          <a:prstGeom prst="rect">
            <a:avLst/>
          </a:prstGeom>
          <a:noFill/>
        </p:spPr>
        <p:txBody>
          <a:bodyPr wrap="square" rtlCol="0">
            <a:spAutoFit/>
          </a:bodyPr>
          <a:lstStyle/>
          <a:p>
            <a:pPr algn="ctr"/>
            <a:r>
              <a:rPr lang="en-US" dirty="0">
                <a:solidFill>
                  <a:schemeClr val="tx1"/>
                </a:solidFill>
              </a:rPr>
              <a:t>We have just talked about:</a:t>
            </a:r>
          </a:p>
        </p:txBody>
      </p:sp>
      <p:sp>
        <p:nvSpPr>
          <p:cNvPr id="8" name="Rectangle 7"/>
          <p:cNvSpPr/>
          <p:nvPr userDrawn="1"/>
        </p:nvSpPr>
        <p:spPr>
          <a:xfrm>
            <a:off x="7509453" y="206375"/>
            <a:ext cx="1468291" cy="732963"/>
          </a:xfrm>
          <a:prstGeom prst="rect">
            <a:avLst/>
          </a:prstGeom>
          <a:gradFill flip="none" rotWithShape="1">
            <a:gsLst>
              <a:gs pos="0">
                <a:srgbClr val="E44E3C">
                  <a:shade val="30000"/>
                  <a:satMod val="115000"/>
                </a:srgbClr>
              </a:gs>
              <a:gs pos="50000">
                <a:srgbClr val="E44E3C">
                  <a:shade val="67500"/>
                  <a:satMod val="115000"/>
                </a:srgbClr>
              </a:gs>
              <a:gs pos="100000">
                <a:srgbClr val="E44E3C">
                  <a:shade val="100000"/>
                  <a:satMod val="115000"/>
                </a:srgbClr>
              </a:gs>
            </a:gsLst>
            <a:lin ang="2700000" scaled="1"/>
            <a:tileRect/>
          </a:gra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10" name="Content Placeholder 8"/>
          <p:cNvSpPr>
            <a:spLocks noGrp="1"/>
          </p:cNvSpPr>
          <p:nvPr>
            <p:ph sz="quarter" idx="11" hasCustomPrompt="1"/>
          </p:nvPr>
        </p:nvSpPr>
        <p:spPr>
          <a:xfrm>
            <a:off x="7509453" y="299258"/>
            <a:ext cx="1468291" cy="581891"/>
          </a:xfrm>
        </p:spPr>
        <p:txBody>
          <a:bodyPr/>
          <a:lstStyle>
            <a:lvl1pPr marL="0" indent="0">
              <a:buNone/>
              <a:defRPr sz="900" baseline="0">
                <a:solidFill>
                  <a:schemeClr val="bg1"/>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Chapter</a:t>
            </a:r>
          </a:p>
          <a:p>
            <a:pPr lvl="0"/>
            <a:r>
              <a:rPr lang="en-US" dirty="0"/>
              <a:t>- Subject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of chapter man">
    <p:spTree>
      <p:nvGrpSpPr>
        <p:cNvPr id="1" name=""/>
        <p:cNvGrpSpPr/>
        <p:nvPr/>
      </p:nvGrpSpPr>
      <p:grpSpPr>
        <a:xfrm>
          <a:off x="0" y="0"/>
          <a:ext cx="0" cy="0"/>
          <a:chOff x="0" y="0"/>
          <a:chExt cx="0" cy="0"/>
        </a:xfrm>
      </p:grpSpPr>
      <p:sp>
        <p:nvSpPr>
          <p:cNvPr id="10" name="TextBox 9"/>
          <p:cNvSpPr txBox="1"/>
          <p:nvPr userDrawn="1"/>
        </p:nvSpPr>
        <p:spPr>
          <a:xfrm>
            <a:off x="3882044" y="798022"/>
            <a:ext cx="2094807" cy="369332"/>
          </a:xfrm>
          <a:prstGeom prst="rect">
            <a:avLst/>
          </a:prstGeom>
          <a:noFill/>
        </p:spPr>
        <p:txBody>
          <a:bodyPr wrap="square" rtlCol="0">
            <a:spAutoFit/>
          </a:bodyPr>
          <a:lstStyle/>
          <a:p>
            <a:r>
              <a:rPr lang="en-US" dirty="0">
                <a:solidFill>
                  <a:schemeClr val="bg1"/>
                </a:solidFill>
              </a:rPr>
              <a:t>Course schedule</a:t>
            </a:r>
          </a:p>
        </p:txBody>
      </p:sp>
      <p:sp>
        <p:nvSpPr>
          <p:cNvPr id="9" name="Rectangle 8"/>
          <p:cNvSpPr/>
          <p:nvPr userDrawn="1"/>
        </p:nvSpPr>
        <p:spPr>
          <a:xfrm>
            <a:off x="2365605" y="629727"/>
            <a:ext cx="5032722" cy="379887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11" name="Text Placeholder 8"/>
          <p:cNvSpPr>
            <a:spLocks noGrp="1"/>
          </p:cNvSpPr>
          <p:nvPr>
            <p:ph type="body" sz="quarter" idx="10" hasCustomPrompt="1"/>
          </p:nvPr>
        </p:nvSpPr>
        <p:spPr>
          <a:xfrm>
            <a:off x="2616335" y="1344623"/>
            <a:ext cx="4564062" cy="1913965"/>
          </a:xfrm>
        </p:spPr>
        <p:txBody>
          <a:bodyPr/>
          <a:lstStyle>
            <a:lvl1pPr marL="285750" indent="-285750">
              <a:buFont typeface="Wingdings" charset="2"/>
              <a:buChar char="ü"/>
              <a:defRPr sz="1400">
                <a:ln>
                  <a:noFill/>
                </a:ln>
                <a:solidFill>
                  <a:schemeClr val="tx1"/>
                </a:solidFill>
              </a:defRPr>
            </a:lvl1pPr>
            <a:lvl2pPr marL="293687" indent="-285750">
              <a:buFont typeface="Wingdings" charset="2"/>
              <a:buChar char="ü"/>
              <a:tabLst/>
              <a:defRPr sz="1400" baseline="0">
                <a:ln>
                  <a:noFill/>
                </a:ln>
                <a:solidFill>
                  <a:schemeClr val="tx1"/>
                </a:solidFill>
              </a:defRPr>
            </a:lvl2pPr>
            <a:lvl3pPr marL="333375" indent="-285750">
              <a:buFont typeface="Wingdings" charset="2"/>
              <a:buChar char="ü"/>
              <a:tabLst/>
              <a:defRPr sz="1400">
                <a:solidFill>
                  <a:schemeClr val="bg1"/>
                </a:solidFill>
              </a:defRPr>
            </a:lvl3pPr>
          </a:lstStyle>
          <a:p>
            <a:pPr lvl="0"/>
            <a:r>
              <a:rPr lang="en-US" dirty="0"/>
              <a:t>Subject 1</a:t>
            </a:r>
          </a:p>
          <a:p>
            <a:pPr lvl="0"/>
            <a:r>
              <a:rPr lang="en-US" dirty="0"/>
              <a:t>Subject 2</a:t>
            </a:r>
          </a:p>
          <a:p>
            <a:pPr lvl="0"/>
            <a:r>
              <a:rPr lang="en-US" dirty="0"/>
              <a:t>Subject 3</a:t>
            </a:r>
          </a:p>
          <a:p>
            <a:pPr lvl="0"/>
            <a:r>
              <a:rPr lang="en-US" dirty="0"/>
              <a:t>Subject </a:t>
            </a:r>
            <a:r>
              <a:rPr lang="en-US" dirty="0" err="1"/>
              <a:t>nn</a:t>
            </a:r>
            <a:endParaRPr lang="en-US" dirty="0"/>
          </a:p>
        </p:txBody>
      </p:sp>
      <p:sp>
        <p:nvSpPr>
          <p:cNvPr id="12" name="TextBox 11"/>
          <p:cNvSpPr txBox="1"/>
          <p:nvPr userDrawn="1"/>
        </p:nvSpPr>
        <p:spPr>
          <a:xfrm>
            <a:off x="2616335" y="798022"/>
            <a:ext cx="4564061" cy="369332"/>
          </a:xfrm>
          <a:prstGeom prst="rect">
            <a:avLst/>
          </a:prstGeom>
          <a:noFill/>
        </p:spPr>
        <p:txBody>
          <a:bodyPr wrap="square" rtlCol="0">
            <a:spAutoFit/>
          </a:bodyPr>
          <a:lstStyle/>
          <a:p>
            <a:pPr algn="ctr"/>
            <a:r>
              <a:rPr lang="en-US" dirty="0">
                <a:solidFill>
                  <a:schemeClr val="tx1"/>
                </a:solidFill>
              </a:rPr>
              <a:t>We have just talked about:</a:t>
            </a:r>
          </a:p>
        </p:txBody>
      </p:sp>
      <p:pic>
        <p:nvPicPr>
          <p:cNvPr id="6" name="Bildobjekt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0329" y="889462"/>
            <a:ext cx="2053398" cy="4106795"/>
          </a:xfrm>
          <a:prstGeom prst="rect">
            <a:avLst/>
          </a:prstGeom>
        </p:spPr>
      </p:pic>
      <p:sp>
        <p:nvSpPr>
          <p:cNvPr id="13" name="Rectangle 12"/>
          <p:cNvSpPr/>
          <p:nvPr userDrawn="1"/>
        </p:nvSpPr>
        <p:spPr>
          <a:xfrm>
            <a:off x="7509453" y="206375"/>
            <a:ext cx="1468291" cy="732963"/>
          </a:xfrm>
          <a:prstGeom prst="rect">
            <a:avLst/>
          </a:prstGeom>
          <a:gradFill flip="none" rotWithShape="1">
            <a:gsLst>
              <a:gs pos="0">
                <a:srgbClr val="E44E3C">
                  <a:shade val="30000"/>
                  <a:satMod val="115000"/>
                </a:srgbClr>
              </a:gs>
              <a:gs pos="50000">
                <a:srgbClr val="E44E3C">
                  <a:shade val="67500"/>
                  <a:satMod val="115000"/>
                </a:srgbClr>
              </a:gs>
              <a:gs pos="100000">
                <a:srgbClr val="E44E3C">
                  <a:shade val="100000"/>
                  <a:satMod val="115000"/>
                </a:srgbClr>
              </a:gs>
            </a:gsLst>
            <a:lin ang="2700000" scaled="1"/>
            <a:tileRect/>
          </a:gra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14" name="Content Placeholder 8"/>
          <p:cNvSpPr>
            <a:spLocks noGrp="1"/>
          </p:cNvSpPr>
          <p:nvPr>
            <p:ph sz="quarter" idx="11" hasCustomPrompt="1"/>
          </p:nvPr>
        </p:nvSpPr>
        <p:spPr>
          <a:xfrm>
            <a:off x="7509453" y="299258"/>
            <a:ext cx="1468291" cy="581891"/>
          </a:xfrm>
        </p:spPr>
        <p:txBody>
          <a:bodyPr/>
          <a:lstStyle>
            <a:lvl1pPr marL="0" indent="0">
              <a:buNone/>
              <a:defRPr sz="900" baseline="0">
                <a:solidFill>
                  <a:schemeClr val="bg1"/>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Chapter</a:t>
            </a:r>
          </a:p>
          <a:p>
            <a:pPr lvl="0"/>
            <a:r>
              <a:rPr lang="en-US" dirty="0"/>
              <a:t>- Subject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Bildobjekt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67781" y="1285129"/>
            <a:ext cx="5756744" cy="3238169"/>
          </a:xfrm>
          <a:prstGeom prst="rect">
            <a:avLst/>
          </a:prstGeom>
        </p:spPr>
      </p:pic>
      <p:sp>
        <p:nvSpPr>
          <p:cNvPr id="5" name="TextBox 4"/>
          <p:cNvSpPr txBox="1"/>
          <p:nvPr userDrawn="1"/>
        </p:nvSpPr>
        <p:spPr>
          <a:xfrm>
            <a:off x="457199" y="205978"/>
            <a:ext cx="7659189" cy="857251"/>
          </a:xfrm>
          <a:prstGeom prst="rect">
            <a:avLst/>
          </a:prstGeom>
          <a:noFill/>
        </p:spPr>
        <p:txBody>
          <a:bodyPr wrap="square" rtlCol="0" anchor="ctr">
            <a:noAutofit/>
          </a:bodyPr>
          <a:lstStyle/>
          <a:p>
            <a:r>
              <a:rPr lang="en-US" sz="3600" dirty="0">
                <a:solidFill>
                  <a:srgbClr val="E44E3C"/>
                </a:solidFill>
              </a:rPr>
              <a:t>What</a:t>
            </a:r>
            <a:r>
              <a:rPr lang="en-US" sz="3600" baseline="0" dirty="0">
                <a:solidFill>
                  <a:srgbClr val="E44E3C"/>
                </a:solidFill>
              </a:rPr>
              <a:t> questions do you have?</a:t>
            </a:r>
            <a:endParaRPr lang="en-US" sz="3600" dirty="0">
              <a:solidFill>
                <a:srgbClr val="E44E3C"/>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edule woman">
    <p:spTree>
      <p:nvGrpSpPr>
        <p:cNvPr id="1" name=""/>
        <p:cNvGrpSpPr/>
        <p:nvPr/>
      </p:nvGrpSpPr>
      <p:grpSpPr>
        <a:xfrm>
          <a:off x="0" y="0"/>
          <a:ext cx="0" cy="0"/>
          <a:chOff x="0" y="0"/>
          <a:chExt cx="0" cy="0"/>
        </a:xfrm>
      </p:grpSpPr>
      <p:sp>
        <p:nvSpPr>
          <p:cNvPr id="6" name="Rectangle 5"/>
          <p:cNvSpPr/>
          <p:nvPr userDrawn="1"/>
        </p:nvSpPr>
        <p:spPr>
          <a:xfrm>
            <a:off x="2365605" y="629727"/>
            <a:ext cx="5032722" cy="3798877"/>
          </a:xfrm>
          <a:prstGeom prst="rect">
            <a:avLst/>
          </a:prstGeom>
          <a:solidFill>
            <a:schemeClr val="accent1"/>
          </a:soli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pic>
        <p:nvPicPr>
          <p:cNvPr id="7" name="Bildobjekt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3099" y="886455"/>
            <a:ext cx="1995490" cy="4257045"/>
          </a:xfrm>
          <a:prstGeom prst="rect">
            <a:avLst/>
          </a:prstGeom>
        </p:spPr>
      </p:pic>
      <p:sp>
        <p:nvSpPr>
          <p:cNvPr id="2" name="TextBox 1"/>
          <p:cNvSpPr txBox="1"/>
          <p:nvPr userDrawn="1"/>
        </p:nvSpPr>
        <p:spPr>
          <a:xfrm>
            <a:off x="3882044" y="798022"/>
            <a:ext cx="2094807" cy="369332"/>
          </a:xfrm>
          <a:prstGeom prst="rect">
            <a:avLst/>
          </a:prstGeom>
          <a:noFill/>
        </p:spPr>
        <p:txBody>
          <a:bodyPr wrap="square" rtlCol="0">
            <a:spAutoFit/>
          </a:bodyPr>
          <a:lstStyle/>
          <a:p>
            <a:r>
              <a:rPr lang="en-US" b="1" i="0" dirty="0">
                <a:solidFill>
                  <a:schemeClr val="bg1"/>
                </a:solidFill>
              </a:rPr>
              <a:t>Course schedule</a:t>
            </a:r>
          </a:p>
        </p:txBody>
      </p:sp>
      <p:sp>
        <p:nvSpPr>
          <p:cNvPr id="4" name="Text Placeholder 3"/>
          <p:cNvSpPr>
            <a:spLocks noGrp="1"/>
          </p:cNvSpPr>
          <p:nvPr>
            <p:ph type="body" sz="quarter" idx="10"/>
          </p:nvPr>
        </p:nvSpPr>
        <p:spPr>
          <a:xfrm>
            <a:off x="2609850" y="1166813"/>
            <a:ext cx="4538663" cy="31718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
Nivå två
Nivå tre
Nivå fyra
Nivå fem</a:t>
            </a:r>
            <a:endParaRPr lang="en-US"/>
          </a:p>
        </p:txBody>
      </p:sp>
    </p:spTree>
    <p:extLst>
      <p:ext uri="{BB962C8B-B14F-4D97-AF65-F5344CB8AC3E}">
        <p14:creationId xmlns:p14="http://schemas.microsoft.com/office/powerpoint/2010/main" val="2037500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hedule man">
    <p:spTree>
      <p:nvGrpSpPr>
        <p:cNvPr id="1" name=""/>
        <p:cNvGrpSpPr/>
        <p:nvPr/>
      </p:nvGrpSpPr>
      <p:grpSpPr>
        <a:xfrm>
          <a:off x="0" y="0"/>
          <a:ext cx="0" cy="0"/>
          <a:chOff x="0" y="0"/>
          <a:chExt cx="0" cy="0"/>
        </a:xfrm>
      </p:grpSpPr>
      <p:sp>
        <p:nvSpPr>
          <p:cNvPr id="7" name="Rectangle 6"/>
          <p:cNvSpPr/>
          <p:nvPr userDrawn="1"/>
        </p:nvSpPr>
        <p:spPr>
          <a:xfrm>
            <a:off x="2365605" y="629727"/>
            <a:ext cx="5032722" cy="3798877"/>
          </a:xfrm>
          <a:prstGeom prst="rect">
            <a:avLst/>
          </a:prstGeom>
          <a:solidFill>
            <a:schemeClr val="accent1"/>
          </a:soli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10" name="TextBox 9"/>
          <p:cNvSpPr txBox="1"/>
          <p:nvPr userDrawn="1"/>
        </p:nvSpPr>
        <p:spPr>
          <a:xfrm>
            <a:off x="3882044" y="798022"/>
            <a:ext cx="2094807" cy="369332"/>
          </a:xfrm>
          <a:prstGeom prst="rect">
            <a:avLst/>
          </a:prstGeom>
          <a:noFill/>
        </p:spPr>
        <p:txBody>
          <a:bodyPr wrap="square" rtlCol="0">
            <a:spAutoFit/>
          </a:bodyPr>
          <a:lstStyle/>
          <a:p>
            <a:r>
              <a:rPr lang="en-US" b="1" dirty="0">
                <a:solidFill>
                  <a:schemeClr val="bg1"/>
                </a:solidFill>
              </a:rPr>
              <a:t>Course schedule</a:t>
            </a:r>
          </a:p>
        </p:txBody>
      </p:sp>
      <p:pic>
        <p:nvPicPr>
          <p:cNvPr id="6" name="Bildobjekt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0329" y="889462"/>
            <a:ext cx="2053398" cy="4106795"/>
          </a:xfrm>
          <a:prstGeom prst="rect">
            <a:avLst/>
          </a:prstGeom>
        </p:spPr>
      </p:pic>
      <p:sp>
        <p:nvSpPr>
          <p:cNvPr id="9" name="Text Placeholder 3"/>
          <p:cNvSpPr>
            <a:spLocks noGrp="1"/>
          </p:cNvSpPr>
          <p:nvPr>
            <p:ph type="body" sz="quarter" idx="10"/>
          </p:nvPr>
        </p:nvSpPr>
        <p:spPr>
          <a:xfrm>
            <a:off x="2609850" y="1166813"/>
            <a:ext cx="4538663" cy="31718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
Nivå två
Nivå tre
Nivå fyra
Nivå fem</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Header only with flag">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CA1EDE66-A679-5A4F-81EC-44FEF5DFEADB}"/>
              </a:ext>
            </a:extLst>
          </p:cNvPr>
          <p:cNvSpPr/>
          <p:nvPr userDrawn="1"/>
        </p:nvSpPr>
        <p:spPr>
          <a:xfrm>
            <a:off x="-11834" y="0"/>
            <a:ext cx="9155834" cy="1063229"/>
          </a:xfrm>
          <a:prstGeom prst="rect">
            <a:avLst/>
          </a:prstGeom>
          <a:solidFill>
            <a:schemeClr val="accent1"/>
          </a:soli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200" noProof="0" dirty="0">
              <a:solidFill>
                <a:srgbClr val="E44E3C"/>
              </a:solidFill>
              <a:latin typeface="Arial" panose="020B0604020202020204" pitchFamily="34" charset="0"/>
              <a:cs typeface="Arial" panose="020B0604020202020204" pitchFamily="34" charset="0"/>
            </a:endParaRPr>
          </a:p>
        </p:txBody>
      </p:sp>
      <p:sp>
        <p:nvSpPr>
          <p:cNvPr id="2" name="Rubrik 1"/>
          <p:cNvSpPr>
            <a:spLocks noGrp="1"/>
          </p:cNvSpPr>
          <p:nvPr>
            <p:ph type="title" hasCustomPrompt="1"/>
          </p:nvPr>
        </p:nvSpPr>
        <p:spPr>
          <a:xfrm>
            <a:off x="457199" y="106167"/>
            <a:ext cx="8229601" cy="857250"/>
          </a:xfrm>
        </p:spPr>
        <p:txBody>
          <a:bodyPr/>
          <a:lstStyle>
            <a:lvl1pPr>
              <a:defRPr>
                <a:solidFill>
                  <a:schemeClr val="bg1"/>
                </a:solidFill>
              </a:defRPr>
            </a:lvl1pPr>
          </a:lstStyle>
          <a:p>
            <a:r>
              <a:rPr lang="en-GB" noProof="0" dirty="0"/>
              <a:t>Click to add Header</a:t>
            </a:r>
          </a:p>
        </p:txBody>
      </p:sp>
    </p:spTree>
    <p:extLst>
      <p:ext uri="{BB962C8B-B14F-4D97-AF65-F5344CB8AC3E}">
        <p14:creationId xmlns:p14="http://schemas.microsoft.com/office/powerpoint/2010/main" val="36301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8E18BC-8531-B341-BD02-1CC35DC6A3A0}"/>
              </a:ext>
            </a:extLst>
          </p:cNvPr>
          <p:cNvSpPr>
            <a:spLocks noGrp="1"/>
          </p:cNvSpPr>
          <p:nvPr>
            <p:ph type="ctrTitle"/>
          </p:nvPr>
        </p:nvSpPr>
        <p:spPr>
          <a:xfrm>
            <a:off x="1143000" y="841375"/>
            <a:ext cx="6858000" cy="17907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CF0B135-1659-DB47-BBA0-6ECA62A312DB}"/>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5B96CA8-364C-394E-A598-55621E305F54}"/>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5" name="Platshållare för sidfot 4">
            <a:extLst>
              <a:ext uri="{FF2B5EF4-FFF2-40B4-BE49-F238E27FC236}">
                <a16:creationId xmlns:a16="http://schemas.microsoft.com/office/drawing/2014/main" id="{409AC38B-CD68-C949-93E4-601547DA6ABA}"/>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F17D6499-F445-AC47-8890-A3DF976B005D}"/>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2525164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B5E9CE-7B97-1D42-A69A-50C9DBFC8DE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B09D71-20D5-1C4B-BA9D-C7DF4CDF5B3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F58E722-DCBF-BF4A-85D9-8CA7060F4274}"/>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5" name="Platshållare för sidfot 4">
            <a:extLst>
              <a:ext uri="{FF2B5EF4-FFF2-40B4-BE49-F238E27FC236}">
                <a16:creationId xmlns:a16="http://schemas.microsoft.com/office/drawing/2014/main" id="{37171A6C-F498-614D-94F2-11CD355C26F6}"/>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DE4F1B4D-7A92-9B4C-84D9-C8F09B8ED58A}"/>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439946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93988B-E4BF-A64D-A0E0-8D6A4FE2F08A}"/>
              </a:ext>
            </a:extLst>
          </p:cNvPr>
          <p:cNvSpPr>
            <a:spLocks noGrp="1"/>
          </p:cNvSpPr>
          <p:nvPr>
            <p:ph type="title"/>
          </p:nvPr>
        </p:nvSpPr>
        <p:spPr>
          <a:xfrm>
            <a:off x="623888" y="1282700"/>
            <a:ext cx="7886700" cy="2139950"/>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C668E8EC-D147-5143-9F47-FB1AD336135A}"/>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7A12151-1432-7342-B652-626D77E21B8B}"/>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5" name="Platshållare för sidfot 4">
            <a:extLst>
              <a:ext uri="{FF2B5EF4-FFF2-40B4-BE49-F238E27FC236}">
                <a16:creationId xmlns:a16="http://schemas.microsoft.com/office/drawing/2014/main" id="{EE82BE41-3DEB-DC46-A592-6A9650530B3B}"/>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7B632F33-7BD8-5E45-8A64-FCAB4108DA99}"/>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213450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7" name="Rectangle 6"/>
          <p:cNvSpPr/>
          <p:nvPr userDrawn="1"/>
        </p:nvSpPr>
        <p:spPr>
          <a:xfrm>
            <a:off x="-11834" y="0"/>
            <a:ext cx="4908030" cy="4647156"/>
          </a:xfrm>
          <a:prstGeom prst="rect">
            <a:avLst/>
          </a:prstGeom>
          <a:solidFill>
            <a:schemeClr val="accent1"/>
          </a:soli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2" name="Rubrik 1"/>
          <p:cNvSpPr>
            <a:spLocks noGrp="1"/>
          </p:cNvSpPr>
          <p:nvPr>
            <p:ph type="title" hasCustomPrompt="1"/>
          </p:nvPr>
        </p:nvSpPr>
        <p:spPr>
          <a:xfrm>
            <a:off x="481242" y="1596807"/>
            <a:ext cx="3991003" cy="1021556"/>
          </a:xfrm>
        </p:spPr>
        <p:txBody>
          <a:bodyPr anchor="t">
            <a:noAutofit/>
          </a:bodyPr>
          <a:lstStyle>
            <a:lvl1pPr algn="l">
              <a:defRPr sz="3200" b="0" cap="all">
                <a:solidFill>
                  <a:schemeClr val="bg1"/>
                </a:solidFill>
              </a:defRPr>
            </a:lvl1pPr>
          </a:lstStyle>
          <a:p>
            <a:r>
              <a:rPr lang="sv-SE" dirty="0" err="1"/>
              <a:t>Click</a:t>
            </a:r>
            <a:r>
              <a:rPr lang="sv-SE" dirty="0"/>
              <a:t> to </a:t>
            </a:r>
            <a:r>
              <a:rPr lang="sv-SE" dirty="0" err="1"/>
              <a:t>add</a:t>
            </a:r>
            <a:r>
              <a:rPr lang="sv-SE" dirty="0"/>
              <a:t> a SUB </a:t>
            </a:r>
            <a:r>
              <a:rPr lang="sv-SE" dirty="0" err="1"/>
              <a:t>header</a:t>
            </a:r>
            <a:endParaRPr lang="sv-SE" dirty="0"/>
          </a:p>
        </p:txBody>
      </p:sp>
      <p:sp>
        <p:nvSpPr>
          <p:cNvPr id="3" name="Platshållare för text 2"/>
          <p:cNvSpPr>
            <a:spLocks noGrp="1"/>
          </p:cNvSpPr>
          <p:nvPr>
            <p:ph type="body" idx="1" hasCustomPrompt="1"/>
          </p:nvPr>
        </p:nvSpPr>
        <p:spPr>
          <a:xfrm>
            <a:off x="481243" y="2968010"/>
            <a:ext cx="3991002" cy="1141524"/>
          </a:xfrm>
        </p:spPr>
        <p:txBody>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err="1"/>
              <a:t>Click</a:t>
            </a:r>
            <a:r>
              <a:rPr lang="sv-SE" dirty="0"/>
              <a:t> to </a:t>
            </a:r>
            <a:r>
              <a:rPr lang="sv-SE" dirty="0" err="1"/>
              <a:t>add</a:t>
            </a:r>
            <a:r>
              <a:rPr lang="sv-SE" dirty="0"/>
              <a:t> text </a:t>
            </a:r>
          </a:p>
        </p:txBody>
      </p:sp>
      <p:sp>
        <p:nvSpPr>
          <p:cNvPr id="6" name="Picture Placeholder 5"/>
          <p:cNvSpPr>
            <a:spLocks noGrp="1"/>
          </p:cNvSpPr>
          <p:nvPr>
            <p:ph type="pic" sz="quarter" idx="10" hasCustomPrompt="1"/>
          </p:nvPr>
        </p:nvSpPr>
        <p:spPr>
          <a:xfrm>
            <a:off x="5062451" y="540327"/>
            <a:ext cx="3923607" cy="3569207"/>
          </a:xfrm>
        </p:spPr>
        <p:txBody>
          <a:bodyPr/>
          <a:lstStyle>
            <a:lvl1pPr marL="0" indent="0">
              <a:buNone/>
              <a:defRPr baseline="0"/>
            </a:lvl1pPr>
          </a:lstStyle>
          <a:p>
            <a:r>
              <a:rPr lang="en-US" dirty="0"/>
              <a:t>Click to add picture</a:t>
            </a:r>
          </a:p>
        </p:txBody>
      </p:sp>
    </p:spTree>
    <p:extLst>
      <p:ext uri="{BB962C8B-B14F-4D97-AF65-F5344CB8AC3E}">
        <p14:creationId xmlns:p14="http://schemas.microsoft.com/office/powerpoint/2010/main" val="128461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31D5F8-0549-EA42-869F-6A13892D488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306B423-D823-A941-9291-4E392BAA55A3}"/>
              </a:ext>
            </a:extLst>
          </p:cNvPr>
          <p:cNvSpPr>
            <a:spLocks noGrp="1"/>
          </p:cNvSpPr>
          <p:nvPr>
            <p:ph sz="half" idx="1"/>
          </p:nvPr>
        </p:nvSpPr>
        <p:spPr>
          <a:xfrm>
            <a:off x="628650" y="1370013"/>
            <a:ext cx="3867150" cy="32623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F45D9601-6749-EB4E-A5C1-577053BA2053}"/>
              </a:ext>
            </a:extLst>
          </p:cNvPr>
          <p:cNvSpPr>
            <a:spLocks noGrp="1"/>
          </p:cNvSpPr>
          <p:nvPr>
            <p:ph sz="half" idx="2"/>
          </p:nvPr>
        </p:nvSpPr>
        <p:spPr>
          <a:xfrm>
            <a:off x="4648200" y="1370013"/>
            <a:ext cx="3867150" cy="32623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D6C5585-703B-8B49-AC2B-9F0BD38A704E}"/>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6" name="Platshållare för sidfot 5">
            <a:extLst>
              <a:ext uri="{FF2B5EF4-FFF2-40B4-BE49-F238E27FC236}">
                <a16:creationId xmlns:a16="http://schemas.microsoft.com/office/drawing/2014/main" id="{15C5C9AE-6CA9-AB4D-B781-FE5658D56848}"/>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C88DD9FE-F91B-3841-8AC8-95C6FBACDD84}"/>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2258587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00517-63CA-9247-AC71-D055F084E9F1}"/>
              </a:ext>
            </a:extLst>
          </p:cNvPr>
          <p:cNvSpPr>
            <a:spLocks noGrp="1"/>
          </p:cNvSpPr>
          <p:nvPr>
            <p:ph type="title"/>
          </p:nvPr>
        </p:nvSpPr>
        <p:spPr>
          <a:xfrm>
            <a:off x="630238" y="274638"/>
            <a:ext cx="7886700" cy="993775"/>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4565A39-D3B3-664D-B764-49BD9D92098D}"/>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2533A7D2-A959-F043-AD70-10DB9D200333}"/>
              </a:ext>
            </a:extLst>
          </p:cNvPr>
          <p:cNvSpPr>
            <a:spLocks noGrp="1"/>
          </p:cNvSpPr>
          <p:nvPr>
            <p:ph sz="half" idx="2"/>
          </p:nvPr>
        </p:nvSpPr>
        <p:spPr>
          <a:xfrm>
            <a:off x="630238" y="1879600"/>
            <a:ext cx="3868737" cy="27622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DABDEA9-4D05-354B-8501-05EB8FD940F7}"/>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66C4557-24EC-6C48-B295-86816422B69E}"/>
              </a:ext>
            </a:extLst>
          </p:cNvPr>
          <p:cNvSpPr>
            <a:spLocks noGrp="1"/>
          </p:cNvSpPr>
          <p:nvPr>
            <p:ph sz="quarter" idx="4"/>
          </p:nvPr>
        </p:nvSpPr>
        <p:spPr>
          <a:xfrm>
            <a:off x="4629150" y="1879600"/>
            <a:ext cx="3887788" cy="27622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A27B5C2-45E7-7747-9E74-C18BE9B87577}"/>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8" name="Platshållare för sidfot 7">
            <a:extLst>
              <a:ext uri="{FF2B5EF4-FFF2-40B4-BE49-F238E27FC236}">
                <a16:creationId xmlns:a16="http://schemas.microsoft.com/office/drawing/2014/main" id="{9E549F78-4DC8-9A47-95C7-71713113D870}"/>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D2203589-3849-BA48-ACEB-6B819B47B28F}"/>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2940573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C245F0-BEA6-814B-82B4-F6898BF6E3D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82EB920-D245-6C4A-950C-CE643908609B}"/>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4" name="Platshållare för sidfot 3">
            <a:extLst>
              <a:ext uri="{FF2B5EF4-FFF2-40B4-BE49-F238E27FC236}">
                <a16:creationId xmlns:a16="http://schemas.microsoft.com/office/drawing/2014/main" id="{8EA4370A-A8F4-FB46-9B64-27C8B17582CA}"/>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90FE6800-77E4-304B-AAE6-DD0B7D53CB46}"/>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288136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AA5BF96-91E3-6A4D-9DB4-9EF4498A94A6}"/>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3" name="Platshållare för sidfot 2">
            <a:extLst>
              <a:ext uri="{FF2B5EF4-FFF2-40B4-BE49-F238E27FC236}">
                <a16:creationId xmlns:a16="http://schemas.microsoft.com/office/drawing/2014/main" id="{2AFDD974-1BD6-9744-9C1C-95ED6606DB28}"/>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D7936B2B-A3D0-344D-926B-91E0F9B104EB}"/>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974016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3AD6A3-D289-694E-9CEC-B376371C392F}"/>
              </a:ext>
            </a:extLst>
          </p:cNvPr>
          <p:cNvSpPr>
            <a:spLocks noGrp="1"/>
          </p:cNvSpPr>
          <p:nvPr>
            <p:ph type="title"/>
          </p:nvPr>
        </p:nvSpPr>
        <p:spPr>
          <a:xfrm>
            <a:off x="630238" y="342900"/>
            <a:ext cx="2949575" cy="120015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756508F-150B-7740-A100-6EE90A569CC0}"/>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3A9A25D-A11D-6844-B737-71452291A60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7FC651C-392B-994F-A862-9FA6812C4AE1}"/>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6" name="Platshållare för sidfot 5">
            <a:extLst>
              <a:ext uri="{FF2B5EF4-FFF2-40B4-BE49-F238E27FC236}">
                <a16:creationId xmlns:a16="http://schemas.microsoft.com/office/drawing/2014/main" id="{B4E2EF7F-98D5-0A4D-8CA9-E95A6EB9CB47}"/>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D1674070-5DF7-C84B-AD82-DAC77427CD88}"/>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3796182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566169-6924-9843-8EBB-506051860054}"/>
              </a:ext>
            </a:extLst>
          </p:cNvPr>
          <p:cNvSpPr>
            <a:spLocks noGrp="1"/>
          </p:cNvSpPr>
          <p:nvPr>
            <p:ph type="title"/>
          </p:nvPr>
        </p:nvSpPr>
        <p:spPr>
          <a:xfrm>
            <a:off x="630238" y="342900"/>
            <a:ext cx="2949575" cy="120015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4B8C45CE-2D96-6449-B1D0-637DDB7C6E6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5053BCDA-088C-A246-BA9D-7AF2AF8E21F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446A4CD-83C6-9B4B-A429-74D81FB5AFA3}"/>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6" name="Platshållare för sidfot 5">
            <a:extLst>
              <a:ext uri="{FF2B5EF4-FFF2-40B4-BE49-F238E27FC236}">
                <a16:creationId xmlns:a16="http://schemas.microsoft.com/office/drawing/2014/main" id="{CB5E552B-18D3-644B-9FDB-500B9A58C07E}"/>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BA2AD4EA-4B9A-D14D-8C62-F23E2D2C0103}"/>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4273160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A8EAC2-68D8-784B-95A8-7E29EA25494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33B4FE4-70CA-C947-9F2C-D43948B301D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0F1ACE6-D4F3-6945-8A54-9A4D149E9630}"/>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5" name="Platshållare för sidfot 4">
            <a:extLst>
              <a:ext uri="{FF2B5EF4-FFF2-40B4-BE49-F238E27FC236}">
                <a16:creationId xmlns:a16="http://schemas.microsoft.com/office/drawing/2014/main" id="{C67C842E-5BA6-994C-9A2B-AC468FD49BF7}"/>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B0FB9D60-F827-9E44-9ED2-42373376EA05}"/>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1547502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E9A6B70-A7D5-A040-994E-D02D33877C76}"/>
              </a:ext>
            </a:extLst>
          </p:cNvPr>
          <p:cNvSpPr>
            <a:spLocks noGrp="1"/>
          </p:cNvSpPr>
          <p:nvPr>
            <p:ph type="title" orient="vert"/>
          </p:nvPr>
        </p:nvSpPr>
        <p:spPr>
          <a:xfrm>
            <a:off x="6543675" y="274638"/>
            <a:ext cx="1971675" cy="4357687"/>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AEBC0B8-99C5-944D-8485-46CA542F6A16}"/>
              </a:ext>
            </a:extLst>
          </p:cNvPr>
          <p:cNvSpPr>
            <a:spLocks noGrp="1"/>
          </p:cNvSpPr>
          <p:nvPr>
            <p:ph type="body" orient="vert" idx="1"/>
          </p:nvPr>
        </p:nvSpPr>
        <p:spPr>
          <a:xfrm>
            <a:off x="628650" y="274638"/>
            <a:ext cx="5762625" cy="4357687"/>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BCD046B-A04D-CD48-AE28-2EBE29813B70}"/>
              </a:ext>
            </a:extLst>
          </p:cNvPr>
          <p:cNvSpPr>
            <a:spLocks noGrp="1"/>
          </p:cNvSpPr>
          <p:nvPr>
            <p:ph type="dt" sz="half" idx="10"/>
          </p:nvPr>
        </p:nvSpPr>
        <p:spPr/>
        <p:txBody>
          <a:bodyPr/>
          <a:lstStyle/>
          <a:p>
            <a:fld id="{C8D0B598-C0BB-2244-A2AE-162F4D542B78}" type="datetimeFigureOut">
              <a:rPr lang="sv-SE" smtClean="0"/>
              <a:t>2020-10-26</a:t>
            </a:fld>
            <a:endParaRPr lang="sv-SE" dirty="0"/>
          </a:p>
        </p:txBody>
      </p:sp>
      <p:sp>
        <p:nvSpPr>
          <p:cNvPr id="5" name="Platshållare för sidfot 4">
            <a:extLst>
              <a:ext uri="{FF2B5EF4-FFF2-40B4-BE49-F238E27FC236}">
                <a16:creationId xmlns:a16="http://schemas.microsoft.com/office/drawing/2014/main" id="{DCD88B54-F987-BF41-85AC-37F624A46609}"/>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94B41F09-A1C2-CE44-A731-BE7F791557C5}"/>
              </a:ext>
            </a:extLst>
          </p:cNvPr>
          <p:cNvSpPr>
            <a:spLocks noGrp="1"/>
          </p:cNvSpPr>
          <p:nvPr>
            <p:ph type="sldNum" sz="quarter" idx="12"/>
          </p:nvPr>
        </p:nvSpPr>
        <p:spPr/>
        <p:txBody>
          <a:bodyPr/>
          <a:lstStyle/>
          <a:p>
            <a:fld id="{B8316D19-88F1-4C41-942E-CE2293F04AE4}" type="slidenum">
              <a:rPr lang="sv-SE" smtClean="0"/>
              <a:t>‹nr.›</a:t>
            </a:fld>
            <a:endParaRPr lang="sv-SE" dirty="0"/>
          </a:p>
        </p:txBody>
      </p:sp>
    </p:spTree>
    <p:extLst>
      <p:ext uri="{BB962C8B-B14F-4D97-AF65-F5344CB8AC3E}">
        <p14:creationId xmlns:p14="http://schemas.microsoft.com/office/powerpoint/2010/main" val="243279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mall för rubrikformat</a:t>
            </a:r>
            <a:endParaRPr lang="en-US" dirty="0"/>
          </a:p>
        </p:txBody>
      </p:sp>
      <p:pic>
        <p:nvPicPr>
          <p:cNvPr id="4" name="Bildobjekt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sp>
        <p:nvSpPr>
          <p:cNvPr id="6" name="Platshållare för text 5"/>
          <p:cNvSpPr>
            <a:spLocks noGrp="1"/>
          </p:cNvSpPr>
          <p:nvPr>
            <p:ph type="body" sz="quarter" idx="11"/>
          </p:nvPr>
        </p:nvSpPr>
        <p:spPr>
          <a:xfrm>
            <a:off x="3479800" y="1255713"/>
            <a:ext cx="2889250" cy="1874837"/>
          </a:xfrm>
        </p:spPr>
        <p:txBody>
          <a:bodyPr/>
          <a:lstStyle>
            <a:lvl1pPr marL="342900" indent="-342900">
              <a:buFont typeface="Wingdings" charset="2"/>
              <a:buChar char="ü"/>
              <a:defRPr sz="1400"/>
            </a:lvl1pPr>
            <a:lvl2pPr marL="742950" indent="-285750">
              <a:buFont typeface="Wingdings" charset="2"/>
              <a:buChar char="ü"/>
              <a:defRPr sz="1400"/>
            </a:lvl2pPr>
            <a:lvl3pPr marL="1143000" indent="-228600">
              <a:buFont typeface="Wingdings" charset="2"/>
              <a:buChar char="ü"/>
              <a:defRPr sz="1400"/>
            </a:lvl3pPr>
            <a:lvl4pPr marL="1600200" indent="-228600">
              <a:buFont typeface="Wingdings" charset="2"/>
              <a:buChar char="ü"/>
              <a:defRPr sz="1400"/>
            </a:lvl4pPr>
            <a:lvl5pPr marL="2057400" indent="-228600">
              <a:buFont typeface="Wingdings" charset="2"/>
              <a:buChar char="ü"/>
              <a:defRPr sz="1400"/>
            </a:lvl5pPr>
          </a:lstStyle>
          <a:p>
            <a:pPr lvl="0"/>
            <a:r>
              <a:rPr lang="sv-SE"/>
              <a:t>Redigera format för bakgrundstext
Nivå två
Nivå tre
Nivå fyra
Nivå fem</a:t>
            </a:r>
            <a:endParaRPr lang="en-US"/>
          </a:p>
        </p:txBody>
      </p:sp>
    </p:spTree>
    <p:extLst>
      <p:ext uri="{BB962C8B-B14F-4D97-AF65-F5344CB8AC3E}">
        <p14:creationId xmlns:p14="http://schemas.microsoft.com/office/powerpoint/2010/main" val="518141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e column">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7509453" y="206375"/>
            <a:ext cx="1468291" cy="732963"/>
          </a:xfrm>
          <a:prstGeom prst="rect">
            <a:avLst/>
          </a:prstGeom>
          <a:gradFill flip="none" rotWithShape="1">
            <a:gsLst>
              <a:gs pos="0">
                <a:srgbClr val="E44E3C">
                  <a:shade val="30000"/>
                  <a:satMod val="115000"/>
                </a:srgbClr>
              </a:gs>
              <a:gs pos="50000">
                <a:srgbClr val="E44E3C">
                  <a:shade val="67500"/>
                  <a:satMod val="115000"/>
                </a:srgbClr>
              </a:gs>
              <a:gs pos="100000">
                <a:srgbClr val="E44E3C">
                  <a:shade val="100000"/>
                  <a:satMod val="115000"/>
                </a:srgbClr>
              </a:gs>
            </a:gsLst>
            <a:lin ang="2700000" scaled="1"/>
            <a:tileRect/>
          </a:gra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2" name="Rubrik 1"/>
          <p:cNvSpPr>
            <a:spLocks noGrp="1"/>
          </p:cNvSpPr>
          <p:nvPr>
            <p:ph type="title" hasCustomPrompt="1"/>
          </p:nvPr>
        </p:nvSpPr>
        <p:spPr>
          <a:xfrm>
            <a:off x="457200" y="206375"/>
            <a:ext cx="6974378" cy="857250"/>
          </a:xfrm>
        </p:spPr>
        <p:txBody>
          <a:bodyPr/>
          <a:lstStyle>
            <a:lvl1pPr>
              <a:defRPr b="0" i="0" baseline="0">
                <a:latin typeface="Calibri Light" panose="020F0302020204030204" pitchFamily="34" charset="0"/>
                <a:cs typeface="Calibri Light" panose="020F0302020204030204" pitchFamily="34" charset="0"/>
              </a:defRPr>
            </a:lvl1pPr>
          </a:lstStyle>
          <a:p>
            <a:r>
              <a:rPr lang="en-GB" noProof="0" dirty="0"/>
              <a:t>Click to add a Header</a:t>
            </a:r>
          </a:p>
        </p:txBody>
      </p:sp>
      <p:sp>
        <p:nvSpPr>
          <p:cNvPr id="3" name="Platshållare för innehåll 2"/>
          <p:cNvSpPr>
            <a:spLocks noGrp="1"/>
          </p:cNvSpPr>
          <p:nvPr>
            <p:ph idx="1" hasCustomPrompt="1"/>
          </p:nvPr>
        </p:nvSpPr>
        <p:spPr>
          <a:xfrm>
            <a:off x="457199" y="1208463"/>
            <a:ext cx="8229600" cy="3394075"/>
          </a:xfrm>
        </p:spPr>
        <p:txBody>
          <a:bodyPr>
            <a:noAutofit/>
          </a:bodyPr>
          <a:lstStyle>
            <a:lvl1pPr marL="342900" indent="-342900">
              <a:buFont typeface="Wingdings" panose="05000000000000000000" pitchFamily="2" charset="2"/>
              <a:buChar char="ü"/>
              <a:defRPr sz="1200" b="0" i="0">
                <a:latin typeface="Calibri Light" panose="020F0302020204030204" pitchFamily="34" charset="0"/>
                <a:cs typeface="Calibri Light" panose="020F0302020204030204" pitchFamily="34" charset="0"/>
              </a:defRPr>
            </a:lvl1pPr>
            <a:lvl2pPr marL="742950" indent="-285750">
              <a:buFont typeface="Arial" charset="0"/>
              <a:buChar char="•"/>
              <a:defRPr sz="1200" b="0" i="0">
                <a:latin typeface="Calibri Light" panose="020F0302020204030204" pitchFamily="34" charset="0"/>
                <a:cs typeface="Calibri Light" panose="020F0302020204030204" pitchFamily="34" charset="0"/>
              </a:defRPr>
            </a:lvl2pPr>
            <a:lvl3pPr marL="1143000" indent="-228600">
              <a:buFont typeface="Arial" charset="0"/>
              <a:buChar char="•"/>
              <a:defRPr sz="1200" b="0" i="0">
                <a:latin typeface="Calibri Light" panose="020F0302020204030204" pitchFamily="34" charset="0"/>
                <a:cs typeface="Calibri Light" panose="020F0302020204030204" pitchFamily="34" charset="0"/>
              </a:defRPr>
            </a:lvl3pPr>
            <a:lvl4pPr marL="1600200" indent="-228600">
              <a:buFont typeface="Arial" charset="0"/>
              <a:buChar char="•"/>
              <a:defRPr sz="1200" b="0" i="0">
                <a:latin typeface="Calibri Light" panose="020F0302020204030204" pitchFamily="34" charset="0"/>
                <a:cs typeface="Calibri Light" panose="020F0302020204030204" pitchFamily="34" charset="0"/>
              </a:defRPr>
            </a:lvl4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p:txBody>
      </p:sp>
      <p:sp>
        <p:nvSpPr>
          <p:cNvPr id="9" name="Content Placeholder 8"/>
          <p:cNvSpPr>
            <a:spLocks noGrp="1"/>
          </p:cNvSpPr>
          <p:nvPr>
            <p:ph sz="quarter" idx="10" hasCustomPrompt="1"/>
          </p:nvPr>
        </p:nvSpPr>
        <p:spPr>
          <a:xfrm>
            <a:off x="7509453" y="299258"/>
            <a:ext cx="1468291" cy="581891"/>
          </a:xfrm>
        </p:spPr>
        <p:txBody>
          <a:bodyPr/>
          <a:lstStyle>
            <a:lvl1pPr marL="0" indent="0">
              <a:buNone/>
              <a:defRPr sz="900" b="0" i="0" baseline="0">
                <a:solidFill>
                  <a:schemeClr val="bg1"/>
                </a:solidFill>
                <a:latin typeface="Calibri Light" panose="020F0302020204030204" pitchFamily="34" charset="0"/>
                <a:cs typeface="Calibri Light" panose="020F0302020204030204" pitchFamily="34" charset="0"/>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GB" noProof="0" dirty="0"/>
              <a:t>High-velocity IT</a:t>
            </a:r>
          </a:p>
        </p:txBody>
      </p:sp>
    </p:spTree>
    <p:extLst>
      <p:ext uri="{BB962C8B-B14F-4D97-AF65-F5344CB8AC3E}">
        <p14:creationId xmlns:p14="http://schemas.microsoft.com/office/powerpoint/2010/main" val="53506269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57199" y="206375"/>
            <a:ext cx="6991005" cy="857250"/>
          </a:xfrm>
        </p:spPr>
        <p:txBody>
          <a:bodyPr/>
          <a:lstStyle>
            <a:lvl1pPr>
              <a:defRPr baseline="0"/>
            </a:lvl1pPr>
          </a:lstStyle>
          <a:p>
            <a:r>
              <a:rPr lang="sv-SE" dirty="0" err="1"/>
              <a:t>Click</a:t>
            </a:r>
            <a:r>
              <a:rPr lang="sv-SE" dirty="0"/>
              <a:t> to </a:t>
            </a:r>
            <a:r>
              <a:rPr lang="sv-SE" dirty="0" err="1"/>
              <a:t>add</a:t>
            </a:r>
            <a:r>
              <a:rPr lang="sv-SE" dirty="0"/>
              <a:t> </a:t>
            </a:r>
            <a:r>
              <a:rPr lang="sv-SE" dirty="0" err="1"/>
              <a:t>Header</a:t>
            </a:r>
            <a:endParaRPr lang="sv-SE" dirty="0"/>
          </a:p>
        </p:txBody>
      </p:sp>
      <p:sp>
        <p:nvSpPr>
          <p:cNvPr id="3" name="Platshållare för innehåll 2"/>
          <p:cNvSpPr>
            <a:spLocks noGrp="1"/>
          </p:cNvSpPr>
          <p:nvPr>
            <p:ph sz="half" idx="1" hasCustomPrompt="1"/>
          </p:nvPr>
        </p:nvSpPr>
        <p:spPr>
          <a:xfrm>
            <a:off x="457200" y="1379384"/>
            <a:ext cx="4038600" cy="3192615"/>
          </a:xfrm>
        </p:spPr>
        <p:txBody>
          <a:bodyPr>
            <a:normAutofit/>
          </a:bodyPr>
          <a:lstStyle>
            <a:lvl1pPr>
              <a:defRPr sz="1600"/>
            </a:lvl1pPr>
            <a:lvl2pPr>
              <a:defRPr sz="1200"/>
            </a:lvl2pPr>
            <a:lvl3pPr>
              <a:defRPr sz="1100"/>
            </a:lvl3pPr>
            <a:lvl4pPr>
              <a:defRPr sz="1050"/>
            </a:lvl4pPr>
            <a:lvl5pPr>
              <a:defRPr sz="1000"/>
            </a:lvl5pPr>
            <a:lvl6pPr>
              <a:defRPr sz="1800"/>
            </a:lvl6pPr>
            <a:lvl7pPr>
              <a:defRPr sz="1800"/>
            </a:lvl7pPr>
            <a:lvl8pPr>
              <a:defRPr sz="1800"/>
            </a:lvl8pPr>
            <a:lvl9pPr>
              <a:defRPr sz="1800"/>
            </a:lvl9pPr>
          </a:lstStyle>
          <a:p>
            <a:pPr lvl="0"/>
            <a:r>
              <a:rPr lang="sv-SE" dirty="0" err="1"/>
              <a:t>Click</a:t>
            </a:r>
            <a:r>
              <a:rPr lang="sv-SE" dirty="0"/>
              <a:t> to </a:t>
            </a:r>
            <a:r>
              <a:rPr lang="sv-SE" dirty="0" err="1"/>
              <a:t>add</a:t>
            </a:r>
            <a:r>
              <a:rPr lang="sv-SE" dirty="0"/>
              <a:t> text</a:t>
            </a:r>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p:txBody>
      </p:sp>
      <p:sp>
        <p:nvSpPr>
          <p:cNvPr id="4" name="Platshållare för innehåll 3"/>
          <p:cNvSpPr>
            <a:spLocks noGrp="1"/>
          </p:cNvSpPr>
          <p:nvPr>
            <p:ph sz="half" idx="2" hasCustomPrompt="1"/>
          </p:nvPr>
        </p:nvSpPr>
        <p:spPr>
          <a:xfrm>
            <a:off x="4648200" y="1379385"/>
            <a:ext cx="4038600" cy="3192614"/>
          </a:xfrm>
        </p:spPr>
        <p:txBody>
          <a:bodyPr>
            <a:normAutofit/>
          </a:bodyPr>
          <a:lstStyle>
            <a:lvl1pPr>
              <a:defRPr sz="1600"/>
            </a:lvl1pPr>
            <a:lvl2pPr>
              <a:defRPr sz="1200"/>
            </a:lvl2pPr>
            <a:lvl3pPr>
              <a:defRPr sz="1100"/>
            </a:lvl3pPr>
            <a:lvl4pPr>
              <a:defRPr sz="1050"/>
            </a:lvl4pPr>
            <a:lvl5pPr>
              <a:defRPr sz="1000"/>
            </a:lvl5pPr>
            <a:lvl6pPr>
              <a:defRPr sz="1800"/>
            </a:lvl6pPr>
            <a:lvl7pPr>
              <a:defRPr sz="1800"/>
            </a:lvl7pPr>
            <a:lvl8pPr>
              <a:defRPr sz="1800"/>
            </a:lvl8pPr>
            <a:lvl9pPr>
              <a:defRPr sz="1800"/>
            </a:lvl9pPr>
          </a:lstStyle>
          <a:p>
            <a:pPr lvl="0"/>
            <a:r>
              <a:rPr lang="sv-SE" dirty="0" err="1"/>
              <a:t>Click</a:t>
            </a:r>
            <a:r>
              <a:rPr lang="sv-SE" dirty="0"/>
              <a:t> to </a:t>
            </a:r>
            <a:r>
              <a:rPr lang="sv-SE" dirty="0" err="1"/>
              <a:t>add</a:t>
            </a:r>
            <a:r>
              <a:rPr lang="sv-SE" dirty="0"/>
              <a:t> text</a:t>
            </a:r>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p:txBody>
      </p:sp>
      <p:sp>
        <p:nvSpPr>
          <p:cNvPr id="9" name="Rectangle 8"/>
          <p:cNvSpPr/>
          <p:nvPr userDrawn="1"/>
        </p:nvSpPr>
        <p:spPr>
          <a:xfrm>
            <a:off x="7509453" y="206375"/>
            <a:ext cx="1468291" cy="732963"/>
          </a:xfrm>
          <a:prstGeom prst="rect">
            <a:avLst/>
          </a:prstGeom>
          <a:gradFill flip="none" rotWithShape="1">
            <a:gsLst>
              <a:gs pos="0">
                <a:srgbClr val="E44E3C">
                  <a:shade val="30000"/>
                  <a:satMod val="115000"/>
                </a:srgbClr>
              </a:gs>
              <a:gs pos="50000">
                <a:srgbClr val="E44E3C">
                  <a:shade val="67500"/>
                  <a:satMod val="115000"/>
                </a:srgbClr>
              </a:gs>
              <a:gs pos="100000">
                <a:srgbClr val="E44E3C">
                  <a:shade val="100000"/>
                  <a:satMod val="115000"/>
                </a:srgbClr>
              </a:gs>
            </a:gsLst>
            <a:lin ang="2700000" scaled="1"/>
            <a:tileRect/>
          </a:gra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10" name="Content Placeholder 8"/>
          <p:cNvSpPr>
            <a:spLocks noGrp="1"/>
          </p:cNvSpPr>
          <p:nvPr>
            <p:ph sz="quarter" idx="10" hasCustomPrompt="1"/>
          </p:nvPr>
        </p:nvSpPr>
        <p:spPr>
          <a:xfrm>
            <a:off x="7509453" y="299258"/>
            <a:ext cx="1468291" cy="581891"/>
          </a:xfrm>
        </p:spPr>
        <p:txBody>
          <a:bodyPr/>
          <a:lstStyle>
            <a:lvl1pPr marL="0" indent="0">
              <a:buNone/>
              <a:defRPr sz="900" baseline="0">
                <a:solidFill>
                  <a:schemeClr val="bg1"/>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Chapter</a:t>
            </a:r>
          </a:p>
          <a:p>
            <a:pPr lvl="0"/>
            <a:r>
              <a:rPr lang="en-US" dirty="0"/>
              <a:t>- Subject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two columns with subhead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57200" y="205979"/>
            <a:ext cx="6974378" cy="857250"/>
          </a:xfrm>
        </p:spPr>
        <p:txBody>
          <a:bodyPr/>
          <a:lstStyle>
            <a:lvl1pPr>
              <a:defRPr/>
            </a:lvl1pPr>
          </a:lstStyle>
          <a:p>
            <a:r>
              <a:rPr lang="sv-SE" dirty="0" err="1"/>
              <a:t>Click</a:t>
            </a:r>
            <a:r>
              <a:rPr lang="sv-SE" dirty="0"/>
              <a:t> to </a:t>
            </a:r>
            <a:r>
              <a:rPr lang="sv-SE" dirty="0" err="1"/>
              <a:t>add</a:t>
            </a:r>
            <a:r>
              <a:rPr lang="sv-SE" dirty="0"/>
              <a:t> </a:t>
            </a:r>
            <a:r>
              <a:rPr lang="sv-SE" dirty="0" err="1"/>
              <a:t>Header</a:t>
            </a:r>
            <a:endParaRPr lang="sv-SE" dirty="0"/>
          </a:p>
        </p:txBody>
      </p:sp>
      <p:sp>
        <p:nvSpPr>
          <p:cNvPr id="3" name="Platshållare för text 2"/>
          <p:cNvSpPr>
            <a:spLocks noGrp="1"/>
          </p:cNvSpPr>
          <p:nvPr>
            <p:ph type="body" idx="1" hasCustomPrompt="1"/>
          </p:nvPr>
        </p:nvSpPr>
        <p:spPr>
          <a:xfrm>
            <a:off x="457200" y="1151335"/>
            <a:ext cx="4040188" cy="479822"/>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err="1"/>
              <a:t>Click</a:t>
            </a:r>
            <a:r>
              <a:rPr lang="sv-SE" dirty="0"/>
              <a:t> to </a:t>
            </a:r>
            <a:r>
              <a:rPr lang="sv-SE" dirty="0" err="1"/>
              <a:t>add</a:t>
            </a:r>
            <a:r>
              <a:rPr lang="sv-SE" dirty="0"/>
              <a:t> </a:t>
            </a:r>
            <a:r>
              <a:rPr lang="sv-SE" dirty="0" err="1"/>
              <a:t>subheader</a:t>
            </a:r>
            <a:endParaRPr lang="sv-SE" dirty="0"/>
          </a:p>
        </p:txBody>
      </p:sp>
      <p:sp>
        <p:nvSpPr>
          <p:cNvPr id="4" name="Platshållare för innehåll 3"/>
          <p:cNvSpPr>
            <a:spLocks noGrp="1"/>
          </p:cNvSpPr>
          <p:nvPr>
            <p:ph sz="half" idx="2" hasCustomPrompt="1"/>
          </p:nvPr>
        </p:nvSpPr>
        <p:spPr>
          <a:xfrm>
            <a:off x="457200" y="1631156"/>
            <a:ext cx="4040188" cy="2963466"/>
          </a:xfrm>
        </p:spPr>
        <p:txBody>
          <a:bodyPr>
            <a:normAutofit/>
          </a:bodyPr>
          <a:lstStyle>
            <a:lvl1pPr>
              <a:defRPr sz="1600"/>
            </a:lvl1pPr>
            <a:lvl2pPr>
              <a:defRPr sz="1400"/>
            </a:lvl2pPr>
            <a:lvl3pPr>
              <a:defRPr sz="1200"/>
            </a:lvl3pPr>
            <a:lvl4pPr>
              <a:defRPr sz="1100"/>
            </a:lvl4pPr>
            <a:lvl5pPr>
              <a:defRPr sz="1050"/>
            </a:lvl5pPr>
            <a:lvl6pPr>
              <a:defRPr sz="1600"/>
            </a:lvl6pPr>
            <a:lvl7pPr>
              <a:defRPr sz="1600"/>
            </a:lvl7pPr>
            <a:lvl8pPr>
              <a:defRPr sz="1600"/>
            </a:lvl8pPr>
            <a:lvl9pPr>
              <a:defRPr sz="1600"/>
            </a:lvl9pPr>
          </a:lstStyle>
          <a:p>
            <a:pPr lvl="0"/>
            <a:r>
              <a:rPr lang="sv-SE" dirty="0" err="1"/>
              <a:t>Click</a:t>
            </a:r>
            <a:r>
              <a:rPr lang="sv-SE" dirty="0"/>
              <a:t> to </a:t>
            </a:r>
            <a:r>
              <a:rPr lang="sv-SE" dirty="0" err="1"/>
              <a:t>add</a:t>
            </a:r>
            <a:r>
              <a:rPr lang="sv-SE" dirty="0"/>
              <a:t> text</a:t>
            </a:r>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p:txBody>
      </p:sp>
      <p:sp>
        <p:nvSpPr>
          <p:cNvPr id="5" name="Platshållare för text 4"/>
          <p:cNvSpPr>
            <a:spLocks noGrp="1"/>
          </p:cNvSpPr>
          <p:nvPr>
            <p:ph type="body" sz="quarter" idx="3" hasCustomPrompt="1"/>
          </p:nvPr>
        </p:nvSpPr>
        <p:spPr>
          <a:xfrm>
            <a:off x="4645026" y="1151335"/>
            <a:ext cx="4041775" cy="479822"/>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err="1"/>
              <a:t>Click</a:t>
            </a:r>
            <a:r>
              <a:rPr lang="sv-SE" dirty="0"/>
              <a:t> to </a:t>
            </a:r>
            <a:r>
              <a:rPr lang="sv-SE" dirty="0" err="1"/>
              <a:t>add</a:t>
            </a:r>
            <a:r>
              <a:rPr lang="sv-SE" dirty="0"/>
              <a:t> </a:t>
            </a:r>
            <a:r>
              <a:rPr lang="sv-SE" dirty="0" err="1"/>
              <a:t>subheader</a:t>
            </a:r>
            <a:endParaRPr lang="sv-SE" dirty="0"/>
          </a:p>
        </p:txBody>
      </p:sp>
      <p:sp>
        <p:nvSpPr>
          <p:cNvPr id="6" name="Platshållare för innehåll 5"/>
          <p:cNvSpPr>
            <a:spLocks noGrp="1"/>
          </p:cNvSpPr>
          <p:nvPr>
            <p:ph sz="quarter" idx="4" hasCustomPrompt="1"/>
          </p:nvPr>
        </p:nvSpPr>
        <p:spPr>
          <a:xfrm>
            <a:off x="4645026" y="1631156"/>
            <a:ext cx="4041775" cy="2963466"/>
          </a:xfrm>
        </p:spPr>
        <p:txBody>
          <a:bodyPr>
            <a:normAutofit/>
          </a:bodyPr>
          <a:lstStyle>
            <a:lvl1pPr>
              <a:defRPr sz="1600"/>
            </a:lvl1pPr>
            <a:lvl2pPr>
              <a:defRPr sz="1400"/>
            </a:lvl2pPr>
            <a:lvl3pPr>
              <a:defRPr sz="1200"/>
            </a:lvl3pPr>
            <a:lvl4pPr>
              <a:defRPr sz="1100"/>
            </a:lvl4pPr>
            <a:lvl5pPr>
              <a:defRPr sz="1050"/>
            </a:lvl5pPr>
            <a:lvl6pPr>
              <a:defRPr sz="1600"/>
            </a:lvl6pPr>
            <a:lvl7pPr>
              <a:defRPr sz="1600"/>
            </a:lvl7pPr>
            <a:lvl8pPr>
              <a:defRPr sz="1600"/>
            </a:lvl8pPr>
            <a:lvl9pPr>
              <a:defRPr sz="1600"/>
            </a:lvl9pPr>
          </a:lstStyle>
          <a:p>
            <a:pPr lvl="0"/>
            <a:r>
              <a:rPr lang="sv-SE" dirty="0" err="1"/>
              <a:t>Click</a:t>
            </a:r>
            <a:r>
              <a:rPr lang="sv-SE" dirty="0"/>
              <a:t> to </a:t>
            </a:r>
            <a:r>
              <a:rPr lang="sv-SE" dirty="0" err="1"/>
              <a:t>add</a:t>
            </a:r>
            <a:r>
              <a:rPr lang="sv-SE" dirty="0"/>
              <a:t> text</a:t>
            </a:r>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p:txBody>
      </p:sp>
      <p:sp>
        <p:nvSpPr>
          <p:cNvPr id="10" name="Rectangle 9"/>
          <p:cNvSpPr/>
          <p:nvPr userDrawn="1"/>
        </p:nvSpPr>
        <p:spPr>
          <a:xfrm>
            <a:off x="7509453" y="206375"/>
            <a:ext cx="1468291" cy="732963"/>
          </a:xfrm>
          <a:prstGeom prst="rect">
            <a:avLst/>
          </a:prstGeom>
          <a:gradFill flip="none" rotWithShape="1">
            <a:gsLst>
              <a:gs pos="0">
                <a:srgbClr val="E44E3C">
                  <a:shade val="30000"/>
                  <a:satMod val="115000"/>
                </a:srgbClr>
              </a:gs>
              <a:gs pos="50000">
                <a:srgbClr val="E44E3C">
                  <a:shade val="67500"/>
                  <a:satMod val="115000"/>
                </a:srgbClr>
              </a:gs>
              <a:gs pos="100000">
                <a:srgbClr val="E44E3C">
                  <a:shade val="100000"/>
                  <a:satMod val="115000"/>
                </a:srgbClr>
              </a:gs>
            </a:gsLst>
            <a:lin ang="2700000" scaled="1"/>
            <a:tileRect/>
          </a:gra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11" name="Content Placeholder 8"/>
          <p:cNvSpPr>
            <a:spLocks noGrp="1"/>
          </p:cNvSpPr>
          <p:nvPr>
            <p:ph sz="quarter" idx="10" hasCustomPrompt="1"/>
          </p:nvPr>
        </p:nvSpPr>
        <p:spPr>
          <a:xfrm>
            <a:off x="7509453" y="299258"/>
            <a:ext cx="1468291" cy="581891"/>
          </a:xfrm>
        </p:spPr>
        <p:txBody>
          <a:bodyPr/>
          <a:lstStyle>
            <a:lvl1pPr marL="0" indent="0">
              <a:buNone/>
              <a:defRPr sz="900" baseline="0">
                <a:solidFill>
                  <a:schemeClr val="bg1"/>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Chapter</a:t>
            </a:r>
          </a:p>
          <a:p>
            <a:pPr lvl="0"/>
            <a:r>
              <a:rPr lang="en-US" dirty="0"/>
              <a:t>- Subject</a:t>
            </a:r>
          </a:p>
        </p:txBody>
      </p:sp>
    </p:spTree>
    <p:extLst>
      <p:ext uri="{BB962C8B-B14F-4D97-AF65-F5344CB8AC3E}">
        <p14:creationId xmlns:p14="http://schemas.microsoft.com/office/powerpoint/2010/main" val="5926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only with fla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57199" y="206375"/>
            <a:ext cx="6991005" cy="857250"/>
          </a:xfrm>
        </p:spPr>
        <p:txBody>
          <a:bodyPr/>
          <a:lstStyle/>
          <a:p>
            <a:r>
              <a:rPr lang="sv-SE" dirty="0" err="1"/>
              <a:t>Click</a:t>
            </a:r>
            <a:r>
              <a:rPr lang="sv-SE" dirty="0"/>
              <a:t> to </a:t>
            </a:r>
            <a:r>
              <a:rPr lang="sv-SE" dirty="0" err="1"/>
              <a:t>add</a:t>
            </a:r>
            <a:r>
              <a:rPr lang="sv-SE" dirty="0"/>
              <a:t> </a:t>
            </a:r>
            <a:r>
              <a:rPr lang="sv-SE" dirty="0" err="1"/>
              <a:t>Header</a:t>
            </a:r>
            <a:endParaRPr lang="sv-SE" dirty="0"/>
          </a:p>
        </p:txBody>
      </p:sp>
      <p:sp>
        <p:nvSpPr>
          <p:cNvPr id="6" name="Rectangle 5"/>
          <p:cNvSpPr/>
          <p:nvPr userDrawn="1"/>
        </p:nvSpPr>
        <p:spPr>
          <a:xfrm>
            <a:off x="7509453" y="206375"/>
            <a:ext cx="1468291" cy="732963"/>
          </a:xfrm>
          <a:prstGeom prst="rect">
            <a:avLst/>
          </a:prstGeom>
          <a:gradFill flip="none" rotWithShape="1">
            <a:gsLst>
              <a:gs pos="0">
                <a:srgbClr val="E44E3C">
                  <a:shade val="30000"/>
                  <a:satMod val="115000"/>
                </a:srgbClr>
              </a:gs>
              <a:gs pos="50000">
                <a:srgbClr val="E44E3C">
                  <a:shade val="67500"/>
                  <a:satMod val="115000"/>
                </a:srgbClr>
              </a:gs>
              <a:gs pos="100000">
                <a:srgbClr val="E44E3C">
                  <a:shade val="100000"/>
                  <a:satMod val="115000"/>
                </a:srgbClr>
              </a:gs>
            </a:gsLst>
            <a:lin ang="2700000" scaled="1"/>
            <a:tileRect/>
          </a:gra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7" name="Content Placeholder 8"/>
          <p:cNvSpPr>
            <a:spLocks noGrp="1"/>
          </p:cNvSpPr>
          <p:nvPr>
            <p:ph sz="quarter" idx="10" hasCustomPrompt="1"/>
          </p:nvPr>
        </p:nvSpPr>
        <p:spPr>
          <a:xfrm>
            <a:off x="7509453" y="299258"/>
            <a:ext cx="1468291" cy="581891"/>
          </a:xfrm>
        </p:spPr>
        <p:txBody>
          <a:bodyPr/>
          <a:lstStyle>
            <a:lvl1pPr marL="0" indent="0">
              <a:buNone/>
              <a:defRPr sz="900" baseline="0">
                <a:solidFill>
                  <a:schemeClr val="bg1"/>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Chapter</a:t>
            </a:r>
          </a:p>
          <a:p>
            <a:pPr lvl="0"/>
            <a:r>
              <a:rPr lang="en-US" dirty="0"/>
              <a:t>- Subject</a:t>
            </a:r>
          </a:p>
        </p:txBody>
      </p:sp>
    </p:spTree>
    <p:extLst>
      <p:ext uri="{BB962C8B-B14F-4D97-AF65-F5344CB8AC3E}">
        <p14:creationId xmlns:p14="http://schemas.microsoft.com/office/powerpoint/2010/main" val="174905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No flag">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err="1"/>
              <a:t>Click</a:t>
            </a:r>
            <a:r>
              <a:rPr lang="sv-SE" dirty="0"/>
              <a:t> to </a:t>
            </a:r>
            <a:r>
              <a:rPr lang="sv-SE" dirty="0" err="1"/>
              <a:t>add</a:t>
            </a:r>
            <a:r>
              <a:rPr lang="sv-SE" dirty="0"/>
              <a:t> </a:t>
            </a:r>
            <a:r>
              <a:rPr lang="sv-SE" dirty="0" err="1"/>
              <a:t>Header</a:t>
            </a:r>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header only with flag">
    <p:spTree>
      <p:nvGrpSpPr>
        <p:cNvPr id="1" name=""/>
        <p:cNvGrpSpPr/>
        <p:nvPr/>
      </p:nvGrpSpPr>
      <p:grpSpPr>
        <a:xfrm>
          <a:off x="0" y="0"/>
          <a:ext cx="0" cy="0"/>
          <a:chOff x="0" y="0"/>
          <a:chExt cx="0" cy="0"/>
        </a:xfrm>
      </p:grpSpPr>
      <p:sp>
        <p:nvSpPr>
          <p:cNvPr id="5" name="Rectangle 4"/>
          <p:cNvSpPr/>
          <p:nvPr userDrawn="1"/>
        </p:nvSpPr>
        <p:spPr>
          <a:xfrm>
            <a:off x="7509453" y="206375"/>
            <a:ext cx="1468291" cy="732963"/>
          </a:xfrm>
          <a:prstGeom prst="rect">
            <a:avLst/>
          </a:prstGeom>
          <a:gradFill flip="none" rotWithShape="1">
            <a:gsLst>
              <a:gs pos="0">
                <a:srgbClr val="E44E3C">
                  <a:shade val="30000"/>
                  <a:satMod val="115000"/>
                </a:srgbClr>
              </a:gs>
              <a:gs pos="50000">
                <a:srgbClr val="E44E3C">
                  <a:shade val="67500"/>
                  <a:satMod val="115000"/>
                </a:srgbClr>
              </a:gs>
              <a:gs pos="100000">
                <a:srgbClr val="E44E3C">
                  <a:shade val="100000"/>
                  <a:satMod val="115000"/>
                </a:srgbClr>
              </a:gs>
            </a:gsLst>
            <a:lin ang="2700000" scaled="1"/>
            <a:tileRect/>
          </a:gradFill>
          <a:ln>
            <a:no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solidFill>
                <a:srgbClr val="E44E3C"/>
              </a:solidFill>
              <a:latin typeface="Arial" panose="020B0604020202020204" pitchFamily="34" charset="0"/>
              <a:cs typeface="Arial" panose="020B0604020202020204" pitchFamily="34" charset="0"/>
            </a:endParaRPr>
          </a:p>
        </p:txBody>
      </p:sp>
      <p:sp>
        <p:nvSpPr>
          <p:cNvPr id="6" name="Content Placeholder 8"/>
          <p:cNvSpPr>
            <a:spLocks noGrp="1"/>
          </p:cNvSpPr>
          <p:nvPr>
            <p:ph sz="quarter" idx="10" hasCustomPrompt="1"/>
          </p:nvPr>
        </p:nvSpPr>
        <p:spPr>
          <a:xfrm>
            <a:off x="7509453" y="299258"/>
            <a:ext cx="1468291" cy="581891"/>
          </a:xfrm>
        </p:spPr>
        <p:txBody>
          <a:bodyPr/>
          <a:lstStyle>
            <a:lvl1pPr marL="0" indent="0">
              <a:buNone/>
              <a:defRPr sz="900" baseline="0">
                <a:solidFill>
                  <a:schemeClr val="bg1"/>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Chapter</a:t>
            </a:r>
          </a:p>
          <a:p>
            <a:pPr lvl="0"/>
            <a:r>
              <a:rPr lang="en-US" dirty="0"/>
              <a:t>- Subject</a:t>
            </a:r>
          </a:p>
        </p:txBody>
      </p:sp>
    </p:spTree>
    <p:extLst>
      <p:ext uri="{BB962C8B-B14F-4D97-AF65-F5344CB8AC3E}">
        <p14:creationId xmlns:p14="http://schemas.microsoft.com/office/powerpoint/2010/main" val="155991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userDrawn="1"/>
        </p:nvSpPr>
        <p:spPr bwMode="auto">
          <a:xfrm flipV="1">
            <a:off x="0" y="0"/>
            <a:ext cx="9144000" cy="1447800"/>
          </a:xfrm>
          <a:prstGeom prst="rect">
            <a:avLst/>
          </a:prstGeom>
          <a:gradFill>
            <a:gsLst>
              <a:gs pos="0">
                <a:schemeClr val="bg1">
                  <a:lumMod val="75000"/>
                </a:schemeClr>
              </a:gs>
              <a:gs pos="52000">
                <a:schemeClr val="bg1">
                  <a:alpha val="45000"/>
                </a:schemeClr>
              </a:gs>
              <a:gs pos="100000">
                <a:schemeClr val="bg1"/>
              </a:gs>
            </a:gsLst>
          </a:gra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a:lstStyle/>
          <a:p>
            <a:pPr defTabSz="914400">
              <a:defRPr/>
            </a:pPr>
            <a:endParaRPr lang="sv-SE" sz="2400" dirty="0">
              <a:solidFill>
                <a:schemeClr val="tx1"/>
              </a:solidFill>
              <a:latin typeface="Times"/>
            </a:endParaRPr>
          </a:p>
        </p:txBody>
      </p:sp>
      <p:sp>
        <p:nvSpPr>
          <p:cNvPr id="1027" name="Platshållare för rubrik 1"/>
          <p:cNvSpPr>
            <a:spLocks noGrp="1"/>
          </p:cNvSpPr>
          <p:nvPr>
            <p:ph type="title"/>
          </p:nvPr>
        </p:nvSpPr>
        <p:spPr bwMode="auto">
          <a:xfrm>
            <a:off x="457199" y="206375"/>
            <a:ext cx="8229601"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sv-SE" dirty="0" err="1"/>
              <a:t>Click</a:t>
            </a:r>
            <a:r>
              <a:rPr lang="sv-SE" dirty="0"/>
              <a:t> to </a:t>
            </a:r>
            <a:r>
              <a:rPr lang="sv-SE" dirty="0" err="1"/>
              <a:t>add</a:t>
            </a:r>
            <a:r>
              <a:rPr lang="sv-SE" dirty="0"/>
              <a:t> </a:t>
            </a:r>
            <a:r>
              <a:rPr lang="sv-SE" dirty="0" err="1"/>
              <a:t>header</a:t>
            </a:r>
            <a:endParaRPr lang="sv-SE" altLang="en-US" dirty="0"/>
          </a:p>
        </p:txBody>
      </p:sp>
      <p:sp>
        <p:nvSpPr>
          <p:cNvPr id="1028" name="Platshållare för text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sv-SE" dirty="0" err="1"/>
              <a:t>Click</a:t>
            </a:r>
            <a:r>
              <a:rPr lang="sv-SE" dirty="0"/>
              <a:t> to </a:t>
            </a:r>
            <a:r>
              <a:rPr lang="sv-SE" dirty="0" err="1"/>
              <a:t>add</a:t>
            </a:r>
            <a:r>
              <a:rPr lang="sv-SE" dirty="0"/>
              <a:t> text</a:t>
            </a:r>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p:txBody>
      </p:sp>
      <p:sp>
        <p:nvSpPr>
          <p:cNvPr id="1030" name="Platshållare för bildnummer 13"/>
          <p:cNvSpPr txBox="1">
            <a:spLocks/>
          </p:cNvSpPr>
          <p:nvPr userDrawn="1"/>
        </p:nvSpPr>
        <p:spPr bwMode="auto">
          <a:xfrm>
            <a:off x="6954838" y="4813300"/>
            <a:ext cx="21336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fld id="{35EFD236-6ECE-4E4A-8600-11BC6A676A00}" type="slidenum">
              <a:rPr lang="sv-SE" altLang="en-US" sz="1000">
                <a:solidFill>
                  <a:schemeClr val="tx1"/>
                </a:solidFill>
              </a:rPr>
              <a:pPr algn="r" eaLnBrk="1" hangingPunct="1"/>
              <a:t>‹nr.›</a:t>
            </a:fld>
            <a:endParaRPr lang="sv-SE" altLang="en-US" sz="1000" dirty="0">
              <a:solidFill>
                <a:schemeClr val="tx1"/>
              </a:solidFill>
            </a:endParaRPr>
          </a:p>
        </p:txBody>
      </p:sp>
      <p:sp>
        <p:nvSpPr>
          <p:cNvPr id="8" name="Rektangel 7"/>
          <p:cNvSpPr>
            <a:spLocks noChangeArrowheads="1"/>
          </p:cNvSpPr>
          <p:nvPr userDrawn="1"/>
        </p:nvSpPr>
        <p:spPr bwMode="auto">
          <a:xfrm rot="-5400000">
            <a:off x="4525391" y="94234"/>
            <a:ext cx="55118" cy="9182100"/>
          </a:xfrm>
          <a:prstGeom prst="rect">
            <a:avLst/>
          </a:prstGeom>
          <a:gradFill rotWithShape="1">
            <a:gsLst>
              <a:gs pos="0">
                <a:srgbClr val="D9D9D9"/>
              </a:gs>
              <a:gs pos="91000">
                <a:srgbClr val="FFFFFF"/>
              </a:gs>
              <a:gs pos="100000">
                <a:srgbClr val="FFFFFF"/>
              </a:gs>
            </a:gsLst>
            <a:lin ang="0" scaled="1"/>
          </a:gradFill>
          <a:ln>
            <a:noFill/>
          </a:ln>
          <a:effectLst>
            <a:outerShdw blurRad="50800" dist="38100" dir="2700000" algn="tl" rotWithShape="0">
              <a:srgbClr val="00000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sv-SE" sz="2400" dirty="0">
              <a:latin typeface="Times"/>
            </a:endParaRPr>
          </a:p>
        </p:txBody>
      </p:sp>
      <p:sp>
        <p:nvSpPr>
          <p:cNvPr id="10" name="Rektangel 9"/>
          <p:cNvSpPr/>
          <p:nvPr userDrawn="1"/>
        </p:nvSpPr>
        <p:spPr>
          <a:xfrm>
            <a:off x="1914041" y="4786895"/>
            <a:ext cx="5548393" cy="307777"/>
          </a:xfrm>
          <a:prstGeom prst="rect">
            <a:avLst/>
          </a:prstGeom>
          <a:noFill/>
        </p:spPr>
        <p:txBody>
          <a:bodyPr wrap="square">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700" i="1" dirty="0">
                <a:latin typeface="Arial" panose="020B0604020202020204" pitchFamily="34" charset="0"/>
                <a:cs typeface="Arial" panose="020B0604020202020204" pitchFamily="34" charset="0"/>
              </a:rPr>
              <a:t>Copyright © Van Haren Publishing</a:t>
            </a:r>
          </a:p>
          <a:p>
            <a:pPr marL="0" marR="0" indent="0" algn="ctr" defTabSz="457200" rtl="0" eaLnBrk="1" fontAlgn="auto" latinLnBrk="0" hangingPunct="1">
              <a:lnSpc>
                <a:spcPct val="100000"/>
              </a:lnSpc>
              <a:spcBef>
                <a:spcPts val="0"/>
              </a:spcBef>
              <a:spcAft>
                <a:spcPts val="0"/>
              </a:spcAft>
              <a:buClrTx/>
              <a:buSzTx/>
              <a:buFontTx/>
              <a:buNone/>
              <a:tabLst/>
              <a:defRPr/>
            </a:pPr>
            <a:r>
              <a:rPr lang="en-US" sz="700" i="1" dirty="0">
                <a:latin typeface="Arial" panose="020B0604020202020204" pitchFamily="34" charset="0"/>
                <a:cs typeface="Arial" panose="020B0604020202020204" pitchFamily="34" charset="0"/>
              </a:rPr>
              <a:t>This material is based on AXELOS ITIL® material. Material is reproduced under license from AXELOS. All rights reserved.</a:t>
            </a:r>
            <a:endParaRPr lang="en-GB" sz="700" dirty="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71" r:id="rId3"/>
    <p:sldLayoutId id="2147483650" r:id="rId4"/>
    <p:sldLayoutId id="2147483661" r:id="rId5"/>
    <p:sldLayoutId id="2147483653" r:id="rId6"/>
    <p:sldLayoutId id="2147483654" r:id="rId7"/>
    <p:sldLayoutId id="2147483672" r:id="rId8"/>
    <p:sldLayoutId id="2147483655" r:id="rId9"/>
    <p:sldLayoutId id="2147483673" r:id="rId10"/>
    <p:sldLayoutId id="2147483674" r:id="rId11"/>
    <p:sldLayoutId id="2147483675" r:id="rId12"/>
    <p:sldLayoutId id="2147483667" r:id="rId13"/>
    <p:sldLayoutId id="2147483657" r:id="rId14"/>
    <p:sldLayoutId id="2147483663" r:id="rId15"/>
    <p:sldLayoutId id="2147483676" r:id="rId16"/>
  </p:sldLayoutIdLst>
  <p:hf sldNum="0" hdr="0" dt="0"/>
  <p:txStyles>
    <p:titleStyle>
      <a:lvl1pPr algn="l" defTabSz="457200" rtl="0" eaLnBrk="1" fontAlgn="base" hangingPunct="1">
        <a:spcBef>
          <a:spcPct val="0"/>
        </a:spcBef>
        <a:spcAft>
          <a:spcPct val="0"/>
        </a:spcAft>
        <a:defRPr sz="3600" kern="1200">
          <a:solidFill>
            <a:srgbClr val="E44E3C"/>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p:titleStyle>
    <p:bodyStyle>
      <a:lvl1pPr marL="342900" indent="-342900" algn="l" defTabSz="457200" rtl="0" eaLnBrk="1" fontAlgn="base" hangingPunct="1">
        <a:spcBef>
          <a:spcPct val="20000"/>
        </a:spcBef>
        <a:spcAft>
          <a:spcPct val="0"/>
        </a:spcAft>
        <a:buFont typeface="Wingdings"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D24DD79-E558-AA4E-B791-6C7173CDAE2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2523AD7-1951-D74A-A738-7FBC7D3C76B4}"/>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11405BC-B3C7-504B-9F5C-2D45A88FF18D}"/>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8D0B598-C0BB-2244-A2AE-162F4D542B78}" type="datetimeFigureOut">
              <a:rPr lang="sv-SE" smtClean="0"/>
              <a:t>2020-10-26</a:t>
            </a:fld>
            <a:endParaRPr lang="sv-SE" dirty="0"/>
          </a:p>
        </p:txBody>
      </p:sp>
      <p:sp>
        <p:nvSpPr>
          <p:cNvPr id="5" name="Platshållare för sidfot 4">
            <a:extLst>
              <a:ext uri="{FF2B5EF4-FFF2-40B4-BE49-F238E27FC236}">
                <a16:creationId xmlns:a16="http://schemas.microsoft.com/office/drawing/2014/main" id="{67161D7C-4C1A-B942-AD75-2BA4E3783069}"/>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9B3D793F-C392-ED40-B4BD-8A8DFB88DB0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8316D19-88F1-4C41-942E-CE2293F04AE4}" type="slidenum">
              <a:rPr lang="sv-SE" smtClean="0"/>
              <a:t>‹nr.›</a:t>
            </a:fld>
            <a:endParaRPr lang="sv-SE" dirty="0"/>
          </a:p>
        </p:txBody>
      </p:sp>
    </p:spTree>
    <p:extLst>
      <p:ext uri="{BB962C8B-B14F-4D97-AF65-F5344CB8AC3E}">
        <p14:creationId xmlns:p14="http://schemas.microsoft.com/office/powerpoint/2010/main" val="24529333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3.xml"/><Relationship Id="rId1" Type="http://schemas.openxmlformats.org/officeDocument/2006/relationships/slideLayout" Target="../slideLayouts/slideLayout4.xml"/><Relationship Id="rId4" Type="http://schemas.openxmlformats.org/officeDocument/2006/relationships/hyperlink" Target="http://meedabyte.com/2013/08/09/a-systematization-of-methodologies-in-startup-thinking/"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5.xml"/><Relationship Id="rId1" Type="http://schemas.openxmlformats.org/officeDocument/2006/relationships/slideLayout" Target="../slideLayouts/slideLayout4.xml"/><Relationship Id="rId4" Type="http://schemas.openxmlformats.org/officeDocument/2006/relationships/hyperlink" Target="https://rodneybaumgart.wordpress.com/2010/08/17/john-boyds-ooda-loop/"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56.xml"/><Relationship Id="rId1" Type="http://schemas.openxmlformats.org/officeDocument/2006/relationships/slideLayout" Target="../slideLayouts/slideLayout4.xml"/><Relationship Id="rId4" Type="http://schemas.openxmlformats.org/officeDocument/2006/relationships/hyperlink" Target="http://kasperspiro.com/category/outcome-learning/"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7.xml"/><Relationship Id="rId1" Type="http://schemas.openxmlformats.org/officeDocument/2006/relationships/slideLayout" Target="../slideLayouts/slideLayout4.xml"/><Relationship Id="rId4" Type="http://schemas.openxmlformats.org/officeDocument/2006/relationships/hyperlink" Target="http://kasperspiro.com/category/outcome-learning/" TargetMode="Externa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4.xml"/><Relationship Id="rId1" Type="http://schemas.openxmlformats.org/officeDocument/2006/relationships/slideLayout" Target="../slideLayouts/slideLayout4.xml"/><Relationship Id="rId4" Type="http://schemas.openxmlformats.org/officeDocument/2006/relationships/hyperlink" Target="http://coemerge.com/2013/03/27/test-driven-business-pour-creer-vos-produits-minimum-viable-avec-lean-startup/" TargetMode="Externa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72.xml"/><Relationship Id="rId1" Type="http://schemas.openxmlformats.org/officeDocument/2006/relationships/slideLayout" Target="../slideLayouts/slideLayout4.xml"/><Relationship Id="rId4" Type="http://schemas.openxmlformats.org/officeDocument/2006/relationships/hyperlink" Target="http://www.groundreport.com/priorities-for-website-owners-a-steady-growth-for-long-term-success/" TargetMode="Externa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9.xml"/><Relationship Id="rId1" Type="http://schemas.openxmlformats.org/officeDocument/2006/relationships/slideLayout" Target="../slideLayouts/slideLayout4.xml"/><Relationship Id="rId4" Type="http://schemas.openxmlformats.org/officeDocument/2006/relationships/hyperlink" Target="http://peter.baumgartner.name/2014/05/23/double-blind-review-ein-fallbeispie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8.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241.xml"/><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6.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6.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4.xml"/><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4.xml"/><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4.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4.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4.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4.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4.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4.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4.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4.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4.tiff"/></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4.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4.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4.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4.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4.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4.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4.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4.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4.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4.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4.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4.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4.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4.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4.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4.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4.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www.pngall.com/speed-png" TargetMode="Externa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4.xml"/></Relationships>
</file>

<file path=ppt/slides/_rels/slide3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1.xml"/><Relationship Id="rId1" Type="http://schemas.openxmlformats.org/officeDocument/2006/relationships/slideLayout" Target="../slideLayouts/slideLayout4.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4.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4.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4.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4.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4.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4.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2.xml"/><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4.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1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4.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16.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16.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16.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16.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16.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14.xml"/></Relationships>
</file>

<file path=ppt/slides/_rels/slide35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54.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355.xml"/><Relationship Id="rId1" Type="http://schemas.openxmlformats.org/officeDocument/2006/relationships/slideLayout" Target="../slideLayouts/slideLayout4.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4.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14.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wjlevay.net/using-open-source-tools-newspaper-digitization-workflow/"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hyperlink" Target="http://en.m.wikipedia.org/wiki/lean_manufacturin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hyperlink" Target="https://blog.gds-gov.tech/from-grief-to-agility-cf6b476122a6"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hyperlink" Target="https://leadershipwatch-aadboot.com/2018/03/11/can-resilience-be-taught/"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hyperlink" Target="https://pixabay.com/en/service-reception-official-business-1028805/"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commons.wikimedia.org/wiki/File:1951_to_2013_Trend_Chart_of_Sector_Share_of_Total_GDP_for_each_year,_India.png" TargetMode="External"/><Relationship Id="rId5" Type="http://schemas.openxmlformats.org/officeDocument/2006/relationships/image" Target="../media/image8.png"/><Relationship Id="rId4" Type="http://schemas.openxmlformats.org/officeDocument/2006/relationships/hyperlink" Target="https://lla53.blogspot.com.es/2016/02/desempleados-de-larga-duracion-su.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5800" y="1448878"/>
            <a:ext cx="7772400" cy="121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baseline="0">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sz="3600" dirty="0">
                <a:latin typeface="Calibri Light" panose="020F0302020204030204" pitchFamily="34" charset="0"/>
                <a:cs typeface="Calibri Light" panose="020F0302020204030204" pitchFamily="34" charset="0"/>
              </a:rPr>
              <a:t>Welcome to</a:t>
            </a:r>
            <a:br>
              <a:rPr lang="en-US" dirty="0">
                <a:latin typeface="Calibri Light" panose="020F0302020204030204" pitchFamily="34" charset="0"/>
                <a:cs typeface="Calibri Light" panose="020F0302020204030204" pitchFamily="34" charset="0"/>
              </a:rPr>
            </a:br>
            <a:r>
              <a:rPr lang="en-GB" dirty="0">
                <a:latin typeface="Calibri Light" panose="020F0302020204030204" pitchFamily="34" charset="0"/>
                <a:cs typeface="Calibri Light" panose="020F0302020204030204" pitchFamily="34" charset="0"/>
              </a:rPr>
              <a:t>ITIL® </a:t>
            </a:r>
            <a:r>
              <a:rPr lang="en-US" dirty="0">
                <a:latin typeface="Calibri Light" panose="020F0302020204030204" pitchFamily="34" charset="0"/>
                <a:cs typeface="Calibri Light" panose="020F0302020204030204" pitchFamily="34" charset="0"/>
              </a:rPr>
              <a:t>4 </a:t>
            </a:r>
          </a:p>
          <a:p>
            <a:r>
              <a:rPr lang="en-US" dirty="0">
                <a:latin typeface="Calibri Light" panose="020F0302020204030204" pitchFamily="34" charset="0"/>
                <a:cs typeface="Calibri Light" panose="020F0302020204030204" pitchFamily="34" charset="0"/>
              </a:rPr>
              <a:t>High-velocity IT</a:t>
            </a:r>
          </a:p>
        </p:txBody>
      </p:sp>
      <p:pic>
        <p:nvPicPr>
          <p:cNvPr id="3" name="Bildobjekt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6545" y="3478001"/>
            <a:ext cx="2566345" cy="983509"/>
          </a:xfrm>
          <a:prstGeom prst="rect">
            <a:avLst/>
          </a:prstGeom>
        </p:spPr>
      </p:pic>
      <p:sp>
        <p:nvSpPr>
          <p:cNvPr id="2" name="textruta 1">
            <a:extLst>
              <a:ext uri="{FF2B5EF4-FFF2-40B4-BE49-F238E27FC236}">
                <a16:creationId xmlns:a16="http://schemas.microsoft.com/office/drawing/2014/main" id="{956694FD-FFFE-DF46-AA8D-C09B8D314D84}"/>
              </a:ext>
            </a:extLst>
          </p:cNvPr>
          <p:cNvSpPr txBox="1"/>
          <p:nvPr/>
        </p:nvSpPr>
        <p:spPr>
          <a:xfrm>
            <a:off x="4678017" y="5035826"/>
            <a:ext cx="184731" cy="369332"/>
          </a:xfrm>
          <a:prstGeom prst="rect">
            <a:avLst/>
          </a:prstGeom>
          <a:noFill/>
        </p:spPr>
        <p:txBody>
          <a:bodyPr wrap="none" rtlCol="0">
            <a:spAutoFit/>
          </a:bodyPr>
          <a:lstStyle/>
          <a:p>
            <a:endParaRPr lang="sv-SE" dirty="0"/>
          </a:p>
        </p:txBody>
      </p:sp>
      <p:sp>
        <p:nvSpPr>
          <p:cNvPr id="8" name="Rektangel 7">
            <a:extLst>
              <a:ext uri="{FF2B5EF4-FFF2-40B4-BE49-F238E27FC236}">
                <a16:creationId xmlns:a16="http://schemas.microsoft.com/office/drawing/2014/main" id="{E1071499-CD77-734A-8D87-18F9EC81AFC0}"/>
              </a:ext>
            </a:extLst>
          </p:cNvPr>
          <p:cNvSpPr/>
          <p:nvPr/>
        </p:nvSpPr>
        <p:spPr>
          <a:xfrm>
            <a:off x="3089970" y="3438045"/>
            <a:ext cx="5817485" cy="832600"/>
          </a:xfrm>
          <a:prstGeom prst="rect">
            <a:avLst/>
          </a:prstGeom>
        </p:spPr>
        <p:txBody>
          <a:bodyPr wrap="square">
            <a:spAutoFit/>
          </a:bodyPr>
          <a:lstStyle/>
          <a:p>
            <a:r>
              <a:rPr lang="en-GB" sz="900" dirty="0">
                <a:latin typeface="Ubuntu"/>
              </a:rPr>
              <a:t>ITIL® / PRINCE2®/ PRINCE2 Agile® / MSP® / </a:t>
            </a:r>
            <a:r>
              <a:rPr lang="en-GB" sz="900" dirty="0" err="1">
                <a:latin typeface="Ubuntu"/>
              </a:rPr>
              <a:t>M_o_R</a:t>
            </a:r>
            <a:r>
              <a:rPr lang="en-GB" sz="900" dirty="0">
                <a:latin typeface="Ubuntu"/>
              </a:rPr>
              <a:t>® / P3O® / </a:t>
            </a:r>
            <a:r>
              <a:rPr lang="en-GB" sz="900" dirty="0" err="1">
                <a:latin typeface="Ubuntu"/>
              </a:rPr>
              <a:t>MoV</a:t>
            </a:r>
            <a:r>
              <a:rPr lang="en-GB" sz="900" dirty="0">
                <a:latin typeface="Ubuntu"/>
              </a:rPr>
              <a:t>® / </a:t>
            </a:r>
            <a:r>
              <a:rPr lang="en-GB" sz="900" dirty="0" err="1">
                <a:latin typeface="Ubuntu"/>
              </a:rPr>
              <a:t>MoP</a:t>
            </a:r>
            <a:r>
              <a:rPr lang="en-GB" sz="900" dirty="0">
                <a:latin typeface="Ubuntu"/>
              </a:rPr>
              <a:t>® are registered trade marks of AXELOS Limited, used under permission of AXELOS Limited. All rights reserved. RESILIATM/ </a:t>
            </a:r>
            <a:r>
              <a:rPr lang="en-GB" sz="900" dirty="0" err="1">
                <a:latin typeface="Ubuntu"/>
              </a:rPr>
              <a:t>AgileSHIFTTM</a:t>
            </a:r>
            <a:r>
              <a:rPr lang="en-GB" sz="900" dirty="0">
                <a:latin typeface="Ubuntu"/>
              </a:rPr>
              <a:t> are trade marks of AXELOS Limited, used under permission of AXELOS Limited. All rights reserved. The Swirl </a:t>
            </a:r>
            <a:r>
              <a:rPr lang="en-GB" sz="900" dirty="0" err="1">
                <a:latin typeface="Ubuntu"/>
              </a:rPr>
              <a:t>logoTM</a:t>
            </a:r>
            <a:r>
              <a:rPr lang="en-GB" sz="900" dirty="0">
                <a:latin typeface="Ubuntu"/>
              </a:rPr>
              <a:t> is a trade mark of AXELOS Limited, used under permission of AXELOS Limited. All rights reserved. </a:t>
            </a:r>
            <a:endParaRPr lang="en-GB" sz="900" dirty="0"/>
          </a:p>
          <a:p>
            <a:pPr>
              <a:lnSpc>
                <a:spcPct val="150000"/>
              </a:lnSpc>
            </a:pPr>
            <a:endParaRPr lang="en-GB" sz="9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9825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05F55F-BD2B-EB46-9031-F69D04BC3A4E}"/>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The service value system (SVS)</a:t>
            </a:r>
          </a:p>
        </p:txBody>
      </p:sp>
      <p:pic>
        <p:nvPicPr>
          <p:cNvPr id="5" name="Platshållare för innehåll 4">
            <a:extLst>
              <a:ext uri="{FF2B5EF4-FFF2-40B4-BE49-F238E27FC236}">
                <a16:creationId xmlns:a16="http://schemas.microsoft.com/office/drawing/2014/main" id="{8BC6852C-3E67-0E45-B968-16A3C5BE9EDB}"/>
              </a:ext>
            </a:extLst>
          </p:cNvPr>
          <p:cNvPicPr>
            <a:picLocks noGrp="1" noChangeAspect="1"/>
          </p:cNvPicPr>
          <p:nvPr>
            <p:ph idx="1"/>
          </p:nvPr>
        </p:nvPicPr>
        <p:blipFill>
          <a:blip r:embed="rId3"/>
          <a:stretch>
            <a:fillRect/>
          </a:stretch>
        </p:blipFill>
        <p:spPr>
          <a:xfrm>
            <a:off x="1404867" y="1006241"/>
            <a:ext cx="6420285" cy="3642971"/>
          </a:xfrm>
          <a:prstGeom prst="rect">
            <a:avLst/>
          </a:prstGeom>
        </p:spPr>
      </p:pic>
      <p:sp>
        <p:nvSpPr>
          <p:cNvPr id="4" name="Platshållare för innehåll 3">
            <a:extLst>
              <a:ext uri="{FF2B5EF4-FFF2-40B4-BE49-F238E27FC236}">
                <a16:creationId xmlns:a16="http://schemas.microsoft.com/office/drawing/2014/main" id="{9BC4BB8C-170F-F840-9AF2-4C11D6E5F72D}"/>
              </a:ext>
            </a:extLst>
          </p:cNvPr>
          <p:cNvSpPr>
            <a:spLocks noGrp="1"/>
          </p:cNvSpPr>
          <p:nvPr>
            <p:ph sz="quarter" idx="10"/>
          </p:nvPr>
        </p:nvSpPr>
        <p:spPr/>
        <p:txBody>
          <a:bodyPr/>
          <a:lstStyle/>
          <a:p>
            <a:r>
              <a:rPr lang="en-US" dirty="0"/>
              <a:t>Foundation recap</a:t>
            </a:r>
            <a:endParaRPr lang="sv-SE" dirty="0"/>
          </a:p>
        </p:txBody>
      </p:sp>
      <p:sp>
        <p:nvSpPr>
          <p:cNvPr id="3" name="Rektangel 2">
            <a:extLst>
              <a:ext uri="{FF2B5EF4-FFF2-40B4-BE49-F238E27FC236}">
                <a16:creationId xmlns:a16="http://schemas.microsoft.com/office/drawing/2014/main" id="{AAB1C804-69BF-7042-B2A2-1812642B490C}"/>
              </a:ext>
            </a:extLst>
          </p:cNvPr>
          <p:cNvSpPr/>
          <p:nvPr/>
        </p:nvSpPr>
        <p:spPr>
          <a:xfrm>
            <a:off x="1542614" y="4341655"/>
            <a:ext cx="2226668" cy="300682"/>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5836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AF8DA7-ED46-C24C-A916-230E60185008}"/>
              </a:ext>
            </a:extLst>
          </p:cNvPr>
          <p:cNvSpPr>
            <a:spLocks noGrp="1"/>
          </p:cNvSpPr>
          <p:nvPr>
            <p:ph type="title"/>
          </p:nvPr>
        </p:nvSpPr>
        <p:spPr/>
        <p:txBody>
          <a:bodyPr/>
          <a:lstStyle/>
          <a:p>
            <a:r>
              <a:rPr lang="en-GB" sz="3200" dirty="0"/>
              <a:t>Organization and people</a:t>
            </a:r>
          </a:p>
        </p:txBody>
      </p:sp>
      <p:sp>
        <p:nvSpPr>
          <p:cNvPr id="3" name="Platshållare för innehåll 2">
            <a:extLst>
              <a:ext uri="{FF2B5EF4-FFF2-40B4-BE49-F238E27FC236}">
                <a16:creationId xmlns:a16="http://schemas.microsoft.com/office/drawing/2014/main" id="{62F214FC-20AE-7644-A35D-243678888BF2}"/>
              </a:ext>
            </a:extLst>
          </p:cNvPr>
          <p:cNvSpPr>
            <a:spLocks noGrp="1"/>
          </p:cNvSpPr>
          <p:nvPr>
            <p:ph idx="1"/>
          </p:nvPr>
        </p:nvSpPr>
        <p:spPr>
          <a:xfrm>
            <a:off x="457199" y="1208463"/>
            <a:ext cx="8140264" cy="3394075"/>
          </a:xfrm>
        </p:spPr>
        <p:txBody>
          <a:bodyPr>
            <a:noAutofit/>
          </a:bodyPr>
          <a:lstStyle/>
          <a:p>
            <a:pPr marL="0" indent="0">
              <a:buNone/>
            </a:pPr>
            <a:r>
              <a:rPr lang="en-GB" dirty="0"/>
              <a:t>In HVIT environments, it is likely that the IT function will be an integral part of the lines of </a:t>
            </a:r>
            <a:br>
              <a:rPr lang="en-GB" dirty="0"/>
            </a:br>
            <a:r>
              <a:rPr lang="en-GB" dirty="0"/>
              <a:t>business that are responsible for the various products and services. There will often be </a:t>
            </a:r>
            <a:br>
              <a:rPr lang="en-GB" dirty="0"/>
            </a:br>
            <a:r>
              <a:rPr lang="en-GB" b="1" dirty="0"/>
              <a:t>multifunctional product/service-based teams</a:t>
            </a:r>
            <a:r>
              <a:rPr lang="en-GB" dirty="0"/>
              <a:t>, with both business-oriented and IT-oriented </a:t>
            </a:r>
            <a:br>
              <a:rPr lang="en-GB" dirty="0"/>
            </a:br>
            <a:r>
              <a:rPr lang="en-GB" dirty="0"/>
              <a:t>team members.</a:t>
            </a:r>
          </a:p>
          <a:p>
            <a:pPr marL="0" indent="0">
              <a:buNone/>
            </a:pPr>
            <a:endParaRPr lang="en-GB" sz="800" dirty="0"/>
          </a:p>
          <a:p>
            <a:pPr marL="0" indent="0">
              <a:buNone/>
            </a:pPr>
            <a:r>
              <a:rPr lang="en-GB" dirty="0"/>
              <a:t>Although there may be a </a:t>
            </a:r>
            <a:r>
              <a:rPr lang="en-GB" b="1" dirty="0"/>
              <a:t>centralized IT service centre </a:t>
            </a:r>
            <a:r>
              <a:rPr lang="en-GB" dirty="0"/>
              <a:t>for non-differentiating digital technology </a:t>
            </a:r>
            <a:br>
              <a:rPr lang="en-GB" dirty="0"/>
            </a:br>
            <a:r>
              <a:rPr lang="en-GB" dirty="0"/>
              <a:t>such as email and Wi-Fi, the differentiating digital technology will often be managed as part of </a:t>
            </a:r>
            <a:br>
              <a:rPr lang="en-GB" dirty="0"/>
            </a:br>
            <a:r>
              <a:rPr lang="en-GB" dirty="0"/>
              <a:t>the primary activities. There may also be </a:t>
            </a:r>
            <a:r>
              <a:rPr lang="en-GB" b="1" dirty="0"/>
              <a:t>platform-oriented teams </a:t>
            </a:r>
            <a:r>
              <a:rPr lang="en-GB" dirty="0"/>
              <a:t>that support various </a:t>
            </a:r>
            <a:br>
              <a:rPr lang="en-GB" dirty="0"/>
            </a:br>
            <a:r>
              <a:rPr lang="en-GB" dirty="0"/>
              <a:t>decentralized product/service-based teams. </a:t>
            </a:r>
          </a:p>
          <a:p>
            <a:pPr marL="0" indent="0">
              <a:buNone/>
            </a:pPr>
            <a:endParaRPr lang="en-GB" sz="800" dirty="0"/>
          </a:p>
          <a:p>
            <a:pPr marL="0" indent="0">
              <a:buNone/>
            </a:pPr>
            <a:r>
              <a:rPr lang="en-GB" dirty="0"/>
              <a:t>Within product/service-oriented teams, there are no service level agreements between business and IT, as they are part of the same team. The same applies to agreements between IT groups within the team.</a:t>
            </a:r>
          </a:p>
          <a:p>
            <a:pPr marL="0" indent="0">
              <a:buNone/>
            </a:pPr>
            <a:endParaRPr lang="en-GB" sz="800" dirty="0"/>
          </a:p>
          <a:p>
            <a:pPr marL="0" indent="0">
              <a:buNone/>
            </a:pPr>
            <a:r>
              <a:rPr lang="en-GB" dirty="0"/>
              <a:t>IT practitioners in HVIT environments usually work at the same physical location as their non-IT co-workers, often in the context of self-contained product/service-based teams. </a:t>
            </a:r>
          </a:p>
          <a:p>
            <a:pPr marL="0" indent="0">
              <a:buNone/>
            </a:pPr>
            <a:endParaRPr lang="en-GB" sz="800" dirty="0"/>
          </a:p>
          <a:p>
            <a:pPr marL="0" indent="0">
              <a:buNone/>
            </a:pPr>
            <a:r>
              <a:rPr lang="en-GB" dirty="0"/>
              <a:t>This is not only good for communication, but also for building a better and common understanding of the business context in which digital technology is used. </a:t>
            </a:r>
          </a:p>
        </p:txBody>
      </p:sp>
      <p:sp>
        <p:nvSpPr>
          <p:cNvPr id="5" name="textruta 4">
            <a:extLst>
              <a:ext uri="{FF2B5EF4-FFF2-40B4-BE49-F238E27FC236}">
                <a16:creationId xmlns:a16="http://schemas.microsoft.com/office/drawing/2014/main" id="{19ACBB31-79D9-1246-8738-C111BA2AB5C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7DF82498-AEBD-4F4F-8C50-70FC6A068887}"/>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pic>
        <p:nvPicPr>
          <p:cNvPr id="6" name="Platshållare för innehåll 4">
            <a:extLst>
              <a:ext uri="{FF2B5EF4-FFF2-40B4-BE49-F238E27FC236}">
                <a16:creationId xmlns:a16="http://schemas.microsoft.com/office/drawing/2014/main" id="{B37EF93B-0A72-C04B-8DC9-ED1C1F7A8A0F}"/>
              </a:ext>
            </a:extLst>
          </p:cNvPr>
          <p:cNvPicPr>
            <a:picLocks noChangeAspect="1"/>
          </p:cNvPicPr>
          <p:nvPr/>
        </p:nvPicPr>
        <p:blipFill>
          <a:blip r:embed="rId3"/>
          <a:stretch>
            <a:fillRect/>
          </a:stretch>
        </p:blipFill>
        <p:spPr bwMode="auto">
          <a:xfrm>
            <a:off x="6367800" y="1327089"/>
            <a:ext cx="2318999" cy="154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152657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09B314-8254-4D44-94BE-FDFA32AD9E6E}"/>
              </a:ext>
            </a:extLst>
          </p:cNvPr>
          <p:cNvSpPr>
            <a:spLocks noGrp="1"/>
          </p:cNvSpPr>
          <p:nvPr>
            <p:ph type="title"/>
          </p:nvPr>
        </p:nvSpPr>
        <p:spPr/>
        <p:txBody>
          <a:bodyPr/>
          <a:lstStyle/>
          <a:p>
            <a:r>
              <a:rPr lang="en-GB" sz="3200" dirty="0"/>
              <a:t>Information and technology</a:t>
            </a:r>
          </a:p>
        </p:txBody>
      </p:sp>
      <p:sp>
        <p:nvSpPr>
          <p:cNvPr id="3" name="Platshållare för innehåll 2">
            <a:extLst>
              <a:ext uri="{FF2B5EF4-FFF2-40B4-BE49-F238E27FC236}">
                <a16:creationId xmlns:a16="http://schemas.microsoft.com/office/drawing/2014/main" id="{EC41FA00-A382-FF46-837B-CC6A6842AC69}"/>
              </a:ext>
            </a:extLst>
          </p:cNvPr>
          <p:cNvSpPr>
            <a:spLocks noGrp="1"/>
          </p:cNvSpPr>
          <p:nvPr>
            <p:ph idx="1"/>
          </p:nvPr>
        </p:nvSpPr>
        <p:spPr>
          <a:xfrm>
            <a:off x="457198" y="1208463"/>
            <a:ext cx="8391379" cy="3394075"/>
          </a:xfrm>
        </p:spPr>
        <p:txBody>
          <a:bodyPr>
            <a:normAutofit/>
          </a:bodyPr>
          <a:lstStyle/>
          <a:p>
            <a:pPr marL="0" indent="0">
              <a:buNone/>
            </a:pPr>
            <a:r>
              <a:rPr lang="en-GB" dirty="0"/>
              <a:t>In HVIT environments that derive significant value from digital technology, part of this value </a:t>
            </a:r>
            <a:br>
              <a:rPr lang="en-GB" dirty="0"/>
            </a:br>
            <a:r>
              <a:rPr lang="en-GB" dirty="0"/>
              <a:t>is related to the information that the digital systems provide, and part is related to the digital </a:t>
            </a:r>
            <a:br>
              <a:rPr lang="en-GB" dirty="0"/>
            </a:br>
            <a:r>
              <a:rPr lang="en-GB" dirty="0"/>
              <a:t>technology that provides the information quickly, resiliently, securely, and efficiently. </a:t>
            </a:r>
          </a:p>
          <a:p>
            <a:pPr marL="0" indent="0">
              <a:buNone/>
            </a:pPr>
            <a:endParaRPr lang="en-GB" dirty="0"/>
          </a:p>
          <a:p>
            <a:pPr marL="0" indent="0">
              <a:buNone/>
            </a:pPr>
            <a:r>
              <a:rPr lang="en-GB" dirty="0"/>
              <a:t>Higher demands are therefore placed on both the information and technology that digitally </a:t>
            </a:r>
            <a:br>
              <a:rPr lang="en-GB" dirty="0"/>
            </a:br>
            <a:r>
              <a:rPr lang="en-GB" dirty="0"/>
              <a:t>enable organizations, and the information and technology (</a:t>
            </a:r>
            <a:r>
              <a:rPr lang="en-GB" b="1" i="1" dirty="0"/>
              <a:t>IT tooling</a:t>
            </a:r>
            <a:r>
              <a:rPr lang="en-GB" dirty="0"/>
              <a:t>) that support the IT </a:t>
            </a:r>
            <a:br>
              <a:rPr lang="en-GB" dirty="0"/>
            </a:br>
            <a:r>
              <a:rPr lang="en-GB" dirty="0"/>
              <a:t>processes. </a:t>
            </a:r>
          </a:p>
          <a:p>
            <a:pPr marL="0" indent="0">
              <a:buNone/>
            </a:pPr>
            <a:endParaRPr lang="en-GB" dirty="0"/>
          </a:p>
          <a:p>
            <a:pPr marL="0" indent="0">
              <a:buNone/>
            </a:pPr>
            <a:r>
              <a:rPr lang="en-GB" dirty="0"/>
              <a:t>It is critical to understand the flow of information and how work gets done, so that people </a:t>
            </a:r>
            <a:br>
              <a:rPr lang="en-GB" dirty="0"/>
            </a:br>
            <a:r>
              <a:rPr lang="en-GB" dirty="0"/>
              <a:t>have the information they need, when and where they need, it as part of their ‘work as usual’ practices. </a:t>
            </a:r>
          </a:p>
          <a:p>
            <a:pPr marL="0" indent="0">
              <a:buNone/>
            </a:pPr>
            <a:endParaRPr lang="en-GB" dirty="0"/>
          </a:p>
          <a:p>
            <a:pPr marL="0" indent="0">
              <a:buNone/>
            </a:pPr>
            <a:r>
              <a:rPr lang="en-GB" dirty="0"/>
              <a:t>This critical need is partially addressed by </a:t>
            </a:r>
            <a:r>
              <a:rPr lang="en-GB" b="1" dirty="0"/>
              <a:t>business analysis</a:t>
            </a:r>
            <a:r>
              <a:rPr lang="en-GB" dirty="0"/>
              <a:t>, but the domain of </a:t>
            </a:r>
            <a:r>
              <a:rPr lang="en-GB" b="1" dirty="0"/>
              <a:t>business information management </a:t>
            </a:r>
            <a:r>
              <a:rPr lang="en-GB" dirty="0"/>
              <a:t>expands the scope to include the actual use of information. Business information management not only ensures that the right information needs are identified, but also that the information is used effectively in the context of business processes.</a:t>
            </a:r>
          </a:p>
        </p:txBody>
      </p:sp>
      <p:sp>
        <p:nvSpPr>
          <p:cNvPr id="5" name="textruta 4">
            <a:extLst>
              <a:ext uri="{FF2B5EF4-FFF2-40B4-BE49-F238E27FC236}">
                <a16:creationId xmlns:a16="http://schemas.microsoft.com/office/drawing/2014/main" id="{6B090BB8-0DB1-9147-9AC4-8EB6A9EBFE2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BB469C4C-2286-964F-8766-33F19F398604}"/>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pic>
        <p:nvPicPr>
          <p:cNvPr id="6" name="Platshållare för innehåll 4">
            <a:extLst>
              <a:ext uri="{FF2B5EF4-FFF2-40B4-BE49-F238E27FC236}">
                <a16:creationId xmlns:a16="http://schemas.microsoft.com/office/drawing/2014/main" id="{E93D6FC1-1930-ED44-BB9B-14DC64BF1318}"/>
              </a:ext>
            </a:extLst>
          </p:cNvPr>
          <p:cNvPicPr>
            <a:picLocks noChangeAspect="1"/>
          </p:cNvPicPr>
          <p:nvPr/>
        </p:nvPicPr>
        <p:blipFill>
          <a:blip r:embed="rId3"/>
          <a:stretch>
            <a:fillRect/>
          </a:stretch>
        </p:blipFill>
        <p:spPr bwMode="auto">
          <a:xfrm>
            <a:off x="6367800" y="1327089"/>
            <a:ext cx="2318999" cy="154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3116130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09B314-8254-4D44-94BE-FDFA32AD9E6E}"/>
              </a:ext>
            </a:extLst>
          </p:cNvPr>
          <p:cNvSpPr>
            <a:spLocks noGrp="1"/>
          </p:cNvSpPr>
          <p:nvPr>
            <p:ph type="title"/>
          </p:nvPr>
        </p:nvSpPr>
        <p:spPr/>
        <p:txBody>
          <a:bodyPr/>
          <a:lstStyle/>
          <a:p>
            <a:r>
              <a:rPr lang="en-GB" sz="3200" dirty="0"/>
              <a:t>Information and technology</a:t>
            </a:r>
          </a:p>
        </p:txBody>
      </p:sp>
      <p:sp>
        <p:nvSpPr>
          <p:cNvPr id="3" name="Platshållare för innehåll 2">
            <a:extLst>
              <a:ext uri="{FF2B5EF4-FFF2-40B4-BE49-F238E27FC236}">
                <a16:creationId xmlns:a16="http://schemas.microsoft.com/office/drawing/2014/main" id="{EC41FA00-A382-FF46-837B-CC6A6842AC69}"/>
              </a:ext>
            </a:extLst>
          </p:cNvPr>
          <p:cNvSpPr>
            <a:spLocks noGrp="1"/>
          </p:cNvSpPr>
          <p:nvPr>
            <p:ph idx="1"/>
          </p:nvPr>
        </p:nvSpPr>
        <p:spPr>
          <a:xfrm>
            <a:off x="457199" y="1208463"/>
            <a:ext cx="8349176" cy="3394075"/>
          </a:xfrm>
        </p:spPr>
        <p:txBody>
          <a:bodyPr>
            <a:normAutofit/>
          </a:bodyPr>
          <a:lstStyle/>
          <a:p>
            <a:pPr marL="0" indent="0">
              <a:buNone/>
            </a:pPr>
            <a:r>
              <a:rPr lang="en-GB" dirty="0"/>
              <a:t>Freely flowing information is a characteristic of a high-trust organization. This is consistent </a:t>
            </a:r>
            <a:br>
              <a:rPr lang="en-GB" dirty="0"/>
            </a:br>
            <a:r>
              <a:rPr lang="en-GB" dirty="0"/>
              <a:t>with the ‘</a:t>
            </a:r>
            <a:r>
              <a:rPr lang="en-GB" b="1" i="1" dirty="0"/>
              <a:t>generative culture</a:t>
            </a:r>
            <a:r>
              <a:rPr lang="en-GB" dirty="0"/>
              <a:t>’ characterized by high degrees of cooperation, sharing of risks, </a:t>
            </a:r>
            <a:br>
              <a:rPr lang="en-GB" dirty="0"/>
            </a:br>
            <a:r>
              <a:rPr lang="en-GB" dirty="0"/>
              <a:t>appetite for innovation, and a desire to learn from failure, that is often found in HVIT </a:t>
            </a:r>
            <a:br>
              <a:rPr lang="en-GB" dirty="0"/>
            </a:br>
            <a:r>
              <a:rPr lang="en-GB" dirty="0"/>
              <a:t>organizations. </a:t>
            </a:r>
          </a:p>
          <a:p>
            <a:pPr marL="0" indent="0">
              <a:buNone/>
            </a:pPr>
            <a:endParaRPr lang="en-GB" sz="800" dirty="0"/>
          </a:p>
          <a:p>
            <a:pPr marL="0" indent="0">
              <a:buNone/>
            </a:pPr>
            <a:r>
              <a:rPr lang="en-GB" dirty="0"/>
              <a:t>The duplication of data (with the risk of different sources of truth) can be avoided by </a:t>
            </a:r>
            <a:br>
              <a:rPr lang="en-GB" dirty="0"/>
            </a:br>
            <a:r>
              <a:rPr lang="en-GB" dirty="0"/>
              <a:t>integrating systems. </a:t>
            </a:r>
          </a:p>
          <a:p>
            <a:pPr marL="0" indent="0">
              <a:buNone/>
            </a:pPr>
            <a:endParaRPr lang="en-GB" sz="800" dirty="0"/>
          </a:p>
          <a:p>
            <a:pPr marL="0" indent="0">
              <a:buNone/>
            </a:pPr>
            <a:r>
              <a:rPr lang="en-GB" dirty="0"/>
              <a:t>This also concerns the use of different tools; for example, developers using one tool and </a:t>
            </a:r>
            <a:br>
              <a:rPr lang="en-GB" dirty="0"/>
            </a:br>
            <a:r>
              <a:rPr lang="en-GB" dirty="0"/>
              <a:t>operations using another, with no interfaces and consolidation. Automatically adding a common and visible identifier (such as a Sprint ID, backlog item ID or ticket number) is a way to bring these two together. </a:t>
            </a:r>
          </a:p>
          <a:p>
            <a:pPr marL="0" indent="0">
              <a:buNone/>
            </a:pPr>
            <a:endParaRPr lang="en-GB" sz="800" dirty="0"/>
          </a:p>
          <a:p>
            <a:pPr marL="0" indent="0">
              <a:buNone/>
            </a:pPr>
            <a:r>
              <a:rPr lang="en-GB" dirty="0"/>
              <a:t>For example, adding a user story ID to a change record while a change makes its way through a deployment pipeline is a great way of adopting the ITIL guiding principles of ‘collaborate and promote visibility’ and ‘optimize and automate’. </a:t>
            </a:r>
          </a:p>
        </p:txBody>
      </p:sp>
      <p:sp>
        <p:nvSpPr>
          <p:cNvPr id="5" name="textruta 4">
            <a:extLst>
              <a:ext uri="{FF2B5EF4-FFF2-40B4-BE49-F238E27FC236}">
                <a16:creationId xmlns:a16="http://schemas.microsoft.com/office/drawing/2014/main" id="{6B090BB8-0DB1-9147-9AC4-8EB6A9EBFE2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BB469C4C-2286-964F-8766-33F19F398604}"/>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pic>
        <p:nvPicPr>
          <p:cNvPr id="6" name="Platshållare för innehåll 4">
            <a:extLst>
              <a:ext uri="{FF2B5EF4-FFF2-40B4-BE49-F238E27FC236}">
                <a16:creationId xmlns:a16="http://schemas.microsoft.com/office/drawing/2014/main" id="{E93D6FC1-1930-ED44-BB9B-14DC64BF1318}"/>
              </a:ext>
            </a:extLst>
          </p:cNvPr>
          <p:cNvPicPr>
            <a:picLocks noChangeAspect="1"/>
          </p:cNvPicPr>
          <p:nvPr/>
        </p:nvPicPr>
        <p:blipFill>
          <a:blip r:embed="rId3"/>
          <a:stretch>
            <a:fillRect/>
          </a:stretch>
        </p:blipFill>
        <p:spPr bwMode="auto">
          <a:xfrm>
            <a:off x="6367800" y="1327089"/>
            <a:ext cx="2318999" cy="154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398053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A1A2C3-E3FE-EF45-BAEB-846D05FDF455}"/>
              </a:ext>
            </a:extLst>
          </p:cNvPr>
          <p:cNvSpPr>
            <a:spLocks noGrp="1"/>
          </p:cNvSpPr>
          <p:nvPr>
            <p:ph type="title"/>
          </p:nvPr>
        </p:nvSpPr>
        <p:spPr/>
        <p:txBody>
          <a:bodyPr/>
          <a:lstStyle/>
          <a:p>
            <a:r>
              <a:rPr lang="en-GB" sz="3200" dirty="0"/>
              <a:t>Partners and suppliers</a:t>
            </a:r>
          </a:p>
        </p:txBody>
      </p:sp>
      <p:sp>
        <p:nvSpPr>
          <p:cNvPr id="3" name="Platshållare för innehåll 2">
            <a:extLst>
              <a:ext uri="{FF2B5EF4-FFF2-40B4-BE49-F238E27FC236}">
                <a16:creationId xmlns:a16="http://schemas.microsoft.com/office/drawing/2014/main" id="{EC03F0EA-A078-6145-AB06-8378736460B3}"/>
              </a:ext>
            </a:extLst>
          </p:cNvPr>
          <p:cNvSpPr>
            <a:spLocks noGrp="1"/>
          </p:cNvSpPr>
          <p:nvPr>
            <p:ph idx="1"/>
          </p:nvPr>
        </p:nvSpPr>
        <p:spPr>
          <a:xfrm>
            <a:off x="457199" y="1208463"/>
            <a:ext cx="8461718" cy="3394075"/>
          </a:xfrm>
        </p:spPr>
        <p:txBody>
          <a:bodyPr>
            <a:normAutofit/>
          </a:bodyPr>
          <a:lstStyle/>
          <a:p>
            <a:pPr marL="0" indent="0">
              <a:buNone/>
            </a:pPr>
            <a:r>
              <a:rPr lang="en-GB" dirty="0"/>
              <a:t>HVIT environments typically make extensive use of cloud-based infrastructures, platforms, </a:t>
            </a:r>
            <a:br>
              <a:rPr lang="en-GB" dirty="0"/>
            </a:br>
            <a:r>
              <a:rPr lang="en-GB" dirty="0"/>
              <a:t>and other services. These utility services are often provided by organizations on their own </a:t>
            </a:r>
            <a:br>
              <a:rPr lang="en-GB" dirty="0"/>
            </a:br>
            <a:r>
              <a:rPr lang="en-GB" dirty="0"/>
              <a:t>terms and conditions. </a:t>
            </a:r>
          </a:p>
          <a:p>
            <a:pPr marL="0" indent="0">
              <a:buNone/>
            </a:pPr>
            <a:endParaRPr lang="en-GB" sz="800" b="1" i="1" dirty="0"/>
          </a:p>
          <a:p>
            <a:pPr marL="0" indent="0">
              <a:buNone/>
            </a:pPr>
            <a:r>
              <a:rPr lang="en-GB" b="1" i="1" dirty="0"/>
              <a:t>Public cloud-based services </a:t>
            </a:r>
            <a:r>
              <a:rPr lang="en-GB" dirty="0"/>
              <a:t>are usually high quality and affordable, but the individual consumer </a:t>
            </a:r>
            <a:br>
              <a:rPr lang="en-GB" dirty="0"/>
            </a:br>
            <a:r>
              <a:rPr lang="en-GB" dirty="0"/>
              <a:t>has little or no influence on the provider. It is therefore crucial to analyse the dependencies </a:t>
            </a:r>
            <a:br>
              <a:rPr lang="en-GB" dirty="0"/>
            </a:br>
            <a:r>
              <a:rPr lang="en-GB" dirty="0"/>
              <a:t>and take appropriate action in terms of contracts and SLAs, including risk-sharing agreements, </a:t>
            </a:r>
            <a:br>
              <a:rPr lang="en-GB" dirty="0"/>
            </a:br>
            <a:r>
              <a:rPr lang="en-GB" dirty="0"/>
              <a:t>secondary providers and contingency plans, and workarounds. </a:t>
            </a:r>
          </a:p>
          <a:p>
            <a:pPr marL="0" indent="0">
              <a:buNone/>
            </a:pPr>
            <a:endParaRPr lang="en-GB" sz="800" dirty="0"/>
          </a:p>
          <a:p>
            <a:pPr marL="0" indent="0">
              <a:buNone/>
            </a:pPr>
            <a:r>
              <a:rPr lang="en-GB" dirty="0"/>
              <a:t>When </a:t>
            </a:r>
            <a:r>
              <a:rPr lang="en-GB" b="1" i="1" dirty="0"/>
              <a:t>outsourcing</a:t>
            </a:r>
            <a:r>
              <a:rPr lang="en-GB" dirty="0"/>
              <a:t> work in an HVIT environment, it is important to consider whether the external service provider works in a similar way to their customer, as it is difficult to integrate parties with fundamentally different ways of working into the same value stream. </a:t>
            </a:r>
          </a:p>
          <a:p>
            <a:pPr marL="0" indent="0">
              <a:buNone/>
            </a:pPr>
            <a:endParaRPr lang="en-GB" sz="800" dirty="0"/>
          </a:p>
          <a:p>
            <a:pPr marL="0" indent="0">
              <a:buNone/>
            </a:pPr>
            <a:r>
              <a:rPr lang="en-GB" b="1" i="1" dirty="0"/>
              <a:t>Functional outsourcing</a:t>
            </a:r>
            <a:r>
              <a:rPr lang="en-GB" dirty="0"/>
              <a:t>, in which discrete functions, such as testing, are outsourced, is often less effective than outsourcing a whole value stream. Because of this constraint, IT functions often contract external staff rather than outsource work.</a:t>
            </a:r>
            <a:endParaRPr lang="sv-SE" dirty="0"/>
          </a:p>
        </p:txBody>
      </p:sp>
      <p:sp>
        <p:nvSpPr>
          <p:cNvPr id="5" name="textruta 4">
            <a:extLst>
              <a:ext uri="{FF2B5EF4-FFF2-40B4-BE49-F238E27FC236}">
                <a16:creationId xmlns:a16="http://schemas.microsoft.com/office/drawing/2014/main" id="{59539C7D-BFA1-414A-B75B-EF91212F07E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268BEF12-382D-564F-ACF3-33D696D1D774}"/>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pic>
        <p:nvPicPr>
          <p:cNvPr id="6" name="Platshållare för innehåll 4">
            <a:extLst>
              <a:ext uri="{FF2B5EF4-FFF2-40B4-BE49-F238E27FC236}">
                <a16:creationId xmlns:a16="http://schemas.microsoft.com/office/drawing/2014/main" id="{EE8A9E0B-AFAE-204A-9504-C56A53BF6F5B}"/>
              </a:ext>
            </a:extLst>
          </p:cNvPr>
          <p:cNvPicPr>
            <a:picLocks noChangeAspect="1"/>
          </p:cNvPicPr>
          <p:nvPr/>
        </p:nvPicPr>
        <p:blipFill>
          <a:blip r:embed="rId3"/>
          <a:stretch>
            <a:fillRect/>
          </a:stretch>
        </p:blipFill>
        <p:spPr bwMode="auto">
          <a:xfrm>
            <a:off x="6367800" y="1327089"/>
            <a:ext cx="2318999" cy="154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0630176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C48868-FDDC-124B-9C1B-3D98510E30B4}"/>
              </a:ext>
            </a:extLst>
          </p:cNvPr>
          <p:cNvSpPr>
            <a:spLocks noGrp="1"/>
          </p:cNvSpPr>
          <p:nvPr>
            <p:ph type="title"/>
          </p:nvPr>
        </p:nvSpPr>
        <p:spPr/>
        <p:txBody>
          <a:bodyPr/>
          <a:lstStyle/>
          <a:p>
            <a:r>
              <a:rPr lang="en-GB" sz="3200" dirty="0"/>
              <a:t>Value streams and processes</a:t>
            </a:r>
          </a:p>
        </p:txBody>
      </p:sp>
      <p:sp>
        <p:nvSpPr>
          <p:cNvPr id="3" name="Platshållare för innehåll 2">
            <a:extLst>
              <a:ext uri="{FF2B5EF4-FFF2-40B4-BE49-F238E27FC236}">
                <a16:creationId xmlns:a16="http://schemas.microsoft.com/office/drawing/2014/main" id="{D2046582-887D-4843-AB5C-B8961EF94D38}"/>
              </a:ext>
            </a:extLst>
          </p:cNvPr>
          <p:cNvSpPr>
            <a:spLocks noGrp="1"/>
          </p:cNvSpPr>
          <p:nvPr>
            <p:ph idx="1"/>
          </p:nvPr>
        </p:nvSpPr>
        <p:spPr>
          <a:xfrm>
            <a:off x="457199" y="1208463"/>
            <a:ext cx="8475786" cy="3614516"/>
          </a:xfrm>
        </p:spPr>
        <p:txBody>
          <a:bodyPr>
            <a:normAutofit lnSpcReduction="10000"/>
          </a:bodyPr>
          <a:lstStyle/>
          <a:p>
            <a:pPr marL="0" indent="0">
              <a:buNone/>
            </a:pPr>
            <a:r>
              <a:rPr lang="en-GB" dirty="0"/>
              <a:t>HVIT environments recognize that it may be better to create a unique </a:t>
            </a:r>
            <a:r>
              <a:rPr lang="en-GB" b="1" dirty="0"/>
              <a:t>value stream</a:t>
            </a:r>
            <a:r>
              <a:rPr lang="en-GB" dirty="0"/>
              <a:t> for each </a:t>
            </a:r>
            <a:br>
              <a:rPr lang="en-GB" dirty="0"/>
            </a:br>
            <a:r>
              <a:rPr lang="en-GB" dirty="0"/>
              <a:t>digital product or service. </a:t>
            </a:r>
          </a:p>
          <a:p>
            <a:pPr marL="0" indent="0">
              <a:buNone/>
            </a:pPr>
            <a:endParaRPr lang="en-GB" sz="800" dirty="0"/>
          </a:p>
          <a:p>
            <a:pPr marL="0" indent="0">
              <a:buNone/>
            </a:pPr>
            <a:r>
              <a:rPr lang="en-GB" dirty="0"/>
              <a:t>This may be less </a:t>
            </a:r>
            <a:r>
              <a:rPr lang="en-GB" b="1" i="1" dirty="0"/>
              <a:t>efficient</a:t>
            </a:r>
            <a:r>
              <a:rPr lang="en-GB" dirty="0"/>
              <a:t> than a standardized and centralized single value stream that serves </a:t>
            </a:r>
            <a:br>
              <a:rPr lang="en-GB" dirty="0"/>
            </a:br>
            <a:r>
              <a:rPr lang="en-GB" dirty="0"/>
              <a:t>multiple products and services, but the benefits in terms of </a:t>
            </a:r>
            <a:r>
              <a:rPr lang="en-GB" b="1" i="1" dirty="0"/>
              <a:t>effectiveness</a:t>
            </a:r>
            <a:r>
              <a:rPr lang="en-GB" dirty="0"/>
              <a:t> will often outweigh </a:t>
            </a:r>
            <a:br>
              <a:rPr lang="en-GB" dirty="0"/>
            </a:br>
            <a:r>
              <a:rPr lang="en-GB" dirty="0"/>
              <a:t>the costs, so it is advisable to consider this alternative. </a:t>
            </a:r>
          </a:p>
          <a:p>
            <a:pPr marL="0" indent="0">
              <a:buNone/>
            </a:pPr>
            <a:endParaRPr lang="en-GB" sz="800" dirty="0"/>
          </a:p>
          <a:p>
            <a:pPr marL="0" indent="0">
              <a:buNone/>
            </a:pPr>
            <a:r>
              <a:rPr lang="en-GB" dirty="0"/>
              <a:t>When designing unique value streams, it is important to remember that some kind of </a:t>
            </a:r>
            <a:br>
              <a:rPr lang="en-GB" dirty="0"/>
            </a:br>
            <a:r>
              <a:rPr lang="en-GB" b="1" i="1" dirty="0"/>
              <a:t>standardization</a:t>
            </a:r>
            <a:r>
              <a:rPr lang="en-GB" dirty="0"/>
              <a:t> may be required for scalability, so the trade-off needs to be carefully </a:t>
            </a:r>
            <a:br>
              <a:rPr lang="en-GB" dirty="0"/>
            </a:br>
            <a:r>
              <a:rPr lang="en-GB" dirty="0"/>
              <a:t>considered. </a:t>
            </a:r>
          </a:p>
          <a:p>
            <a:pPr marL="0" indent="0">
              <a:buNone/>
            </a:pPr>
            <a:endParaRPr lang="en-GB" sz="800" dirty="0"/>
          </a:p>
          <a:p>
            <a:pPr marL="0" indent="0">
              <a:buNone/>
            </a:pPr>
            <a:r>
              <a:rPr lang="en-GB" dirty="0"/>
              <a:t>A </a:t>
            </a:r>
            <a:r>
              <a:rPr lang="en-GB" b="1" dirty="0"/>
              <a:t>process</a:t>
            </a:r>
            <a:r>
              <a:rPr lang="en-GB" dirty="0"/>
              <a:t> is a predetermined sequence of interrelated activities that transforms inputs into outputs. Processes can be used to detail the steps in a value stream, and procedures and work instructions can provide further levels of detailed guidance. </a:t>
            </a:r>
          </a:p>
          <a:p>
            <a:pPr marL="0" indent="0">
              <a:buNone/>
            </a:pPr>
            <a:endParaRPr lang="en-GB" sz="800" dirty="0"/>
          </a:p>
          <a:p>
            <a:pPr marL="0" indent="0">
              <a:buNone/>
            </a:pPr>
            <a:r>
              <a:rPr lang="en-GB" dirty="0"/>
              <a:t>Because processes are predetermined, they are applicable to situations that are predictable. When a situation is unpredictable, the application of a process is unlikely to result in the desired outputs and outcomes. In these circumstances, a </a:t>
            </a:r>
            <a:r>
              <a:rPr lang="en-GB" b="1" dirty="0"/>
              <a:t>case-based approach </a:t>
            </a:r>
            <a:r>
              <a:rPr lang="en-GB" dirty="0"/>
              <a:t>is more effective, as it gives the practitioner freedom to apply their professional judgement as to which activities are appropriate.</a:t>
            </a:r>
          </a:p>
          <a:p>
            <a:pPr marL="0" indent="0">
              <a:buNone/>
            </a:pPr>
            <a:endParaRPr lang="en-GB" sz="800" dirty="0"/>
          </a:p>
          <a:p>
            <a:pPr marL="0" indent="0">
              <a:buNone/>
            </a:pPr>
            <a:r>
              <a:rPr lang="en-GB" dirty="0"/>
              <a:t>HVIT environments often deal with complex systems that are unpredictable, so the use of processes should be reserved for those situations where it is feasible to predetermine the appropriate sequence of activities.</a:t>
            </a:r>
          </a:p>
        </p:txBody>
      </p:sp>
      <p:sp>
        <p:nvSpPr>
          <p:cNvPr id="5" name="textruta 4">
            <a:extLst>
              <a:ext uri="{FF2B5EF4-FFF2-40B4-BE49-F238E27FC236}">
                <a16:creationId xmlns:a16="http://schemas.microsoft.com/office/drawing/2014/main" id="{9129122C-F83C-EC4E-8DCB-553FCD3AB8F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157E6092-E7A6-3E40-A71B-094C896B9ABA}"/>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pic>
        <p:nvPicPr>
          <p:cNvPr id="6" name="Platshållare för innehåll 4">
            <a:extLst>
              <a:ext uri="{FF2B5EF4-FFF2-40B4-BE49-F238E27FC236}">
                <a16:creationId xmlns:a16="http://schemas.microsoft.com/office/drawing/2014/main" id="{C9D4F5C8-B09F-3241-9104-675AB59088A4}"/>
              </a:ext>
            </a:extLst>
          </p:cNvPr>
          <p:cNvPicPr>
            <a:picLocks noChangeAspect="1"/>
          </p:cNvPicPr>
          <p:nvPr/>
        </p:nvPicPr>
        <p:blipFill>
          <a:blip r:embed="rId3"/>
          <a:stretch>
            <a:fillRect/>
          </a:stretch>
        </p:blipFill>
        <p:spPr bwMode="auto">
          <a:xfrm>
            <a:off x="6367800" y="1327089"/>
            <a:ext cx="2318999" cy="154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8283717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102EC-FC88-CC4D-BFC6-409FCF456934}"/>
              </a:ext>
            </a:extLst>
          </p:cNvPr>
          <p:cNvSpPr>
            <a:spLocks noGrp="1"/>
          </p:cNvSpPr>
          <p:nvPr>
            <p:ph type="title"/>
          </p:nvPr>
        </p:nvSpPr>
        <p:spPr/>
        <p:txBody>
          <a:bodyPr>
            <a:normAutofit/>
          </a:bodyPr>
          <a:lstStyle/>
          <a:p>
            <a:r>
              <a:rPr lang="en-GB" sz="3200" dirty="0"/>
              <a:t>External factors (PESTLE and VUCA)</a:t>
            </a:r>
          </a:p>
        </p:txBody>
      </p:sp>
      <p:sp>
        <p:nvSpPr>
          <p:cNvPr id="3" name="Platshållare för innehåll 2">
            <a:extLst>
              <a:ext uri="{FF2B5EF4-FFF2-40B4-BE49-F238E27FC236}">
                <a16:creationId xmlns:a16="http://schemas.microsoft.com/office/drawing/2014/main" id="{55A7E77B-21AA-D34E-AA63-A832541676B0}"/>
              </a:ext>
            </a:extLst>
          </p:cNvPr>
          <p:cNvSpPr>
            <a:spLocks noGrp="1"/>
          </p:cNvSpPr>
          <p:nvPr>
            <p:ph idx="1"/>
          </p:nvPr>
        </p:nvSpPr>
        <p:spPr/>
        <p:txBody>
          <a:bodyPr>
            <a:normAutofit/>
          </a:bodyPr>
          <a:lstStyle/>
          <a:p>
            <a:pPr marL="0" indent="0">
              <a:buNone/>
            </a:pPr>
            <a:r>
              <a:rPr lang="en-GB" sz="1400" dirty="0"/>
              <a:t>An organization’s choices of markets, products and services, and resources and activities are influenced by multiple external factors, which can be </a:t>
            </a:r>
            <a:r>
              <a:rPr lang="en-GB" sz="1400" b="1" i="1" dirty="0"/>
              <a:t>political, economic, social, technological, legal, and environmental </a:t>
            </a:r>
            <a:r>
              <a:rPr lang="en-GB" sz="1400" dirty="0"/>
              <a:t>(</a:t>
            </a:r>
            <a:r>
              <a:rPr lang="en-GB" sz="1400" b="1" dirty="0"/>
              <a:t>PESTLE</a:t>
            </a:r>
            <a:r>
              <a:rPr lang="en-GB" sz="1400" dirty="0"/>
              <a:t>). These all influence the four dimensions of service management. </a:t>
            </a:r>
          </a:p>
          <a:p>
            <a:pPr marL="0" indent="0">
              <a:buNone/>
            </a:pPr>
            <a:endParaRPr lang="en-GB" sz="1400" dirty="0"/>
          </a:p>
          <a:p>
            <a:pPr marL="0" indent="0">
              <a:buNone/>
            </a:pPr>
            <a:r>
              <a:rPr lang="en-GB" sz="1400" dirty="0"/>
              <a:t>HVIT environments are also characterized by relatively high degrees of </a:t>
            </a:r>
            <a:r>
              <a:rPr lang="en-GB" sz="1400" b="1" i="1" dirty="0"/>
              <a:t>volatility, uncertainty, complexity, and ambiguity,</a:t>
            </a:r>
            <a:r>
              <a:rPr lang="en-GB" sz="1400" b="1" dirty="0"/>
              <a:t> which are referred to by the acronym ‘VUCA’. </a:t>
            </a:r>
          </a:p>
          <a:p>
            <a:pPr marL="0" indent="0">
              <a:buNone/>
            </a:pPr>
            <a:endParaRPr lang="en-GB" sz="1400" dirty="0"/>
          </a:p>
          <a:p>
            <a:pPr marL="0" indent="0">
              <a:buNone/>
            </a:pPr>
            <a:r>
              <a:rPr lang="en-GB" sz="1400" dirty="0"/>
              <a:t>VUCA presents a serious managerial challenge, and should be considered in the planning and management of organizations. </a:t>
            </a:r>
          </a:p>
          <a:p>
            <a:pPr marL="0" indent="0">
              <a:buNone/>
            </a:pPr>
            <a:r>
              <a:rPr lang="en-GB" sz="1400" dirty="0"/>
              <a:t>An organization that experiences VUCA to a greater degree will typically pursue more evolutionary approaches. In these organizations, the focus is more on managing the present, rather than making and following a roadmap to a predetermined future state. </a:t>
            </a:r>
          </a:p>
          <a:p>
            <a:pPr marL="0" indent="0">
              <a:buNone/>
            </a:pPr>
            <a:endParaRPr lang="en-GB" sz="1400" dirty="0"/>
          </a:p>
        </p:txBody>
      </p:sp>
      <p:sp>
        <p:nvSpPr>
          <p:cNvPr id="4" name="textruta 3">
            <a:extLst>
              <a:ext uri="{FF2B5EF4-FFF2-40B4-BE49-F238E27FC236}">
                <a16:creationId xmlns:a16="http://schemas.microsoft.com/office/drawing/2014/main" id="{C797EE4E-63B7-BB40-9502-0EDE5B52233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01DDE81-3404-8646-9CC9-6160D7892B28}"/>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3964392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rmAutofit/>
          </a:bodyPr>
          <a:lstStyle/>
          <a:p>
            <a:r>
              <a:rPr lang="en-GB" dirty="0">
                <a:latin typeface="Calibri Light" panose="020F0302020204030204" pitchFamily="34" charset="0"/>
                <a:cs typeface="Calibri Light" panose="020F0302020204030204" pitchFamily="34" charset="0"/>
              </a:rPr>
              <a:t>To succeed in a digital transformation, organizations need to be (or become) Agile, Lean, resilient, and able to deliver continuously. All these attributes enable value co-creation in a high-velocity way: faster, with a clear direction of development. </a:t>
            </a:r>
          </a:p>
          <a:p>
            <a:endParaRPr lang="en-GB" sz="1100"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The ITIL service value system (SVS) and its components from the high- velocity perspective.</a:t>
            </a:r>
          </a:p>
          <a:p>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Described how the components of the SVS can work together in a high- velocity environment to ensure effective, sustainable, and resilient value co-creation. </a:t>
            </a:r>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177421" y="0"/>
            <a:ext cx="8229600" cy="857250"/>
          </a:xfrm>
        </p:spPr>
        <p:txBody>
          <a:bodyPr/>
          <a:lstStyle/>
          <a:p>
            <a:r>
              <a:rPr lang="en-US" sz="3200" noProof="0" dirty="0">
                <a:latin typeface="Calibri Light" panose="020F0302020204030204" pitchFamily="34" charset="0"/>
                <a:cs typeface="Calibri Light" panose="020F0302020204030204" pitchFamily="34" charset="0"/>
              </a:rPr>
              <a:t>Summary</a:t>
            </a:r>
          </a:p>
        </p:txBody>
      </p:sp>
      <p:sp>
        <p:nvSpPr>
          <p:cNvPr id="8" name="textruta 7">
            <a:extLst>
              <a:ext uri="{FF2B5EF4-FFF2-40B4-BE49-F238E27FC236}">
                <a16:creationId xmlns:a16="http://schemas.microsoft.com/office/drawing/2014/main" id="{A8000119-F3E2-7546-A0DF-D1F1F3AA49D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Tree>
    <p:extLst>
      <p:ext uri="{BB962C8B-B14F-4D97-AF65-F5344CB8AC3E}">
        <p14:creationId xmlns:p14="http://schemas.microsoft.com/office/powerpoint/2010/main" val="2411383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Different views on relationship management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Different perspectives on digital product lifecycle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Different perceptions of a value stream</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Different perspectives on the service value chain</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A service provider has been delivering services based on one of their products for five years. The average duration of a contract with a service consumer is two years. What is this an example of?</a:t>
            </a:r>
          </a:p>
        </p:txBody>
      </p:sp>
    </p:spTree>
    <p:extLst>
      <p:ext uri="{BB962C8B-B14F-4D97-AF65-F5344CB8AC3E}">
        <p14:creationId xmlns:p14="http://schemas.microsoft.com/office/powerpoint/2010/main" val="193387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Understanding how suppliers contribute to a value stream</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Using shared communication systems to improve collaboration</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Integrating business and IT staff in a single team</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 sz="1600" dirty="0">
                <a:latin typeface="Calibri Light" panose="020F0302020204030204" pitchFamily="34" charset="0"/>
                <a:cs typeface="Calibri Light" panose="020F0302020204030204" pitchFamily="34" charset="0"/>
              </a:rPr>
              <a:t>Automating the flow of data between Dev and Ops</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Which is the BEST example of the ‘organizations and people’ dimension in the context of high velocity IT?</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7121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Wingdings" pitchFamily="2" charset="2"/>
              <a:buChar char="ü"/>
            </a:pPr>
            <a:r>
              <a:rPr lang="en-US" dirty="0">
                <a:latin typeface="Calibri Light" panose="020F0302020204030204" pitchFamily="34" charset="0"/>
                <a:cs typeface="Calibri Light" panose="020F0302020204030204" pitchFamily="34" charset="0"/>
              </a:rPr>
              <a:t>Introduction</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terms and definitions</a:t>
            </a:r>
          </a:p>
          <a:p>
            <a:pPr lvl="2">
              <a:buFont typeface="Wingdings" pitchFamily="2" charset="2"/>
              <a:buChar char="ü"/>
            </a:pPr>
            <a:r>
              <a:rPr lang="en-US" dirty="0">
                <a:latin typeface="Calibri Light" panose="020F0302020204030204" pitchFamily="34" charset="0"/>
                <a:cs typeface="Calibri Light" panose="020F0302020204030204" pitchFamily="34" charset="0"/>
              </a:rPr>
              <a:t>Objectives and key characteristics</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concepts </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Culture</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ITIL practices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112296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70A9F6-AB37-AC44-8DA8-6B9C3AA62860}"/>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The 7 ITIL guiding principles</a:t>
            </a:r>
          </a:p>
        </p:txBody>
      </p:sp>
      <p:sp>
        <p:nvSpPr>
          <p:cNvPr id="4" name="Platshållare för innehåll 3">
            <a:extLst>
              <a:ext uri="{FF2B5EF4-FFF2-40B4-BE49-F238E27FC236}">
                <a16:creationId xmlns:a16="http://schemas.microsoft.com/office/drawing/2014/main" id="{3ABDE634-FFB0-D84A-BC31-D773A41FE1CA}"/>
              </a:ext>
            </a:extLst>
          </p:cNvPr>
          <p:cNvSpPr>
            <a:spLocks noGrp="1"/>
          </p:cNvSpPr>
          <p:nvPr>
            <p:ph sz="quarter" idx="10"/>
          </p:nvPr>
        </p:nvSpPr>
        <p:spPr/>
        <p:txBody>
          <a:bodyPr/>
          <a:lstStyle/>
          <a:p>
            <a:r>
              <a:rPr lang="en-US" dirty="0"/>
              <a:t>Foundation recap</a:t>
            </a:r>
            <a:endParaRPr lang="sv-SE" dirty="0"/>
          </a:p>
        </p:txBody>
      </p:sp>
      <p:graphicFrame>
        <p:nvGraphicFramePr>
          <p:cNvPr id="6" name="Platshållare för innehåll 6">
            <a:extLst>
              <a:ext uri="{FF2B5EF4-FFF2-40B4-BE49-F238E27FC236}">
                <a16:creationId xmlns:a16="http://schemas.microsoft.com/office/drawing/2014/main" id="{877E04FA-5585-FD4A-9C55-74BF98914ABA}"/>
              </a:ext>
            </a:extLst>
          </p:cNvPr>
          <p:cNvGraphicFramePr>
            <a:graphicFrameLocks/>
          </p:cNvGraphicFramePr>
          <p:nvPr>
            <p:extLst>
              <p:ext uri="{D42A27DB-BD31-4B8C-83A1-F6EECF244321}">
                <p14:modId xmlns:p14="http://schemas.microsoft.com/office/powerpoint/2010/main" val="243443665"/>
              </p:ext>
            </p:extLst>
          </p:nvPr>
        </p:nvGraphicFramePr>
        <p:xfrm>
          <a:off x="566067" y="1187395"/>
          <a:ext cx="8194025" cy="3350807"/>
        </p:xfrm>
        <a:graphic>
          <a:graphicData uri="http://schemas.openxmlformats.org/drawingml/2006/table">
            <a:tbl>
              <a:tblPr firstRow="1" bandRow="1">
                <a:tableStyleId>{5C22544A-7EE6-4342-B048-85BDC9FD1C3A}</a:tableStyleId>
              </a:tblPr>
              <a:tblGrid>
                <a:gridCol w="497354">
                  <a:extLst>
                    <a:ext uri="{9D8B030D-6E8A-4147-A177-3AD203B41FA5}">
                      <a16:colId xmlns:a16="http://schemas.microsoft.com/office/drawing/2014/main" val="433671334"/>
                    </a:ext>
                  </a:extLst>
                </a:gridCol>
                <a:gridCol w="1479778">
                  <a:extLst>
                    <a:ext uri="{9D8B030D-6E8A-4147-A177-3AD203B41FA5}">
                      <a16:colId xmlns:a16="http://schemas.microsoft.com/office/drawing/2014/main" val="2720780162"/>
                    </a:ext>
                  </a:extLst>
                </a:gridCol>
                <a:gridCol w="6216893">
                  <a:extLst>
                    <a:ext uri="{9D8B030D-6E8A-4147-A177-3AD203B41FA5}">
                      <a16:colId xmlns:a16="http://schemas.microsoft.com/office/drawing/2014/main" val="611231285"/>
                    </a:ext>
                  </a:extLst>
                </a:gridCol>
              </a:tblGrid>
              <a:tr h="335047">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solidFill>
                      <a:schemeClr val="bg1"/>
                    </a:solid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Focus on value</a:t>
                      </a:r>
                    </a:p>
                  </a:txBody>
                  <a:tcPr>
                    <a:solidFill>
                      <a:schemeClr val="bg1"/>
                    </a:solid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Everything that the organization does needs to map, directly or indirectly, to value for the stakeholders.  </a:t>
                      </a:r>
                    </a:p>
                  </a:txBody>
                  <a:tcPr>
                    <a:solidFill>
                      <a:schemeClr val="bg1"/>
                    </a:solidFill>
                  </a:tcPr>
                </a:tc>
                <a:extLst>
                  <a:ext uri="{0D108BD9-81ED-4DB2-BD59-A6C34878D82A}">
                    <a16:rowId xmlns:a16="http://schemas.microsoft.com/office/drawing/2014/main" val="3405386915"/>
                  </a:ext>
                </a:extLst>
              </a:tr>
              <a:tr h="467671">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Start where you are</a:t>
                      </a:r>
                    </a:p>
                  </a:txBody>
                  <a:tcPr>
                    <a:no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Do not start from scratch and build something new without considering what is already available to be leveraged. </a:t>
                      </a:r>
                      <a:r>
                        <a:rPr lang="en" sz="1050" b="0" i="0" dirty="0">
                          <a:solidFill>
                            <a:schemeClr val="tx1"/>
                          </a:solidFill>
                          <a:latin typeface="Calibri Light" panose="020F0302020204030204" pitchFamily="34" charset="0"/>
                          <a:cs typeface="Calibri Light" panose="020F0302020204030204" pitchFamily="34" charset="0"/>
                        </a:rPr>
                        <a:t>The current state should be investigated and observed directly to make sure it is fully understood. </a:t>
                      </a:r>
                    </a:p>
                  </a:txBody>
                  <a:tcPr>
                    <a:noFill/>
                  </a:tcPr>
                </a:tc>
                <a:extLst>
                  <a:ext uri="{0D108BD9-81ED-4DB2-BD59-A6C34878D82A}">
                    <a16:rowId xmlns:a16="http://schemas.microsoft.com/office/drawing/2014/main" val="4059536768"/>
                  </a:ext>
                </a:extLst>
              </a:tr>
              <a:tr h="540728">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solidFill>
                      <a:schemeClr val="bg1"/>
                    </a:solid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Progress iteratively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with feedback</a:t>
                      </a:r>
                    </a:p>
                  </a:txBody>
                  <a:tcPr>
                    <a:solidFill>
                      <a:schemeClr val="bg1"/>
                    </a:solid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Do not attempt to do everything at once. Even huge initiatives must be accomplished iteratively. </a:t>
                      </a:r>
                    </a:p>
                  </a:txBody>
                  <a:tcPr>
                    <a:solidFill>
                      <a:schemeClr val="bg1"/>
                    </a:solidFill>
                  </a:tcPr>
                </a:tc>
                <a:extLst>
                  <a:ext uri="{0D108BD9-81ED-4DB2-BD59-A6C34878D82A}">
                    <a16:rowId xmlns:a16="http://schemas.microsoft.com/office/drawing/2014/main" val="4016564729"/>
                  </a:ext>
                </a:extLst>
              </a:tr>
              <a:tr h="516532">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Collaborate and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promote visibility</a:t>
                      </a:r>
                    </a:p>
                  </a:txBody>
                  <a:tcPr>
                    <a:no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Working together across boundaries produces results that have greater buy in, more relevance to objectives and better likelihood of long-term success. Achieving objectives requires information, understanding and trust.</a:t>
                      </a:r>
                    </a:p>
                  </a:txBody>
                  <a:tcPr>
                    <a:noFill/>
                  </a:tcPr>
                </a:tc>
                <a:extLst>
                  <a:ext uri="{0D108BD9-81ED-4DB2-BD59-A6C34878D82A}">
                    <a16:rowId xmlns:a16="http://schemas.microsoft.com/office/drawing/2014/main" val="1929974892"/>
                  </a:ext>
                </a:extLst>
              </a:tr>
              <a:tr h="610995">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Think and work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holistically</a:t>
                      </a:r>
                    </a:p>
                  </a:txBody>
                  <a:tcPr>
                    <a:solidFill>
                      <a:schemeClr val="bg1"/>
                    </a:solid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Results are delivered to internal and external customers through the effective and efficient management and dynamic integration of information, technology, organization, people, practices, partners and agreements, which should all be coordinated to provide a defined value.</a:t>
                      </a:r>
                    </a:p>
                  </a:txBody>
                  <a:tcPr>
                    <a:solidFill>
                      <a:schemeClr val="bg1"/>
                    </a:solidFill>
                  </a:tcPr>
                </a:tc>
                <a:extLst>
                  <a:ext uri="{0D108BD9-81ED-4DB2-BD59-A6C34878D82A}">
                    <a16:rowId xmlns:a16="http://schemas.microsoft.com/office/drawing/2014/main" val="3675043371"/>
                  </a:ext>
                </a:extLst>
              </a:tr>
              <a:tr h="439917">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no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Keep it simple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and practical</a:t>
                      </a:r>
                    </a:p>
                  </a:txBody>
                  <a:tcPr>
                    <a:no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If a process, service, action or metric provides no value, or produces no useful outcome, eliminate it. Always use outcome-based thinking to produce practical solutions that deliver results. </a:t>
                      </a:r>
                    </a:p>
                  </a:txBody>
                  <a:tcPr>
                    <a:noFill/>
                  </a:tcPr>
                </a:tc>
                <a:extLst>
                  <a:ext uri="{0D108BD9-81ED-4DB2-BD59-A6C34878D82A}">
                    <a16:rowId xmlns:a16="http://schemas.microsoft.com/office/drawing/2014/main" val="1148007257"/>
                  </a:ext>
                </a:extLst>
              </a:tr>
              <a:tr h="439917">
                <a:tc>
                  <a:txBody>
                    <a:bodyPr/>
                    <a:lstStyle/>
                    <a:p>
                      <a:endParaRPr lang="en-US" sz="1050" b="0" i="0" dirty="0">
                        <a:solidFill>
                          <a:schemeClr val="tx1"/>
                        </a:solidFill>
                        <a:latin typeface="Calibri Light" panose="020F0302020204030204" pitchFamily="34" charset="0"/>
                        <a:cs typeface="Calibri Light" panose="020F0302020204030204" pitchFamily="34" charset="0"/>
                      </a:endParaRPr>
                    </a:p>
                  </a:txBody>
                  <a:tcPr>
                    <a:solidFill>
                      <a:schemeClr val="bg1"/>
                    </a:solidFill>
                  </a:tcPr>
                </a:tc>
                <a:tc>
                  <a:txBody>
                    <a:bodyPr/>
                    <a:lstStyle/>
                    <a:p>
                      <a:r>
                        <a:rPr lang="en-US" sz="1050" b="1" i="0" dirty="0">
                          <a:solidFill>
                            <a:schemeClr val="tx1"/>
                          </a:solidFill>
                          <a:latin typeface="Calibri Light" panose="020F0302020204030204" pitchFamily="34" charset="0"/>
                          <a:cs typeface="Calibri Light" panose="020F0302020204030204" pitchFamily="34" charset="0"/>
                        </a:rPr>
                        <a:t>Optimize and </a:t>
                      </a:r>
                      <a:br>
                        <a:rPr lang="en-US" sz="1050" b="1" i="0" dirty="0">
                          <a:solidFill>
                            <a:schemeClr val="tx1"/>
                          </a:solidFill>
                          <a:latin typeface="Calibri Light" panose="020F0302020204030204" pitchFamily="34" charset="0"/>
                          <a:cs typeface="Calibri Light" panose="020F0302020204030204" pitchFamily="34" charset="0"/>
                        </a:rPr>
                      </a:br>
                      <a:r>
                        <a:rPr lang="en-US" sz="1050" b="1" i="0" dirty="0">
                          <a:solidFill>
                            <a:schemeClr val="tx1"/>
                          </a:solidFill>
                          <a:latin typeface="Calibri Light" panose="020F0302020204030204" pitchFamily="34" charset="0"/>
                          <a:cs typeface="Calibri Light" panose="020F0302020204030204" pitchFamily="34" charset="0"/>
                        </a:rPr>
                        <a:t>automate </a:t>
                      </a:r>
                    </a:p>
                  </a:txBody>
                  <a:tcPr>
                    <a:solidFill>
                      <a:schemeClr val="bg1"/>
                    </a:solidFill>
                  </a:tcPr>
                </a:tc>
                <a:tc>
                  <a:txBody>
                    <a:bodyPr/>
                    <a:lstStyle/>
                    <a:p>
                      <a:r>
                        <a:rPr lang="en-US" sz="1050" b="0" i="0" dirty="0">
                          <a:solidFill>
                            <a:schemeClr val="tx1"/>
                          </a:solidFill>
                          <a:latin typeface="Calibri Light" panose="020F0302020204030204" pitchFamily="34" charset="0"/>
                          <a:cs typeface="Calibri Light" panose="020F0302020204030204" pitchFamily="34" charset="0"/>
                        </a:rPr>
                        <a:t>Eliminate anything that is truly wasteful and use technology to achieve whatever it is capable of. Human intervention should only happen where it really contributes value. </a:t>
                      </a:r>
                    </a:p>
                  </a:txBody>
                  <a:tcPr>
                    <a:solidFill>
                      <a:schemeClr val="bg1"/>
                    </a:solidFill>
                  </a:tcPr>
                </a:tc>
                <a:extLst>
                  <a:ext uri="{0D108BD9-81ED-4DB2-BD59-A6C34878D82A}">
                    <a16:rowId xmlns:a16="http://schemas.microsoft.com/office/drawing/2014/main" val="65972099"/>
                  </a:ext>
                </a:extLst>
              </a:tr>
            </a:tbl>
          </a:graphicData>
        </a:graphic>
      </p:graphicFrame>
      <p:pic>
        <p:nvPicPr>
          <p:cNvPr id="7" name="Content Placeholder 19">
            <a:extLst>
              <a:ext uri="{FF2B5EF4-FFF2-40B4-BE49-F238E27FC236}">
                <a16:creationId xmlns:a16="http://schemas.microsoft.com/office/drawing/2014/main" id="{3B0CE86E-96A8-1F48-B5E3-83DECB10EF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5920" y="1116340"/>
            <a:ext cx="360576" cy="363040"/>
          </a:xfrm>
          <a:prstGeom prst="rect">
            <a:avLst/>
          </a:prstGeom>
        </p:spPr>
      </p:pic>
      <p:pic>
        <p:nvPicPr>
          <p:cNvPr id="8" name="Picture 12">
            <a:extLst>
              <a:ext uri="{FF2B5EF4-FFF2-40B4-BE49-F238E27FC236}">
                <a16:creationId xmlns:a16="http://schemas.microsoft.com/office/drawing/2014/main" id="{31A7D850-D9E0-0346-8ED2-2CBF8AF9BD8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2939" y="1579163"/>
            <a:ext cx="363557" cy="362871"/>
          </a:xfrm>
          <a:prstGeom prst="rect">
            <a:avLst/>
          </a:prstGeom>
        </p:spPr>
      </p:pic>
      <p:pic>
        <p:nvPicPr>
          <p:cNvPr id="9" name="Picture 13">
            <a:extLst>
              <a:ext uri="{FF2B5EF4-FFF2-40B4-BE49-F238E27FC236}">
                <a16:creationId xmlns:a16="http://schemas.microsoft.com/office/drawing/2014/main" id="{B7855964-2E22-C245-B729-DAC004A5858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35920" y="2009445"/>
            <a:ext cx="363556" cy="354965"/>
          </a:xfrm>
          <a:prstGeom prst="rect">
            <a:avLst/>
          </a:prstGeom>
        </p:spPr>
      </p:pic>
      <p:pic>
        <p:nvPicPr>
          <p:cNvPr id="10" name="Picture 14">
            <a:extLst>
              <a:ext uri="{FF2B5EF4-FFF2-40B4-BE49-F238E27FC236}">
                <a16:creationId xmlns:a16="http://schemas.microsoft.com/office/drawing/2014/main" id="{BE103B30-E40F-0F45-84F1-07FDFAC7A76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32939" y="2574025"/>
            <a:ext cx="363558" cy="353301"/>
          </a:xfrm>
          <a:prstGeom prst="rect">
            <a:avLst/>
          </a:prstGeom>
        </p:spPr>
      </p:pic>
      <p:pic>
        <p:nvPicPr>
          <p:cNvPr id="11" name="Picture 15">
            <a:extLst>
              <a:ext uri="{FF2B5EF4-FFF2-40B4-BE49-F238E27FC236}">
                <a16:creationId xmlns:a16="http://schemas.microsoft.com/office/drawing/2014/main" id="{9D6891EC-B635-5F47-8AAD-1B80F9AFC4C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32939" y="3078497"/>
            <a:ext cx="366678" cy="350249"/>
          </a:xfrm>
          <a:prstGeom prst="rect">
            <a:avLst/>
          </a:prstGeom>
        </p:spPr>
      </p:pic>
      <p:pic>
        <p:nvPicPr>
          <p:cNvPr id="12" name="Picture 16">
            <a:extLst>
              <a:ext uri="{FF2B5EF4-FFF2-40B4-BE49-F238E27FC236}">
                <a16:creationId xmlns:a16="http://schemas.microsoft.com/office/drawing/2014/main" id="{325F71CF-3687-7744-9A55-47DA34753D6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32939" y="3687432"/>
            <a:ext cx="368900" cy="361265"/>
          </a:xfrm>
          <a:prstGeom prst="rect">
            <a:avLst/>
          </a:prstGeom>
        </p:spPr>
      </p:pic>
      <p:pic>
        <p:nvPicPr>
          <p:cNvPr id="13" name="Picture 17">
            <a:extLst>
              <a:ext uri="{FF2B5EF4-FFF2-40B4-BE49-F238E27FC236}">
                <a16:creationId xmlns:a16="http://schemas.microsoft.com/office/drawing/2014/main" id="{E4DFCD5C-11DB-0A4A-8D5C-2DD2DD4831A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32938" y="4148497"/>
            <a:ext cx="363558" cy="353751"/>
          </a:xfrm>
          <a:prstGeom prst="rect">
            <a:avLst/>
          </a:prstGeom>
        </p:spPr>
      </p:pic>
    </p:spTree>
    <p:extLst>
      <p:ext uri="{BB962C8B-B14F-4D97-AF65-F5344CB8AC3E}">
        <p14:creationId xmlns:p14="http://schemas.microsoft.com/office/powerpoint/2010/main" val="2085007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A32C97AC-E805-F341-804C-42EB516E5A8E}"/>
              </a:ext>
            </a:extLst>
          </p:cNvPr>
          <p:cNvSpPr txBox="1">
            <a:spLocks/>
          </p:cNvSpPr>
          <p:nvPr/>
        </p:nvSpPr>
        <p:spPr bwMode="auto">
          <a:xfrm>
            <a:off x="481241" y="1376676"/>
            <a:ext cx="4290263"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200" b="0" kern="1200" cap="all">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GB" dirty="0">
                <a:latin typeface="Calibri Light" panose="020F0302020204030204" pitchFamily="34" charset="0"/>
                <a:cs typeface="Calibri Light" panose="020F0302020204030204" pitchFamily="34" charset="0"/>
              </a:rPr>
              <a:t>high-velocity IT</a:t>
            </a:r>
          </a:p>
          <a:p>
            <a:r>
              <a:rPr lang="en-GB" dirty="0">
                <a:latin typeface="Calibri Light" panose="020F0302020204030204" pitchFamily="34" charset="0"/>
                <a:cs typeface="Calibri Light" panose="020F0302020204030204" pitchFamily="34" charset="0"/>
              </a:rPr>
              <a:t>Culture</a:t>
            </a:r>
          </a:p>
        </p:txBody>
      </p:sp>
      <p:pic>
        <p:nvPicPr>
          <p:cNvPr id="5" name="Bildobjekt 4">
            <a:extLst>
              <a:ext uri="{FF2B5EF4-FFF2-40B4-BE49-F238E27FC236}">
                <a16:creationId xmlns:a16="http://schemas.microsoft.com/office/drawing/2014/main" id="{EA24B38B-DA4C-8F48-9459-3D409D23588B}"/>
              </a:ext>
            </a:extLst>
          </p:cNvPr>
          <p:cNvPicPr>
            <a:picLocks noChangeAspect="1"/>
          </p:cNvPicPr>
          <p:nvPr/>
        </p:nvPicPr>
        <p:blipFill>
          <a:blip r:embed="rId3"/>
          <a:stretch>
            <a:fillRect/>
          </a:stretch>
        </p:blipFill>
        <p:spPr>
          <a:xfrm>
            <a:off x="5454858" y="498922"/>
            <a:ext cx="2837388" cy="37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35930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F4FF31-8393-8841-8613-490F0C08734B}"/>
              </a:ext>
            </a:extLst>
          </p:cNvPr>
          <p:cNvSpPr>
            <a:spLocks noGrp="1"/>
          </p:cNvSpPr>
          <p:nvPr>
            <p:ph type="title"/>
          </p:nvPr>
        </p:nvSpPr>
        <p:spPr/>
        <p:txBody>
          <a:bodyPr/>
          <a:lstStyle/>
          <a:p>
            <a:r>
              <a:rPr lang="en-GB" sz="3200" dirty="0"/>
              <a:t>Key behaviour patterns</a:t>
            </a:r>
          </a:p>
        </p:txBody>
      </p:sp>
      <p:sp>
        <p:nvSpPr>
          <p:cNvPr id="3" name="Platshållare för innehåll 2">
            <a:extLst>
              <a:ext uri="{FF2B5EF4-FFF2-40B4-BE49-F238E27FC236}">
                <a16:creationId xmlns:a16="http://schemas.microsoft.com/office/drawing/2014/main" id="{0BA8D020-DCD7-DD48-8C79-EF78C4FAA0C0}"/>
              </a:ext>
            </a:extLst>
          </p:cNvPr>
          <p:cNvSpPr>
            <a:spLocks noGrp="1"/>
          </p:cNvSpPr>
          <p:nvPr>
            <p:ph idx="1"/>
          </p:nvPr>
        </p:nvSpPr>
        <p:spPr/>
        <p:txBody>
          <a:bodyPr/>
          <a:lstStyle/>
          <a:p>
            <a:pPr marL="0" indent="0">
              <a:buNone/>
            </a:pPr>
            <a:r>
              <a:rPr lang="en-GB" sz="1400" dirty="0"/>
              <a:t>There are five key behaviour patterns that reflect organizational needs and the aspirations of practitioners to work in a rewarding environment. These behaviour patterns are intended to appeal to humans’ desire to contribute to something worthwhile, to learn and improve, and to be recognized for their intent and effort. </a:t>
            </a:r>
          </a:p>
          <a:p>
            <a:pPr marL="0" indent="0">
              <a:buNone/>
            </a:pPr>
            <a:endParaRPr lang="en-GB" sz="1400" dirty="0"/>
          </a:p>
          <a:p>
            <a:pPr marL="0" indent="0">
              <a:buNone/>
            </a:pPr>
            <a:r>
              <a:rPr lang="en-GB" sz="1400" dirty="0"/>
              <a:t>The </a:t>
            </a:r>
            <a:r>
              <a:rPr lang="en-GB" sz="1400" b="1" dirty="0"/>
              <a:t>five key behaviour patterns </a:t>
            </a:r>
            <a:r>
              <a:rPr lang="en-GB" sz="1400" dirty="0"/>
              <a:t>shown in the figure are: </a:t>
            </a:r>
          </a:p>
          <a:p>
            <a:pPr marL="0" indent="0">
              <a:buNone/>
            </a:pPr>
            <a:endParaRPr lang="en-GB" sz="1400" dirty="0"/>
          </a:p>
          <a:p>
            <a:pPr>
              <a:buFont typeface="Arial" panose="020B0604020202020204" pitchFamily="34" charset="0"/>
              <a:buChar char="•"/>
            </a:pPr>
            <a:r>
              <a:rPr lang="en-GB" sz="1400" b="1" dirty="0"/>
              <a:t>accept ambiguity and uncertainty </a:t>
            </a:r>
          </a:p>
          <a:p>
            <a:pPr>
              <a:buFont typeface="Arial" panose="020B0604020202020204" pitchFamily="34" charset="0"/>
              <a:buChar char="•"/>
            </a:pPr>
            <a:r>
              <a:rPr lang="en-GB" sz="1400" b="1" dirty="0"/>
              <a:t>trust and be trusted </a:t>
            </a:r>
          </a:p>
          <a:p>
            <a:pPr>
              <a:buFont typeface="Arial" panose="020B0604020202020204" pitchFamily="34" charset="0"/>
              <a:buChar char="•"/>
            </a:pPr>
            <a:r>
              <a:rPr lang="en-GB" sz="1400" b="1" dirty="0"/>
              <a:t>continually raise the bar </a:t>
            </a:r>
          </a:p>
          <a:p>
            <a:pPr>
              <a:buFont typeface="Arial" panose="020B0604020202020204" pitchFamily="34" charset="0"/>
              <a:buChar char="•"/>
            </a:pPr>
            <a:r>
              <a:rPr lang="en-GB" sz="1400" b="1" dirty="0"/>
              <a:t>help get customers’ jobs done </a:t>
            </a:r>
          </a:p>
          <a:p>
            <a:pPr>
              <a:buFont typeface="Arial" panose="020B0604020202020204" pitchFamily="34" charset="0"/>
              <a:buChar char="•"/>
            </a:pPr>
            <a:r>
              <a:rPr lang="en-GB" sz="1400" b="1" dirty="0"/>
              <a:t>commit to continual learning. </a:t>
            </a:r>
          </a:p>
          <a:p>
            <a:endParaRPr lang="en-GB" sz="1400" dirty="0"/>
          </a:p>
        </p:txBody>
      </p:sp>
      <p:pic>
        <p:nvPicPr>
          <p:cNvPr id="5" name="Bildobjekt 4">
            <a:extLst>
              <a:ext uri="{FF2B5EF4-FFF2-40B4-BE49-F238E27FC236}">
                <a16:creationId xmlns:a16="http://schemas.microsoft.com/office/drawing/2014/main" id="{C6F639DF-0D87-024D-AAC9-98978A3D613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26745" y="2220686"/>
            <a:ext cx="3860053" cy="2033616"/>
          </a:xfrm>
          <a:prstGeom prst="rect">
            <a:avLst/>
          </a:prstGeom>
        </p:spPr>
      </p:pic>
      <p:sp>
        <p:nvSpPr>
          <p:cNvPr id="6" name="textruta 5">
            <a:extLst>
              <a:ext uri="{FF2B5EF4-FFF2-40B4-BE49-F238E27FC236}">
                <a16:creationId xmlns:a16="http://schemas.microsoft.com/office/drawing/2014/main" id="{99EB7594-7BA2-1D4E-8D8F-60EE796C1309}"/>
              </a:ext>
            </a:extLst>
          </p:cNvPr>
          <p:cNvSpPr txBox="1"/>
          <p:nvPr/>
        </p:nvSpPr>
        <p:spPr>
          <a:xfrm>
            <a:off x="4769040" y="4212976"/>
            <a:ext cx="1590500"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3.1  Key behaviour patterns</a:t>
            </a:r>
          </a:p>
        </p:txBody>
      </p:sp>
      <p:sp>
        <p:nvSpPr>
          <p:cNvPr id="7" name="textruta 6">
            <a:extLst>
              <a:ext uri="{FF2B5EF4-FFF2-40B4-BE49-F238E27FC236}">
                <a16:creationId xmlns:a16="http://schemas.microsoft.com/office/drawing/2014/main" id="{6D5E7175-4791-624D-9FC6-6E1946C3327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13BEEED1-2AA9-6C4F-9313-31054657ED26}"/>
              </a:ext>
            </a:extLst>
          </p:cNvPr>
          <p:cNvSpPr txBox="1"/>
          <p:nvPr/>
        </p:nvSpPr>
        <p:spPr>
          <a:xfrm>
            <a:off x="7608916" y="545777"/>
            <a:ext cx="1263487"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behaviour patterns</a:t>
            </a:r>
          </a:p>
        </p:txBody>
      </p:sp>
    </p:spTree>
    <p:extLst>
      <p:ext uri="{BB962C8B-B14F-4D97-AF65-F5344CB8AC3E}">
        <p14:creationId xmlns:p14="http://schemas.microsoft.com/office/powerpoint/2010/main" val="16164701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sz="3200" dirty="0"/>
              <a:t>Accept ambiguity &amp; uncertainty</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8" y="1198303"/>
            <a:ext cx="8520546" cy="3394075"/>
          </a:xfrm>
        </p:spPr>
        <p:txBody>
          <a:bodyPr/>
          <a:lstStyle/>
          <a:p>
            <a:pPr marL="0" lvl="1" indent="0">
              <a:buNone/>
            </a:pPr>
            <a:r>
              <a:rPr lang="en-GB" sz="1400" dirty="0">
                <a:solidFill>
                  <a:schemeClr val="dk1"/>
                </a:solidFill>
              </a:rPr>
              <a:t>This reflects the volatile and ambiguous nature of the typical digitally enabled organization. </a:t>
            </a:r>
          </a:p>
          <a:p>
            <a:pPr marL="0" lvl="1" indent="0">
              <a:buNone/>
            </a:pPr>
            <a:endParaRPr lang="en-GB" sz="1400" dirty="0">
              <a:solidFill>
                <a:schemeClr val="dk1"/>
              </a:solidFill>
            </a:endParaRPr>
          </a:p>
          <a:p>
            <a:pPr marL="0" lvl="1" indent="0">
              <a:buNone/>
            </a:pPr>
            <a:r>
              <a:rPr lang="en-GB" sz="1400" dirty="0">
                <a:solidFill>
                  <a:schemeClr val="dk1"/>
                </a:solidFill>
              </a:rPr>
              <a:t>In these environments, where failsafe systems are often an illusion, </a:t>
            </a:r>
          </a:p>
          <a:p>
            <a:pPr marL="0" lvl="1" indent="0">
              <a:buNone/>
            </a:pPr>
            <a:r>
              <a:rPr lang="en-GB" sz="1400" dirty="0">
                <a:solidFill>
                  <a:schemeClr val="dk1"/>
                </a:solidFill>
              </a:rPr>
              <a:t>we </a:t>
            </a:r>
            <a:r>
              <a:rPr lang="en-GB" sz="1400" b="1" i="1" dirty="0">
                <a:solidFill>
                  <a:schemeClr val="dk1"/>
                </a:solidFill>
              </a:rPr>
              <a:t>favour experimentation</a:t>
            </a:r>
            <a:r>
              <a:rPr lang="en-GB" sz="1400" dirty="0">
                <a:solidFill>
                  <a:schemeClr val="dk1"/>
                </a:solidFill>
              </a:rPr>
              <a:t> and are </a:t>
            </a:r>
            <a:r>
              <a:rPr lang="en-GB" sz="1400" b="1" i="1" dirty="0">
                <a:solidFill>
                  <a:schemeClr val="dk1"/>
                </a:solidFill>
              </a:rPr>
              <a:t>not afraid to fail </a:t>
            </a:r>
            <a:r>
              <a:rPr lang="en-GB" sz="1400" dirty="0">
                <a:solidFill>
                  <a:schemeClr val="dk1"/>
                </a:solidFill>
              </a:rPr>
              <a:t>safely and </a:t>
            </a:r>
          </a:p>
          <a:p>
            <a:pPr marL="0" lvl="1" indent="0">
              <a:buNone/>
            </a:pPr>
            <a:r>
              <a:rPr lang="en-GB" sz="1400" dirty="0">
                <a:solidFill>
                  <a:schemeClr val="dk1"/>
                </a:solidFill>
              </a:rPr>
              <a:t>Mindfully.</a:t>
            </a:r>
          </a:p>
          <a:p>
            <a:pPr marL="0" lvl="1" indent="0">
              <a:buNone/>
            </a:pPr>
            <a:endParaRPr lang="en-GB" sz="1400" dirty="0">
              <a:solidFill>
                <a:schemeClr val="dk1"/>
              </a:solidFill>
            </a:endParaRPr>
          </a:p>
          <a:p>
            <a:pPr marL="0" lvl="1" indent="0">
              <a:buNone/>
            </a:pPr>
            <a:r>
              <a:rPr lang="en-GB" sz="1400" dirty="0">
                <a:solidFill>
                  <a:schemeClr val="dk1"/>
                </a:solidFill>
              </a:rPr>
              <a:t>We are </a:t>
            </a:r>
            <a:r>
              <a:rPr lang="en-GB" sz="1400" b="1" i="1" dirty="0">
                <a:solidFill>
                  <a:schemeClr val="dk1"/>
                </a:solidFill>
              </a:rPr>
              <a:t>not scared by not knowing</a:t>
            </a:r>
            <a:r>
              <a:rPr lang="en-GB" sz="1400" dirty="0">
                <a:solidFill>
                  <a:schemeClr val="dk1"/>
                </a:solidFill>
              </a:rPr>
              <a:t>. Things aren’t perfect and </a:t>
            </a:r>
          </a:p>
          <a:p>
            <a:pPr marL="0" lvl="1" indent="0">
              <a:buNone/>
            </a:pPr>
            <a:r>
              <a:rPr lang="en-GB" sz="1400" dirty="0">
                <a:solidFill>
                  <a:schemeClr val="dk1"/>
                </a:solidFill>
              </a:rPr>
              <a:t>they never were, and we have techniques to deal with that.</a:t>
            </a:r>
          </a:p>
        </p:txBody>
      </p:sp>
      <p:sp>
        <p:nvSpPr>
          <p:cNvPr id="7" name="textruta 6">
            <a:extLst>
              <a:ext uri="{FF2B5EF4-FFF2-40B4-BE49-F238E27FC236}">
                <a16:creationId xmlns:a16="http://schemas.microsoft.com/office/drawing/2014/main" id="{30D5D251-6963-F942-ADC0-80AD8BFD111A}"/>
              </a:ext>
            </a:extLst>
          </p:cNvPr>
          <p:cNvSpPr txBox="1"/>
          <p:nvPr/>
        </p:nvSpPr>
        <p:spPr>
          <a:xfrm>
            <a:off x="6201598" y="3097864"/>
            <a:ext cx="1590500"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3.1  Key behaviour patterns</a:t>
            </a:r>
          </a:p>
        </p:txBody>
      </p:sp>
      <p:pic>
        <p:nvPicPr>
          <p:cNvPr id="8" name="Bildobjekt 7">
            <a:extLst>
              <a:ext uri="{FF2B5EF4-FFF2-40B4-BE49-F238E27FC236}">
                <a16:creationId xmlns:a16="http://schemas.microsoft.com/office/drawing/2014/main" id="{156D4AF5-90E3-474F-B820-5E7A4FD184E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7789" y="1769262"/>
            <a:ext cx="2611375" cy="1375767"/>
          </a:xfrm>
          <a:prstGeom prst="rect">
            <a:avLst/>
          </a:prstGeom>
        </p:spPr>
      </p:pic>
      <p:sp>
        <p:nvSpPr>
          <p:cNvPr id="9" name="textruta 8">
            <a:extLst>
              <a:ext uri="{FF2B5EF4-FFF2-40B4-BE49-F238E27FC236}">
                <a16:creationId xmlns:a16="http://schemas.microsoft.com/office/drawing/2014/main" id="{3386D3E7-0A11-EB4A-90A7-8649FCA23CE6}"/>
              </a:ext>
            </a:extLst>
          </p:cNvPr>
          <p:cNvSpPr txBox="1"/>
          <p:nvPr/>
        </p:nvSpPr>
        <p:spPr>
          <a:xfrm>
            <a:off x="7608912" y="545777"/>
            <a:ext cx="1263487"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behaviour patterns</a:t>
            </a:r>
          </a:p>
        </p:txBody>
      </p:sp>
      <p:sp>
        <p:nvSpPr>
          <p:cNvPr id="10" name="textruta 9">
            <a:extLst>
              <a:ext uri="{FF2B5EF4-FFF2-40B4-BE49-F238E27FC236}">
                <a16:creationId xmlns:a16="http://schemas.microsoft.com/office/drawing/2014/main" id="{5885C03E-EEC8-D94E-8769-046C8B155CB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Tree>
    <p:extLst>
      <p:ext uri="{BB962C8B-B14F-4D97-AF65-F5344CB8AC3E}">
        <p14:creationId xmlns:p14="http://schemas.microsoft.com/office/powerpoint/2010/main" val="28985430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sz="3200" dirty="0"/>
              <a:t>Trust and be trusted</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7" y="1198303"/>
            <a:ext cx="5493897" cy="3394075"/>
          </a:xfrm>
        </p:spPr>
        <p:txBody>
          <a:bodyPr/>
          <a:lstStyle/>
          <a:p>
            <a:pPr marL="0" lvl="0" indent="0">
              <a:spcBef>
                <a:spcPct val="30000"/>
              </a:spcBef>
              <a:buNone/>
              <a:defRPr/>
            </a:pPr>
            <a:r>
              <a:rPr lang="en-GB" sz="1400" dirty="0"/>
              <a:t>This behaviour pattern is about </a:t>
            </a:r>
            <a:r>
              <a:rPr lang="en-GB" sz="1400" b="1" i="1" dirty="0"/>
              <a:t>respecting people’s professional skills </a:t>
            </a:r>
            <a:r>
              <a:rPr lang="en-GB" sz="1400" dirty="0"/>
              <a:t>and </a:t>
            </a:r>
            <a:r>
              <a:rPr lang="en-GB" sz="1400" b="1" i="1" dirty="0"/>
              <a:t>trusting</a:t>
            </a:r>
            <a:r>
              <a:rPr lang="en-GB" sz="1400" dirty="0"/>
              <a:t> them to take the right decisions, along with being considerate to others, acknowledging diversity, and being inclusive. </a:t>
            </a:r>
          </a:p>
          <a:p>
            <a:pPr marL="0" lvl="0" indent="0">
              <a:spcBef>
                <a:spcPct val="30000"/>
              </a:spcBef>
              <a:buNone/>
              <a:defRPr/>
            </a:pPr>
            <a:endParaRPr lang="en-GB" sz="1050" dirty="0"/>
          </a:p>
          <a:p>
            <a:pPr marL="0" lvl="0" indent="0">
              <a:spcBef>
                <a:spcPct val="30000"/>
              </a:spcBef>
              <a:buNone/>
              <a:defRPr/>
            </a:pPr>
            <a:r>
              <a:rPr lang="en-GB" sz="1400" dirty="0"/>
              <a:t>People should be given </a:t>
            </a:r>
            <a:r>
              <a:rPr lang="en-GB" sz="1400" b="1" i="1" dirty="0"/>
              <a:t>feedback</a:t>
            </a:r>
            <a:r>
              <a:rPr lang="en-GB" sz="1400" dirty="0"/>
              <a:t> on their work that is honest, but considerate. </a:t>
            </a:r>
          </a:p>
          <a:p>
            <a:pPr marL="0" lvl="0" indent="0">
              <a:spcBef>
                <a:spcPct val="30000"/>
              </a:spcBef>
              <a:buNone/>
              <a:defRPr/>
            </a:pPr>
            <a:r>
              <a:rPr lang="en-GB" sz="1400" dirty="0"/>
              <a:t>This behaviour pattern is also related to </a:t>
            </a:r>
            <a:r>
              <a:rPr lang="en-GB" sz="1400" b="1" i="1" dirty="0"/>
              <a:t>reducing stress and burnout </a:t>
            </a:r>
            <a:r>
              <a:rPr lang="en-GB" sz="1400" dirty="0"/>
              <a:t>by paying attention to unfair treatment, toxic relationships, lack of recognition, lack of control, conflicting values, and insufficient resources. </a:t>
            </a:r>
          </a:p>
          <a:p>
            <a:pPr marL="0" lvl="0" indent="0">
              <a:spcBef>
                <a:spcPct val="30000"/>
              </a:spcBef>
              <a:buNone/>
              <a:defRPr/>
            </a:pPr>
            <a:endParaRPr lang="en-GB" sz="1050" dirty="0"/>
          </a:p>
          <a:p>
            <a:pPr marL="0" lvl="0" indent="0">
              <a:spcBef>
                <a:spcPct val="30000"/>
              </a:spcBef>
              <a:buNone/>
              <a:defRPr/>
            </a:pPr>
            <a:r>
              <a:rPr lang="en-GB" sz="1400" b="1" i="1" dirty="0"/>
              <a:t>Psychological safety </a:t>
            </a:r>
            <a:r>
              <a:rPr lang="en-GB" sz="1400" dirty="0"/>
              <a:t>is also important to fostering better performance. Juniors should be encouraged to share their knowledge rather than being afraid to speak, and seniors should feel comfortable speaking out if they do not know something, or need to ask for help. </a:t>
            </a:r>
          </a:p>
          <a:p>
            <a:pPr marL="0" lvl="1" indent="0">
              <a:buNone/>
            </a:pPr>
            <a:endParaRPr lang="en-GB" sz="1400" dirty="0">
              <a:solidFill>
                <a:schemeClr val="dk1"/>
              </a:solidFill>
            </a:endParaRPr>
          </a:p>
        </p:txBody>
      </p:sp>
      <p:sp>
        <p:nvSpPr>
          <p:cNvPr id="8" name="textruta 7">
            <a:extLst>
              <a:ext uri="{FF2B5EF4-FFF2-40B4-BE49-F238E27FC236}">
                <a16:creationId xmlns:a16="http://schemas.microsoft.com/office/drawing/2014/main" id="{2721C356-E3A8-A44C-854A-8BCAFB4EF8A6}"/>
              </a:ext>
            </a:extLst>
          </p:cNvPr>
          <p:cNvSpPr txBox="1"/>
          <p:nvPr/>
        </p:nvSpPr>
        <p:spPr>
          <a:xfrm>
            <a:off x="6201598" y="3097864"/>
            <a:ext cx="1590500"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3.1  Key behaviour patterns</a:t>
            </a:r>
          </a:p>
        </p:txBody>
      </p:sp>
      <p:pic>
        <p:nvPicPr>
          <p:cNvPr id="9" name="Bildobjekt 8">
            <a:extLst>
              <a:ext uri="{FF2B5EF4-FFF2-40B4-BE49-F238E27FC236}">
                <a16:creationId xmlns:a16="http://schemas.microsoft.com/office/drawing/2014/main" id="{8A1DAA00-A5B8-824D-9746-32F4ACA787B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7789" y="1769262"/>
            <a:ext cx="2611375" cy="1375767"/>
          </a:xfrm>
          <a:prstGeom prst="rect">
            <a:avLst/>
          </a:prstGeom>
        </p:spPr>
      </p:pic>
      <p:sp>
        <p:nvSpPr>
          <p:cNvPr id="7" name="textruta 6">
            <a:extLst>
              <a:ext uri="{FF2B5EF4-FFF2-40B4-BE49-F238E27FC236}">
                <a16:creationId xmlns:a16="http://schemas.microsoft.com/office/drawing/2014/main" id="{2AD45ED7-4C86-2140-ADBE-C8E7D9BF715C}"/>
              </a:ext>
            </a:extLst>
          </p:cNvPr>
          <p:cNvSpPr txBox="1"/>
          <p:nvPr/>
        </p:nvSpPr>
        <p:spPr>
          <a:xfrm>
            <a:off x="7608916" y="540201"/>
            <a:ext cx="1263487"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behaviour patterns</a:t>
            </a:r>
          </a:p>
        </p:txBody>
      </p:sp>
      <p:sp>
        <p:nvSpPr>
          <p:cNvPr id="10" name="textruta 9">
            <a:extLst>
              <a:ext uri="{FF2B5EF4-FFF2-40B4-BE49-F238E27FC236}">
                <a16:creationId xmlns:a16="http://schemas.microsoft.com/office/drawing/2014/main" id="{DFECC8B0-834F-D841-9C11-BBCF383FCBB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Tree>
    <p:extLst>
      <p:ext uri="{BB962C8B-B14F-4D97-AF65-F5344CB8AC3E}">
        <p14:creationId xmlns:p14="http://schemas.microsoft.com/office/powerpoint/2010/main" val="37720617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sz="3200" dirty="0"/>
              <a:t>Continually raising the bar</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8" y="1198303"/>
            <a:ext cx="8520546" cy="3394075"/>
          </a:xfrm>
        </p:spPr>
        <p:txBody>
          <a:bodyPr/>
          <a:lstStyle/>
          <a:p>
            <a:pPr marL="0" lvl="1" indent="0">
              <a:buNone/>
            </a:pPr>
            <a:r>
              <a:rPr lang="en-GB" sz="1400" dirty="0">
                <a:solidFill>
                  <a:schemeClr val="dk1"/>
                </a:solidFill>
              </a:rPr>
              <a:t>This refers to </a:t>
            </a:r>
            <a:r>
              <a:rPr lang="en-GB" sz="1400" b="1" i="1" dirty="0">
                <a:solidFill>
                  <a:schemeClr val="dk1"/>
                </a:solidFill>
              </a:rPr>
              <a:t>never being satisfied with the status quo</a:t>
            </a:r>
            <a:r>
              <a:rPr lang="en-GB" sz="1400" dirty="0">
                <a:solidFill>
                  <a:schemeClr val="dk1"/>
                </a:solidFill>
              </a:rPr>
              <a:t>, because even if it is satisfactory today, it won’t be tomorrow.</a:t>
            </a:r>
          </a:p>
          <a:p>
            <a:pPr marL="0" lvl="1" indent="0">
              <a:buNone/>
            </a:pPr>
            <a:endParaRPr lang="en-GB" sz="1400" dirty="0">
              <a:solidFill>
                <a:schemeClr val="dk1"/>
              </a:solidFill>
            </a:endParaRPr>
          </a:p>
          <a:p>
            <a:pPr marL="0" lvl="1" indent="0">
              <a:buNone/>
            </a:pPr>
            <a:r>
              <a:rPr lang="en-GB" sz="1400" dirty="0">
                <a:solidFill>
                  <a:schemeClr val="dk1"/>
                </a:solidFill>
              </a:rPr>
              <a:t>Customers and users are always happier when </a:t>
            </a:r>
            <a:br>
              <a:rPr lang="en-GB" sz="1400" dirty="0">
                <a:solidFill>
                  <a:schemeClr val="dk1"/>
                </a:solidFill>
              </a:rPr>
            </a:br>
            <a:r>
              <a:rPr lang="en-GB" sz="1400" dirty="0">
                <a:solidFill>
                  <a:schemeClr val="dk1"/>
                </a:solidFill>
              </a:rPr>
              <a:t>initiative is taken to </a:t>
            </a:r>
            <a:r>
              <a:rPr lang="en-GB" sz="1400" b="1" i="1" dirty="0">
                <a:solidFill>
                  <a:schemeClr val="dk1"/>
                </a:solidFill>
              </a:rPr>
              <a:t>make improvements</a:t>
            </a:r>
            <a:r>
              <a:rPr lang="en-GB" sz="1400" dirty="0">
                <a:solidFill>
                  <a:schemeClr val="dk1"/>
                </a:solidFill>
              </a:rPr>
              <a:t>. And there’s </a:t>
            </a:r>
            <a:br>
              <a:rPr lang="en-GB" sz="1400" dirty="0">
                <a:solidFill>
                  <a:schemeClr val="dk1"/>
                </a:solidFill>
              </a:rPr>
            </a:br>
            <a:r>
              <a:rPr lang="en-GB" sz="1400" dirty="0">
                <a:solidFill>
                  <a:schemeClr val="dk1"/>
                </a:solidFill>
              </a:rPr>
              <a:t>always an improvement to be made, however small.</a:t>
            </a:r>
          </a:p>
          <a:p>
            <a:pPr marL="0" lvl="1" indent="0">
              <a:buNone/>
            </a:pPr>
            <a:endParaRPr lang="en-GB" sz="1400" dirty="0">
              <a:solidFill>
                <a:schemeClr val="dk1"/>
              </a:solidFill>
            </a:endParaRPr>
          </a:p>
          <a:p>
            <a:pPr marL="0" lvl="1" indent="0">
              <a:buNone/>
            </a:pPr>
            <a:r>
              <a:rPr lang="en-GB" sz="1400" dirty="0">
                <a:solidFill>
                  <a:schemeClr val="dk1"/>
                </a:solidFill>
              </a:rPr>
              <a:t>It’s an attitude. Practitioners are encouraged to show leadership by </a:t>
            </a:r>
            <a:br>
              <a:rPr lang="en-GB" sz="1400" dirty="0">
                <a:solidFill>
                  <a:schemeClr val="dk1"/>
                </a:solidFill>
              </a:rPr>
            </a:br>
            <a:r>
              <a:rPr lang="en-GB" sz="1400" dirty="0">
                <a:solidFill>
                  <a:schemeClr val="dk1"/>
                </a:solidFill>
              </a:rPr>
              <a:t>spotting improvement opportunities and contributing to </a:t>
            </a:r>
            <a:br>
              <a:rPr lang="en-GB" sz="1400" dirty="0">
                <a:solidFill>
                  <a:schemeClr val="dk1"/>
                </a:solidFill>
              </a:rPr>
            </a:br>
            <a:r>
              <a:rPr lang="en-GB" sz="1400" dirty="0">
                <a:solidFill>
                  <a:schemeClr val="dk1"/>
                </a:solidFill>
              </a:rPr>
              <a:t>following them up.</a:t>
            </a:r>
          </a:p>
        </p:txBody>
      </p:sp>
      <p:sp>
        <p:nvSpPr>
          <p:cNvPr id="8" name="textruta 7">
            <a:extLst>
              <a:ext uri="{FF2B5EF4-FFF2-40B4-BE49-F238E27FC236}">
                <a16:creationId xmlns:a16="http://schemas.microsoft.com/office/drawing/2014/main" id="{798B72CE-3A38-2248-B82F-A2E836AD72F4}"/>
              </a:ext>
            </a:extLst>
          </p:cNvPr>
          <p:cNvSpPr txBox="1"/>
          <p:nvPr/>
        </p:nvSpPr>
        <p:spPr>
          <a:xfrm>
            <a:off x="6201598" y="3097864"/>
            <a:ext cx="1590500"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3.1  Key behaviour patterns</a:t>
            </a:r>
          </a:p>
        </p:txBody>
      </p:sp>
      <p:pic>
        <p:nvPicPr>
          <p:cNvPr id="9" name="Bildobjekt 8">
            <a:extLst>
              <a:ext uri="{FF2B5EF4-FFF2-40B4-BE49-F238E27FC236}">
                <a16:creationId xmlns:a16="http://schemas.microsoft.com/office/drawing/2014/main" id="{B9FF261C-FD88-1245-81BF-E2A90BDD9D0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7789" y="1769262"/>
            <a:ext cx="2611375" cy="1375767"/>
          </a:xfrm>
          <a:prstGeom prst="rect">
            <a:avLst/>
          </a:prstGeom>
        </p:spPr>
      </p:pic>
      <p:sp>
        <p:nvSpPr>
          <p:cNvPr id="10" name="textruta 9">
            <a:extLst>
              <a:ext uri="{FF2B5EF4-FFF2-40B4-BE49-F238E27FC236}">
                <a16:creationId xmlns:a16="http://schemas.microsoft.com/office/drawing/2014/main" id="{B35B54F2-315B-644D-AC15-A113A051365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1" name="textruta 10">
            <a:extLst>
              <a:ext uri="{FF2B5EF4-FFF2-40B4-BE49-F238E27FC236}">
                <a16:creationId xmlns:a16="http://schemas.microsoft.com/office/drawing/2014/main" id="{F7038B82-F8C2-8F49-A1F1-68FB2055B73F}"/>
              </a:ext>
            </a:extLst>
          </p:cNvPr>
          <p:cNvSpPr txBox="1"/>
          <p:nvPr/>
        </p:nvSpPr>
        <p:spPr>
          <a:xfrm>
            <a:off x="7608916" y="540201"/>
            <a:ext cx="1263487"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behaviour patterns</a:t>
            </a:r>
          </a:p>
        </p:txBody>
      </p:sp>
    </p:spTree>
    <p:extLst>
      <p:ext uri="{BB962C8B-B14F-4D97-AF65-F5344CB8AC3E}">
        <p14:creationId xmlns:p14="http://schemas.microsoft.com/office/powerpoint/2010/main" val="25148537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sz="3200" dirty="0"/>
              <a:t>Help get customers’ jobs done</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8" y="1198303"/>
            <a:ext cx="8520546" cy="3394075"/>
          </a:xfrm>
        </p:spPr>
        <p:txBody>
          <a:bodyPr/>
          <a:lstStyle/>
          <a:p>
            <a:pPr marL="0" lvl="1" indent="0">
              <a:buNone/>
            </a:pPr>
            <a:r>
              <a:rPr lang="en-GB" sz="1400" dirty="0">
                <a:solidFill>
                  <a:schemeClr val="dk1"/>
                </a:solidFill>
              </a:rPr>
              <a:t>This is the essence of every organization. There are, of course, other stakeholders, but </a:t>
            </a:r>
            <a:r>
              <a:rPr lang="en-GB" sz="1400" b="1" i="1" dirty="0">
                <a:solidFill>
                  <a:schemeClr val="dk1"/>
                </a:solidFill>
              </a:rPr>
              <a:t>customers (or citizens) are the organization’s raison d’être</a:t>
            </a:r>
            <a:r>
              <a:rPr lang="en-GB" sz="1400" dirty="0">
                <a:solidFill>
                  <a:schemeClr val="dk1"/>
                </a:solidFill>
              </a:rPr>
              <a:t>.</a:t>
            </a:r>
          </a:p>
          <a:p>
            <a:pPr marL="0" lvl="1" indent="0">
              <a:buNone/>
            </a:pPr>
            <a:endParaRPr lang="en-GB" sz="1000" dirty="0">
              <a:solidFill>
                <a:schemeClr val="dk1"/>
              </a:solidFill>
            </a:endParaRPr>
          </a:p>
          <a:p>
            <a:pPr marL="0" lvl="1" indent="0">
              <a:buNone/>
            </a:pPr>
            <a:r>
              <a:rPr lang="en-GB" sz="1400" dirty="0">
                <a:solidFill>
                  <a:schemeClr val="dk1"/>
                </a:solidFill>
              </a:rPr>
              <a:t>This is the generous act of helping somebody solve their </a:t>
            </a:r>
            <a:br>
              <a:rPr lang="en-GB" sz="1400" dirty="0">
                <a:solidFill>
                  <a:schemeClr val="dk1"/>
                </a:solidFill>
              </a:rPr>
            </a:br>
            <a:r>
              <a:rPr lang="en-GB" sz="1400" dirty="0">
                <a:solidFill>
                  <a:schemeClr val="dk1"/>
                </a:solidFill>
              </a:rPr>
              <a:t>problems and become who they seek to become. It recognizes </a:t>
            </a:r>
            <a:br>
              <a:rPr lang="en-GB" sz="1400" dirty="0">
                <a:solidFill>
                  <a:schemeClr val="dk1"/>
                </a:solidFill>
              </a:rPr>
            </a:br>
            <a:r>
              <a:rPr lang="en-GB" sz="1400" dirty="0">
                <a:solidFill>
                  <a:schemeClr val="dk1"/>
                </a:solidFill>
              </a:rPr>
              <a:t>the psychographics of the customer – how the customer wants </a:t>
            </a:r>
            <a:br>
              <a:rPr lang="en-GB" sz="1400" dirty="0">
                <a:solidFill>
                  <a:schemeClr val="dk1"/>
                </a:solidFill>
              </a:rPr>
            </a:br>
            <a:r>
              <a:rPr lang="en-GB" sz="1400" dirty="0">
                <a:solidFill>
                  <a:schemeClr val="dk1"/>
                </a:solidFill>
              </a:rPr>
              <a:t>to feel before, during and after using the digital and physical </a:t>
            </a:r>
            <a:br>
              <a:rPr lang="en-GB" sz="1400" dirty="0">
                <a:solidFill>
                  <a:schemeClr val="dk1"/>
                </a:solidFill>
              </a:rPr>
            </a:br>
            <a:r>
              <a:rPr lang="en-GB" sz="1400" dirty="0">
                <a:solidFill>
                  <a:schemeClr val="dk1"/>
                </a:solidFill>
              </a:rPr>
              <a:t>products and services.</a:t>
            </a:r>
          </a:p>
          <a:p>
            <a:pPr marL="0" lvl="1" indent="0">
              <a:buNone/>
            </a:pPr>
            <a:endParaRPr lang="en-GB" sz="1000" dirty="0">
              <a:solidFill>
                <a:schemeClr val="dk1"/>
              </a:solidFill>
            </a:endParaRPr>
          </a:p>
          <a:p>
            <a:pPr marL="0" lvl="1" indent="0">
              <a:buNone/>
            </a:pPr>
            <a:endParaRPr lang="en-GB" sz="1000" dirty="0">
              <a:solidFill>
                <a:schemeClr val="dk1"/>
              </a:solidFill>
            </a:endParaRPr>
          </a:p>
          <a:p>
            <a:pPr marL="0" lvl="1" indent="0">
              <a:buNone/>
            </a:pPr>
            <a:endParaRPr lang="en-GB" sz="1000" dirty="0">
              <a:solidFill>
                <a:schemeClr val="dk1"/>
              </a:solidFill>
            </a:endParaRPr>
          </a:p>
          <a:p>
            <a:pPr marL="0" lvl="1" indent="0">
              <a:buNone/>
            </a:pPr>
            <a:r>
              <a:rPr lang="en-GB" sz="1400" dirty="0">
                <a:solidFill>
                  <a:schemeClr val="dk1"/>
                </a:solidFill>
              </a:rPr>
              <a:t>It involves making a bold and honest assertion: “for people who believe A and want B, our offer will bring C”. If they don’t believe A or want B, then “sorry, it’s not for you”.</a:t>
            </a:r>
          </a:p>
        </p:txBody>
      </p:sp>
      <p:sp>
        <p:nvSpPr>
          <p:cNvPr id="8" name="textruta 7">
            <a:extLst>
              <a:ext uri="{FF2B5EF4-FFF2-40B4-BE49-F238E27FC236}">
                <a16:creationId xmlns:a16="http://schemas.microsoft.com/office/drawing/2014/main" id="{8CC894A5-05B8-0942-B390-9FFD6C3E98EF}"/>
              </a:ext>
            </a:extLst>
          </p:cNvPr>
          <p:cNvSpPr txBox="1"/>
          <p:nvPr/>
        </p:nvSpPr>
        <p:spPr>
          <a:xfrm>
            <a:off x="6201598" y="3097864"/>
            <a:ext cx="1590500"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3.1  Key behaviour patterns</a:t>
            </a:r>
          </a:p>
        </p:txBody>
      </p:sp>
      <p:pic>
        <p:nvPicPr>
          <p:cNvPr id="9" name="Bildobjekt 8">
            <a:extLst>
              <a:ext uri="{FF2B5EF4-FFF2-40B4-BE49-F238E27FC236}">
                <a16:creationId xmlns:a16="http://schemas.microsoft.com/office/drawing/2014/main" id="{4E367198-E5AE-084A-91F3-60EADD0F27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7789" y="1769262"/>
            <a:ext cx="2611375" cy="1375767"/>
          </a:xfrm>
          <a:prstGeom prst="rect">
            <a:avLst/>
          </a:prstGeom>
        </p:spPr>
      </p:pic>
      <p:sp>
        <p:nvSpPr>
          <p:cNvPr id="10" name="textruta 9">
            <a:extLst>
              <a:ext uri="{FF2B5EF4-FFF2-40B4-BE49-F238E27FC236}">
                <a16:creationId xmlns:a16="http://schemas.microsoft.com/office/drawing/2014/main" id="{1A2EDC38-68BD-1944-A2F2-E780C5544DE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1" name="textruta 10">
            <a:extLst>
              <a:ext uri="{FF2B5EF4-FFF2-40B4-BE49-F238E27FC236}">
                <a16:creationId xmlns:a16="http://schemas.microsoft.com/office/drawing/2014/main" id="{D15F4052-BD5D-3A4C-9C19-0B00B8951CE4}"/>
              </a:ext>
            </a:extLst>
          </p:cNvPr>
          <p:cNvSpPr txBox="1"/>
          <p:nvPr/>
        </p:nvSpPr>
        <p:spPr>
          <a:xfrm>
            <a:off x="7608916" y="540201"/>
            <a:ext cx="1263487"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behaviour patterns</a:t>
            </a:r>
          </a:p>
        </p:txBody>
      </p:sp>
    </p:spTree>
    <p:extLst>
      <p:ext uri="{BB962C8B-B14F-4D97-AF65-F5344CB8AC3E}">
        <p14:creationId xmlns:p14="http://schemas.microsoft.com/office/powerpoint/2010/main" val="36741391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sz="3200" dirty="0"/>
              <a:t>Commit to continual learning</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8" y="1198303"/>
            <a:ext cx="8520546" cy="3394075"/>
          </a:xfrm>
        </p:spPr>
        <p:txBody>
          <a:bodyPr/>
          <a:lstStyle/>
          <a:p>
            <a:pPr marL="0" lvl="1" indent="0">
              <a:buNone/>
            </a:pPr>
            <a:r>
              <a:rPr lang="en-GB" sz="1400" dirty="0"/>
              <a:t>This underpins the other areas. </a:t>
            </a:r>
            <a:r>
              <a:rPr lang="en-GB" sz="1400" b="1" i="1" dirty="0"/>
              <a:t>The root cause of many organizational problems is ignorance.</a:t>
            </a:r>
          </a:p>
          <a:p>
            <a:pPr marL="0" lvl="1" indent="0">
              <a:buNone/>
            </a:pPr>
            <a:endParaRPr lang="en-GB" sz="1000" b="1" i="1" dirty="0"/>
          </a:p>
          <a:p>
            <a:pPr marL="0" lvl="1" indent="0">
              <a:buNone/>
            </a:pPr>
            <a:r>
              <a:rPr lang="en-GB" sz="1400" dirty="0"/>
              <a:t>Either that somebody didn’t have the right information when </a:t>
            </a:r>
            <a:br>
              <a:rPr lang="en-GB" sz="1400" dirty="0"/>
            </a:br>
            <a:r>
              <a:rPr lang="en-GB" sz="1400" dirty="0"/>
              <a:t>they had to act, or when they were creating the ‘system’ in </a:t>
            </a:r>
            <a:br>
              <a:rPr lang="en-GB" sz="1400" dirty="0"/>
            </a:br>
            <a:r>
              <a:rPr lang="en-GB" sz="1400" dirty="0"/>
              <a:t>the first place. Ignorance can also refer to believing that </a:t>
            </a:r>
            <a:br>
              <a:rPr lang="en-GB" sz="1400" dirty="0"/>
            </a:br>
            <a:r>
              <a:rPr lang="en-GB" sz="1400" dirty="0"/>
              <a:t>situations are knowable, which leads us back into accepting </a:t>
            </a:r>
            <a:br>
              <a:rPr lang="en-GB" sz="1400" dirty="0"/>
            </a:br>
            <a:r>
              <a:rPr lang="en-GB" sz="1400" dirty="0"/>
              <a:t>ambiguity and uncertainty.</a:t>
            </a:r>
          </a:p>
          <a:p>
            <a:pPr marL="0" lvl="1" indent="0">
              <a:buNone/>
            </a:pPr>
            <a:endParaRPr lang="en-GB" sz="1000" dirty="0"/>
          </a:p>
          <a:p>
            <a:pPr marL="0" lvl="1" indent="0">
              <a:buNone/>
            </a:pPr>
            <a:r>
              <a:rPr lang="en-GB" sz="1400" dirty="0"/>
              <a:t>This links back to the behaviour pattern of accepting ambiguity </a:t>
            </a:r>
            <a:br>
              <a:rPr lang="en-GB" sz="1400" dirty="0"/>
            </a:br>
            <a:r>
              <a:rPr lang="en-GB" sz="1400" dirty="0"/>
              <a:t>and uncertainty. It is important that practitioners commit </a:t>
            </a:r>
            <a:br>
              <a:rPr lang="en-GB" sz="1400" dirty="0"/>
            </a:br>
            <a:r>
              <a:rPr lang="en-GB" sz="1400" dirty="0"/>
              <a:t>themselves to </a:t>
            </a:r>
            <a:r>
              <a:rPr lang="en-GB" sz="1400" b="1" i="1" dirty="0"/>
              <a:t>continually learning and improving</a:t>
            </a:r>
            <a:r>
              <a:rPr lang="en-GB" sz="1400" dirty="0"/>
              <a:t> their </a:t>
            </a:r>
            <a:br>
              <a:rPr lang="en-GB" sz="1400" dirty="0"/>
            </a:br>
            <a:r>
              <a:rPr lang="en-GB" sz="1400" dirty="0"/>
              <a:t>knowledge and the level of information they have. </a:t>
            </a:r>
            <a:br>
              <a:rPr lang="en-GB" sz="1400" dirty="0"/>
            </a:br>
            <a:br>
              <a:rPr lang="en-GB" sz="1400" dirty="0"/>
            </a:br>
            <a:r>
              <a:rPr lang="en-GB" sz="1400" dirty="0"/>
              <a:t>Data-driven experiments can be used to challenge and improve hypotheses. ‘Trust and be trusted’ is an important precondition for experimentation. </a:t>
            </a:r>
            <a:r>
              <a:rPr lang="en-GB" sz="1400" b="1" i="1" dirty="0"/>
              <a:t>Short feedback loops </a:t>
            </a:r>
            <a:r>
              <a:rPr lang="en-GB" sz="1400" dirty="0"/>
              <a:t>are another key to continual learning.</a:t>
            </a:r>
          </a:p>
        </p:txBody>
      </p:sp>
      <p:sp>
        <p:nvSpPr>
          <p:cNvPr id="8" name="textruta 7">
            <a:extLst>
              <a:ext uri="{FF2B5EF4-FFF2-40B4-BE49-F238E27FC236}">
                <a16:creationId xmlns:a16="http://schemas.microsoft.com/office/drawing/2014/main" id="{EEF981B5-ADE1-9044-8ED6-D187224D40B3}"/>
              </a:ext>
            </a:extLst>
          </p:cNvPr>
          <p:cNvSpPr txBox="1"/>
          <p:nvPr/>
        </p:nvSpPr>
        <p:spPr>
          <a:xfrm>
            <a:off x="6201598" y="3097864"/>
            <a:ext cx="1590500"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3.1  Key behaviour patterns</a:t>
            </a:r>
          </a:p>
        </p:txBody>
      </p:sp>
      <p:pic>
        <p:nvPicPr>
          <p:cNvPr id="9" name="Bildobjekt 8">
            <a:extLst>
              <a:ext uri="{FF2B5EF4-FFF2-40B4-BE49-F238E27FC236}">
                <a16:creationId xmlns:a16="http://schemas.microsoft.com/office/drawing/2014/main" id="{959FCEEA-4D66-5F4A-BAE1-0B9BC0728A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7789" y="1769262"/>
            <a:ext cx="2611375" cy="1375767"/>
          </a:xfrm>
          <a:prstGeom prst="rect">
            <a:avLst/>
          </a:prstGeom>
        </p:spPr>
      </p:pic>
      <p:sp>
        <p:nvSpPr>
          <p:cNvPr id="10" name="textruta 9">
            <a:extLst>
              <a:ext uri="{FF2B5EF4-FFF2-40B4-BE49-F238E27FC236}">
                <a16:creationId xmlns:a16="http://schemas.microsoft.com/office/drawing/2014/main" id="{1823477D-8B2E-E64E-B9DF-5E9D9AF4D40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1" name="textruta 10">
            <a:extLst>
              <a:ext uri="{FF2B5EF4-FFF2-40B4-BE49-F238E27FC236}">
                <a16:creationId xmlns:a16="http://schemas.microsoft.com/office/drawing/2014/main" id="{F74EAE5C-E40F-EE41-9091-5CF68A0D160A}"/>
              </a:ext>
            </a:extLst>
          </p:cNvPr>
          <p:cNvSpPr txBox="1"/>
          <p:nvPr/>
        </p:nvSpPr>
        <p:spPr>
          <a:xfrm>
            <a:off x="7608916" y="540201"/>
            <a:ext cx="1263487"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behaviour patterns</a:t>
            </a:r>
          </a:p>
        </p:txBody>
      </p:sp>
    </p:spTree>
    <p:extLst>
      <p:ext uri="{BB962C8B-B14F-4D97-AF65-F5344CB8AC3E}">
        <p14:creationId xmlns:p14="http://schemas.microsoft.com/office/powerpoint/2010/main" val="27306689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sz="3200" dirty="0"/>
              <a:t>Models and concepts of HVIT culture</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457198" y="1217758"/>
            <a:ext cx="8520546" cy="3394075"/>
          </a:xfrm>
        </p:spPr>
        <p:txBody>
          <a:bodyPr/>
          <a:lstStyle/>
          <a:p>
            <a:pPr marL="0" indent="0">
              <a:buNone/>
            </a:pPr>
            <a:r>
              <a:rPr lang="en-GB" sz="1600" dirty="0"/>
              <a:t>There are a number of models and concepts that inform organizational culture. </a:t>
            </a:r>
            <a:br>
              <a:rPr lang="en-GB" sz="1600" dirty="0"/>
            </a:br>
            <a:endParaRPr lang="en-GB" sz="1600" dirty="0"/>
          </a:p>
          <a:p>
            <a:pPr marL="0" indent="0">
              <a:buNone/>
            </a:pPr>
            <a:endParaRPr lang="en-GB" sz="800" dirty="0"/>
          </a:p>
          <a:p>
            <a:pPr marL="0" lvl="1" indent="0">
              <a:buNone/>
            </a:pPr>
            <a:r>
              <a:rPr lang="en-GB" sz="1600" dirty="0"/>
              <a:t>These are grouped into </a:t>
            </a:r>
            <a:r>
              <a:rPr lang="en-GB" sz="1600" b="1" dirty="0"/>
              <a:t>three categories</a:t>
            </a:r>
            <a:r>
              <a:rPr lang="en-GB" sz="1600" dirty="0"/>
              <a:t>:</a:t>
            </a:r>
          </a:p>
          <a:p>
            <a:pPr marL="0" lvl="1" indent="0">
              <a:buNone/>
            </a:pPr>
            <a:endParaRPr lang="en-GB" sz="1600" dirty="0"/>
          </a:p>
          <a:p>
            <a:pPr marL="285750" lvl="1">
              <a:buFont typeface="Arial" panose="020B0604020202020204" pitchFamily="34" charset="0"/>
              <a:buChar char="•"/>
            </a:pPr>
            <a:r>
              <a:rPr lang="en-GB" sz="1600" b="1" dirty="0"/>
              <a:t>Purpose 	</a:t>
            </a:r>
            <a:r>
              <a:rPr lang="en-GB" sz="1600" dirty="0"/>
              <a:t>The external goal that drives people’s efforts</a:t>
            </a:r>
            <a:endParaRPr lang="en-GB" sz="1600" b="1" dirty="0"/>
          </a:p>
          <a:p>
            <a:pPr marL="285750" lvl="1">
              <a:buFont typeface="Arial" panose="020B0604020202020204" pitchFamily="34" charset="0"/>
              <a:buChar char="•"/>
            </a:pPr>
            <a:r>
              <a:rPr lang="en-GB" sz="1600" b="1" dirty="0"/>
              <a:t>People 		</a:t>
            </a:r>
            <a:r>
              <a:rPr lang="en-GB" sz="1600" dirty="0"/>
              <a:t>Organizing work that produces or relies on knowledge, and fostering a healthy and 				productive workplace</a:t>
            </a:r>
          </a:p>
          <a:p>
            <a:pPr marL="285750" lvl="1">
              <a:buFont typeface="Arial" panose="020B0604020202020204" pitchFamily="34" charset="0"/>
              <a:buChar char="•"/>
            </a:pPr>
            <a:r>
              <a:rPr lang="en-GB" sz="1600" b="1" dirty="0"/>
              <a:t>Progress 	</a:t>
            </a:r>
            <a:r>
              <a:rPr lang="en-GB" sz="1600" dirty="0"/>
              <a:t>Understanding the complex nature of work, and improving by learning</a:t>
            </a:r>
          </a:p>
          <a:p>
            <a:pPr marL="0" lvl="1" indent="0">
              <a:buNone/>
            </a:pPr>
            <a:endParaRPr lang="en-GB" sz="1600" b="1" dirty="0"/>
          </a:p>
          <a:p>
            <a:pPr marL="0" indent="0">
              <a:buNone/>
            </a:pPr>
            <a:endParaRPr lang="en-GB" sz="1600" dirty="0"/>
          </a:p>
          <a:p>
            <a:pPr marL="0" lvl="1" indent="0">
              <a:buNone/>
            </a:pPr>
            <a:endParaRPr lang="en-GB" sz="1600" b="1" dirty="0"/>
          </a:p>
        </p:txBody>
      </p:sp>
      <p:sp>
        <p:nvSpPr>
          <p:cNvPr id="6" name="textruta 5">
            <a:extLst>
              <a:ext uri="{FF2B5EF4-FFF2-40B4-BE49-F238E27FC236}">
                <a16:creationId xmlns:a16="http://schemas.microsoft.com/office/drawing/2014/main" id="{28D0C871-DB77-9746-B12E-D8E4CDA9B6D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5" name="textruta 4">
            <a:extLst>
              <a:ext uri="{FF2B5EF4-FFF2-40B4-BE49-F238E27FC236}">
                <a16:creationId xmlns:a16="http://schemas.microsoft.com/office/drawing/2014/main" id="{6701F5FF-3309-9F4E-8C6C-B9D8C4BC3D30}"/>
              </a:ext>
            </a:extLst>
          </p:cNvPr>
          <p:cNvSpPr txBox="1"/>
          <p:nvPr/>
        </p:nvSpPr>
        <p:spPr>
          <a:xfrm>
            <a:off x="7606491" y="527497"/>
            <a:ext cx="1200970"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p:txBody>
      </p:sp>
    </p:spTree>
    <p:extLst>
      <p:ext uri="{BB962C8B-B14F-4D97-AF65-F5344CB8AC3E}">
        <p14:creationId xmlns:p14="http://schemas.microsoft.com/office/powerpoint/2010/main" val="7659708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sz="3200" dirty="0"/>
              <a:t>Models and concepts </a:t>
            </a:r>
            <a:br>
              <a:rPr lang="en-GB" sz="3200" dirty="0"/>
            </a:br>
            <a:r>
              <a:rPr lang="en-GB" sz="3200" dirty="0"/>
              <a:t>and related key behaviour patterns</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idx="1"/>
          </p:nvPr>
        </p:nvSpPr>
        <p:spPr>
          <a:xfrm>
            <a:off x="393590" y="4433876"/>
            <a:ext cx="4537589" cy="266703"/>
          </a:xfrm>
        </p:spPr>
        <p:txBody>
          <a:bodyPr/>
          <a:lstStyle/>
          <a:p>
            <a:pPr marL="0" lvl="1" indent="0">
              <a:buNone/>
            </a:pPr>
            <a:r>
              <a:rPr lang="en-GB" sz="900" dirty="0"/>
              <a:t>Table 3.1 Models and concepts and related key behaviour patterns </a:t>
            </a:r>
          </a:p>
          <a:p>
            <a:pPr marL="0" lvl="1" indent="0">
              <a:buNone/>
            </a:pPr>
            <a:endParaRPr lang="en-GB" sz="900" dirty="0">
              <a:solidFill>
                <a:schemeClr val="dk1"/>
              </a:solidFill>
            </a:endParaRPr>
          </a:p>
        </p:txBody>
      </p:sp>
      <p:graphicFrame>
        <p:nvGraphicFramePr>
          <p:cNvPr id="7" name="Tabell 6">
            <a:extLst>
              <a:ext uri="{FF2B5EF4-FFF2-40B4-BE49-F238E27FC236}">
                <a16:creationId xmlns:a16="http://schemas.microsoft.com/office/drawing/2014/main" id="{5D1FC21C-BCA8-AD4C-9F1D-C3EBC9F6D62D}"/>
              </a:ext>
            </a:extLst>
          </p:cNvPr>
          <p:cNvGraphicFramePr>
            <a:graphicFrameLocks noGrp="1"/>
          </p:cNvGraphicFramePr>
          <p:nvPr>
            <p:extLst>
              <p:ext uri="{D42A27DB-BD31-4B8C-83A1-F6EECF244321}">
                <p14:modId xmlns:p14="http://schemas.microsoft.com/office/powerpoint/2010/main" val="1101823572"/>
              </p:ext>
            </p:extLst>
          </p:nvPr>
        </p:nvGraphicFramePr>
        <p:xfrm>
          <a:off x="457200" y="1221324"/>
          <a:ext cx="8224686" cy="3230880"/>
        </p:xfrm>
        <a:graphic>
          <a:graphicData uri="http://schemas.openxmlformats.org/drawingml/2006/table">
            <a:tbl>
              <a:tblPr firstRow="1">
                <a:tableStyleId>{5C22544A-7EE6-4342-B048-85BDC9FD1C3A}</a:tableStyleId>
              </a:tblPr>
              <a:tblGrid>
                <a:gridCol w="1895874">
                  <a:extLst>
                    <a:ext uri="{9D8B030D-6E8A-4147-A177-3AD203B41FA5}">
                      <a16:colId xmlns:a16="http://schemas.microsoft.com/office/drawing/2014/main" val="3138754089"/>
                    </a:ext>
                  </a:extLst>
                </a:gridCol>
                <a:gridCol w="1252829">
                  <a:extLst>
                    <a:ext uri="{9D8B030D-6E8A-4147-A177-3AD203B41FA5}">
                      <a16:colId xmlns:a16="http://schemas.microsoft.com/office/drawing/2014/main" val="339636583"/>
                    </a:ext>
                  </a:extLst>
                </a:gridCol>
                <a:gridCol w="1228945">
                  <a:extLst>
                    <a:ext uri="{9D8B030D-6E8A-4147-A177-3AD203B41FA5}">
                      <a16:colId xmlns:a16="http://schemas.microsoft.com/office/drawing/2014/main" val="3835650228"/>
                    </a:ext>
                  </a:extLst>
                </a:gridCol>
                <a:gridCol w="1276712">
                  <a:extLst>
                    <a:ext uri="{9D8B030D-6E8A-4147-A177-3AD203B41FA5}">
                      <a16:colId xmlns:a16="http://schemas.microsoft.com/office/drawing/2014/main" val="175979881"/>
                    </a:ext>
                  </a:extLst>
                </a:gridCol>
                <a:gridCol w="1317497">
                  <a:extLst>
                    <a:ext uri="{9D8B030D-6E8A-4147-A177-3AD203B41FA5}">
                      <a16:colId xmlns:a16="http://schemas.microsoft.com/office/drawing/2014/main" val="186848162"/>
                    </a:ext>
                  </a:extLst>
                </a:gridCol>
                <a:gridCol w="1252829">
                  <a:extLst>
                    <a:ext uri="{9D8B030D-6E8A-4147-A177-3AD203B41FA5}">
                      <a16:colId xmlns:a16="http://schemas.microsoft.com/office/drawing/2014/main" val="2505753959"/>
                    </a:ext>
                  </a:extLst>
                </a:gridCol>
              </a:tblGrid>
              <a:tr h="344999">
                <a:tc>
                  <a:txBody>
                    <a:bodyPr/>
                    <a:lstStyle/>
                    <a:p>
                      <a:endParaRPr lang="en-GB" sz="1000" b="1" i="0" dirty="0">
                        <a:solidFill>
                          <a:schemeClr val="tx1"/>
                        </a:solidFill>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1" i="0" dirty="0">
                          <a:solidFill>
                            <a:schemeClr val="tx1"/>
                          </a:solidFill>
                          <a:latin typeface="Calibri Light" panose="020F0302020204030204" pitchFamily="34" charset="0"/>
                          <a:cs typeface="Calibri Light" panose="020F0302020204030204" pitchFamily="34" charset="0"/>
                        </a:rPr>
                        <a:t>Accept ambiguity and uncertainty</a:t>
                      </a:r>
                    </a:p>
                  </a:txBody>
                  <a:tcPr>
                    <a:solidFill>
                      <a:schemeClr val="bg1">
                        <a:lumMod val="95000"/>
                      </a:schemeClr>
                    </a:solidFill>
                  </a:tcPr>
                </a:tc>
                <a:tc>
                  <a:txBody>
                    <a:bodyPr/>
                    <a:lstStyle/>
                    <a:p>
                      <a:r>
                        <a:rPr lang="en-GB" sz="1000" b="1" i="0" dirty="0">
                          <a:solidFill>
                            <a:schemeClr val="tx1"/>
                          </a:solidFill>
                          <a:latin typeface="Calibri Light" panose="020F0302020204030204" pitchFamily="34" charset="0"/>
                          <a:cs typeface="Calibri Light" panose="020F0302020204030204" pitchFamily="34" charset="0"/>
                        </a:rPr>
                        <a:t>Trust and be trusted</a:t>
                      </a:r>
                    </a:p>
                  </a:txBody>
                  <a:tcPr>
                    <a:solidFill>
                      <a:schemeClr val="bg1">
                        <a:lumMod val="95000"/>
                      </a:schemeClr>
                    </a:solidFill>
                  </a:tcPr>
                </a:tc>
                <a:tc>
                  <a:txBody>
                    <a:bodyPr/>
                    <a:lstStyle/>
                    <a:p>
                      <a:r>
                        <a:rPr lang="en-GB" sz="1000" b="1" i="0" dirty="0">
                          <a:solidFill>
                            <a:schemeClr val="tx1"/>
                          </a:solidFill>
                          <a:latin typeface="Calibri Light" panose="020F0302020204030204" pitchFamily="34" charset="0"/>
                          <a:cs typeface="Calibri Light" panose="020F0302020204030204" pitchFamily="34" charset="0"/>
                        </a:rPr>
                        <a:t>Continually raise the bar</a:t>
                      </a:r>
                    </a:p>
                  </a:txBody>
                  <a:tcPr>
                    <a:solidFill>
                      <a:schemeClr val="bg1">
                        <a:lumMod val="95000"/>
                      </a:schemeClr>
                    </a:solidFill>
                  </a:tcPr>
                </a:tc>
                <a:tc>
                  <a:txBody>
                    <a:bodyPr/>
                    <a:lstStyle/>
                    <a:p>
                      <a:r>
                        <a:rPr lang="en-GB" sz="1000" b="1" i="0" dirty="0">
                          <a:solidFill>
                            <a:schemeClr val="tx1"/>
                          </a:solidFill>
                          <a:latin typeface="Calibri Light" panose="020F0302020204030204" pitchFamily="34" charset="0"/>
                          <a:cs typeface="Calibri Light" panose="020F0302020204030204" pitchFamily="34" charset="0"/>
                        </a:rPr>
                        <a:t>Help get customers’ jobs done</a:t>
                      </a:r>
                    </a:p>
                  </a:txBody>
                  <a:tcPr>
                    <a:solidFill>
                      <a:schemeClr val="bg1">
                        <a:lumMod val="95000"/>
                      </a:schemeClr>
                    </a:solidFill>
                  </a:tcPr>
                </a:tc>
                <a:tc>
                  <a:txBody>
                    <a:bodyPr/>
                    <a:lstStyle/>
                    <a:p>
                      <a:r>
                        <a:rPr lang="en-GB" sz="1000" b="1" i="0" dirty="0">
                          <a:solidFill>
                            <a:schemeClr val="tx1"/>
                          </a:solidFill>
                          <a:latin typeface="Calibri Light" panose="020F0302020204030204" pitchFamily="34" charset="0"/>
                          <a:cs typeface="Calibri Light" panose="020F0302020204030204" pitchFamily="34" charset="0"/>
                        </a:rPr>
                        <a:t>Commit to continual learning</a:t>
                      </a:r>
                    </a:p>
                  </a:txBody>
                  <a:tcPr>
                    <a:solidFill>
                      <a:schemeClr val="bg1">
                        <a:lumMod val="95000"/>
                      </a:schemeClr>
                    </a:solidFill>
                  </a:tcPr>
                </a:tc>
                <a:extLst>
                  <a:ext uri="{0D108BD9-81ED-4DB2-BD59-A6C34878D82A}">
                    <a16:rowId xmlns:a16="http://schemas.microsoft.com/office/drawing/2014/main" val="1051126298"/>
                  </a:ext>
                </a:extLst>
              </a:tr>
              <a:tr h="215624">
                <a:tc>
                  <a:txBody>
                    <a:bodyPr/>
                    <a:lstStyle/>
                    <a:p>
                      <a:r>
                        <a:rPr lang="en-GB" sz="1000" b="1" i="0" dirty="0">
                          <a:latin typeface="Calibri Light" panose="020F0302020204030204" pitchFamily="34" charset="0"/>
                          <a:cs typeface="Calibri Light" panose="020F0302020204030204" pitchFamily="34" charset="0"/>
                        </a:rPr>
                        <a:t>PURPOSE</a:t>
                      </a:r>
                    </a:p>
                  </a:txBody>
                  <a:tcPr>
                    <a:solidFill>
                      <a:schemeClr val="bg1">
                        <a:lumMod val="85000"/>
                      </a:schemeClr>
                    </a:solidFill>
                  </a:tcPr>
                </a:tc>
                <a:tc>
                  <a:txBody>
                    <a:bodyPr/>
                    <a:lstStyle/>
                    <a:p>
                      <a:pPr algn="ctr"/>
                      <a:endParaRPr lang="en-GB" sz="1000" b="0"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0"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0"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0"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0" i="0" dirty="0">
                        <a:latin typeface="Calibri Light" panose="020F0302020204030204" pitchFamily="34" charset="0"/>
                        <a:cs typeface="Calibri Light" panose="020F0302020204030204" pitchFamily="34" charset="0"/>
                      </a:endParaRPr>
                    </a:p>
                  </a:txBody>
                  <a:tcPr>
                    <a:solidFill>
                      <a:schemeClr val="bg1">
                        <a:lumMod val="85000"/>
                      </a:schemeClr>
                    </a:solidFill>
                  </a:tcPr>
                </a:tc>
                <a:extLst>
                  <a:ext uri="{0D108BD9-81ED-4DB2-BD59-A6C34878D82A}">
                    <a16:rowId xmlns:a16="http://schemas.microsoft.com/office/drawing/2014/main" val="1055492892"/>
                  </a:ext>
                </a:extLst>
              </a:tr>
              <a:tr h="215624">
                <a:tc>
                  <a:txBody>
                    <a:bodyPr/>
                    <a:lstStyle/>
                    <a:p>
                      <a:r>
                        <a:rPr lang="en-GB" sz="1000" b="0" i="0" dirty="0">
                          <a:latin typeface="Calibri Light" panose="020F0302020204030204" pitchFamily="34" charset="0"/>
                          <a:cs typeface="Calibri Light" panose="020F0302020204030204" pitchFamily="34" charset="0"/>
                        </a:rPr>
                        <a:t>Ethics</a:t>
                      </a: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extLst>
                  <a:ext uri="{0D108BD9-81ED-4DB2-BD59-A6C34878D82A}">
                    <a16:rowId xmlns:a16="http://schemas.microsoft.com/office/drawing/2014/main" val="3642539688"/>
                  </a:ext>
                </a:extLst>
              </a:tr>
              <a:tr h="215624">
                <a:tc>
                  <a:txBody>
                    <a:bodyPr/>
                    <a:lstStyle/>
                    <a:p>
                      <a:r>
                        <a:rPr lang="en-GB" sz="1000" b="0" i="0" dirty="0">
                          <a:latin typeface="Calibri Light" panose="020F0302020204030204" pitchFamily="34" charset="0"/>
                          <a:cs typeface="Calibri Light" panose="020F0302020204030204" pitchFamily="34" charset="0"/>
                        </a:rPr>
                        <a:t>Design thinking</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700529051"/>
                  </a:ext>
                </a:extLst>
              </a:tr>
              <a:tr h="215624">
                <a:tc>
                  <a:txBody>
                    <a:bodyPr/>
                    <a:lstStyle/>
                    <a:p>
                      <a:r>
                        <a:rPr lang="en-GB" sz="1000" b="1" i="0" dirty="0">
                          <a:latin typeface="Calibri Light" panose="020F0302020204030204" pitchFamily="34" charset="0"/>
                          <a:cs typeface="Calibri Light" panose="020F0302020204030204" pitchFamily="34" charset="0"/>
                        </a:rPr>
                        <a:t>PEOPLE</a:t>
                      </a: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extLst>
                  <a:ext uri="{0D108BD9-81ED-4DB2-BD59-A6C34878D82A}">
                    <a16:rowId xmlns:a16="http://schemas.microsoft.com/office/drawing/2014/main" val="3304466724"/>
                  </a:ext>
                </a:extLst>
              </a:tr>
              <a:tr h="215624">
                <a:tc>
                  <a:txBody>
                    <a:bodyPr/>
                    <a:lstStyle/>
                    <a:p>
                      <a:r>
                        <a:rPr lang="en-GB" sz="1000" b="0" i="0" dirty="0">
                          <a:latin typeface="Calibri Light" panose="020F0302020204030204" pitchFamily="34" charset="0"/>
                          <a:cs typeface="Calibri Light" panose="020F0302020204030204" pitchFamily="34" charset="0"/>
                        </a:rPr>
                        <a:t>Reconstructing for service agility</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768893575"/>
                  </a:ext>
                </a:extLst>
              </a:tr>
              <a:tr h="215624">
                <a:tc>
                  <a:txBody>
                    <a:bodyPr/>
                    <a:lstStyle/>
                    <a:p>
                      <a:r>
                        <a:rPr lang="en-GB" sz="1000" b="0" i="0" dirty="0">
                          <a:latin typeface="Calibri Light" panose="020F0302020204030204" pitchFamily="34" charset="0"/>
                          <a:cs typeface="Calibri Light" panose="020F0302020204030204" pitchFamily="34" charset="0"/>
                        </a:rPr>
                        <a:t>Safety culture</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486824833"/>
                  </a:ext>
                </a:extLst>
              </a:tr>
              <a:tr h="215624">
                <a:tc>
                  <a:txBody>
                    <a:bodyPr/>
                    <a:lstStyle/>
                    <a:p>
                      <a:r>
                        <a:rPr lang="en-GB" sz="1000" b="0" i="0" dirty="0">
                          <a:latin typeface="Calibri Light" panose="020F0302020204030204" pitchFamily="34" charset="0"/>
                          <a:cs typeface="Calibri Light" panose="020F0302020204030204" pitchFamily="34" charset="0"/>
                        </a:rPr>
                        <a:t>Stress prevention</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160483731"/>
                  </a:ext>
                </a:extLst>
              </a:tr>
              <a:tr h="215624">
                <a:tc>
                  <a:txBody>
                    <a:bodyPr/>
                    <a:lstStyle/>
                    <a:p>
                      <a:r>
                        <a:rPr lang="en-GB" sz="1000" b="1" i="0" dirty="0">
                          <a:latin typeface="Calibri Light" panose="020F0302020204030204" pitchFamily="34" charset="0"/>
                          <a:cs typeface="Calibri Light" panose="020F0302020204030204" pitchFamily="34" charset="0"/>
                        </a:rPr>
                        <a:t>PROGRESS</a:t>
                      </a: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solidFill>
                      <a:schemeClr val="bg1">
                        <a:lumMod val="85000"/>
                      </a:schemeClr>
                    </a:solidFill>
                  </a:tcPr>
                </a:tc>
                <a:extLst>
                  <a:ext uri="{0D108BD9-81ED-4DB2-BD59-A6C34878D82A}">
                    <a16:rowId xmlns:a16="http://schemas.microsoft.com/office/drawing/2014/main" val="3339234964"/>
                  </a:ext>
                </a:extLst>
              </a:tr>
              <a:tr h="215624">
                <a:tc>
                  <a:txBody>
                    <a:bodyPr/>
                    <a:lstStyle/>
                    <a:p>
                      <a:r>
                        <a:rPr lang="en-GB" sz="1000" b="0" i="0" dirty="0">
                          <a:latin typeface="Calibri Light" panose="020F0302020204030204" pitchFamily="34" charset="0"/>
                          <a:cs typeface="Calibri Light" panose="020F0302020204030204" pitchFamily="34" charset="0"/>
                        </a:rPr>
                        <a:t>Working in complex environments</a:t>
                      </a: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681189612"/>
                  </a:ext>
                </a:extLst>
              </a:tr>
              <a:tr h="215624">
                <a:tc>
                  <a:txBody>
                    <a:bodyPr/>
                    <a:lstStyle/>
                    <a:p>
                      <a:r>
                        <a:rPr lang="en-GB" sz="1000" b="0" i="0" dirty="0">
                          <a:latin typeface="Calibri Light" panose="020F0302020204030204" pitchFamily="34" charset="0"/>
                          <a:cs typeface="Calibri Light" panose="020F0302020204030204" pitchFamily="34" charset="0"/>
                        </a:rPr>
                        <a:t>Lean culture</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extLst>
                  <a:ext uri="{0D108BD9-81ED-4DB2-BD59-A6C34878D82A}">
                    <a16:rowId xmlns:a16="http://schemas.microsoft.com/office/drawing/2014/main" val="1865708694"/>
                  </a:ext>
                </a:extLst>
              </a:tr>
              <a:tr h="215624">
                <a:tc>
                  <a:txBody>
                    <a:bodyPr/>
                    <a:lstStyle/>
                    <a:p>
                      <a:r>
                        <a:rPr lang="en-GB" sz="1000" b="0" i="0" dirty="0">
                          <a:latin typeface="Calibri Light" panose="020F0302020204030204" pitchFamily="34" charset="0"/>
                          <a:cs typeface="Calibri Light" panose="020F0302020204030204" pitchFamily="34" charset="0"/>
                        </a:rPr>
                        <a:t>Continual improvement model</a:t>
                      </a: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tc>
                  <a:txBody>
                    <a:bodyPr/>
                    <a:lstStyle/>
                    <a:p>
                      <a:pPr algn="ctr"/>
                      <a:endParaRPr lang="en-GB" sz="1000" b="1" i="0" dirty="0">
                        <a:latin typeface="Calibri Light" panose="020F0302020204030204" pitchFamily="34" charset="0"/>
                        <a:cs typeface="Calibri Light" panose="020F0302020204030204" pitchFamily="34" charset="0"/>
                      </a:endParaRPr>
                    </a:p>
                  </a:txBody>
                  <a:tcPr/>
                </a:tc>
                <a:tc>
                  <a:txBody>
                    <a:bodyPr/>
                    <a:lstStyle/>
                    <a:p>
                      <a:pPr algn="ctr"/>
                      <a:r>
                        <a:rPr lang="en-GB" sz="1000" b="1" i="0" dirty="0">
                          <a:latin typeface="Calibri Light" panose="020F0302020204030204" pitchFamily="34" charset="0"/>
                          <a:cs typeface="Calibri Light" panose="020F0302020204030204" pitchFamily="34" charset="0"/>
                        </a:rPr>
                        <a:t>x</a:t>
                      </a:r>
                    </a:p>
                  </a:txBody>
                  <a:tcPr/>
                </a:tc>
                <a:extLst>
                  <a:ext uri="{0D108BD9-81ED-4DB2-BD59-A6C34878D82A}">
                    <a16:rowId xmlns:a16="http://schemas.microsoft.com/office/drawing/2014/main" val="1422562382"/>
                  </a:ext>
                </a:extLst>
              </a:tr>
            </a:tbl>
          </a:graphicData>
        </a:graphic>
      </p:graphicFrame>
      <p:sp>
        <p:nvSpPr>
          <p:cNvPr id="8" name="textruta 7">
            <a:extLst>
              <a:ext uri="{FF2B5EF4-FFF2-40B4-BE49-F238E27FC236}">
                <a16:creationId xmlns:a16="http://schemas.microsoft.com/office/drawing/2014/main" id="{50AD4CF3-20AF-D949-9911-87D6C2C8148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7D22AC9D-EE97-BE42-928D-A8C59D28CE19}"/>
              </a:ext>
            </a:extLst>
          </p:cNvPr>
          <p:cNvSpPr txBox="1"/>
          <p:nvPr/>
        </p:nvSpPr>
        <p:spPr>
          <a:xfrm>
            <a:off x="7606491" y="527497"/>
            <a:ext cx="1200970"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p:txBody>
      </p:sp>
    </p:spTree>
    <p:extLst>
      <p:ext uri="{BB962C8B-B14F-4D97-AF65-F5344CB8AC3E}">
        <p14:creationId xmlns:p14="http://schemas.microsoft.com/office/powerpoint/2010/main" val="3987160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FCB787-9F7C-774E-B178-00511A984B03}"/>
              </a:ext>
            </a:extLst>
          </p:cNvPr>
          <p:cNvSpPr>
            <a:spLocks noGrp="1"/>
          </p:cNvSpPr>
          <p:nvPr>
            <p:ph type="title"/>
          </p:nvPr>
        </p:nvSpPr>
        <p:spPr/>
        <p:txBody>
          <a:bodyPr/>
          <a:lstStyle/>
          <a:p>
            <a:r>
              <a:rPr lang="en-GB" sz="3200" dirty="0"/>
              <a:t>Purpose</a:t>
            </a:r>
          </a:p>
        </p:txBody>
      </p:sp>
      <p:sp>
        <p:nvSpPr>
          <p:cNvPr id="3" name="Platshållare för innehåll 2">
            <a:extLst>
              <a:ext uri="{FF2B5EF4-FFF2-40B4-BE49-F238E27FC236}">
                <a16:creationId xmlns:a16="http://schemas.microsoft.com/office/drawing/2014/main" id="{F5A8B847-B47F-6D42-B68A-ED16A03A0D42}"/>
              </a:ext>
            </a:extLst>
          </p:cNvPr>
          <p:cNvSpPr>
            <a:spLocks noGrp="1"/>
          </p:cNvSpPr>
          <p:nvPr>
            <p:ph idx="1"/>
          </p:nvPr>
        </p:nvSpPr>
        <p:spPr/>
        <p:txBody>
          <a:bodyPr/>
          <a:lstStyle/>
          <a:p>
            <a:pPr marL="0" indent="0">
              <a:buNone/>
            </a:pPr>
            <a:r>
              <a:rPr lang="en-GB" sz="1400" dirty="0"/>
              <a:t>Purpose is the </a:t>
            </a:r>
            <a:r>
              <a:rPr lang="en-GB" sz="1400" b="1" dirty="0"/>
              <a:t>external goal that drives people’s efforts</a:t>
            </a:r>
            <a:r>
              <a:rPr lang="en-GB" sz="1400" dirty="0"/>
              <a:t>: that is, the changes that products and services enable. </a:t>
            </a:r>
          </a:p>
          <a:p>
            <a:pPr marL="0" indent="0">
              <a:buNone/>
            </a:pPr>
            <a:endParaRPr lang="en-GB" sz="1400" dirty="0"/>
          </a:p>
          <a:p>
            <a:pPr marL="0" indent="0">
              <a:buNone/>
            </a:pPr>
            <a:r>
              <a:rPr lang="en-GB" sz="1400" dirty="0"/>
              <a:t>Models and concepts in the purpose category include: </a:t>
            </a:r>
          </a:p>
          <a:p>
            <a:endParaRPr lang="en-GB" sz="1400" dirty="0"/>
          </a:p>
          <a:p>
            <a:pPr>
              <a:buFont typeface="Arial" panose="020B0604020202020204" pitchFamily="34" charset="0"/>
              <a:buChar char="•"/>
            </a:pPr>
            <a:r>
              <a:rPr lang="en-GB" sz="1400" b="1" dirty="0"/>
              <a:t>Ethics 			</a:t>
            </a:r>
            <a:r>
              <a:rPr lang="en-GB" sz="1400" dirty="0"/>
              <a:t>A system of principles that defines what is good for individuals and society. </a:t>
            </a:r>
          </a:p>
          <a:p>
            <a:pPr>
              <a:buFont typeface="Arial" panose="020B0604020202020204" pitchFamily="34" charset="0"/>
              <a:buChar char="•"/>
            </a:pPr>
            <a:r>
              <a:rPr lang="en-GB" sz="1400" b="1" dirty="0"/>
              <a:t>Design thinking 	</a:t>
            </a:r>
            <a:r>
              <a:rPr lang="en-GB" sz="1400" dirty="0"/>
              <a:t>The set of cognitive and practical techniques by which design concepts are 						developed. </a:t>
            </a:r>
          </a:p>
          <a:p>
            <a:endParaRPr lang="en-GB" sz="1400" dirty="0"/>
          </a:p>
        </p:txBody>
      </p:sp>
      <p:sp>
        <p:nvSpPr>
          <p:cNvPr id="5" name="textruta 4">
            <a:extLst>
              <a:ext uri="{FF2B5EF4-FFF2-40B4-BE49-F238E27FC236}">
                <a16:creationId xmlns:a16="http://schemas.microsoft.com/office/drawing/2014/main" id="{8499AA68-CFD3-4C44-BDE3-02716FC4490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FCBB3C07-07A4-C144-814D-B430040BA6F2}"/>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Purpose</a:t>
            </a:r>
          </a:p>
        </p:txBody>
      </p:sp>
    </p:spTree>
    <p:extLst>
      <p:ext uri="{BB962C8B-B14F-4D97-AF65-F5344CB8AC3E}">
        <p14:creationId xmlns:p14="http://schemas.microsoft.com/office/powerpoint/2010/main" val="1313940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30182A-5E4C-0B44-ADC9-AC9C1C37CD9B}"/>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Governance</a:t>
            </a:r>
          </a:p>
        </p:txBody>
      </p:sp>
      <p:sp>
        <p:nvSpPr>
          <p:cNvPr id="3" name="Platshållare för innehåll 2">
            <a:extLst>
              <a:ext uri="{FF2B5EF4-FFF2-40B4-BE49-F238E27FC236}">
                <a16:creationId xmlns:a16="http://schemas.microsoft.com/office/drawing/2014/main" id="{7F8C9C5F-621A-E745-8FE0-5CF9837F7B31}"/>
              </a:ext>
            </a:extLst>
          </p:cNvPr>
          <p:cNvSpPr>
            <a:spLocks noGrp="1"/>
          </p:cNvSpPr>
          <p:nvPr>
            <p:ph idx="1"/>
          </p:nvPr>
        </p:nvSpPr>
        <p:spPr>
          <a:xfrm>
            <a:off x="457198" y="1208463"/>
            <a:ext cx="8520545" cy="3394075"/>
          </a:xfrm>
        </p:spPr>
        <p:txBody>
          <a:bodyPr/>
          <a:lstStyle/>
          <a:p>
            <a:pPr marL="0" indent="0">
              <a:buNone/>
            </a:pPr>
            <a:r>
              <a:rPr lang="en-GB" dirty="0">
                <a:latin typeface="Calibri Light" panose="020F0302020204030204" pitchFamily="34" charset="0"/>
                <a:cs typeface="Calibri Light" panose="020F0302020204030204" pitchFamily="34" charset="0"/>
              </a:rPr>
              <a:t>Governance is the means by which an organization is </a:t>
            </a:r>
            <a:r>
              <a:rPr lang="en-GB" b="1" dirty="0">
                <a:latin typeface="Calibri Light" panose="020F0302020204030204" pitchFamily="34" charset="0"/>
                <a:cs typeface="Calibri Light" panose="020F0302020204030204" pitchFamily="34" charset="0"/>
              </a:rPr>
              <a:t>directed and controlled. </a:t>
            </a:r>
          </a:p>
          <a:p>
            <a:pPr marL="0" indent="0">
              <a:buNone/>
            </a:pPr>
            <a:endParaRPr lang="en-GB" sz="1200"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The role and position of governance in the ITIL Service Value System (SVS) will vary depending on how the SVS is applied in an organization.</a:t>
            </a:r>
          </a:p>
          <a:p>
            <a:pPr marL="0" indent="0">
              <a:buNone/>
            </a:pPr>
            <a:endParaRPr lang="en-GB" sz="1200"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The governance function of an organization has three main responsibilities:</a:t>
            </a:r>
          </a:p>
          <a:p>
            <a:pPr>
              <a:buFont typeface="Arial" panose="020B0604020202020204" pitchFamily="34" charset="0"/>
              <a:buChar char="•"/>
            </a:pPr>
            <a:r>
              <a:rPr lang="en-GB" b="1" dirty="0">
                <a:latin typeface="Calibri Light" panose="020F0302020204030204" pitchFamily="34" charset="0"/>
                <a:cs typeface="Calibri Light" panose="020F0302020204030204" pitchFamily="34" charset="0"/>
              </a:rPr>
              <a:t>Evaluate </a:t>
            </a:r>
            <a:r>
              <a:rPr lang="en-GB" dirty="0">
                <a:latin typeface="Calibri Light" panose="020F0302020204030204" pitchFamily="34" charset="0"/>
                <a:cs typeface="Calibri Light" panose="020F0302020204030204" pitchFamily="34" charset="0"/>
              </a:rPr>
              <a:t>– to identify the right options and objectives for the organization</a:t>
            </a:r>
          </a:p>
          <a:p>
            <a:pPr>
              <a:buFont typeface="Arial" panose="020B0604020202020204" pitchFamily="34" charset="0"/>
              <a:buChar char="•"/>
            </a:pPr>
            <a:r>
              <a:rPr lang="en-GB" b="1" dirty="0">
                <a:latin typeface="Calibri Light" panose="020F0302020204030204" pitchFamily="34" charset="0"/>
                <a:cs typeface="Calibri Light" panose="020F0302020204030204" pitchFamily="34" charset="0"/>
              </a:rPr>
              <a:t>Direct </a:t>
            </a:r>
            <a:r>
              <a:rPr lang="en-GB" dirty="0">
                <a:latin typeface="Calibri Light" panose="020F0302020204030204" pitchFamily="34" charset="0"/>
                <a:cs typeface="Calibri Light" panose="020F0302020204030204" pitchFamily="34" charset="0"/>
              </a:rPr>
              <a:t>– to point out the right direction and set overall objectives for the organization</a:t>
            </a:r>
          </a:p>
          <a:p>
            <a:pPr>
              <a:buFont typeface="Arial" panose="020B0604020202020204" pitchFamily="34" charset="0"/>
              <a:buChar char="•"/>
            </a:pPr>
            <a:r>
              <a:rPr lang="en-GB" b="1" dirty="0">
                <a:latin typeface="Calibri Light" panose="020F0302020204030204" pitchFamily="34" charset="0"/>
                <a:cs typeface="Calibri Light" panose="020F0302020204030204" pitchFamily="34" charset="0"/>
              </a:rPr>
              <a:t>Monitor</a:t>
            </a:r>
            <a:r>
              <a:rPr lang="en-GB" dirty="0">
                <a:latin typeface="Calibri Light" panose="020F0302020204030204" pitchFamily="34" charset="0"/>
                <a:cs typeface="Calibri Light" panose="020F0302020204030204" pitchFamily="34" charset="0"/>
              </a:rPr>
              <a:t> – to follow up on the management and realisation of agreed objectives</a:t>
            </a:r>
          </a:p>
          <a:p>
            <a:pPr marL="0" indent="0">
              <a:buNone/>
            </a:pPr>
            <a:endParaRPr lang="en-GB" sz="1200" dirty="0">
              <a:latin typeface="Calibri Light" panose="020F0302020204030204" pitchFamily="34" charset="0"/>
              <a:cs typeface="Calibri Light" panose="020F0302020204030204" pitchFamily="34" charset="0"/>
            </a:endParaRPr>
          </a:p>
          <a:p>
            <a:pPr marL="0" indent="0">
              <a:buNone/>
            </a:pPr>
            <a:r>
              <a:rPr lang="en-GB" dirty="0">
                <a:latin typeface="Calibri Light" panose="020F0302020204030204" pitchFamily="34" charset="0"/>
                <a:cs typeface="Calibri Light" panose="020F0302020204030204" pitchFamily="34" charset="0"/>
              </a:rPr>
              <a:t>The acronym </a:t>
            </a:r>
            <a:r>
              <a:rPr lang="en-GB" b="1" dirty="0">
                <a:latin typeface="Calibri Light" panose="020F0302020204030204" pitchFamily="34" charset="0"/>
                <a:cs typeface="Calibri Light" panose="020F0302020204030204" pitchFamily="34" charset="0"/>
              </a:rPr>
              <a:t>EDM</a:t>
            </a:r>
            <a:r>
              <a:rPr lang="en-GB" dirty="0">
                <a:latin typeface="Calibri Light" panose="020F0302020204030204" pitchFamily="34" charset="0"/>
                <a:cs typeface="Calibri Light" panose="020F0302020204030204" pitchFamily="34" charset="0"/>
              </a:rPr>
              <a:t> is commonly used to refer to these three distinct responsibilities. It’s important to understand the reason for the separation and the difference between the three.</a:t>
            </a:r>
          </a:p>
        </p:txBody>
      </p:sp>
      <p:sp>
        <p:nvSpPr>
          <p:cNvPr id="4" name="Platshållare för innehåll 3">
            <a:extLst>
              <a:ext uri="{FF2B5EF4-FFF2-40B4-BE49-F238E27FC236}">
                <a16:creationId xmlns:a16="http://schemas.microsoft.com/office/drawing/2014/main" id="{FC900637-659C-D448-9655-585C45046A1E}"/>
              </a:ext>
            </a:extLst>
          </p:cNvPr>
          <p:cNvSpPr>
            <a:spLocks noGrp="1"/>
          </p:cNvSpPr>
          <p:nvPr>
            <p:ph sz="quarter" idx="10"/>
          </p:nvPr>
        </p:nvSpPr>
        <p:spPr/>
        <p:txBody>
          <a:bodyPr/>
          <a:lstStyle/>
          <a:p>
            <a:r>
              <a:rPr lang="en-US" dirty="0"/>
              <a:t>Foundation recap</a:t>
            </a:r>
            <a:endParaRPr lang="sv-SE" dirty="0"/>
          </a:p>
          <a:p>
            <a:endParaRPr lang="sv-SE" dirty="0"/>
          </a:p>
        </p:txBody>
      </p:sp>
    </p:spTree>
    <p:extLst>
      <p:ext uri="{BB962C8B-B14F-4D97-AF65-F5344CB8AC3E}">
        <p14:creationId xmlns:p14="http://schemas.microsoft.com/office/powerpoint/2010/main" val="21692677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611D15-0DAB-6542-8871-16C3DA24D4B8}"/>
              </a:ext>
            </a:extLst>
          </p:cNvPr>
          <p:cNvSpPr>
            <a:spLocks noGrp="1"/>
          </p:cNvSpPr>
          <p:nvPr>
            <p:ph type="title"/>
          </p:nvPr>
        </p:nvSpPr>
        <p:spPr>
          <a:xfrm>
            <a:off x="457199" y="216304"/>
            <a:ext cx="6974378" cy="857250"/>
          </a:xfrm>
        </p:spPr>
        <p:txBody>
          <a:bodyPr anchor="ctr"/>
          <a:lstStyle/>
          <a:p>
            <a:r>
              <a:rPr lang="en-GB" sz="3200" dirty="0"/>
              <a:t>Ethics</a:t>
            </a:r>
          </a:p>
        </p:txBody>
      </p:sp>
      <p:sp>
        <p:nvSpPr>
          <p:cNvPr id="3" name="Platshållare för innehåll 2">
            <a:extLst>
              <a:ext uri="{FF2B5EF4-FFF2-40B4-BE49-F238E27FC236}">
                <a16:creationId xmlns:a16="http://schemas.microsoft.com/office/drawing/2014/main" id="{E2CDC4A6-302E-444F-ABCC-537A2214AB36}"/>
              </a:ext>
            </a:extLst>
          </p:cNvPr>
          <p:cNvSpPr>
            <a:spLocks noGrp="1"/>
          </p:cNvSpPr>
          <p:nvPr>
            <p:ph idx="1"/>
          </p:nvPr>
        </p:nvSpPr>
        <p:spPr>
          <a:xfrm>
            <a:off x="457199" y="1282257"/>
            <a:ext cx="8229600" cy="2037919"/>
          </a:xfrm>
        </p:spPr>
        <p:txBody>
          <a:bodyPr/>
          <a:lstStyle/>
          <a:p>
            <a:pPr marL="0" indent="0">
              <a:buNone/>
            </a:pPr>
            <a:r>
              <a:rPr lang="en-GB" sz="1400" dirty="0"/>
              <a:t>The societal, political, and economic impact of IT is unprecedented, for better and for worse. Digital organizations, where IT drives the business rather than just supports it, therefore have an increasingly strong moral obligation to consider how they apply IT, beyond their direct economic interests. </a:t>
            </a:r>
          </a:p>
          <a:p>
            <a:pPr marL="0" indent="0">
              <a:buNone/>
            </a:pPr>
            <a:endParaRPr lang="en-GB" sz="1000" dirty="0"/>
          </a:p>
          <a:p>
            <a:pPr marL="0" indent="0">
              <a:buNone/>
            </a:pPr>
            <a:r>
              <a:rPr lang="en-GB" sz="1400" dirty="0"/>
              <a:t>Software engineering often becomes a means of social engineering, and this is not always intentional. Machine learning algorithms are susceptible to take a training data set and amplify the worst of human biases. Organizations have a responsibility to behave ethically in order to understand and correct such biases. </a:t>
            </a:r>
          </a:p>
          <a:p>
            <a:pPr marL="0" indent="0">
              <a:buNone/>
            </a:pPr>
            <a:endParaRPr lang="en-GB" sz="1400" b="1" dirty="0"/>
          </a:p>
        </p:txBody>
      </p:sp>
      <p:sp>
        <p:nvSpPr>
          <p:cNvPr id="5" name="Rektangel med rundade hörn 4">
            <a:extLst>
              <a:ext uri="{FF2B5EF4-FFF2-40B4-BE49-F238E27FC236}">
                <a16:creationId xmlns:a16="http://schemas.microsoft.com/office/drawing/2014/main" id="{4735AFD2-6C2E-0142-926D-3AE2352A48F3}"/>
              </a:ext>
            </a:extLst>
          </p:cNvPr>
          <p:cNvSpPr/>
          <p:nvPr/>
        </p:nvSpPr>
        <p:spPr>
          <a:xfrm>
            <a:off x="493713" y="2985796"/>
            <a:ext cx="8018014" cy="391193"/>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Ethics	</a:t>
            </a:r>
            <a:r>
              <a:rPr lang="en-GB" sz="1400" dirty="0">
                <a:solidFill>
                  <a:schemeClr val="tx1"/>
                </a:solidFill>
                <a:latin typeface="Calibri Light" panose="020F0302020204030204" pitchFamily="34" charset="0"/>
                <a:cs typeface="Calibri Light" panose="020F0302020204030204" pitchFamily="34" charset="0"/>
              </a:rPr>
              <a:t>	</a:t>
            </a:r>
            <a:r>
              <a:rPr lang="en-GB" sz="1400" dirty="0">
                <a:latin typeface="Calibri Light" panose="020F0302020204030204" pitchFamily="34" charset="0"/>
                <a:cs typeface="Calibri Light" panose="020F0302020204030204" pitchFamily="34" charset="0"/>
              </a:rPr>
              <a:t>A system of principles that defines what is good for individuals and society. </a:t>
            </a: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7" name="textruta 6">
            <a:extLst>
              <a:ext uri="{FF2B5EF4-FFF2-40B4-BE49-F238E27FC236}">
                <a16:creationId xmlns:a16="http://schemas.microsoft.com/office/drawing/2014/main" id="{9F7642C5-F751-AF48-9B7B-D7E47953E56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5FB09B47-8B7B-1D4A-989B-78A0BAB1E8EA}"/>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Purpose</a:t>
            </a:r>
          </a:p>
        </p:txBody>
      </p:sp>
    </p:spTree>
    <p:extLst>
      <p:ext uri="{BB962C8B-B14F-4D97-AF65-F5344CB8AC3E}">
        <p14:creationId xmlns:p14="http://schemas.microsoft.com/office/powerpoint/2010/main" val="38783473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2129CD-FA50-B649-A12E-E819EA7067ED}"/>
              </a:ext>
            </a:extLst>
          </p:cNvPr>
          <p:cNvSpPr>
            <a:spLocks noGrp="1"/>
          </p:cNvSpPr>
          <p:nvPr>
            <p:ph type="title"/>
          </p:nvPr>
        </p:nvSpPr>
        <p:spPr/>
        <p:txBody>
          <a:bodyPr/>
          <a:lstStyle/>
          <a:p>
            <a:br>
              <a:rPr lang="en-GB" dirty="0"/>
            </a:br>
            <a:endParaRPr lang="sv-SE" dirty="0"/>
          </a:p>
        </p:txBody>
      </p:sp>
      <p:sp>
        <p:nvSpPr>
          <p:cNvPr id="3" name="Platshållare för innehåll 2">
            <a:extLst>
              <a:ext uri="{FF2B5EF4-FFF2-40B4-BE49-F238E27FC236}">
                <a16:creationId xmlns:a16="http://schemas.microsoft.com/office/drawing/2014/main" id="{8398068C-3681-F84A-A786-5F749E9E8289}"/>
              </a:ext>
            </a:extLst>
          </p:cNvPr>
          <p:cNvSpPr>
            <a:spLocks noGrp="1"/>
          </p:cNvSpPr>
          <p:nvPr>
            <p:ph idx="1"/>
          </p:nvPr>
        </p:nvSpPr>
        <p:spPr>
          <a:xfrm>
            <a:off x="493713" y="1344705"/>
            <a:ext cx="8156574" cy="2348909"/>
          </a:xfrm>
        </p:spPr>
        <p:txBody>
          <a:bodyPr>
            <a:normAutofit lnSpcReduction="10000"/>
          </a:bodyPr>
          <a:lstStyle/>
          <a:p>
            <a:pPr marL="0" indent="0">
              <a:buNone/>
            </a:pPr>
            <a:r>
              <a:rPr lang="en-GB" sz="1400" b="1" i="1" dirty="0"/>
              <a:t>Techno-ethics</a:t>
            </a:r>
            <a:r>
              <a:rPr lang="en-GB" sz="1400" dirty="0"/>
              <a:t> is the responsible use of science, technology, and ethics in a society shaped by technology. As the fourth industrial revolution develops, organizations need to expand their ethical agenda to include aspects of ‘bio-tech’. </a:t>
            </a:r>
          </a:p>
          <a:p>
            <a:pPr marL="0" indent="0">
              <a:buNone/>
            </a:pPr>
            <a:endParaRPr lang="en-GB" sz="1000" dirty="0"/>
          </a:p>
          <a:p>
            <a:pPr marL="0" indent="0">
              <a:buNone/>
            </a:pPr>
            <a:r>
              <a:rPr lang="en-GB" sz="1400" dirty="0"/>
              <a:t>ChatOps is a good example of this, which includes emotional intelligence as a focus to improve operations. ChatOps tries to ascertain the customer’s emotional state, in order to respond appropriately and understand and manage their emotional state while dealing with their incident or request. </a:t>
            </a:r>
          </a:p>
          <a:p>
            <a:pPr marL="0" indent="0">
              <a:buNone/>
            </a:pPr>
            <a:endParaRPr lang="en-GB" sz="1000" dirty="0"/>
          </a:p>
          <a:p>
            <a:pPr marL="0" indent="0">
              <a:buNone/>
            </a:pPr>
            <a:r>
              <a:rPr lang="en-GB" sz="1400" dirty="0"/>
              <a:t>The use of AI or any area of new technology continues to evolve as more is learned about its characteristics through use. However, it is necessary to develop emotional intelligence in people before making any attempt to design and use it in technology. </a:t>
            </a:r>
          </a:p>
        </p:txBody>
      </p:sp>
      <p:sp>
        <p:nvSpPr>
          <p:cNvPr id="5" name="Rektangel med rundade hörn 4">
            <a:extLst>
              <a:ext uri="{FF2B5EF4-FFF2-40B4-BE49-F238E27FC236}">
                <a16:creationId xmlns:a16="http://schemas.microsoft.com/office/drawing/2014/main" id="{4E7608D6-50B3-B148-B690-ED668778B1D2}"/>
              </a:ext>
            </a:extLst>
          </p:cNvPr>
          <p:cNvSpPr/>
          <p:nvPr/>
        </p:nvSpPr>
        <p:spPr>
          <a:xfrm>
            <a:off x="493713" y="3693615"/>
            <a:ext cx="8156574" cy="778055"/>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Emotional intelligence</a:t>
            </a:r>
            <a:r>
              <a:rPr lang="en-GB" sz="1400" dirty="0">
                <a:solidFill>
                  <a:schemeClr val="tx1"/>
                </a:solidFill>
                <a:latin typeface="Calibri Light" panose="020F0302020204030204" pitchFamily="34" charset="0"/>
                <a:cs typeface="Calibri Light" panose="020F0302020204030204" pitchFamily="34" charset="0"/>
              </a:rPr>
              <a:t>		The ability to understand the way people feel and react, and to 								use this skill to make good judgements and to avoid or solve 								problems.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6" name="Rubrik 1">
            <a:extLst>
              <a:ext uri="{FF2B5EF4-FFF2-40B4-BE49-F238E27FC236}">
                <a16:creationId xmlns:a16="http://schemas.microsoft.com/office/drawing/2014/main" id="{45EE9464-8750-964B-B8BA-EECAF0CF62D9}"/>
              </a:ext>
            </a:extLst>
          </p:cNvPr>
          <p:cNvSpPr txBox="1">
            <a:spLocks/>
          </p:cNvSpPr>
          <p:nvPr/>
        </p:nvSpPr>
        <p:spPr bwMode="auto">
          <a:xfrm>
            <a:off x="457200" y="250271"/>
            <a:ext cx="697437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0" i="0" kern="1200" baseline="0">
                <a:solidFill>
                  <a:srgbClr val="E44E3C"/>
                </a:solidFill>
                <a:latin typeface="Calibri Light" panose="020F0302020204030204" pitchFamily="34" charset="0"/>
                <a:ea typeface="Arial" charset="0"/>
                <a:cs typeface="Calibri Light" panose="020F030202020403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GB" sz="3200" dirty="0"/>
              <a:t>Techno-ethics &amp; emotional intelligence</a:t>
            </a:r>
          </a:p>
        </p:txBody>
      </p:sp>
      <p:sp>
        <p:nvSpPr>
          <p:cNvPr id="7" name="textruta 6">
            <a:extLst>
              <a:ext uri="{FF2B5EF4-FFF2-40B4-BE49-F238E27FC236}">
                <a16:creationId xmlns:a16="http://schemas.microsoft.com/office/drawing/2014/main" id="{FFF6BD4D-B20F-4440-83AA-9FE869F1FCD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73CEA32F-482E-E842-9B27-D7E9DF1A619A}"/>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Purpose</a:t>
            </a:r>
          </a:p>
        </p:txBody>
      </p:sp>
    </p:spTree>
    <p:extLst>
      <p:ext uri="{BB962C8B-B14F-4D97-AF65-F5344CB8AC3E}">
        <p14:creationId xmlns:p14="http://schemas.microsoft.com/office/powerpoint/2010/main" val="38438820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234B9E-4752-AF4A-9631-57499EA13DDF}"/>
              </a:ext>
            </a:extLst>
          </p:cNvPr>
          <p:cNvSpPr>
            <a:spLocks noGrp="1"/>
          </p:cNvSpPr>
          <p:nvPr>
            <p:ph type="title"/>
          </p:nvPr>
        </p:nvSpPr>
        <p:spPr>
          <a:xfrm>
            <a:off x="457200" y="229926"/>
            <a:ext cx="6974378" cy="857250"/>
          </a:xfrm>
        </p:spPr>
        <p:txBody>
          <a:bodyPr anchor="ctr">
            <a:normAutofit/>
          </a:bodyPr>
          <a:lstStyle/>
          <a:p>
            <a:r>
              <a:rPr lang="en-GB" sz="3200" dirty="0"/>
              <a:t>Ethics - Key behavioural patterns</a:t>
            </a:r>
          </a:p>
        </p:txBody>
      </p:sp>
      <p:sp>
        <p:nvSpPr>
          <p:cNvPr id="3" name="Platshållare för innehåll 2">
            <a:extLst>
              <a:ext uri="{FF2B5EF4-FFF2-40B4-BE49-F238E27FC236}">
                <a16:creationId xmlns:a16="http://schemas.microsoft.com/office/drawing/2014/main" id="{84FBB825-F38F-EC43-B4AE-38F38D0A40FC}"/>
              </a:ext>
            </a:extLst>
          </p:cNvPr>
          <p:cNvSpPr>
            <a:spLocks noGrp="1"/>
          </p:cNvSpPr>
          <p:nvPr>
            <p:ph idx="1"/>
          </p:nvPr>
        </p:nvSpPr>
        <p:spPr>
          <a:xfrm>
            <a:off x="457200" y="1208463"/>
            <a:ext cx="3550026" cy="3394075"/>
          </a:xfrm>
        </p:spPr>
        <p:txBody>
          <a:bodyPr/>
          <a:lstStyle/>
          <a:p>
            <a:pPr marL="0" indent="0">
              <a:buNone/>
            </a:pPr>
            <a:r>
              <a:rPr lang="en-GB" sz="1400" dirty="0"/>
              <a:t>When applying ethics, practitioners should aspire to the following behaviour: </a:t>
            </a:r>
          </a:p>
          <a:p>
            <a:pPr marL="0" indent="0">
              <a:buNone/>
            </a:pPr>
            <a:endParaRPr lang="en-GB" sz="1000" dirty="0"/>
          </a:p>
          <a:p>
            <a:pPr>
              <a:buFont typeface="Arial" panose="020B0604020202020204" pitchFamily="34" charset="0"/>
              <a:buChar char="•"/>
            </a:pPr>
            <a:r>
              <a:rPr lang="en-GB" sz="1400" dirty="0"/>
              <a:t>thinking about how their actions affect others </a:t>
            </a:r>
          </a:p>
          <a:p>
            <a:pPr>
              <a:buFont typeface="Arial" panose="020B0604020202020204" pitchFamily="34" charset="0"/>
              <a:buChar char="•"/>
            </a:pPr>
            <a:r>
              <a:rPr lang="en-GB" sz="1400" dirty="0"/>
              <a:t>establishing generic ethical principles </a:t>
            </a:r>
          </a:p>
          <a:p>
            <a:pPr>
              <a:buFont typeface="Arial" panose="020B0604020202020204" pitchFamily="34" charset="0"/>
              <a:buChar char="•"/>
            </a:pPr>
            <a:r>
              <a:rPr lang="en-GB" sz="1400" dirty="0"/>
              <a:t>accepting that ethical principles simply help to clarify specific situations </a:t>
            </a:r>
          </a:p>
          <a:p>
            <a:pPr>
              <a:buFont typeface="Arial" panose="020B0604020202020204" pitchFamily="34" charset="0"/>
              <a:buChar char="•"/>
            </a:pPr>
            <a:r>
              <a:rPr lang="en-GB" sz="1400" dirty="0"/>
              <a:t>discussing dilemmas </a:t>
            </a:r>
          </a:p>
          <a:p>
            <a:pPr>
              <a:buFont typeface="Arial" panose="020B0604020202020204" pitchFamily="34" charset="0"/>
              <a:buChar char="•"/>
            </a:pPr>
            <a:r>
              <a:rPr lang="en-GB" sz="1400" dirty="0"/>
              <a:t>taking responsibility for choosing the least bad course of action. </a:t>
            </a:r>
          </a:p>
          <a:p>
            <a:pPr marL="0" indent="0">
              <a:buNone/>
            </a:pPr>
            <a:endParaRPr lang="en-GB" sz="1000" dirty="0"/>
          </a:p>
          <a:p>
            <a:pPr marL="0" indent="0">
              <a:buNone/>
            </a:pPr>
            <a:r>
              <a:rPr lang="en-GB" sz="1400" dirty="0"/>
              <a:t>The figure highlights the key behavioural patterns that are relevant to ethics. </a:t>
            </a:r>
          </a:p>
        </p:txBody>
      </p:sp>
      <p:pic>
        <p:nvPicPr>
          <p:cNvPr id="5" name="Bildobjekt 4">
            <a:extLst>
              <a:ext uri="{FF2B5EF4-FFF2-40B4-BE49-F238E27FC236}">
                <a16:creationId xmlns:a16="http://schemas.microsoft.com/office/drawing/2014/main" id="{2BA01EB4-F9BD-2945-943C-C31D6147CD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83207" y="1208463"/>
            <a:ext cx="4152767" cy="2630672"/>
          </a:xfrm>
          <a:prstGeom prst="rect">
            <a:avLst/>
          </a:prstGeom>
        </p:spPr>
      </p:pic>
      <p:sp>
        <p:nvSpPr>
          <p:cNvPr id="6" name="Rektangel 5">
            <a:extLst>
              <a:ext uri="{FF2B5EF4-FFF2-40B4-BE49-F238E27FC236}">
                <a16:creationId xmlns:a16="http://schemas.microsoft.com/office/drawing/2014/main" id="{F6F0EA6B-72F5-D448-AD0F-E0822D77B4ED}"/>
              </a:ext>
            </a:extLst>
          </p:cNvPr>
          <p:cNvSpPr/>
          <p:nvPr/>
        </p:nvSpPr>
        <p:spPr>
          <a:xfrm>
            <a:off x="4583207" y="3772541"/>
            <a:ext cx="4572000" cy="215444"/>
          </a:xfrm>
          <a:prstGeom prst="rect">
            <a:avLst/>
          </a:prstGeom>
        </p:spPr>
        <p:txBody>
          <a:bodyPr>
            <a:spAutoFit/>
          </a:bodyPr>
          <a:lstStyle/>
          <a:p>
            <a:r>
              <a:rPr lang="en-GB" sz="800" dirty="0">
                <a:latin typeface="Calibri Light" panose="020F0302020204030204" pitchFamily="34" charset="0"/>
                <a:cs typeface="Calibri Light" panose="020F0302020204030204" pitchFamily="34" charset="0"/>
              </a:rPr>
              <a:t>Figure 3.2 Heat map of the importance of the key behaviour patterns to ethics </a:t>
            </a:r>
          </a:p>
        </p:txBody>
      </p:sp>
      <p:sp>
        <p:nvSpPr>
          <p:cNvPr id="7" name="textruta 6">
            <a:extLst>
              <a:ext uri="{FF2B5EF4-FFF2-40B4-BE49-F238E27FC236}">
                <a16:creationId xmlns:a16="http://schemas.microsoft.com/office/drawing/2014/main" id="{4ABCAD7D-B2DE-CA4A-A44D-349FD133F9C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D3054849-0DFB-AF41-9D13-B4FD71C4E6D0}"/>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Purpose</a:t>
            </a:r>
          </a:p>
        </p:txBody>
      </p:sp>
    </p:spTree>
    <p:extLst>
      <p:ext uri="{BB962C8B-B14F-4D97-AF65-F5344CB8AC3E}">
        <p14:creationId xmlns:p14="http://schemas.microsoft.com/office/powerpoint/2010/main" val="18535675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23CE2D-2DF5-8542-8AE6-A46D29C4924C}"/>
              </a:ext>
            </a:extLst>
          </p:cNvPr>
          <p:cNvSpPr>
            <a:spLocks noGrp="1"/>
          </p:cNvSpPr>
          <p:nvPr>
            <p:ph type="title"/>
          </p:nvPr>
        </p:nvSpPr>
        <p:spPr/>
        <p:txBody>
          <a:bodyPr/>
          <a:lstStyle/>
          <a:p>
            <a:r>
              <a:rPr lang="en-GB" sz="3200" dirty="0"/>
              <a:t>Design thinking</a:t>
            </a:r>
          </a:p>
        </p:txBody>
      </p:sp>
      <p:sp>
        <p:nvSpPr>
          <p:cNvPr id="3" name="Platshållare för innehåll 2">
            <a:extLst>
              <a:ext uri="{FF2B5EF4-FFF2-40B4-BE49-F238E27FC236}">
                <a16:creationId xmlns:a16="http://schemas.microsoft.com/office/drawing/2014/main" id="{6F3BBC32-FCD9-B24F-9EAA-5014A3FFAF9A}"/>
              </a:ext>
            </a:extLst>
          </p:cNvPr>
          <p:cNvSpPr>
            <a:spLocks noGrp="1"/>
          </p:cNvSpPr>
          <p:nvPr>
            <p:ph idx="1"/>
          </p:nvPr>
        </p:nvSpPr>
        <p:spPr>
          <a:xfrm>
            <a:off x="457199" y="1208463"/>
            <a:ext cx="8229600" cy="1615226"/>
          </a:xfrm>
        </p:spPr>
        <p:txBody>
          <a:bodyPr/>
          <a:lstStyle/>
          <a:p>
            <a:pPr marL="0" indent="0">
              <a:buNone/>
            </a:pPr>
            <a:r>
              <a:rPr lang="en-GB" sz="1400" dirty="0"/>
              <a:t>Design is about more than just goods. User experiences, processes, and systems are also designed by applying an approach that has been come to be known as ‘</a:t>
            </a:r>
            <a:r>
              <a:rPr lang="en-GB" sz="1400" b="1" dirty="0"/>
              <a:t>design thinking</a:t>
            </a:r>
            <a:r>
              <a:rPr lang="en-GB" sz="1400" dirty="0"/>
              <a:t>’. </a:t>
            </a:r>
          </a:p>
          <a:p>
            <a:pPr marL="0" indent="0">
              <a:buNone/>
            </a:pPr>
            <a:endParaRPr lang="en-GB" sz="1400" dirty="0"/>
          </a:p>
          <a:p>
            <a:pPr marL="0" indent="0">
              <a:buNone/>
            </a:pPr>
            <a:r>
              <a:rPr lang="en-GB" sz="1400" dirty="0"/>
              <a:t>Design thinking is just how designers think. It is continually evolving, and has recently attracted more attention and interest as digitally enabled organizations have begun looking to design thinking to improve market perception of their digital products. </a:t>
            </a:r>
          </a:p>
        </p:txBody>
      </p:sp>
      <p:sp>
        <p:nvSpPr>
          <p:cNvPr id="5" name="Rektangel med rundade hörn 4">
            <a:extLst>
              <a:ext uri="{FF2B5EF4-FFF2-40B4-BE49-F238E27FC236}">
                <a16:creationId xmlns:a16="http://schemas.microsoft.com/office/drawing/2014/main" id="{2204237C-6754-5447-A1DA-1D1B23B6358C}"/>
              </a:ext>
            </a:extLst>
          </p:cNvPr>
          <p:cNvSpPr/>
          <p:nvPr/>
        </p:nvSpPr>
        <p:spPr>
          <a:xfrm>
            <a:off x="493713" y="3133165"/>
            <a:ext cx="8229600" cy="596281"/>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pPr marL="0" indent="0">
              <a:buNone/>
            </a:pPr>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Design thinking</a:t>
            </a:r>
            <a:r>
              <a:rPr lang="en-GB" sz="1400" dirty="0">
                <a:solidFill>
                  <a:schemeClr val="tx1"/>
                </a:solidFill>
                <a:latin typeface="Calibri Light" panose="020F0302020204030204" pitchFamily="34" charset="0"/>
                <a:cs typeface="Calibri Light" panose="020F0302020204030204" pitchFamily="34" charset="0"/>
              </a:rPr>
              <a:t>		</a:t>
            </a:r>
            <a:r>
              <a:rPr lang="en-GB" sz="1400" dirty="0">
                <a:latin typeface="Calibri Light" panose="020F0302020204030204" pitchFamily="34" charset="0"/>
                <a:cs typeface="Calibri Light" panose="020F0302020204030204" pitchFamily="34" charset="0"/>
              </a:rPr>
              <a:t>The set of cognitive and practical processes by which design concepts are 						developed. </a:t>
            </a: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6" name="textruta 5">
            <a:extLst>
              <a:ext uri="{FF2B5EF4-FFF2-40B4-BE49-F238E27FC236}">
                <a16:creationId xmlns:a16="http://schemas.microsoft.com/office/drawing/2014/main" id="{E523365B-3628-B047-8B4B-5A6FE3A6815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82D7C015-9EA4-4D48-9D84-92D3EC709DCA}"/>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Purpose</a:t>
            </a:r>
          </a:p>
        </p:txBody>
      </p:sp>
    </p:spTree>
    <p:extLst>
      <p:ext uri="{BB962C8B-B14F-4D97-AF65-F5344CB8AC3E}">
        <p14:creationId xmlns:p14="http://schemas.microsoft.com/office/powerpoint/2010/main" val="16419334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23CE2D-2DF5-8542-8AE6-A46D29C4924C}"/>
              </a:ext>
            </a:extLst>
          </p:cNvPr>
          <p:cNvSpPr>
            <a:spLocks noGrp="1"/>
          </p:cNvSpPr>
          <p:nvPr>
            <p:ph type="title"/>
          </p:nvPr>
        </p:nvSpPr>
        <p:spPr/>
        <p:txBody>
          <a:bodyPr/>
          <a:lstStyle/>
          <a:p>
            <a:r>
              <a:rPr lang="en-GB" sz="3200" dirty="0"/>
              <a:t>Design thinking</a:t>
            </a:r>
          </a:p>
        </p:txBody>
      </p:sp>
      <p:sp>
        <p:nvSpPr>
          <p:cNvPr id="3" name="Platshållare för innehåll 2">
            <a:extLst>
              <a:ext uri="{FF2B5EF4-FFF2-40B4-BE49-F238E27FC236}">
                <a16:creationId xmlns:a16="http://schemas.microsoft.com/office/drawing/2014/main" id="{6F3BBC32-FCD9-B24F-9EAA-5014A3FFAF9A}"/>
              </a:ext>
            </a:extLst>
          </p:cNvPr>
          <p:cNvSpPr>
            <a:spLocks noGrp="1"/>
          </p:cNvSpPr>
          <p:nvPr>
            <p:ph idx="1"/>
          </p:nvPr>
        </p:nvSpPr>
        <p:spPr>
          <a:xfrm>
            <a:off x="457199" y="1208462"/>
            <a:ext cx="8229600" cy="3338137"/>
          </a:xfrm>
        </p:spPr>
        <p:txBody>
          <a:bodyPr>
            <a:normAutofit lnSpcReduction="10000"/>
          </a:bodyPr>
          <a:lstStyle/>
          <a:p>
            <a:pPr marL="0" indent="0">
              <a:buNone/>
            </a:pPr>
            <a:r>
              <a:rPr lang="en-GB" sz="1400" dirty="0"/>
              <a:t>Designers create products with a particular intent and a specific purpose, to transform a situation that is not convenient or optimal into one that is. They think about ways to change these unfavourable conditions into ones that are more preferable, making them more fit for purpose and fit for use. </a:t>
            </a:r>
          </a:p>
          <a:p>
            <a:pPr marL="0" indent="0">
              <a:buNone/>
            </a:pPr>
            <a:endParaRPr lang="en-GB" sz="1400" dirty="0"/>
          </a:p>
          <a:p>
            <a:pPr marL="0" indent="0">
              <a:buNone/>
            </a:pPr>
            <a:r>
              <a:rPr lang="en-GB" sz="1400" b="1" dirty="0"/>
              <a:t>Design thinking is particularly useful when addressing ‘wicked problems</a:t>
            </a:r>
            <a:r>
              <a:rPr lang="en-GB" sz="1400" dirty="0"/>
              <a:t>’: in other words, problems that have unarticulated needs and conflicting hypotheses. </a:t>
            </a:r>
          </a:p>
          <a:p>
            <a:pPr marL="0" indent="0">
              <a:buNone/>
            </a:pPr>
            <a:endParaRPr lang="en-GB" sz="1400" dirty="0"/>
          </a:p>
          <a:p>
            <a:pPr marL="0" indent="0">
              <a:buNone/>
            </a:pPr>
            <a:r>
              <a:rPr lang="en-GB" sz="1400" dirty="0"/>
              <a:t>Customers are not the only ones who use products. They are also used by service providers, sales people, managers, developers, operators, and other stakeholders. </a:t>
            </a:r>
          </a:p>
          <a:p>
            <a:pPr marL="0" indent="0">
              <a:buNone/>
            </a:pPr>
            <a:endParaRPr lang="en-GB" sz="1400" dirty="0"/>
          </a:p>
          <a:p>
            <a:pPr marL="0" indent="0">
              <a:buNone/>
            </a:pPr>
            <a:r>
              <a:rPr lang="en-GB" sz="1400" dirty="0"/>
              <a:t>A concern of design thinking is trying to solve the issue of </a:t>
            </a:r>
            <a:r>
              <a:rPr lang="en-GB" sz="1400" b="1" dirty="0"/>
              <a:t>balancing the interests of all of these stakeholders</a:t>
            </a:r>
            <a:r>
              <a:rPr lang="en-GB" sz="1400" dirty="0"/>
              <a:t>, as well as those of the organization itself. The consumer, in general, has the highest priority, as an organization is ultimately financed by its customers. </a:t>
            </a:r>
          </a:p>
          <a:p>
            <a:pPr marL="0" indent="0">
              <a:buNone/>
            </a:pPr>
            <a:r>
              <a:rPr lang="en-GB" sz="1400" dirty="0"/>
              <a:t>Designers appreciate this and are therefore also concerned with the economic aspects of design.</a:t>
            </a:r>
          </a:p>
        </p:txBody>
      </p:sp>
      <p:sp>
        <p:nvSpPr>
          <p:cNvPr id="6" name="textruta 5">
            <a:extLst>
              <a:ext uri="{FF2B5EF4-FFF2-40B4-BE49-F238E27FC236}">
                <a16:creationId xmlns:a16="http://schemas.microsoft.com/office/drawing/2014/main" id="{E523365B-3628-B047-8B4B-5A6FE3A6815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82D7C015-9EA4-4D48-9D84-92D3EC709DCA}"/>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Purpose</a:t>
            </a:r>
          </a:p>
        </p:txBody>
      </p:sp>
    </p:spTree>
    <p:extLst>
      <p:ext uri="{BB962C8B-B14F-4D97-AF65-F5344CB8AC3E}">
        <p14:creationId xmlns:p14="http://schemas.microsoft.com/office/powerpoint/2010/main" val="34193540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D7CCB4-5BEA-7B4A-A063-12C51262F13F}"/>
              </a:ext>
            </a:extLst>
          </p:cNvPr>
          <p:cNvSpPr>
            <a:spLocks noGrp="1"/>
          </p:cNvSpPr>
          <p:nvPr>
            <p:ph type="title"/>
          </p:nvPr>
        </p:nvSpPr>
        <p:spPr/>
        <p:txBody>
          <a:bodyPr>
            <a:noAutofit/>
          </a:bodyPr>
          <a:lstStyle/>
          <a:p>
            <a:r>
              <a:rPr lang="en-GB" sz="3000" dirty="0"/>
              <a:t>Design thinking - Key behavioural patterns</a:t>
            </a:r>
          </a:p>
        </p:txBody>
      </p:sp>
      <p:sp>
        <p:nvSpPr>
          <p:cNvPr id="3" name="Platshållare för innehåll 2">
            <a:extLst>
              <a:ext uri="{FF2B5EF4-FFF2-40B4-BE49-F238E27FC236}">
                <a16:creationId xmlns:a16="http://schemas.microsoft.com/office/drawing/2014/main" id="{61E14192-4AED-2D40-AC6F-1166425192BB}"/>
              </a:ext>
            </a:extLst>
          </p:cNvPr>
          <p:cNvSpPr>
            <a:spLocks noGrp="1"/>
          </p:cNvSpPr>
          <p:nvPr>
            <p:ph idx="1"/>
          </p:nvPr>
        </p:nvSpPr>
        <p:spPr>
          <a:xfrm>
            <a:off x="457199" y="1208463"/>
            <a:ext cx="3908698" cy="3394075"/>
          </a:xfrm>
        </p:spPr>
        <p:txBody>
          <a:bodyPr/>
          <a:lstStyle/>
          <a:p>
            <a:pPr marL="0" indent="0">
              <a:buNone/>
            </a:pPr>
            <a:r>
              <a:rPr lang="en-GB" sz="1400" dirty="0"/>
              <a:t>When applying design thinking, practitioners should aspire to the following behaviour: </a:t>
            </a:r>
          </a:p>
          <a:p>
            <a:pPr marL="0" indent="0">
              <a:buNone/>
            </a:pPr>
            <a:endParaRPr lang="en-GB" sz="800" dirty="0"/>
          </a:p>
          <a:p>
            <a:pPr>
              <a:buFont typeface="Arial" panose="020B0604020202020204" pitchFamily="34" charset="0"/>
              <a:buChar char="•"/>
            </a:pPr>
            <a:r>
              <a:rPr lang="en-GB" sz="1400" b="1" dirty="0"/>
              <a:t>Empathize with stakeholders - </a:t>
            </a:r>
            <a:r>
              <a:rPr lang="en-GB" sz="1400" dirty="0"/>
              <a:t>It is important to be able to understand the point of view and needs of stakeholders. </a:t>
            </a:r>
          </a:p>
          <a:p>
            <a:pPr>
              <a:buFont typeface="Arial" panose="020B0604020202020204" pitchFamily="34" charset="0"/>
              <a:buChar char="•"/>
            </a:pPr>
            <a:r>
              <a:rPr lang="en-GB" sz="1400" b="1" dirty="0"/>
              <a:t>Speculate and experiment - </a:t>
            </a:r>
            <a:r>
              <a:rPr lang="en-GB" sz="1400" dirty="0"/>
              <a:t>Designers should be able to create hypotheses based on observation and reflection, and test them with prototypes. </a:t>
            </a:r>
          </a:p>
          <a:p>
            <a:pPr>
              <a:buFont typeface="Arial" panose="020B0604020202020204" pitchFamily="34" charset="0"/>
              <a:buChar char="•"/>
            </a:pPr>
            <a:r>
              <a:rPr lang="en-GB" sz="1400" b="1" dirty="0"/>
              <a:t>Dare to decide - </a:t>
            </a:r>
            <a:r>
              <a:rPr lang="en-GB" sz="1400" dirty="0"/>
              <a:t>Designers should focus on what customers do and need, not necessarily on what they say they want. Designers should be empathic and able to feel what is most important, and make decisions accordingly. </a:t>
            </a:r>
          </a:p>
        </p:txBody>
      </p:sp>
      <p:pic>
        <p:nvPicPr>
          <p:cNvPr id="5" name="Bildobjekt 4">
            <a:extLst>
              <a:ext uri="{FF2B5EF4-FFF2-40B4-BE49-F238E27FC236}">
                <a16:creationId xmlns:a16="http://schemas.microsoft.com/office/drawing/2014/main" id="{1370ECBF-FDEF-1241-B887-61D92881D0B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2000" y="1198095"/>
            <a:ext cx="4401284" cy="2643187"/>
          </a:xfrm>
          <a:prstGeom prst="rect">
            <a:avLst/>
          </a:prstGeom>
        </p:spPr>
      </p:pic>
      <p:sp>
        <p:nvSpPr>
          <p:cNvPr id="7" name="Rektangel 6">
            <a:extLst>
              <a:ext uri="{FF2B5EF4-FFF2-40B4-BE49-F238E27FC236}">
                <a16:creationId xmlns:a16="http://schemas.microsoft.com/office/drawing/2014/main" id="{3B3B7B88-D031-C94C-8858-0B03182B33C6}"/>
              </a:ext>
            </a:extLst>
          </p:cNvPr>
          <p:cNvSpPr/>
          <p:nvPr/>
        </p:nvSpPr>
        <p:spPr>
          <a:xfrm>
            <a:off x="4607387" y="3796730"/>
            <a:ext cx="4572000" cy="215444"/>
          </a:xfrm>
          <a:prstGeom prst="rect">
            <a:avLst/>
          </a:prstGeom>
        </p:spPr>
        <p:txBody>
          <a:bodyPr wrap="square">
            <a:spAutoFit/>
          </a:bodyPr>
          <a:lstStyle/>
          <a:p>
            <a:r>
              <a:rPr lang="en-GB" sz="800" dirty="0">
                <a:latin typeface="Calibri Light" panose="020F0302020204030204" pitchFamily="34" charset="0"/>
                <a:cs typeface="Calibri Light" panose="020F0302020204030204" pitchFamily="34" charset="0"/>
              </a:rPr>
              <a:t>Figure 3.3 highlights the key behavioural patterns that are relevant to design thinking. </a:t>
            </a:r>
            <a:endParaRPr lang="en-GB" sz="800" dirty="0">
              <a:effectLst/>
              <a:latin typeface="Calibri Light" panose="020F0302020204030204" pitchFamily="34" charset="0"/>
              <a:cs typeface="Calibri Light" panose="020F0302020204030204" pitchFamily="34" charset="0"/>
            </a:endParaRPr>
          </a:p>
        </p:txBody>
      </p:sp>
      <p:sp>
        <p:nvSpPr>
          <p:cNvPr id="8" name="textruta 7">
            <a:extLst>
              <a:ext uri="{FF2B5EF4-FFF2-40B4-BE49-F238E27FC236}">
                <a16:creationId xmlns:a16="http://schemas.microsoft.com/office/drawing/2014/main" id="{B38E99AF-A379-6C4B-85D2-9C85FA229C2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E8389DCE-318A-BB46-8F4D-9BE81C20A27C}"/>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Purpose</a:t>
            </a:r>
          </a:p>
        </p:txBody>
      </p:sp>
    </p:spTree>
    <p:extLst>
      <p:ext uri="{BB962C8B-B14F-4D97-AF65-F5344CB8AC3E}">
        <p14:creationId xmlns:p14="http://schemas.microsoft.com/office/powerpoint/2010/main" val="14176229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97CF08-A207-7D4A-8799-B7BF453D5DBF}"/>
              </a:ext>
            </a:extLst>
          </p:cNvPr>
          <p:cNvSpPr>
            <a:spLocks noGrp="1"/>
          </p:cNvSpPr>
          <p:nvPr>
            <p:ph type="title"/>
          </p:nvPr>
        </p:nvSpPr>
        <p:spPr/>
        <p:txBody>
          <a:bodyPr/>
          <a:lstStyle/>
          <a:p>
            <a:r>
              <a:rPr lang="en-GB" sz="3200" dirty="0"/>
              <a:t>People</a:t>
            </a:r>
          </a:p>
        </p:txBody>
      </p:sp>
      <p:sp>
        <p:nvSpPr>
          <p:cNvPr id="3" name="Platshållare för innehåll 2">
            <a:extLst>
              <a:ext uri="{FF2B5EF4-FFF2-40B4-BE49-F238E27FC236}">
                <a16:creationId xmlns:a16="http://schemas.microsoft.com/office/drawing/2014/main" id="{8F50C3F5-38CF-6844-A142-A4D1226F2808}"/>
              </a:ext>
            </a:extLst>
          </p:cNvPr>
          <p:cNvSpPr>
            <a:spLocks noGrp="1"/>
          </p:cNvSpPr>
          <p:nvPr>
            <p:ph idx="1"/>
          </p:nvPr>
        </p:nvSpPr>
        <p:spPr>
          <a:xfrm>
            <a:off x="457198" y="1352056"/>
            <a:ext cx="8350263" cy="3394075"/>
          </a:xfrm>
        </p:spPr>
        <p:txBody>
          <a:bodyPr/>
          <a:lstStyle/>
          <a:p>
            <a:pPr marL="0" indent="0">
              <a:buNone/>
            </a:pPr>
            <a:r>
              <a:rPr lang="en-GB" sz="1400" dirty="0"/>
              <a:t>The models and concepts in the people category are about </a:t>
            </a:r>
            <a:r>
              <a:rPr lang="en-GB" sz="1400" b="1" dirty="0"/>
              <a:t>organizing work that produces or relies on knowledge, and fostering a healthy and productive workplace</a:t>
            </a:r>
            <a:r>
              <a:rPr lang="en-GB" sz="1400" dirty="0"/>
              <a:t>. Models and concepts in the people category include: </a:t>
            </a:r>
          </a:p>
          <a:p>
            <a:pPr marL="0" indent="0">
              <a:buNone/>
            </a:pPr>
            <a:endParaRPr lang="en-GB" sz="1400" dirty="0"/>
          </a:p>
          <a:p>
            <a:pPr>
              <a:buFont typeface="Arial" panose="020B0604020202020204" pitchFamily="34" charset="0"/>
              <a:buChar char="•"/>
            </a:pPr>
            <a:r>
              <a:rPr lang="en-GB" sz="1400" b="1" dirty="0">
                <a:solidFill>
                  <a:schemeClr val="bg1">
                    <a:lumMod val="65000"/>
                  </a:schemeClr>
                </a:solidFill>
              </a:rPr>
              <a:t>Reconstructing for service agility - </a:t>
            </a:r>
            <a:r>
              <a:rPr lang="en-GB" sz="1400" dirty="0">
                <a:solidFill>
                  <a:schemeClr val="bg1">
                    <a:lumMod val="65000"/>
                  </a:schemeClr>
                </a:solidFill>
              </a:rPr>
              <a:t>An approach to organizing knowledge work and service provision that reflects its complex and social nature. </a:t>
            </a:r>
          </a:p>
          <a:p>
            <a:pPr>
              <a:buFont typeface="Arial" panose="020B0604020202020204" pitchFamily="34" charset="0"/>
              <a:buChar char="•"/>
            </a:pPr>
            <a:endParaRPr lang="en-GB" sz="1400" dirty="0"/>
          </a:p>
          <a:p>
            <a:pPr>
              <a:buFont typeface="Arial" panose="020B0604020202020204" pitchFamily="34" charset="0"/>
              <a:buChar char="•"/>
            </a:pPr>
            <a:r>
              <a:rPr lang="en-GB" sz="1400" b="1" dirty="0"/>
              <a:t>Safety culture - </a:t>
            </a:r>
            <a:r>
              <a:rPr lang="en-GB" sz="1400" dirty="0"/>
              <a:t>Fostering a climate in which people are comfortable being and expressing themselves. </a:t>
            </a:r>
          </a:p>
          <a:p>
            <a:pPr>
              <a:buFont typeface="Arial" panose="020B0604020202020204" pitchFamily="34" charset="0"/>
              <a:buChar char="•"/>
            </a:pPr>
            <a:endParaRPr lang="en-GB" sz="1400" b="1" dirty="0"/>
          </a:p>
          <a:p>
            <a:pPr>
              <a:buFont typeface="Arial" panose="020B0604020202020204" pitchFamily="34" charset="0"/>
              <a:buChar char="•"/>
            </a:pPr>
            <a:r>
              <a:rPr lang="en-GB" sz="1400" b="1" dirty="0">
                <a:solidFill>
                  <a:schemeClr val="bg1">
                    <a:lumMod val="65000"/>
                  </a:schemeClr>
                </a:solidFill>
              </a:rPr>
              <a:t>Stress prevention - </a:t>
            </a:r>
            <a:r>
              <a:rPr lang="en-GB" sz="1400" dirty="0">
                <a:solidFill>
                  <a:schemeClr val="bg1">
                    <a:lumMod val="65000"/>
                  </a:schemeClr>
                </a:solidFill>
              </a:rPr>
              <a:t>Preventing, monitoring, and remediating unhealthy tension in the workplace. </a:t>
            </a:r>
          </a:p>
          <a:p>
            <a:pPr>
              <a:buFont typeface="Arial" panose="020B0604020202020204" pitchFamily="34" charset="0"/>
              <a:buChar char="•"/>
            </a:pPr>
            <a:endParaRPr lang="en-GB" sz="1400" b="1" dirty="0">
              <a:solidFill>
                <a:schemeClr val="bg1">
                  <a:lumMod val="65000"/>
                </a:schemeClr>
              </a:solidFill>
            </a:endParaRPr>
          </a:p>
          <a:p>
            <a:pPr marL="0" indent="0">
              <a:buNone/>
            </a:pPr>
            <a:endParaRPr lang="en-GB" sz="1400" dirty="0"/>
          </a:p>
        </p:txBody>
      </p:sp>
      <p:sp>
        <p:nvSpPr>
          <p:cNvPr id="5" name="textruta 4">
            <a:extLst>
              <a:ext uri="{FF2B5EF4-FFF2-40B4-BE49-F238E27FC236}">
                <a16:creationId xmlns:a16="http://schemas.microsoft.com/office/drawing/2014/main" id="{EFE131BD-1D34-7F4E-BFC1-8E9B8C3A76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8B481AE-1282-FA42-851F-A34C19E1264A}"/>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People</a:t>
            </a:r>
          </a:p>
        </p:txBody>
      </p:sp>
    </p:spTree>
    <p:extLst>
      <p:ext uri="{BB962C8B-B14F-4D97-AF65-F5344CB8AC3E}">
        <p14:creationId xmlns:p14="http://schemas.microsoft.com/office/powerpoint/2010/main" val="26197722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97CF08-A207-7D4A-8799-B7BF453D5DBF}"/>
              </a:ext>
            </a:extLst>
          </p:cNvPr>
          <p:cNvSpPr>
            <a:spLocks noGrp="1"/>
          </p:cNvSpPr>
          <p:nvPr>
            <p:ph type="title"/>
          </p:nvPr>
        </p:nvSpPr>
        <p:spPr/>
        <p:txBody>
          <a:bodyPr/>
          <a:lstStyle/>
          <a:p>
            <a:r>
              <a:rPr lang="en-GB" sz="3200" dirty="0"/>
              <a:t>Personal values</a:t>
            </a:r>
          </a:p>
        </p:txBody>
      </p:sp>
      <p:sp>
        <p:nvSpPr>
          <p:cNvPr id="3" name="Platshållare för innehåll 2">
            <a:extLst>
              <a:ext uri="{FF2B5EF4-FFF2-40B4-BE49-F238E27FC236}">
                <a16:creationId xmlns:a16="http://schemas.microsoft.com/office/drawing/2014/main" id="{8F50C3F5-38CF-6844-A142-A4D1226F2808}"/>
              </a:ext>
            </a:extLst>
          </p:cNvPr>
          <p:cNvSpPr>
            <a:spLocks noGrp="1"/>
          </p:cNvSpPr>
          <p:nvPr>
            <p:ph idx="1"/>
          </p:nvPr>
        </p:nvSpPr>
        <p:spPr>
          <a:xfrm>
            <a:off x="457199" y="1145092"/>
            <a:ext cx="4114801" cy="3394075"/>
          </a:xfrm>
        </p:spPr>
        <p:txBody>
          <a:bodyPr/>
          <a:lstStyle/>
          <a:p>
            <a:pPr marL="0" indent="0">
              <a:buNone/>
            </a:pPr>
            <a:r>
              <a:rPr lang="en-GB" sz="1400" dirty="0"/>
              <a:t>When reconstructing for service agility, practitioners should aspire to the following behaviour: </a:t>
            </a:r>
          </a:p>
          <a:p>
            <a:pPr marL="0" indent="0">
              <a:buNone/>
            </a:pPr>
            <a:endParaRPr lang="en-GB" sz="500" b="1" dirty="0"/>
          </a:p>
          <a:p>
            <a:pPr>
              <a:buFont typeface="Arial" panose="020B0604020202020204" pitchFamily="34" charset="0"/>
              <a:buChar char="•"/>
            </a:pPr>
            <a:r>
              <a:rPr lang="en-GB" sz="1400" b="1" dirty="0"/>
              <a:t>Loosen control - </a:t>
            </a:r>
            <a:r>
              <a:rPr lang="en-GB" sz="1400" dirty="0"/>
              <a:t>Give people more freedom to use their professional judgement in intrinsically unpredictable circumstances. </a:t>
            </a:r>
          </a:p>
          <a:p>
            <a:pPr>
              <a:buFont typeface="Arial" panose="020B0604020202020204" pitchFamily="34" charset="0"/>
              <a:buChar char="•"/>
            </a:pPr>
            <a:endParaRPr lang="en-GB" sz="500" dirty="0"/>
          </a:p>
          <a:p>
            <a:pPr>
              <a:buFont typeface="Arial" panose="020B0604020202020204" pitchFamily="34" charset="0"/>
              <a:buChar char="•"/>
            </a:pPr>
            <a:r>
              <a:rPr lang="en-GB" sz="1400" b="1" dirty="0"/>
              <a:t>Use process as temporary scaffolding to provide support - </a:t>
            </a:r>
            <a:r>
              <a:rPr lang="en-GB" sz="1400" dirty="0"/>
              <a:t>Processes and other forms of control can provide support until there is enough competence and confidence to work heuristically with fewer constraints. </a:t>
            </a:r>
          </a:p>
          <a:p>
            <a:pPr>
              <a:buFont typeface="Arial" panose="020B0604020202020204" pitchFamily="34" charset="0"/>
              <a:buChar char="•"/>
            </a:pPr>
            <a:endParaRPr lang="en-GB" sz="500" b="1" dirty="0"/>
          </a:p>
          <a:p>
            <a:pPr>
              <a:buFont typeface="Arial" panose="020B0604020202020204" pitchFamily="34" charset="0"/>
              <a:buChar char="•"/>
            </a:pPr>
            <a:r>
              <a:rPr lang="en-GB" sz="1400" b="1" dirty="0"/>
              <a:t>Respect team members’ values and allow them to work within these - </a:t>
            </a:r>
            <a:r>
              <a:rPr lang="en-GB" sz="1400" dirty="0"/>
              <a:t>People make their best contributions to work that is aligned with their personal values. </a:t>
            </a:r>
          </a:p>
          <a:p>
            <a:endParaRPr lang="en-GB" sz="1400" dirty="0"/>
          </a:p>
        </p:txBody>
      </p:sp>
      <p:pic>
        <p:nvPicPr>
          <p:cNvPr id="5" name="Bildobjekt 4">
            <a:extLst>
              <a:ext uri="{FF2B5EF4-FFF2-40B4-BE49-F238E27FC236}">
                <a16:creationId xmlns:a16="http://schemas.microsoft.com/office/drawing/2014/main" id="{7745C218-2971-8B41-92CB-932C43D6B1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7514" y="1358571"/>
            <a:ext cx="4114801" cy="2517017"/>
          </a:xfrm>
          <a:prstGeom prst="rect">
            <a:avLst/>
          </a:prstGeom>
        </p:spPr>
      </p:pic>
      <p:sp>
        <p:nvSpPr>
          <p:cNvPr id="6" name="Rektangel 5">
            <a:extLst>
              <a:ext uri="{FF2B5EF4-FFF2-40B4-BE49-F238E27FC236}">
                <a16:creationId xmlns:a16="http://schemas.microsoft.com/office/drawing/2014/main" id="{5356D8C4-48C0-6541-896D-77B71BF77D80}"/>
              </a:ext>
            </a:extLst>
          </p:cNvPr>
          <p:cNvSpPr/>
          <p:nvPr/>
        </p:nvSpPr>
        <p:spPr>
          <a:xfrm>
            <a:off x="4618046" y="3820737"/>
            <a:ext cx="4572000" cy="338554"/>
          </a:xfrm>
          <a:prstGeom prst="rect">
            <a:avLst/>
          </a:prstGeom>
        </p:spPr>
        <p:txBody>
          <a:bodyPr>
            <a:spAutoFit/>
          </a:bodyPr>
          <a:lstStyle/>
          <a:p>
            <a:r>
              <a:rPr lang="en-GB" sz="800" dirty="0">
                <a:latin typeface="Calibri Light" panose="020F0302020204030204" pitchFamily="34" charset="0"/>
                <a:cs typeface="Calibri Light" panose="020F0302020204030204" pitchFamily="34" charset="0"/>
              </a:rPr>
              <a:t>Figure 3.4 Heat map of the importance of the key behaviour patterns to reconstructing for </a:t>
            </a:r>
          </a:p>
          <a:p>
            <a:r>
              <a:rPr lang="en-GB" sz="800" dirty="0">
                <a:latin typeface="Calibri Light" panose="020F0302020204030204" pitchFamily="34" charset="0"/>
                <a:cs typeface="Calibri Light" panose="020F0302020204030204" pitchFamily="34" charset="0"/>
              </a:rPr>
              <a:t>service agility </a:t>
            </a:r>
          </a:p>
        </p:txBody>
      </p:sp>
      <p:sp>
        <p:nvSpPr>
          <p:cNvPr id="7" name="textruta 6">
            <a:extLst>
              <a:ext uri="{FF2B5EF4-FFF2-40B4-BE49-F238E27FC236}">
                <a16:creationId xmlns:a16="http://schemas.microsoft.com/office/drawing/2014/main" id="{D09CC206-F9E9-0B40-84D8-1E7283FAA7A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430AE62F-992B-8F41-A5D7-D7719499C622}"/>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People</a:t>
            </a:r>
          </a:p>
        </p:txBody>
      </p:sp>
    </p:spTree>
    <p:extLst>
      <p:ext uri="{BB962C8B-B14F-4D97-AF65-F5344CB8AC3E}">
        <p14:creationId xmlns:p14="http://schemas.microsoft.com/office/powerpoint/2010/main" val="37426367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679A74-6E46-E24C-893B-A3C9EE20DF20}"/>
              </a:ext>
            </a:extLst>
          </p:cNvPr>
          <p:cNvSpPr>
            <a:spLocks noGrp="1"/>
          </p:cNvSpPr>
          <p:nvPr>
            <p:ph type="title"/>
          </p:nvPr>
        </p:nvSpPr>
        <p:spPr/>
        <p:txBody>
          <a:bodyPr/>
          <a:lstStyle/>
          <a:p>
            <a:r>
              <a:rPr lang="en-GB" sz="3200" dirty="0"/>
              <a:t>Safety culture</a:t>
            </a:r>
          </a:p>
        </p:txBody>
      </p:sp>
      <p:sp>
        <p:nvSpPr>
          <p:cNvPr id="3" name="Platshållare för innehåll 2">
            <a:extLst>
              <a:ext uri="{FF2B5EF4-FFF2-40B4-BE49-F238E27FC236}">
                <a16:creationId xmlns:a16="http://schemas.microsoft.com/office/drawing/2014/main" id="{24AB8E93-DC52-2549-8C75-6128AE9FA4DF}"/>
              </a:ext>
            </a:extLst>
          </p:cNvPr>
          <p:cNvSpPr>
            <a:spLocks noGrp="1"/>
          </p:cNvSpPr>
          <p:nvPr>
            <p:ph idx="1"/>
          </p:nvPr>
        </p:nvSpPr>
        <p:spPr>
          <a:xfrm>
            <a:off x="457198" y="1208463"/>
            <a:ext cx="8537512" cy="2726574"/>
          </a:xfrm>
        </p:spPr>
        <p:txBody>
          <a:bodyPr/>
          <a:lstStyle/>
          <a:p>
            <a:pPr marL="0" indent="0">
              <a:buNone/>
            </a:pPr>
            <a:r>
              <a:rPr lang="en-GB" sz="1400" dirty="0"/>
              <a:t>Digitally enabled organizations are under pressure to continually improve their performance under changeable market conditions. Technological progress means that their products have increasingly significant economic, societal, and political impact, and therefore organizational failure can often lead to disastrous consequences. </a:t>
            </a:r>
          </a:p>
          <a:p>
            <a:pPr marL="0" indent="0">
              <a:buNone/>
            </a:pPr>
            <a:endParaRPr lang="en-GB" sz="800" dirty="0"/>
          </a:p>
          <a:p>
            <a:pPr marL="0" indent="0">
              <a:buNone/>
            </a:pPr>
            <a:r>
              <a:rPr lang="en-GB" sz="1400" dirty="0"/>
              <a:t>The challenge for these organizations is to foster an effective set of shared beliefs, perceptions, and values in relation to risks. This in turn will create a safety culture, and result in behaviour that is beneficial for all stakeholders. </a:t>
            </a:r>
          </a:p>
          <a:p>
            <a:pPr marL="0" indent="0">
              <a:buNone/>
            </a:pPr>
            <a:endParaRPr lang="en-GB" sz="800" dirty="0"/>
          </a:p>
          <a:p>
            <a:pPr marL="0" indent="0">
              <a:buNone/>
            </a:pPr>
            <a:r>
              <a:rPr lang="en-GB" sz="1400" b="1" dirty="0"/>
              <a:t>In a safety culture, people feel trusted and valued</a:t>
            </a:r>
            <a:r>
              <a:rPr lang="en-GB" sz="1400" dirty="0"/>
              <a:t>. They are therefore more likely to point out risks than when they fear that this would damage their reputation and position. A good safety culture can be promoted by the commitment of senior management to safety, realistic practices for handling hazards, continual organizational learning, and care and concern for hazards shared across the workforce. A ‘hazard’, in this case, should be understood in a wider sense than just physical dangers; it includes environmental factors, technology failures, human errors, and process flows.</a:t>
            </a:r>
          </a:p>
        </p:txBody>
      </p:sp>
      <p:sp>
        <p:nvSpPr>
          <p:cNvPr id="5" name="Rektangel med rundade hörn 4">
            <a:extLst>
              <a:ext uri="{FF2B5EF4-FFF2-40B4-BE49-F238E27FC236}">
                <a16:creationId xmlns:a16="http://schemas.microsoft.com/office/drawing/2014/main" id="{AC32A6CD-E279-604B-AD2A-6AA6147B5949}"/>
              </a:ext>
            </a:extLst>
          </p:cNvPr>
          <p:cNvSpPr/>
          <p:nvPr/>
        </p:nvSpPr>
        <p:spPr>
          <a:xfrm>
            <a:off x="528881" y="4079875"/>
            <a:ext cx="8236859" cy="497303"/>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Safety culture	 </a:t>
            </a:r>
            <a:r>
              <a:rPr lang="en-GB" sz="1400" dirty="0">
                <a:solidFill>
                  <a:schemeClr val="tx1"/>
                </a:solidFill>
                <a:latin typeface="Calibri Light" panose="020F0302020204030204" pitchFamily="34" charset="0"/>
                <a:cs typeface="Calibri Light" panose="020F0302020204030204" pitchFamily="34" charset="0"/>
              </a:rPr>
              <a:t>	A climate in which people are comfortable being (and expressing) themselves.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6" name="textruta 5">
            <a:extLst>
              <a:ext uri="{FF2B5EF4-FFF2-40B4-BE49-F238E27FC236}">
                <a16:creationId xmlns:a16="http://schemas.microsoft.com/office/drawing/2014/main" id="{2B20D077-F522-704A-B855-5A8DBF40BAB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DA41A148-64FE-1144-AF16-E4867B6CE4F8}"/>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People</a:t>
            </a:r>
          </a:p>
        </p:txBody>
      </p:sp>
    </p:spTree>
    <p:extLst>
      <p:ext uri="{BB962C8B-B14F-4D97-AF65-F5344CB8AC3E}">
        <p14:creationId xmlns:p14="http://schemas.microsoft.com/office/powerpoint/2010/main" val="37378883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679A74-6E46-E24C-893B-A3C9EE20DF20}"/>
              </a:ext>
            </a:extLst>
          </p:cNvPr>
          <p:cNvSpPr>
            <a:spLocks noGrp="1"/>
          </p:cNvSpPr>
          <p:nvPr>
            <p:ph type="title"/>
          </p:nvPr>
        </p:nvSpPr>
        <p:spPr/>
        <p:txBody>
          <a:bodyPr/>
          <a:lstStyle/>
          <a:p>
            <a:r>
              <a:rPr lang="en-GB" sz="3200" dirty="0"/>
              <a:t>Safety culture in complex environments</a:t>
            </a:r>
          </a:p>
        </p:txBody>
      </p:sp>
      <p:sp>
        <p:nvSpPr>
          <p:cNvPr id="3" name="Platshållare för innehåll 2">
            <a:extLst>
              <a:ext uri="{FF2B5EF4-FFF2-40B4-BE49-F238E27FC236}">
                <a16:creationId xmlns:a16="http://schemas.microsoft.com/office/drawing/2014/main" id="{24AB8E93-DC52-2549-8C75-6128AE9FA4DF}"/>
              </a:ext>
            </a:extLst>
          </p:cNvPr>
          <p:cNvSpPr>
            <a:spLocks noGrp="1"/>
          </p:cNvSpPr>
          <p:nvPr>
            <p:ph idx="1"/>
          </p:nvPr>
        </p:nvSpPr>
        <p:spPr>
          <a:xfrm>
            <a:off x="457198" y="1208463"/>
            <a:ext cx="8236859" cy="3443540"/>
          </a:xfrm>
        </p:spPr>
        <p:txBody>
          <a:bodyPr/>
          <a:lstStyle/>
          <a:p>
            <a:pPr marL="0" indent="0">
              <a:buNone/>
            </a:pPr>
            <a:r>
              <a:rPr lang="en-GB" sz="1400" dirty="0"/>
              <a:t>The complex systems that are often present in HVIT environments are inherently hazardous. These systems always contain multiple flaws and therefore latent issues. </a:t>
            </a:r>
          </a:p>
          <a:p>
            <a:pPr marL="0" indent="0">
              <a:buNone/>
            </a:pPr>
            <a:endParaRPr lang="en-GB" sz="1000" dirty="0"/>
          </a:p>
          <a:p>
            <a:pPr marL="0" indent="0">
              <a:buNone/>
            </a:pPr>
            <a:r>
              <a:rPr lang="en-GB" sz="1400" dirty="0"/>
              <a:t>When significant issues happen, it is usually due to an unpredictable combination of several flaws, and therefore not a single root cause. Dealing with such issues requires knowledgeable and skilful staff, and favourable working conditions. </a:t>
            </a:r>
          </a:p>
          <a:p>
            <a:pPr marL="0" indent="0">
              <a:buNone/>
            </a:pPr>
            <a:endParaRPr lang="en-GB" sz="1000" dirty="0"/>
          </a:p>
          <a:p>
            <a:pPr marL="0" indent="0">
              <a:buNone/>
            </a:pPr>
            <a:r>
              <a:rPr lang="en-GB" sz="1400" dirty="0"/>
              <a:t>These conditions are most critical when things get stressful, because at these times, people revert to survival mode based on deeply embedded assumptions about organizational culture. It is therefore crucial that things like </a:t>
            </a:r>
            <a:r>
              <a:rPr lang="en-GB" sz="1400" b="1" dirty="0"/>
              <a:t>not blaming people </a:t>
            </a:r>
            <a:r>
              <a:rPr lang="en-GB" sz="1400" dirty="0"/>
              <a:t>and </a:t>
            </a:r>
            <a:r>
              <a:rPr lang="en-GB" sz="1400" b="1" dirty="0"/>
              <a:t>treating failures as improvement opportunities </a:t>
            </a:r>
            <a:r>
              <a:rPr lang="en-GB" sz="1400" dirty="0"/>
              <a:t>are more than espoused corporate values.</a:t>
            </a:r>
          </a:p>
          <a:p>
            <a:pPr marL="0" indent="0">
              <a:buNone/>
            </a:pPr>
            <a:endParaRPr lang="en-GB" sz="1000" dirty="0"/>
          </a:p>
          <a:p>
            <a:pPr marL="0" indent="0">
              <a:buNone/>
            </a:pPr>
            <a:r>
              <a:rPr lang="en-GB" sz="1400" b="1" dirty="0"/>
              <a:t>In HVIT environments, it is crucial that people feel able to share their opinions and experiment with improvement without the fear of judgement or embarrassment</a:t>
            </a:r>
            <a:r>
              <a:rPr lang="en-GB" sz="1400" dirty="0"/>
              <a:t>. </a:t>
            </a:r>
          </a:p>
        </p:txBody>
      </p:sp>
      <p:sp>
        <p:nvSpPr>
          <p:cNvPr id="6" name="textruta 5">
            <a:extLst>
              <a:ext uri="{FF2B5EF4-FFF2-40B4-BE49-F238E27FC236}">
                <a16:creationId xmlns:a16="http://schemas.microsoft.com/office/drawing/2014/main" id="{2B20D077-F522-704A-B855-5A8DBF40BAB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DA41A148-64FE-1144-AF16-E4867B6CE4F8}"/>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People</a:t>
            </a:r>
          </a:p>
        </p:txBody>
      </p:sp>
    </p:spTree>
    <p:extLst>
      <p:ext uri="{BB962C8B-B14F-4D97-AF65-F5344CB8AC3E}">
        <p14:creationId xmlns:p14="http://schemas.microsoft.com/office/powerpoint/2010/main" val="2379574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ACF561-412D-C646-865C-EDC9DEB0142C}"/>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The ITIL service value chain</a:t>
            </a:r>
          </a:p>
        </p:txBody>
      </p:sp>
      <p:pic>
        <p:nvPicPr>
          <p:cNvPr id="5" name="Platshållare för innehåll 4">
            <a:extLst>
              <a:ext uri="{FF2B5EF4-FFF2-40B4-BE49-F238E27FC236}">
                <a16:creationId xmlns:a16="http://schemas.microsoft.com/office/drawing/2014/main" id="{9523B19E-E41B-AC40-B71C-16A0240BB29F}"/>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760804" y="1120163"/>
            <a:ext cx="5587222" cy="3394075"/>
          </a:xfrm>
          <a:prstGeom prst="rect">
            <a:avLst/>
          </a:prstGeom>
        </p:spPr>
      </p:pic>
      <p:sp>
        <p:nvSpPr>
          <p:cNvPr id="4" name="Platshållare för innehåll 3">
            <a:extLst>
              <a:ext uri="{FF2B5EF4-FFF2-40B4-BE49-F238E27FC236}">
                <a16:creationId xmlns:a16="http://schemas.microsoft.com/office/drawing/2014/main" id="{D5EBEFB1-E677-0D43-85A9-FDE80F5BECDB}"/>
              </a:ext>
            </a:extLst>
          </p:cNvPr>
          <p:cNvSpPr>
            <a:spLocks noGrp="1"/>
          </p:cNvSpPr>
          <p:nvPr>
            <p:ph sz="quarter" idx="10"/>
          </p:nvPr>
        </p:nvSpPr>
        <p:spPr/>
        <p:txBody>
          <a:bodyPr/>
          <a:lstStyle/>
          <a:p>
            <a:r>
              <a:rPr lang="en-US" dirty="0"/>
              <a:t>Foundation recap</a:t>
            </a:r>
            <a:endParaRPr lang="sv-SE" dirty="0"/>
          </a:p>
        </p:txBody>
      </p:sp>
      <p:sp>
        <p:nvSpPr>
          <p:cNvPr id="3" name="Rektangel 2">
            <a:extLst>
              <a:ext uri="{FF2B5EF4-FFF2-40B4-BE49-F238E27FC236}">
                <a16:creationId xmlns:a16="http://schemas.microsoft.com/office/drawing/2014/main" id="{EDED4B19-54AC-EB42-B814-5503F1A26A20}"/>
              </a:ext>
            </a:extLst>
          </p:cNvPr>
          <p:cNvSpPr/>
          <p:nvPr/>
        </p:nvSpPr>
        <p:spPr>
          <a:xfrm>
            <a:off x="1760804" y="4111310"/>
            <a:ext cx="1310463" cy="31410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id="{77B031A2-0253-734E-A0D0-540750FE70C9}"/>
              </a:ext>
            </a:extLst>
          </p:cNvPr>
          <p:cNvSpPr/>
          <p:nvPr/>
        </p:nvSpPr>
        <p:spPr>
          <a:xfrm>
            <a:off x="6422432" y="3892034"/>
            <a:ext cx="2217658" cy="338554"/>
          </a:xfrm>
          <a:prstGeom prst="rect">
            <a:avLst/>
          </a:prstGeom>
        </p:spPr>
        <p:txBody>
          <a:bodyPr wrap="none">
            <a:spAutoFit/>
          </a:bodyPr>
          <a:lstStyle/>
          <a:p>
            <a:r>
              <a:rPr lang="en-GB" sz="1600" dirty="0">
                <a:latin typeface="Calibri Light" panose="020F0302020204030204" pitchFamily="34" charset="0"/>
                <a:cs typeface="Calibri Light" panose="020F0302020204030204" pitchFamily="34" charset="0"/>
              </a:rPr>
              <a:t>……. an operating model </a:t>
            </a:r>
            <a:endParaRPr lang="sv-SE"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595311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6A5753-9ACB-2A4C-A677-80FA8024691F}"/>
              </a:ext>
            </a:extLst>
          </p:cNvPr>
          <p:cNvSpPr>
            <a:spLocks noGrp="1"/>
          </p:cNvSpPr>
          <p:nvPr>
            <p:ph type="title"/>
          </p:nvPr>
        </p:nvSpPr>
        <p:spPr>
          <a:xfrm>
            <a:off x="457200" y="206375"/>
            <a:ext cx="6974378" cy="857250"/>
          </a:xfrm>
        </p:spPr>
        <p:txBody>
          <a:bodyPr>
            <a:normAutofit fontScale="90000"/>
          </a:bodyPr>
          <a:lstStyle/>
          <a:p>
            <a:r>
              <a:rPr lang="en-GB" dirty="0"/>
              <a:t>Safety culture – Key behavioural patterns</a:t>
            </a:r>
          </a:p>
        </p:txBody>
      </p:sp>
      <p:pic>
        <p:nvPicPr>
          <p:cNvPr id="5" name="Platshållare för innehåll 4">
            <a:extLst>
              <a:ext uri="{FF2B5EF4-FFF2-40B4-BE49-F238E27FC236}">
                <a16:creationId xmlns:a16="http://schemas.microsoft.com/office/drawing/2014/main" id="{27C02CFF-9CC7-1B4B-AC5F-014E51A3BD67}"/>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4395006" y="1200260"/>
            <a:ext cx="4332686" cy="2660737"/>
          </a:xfrm>
          <a:prstGeom prst="rect">
            <a:avLst/>
          </a:prstGeom>
        </p:spPr>
      </p:pic>
      <p:sp>
        <p:nvSpPr>
          <p:cNvPr id="6" name="Rektangel 5">
            <a:extLst>
              <a:ext uri="{FF2B5EF4-FFF2-40B4-BE49-F238E27FC236}">
                <a16:creationId xmlns:a16="http://schemas.microsoft.com/office/drawing/2014/main" id="{F5AFCDCD-2A77-0346-93C8-399CBFEBDBAD}"/>
              </a:ext>
            </a:extLst>
          </p:cNvPr>
          <p:cNvSpPr/>
          <p:nvPr/>
        </p:nvSpPr>
        <p:spPr>
          <a:xfrm>
            <a:off x="4411184" y="3776699"/>
            <a:ext cx="4572000" cy="215444"/>
          </a:xfrm>
          <a:prstGeom prst="rect">
            <a:avLst/>
          </a:prstGeom>
        </p:spPr>
        <p:txBody>
          <a:bodyPr>
            <a:spAutoFit/>
          </a:bodyPr>
          <a:lstStyle/>
          <a:p>
            <a:r>
              <a:rPr lang="en-GB" sz="800" dirty="0">
                <a:latin typeface="Calibri Light" panose="020F0302020204030204" pitchFamily="34" charset="0"/>
                <a:cs typeface="Calibri Light" panose="020F0302020204030204" pitchFamily="34" charset="0"/>
              </a:rPr>
              <a:t>Figure 3.5 Heat map of the importance of the key behaviour patterns to safety culture </a:t>
            </a:r>
          </a:p>
        </p:txBody>
      </p:sp>
      <p:sp>
        <p:nvSpPr>
          <p:cNvPr id="7" name="textruta 6">
            <a:extLst>
              <a:ext uri="{FF2B5EF4-FFF2-40B4-BE49-F238E27FC236}">
                <a16:creationId xmlns:a16="http://schemas.microsoft.com/office/drawing/2014/main" id="{059AFB75-9AF2-5A4E-AF8F-D7A5DD8445F5}"/>
              </a:ext>
            </a:extLst>
          </p:cNvPr>
          <p:cNvSpPr txBox="1"/>
          <p:nvPr/>
        </p:nvSpPr>
        <p:spPr>
          <a:xfrm>
            <a:off x="376517" y="1191464"/>
            <a:ext cx="3762997" cy="3323987"/>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When applying safety culture, practitioners should aspire to the following behaviour: </a:t>
            </a:r>
          </a:p>
          <a:p>
            <a:endParaRPr lang="en-GB" sz="1400" dirty="0">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Act on safety requirements - </a:t>
            </a:r>
            <a:r>
              <a:rPr lang="en-GB" sz="1400" dirty="0">
                <a:latin typeface="Calibri Light" panose="020F0302020204030204" pitchFamily="34" charset="0"/>
                <a:cs typeface="Calibri Light" panose="020F0302020204030204" pitchFamily="34" charset="0"/>
              </a:rPr>
              <a:t>Don’t just talk about why safety is important: do something about it. </a:t>
            </a: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Exhibit vulnerability - </a:t>
            </a:r>
            <a:r>
              <a:rPr lang="en-GB" sz="1400" dirty="0">
                <a:latin typeface="Calibri Light" panose="020F0302020204030204" pitchFamily="34" charset="0"/>
                <a:cs typeface="Calibri Light" panose="020F0302020204030204" pitchFamily="34" charset="0"/>
              </a:rPr>
              <a:t>Don’t be afraid to speak up about any doubts, and ask for help when needed. </a:t>
            </a: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Foster feedback and act on it</a:t>
            </a:r>
            <a:r>
              <a:rPr lang="en-GB" sz="1400" dirty="0">
                <a:latin typeface="Calibri Light" panose="020F0302020204030204" pitchFamily="34" charset="0"/>
                <a:cs typeface="Calibri Light" panose="020F0302020204030204" pitchFamily="34" charset="0"/>
              </a:rPr>
              <a:t>. </a:t>
            </a: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Be kind and compassionate - </a:t>
            </a:r>
            <a:r>
              <a:rPr lang="en-GB" sz="1400" dirty="0">
                <a:latin typeface="Calibri Light" panose="020F0302020204030204" pitchFamily="34" charset="0"/>
                <a:cs typeface="Calibri Light" panose="020F0302020204030204" pitchFamily="34" charset="0"/>
              </a:rPr>
              <a:t>Build human relationships. </a:t>
            </a: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Be realistic about failure - </a:t>
            </a:r>
            <a:r>
              <a:rPr lang="en-GB" sz="1400" dirty="0">
                <a:latin typeface="Calibri Light" panose="020F0302020204030204" pitchFamily="34" charset="0"/>
                <a:cs typeface="Calibri Light" panose="020F0302020204030204" pitchFamily="34" charset="0"/>
              </a:rPr>
              <a:t>Acknowledge that failure will happen and that people are not to blame, but the system. </a:t>
            </a:r>
          </a:p>
        </p:txBody>
      </p:sp>
      <p:sp>
        <p:nvSpPr>
          <p:cNvPr id="8" name="textruta 7">
            <a:extLst>
              <a:ext uri="{FF2B5EF4-FFF2-40B4-BE49-F238E27FC236}">
                <a16:creationId xmlns:a16="http://schemas.microsoft.com/office/drawing/2014/main" id="{EADA2B23-FE40-1944-AE91-31079C08E56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C9313C3B-21A6-0F4A-A8BD-A8C363F92FDF}"/>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People</a:t>
            </a:r>
          </a:p>
        </p:txBody>
      </p:sp>
    </p:spTree>
    <p:extLst>
      <p:ext uri="{BB962C8B-B14F-4D97-AF65-F5344CB8AC3E}">
        <p14:creationId xmlns:p14="http://schemas.microsoft.com/office/powerpoint/2010/main" val="4778222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020AF5-DE80-074F-B4ED-9291D3DE6D7F}"/>
              </a:ext>
            </a:extLst>
          </p:cNvPr>
          <p:cNvSpPr>
            <a:spLocks noGrp="1"/>
          </p:cNvSpPr>
          <p:nvPr>
            <p:ph type="title"/>
          </p:nvPr>
        </p:nvSpPr>
        <p:spPr/>
        <p:txBody>
          <a:bodyPr/>
          <a:lstStyle/>
          <a:p>
            <a:r>
              <a:rPr lang="sv-SE" sz="3200" dirty="0"/>
              <a:t>Progress</a:t>
            </a:r>
          </a:p>
        </p:txBody>
      </p:sp>
      <p:sp>
        <p:nvSpPr>
          <p:cNvPr id="3" name="Platshållare för innehåll 2">
            <a:extLst>
              <a:ext uri="{FF2B5EF4-FFF2-40B4-BE49-F238E27FC236}">
                <a16:creationId xmlns:a16="http://schemas.microsoft.com/office/drawing/2014/main" id="{20F91761-3D1A-494A-8D37-BC4A7B8356A7}"/>
              </a:ext>
            </a:extLst>
          </p:cNvPr>
          <p:cNvSpPr>
            <a:spLocks noGrp="1"/>
          </p:cNvSpPr>
          <p:nvPr>
            <p:ph idx="1"/>
          </p:nvPr>
        </p:nvSpPr>
        <p:spPr/>
        <p:txBody>
          <a:bodyPr/>
          <a:lstStyle/>
          <a:p>
            <a:pPr marL="0" indent="0">
              <a:buNone/>
            </a:pPr>
            <a:r>
              <a:rPr lang="en-GB" sz="1400" dirty="0"/>
              <a:t>The models and concepts in the progress category are about </a:t>
            </a:r>
            <a:r>
              <a:rPr lang="en-GB" sz="1400" b="1" dirty="0"/>
              <a:t>understanding the complex nature of work, and improving by learning</a:t>
            </a:r>
            <a:r>
              <a:rPr lang="en-GB" sz="1400" dirty="0"/>
              <a:t>. Models and concepts in this category include: </a:t>
            </a:r>
          </a:p>
          <a:p>
            <a:pPr marL="0" indent="0">
              <a:buNone/>
            </a:pPr>
            <a:endParaRPr lang="en-GB" sz="1400" dirty="0"/>
          </a:p>
          <a:p>
            <a:pPr marL="0" indent="0">
              <a:buNone/>
            </a:pPr>
            <a:endParaRPr lang="en-GB" sz="800" dirty="0"/>
          </a:p>
          <a:p>
            <a:pPr>
              <a:buFont typeface="Arial" panose="020B0604020202020204" pitchFamily="34" charset="0"/>
              <a:buChar char="•"/>
            </a:pPr>
            <a:r>
              <a:rPr lang="en-GB" sz="1400" b="1" dirty="0"/>
              <a:t>Working in complex environments - </a:t>
            </a:r>
            <a:r>
              <a:rPr lang="en-GB" sz="1400" dirty="0"/>
              <a:t>An approach to the management of work that applies different heuristics to decision-making based on complexity thinking. </a:t>
            </a:r>
          </a:p>
          <a:p>
            <a:pPr>
              <a:buFont typeface="Arial" panose="020B0604020202020204" pitchFamily="34" charset="0"/>
              <a:buChar char="•"/>
            </a:pPr>
            <a:endParaRPr lang="en-GB" sz="800" dirty="0"/>
          </a:p>
          <a:p>
            <a:pPr>
              <a:buFont typeface="Arial" panose="020B0604020202020204" pitchFamily="34" charset="0"/>
              <a:buChar char="•"/>
            </a:pPr>
            <a:r>
              <a:rPr lang="en-GB" sz="1400" b="1" dirty="0"/>
              <a:t>Lean culture - </a:t>
            </a:r>
            <a:r>
              <a:rPr lang="en-GB" sz="1400" dirty="0"/>
              <a:t>A way of working that is foundational for continual experimenting, learning, and improvement. </a:t>
            </a:r>
          </a:p>
          <a:p>
            <a:pPr>
              <a:buFont typeface="Arial" panose="020B0604020202020204" pitchFamily="34" charset="0"/>
              <a:buChar char="•"/>
            </a:pPr>
            <a:endParaRPr lang="en-GB" sz="800" dirty="0"/>
          </a:p>
          <a:p>
            <a:pPr>
              <a:buFont typeface="Arial" panose="020B0604020202020204" pitchFamily="34" charset="0"/>
              <a:buChar char="•"/>
            </a:pPr>
            <a:r>
              <a:rPr lang="en-GB" sz="1400" b="1" dirty="0"/>
              <a:t>The ITIL continual improvement model - </a:t>
            </a:r>
            <a:r>
              <a:rPr lang="en-GB" sz="1400" dirty="0"/>
              <a:t>A model that provides organizations with a structured approach to implementing improvements. </a:t>
            </a:r>
          </a:p>
          <a:p>
            <a:pPr marL="0" indent="0">
              <a:buNone/>
            </a:pPr>
            <a:endParaRPr lang="sv-SE" sz="1400" dirty="0"/>
          </a:p>
        </p:txBody>
      </p:sp>
      <p:sp>
        <p:nvSpPr>
          <p:cNvPr id="5" name="textruta 4">
            <a:extLst>
              <a:ext uri="{FF2B5EF4-FFF2-40B4-BE49-F238E27FC236}">
                <a16:creationId xmlns:a16="http://schemas.microsoft.com/office/drawing/2014/main" id="{4F472D12-CBC4-5946-BFA5-B7A621D1BE7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79E2DEE2-5D73-EC42-B929-9571226514E9}"/>
              </a:ext>
            </a:extLst>
          </p:cNvPr>
          <p:cNvSpPr txBox="1"/>
          <p:nvPr/>
        </p:nvSpPr>
        <p:spPr>
          <a:xfrm>
            <a:off x="7606491" y="491497"/>
            <a:ext cx="1200970"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34690874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D3C305-453B-D845-8692-7D2946FFBCC2}"/>
              </a:ext>
            </a:extLst>
          </p:cNvPr>
          <p:cNvSpPr>
            <a:spLocks noGrp="1"/>
          </p:cNvSpPr>
          <p:nvPr>
            <p:ph type="title"/>
          </p:nvPr>
        </p:nvSpPr>
        <p:spPr/>
        <p:txBody>
          <a:bodyPr>
            <a:normAutofit/>
          </a:bodyPr>
          <a:lstStyle/>
          <a:p>
            <a:r>
              <a:rPr lang="en-GB" sz="3200" dirty="0"/>
              <a:t>Working in complex environments</a:t>
            </a:r>
          </a:p>
        </p:txBody>
      </p:sp>
      <p:sp>
        <p:nvSpPr>
          <p:cNvPr id="3" name="Platshållare för innehåll 2">
            <a:extLst>
              <a:ext uri="{FF2B5EF4-FFF2-40B4-BE49-F238E27FC236}">
                <a16:creationId xmlns:a16="http://schemas.microsoft.com/office/drawing/2014/main" id="{2C04B352-03C9-7042-BEF7-73A2128B8FBE}"/>
              </a:ext>
            </a:extLst>
          </p:cNvPr>
          <p:cNvSpPr>
            <a:spLocks noGrp="1"/>
          </p:cNvSpPr>
          <p:nvPr>
            <p:ph idx="1"/>
          </p:nvPr>
        </p:nvSpPr>
        <p:spPr>
          <a:xfrm>
            <a:off x="457200" y="1208463"/>
            <a:ext cx="8380718" cy="3394075"/>
          </a:xfrm>
        </p:spPr>
        <p:txBody>
          <a:bodyPr/>
          <a:lstStyle/>
          <a:p>
            <a:pPr marL="0" indent="0">
              <a:buNone/>
            </a:pPr>
            <a:r>
              <a:rPr lang="en-GB" sz="1400" dirty="0"/>
              <a:t>In order to work effectively, practitioners must understand the nature of the environment, or system, in which they work. </a:t>
            </a:r>
          </a:p>
          <a:p>
            <a:pPr marL="0" indent="0">
              <a:buNone/>
            </a:pPr>
            <a:endParaRPr lang="en-GB" sz="400" dirty="0"/>
          </a:p>
          <a:p>
            <a:pPr marL="0" indent="0">
              <a:buNone/>
            </a:pPr>
            <a:r>
              <a:rPr lang="en-GB" sz="1400" dirty="0"/>
              <a:t>A major characteristic of a system is its predictability, as this determines which way of working is effective. Systems thinking in general, and complexity thinking in particular, help make sense of the system and offer guidance as to effective approaches. </a:t>
            </a:r>
          </a:p>
          <a:p>
            <a:pPr marL="0" indent="0">
              <a:buNone/>
            </a:pPr>
            <a:endParaRPr lang="en-GB" sz="1000" dirty="0"/>
          </a:p>
          <a:p>
            <a:pPr marL="0" indent="0">
              <a:buNone/>
            </a:pPr>
            <a:r>
              <a:rPr lang="en-GB" sz="1300" b="1" dirty="0"/>
              <a:t>Systems thinking  			</a:t>
            </a:r>
            <a:r>
              <a:rPr lang="en-GB" sz="1300" dirty="0"/>
              <a:t>A holistic approach to analysis and decision-making that focuses on the relationship 					between a system’s components and the way the system works, both as a whole and 					within the context of larger systems. </a:t>
            </a:r>
          </a:p>
          <a:p>
            <a:pPr marL="0" indent="0">
              <a:buNone/>
            </a:pPr>
            <a:r>
              <a:rPr lang="en-GB" sz="1300" b="1" dirty="0"/>
              <a:t>Complexity thinking  		</a:t>
            </a:r>
            <a:r>
              <a:rPr lang="en-GB" sz="1300" dirty="0"/>
              <a:t>A systems thinking approach based on the recognition and understanding of the various 					levels of complexity inherent in the systems and the context in which they operate. </a:t>
            </a:r>
          </a:p>
          <a:p>
            <a:pPr marL="0" indent="0">
              <a:buNone/>
            </a:pPr>
            <a:r>
              <a:rPr lang="en-GB" sz="1300" b="1" dirty="0"/>
              <a:t>Complex adaptive systems  		</a:t>
            </a:r>
            <a:r>
              <a:rPr lang="en-GB" sz="1300" dirty="0"/>
              <a:t>Systems that adapt in, and co-evolve with, a changing environment, resulting in: </a:t>
            </a:r>
          </a:p>
          <a:p>
            <a:pPr lvl="5">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behaviour that is not predicted by the behaviour of parts of the system </a:t>
            </a:r>
          </a:p>
          <a:p>
            <a:pPr lvl="5">
              <a:buFont typeface="Arial" panose="020B0604020202020204" pitchFamily="34" charset="0"/>
              <a:buChar char="•"/>
            </a:pPr>
            <a:r>
              <a:rPr lang="en-GB" sz="1300" dirty="0">
                <a:latin typeface="Calibri Light" panose="020F0302020204030204" pitchFamily="34" charset="0"/>
                <a:cs typeface="Calibri Light" panose="020F0302020204030204" pitchFamily="34" charset="0"/>
              </a:rPr>
              <a:t>the inability to examine the system in isolation from the other systems in its environment. </a:t>
            </a:r>
          </a:p>
        </p:txBody>
      </p:sp>
      <p:sp>
        <p:nvSpPr>
          <p:cNvPr id="5" name="textruta 4">
            <a:extLst>
              <a:ext uri="{FF2B5EF4-FFF2-40B4-BE49-F238E27FC236}">
                <a16:creationId xmlns:a16="http://schemas.microsoft.com/office/drawing/2014/main" id="{75708DD9-C306-2A41-BC4F-09393E496FC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5FA3A958-3173-1740-8D2D-247DE6936374}"/>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17592859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D3C305-453B-D845-8692-7D2946FFBCC2}"/>
              </a:ext>
            </a:extLst>
          </p:cNvPr>
          <p:cNvSpPr>
            <a:spLocks noGrp="1"/>
          </p:cNvSpPr>
          <p:nvPr>
            <p:ph type="title"/>
          </p:nvPr>
        </p:nvSpPr>
        <p:spPr/>
        <p:txBody>
          <a:bodyPr>
            <a:normAutofit/>
          </a:bodyPr>
          <a:lstStyle/>
          <a:p>
            <a:r>
              <a:rPr lang="en-GB" sz="3200" dirty="0"/>
              <a:t>Working in complex environments</a:t>
            </a:r>
          </a:p>
        </p:txBody>
      </p:sp>
      <p:sp>
        <p:nvSpPr>
          <p:cNvPr id="3" name="Platshållare för innehåll 2">
            <a:extLst>
              <a:ext uri="{FF2B5EF4-FFF2-40B4-BE49-F238E27FC236}">
                <a16:creationId xmlns:a16="http://schemas.microsoft.com/office/drawing/2014/main" id="{2C04B352-03C9-7042-BEF7-73A2128B8FBE}"/>
              </a:ext>
            </a:extLst>
          </p:cNvPr>
          <p:cNvSpPr>
            <a:spLocks noGrp="1"/>
          </p:cNvSpPr>
          <p:nvPr>
            <p:ph idx="1"/>
          </p:nvPr>
        </p:nvSpPr>
        <p:spPr>
          <a:xfrm>
            <a:off x="457198" y="1208463"/>
            <a:ext cx="8686802" cy="3394075"/>
          </a:xfrm>
        </p:spPr>
        <p:txBody>
          <a:bodyPr/>
          <a:lstStyle/>
          <a:p>
            <a:pPr marL="0" lvl="0" indent="0">
              <a:buNone/>
            </a:pPr>
            <a:r>
              <a:rPr lang="en-GB" dirty="0"/>
              <a:t>Most organizations will experience a variety of work contexts, some being more </a:t>
            </a:r>
            <a:br>
              <a:rPr lang="en-GB" dirty="0"/>
            </a:br>
            <a:r>
              <a:rPr lang="en-GB" dirty="0"/>
              <a:t>predictable than others. It is therefore important to be able to understand the </a:t>
            </a:r>
            <a:br>
              <a:rPr lang="en-GB" dirty="0"/>
            </a:br>
            <a:r>
              <a:rPr lang="en-GB" dirty="0"/>
              <a:t>nature of the particular work being executed, and to act accordingly. </a:t>
            </a:r>
          </a:p>
          <a:p>
            <a:pPr marL="0" lvl="0" indent="0">
              <a:buNone/>
            </a:pPr>
            <a:endParaRPr lang="en-GB" sz="800" dirty="0"/>
          </a:p>
          <a:p>
            <a:pPr marL="0" lvl="0" indent="0">
              <a:buNone/>
            </a:pPr>
            <a:r>
              <a:rPr lang="en-GB" dirty="0"/>
              <a:t>The </a:t>
            </a:r>
            <a:r>
              <a:rPr lang="en-GB" b="1" dirty="0"/>
              <a:t>Cynefin sense-making framework </a:t>
            </a:r>
            <a:r>
              <a:rPr lang="en-GB" dirty="0"/>
              <a:t>offers a practical way of assessing </a:t>
            </a:r>
            <a:br>
              <a:rPr lang="en-GB" dirty="0"/>
            </a:br>
            <a:r>
              <a:rPr lang="en-GB" dirty="0"/>
              <a:t>complexity and determining appropriate courses of action. </a:t>
            </a:r>
          </a:p>
          <a:p>
            <a:pPr marL="0" lvl="0" indent="0">
              <a:buNone/>
            </a:pPr>
            <a:endParaRPr lang="en-GB" sz="800" dirty="0"/>
          </a:p>
          <a:p>
            <a:pPr marL="0" lvl="0" indent="0">
              <a:buNone/>
            </a:pPr>
            <a:r>
              <a:rPr lang="en-GB" dirty="0"/>
              <a:t>Cynefin distinguishes between </a:t>
            </a:r>
            <a:r>
              <a:rPr lang="en-GB" b="1" dirty="0"/>
              <a:t>five domains </a:t>
            </a:r>
            <a:r>
              <a:rPr lang="en-GB" dirty="0"/>
              <a:t>or contexts that characterize the </a:t>
            </a:r>
            <a:br>
              <a:rPr lang="en-GB" dirty="0"/>
            </a:br>
            <a:r>
              <a:rPr lang="en-GB" dirty="0"/>
              <a:t>relationship between cause and effect: </a:t>
            </a:r>
            <a:endParaRPr lang="en-GB" sz="800" dirty="0"/>
          </a:p>
          <a:p>
            <a:pPr marL="0" indent="0">
              <a:buNone/>
            </a:pPr>
            <a:r>
              <a:rPr lang="en-GB" b="1" dirty="0"/>
              <a:t>Obvious 	</a:t>
            </a:r>
            <a:r>
              <a:rPr lang="en-GB" dirty="0"/>
              <a:t>Clear causality, where predetermined best practice should be </a:t>
            </a:r>
            <a:br>
              <a:rPr lang="en-GB" dirty="0"/>
            </a:br>
            <a:r>
              <a:rPr lang="en-GB" dirty="0"/>
              <a:t>		applied.</a:t>
            </a:r>
          </a:p>
          <a:p>
            <a:pPr marL="0" indent="0">
              <a:buNone/>
            </a:pPr>
            <a:r>
              <a:rPr lang="en-GB" b="1" dirty="0"/>
              <a:t>Complicated  	</a:t>
            </a:r>
            <a:r>
              <a:rPr lang="en-GB" dirty="0"/>
              <a:t>Unclear but knowable causality that can be determined by </a:t>
            </a:r>
            <a:br>
              <a:rPr lang="en-GB" dirty="0"/>
            </a:br>
            <a:r>
              <a:rPr lang="en-GB" dirty="0"/>
              <a:t>		analysis or expertise, followed by good practice. </a:t>
            </a:r>
          </a:p>
          <a:p>
            <a:pPr marL="0" indent="0">
              <a:buNone/>
            </a:pPr>
            <a:r>
              <a:rPr lang="en-GB" b="1" dirty="0"/>
              <a:t>Complex</a:t>
            </a:r>
            <a:r>
              <a:rPr lang="en-GB" dirty="0"/>
              <a:t>  	Unclear and unknowable causality requiring safe-to-fail experimentation (emergent practice). </a:t>
            </a:r>
          </a:p>
          <a:p>
            <a:pPr marL="0" indent="0">
              <a:buNone/>
            </a:pPr>
            <a:r>
              <a:rPr lang="en-GB" b="1" dirty="0"/>
              <a:t>Chaotic	</a:t>
            </a:r>
            <a:r>
              <a:rPr lang="en-GB" dirty="0"/>
              <a:t>A more extreme form of complexity that demands immediate action to transition the situation to complex (novel practice). </a:t>
            </a:r>
          </a:p>
          <a:p>
            <a:pPr marL="0" indent="0">
              <a:buNone/>
            </a:pPr>
            <a:r>
              <a:rPr lang="en-GB" b="1" dirty="0"/>
              <a:t>Disorder</a:t>
            </a:r>
            <a:r>
              <a:rPr lang="en-GB" dirty="0"/>
              <a:t> 	The state of not knowing in which of the other domains you are, with a bias to assume that the domain corresponds to 			the context in which you are most experienced. </a:t>
            </a:r>
          </a:p>
        </p:txBody>
      </p:sp>
      <p:pic>
        <p:nvPicPr>
          <p:cNvPr id="5" name="Bildobjekt 4">
            <a:extLst>
              <a:ext uri="{FF2B5EF4-FFF2-40B4-BE49-F238E27FC236}">
                <a16:creationId xmlns:a16="http://schemas.microsoft.com/office/drawing/2014/main" id="{F00F5ABC-ACAE-E247-9CAD-3AF7BA661FC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09800" y="1324949"/>
            <a:ext cx="3169590" cy="2200752"/>
          </a:xfrm>
          <a:prstGeom prst="rect">
            <a:avLst/>
          </a:prstGeom>
        </p:spPr>
      </p:pic>
      <p:sp>
        <p:nvSpPr>
          <p:cNvPr id="6" name="textruta 5">
            <a:extLst>
              <a:ext uri="{FF2B5EF4-FFF2-40B4-BE49-F238E27FC236}">
                <a16:creationId xmlns:a16="http://schemas.microsoft.com/office/drawing/2014/main" id="{BE501A5F-3EB8-8841-9B26-7EFF0F82BFDF}"/>
              </a:ext>
            </a:extLst>
          </p:cNvPr>
          <p:cNvSpPr txBox="1"/>
          <p:nvPr/>
        </p:nvSpPr>
        <p:spPr>
          <a:xfrm>
            <a:off x="5645338" y="3284375"/>
            <a:ext cx="1595217" cy="214175"/>
          </a:xfrm>
          <a:prstGeom prst="rect">
            <a:avLst/>
          </a:prstGeom>
          <a:solidFill>
            <a:schemeClr val="bg1"/>
          </a:solidFill>
        </p:spPr>
        <p:txBody>
          <a:bodyPr wrap="square" rtlCol="0">
            <a:spAutoFit/>
          </a:bodyPr>
          <a:lstStyle/>
          <a:p>
            <a:r>
              <a:rPr lang="en-GB" sz="800" dirty="0">
                <a:latin typeface="Calibri Light" panose="020F0302020204030204" pitchFamily="34" charset="0"/>
                <a:cs typeface="Calibri Light" panose="020F0302020204030204" pitchFamily="34" charset="0"/>
              </a:rPr>
              <a:t>Figure 3.7 The </a:t>
            </a:r>
            <a:r>
              <a:rPr lang="en-GB" sz="800" dirty="0" err="1">
                <a:latin typeface="Calibri Light" panose="020F0302020204030204" pitchFamily="34" charset="0"/>
                <a:cs typeface="Calibri Light" panose="020F0302020204030204" pitchFamily="34" charset="0"/>
              </a:rPr>
              <a:t>Cynefin</a:t>
            </a:r>
            <a:r>
              <a:rPr lang="en-GB" sz="800" dirty="0">
                <a:latin typeface="Calibri Light" panose="020F0302020204030204" pitchFamily="34" charset="0"/>
                <a:cs typeface="Calibri Light" panose="020F0302020204030204" pitchFamily="34" charset="0"/>
              </a:rPr>
              <a:t> framework</a:t>
            </a:r>
            <a:endParaRPr lang="en-GB" sz="800" dirty="0">
              <a:effectLst/>
              <a:latin typeface="Calibri Light" panose="020F0302020204030204" pitchFamily="34" charset="0"/>
              <a:cs typeface="Calibri Light" panose="020F0302020204030204" pitchFamily="34" charset="0"/>
            </a:endParaRPr>
          </a:p>
        </p:txBody>
      </p:sp>
      <p:sp>
        <p:nvSpPr>
          <p:cNvPr id="7" name="textruta 6">
            <a:extLst>
              <a:ext uri="{FF2B5EF4-FFF2-40B4-BE49-F238E27FC236}">
                <a16:creationId xmlns:a16="http://schemas.microsoft.com/office/drawing/2014/main" id="{A621A691-9BC0-2042-AA29-9CD06192239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7948233E-369B-F247-AC2D-4CAF9ED964FC}"/>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4631884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4DB95A-C3BD-244B-B17C-4EE696563CF0}"/>
              </a:ext>
            </a:extLst>
          </p:cNvPr>
          <p:cNvSpPr>
            <a:spLocks noGrp="1"/>
          </p:cNvSpPr>
          <p:nvPr>
            <p:ph type="title"/>
          </p:nvPr>
        </p:nvSpPr>
        <p:spPr/>
        <p:txBody>
          <a:bodyPr/>
          <a:lstStyle/>
          <a:p>
            <a:r>
              <a:rPr lang="en-GB" sz="3200" dirty="0"/>
              <a:t>Working in complex environments</a:t>
            </a:r>
            <a:endParaRPr lang="sv-SE" sz="3200" dirty="0"/>
          </a:p>
        </p:txBody>
      </p:sp>
      <p:sp>
        <p:nvSpPr>
          <p:cNvPr id="3" name="Platshållare för innehåll 2">
            <a:extLst>
              <a:ext uri="{FF2B5EF4-FFF2-40B4-BE49-F238E27FC236}">
                <a16:creationId xmlns:a16="http://schemas.microsoft.com/office/drawing/2014/main" id="{54E656E2-8EEC-F84B-9822-F34066535042}"/>
              </a:ext>
            </a:extLst>
          </p:cNvPr>
          <p:cNvSpPr>
            <a:spLocks noGrp="1"/>
          </p:cNvSpPr>
          <p:nvPr>
            <p:ph idx="1"/>
          </p:nvPr>
        </p:nvSpPr>
        <p:spPr/>
        <p:txBody>
          <a:bodyPr/>
          <a:lstStyle/>
          <a:p>
            <a:pPr marL="0" indent="0">
              <a:buNone/>
            </a:pPr>
            <a:r>
              <a:rPr lang="en-GB" sz="1400" dirty="0"/>
              <a:t>Because a complex failure lacks a single, consistent path from a cause to an effect, multiple factors are likely to be causal, and it is likely that there will not be an exact precedent for them in previously addressed issues. Additionally, the evidence available might support conflicting theories about what is causing the issue. </a:t>
            </a:r>
          </a:p>
          <a:p>
            <a:pPr marL="0" indent="0">
              <a:buNone/>
            </a:pPr>
            <a:endParaRPr lang="en-GB" sz="1400" dirty="0"/>
          </a:p>
          <a:p>
            <a:pPr marL="0" indent="0">
              <a:buNone/>
            </a:pPr>
            <a:r>
              <a:rPr lang="en-GB" sz="1400" b="1" dirty="0"/>
              <a:t>To troubleshoot </a:t>
            </a:r>
            <a:r>
              <a:rPr lang="en-GB" sz="1400" dirty="0"/>
              <a:t>in this circumstance, </a:t>
            </a:r>
            <a:r>
              <a:rPr lang="en-GB" sz="1400" b="1" dirty="0"/>
              <a:t>Cynefin defines a number of steps to take</a:t>
            </a:r>
            <a:r>
              <a:rPr lang="en-GB" sz="1400" dirty="0"/>
              <a:t>: </a:t>
            </a:r>
          </a:p>
          <a:p>
            <a:pPr marL="0" indent="0">
              <a:buNone/>
            </a:pPr>
            <a:endParaRPr lang="en-GB" sz="1000" dirty="0"/>
          </a:p>
          <a:p>
            <a:pPr lvl="0">
              <a:buFont typeface="Arial" panose="020B0604020202020204" pitchFamily="34" charset="0"/>
              <a:buChar char="•"/>
            </a:pPr>
            <a:r>
              <a:rPr lang="en-GB" sz="1400" dirty="0"/>
              <a:t>Identify multiple hypotheses for what might be happening. </a:t>
            </a:r>
          </a:p>
          <a:p>
            <a:pPr lvl="0">
              <a:buFont typeface="Arial" panose="020B0604020202020204" pitchFamily="34" charset="0"/>
              <a:buChar char="•"/>
            </a:pPr>
            <a:r>
              <a:rPr lang="en-GB" sz="1400" dirty="0"/>
              <a:t>In parallel, test each ‘coherent’ (that is, plausible) hypothesis using small, safe-to-fail experiments. </a:t>
            </a:r>
          </a:p>
          <a:p>
            <a:pPr>
              <a:buFont typeface="Arial" panose="020B0604020202020204" pitchFamily="34" charset="0"/>
              <a:buChar char="•"/>
            </a:pPr>
            <a:r>
              <a:rPr lang="en-GB" sz="1400" dirty="0"/>
              <a:t>Observe the impact of the experiments. </a:t>
            </a:r>
          </a:p>
          <a:p>
            <a:pPr>
              <a:buFont typeface="Arial" panose="020B0604020202020204" pitchFamily="34" charset="0"/>
              <a:buChar char="•"/>
            </a:pPr>
            <a:r>
              <a:rPr lang="en-GB" sz="1400" dirty="0"/>
              <a:t>Where positive outcomes are observed, attempt to amplify them. With negative outcomes, attempt to dampen their effect. </a:t>
            </a:r>
          </a:p>
          <a:p>
            <a:pPr marL="0" indent="0">
              <a:buNone/>
            </a:pPr>
            <a:endParaRPr lang="en-GB" sz="1400" dirty="0"/>
          </a:p>
        </p:txBody>
      </p:sp>
      <p:sp>
        <p:nvSpPr>
          <p:cNvPr id="5" name="textruta 4">
            <a:extLst>
              <a:ext uri="{FF2B5EF4-FFF2-40B4-BE49-F238E27FC236}">
                <a16:creationId xmlns:a16="http://schemas.microsoft.com/office/drawing/2014/main" id="{B09F2B69-504B-A247-99A8-EB48CD67124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1E7291E3-F34C-1E41-ABF7-598225B26EE7}"/>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12888492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D3C305-453B-D845-8692-7D2946FFBCC2}"/>
              </a:ext>
            </a:extLst>
          </p:cNvPr>
          <p:cNvSpPr>
            <a:spLocks noGrp="1"/>
          </p:cNvSpPr>
          <p:nvPr>
            <p:ph type="title"/>
          </p:nvPr>
        </p:nvSpPr>
        <p:spPr/>
        <p:txBody>
          <a:bodyPr>
            <a:noAutofit/>
          </a:bodyPr>
          <a:lstStyle/>
          <a:p>
            <a:r>
              <a:rPr lang="en-GB" sz="3000" dirty="0"/>
              <a:t>Working in complex environments – </a:t>
            </a:r>
            <a:br>
              <a:rPr lang="en-GB" sz="3000" dirty="0"/>
            </a:br>
            <a:r>
              <a:rPr lang="en-GB" sz="3000" dirty="0"/>
              <a:t>Key behavioural patterns</a:t>
            </a:r>
          </a:p>
        </p:txBody>
      </p:sp>
      <p:sp>
        <p:nvSpPr>
          <p:cNvPr id="3" name="Platshållare för innehåll 2">
            <a:extLst>
              <a:ext uri="{FF2B5EF4-FFF2-40B4-BE49-F238E27FC236}">
                <a16:creationId xmlns:a16="http://schemas.microsoft.com/office/drawing/2014/main" id="{2C04B352-03C9-7042-BEF7-73A2128B8FBE}"/>
              </a:ext>
            </a:extLst>
          </p:cNvPr>
          <p:cNvSpPr>
            <a:spLocks noGrp="1"/>
          </p:cNvSpPr>
          <p:nvPr>
            <p:ph idx="1"/>
          </p:nvPr>
        </p:nvSpPr>
        <p:spPr>
          <a:xfrm>
            <a:off x="437535" y="1208463"/>
            <a:ext cx="4376796" cy="3394075"/>
          </a:xfrm>
        </p:spPr>
        <p:txBody>
          <a:bodyPr>
            <a:normAutofit lnSpcReduction="10000"/>
          </a:bodyPr>
          <a:lstStyle/>
          <a:p>
            <a:pPr marL="0" indent="0">
              <a:buNone/>
            </a:pPr>
            <a:r>
              <a:rPr lang="en-GB" sz="1400" dirty="0"/>
              <a:t>When working in complex environments, practitioners should aspire to the following behaviour: </a:t>
            </a:r>
          </a:p>
          <a:p>
            <a:pPr marL="0" indent="0">
              <a:buNone/>
            </a:pPr>
            <a:endParaRPr lang="en-GB" sz="900" dirty="0"/>
          </a:p>
          <a:p>
            <a:pPr marL="228600" indent="-171450">
              <a:buFont typeface="Arial" panose="020B0604020202020204" pitchFamily="34" charset="0"/>
              <a:buChar char="•"/>
            </a:pPr>
            <a:r>
              <a:rPr lang="en-GB" sz="1400" dirty="0"/>
              <a:t>Assess the causality, while being aware of natural bias towards the domain of dominant experience. </a:t>
            </a:r>
          </a:p>
          <a:p>
            <a:pPr marL="228600" indent="-171450">
              <a:buFont typeface="Arial" panose="020B0604020202020204" pitchFamily="34" charset="0"/>
              <a:buChar char="•"/>
            </a:pPr>
            <a:r>
              <a:rPr lang="en-GB" sz="1400" dirty="0"/>
              <a:t>Act according to the context.</a:t>
            </a:r>
          </a:p>
          <a:p>
            <a:pPr marL="228600" indent="-171450">
              <a:buFont typeface="Arial" panose="020B0604020202020204" pitchFamily="34" charset="0"/>
              <a:buChar char="•"/>
            </a:pPr>
            <a:r>
              <a:rPr lang="en-GB" sz="1400" dirty="0"/>
              <a:t>Beware of using ‘recipes’ based on cases that are presented as if they can be adopted without adaptation; understand the context and do not confuse correlation with causation, never repeat ‘what you do’ without understanding ‘why you do it’. </a:t>
            </a:r>
          </a:p>
          <a:p>
            <a:pPr marL="228600" indent="-171450">
              <a:buFont typeface="Arial" panose="020B0604020202020204" pitchFamily="34" charset="0"/>
              <a:buChar char="•"/>
            </a:pPr>
            <a:r>
              <a:rPr lang="en-GB" sz="1400" dirty="0"/>
              <a:t>Watch out for defining the future state and closing the gap; do not try to engineer human systems, but evolve them; develop the evolutionary potential of the present and move to the ‘adjacent possible’. </a:t>
            </a:r>
          </a:p>
        </p:txBody>
      </p:sp>
      <p:pic>
        <p:nvPicPr>
          <p:cNvPr id="7" name="Bildobjekt 6">
            <a:extLst>
              <a:ext uri="{FF2B5EF4-FFF2-40B4-BE49-F238E27FC236}">
                <a16:creationId xmlns:a16="http://schemas.microsoft.com/office/drawing/2014/main" id="{F134BBF0-DB1B-B643-B178-60A8268834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66969" y="1340779"/>
            <a:ext cx="3966150" cy="2461942"/>
          </a:xfrm>
          <a:prstGeom prst="rect">
            <a:avLst/>
          </a:prstGeom>
        </p:spPr>
      </p:pic>
      <p:sp>
        <p:nvSpPr>
          <p:cNvPr id="8" name="textruta 7">
            <a:extLst>
              <a:ext uri="{FF2B5EF4-FFF2-40B4-BE49-F238E27FC236}">
                <a16:creationId xmlns:a16="http://schemas.microsoft.com/office/drawing/2014/main" id="{592E936A-AE23-EB40-B317-B8922EECA2B9}"/>
              </a:ext>
            </a:extLst>
          </p:cNvPr>
          <p:cNvSpPr txBox="1"/>
          <p:nvPr/>
        </p:nvSpPr>
        <p:spPr>
          <a:xfrm>
            <a:off x="4814331" y="3739155"/>
            <a:ext cx="3475631" cy="33855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3.8 Heat map of the importance of the key behaviour patterns to working</a:t>
            </a:r>
          </a:p>
          <a:p>
            <a:r>
              <a:rPr lang="en-GB" sz="800" dirty="0">
                <a:latin typeface="Calibri Light" panose="020F0302020204030204" pitchFamily="34" charset="0"/>
                <a:cs typeface="Calibri Light" panose="020F0302020204030204" pitchFamily="34" charset="0"/>
              </a:rPr>
              <a:t>in complex environments ‘</a:t>
            </a:r>
          </a:p>
        </p:txBody>
      </p:sp>
      <p:sp>
        <p:nvSpPr>
          <p:cNvPr id="9" name="textruta 8">
            <a:extLst>
              <a:ext uri="{FF2B5EF4-FFF2-40B4-BE49-F238E27FC236}">
                <a16:creationId xmlns:a16="http://schemas.microsoft.com/office/drawing/2014/main" id="{3D1BC19D-D6B9-FC44-A1A8-7CAEA53539C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0" name="textruta 9">
            <a:extLst>
              <a:ext uri="{FF2B5EF4-FFF2-40B4-BE49-F238E27FC236}">
                <a16:creationId xmlns:a16="http://schemas.microsoft.com/office/drawing/2014/main" id="{4D38640B-2A0A-0542-9A35-764A573CBA36}"/>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28686329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EE51EC-9C47-D648-8DAA-44FAD4B8F0E2}"/>
              </a:ext>
            </a:extLst>
          </p:cNvPr>
          <p:cNvSpPr>
            <a:spLocks noGrp="1"/>
          </p:cNvSpPr>
          <p:nvPr>
            <p:ph type="title"/>
          </p:nvPr>
        </p:nvSpPr>
        <p:spPr/>
        <p:txBody>
          <a:bodyPr/>
          <a:lstStyle/>
          <a:p>
            <a:r>
              <a:rPr lang="en-GB" sz="3200" dirty="0"/>
              <a:t>Lean culture</a:t>
            </a:r>
          </a:p>
        </p:txBody>
      </p:sp>
      <p:sp>
        <p:nvSpPr>
          <p:cNvPr id="3" name="Platshållare för innehåll 2">
            <a:extLst>
              <a:ext uri="{FF2B5EF4-FFF2-40B4-BE49-F238E27FC236}">
                <a16:creationId xmlns:a16="http://schemas.microsoft.com/office/drawing/2014/main" id="{B988FDC4-C2FF-5842-8B91-93090641C6F1}"/>
              </a:ext>
            </a:extLst>
          </p:cNvPr>
          <p:cNvSpPr>
            <a:spLocks noGrp="1"/>
          </p:cNvSpPr>
          <p:nvPr>
            <p:ph idx="1"/>
          </p:nvPr>
        </p:nvSpPr>
        <p:spPr>
          <a:xfrm>
            <a:off x="457199" y="1208463"/>
            <a:ext cx="8229600" cy="1884361"/>
          </a:xfrm>
        </p:spPr>
        <p:txBody>
          <a:bodyPr/>
          <a:lstStyle/>
          <a:p>
            <a:pPr marL="0" indent="0">
              <a:buNone/>
            </a:pPr>
            <a:r>
              <a:rPr lang="en-GB" sz="1400" dirty="0"/>
              <a:t>Lean is a balance between striving for standardization and predictability to avoid errors, and at the same time fostering a culture of calculated risk-taking, curiosity, and inquiry, based on a foundation of trust and respect. </a:t>
            </a:r>
          </a:p>
          <a:p>
            <a:pPr marL="0" indent="0">
              <a:buNone/>
            </a:pPr>
            <a:endParaRPr lang="en-GB" sz="1050" dirty="0"/>
          </a:p>
          <a:p>
            <a:pPr marL="0" indent="0">
              <a:buNone/>
            </a:pPr>
            <a:r>
              <a:rPr lang="en-GB" sz="1400" dirty="0"/>
              <a:t>To be effective, resilient, and adaptable, an HVIT environment must be built on a bedrock of Lean culture. </a:t>
            </a:r>
          </a:p>
          <a:p>
            <a:pPr marL="0" indent="0">
              <a:buNone/>
            </a:pPr>
            <a:endParaRPr lang="en-GB" dirty="0"/>
          </a:p>
          <a:p>
            <a:pPr marL="0" indent="0">
              <a:buNone/>
            </a:pPr>
            <a:r>
              <a:rPr lang="en-GB" sz="1400" dirty="0"/>
              <a:t>Leaders play a key role in setting the social norms and expectations of teams and their interaction with other teams. Lean culture boils down to the social patterns that motivate people and inspire a strong level of engagement. Lean leaders articulate this goal, and support people in solving problems as they seek to attain it. </a:t>
            </a:r>
          </a:p>
          <a:p>
            <a:pPr marL="0" indent="0">
              <a:buNone/>
            </a:pPr>
            <a:endParaRPr lang="sv-SE" sz="1400" dirty="0"/>
          </a:p>
        </p:txBody>
      </p:sp>
      <p:sp>
        <p:nvSpPr>
          <p:cNvPr id="6" name="Rektangel med rundade hörn 5">
            <a:extLst>
              <a:ext uri="{FF2B5EF4-FFF2-40B4-BE49-F238E27FC236}">
                <a16:creationId xmlns:a16="http://schemas.microsoft.com/office/drawing/2014/main" id="{2B4073D7-4DC7-354D-A9B4-688BA5712D6D}"/>
              </a:ext>
            </a:extLst>
          </p:cNvPr>
          <p:cNvSpPr/>
          <p:nvPr/>
        </p:nvSpPr>
        <p:spPr>
          <a:xfrm>
            <a:off x="493712" y="3260697"/>
            <a:ext cx="8156575" cy="778055"/>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Lean culture</a:t>
            </a:r>
            <a:r>
              <a:rPr lang="en-GB" sz="1400" dirty="0">
                <a:solidFill>
                  <a:schemeClr val="tx1"/>
                </a:solidFill>
                <a:latin typeface="Calibri Light" panose="020F0302020204030204" pitchFamily="34" charset="0"/>
                <a:cs typeface="Calibri Light" panose="020F0302020204030204" pitchFamily="34" charset="0"/>
              </a:rPr>
              <a:t>	 	A work environment where trust, respect, curiosity, enquiry, playfulness, and 						intensity all co-exist to support learning and discovery.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7" name="textruta 6">
            <a:extLst>
              <a:ext uri="{FF2B5EF4-FFF2-40B4-BE49-F238E27FC236}">
                <a16:creationId xmlns:a16="http://schemas.microsoft.com/office/drawing/2014/main" id="{21C42189-D43F-1841-B5E9-1CF5FBF0914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1FE58EDB-278D-DB47-9AAB-FB6420850A48}"/>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12403867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EE51EC-9C47-D648-8DAA-44FAD4B8F0E2}"/>
              </a:ext>
            </a:extLst>
          </p:cNvPr>
          <p:cNvSpPr>
            <a:spLocks noGrp="1"/>
          </p:cNvSpPr>
          <p:nvPr>
            <p:ph type="title"/>
          </p:nvPr>
        </p:nvSpPr>
        <p:spPr/>
        <p:txBody>
          <a:bodyPr>
            <a:normAutofit/>
          </a:bodyPr>
          <a:lstStyle/>
          <a:p>
            <a:r>
              <a:rPr lang="en-GB" sz="3200" dirty="0"/>
              <a:t>The elements of a Lean culture</a:t>
            </a:r>
          </a:p>
        </p:txBody>
      </p:sp>
      <p:graphicFrame>
        <p:nvGraphicFramePr>
          <p:cNvPr id="8" name="Platshållare för innehåll 7">
            <a:extLst>
              <a:ext uri="{FF2B5EF4-FFF2-40B4-BE49-F238E27FC236}">
                <a16:creationId xmlns:a16="http://schemas.microsoft.com/office/drawing/2014/main" id="{87F891E9-4D29-7C42-9F26-81C16A1BA0FD}"/>
              </a:ext>
            </a:extLst>
          </p:cNvPr>
          <p:cNvGraphicFramePr>
            <a:graphicFrameLocks/>
          </p:cNvGraphicFramePr>
          <p:nvPr>
            <p:extLst>
              <p:ext uri="{D42A27DB-BD31-4B8C-83A1-F6EECF244321}">
                <p14:modId xmlns:p14="http://schemas.microsoft.com/office/powerpoint/2010/main" val="3591336314"/>
              </p:ext>
            </p:extLst>
          </p:nvPr>
        </p:nvGraphicFramePr>
        <p:xfrm>
          <a:off x="463778" y="1247843"/>
          <a:ext cx="8229600" cy="2390344"/>
        </p:xfrm>
        <a:graphic>
          <a:graphicData uri="http://schemas.openxmlformats.org/drawingml/2006/table">
            <a:tbl>
              <a:tblPr/>
              <a:tblGrid>
                <a:gridCol w="1219248">
                  <a:extLst>
                    <a:ext uri="{9D8B030D-6E8A-4147-A177-3AD203B41FA5}">
                      <a16:colId xmlns:a16="http://schemas.microsoft.com/office/drawing/2014/main" val="698271865"/>
                    </a:ext>
                  </a:extLst>
                </a:gridCol>
                <a:gridCol w="7010352">
                  <a:extLst>
                    <a:ext uri="{9D8B030D-6E8A-4147-A177-3AD203B41FA5}">
                      <a16:colId xmlns:a16="http://schemas.microsoft.com/office/drawing/2014/main" val="352904035"/>
                    </a:ext>
                  </a:extLst>
                </a:gridCol>
              </a:tblGrid>
              <a:tr h="303571">
                <a:tc>
                  <a:txBody>
                    <a:bodyPr/>
                    <a:lstStyle/>
                    <a:p>
                      <a:pPr algn="l"/>
                      <a:r>
                        <a:rPr lang="en-GB" sz="1200" b="1" i="0" noProof="0" dirty="0">
                          <a:effectLst/>
                          <a:latin typeface="Calibri Light" panose="020F0302020204030204" pitchFamily="34" charset="0"/>
                          <a:cs typeface="Calibri Light" panose="020F0302020204030204" pitchFamily="34" charset="0"/>
                        </a:rPr>
                        <a:t>Trust</a:t>
                      </a:r>
                    </a:p>
                  </a:txBody>
                  <a:tcPr marL="52758" marR="52758" marT="26379" marB="26379">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noProof="0" dirty="0">
                          <a:effectLst/>
                          <a:latin typeface="Calibri Light" panose="020F0302020204030204" pitchFamily="34" charset="0"/>
                          <a:cs typeface="Calibri Light" panose="020F0302020204030204" pitchFamily="34" charset="0"/>
                        </a:rPr>
                        <a:t>The assured reliance on the character ability </a:t>
                      </a:r>
                      <a:r>
                        <a:rPr lang="en-GB" sz="1200" b="0" i="0" kern="1200" dirty="0">
                          <a:effectLst/>
                          <a:latin typeface="Calibri Light" panose="020F0302020204030204" pitchFamily="34" charset="0"/>
                          <a:cs typeface="Calibri Light" panose="020F0302020204030204" pitchFamily="34" charset="0"/>
                        </a:rPr>
                        <a:t>strength, or truth of someone or something, including a team, a work process, and, most importantly, process. </a:t>
                      </a:r>
                      <a:endParaRPr lang="en-GB" sz="1200" b="0" i="0" dirty="0">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0494790"/>
                  </a:ext>
                </a:extLst>
              </a:tr>
              <a:tr h="303571">
                <a:tc>
                  <a:txBody>
                    <a:bodyPr/>
                    <a:lstStyle/>
                    <a:p>
                      <a:pPr algn="l"/>
                      <a:r>
                        <a:rPr lang="en-GB" sz="1200" b="1" i="0" noProof="0" dirty="0">
                          <a:effectLst/>
                          <a:latin typeface="Calibri Light" panose="020F0302020204030204" pitchFamily="34" charset="0"/>
                          <a:cs typeface="Calibri Light" panose="020F0302020204030204" pitchFamily="34" charset="0"/>
                        </a:rPr>
                        <a:t>Respect </a:t>
                      </a:r>
                    </a:p>
                  </a:txBody>
                  <a:tcPr marL="52758" marR="52758" marT="26379" marB="26379">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effectLst/>
                          <a:latin typeface="Calibri Light" panose="020F0302020204030204" pitchFamily="34" charset="0"/>
                          <a:cs typeface="Calibri Light" panose="020F0302020204030204" pitchFamily="34" charset="0"/>
                        </a:rPr>
                        <a:t>The act of giving particular attention, consideration, special regard, and esteem to another. </a:t>
                      </a:r>
                      <a:endParaRPr lang="en-GB" sz="1200" b="0" i="0" dirty="0">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434720">
                <a:tc>
                  <a:txBody>
                    <a:bodyPr/>
                    <a:lstStyle/>
                    <a:p>
                      <a:pPr algn="l"/>
                      <a:r>
                        <a:rPr lang="en-GB" sz="1200" b="1" i="0" noProof="0" dirty="0">
                          <a:effectLst/>
                          <a:latin typeface="Calibri Light" panose="020F0302020204030204" pitchFamily="34" charset="0"/>
                          <a:cs typeface="Calibri Light" panose="020F0302020204030204" pitchFamily="34" charset="0"/>
                        </a:rPr>
                        <a:t>Curiosity</a:t>
                      </a:r>
                    </a:p>
                  </a:txBody>
                  <a:tcPr marL="52758" marR="52758" marT="26379" marB="26379">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effectLst/>
                          <a:latin typeface="Calibri Light" panose="020F0302020204030204" pitchFamily="34" charset="0"/>
                          <a:cs typeface="Calibri Light" panose="020F0302020204030204" pitchFamily="34" charset="0"/>
                        </a:rPr>
                        <a:t>A relentless desire to know how and why things work, what makes things work better, and what ‘better’ looks like after things have been made better. </a:t>
                      </a:r>
                      <a:endParaRPr lang="en-GB" sz="1200" b="0" i="0" dirty="0">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434720">
                <a:tc>
                  <a:txBody>
                    <a:bodyPr/>
                    <a:lstStyle/>
                    <a:p>
                      <a:pPr algn="l"/>
                      <a:r>
                        <a:rPr lang="en-GB" sz="1200" b="1" i="0" noProof="0" dirty="0">
                          <a:effectLst/>
                          <a:latin typeface="Calibri Light" panose="020F0302020204030204" pitchFamily="34" charset="0"/>
                          <a:cs typeface="Calibri Light" panose="020F0302020204030204" pitchFamily="34" charset="0"/>
                        </a:rPr>
                        <a:t>Inquiry</a:t>
                      </a:r>
                    </a:p>
                  </a:txBody>
                  <a:tcPr marL="52758" marR="52758" marT="26379" marB="26379">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effectLst/>
                          <a:latin typeface="Calibri Light" panose="020F0302020204030204" pitchFamily="34" charset="0"/>
                          <a:cs typeface="Calibri Light" panose="020F0302020204030204" pitchFamily="34" charset="0"/>
                        </a:rPr>
                        <a:t>A systematic search for the facts about the nature of things: their origins, their causes, their interdependencies, their lifecycles, and their nature. </a:t>
                      </a:r>
                      <a:endParaRPr lang="en-GB" sz="1200" b="0" i="0" dirty="0">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464982">
                <a:tc>
                  <a:txBody>
                    <a:bodyPr/>
                    <a:lstStyle/>
                    <a:p>
                      <a:pPr algn="l"/>
                      <a:r>
                        <a:rPr lang="en-GB" sz="1200" b="1" i="0" noProof="0" dirty="0">
                          <a:effectLst/>
                          <a:latin typeface="Calibri Light" panose="020F0302020204030204" pitchFamily="34" charset="0"/>
                          <a:cs typeface="Calibri Light" panose="020F0302020204030204" pitchFamily="34" charset="0"/>
                        </a:rPr>
                        <a:t>Playfulness </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effectLst/>
                          <a:latin typeface="Calibri Light" panose="020F0302020204030204" pitchFamily="34" charset="0"/>
                          <a:cs typeface="Calibri Light" panose="020F0302020204030204" pitchFamily="34" charset="0"/>
                        </a:rPr>
                        <a:t>A fresh, fun way of viewing ideas and their relationship to other ideas while simultaneously maintaining serious focus. </a:t>
                      </a:r>
                      <a:endParaRPr lang="en-GB" sz="1200" b="0" i="0" dirty="0">
                        <a:latin typeface="Calibri Light" panose="020F0302020204030204" pitchFamily="34" charset="0"/>
                        <a:cs typeface="Calibri Light" panose="020F0302020204030204" pitchFamily="34" charset="0"/>
                      </a:endParaRPr>
                    </a:p>
                  </a:txBody>
                  <a:tcPr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102128"/>
                  </a:ext>
                </a:extLst>
              </a:tr>
              <a:tr h="333833">
                <a:tc>
                  <a:txBody>
                    <a:bodyPr/>
                    <a:lstStyle/>
                    <a:p>
                      <a:pPr algn="l"/>
                      <a:r>
                        <a:rPr lang="en-GB" sz="1200" b="1" i="0" noProof="0" dirty="0">
                          <a:effectLst/>
                          <a:latin typeface="Calibri Light" panose="020F0302020204030204" pitchFamily="34" charset="0"/>
                          <a:cs typeface="Calibri Light" panose="020F0302020204030204" pitchFamily="34" charset="0"/>
                        </a:rPr>
                        <a:t>Intensity</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effectLst/>
                          <a:latin typeface="Calibri Light" panose="020F0302020204030204" pitchFamily="34" charset="0"/>
                          <a:cs typeface="Calibri Light" panose="020F0302020204030204" pitchFamily="34" charset="0"/>
                        </a:rPr>
                        <a:t>A deep focus on the topic at hand, and the persistence not to become distracted or lose the path</a:t>
                      </a:r>
                      <a:endParaRPr lang="en-GB" sz="1200" b="0" i="0" noProof="0" dirty="0">
                        <a:solidFill>
                          <a:schemeClr val="tx1"/>
                        </a:solidFill>
                        <a:effectLst/>
                        <a:latin typeface="Calibri Light" panose="020F0302020204030204" pitchFamily="34" charset="0"/>
                        <a:cs typeface="Calibri Light" panose="020F0302020204030204" pitchFamily="34" charset="0"/>
                      </a:endParaRPr>
                    </a:p>
                  </a:txBody>
                  <a:tcPr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7933413"/>
                  </a:ext>
                </a:extLst>
              </a:tr>
            </a:tbl>
          </a:graphicData>
        </a:graphic>
      </p:graphicFrame>
      <p:sp>
        <p:nvSpPr>
          <p:cNvPr id="5" name="textruta 4">
            <a:extLst>
              <a:ext uri="{FF2B5EF4-FFF2-40B4-BE49-F238E27FC236}">
                <a16:creationId xmlns:a16="http://schemas.microsoft.com/office/drawing/2014/main" id="{063CDE49-2FE0-264B-9644-80540A31324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FF73CB63-DDE5-5B4E-8C45-A1D2343FE252}"/>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
        <p:nvSpPr>
          <p:cNvPr id="3" name="Rektangel 2">
            <a:extLst>
              <a:ext uri="{FF2B5EF4-FFF2-40B4-BE49-F238E27FC236}">
                <a16:creationId xmlns:a16="http://schemas.microsoft.com/office/drawing/2014/main" id="{A92D36B4-CCC5-0D48-ACF7-49DD295EEAEB}"/>
              </a:ext>
            </a:extLst>
          </p:cNvPr>
          <p:cNvSpPr/>
          <p:nvPr/>
        </p:nvSpPr>
        <p:spPr>
          <a:xfrm>
            <a:off x="397518" y="3765818"/>
            <a:ext cx="8295860" cy="738664"/>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Lean has produced many tools and methods. These tools have been refined over decades, but are rarely applied effectively at the level of achieving breakthrough results. This is typically due to a </a:t>
            </a:r>
            <a:r>
              <a:rPr lang="en-GB" sz="1400" b="1" dirty="0">
                <a:latin typeface="Calibri Light" panose="020F0302020204030204" pitchFamily="34" charset="0"/>
                <a:cs typeface="Calibri Light" panose="020F0302020204030204" pitchFamily="34" charset="0"/>
              </a:rPr>
              <a:t>lack of the focused awareness and attention </a:t>
            </a:r>
            <a:r>
              <a:rPr lang="en-GB" sz="1400" dirty="0">
                <a:latin typeface="Calibri Light" panose="020F0302020204030204" pitchFamily="34" charset="0"/>
                <a:cs typeface="Calibri Light" panose="020F0302020204030204" pitchFamily="34" charset="0"/>
              </a:rPr>
              <a:t>required to experience the thinking/learning/discovery process inherent in all Lean practice. </a:t>
            </a:r>
          </a:p>
        </p:txBody>
      </p:sp>
    </p:spTree>
    <p:extLst>
      <p:ext uri="{BB962C8B-B14F-4D97-AF65-F5344CB8AC3E}">
        <p14:creationId xmlns:p14="http://schemas.microsoft.com/office/powerpoint/2010/main" val="34713266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EE51EC-9C47-D648-8DAA-44FAD4B8F0E2}"/>
              </a:ext>
            </a:extLst>
          </p:cNvPr>
          <p:cNvSpPr>
            <a:spLocks noGrp="1"/>
          </p:cNvSpPr>
          <p:nvPr>
            <p:ph type="title"/>
          </p:nvPr>
        </p:nvSpPr>
        <p:spPr/>
        <p:txBody>
          <a:bodyPr>
            <a:normAutofit/>
          </a:bodyPr>
          <a:lstStyle/>
          <a:p>
            <a:r>
              <a:rPr lang="en-GB" sz="3200" dirty="0"/>
              <a:t>Lean culture and senior leadership</a:t>
            </a:r>
          </a:p>
        </p:txBody>
      </p:sp>
      <p:sp>
        <p:nvSpPr>
          <p:cNvPr id="3" name="Platshållare för innehåll 2">
            <a:extLst>
              <a:ext uri="{FF2B5EF4-FFF2-40B4-BE49-F238E27FC236}">
                <a16:creationId xmlns:a16="http://schemas.microsoft.com/office/drawing/2014/main" id="{B988FDC4-C2FF-5842-8B91-93090641C6F1}"/>
              </a:ext>
            </a:extLst>
          </p:cNvPr>
          <p:cNvSpPr>
            <a:spLocks noGrp="1"/>
          </p:cNvSpPr>
          <p:nvPr>
            <p:ph idx="1"/>
          </p:nvPr>
        </p:nvSpPr>
        <p:spPr>
          <a:xfrm>
            <a:off x="457199" y="1208463"/>
            <a:ext cx="8229600" cy="3484561"/>
          </a:xfrm>
        </p:spPr>
        <p:txBody>
          <a:bodyPr>
            <a:normAutofit/>
          </a:bodyPr>
          <a:lstStyle/>
          <a:p>
            <a:pPr marL="0" indent="0">
              <a:buNone/>
            </a:pPr>
            <a:r>
              <a:rPr lang="en-GB" sz="1400" b="1" i="1" dirty="0"/>
              <a:t>What needs to be in place to create, nurture, and sustain a Lean culture? </a:t>
            </a:r>
          </a:p>
          <a:p>
            <a:pPr marL="0" indent="0">
              <a:buNone/>
            </a:pPr>
            <a:endParaRPr lang="en-GB" sz="1000" dirty="0"/>
          </a:p>
          <a:p>
            <a:pPr marL="0" indent="0">
              <a:buNone/>
            </a:pPr>
            <a:r>
              <a:rPr lang="en-GB" sz="1400" b="1" dirty="0"/>
              <a:t>Leaders</a:t>
            </a:r>
            <a:r>
              <a:rPr lang="en-GB" sz="1400" dirty="0"/>
              <a:t> must know what to do to foster a mindful Lean culture and why they are doing it. The key skill that leaders need to develop is present-moment awareness. This approach focuses on creating an environment where frontline workers who are given the safety, support, time, and space to try new things will learn from what works and from what doesn’t work. </a:t>
            </a:r>
          </a:p>
          <a:p>
            <a:pPr marL="0" indent="0">
              <a:buNone/>
            </a:pPr>
            <a:endParaRPr lang="en-GB" sz="1000" dirty="0"/>
          </a:p>
          <a:p>
            <a:pPr marL="0" indent="0">
              <a:buNone/>
            </a:pPr>
            <a:r>
              <a:rPr lang="en-GB" sz="1400" b="1" dirty="0"/>
              <a:t>Employees</a:t>
            </a:r>
            <a:r>
              <a:rPr lang="en-GB" sz="1400" dirty="0"/>
              <a:t> have to believe they are safe when bringing up problems, offering ideas, asking for help, or simply saying they are unclear on their work. The behaviours of traditional managers do not communicate any of these beliefs, create psychological safety, or help create the kind of environment that invites or supports employee engagement or initiative. </a:t>
            </a:r>
          </a:p>
          <a:p>
            <a:pPr marL="0" indent="0">
              <a:buNone/>
            </a:pPr>
            <a:endParaRPr lang="en-GB" sz="1000" dirty="0"/>
          </a:p>
          <a:p>
            <a:pPr marL="0" indent="0">
              <a:buNone/>
            </a:pPr>
            <a:r>
              <a:rPr lang="en-GB" sz="1400" dirty="0"/>
              <a:t>Perhaps the most important thing leaders and managers do is </a:t>
            </a:r>
            <a:r>
              <a:rPr lang="en-GB" sz="1400" b="1" dirty="0"/>
              <a:t>shape culture and align focus</a:t>
            </a:r>
            <a:r>
              <a:rPr lang="en-GB" sz="1400" dirty="0"/>
              <a:t>. To make this happen, they </a:t>
            </a:r>
            <a:r>
              <a:rPr lang="en-GB" sz="1400" b="1" dirty="0"/>
              <a:t>need to know what culture they are trying to build, and clearly articulate it within the context of the goals of their organization</a:t>
            </a:r>
            <a:r>
              <a:rPr lang="en-GB" sz="1400" dirty="0"/>
              <a:t>. </a:t>
            </a:r>
            <a:endParaRPr lang="sv-SE" sz="1400" dirty="0"/>
          </a:p>
        </p:txBody>
      </p:sp>
      <p:sp>
        <p:nvSpPr>
          <p:cNvPr id="5" name="textruta 4">
            <a:extLst>
              <a:ext uri="{FF2B5EF4-FFF2-40B4-BE49-F238E27FC236}">
                <a16:creationId xmlns:a16="http://schemas.microsoft.com/office/drawing/2014/main" id="{CCA08AE9-59F1-9D40-B69A-8C97C23D8CB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E2E03A9E-2FFC-FB45-AFCA-7E1A0E654671}"/>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28604899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EE51EC-9C47-D648-8DAA-44FAD4B8F0E2}"/>
              </a:ext>
            </a:extLst>
          </p:cNvPr>
          <p:cNvSpPr>
            <a:spLocks noGrp="1"/>
          </p:cNvSpPr>
          <p:nvPr>
            <p:ph type="title"/>
          </p:nvPr>
        </p:nvSpPr>
        <p:spPr/>
        <p:txBody>
          <a:bodyPr>
            <a:normAutofit/>
          </a:bodyPr>
          <a:lstStyle/>
          <a:p>
            <a:r>
              <a:rPr lang="en-GB" sz="3200" dirty="0"/>
              <a:t>Lean culture and senior leadership</a:t>
            </a:r>
          </a:p>
        </p:txBody>
      </p:sp>
      <p:sp>
        <p:nvSpPr>
          <p:cNvPr id="3" name="Platshållare för innehåll 2">
            <a:extLst>
              <a:ext uri="{FF2B5EF4-FFF2-40B4-BE49-F238E27FC236}">
                <a16:creationId xmlns:a16="http://schemas.microsoft.com/office/drawing/2014/main" id="{B988FDC4-C2FF-5842-8B91-93090641C6F1}"/>
              </a:ext>
            </a:extLst>
          </p:cNvPr>
          <p:cNvSpPr>
            <a:spLocks noGrp="1"/>
          </p:cNvSpPr>
          <p:nvPr>
            <p:ph idx="1"/>
          </p:nvPr>
        </p:nvSpPr>
        <p:spPr>
          <a:xfrm>
            <a:off x="457199" y="1208463"/>
            <a:ext cx="8229600" cy="3484561"/>
          </a:xfrm>
        </p:spPr>
        <p:txBody>
          <a:bodyPr>
            <a:normAutofit fontScale="92500" lnSpcReduction="10000"/>
          </a:bodyPr>
          <a:lstStyle/>
          <a:p>
            <a:pPr marL="0" indent="0">
              <a:buNone/>
            </a:pPr>
            <a:r>
              <a:rPr lang="en-GB" sz="1400" dirty="0"/>
              <a:t>Senior leadership must model, coach, and reinforce the way of thinking, acting, and supporting people. For this to happen, they must be aware of some </a:t>
            </a:r>
            <a:r>
              <a:rPr lang="en-GB" sz="1400" b="1" dirty="0"/>
              <a:t>new behaviours</a:t>
            </a:r>
            <a:r>
              <a:rPr lang="en-GB" sz="1400" dirty="0"/>
              <a:t>: </a:t>
            </a:r>
          </a:p>
          <a:p>
            <a:pPr marL="0" indent="0">
              <a:buNone/>
            </a:pPr>
            <a:endParaRPr lang="en-GB" sz="900" dirty="0"/>
          </a:p>
          <a:p>
            <a:pPr>
              <a:buFont typeface="Arial" panose="020B0604020202020204" pitchFamily="34" charset="0"/>
              <a:buChar char="•"/>
            </a:pPr>
            <a:r>
              <a:rPr lang="en-GB" sz="1400" b="1" dirty="0"/>
              <a:t>Asking questions they do not think they already know the answer to </a:t>
            </a:r>
          </a:p>
          <a:p>
            <a:pPr>
              <a:buFont typeface="Arial" panose="020B0604020202020204" pitchFamily="34" charset="0"/>
              <a:buChar char="•"/>
            </a:pPr>
            <a:r>
              <a:rPr lang="en-GB" sz="1400" b="1" dirty="0"/>
              <a:t>Listening to the person, not just the problem </a:t>
            </a:r>
          </a:p>
          <a:p>
            <a:pPr>
              <a:buFont typeface="Arial" panose="020B0604020202020204" pitchFamily="34" charset="0"/>
              <a:buChar char="•"/>
            </a:pPr>
            <a:r>
              <a:rPr lang="en-GB" sz="1400" b="1" dirty="0"/>
              <a:t>Acknowledging that they heard, and what they heard </a:t>
            </a:r>
          </a:p>
          <a:p>
            <a:pPr>
              <a:buFont typeface="Arial" panose="020B0604020202020204" pitchFamily="34" charset="0"/>
              <a:buChar char="•"/>
            </a:pPr>
            <a:r>
              <a:rPr lang="en-GB" sz="1400" b="1" dirty="0"/>
              <a:t>Asking questions focused on things they wonder about, not about what they are thinking </a:t>
            </a:r>
          </a:p>
          <a:p>
            <a:pPr>
              <a:buFont typeface="Arial" panose="020B0604020202020204" pitchFamily="34" charset="0"/>
              <a:buChar char="•"/>
            </a:pPr>
            <a:r>
              <a:rPr lang="en-GB" sz="1400" b="1" dirty="0"/>
              <a:t>Asking what help is needed. </a:t>
            </a:r>
          </a:p>
          <a:p>
            <a:pPr>
              <a:buFont typeface="Arial" panose="020B0604020202020204" pitchFamily="34" charset="0"/>
              <a:buChar char="•"/>
            </a:pPr>
            <a:endParaRPr lang="en-GB" sz="900" dirty="0"/>
          </a:p>
          <a:p>
            <a:pPr marL="0" indent="0">
              <a:buNone/>
            </a:pPr>
            <a:r>
              <a:rPr lang="en-GB" sz="1400" dirty="0"/>
              <a:t>These behaviours can be espoused in conducting </a:t>
            </a:r>
            <a:r>
              <a:rPr lang="en-GB" sz="1400" b="1" dirty="0"/>
              <a:t>Gemba walks</a:t>
            </a:r>
            <a:r>
              <a:rPr lang="en-GB" sz="1400" dirty="0"/>
              <a:t>. Gemba walks are a major part of Lean management philosophy. Managers observe the actual work process, understand the work, ask questions, and learn. This leads to a better understanding of the whole value stream and its problems, rather than basing understanding on second-hand reporting and an idealized abstraction of the workplace. </a:t>
            </a:r>
          </a:p>
          <a:p>
            <a:pPr marL="0" indent="0">
              <a:buNone/>
            </a:pPr>
            <a:endParaRPr lang="en-GB" sz="900" dirty="0"/>
          </a:p>
          <a:p>
            <a:pPr marL="0" indent="0">
              <a:buNone/>
            </a:pPr>
            <a:r>
              <a:rPr lang="en-GB" sz="1400" dirty="0"/>
              <a:t>These behaviours require a high degree of self-awareness and emotional intelligence. Mindfulness is the key skill that positions someone to develop the communication, coaching, and leadership skills needed to support and incentivize others. Thinking without awareness is known as </a:t>
            </a:r>
            <a:r>
              <a:rPr lang="en-GB" sz="1400" b="1" i="1" dirty="0"/>
              <a:t>muda </a:t>
            </a:r>
            <a:r>
              <a:rPr lang="en-GB" sz="1400" b="1" dirty="0"/>
              <a:t>(waste, non- value-added activity</a:t>
            </a:r>
            <a:r>
              <a:rPr lang="en-GB" sz="1400" dirty="0"/>
              <a:t>). This is why mindful presence or deep flow is so essential to a Lean culture.</a:t>
            </a:r>
            <a:endParaRPr lang="sv-SE" sz="1400" dirty="0"/>
          </a:p>
          <a:p>
            <a:pPr>
              <a:buFont typeface="Arial" panose="020B0604020202020204" pitchFamily="34" charset="0"/>
              <a:buChar char="•"/>
            </a:pPr>
            <a:endParaRPr lang="en-GB" sz="1400" dirty="0"/>
          </a:p>
          <a:p>
            <a:pPr marL="0" indent="0">
              <a:buNone/>
            </a:pPr>
            <a:endParaRPr lang="en-GB" sz="1400" dirty="0"/>
          </a:p>
          <a:p>
            <a:pPr marL="0" indent="0">
              <a:buNone/>
            </a:pPr>
            <a:endParaRPr lang="sv-SE" sz="1400" dirty="0"/>
          </a:p>
        </p:txBody>
      </p:sp>
      <p:sp>
        <p:nvSpPr>
          <p:cNvPr id="5" name="textruta 4">
            <a:extLst>
              <a:ext uri="{FF2B5EF4-FFF2-40B4-BE49-F238E27FC236}">
                <a16:creationId xmlns:a16="http://schemas.microsoft.com/office/drawing/2014/main" id="{CCA08AE9-59F1-9D40-B69A-8C97C23D8CB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E2E03A9E-2FFC-FB45-AFCA-7E1A0E654671}"/>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544015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D00A25-7171-BE42-AA7A-40E1186740CB}"/>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The 34 ITIL management practices</a:t>
            </a:r>
          </a:p>
        </p:txBody>
      </p:sp>
      <p:graphicFrame>
        <p:nvGraphicFramePr>
          <p:cNvPr id="5" name="Platshållare för innehåll 4">
            <a:extLst>
              <a:ext uri="{FF2B5EF4-FFF2-40B4-BE49-F238E27FC236}">
                <a16:creationId xmlns:a16="http://schemas.microsoft.com/office/drawing/2014/main" id="{99DA29CB-6AA5-834E-9D08-2FD165762390}"/>
              </a:ext>
            </a:extLst>
          </p:cNvPr>
          <p:cNvGraphicFramePr>
            <a:graphicFrameLocks noGrp="1"/>
          </p:cNvGraphicFramePr>
          <p:nvPr>
            <p:ph idx="1"/>
          </p:nvPr>
        </p:nvGraphicFramePr>
        <p:xfrm>
          <a:off x="324680" y="1152406"/>
          <a:ext cx="8520543" cy="283464"/>
        </p:xfrm>
        <a:graphic>
          <a:graphicData uri="http://schemas.openxmlformats.org/drawingml/2006/table">
            <a:tbl>
              <a:tblPr/>
              <a:tblGrid>
                <a:gridCol w="2840181">
                  <a:extLst>
                    <a:ext uri="{9D8B030D-6E8A-4147-A177-3AD203B41FA5}">
                      <a16:colId xmlns:a16="http://schemas.microsoft.com/office/drawing/2014/main" val="1582313689"/>
                    </a:ext>
                  </a:extLst>
                </a:gridCol>
                <a:gridCol w="2840181">
                  <a:extLst>
                    <a:ext uri="{9D8B030D-6E8A-4147-A177-3AD203B41FA5}">
                      <a16:colId xmlns:a16="http://schemas.microsoft.com/office/drawing/2014/main" val="1759983237"/>
                    </a:ext>
                  </a:extLst>
                </a:gridCol>
                <a:gridCol w="2840181">
                  <a:extLst>
                    <a:ext uri="{9D8B030D-6E8A-4147-A177-3AD203B41FA5}">
                      <a16:colId xmlns:a16="http://schemas.microsoft.com/office/drawing/2014/main" val="2262604018"/>
                    </a:ext>
                  </a:extLst>
                </a:gridCol>
              </a:tblGrid>
              <a:tr h="234696">
                <a:tc>
                  <a:txBody>
                    <a:bodyPr/>
                    <a:lstStyle/>
                    <a:p>
                      <a:r>
                        <a:rPr lang="en-GB" sz="1200" b="0" i="0" noProof="0" dirty="0">
                          <a:solidFill>
                            <a:srgbClr val="FFFFFF"/>
                          </a:solidFill>
                          <a:effectLst/>
                          <a:latin typeface="Calibri" panose="020F0502020204030204" pitchFamily="34" charset="0"/>
                          <a:cs typeface="Calibri" panose="020F0502020204030204" pitchFamily="34" charset="0"/>
                        </a:rPr>
                        <a:t>General management practices </a:t>
                      </a:r>
                      <a:endParaRPr lang="en-GB" sz="3600" b="0" i="0" noProof="0" dirty="0">
                        <a:effectLst/>
                        <a:latin typeface="Calibri" panose="020F0502020204030204" pitchFamily="34" charset="0"/>
                        <a:cs typeface="Calibri" panose="020F0502020204030204" pitchFamily="34" charset="0"/>
                      </a:endParaRPr>
                    </a:p>
                  </a:txBody>
                  <a:tcPr marT="50292" marB="50292" anchor="ctr">
                    <a:lnL w="952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BA3"/>
                    </a:solidFill>
                  </a:tcPr>
                </a:tc>
                <a:tc>
                  <a:txBody>
                    <a:bodyPr/>
                    <a:lstStyle/>
                    <a:p>
                      <a:r>
                        <a:rPr lang="en-GB" sz="1200" b="0" i="0" noProof="0" dirty="0">
                          <a:solidFill>
                            <a:srgbClr val="FFFFFF"/>
                          </a:solidFill>
                          <a:effectLst/>
                          <a:latin typeface="Calibri" panose="020F0502020204030204" pitchFamily="34" charset="0"/>
                          <a:cs typeface="Calibri" panose="020F0502020204030204" pitchFamily="34" charset="0"/>
                        </a:rPr>
                        <a:t>Service management practices </a:t>
                      </a:r>
                      <a:endParaRPr lang="en-GB" sz="3600" b="0" i="0" noProof="0" dirty="0">
                        <a:effectLst/>
                        <a:latin typeface="Calibri" panose="020F0502020204030204" pitchFamily="34" charset="0"/>
                        <a:cs typeface="Calibri" panose="020F0502020204030204" pitchFamily="34" charset="0"/>
                      </a:endParaRPr>
                    </a:p>
                  </a:txBody>
                  <a:tcPr marT="50292" marB="50292" anchor="ctr">
                    <a:lnL w="12700" cap="flat" cmpd="sng" algn="ctr">
                      <a:solidFill>
                        <a:srgbClr val="000000"/>
                      </a:solidFill>
                      <a:prstDash val="solid"/>
                      <a:round/>
                      <a:headEnd type="none" w="med" len="med"/>
                      <a:tailEnd type="none" w="med" len="med"/>
                    </a:lnL>
                    <a:lnR w="13"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BA3"/>
                    </a:solidFill>
                  </a:tcPr>
                </a:tc>
                <a:tc>
                  <a:txBody>
                    <a:bodyPr/>
                    <a:lstStyle/>
                    <a:p>
                      <a:r>
                        <a:rPr lang="en-GB" sz="1200" b="0" i="0" noProof="0" dirty="0">
                          <a:solidFill>
                            <a:srgbClr val="FFFFFF"/>
                          </a:solidFill>
                          <a:effectLst/>
                          <a:latin typeface="Calibri" panose="020F0502020204030204" pitchFamily="34" charset="0"/>
                          <a:cs typeface="Calibri" panose="020F0502020204030204" pitchFamily="34" charset="0"/>
                        </a:rPr>
                        <a:t>Technical management practices </a:t>
                      </a:r>
                      <a:endParaRPr lang="en-GB" sz="3600" b="0" i="0" noProof="0" dirty="0">
                        <a:effectLst/>
                        <a:latin typeface="Calibri" panose="020F0502020204030204" pitchFamily="34" charset="0"/>
                        <a:cs typeface="Calibri" panose="020F0502020204030204" pitchFamily="34" charset="0"/>
                      </a:endParaRPr>
                    </a:p>
                  </a:txBody>
                  <a:tcPr marT="50292" marB="50292" anchor="ctr">
                    <a:lnL w="13" cap="flat" cmpd="sng" algn="ctr">
                      <a:solidFill>
                        <a:srgbClr val="000000"/>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BA3"/>
                    </a:solidFill>
                  </a:tcPr>
                </a:tc>
                <a:extLst>
                  <a:ext uri="{0D108BD9-81ED-4DB2-BD59-A6C34878D82A}">
                    <a16:rowId xmlns:a16="http://schemas.microsoft.com/office/drawing/2014/main" val="4121632164"/>
                  </a:ext>
                </a:extLst>
              </a:tr>
            </a:tbl>
          </a:graphicData>
        </a:graphic>
      </p:graphicFrame>
      <p:sp>
        <p:nvSpPr>
          <p:cNvPr id="4" name="Platshållare för innehåll 3">
            <a:extLst>
              <a:ext uri="{FF2B5EF4-FFF2-40B4-BE49-F238E27FC236}">
                <a16:creationId xmlns:a16="http://schemas.microsoft.com/office/drawing/2014/main" id="{00A96CCB-A944-794A-9A9F-E7172B4378E1}"/>
              </a:ext>
            </a:extLst>
          </p:cNvPr>
          <p:cNvSpPr>
            <a:spLocks noGrp="1"/>
          </p:cNvSpPr>
          <p:nvPr>
            <p:ph sz="quarter" idx="10"/>
          </p:nvPr>
        </p:nvSpPr>
        <p:spPr/>
        <p:txBody>
          <a:bodyPr/>
          <a:lstStyle/>
          <a:p>
            <a:r>
              <a:rPr lang="en-US" dirty="0"/>
              <a:t>Foundation recap</a:t>
            </a:r>
            <a:endParaRPr lang="sv-SE" dirty="0"/>
          </a:p>
        </p:txBody>
      </p:sp>
      <p:sp>
        <p:nvSpPr>
          <p:cNvPr id="6" name="Rectangle 1">
            <a:extLst>
              <a:ext uri="{FF2B5EF4-FFF2-40B4-BE49-F238E27FC236}">
                <a16:creationId xmlns:a16="http://schemas.microsoft.com/office/drawing/2014/main" id="{0FE08099-116E-B149-92A4-7244700191D2}"/>
              </a:ext>
            </a:extLst>
          </p:cNvPr>
          <p:cNvSpPr>
            <a:spLocks noChangeArrowheads="1"/>
          </p:cNvSpPr>
          <p:nvPr/>
        </p:nvSpPr>
        <p:spPr bwMode="auto">
          <a:xfrm>
            <a:off x="324680" y="1543592"/>
            <a:ext cx="286922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Architecture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Continual improvement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Information security management </a:t>
            </a: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Knowledge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Measurement and reporting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Organizational change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Portfolio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Project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Relationship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Risk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financial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Strategy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Supplier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Workforce and talent management </a:t>
            </a:r>
          </a:p>
        </p:txBody>
      </p:sp>
      <p:sp>
        <p:nvSpPr>
          <p:cNvPr id="7" name="Rectangle 1">
            <a:extLst>
              <a:ext uri="{FF2B5EF4-FFF2-40B4-BE49-F238E27FC236}">
                <a16:creationId xmlns:a16="http://schemas.microsoft.com/office/drawing/2014/main" id="{0E36DD41-A477-0045-8ABF-27F50EB1615E}"/>
              </a:ext>
            </a:extLst>
          </p:cNvPr>
          <p:cNvSpPr>
            <a:spLocks noChangeArrowheads="1"/>
          </p:cNvSpPr>
          <p:nvPr/>
        </p:nvSpPr>
        <p:spPr bwMode="auto">
          <a:xfrm>
            <a:off x="3174173" y="1537215"/>
            <a:ext cx="2821556"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Availability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Business analysis</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Capacity and performance management </a:t>
            </a:r>
            <a:r>
              <a:rPr kumimoji="0" lang="en-GB" altLang="sv-SE" sz="11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Change enablement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Incident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IT asset management</a:t>
            </a:r>
            <a:b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br>
            <a: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Monitoring and event management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Problem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Release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catalogue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Service configuration management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continuity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design</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Service desk</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Service level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b="1"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Service request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Service validation and testing </a:t>
            </a:r>
          </a:p>
        </p:txBody>
      </p:sp>
      <p:sp>
        <p:nvSpPr>
          <p:cNvPr id="8" name="Rectangle 1">
            <a:extLst>
              <a:ext uri="{FF2B5EF4-FFF2-40B4-BE49-F238E27FC236}">
                <a16:creationId xmlns:a16="http://schemas.microsoft.com/office/drawing/2014/main" id="{AD0C868A-3F14-6844-AC43-8E0F6B2BE171}"/>
              </a:ext>
            </a:extLst>
          </p:cNvPr>
          <p:cNvSpPr>
            <a:spLocks noChangeArrowheads="1"/>
          </p:cNvSpPr>
          <p:nvPr/>
        </p:nvSpPr>
        <p:spPr bwMode="auto">
          <a:xfrm>
            <a:off x="6017501" y="1543592"/>
            <a:ext cx="282155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sv-SE" sz="1100" i="1" u="none" strike="noStrike" cap="none" normalizeH="0" baseline="0" dirty="0">
                <a:ln>
                  <a:noFill/>
                </a:ln>
                <a:solidFill>
                  <a:srgbClr val="5E5087"/>
                </a:solidFill>
                <a:effectLst/>
                <a:latin typeface="Calibri Light" panose="020F0302020204030204" pitchFamily="34" charset="0"/>
                <a:cs typeface="Calibri Light" panose="020F0302020204030204" pitchFamily="34" charset="0"/>
              </a:rPr>
              <a:t>Deployment management</a:t>
            </a:r>
            <a:b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br>
            <a:r>
              <a:rPr kumimoji="0" lang="en-GB" altLang="sv-SE" sz="110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rPr>
              <a:t>Infrastructure and platform management Software development and management </a:t>
            </a:r>
          </a:p>
        </p:txBody>
      </p:sp>
    </p:spTree>
    <p:extLst>
      <p:ext uri="{BB962C8B-B14F-4D97-AF65-F5344CB8AC3E}">
        <p14:creationId xmlns:p14="http://schemas.microsoft.com/office/powerpoint/2010/main" val="1735533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EE51EC-9C47-D648-8DAA-44FAD4B8F0E2}"/>
              </a:ext>
            </a:extLst>
          </p:cNvPr>
          <p:cNvSpPr>
            <a:spLocks noGrp="1"/>
          </p:cNvSpPr>
          <p:nvPr>
            <p:ph type="title"/>
          </p:nvPr>
        </p:nvSpPr>
        <p:spPr/>
        <p:txBody>
          <a:bodyPr>
            <a:normAutofit fontScale="90000"/>
          </a:bodyPr>
          <a:lstStyle/>
          <a:p>
            <a:r>
              <a:rPr lang="en-GB" dirty="0"/>
              <a:t>Lean culture – Key behavioural patterns</a:t>
            </a:r>
          </a:p>
        </p:txBody>
      </p:sp>
      <p:sp>
        <p:nvSpPr>
          <p:cNvPr id="3" name="Platshållare för innehåll 2">
            <a:extLst>
              <a:ext uri="{FF2B5EF4-FFF2-40B4-BE49-F238E27FC236}">
                <a16:creationId xmlns:a16="http://schemas.microsoft.com/office/drawing/2014/main" id="{B988FDC4-C2FF-5842-8B91-93090641C6F1}"/>
              </a:ext>
            </a:extLst>
          </p:cNvPr>
          <p:cNvSpPr>
            <a:spLocks noGrp="1"/>
          </p:cNvSpPr>
          <p:nvPr>
            <p:ph idx="1"/>
          </p:nvPr>
        </p:nvSpPr>
        <p:spPr>
          <a:xfrm>
            <a:off x="457199" y="1208464"/>
            <a:ext cx="3886201" cy="3134936"/>
          </a:xfrm>
        </p:spPr>
        <p:txBody>
          <a:bodyPr/>
          <a:lstStyle/>
          <a:p>
            <a:pPr marL="0" indent="0">
              <a:buNone/>
            </a:pPr>
            <a:r>
              <a:rPr lang="en-GB" sz="1400" dirty="0"/>
              <a:t>When applying Lean culture, practitioners should aspire to the following behaviour:</a:t>
            </a:r>
          </a:p>
          <a:p>
            <a:pPr marL="0" indent="0">
              <a:buNone/>
            </a:pPr>
            <a:endParaRPr lang="en-GB" sz="1000" dirty="0"/>
          </a:p>
          <a:p>
            <a:pPr>
              <a:buFont typeface="Arial" panose="020B0604020202020204" pitchFamily="34" charset="0"/>
              <a:buChar char="•"/>
            </a:pPr>
            <a:r>
              <a:rPr lang="en-GB" sz="1400" dirty="0"/>
              <a:t>Trust people and the ‘system’, but remain vigilant and give feedback when needed. </a:t>
            </a:r>
          </a:p>
          <a:p>
            <a:pPr>
              <a:buFont typeface="Arial" panose="020B0604020202020204" pitchFamily="34" charset="0"/>
              <a:buChar char="•"/>
            </a:pPr>
            <a:r>
              <a:rPr lang="en-GB" sz="1400" dirty="0"/>
              <a:t>Treat people decently. </a:t>
            </a:r>
          </a:p>
          <a:p>
            <a:pPr>
              <a:buFont typeface="Arial" panose="020B0604020202020204" pitchFamily="34" charset="0"/>
              <a:buChar char="•"/>
            </a:pPr>
            <a:r>
              <a:rPr lang="en-GB" sz="1400" dirty="0"/>
              <a:t>Strive to understand how things work and what could be improved. </a:t>
            </a:r>
          </a:p>
          <a:p>
            <a:pPr>
              <a:buFont typeface="Arial" panose="020B0604020202020204" pitchFamily="34" charset="0"/>
              <a:buChar char="•"/>
            </a:pPr>
            <a:r>
              <a:rPr lang="en-GB" sz="1400" dirty="0"/>
              <a:t>Gather facts systematically and challenge hypotheses. </a:t>
            </a:r>
          </a:p>
          <a:p>
            <a:pPr>
              <a:buFont typeface="Arial" panose="020B0604020202020204" pitchFamily="34" charset="0"/>
              <a:buChar char="•"/>
            </a:pPr>
            <a:r>
              <a:rPr lang="en-GB" sz="1400" dirty="0"/>
              <a:t>Develop new insights with a combination of creativity and analysis. </a:t>
            </a:r>
          </a:p>
          <a:p>
            <a:pPr>
              <a:buFont typeface="Arial" panose="020B0604020202020204" pitchFamily="34" charset="0"/>
              <a:buChar char="•"/>
            </a:pPr>
            <a:r>
              <a:rPr lang="en-GB" sz="1400" dirty="0"/>
              <a:t>Focus mindfully on the topic at hand. </a:t>
            </a:r>
          </a:p>
          <a:p>
            <a:pPr marL="0" indent="0">
              <a:buNone/>
            </a:pPr>
            <a:endParaRPr lang="en-GB" dirty="0"/>
          </a:p>
          <a:p>
            <a:pPr marL="0" indent="0">
              <a:buNone/>
            </a:pPr>
            <a:endParaRPr lang="en-GB" sz="1400" dirty="0"/>
          </a:p>
        </p:txBody>
      </p:sp>
      <p:pic>
        <p:nvPicPr>
          <p:cNvPr id="5" name="Bildobjekt 4">
            <a:extLst>
              <a:ext uri="{FF2B5EF4-FFF2-40B4-BE49-F238E27FC236}">
                <a16:creationId xmlns:a16="http://schemas.microsoft.com/office/drawing/2014/main" id="{6FDC5EAE-8A14-6A45-B438-A583A92FEDD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66130" y="1463957"/>
            <a:ext cx="4141694" cy="2489606"/>
          </a:xfrm>
          <a:prstGeom prst="rect">
            <a:avLst/>
          </a:prstGeom>
        </p:spPr>
      </p:pic>
      <p:sp>
        <p:nvSpPr>
          <p:cNvPr id="6" name="Rektangel 5">
            <a:extLst>
              <a:ext uri="{FF2B5EF4-FFF2-40B4-BE49-F238E27FC236}">
                <a16:creationId xmlns:a16="http://schemas.microsoft.com/office/drawing/2014/main" id="{ACE3670D-F31F-C944-A294-5EB6CECF1634}"/>
              </a:ext>
            </a:extLst>
          </p:cNvPr>
          <p:cNvSpPr/>
          <p:nvPr/>
        </p:nvSpPr>
        <p:spPr>
          <a:xfrm>
            <a:off x="4679577" y="3899775"/>
            <a:ext cx="4141694" cy="215444"/>
          </a:xfrm>
          <a:prstGeom prst="rect">
            <a:avLst/>
          </a:prstGeom>
        </p:spPr>
        <p:txBody>
          <a:bodyPr wrap="square">
            <a:spAutoFit/>
          </a:bodyPr>
          <a:lstStyle/>
          <a:p>
            <a:r>
              <a:rPr lang="en-GB" sz="800" dirty="0">
                <a:latin typeface="Calibri Light" panose="020F0302020204030204" pitchFamily="34" charset="0"/>
                <a:cs typeface="Calibri Light" panose="020F0302020204030204" pitchFamily="34" charset="0"/>
              </a:rPr>
              <a:t>Figure 3.9 Heat map of the importance of the key behaviour patterns to Lean culture </a:t>
            </a:r>
          </a:p>
        </p:txBody>
      </p:sp>
      <p:sp>
        <p:nvSpPr>
          <p:cNvPr id="7" name="textruta 6">
            <a:extLst>
              <a:ext uri="{FF2B5EF4-FFF2-40B4-BE49-F238E27FC236}">
                <a16:creationId xmlns:a16="http://schemas.microsoft.com/office/drawing/2014/main" id="{F55F58BC-6893-5442-8FB0-CCA42232AD3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48D1F51A-6F78-FB4C-BE7A-85B146C06A04}"/>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1615804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AEB2824-1DC1-654B-81E4-F43BFA0BEE4B}"/>
              </a:ext>
            </a:extLst>
          </p:cNvPr>
          <p:cNvSpPr>
            <a:spLocks noGrp="1"/>
          </p:cNvSpPr>
          <p:nvPr>
            <p:ph idx="1"/>
          </p:nvPr>
        </p:nvSpPr>
        <p:spPr>
          <a:xfrm>
            <a:off x="457199" y="1208463"/>
            <a:ext cx="4114801" cy="3394075"/>
          </a:xfrm>
        </p:spPr>
        <p:txBody>
          <a:bodyPr/>
          <a:lstStyle/>
          <a:p>
            <a:pPr marL="0" indent="0">
              <a:buNone/>
            </a:pPr>
            <a:r>
              <a:rPr lang="en-GB" sz="1400" dirty="0"/>
              <a:t>The ITIL continual improvement model provides organizations with a structured approach to implementing improvements. </a:t>
            </a:r>
          </a:p>
          <a:p>
            <a:pPr marL="0" indent="0">
              <a:buNone/>
            </a:pPr>
            <a:endParaRPr lang="en-GB" sz="1000" dirty="0"/>
          </a:p>
          <a:p>
            <a:pPr marL="0" indent="0">
              <a:buNone/>
            </a:pPr>
            <a:r>
              <a:rPr lang="en-GB" sz="1400" b="1" dirty="0"/>
              <a:t>The model applies to the whole service value system</a:t>
            </a:r>
            <a:r>
              <a:rPr lang="en-GB" sz="1400" dirty="0"/>
              <a:t>, and its use makes initiatives more likely to be successful. </a:t>
            </a:r>
          </a:p>
          <a:p>
            <a:pPr marL="0" indent="0">
              <a:buNone/>
            </a:pPr>
            <a:endParaRPr lang="en-GB" sz="1000" dirty="0"/>
          </a:p>
          <a:p>
            <a:pPr marL="0" indent="0">
              <a:buNone/>
            </a:pPr>
            <a:r>
              <a:rPr lang="en-GB" sz="1400" dirty="0"/>
              <a:t>It supports an iterative approach to improvement, dividing work into manageable pieces with separate goals that can be achieved incrementally. </a:t>
            </a:r>
          </a:p>
        </p:txBody>
      </p:sp>
      <p:pic>
        <p:nvPicPr>
          <p:cNvPr id="5" name="Bildobjekt 4">
            <a:extLst>
              <a:ext uri="{FF2B5EF4-FFF2-40B4-BE49-F238E27FC236}">
                <a16:creationId xmlns:a16="http://schemas.microsoft.com/office/drawing/2014/main" id="{9D3F4BCB-D26E-0540-928E-878336AFA6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63007" y="1234601"/>
            <a:ext cx="3531901" cy="3204513"/>
          </a:xfrm>
          <a:prstGeom prst="rect">
            <a:avLst/>
          </a:prstGeom>
        </p:spPr>
      </p:pic>
      <p:sp>
        <p:nvSpPr>
          <p:cNvPr id="6" name="Rektangel 5">
            <a:extLst>
              <a:ext uri="{FF2B5EF4-FFF2-40B4-BE49-F238E27FC236}">
                <a16:creationId xmlns:a16="http://schemas.microsoft.com/office/drawing/2014/main" id="{6223A696-918A-AA4A-966C-3A3E6D6F83DD}"/>
              </a:ext>
            </a:extLst>
          </p:cNvPr>
          <p:cNvSpPr/>
          <p:nvPr/>
        </p:nvSpPr>
        <p:spPr>
          <a:xfrm>
            <a:off x="4806590" y="4399794"/>
            <a:ext cx="2260555" cy="215444"/>
          </a:xfrm>
          <a:prstGeom prst="rect">
            <a:avLst/>
          </a:prstGeom>
        </p:spPr>
        <p:txBody>
          <a:bodyPr wrap="none">
            <a:spAutoFit/>
          </a:bodyPr>
          <a:lstStyle/>
          <a:p>
            <a:r>
              <a:rPr lang="en-GB" sz="800" dirty="0">
                <a:latin typeface="Calibri Light" panose="020F0302020204030204" pitchFamily="34" charset="0"/>
                <a:cs typeface="Calibri Light" panose="020F0302020204030204" pitchFamily="34" charset="0"/>
              </a:rPr>
              <a:t>Figure 3.10 The ITIL continual Improvement model</a:t>
            </a:r>
          </a:p>
        </p:txBody>
      </p:sp>
      <p:sp>
        <p:nvSpPr>
          <p:cNvPr id="7" name="Rubrik 1">
            <a:extLst>
              <a:ext uri="{FF2B5EF4-FFF2-40B4-BE49-F238E27FC236}">
                <a16:creationId xmlns:a16="http://schemas.microsoft.com/office/drawing/2014/main" id="{5DDE5455-7798-4E48-A886-DF18B2A60319}"/>
              </a:ext>
            </a:extLst>
          </p:cNvPr>
          <p:cNvSpPr>
            <a:spLocks noGrp="1"/>
          </p:cNvSpPr>
          <p:nvPr>
            <p:ph type="title"/>
          </p:nvPr>
        </p:nvSpPr>
        <p:spPr/>
        <p:txBody>
          <a:bodyPr>
            <a:normAutofit/>
          </a:bodyPr>
          <a:lstStyle/>
          <a:p>
            <a:r>
              <a:rPr lang="en-GB" sz="3200" dirty="0"/>
              <a:t>ITIL continual improvement model</a:t>
            </a:r>
          </a:p>
        </p:txBody>
      </p:sp>
      <p:sp>
        <p:nvSpPr>
          <p:cNvPr id="8" name="textruta 7">
            <a:extLst>
              <a:ext uri="{FF2B5EF4-FFF2-40B4-BE49-F238E27FC236}">
                <a16:creationId xmlns:a16="http://schemas.microsoft.com/office/drawing/2014/main" id="{A096A87A-2E3A-BF41-9974-45DE933C93C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0C509325-59EC-3043-85E3-97CD3AE2ADB9}"/>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6891940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D70F3F-AE3F-324C-A219-5A33188F866D}"/>
              </a:ext>
            </a:extLst>
          </p:cNvPr>
          <p:cNvSpPr>
            <a:spLocks noGrp="1"/>
          </p:cNvSpPr>
          <p:nvPr>
            <p:ph type="title"/>
          </p:nvPr>
        </p:nvSpPr>
        <p:spPr/>
        <p:txBody>
          <a:bodyPr>
            <a:normAutofit/>
          </a:bodyPr>
          <a:lstStyle/>
          <a:p>
            <a:r>
              <a:rPr lang="en-GB" sz="3200" dirty="0"/>
              <a:t>ITIL continual improvement model</a:t>
            </a:r>
          </a:p>
        </p:txBody>
      </p:sp>
      <p:sp>
        <p:nvSpPr>
          <p:cNvPr id="3" name="Platshållare för innehåll 2">
            <a:extLst>
              <a:ext uri="{FF2B5EF4-FFF2-40B4-BE49-F238E27FC236}">
                <a16:creationId xmlns:a16="http://schemas.microsoft.com/office/drawing/2014/main" id="{98C783ED-8C72-154C-BA69-C29D625890AE}"/>
              </a:ext>
            </a:extLst>
          </p:cNvPr>
          <p:cNvSpPr>
            <a:spLocks noGrp="1"/>
          </p:cNvSpPr>
          <p:nvPr>
            <p:ph idx="1"/>
          </p:nvPr>
        </p:nvSpPr>
        <p:spPr>
          <a:xfrm>
            <a:off x="457199" y="1208463"/>
            <a:ext cx="8229600" cy="3443539"/>
          </a:xfrm>
        </p:spPr>
        <p:txBody>
          <a:bodyPr>
            <a:normAutofit/>
          </a:bodyPr>
          <a:lstStyle/>
          <a:p>
            <a:pPr marL="0" lvl="0" indent="0">
              <a:spcBef>
                <a:spcPct val="30000"/>
              </a:spcBef>
              <a:buNone/>
              <a:defRPr/>
            </a:pPr>
            <a:r>
              <a:rPr lang="en-GB" sz="1400" dirty="0"/>
              <a:t>HVIT environments apply the continual improvement model with focus on iteration, experimentation, and data-driven scientific thinking. </a:t>
            </a:r>
          </a:p>
          <a:p>
            <a:pPr marL="0" lvl="0" indent="0">
              <a:spcBef>
                <a:spcPct val="30000"/>
              </a:spcBef>
              <a:buNone/>
              <a:defRPr/>
            </a:pPr>
            <a:endParaRPr lang="en-GB" sz="1000" dirty="0"/>
          </a:p>
          <a:p>
            <a:pPr marL="0" lvl="0" indent="0">
              <a:spcBef>
                <a:spcPct val="30000"/>
              </a:spcBef>
              <a:buNone/>
              <a:defRPr/>
            </a:pPr>
            <a:r>
              <a:rPr lang="en-GB" sz="1400" dirty="0"/>
              <a:t>The continual improvement model can be applied to improve products and services, to improve the management practices that improve the products and services, and to improve the continual improvement practice itself. </a:t>
            </a:r>
          </a:p>
          <a:p>
            <a:pPr marL="0" lvl="0" indent="0">
              <a:spcBef>
                <a:spcPct val="30000"/>
              </a:spcBef>
              <a:buNone/>
              <a:defRPr/>
            </a:pPr>
            <a:endParaRPr lang="en-GB" sz="1000" dirty="0"/>
          </a:p>
          <a:p>
            <a:pPr marL="0" lvl="0" indent="0">
              <a:spcBef>
                <a:spcPct val="30000"/>
              </a:spcBef>
              <a:buNone/>
              <a:defRPr/>
            </a:pPr>
            <a:r>
              <a:rPr lang="en-GB" sz="1400" dirty="0"/>
              <a:t>The improvement of products and services is always a </a:t>
            </a:r>
            <a:br>
              <a:rPr lang="en-GB" sz="1400" dirty="0"/>
            </a:br>
            <a:r>
              <a:rPr lang="en-GB" sz="1400" dirty="0"/>
              <a:t>concern of the practitioner, and depending on the </a:t>
            </a:r>
            <a:br>
              <a:rPr lang="en-GB" sz="1400" dirty="0"/>
            </a:br>
            <a:r>
              <a:rPr lang="en-GB" sz="1400" dirty="0"/>
              <a:t>degree of autonomy, improvement of the management </a:t>
            </a:r>
            <a:br>
              <a:rPr lang="en-GB" sz="1400" dirty="0"/>
            </a:br>
            <a:r>
              <a:rPr lang="en-GB" sz="1400" dirty="0"/>
              <a:t>practices also might be.</a:t>
            </a:r>
          </a:p>
          <a:p>
            <a:pPr marL="0" lvl="0" indent="0">
              <a:spcBef>
                <a:spcPct val="30000"/>
              </a:spcBef>
              <a:buNone/>
              <a:defRPr/>
            </a:pPr>
            <a:endParaRPr lang="en-GB" sz="1000" dirty="0"/>
          </a:p>
          <a:p>
            <a:pPr marL="0" lvl="0" indent="0">
              <a:spcBef>
                <a:spcPct val="30000"/>
              </a:spcBef>
              <a:buNone/>
              <a:defRPr/>
            </a:pPr>
            <a:r>
              <a:rPr lang="en-GB" sz="1400" dirty="0"/>
              <a:t>The improvement of the continual improvement model </a:t>
            </a:r>
            <a:br>
              <a:rPr lang="en-GB" sz="1400" dirty="0"/>
            </a:br>
            <a:r>
              <a:rPr lang="en-GB" sz="1400" dirty="0"/>
              <a:t>itself normally remains a management responsibility. </a:t>
            </a:r>
          </a:p>
        </p:txBody>
      </p:sp>
      <p:pic>
        <p:nvPicPr>
          <p:cNvPr id="5" name="Bildobjekt 4">
            <a:extLst>
              <a:ext uri="{FF2B5EF4-FFF2-40B4-BE49-F238E27FC236}">
                <a16:creationId xmlns:a16="http://schemas.microsoft.com/office/drawing/2014/main" id="{C13FB3D3-5C9A-F345-840D-C52126C97D8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22578" y="2734149"/>
            <a:ext cx="3901268" cy="1636234"/>
          </a:xfrm>
          <a:prstGeom prst="rect">
            <a:avLst/>
          </a:prstGeom>
        </p:spPr>
      </p:pic>
      <p:sp>
        <p:nvSpPr>
          <p:cNvPr id="6" name="Rektangel 5">
            <a:extLst>
              <a:ext uri="{FF2B5EF4-FFF2-40B4-BE49-F238E27FC236}">
                <a16:creationId xmlns:a16="http://schemas.microsoft.com/office/drawing/2014/main" id="{72D21B7A-7D09-5846-BDEE-037A40EB3D71}"/>
              </a:ext>
            </a:extLst>
          </p:cNvPr>
          <p:cNvSpPr/>
          <p:nvPr/>
        </p:nvSpPr>
        <p:spPr>
          <a:xfrm>
            <a:off x="4824214" y="4370383"/>
            <a:ext cx="1625766" cy="215444"/>
          </a:xfrm>
          <a:prstGeom prst="rect">
            <a:avLst/>
          </a:prstGeom>
        </p:spPr>
        <p:txBody>
          <a:bodyPr wrap="none">
            <a:spAutoFit/>
          </a:bodyPr>
          <a:lstStyle/>
          <a:p>
            <a:r>
              <a:rPr lang="en-GB" sz="800" dirty="0">
                <a:latin typeface="Calibri Light" panose="020F0302020204030204" pitchFamily="34" charset="0"/>
                <a:cs typeface="Calibri Light" panose="020F0302020204030204" pitchFamily="34" charset="0"/>
              </a:rPr>
              <a:t>Figure 3.11 Improvement domains </a:t>
            </a:r>
          </a:p>
        </p:txBody>
      </p:sp>
      <p:sp>
        <p:nvSpPr>
          <p:cNvPr id="7" name="textruta 6">
            <a:extLst>
              <a:ext uri="{FF2B5EF4-FFF2-40B4-BE49-F238E27FC236}">
                <a16:creationId xmlns:a16="http://schemas.microsoft.com/office/drawing/2014/main" id="{EA279BDD-E251-8143-AB52-837DBA9BE8B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AF6B921B-A2F1-634D-B010-38BAA14F8EED}"/>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13266853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369E9616-C3F8-0C45-AB4F-B36F7E5037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00716" y="1883354"/>
            <a:ext cx="3292973" cy="1717803"/>
          </a:xfrm>
          <a:prstGeom prst="rect">
            <a:avLst/>
          </a:prstGeom>
        </p:spPr>
      </p:pic>
      <p:sp>
        <p:nvSpPr>
          <p:cNvPr id="10" name="Rektangel 9">
            <a:extLst>
              <a:ext uri="{FF2B5EF4-FFF2-40B4-BE49-F238E27FC236}">
                <a16:creationId xmlns:a16="http://schemas.microsoft.com/office/drawing/2014/main" id="{E32DE1A0-244B-6B4A-AD4C-F89147418FC5}"/>
              </a:ext>
            </a:extLst>
          </p:cNvPr>
          <p:cNvSpPr/>
          <p:nvPr/>
        </p:nvSpPr>
        <p:spPr>
          <a:xfrm>
            <a:off x="5697555" y="3058467"/>
            <a:ext cx="3196134" cy="48670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
        <p:nvSpPr>
          <p:cNvPr id="2" name="Rubrik 1">
            <a:extLst>
              <a:ext uri="{FF2B5EF4-FFF2-40B4-BE49-F238E27FC236}">
                <a16:creationId xmlns:a16="http://schemas.microsoft.com/office/drawing/2014/main" id="{4707AD41-E9D4-2445-8704-E9292386A428}"/>
              </a:ext>
            </a:extLst>
          </p:cNvPr>
          <p:cNvSpPr>
            <a:spLocks noGrp="1"/>
          </p:cNvSpPr>
          <p:nvPr>
            <p:ph type="title"/>
          </p:nvPr>
        </p:nvSpPr>
        <p:spPr/>
        <p:txBody>
          <a:bodyPr/>
          <a:lstStyle/>
          <a:p>
            <a:r>
              <a:rPr lang="sv-SE" sz="3200" dirty="0"/>
              <a:t>Toyota Kata</a:t>
            </a:r>
          </a:p>
        </p:txBody>
      </p:sp>
      <p:sp>
        <p:nvSpPr>
          <p:cNvPr id="3" name="Platshållare för innehåll 2">
            <a:extLst>
              <a:ext uri="{FF2B5EF4-FFF2-40B4-BE49-F238E27FC236}">
                <a16:creationId xmlns:a16="http://schemas.microsoft.com/office/drawing/2014/main" id="{8A600C67-956C-214E-AE78-68D6071B9005}"/>
              </a:ext>
            </a:extLst>
          </p:cNvPr>
          <p:cNvSpPr>
            <a:spLocks noGrp="1"/>
          </p:cNvSpPr>
          <p:nvPr>
            <p:ph idx="1"/>
          </p:nvPr>
        </p:nvSpPr>
        <p:spPr>
          <a:xfrm>
            <a:off x="457199" y="1195017"/>
            <a:ext cx="8229600" cy="1291850"/>
          </a:xfrm>
        </p:spPr>
        <p:txBody>
          <a:bodyPr/>
          <a:lstStyle/>
          <a:p>
            <a:pPr marL="0" indent="0">
              <a:buNone/>
            </a:pPr>
            <a:r>
              <a:rPr lang="en-GB" sz="1400" dirty="0"/>
              <a:t>Disciplined scientific thinking with incremental improvements reduces our natural bias to jump to the wrong conclusions. One approach to scientific experimentation is Toyota Kata. </a:t>
            </a:r>
          </a:p>
          <a:p>
            <a:pPr marL="0" indent="0">
              <a:buNone/>
            </a:pPr>
            <a:endParaRPr lang="en-GB" sz="1000" dirty="0"/>
          </a:p>
          <a:p>
            <a:pPr marL="0" indent="0">
              <a:buNone/>
            </a:pPr>
            <a:r>
              <a:rPr lang="en-GB" sz="1400" b="1" dirty="0"/>
              <a:t>This four-step improvement approach is based on five questions: </a:t>
            </a:r>
          </a:p>
          <a:p>
            <a:pPr>
              <a:buFont typeface="Arial" panose="020B0604020202020204" pitchFamily="34" charset="0"/>
              <a:buChar char="•"/>
            </a:pPr>
            <a:r>
              <a:rPr lang="en-GB" sz="1400" b="1" dirty="0"/>
              <a:t>What are we trying to achieve? </a:t>
            </a:r>
          </a:p>
          <a:p>
            <a:pPr>
              <a:buFont typeface="Arial" panose="020B0604020202020204" pitchFamily="34" charset="0"/>
              <a:buChar char="•"/>
            </a:pPr>
            <a:r>
              <a:rPr lang="en-GB" sz="1400" b="1" dirty="0"/>
              <a:t>Where are we now? </a:t>
            </a:r>
          </a:p>
          <a:p>
            <a:pPr>
              <a:buFont typeface="Arial" panose="020B0604020202020204" pitchFamily="34" charset="0"/>
              <a:buChar char="•"/>
            </a:pPr>
            <a:r>
              <a:rPr lang="en-GB" sz="1400" b="1" dirty="0"/>
              <a:t>What obstacle is now in our way? </a:t>
            </a:r>
          </a:p>
          <a:p>
            <a:pPr>
              <a:buFont typeface="Arial" panose="020B0604020202020204" pitchFamily="34" charset="0"/>
              <a:buChar char="•"/>
            </a:pPr>
            <a:r>
              <a:rPr lang="en-GB" sz="1400" b="1" dirty="0"/>
              <a:t>What is our next step, and what do we expect? </a:t>
            </a:r>
          </a:p>
          <a:p>
            <a:pPr>
              <a:buFont typeface="Arial" panose="020B0604020202020204" pitchFamily="34" charset="0"/>
              <a:buChar char="•"/>
            </a:pPr>
            <a:r>
              <a:rPr lang="en-GB" sz="1400" b="1" dirty="0"/>
              <a:t>When can we see what we have learned from taking that step? </a:t>
            </a:r>
            <a:endParaRPr lang="en-GB" sz="1600" b="1" dirty="0"/>
          </a:p>
          <a:p>
            <a:pPr marL="0" indent="0">
              <a:buNone/>
            </a:pPr>
            <a:endParaRPr lang="en-GB" sz="1400" dirty="0"/>
          </a:p>
          <a:p>
            <a:pPr marL="0" indent="0">
              <a:buNone/>
            </a:pPr>
            <a:endParaRPr lang="en-GB" sz="1400" dirty="0"/>
          </a:p>
          <a:p>
            <a:pPr marL="0" indent="0">
              <a:buNone/>
            </a:pPr>
            <a:endParaRPr lang="en-GB" sz="1400" dirty="0"/>
          </a:p>
        </p:txBody>
      </p:sp>
      <p:sp>
        <p:nvSpPr>
          <p:cNvPr id="5" name="Rektangel med rundade hörn 4">
            <a:extLst>
              <a:ext uri="{FF2B5EF4-FFF2-40B4-BE49-F238E27FC236}">
                <a16:creationId xmlns:a16="http://schemas.microsoft.com/office/drawing/2014/main" id="{03DEE463-E7CF-B541-A6CF-307ABA4E42D8}"/>
              </a:ext>
            </a:extLst>
          </p:cNvPr>
          <p:cNvSpPr/>
          <p:nvPr/>
        </p:nvSpPr>
        <p:spPr>
          <a:xfrm>
            <a:off x="457199" y="3688241"/>
            <a:ext cx="8380719" cy="778055"/>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pPr>
              <a:tabLst>
                <a:tab pos="1724025" algn="l"/>
              </a:tabLst>
            </a:pPr>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Toyota Kata</a:t>
            </a:r>
            <a:r>
              <a:rPr lang="en-GB" sz="1400" dirty="0">
                <a:solidFill>
                  <a:schemeClr val="tx1"/>
                </a:solidFill>
                <a:latin typeface="Calibri Light" panose="020F0302020204030204" pitchFamily="34" charset="0"/>
                <a:cs typeface="Calibri Light" panose="020F0302020204030204" pitchFamily="34" charset="0"/>
              </a:rPr>
              <a:t>	 		A mental model and behaviour pattern for scientific thinking and routines for 			practice and coaching.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6" name="textruta 5">
            <a:extLst>
              <a:ext uri="{FF2B5EF4-FFF2-40B4-BE49-F238E27FC236}">
                <a16:creationId xmlns:a16="http://schemas.microsoft.com/office/drawing/2014/main" id="{2856E810-C55E-A441-BD8E-A59ADC7B4DB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0D6DDE16-B123-314C-8222-6FD5FD39091E}"/>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26020361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86952D-1C3E-3A48-BE47-E971926711E0}"/>
              </a:ext>
            </a:extLst>
          </p:cNvPr>
          <p:cNvSpPr>
            <a:spLocks noGrp="1"/>
          </p:cNvSpPr>
          <p:nvPr>
            <p:ph type="title"/>
          </p:nvPr>
        </p:nvSpPr>
        <p:spPr/>
        <p:txBody>
          <a:bodyPr>
            <a:normAutofit/>
          </a:bodyPr>
          <a:lstStyle/>
          <a:p>
            <a:r>
              <a:rPr lang="en-GB" sz="3200" dirty="0"/>
              <a:t>The improvement Kata steps</a:t>
            </a:r>
          </a:p>
        </p:txBody>
      </p:sp>
      <p:sp>
        <p:nvSpPr>
          <p:cNvPr id="3" name="Platshållare för innehåll 2">
            <a:extLst>
              <a:ext uri="{FF2B5EF4-FFF2-40B4-BE49-F238E27FC236}">
                <a16:creationId xmlns:a16="http://schemas.microsoft.com/office/drawing/2014/main" id="{9A507066-8B40-3843-A86E-847D79C9908E}"/>
              </a:ext>
            </a:extLst>
          </p:cNvPr>
          <p:cNvSpPr>
            <a:spLocks noGrp="1"/>
          </p:cNvSpPr>
          <p:nvPr>
            <p:ph idx="1"/>
          </p:nvPr>
        </p:nvSpPr>
        <p:spPr>
          <a:xfrm>
            <a:off x="457200" y="1208463"/>
            <a:ext cx="3962264" cy="3935037"/>
          </a:xfrm>
        </p:spPr>
        <p:txBody>
          <a:bodyPr/>
          <a:lstStyle/>
          <a:p>
            <a:pPr marL="0" indent="0">
              <a:buNone/>
            </a:pPr>
            <a:r>
              <a:rPr lang="en-GB" sz="1300" dirty="0"/>
              <a:t>The steps of the improvement kata are: </a:t>
            </a:r>
          </a:p>
          <a:p>
            <a:pPr marL="57150" indent="0">
              <a:buNone/>
            </a:pPr>
            <a:endParaRPr lang="en-GB" sz="800" dirty="0"/>
          </a:p>
          <a:p>
            <a:pPr marL="57150" indent="0">
              <a:buNone/>
            </a:pPr>
            <a:r>
              <a:rPr lang="en-GB" sz="1300" b="1" dirty="0"/>
              <a:t>1  Understand the direction</a:t>
            </a:r>
            <a:r>
              <a:rPr lang="en-GB" sz="1300" dirty="0"/>
              <a:t>: improvement should be aimed at specific goals, not just random. </a:t>
            </a:r>
          </a:p>
          <a:p>
            <a:pPr marL="57150" indent="0">
              <a:buNone/>
            </a:pPr>
            <a:endParaRPr lang="en-GB" sz="800" dirty="0"/>
          </a:p>
          <a:p>
            <a:pPr marL="57150" indent="0">
              <a:buNone/>
            </a:pPr>
            <a:r>
              <a:rPr lang="en-GB" sz="1300" b="1" dirty="0"/>
              <a:t>2  Grasp the current condition: </a:t>
            </a:r>
            <a:r>
              <a:rPr lang="en-GB" sz="1300" dirty="0"/>
              <a:t>a direction is not useful unless we know where we are right now. </a:t>
            </a:r>
          </a:p>
          <a:p>
            <a:pPr marL="57150" indent="0">
              <a:buNone/>
            </a:pPr>
            <a:endParaRPr lang="en-GB" sz="800" dirty="0"/>
          </a:p>
          <a:p>
            <a:pPr marL="57150" indent="0">
              <a:buNone/>
            </a:pPr>
            <a:r>
              <a:rPr lang="en-GB" sz="1300" b="1" dirty="0"/>
              <a:t>3  Establish the next target condition and identify obstacles: </a:t>
            </a:r>
            <a:r>
              <a:rPr lang="en-GB" sz="1300" dirty="0"/>
              <a:t>describe both the outcome we desire next and the expected condition of the process to generate that outcome. </a:t>
            </a:r>
          </a:p>
          <a:p>
            <a:pPr marL="57150" indent="0">
              <a:buNone/>
            </a:pPr>
            <a:endParaRPr lang="en-GB" sz="800" dirty="0"/>
          </a:p>
          <a:p>
            <a:pPr marL="57150" indent="0">
              <a:buNone/>
            </a:pPr>
            <a:r>
              <a:rPr lang="en-GB" sz="1300" b="1" dirty="0"/>
              <a:t>4  Experiment towards the next target condition: </a:t>
            </a:r>
            <a:r>
              <a:rPr lang="en-GB" sz="1300" dirty="0"/>
              <a:t>come up with ideas to overcome an obstacle and run experiments with that idea. If possible, test only one hypothesis at a time.</a:t>
            </a:r>
          </a:p>
        </p:txBody>
      </p:sp>
      <p:pic>
        <p:nvPicPr>
          <p:cNvPr id="5" name="Bildobjekt 4">
            <a:extLst>
              <a:ext uri="{FF2B5EF4-FFF2-40B4-BE49-F238E27FC236}">
                <a16:creationId xmlns:a16="http://schemas.microsoft.com/office/drawing/2014/main" id="{54AFF56B-4FC9-6F46-8E81-AC9087851B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24537" y="1452210"/>
            <a:ext cx="4049352" cy="2320283"/>
          </a:xfrm>
          <a:prstGeom prst="rect">
            <a:avLst/>
          </a:prstGeom>
        </p:spPr>
      </p:pic>
      <p:sp>
        <p:nvSpPr>
          <p:cNvPr id="6" name="textruta 5">
            <a:extLst>
              <a:ext uri="{FF2B5EF4-FFF2-40B4-BE49-F238E27FC236}">
                <a16:creationId xmlns:a16="http://schemas.microsoft.com/office/drawing/2014/main" id="{2316CADA-799D-7343-88B5-354AA50CD4C0}"/>
              </a:ext>
            </a:extLst>
          </p:cNvPr>
          <p:cNvSpPr txBox="1"/>
          <p:nvPr/>
        </p:nvSpPr>
        <p:spPr>
          <a:xfrm>
            <a:off x="4659088" y="3785941"/>
            <a:ext cx="1173719"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3.12 Toyota Kata </a:t>
            </a:r>
          </a:p>
        </p:txBody>
      </p:sp>
      <p:sp>
        <p:nvSpPr>
          <p:cNvPr id="7" name="textruta 6">
            <a:extLst>
              <a:ext uri="{FF2B5EF4-FFF2-40B4-BE49-F238E27FC236}">
                <a16:creationId xmlns:a16="http://schemas.microsoft.com/office/drawing/2014/main" id="{DA5639DB-89E7-3344-BB1B-7D8904591A4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80CA21C5-679B-9346-8F50-3A4D6718C599}"/>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
        <p:nvSpPr>
          <p:cNvPr id="9" name="textruta 8">
            <a:extLst>
              <a:ext uri="{FF2B5EF4-FFF2-40B4-BE49-F238E27FC236}">
                <a16:creationId xmlns:a16="http://schemas.microsoft.com/office/drawing/2014/main" id="{AF08243C-4E10-FF49-960C-63E96BFF1E62}"/>
              </a:ext>
            </a:extLst>
          </p:cNvPr>
          <p:cNvSpPr txBox="1"/>
          <p:nvPr/>
        </p:nvSpPr>
        <p:spPr>
          <a:xfrm>
            <a:off x="4670461" y="4162257"/>
            <a:ext cx="4167457" cy="461665"/>
          </a:xfrm>
          <a:prstGeom prst="rect">
            <a:avLst/>
          </a:prstGeom>
          <a:noFill/>
        </p:spPr>
        <p:txBody>
          <a:bodyPr wrap="square" rtlCol="0">
            <a:spAutoFit/>
          </a:bodyPr>
          <a:lstStyle/>
          <a:p>
            <a:r>
              <a:rPr lang="en-GB" sz="1200" b="1" i="1" dirty="0">
                <a:latin typeface="Calibri Light" panose="020F0302020204030204" pitchFamily="34" charset="0"/>
                <a:cs typeface="Calibri Light" panose="020F0302020204030204" pitchFamily="34" charset="0"/>
              </a:rPr>
              <a:t>In the context of the ITIL continual improvement model, Toyota Kata helps to answer the first 4 questions.</a:t>
            </a:r>
          </a:p>
        </p:txBody>
      </p:sp>
    </p:spTree>
    <p:extLst>
      <p:ext uri="{BB962C8B-B14F-4D97-AF65-F5344CB8AC3E}">
        <p14:creationId xmlns:p14="http://schemas.microsoft.com/office/powerpoint/2010/main" val="34070208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0D4948-D7A0-5F4A-B2A6-6ECB15ACA6B3}"/>
              </a:ext>
            </a:extLst>
          </p:cNvPr>
          <p:cNvSpPr>
            <a:spLocks noGrp="1"/>
          </p:cNvSpPr>
          <p:nvPr>
            <p:ph type="title"/>
          </p:nvPr>
        </p:nvSpPr>
        <p:spPr/>
        <p:txBody>
          <a:bodyPr/>
          <a:lstStyle/>
          <a:p>
            <a:r>
              <a:rPr lang="sv-SE" sz="3200" dirty="0"/>
              <a:t>OODA loop</a:t>
            </a:r>
          </a:p>
        </p:txBody>
      </p:sp>
      <p:sp>
        <p:nvSpPr>
          <p:cNvPr id="3" name="Platshållare för innehåll 2">
            <a:extLst>
              <a:ext uri="{FF2B5EF4-FFF2-40B4-BE49-F238E27FC236}">
                <a16:creationId xmlns:a16="http://schemas.microsoft.com/office/drawing/2014/main" id="{881F82A9-9220-5345-B998-9E8F5B30249F}"/>
              </a:ext>
            </a:extLst>
          </p:cNvPr>
          <p:cNvSpPr>
            <a:spLocks noGrp="1"/>
          </p:cNvSpPr>
          <p:nvPr>
            <p:ph idx="1"/>
          </p:nvPr>
        </p:nvSpPr>
        <p:spPr>
          <a:xfrm>
            <a:off x="457198" y="1208463"/>
            <a:ext cx="8380720" cy="3394075"/>
          </a:xfrm>
        </p:spPr>
        <p:txBody>
          <a:bodyPr/>
          <a:lstStyle/>
          <a:p>
            <a:pPr marL="0" indent="0">
              <a:buNone/>
            </a:pPr>
            <a:r>
              <a:rPr lang="en-GB" sz="1400" dirty="0"/>
              <a:t>The OODA loop is another improvement technique that can be used in the context of HVIT. </a:t>
            </a:r>
          </a:p>
          <a:p>
            <a:pPr marL="0" indent="0">
              <a:buNone/>
            </a:pPr>
            <a:endParaRPr lang="en-GB" sz="1000" b="1" dirty="0"/>
          </a:p>
          <a:p>
            <a:pPr marL="0" indent="0">
              <a:buNone/>
            </a:pPr>
            <a:r>
              <a:rPr lang="en-GB" sz="1400" b="1" dirty="0"/>
              <a:t>OODA stands for ‘observe, orient, decide, act’</a:t>
            </a:r>
            <a:r>
              <a:rPr lang="en-GB" sz="1400" dirty="0"/>
              <a:t>.</a:t>
            </a:r>
          </a:p>
          <a:p>
            <a:pPr marL="0" indent="0">
              <a:buNone/>
            </a:pPr>
            <a:endParaRPr lang="en-GB" sz="1000" dirty="0"/>
          </a:p>
          <a:p>
            <a:pPr marL="0" indent="0">
              <a:buNone/>
            </a:pPr>
            <a:r>
              <a:rPr lang="en-GB" sz="1400" dirty="0"/>
              <a:t>The approach shows how agility can overcome raw power. It is especially </a:t>
            </a:r>
            <a:br>
              <a:rPr lang="en-GB" sz="1400" dirty="0"/>
            </a:br>
            <a:r>
              <a:rPr lang="en-GB" sz="1400" dirty="0"/>
              <a:t>applicable to cybersecurity, and is considered to make processes seem </a:t>
            </a:r>
            <a:br>
              <a:rPr lang="en-GB" sz="1400" dirty="0"/>
            </a:br>
            <a:r>
              <a:rPr lang="en-GB" sz="1400" dirty="0"/>
              <a:t>more immediately reactive than the more familiar PDCA (plan–do–check–act) </a:t>
            </a:r>
            <a:br>
              <a:rPr lang="en-GB" sz="1400" dirty="0"/>
            </a:br>
            <a:r>
              <a:rPr lang="en-GB" sz="1400" dirty="0"/>
              <a:t>approach. It is therefore popular in industries where unexpected challenges arise. </a:t>
            </a:r>
          </a:p>
          <a:p>
            <a:pPr marL="0" indent="0">
              <a:buNone/>
            </a:pPr>
            <a:endParaRPr lang="en-GB" sz="1000" dirty="0"/>
          </a:p>
          <a:p>
            <a:pPr marL="0" indent="0">
              <a:buNone/>
            </a:pPr>
            <a:r>
              <a:rPr lang="en-GB" sz="1400" dirty="0"/>
              <a:t>The loop is actually a set of interacting loops that are in continual operation </a:t>
            </a:r>
            <a:br>
              <a:rPr lang="en-GB" sz="1400" dirty="0"/>
            </a:br>
            <a:r>
              <a:rPr lang="en-GB" sz="1400" dirty="0"/>
              <a:t>during combat. All decisions are based on observations of the evolving situation </a:t>
            </a:r>
            <a:br>
              <a:rPr lang="en-GB" sz="1400" dirty="0"/>
            </a:br>
            <a:r>
              <a:rPr lang="en-GB" sz="1400" dirty="0"/>
              <a:t>in combination with filtering of the issue at hand. Decisions and actions are based </a:t>
            </a:r>
            <a:br>
              <a:rPr lang="en-GB" sz="1400" dirty="0"/>
            </a:br>
            <a:r>
              <a:rPr lang="en-GB" sz="1400" dirty="0"/>
              <a:t>on observations, which are processed to orient them for decision-making.</a:t>
            </a:r>
          </a:p>
          <a:p>
            <a:pPr marL="0" indent="0">
              <a:buNone/>
            </a:pPr>
            <a:endParaRPr lang="en-GB" sz="1000" dirty="0"/>
          </a:p>
          <a:p>
            <a:pPr marL="0" indent="0">
              <a:buNone/>
            </a:pPr>
            <a:r>
              <a:rPr lang="en-GB" sz="1400" dirty="0"/>
              <a:t>Orientation is the most important part of the loop because it informs how to observe, decide, and act. </a:t>
            </a:r>
          </a:p>
          <a:p>
            <a:pPr marL="0" indent="0">
              <a:buNone/>
            </a:pPr>
            <a:endParaRPr lang="en-GB" sz="1400" dirty="0"/>
          </a:p>
        </p:txBody>
      </p:sp>
      <p:sp>
        <p:nvSpPr>
          <p:cNvPr id="5" name="textruta 4">
            <a:extLst>
              <a:ext uri="{FF2B5EF4-FFF2-40B4-BE49-F238E27FC236}">
                <a16:creationId xmlns:a16="http://schemas.microsoft.com/office/drawing/2014/main" id="{38DAA177-B83E-D749-85D9-B081AD300BB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3B20B718-47BF-4D45-B65A-F8BA7E034AFF}"/>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pic>
        <p:nvPicPr>
          <p:cNvPr id="7" name="Bildobjekt 6">
            <a:extLst>
              <a:ext uri="{FF2B5EF4-FFF2-40B4-BE49-F238E27FC236}">
                <a16:creationId xmlns:a16="http://schemas.microsoft.com/office/drawing/2014/main" id="{4483887E-9EE4-7B47-A110-FF1E8B80882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87460" y="1752600"/>
            <a:ext cx="1976929" cy="1773767"/>
          </a:xfrm>
          <a:prstGeom prst="rect">
            <a:avLst/>
          </a:prstGeom>
        </p:spPr>
      </p:pic>
    </p:spTree>
    <p:extLst>
      <p:ext uri="{BB962C8B-B14F-4D97-AF65-F5344CB8AC3E}">
        <p14:creationId xmlns:p14="http://schemas.microsoft.com/office/powerpoint/2010/main" val="14396778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F518AB-8500-3646-95D0-095CF06BBF96}"/>
              </a:ext>
            </a:extLst>
          </p:cNvPr>
          <p:cNvSpPr>
            <a:spLocks noGrp="1"/>
          </p:cNvSpPr>
          <p:nvPr>
            <p:ph type="title"/>
          </p:nvPr>
        </p:nvSpPr>
        <p:spPr/>
        <p:txBody>
          <a:bodyPr>
            <a:noAutofit/>
          </a:bodyPr>
          <a:lstStyle/>
          <a:p>
            <a:r>
              <a:rPr lang="en-GB" sz="3000" dirty="0"/>
              <a:t>Continual improvement - Key behavioural patterns</a:t>
            </a:r>
          </a:p>
        </p:txBody>
      </p:sp>
      <p:sp>
        <p:nvSpPr>
          <p:cNvPr id="3" name="Platshållare för innehåll 2">
            <a:extLst>
              <a:ext uri="{FF2B5EF4-FFF2-40B4-BE49-F238E27FC236}">
                <a16:creationId xmlns:a16="http://schemas.microsoft.com/office/drawing/2014/main" id="{FD3CD945-3722-0F45-8B6E-2A6D4FB44CBD}"/>
              </a:ext>
            </a:extLst>
          </p:cNvPr>
          <p:cNvSpPr>
            <a:spLocks noGrp="1"/>
          </p:cNvSpPr>
          <p:nvPr>
            <p:ph idx="1"/>
          </p:nvPr>
        </p:nvSpPr>
        <p:spPr>
          <a:xfrm>
            <a:off x="457199" y="1272858"/>
            <a:ext cx="4194363" cy="3394075"/>
          </a:xfrm>
        </p:spPr>
        <p:txBody>
          <a:bodyPr/>
          <a:lstStyle/>
          <a:p>
            <a:pPr marL="0" indent="0">
              <a:buNone/>
            </a:pPr>
            <a:r>
              <a:rPr lang="en-GB" sz="1400" dirty="0"/>
              <a:t>When using continual improvement, practitioners should aspire to the following behaviour: </a:t>
            </a:r>
          </a:p>
          <a:p>
            <a:pPr marL="0" indent="0">
              <a:buNone/>
            </a:pPr>
            <a:endParaRPr lang="en-GB" sz="1000" dirty="0"/>
          </a:p>
          <a:p>
            <a:pPr>
              <a:buFont typeface="Arial" panose="020B0604020202020204" pitchFamily="34" charset="0"/>
              <a:buChar char="•"/>
            </a:pPr>
            <a:r>
              <a:rPr lang="en-GB" sz="1400" dirty="0"/>
              <a:t>Establish business vision, mission, and objectives. </a:t>
            </a:r>
          </a:p>
          <a:p>
            <a:pPr>
              <a:buFont typeface="Arial" panose="020B0604020202020204" pitchFamily="34" charset="0"/>
              <a:buChar char="•"/>
            </a:pPr>
            <a:r>
              <a:rPr lang="en-GB" sz="1400" dirty="0"/>
              <a:t>Perform baseline assessments. </a:t>
            </a:r>
          </a:p>
          <a:p>
            <a:pPr>
              <a:buFont typeface="Arial" panose="020B0604020202020204" pitchFamily="34" charset="0"/>
              <a:buChar char="•"/>
            </a:pPr>
            <a:r>
              <a:rPr lang="en-GB" sz="1400" dirty="0"/>
              <a:t>Define measurable targets. </a:t>
            </a:r>
          </a:p>
          <a:p>
            <a:pPr>
              <a:buFont typeface="Arial" panose="020B0604020202020204" pitchFamily="34" charset="0"/>
              <a:buChar char="•"/>
            </a:pPr>
            <a:r>
              <a:rPr lang="en-GB" sz="1400" dirty="0"/>
              <a:t>Define the improvement plan. </a:t>
            </a:r>
          </a:p>
          <a:p>
            <a:pPr>
              <a:buFont typeface="Arial" panose="020B0604020202020204" pitchFamily="34" charset="0"/>
              <a:buChar char="•"/>
            </a:pPr>
            <a:r>
              <a:rPr lang="en-GB" sz="1400" dirty="0"/>
              <a:t>Recognize complexity and experiment. </a:t>
            </a:r>
          </a:p>
          <a:p>
            <a:pPr>
              <a:buFont typeface="Arial" panose="020B0604020202020204" pitchFamily="34" charset="0"/>
              <a:buChar char="•"/>
            </a:pPr>
            <a:r>
              <a:rPr lang="en-GB" sz="1400" dirty="0"/>
              <a:t>Execute improvement actions. </a:t>
            </a:r>
          </a:p>
          <a:p>
            <a:pPr>
              <a:buFont typeface="Arial" panose="020B0604020202020204" pitchFamily="34" charset="0"/>
              <a:buChar char="•"/>
            </a:pPr>
            <a:r>
              <a:rPr lang="en-GB" sz="1400" dirty="0"/>
              <a:t>Evaluate metrics and key performance indicators (KPIs). </a:t>
            </a:r>
          </a:p>
          <a:p>
            <a:pPr marL="0" indent="0">
              <a:buNone/>
            </a:pPr>
            <a:endParaRPr lang="en-GB" sz="900" dirty="0"/>
          </a:p>
          <a:p>
            <a:pPr marL="0" indent="0">
              <a:buNone/>
            </a:pPr>
            <a:r>
              <a:rPr lang="en-GB" sz="1400" dirty="0"/>
              <a:t>The figure highlights the key behavioural patterns that are relevant to continual improvement</a:t>
            </a:r>
          </a:p>
          <a:p>
            <a:pPr marL="0" indent="0">
              <a:buNone/>
            </a:pPr>
            <a:endParaRPr lang="en-GB" sz="1400" dirty="0"/>
          </a:p>
          <a:p>
            <a:pPr marL="0" indent="0">
              <a:buNone/>
            </a:pPr>
            <a:endParaRPr lang="en-GB" sz="1400" dirty="0"/>
          </a:p>
        </p:txBody>
      </p:sp>
      <p:sp>
        <p:nvSpPr>
          <p:cNvPr id="5" name="textruta 4">
            <a:extLst>
              <a:ext uri="{FF2B5EF4-FFF2-40B4-BE49-F238E27FC236}">
                <a16:creationId xmlns:a16="http://schemas.microsoft.com/office/drawing/2014/main" id="{3703D46B-EB34-9F4E-8466-DC9026F0AFBF}"/>
              </a:ext>
            </a:extLst>
          </p:cNvPr>
          <p:cNvSpPr txBox="1"/>
          <p:nvPr/>
        </p:nvSpPr>
        <p:spPr>
          <a:xfrm>
            <a:off x="4882647" y="3654464"/>
            <a:ext cx="4155141" cy="338554"/>
          </a:xfrm>
          <a:prstGeom prst="rect">
            <a:avLst/>
          </a:prstGeom>
          <a:noFill/>
        </p:spPr>
        <p:txBody>
          <a:bodyPr wrap="square" rtlCol="0">
            <a:spAutoFit/>
          </a:bodyPr>
          <a:lstStyle/>
          <a:p>
            <a:r>
              <a:rPr lang="en-GB" sz="800" dirty="0">
                <a:latin typeface="Calibri Light" panose="020F0302020204030204" pitchFamily="34" charset="0"/>
                <a:cs typeface="Calibri Light" panose="020F0302020204030204" pitchFamily="34" charset="0"/>
              </a:rPr>
              <a:t>Figure 3.13 Heat map of the importance of the key behaviour patterns to </a:t>
            </a:r>
          </a:p>
          <a:p>
            <a:r>
              <a:rPr lang="en-GB" sz="800" dirty="0">
                <a:latin typeface="Calibri Light" panose="020F0302020204030204" pitchFamily="34" charset="0"/>
                <a:cs typeface="Calibri Light" panose="020F0302020204030204" pitchFamily="34" charset="0"/>
              </a:rPr>
              <a:t>continual improvement </a:t>
            </a:r>
          </a:p>
        </p:txBody>
      </p:sp>
      <p:pic>
        <p:nvPicPr>
          <p:cNvPr id="6" name="Bildobjekt 5">
            <a:extLst>
              <a:ext uri="{FF2B5EF4-FFF2-40B4-BE49-F238E27FC236}">
                <a16:creationId xmlns:a16="http://schemas.microsoft.com/office/drawing/2014/main" id="{C727B268-EB9F-6848-873A-26C6D80780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62511" y="1298359"/>
            <a:ext cx="3913528" cy="2403907"/>
          </a:xfrm>
          <a:prstGeom prst="rect">
            <a:avLst/>
          </a:prstGeom>
        </p:spPr>
      </p:pic>
      <p:sp>
        <p:nvSpPr>
          <p:cNvPr id="7" name="textruta 6">
            <a:extLst>
              <a:ext uri="{FF2B5EF4-FFF2-40B4-BE49-F238E27FC236}">
                <a16:creationId xmlns:a16="http://schemas.microsoft.com/office/drawing/2014/main" id="{9D0CAA6E-E48D-BA48-BA84-C2DAD155E89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F8ADA3C0-27E7-3E4C-80BD-441D16D8F0E8}"/>
              </a:ext>
            </a:extLst>
          </p:cNvPr>
          <p:cNvSpPr txBox="1"/>
          <p:nvPr/>
        </p:nvSpPr>
        <p:spPr>
          <a:xfrm>
            <a:off x="7606491" y="491497"/>
            <a:ext cx="1231427"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a:p>
            <a:r>
              <a:rPr lang="en-GB" sz="900" dirty="0">
                <a:solidFill>
                  <a:schemeClr val="bg1"/>
                </a:solidFill>
                <a:latin typeface="Calibri Light" panose="020F0302020204030204" pitchFamily="34" charset="0"/>
                <a:cs typeface="Calibri Light" panose="020F0302020204030204" pitchFamily="34" charset="0"/>
              </a:rPr>
              <a:t>related To </a:t>
            </a:r>
            <a:r>
              <a:rPr lang="en-GB" sz="900" b="1" dirty="0">
                <a:solidFill>
                  <a:schemeClr val="bg1"/>
                </a:solidFill>
                <a:latin typeface="Calibri Light" panose="020F0302020204030204" pitchFamily="34" charset="0"/>
                <a:cs typeface="Calibri Light" panose="020F0302020204030204" pitchFamily="34" charset="0"/>
              </a:rPr>
              <a:t>Progress</a:t>
            </a:r>
          </a:p>
        </p:txBody>
      </p:sp>
    </p:spTree>
    <p:extLst>
      <p:ext uri="{BB962C8B-B14F-4D97-AF65-F5344CB8AC3E}">
        <p14:creationId xmlns:p14="http://schemas.microsoft.com/office/powerpoint/2010/main" val="28526557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GB" sz="3200" dirty="0"/>
              <a:t>ITIL guiding principles </a:t>
            </a:r>
            <a:br>
              <a:rPr lang="en-GB" sz="3200" dirty="0"/>
            </a:br>
            <a:r>
              <a:rPr lang="en-GB" sz="3200" dirty="0"/>
              <a:t>and related key behaviour patterns</a:t>
            </a:r>
          </a:p>
        </p:txBody>
      </p:sp>
      <p:graphicFrame>
        <p:nvGraphicFramePr>
          <p:cNvPr id="7" name="Tabell 6">
            <a:extLst>
              <a:ext uri="{FF2B5EF4-FFF2-40B4-BE49-F238E27FC236}">
                <a16:creationId xmlns:a16="http://schemas.microsoft.com/office/drawing/2014/main" id="{5D1FC21C-BCA8-AD4C-9F1D-C3EBC9F6D62D}"/>
              </a:ext>
            </a:extLst>
          </p:cNvPr>
          <p:cNvGraphicFramePr>
            <a:graphicFrameLocks noGrp="1"/>
          </p:cNvGraphicFramePr>
          <p:nvPr>
            <p:extLst>
              <p:ext uri="{D42A27DB-BD31-4B8C-83A1-F6EECF244321}">
                <p14:modId xmlns:p14="http://schemas.microsoft.com/office/powerpoint/2010/main" val="475729561"/>
              </p:ext>
            </p:extLst>
          </p:nvPr>
        </p:nvGraphicFramePr>
        <p:xfrm>
          <a:off x="457200" y="1529679"/>
          <a:ext cx="8224686" cy="2903220"/>
        </p:xfrm>
        <a:graphic>
          <a:graphicData uri="http://schemas.openxmlformats.org/drawingml/2006/table">
            <a:tbl>
              <a:tblPr firstRow="1">
                <a:tableStyleId>{5C22544A-7EE6-4342-B048-85BDC9FD1C3A}</a:tableStyleId>
              </a:tblPr>
              <a:tblGrid>
                <a:gridCol w="1652296">
                  <a:extLst>
                    <a:ext uri="{9D8B030D-6E8A-4147-A177-3AD203B41FA5}">
                      <a16:colId xmlns:a16="http://schemas.microsoft.com/office/drawing/2014/main" val="3138754089"/>
                    </a:ext>
                  </a:extLst>
                </a:gridCol>
                <a:gridCol w="1314478">
                  <a:extLst>
                    <a:ext uri="{9D8B030D-6E8A-4147-A177-3AD203B41FA5}">
                      <a16:colId xmlns:a16="http://schemas.microsoft.com/office/drawing/2014/main" val="339636583"/>
                    </a:ext>
                  </a:extLst>
                </a:gridCol>
                <a:gridCol w="1314478">
                  <a:extLst>
                    <a:ext uri="{9D8B030D-6E8A-4147-A177-3AD203B41FA5}">
                      <a16:colId xmlns:a16="http://schemas.microsoft.com/office/drawing/2014/main" val="3835650228"/>
                    </a:ext>
                  </a:extLst>
                </a:gridCol>
                <a:gridCol w="1314478">
                  <a:extLst>
                    <a:ext uri="{9D8B030D-6E8A-4147-A177-3AD203B41FA5}">
                      <a16:colId xmlns:a16="http://schemas.microsoft.com/office/drawing/2014/main" val="175979881"/>
                    </a:ext>
                  </a:extLst>
                </a:gridCol>
                <a:gridCol w="1314478">
                  <a:extLst>
                    <a:ext uri="{9D8B030D-6E8A-4147-A177-3AD203B41FA5}">
                      <a16:colId xmlns:a16="http://schemas.microsoft.com/office/drawing/2014/main" val="186848162"/>
                    </a:ext>
                  </a:extLst>
                </a:gridCol>
                <a:gridCol w="1314478">
                  <a:extLst>
                    <a:ext uri="{9D8B030D-6E8A-4147-A177-3AD203B41FA5}">
                      <a16:colId xmlns:a16="http://schemas.microsoft.com/office/drawing/2014/main" val="2505753959"/>
                    </a:ext>
                  </a:extLst>
                </a:gridCol>
              </a:tblGrid>
              <a:tr h="248400">
                <a:tc>
                  <a:txBody>
                    <a:bodyPr/>
                    <a:lstStyle/>
                    <a:p>
                      <a:endParaRPr lang="en-GB" sz="1050" b="1" i="0" dirty="0">
                        <a:solidFill>
                          <a:schemeClr val="tx1"/>
                        </a:solidFill>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50" b="1" i="0" dirty="0">
                          <a:solidFill>
                            <a:schemeClr val="tx1"/>
                          </a:solidFill>
                          <a:latin typeface="Calibri Light" panose="020F0302020204030204" pitchFamily="34" charset="0"/>
                          <a:cs typeface="Calibri Light" panose="020F0302020204030204" pitchFamily="34" charset="0"/>
                        </a:rPr>
                        <a:t>Accept ambiguity and uncertainty</a:t>
                      </a:r>
                    </a:p>
                  </a:txBody>
                  <a:tcPr>
                    <a:solidFill>
                      <a:schemeClr val="bg1">
                        <a:lumMod val="95000"/>
                      </a:schemeClr>
                    </a:solidFill>
                  </a:tcPr>
                </a:tc>
                <a:tc>
                  <a:txBody>
                    <a:bodyPr/>
                    <a:lstStyle/>
                    <a:p>
                      <a:r>
                        <a:rPr lang="en-GB" sz="1050" b="1" i="0" dirty="0">
                          <a:solidFill>
                            <a:schemeClr val="tx1"/>
                          </a:solidFill>
                          <a:latin typeface="Calibri Light" panose="020F0302020204030204" pitchFamily="34" charset="0"/>
                          <a:cs typeface="Calibri Light" panose="020F0302020204030204" pitchFamily="34" charset="0"/>
                        </a:rPr>
                        <a:t>Trust and be trusted</a:t>
                      </a:r>
                    </a:p>
                  </a:txBody>
                  <a:tcPr>
                    <a:solidFill>
                      <a:schemeClr val="bg1">
                        <a:lumMod val="95000"/>
                      </a:schemeClr>
                    </a:solidFill>
                  </a:tcPr>
                </a:tc>
                <a:tc>
                  <a:txBody>
                    <a:bodyPr/>
                    <a:lstStyle/>
                    <a:p>
                      <a:r>
                        <a:rPr lang="en-GB" sz="1050" b="1" i="0" dirty="0">
                          <a:solidFill>
                            <a:schemeClr val="tx1"/>
                          </a:solidFill>
                          <a:latin typeface="Calibri Light" panose="020F0302020204030204" pitchFamily="34" charset="0"/>
                          <a:cs typeface="Calibri Light" panose="020F0302020204030204" pitchFamily="34" charset="0"/>
                        </a:rPr>
                        <a:t>Continually raise the bar</a:t>
                      </a:r>
                    </a:p>
                  </a:txBody>
                  <a:tcPr>
                    <a:solidFill>
                      <a:schemeClr val="bg1">
                        <a:lumMod val="95000"/>
                      </a:schemeClr>
                    </a:solidFill>
                  </a:tcPr>
                </a:tc>
                <a:tc>
                  <a:txBody>
                    <a:bodyPr/>
                    <a:lstStyle/>
                    <a:p>
                      <a:r>
                        <a:rPr lang="en-GB" sz="1050" b="1" i="0" dirty="0">
                          <a:solidFill>
                            <a:schemeClr val="tx1"/>
                          </a:solidFill>
                          <a:latin typeface="Calibri Light" panose="020F0302020204030204" pitchFamily="34" charset="0"/>
                          <a:cs typeface="Calibri Light" panose="020F0302020204030204" pitchFamily="34" charset="0"/>
                        </a:rPr>
                        <a:t>Help get customers’ jobs done</a:t>
                      </a:r>
                    </a:p>
                  </a:txBody>
                  <a:tcPr>
                    <a:solidFill>
                      <a:schemeClr val="bg1">
                        <a:lumMod val="95000"/>
                      </a:schemeClr>
                    </a:solidFill>
                  </a:tcPr>
                </a:tc>
                <a:tc>
                  <a:txBody>
                    <a:bodyPr/>
                    <a:lstStyle/>
                    <a:p>
                      <a:r>
                        <a:rPr lang="en-GB" sz="1050" b="1" i="0" dirty="0">
                          <a:solidFill>
                            <a:schemeClr val="tx1"/>
                          </a:solidFill>
                          <a:latin typeface="Calibri Light" panose="020F0302020204030204" pitchFamily="34" charset="0"/>
                          <a:cs typeface="Calibri Light" panose="020F0302020204030204" pitchFamily="34" charset="0"/>
                        </a:rPr>
                        <a:t>Commit to continual learning</a:t>
                      </a:r>
                    </a:p>
                  </a:txBody>
                  <a:tcPr>
                    <a:solidFill>
                      <a:schemeClr val="bg1">
                        <a:lumMod val="95000"/>
                      </a:schemeClr>
                    </a:solidFill>
                  </a:tcPr>
                </a:tc>
                <a:extLst>
                  <a:ext uri="{0D108BD9-81ED-4DB2-BD59-A6C34878D82A}">
                    <a16:rowId xmlns:a16="http://schemas.microsoft.com/office/drawing/2014/main" val="1051126298"/>
                  </a:ext>
                </a:extLst>
              </a:tr>
              <a:tr h="248400">
                <a:tc>
                  <a:txBody>
                    <a:bodyPr/>
                    <a:lstStyle/>
                    <a:p>
                      <a:r>
                        <a:rPr lang="en-GB" sz="1050" b="1" i="0" dirty="0">
                          <a:latin typeface="Calibri Light" panose="020F0302020204030204" pitchFamily="34" charset="0"/>
                          <a:cs typeface="Calibri Light" panose="020F0302020204030204" pitchFamily="34" charset="0"/>
                        </a:rPr>
                        <a:t>ITIL GUIDING PRINCIPLES</a:t>
                      </a:r>
                    </a:p>
                  </a:txBody>
                  <a:tcPr>
                    <a:solidFill>
                      <a:schemeClr val="bg1">
                        <a:lumMod val="85000"/>
                      </a:schemeClr>
                    </a:solidFill>
                  </a:tcPr>
                </a:tc>
                <a:tc>
                  <a:txBody>
                    <a:bodyPr/>
                    <a:lstStyle/>
                    <a:p>
                      <a:pPr algn="ctr"/>
                      <a:endParaRPr lang="en-GB" sz="1050" b="0"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50" b="0"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50" b="0"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50" b="0" i="0" dirty="0">
                        <a:latin typeface="Calibri Light" panose="020F0302020204030204" pitchFamily="34" charset="0"/>
                        <a:cs typeface="Calibri Light" panose="020F0302020204030204" pitchFamily="34" charset="0"/>
                      </a:endParaRPr>
                    </a:p>
                  </a:txBody>
                  <a:tcPr>
                    <a:solidFill>
                      <a:schemeClr val="bg1">
                        <a:lumMod val="85000"/>
                      </a:schemeClr>
                    </a:solidFill>
                  </a:tcPr>
                </a:tc>
                <a:tc>
                  <a:txBody>
                    <a:bodyPr/>
                    <a:lstStyle/>
                    <a:p>
                      <a:pPr algn="ctr"/>
                      <a:endParaRPr lang="en-GB" sz="1050" b="0" i="0" dirty="0">
                        <a:latin typeface="Calibri Light" panose="020F0302020204030204" pitchFamily="34" charset="0"/>
                        <a:cs typeface="Calibri Light" panose="020F0302020204030204" pitchFamily="34" charset="0"/>
                      </a:endParaRPr>
                    </a:p>
                  </a:txBody>
                  <a:tcPr>
                    <a:solidFill>
                      <a:schemeClr val="bg1">
                        <a:lumMod val="85000"/>
                      </a:schemeClr>
                    </a:solidFill>
                  </a:tcPr>
                </a:tc>
                <a:extLst>
                  <a:ext uri="{0D108BD9-81ED-4DB2-BD59-A6C34878D82A}">
                    <a16:rowId xmlns:a16="http://schemas.microsoft.com/office/drawing/2014/main" val="1055492892"/>
                  </a:ext>
                </a:extLst>
              </a:tr>
              <a:tr h="248400">
                <a:tc>
                  <a:txBody>
                    <a:bodyPr/>
                    <a:lstStyle/>
                    <a:p>
                      <a:r>
                        <a:rPr lang="en-GB" sz="1050" b="0" i="0" dirty="0">
                          <a:latin typeface="Calibri Light" panose="020F0302020204030204" pitchFamily="34" charset="0"/>
                          <a:cs typeface="Calibri Light" panose="020F0302020204030204" pitchFamily="34" charset="0"/>
                        </a:rPr>
                        <a:t>Focus on value</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r>
                        <a:rPr lang="en-GB" sz="1050" b="1" i="0" dirty="0">
                          <a:latin typeface="Calibri Light" panose="020F0302020204030204" pitchFamily="34" charset="0"/>
                          <a:cs typeface="Calibri Light" panose="020F0302020204030204" pitchFamily="34" charset="0"/>
                        </a:rPr>
                        <a:t>x</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642539688"/>
                  </a:ext>
                </a:extLst>
              </a:tr>
              <a:tr h="248400">
                <a:tc>
                  <a:txBody>
                    <a:bodyPr/>
                    <a:lstStyle/>
                    <a:p>
                      <a:r>
                        <a:rPr lang="en-GB" sz="1050" b="0" i="0" dirty="0">
                          <a:latin typeface="Calibri Light" panose="020F0302020204030204" pitchFamily="34" charset="0"/>
                          <a:cs typeface="Calibri Light" panose="020F0302020204030204" pitchFamily="34" charset="0"/>
                        </a:rPr>
                        <a:t>Start where you are</a:t>
                      </a:r>
                    </a:p>
                  </a:txBody>
                  <a:tcPr/>
                </a:tc>
                <a:tc>
                  <a:txBody>
                    <a:bodyPr/>
                    <a:lstStyle/>
                    <a:p>
                      <a:pPr algn="ctr"/>
                      <a:r>
                        <a:rPr lang="en-GB" sz="1050" b="1" i="0" dirty="0">
                          <a:latin typeface="Calibri Light" panose="020F0302020204030204" pitchFamily="34" charset="0"/>
                          <a:cs typeface="Calibri Light" panose="020F0302020204030204" pitchFamily="34" charset="0"/>
                        </a:rPr>
                        <a:t>x</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700529051"/>
                  </a:ext>
                </a:extLst>
              </a:tr>
              <a:tr h="2484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50" b="0" i="0" dirty="0">
                          <a:latin typeface="Calibri Light" panose="020F0302020204030204" pitchFamily="34" charset="0"/>
                          <a:cs typeface="Calibri Light" panose="020F0302020204030204" pitchFamily="34" charset="0"/>
                        </a:rPr>
                        <a:t>Progress iteratively with feedback</a:t>
                      </a:r>
                    </a:p>
                  </a:txBody>
                  <a:tcPr/>
                </a:tc>
                <a:tc>
                  <a:txBody>
                    <a:bodyPr/>
                    <a:lstStyle/>
                    <a:p>
                      <a:pPr algn="ctr"/>
                      <a:r>
                        <a:rPr lang="en-GB" sz="1050" b="1" i="0" dirty="0">
                          <a:latin typeface="Calibri Light" panose="020F0302020204030204" pitchFamily="34" charset="0"/>
                          <a:cs typeface="Calibri Light" panose="020F0302020204030204" pitchFamily="34" charset="0"/>
                        </a:rPr>
                        <a:t>x</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r>
                        <a:rPr lang="en-GB" sz="1050" b="1" i="0" dirty="0">
                          <a:latin typeface="Calibri Light" panose="020F0302020204030204" pitchFamily="34" charset="0"/>
                          <a:cs typeface="Calibri Light" panose="020F0302020204030204" pitchFamily="34" charset="0"/>
                        </a:rPr>
                        <a:t>x</a:t>
                      </a:r>
                    </a:p>
                  </a:txBody>
                  <a:tcPr/>
                </a:tc>
                <a:extLst>
                  <a:ext uri="{0D108BD9-81ED-4DB2-BD59-A6C34878D82A}">
                    <a16:rowId xmlns:a16="http://schemas.microsoft.com/office/drawing/2014/main" val="3768893575"/>
                  </a:ext>
                </a:extLst>
              </a:tr>
              <a:tr h="248400">
                <a:tc>
                  <a:txBody>
                    <a:bodyPr/>
                    <a:lstStyle/>
                    <a:p>
                      <a:r>
                        <a:rPr lang="en-GB" sz="1050" b="0" i="0" dirty="0">
                          <a:latin typeface="Calibri Light" panose="020F0302020204030204" pitchFamily="34" charset="0"/>
                          <a:cs typeface="Calibri Light" panose="020F0302020204030204" pitchFamily="34" charset="0"/>
                        </a:rPr>
                        <a:t>Collaborate and promote visibility</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r>
                        <a:rPr lang="en-GB" sz="1050" b="1" i="0" dirty="0">
                          <a:latin typeface="Calibri Light" panose="020F0302020204030204" pitchFamily="34" charset="0"/>
                          <a:cs typeface="Calibri Light" panose="020F0302020204030204" pitchFamily="34" charset="0"/>
                        </a:rPr>
                        <a:t>x</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486824833"/>
                  </a:ext>
                </a:extLst>
              </a:tr>
              <a:tr h="248400">
                <a:tc>
                  <a:txBody>
                    <a:bodyPr/>
                    <a:lstStyle/>
                    <a:p>
                      <a:r>
                        <a:rPr lang="en-GB" sz="1050" b="0" i="0" dirty="0">
                          <a:latin typeface="Calibri Light" panose="020F0302020204030204" pitchFamily="34" charset="0"/>
                          <a:cs typeface="Calibri Light" panose="020F0302020204030204" pitchFamily="34" charset="0"/>
                        </a:rPr>
                        <a:t>Think and work holistically</a:t>
                      </a:r>
                    </a:p>
                  </a:txBody>
                  <a:tcPr/>
                </a:tc>
                <a:tc>
                  <a:txBody>
                    <a:bodyPr/>
                    <a:lstStyle/>
                    <a:p>
                      <a:pPr algn="ctr"/>
                      <a:r>
                        <a:rPr lang="en-GB" sz="1050" b="1" i="0" dirty="0">
                          <a:latin typeface="Calibri Light" panose="020F0302020204030204" pitchFamily="34" charset="0"/>
                          <a:cs typeface="Calibri Light" panose="020F0302020204030204" pitchFamily="34" charset="0"/>
                        </a:rPr>
                        <a:t>x</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160483731"/>
                  </a:ext>
                </a:extLst>
              </a:tr>
              <a:tr h="248400">
                <a:tc>
                  <a:txBody>
                    <a:bodyPr/>
                    <a:lstStyle/>
                    <a:p>
                      <a:r>
                        <a:rPr lang="en-GB" sz="1050" b="0" i="0" dirty="0">
                          <a:latin typeface="Calibri Light" panose="020F0302020204030204" pitchFamily="34" charset="0"/>
                          <a:cs typeface="Calibri Light" panose="020F0302020204030204" pitchFamily="34" charset="0"/>
                        </a:rPr>
                        <a:t>Keep it simple and practical</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r>
                        <a:rPr lang="en-GB" sz="1050" b="1" i="0" dirty="0">
                          <a:latin typeface="Calibri Light" panose="020F0302020204030204" pitchFamily="34" charset="0"/>
                          <a:cs typeface="Calibri Light" panose="020F0302020204030204" pitchFamily="34" charset="0"/>
                        </a:rPr>
                        <a:t>x</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681189612"/>
                  </a:ext>
                </a:extLst>
              </a:tr>
              <a:tr h="248400">
                <a:tc>
                  <a:txBody>
                    <a:bodyPr/>
                    <a:lstStyle/>
                    <a:p>
                      <a:r>
                        <a:rPr lang="en-GB" sz="1050" b="0" i="0" dirty="0">
                          <a:latin typeface="Calibri Light" panose="020F0302020204030204" pitchFamily="34" charset="0"/>
                          <a:cs typeface="Calibri Light" panose="020F0302020204030204" pitchFamily="34" charset="0"/>
                        </a:rPr>
                        <a:t>Optimize and automate</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r>
                        <a:rPr lang="en-GB" sz="1050" b="1" i="0" dirty="0">
                          <a:latin typeface="Calibri Light" panose="020F0302020204030204" pitchFamily="34" charset="0"/>
                          <a:cs typeface="Calibri Light" panose="020F0302020204030204" pitchFamily="34" charset="0"/>
                        </a:rPr>
                        <a:t>x</a:t>
                      </a: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tc>
                  <a:txBody>
                    <a:bodyPr/>
                    <a:lstStyle/>
                    <a:p>
                      <a:pPr algn="ctr"/>
                      <a:endParaRPr lang="en-GB" sz="1050" b="1"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865708694"/>
                  </a:ext>
                </a:extLst>
              </a:tr>
            </a:tbl>
          </a:graphicData>
        </a:graphic>
      </p:graphicFrame>
      <p:sp>
        <p:nvSpPr>
          <p:cNvPr id="8" name="textruta 7">
            <a:extLst>
              <a:ext uri="{FF2B5EF4-FFF2-40B4-BE49-F238E27FC236}">
                <a16:creationId xmlns:a16="http://schemas.microsoft.com/office/drawing/2014/main" id="{50AD4CF3-20AF-D949-9911-87D6C2C8148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7D22AC9D-EE97-BE42-928D-A8C59D28CE19}"/>
              </a:ext>
            </a:extLst>
          </p:cNvPr>
          <p:cNvSpPr txBox="1"/>
          <p:nvPr/>
        </p:nvSpPr>
        <p:spPr>
          <a:xfrm>
            <a:off x="7606491" y="494839"/>
            <a:ext cx="1200970"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Models and concepts </a:t>
            </a:r>
          </a:p>
        </p:txBody>
      </p:sp>
      <p:sp>
        <p:nvSpPr>
          <p:cNvPr id="9" name="textruta 8">
            <a:extLst>
              <a:ext uri="{FF2B5EF4-FFF2-40B4-BE49-F238E27FC236}">
                <a16:creationId xmlns:a16="http://schemas.microsoft.com/office/drawing/2014/main" id="{31E7DFCC-E1C0-4D44-9F08-EDFA94C87AD0}"/>
              </a:ext>
            </a:extLst>
          </p:cNvPr>
          <p:cNvSpPr txBox="1"/>
          <p:nvPr/>
        </p:nvSpPr>
        <p:spPr>
          <a:xfrm>
            <a:off x="7611930" y="630910"/>
            <a:ext cx="657552"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Principles </a:t>
            </a:r>
          </a:p>
        </p:txBody>
      </p:sp>
      <p:sp>
        <p:nvSpPr>
          <p:cNvPr id="10" name="Platshållare för innehåll 2">
            <a:extLst>
              <a:ext uri="{FF2B5EF4-FFF2-40B4-BE49-F238E27FC236}">
                <a16:creationId xmlns:a16="http://schemas.microsoft.com/office/drawing/2014/main" id="{EC18EC7E-7EDD-0C44-A3FB-E3DC4E3BBA7F}"/>
              </a:ext>
            </a:extLst>
          </p:cNvPr>
          <p:cNvSpPr>
            <a:spLocks noGrp="1"/>
          </p:cNvSpPr>
          <p:nvPr>
            <p:ph idx="1"/>
          </p:nvPr>
        </p:nvSpPr>
        <p:spPr>
          <a:xfrm>
            <a:off x="409919" y="4434905"/>
            <a:ext cx="4537589" cy="266703"/>
          </a:xfrm>
        </p:spPr>
        <p:txBody>
          <a:bodyPr/>
          <a:lstStyle/>
          <a:p>
            <a:pPr marL="0" lvl="1" indent="0">
              <a:buNone/>
            </a:pPr>
            <a:r>
              <a:rPr lang="en-GB" sz="1000" dirty="0"/>
              <a:t>Table 3.1 ITIL principles and related key behaviour patterns</a:t>
            </a:r>
          </a:p>
          <a:p>
            <a:pPr marL="0" lvl="1" indent="0">
              <a:buNone/>
            </a:pPr>
            <a:endParaRPr lang="en-GB" sz="1000" dirty="0">
              <a:solidFill>
                <a:schemeClr val="dk1"/>
              </a:solidFill>
            </a:endParaRPr>
          </a:p>
        </p:txBody>
      </p:sp>
    </p:spTree>
    <p:extLst>
      <p:ext uri="{BB962C8B-B14F-4D97-AF65-F5344CB8AC3E}">
        <p14:creationId xmlns:p14="http://schemas.microsoft.com/office/powerpoint/2010/main" val="7052003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Autofit/>
          </a:bodyPr>
          <a:lstStyle/>
          <a:p>
            <a:r>
              <a:rPr lang="en-GB" sz="1200" dirty="0">
                <a:latin typeface="Calibri Light" panose="020F0302020204030204" pitchFamily="34" charset="0"/>
                <a:cs typeface="Calibri Light" panose="020F0302020204030204" pitchFamily="34" charset="0"/>
              </a:rPr>
              <a:t>The aspirational behavioural patterns that characterize HVIT environments. </a:t>
            </a:r>
          </a:p>
          <a:p>
            <a:endParaRPr lang="en-GB" sz="105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Some important models and concepts and how these relate to the behavioural patterns.</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The ITIL guiding principles and how they support establishing a HVIT culture.</a:t>
            </a:r>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177421" y="0"/>
            <a:ext cx="8229600" cy="857250"/>
          </a:xfrm>
        </p:spPr>
        <p:txBody>
          <a:bodyPr/>
          <a:lstStyle/>
          <a:p>
            <a:r>
              <a:rPr lang="en-US" sz="3200" noProof="0" dirty="0">
                <a:latin typeface="Calibri Light" panose="020F0302020204030204" pitchFamily="34" charset="0"/>
                <a:cs typeface="Calibri Light" panose="020F0302020204030204" pitchFamily="34" charset="0"/>
              </a:rPr>
              <a:t>Summary</a:t>
            </a:r>
          </a:p>
        </p:txBody>
      </p:sp>
      <p:sp>
        <p:nvSpPr>
          <p:cNvPr id="8" name="textruta 7">
            <a:extLst>
              <a:ext uri="{FF2B5EF4-FFF2-40B4-BE49-F238E27FC236}">
                <a16:creationId xmlns:a16="http://schemas.microsoft.com/office/drawing/2014/main" id="{A8000119-F3E2-7546-A0DF-D1F1F3AA49D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Tree>
    <p:extLst>
      <p:ext uri="{BB962C8B-B14F-4D97-AF65-F5344CB8AC3E}">
        <p14:creationId xmlns:p14="http://schemas.microsoft.com/office/powerpoint/2010/main" val="40265679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4757710" y="3905459"/>
            <a:ext cx="3929090"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1 and 4</a:t>
            </a:r>
          </a:p>
        </p:txBody>
      </p:sp>
      <p:sp>
        <p:nvSpPr>
          <p:cNvPr id="13" name="AutoShape 4"/>
          <p:cNvSpPr>
            <a:spLocks noChangeArrowheads="1"/>
          </p:cNvSpPr>
          <p:nvPr/>
        </p:nvSpPr>
        <p:spPr bwMode="auto">
          <a:xfrm>
            <a:off x="642910" y="3890417"/>
            <a:ext cx="3965603"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3 and 4 </a:t>
            </a:r>
          </a:p>
        </p:txBody>
      </p:sp>
      <p:sp>
        <p:nvSpPr>
          <p:cNvPr id="14" name="AutoShape 4"/>
          <p:cNvSpPr>
            <a:spLocks noChangeArrowheads="1"/>
          </p:cNvSpPr>
          <p:nvPr/>
        </p:nvSpPr>
        <p:spPr bwMode="auto">
          <a:xfrm>
            <a:off x="4757710" y="3165698"/>
            <a:ext cx="3965603"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2 and 3</a:t>
            </a:r>
          </a:p>
        </p:txBody>
      </p:sp>
      <p:sp>
        <p:nvSpPr>
          <p:cNvPr id="15" name="AutoShape 4"/>
          <p:cNvSpPr>
            <a:spLocks noChangeArrowheads="1"/>
          </p:cNvSpPr>
          <p:nvPr/>
        </p:nvSpPr>
        <p:spPr bwMode="auto">
          <a:xfrm>
            <a:off x="642910" y="3165698"/>
            <a:ext cx="3965604"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1 and 2</a:t>
            </a:r>
          </a:p>
        </p:txBody>
      </p:sp>
      <p:sp>
        <p:nvSpPr>
          <p:cNvPr id="2" name="Rubrik 1"/>
          <p:cNvSpPr>
            <a:spLocks noGrp="1"/>
          </p:cNvSpPr>
          <p:nvPr>
            <p:ph type="title"/>
          </p:nvPr>
        </p:nvSpPr>
        <p:spPr>
          <a:xfrm>
            <a:off x="457199" y="106167"/>
            <a:ext cx="8475786" cy="857250"/>
          </a:xfrm>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An organization is undergoing a digital transformation, and is encouraging the adoption of new behaviour patterns. An investigation has revealed that some team members avoid experimentation and prefer to search or wait for a single correct solution. </a:t>
            </a:r>
            <a:endParaRPr lang="en-GB" sz="1800" dirty="0">
              <a:latin typeface="Calibri Light" panose="020F0302020204030204" pitchFamily="34" charset="0"/>
              <a:cs typeface="Calibri Light" panose="020F0302020204030204" pitchFamily="34" charset="0"/>
            </a:endParaRPr>
          </a:p>
        </p:txBody>
      </p:sp>
      <p:sp>
        <p:nvSpPr>
          <p:cNvPr id="3" name="Rektangel 2">
            <a:extLst>
              <a:ext uri="{FF2B5EF4-FFF2-40B4-BE49-F238E27FC236}">
                <a16:creationId xmlns:a16="http://schemas.microsoft.com/office/drawing/2014/main" id="{52B98BE6-4CD8-8F4A-9B13-1B2B8677AF9D}"/>
              </a:ext>
            </a:extLst>
          </p:cNvPr>
          <p:cNvSpPr/>
          <p:nvPr/>
        </p:nvSpPr>
        <p:spPr>
          <a:xfrm>
            <a:off x="642910" y="1102330"/>
            <a:ext cx="8290073" cy="1492716"/>
          </a:xfrm>
          <a:prstGeom prst="rect">
            <a:avLst/>
          </a:prstGeom>
        </p:spPr>
        <p:txBody>
          <a:bodyPr wrap="square">
            <a:spAutoFit/>
          </a:bodyPr>
          <a:lstStyle/>
          <a:p>
            <a:r>
              <a:rPr lang="en-GB" sz="1600" dirty="0">
                <a:latin typeface="Calibri Light" panose="020F0302020204030204" pitchFamily="34" charset="0"/>
                <a:cs typeface="Calibri Light" panose="020F0302020204030204" pitchFamily="34" charset="0"/>
              </a:rPr>
              <a:t>Which TWO key behaviour patterns are MOST LIKELY to be affected by this attitude?</a:t>
            </a:r>
          </a:p>
          <a:p>
            <a:endParaRPr lang="en-GB" sz="900" dirty="0">
              <a:latin typeface="Calibri Light" panose="020F0302020204030204" pitchFamily="34" charset="0"/>
              <a:cs typeface="Calibri Light" panose="020F0302020204030204" pitchFamily="34" charset="0"/>
            </a:endParaRPr>
          </a:p>
          <a:p>
            <a:pPr marL="342900" indent="-342900">
              <a:buAutoNum type="arabicPeriod"/>
            </a:pPr>
            <a:r>
              <a:rPr lang="en-GB" sz="1600" dirty="0">
                <a:latin typeface="Calibri Light" panose="020F0302020204030204" pitchFamily="34" charset="0"/>
                <a:cs typeface="Calibri Light" panose="020F0302020204030204" pitchFamily="34" charset="0"/>
              </a:rPr>
              <a:t>Accept ambiguity and uncertainty</a:t>
            </a:r>
          </a:p>
          <a:p>
            <a:pPr marL="342900" indent="-342900">
              <a:buAutoNum type="arabicPeriod"/>
            </a:pPr>
            <a:r>
              <a:rPr lang="en-GB" sz="1600" dirty="0">
                <a:latin typeface="Calibri Light" panose="020F0302020204030204" pitchFamily="34" charset="0"/>
                <a:cs typeface="Calibri Light" panose="020F0302020204030204" pitchFamily="34" charset="0"/>
              </a:rPr>
              <a:t>Commit to continual learning</a:t>
            </a:r>
          </a:p>
          <a:p>
            <a:pPr marL="342900" indent="-342900">
              <a:buAutoNum type="arabicPeriod"/>
            </a:pPr>
            <a:r>
              <a:rPr lang="en-GB" sz="1600" dirty="0">
                <a:latin typeface="Calibri Light" panose="020F0302020204030204" pitchFamily="34" charset="0"/>
                <a:cs typeface="Calibri Light" panose="020F0302020204030204" pitchFamily="34" charset="0"/>
              </a:rPr>
              <a:t>Help get customers’ job done</a:t>
            </a:r>
          </a:p>
          <a:p>
            <a:pPr marL="342900" indent="-342900">
              <a:buAutoNum type="arabicPeriod"/>
            </a:pPr>
            <a:r>
              <a:rPr lang="en-GB" sz="1600" dirty="0">
                <a:latin typeface="Calibri Light" panose="020F0302020204030204" pitchFamily="34" charset="0"/>
                <a:cs typeface="Calibri Light" panose="020F0302020204030204" pitchFamily="34" charset="0"/>
              </a:rPr>
              <a:t>Trust and be trusted</a:t>
            </a:r>
            <a:endParaRPr lang="en-GB" sz="1600" dirty="0"/>
          </a:p>
        </p:txBody>
      </p:sp>
    </p:spTree>
    <p:extLst>
      <p:ext uri="{BB962C8B-B14F-4D97-AF65-F5344CB8AC3E}">
        <p14:creationId xmlns:p14="http://schemas.microsoft.com/office/powerpoint/2010/main" val="419019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85DFFB-2117-6E4D-ACF8-AE6018CAEE5D}"/>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Continual improvement</a:t>
            </a:r>
          </a:p>
        </p:txBody>
      </p:sp>
      <p:pic>
        <p:nvPicPr>
          <p:cNvPr id="5" name="Platshållare för innehåll 4">
            <a:extLst>
              <a:ext uri="{FF2B5EF4-FFF2-40B4-BE49-F238E27FC236}">
                <a16:creationId xmlns:a16="http://schemas.microsoft.com/office/drawing/2014/main" id="{4639DA98-4D41-EB4A-A27E-76C8E945D5FB}"/>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396943" y="1029174"/>
            <a:ext cx="3396954" cy="3506172"/>
          </a:xfrm>
          <a:prstGeom prst="rect">
            <a:avLst/>
          </a:prstGeom>
        </p:spPr>
      </p:pic>
      <p:sp>
        <p:nvSpPr>
          <p:cNvPr id="4" name="Platshållare för innehåll 3">
            <a:extLst>
              <a:ext uri="{FF2B5EF4-FFF2-40B4-BE49-F238E27FC236}">
                <a16:creationId xmlns:a16="http://schemas.microsoft.com/office/drawing/2014/main" id="{12BC9B3F-F201-D042-B450-694C9235AD6E}"/>
              </a:ext>
            </a:extLst>
          </p:cNvPr>
          <p:cNvSpPr>
            <a:spLocks noGrp="1"/>
          </p:cNvSpPr>
          <p:nvPr>
            <p:ph sz="quarter" idx="10"/>
          </p:nvPr>
        </p:nvSpPr>
        <p:spPr/>
        <p:txBody>
          <a:bodyPr/>
          <a:lstStyle/>
          <a:p>
            <a:r>
              <a:rPr lang="en-US" dirty="0"/>
              <a:t>Foundation recap</a:t>
            </a:r>
            <a:endParaRPr lang="sv-SE" dirty="0"/>
          </a:p>
        </p:txBody>
      </p:sp>
      <p:sp>
        <p:nvSpPr>
          <p:cNvPr id="6" name="Rektangel 5">
            <a:extLst>
              <a:ext uri="{FF2B5EF4-FFF2-40B4-BE49-F238E27FC236}">
                <a16:creationId xmlns:a16="http://schemas.microsoft.com/office/drawing/2014/main" id="{D0B095B0-0291-A34B-B0EA-07060620700B}"/>
              </a:ext>
            </a:extLst>
          </p:cNvPr>
          <p:cNvSpPr/>
          <p:nvPr/>
        </p:nvSpPr>
        <p:spPr>
          <a:xfrm>
            <a:off x="2396943" y="4278086"/>
            <a:ext cx="1151800" cy="34434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1715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An approach to scientific experimentation that helps to form and sustain new habits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An approach to identifying how parties collaborate to co-create value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An approach that helps to improve throughput by improving flow and reducing waste</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An approach for identifying what is good for society</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Which best describes Toyota Kata?</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5332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80036"/>
                                        </p:tgtEl>
                                        <p:attrNameLst>
                                          <p:attrName>fillcolor</p:attrName>
                                        </p:attrNameLst>
                                      </p:cBhvr>
                                      <p:to>
                                        <a:srgbClr val="00FA00"/>
                                      </p:to>
                                    </p:animClr>
                                    <p:set>
                                      <p:cBhvr>
                                        <p:cTn id="7" dur="2000" fill="hold"/>
                                        <p:tgtEl>
                                          <p:spTgt spid="1580036"/>
                                        </p:tgtEl>
                                        <p:attrNameLst>
                                          <p:attrName>fill.type</p:attrName>
                                        </p:attrNameLst>
                                      </p:cBhvr>
                                      <p:to>
                                        <p:strVal val="solid"/>
                                      </p:to>
                                    </p:set>
                                    <p:set>
                                      <p:cBhvr>
                                        <p:cTn id="8" dur="2000" fill="hold"/>
                                        <p:tgtEl>
                                          <p:spTgt spid="15800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868042"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Ask the director to enforce what the business analyst considers to be the most plausible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solution</a:t>
            </a:r>
          </a:p>
        </p:txBody>
      </p:sp>
      <p:sp>
        <p:nvSpPr>
          <p:cNvPr id="13" name="AutoShape 4"/>
          <p:cNvSpPr>
            <a:spLocks noChangeArrowheads="1"/>
          </p:cNvSpPr>
          <p:nvPr/>
        </p:nvSpPr>
        <p:spPr bwMode="auto">
          <a:xfrm>
            <a:off x="642909" y="2999469"/>
            <a:ext cx="7868043"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Develop </a:t>
            </a:r>
            <a:r>
              <a:rPr lang="sv-SE" sz="1600" dirty="0">
                <a:latin typeface="Calibri Light" panose="020F0302020204030204" pitchFamily="34" charset="0"/>
                <a:cs typeface="Calibri Light" panose="020F0302020204030204" pitchFamily="34" charset="0"/>
              </a:rPr>
              <a:t>multiple</a:t>
            </a:r>
            <a:r>
              <a:rPr lang="en" sz="1600" dirty="0">
                <a:latin typeface="Calibri Light" panose="020F0302020204030204" pitchFamily="34" charset="0"/>
                <a:cs typeface="Calibri Light" panose="020F0302020204030204" pitchFamily="34" charset="0"/>
              </a:rPr>
              <a:t> prototypes of a possible solution, and adopt what works best </a:t>
            </a:r>
          </a:p>
        </p:txBody>
      </p:sp>
      <p:sp>
        <p:nvSpPr>
          <p:cNvPr id="14" name="AutoShape 4"/>
          <p:cNvSpPr>
            <a:spLocks noChangeArrowheads="1"/>
          </p:cNvSpPr>
          <p:nvPr/>
        </p:nvSpPr>
        <p:spPr bwMode="auto">
          <a:xfrm>
            <a:off x="642910" y="2267229"/>
            <a:ext cx="7868044"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Allocate a week to analyze how the department works, and then make logical conclusions </a:t>
            </a:r>
          </a:p>
        </p:txBody>
      </p:sp>
      <p:sp>
        <p:nvSpPr>
          <p:cNvPr id="15" name="AutoShape 4"/>
          <p:cNvSpPr>
            <a:spLocks noChangeArrowheads="1"/>
          </p:cNvSpPr>
          <p:nvPr/>
        </p:nvSpPr>
        <p:spPr bwMode="auto">
          <a:xfrm>
            <a:off x="642909" y="1534990"/>
            <a:ext cx="7868044"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 sz="1600" dirty="0">
                <a:latin typeface="Calibri Light" panose="020F0302020204030204" pitchFamily="34" charset="0"/>
                <a:cs typeface="Calibri Light" panose="020F0302020204030204" pitchFamily="34" charset="0"/>
              </a:rPr>
              <a:t>Conduct an interview based on a carefully prepared script of detailed questions</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 business analyst has recognized that business managers have conflicting hypotheses about their needs for departmental improvement. They also find it difficult to articulate their requirements. Which approach is BEST for obtaining requirements?</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7998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a:extLst>
              <a:ext uri="{FF2B5EF4-FFF2-40B4-BE49-F238E27FC236}">
                <a16:creationId xmlns:a16="http://schemas.microsoft.com/office/drawing/2014/main" id="{08EF2894-C23B-B14F-950D-5898F8803FF7}"/>
              </a:ext>
            </a:extLst>
          </p:cNvPr>
          <p:cNvSpPr>
            <a:spLocks noChangeArrowheads="1"/>
          </p:cNvSpPr>
          <p:nvPr/>
        </p:nvSpPr>
        <p:spPr bwMode="auto">
          <a:xfrm>
            <a:off x="4757710" y="3166165"/>
            <a:ext cx="3965604"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US" sz="1600" dirty="0">
                <a:latin typeface="Calibri Light" panose="020F0302020204030204" pitchFamily="34" charset="0"/>
                <a:cs typeface="Calibri Light" panose="020F0302020204030204" pitchFamily="34" charset="0"/>
              </a:rPr>
              <a:t>2 and 3</a:t>
            </a:r>
          </a:p>
        </p:txBody>
      </p:sp>
      <p:sp>
        <p:nvSpPr>
          <p:cNvPr id="2" name="Rubrik 1"/>
          <p:cNvSpPr>
            <a:spLocks noGrp="1"/>
          </p:cNvSpPr>
          <p:nvPr>
            <p:ph type="title"/>
          </p:nvPr>
        </p:nvSpPr>
        <p:spPr>
          <a:xfrm>
            <a:off x="457199" y="106167"/>
            <a:ext cx="8534401" cy="857250"/>
          </a:xfrm>
        </p:spPr>
        <p:txBody>
          <a:bodyPr>
            <a:noAutofit/>
          </a:bodyPr>
          <a:lstStyle/>
          <a:p>
            <a:r>
              <a:rPr lang="en-GB" sz="1600" dirty="0">
                <a:solidFill>
                  <a:srgbClr val="FFFFFF"/>
                </a:solidFill>
                <a:latin typeface="Calibri Light" panose="020F0302020204030204" pitchFamily="34" charset="0"/>
                <a:cs typeface="Calibri Light" panose="020F0302020204030204" pitchFamily="34" charset="0"/>
              </a:rPr>
              <a:t>Q: A manager often focuses on avoiding risk, and blames staff when things go wrong. The manager also does not listen to suggestions and allow experimentation. This has resulted in a lack of innovation in the manager’s team, and several of the team’s senior members have left the organization. </a:t>
            </a:r>
            <a:endParaRPr lang="en-GB" sz="1600" dirty="0">
              <a:latin typeface="Calibri Light" panose="020F0302020204030204" pitchFamily="34" charset="0"/>
              <a:cs typeface="Calibri Light" panose="020F0302020204030204" pitchFamily="34" charset="0"/>
            </a:endParaRPr>
          </a:p>
        </p:txBody>
      </p:sp>
      <p:sp>
        <p:nvSpPr>
          <p:cNvPr id="7" name="AutoShape 4">
            <a:extLst>
              <a:ext uri="{FF2B5EF4-FFF2-40B4-BE49-F238E27FC236}">
                <a16:creationId xmlns:a16="http://schemas.microsoft.com/office/drawing/2014/main" id="{3D262CAA-6F5A-CC4C-85CA-416216766108}"/>
              </a:ext>
            </a:extLst>
          </p:cNvPr>
          <p:cNvSpPr>
            <a:spLocks noChangeArrowheads="1"/>
          </p:cNvSpPr>
          <p:nvPr/>
        </p:nvSpPr>
        <p:spPr bwMode="auto">
          <a:xfrm>
            <a:off x="4757710" y="3905459"/>
            <a:ext cx="3929090"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1 and 4</a:t>
            </a:r>
          </a:p>
        </p:txBody>
      </p:sp>
      <p:sp>
        <p:nvSpPr>
          <p:cNvPr id="8" name="AutoShape 4">
            <a:extLst>
              <a:ext uri="{FF2B5EF4-FFF2-40B4-BE49-F238E27FC236}">
                <a16:creationId xmlns:a16="http://schemas.microsoft.com/office/drawing/2014/main" id="{B0A352B3-2451-1C4D-9522-149BB5C702D5}"/>
              </a:ext>
            </a:extLst>
          </p:cNvPr>
          <p:cNvSpPr>
            <a:spLocks noChangeArrowheads="1"/>
          </p:cNvSpPr>
          <p:nvPr/>
        </p:nvSpPr>
        <p:spPr bwMode="auto">
          <a:xfrm>
            <a:off x="642910" y="3890417"/>
            <a:ext cx="3965603"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3 and 4 </a:t>
            </a:r>
          </a:p>
        </p:txBody>
      </p:sp>
      <p:sp>
        <p:nvSpPr>
          <p:cNvPr id="9" name="AutoShape 4">
            <a:extLst>
              <a:ext uri="{FF2B5EF4-FFF2-40B4-BE49-F238E27FC236}">
                <a16:creationId xmlns:a16="http://schemas.microsoft.com/office/drawing/2014/main" id="{9059E02D-FD56-6E4C-BACB-D4230FDFE7A2}"/>
              </a:ext>
            </a:extLst>
          </p:cNvPr>
          <p:cNvSpPr>
            <a:spLocks noChangeArrowheads="1"/>
          </p:cNvSpPr>
          <p:nvPr/>
        </p:nvSpPr>
        <p:spPr bwMode="auto">
          <a:xfrm>
            <a:off x="642910" y="3166165"/>
            <a:ext cx="3965603"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 sz="1600" dirty="0">
                <a:latin typeface="Calibri Light" panose="020F0302020204030204" pitchFamily="34" charset="0"/>
                <a:cs typeface="Calibri Light" panose="020F0302020204030204" pitchFamily="34" charset="0"/>
              </a:rPr>
              <a:t>1 and 2</a:t>
            </a:r>
          </a:p>
        </p:txBody>
      </p:sp>
      <p:sp>
        <p:nvSpPr>
          <p:cNvPr id="3" name="Rektangel 2">
            <a:extLst>
              <a:ext uri="{FF2B5EF4-FFF2-40B4-BE49-F238E27FC236}">
                <a16:creationId xmlns:a16="http://schemas.microsoft.com/office/drawing/2014/main" id="{6FFF92C9-0638-3446-BE15-8340996563D5}"/>
              </a:ext>
            </a:extLst>
          </p:cNvPr>
          <p:cNvSpPr/>
          <p:nvPr/>
        </p:nvSpPr>
        <p:spPr>
          <a:xfrm>
            <a:off x="457199" y="1108711"/>
            <a:ext cx="8229601" cy="1754326"/>
          </a:xfrm>
          <a:prstGeom prst="rect">
            <a:avLst/>
          </a:prstGeom>
        </p:spPr>
        <p:txBody>
          <a:bodyPr wrap="square">
            <a:spAutoFit/>
          </a:bodyPr>
          <a:lstStyle/>
          <a:p>
            <a:r>
              <a:rPr lang="en-GB" sz="1600" dirty="0">
                <a:latin typeface="Calibri Light" panose="020F0302020204030204" pitchFamily="34" charset="0"/>
                <a:cs typeface="Calibri Light" panose="020F0302020204030204" pitchFamily="34" charset="0"/>
              </a:rPr>
              <a:t>Which TWO behaviours from safety culture would allow this manager to increase innovation and retain more staff?</a:t>
            </a:r>
          </a:p>
          <a:p>
            <a:endParaRPr lang="en-GB" sz="1000" dirty="0">
              <a:latin typeface="Calibri Light" panose="020F0302020204030204" pitchFamily="34" charset="0"/>
              <a:cs typeface="Calibri Light" panose="020F0302020204030204" pitchFamily="34" charset="0"/>
            </a:endParaRPr>
          </a:p>
          <a:p>
            <a:pPr marL="342900" indent="-342900">
              <a:buAutoNum type="arabicPeriod"/>
            </a:pPr>
            <a:r>
              <a:rPr lang="en-GB" sz="1600" dirty="0">
                <a:latin typeface="Calibri Light" panose="020F0302020204030204" pitchFamily="34" charset="0"/>
                <a:cs typeface="Calibri Light" panose="020F0302020204030204" pitchFamily="34" charset="0"/>
              </a:rPr>
              <a:t>Focus on inclusion and ignore toxic relationships</a:t>
            </a:r>
          </a:p>
          <a:p>
            <a:pPr marL="342900" indent="-342900">
              <a:buAutoNum type="arabicPeriod"/>
            </a:pPr>
            <a:r>
              <a:rPr lang="en-GB" sz="1600" dirty="0">
                <a:latin typeface="Calibri Light" panose="020F0302020204030204" pitchFamily="34" charset="0"/>
                <a:cs typeface="Calibri Light" panose="020F0302020204030204" pitchFamily="34" charset="0"/>
              </a:rPr>
              <a:t>Treat failures as improvement opportunities</a:t>
            </a:r>
          </a:p>
          <a:p>
            <a:pPr marL="342900" indent="-342900">
              <a:buAutoNum type="arabicPeriod"/>
            </a:pPr>
            <a:r>
              <a:rPr lang="en-GB" sz="1600" dirty="0">
                <a:latin typeface="Calibri Light" panose="020F0302020204030204" pitchFamily="34" charset="0"/>
                <a:cs typeface="Calibri Light" panose="020F0302020204030204" pitchFamily="34" charset="0"/>
              </a:rPr>
              <a:t>Encourage continual organizational learning</a:t>
            </a:r>
          </a:p>
          <a:p>
            <a:pPr marL="342900" indent="-342900">
              <a:buAutoNum type="arabicPeriod"/>
            </a:pPr>
            <a:r>
              <a:rPr lang="en-GB" sz="1600" dirty="0">
                <a:latin typeface="Calibri Light" panose="020F0302020204030204" pitchFamily="34" charset="0"/>
                <a:cs typeface="Calibri Light" panose="020F0302020204030204" pitchFamily="34" charset="0"/>
              </a:rPr>
              <a:t>Encourage collaboration and discourage conflict</a:t>
            </a:r>
            <a:endParaRPr lang="en-GB" sz="1600" dirty="0"/>
          </a:p>
        </p:txBody>
      </p:sp>
    </p:spTree>
    <p:extLst>
      <p:ext uri="{BB962C8B-B14F-4D97-AF65-F5344CB8AC3E}">
        <p14:creationId xmlns:p14="http://schemas.microsoft.com/office/powerpoint/2010/main" val="198104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FA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Toyota Kata</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Safety culture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Integration of duties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Design thinking</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An employee has some concerns at work but does not share this information with others because they fear that this would damage their reputation and position. What is PRIMARILY concerned whit preventing this situation?</a:t>
            </a:r>
          </a:p>
        </p:txBody>
      </p:sp>
    </p:spTree>
    <p:extLst>
      <p:ext uri="{BB962C8B-B14F-4D97-AF65-F5344CB8AC3E}">
        <p14:creationId xmlns:p14="http://schemas.microsoft.com/office/powerpoint/2010/main" val="392986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Wingdings" pitchFamily="2" charset="2"/>
              <a:buChar char="ü"/>
            </a:pPr>
            <a:r>
              <a:rPr lang="en-US" dirty="0">
                <a:latin typeface="Calibri Light" panose="020F0302020204030204" pitchFamily="34" charset="0"/>
                <a:cs typeface="Calibri Light" panose="020F0302020204030204" pitchFamily="34" charset="0"/>
              </a:rPr>
              <a:t>Introduction</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terms and definitions</a:t>
            </a:r>
          </a:p>
          <a:p>
            <a:pPr lvl="2">
              <a:buFont typeface="Wingdings" pitchFamily="2" charset="2"/>
              <a:buChar char="ü"/>
            </a:pPr>
            <a:r>
              <a:rPr lang="en-US" dirty="0">
                <a:latin typeface="Calibri Light" panose="020F0302020204030204" pitchFamily="34" charset="0"/>
                <a:cs typeface="Calibri Light" panose="020F0302020204030204" pitchFamily="34" charset="0"/>
              </a:rPr>
              <a:t>Objectives and key characteristics</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concepts </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Wingdings" pitchFamily="2" charset="2"/>
              <a:buChar char="ü"/>
            </a:pPr>
            <a:r>
              <a:rPr lang="en-US" dirty="0">
                <a:latin typeface="Calibri Light" panose="020F0302020204030204" pitchFamily="34" charset="0"/>
                <a:cs typeface="Calibri Light" panose="020F0302020204030204" pitchFamily="34" charset="0"/>
              </a:rPr>
              <a:t>Culture</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ITIL practices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143790453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A32C97AC-E805-F341-804C-42EB516E5A8E}"/>
              </a:ext>
            </a:extLst>
          </p:cNvPr>
          <p:cNvSpPr txBox="1">
            <a:spLocks/>
          </p:cNvSpPr>
          <p:nvPr/>
        </p:nvSpPr>
        <p:spPr bwMode="auto">
          <a:xfrm>
            <a:off x="481242" y="1376676"/>
            <a:ext cx="4090758"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200" b="0" kern="1200" cap="all">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dirty="0">
                <a:latin typeface="Calibri Light" panose="020F0302020204030204" pitchFamily="34" charset="0"/>
                <a:cs typeface="Calibri Light" panose="020F0302020204030204" pitchFamily="34" charset="0"/>
              </a:rPr>
              <a:t>HIGH-VELOCITY IT techniques</a:t>
            </a:r>
          </a:p>
        </p:txBody>
      </p:sp>
      <p:sp>
        <p:nvSpPr>
          <p:cNvPr id="6" name="Platshållare för text 2">
            <a:extLst>
              <a:ext uri="{FF2B5EF4-FFF2-40B4-BE49-F238E27FC236}">
                <a16:creationId xmlns:a16="http://schemas.microsoft.com/office/drawing/2014/main" id="{FE84931A-7E0D-0140-B108-2B02DF05E344}"/>
              </a:ext>
            </a:extLst>
          </p:cNvPr>
          <p:cNvSpPr>
            <a:spLocks noGrp="1"/>
          </p:cNvSpPr>
          <p:nvPr>
            <p:ph type="body" idx="1"/>
          </p:nvPr>
        </p:nvSpPr>
        <p:spPr>
          <a:xfrm>
            <a:off x="481243" y="2968010"/>
            <a:ext cx="3991002" cy="1141524"/>
          </a:xfrm>
        </p:spPr>
        <p:txBody>
          <a:bodyPr/>
          <a:lstStyle/>
          <a:p>
            <a:r>
              <a:rPr lang="en-GB" dirty="0">
                <a:latin typeface="Calibri Light" panose="020F0302020204030204" pitchFamily="34" charset="0"/>
                <a:cs typeface="Calibri Light" panose="020F0302020204030204" pitchFamily="34" charset="0"/>
              </a:rPr>
              <a:t>Grouped and described based on their relationship with one of the five HVIT objectives</a:t>
            </a:r>
          </a:p>
        </p:txBody>
      </p:sp>
      <p:pic>
        <p:nvPicPr>
          <p:cNvPr id="5" name="Bildobjekt 4">
            <a:extLst>
              <a:ext uri="{FF2B5EF4-FFF2-40B4-BE49-F238E27FC236}">
                <a16:creationId xmlns:a16="http://schemas.microsoft.com/office/drawing/2014/main" id="{FFC534C5-583D-C349-91E5-F3D9516B63DE}"/>
              </a:ext>
            </a:extLst>
          </p:cNvPr>
          <p:cNvPicPr>
            <a:picLocks noChangeAspect="1"/>
          </p:cNvPicPr>
          <p:nvPr/>
        </p:nvPicPr>
        <p:blipFill>
          <a:blip r:embed="rId3"/>
          <a:stretch>
            <a:fillRect/>
          </a:stretch>
        </p:blipFill>
        <p:spPr>
          <a:xfrm>
            <a:off x="5454858" y="498922"/>
            <a:ext cx="2837388" cy="37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65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A38FE4-CC29-EC4D-875F-C9859FC46924}"/>
              </a:ext>
            </a:extLst>
          </p:cNvPr>
          <p:cNvSpPr>
            <a:spLocks noGrp="1"/>
          </p:cNvSpPr>
          <p:nvPr>
            <p:ph type="title"/>
          </p:nvPr>
        </p:nvSpPr>
        <p:spPr/>
        <p:txBody>
          <a:bodyPr>
            <a:normAutofit/>
          </a:bodyPr>
          <a:lstStyle/>
          <a:p>
            <a:r>
              <a:rPr lang="en-GB" sz="3200" dirty="0"/>
              <a:t>High velocity IT objectives</a:t>
            </a:r>
          </a:p>
        </p:txBody>
      </p:sp>
      <p:sp>
        <p:nvSpPr>
          <p:cNvPr id="3" name="Platshållare för innehåll 2">
            <a:extLst>
              <a:ext uri="{FF2B5EF4-FFF2-40B4-BE49-F238E27FC236}">
                <a16:creationId xmlns:a16="http://schemas.microsoft.com/office/drawing/2014/main" id="{BAB69AED-DFA6-8042-A653-1EB031373FA3}"/>
              </a:ext>
            </a:extLst>
          </p:cNvPr>
          <p:cNvSpPr>
            <a:spLocks noGrp="1"/>
          </p:cNvSpPr>
          <p:nvPr>
            <p:ph idx="1"/>
          </p:nvPr>
        </p:nvSpPr>
        <p:spPr/>
        <p:txBody>
          <a:bodyPr>
            <a:normAutofit/>
          </a:bodyPr>
          <a:lstStyle/>
          <a:p>
            <a:pPr marL="0" indent="0">
              <a:buNone/>
            </a:pPr>
            <a:r>
              <a:rPr lang="en-GB" sz="1400" dirty="0"/>
              <a:t>This section describes a selection of techniques that characterize HVIT environments. Some are usually only found in these environments, while others are more general techniques that are crucial to HVIT work. The selection is not exhaustive; these techniques are examples that characterize ways of working that help highly digitally enabled organizations to achieve their demanding objectives. </a:t>
            </a:r>
          </a:p>
          <a:p>
            <a:pPr marL="0" indent="0">
              <a:buNone/>
            </a:pPr>
            <a:endParaRPr lang="en-GB" sz="1400" dirty="0"/>
          </a:p>
          <a:p>
            <a:pPr marL="0" indent="0">
              <a:buNone/>
            </a:pPr>
            <a:r>
              <a:rPr lang="en-GB" sz="1400" dirty="0"/>
              <a:t>The techniques in this section are grouped and described based on their relationship with one of </a:t>
            </a:r>
            <a:r>
              <a:rPr lang="en-GB" sz="1400" b="1" dirty="0"/>
              <a:t>the five HVIT objectives: </a:t>
            </a:r>
          </a:p>
          <a:p>
            <a:pPr marL="0" indent="0">
              <a:buNone/>
            </a:pPr>
            <a:endParaRPr lang="en-GB" sz="1050" dirty="0"/>
          </a:p>
          <a:p>
            <a:pPr>
              <a:buFont typeface="+mj-lt"/>
              <a:buAutoNum type="arabicPeriod"/>
            </a:pPr>
            <a:r>
              <a:rPr lang="en-GB" sz="1400" b="1" dirty="0"/>
              <a:t>valuable investments </a:t>
            </a:r>
          </a:p>
          <a:p>
            <a:pPr>
              <a:buFont typeface="+mj-lt"/>
              <a:buAutoNum type="arabicPeriod"/>
            </a:pPr>
            <a:r>
              <a:rPr lang="en-GB" sz="1400" b="1" dirty="0"/>
              <a:t>fast development </a:t>
            </a:r>
          </a:p>
          <a:p>
            <a:pPr>
              <a:buFont typeface="+mj-lt"/>
              <a:buAutoNum type="arabicPeriod"/>
            </a:pPr>
            <a:r>
              <a:rPr lang="en-GB" sz="1400" b="1" dirty="0"/>
              <a:t>resilient operations </a:t>
            </a:r>
          </a:p>
          <a:p>
            <a:pPr>
              <a:buFont typeface="+mj-lt"/>
              <a:buAutoNum type="arabicPeriod"/>
            </a:pPr>
            <a:r>
              <a:rPr lang="en-GB" sz="1400" b="1" dirty="0"/>
              <a:t>co-created value </a:t>
            </a:r>
          </a:p>
          <a:p>
            <a:pPr>
              <a:buFont typeface="+mj-lt"/>
              <a:buAutoNum type="arabicPeriod"/>
            </a:pPr>
            <a:r>
              <a:rPr lang="en-GB" sz="1400" b="1" dirty="0"/>
              <a:t>assured conformance</a:t>
            </a:r>
          </a:p>
          <a:p>
            <a:pPr marL="0" indent="0">
              <a:buNone/>
            </a:pPr>
            <a:endParaRPr lang="en-GB" sz="1400" dirty="0"/>
          </a:p>
        </p:txBody>
      </p:sp>
      <p:sp>
        <p:nvSpPr>
          <p:cNvPr id="5" name="textruta 4">
            <a:extLst>
              <a:ext uri="{FF2B5EF4-FFF2-40B4-BE49-F238E27FC236}">
                <a16:creationId xmlns:a16="http://schemas.microsoft.com/office/drawing/2014/main" id="{A624E0F0-E451-4742-8CF9-F8B19513CF5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pic>
        <p:nvPicPr>
          <p:cNvPr id="12" name="Bildobjekt 11" descr="En bild som visar spegel, spel&#10;&#10;Automatiskt genererad beskrivning">
            <a:extLst>
              <a:ext uri="{FF2B5EF4-FFF2-40B4-BE49-F238E27FC236}">
                <a16:creationId xmlns:a16="http://schemas.microsoft.com/office/drawing/2014/main" id="{58E2FECD-E9E5-2A4D-8740-E36BD0751927}"/>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587414" y="3025229"/>
            <a:ext cx="1985678" cy="1323786"/>
          </a:xfrm>
          <a:prstGeom prst="rect">
            <a:avLst/>
          </a:prstGeom>
        </p:spPr>
      </p:pic>
      <p:sp>
        <p:nvSpPr>
          <p:cNvPr id="6" name="textruta 5">
            <a:extLst>
              <a:ext uri="{FF2B5EF4-FFF2-40B4-BE49-F238E27FC236}">
                <a16:creationId xmlns:a16="http://schemas.microsoft.com/office/drawing/2014/main" id="{2EBA35C4-2BF1-A44A-9BED-BD1BA3C8B312}"/>
              </a:ext>
            </a:extLst>
          </p:cNvPr>
          <p:cNvSpPr txBox="1"/>
          <p:nvPr/>
        </p:nvSpPr>
        <p:spPr>
          <a:xfrm>
            <a:off x="7617350" y="500934"/>
            <a:ext cx="739305"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a:t>
            </a:r>
          </a:p>
          <a:p>
            <a:r>
              <a:rPr lang="en-GB" sz="900" dirty="0">
                <a:solidFill>
                  <a:schemeClr val="bg1"/>
                </a:solidFill>
                <a:latin typeface="Calibri Light" panose="020F0302020204030204" pitchFamily="34" charset="0"/>
                <a:cs typeface="Calibri Light" panose="020F0302020204030204" pitchFamily="34" charset="0"/>
              </a:rPr>
              <a:t>Objectives</a:t>
            </a:r>
            <a:endParaRPr lang="en-GB" sz="900" b="1"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6871037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BCEDA1-69A2-9144-A513-15FC2136B3A6}"/>
              </a:ext>
            </a:extLst>
          </p:cNvPr>
          <p:cNvSpPr>
            <a:spLocks noGrp="1"/>
          </p:cNvSpPr>
          <p:nvPr>
            <p:ph type="title"/>
          </p:nvPr>
        </p:nvSpPr>
        <p:spPr/>
        <p:txBody>
          <a:bodyPr>
            <a:noAutofit/>
          </a:bodyPr>
          <a:lstStyle/>
          <a:p>
            <a:r>
              <a:rPr lang="en-GB" sz="3200" dirty="0"/>
              <a:t>Objectives, techniques and ITIL practices</a:t>
            </a:r>
          </a:p>
        </p:txBody>
      </p:sp>
      <p:sp>
        <p:nvSpPr>
          <p:cNvPr id="10" name="Platshållare för innehåll 9">
            <a:extLst>
              <a:ext uri="{FF2B5EF4-FFF2-40B4-BE49-F238E27FC236}">
                <a16:creationId xmlns:a16="http://schemas.microsoft.com/office/drawing/2014/main" id="{E6E0767D-3A85-C741-A559-1A4E5BEAFF7D}"/>
              </a:ext>
            </a:extLst>
          </p:cNvPr>
          <p:cNvSpPr>
            <a:spLocks noGrp="1"/>
          </p:cNvSpPr>
          <p:nvPr>
            <p:ph idx="1"/>
          </p:nvPr>
        </p:nvSpPr>
        <p:spPr>
          <a:xfrm>
            <a:off x="465291" y="1070899"/>
            <a:ext cx="3227034" cy="280473"/>
          </a:xfrm>
        </p:spPr>
        <p:txBody>
          <a:bodyPr/>
          <a:lstStyle/>
          <a:p>
            <a:pPr marL="0" indent="0">
              <a:buNone/>
            </a:pPr>
            <a:r>
              <a:rPr lang="en-GB" dirty="0"/>
              <a:t>The following slides will describe:</a:t>
            </a:r>
          </a:p>
        </p:txBody>
      </p:sp>
      <p:sp>
        <p:nvSpPr>
          <p:cNvPr id="6" name="textruta 5">
            <a:extLst>
              <a:ext uri="{FF2B5EF4-FFF2-40B4-BE49-F238E27FC236}">
                <a16:creationId xmlns:a16="http://schemas.microsoft.com/office/drawing/2014/main" id="{E1C4BAC8-15A5-6549-94FE-35BBE4064E0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4" name="Tabell 3">
            <a:extLst>
              <a:ext uri="{FF2B5EF4-FFF2-40B4-BE49-F238E27FC236}">
                <a16:creationId xmlns:a16="http://schemas.microsoft.com/office/drawing/2014/main" id="{6C930FDB-35B2-E141-AED3-5A03D682E917}"/>
              </a:ext>
            </a:extLst>
          </p:cNvPr>
          <p:cNvGraphicFramePr>
            <a:graphicFrameLocks noGrp="1"/>
          </p:cNvGraphicFramePr>
          <p:nvPr>
            <p:extLst>
              <p:ext uri="{D42A27DB-BD31-4B8C-83A1-F6EECF244321}">
                <p14:modId xmlns:p14="http://schemas.microsoft.com/office/powerpoint/2010/main" val="1261603883"/>
              </p:ext>
            </p:extLst>
          </p:nvPr>
        </p:nvGraphicFramePr>
        <p:xfrm>
          <a:off x="550259" y="1359464"/>
          <a:ext cx="8112266" cy="3259657"/>
        </p:xfrm>
        <a:graphic>
          <a:graphicData uri="http://schemas.openxmlformats.org/drawingml/2006/table">
            <a:tbl>
              <a:tblPr/>
              <a:tblGrid>
                <a:gridCol w="1958272">
                  <a:extLst>
                    <a:ext uri="{9D8B030D-6E8A-4147-A177-3AD203B41FA5}">
                      <a16:colId xmlns:a16="http://schemas.microsoft.com/office/drawing/2014/main" val="4190735664"/>
                    </a:ext>
                  </a:extLst>
                </a:gridCol>
                <a:gridCol w="3280900">
                  <a:extLst>
                    <a:ext uri="{9D8B030D-6E8A-4147-A177-3AD203B41FA5}">
                      <a16:colId xmlns:a16="http://schemas.microsoft.com/office/drawing/2014/main" val="632305699"/>
                    </a:ext>
                  </a:extLst>
                </a:gridCol>
                <a:gridCol w="2873094">
                  <a:extLst>
                    <a:ext uri="{9D8B030D-6E8A-4147-A177-3AD203B41FA5}">
                      <a16:colId xmlns:a16="http://schemas.microsoft.com/office/drawing/2014/main" val="1644107275"/>
                    </a:ext>
                  </a:extLst>
                </a:gridCol>
              </a:tblGrid>
              <a:tr h="239881">
                <a:tc>
                  <a:txBody>
                    <a:bodyPr/>
                    <a:lstStyle/>
                    <a:p>
                      <a:pPr algn="l" fontAlgn="t"/>
                      <a:r>
                        <a:rPr lang="en-GB" sz="1200" b="1" i="0" u="none" strike="noStrike" noProof="0" dirty="0">
                          <a:solidFill>
                            <a:srgbClr val="000000"/>
                          </a:solidFill>
                          <a:effectLst/>
                          <a:latin typeface="Calibri Light" panose="020F0302020204030204" pitchFamily="34" charset="0"/>
                          <a:cs typeface="Calibri Light" panose="020F0302020204030204" pitchFamily="34" charset="0"/>
                        </a:rPr>
                        <a:t> HVIT 5 objectives</a:t>
                      </a:r>
                    </a:p>
                  </a:txBody>
                  <a:tcPr marL="3904"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b"/>
                      <a:r>
                        <a:rPr lang="en-GB" sz="1200" b="1" i="0" u="none" strike="noStrike" noProof="0" dirty="0">
                          <a:solidFill>
                            <a:srgbClr val="000000"/>
                          </a:solidFill>
                          <a:effectLst/>
                          <a:latin typeface="Calibri Light" panose="020F0302020204030204" pitchFamily="34" charset="0"/>
                          <a:cs typeface="Calibri Light" panose="020F0302020204030204" pitchFamily="34" charset="0"/>
                        </a:rPr>
                        <a:t> Techniques</a:t>
                      </a:r>
                    </a:p>
                  </a:txBody>
                  <a:tcPr marL="3904"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b"/>
                      <a:r>
                        <a:rPr lang="en-GB" sz="1200" b="1" i="0" u="none" strike="noStrike" noProof="0" dirty="0">
                          <a:solidFill>
                            <a:srgbClr val="000000"/>
                          </a:solidFill>
                          <a:effectLst/>
                          <a:latin typeface="Calibri Light" panose="020F0302020204030204" pitchFamily="34" charset="0"/>
                          <a:cs typeface="Calibri Light" panose="020F0302020204030204" pitchFamily="34" charset="0"/>
                        </a:rPr>
                        <a:t> Relevant practices</a:t>
                      </a:r>
                    </a:p>
                  </a:txBody>
                  <a:tcPr marL="3904"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77730833"/>
                  </a:ext>
                </a:extLst>
              </a:tr>
              <a:tr h="114854">
                <a:tc rowSpan="4">
                  <a:txBody>
                    <a:bodyPr/>
                    <a:lstStyle/>
                    <a:p>
                      <a:pPr algn="l" rtl="0" fontAlgn="t"/>
                      <a:r>
                        <a:rPr lang="en-GB" sz="800" b="0" i="0" u="none" strike="noStrike" noProof="0" dirty="0">
                          <a:solidFill>
                            <a:srgbClr val="000000"/>
                          </a:solidFill>
                          <a:effectLst/>
                          <a:latin typeface="Calibri Light" panose="020F0302020204030204" pitchFamily="34" charset="0"/>
                        </a:rPr>
                        <a:t> 1. Valuable investments </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GB" sz="800" b="0" i="0" u="none" strike="noStrike" noProof="0" dirty="0">
                          <a:solidFill>
                            <a:srgbClr val="000000"/>
                          </a:solidFill>
                          <a:effectLst/>
                          <a:latin typeface="Calibri Light" panose="020F0302020204030204" pitchFamily="34" charset="0"/>
                        </a:rPr>
                        <a:t> a) Prioritization techniques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rowSpan="4">
                  <a:txBody>
                    <a:bodyPr/>
                    <a:lstStyle/>
                    <a:p>
                      <a:pPr algn="l" fontAlgn="t"/>
                      <a:r>
                        <a:rPr lang="en-GB" sz="800" b="0" i="0" u="none" strike="noStrike" noProof="0" dirty="0">
                          <a:solidFill>
                            <a:srgbClr val="000000"/>
                          </a:solidFill>
                          <a:effectLst/>
                          <a:latin typeface="Calibri Light" panose="020F0302020204030204" pitchFamily="34" charset="0"/>
                        </a:rPr>
                        <a:t> Portfolio management</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Relationship management</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047553"/>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b) Minimum viable products and services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247502546"/>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c) Product or service ownership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2048784316"/>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d) A/B testing</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sv-SE"/>
                    </a:p>
                  </a:txBody>
                  <a:tcPr/>
                </a:tc>
                <a:extLst>
                  <a:ext uri="{0D108BD9-81ED-4DB2-BD59-A6C34878D82A}">
                    <a16:rowId xmlns:a16="http://schemas.microsoft.com/office/drawing/2014/main" val="505768514"/>
                  </a:ext>
                </a:extLst>
              </a:tr>
              <a:tr h="110601">
                <a:tc rowSpan="7">
                  <a:txBody>
                    <a:bodyPr/>
                    <a:lstStyle/>
                    <a:p>
                      <a:pPr algn="l" rtl="0" fontAlgn="t"/>
                      <a:r>
                        <a:rPr lang="en-GB" sz="800" b="0" i="0" u="none" strike="noStrike" noProof="0" dirty="0">
                          <a:solidFill>
                            <a:srgbClr val="000000"/>
                          </a:solidFill>
                          <a:effectLst/>
                          <a:latin typeface="Calibri Light" panose="020F0302020204030204" pitchFamily="34" charset="0"/>
                        </a:rPr>
                        <a:t> 2. Fast development </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GB" sz="800" b="0" i="0" u="none" strike="noStrike" noProof="0" dirty="0">
                          <a:solidFill>
                            <a:srgbClr val="000000"/>
                          </a:solidFill>
                          <a:effectLst/>
                          <a:latin typeface="Calibri Light" panose="020F0302020204030204" pitchFamily="34" charset="0"/>
                        </a:rPr>
                        <a:t> a) Infrastructure as code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7">
                  <a:txBody>
                    <a:bodyPr/>
                    <a:lstStyle/>
                    <a:p>
                      <a:pPr algn="l" fontAlgn="t"/>
                      <a:r>
                        <a:rPr lang="en-GB" sz="800" b="0" i="0" u="none" strike="noStrike" noProof="0" dirty="0">
                          <a:solidFill>
                            <a:srgbClr val="000000"/>
                          </a:solidFill>
                          <a:effectLst/>
                          <a:latin typeface="Calibri Light" panose="020F0302020204030204" pitchFamily="34" charset="0"/>
                        </a:rPr>
                        <a:t> Architecture management </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Business analysis</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Deployment management</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Service validation and testing</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Software development management</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1770352"/>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b) Loosely coupled information system architecture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4234715336"/>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c) Reviews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2316438974"/>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d) Continual business analysis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3692798243"/>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e) Continuous integration/continuous delivery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657090744"/>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f) Continuous testing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157577797"/>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g) Kanban</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sv-SE"/>
                    </a:p>
                  </a:txBody>
                  <a:tcPr/>
                </a:tc>
                <a:extLst>
                  <a:ext uri="{0D108BD9-81ED-4DB2-BD59-A6C34878D82A}">
                    <a16:rowId xmlns:a16="http://schemas.microsoft.com/office/drawing/2014/main" val="817731665"/>
                  </a:ext>
                </a:extLst>
              </a:tr>
              <a:tr h="110601">
                <a:tc rowSpan="7">
                  <a:txBody>
                    <a:bodyPr/>
                    <a:lstStyle/>
                    <a:p>
                      <a:pPr algn="l" rtl="0" fontAlgn="t"/>
                      <a:r>
                        <a:rPr lang="en-GB" sz="800" b="0" i="0" u="none" strike="noStrike" noProof="0" dirty="0">
                          <a:solidFill>
                            <a:srgbClr val="000000"/>
                          </a:solidFill>
                          <a:effectLst/>
                          <a:latin typeface="Calibri Light" panose="020F0302020204030204" pitchFamily="34" charset="0"/>
                        </a:rPr>
                        <a:t> 3. Resilient operations </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GB" sz="800" b="0" i="0" u="none" strike="noStrike" noProof="0" dirty="0">
                          <a:solidFill>
                            <a:srgbClr val="000000"/>
                          </a:solidFill>
                          <a:effectLst/>
                          <a:latin typeface="Calibri Light" panose="020F0302020204030204" pitchFamily="34" charset="0"/>
                        </a:rPr>
                        <a:t> a) Technical debt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7">
                  <a:txBody>
                    <a:bodyPr/>
                    <a:lstStyle/>
                    <a:p>
                      <a:pPr algn="l" fontAlgn="t"/>
                      <a:r>
                        <a:rPr lang="en-GB" sz="800" b="0" i="0" u="none" strike="noStrike" noProof="0" dirty="0">
                          <a:solidFill>
                            <a:srgbClr val="000000"/>
                          </a:solidFill>
                          <a:effectLst/>
                          <a:latin typeface="Calibri Light" panose="020F0302020204030204" pitchFamily="34" charset="0"/>
                        </a:rPr>
                        <a:t> Availability management </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Capacity and performance management</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Monitoring and event management</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Problem management</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Service continuity management</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Infrastructure and platform management</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671115"/>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b) Chaos engineering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2153878468"/>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c) Definition of done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3332351120"/>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d) Version control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484710869"/>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e) AIOps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2611405423"/>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f) ChatOps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4171743608"/>
                  </a:ext>
                </a:extLst>
              </a:tr>
              <a:tr h="110601">
                <a:tc vMerge="1">
                  <a:txBody>
                    <a:bodyPr/>
                    <a:lstStyle/>
                    <a:p>
                      <a:endParaRPr lang="sv-SE"/>
                    </a:p>
                  </a:txBody>
                  <a:tcPr/>
                </a:tc>
                <a:tc>
                  <a:txBody>
                    <a:bodyPr/>
                    <a:lstStyle/>
                    <a:p>
                      <a:pPr algn="l" fontAlgn="b"/>
                      <a:r>
                        <a:rPr lang="en-GB" sz="800" b="0" i="0" u="none" strike="noStrike" noProof="0" dirty="0">
                          <a:solidFill>
                            <a:srgbClr val="000000"/>
                          </a:solidFill>
                          <a:effectLst/>
                          <a:latin typeface="Calibri Light" panose="020F0302020204030204" pitchFamily="34" charset="0"/>
                        </a:rPr>
                        <a:t> g) Site reliability engineering</a:t>
                      </a:r>
                    </a:p>
                  </a:txBody>
                  <a:tcPr marL="36000" marR="3904" marT="39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sv-SE"/>
                    </a:p>
                  </a:txBody>
                  <a:tcPr/>
                </a:tc>
                <a:extLst>
                  <a:ext uri="{0D108BD9-81ED-4DB2-BD59-A6C34878D82A}">
                    <a16:rowId xmlns:a16="http://schemas.microsoft.com/office/drawing/2014/main" val="450418945"/>
                  </a:ext>
                </a:extLst>
              </a:tr>
              <a:tr h="110601">
                <a:tc rowSpan="3">
                  <a:txBody>
                    <a:bodyPr/>
                    <a:lstStyle/>
                    <a:p>
                      <a:pPr algn="l" rtl="0" fontAlgn="t"/>
                      <a:r>
                        <a:rPr lang="en-GB" sz="800" b="0" i="0" u="none" strike="noStrike" noProof="0" dirty="0">
                          <a:solidFill>
                            <a:srgbClr val="000000"/>
                          </a:solidFill>
                          <a:effectLst/>
                          <a:latin typeface="Calibri Light" panose="020F0302020204030204" pitchFamily="34" charset="0"/>
                        </a:rPr>
                        <a:t> 4. Co-created value </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GB" sz="800" b="0" i="0" u="none" strike="noStrike" noProof="0" dirty="0">
                          <a:solidFill>
                            <a:srgbClr val="000000"/>
                          </a:solidFill>
                          <a:effectLst/>
                          <a:latin typeface="Calibri Light" panose="020F0302020204030204" pitchFamily="34" charset="0"/>
                        </a:rPr>
                        <a:t> a) Service experience</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l" fontAlgn="t"/>
                      <a:r>
                        <a:rPr lang="en-GB" sz="800" b="0" i="0" u="none" strike="noStrike" noProof="0" dirty="0">
                          <a:solidFill>
                            <a:srgbClr val="000000"/>
                          </a:solidFill>
                          <a:effectLst/>
                          <a:latin typeface="Calibri Light" panose="020F0302020204030204" pitchFamily="34" charset="0"/>
                        </a:rPr>
                        <a:t> Service design </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Service desk</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Relationship management</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99867"/>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1515483838"/>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sv-SE"/>
                    </a:p>
                  </a:txBody>
                  <a:tcPr/>
                </a:tc>
                <a:extLst>
                  <a:ext uri="{0D108BD9-81ED-4DB2-BD59-A6C34878D82A}">
                    <a16:rowId xmlns:a16="http://schemas.microsoft.com/office/drawing/2014/main" val="1998321020"/>
                  </a:ext>
                </a:extLst>
              </a:tr>
              <a:tr h="110601">
                <a:tc rowSpan="3">
                  <a:txBody>
                    <a:bodyPr/>
                    <a:lstStyle/>
                    <a:p>
                      <a:pPr algn="l" rtl="0" fontAlgn="t"/>
                      <a:r>
                        <a:rPr lang="en-GB" sz="800" b="0" i="0" u="none" strike="noStrike" noProof="0" dirty="0">
                          <a:solidFill>
                            <a:srgbClr val="000000"/>
                          </a:solidFill>
                          <a:effectLst/>
                          <a:latin typeface="Calibri Light" panose="020F0302020204030204" pitchFamily="34" charset="0"/>
                        </a:rPr>
                        <a:t> 5. Assured conformance</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GB" sz="800" b="0" i="0" u="none" strike="noStrike" noProof="0" dirty="0">
                          <a:solidFill>
                            <a:srgbClr val="000000"/>
                          </a:solidFill>
                          <a:effectLst/>
                          <a:latin typeface="Calibri Light" panose="020F0302020204030204" pitchFamily="34" charset="0"/>
                        </a:rPr>
                        <a:t> a) DevOps Audit Defense Toolkit </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l" fontAlgn="t"/>
                      <a:r>
                        <a:rPr lang="en-GB" sz="800" b="0" i="0" u="none" strike="noStrike" noProof="0" dirty="0">
                          <a:solidFill>
                            <a:srgbClr val="000000"/>
                          </a:solidFill>
                          <a:effectLst/>
                          <a:latin typeface="Calibri Light" panose="020F0302020204030204" pitchFamily="34" charset="0"/>
                        </a:rPr>
                        <a:t> Information security management </a:t>
                      </a:r>
                      <a:br>
                        <a:rPr lang="en-GB" sz="800" b="0" i="0" u="none" strike="noStrike" noProof="0" dirty="0">
                          <a:solidFill>
                            <a:srgbClr val="000000"/>
                          </a:solidFill>
                          <a:effectLst/>
                          <a:latin typeface="Calibri Light" panose="020F0302020204030204" pitchFamily="34" charset="0"/>
                        </a:rPr>
                      </a:br>
                      <a:r>
                        <a:rPr lang="en-GB" sz="800" b="0" i="0" u="none" strike="noStrike" noProof="0" dirty="0">
                          <a:solidFill>
                            <a:srgbClr val="000000"/>
                          </a:solidFill>
                          <a:effectLst/>
                          <a:latin typeface="Calibri Light" panose="020F0302020204030204" pitchFamily="34" charset="0"/>
                        </a:rPr>
                        <a:t> Risk management</a:t>
                      </a:r>
                    </a:p>
                  </a:txBody>
                  <a:tcPr marL="36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8526847"/>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b) DevSecOps</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sv-SE"/>
                    </a:p>
                  </a:txBody>
                  <a:tcPr/>
                </a:tc>
                <a:extLst>
                  <a:ext uri="{0D108BD9-81ED-4DB2-BD59-A6C34878D82A}">
                    <a16:rowId xmlns:a16="http://schemas.microsoft.com/office/drawing/2014/main" val="607940268"/>
                  </a:ext>
                </a:extLst>
              </a:tr>
              <a:tr h="110601">
                <a:tc vMerge="1">
                  <a:txBody>
                    <a:bodyPr/>
                    <a:lstStyle/>
                    <a:p>
                      <a:endParaRPr lang="sv-SE"/>
                    </a:p>
                  </a:txBody>
                  <a:tcPr/>
                </a:tc>
                <a:tc>
                  <a:txBody>
                    <a:bodyPr/>
                    <a:lstStyle/>
                    <a:p>
                      <a:pPr algn="l" rtl="0" fontAlgn="ctr"/>
                      <a:r>
                        <a:rPr lang="en-GB" sz="800" b="0" i="0" u="none" strike="noStrike" noProof="0" dirty="0">
                          <a:solidFill>
                            <a:srgbClr val="000000"/>
                          </a:solidFill>
                          <a:effectLst/>
                          <a:latin typeface="Calibri Light" panose="020F0302020204030204" pitchFamily="34" charset="0"/>
                        </a:rPr>
                        <a:t> c) Peer review</a:t>
                      </a:r>
                    </a:p>
                  </a:txBody>
                  <a:tcPr marL="36000" marR="3904" marT="39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sv-SE"/>
                    </a:p>
                  </a:txBody>
                  <a:tcPr/>
                </a:tc>
                <a:extLst>
                  <a:ext uri="{0D108BD9-81ED-4DB2-BD59-A6C34878D82A}">
                    <a16:rowId xmlns:a16="http://schemas.microsoft.com/office/drawing/2014/main" val="3235876816"/>
                  </a:ext>
                </a:extLst>
              </a:tr>
            </a:tbl>
          </a:graphicData>
        </a:graphic>
      </p:graphicFrame>
      <p:pic>
        <p:nvPicPr>
          <p:cNvPr id="7" name="Bildobjekt 6" descr="En bild som visar spegel, spel&#10;&#10;Automatiskt genererad beskrivning">
            <a:extLst>
              <a:ext uri="{FF2B5EF4-FFF2-40B4-BE49-F238E27FC236}">
                <a16:creationId xmlns:a16="http://schemas.microsoft.com/office/drawing/2014/main" id="{E87D851F-F42A-6349-863F-3097D4552446}"/>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933372" y="1380418"/>
            <a:ext cx="290872" cy="193915"/>
          </a:xfrm>
          <a:prstGeom prst="rect">
            <a:avLst/>
          </a:prstGeom>
        </p:spPr>
      </p:pic>
      <p:sp>
        <p:nvSpPr>
          <p:cNvPr id="8" name="textruta 7">
            <a:extLst>
              <a:ext uri="{FF2B5EF4-FFF2-40B4-BE49-F238E27FC236}">
                <a16:creationId xmlns:a16="http://schemas.microsoft.com/office/drawing/2014/main" id="{20A46A88-8549-6D4F-9EA6-376388C8FFEF}"/>
              </a:ext>
            </a:extLst>
          </p:cNvPr>
          <p:cNvSpPr txBox="1"/>
          <p:nvPr/>
        </p:nvSpPr>
        <p:spPr>
          <a:xfrm>
            <a:off x="7617350" y="500934"/>
            <a:ext cx="739305"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a:t>
            </a:r>
          </a:p>
          <a:p>
            <a:r>
              <a:rPr lang="en-GB" sz="900" dirty="0">
                <a:solidFill>
                  <a:schemeClr val="bg1"/>
                </a:solidFill>
                <a:latin typeface="Calibri Light" panose="020F0302020204030204" pitchFamily="34" charset="0"/>
                <a:cs typeface="Calibri Light" panose="020F0302020204030204" pitchFamily="34" charset="0"/>
              </a:rPr>
              <a:t>Objectives</a:t>
            </a:r>
            <a:endParaRPr lang="en-GB" sz="900" b="1"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8629329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85C53-8986-5546-8549-34E7764A9957}"/>
              </a:ext>
            </a:extLst>
          </p:cNvPr>
          <p:cNvSpPr>
            <a:spLocks noGrp="1"/>
          </p:cNvSpPr>
          <p:nvPr>
            <p:ph type="title"/>
          </p:nvPr>
        </p:nvSpPr>
        <p:spPr/>
        <p:txBody>
          <a:bodyPr>
            <a:normAutofit fontScale="90000"/>
          </a:bodyPr>
          <a:lstStyle/>
          <a:p>
            <a:r>
              <a:rPr lang="en-GB" sz="2200" dirty="0"/>
              <a:t>HVIT objective 1:</a:t>
            </a:r>
            <a:br>
              <a:rPr lang="en-GB" dirty="0"/>
            </a:br>
            <a:r>
              <a:rPr lang="en-GB" dirty="0"/>
              <a:t>Valuable investments</a:t>
            </a:r>
          </a:p>
        </p:txBody>
      </p:sp>
      <p:sp>
        <p:nvSpPr>
          <p:cNvPr id="3" name="Platshållare för innehåll 2">
            <a:extLst>
              <a:ext uri="{FF2B5EF4-FFF2-40B4-BE49-F238E27FC236}">
                <a16:creationId xmlns:a16="http://schemas.microsoft.com/office/drawing/2014/main" id="{17589733-7A96-7F4B-AC10-6D7C0F73180E}"/>
              </a:ext>
            </a:extLst>
          </p:cNvPr>
          <p:cNvSpPr>
            <a:spLocks noGrp="1"/>
          </p:cNvSpPr>
          <p:nvPr>
            <p:ph idx="1"/>
          </p:nvPr>
        </p:nvSpPr>
        <p:spPr>
          <a:xfrm>
            <a:off x="457198" y="1208463"/>
            <a:ext cx="8500189" cy="3728662"/>
          </a:xfrm>
        </p:spPr>
        <p:txBody>
          <a:bodyPr>
            <a:normAutofit fontScale="92500" lnSpcReduction="10000"/>
          </a:bodyPr>
          <a:lstStyle/>
          <a:p>
            <a:pPr marL="0" indent="0">
              <a:buNone/>
            </a:pPr>
            <a:r>
              <a:rPr lang="en-GB" sz="1300" dirty="0"/>
              <a:t>In digital organizations, IT drives and enables the business. It is therefore of crucial importance that the ever-evolving potential of IT is continually evaluated for strategic advantage. </a:t>
            </a:r>
          </a:p>
          <a:p>
            <a:pPr marL="0" indent="0">
              <a:buNone/>
            </a:pPr>
            <a:endParaRPr lang="en-GB" sz="900" dirty="0"/>
          </a:p>
          <a:p>
            <a:pPr marL="0" indent="0">
              <a:buNone/>
            </a:pPr>
            <a:r>
              <a:rPr lang="en-GB" sz="1300" dirty="0"/>
              <a:t>Making valuable investments is founded in market research and the development of new products. It is also important to continually evaluate investments after they have been justified and approved, because more valuable options for investment may exist. The sooner information about alternative investments is made available, the sooner current investments can be re-evaluated. </a:t>
            </a:r>
          </a:p>
          <a:p>
            <a:pPr marL="0" indent="0">
              <a:buNone/>
            </a:pPr>
            <a:endParaRPr lang="en-GB" sz="900" dirty="0"/>
          </a:p>
          <a:p>
            <a:pPr marL="0" indent="0">
              <a:buNone/>
            </a:pPr>
            <a:r>
              <a:rPr lang="en-GB" sz="1300" dirty="0"/>
              <a:t>The main concerns in this should be the intrinsic quality of investment initiatives and the speed with which they can be identified, evaluated, designed, developed, and deployed. </a:t>
            </a:r>
          </a:p>
          <a:p>
            <a:pPr marL="0" indent="0">
              <a:buNone/>
            </a:pPr>
            <a:endParaRPr lang="en-GB" sz="900" dirty="0"/>
          </a:p>
          <a:p>
            <a:pPr marL="0" indent="0">
              <a:buNone/>
            </a:pPr>
            <a:r>
              <a:rPr lang="en-GB" sz="1300" dirty="0"/>
              <a:t>There is always a period of unawareness before a potential investment, which will relate to either opportunity or demand, is identified. The sooner technological developments are identified and their business potential is assessed, the sooner an investment decision can be made. </a:t>
            </a:r>
          </a:p>
          <a:p>
            <a:pPr marL="0" indent="0">
              <a:buNone/>
            </a:pPr>
            <a:endParaRPr lang="en-GB" sz="900" dirty="0"/>
          </a:p>
          <a:p>
            <a:pPr marL="0" indent="0">
              <a:buNone/>
            </a:pPr>
            <a:r>
              <a:rPr lang="en-GB" sz="1300" b="1" dirty="0"/>
              <a:t>Techniques</a:t>
            </a:r>
            <a:r>
              <a:rPr lang="en-GB" sz="1300" dirty="0"/>
              <a:t> that can be used to achieve valuable investments include: </a:t>
            </a:r>
          </a:p>
          <a:p>
            <a:pPr marL="0" indent="0">
              <a:buNone/>
            </a:pPr>
            <a:endParaRPr lang="en-GB" sz="400" dirty="0"/>
          </a:p>
          <a:p>
            <a:pPr>
              <a:buFont typeface="+mj-lt"/>
              <a:buAutoNum type="alphaLcParenR"/>
            </a:pPr>
            <a:r>
              <a:rPr lang="en-GB" sz="1300" b="1" dirty="0">
                <a:latin typeface="Calibri" panose="020F0502020204030204" pitchFamily="34" charset="0"/>
                <a:cs typeface="Calibri" panose="020F0502020204030204" pitchFamily="34" charset="0"/>
              </a:rPr>
              <a:t>prioritization techniques </a:t>
            </a:r>
          </a:p>
          <a:p>
            <a:pPr>
              <a:buFont typeface="+mj-lt"/>
              <a:buAutoNum type="alphaLcParenR"/>
            </a:pPr>
            <a:r>
              <a:rPr lang="en-GB" sz="1300" b="1" dirty="0">
                <a:latin typeface="Calibri" panose="020F0502020204030204" pitchFamily="34" charset="0"/>
                <a:cs typeface="Calibri" panose="020F0502020204030204" pitchFamily="34" charset="0"/>
              </a:rPr>
              <a:t>minimum viable products and services </a:t>
            </a:r>
          </a:p>
          <a:p>
            <a:pPr>
              <a:buFont typeface="+mj-lt"/>
              <a:buAutoNum type="alphaLcParenR"/>
            </a:pPr>
            <a:r>
              <a:rPr lang="en-GB" sz="1300" b="1" dirty="0">
                <a:latin typeface="Calibri" panose="020F0502020204030204" pitchFamily="34" charset="0"/>
                <a:cs typeface="Calibri" panose="020F0502020204030204" pitchFamily="34" charset="0"/>
              </a:rPr>
              <a:t>product or service ownership </a:t>
            </a:r>
          </a:p>
          <a:p>
            <a:pPr>
              <a:buFont typeface="+mj-lt"/>
              <a:buAutoNum type="alphaLcParenR"/>
            </a:pPr>
            <a:r>
              <a:rPr lang="en-GB" sz="1300" b="1" dirty="0">
                <a:latin typeface="Calibri" panose="020F0502020204030204" pitchFamily="34" charset="0"/>
                <a:cs typeface="Calibri" panose="020F0502020204030204" pitchFamily="34" charset="0"/>
              </a:rPr>
              <a:t>A/B testing</a:t>
            </a:r>
          </a:p>
        </p:txBody>
      </p:sp>
      <p:sp>
        <p:nvSpPr>
          <p:cNvPr id="6" name="textruta 5">
            <a:extLst>
              <a:ext uri="{FF2B5EF4-FFF2-40B4-BE49-F238E27FC236}">
                <a16:creationId xmlns:a16="http://schemas.microsoft.com/office/drawing/2014/main" id="{2B08D1A1-369F-C543-9C91-88AD20C233D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5" name="textruta 4">
            <a:extLst>
              <a:ext uri="{FF2B5EF4-FFF2-40B4-BE49-F238E27FC236}">
                <a16:creationId xmlns:a16="http://schemas.microsoft.com/office/drawing/2014/main" id="{591E4607-1E10-114E-A8A8-08D5A235CCA7}"/>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423475153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6DB17F-2130-AC48-A782-F111CBA39432}"/>
              </a:ext>
            </a:extLst>
          </p:cNvPr>
          <p:cNvSpPr>
            <a:spLocks noGrp="1"/>
          </p:cNvSpPr>
          <p:nvPr>
            <p:ph type="title"/>
          </p:nvPr>
        </p:nvSpPr>
        <p:spPr/>
        <p:txBody>
          <a:bodyPr/>
          <a:lstStyle/>
          <a:p>
            <a:pPr marL="514350" indent="-514350">
              <a:buFont typeface="+mj-lt"/>
              <a:buAutoNum type="alphaLcParenR"/>
            </a:pPr>
            <a:r>
              <a:rPr lang="en-GB" sz="3200" dirty="0"/>
              <a:t>Prioritization techniques</a:t>
            </a:r>
          </a:p>
        </p:txBody>
      </p:sp>
      <p:sp>
        <p:nvSpPr>
          <p:cNvPr id="3" name="Platshållare för innehåll 2">
            <a:extLst>
              <a:ext uri="{FF2B5EF4-FFF2-40B4-BE49-F238E27FC236}">
                <a16:creationId xmlns:a16="http://schemas.microsoft.com/office/drawing/2014/main" id="{6DF2FECF-9205-E64D-9E1E-76D74934E0D4}"/>
              </a:ext>
            </a:extLst>
          </p:cNvPr>
          <p:cNvSpPr>
            <a:spLocks noGrp="1"/>
          </p:cNvSpPr>
          <p:nvPr>
            <p:ph idx="1"/>
          </p:nvPr>
        </p:nvSpPr>
        <p:spPr>
          <a:xfrm>
            <a:off x="457199" y="1208463"/>
            <a:ext cx="8546124" cy="3394075"/>
          </a:xfrm>
        </p:spPr>
        <p:txBody>
          <a:bodyPr>
            <a:noAutofit/>
          </a:bodyPr>
          <a:lstStyle/>
          <a:p>
            <a:pPr marL="0" indent="0">
              <a:buNone/>
            </a:pPr>
            <a:r>
              <a:rPr lang="en-GB" sz="1400" b="1" dirty="0"/>
              <a:t>Queues</a:t>
            </a:r>
            <a:r>
              <a:rPr lang="en-GB" sz="1400" dirty="0"/>
              <a:t> occur wherever the demand for work exceeds the capacity to complete it within the expected timeframe. </a:t>
            </a:r>
          </a:p>
          <a:p>
            <a:pPr marL="0" indent="0">
              <a:buNone/>
            </a:pPr>
            <a:endParaRPr lang="en-GB" sz="1000" dirty="0"/>
          </a:p>
          <a:p>
            <a:pPr marL="0" indent="0">
              <a:buNone/>
            </a:pPr>
            <a:r>
              <a:rPr lang="en-GB" sz="1400" dirty="0"/>
              <a:t>In an ideal situation, an organization would have no variation in demand and would have the appropriate quality and quantity of resources needed to satisfy it. However, organizations often need to contend with having a fixed capacity but a varying demand for services. This imbalance creates queues or backlogs in which </a:t>
            </a:r>
            <a:r>
              <a:rPr lang="en-GB" sz="1400" b="1" dirty="0"/>
              <a:t>work items need to be prioritized</a:t>
            </a:r>
            <a:r>
              <a:rPr lang="en-GB" sz="1400" dirty="0"/>
              <a:t>. </a:t>
            </a:r>
          </a:p>
          <a:p>
            <a:pPr marL="0" indent="0">
              <a:buNone/>
            </a:pPr>
            <a:endParaRPr lang="en-GB" sz="1000" dirty="0"/>
          </a:p>
          <a:p>
            <a:pPr marL="0" indent="0">
              <a:buNone/>
            </a:pPr>
            <a:r>
              <a:rPr lang="en-GB" sz="1400" dirty="0"/>
              <a:t>Prioritization is an activity commonly associated with support and software development work (for example, prioritizing incident investigation or a sprint backlog), but its use is universal. </a:t>
            </a:r>
          </a:p>
          <a:p>
            <a:pPr marL="0" indent="0">
              <a:buNone/>
            </a:pPr>
            <a:endParaRPr lang="en-GB" sz="1400" dirty="0"/>
          </a:p>
        </p:txBody>
      </p:sp>
      <p:sp>
        <p:nvSpPr>
          <p:cNvPr id="5" name="textruta 4">
            <a:extLst>
              <a:ext uri="{FF2B5EF4-FFF2-40B4-BE49-F238E27FC236}">
                <a16:creationId xmlns:a16="http://schemas.microsoft.com/office/drawing/2014/main" id="{930F75DF-3B83-0948-8B6F-0D6CF1CA70B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textruta 3">
            <a:extLst>
              <a:ext uri="{FF2B5EF4-FFF2-40B4-BE49-F238E27FC236}">
                <a16:creationId xmlns:a16="http://schemas.microsoft.com/office/drawing/2014/main" id="{08B2D3BB-6671-1A4A-9867-6D6D9777893F}"/>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1697756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05F55F-BD2B-EB46-9031-F69D04BC3A4E}"/>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Value - outcomes, costs and risks</a:t>
            </a:r>
          </a:p>
        </p:txBody>
      </p:sp>
      <p:sp>
        <p:nvSpPr>
          <p:cNvPr id="4" name="Platshållare för innehåll 3">
            <a:extLst>
              <a:ext uri="{FF2B5EF4-FFF2-40B4-BE49-F238E27FC236}">
                <a16:creationId xmlns:a16="http://schemas.microsoft.com/office/drawing/2014/main" id="{9BC4BB8C-170F-F840-9AF2-4C11D6E5F72D}"/>
              </a:ext>
            </a:extLst>
          </p:cNvPr>
          <p:cNvSpPr>
            <a:spLocks noGrp="1"/>
          </p:cNvSpPr>
          <p:nvPr>
            <p:ph sz="quarter" idx="10"/>
          </p:nvPr>
        </p:nvSpPr>
        <p:spPr/>
        <p:txBody>
          <a:bodyPr/>
          <a:lstStyle/>
          <a:p>
            <a:r>
              <a:rPr lang="en-US" dirty="0"/>
              <a:t>Foundation recap</a:t>
            </a:r>
            <a:endParaRPr lang="sv-SE" dirty="0"/>
          </a:p>
        </p:txBody>
      </p:sp>
      <p:sp>
        <p:nvSpPr>
          <p:cNvPr id="3" name="Platshållare för innehåll 2">
            <a:extLst>
              <a:ext uri="{FF2B5EF4-FFF2-40B4-BE49-F238E27FC236}">
                <a16:creationId xmlns:a16="http://schemas.microsoft.com/office/drawing/2014/main" id="{7E550E4A-AB64-5E47-B270-1405A31758BA}"/>
              </a:ext>
            </a:extLst>
          </p:cNvPr>
          <p:cNvSpPr>
            <a:spLocks noGrp="1"/>
          </p:cNvSpPr>
          <p:nvPr>
            <p:ph idx="1"/>
          </p:nvPr>
        </p:nvSpPr>
        <p:spPr>
          <a:xfrm>
            <a:off x="457198" y="1134321"/>
            <a:ext cx="8520545" cy="3394075"/>
          </a:xfrm>
        </p:spPr>
        <p:txBody>
          <a:bodyPr>
            <a:noAutofit/>
          </a:bodyPr>
          <a:lstStyle/>
          <a:p>
            <a:pPr marL="0" indent="0">
              <a:buNone/>
            </a:pPr>
            <a:r>
              <a:rPr lang="en-GB" sz="1400" dirty="0">
                <a:latin typeface="Calibri Light" panose="020F0302020204030204" pitchFamily="34" charset="0"/>
                <a:cs typeface="Calibri Light" panose="020F0302020204030204" pitchFamily="34" charset="0"/>
              </a:rPr>
              <a:t>Definition: </a:t>
            </a:r>
            <a:r>
              <a:rPr lang="en-GB" sz="1400" b="1" dirty="0">
                <a:latin typeface="Calibri Light" panose="020F0302020204030204" pitchFamily="34" charset="0"/>
                <a:cs typeface="Calibri Light" panose="020F0302020204030204" pitchFamily="34" charset="0"/>
              </a:rPr>
              <a:t>Value</a:t>
            </a:r>
          </a:p>
          <a:p>
            <a:pPr marL="0" indent="0">
              <a:buNone/>
            </a:pPr>
            <a:r>
              <a:rPr lang="en-US" sz="1400" dirty="0">
                <a:latin typeface="Calibri Light" panose="020F0302020204030204" pitchFamily="34" charset="0"/>
                <a:cs typeface="Calibri Light" panose="020F0302020204030204" pitchFamily="34" charset="0"/>
              </a:rPr>
              <a:t>Value is the perceived benefits, usefulness and importance of something.</a:t>
            </a:r>
            <a:endParaRPr lang="en-GB" sz="1400" dirty="0">
              <a:latin typeface="Calibri Light" panose="020F0302020204030204" pitchFamily="34" charset="0"/>
              <a:cs typeface="Calibri Light" panose="020F0302020204030204" pitchFamily="34" charset="0"/>
            </a:endParaRPr>
          </a:p>
          <a:p>
            <a:pPr marL="0" indent="0">
              <a:buNone/>
            </a:pPr>
            <a:endParaRPr lang="en-GB" sz="1400" dirty="0">
              <a:latin typeface="Calibri Light" panose="020F0302020204030204" pitchFamily="34" charset="0"/>
              <a:cs typeface="Calibri Light" panose="020F0302020204030204" pitchFamily="34" charset="0"/>
            </a:endParaRPr>
          </a:p>
          <a:p>
            <a:pPr marL="0" indent="0">
              <a:buNone/>
            </a:pPr>
            <a:r>
              <a:rPr lang="en-GB" sz="1400" dirty="0">
                <a:latin typeface="Calibri Light" panose="020F0302020204030204" pitchFamily="34" charset="0"/>
                <a:cs typeface="Calibri Light" panose="020F0302020204030204" pitchFamily="34" charset="0"/>
              </a:rPr>
              <a:t>Definition: </a:t>
            </a:r>
            <a:r>
              <a:rPr lang="en-GB" sz="1400" b="1" dirty="0">
                <a:latin typeface="Calibri Light" panose="020F0302020204030204" pitchFamily="34" charset="0"/>
                <a:cs typeface="Calibri Light" panose="020F0302020204030204" pitchFamily="34" charset="0"/>
              </a:rPr>
              <a:t>Outcome</a:t>
            </a:r>
          </a:p>
          <a:p>
            <a:pPr marL="0" indent="0">
              <a:buNone/>
            </a:pPr>
            <a:r>
              <a:rPr lang="en-US" sz="1400" dirty="0">
                <a:latin typeface="Calibri Light" panose="020F0302020204030204" pitchFamily="34" charset="0"/>
                <a:cs typeface="Calibri Light" panose="020F0302020204030204" pitchFamily="34" charset="0"/>
              </a:rPr>
              <a:t>A result for a stakeholder enabled by one or more outputs.</a:t>
            </a:r>
            <a:endParaRPr lang="en-GB" sz="1400" dirty="0">
              <a:latin typeface="Calibri Light" panose="020F0302020204030204" pitchFamily="34" charset="0"/>
              <a:cs typeface="Calibri Light" panose="020F0302020204030204" pitchFamily="34" charset="0"/>
            </a:endParaRPr>
          </a:p>
          <a:p>
            <a:pPr marL="0" indent="0">
              <a:buNone/>
            </a:pPr>
            <a:endParaRPr lang="en-GB" sz="1400" dirty="0">
              <a:latin typeface="Calibri Light" panose="020F0302020204030204" pitchFamily="34" charset="0"/>
              <a:cs typeface="Calibri Light" panose="020F0302020204030204" pitchFamily="34" charset="0"/>
            </a:endParaRPr>
          </a:p>
          <a:p>
            <a:pPr marL="0" indent="0">
              <a:buNone/>
            </a:pPr>
            <a:r>
              <a:rPr lang="en-GB" sz="1400" dirty="0">
                <a:latin typeface="Calibri Light" panose="020F0302020204030204" pitchFamily="34" charset="0"/>
                <a:cs typeface="Calibri Light" panose="020F0302020204030204" pitchFamily="34" charset="0"/>
              </a:rPr>
              <a:t>Definition: </a:t>
            </a:r>
            <a:r>
              <a:rPr lang="en-GB" sz="1400" b="1" dirty="0">
                <a:latin typeface="Calibri Light" panose="020F0302020204030204" pitchFamily="34" charset="0"/>
                <a:cs typeface="Calibri Light" panose="020F0302020204030204" pitchFamily="34" charset="0"/>
              </a:rPr>
              <a:t>Cost</a:t>
            </a:r>
          </a:p>
          <a:p>
            <a:pPr marL="0" indent="0">
              <a:buNone/>
            </a:pPr>
            <a:r>
              <a:rPr lang="en" sz="1400" dirty="0">
                <a:latin typeface="Calibri Light" panose="020F0302020204030204" pitchFamily="34" charset="0"/>
                <a:cs typeface="Calibri Light" panose="020F0302020204030204" pitchFamily="34" charset="0"/>
              </a:rPr>
              <a:t>The amount of money spent on a specific activity or resource. Cost can be expressed in non-monetary terms, such as time, people allocated, etc.</a:t>
            </a:r>
            <a:endParaRPr lang="en-GB" sz="1400" dirty="0">
              <a:latin typeface="Calibri Light" panose="020F0302020204030204" pitchFamily="34" charset="0"/>
              <a:cs typeface="Calibri Light" panose="020F0302020204030204" pitchFamily="34" charset="0"/>
            </a:endParaRPr>
          </a:p>
          <a:p>
            <a:pPr marL="0" indent="0">
              <a:buNone/>
            </a:pPr>
            <a:endParaRPr lang="en-GB" sz="1400" dirty="0">
              <a:latin typeface="Calibri Light" panose="020F0302020204030204" pitchFamily="34" charset="0"/>
              <a:cs typeface="Calibri Light" panose="020F0302020204030204" pitchFamily="34" charset="0"/>
            </a:endParaRPr>
          </a:p>
          <a:p>
            <a:pPr marL="0" indent="0">
              <a:buNone/>
            </a:pPr>
            <a:r>
              <a:rPr lang="en-GB" sz="1400" dirty="0">
                <a:latin typeface="Calibri Light" panose="020F0302020204030204" pitchFamily="34" charset="0"/>
                <a:cs typeface="Calibri Light" panose="020F0302020204030204" pitchFamily="34" charset="0"/>
              </a:rPr>
              <a:t>Definition: </a:t>
            </a:r>
            <a:r>
              <a:rPr lang="en-GB" sz="1400" b="1" dirty="0">
                <a:latin typeface="Calibri Light" panose="020F0302020204030204" pitchFamily="34" charset="0"/>
                <a:cs typeface="Calibri Light" panose="020F0302020204030204" pitchFamily="34" charset="0"/>
              </a:rPr>
              <a:t>Risk</a:t>
            </a:r>
          </a:p>
          <a:p>
            <a:pPr marL="0" indent="0">
              <a:buNone/>
            </a:pPr>
            <a:r>
              <a:rPr lang="en" sz="1400" dirty="0">
                <a:latin typeface="Calibri Light" panose="020F0302020204030204" pitchFamily="34" charset="0"/>
                <a:cs typeface="Calibri Light" panose="020F0302020204030204" pitchFamily="34" charset="0"/>
              </a:rPr>
              <a:t>A possible event that could cause harm or loss or make it more difficult to achieve objectives. Can also be defined as “uncertainty of outcome”.</a:t>
            </a:r>
            <a:br>
              <a:rPr lang="en-US" sz="1400" dirty="0">
                <a:latin typeface="Calibri Light" panose="020F0302020204030204" pitchFamily="34" charset="0"/>
                <a:cs typeface="Calibri Light" panose="020F0302020204030204" pitchFamily="34" charset="0"/>
              </a:rPr>
            </a:br>
            <a:endParaRPr lang="en-GB" sz="1400" dirty="0">
              <a:latin typeface="Calibri Light" panose="020F0302020204030204" pitchFamily="34" charset="0"/>
              <a:cs typeface="Calibri Light" panose="020F0302020204030204" pitchFamily="34" charset="0"/>
            </a:endParaRPr>
          </a:p>
          <a:p>
            <a:pPr marL="0" indent="0">
              <a:buNone/>
            </a:pPr>
            <a:endParaRPr lang="en-GB" sz="1400" dirty="0">
              <a:latin typeface="Calibri Light" panose="020F0302020204030204" pitchFamily="34" charset="0"/>
              <a:cs typeface="Calibri Light" panose="020F0302020204030204" pitchFamily="34" charset="0"/>
            </a:endParaRPr>
          </a:p>
          <a:p>
            <a:pPr marL="0" indent="0">
              <a:buNone/>
            </a:pPr>
            <a:endParaRPr lang="en-GB" sz="1400" dirty="0">
              <a:latin typeface="Calibri Light" panose="020F0302020204030204" pitchFamily="34" charset="0"/>
              <a:cs typeface="Calibri Light" panose="020F0302020204030204" pitchFamily="34" charset="0"/>
            </a:endParaRPr>
          </a:p>
        </p:txBody>
      </p:sp>
      <p:pic>
        <p:nvPicPr>
          <p:cNvPr id="7" name="Bildobjekt 6">
            <a:extLst>
              <a:ext uri="{FF2B5EF4-FFF2-40B4-BE49-F238E27FC236}">
                <a16:creationId xmlns:a16="http://schemas.microsoft.com/office/drawing/2014/main" id="{20D00D1F-EB1C-C84D-BB15-37DF237C1C9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6600404" y="1143147"/>
            <a:ext cx="2151710" cy="1766823"/>
          </a:xfrm>
          <a:prstGeom prst="rect">
            <a:avLst/>
          </a:prstGeom>
        </p:spPr>
      </p:pic>
    </p:spTree>
    <p:extLst>
      <p:ext uri="{BB962C8B-B14F-4D97-AF65-F5344CB8AC3E}">
        <p14:creationId xmlns:p14="http://schemas.microsoft.com/office/powerpoint/2010/main" val="27036058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6DB17F-2130-AC48-A782-F111CBA39432}"/>
              </a:ext>
            </a:extLst>
          </p:cNvPr>
          <p:cNvSpPr>
            <a:spLocks noGrp="1"/>
          </p:cNvSpPr>
          <p:nvPr>
            <p:ph type="title"/>
          </p:nvPr>
        </p:nvSpPr>
        <p:spPr/>
        <p:txBody>
          <a:bodyPr/>
          <a:lstStyle/>
          <a:p>
            <a:r>
              <a:rPr lang="en-GB" sz="3200" dirty="0"/>
              <a:t>Cost of delay</a:t>
            </a:r>
          </a:p>
        </p:txBody>
      </p:sp>
      <p:sp>
        <p:nvSpPr>
          <p:cNvPr id="3" name="Platshållare för innehåll 2">
            <a:extLst>
              <a:ext uri="{FF2B5EF4-FFF2-40B4-BE49-F238E27FC236}">
                <a16:creationId xmlns:a16="http://schemas.microsoft.com/office/drawing/2014/main" id="{6DF2FECF-9205-E64D-9E1E-76D74934E0D4}"/>
              </a:ext>
            </a:extLst>
          </p:cNvPr>
          <p:cNvSpPr>
            <a:spLocks noGrp="1"/>
          </p:cNvSpPr>
          <p:nvPr>
            <p:ph idx="1"/>
          </p:nvPr>
        </p:nvSpPr>
        <p:spPr>
          <a:xfrm>
            <a:off x="457199" y="1208463"/>
            <a:ext cx="8546124" cy="3394075"/>
          </a:xfrm>
        </p:spPr>
        <p:txBody>
          <a:bodyPr>
            <a:noAutofit/>
          </a:bodyPr>
          <a:lstStyle/>
          <a:p>
            <a:pPr marL="0" indent="0">
              <a:buNone/>
            </a:pPr>
            <a:r>
              <a:rPr lang="en-GB" sz="1400" dirty="0"/>
              <a:t>A useful technique for prioritization is estimating the </a:t>
            </a:r>
            <a:r>
              <a:rPr lang="en-GB" sz="1400" b="1" dirty="0"/>
              <a:t>cost of delay </a:t>
            </a:r>
            <a:r>
              <a:rPr lang="en-GB" sz="1400" dirty="0"/>
              <a:t>of a new or improved service offering. This refers to the financial and non-financial benefits that would be lost if a service activity or task were delayed. </a:t>
            </a:r>
          </a:p>
          <a:p>
            <a:pPr marL="0" indent="0">
              <a:buNone/>
            </a:pPr>
            <a:endParaRPr lang="en-GB" sz="1000" dirty="0"/>
          </a:p>
          <a:p>
            <a:pPr marL="0" indent="0">
              <a:buNone/>
            </a:pPr>
            <a:r>
              <a:rPr lang="en-GB" sz="1400" dirty="0"/>
              <a:t>An understanding of </a:t>
            </a:r>
            <a:r>
              <a:rPr lang="en-GB" sz="1400" b="1" i="1" dirty="0"/>
              <a:t>the cost of delay gives practitioners the ability to prioritize work based on data on value, rather than their intuition</a:t>
            </a:r>
            <a:r>
              <a:rPr lang="en-GB" sz="1400" dirty="0"/>
              <a:t>. This applies to the initial prioritization and the continual evaluation and reprioritization of ongoing work within changing circumstances. Almost always, the business criticality of digital products and services justifies the effort involved in estimating the cost of delay. </a:t>
            </a:r>
          </a:p>
          <a:p>
            <a:pPr marL="0" indent="0">
              <a:buNone/>
            </a:pPr>
            <a:endParaRPr lang="en-GB" sz="1000" dirty="0"/>
          </a:p>
          <a:p>
            <a:pPr marL="0" indent="0">
              <a:buNone/>
            </a:pPr>
            <a:r>
              <a:rPr lang="en-GB" sz="1400" dirty="0"/>
              <a:t>Cost of delay can be applied to decision-making at various levels, such as in large investments at a product or service level within a product or service portfolio, smaller investments at a feature level within products or services, or operational tasks. </a:t>
            </a:r>
          </a:p>
          <a:p>
            <a:pPr marL="0" indent="0">
              <a:buNone/>
            </a:pPr>
            <a:endParaRPr lang="en-GB" sz="1000" dirty="0"/>
          </a:p>
          <a:p>
            <a:pPr marL="0" indent="0">
              <a:buNone/>
            </a:pPr>
            <a:r>
              <a:rPr lang="en-GB" sz="1400" dirty="0"/>
              <a:t>This technique is particularly useful in HVIT environments because investments are generally more significant and market conditions rapidly change, meaning it is important to continually assess options for alternative investments. </a:t>
            </a:r>
          </a:p>
        </p:txBody>
      </p:sp>
      <p:sp>
        <p:nvSpPr>
          <p:cNvPr id="5" name="textruta 4">
            <a:extLst>
              <a:ext uri="{FF2B5EF4-FFF2-40B4-BE49-F238E27FC236}">
                <a16:creationId xmlns:a16="http://schemas.microsoft.com/office/drawing/2014/main" id="{930F75DF-3B83-0948-8B6F-0D6CF1CA70B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textruta 3">
            <a:extLst>
              <a:ext uri="{FF2B5EF4-FFF2-40B4-BE49-F238E27FC236}">
                <a16:creationId xmlns:a16="http://schemas.microsoft.com/office/drawing/2014/main" id="{08B2D3BB-6671-1A4A-9867-6D6D9777893F}"/>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15306991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6DB17F-2130-AC48-A782-F111CBA39432}"/>
              </a:ext>
            </a:extLst>
          </p:cNvPr>
          <p:cNvSpPr>
            <a:spLocks noGrp="1"/>
          </p:cNvSpPr>
          <p:nvPr>
            <p:ph type="title"/>
          </p:nvPr>
        </p:nvSpPr>
        <p:spPr/>
        <p:txBody>
          <a:bodyPr/>
          <a:lstStyle/>
          <a:p>
            <a:r>
              <a:rPr lang="en-GB" sz="3200" dirty="0"/>
              <a:t>Buy/hold/sell</a:t>
            </a:r>
          </a:p>
        </p:txBody>
      </p:sp>
      <p:sp>
        <p:nvSpPr>
          <p:cNvPr id="3" name="Platshållare för innehåll 2">
            <a:extLst>
              <a:ext uri="{FF2B5EF4-FFF2-40B4-BE49-F238E27FC236}">
                <a16:creationId xmlns:a16="http://schemas.microsoft.com/office/drawing/2014/main" id="{6DF2FECF-9205-E64D-9E1E-76D74934E0D4}"/>
              </a:ext>
            </a:extLst>
          </p:cNvPr>
          <p:cNvSpPr>
            <a:spLocks noGrp="1"/>
          </p:cNvSpPr>
          <p:nvPr>
            <p:ph idx="1"/>
          </p:nvPr>
        </p:nvSpPr>
        <p:spPr>
          <a:xfrm>
            <a:off x="457199" y="1208463"/>
            <a:ext cx="8546124" cy="3394075"/>
          </a:xfrm>
        </p:spPr>
        <p:txBody>
          <a:bodyPr>
            <a:noAutofit/>
          </a:bodyPr>
          <a:lstStyle/>
          <a:p>
            <a:pPr marL="0" indent="0">
              <a:buNone/>
            </a:pPr>
            <a:r>
              <a:rPr lang="en-GB" sz="1400" dirty="0"/>
              <a:t>A portfolio of products (or other assets) can be managed using </a:t>
            </a:r>
            <a:r>
              <a:rPr lang="en-GB" sz="1400" b="1" dirty="0"/>
              <a:t>the buy/hold/sell technique</a:t>
            </a:r>
            <a:r>
              <a:rPr lang="en-GB" sz="1400" dirty="0"/>
              <a:t>. </a:t>
            </a:r>
          </a:p>
          <a:p>
            <a:pPr marL="0" indent="0">
              <a:buNone/>
            </a:pPr>
            <a:endParaRPr lang="en-GB" sz="1000" dirty="0"/>
          </a:p>
          <a:p>
            <a:pPr marL="0" indent="0">
              <a:buNone/>
            </a:pPr>
            <a:r>
              <a:rPr lang="en-GB" sz="1400" dirty="0"/>
              <a:t>This involves assessing each product and deciding which of three investment strategies best applies to it: </a:t>
            </a:r>
          </a:p>
          <a:p>
            <a:pPr marL="0" indent="0">
              <a:buNone/>
            </a:pPr>
            <a:endParaRPr lang="en-GB" sz="1000" dirty="0"/>
          </a:p>
          <a:p>
            <a:pPr>
              <a:buFont typeface="Arial" panose="020B0604020202020204" pitchFamily="34" charset="0"/>
              <a:buChar char="•"/>
            </a:pPr>
            <a:r>
              <a:rPr lang="en-GB" sz="1400" b="1" dirty="0"/>
              <a:t>Buy - </a:t>
            </a:r>
            <a:r>
              <a:rPr lang="en-GB" sz="1400" dirty="0"/>
              <a:t>Invest in improving or extending the product. </a:t>
            </a:r>
          </a:p>
          <a:p>
            <a:pPr>
              <a:buFont typeface="Arial" panose="020B0604020202020204" pitchFamily="34" charset="0"/>
              <a:buChar char="•"/>
            </a:pPr>
            <a:r>
              <a:rPr lang="en-GB" sz="1400" b="1" dirty="0"/>
              <a:t>Hold - </a:t>
            </a:r>
            <a:r>
              <a:rPr lang="en-GB" sz="1400" dirty="0"/>
              <a:t>Spend as little as possible to maintain the product, as long as the costs are affordable. </a:t>
            </a:r>
          </a:p>
          <a:p>
            <a:pPr>
              <a:buFont typeface="Arial" panose="020B0604020202020204" pitchFamily="34" charset="0"/>
              <a:buChar char="•"/>
            </a:pPr>
            <a:r>
              <a:rPr lang="en-GB" sz="1400" b="1" dirty="0"/>
              <a:t>Sell - </a:t>
            </a:r>
            <a:r>
              <a:rPr lang="en-GB" sz="1400" dirty="0"/>
              <a:t>Invest in retiring, reducing, or replacing the product. </a:t>
            </a:r>
          </a:p>
          <a:p>
            <a:pPr marL="0" indent="0">
              <a:buNone/>
            </a:pPr>
            <a:endParaRPr lang="en-GB" sz="1000" dirty="0"/>
          </a:p>
          <a:p>
            <a:pPr marL="0" indent="0">
              <a:buNone/>
            </a:pPr>
            <a:r>
              <a:rPr lang="en-GB" sz="1400" b="1" dirty="0"/>
              <a:t>This technique illuminates the difference between the costs and benefits of developing, maintaining, or retiring a product, along with the associated risks and trade-offs</a:t>
            </a:r>
            <a:r>
              <a:rPr lang="en-GB" sz="1400" dirty="0"/>
              <a:t>. It helps decision-makers to be explicit about their choices and to accept the consequences of their decisions. </a:t>
            </a:r>
          </a:p>
        </p:txBody>
      </p:sp>
      <p:sp>
        <p:nvSpPr>
          <p:cNvPr id="5" name="textruta 4">
            <a:extLst>
              <a:ext uri="{FF2B5EF4-FFF2-40B4-BE49-F238E27FC236}">
                <a16:creationId xmlns:a16="http://schemas.microsoft.com/office/drawing/2014/main" id="{930F75DF-3B83-0948-8B6F-0D6CF1CA70B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textruta 3">
            <a:extLst>
              <a:ext uri="{FF2B5EF4-FFF2-40B4-BE49-F238E27FC236}">
                <a16:creationId xmlns:a16="http://schemas.microsoft.com/office/drawing/2014/main" id="{08B2D3BB-6671-1A4A-9867-6D6D9777893F}"/>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3697842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6C5D9B-C4F7-C648-8249-78F8D6AD98EB}"/>
              </a:ext>
            </a:extLst>
          </p:cNvPr>
          <p:cNvSpPr>
            <a:spLocks noGrp="1"/>
          </p:cNvSpPr>
          <p:nvPr>
            <p:ph type="title"/>
          </p:nvPr>
        </p:nvSpPr>
        <p:spPr/>
        <p:txBody>
          <a:bodyPr/>
          <a:lstStyle/>
          <a:p>
            <a:r>
              <a:rPr lang="en-GB" sz="3200" dirty="0"/>
              <a:t>Other techniques</a:t>
            </a:r>
          </a:p>
        </p:txBody>
      </p:sp>
      <p:sp>
        <p:nvSpPr>
          <p:cNvPr id="3" name="Platshållare för innehåll 2">
            <a:extLst>
              <a:ext uri="{FF2B5EF4-FFF2-40B4-BE49-F238E27FC236}">
                <a16:creationId xmlns:a16="http://schemas.microsoft.com/office/drawing/2014/main" id="{7359DD75-4738-A841-A36D-B7E8D886D379}"/>
              </a:ext>
            </a:extLst>
          </p:cNvPr>
          <p:cNvSpPr>
            <a:spLocks noGrp="1"/>
          </p:cNvSpPr>
          <p:nvPr>
            <p:ph idx="1"/>
          </p:nvPr>
        </p:nvSpPr>
        <p:spPr/>
        <p:txBody>
          <a:bodyPr/>
          <a:lstStyle/>
          <a:p>
            <a:pPr marL="0" indent="0">
              <a:buNone/>
            </a:pPr>
            <a:r>
              <a:rPr lang="en-GB" sz="1400" dirty="0"/>
              <a:t>There are many other product prioritization techniques </a:t>
            </a:r>
            <a:br>
              <a:rPr lang="en-GB" sz="1400" dirty="0"/>
            </a:br>
            <a:r>
              <a:rPr lang="en-GB" sz="1400" dirty="0"/>
              <a:t>that product/service owners can consider, including:</a:t>
            </a:r>
          </a:p>
          <a:p>
            <a:pPr marL="0" indent="0">
              <a:buNone/>
            </a:pPr>
            <a:endParaRPr lang="en-GB" sz="1000" dirty="0"/>
          </a:p>
          <a:p>
            <a:pPr>
              <a:buFont typeface="Arial" panose="020B0604020202020204" pitchFamily="34" charset="0"/>
              <a:buChar char="•"/>
            </a:pPr>
            <a:r>
              <a:rPr lang="en-GB" sz="1400" dirty="0"/>
              <a:t>stacked ranking</a:t>
            </a:r>
          </a:p>
          <a:p>
            <a:pPr>
              <a:buFont typeface="Arial" panose="020B0604020202020204" pitchFamily="34" charset="0"/>
              <a:buChar char="•"/>
            </a:pPr>
            <a:r>
              <a:rPr lang="en-GB" sz="1400" dirty="0"/>
              <a:t>Kano</a:t>
            </a:r>
          </a:p>
          <a:p>
            <a:pPr>
              <a:buFont typeface="Arial" panose="020B0604020202020204" pitchFamily="34" charset="0"/>
              <a:buChar char="•"/>
            </a:pPr>
            <a:r>
              <a:rPr lang="en-GB" sz="1400" dirty="0"/>
              <a:t>net present value (NPV)</a:t>
            </a:r>
          </a:p>
          <a:p>
            <a:pPr>
              <a:buFont typeface="Arial" panose="020B0604020202020204" pitchFamily="34" charset="0"/>
              <a:buChar char="•"/>
            </a:pPr>
            <a:r>
              <a:rPr lang="en-GB" sz="1400" dirty="0"/>
              <a:t>return on investment (ROI)</a:t>
            </a:r>
          </a:p>
          <a:p>
            <a:pPr>
              <a:buFont typeface="Arial" panose="020B0604020202020204" pitchFamily="34" charset="0"/>
              <a:buChar char="•"/>
            </a:pPr>
            <a:r>
              <a:rPr lang="en-GB" sz="1400" dirty="0"/>
              <a:t>fit/feasibility/attractiveness</a:t>
            </a:r>
          </a:p>
        </p:txBody>
      </p:sp>
      <p:sp>
        <p:nvSpPr>
          <p:cNvPr id="12" name="textruta 11">
            <a:extLst>
              <a:ext uri="{FF2B5EF4-FFF2-40B4-BE49-F238E27FC236}">
                <a16:creationId xmlns:a16="http://schemas.microsoft.com/office/drawing/2014/main" id="{858169C1-08FA-CB40-8959-BAF0B174215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8B76BBA-3E90-B54B-B531-BA76E2EE00D9}"/>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pic>
        <p:nvPicPr>
          <p:cNvPr id="8" name="Bildobjekt 7">
            <a:extLst>
              <a:ext uri="{FF2B5EF4-FFF2-40B4-BE49-F238E27FC236}">
                <a16:creationId xmlns:a16="http://schemas.microsoft.com/office/drawing/2014/main" id="{BEC320E0-F761-4640-9A64-6B3921A5D4CE}"/>
              </a:ext>
            </a:extLst>
          </p:cNvPr>
          <p:cNvPicPr>
            <a:picLocks noChangeAspect="1"/>
          </p:cNvPicPr>
          <p:nvPr/>
        </p:nvPicPr>
        <p:blipFill>
          <a:blip r:embed="rId3"/>
          <a:stretch>
            <a:fillRect/>
          </a:stretch>
        </p:blipFill>
        <p:spPr>
          <a:xfrm>
            <a:off x="5666978" y="1244038"/>
            <a:ext cx="3302518" cy="3302518"/>
          </a:xfrm>
          <a:prstGeom prst="rect">
            <a:avLst/>
          </a:prstGeom>
        </p:spPr>
      </p:pic>
      <p:sp>
        <p:nvSpPr>
          <p:cNvPr id="11" name="Rektangel 10">
            <a:extLst>
              <a:ext uri="{FF2B5EF4-FFF2-40B4-BE49-F238E27FC236}">
                <a16:creationId xmlns:a16="http://schemas.microsoft.com/office/drawing/2014/main" id="{16034D30-B148-114E-A252-A6B74D4CDBEB}"/>
              </a:ext>
            </a:extLst>
          </p:cNvPr>
          <p:cNvSpPr/>
          <p:nvPr/>
        </p:nvSpPr>
        <p:spPr>
          <a:xfrm>
            <a:off x="5825294" y="4492029"/>
            <a:ext cx="2786219" cy="221017"/>
          </a:xfrm>
          <a:prstGeom prst="rect">
            <a:avLst/>
          </a:prstGeom>
        </p:spPr>
        <p:txBody>
          <a:bodyPr wrap="square">
            <a:spAutoFit/>
          </a:bodyPr>
          <a:lstStyle/>
          <a:p>
            <a:r>
              <a:rPr lang="en-GB" sz="800" dirty="0">
                <a:latin typeface="Calibri Light" panose="020F0302020204030204" pitchFamily="34" charset="0"/>
                <a:cs typeface="Calibri Light" panose="020F0302020204030204" pitchFamily="34" charset="0"/>
              </a:rPr>
              <a:t>https://</a:t>
            </a:r>
            <a:r>
              <a:rPr lang="en-GB" sz="800" dirty="0" err="1">
                <a:latin typeface="Calibri Light" panose="020F0302020204030204" pitchFamily="34" charset="0"/>
                <a:cs typeface="Calibri Light" panose="020F0302020204030204" pitchFamily="34" charset="0"/>
              </a:rPr>
              <a:t>foldingburritos.com</a:t>
            </a:r>
            <a:r>
              <a:rPr lang="en-GB" sz="800" dirty="0">
                <a:latin typeface="Calibri Light" panose="020F0302020204030204" pitchFamily="34" charset="0"/>
                <a:cs typeface="Calibri Light" panose="020F0302020204030204" pitchFamily="34" charset="0"/>
              </a:rPr>
              <a:t>/product-prioritization-techniques/</a:t>
            </a:r>
          </a:p>
        </p:txBody>
      </p:sp>
    </p:spTree>
    <p:extLst>
      <p:ext uri="{BB962C8B-B14F-4D97-AF65-F5344CB8AC3E}">
        <p14:creationId xmlns:p14="http://schemas.microsoft.com/office/powerpoint/2010/main" val="38011239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A0D8C4-6730-FC43-9A72-531E8E75A465}"/>
              </a:ext>
            </a:extLst>
          </p:cNvPr>
          <p:cNvSpPr>
            <a:spLocks noGrp="1"/>
          </p:cNvSpPr>
          <p:nvPr>
            <p:ph type="title"/>
          </p:nvPr>
        </p:nvSpPr>
        <p:spPr>
          <a:xfrm>
            <a:off x="456699" y="206221"/>
            <a:ext cx="6974378" cy="857250"/>
          </a:xfrm>
        </p:spPr>
        <p:txBody>
          <a:bodyPr>
            <a:normAutofit/>
          </a:bodyPr>
          <a:lstStyle/>
          <a:p>
            <a:r>
              <a:rPr lang="en-GB" sz="3200" dirty="0"/>
              <a:t>Relevant practices with high impact</a:t>
            </a:r>
          </a:p>
        </p:txBody>
      </p:sp>
      <p:graphicFrame>
        <p:nvGraphicFramePr>
          <p:cNvPr id="5" name="Platshållare för innehåll 7">
            <a:extLst>
              <a:ext uri="{FF2B5EF4-FFF2-40B4-BE49-F238E27FC236}">
                <a16:creationId xmlns:a16="http://schemas.microsoft.com/office/drawing/2014/main" id="{92582DC5-F66F-DD4B-94E9-5DBAE01DB234}"/>
              </a:ext>
            </a:extLst>
          </p:cNvPr>
          <p:cNvGraphicFramePr>
            <a:graphicFrameLocks/>
          </p:cNvGraphicFramePr>
          <p:nvPr>
            <p:extLst>
              <p:ext uri="{D42A27DB-BD31-4B8C-83A1-F6EECF244321}">
                <p14:modId xmlns:p14="http://schemas.microsoft.com/office/powerpoint/2010/main" val="3461038287"/>
              </p:ext>
            </p:extLst>
          </p:nvPr>
        </p:nvGraphicFramePr>
        <p:xfrm>
          <a:off x="543765" y="1525408"/>
          <a:ext cx="7967962" cy="2255880"/>
        </p:xfrm>
        <a:graphic>
          <a:graphicData uri="http://schemas.openxmlformats.org/drawingml/2006/table">
            <a:tbl>
              <a:tblPr/>
              <a:tblGrid>
                <a:gridCol w="1890719">
                  <a:extLst>
                    <a:ext uri="{9D8B030D-6E8A-4147-A177-3AD203B41FA5}">
                      <a16:colId xmlns:a16="http://schemas.microsoft.com/office/drawing/2014/main" val="698271865"/>
                    </a:ext>
                  </a:extLst>
                </a:gridCol>
                <a:gridCol w="5500467">
                  <a:extLst>
                    <a:ext uri="{9D8B030D-6E8A-4147-A177-3AD203B41FA5}">
                      <a16:colId xmlns:a16="http://schemas.microsoft.com/office/drawing/2014/main" val="533464297"/>
                    </a:ext>
                  </a:extLst>
                </a:gridCol>
                <a:gridCol w="576776">
                  <a:extLst>
                    <a:ext uri="{9D8B030D-6E8A-4147-A177-3AD203B41FA5}">
                      <a16:colId xmlns:a16="http://schemas.microsoft.com/office/drawing/2014/main" val="420107269"/>
                    </a:ext>
                  </a:extLst>
                </a:gridCol>
              </a:tblGrid>
              <a:tr h="351105">
                <a:tc>
                  <a:txBody>
                    <a:bodyPr/>
                    <a:lstStyle/>
                    <a:p>
                      <a:pPr algn="l"/>
                      <a:r>
                        <a:rPr lang="en-GB" sz="1200" b="1" i="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prioritization </a:t>
                      </a:r>
                      <a:endParaRPr lang="en-GB" sz="1200" b="1" i="0" noProof="0" dirty="0">
                        <a:solidFill>
                          <a:schemeClr val="tx1"/>
                        </a:solidFill>
                        <a:latin typeface="Calibri Light" panose="020F0302020204030204" pitchFamily="34" charset="0"/>
                        <a:cs typeface="Calibri Light" panose="020F0302020204030204" pitchFamily="34" charset="0"/>
                      </a:endParaRPr>
                    </a:p>
                    <a:p>
                      <a:pPr algn="l"/>
                      <a:endParaRPr lang="en-GB" sz="1200" b="1" i="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GB" sz="1200" b="1" i="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518154">
                <a:tc>
                  <a:txBody>
                    <a:bodyPr/>
                    <a:lstStyle/>
                    <a:p>
                      <a:pPr algn="l"/>
                      <a:r>
                        <a:rPr lang="en-GB" sz="1200" b="1" i="0" noProof="0" dirty="0">
                          <a:solidFill>
                            <a:schemeClr val="tx1"/>
                          </a:solidFill>
                          <a:effectLst/>
                          <a:latin typeface="Calibri Light" panose="020F0302020204030204" pitchFamily="34" charset="0"/>
                          <a:cs typeface="Calibri Light" panose="020F0302020204030204" pitchFamily="34" charset="0"/>
                        </a:rPr>
                        <a:t>Portfolio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Continually prioritizing service offerings based on value, incorporating the cost of delay. </a:t>
                      </a:r>
                      <a:endParaRPr lang="en-GB" sz="12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200" b="0" i="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372147">
                <a:tc>
                  <a:txBody>
                    <a:bodyPr/>
                    <a:lstStyle/>
                    <a:p>
                      <a:pPr algn="l"/>
                      <a:r>
                        <a:rPr lang="en-GB" sz="1200" b="1" i="0" noProof="0" dirty="0">
                          <a:solidFill>
                            <a:schemeClr val="tx1"/>
                          </a:solidFill>
                          <a:effectLst/>
                          <a:latin typeface="Calibri Light" panose="020F0302020204030204" pitchFamily="34" charset="0"/>
                          <a:cs typeface="Calibri Light" panose="020F0302020204030204" pitchFamily="34" charset="0"/>
                        </a:rPr>
                        <a:t>Problem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l"/>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Calculating the financial cost of open problems and errors in order to prioritize and direct problem management efforts</a:t>
                      </a:r>
                      <a:endParaRPr lang="en-GB" sz="1200" b="0" i="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200" b="0" i="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412323">
                <a:tc>
                  <a:txBody>
                    <a:bodyPr/>
                    <a:lstStyle/>
                    <a:p>
                      <a:pPr algn="l"/>
                      <a:r>
                        <a:rPr lang="en-GB" sz="1200" b="1" i="0" noProof="0" dirty="0">
                          <a:solidFill>
                            <a:schemeClr val="tx1"/>
                          </a:solidFill>
                          <a:effectLst/>
                          <a:latin typeface="Calibri Light" panose="020F0302020204030204" pitchFamily="34" charset="0"/>
                          <a:cs typeface="Calibri Light" panose="020F0302020204030204" pitchFamily="34" charset="0"/>
                        </a:rPr>
                        <a:t>Project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Calculating the financial impact of performing or delaying project work. </a:t>
                      </a:r>
                      <a:endParaRPr lang="en-GB" sz="1200" b="0" i="0" noProof="0" dirty="0">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noProof="0" dirty="0">
                        <a:solidFill>
                          <a:schemeClr val="tx1"/>
                        </a:solidFill>
                        <a:latin typeface="Calibri Light" panose="020F0302020204030204" pitchFamily="34" charset="0"/>
                        <a:cs typeface="Calibri Light" panose="020F0302020204030204" pitchFamily="34" charset="0"/>
                      </a:endParaRPr>
                    </a:p>
                  </a:txBody>
                  <a:tcPr marL="54000"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i="0" noProof="0" dirty="0">
                          <a:solidFill>
                            <a:schemeClr val="tx1"/>
                          </a:solidFill>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337146">
                <a:tc>
                  <a:txBody>
                    <a:bodyPr/>
                    <a:lstStyle/>
                    <a:p>
                      <a:pPr algn="l"/>
                      <a:r>
                        <a:rPr lang="en-GB" sz="1200" b="1" i="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Calculating the financial impact of delaying work on new software features or larger software-based service components. </a:t>
                      </a:r>
                      <a:endParaRPr lang="en-GB" sz="1200" b="0" i="0" noProof="0" dirty="0">
                        <a:effectLst/>
                        <a:latin typeface="Calibri Light" panose="020F0302020204030204" pitchFamily="34" charset="0"/>
                        <a:cs typeface="Calibri Light" panose="020F0302020204030204" pitchFamily="34" charset="0"/>
                      </a:endParaRP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200" b="0" i="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102128"/>
                  </a:ext>
                </a:extLst>
              </a:tr>
            </a:tbl>
          </a:graphicData>
        </a:graphic>
      </p:graphicFrame>
      <p:sp>
        <p:nvSpPr>
          <p:cNvPr id="6" name="textruta 5">
            <a:extLst>
              <a:ext uri="{FF2B5EF4-FFF2-40B4-BE49-F238E27FC236}">
                <a16:creationId xmlns:a16="http://schemas.microsoft.com/office/drawing/2014/main" id="{2871E3E8-B65D-8746-849D-258D51552B6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Platshållare för innehåll 6">
            <a:extLst>
              <a:ext uri="{FF2B5EF4-FFF2-40B4-BE49-F238E27FC236}">
                <a16:creationId xmlns:a16="http://schemas.microsoft.com/office/drawing/2014/main" id="{7EBB2ACC-0998-2645-B0AB-44FF75EECEDF}"/>
              </a:ext>
            </a:extLst>
          </p:cNvPr>
          <p:cNvSpPr txBox="1">
            <a:spLocks noGrp="1"/>
          </p:cNvSpPr>
          <p:nvPr>
            <p:ph idx="1"/>
          </p:nvPr>
        </p:nvSpPr>
        <p:spPr>
          <a:xfrm>
            <a:off x="440493" y="1248773"/>
            <a:ext cx="3503395" cy="276999"/>
          </a:xfrm>
          <a:prstGeom prst="rect">
            <a:avLst/>
          </a:prstGeom>
          <a:noFill/>
        </p:spPr>
        <p:txBody>
          <a:bodyPr wrap="none" rtlCol="0">
            <a:spAutoFit/>
          </a:bodyPr>
          <a:lstStyle/>
          <a:p>
            <a:pPr marL="0" indent="0">
              <a:buNone/>
            </a:pPr>
            <a:r>
              <a:rPr lang="en-GB" dirty="0"/>
              <a:t> Table 4.1 Practices for which </a:t>
            </a:r>
            <a:r>
              <a:rPr lang="en-GB" b="1" dirty="0"/>
              <a:t>prioritization</a:t>
            </a:r>
            <a:r>
              <a:rPr lang="en-GB" dirty="0"/>
              <a:t> is relevant:</a:t>
            </a:r>
            <a:endParaRPr lang="en-GB" dirty="0">
              <a:effectLst/>
            </a:endParaRPr>
          </a:p>
        </p:txBody>
      </p:sp>
      <p:sp>
        <p:nvSpPr>
          <p:cNvPr id="8" name="textruta 7">
            <a:extLst>
              <a:ext uri="{FF2B5EF4-FFF2-40B4-BE49-F238E27FC236}">
                <a16:creationId xmlns:a16="http://schemas.microsoft.com/office/drawing/2014/main" id="{36289ACE-ED22-5246-A31B-C2E43F9ECA88}"/>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26469799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564A50-22D3-E14B-BFDB-616C2A060091}"/>
              </a:ext>
            </a:extLst>
          </p:cNvPr>
          <p:cNvSpPr>
            <a:spLocks noGrp="1"/>
          </p:cNvSpPr>
          <p:nvPr>
            <p:ph type="title"/>
          </p:nvPr>
        </p:nvSpPr>
        <p:spPr/>
        <p:txBody>
          <a:bodyPr>
            <a:normAutofit/>
          </a:bodyPr>
          <a:lstStyle/>
          <a:p>
            <a:pPr marL="514350" indent="-514350">
              <a:buFont typeface="+mj-lt"/>
              <a:buAutoNum type="alphaLcParenR" startAt="2"/>
            </a:pPr>
            <a:r>
              <a:rPr lang="en-GB" sz="3000" dirty="0"/>
              <a:t>Minimum viable products and services </a:t>
            </a:r>
          </a:p>
        </p:txBody>
      </p:sp>
      <p:sp>
        <p:nvSpPr>
          <p:cNvPr id="3" name="Platshållare för innehåll 2">
            <a:extLst>
              <a:ext uri="{FF2B5EF4-FFF2-40B4-BE49-F238E27FC236}">
                <a16:creationId xmlns:a16="http://schemas.microsoft.com/office/drawing/2014/main" id="{8FC3BD27-DFD5-D247-8DB0-1EF788F3F1F7}"/>
              </a:ext>
            </a:extLst>
          </p:cNvPr>
          <p:cNvSpPr>
            <a:spLocks noGrp="1"/>
          </p:cNvSpPr>
          <p:nvPr>
            <p:ph idx="1"/>
          </p:nvPr>
        </p:nvSpPr>
        <p:spPr>
          <a:xfrm>
            <a:off x="457199" y="1208463"/>
            <a:ext cx="8340282" cy="3614516"/>
          </a:xfrm>
        </p:spPr>
        <p:txBody>
          <a:bodyPr>
            <a:normAutofit/>
          </a:bodyPr>
          <a:lstStyle/>
          <a:p>
            <a:pPr marL="0" indent="0">
              <a:buNone/>
            </a:pPr>
            <a:r>
              <a:rPr lang="en-GB" sz="1300" dirty="0"/>
              <a:t>In volatile markets, it can be difficult to judge which product or service offerings will be successful. This uncertainty can be addressed through a </a:t>
            </a:r>
            <a:r>
              <a:rPr lang="en-GB" sz="1300" b="1" dirty="0"/>
              <a:t>minimum viable approach.</a:t>
            </a:r>
          </a:p>
          <a:p>
            <a:pPr marL="0" indent="0">
              <a:buNone/>
            </a:pPr>
            <a:endParaRPr lang="en-GB" sz="800" dirty="0"/>
          </a:p>
          <a:p>
            <a:pPr marL="0" indent="0">
              <a:buNone/>
            </a:pPr>
            <a:r>
              <a:rPr lang="en-GB" sz="1300" dirty="0"/>
              <a:t>When requirements are unknown, unarticulated, or ambiguous, </a:t>
            </a:r>
            <a:r>
              <a:rPr lang="en-GB" sz="1300" b="1" dirty="0"/>
              <a:t>experiments</a:t>
            </a:r>
            <a:r>
              <a:rPr lang="en-GB" sz="1300" dirty="0"/>
              <a:t> can establish what works and what doesn’t. Therefore, a minimum viable approach enables valuable investments and contributes to fast development through an iterative working style. </a:t>
            </a:r>
          </a:p>
          <a:p>
            <a:pPr marL="0" indent="0">
              <a:buNone/>
            </a:pPr>
            <a:endParaRPr lang="en-GB" sz="800" dirty="0"/>
          </a:p>
          <a:p>
            <a:pPr marL="0" indent="0">
              <a:buNone/>
            </a:pPr>
            <a:r>
              <a:rPr lang="en-GB" sz="1300" dirty="0"/>
              <a:t>Instead of investing considerable resources and time into developing a full-scale product or service, </a:t>
            </a:r>
            <a:br>
              <a:rPr lang="en-GB" sz="1300" dirty="0"/>
            </a:br>
            <a:r>
              <a:rPr lang="en-GB" sz="1300" dirty="0"/>
              <a:t>the product or service provider should aim for a product or service that is </a:t>
            </a:r>
            <a:r>
              <a:rPr lang="en-GB" sz="1300" b="1" dirty="0"/>
              <a:t>just developed enough </a:t>
            </a:r>
            <a:br>
              <a:rPr lang="en-GB" sz="1300" b="1" dirty="0"/>
            </a:br>
            <a:r>
              <a:rPr lang="en-GB" sz="1300" b="1" dirty="0"/>
              <a:t>to stimulate feedback</a:t>
            </a:r>
            <a:r>
              <a:rPr lang="en-GB" sz="1300" dirty="0"/>
              <a:t> and other data, and can then indicate whether and how development </a:t>
            </a:r>
            <a:br>
              <a:rPr lang="en-GB" sz="1300" dirty="0"/>
            </a:br>
            <a:r>
              <a:rPr lang="en-GB" sz="1300" dirty="0"/>
              <a:t>should continue. </a:t>
            </a:r>
          </a:p>
          <a:p>
            <a:pPr marL="0" indent="0">
              <a:buNone/>
            </a:pPr>
            <a:endParaRPr lang="en-GB" sz="800" dirty="0"/>
          </a:p>
          <a:p>
            <a:pPr marL="0" indent="0">
              <a:buNone/>
            </a:pPr>
            <a:r>
              <a:rPr lang="en-GB" sz="1300" dirty="0"/>
              <a:t>A </a:t>
            </a:r>
            <a:r>
              <a:rPr lang="en-GB" sz="1300" b="1" dirty="0"/>
              <a:t>minimum viable product</a:t>
            </a:r>
            <a:r>
              <a:rPr lang="en-GB" sz="1300" dirty="0"/>
              <a:t> or service typically has three key characteristics:</a:t>
            </a:r>
          </a:p>
          <a:p>
            <a:pPr>
              <a:buFont typeface="Arial" panose="020B0604020202020204" pitchFamily="34" charset="0"/>
              <a:buChar char="•"/>
            </a:pPr>
            <a:r>
              <a:rPr lang="en-GB" sz="1300" dirty="0"/>
              <a:t>It has enough value that people are willing to use or buy it. </a:t>
            </a:r>
          </a:p>
          <a:p>
            <a:pPr>
              <a:buFont typeface="Arial" panose="020B0604020202020204" pitchFamily="34" charset="0"/>
              <a:buChar char="•"/>
            </a:pPr>
            <a:r>
              <a:rPr lang="en-GB" sz="1300" dirty="0"/>
              <a:t>It demonstrates the potential for enough benefit to retain those early adopters. </a:t>
            </a:r>
          </a:p>
          <a:p>
            <a:pPr>
              <a:buFont typeface="Arial" panose="020B0604020202020204" pitchFamily="34" charset="0"/>
              <a:buChar char="•"/>
            </a:pPr>
            <a:r>
              <a:rPr lang="en-GB" sz="1300" dirty="0"/>
              <a:t>It provides a feedback loop to guide future development.</a:t>
            </a:r>
          </a:p>
        </p:txBody>
      </p:sp>
      <p:sp>
        <p:nvSpPr>
          <p:cNvPr id="5" name="textruta 4">
            <a:extLst>
              <a:ext uri="{FF2B5EF4-FFF2-40B4-BE49-F238E27FC236}">
                <a16:creationId xmlns:a16="http://schemas.microsoft.com/office/drawing/2014/main" id="{B287E4F7-AB28-0C4F-8DCF-5A3FA78AD2E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CBBF56EC-97E0-1847-A725-77952B2493DD}"/>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pic>
        <p:nvPicPr>
          <p:cNvPr id="7" name="Bildobjekt 6" descr="En bild som visar byggnad, krets, fönster, dörr&#10;&#10;Automatiskt genererad beskrivning">
            <a:extLst>
              <a:ext uri="{FF2B5EF4-FFF2-40B4-BE49-F238E27FC236}">
                <a16:creationId xmlns:a16="http://schemas.microsoft.com/office/drawing/2014/main" id="{9E97C9F1-BC9B-854B-874B-45323DD991A7}"/>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48987" y="3200005"/>
            <a:ext cx="1892101" cy="1419076"/>
          </a:xfrm>
          <a:prstGeom prst="rect">
            <a:avLst/>
          </a:prstGeom>
        </p:spPr>
      </p:pic>
    </p:spTree>
    <p:extLst>
      <p:ext uri="{BB962C8B-B14F-4D97-AF65-F5344CB8AC3E}">
        <p14:creationId xmlns:p14="http://schemas.microsoft.com/office/powerpoint/2010/main" val="29415924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8D4F87-3C25-A243-89C4-1F3C4830324E}"/>
              </a:ext>
            </a:extLst>
          </p:cNvPr>
          <p:cNvSpPr>
            <a:spLocks noGrp="1"/>
          </p:cNvSpPr>
          <p:nvPr>
            <p:ph type="title"/>
          </p:nvPr>
        </p:nvSpPr>
        <p:spPr>
          <a:xfrm>
            <a:off x="457200" y="206375"/>
            <a:ext cx="7863016" cy="857250"/>
          </a:xfrm>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1405E79D-8CEE-DD44-829C-88DC9EE97ACE}"/>
              </a:ext>
            </a:extLst>
          </p:cNvPr>
          <p:cNvSpPr>
            <a:spLocks noGrp="1"/>
          </p:cNvSpPr>
          <p:nvPr>
            <p:ph idx="1"/>
          </p:nvPr>
        </p:nvSpPr>
        <p:spPr>
          <a:xfrm>
            <a:off x="457199" y="1150797"/>
            <a:ext cx="6974378" cy="323775"/>
          </a:xfrm>
        </p:spPr>
        <p:txBody>
          <a:bodyPr/>
          <a:lstStyle/>
          <a:p>
            <a:pPr marL="0" indent="0">
              <a:buNone/>
            </a:pPr>
            <a:r>
              <a:rPr lang="en-GB" dirty="0"/>
              <a:t>Table 4.2 Practices for which </a:t>
            </a:r>
            <a:r>
              <a:rPr lang="en-GB" b="1" dirty="0"/>
              <a:t>a minimum viable approach </a:t>
            </a:r>
            <a:r>
              <a:rPr lang="en-GB" dirty="0"/>
              <a:t>is relevant:</a:t>
            </a:r>
          </a:p>
          <a:p>
            <a:endParaRPr lang="sv-SE" dirty="0"/>
          </a:p>
        </p:txBody>
      </p:sp>
      <p:graphicFrame>
        <p:nvGraphicFramePr>
          <p:cNvPr id="5" name="Platshållare för innehåll 7">
            <a:extLst>
              <a:ext uri="{FF2B5EF4-FFF2-40B4-BE49-F238E27FC236}">
                <a16:creationId xmlns:a16="http://schemas.microsoft.com/office/drawing/2014/main" id="{2660C6D3-3AFF-F14A-B626-66DA973DBB5D}"/>
              </a:ext>
            </a:extLst>
          </p:cNvPr>
          <p:cNvGraphicFramePr>
            <a:graphicFrameLocks/>
          </p:cNvGraphicFramePr>
          <p:nvPr>
            <p:extLst>
              <p:ext uri="{D42A27DB-BD31-4B8C-83A1-F6EECF244321}">
                <p14:modId xmlns:p14="http://schemas.microsoft.com/office/powerpoint/2010/main" val="1030449942"/>
              </p:ext>
            </p:extLst>
          </p:nvPr>
        </p:nvGraphicFramePr>
        <p:xfrm>
          <a:off x="531341" y="1438970"/>
          <a:ext cx="8266139" cy="3204058"/>
        </p:xfrm>
        <a:graphic>
          <a:graphicData uri="http://schemas.openxmlformats.org/drawingml/2006/table">
            <a:tbl>
              <a:tblPr/>
              <a:tblGrid>
                <a:gridCol w="1746638">
                  <a:extLst>
                    <a:ext uri="{9D8B030D-6E8A-4147-A177-3AD203B41FA5}">
                      <a16:colId xmlns:a16="http://schemas.microsoft.com/office/drawing/2014/main" val="698271865"/>
                    </a:ext>
                  </a:extLst>
                </a:gridCol>
                <a:gridCol w="5839326">
                  <a:extLst>
                    <a:ext uri="{9D8B030D-6E8A-4147-A177-3AD203B41FA5}">
                      <a16:colId xmlns:a16="http://schemas.microsoft.com/office/drawing/2014/main" val="533464297"/>
                    </a:ext>
                  </a:extLst>
                </a:gridCol>
                <a:gridCol w="680175">
                  <a:extLst>
                    <a:ext uri="{9D8B030D-6E8A-4147-A177-3AD203B41FA5}">
                      <a16:colId xmlns:a16="http://schemas.microsoft.com/office/drawing/2014/main" val="420107269"/>
                    </a:ext>
                  </a:extLst>
                </a:gridCol>
              </a:tblGrid>
              <a:tr h="200357">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a minimum viable approach</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5686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Architecture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effectLst/>
                          <a:latin typeface="Calibri Light" panose="020F0302020204030204" pitchFamily="34" charset="0"/>
                          <a:cs typeface="Calibri Light" panose="020F0302020204030204" pitchFamily="34" charset="0"/>
                        </a:rPr>
                        <a:t>Using a minimum viable approach to describe the service, technical, information, or environmental architecture that will create the necessary constraints, boundaries, or enablers for other types of service or product work. </a:t>
                      </a: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10563">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Business analysis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spc="0" noProof="0" dirty="0">
                          <a:solidFill>
                            <a:schemeClr val="tx1"/>
                          </a:solidFill>
                          <a:effectLst/>
                          <a:latin typeface="Calibri Light" panose="020F0302020204030204" pitchFamily="34" charset="0"/>
                          <a:ea typeface="+mn-ea"/>
                          <a:cs typeface="Calibri Light" panose="020F0302020204030204" pitchFamily="34" charset="0"/>
                        </a:rPr>
                        <a:t>Using a minimum viable approach as a tool to extract core business value from a product or service. </a:t>
                      </a: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21229">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Capacity and performance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spc="0" noProof="0" dirty="0">
                          <a:solidFill>
                            <a:schemeClr val="tx1"/>
                          </a:solidFill>
                          <a:effectLst/>
                          <a:latin typeface="Calibri Light" panose="020F0302020204030204" pitchFamily="34" charset="0"/>
                          <a:ea typeface="+mn-ea"/>
                          <a:cs typeface="Calibri Light" panose="020F0302020204030204" pitchFamily="34" charset="0"/>
                        </a:rPr>
                        <a:t>Using capacity and performance management as a basis for calculating the minimum resources (number of servers, number of service desk agents etc.) required for a minimum viable product or service. </a:t>
                      </a:r>
                      <a:endParaRPr lang="en-GB" sz="1000" b="0" i="0" spc="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Monitoring and event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spc="0" noProof="0" dirty="0">
                          <a:effectLst/>
                          <a:latin typeface="Calibri Light" panose="020F0302020204030204" pitchFamily="34" charset="0"/>
                          <a:cs typeface="Calibri Light" panose="020F0302020204030204" pitchFamily="34" charset="0"/>
                        </a:rPr>
                        <a:t>Using monitoring and event management as the basis for designing and configuring tools for monitoring and telemetry, which are used to operate and learn from the minimum viable product or service.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12605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Portfolio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effectLst/>
                          <a:latin typeface="Calibri Light" panose="020F0302020204030204" pitchFamily="34" charset="0"/>
                          <a:cs typeface="Calibri Light" panose="020F0302020204030204" pitchFamily="34" charset="0"/>
                        </a:rPr>
                        <a:t>Using the concept of a minimal viable product as a dynamic decision-making tool to support good investments in the portfolio of features within a product or service. </a:t>
                      </a: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3955">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Project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spc="0" noProof="0" dirty="0">
                          <a:effectLst/>
                          <a:latin typeface="Calibri Light" panose="020F0302020204030204" pitchFamily="34" charset="0"/>
                          <a:cs typeface="Calibri Light" panose="020F0302020204030204" pitchFamily="34" charset="0"/>
                        </a:rPr>
                        <a:t>Articulating the minimum output needed to satisfy the business case.</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179755">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design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spc="0" noProof="0" dirty="0">
                          <a:solidFill>
                            <a:schemeClr val="tx1"/>
                          </a:solidFill>
                          <a:effectLst/>
                          <a:latin typeface="Calibri Light" panose="020F0302020204030204" pitchFamily="34" charset="0"/>
                          <a:ea typeface="+mn-ea"/>
                          <a:cs typeface="Calibri Light" panose="020F0302020204030204" pitchFamily="34" charset="0"/>
                        </a:rPr>
                        <a:t>Using a minimum viable approach to design the necessary customer experience and user experience elements of a product or service. </a:t>
                      </a:r>
                      <a:endParaRPr lang="en-GB" sz="1000" b="0" i="0" spc="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238897">
                <a:tc>
                  <a:txBody>
                    <a:bodyPr/>
                    <a:lstStyle/>
                    <a:p>
                      <a:pPr marL="7938" indent="0" algn="l">
                        <a:tabLst/>
                      </a:pPr>
                      <a:r>
                        <a:rPr lang="en-GB" sz="1000" b="1" i="0" spc="0" noProof="0" dirty="0">
                          <a:solidFill>
                            <a:schemeClr val="tx1"/>
                          </a:solidFill>
                          <a:effectLst/>
                          <a:latin typeface="Calibri Light" panose="020F0302020204030204" pitchFamily="34" charset="0"/>
                          <a:cs typeface="Calibri Light" panose="020F0302020204030204" pitchFamily="34" charset="0"/>
                        </a:rPr>
                        <a:t>Service validation and testing </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effectLst/>
                          <a:latin typeface="Calibri Light" panose="020F0302020204030204" pitchFamily="34" charset="0"/>
                          <a:cs typeface="Calibri Light" panose="020F0302020204030204" pitchFamily="34" charset="0"/>
                        </a:rPr>
                        <a:t>Developing test cases to check that all service components support the minimum viable product or service.</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102128"/>
                  </a:ext>
                </a:extLst>
              </a:tr>
              <a:tr h="33714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spc="0" noProof="0" dirty="0">
                          <a:solidFill>
                            <a:schemeClr val="tx1"/>
                          </a:solidFill>
                          <a:effectLst/>
                          <a:latin typeface="Calibri Light" panose="020F0302020204030204" pitchFamily="34" charset="0"/>
                          <a:ea typeface="+mn-ea"/>
                          <a:cs typeface="Calibri Light" panose="020F0302020204030204" pitchFamily="34" charset="0"/>
                        </a:rPr>
                        <a:t>Using a minimum viable approach as a decision-making tool to prioritize work on software features.</a:t>
                      </a:r>
                      <a:endParaRPr lang="en-GB" sz="1000" b="0" i="0" spc="0" noProof="0" dirty="0">
                        <a:solidFill>
                          <a:schemeClr val="tx1"/>
                        </a:solidFill>
                        <a:effectLst/>
                        <a:latin typeface="Calibri Light" panose="020F0302020204030204" pitchFamily="34" charset="0"/>
                        <a:cs typeface="Calibri Light" panose="020F0302020204030204" pitchFamily="34" charset="0"/>
                      </a:endParaRP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8216377"/>
                  </a:ext>
                </a:extLst>
              </a:tr>
            </a:tbl>
          </a:graphicData>
        </a:graphic>
      </p:graphicFrame>
      <p:sp>
        <p:nvSpPr>
          <p:cNvPr id="6" name="textruta 5">
            <a:extLst>
              <a:ext uri="{FF2B5EF4-FFF2-40B4-BE49-F238E27FC236}">
                <a16:creationId xmlns:a16="http://schemas.microsoft.com/office/drawing/2014/main" id="{6DB7E871-6A10-8C42-8476-2D693B8DEF5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3EF6E4DB-6461-C14F-B6CA-95277FECCB04}"/>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35697425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3E5FEB-39A1-E347-9A72-5E92E0E94647}"/>
              </a:ext>
            </a:extLst>
          </p:cNvPr>
          <p:cNvSpPr>
            <a:spLocks noGrp="1"/>
          </p:cNvSpPr>
          <p:nvPr>
            <p:ph type="title"/>
          </p:nvPr>
        </p:nvSpPr>
        <p:spPr/>
        <p:txBody>
          <a:bodyPr/>
          <a:lstStyle/>
          <a:p>
            <a:pPr marL="514350" indent="-514350">
              <a:buFont typeface="+mj-lt"/>
              <a:buAutoNum type="alphaLcParenR" startAt="3"/>
            </a:pPr>
            <a:r>
              <a:rPr lang="en-GB" sz="3200" dirty="0"/>
              <a:t>Product and service ownership</a:t>
            </a:r>
          </a:p>
        </p:txBody>
      </p:sp>
      <p:sp>
        <p:nvSpPr>
          <p:cNvPr id="3" name="Platshållare för innehåll 2">
            <a:extLst>
              <a:ext uri="{FF2B5EF4-FFF2-40B4-BE49-F238E27FC236}">
                <a16:creationId xmlns:a16="http://schemas.microsoft.com/office/drawing/2014/main" id="{776DB168-0E1C-2640-8296-A581D0E6935D}"/>
              </a:ext>
            </a:extLst>
          </p:cNvPr>
          <p:cNvSpPr>
            <a:spLocks noGrp="1"/>
          </p:cNvSpPr>
          <p:nvPr>
            <p:ph idx="1"/>
          </p:nvPr>
        </p:nvSpPr>
        <p:spPr>
          <a:xfrm>
            <a:off x="457199" y="1208463"/>
            <a:ext cx="8558464" cy="3614516"/>
          </a:xfrm>
        </p:spPr>
        <p:txBody>
          <a:bodyPr/>
          <a:lstStyle/>
          <a:p>
            <a:pPr marL="0" indent="0">
              <a:buNone/>
            </a:pPr>
            <a:r>
              <a:rPr lang="en-GB" sz="1400" b="1" dirty="0"/>
              <a:t>Scrum suggests three roles: the product owner, the development team, and the Scrum master. </a:t>
            </a:r>
          </a:p>
          <a:p>
            <a:pPr marL="0" indent="0">
              <a:buNone/>
            </a:pPr>
            <a:endParaRPr lang="en-GB" sz="1400" b="1" dirty="0"/>
          </a:p>
          <a:p>
            <a:pPr marL="0" indent="0">
              <a:buNone/>
            </a:pPr>
            <a:r>
              <a:rPr lang="en-GB" sz="1400" dirty="0"/>
              <a:t>The </a:t>
            </a:r>
            <a:r>
              <a:rPr lang="en-GB" sz="1400" b="1" dirty="0"/>
              <a:t>product owner </a:t>
            </a:r>
            <a:r>
              <a:rPr lang="en-GB" sz="1400" dirty="0"/>
              <a:t>is responsible for </a:t>
            </a:r>
            <a:r>
              <a:rPr lang="en-GB" sz="1400" b="1" i="1" dirty="0"/>
              <a:t>maximizing the value of the product </a:t>
            </a:r>
            <a:r>
              <a:rPr lang="en-GB" sz="1400" dirty="0"/>
              <a:t>that the development team produces. Product ownership entails </a:t>
            </a:r>
            <a:r>
              <a:rPr lang="en-GB" sz="1400" b="1" i="1" dirty="0"/>
              <a:t>establishing and prioritizing requirements</a:t>
            </a:r>
            <a:r>
              <a:rPr lang="en-GB" sz="1400" dirty="0"/>
              <a:t>, and communicating them to the development team. In the context of these software development teams, it is the product owner who</a:t>
            </a:r>
            <a:r>
              <a:rPr lang="en-GB" sz="1400" b="1" i="1" dirty="0"/>
              <a:t> liaises and negotiates with the various stakeholders</a:t>
            </a:r>
            <a:r>
              <a:rPr lang="en-GB" sz="1400" dirty="0"/>
              <a:t>, including consumers. </a:t>
            </a:r>
          </a:p>
          <a:p>
            <a:pPr marL="0" indent="0">
              <a:buNone/>
            </a:pPr>
            <a:endParaRPr lang="en-GB" sz="1400" dirty="0"/>
          </a:p>
          <a:p>
            <a:pPr marL="0" indent="0">
              <a:buNone/>
            </a:pPr>
            <a:r>
              <a:rPr lang="en-GB" sz="1400" dirty="0"/>
              <a:t>The product owner role relies upon: </a:t>
            </a:r>
          </a:p>
          <a:p>
            <a:pPr>
              <a:buFont typeface="Arial" panose="020B0604020202020204" pitchFamily="34" charset="0"/>
              <a:buChar char="•"/>
            </a:pPr>
            <a:r>
              <a:rPr lang="en-GB" b="1" dirty="0"/>
              <a:t>Skills and experience - </a:t>
            </a:r>
            <a:r>
              <a:rPr lang="en-GB" dirty="0"/>
              <a:t>Product owners need to be skilled in stakeholder management, requirements analysis, and market research.</a:t>
            </a:r>
          </a:p>
          <a:p>
            <a:pPr>
              <a:buFont typeface="Arial" panose="020B0604020202020204" pitchFamily="34" charset="0"/>
              <a:buChar char="•"/>
            </a:pPr>
            <a:r>
              <a:rPr lang="en-GB" b="1" dirty="0"/>
              <a:t>Authority</a:t>
            </a:r>
            <a:r>
              <a:rPr lang="en-GB" dirty="0"/>
              <a:t> - At a minimum, a product owner must be able to identify and communicate short-term priorities without prolonged or unnecessary debate and discussion. Organizations should trust product owners to use their authority. </a:t>
            </a:r>
          </a:p>
          <a:p>
            <a:pPr>
              <a:buFont typeface="Arial" panose="020B0604020202020204" pitchFamily="34" charset="0"/>
              <a:buChar char="•"/>
            </a:pPr>
            <a:r>
              <a:rPr lang="en-GB" b="1" dirty="0"/>
              <a:t>Legitimacy</a:t>
            </a:r>
            <a:r>
              <a:rPr lang="en-GB" dirty="0"/>
              <a:t> - The product owner also needs to have legitimacy. Direct customer contact will bolster this legitimacy.</a:t>
            </a:r>
          </a:p>
          <a:p>
            <a:pPr>
              <a:buFont typeface="Arial" panose="020B0604020202020204" pitchFamily="34" charset="0"/>
              <a:buChar char="•"/>
            </a:pPr>
            <a:r>
              <a:rPr lang="en-GB" b="1" dirty="0"/>
              <a:t>Time</a:t>
            </a:r>
            <a:r>
              <a:rPr lang="en-GB" dirty="0"/>
              <a:t> - Product owners need the time to fulfil their role, including to think about their stories, filter and edit the backlog, visit stakeholders, analyse feedback, work with the team, evaluate post-delivery benefit realization, and reflect on the progress and current state of their projects. </a:t>
            </a:r>
          </a:p>
        </p:txBody>
      </p:sp>
      <p:sp>
        <p:nvSpPr>
          <p:cNvPr id="5" name="textruta 4">
            <a:extLst>
              <a:ext uri="{FF2B5EF4-FFF2-40B4-BE49-F238E27FC236}">
                <a16:creationId xmlns:a16="http://schemas.microsoft.com/office/drawing/2014/main" id="{5E432AA6-A6BE-EF48-9974-ACD8BA426A6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BA1E18B-B11E-3940-88B0-F52B248719CA}"/>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4578399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BF2C09-8999-A74D-94B2-0C4BFD8334C7}"/>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6FE2E0BD-0046-BA47-8023-2A885CBA5DCF}"/>
              </a:ext>
            </a:extLst>
          </p:cNvPr>
          <p:cNvSpPr>
            <a:spLocks noGrp="1"/>
          </p:cNvSpPr>
          <p:nvPr>
            <p:ph idx="1"/>
          </p:nvPr>
        </p:nvSpPr>
        <p:spPr>
          <a:xfrm>
            <a:off x="457199" y="1176717"/>
            <a:ext cx="8229600" cy="230507"/>
          </a:xfrm>
        </p:spPr>
        <p:txBody>
          <a:bodyPr/>
          <a:lstStyle/>
          <a:p>
            <a:pPr marL="0" indent="0">
              <a:buNone/>
            </a:pPr>
            <a:r>
              <a:rPr lang="en-GB" dirty="0"/>
              <a:t>Table 4.3 Practices for which </a:t>
            </a:r>
            <a:r>
              <a:rPr lang="en-GB" b="1" dirty="0"/>
              <a:t>product or service ownership </a:t>
            </a:r>
            <a:r>
              <a:rPr lang="en-GB" dirty="0"/>
              <a:t>is relevant: </a:t>
            </a:r>
          </a:p>
          <a:p>
            <a:endParaRPr lang="en-GB" dirty="0"/>
          </a:p>
        </p:txBody>
      </p:sp>
      <p:graphicFrame>
        <p:nvGraphicFramePr>
          <p:cNvPr id="5" name="Platshållare för innehåll 7">
            <a:extLst>
              <a:ext uri="{FF2B5EF4-FFF2-40B4-BE49-F238E27FC236}">
                <a16:creationId xmlns:a16="http://schemas.microsoft.com/office/drawing/2014/main" id="{997A3EC5-4210-1641-B307-38DA92715CD7}"/>
              </a:ext>
            </a:extLst>
          </p:cNvPr>
          <p:cNvGraphicFramePr>
            <a:graphicFrameLocks/>
          </p:cNvGraphicFramePr>
          <p:nvPr>
            <p:extLst>
              <p:ext uri="{D42A27DB-BD31-4B8C-83A1-F6EECF244321}">
                <p14:modId xmlns:p14="http://schemas.microsoft.com/office/powerpoint/2010/main" val="191665748"/>
              </p:ext>
            </p:extLst>
          </p:nvPr>
        </p:nvGraphicFramePr>
        <p:xfrm>
          <a:off x="523104" y="1462009"/>
          <a:ext cx="8093678" cy="2847076"/>
        </p:xfrm>
        <a:graphic>
          <a:graphicData uri="http://schemas.openxmlformats.org/drawingml/2006/table">
            <a:tbl>
              <a:tblPr/>
              <a:tblGrid>
                <a:gridCol w="1787327">
                  <a:extLst>
                    <a:ext uri="{9D8B030D-6E8A-4147-A177-3AD203B41FA5}">
                      <a16:colId xmlns:a16="http://schemas.microsoft.com/office/drawing/2014/main" val="698271865"/>
                    </a:ext>
                  </a:extLst>
                </a:gridCol>
                <a:gridCol w="5696747">
                  <a:extLst>
                    <a:ext uri="{9D8B030D-6E8A-4147-A177-3AD203B41FA5}">
                      <a16:colId xmlns:a16="http://schemas.microsoft.com/office/drawing/2014/main" val="533464297"/>
                    </a:ext>
                  </a:extLst>
                </a:gridCol>
                <a:gridCol w="609604">
                  <a:extLst>
                    <a:ext uri="{9D8B030D-6E8A-4147-A177-3AD203B41FA5}">
                      <a16:colId xmlns:a16="http://schemas.microsoft.com/office/drawing/2014/main" val="420107269"/>
                    </a:ext>
                  </a:extLst>
                </a:gridCol>
              </a:tblGrid>
              <a:tr h="200357">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product and service ownership</a:t>
                      </a:r>
                      <a:endParaRPr lang="en-GB" sz="11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1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121229">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Infrastructure and platform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Involvement of product and service owners in articulating, refining, and prioritizing the infrastructure and platform development backlog(s), and in deciding whether to acquire commercially available infrastructure components and  service.</a:t>
                      </a:r>
                      <a:endParaRPr lang="en-GB" sz="11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126051">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Portfolio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Involvement of (software) product owners and product or service managers in evaluating and prioritizing the product or service investment proposals.</a:t>
                      </a:r>
                      <a:endParaRPr lang="en-GB" sz="1100" b="0" i="0" noProof="0" dirty="0">
                        <a:effectLst/>
                        <a:latin typeface="Calibri Light" panose="020F0302020204030204" pitchFamily="34" charset="0"/>
                        <a:cs typeface="Calibri Light" panose="020F0302020204030204" pitchFamily="34" charset="0"/>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179755">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Relationship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l"/>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Structuring interactions with stakeholders. Involvement in establishing customers’ priorities for new or changed products and services. Coordinating customers’ requirements and feedback. Involvement in addressing complaints and mediating conflicting requirements. </a:t>
                      </a:r>
                      <a:endParaRPr lang="en-GB" sz="1100" b="0" i="0" noProof="0" dirty="0">
                        <a:effectLst/>
                        <a:latin typeface="Calibri Light" panose="020F0302020204030204" pitchFamily="34" charset="0"/>
                        <a:cs typeface="Calibri Light" panose="020F0302020204030204" pitchFamily="34" charset="0"/>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238897">
                <a:tc>
                  <a:txBody>
                    <a:bodyPr/>
                    <a:lstStyle/>
                    <a:p>
                      <a:pPr marL="7938" indent="0" algn="l">
                        <a:tabLst/>
                      </a:pPr>
                      <a:r>
                        <a:rPr lang="en-GB" sz="1100" b="1" i="0" spc="0" noProof="0" dirty="0">
                          <a:solidFill>
                            <a:schemeClr val="tx1"/>
                          </a:solidFill>
                          <a:effectLst/>
                          <a:latin typeface="Calibri Light" panose="020F0302020204030204" pitchFamily="34" charset="0"/>
                          <a:cs typeface="Calibri Light" panose="020F0302020204030204" pitchFamily="34" charset="0"/>
                        </a:rPr>
                        <a:t>Service catalogue management </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Involvement of product or service owners and managers in publishing information on all products, services, and service offerings. </a:t>
                      </a:r>
                      <a:endParaRPr lang="en-GB" sz="1100" b="0" i="0" noProof="0" dirty="0">
                        <a:effectLst/>
                        <a:latin typeface="Calibri Light" panose="020F0302020204030204" pitchFamily="34" charset="0"/>
                        <a:cs typeface="Calibri Light" panose="020F0302020204030204" pitchFamily="34" charset="0"/>
                      </a:endParaRP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102128"/>
                  </a:ext>
                </a:extLst>
              </a:tr>
              <a:tr h="337146">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Involvement of product or service owners and managers in articulating, refining and prioritizing the software development backlog, and in deciding whether to acquire or upgrade commercially available software. </a:t>
                      </a:r>
                      <a:endParaRPr lang="en-GB" sz="1100" b="0" i="0" noProof="0" dirty="0">
                        <a:effectLst/>
                        <a:latin typeface="Calibri Light" panose="020F0302020204030204" pitchFamily="34" charset="0"/>
                        <a:cs typeface="Calibri Light" panose="020F0302020204030204" pitchFamily="34" charset="0"/>
                      </a:endParaRP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8216377"/>
                  </a:ext>
                </a:extLst>
              </a:tr>
            </a:tbl>
          </a:graphicData>
        </a:graphic>
      </p:graphicFrame>
      <p:sp>
        <p:nvSpPr>
          <p:cNvPr id="7" name="textruta 6">
            <a:extLst>
              <a:ext uri="{FF2B5EF4-FFF2-40B4-BE49-F238E27FC236}">
                <a16:creationId xmlns:a16="http://schemas.microsoft.com/office/drawing/2014/main" id="{53641117-DA8A-E64A-87B4-29E63893B04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6BC3FE15-C807-0A46-A558-A12418C87D89}"/>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16697769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DDF07E-6BFA-4F44-91A9-5E661ADD303E}"/>
              </a:ext>
            </a:extLst>
          </p:cNvPr>
          <p:cNvSpPr>
            <a:spLocks noGrp="1"/>
          </p:cNvSpPr>
          <p:nvPr>
            <p:ph type="title"/>
          </p:nvPr>
        </p:nvSpPr>
        <p:spPr/>
        <p:txBody>
          <a:bodyPr/>
          <a:lstStyle/>
          <a:p>
            <a:pPr marL="514350" indent="-514350">
              <a:buFont typeface="+mj-lt"/>
              <a:buAutoNum type="alphaLcParenR" startAt="4"/>
            </a:pPr>
            <a:r>
              <a:rPr lang="en-GB" sz="3200" dirty="0"/>
              <a:t>A/B testing</a:t>
            </a:r>
          </a:p>
        </p:txBody>
      </p:sp>
      <p:sp>
        <p:nvSpPr>
          <p:cNvPr id="3" name="Platshållare för innehåll 2">
            <a:extLst>
              <a:ext uri="{FF2B5EF4-FFF2-40B4-BE49-F238E27FC236}">
                <a16:creationId xmlns:a16="http://schemas.microsoft.com/office/drawing/2014/main" id="{1B720D97-A3FE-B242-BEA8-FD3DF41F46AA}"/>
              </a:ext>
            </a:extLst>
          </p:cNvPr>
          <p:cNvSpPr>
            <a:spLocks noGrp="1"/>
          </p:cNvSpPr>
          <p:nvPr>
            <p:ph idx="1"/>
          </p:nvPr>
        </p:nvSpPr>
        <p:spPr>
          <a:xfrm>
            <a:off x="457198" y="1208463"/>
            <a:ext cx="4307307" cy="3394075"/>
          </a:xfrm>
        </p:spPr>
        <p:txBody>
          <a:bodyPr/>
          <a:lstStyle/>
          <a:p>
            <a:pPr marL="0" indent="0">
              <a:buNone/>
            </a:pPr>
            <a:r>
              <a:rPr lang="en-GB" sz="1400" dirty="0"/>
              <a:t>It can be difficult to predict whether a feature will be valuable to users. This problem could be solved by measuring user behaviour to gather solid data; however, when there are too many influencing factors, it is almost impossible to isolate the effect of the new feature. Therefore, a </a:t>
            </a:r>
            <a:r>
              <a:rPr lang="en-GB" sz="1400" b="1" i="1" dirty="0"/>
              <a:t>control group </a:t>
            </a:r>
            <a:r>
              <a:rPr lang="en-GB" sz="1400" dirty="0"/>
              <a:t>is required. </a:t>
            </a:r>
          </a:p>
          <a:p>
            <a:pPr marL="0" indent="0">
              <a:buNone/>
            </a:pPr>
            <a:endParaRPr lang="en-GB" sz="1000" dirty="0"/>
          </a:p>
          <a:p>
            <a:pPr marL="0" indent="0">
              <a:buNone/>
            </a:pPr>
            <a:r>
              <a:rPr lang="en-GB" sz="1400" b="1" dirty="0"/>
              <a:t>A/B testing is a time-limited experiment </a:t>
            </a:r>
            <a:r>
              <a:rPr lang="en-GB" sz="1400" dirty="0"/>
              <a:t>in which one group of users, the control group, is provided with an old version of a product or service. At the same time, another group of users, the treatment group, is provided with a new version of the product or service that includes the new feature. Assuming all other factors influencing both groups are equal, the measurements of the groups can be compared, thus gathering data for a value-based decision.</a:t>
            </a:r>
          </a:p>
        </p:txBody>
      </p:sp>
      <p:pic>
        <p:nvPicPr>
          <p:cNvPr id="5" name="Bildobjekt 4">
            <a:extLst>
              <a:ext uri="{FF2B5EF4-FFF2-40B4-BE49-F238E27FC236}">
                <a16:creationId xmlns:a16="http://schemas.microsoft.com/office/drawing/2014/main" id="{81BFD457-B029-4D42-BF41-A69E2BE6F0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82159" y="2295450"/>
            <a:ext cx="3917093" cy="2100470"/>
          </a:xfrm>
          <a:prstGeom prst="rect">
            <a:avLst/>
          </a:prstGeom>
        </p:spPr>
      </p:pic>
      <p:sp>
        <p:nvSpPr>
          <p:cNvPr id="6" name="textruta 5">
            <a:extLst>
              <a:ext uri="{FF2B5EF4-FFF2-40B4-BE49-F238E27FC236}">
                <a16:creationId xmlns:a16="http://schemas.microsoft.com/office/drawing/2014/main" id="{C43404C8-4D2F-F447-8346-E86E59F99EC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9AA883E6-2D1D-9943-AB11-294493D21322}"/>
              </a:ext>
            </a:extLst>
          </p:cNvPr>
          <p:cNvSpPr txBox="1"/>
          <p:nvPr/>
        </p:nvSpPr>
        <p:spPr>
          <a:xfrm>
            <a:off x="4962692" y="4228604"/>
            <a:ext cx="2549096"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4.4 Time-limited experimentation with A/B testing </a:t>
            </a:r>
          </a:p>
        </p:txBody>
      </p:sp>
      <p:sp>
        <p:nvSpPr>
          <p:cNvPr id="8" name="textruta 7">
            <a:extLst>
              <a:ext uri="{FF2B5EF4-FFF2-40B4-BE49-F238E27FC236}">
                <a16:creationId xmlns:a16="http://schemas.microsoft.com/office/drawing/2014/main" id="{6B3D982C-141D-824F-8879-4E1F1ED9E319}"/>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5377596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DDF07E-6BFA-4F44-91A9-5E661ADD303E}"/>
              </a:ext>
            </a:extLst>
          </p:cNvPr>
          <p:cNvSpPr>
            <a:spLocks noGrp="1"/>
          </p:cNvSpPr>
          <p:nvPr>
            <p:ph type="title"/>
          </p:nvPr>
        </p:nvSpPr>
        <p:spPr/>
        <p:txBody>
          <a:bodyPr/>
          <a:lstStyle/>
          <a:p>
            <a:r>
              <a:rPr lang="en-GB" sz="3200" dirty="0"/>
              <a:t>A/B testing</a:t>
            </a:r>
          </a:p>
        </p:txBody>
      </p:sp>
      <p:sp>
        <p:nvSpPr>
          <p:cNvPr id="3" name="Platshållare för innehåll 2">
            <a:extLst>
              <a:ext uri="{FF2B5EF4-FFF2-40B4-BE49-F238E27FC236}">
                <a16:creationId xmlns:a16="http://schemas.microsoft.com/office/drawing/2014/main" id="{1B720D97-A3FE-B242-BEA8-FD3DF41F46AA}"/>
              </a:ext>
            </a:extLst>
          </p:cNvPr>
          <p:cNvSpPr>
            <a:spLocks noGrp="1"/>
          </p:cNvSpPr>
          <p:nvPr>
            <p:ph idx="1"/>
          </p:nvPr>
        </p:nvSpPr>
        <p:spPr>
          <a:xfrm>
            <a:off x="457198" y="1208463"/>
            <a:ext cx="8054529" cy="3394075"/>
          </a:xfrm>
        </p:spPr>
        <p:txBody>
          <a:bodyPr/>
          <a:lstStyle/>
          <a:p>
            <a:pPr marL="0" indent="0">
              <a:buNone/>
            </a:pPr>
            <a:r>
              <a:rPr lang="en-GB" sz="1400" dirty="0"/>
              <a:t>A/B testing contributes to the </a:t>
            </a:r>
            <a:r>
              <a:rPr lang="en-GB" sz="1400" b="1" dirty="0"/>
              <a:t>portfolio management practice</a:t>
            </a:r>
            <a:r>
              <a:rPr lang="en-GB" sz="1400" dirty="0"/>
              <a:t>. </a:t>
            </a:r>
          </a:p>
          <a:p>
            <a:pPr marL="0" indent="0">
              <a:buNone/>
            </a:pPr>
            <a:endParaRPr lang="en-GB" sz="1000" dirty="0"/>
          </a:p>
          <a:p>
            <a:pPr marL="0" indent="0">
              <a:buNone/>
            </a:pPr>
            <a:r>
              <a:rPr lang="en-GB" sz="1400" dirty="0"/>
              <a:t>The essence of portfolio management is making the right investments within the constraints of funding and resources. Portfolio management is applicable at a variety of levels, including the ‘portfolio’ of features within a product or service. </a:t>
            </a:r>
          </a:p>
          <a:p>
            <a:pPr marL="0" indent="0">
              <a:buNone/>
            </a:pPr>
            <a:endParaRPr lang="en-GB" sz="1000" dirty="0"/>
          </a:p>
          <a:p>
            <a:pPr marL="0" indent="0">
              <a:buNone/>
            </a:pPr>
            <a:r>
              <a:rPr lang="en-GB" sz="1400" dirty="0"/>
              <a:t>A/B testing helps when determining which version of a feature is most valuable. As such, it contributes to valuable investments. </a:t>
            </a:r>
          </a:p>
          <a:p>
            <a:pPr marL="0" indent="0">
              <a:buNone/>
            </a:pPr>
            <a:endParaRPr lang="en-GB" sz="1000" dirty="0"/>
          </a:p>
          <a:p>
            <a:pPr marL="0" indent="0">
              <a:buNone/>
            </a:pPr>
            <a:r>
              <a:rPr lang="en-GB" sz="1400" dirty="0"/>
              <a:t>Because HVIT environments are often product-oriented and operate under time pressure in unpredictable markets, A/B testing is particularly relevant to HVIT.</a:t>
            </a:r>
          </a:p>
        </p:txBody>
      </p:sp>
      <p:sp>
        <p:nvSpPr>
          <p:cNvPr id="6" name="textruta 5">
            <a:extLst>
              <a:ext uri="{FF2B5EF4-FFF2-40B4-BE49-F238E27FC236}">
                <a16:creationId xmlns:a16="http://schemas.microsoft.com/office/drawing/2014/main" id="{C43404C8-4D2F-F447-8346-E86E59F99EC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6B3D982C-141D-824F-8879-4E1F1ED9E319}"/>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46907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Autofit/>
          </a:bodyPr>
          <a:lstStyle/>
          <a:p>
            <a:r>
              <a:rPr lang="en-GB" sz="1100" dirty="0">
                <a:latin typeface="Calibri Light" panose="020F0302020204030204" pitchFamily="34" charset="0"/>
                <a:cs typeface="Calibri Light" panose="020F0302020204030204" pitchFamily="34" charset="0"/>
              </a:rPr>
              <a:t>This section has covered some fundamental concepts and key terms introduced in ITIL 4 Foundation</a:t>
            </a:r>
          </a:p>
          <a:p>
            <a:r>
              <a:rPr lang="en-GB" sz="1100" dirty="0">
                <a:latin typeface="Calibri Light" panose="020F0302020204030204" pitchFamily="34" charset="0"/>
                <a:cs typeface="Calibri Light" panose="020F0302020204030204" pitchFamily="34" charset="0"/>
              </a:rPr>
              <a:t>Key areas discussed:</a:t>
            </a:r>
          </a:p>
          <a:p>
            <a:pPr marL="0" indent="0">
              <a:buNone/>
            </a:pPr>
            <a:r>
              <a:rPr lang="en-GB" sz="1100" dirty="0">
                <a:latin typeface="Calibri Light" panose="020F0302020204030204" pitchFamily="34" charset="0"/>
                <a:cs typeface="Calibri Light" panose="020F0302020204030204" pitchFamily="34" charset="0"/>
              </a:rPr>
              <a:t>	- Service and service management</a:t>
            </a:r>
            <a:br>
              <a:rPr lang="en-GB" sz="1100" dirty="0">
                <a:latin typeface="Calibri Light" panose="020F0302020204030204" pitchFamily="34" charset="0"/>
                <a:cs typeface="Calibri Light" panose="020F0302020204030204" pitchFamily="34" charset="0"/>
              </a:rPr>
            </a:br>
            <a:r>
              <a:rPr lang="en-GB" sz="1100" dirty="0">
                <a:latin typeface="Calibri Light" panose="020F0302020204030204" pitchFamily="34" charset="0"/>
                <a:cs typeface="Calibri Light" panose="020F0302020204030204" pitchFamily="34" charset="0"/>
              </a:rPr>
              <a:t>	- Value; outcomes, costs and risks</a:t>
            </a:r>
          </a:p>
          <a:p>
            <a:pPr marL="0" indent="0">
              <a:buNone/>
            </a:pPr>
            <a:r>
              <a:rPr lang="en-GB" sz="1100" dirty="0">
                <a:latin typeface="Calibri Light" panose="020F0302020204030204" pitchFamily="34" charset="0"/>
                <a:cs typeface="Calibri Light" panose="020F0302020204030204" pitchFamily="34" charset="0"/>
              </a:rPr>
              <a:t>	- The ITIL Service Value System (SVS)</a:t>
            </a:r>
          </a:p>
          <a:p>
            <a:pPr marL="0" indent="0">
              <a:buNone/>
            </a:pPr>
            <a:r>
              <a:rPr lang="en-GB" sz="1100" dirty="0">
                <a:latin typeface="Calibri Light" panose="020F0302020204030204" pitchFamily="34" charset="0"/>
                <a:cs typeface="Calibri Light" panose="020F0302020204030204" pitchFamily="34" charset="0"/>
              </a:rPr>
              <a:t>	- ITILs guiding principles</a:t>
            </a:r>
          </a:p>
          <a:p>
            <a:pPr marL="0" indent="0">
              <a:buNone/>
            </a:pPr>
            <a:r>
              <a:rPr lang="en-GB" sz="1100" dirty="0">
                <a:latin typeface="Calibri Light" panose="020F0302020204030204" pitchFamily="34" charset="0"/>
                <a:cs typeface="Calibri Light" panose="020F0302020204030204" pitchFamily="34" charset="0"/>
              </a:rPr>
              <a:t>	- Governance</a:t>
            </a:r>
          </a:p>
          <a:p>
            <a:pPr marL="0" indent="0">
              <a:buNone/>
            </a:pPr>
            <a:r>
              <a:rPr lang="en-GB" sz="1100" dirty="0">
                <a:latin typeface="Calibri Light" panose="020F0302020204030204" pitchFamily="34" charset="0"/>
                <a:cs typeface="Calibri Light" panose="020F0302020204030204" pitchFamily="34" charset="0"/>
              </a:rPr>
              <a:t>	- The ITIL service value chain</a:t>
            </a:r>
          </a:p>
          <a:p>
            <a:pPr marL="0" indent="0">
              <a:buNone/>
            </a:pPr>
            <a:r>
              <a:rPr lang="en-GB" sz="1100" dirty="0">
                <a:latin typeface="Calibri Light" panose="020F0302020204030204" pitchFamily="34" charset="0"/>
                <a:cs typeface="Calibri Light" panose="020F0302020204030204" pitchFamily="34" charset="0"/>
              </a:rPr>
              <a:t>	- The ITIL management practices</a:t>
            </a:r>
          </a:p>
          <a:p>
            <a:pPr marL="0" indent="0">
              <a:buNone/>
            </a:pPr>
            <a:r>
              <a:rPr lang="en-GB" sz="1100" dirty="0">
                <a:latin typeface="Calibri Light" panose="020F0302020204030204" pitchFamily="34" charset="0"/>
                <a:cs typeface="Calibri Light" panose="020F0302020204030204" pitchFamily="34" charset="0"/>
              </a:rPr>
              <a:t>	- Continual improvement</a:t>
            </a:r>
          </a:p>
          <a:p>
            <a:r>
              <a:rPr lang="en-GB" sz="1100" dirty="0">
                <a:latin typeface="Calibri Light" panose="020F0302020204030204" pitchFamily="34" charset="0"/>
                <a:cs typeface="Calibri Light" panose="020F0302020204030204" pitchFamily="34" charset="0"/>
              </a:rPr>
              <a:t>The following sections build on the understanding these concepts and key terms and definitions</a:t>
            </a:r>
            <a:endParaRPr lang="en-GB" sz="700" dirty="0">
              <a:latin typeface="Calibri Light" panose="020F0302020204030204" pitchFamily="34" charset="0"/>
              <a:cs typeface="Calibri Light" panose="020F0302020204030204" pitchFamily="34" charset="0"/>
            </a:endParaRPr>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177421" y="0"/>
            <a:ext cx="8229600" cy="857250"/>
          </a:xfrm>
        </p:spPr>
        <p:txBody>
          <a:bodyPr/>
          <a:lstStyle/>
          <a:p>
            <a:r>
              <a:rPr lang="en-US" sz="3200" noProof="0" dirty="0">
                <a:latin typeface="Calibri Light" panose="020F0302020204030204" pitchFamily="34" charset="0"/>
                <a:cs typeface="Calibri Light" panose="020F0302020204030204" pitchFamily="34" charset="0"/>
              </a:rPr>
              <a:t>Summary</a:t>
            </a:r>
          </a:p>
        </p:txBody>
      </p:sp>
      <p:sp>
        <p:nvSpPr>
          <p:cNvPr id="4" name="Platshållare för innehåll 3">
            <a:extLst>
              <a:ext uri="{FF2B5EF4-FFF2-40B4-BE49-F238E27FC236}">
                <a16:creationId xmlns:a16="http://schemas.microsoft.com/office/drawing/2014/main" id="{887D3C66-62BF-894A-9B58-FB369491AABE}"/>
              </a:ext>
            </a:extLst>
          </p:cNvPr>
          <p:cNvSpPr>
            <a:spLocks noGrp="1"/>
          </p:cNvSpPr>
          <p:nvPr>
            <p:ph sz="quarter" idx="11"/>
          </p:nvPr>
        </p:nvSpPr>
        <p:spPr/>
        <p:txBody>
          <a:bodyPr/>
          <a:lstStyle/>
          <a:p>
            <a:pPr lvl="0">
              <a:spcBef>
                <a:spcPct val="30000"/>
              </a:spcBef>
              <a:defRPr/>
            </a:pPr>
            <a:r>
              <a:rPr lang="en-US" dirty="0">
                <a:latin typeface="Calibri Light" panose="020F0302020204030204" pitchFamily="34" charset="0"/>
                <a:cs typeface="Calibri Light" panose="020F0302020204030204" pitchFamily="34" charset="0"/>
              </a:rPr>
              <a:t>Foundation recap</a:t>
            </a:r>
          </a:p>
        </p:txBody>
      </p:sp>
    </p:spTree>
    <p:extLst>
      <p:ext uri="{BB962C8B-B14F-4D97-AF65-F5344CB8AC3E}">
        <p14:creationId xmlns:p14="http://schemas.microsoft.com/office/powerpoint/2010/main" val="22135497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BF2C09-8999-A74D-94B2-0C4BFD8334C7}"/>
              </a:ext>
            </a:extLst>
          </p:cNvPr>
          <p:cNvSpPr>
            <a:spLocks noGrp="1"/>
          </p:cNvSpPr>
          <p:nvPr>
            <p:ph type="title"/>
          </p:nvPr>
        </p:nvSpPr>
        <p:spPr>
          <a:xfrm>
            <a:off x="457200" y="206375"/>
            <a:ext cx="6923903" cy="857250"/>
          </a:xfrm>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6FE2E0BD-0046-BA47-8023-2A885CBA5DCF}"/>
              </a:ext>
            </a:extLst>
          </p:cNvPr>
          <p:cNvSpPr>
            <a:spLocks noGrp="1"/>
          </p:cNvSpPr>
          <p:nvPr>
            <p:ph idx="1"/>
          </p:nvPr>
        </p:nvSpPr>
        <p:spPr>
          <a:xfrm>
            <a:off x="468216" y="1234044"/>
            <a:ext cx="8229600" cy="230507"/>
          </a:xfrm>
        </p:spPr>
        <p:txBody>
          <a:bodyPr/>
          <a:lstStyle/>
          <a:p>
            <a:pPr marL="0" indent="0">
              <a:buNone/>
            </a:pPr>
            <a:r>
              <a:rPr lang="en-GB" dirty="0"/>
              <a:t>Table 4.4 Practices for which </a:t>
            </a:r>
            <a:r>
              <a:rPr lang="en-GB" b="1" dirty="0"/>
              <a:t>A/B testing </a:t>
            </a:r>
            <a:r>
              <a:rPr lang="en-GB" dirty="0"/>
              <a:t>is relevant: </a:t>
            </a:r>
          </a:p>
          <a:p>
            <a:endParaRPr lang="en-GB" dirty="0"/>
          </a:p>
        </p:txBody>
      </p:sp>
      <p:graphicFrame>
        <p:nvGraphicFramePr>
          <p:cNvPr id="5" name="Platshållare för innehåll 7">
            <a:extLst>
              <a:ext uri="{FF2B5EF4-FFF2-40B4-BE49-F238E27FC236}">
                <a16:creationId xmlns:a16="http://schemas.microsoft.com/office/drawing/2014/main" id="{997A3EC5-4210-1641-B307-38DA92715CD7}"/>
              </a:ext>
            </a:extLst>
          </p:cNvPr>
          <p:cNvGraphicFramePr>
            <a:graphicFrameLocks/>
          </p:cNvGraphicFramePr>
          <p:nvPr>
            <p:extLst>
              <p:ext uri="{D42A27DB-BD31-4B8C-83A1-F6EECF244321}">
                <p14:modId xmlns:p14="http://schemas.microsoft.com/office/powerpoint/2010/main" val="542276723"/>
              </p:ext>
            </p:extLst>
          </p:nvPr>
        </p:nvGraphicFramePr>
        <p:xfrm>
          <a:off x="523104" y="1535713"/>
          <a:ext cx="7903320" cy="1612514"/>
        </p:xfrm>
        <a:graphic>
          <a:graphicData uri="http://schemas.openxmlformats.org/drawingml/2006/table">
            <a:tbl>
              <a:tblPr/>
              <a:tblGrid>
                <a:gridCol w="1786959">
                  <a:extLst>
                    <a:ext uri="{9D8B030D-6E8A-4147-A177-3AD203B41FA5}">
                      <a16:colId xmlns:a16="http://schemas.microsoft.com/office/drawing/2014/main" val="698271865"/>
                    </a:ext>
                  </a:extLst>
                </a:gridCol>
                <a:gridCol w="5506757">
                  <a:extLst>
                    <a:ext uri="{9D8B030D-6E8A-4147-A177-3AD203B41FA5}">
                      <a16:colId xmlns:a16="http://schemas.microsoft.com/office/drawing/2014/main" val="533464297"/>
                    </a:ext>
                  </a:extLst>
                </a:gridCol>
                <a:gridCol w="609604">
                  <a:extLst>
                    <a:ext uri="{9D8B030D-6E8A-4147-A177-3AD203B41FA5}">
                      <a16:colId xmlns:a16="http://schemas.microsoft.com/office/drawing/2014/main" val="420107269"/>
                    </a:ext>
                  </a:extLst>
                </a:gridCol>
              </a:tblGrid>
              <a:tr h="200357">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A/B testing</a:t>
                      </a:r>
                      <a:endParaRPr lang="en-GB" sz="12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2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126051">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Portfolio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Light" panose="020F0302020204030204" pitchFamily="34" charset="0"/>
                          <a:ea typeface="+mn-ea"/>
                          <a:cs typeface="Calibri Light" panose="020F0302020204030204" pitchFamily="34" charset="0"/>
                        </a:rPr>
                        <a:t>Deciding and prioritizing which services, products and features features to invest in using A/B testing data. </a:t>
                      </a:r>
                      <a:endParaRPr lang="en-GB" sz="1200" b="0" i="0" dirty="0">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2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179755">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Service design</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noProof="0" dirty="0">
                          <a:effectLst/>
                          <a:latin typeface="Calibri Light" panose="020F0302020204030204" pitchFamily="34" charset="0"/>
                          <a:cs typeface="Calibri Light" panose="020F0302020204030204" pitchFamily="34" charset="0"/>
                        </a:rPr>
                        <a:t>Using A/B testing methods to determine the </a:t>
                      </a:r>
                      <a:r>
                        <a:rPr lang="en-GB" sz="1200" b="0" i="0" kern="1200" dirty="0">
                          <a:solidFill>
                            <a:schemeClr val="tx1"/>
                          </a:solidFill>
                          <a:effectLst/>
                          <a:latin typeface="Calibri Light" panose="020F0302020204030204" pitchFamily="34" charset="0"/>
                          <a:ea typeface="+mn-ea"/>
                          <a:cs typeface="Calibri Light" panose="020F0302020204030204" pitchFamily="34" charset="0"/>
                        </a:rPr>
                        <a:t>effectiveness of customer experience and user experience prototypes before making further investments and design decisions. </a:t>
                      </a:r>
                      <a:endParaRPr lang="en-GB" sz="1200" b="0" i="0" dirty="0">
                        <a:effectLst/>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2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6282230"/>
                  </a:ext>
                </a:extLst>
              </a:tr>
              <a:tr h="179755">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Risk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200" b="0" i="0" noProof="0" dirty="0">
                          <a:effectLst/>
                          <a:latin typeface="Calibri Light" panose="020F0302020204030204" pitchFamily="34" charset="0"/>
                          <a:cs typeface="Calibri Light" panose="020F0302020204030204" pitchFamily="34" charset="0"/>
                        </a:rPr>
                        <a:t>Using A/B testing methods to determine the effectiveness of risk mitigation options before making further investments.</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2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bl>
          </a:graphicData>
        </a:graphic>
      </p:graphicFrame>
      <p:sp>
        <p:nvSpPr>
          <p:cNvPr id="7" name="textruta 6">
            <a:extLst>
              <a:ext uri="{FF2B5EF4-FFF2-40B4-BE49-F238E27FC236}">
                <a16:creationId xmlns:a16="http://schemas.microsoft.com/office/drawing/2014/main" id="{53641117-DA8A-E64A-87B4-29E63893B04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69A0C42-CEF9-EC4E-8F07-1228E02857B0}"/>
              </a:ext>
            </a:extLst>
          </p:cNvPr>
          <p:cNvSpPr txBox="1"/>
          <p:nvPr/>
        </p:nvSpPr>
        <p:spPr>
          <a:xfrm>
            <a:off x="7617350" y="500934"/>
            <a:ext cx="11801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Valuable investments</a:t>
            </a:r>
          </a:p>
        </p:txBody>
      </p:sp>
    </p:spTree>
    <p:extLst>
      <p:ext uri="{BB962C8B-B14F-4D97-AF65-F5344CB8AC3E}">
        <p14:creationId xmlns:p14="http://schemas.microsoft.com/office/powerpoint/2010/main" val="5103013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FCBB8C-E161-0447-A011-3BFB37D74545}"/>
              </a:ext>
            </a:extLst>
          </p:cNvPr>
          <p:cNvSpPr>
            <a:spLocks noGrp="1"/>
          </p:cNvSpPr>
          <p:nvPr>
            <p:ph type="title"/>
          </p:nvPr>
        </p:nvSpPr>
        <p:spPr/>
        <p:txBody>
          <a:bodyPr>
            <a:normAutofit fontScale="90000"/>
          </a:bodyPr>
          <a:lstStyle/>
          <a:p>
            <a:r>
              <a:rPr lang="en-GB" sz="2200" dirty="0"/>
              <a:t>HVIT objective 2:</a:t>
            </a:r>
            <a:br>
              <a:rPr lang="en-GB" dirty="0"/>
            </a:br>
            <a:r>
              <a:rPr lang="en-GB" dirty="0"/>
              <a:t>Fast development</a:t>
            </a:r>
          </a:p>
        </p:txBody>
      </p:sp>
      <p:sp>
        <p:nvSpPr>
          <p:cNvPr id="6" name="Platshållare för innehåll 5">
            <a:extLst>
              <a:ext uri="{FF2B5EF4-FFF2-40B4-BE49-F238E27FC236}">
                <a16:creationId xmlns:a16="http://schemas.microsoft.com/office/drawing/2014/main" id="{8E74DC03-2ED8-0545-8753-C7ABC38E4F63}"/>
              </a:ext>
            </a:extLst>
          </p:cNvPr>
          <p:cNvSpPr>
            <a:spLocks noGrp="1"/>
          </p:cNvSpPr>
          <p:nvPr>
            <p:ph idx="1"/>
          </p:nvPr>
        </p:nvSpPr>
        <p:spPr>
          <a:xfrm>
            <a:off x="457200" y="1379621"/>
            <a:ext cx="4151314" cy="3368842"/>
          </a:xfrm>
        </p:spPr>
        <p:txBody>
          <a:bodyPr>
            <a:normAutofit/>
          </a:bodyPr>
          <a:lstStyle/>
          <a:p>
            <a:pPr marL="0" indent="0">
              <a:buNone/>
            </a:pPr>
            <a:r>
              <a:rPr lang="en-GB" sz="1400" dirty="0"/>
              <a:t>Under business pressure to realize value quickly, Agile development teams deliver potentially deployable software increments as frequently as possible.</a:t>
            </a:r>
          </a:p>
          <a:p>
            <a:pPr marL="0" indent="0">
              <a:buNone/>
            </a:pPr>
            <a:endParaRPr lang="en-GB" sz="800" dirty="0"/>
          </a:p>
          <a:p>
            <a:pPr marL="0" indent="0">
              <a:buNone/>
            </a:pPr>
            <a:r>
              <a:rPr lang="en-GB" sz="1400" dirty="0"/>
              <a:t>Therefore, there is a </a:t>
            </a:r>
            <a:r>
              <a:rPr lang="en-GB" sz="1400" b="1" i="1" dirty="0"/>
              <a:t>potential conflict between fast development and resilient operations. </a:t>
            </a:r>
          </a:p>
          <a:p>
            <a:pPr marL="0" indent="0">
              <a:buNone/>
            </a:pPr>
            <a:endParaRPr lang="en-GB" sz="800" dirty="0"/>
          </a:p>
          <a:p>
            <a:pPr marL="0" indent="0">
              <a:buNone/>
            </a:pPr>
            <a:r>
              <a:rPr lang="en-GB" sz="1400" dirty="0"/>
              <a:t>More recently, </a:t>
            </a:r>
            <a:r>
              <a:rPr lang="en-GB" sz="1400" b="1" dirty="0"/>
              <a:t>a different way of thinking has emerged</a:t>
            </a:r>
            <a:r>
              <a:rPr lang="en-GB" sz="1400" dirty="0"/>
              <a:t>. </a:t>
            </a:r>
          </a:p>
          <a:p>
            <a:pPr marL="0" indent="0">
              <a:buNone/>
            </a:pPr>
            <a:endParaRPr lang="en-GB" sz="800" dirty="0"/>
          </a:p>
          <a:p>
            <a:pPr marL="0" indent="0">
              <a:buNone/>
            </a:pPr>
            <a:r>
              <a:rPr lang="en-GB" sz="1400" dirty="0"/>
              <a:t>A </a:t>
            </a:r>
            <a:r>
              <a:rPr lang="en-GB" sz="1400" b="1" i="1" dirty="0"/>
              <a:t>reduction in the size of change </a:t>
            </a:r>
            <a:r>
              <a:rPr lang="en-GB" sz="1400" dirty="0"/>
              <a:t>reduces the risk of disruption. Smaller changes also mean that change can happen more frequently. By changing more frequently, the organization’s capability of changing is improved. Increased capability of change leads, in turn, to lower risk of disruption.</a:t>
            </a:r>
          </a:p>
        </p:txBody>
      </p:sp>
      <p:grpSp>
        <p:nvGrpSpPr>
          <p:cNvPr id="10" name="Grupp 9">
            <a:extLst>
              <a:ext uri="{FF2B5EF4-FFF2-40B4-BE49-F238E27FC236}">
                <a16:creationId xmlns:a16="http://schemas.microsoft.com/office/drawing/2014/main" id="{CD2B6A30-BD65-3046-996F-91EE877426AE}"/>
              </a:ext>
            </a:extLst>
          </p:cNvPr>
          <p:cNvGrpSpPr/>
          <p:nvPr/>
        </p:nvGrpSpPr>
        <p:grpSpPr>
          <a:xfrm>
            <a:off x="4982692" y="1529524"/>
            <a:ext cx="3914173" cy="2408162"/>
            <a:chOff x="4982692" y="1529524"/>
            <a:chExt cx="3914173" cy="2408162"/>
          </a:xfrm>
        </p:grpSpPr>
        <p:pic>
          <p:nvPicPr>
            <p:cNvPr id="7" name="Bildobjekt 6">
              <a:extLst>
                <a:ext uri="{FF2B5EF4-FFF2-40B4-BE49-F238E27FC236}">
                  <a16:creationId xmlns:a16="http://schemas.microsoft.com/office/drawing/2014/main" id="{FD8F699F-6AE0-E144-B86A-F804EE43142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82692" y="1529524"/>
              <a:ext cx="3914173" cy="2287683"/>
            </a:xfrm>
            <a:prstGeom prst="rect">
              <a:avLst/>
            </a:prstGeom>
          </p:spPr>
        </p:pic>
        <p:sp>
          <p:nvSpPr>
            <p:cNvPr id="9" name="Rektangel 8">
              <a:extLst>
                <a:ext uri="{FF2B5EF4-FFF2-40B4-BE49-F238E27FC236}">
                  <a16:creationId xmlns:a16="http://schemas.microsoft.com/office/drawing/2014/main" id="{EED9716C-F674-084F-AB00-51C698204535}"/>
                </a:ext>
              </a:extLst>
            </p:cNvPr>
            <p:cNvSpPr/>
            <p:nvPr/>
          </p:nvSpPr>
          <p:spPr>
            <a:xfrm>
              <a:off x="5132173" y="3599935"/>
              <a:ext cx="1392195" cy="33775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8" name="textruta 7">
            <a:extLst>
              <a:ext uri="{FF2B5EF4-FFF2-40B4-BE49-F238E27FC236}">
                <a16:creationId xmlns:a16="http://schemas.microsoft.com/office/drawing/2014/main" id="{67102DD6-343E-B347-9FCA-9013CB8C1E7C}"/>
              </a:ext>
            </a:extLst>
          </p:cNvPr>
          <p:cNvSpPr txBox="1"/>
          <p:nvPr/>
        </p:nvSpPr>
        <p:spPr>
          <a:xfrm>
            <a:off x="5090984" y="3768810"/>
            <a:ext cx="1582484"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4.6 Effect of size of change </a:t>
            </a:r>
          </a:p>
        </p:txBody>
      </p:sp>
      <p:sp>
        <p:nvSpPr>
          <p:cNvPr id="11" name="textruta 10">
            <a:extLst>
              <a:ext uri="{FF2B5EF4-FFF2-40B4-BE49-F238E27FC236}">
                <a16:creationId xmlns:a16="http://schemas.microsoft.com/office/drawing/2014/main" id="{CC98AFA6-9AB4-9347-A7E3-F5CF92BE58F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2" name="textruta 11">
            <a:extLst>
              <a:ext uri="{FF2B5EF4-FFF2-40B4-BE49-F238E27FC236}">
                <a16:creationId xmlns:a16="http://schemas.microsoft.com/office/drawing/2014/main" id="{04BF6952-BA23-CB42-A78E-A41770DB6DD6}"/>
              </a:ext>
            </a:extLst>
          </p:cNvPr>
          <p:cNvSpPr txBox="1"/>
          <p:nvPr/>
        </p:nvSpPr>
        <p:spPr>
          <a:xfrm>
            <a:off x="7617350" y="500934"/>
            <a:ext cx="1019831" cy="2308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22557118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C60E0F-4FE6-254E-B6F1-9BE3FE45F379}"/>
              </a:ext>
            </a:extLst>
          </p:cNvPr>
          <p:cNvSpPr>
            <a:spLocks noGrp="1"/>
          </p:cNvSpPr>
          <p:nvPr>
            <p:ph type="title"/>
          </p:nvPr>
        </p:nvSpPr>
        <p:spPr/>
        <p:txBody>
          <a:bodyPr>
            <a:normAutofit fontScale="90000"/>
          </a:bodyPr>
          <a:lstStyle/>
          <a:p>
            <a:r>
              <a:rPr lang="en-GB" dirty="0"/>
              <a:t>Techniques used for fast development</a:t>
            </a:r>
          </a:p>
        </p:txBody>
      </p:sp>
      <p:sp>
        <p:nvSpPr>
          <p:cNvPr id="3" name="Platshållare för innehåll 2">
            <a:extLst>
              <a:ext uri="{FF2B5EF4-FFF2-40B4-BE49-F238E27FC236}">
                <a16:creationId xmlns:a16="http://schemas.microsoft.com/office/drawing/2014/main" id="{69E9D58B-7B0A-5648-B713-12B5A8D4FC23}"/>
              </a:ext>
            </a:extLst>
          </p:cNvPr>
          <p:cNvSpPr>
            <a:spLocks noGrp="1"/>
          </p:cNvSpPr>
          <p:nvPr>
            <p:ph idx="1"/>
          </p:nvPr>
        </p:nvSpPr>
        <p:spPr/>
        <p:txBody>
          <a:bodyPr/>
          <a:lstStyle/>
          <a:p>
            <a:pPr marL="0" indent="0">
              <a:buNone/>
            </a:pPr>
            <a:r>
              <a:rPr lang="en-GB" sz="1400" dirty="0"/>
              <a:t>The DevOps community has embraced this way of thinking, and has developed appropriate practices and supporting technology.</a:t>
            </a:r>
          </a:p>
          <a:p>
            <a:pPr marL="0" indent="0">
              <a:buNone/>
            </a:pPr>
            <a:endParaRPr lang="en-GB" sz="1000" dirty="0"/>
          </a:p>
          <a:p>
            <a:pPr marL="0" indent="0">
              <a:buNone/>
            </a:pPr>
            <a:r>
              <a:rPr lang="en-GB" sz="1400" dirty="0"/>
              <a:t>Techniques that can be used to achieve fast development include: </a:t>
            </a:r>
          </a:p>
          <a:p>
            <a:pPr marL="0" indent="0">
              <a:buNone/>
            </a:pPr>
            <a:endParaRPr lang="en-GB" sz="1000" dirty="0"/>
          </a:p>
          <a:p>
            <a:pPr>
              <a:buFont typeface="+mj-lt"/>
              <a:buAutoNum type="alphaLcParenR"/>
            </a:pPr>
            <a:r>
              <a:rPr lang="en-GB" sz="1400" b="1" dirty="0"/>
              <a:t>infrastructure as code </a:t>
            </a:r>
          </a:p>
          <a:p>
            <a:pPr>
              <a:buFont typeface="+mj-lt"/>
              <a:buAutoNum type="alphaLcParenR"/>
            </a:pPr>
            <a:r>
              <a:rPr lang="en-GB" sz="1400" b="1" dirty="0"/>
              <a:t>loosely coupled information system architecture </a:t>
            </a:r>
          </a:p>
          <a:p>
            <a:pPr>
              <a:buFont typeface="+mj-lt"/>
              <a:buAutoNum type="alphaLcParenR"/>
            </a:pPr>
            <a:r>
              <a:rPr lang="en-GB" sz="1400" b="1" dirty="0"/>
              <a:t>reviews </a:t>
            </a:r>
          </a:p>
          <a:p>
            <a:pPr>
              <a:buFont typeface="+mj-lt"/>
              <a:buAutoNum type="alphaLcParenR"/>
            </a:pPr>
            <a:r>
              <a:rPr lang="en-GB" sz="1400" b="1" dirty="0"/>
              <a:t>continual business analysis </a:t>
            </a:r>
          </a:p>
          <a:p>
            <a:pPr>
              <a:buFont typeface="+mj-lt"/>
              <a:buAutoNum type="alphaLcParenR"/>
            </a:pPr>
            <a:r>
              <a:rPr lang="en-GB" sz="1400" b="1" dirty="0"/>
              <a:t>continuous integration/continuous delivery </a:t>
            </a:r>
          </a:p>
          <a:p>
            <a:pPr>
              <a:buFont typeface="+mj-lt"/>
              <a:buAutoNum type="alphaLcParenR"/>
            </a:pPr>
            <a:r>
              <a:rPr lang="en-GB" sz="1400" b="1" dirty="0"/>
              <a:t>continuous testing </a:t>
            </a:r>
          </a:p>
          <a:p>
            <a:pPr>
              <a:buFont typeface="+mj-lt"/>
              <a:buAutoNum type="alphaLcParenR"/>
            </a:pPr>
            <a:r>
              <a:rPr lang="en-GB" sz="1400" b="1" dirty="0"/>
              <a:t>Kanban</a:t>
            </a:r>
          </a:p>
          <a:p>
            <a:pPr marL="0" indent="0">
              <a:buNone/>
            </a:pPr>
            <a:endParaRPr lang="sv-SE" sz="1400" dirty="0"/>
          </a:p>
        </p:txBody>
      </p:sp>
      <p:sp>
        <p:nvSpPr>
          <p:cNvPr id="5" name="textruta 4">
            <a:extLst>
              <a:ext uri="{FF2B5EF4-FFF2-40B4-BE49-F238E27FC236}">
                <a16:creationId xmlns:a16="http://schemas.microsoft.com/office/drawing/2014/main" id="{51EC928D-1003-4C4A-9090-86CE143B5B43}"/>
              </a:ext>
            </a:extLst>
          </p:cNvPr>
          <p:cNvSpPr txBox="1"/>
          <p:nvPr/>
        </p:nvSpPr>
        <p:spPr>
          <a:xfrm>
            <a:off x="7621272" y="310130"/>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3288D9F3-3142-E04E-9B83-09038AE600B6}"/>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pic>
        <p:nvPicPr>
          <p:cNvPr id="7" name="Bildobjekt 6" descr="En bild som visar svart, klocka, sitter, mörk&#10;&#10;Automatiskt genererad beskrivning">
            <a:extLst>
              <a:ext uri="{FF2B5EF4-FFF2-40B4-BE49-F238E27FC236}">
                <a16:creationId xmlns:a16="http://schemas.microsoft.com/office/drawing/2014/main" id="{ADB8A5B9-1886-2342-9E3D-7356156C5072}"/>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251724" y="2463800"/>
            <a:ext cx="3385457" cy="1902876"/>
          </a:xfrm>
          <a:prstGeom prst="rect">
            <a:avLst/>
          </a:prstGeom>
        </p:spPr>
      </p:pic>
    </p:spTree>
    <p:extLst>
      <p:ext uri="{BB962C8B-B14F-4D97-AF65-F5344CB8AC3E}">
        <p14:creationId xmlns:p14="http://schemas.microsoft.com/office/powerpoint/2010/main" val="34355329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A39658-EFC0-9C49-A597-15BE0614C635}"/>
              </a:ext>
            </a:extLst>
          </p:cNvPr>
          <p:cNvSpPr>
            <a:spLocks noGrp="1"/>
          </p:cNvSpPr>
          <p:nvPr>
            <p:ph type="title"/>
          </p:nvPr>
        </p:nvSpPr>
        <p:spPr/>
        <p:txBody>
          <a:bodyPr/>
          <a:lstStyle/>
          <a:p>
            <a:pPr marL="514350" indent="-514350">
              <a:buFont typeface="+mj-lt"/>
              <a:buAutoNum type="alphaLcParenR"/>
            </a:pPr>
            <a:r>
              <a:rPr lang="en-GB" sz="3200" dirty="0"/>
              <a:t>Infrastructure as a code</a:t>
            </a:r>
          </a:p>
        </p:txBody>
      </p:sp>
      <p:sp>
        <p:nvSpPr>
          <p:cNvPr id="3" name="Platshållare för innehåll 2">
            <a:extLst>
              <a:ext uri="{FF2B5EF4-FFF2-40B4-BE49-F238E27FC236}">
                <a16:creationId xmlns:a16="http://schemas.microsoft.com/office/drawing/2014/main" id="{3B3757FA-206C-2347-B839-6F4EE4171D23}"/>
              </a:ext>
            </a:extLst>
          </p:cNvPr>
          <p:cNvSpPr>
            <a:spLocks noGrp="1"/>
          </p:cNvSpPr>
          <p:nvPr>
            <p:ph idx="1"/>
          </p:nvPr>
        </p:nvSpPr>
        <p:spPr/>
        <p:txBody>
          <a:bodyPr>
            <a:normAutofit/>
          </a:bodyPr>
          <a:lstStyle/>
          <a:p>
            <a:pPr marL="0" indent="0">
              <a:buNone/>
            </a:pPr>
            <a:r>
              <a:rPr lang="en-GB" sz="1400" b="1" dirty="0"/>
              <a:t>Infrastructure as code (IaC) </a:t>
            </a:r>
            <a:r>
              <a:rPr lang="en-GB" sz="1400" dirty="0"/>
              <a:t>enables faster provisioning of environments, contributing to faster development and more resilient operations. </a:t>
            </a:r>
          </a:p>
          <a:p>
            <a:pPr marL="0" indent="0">
              <a:buNone/>
            </a:pPr>
            <a:endParaRPr lang="en-GB" sz="1000" dirty="0"/>
          </a:p>
          <a:p>
            <a:pPr marL="0" indent="0">
              <a:buNone/>
            </a:pPr>
            <a:r>
              <a:rPr lang="en-GB" sz="1400" b="1" dirty="0"/>
              <a:t>IaC is a way of managing and provisioning IT infrastructure and platforms by using machine-readable definition files rather than physically configuring hardware components</a:t>
            </a:r>
            <a:r>
              <a:rPr lang="en-GB" sz="1400" dirty="0"/>
              <a:t>. </a:t>
            </a:r>
          </a:p>
          <a:p>
            <a:pPr marL="0" indent="0">
              <a:buNone/>
            </a:pPr>
            <a:endParaRPr lang="en-GB" sz="1000" dirty="0"/>
          </a:p>
          <a:p>
            <a:pPr marL="0" indent="0">
              <a:buNone/>
            </a:pPr>
            <a:r>
              <a:rPr lang="en-GB" sz="1400" dirty="0"/>
              <a:t>The concept of </a:t>
            </a:r>
            <a:r>
              <a:rPr lang="en-GB" sz="1400" b="1" dirty="0"/>
              <a:t>idempotence </a:t>
            </a:r>
            <a:r>
              <a:rPr lang="en-GB" sz="1400" dirty="0"/>
              <a:t>(the result of an operation is the same, regardless of the number of repetitions) </a:t>
            </a:r>
            <a:r>
              <a:rPr lang="en-GB" sz="1400" b="1" dirty="0"/>
              <a:t>is key to IaC</a:t>
            </a:r>
            <a:r>
              <a:rPr lang="en-GB" sz="1400" dirty="0"/>
              <a:t>. </a:t>
            </a:r>
          </a:p>
          <a:p>
            <a:pPr marL="0" indent="0">
              <a:buNone/>
            </a:pPr>
            <a:endParaRPr lang="en-GB" sz="1000" dirty="0"/>
          </a:p>
          <a:p>
            <a:pPr marL="0" indent="0">
              <a:buNone/>
            </a:pPr>
            <a:r>
              <a:rPr lang="en-GB" sz="1400" dirty="0"/>
              <a:t>This means that a deployment command always configures the target environment into the specified state, regardless of what it was previously. This can be achieved by reconfiguring the target environment or replacing it with a new one. </a:t>
            </a:r>
          </a:p>
        </p:txBody>
      </p:sp>
      <p:sp>
        <p:nvSpPr>
          <p:cNvPr id="5" name="textruta 4">
            <a:extLst>
              <a:ext uri="{FF2B5EF4-FFF2-40B4-BE49-F238E27FC236}">
                <a16:creationId xmlns:a16="http://schemas.microsoft.com/office/drawing/2014/main" id="{E2B6DD35-2CAC-8541-801E-5E2C30F80AAC}"/>
              </a:ext>
            </a:extLst>
          </p:cNvPr>
          <p:cNvSpPr txBox="1"/>
          <p:nvPr/>
        </p:nvSpPr>
        <p:spPr>
          <a:xfrm>
            <a:off x="7604797" y="310130"/>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9C736D4-3CA2-3149-AFFE-768B134DE714}"/>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40676567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A39658-EFC0-9C49-A597-15BE0614C635}"/>
              </a:ext>
            </a:extLst>
          </p:cNvPr>
          <p:cNvSpPr>
            <a:spLocks noGrp="1"/>
          </p:cNvSpPr>
          <p:nvPr>
            <p:ph type="title"/>
          </p:nvPr>
        </p:nvSpPr>
        <p:spPr/>
        <p:txBody>
          <a:bodyPr/>
          <a:lstStyle/>
          <a:p>
            <a:r>
              <a:rPr lang="en-GB" sz="3200" dirty="0"/>
              <a:t>Infrastructure as a code</a:t>
            </a:r>
          </a:p>
        </p:txBody>
      </p:sp>
      <p:sp>
        <p:nvSpPr>
          <p:cNvPr id="3" name="Platshållare för innehåll 2">
            <a:extLst>
              <a:ext uri="{FF2B5EF4-FFF2-40B4-BE49-F238E27FC236}">
                <a16:creationId xmlns:a16="http://schemas.microsoft.com/office/drawing/2014/main" id="{3B3757FA-206C-2347-B839-6F4EE4171D23}"/>
              </a:ext>
            </a:extLst>
          </p:cNvPr>
          <p:cNvSpPr>
            <a:spLocks noGrp="1"/>
          </p:cNvSpPr>
          <p:nvPr>
            <p:ph idx="1"/>
          </p:nvPr>
        </p:nvSpPr>
        <p:spPr>
          <a:xfrm>
            <a:off x="457198" y="1208463"/>
            <a:ext cx="8537946" cy="3394075"/>
          </a:xfrm>
        </p:spPr>
        <p:txBody>
          <a:bodyPr>
            <a:noAutofit/>
          </a:bodyPr>
          <a:lstStyle/>
          <a:p>
            <a:pPr marL="0" indent="0">
              <a:buNone/>
            </a:pPr>
            <a:r>
              <a:rPr lang="en-GB" sz="1300" dirty="0"/>
              <a:t>In order to do this, changes are made to the environment description and a new version of the configuration model is created. The code is validated and tested to prevent common deployment issues. The release pipeline executes the configuration model, resulting in newly (re)configured target environments. If changes are needed, the source is edited, not the target. </a:t>
            </a:r>
          </a:p>
          <a:p>
            <a:pPr marL="0" indent="0">
              <a:buNone/>
            </a:pPr>
            <a:endParaRPr lang="en-GB" sz="1000" dirty="0"/>
          </a:p>
          <a:p>
            <a:pPr marL="0" indent="0">
              <a:buNone/>
            </a:pPr>
            <a:r>
              <a:rPr lang="en-GB" sz="1300" dirty="0"/>
              <a:t>Tools such as Vagrant, Ansible, Puppet, and Docker support the whole process. Cloud-based solutions such as infrastructure as a service (IaaS) and platform as a service (PaaS) use IaC definitions to dynamically provision and remove environments. </a:t>
            </a:r>
          </a:p>
          <a:p>
            <a:pPr marL="0" indent="0">
              <a:buNone/>
            </a:pPr>
            <a:endParaRPr lang="en-GB" sz="1000" dirty="0"/>
          </a:p>
          <a:p>
            <a:pPr marL="0" indent="0">
              <a:buNone/>
            </a:pPr>
            <a:r>
              <a:rPr lang="en-GB" sz="1300" dirty="0"/>
              <a:t>Teams can then provision multiple test environments reliably and on demand. This enables them to test applications in production-like environments earlier in the development cycle. </a:t>
            </a:r>
          </a:p>
          <a:p>
            <a:pPr marL="0" indent="0">
              <a:buNone/>
            </a:pPr>
            <a:endParaRPr lang="en-GB" sz="1000" dirty="0"/>
          </a:p>
          <a:p>
            <a:pPr marL="0" indent="0">
              <a:buNone/>
            </a:pPr>
            <a:r>
              <a:rPr lang="en-GB" sz="1300" dirty="0"/>
              <a:t>The digitization of infrastructure and platforms enables faster and more reliable provisioning of all necessary environments, such as development, test, and production, contributing to fast development and deployment. </a:t>
            </a:r>
          </a:p>
          <a:p>
            <a:pPr marL="0" indent="0">
              <a:buNone/>
            </a:pPr>
            <a:endParaRPr lang="en-GB" sz="1000" dirty="0"/>
          </a:p>
          <a:p>
            <a:pPr marL="0" indent="0">
              <a:buNone/>
            </a:pPr>
            <a:r>
              <a:rPr lang="en-GB" sz="1300" dirty="0"/>
              <a:t>It is equally relevant for achieving resilient operations, as it enables quicker recovery from some incidents and prevents others by reducing human error, such as manual misconfiguration and configuration drift. IaC is also more efficient because it has fewer repeatable manual operations, thereby contributing to valuable investments by reducing costs of infrastructure.</a:t>
            </a:r>
          </a:p>
        </p:txBody>
      </p:sp>
      <p:sp>
        <p:nvSpPr>
          <p:cNvPr id="5" name="textruta 4">
            <a:extLst>
              <a:ext uri="{FF2B5EF4-FFF2-40B4-BE49-F238E27FC236}">
                <a16:creationId xmlns:a16="http://schemas.microsoft.com/office/drawing/2014/main" id="{E2B6DD35-2CAC-8541-801E-5E2C30F80AAC}"/>
              </a:ext>
            </a:extLst>
          </p:cNvPr>
          <p:cNvSpPr txBox="1"/>
          <p:nvPr/>
        </p:nvSpPr>
        <p:spPr>
          <a:xfrm>
            <a:off x="7604797" y="310130"/>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9C736D4-3CA2-3149-AFFE-768B134DE714}"/>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157058194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DB6FA6-7837-3A41-9EF4-B92F409F45BA}"/>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D68CB793-E703-854A-B3D3-ACE0B267638B}"/>
              </a:ext>
            </a:extLst>
          </p:cNvPr>
          <p:cNvSpPr>
            <a:spLocks noGrp="1"/>
          </p:cNvSpPr>
          <p:nvPr>
            <p:ph idx="1"/>
          </p:nvPr>
        </p:nvSpPr>
        <p:spPr>
          <a:xfrm>
            <a:off x="457200" y="1153511"/>
            <a:ext cx="8229600" cy="3394075"/>
          </a:xfrm>
        </p:spPr>
        <p:txBody>
          <a:bodyPr/>
          <a:lstStyle/>
          <a:p>
            <a:pPr marL="0" indent="0">
              <a:buNone/>
            </a:pPr>
            <a:r>
              <a:rPr lang="en-GB" dirty="0"/>
              <a:t>Table 4.5 Practices for which </a:t>
            </a:r>
            <a:r>
              <a:rPr lang="en-GB" b="1" dirty="0"/>
              <a:t>infrastructure as code</a:t>
            </a:r>
            <a:r>
              <a:rPr lang="en-GB" dirty="0"/>
              <a:t> is relevant: </a:t>
            </a:r>
          </a:p>
          <a:p>
            <a:pPr marL="0" indent="0">
              <a:buNone/>
            </a:pPr>
            <a:endParaRPr lang="en-GB" dirty="0"/>
          </a:p>
        </p:txBody>
      </p:sp>
      <p:graphicFrame>
        <p:nvGraphicFramePr>
          <p:cNvPr id="5" name="Platshållare för innehåll 7">
            <a:extLst>
              <a:ext uri="{FF2B5EF4-FFF2-40B4-BE49-F238E27FC236}">
                <a16:creationId xmlns:a16="http://schemas.microsoft.com/office/drawing/2014/main" id="{8A5F5109-EFEC-864B-8C96-726A562B0F6B}"/>
              </a:ext>
            </a:extLst>
          </p:cNvPr>
          <p:cNvGraphicFramePr>
            <a:graphicFrameLocks/>
          </p:cNvGraphicFramePr>
          <p:nvPr>
            <p:extLst>
              <p:ext uri="{D42A27DB-BD31-4B8C-83A1-F6EECF244321}">
                <p14:modId xmlns:p14="http://schemas.microsoft.com/office/powerpoint/2010/main" val="2419916295"/>
              </p:ext>
            </p:extLst>
          </p:nvPr>
        </p:nvGraphicFramePr>
        <p:xfrm>
          <a:off x="499730" y="1471863"/>
          <a:ext cx="8229601" cy="3080420"/>
        </p:xfrm>
        <a:graphic>
          <a:graphicData uri="http://schemas.openxmlformats.org/drawingml/2006/table">
            <a:tbl>
              <a:tblPr/>
              <a:tblGrid>
                <a:gridCol w="2094614">
                  <a:extLst>
                    <a:ext uri="{9D8B030D-6E8A-4147-A177-3AD203B41FA5}">
                      <a16:colId xmlns:a16="http://schemas.microsoft.com/office/drawing/2014/main" val="698271865"/>
                    </a:ext>
                  </a:extLst>
                </a:gridCol>
                <a:gridCol w="5507665">
                  <a:extLst>
                    <a:ext uri="{9D8B030D-6E8A-4147-A177-3AD203B41FA5}">
                      <a16:colId xmlns:a16="http://schemas.microsoft.com/office/drawing/2014/main" val="533464297"/>
                    </a:ext>
                  </a:extLst>
                </a:gridCol>
                <a:gridCol w="627322">
                  <a:extLst>
                    <a:ext uri="{9D8B030D-6E8A-4147-A177-3AD203B41FA5}">
                      <a16:colId xmlns:a16="http://schemas.microsoft.com/office/drawing/2014/main" val="420107269"/>
                    </a:ext>
                  </a:extLst>
                </a:gridCol>
              </a:tblGrid>
              <a:tr h="229346">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infrastructure as a code</a:t>
                      </a:r>
                      <a:endParaRPr lang="en-GB" sz="8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8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12837">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Architecture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spc="0" noProof="0" dirty="0">
                          <a:latin typeface="Calibri Light" panose="020F0302020204030204" pitchFamily="34" charset="0"/>
                          <a:cs typeface="Calibri Light" panose="020F0302020204030204" pitchFamily="34" charset="0"/>
                        </a:rPr>
                        <a:t>Verifying architectural decisions and comparing infrastructure solutions.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301528">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Change enablement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spc="0" noProof="0" dirty="0">
                          <a:latin typeface="Calibri Light" panose="020F0302020204030204" pitchFamily="34" charset="0"/>
                          <a:cs typeface="Calibri Light" panose="020F0302020204030204" pitchFamily="34" charset="0"/>
                        </a:rPr>
                        <a:t>Enabling the fast provisioning or decommissioning of virtual infrastructure components in order to balance speed of delivery with governance, risk and compliance needs.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301528">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Deployment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spc="0" noProof="0" dirty="0">
                          <a:latin typeface="Calibri Light" panose="020F0302020204030204" pitchFamily="34" charset="0"/>
                          <a:cs typeface="Calibri Light" panose="020F0302020204030204" pitchFamily="34" charset="0"/>
                        </a:rPr>
                        <a:t>Automating the deployment of infrastructure, ensuring a faster and more repeatable and reliable deployment of both infrastructure and applications.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12837">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Information security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800" b="0" i="0" spc="0" noProof="0" dirty="0">
                          <a:effectLst/>
                          <a:latin typeface="Calibri Light" panose="020F0302020204030204" pitchFamily="34" charset="0"/>
                          <a:cs typeface="Calibri Light" panose="020F0302020204030204" pitchFamily="34" charset="0"/>
                        </a:rPr>
                        <a:t>Designing and enforcing security policies in virtual infrastructure components.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1835">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IT asset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noProof="0" dirty="0">
                          <a:solidFill>
                            <a:schemeClr val="tx1"/>
                          </a:solidFill>
                          <a:effectLst/>
                          <a:latin typeface="Calibri Light" panose="020F0302020204030204" pitchFamily="34" charset="0"/>
                          <a:ea typeface="+mn-ea"/>
                          <a:cs typeface="Calibri Light" panose="020F0302020204030204" pitchFamily="34" charset="0"/>
                        </a:rPr>
                        <a:t>Tracking the use of commercial software licences assigned to virtual infrastructure components that are often provisioned or decommissioned quickly. </a:t>
                      </a:r>
                      <a:endParaRPr lang="en-GB" sz="800" b="0" i="0" noProof="0" dirty="0">
                        <a:effectLst/>
                        <a:latin typeface="Calibri Light" panose="020F0302020204030204" pitchFamily="34" charset="0"/>
                        <a:cs typeface="Calibri Light" panose="020F0302020204030204" pitchFamily="34" charset="0"/>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07397">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Knowledge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noProof="0" dirty="0">
                          <a:solidFill>
                            <a:schemeClr val="tx1"/>
                          </a:solidFill>
                          <a:effectLst/>
                          <a:latin typeface="Calibri Light" panose="020F0302020204030204" pitchFamily="34" charset="0"/>
                          <a:ea typeface="+mn-ea"/>
                          <a:cs typeface="Calibri Light" panose="020F0302020204030204" pitchFamily="34" charset="0"/>
                        </a:rPr>
                        <a:t>Storing virtual server configuration files and making them available for IaC automation. </a:t>
                      </a:r>
                      <a:endParaRPr lang="en-GB" sz="800" b="0" i="0" noProof="0" dirty="0">
                        <a:latin typeface="Calibri Light" panose="020F0302020204030204" pitchFamily="34" charset="0"/>
                        <a:cs typeface="Calibri Light" panose="020F0302020204030204" pitchFamily="34" charset="0"/>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331835">
                <a:tc>
                  <a:txBody>
                    <a:bodyPr/>
                    <a:lstStyle/>
                    <a:p>
                      <a:r>
                        <a:rPr lang="en-GB" sz="800" b="1" i="0" noProof="0" dirty="0">
                          <a:effectLst/>
                          <a:latin typeface="Calibri Light" panose="020F0302020204030204" pitchFamily="34" charset="0"/>
                          <a:cs typeface="Calibri Light" panose="020F0302020204030204" pitchFamily="34" charset="0"/>
                        </a:rPr>
                        <a:t>Service config management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800" b="0" i="0" noProof="0" dirty="0">
                          <a:effectLst/>
                          <a:latin typeface="Calibri Light" panose="020F0302020204030204" pitchFamily="34" charset="0"/>
                          <a:cs typeface="Calibri Light" panose="020F0302020204030204" pitchFamily="34" charset="0"/>
                        </a:rPr>
                        <a:t>Designing and maintaining configuration management databases and relationships at the appropriate level of granularity to track virtual infrastructure components that are often provisioned or decommissioned quickly.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800" b="0" i="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207397">
                <a:tc>
                  <a:txBody>
                    <a:bodyPr/>
                    <a:lstStyle/>
                    <a:p>
                      <a:pPr marL="7938" indent="0">
                        <a:tabLst/>
                      </a:pPr>
                      <a:r>
                        <a:rPr lang="en-GB" sz="800" b="1" i="0" noProof="0" dirty="0">
                          <a:effectLst/>
                          <a:latin typeface="Calibri Light" panose="020F0302020204030204" pitchFamily="34" charset="0"/>
                          <a:cs typeface="Calibri Light" panose="020F0302020204030204" pitchFamily="34" charset="0"/>
                        </a:rPr>
                        <a:t>Service financial management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800" b="0" i="0" noProof="0" dirty="0">
                          <a:effectLst/>
                          <a:latin typeface="Calibri Light" panose="020F0302020204030204" pitchFamily="34" charset="0"/>
                          <a:cs typeface="Calibri Light" panose="020F0302020204030204" pitchFamily="34" charset="0"/>
                        </a:rPr>
                        <a:t>Shifting funding from capital expenditure to operating expenditure due to reduced investment in physical infrastructure.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800" b="0" i="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9248421"/>
                  </a:ext>
                </a:extLst>
              </a:tr>
              <a:tr h="215693">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Service request management</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spc="0" noProof="0" dirty="0">
                          <a:solidFill>
                            <a:schemeClr val="tx1"/>
                          </a:solidFill>
                          <a:effectLst/>
                          <a:latin typeface="Calibri Light" panose="020F0302020204030204" pitchFamily="34" charset="0"/>
                          <a:cs typeface="Calibri Light" panose="020F0302020204030204" pitchFamily="34" charset="0"/>
                        </a:rPr>
                        <a:t>Automating the provisioning or decommissioning of virtual infrastructure components.</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44640392"/>
                  </a:ext>
                </a:extLst>
              </a:tr>
              <a:tr h="215693">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Service validation and testing</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spc="0" noProof="0" dirty="0">
                          <a:solidFill>
                            <a:schemeClr val="tx1"/>
                          </a:solidFill>
                          <a:effectLst/>
                          <a:latin typeface="Calibri Light" panose="020F0302020204030204" pitchFamily="34" charset="0"/>
                          <a:cs typeface="Calibri Light" panose="020F0302020204030204" pitchFamily="34" charset="0"/>
                        </a:rPr>
                        <a:t>Designing and maintaining test cases to ensure that virtual IaC meets organizational requirements and policies.</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37631717"/>
                  </a:ext>
                </a:extLst>
              </a:tr>
              <a:tr h="279364">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spc="0" noProof="0" dirty="0">
                          <a:solidFill>
                            <a:schemeClr val="tx1"/>
                          </a:solidFill>
                          <a:effectLst/>
                          <a:latin typeface="Calibri Light" panose="020F0302020204030204" pitchFamily="34" charset="0"/>
                          <a:cs typeface="Calibri Light" panose="020F0302020204030204" pitchFamily="34" charset="0"/>
                        </a:rPr>
                        <a:t>Developing software architecture and code to leverage fast delivery/provisioning of virtual hardware infrastructure.</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8216377"/>
                  </a:ext>
                </a:extLst>
              </a:tr>
            </a:tbl>
          </a:graphicData>
        </a:graphic>
      </p:graphicFrame>
      <p:sp>
        <p:nvSpPr>
          <p:cNvPr id="6" name="textruta 5">
            <a:extLst>
              <a:ext uri="{FF2B5EF4-FFF2-40B4-BE49-F238E27FC236}">
                <a16:creationId xmlns:a16="http://schemas.microsoft.com/office/drawing/2014/main" id="{70533B3B-E011-C041-804B-DE14F374587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2984291D-0DB5-874F-B6C3-2C57C2271C7C}"/>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40597648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32578B-481A-8B4D-AC9C-5813234F2CAA}"/>
              </a:ext>
            </a:extLst>
          </p:cNvPr>
          <p:cNvSpPr>
            <a:spLocks noGrp="1"/>
          </p:cNvSpPr>
          <p:nvPr>
            <p:ph type="title"/>
          </p:nvPr>
        </p:nvSpPr>
        <p:spPr/>
        <p:txBody>
          <a:bodyPr>
            <a:noAutofit/>
          </a:bodyPr>
          <a:lstStyle/>
          <a:p>
            <a:pPr marL="457200" indent="-457200">
              <a:buFont typeface="+mj-lt"/>
              <a:buAutoNum type="alphaLcParenR" startAt="2"/>
            </a:pPr>
            <a:r>
              <a:rPr lang="en-GB" sz="2400" dirty="0"/>
              <a:t>Loosely coupled information system architecture</a:t>
            </a:r>
          </a:p>
        </p:txBody>
      </p:sp>
      <p:sp>
        <p:nvSpPr>
          <p:cNvPr id="3" name="Platshållare för innehåll 2">
            <a:extLst>
              <a:ext uri="{FF2B5EF4-FFF2-40B4-BE49-F238E27FC236}">
                <a16:creationId xmlns:a16="http://schemas.microsoft.com/office/drawing/2014/main" id="{2C64C843-2CCA-9546-A492-F4C19D63D83D}"/>
              </a:ext>
            </a:extLst>
          </p:cNvPr>
          <p:cNvSpPr>
            <a:spLocks noGrp="1"/>
          </p:cNvSpPr>
          <p:nvPr>
            <p:ph idx="1"/>
          </p:nvPr>
        </p:nvSpPr>
        <p:spPr>
          <a:xfrm>
            <a:off x="457200" y="1208463"/>
            <a:ext cx="8389087" cy="3614516"/>
          </a:xfrm>
        </p:spPr>
        <p:txBody>
          <a:bodyPr>
            <a:normAutofit/>
          </a:bodyPr>
          <a:lstStyle/>
          <a:p>
            <a:pPr marL="0" indent="0">
              <a:buNone/>
            </a:pPr>
            <a:r>
              <a:rPr lang="en-GB" sz="1400" b="1" dirty="0"/>
              <a:t>Loosely coupled information system architecture </a:t>
            </a:r>
            <a:r>
              <a:rPr lang="en-GB" sz="1400" dirty="0"/>
              <a:t>is based on relatively small, independent components. This architecture enables work to be done in small, relatively independent, product- or service-based teams and platform-based teams. By breaking a system down into parts that can be developed and managed relatively independently, teams can focus on their own part and limit their interactions with other teams. </a:t>
            </a:r>
          </a:p>
          <a:p>
            <a:pPr marL="0" indent="0">
              <a:buNone/>
            </a:pPr>
            <a:endParaRPr lang="en-GB" sz="1400" dirty="0"/>
          </a:p>
          <a:p>
            <a:pPr marL="0" indent="0">
              <a:buNone/>
            </a:pPr>
            <a:r>
              <a:rPr lang="en-GB" sz="1400" dirty="0"/>
              <a:t>One of the biggest problems with </a:t>
            </a:r>
            <a:r>
              <a:rPr lang="en-GB" sz="1400" b="1" dirty="0"/>
              <a:t>tightly coupled architectures </a:t>
            </a:r>
            <a:r>
              <a:rPr lang="en-GB" sz="1400" dirty="0"/>
              <a:t>(such as in monolithic information systems) is the very low speed of change, as many changes require several parts of the system to be redesigned and redeveloped. </a:t>
            </a:r>
          </a:p>
          <a:p>
            <a:pPr marL="0" indent="0">
              <a:buNone/>
            </a:pPr>
            <a:r>
              <a:rPr lang="en-GB" sz="1400" dirty="0"/>
              <a:t>Adding more teams and staff to work on the same system may actually reduce speed, as it can result in too many deep interconnections between components on an architectural level. </a:t>
            </a:r>
          </a:p>
          <a:p>
            <a:pPr marL="0" indent="0">
              <a:buNone/>
            </a:pPr>
            <a:endParaRPr lang="en-GB" sz="1400" dirty="0"/>
          </a:p>
          <a:p>
            <a:pPr marL="0" indent="0">
              <a:buNone/>
            </a:pPr>
            <a:r>
              <a:rPr lang="en-GB" sz="1400" dirty="0"/>
              <a:t>A closely related technique is </a:t>
            </a:r>
            <a:r>
              <a:rPr lang="en-GB" sz="1400" b="1" dirty="0"/>
              <a:t>application strangulation</a:t>
            </a:r>
            <a:r>
              <a:rPr lang="en-GB" sz="1400" dirty="0"/>
              <a:t>. This can be applied to gradually create a new application around an old one, slowly replacing old code with new code. This is useful when it is unfeasible to refactor an application (restructuring code without changing its functionality) and it has to be replaced instead. This technique can compromise performance and reliability, so careful monitoring is required if it is used.</a:t>
            </a:r>
          </a:p>
        </p:txBody>
      </p:sp>
      <p:sp>
        <p:nvSpPr>
          <p:cNvPr id="7" name="textruta 6">
            <a:extLst>
              <a:ext uri="{FF2B5EF4-FFF2-40B4-BE49-F238E27FC236}">
                <a16:creationId xmlns:a16="http://schemas.microsoft.com/office/drawing/2014/main" id="{F903E9BF-ED7F-E547-96F2-3637A2E9A1D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692350AD-D163-D141-B66D-E9D6BAC970F8}"/>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4050436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32578B-481A-8B4D-AC9C-5813234F2CAA}"/>
              </a:ext>
            </a:extLst>
          </p:cNvPr>
          <p:cNvSpPr>
            <a:spLocks noGrp="1"/>
          </p:cNvSpPr>
          <p:nvPr>
            <p:ph type="title"/>
          </p:nvPr>
        </p:nvSpPr>
        <p:spPr/>
        <p:txBody>
          <a:bodyPr>
            <a:noAutofit/>
          </a:bodyPr>
          <a:lstStyle/>
          <a:p>
            <a:r>
              <a:rPr lang="en-GB" sz="2400" dirty="0"/>
              <a:t>Loosely coupled information system architecture</a:t>
            </a:r>
          </a:p>
        </p:txBody>
      </p:sp>
      <p:sp>
        <p:nvSpPr>
          <p:cNvPr id="3" name="Platshållare för innehåll 2">
            <a:extLst>
              <a:ext uri="{FF2B5EF4-FFF2-40B4-BE49-F238E27FC236}">
                <a16:creationId xmlns:a16="http://schemas.microsoft.com/office/drawing/2014/main" id="{2C64C843-2CCA-9546-A492-F4C19D63D83D}"/>
              </a:ext>
            </a:extLst>
          </p:cNvPr>
          <p:cNvSpPr>
            <a:spLocks noGrp="1"/>
          </p:cNvSpPr>
          <p:nvPr>
            <p:ph idx="1"/>
          </p:nvPr>
        </p:nvSpPr>
        <p:spPr>
          <a:xfrm>
            <a:off x="457199" y="1208463"/>
            <a:ext cx="8474150" cy="3394075"/>
          </a:xfrm>
        </p:spPr>
        <p:txBody>
          <a:bodyPr/>
          <a:lstStyle/>
          <a:p>
            <a:pPr marL="0" indent="0">
              <a:buNone/>
            </a:pPr>
            <a:r>
              <a:rPr lang="en-GB" sz="1400" dirty="0"/>
              <a:t>Techniques such as </a:t>
            </a:r>
            <a:r>
              <a:rPr lang="en-GB" sz="1400" b="1" dirty="0"/>
              <a:t>microservices</a:t>
            </a:r>
            <a:r>
              <a:rPr lang="en-GB" sz="1400" dirty="0"/>
              <a:t> and </a:t>
            </a:r>
            <a:r>
              <a:rPr lang="en-GB" sz="1400" b="1" dirty="0"/>
              <a:t>containerization</a:t>
            </a:r>
            <a:r>
              <a:rPr lang="en-GB" sz="1400" dirty="0"/>
              <a:t> are often associated with loosely coupled architecture. </a:t>
            </a:r>
          </a:p>
          <a:p>
            <a:pPr marL="0" indent="0">
              <a:buNone/>
            </a:pPr>
            <a:endParaRPr lang="en-GB" sz="800" dirty="0"/>
          </a:p>
          <a:p>
            <a:pPr marL="0" indent="0">
              <a:buNone/>
            </a:pPr>
            <a:r>
              <a:rPr lang="en-GB" sz="1400" dirty="0"/>
              <a:t>The benefits of loosely coupled information system architecture include: </a:t>
            </a:r>
          </a:p>
          <a:p>
            <a:pPr>
              <a:buFont typeface="Arial" panose="020B0604020202020204" pitchFamily="34" charset="0"/>
              <a:buChar char="•"/>
            </a:pPr>
            <a:r>
              <a:rPr lang="en-GB" sz="1300" b="1" dirty="0"/>
              <a:t>It facilitates faster development and more frequent changes </a:t>
            </a:r>
          </a:p>
          <a:p>
            <a:pPr>
              <a:buFont typeface="Arial" panose="020B0604020202020204" pitchFamily="34" charset="0"/>
              <a:buChar char="•"/>
            </a:pPr>
            <a:r>
              <a:rPr lang="en-GB" sz="1300" b="1" dirty="0"/>
              <a:t>It enables evolutionary architecture</a:t>
            </a:r>
          </a:p>
          <a:p>
            <a:pPr>
              <a:buFont typeface="Arial" panose="020B0604020202020204" pitchFamily="34" charset="0"/>
              <a:buChar char="•"/>
            </a:pPr>
            <a:r>
              <a:rPr lang="en-GB" sz="1300" b="1" dirty="0"/>
              <a:t>It is more efficient, and leads to less work being needed on redesigning and redeveloping a product or service </a:t>
            </a:r>
          </a:p>
          <a:p>
            <a:pPr>
              <a:buFont typeface="Arial" panose="020B0604020202020204" pitchFamily="34" charset="0"/>
              <a:buChar char="•"/>
            </a:pPr>
            <a:r>
              <a:rPr lang="en-GB" sz="1300" b="1" dirty="0"/>
              <a:t>It enables a switch from a team structure focused on components to a product- or feature-based team structure </a:t>
            </a:r>
          </a:p>
          <a:p>
            <a:pPr marL="114300" indent="0">
              <a:buNone/>
            </a:pPr>
            <a:endParaRPr lang="sv-SE" sz="1400" dirty="0"/>
          </a:p>
        </p:txBody>
      </p:sp>
      <p:sp>
        <p:nvSpPr>
          <p:cNvPr id="7" name="textruta 6">
            <a:extLst>
              <a:ext uri="{FF2B5EF4-FFF2-40B4-BE49-F238E27FC236}">
                <a16:creationId xmlns:a16="http://schemas.microsoft.com/office/drawing/2014/main" id="{F903E9BF-ED7F-E547-96F2-3637A2E9A1D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Rektangel med rundade hörn 7">
            <a:extLst>
              <a:ext uri="{FF2B5EF4-FFF2-40B4-BE49-F238E27FC236}">
                <a16:creationId xmlns:a16="http://schemas.microsoft.com/office/drawing/2014/main" id="{ED43303F-2264-5F40-9DE2-1F98A2E3E204}"/>
              </a:ext>
            </a:extLst>
          </p:cNvPr>
          <p:cNvSpPr/>
          <p:nvPr/>
        </p:nvSpPr>
        <p:spPr>
          <a:xfrm>
            <a:off x="468313" y="3883278"/>
            <a:ext cx="8229600" cy="675851"/>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Containerization	</a:t>
            </a:r>
            <a:r>
              <a:rPr lang="en-GB" sz="1400" dirty="0">
                <a:solidFill>
                  <a:schemeClr val="tx1"/>
                </a:solidFill>
                <a:latin typeface="Calibri Light" panose="020F0302020204030204" pitchFamily="34" charset="0"/>
                <a:cs typeface="Calibri Light" panose="020F0302020204030204" pitchFamily="34" charset="0"/>
              </a:rPr>
              <a:t>The technique of packaging software into standardized lightweight, stand-alone, 					executable units for development, shipment, and deployment. </a:t>
            </a:r>
          </a:p>
        </p:txBody>
      </p:sp>
      <p:sp>
        <p:nvSpPr>
          <p:cNvPr id="10" name="Rektangel med rundade hörn 9">
            <a:extLst>
              <a:ext uri="{FF2B5EF4-FFF2-40B4-BE49-F238E27FC236}">
                <a16:creationId xmlns:a16="http://schemas.microsoft.com/office/drawing/2014/main" id="{8D5A527D-5CC0-DA45-B289-F1A46E9AEB18}"/>
              </a:ext>
            </a:extLst>
          </p:cNvPr>
          <p:cNvSpPr/>
          <p:nvPr/>
        </p:nvSpPr>
        <p:spPr>
          <a:xfrm>
            <a:off x="468313" y="2977118"/>
            <a:ext cx="8229600" cy="786658"/>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Microservices	</a:t>
            </a:r>
            <a:r>
              <a:rPr lang="en-GB" sz="1400" dirty="0">
                <a:solidFill>
                  <a:schemeClr val="tx1"/>
                </a:solidFill>
                <a:latin typeface="Calibri Light" panose="020F0302020204030204" pitchFamily="34" charset="0"/>
                <a:cs typeface="Calibri Light" panose="020F0302020204030204" pitchFamily="34" charset="0"/>
              </a:rPr>
              <a:t>	A variation of the service-oriented architecture in which an application is 						designed and developed as a set of small, loosely coupled services, each 						running in its own process and using lightweight mechanisms to communicate.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9" name="textruta 8">
            <a:extLst>
              <a:ext uri="{FF2B5EF4-FFF2-40B4-BE49-F238E27FC236}">
                <a16:creationId xmlns:a16="http://schemas.microsoft.com/office/drawing/2014/main" id="{692350AD-D163-D141-B66D-E9D6BAC970F8}"/>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41144579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DB6FA6-7837-3A41-9EF4-B92F409F45BA}"/>
              </a:ext>
            </a:extLst>
          </p:cNvPr>
          <p:cNvSpPr>
            <a:spLocks noGrp="1"/>
          </p:cNvSpPr>
          <p:nvPr>
            <p:ph type="title"/>
          </p:nvPr>
        </p:nvSpPr>
        <p:spPr>
          <a:xfrm>
            <a:off x="457200" y="206375"/>
            <a:ext cx="6792098" cy="857250"/>
          </a:xfrm>
        </p:spPr>
        <p:txBody>
          <a:bodyPr>
            <a:noAutofit/>
          </a:bodyPr>
          <a:lstStyle/>
          <a:p>
            <a:r>
              <a:rPr lang="en-GB" sz="2800" dirty="0"/>
              <a:t>Relevant practices with high impact</a:t>
            </a:r>
          </a:p>
        </p:txBody>
      </p:sp>
      <p:sp>
        <p:nvSpPr>
          <p:cNvPr id="3" name="Platshållare för innehåll 2">
            <a:extLst>
              <a:ext uri="{FF2B5EF4-FFF2-40B4-BE49-F238E27FC236}">
                <a16:creationId xmlns:a16="http://schemas.microsoft.com/office/drawing/2014/main" id="{D68CB793-E703-854A-B3D3-ACE0B267638B}"/>
              </a:ext>
            </a:extLst>
          </p:cNvPr>
          <p:cNvSpPr>
            <a:spLocks noGrp="1"/>
          </p:cNvSpPr>
          <p:nvPr>
            <p:ph idx="1"/>
          </p:nvPr>
        </p:nvSpPr>
        <p:spPr>
          <a:xfrm>
            <a:off x="457199" y="1148595"/>
            <a:ext cx="8229600" cy="3394075"/>
          </a:xfrm>
        </p:spPr>
        <p:txBody>
          <a:bodyPr/>
          <a:lstStyle/>
          <a:p>
            <a:pPr marL="0" indent="0">
              <a:buNone/>
            </a:pPr>
            <a:r>
              <a:rPr lang="en-GB" dirty="0"/>
              <a:t>Table 4.6 Practices for which </a:t>
            </a:r>
            <a:r>
              <a:rPr lang="en-GB" b="1" dirty="0"/>
              <a:t>loosely coupled information system architecture </a:t>
            </a:r>
            <a:r>
              <a:rPr lang="en-GB" dirty="0"/>
              <a:t>is relevant: </a:t>
            </a:r>
          </a:p>
          <a:p>
            <a:pPr marL="0" indent="0">
              <a:buNone/>
            </a:pPr>
            <a:endParaRPr lang="en-GB" dirty="0"/>
          </a:p>
        </p:txBody>
      </p:sp>
      <p:graphicFrame>
        <p:nvGraphicFramePr>
          <p:cNvPr id="5" name="Platshållare för innehåll 7">
            <a:extLst>
              <a:ext uri="{FF2B5EF4-FFF2-40B4-BE49-F238E27FC236}">
                <a16:creationId xmlns:a16="http://schemas.microsoft.com/office/drawing/2014/main" id="{8A5F5109-EFEC-864B-8C96-726A562B0F6B}"/>
              </a:ext>
            </a:extLst>
          </p:cNvPr>
          <p:cNvGraphicFramePr>
            <a:graphicFrameLocks/>
          </p:cNvGraphicFramePr>
          <p:nvPr>
            <p:extLst>
              <p:ext uri="{D42A27DB-BD31-4B8C-83A1-F6EECF244321}">
                <p14:modId xmlns:p14="http://schemas.microsoft.com/office/powerpoint/2010/main" val="1035153767"/>
              </p:ext>
            </p:extLst>
          </p:nvPr>
        </p:nvGraphicFramePr>
        <p:xfrm>
          <a:off x="531342" y="1445001"/>
          <a:ext cx="8093678" cy="3089608"/>
        </p:xfrm>
        <a:graphic>
          <a:graphicData uri="http://schemas.openxmlformats.org/drawingml/2006/table">
            <a:tbl>
              <a:tblPr/>
              <a:tblGrid>
                <a:gridCol w="2135658">
                  <a:extLst>
                    <a:ext uri="{9D8B030D-6E8A-4147-A177-3AD203B41FA5}">
                      <a16:colId xmlns:a16="http://schemas.microsoft.com/office/drawing/2014/main" val="698271865"/>
                    </a:ext>
                  </a:extLst>
                </a:gridCol>
                <a:gridCol w="5198533">
                  <a:extLst>
                    <a:ext uri="{9D8B030D-6E8A-4147-A177-3AD203B41FA5}">
                      <a16:colId xmlns:a16="http://schemas.microsoft.com/office/drawing/2014/main" val="533464297"/>
                    </a:ext>
                  </a:extLst>
                </a:gridCol>
                <a:gridCol w="759487">
                  <a:extLst>
                    <a:ext uri="{9D8B030D-6E8A-4147-A177-3AD203B41FA5}">
                      <a16:colId xmlns:a16="http://schemas.microsoft.com/office/drawing/2014/main" val="420107269"/>
                    </a:ext>
                  </a:extLst>
                </a:gridCol>
              </a:tblGrid>
              <a:tr h="200357">
                <a:tc>
                  <a:txBody>
                    <a:bodyPr/>
                    <a:lstStyle/>
                    <a:p>
                      <a:pPr algn="l"/>
                      <a:r>
                        <a:rPr lang="en-GB" sz="9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loosely coupled information system architecture</a:t>
                      </a:r>
                      <a:endParaRPr lang="en-GB" sz="9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9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189670">
                <a:tc>
                  <a:txBody>
                    <a:bodyPr/>
                    <a:lstStyle/>
                    <a:p>
                      <a:pPr algn="l"/>
                      <a:r>
                        <a:rPr lang="en-GB" sz="900" b="1" i="0" spc="0" noProof="0" dirty="0">
                          <a:solidFill>
                            <a:schemeClr val="tx1"/>
                          </a:solidFill>
                          <a:effectLst/>
                          <a:latin typeface="Calibri Light" panose="020F0302020204030204" pitchFamily="34" charset="0"/>
                          <a:cs typeface="Calibri Light" panose="020F0302020204030204" pitchFamily="34" charset="0"/>
                        </a:rPr>
                        <a:t>Architecture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Designing loosely coupled service, technical, and information architectures.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9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10563">
                <a:tc>
                  <a:txBody>
                    <a:bodyPr/>
                    <a:lstStyle/>
                    <a:p>
                      <a:pPr algn="l"/>
                      <a:r>
                        <a:rPr lang="en-GB" sz="900" b="1" i="0" spc="0" noProof="0" dirty="0">
                          <a:solidFill>
                            <a:schemeClr val="tx1"/>
                          </a:solidFill>
                          <a:effectLst/>
                          <a:latin typeface="Calibri Light" panose="020F0302020204030204" pitchFamily="34" charset="0"/>
                          <a:cs typeface="Calibri Light" panose="020F0302020204030204" pitchFamily="34" charset="0"/>
                        </a:rPr>
                        <a:t>Business analysis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noProof="0" dirty="0">
                          <a:effectLst/>
                          <a:latin typeface="Calibri Light" panose="020F0302020204030204" pitchFamily="34" charset="0"/>
                          <a:cs typeface="Calibri Light" panose="020F0302020204030204" pitchFamily="34" charset="0"/>
                        </a:rPr>
                        <a:t>Understanding consumer needs and translating them into detailed requirements for each component of a loosely coupled service architecture.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21229">
                <a:tc>
                  <a:txBody>
                    <a:bodyPr/>
                    <a:lstStyle/>
                    <a:p>
                      <a:pPr algn="l"/>
                      <a:r>
                        <a:rPr lang="en-GB" sz="900" b="1" i="0" spc="0" noProof="0" dirty="0">
                          <a:solidFill>
                            <a:schemeClr val="tx1"/>
                          </a:solidFill>
                          <a:effectLst/>
                          <a:latin typeface="Calibri Light" panose="020F0302020204030204" pitchFamily="34" charset="0"/>
                          <a:cs typeface="Calibri Light" panose="020F0302020204030204" pitchFamily="34" charset="0"/>
                        </a:rPr>
                        <a:t>Deployment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The scope of deployments and deployment patterns is reduced with the decoupling of system architecture; this makes deployments easier to manage and replicate, and strong candidates for automation.</a:t>
                      </a:r>
                      <a:endParaRPr lang="en-GB" sz="9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12969">
                <a:tc>
                  <a:txBody>
                    <a:bodyPr/>
                    <a:lstStyle/>
                    <a:p>
                      <a:pPr algn="l"/>
                      <a:r>
                        <a:rPr lang="en-GB" sz="900" b="1" i="0" spc="0" noProof="0" dirty="0">
                          <a:solidFill>
                            <a:schemeClr val="tx1"/>
                          </a:solidFill>
                          <a:effectLst/>
                          <a:latin typeface="Calibri Light" panose="020F0302020204030204" pitchFamily="34" charset="0"/>
                          <a:cs typeface="Calibri Light" panose="020F0302020204030204" pitchFamily="34" charset="0"/>
                        </a:rPr>
                        <a:t>Information security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900" b="0" i="0" spc="0" noProof="0" dirty="0">
                          <a:effectLst/>
                          <a:latin typeface="Calibri Light" panose="020F0302020204030204" pitchFamily="34" charset="0"/>
                          <a:cs typeface="Calibri Light" panose="020F0302020204030204" pitchFamily="34" charset="0"/>
                        </a:rPr>
                        <a:t>Designing and managing information security policies for loosely coupled service and components.</a:t>
                      </a:r>
                    </a:p>
                    <a:p>
                      <a:endParaRPr lang="en-GB" sz="900" b="0" i="0" spc="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126051">
                <a:tc>
                  <a:txBody>
                    <a:bodyPr/>
                    <a:lstStyle/>
                    <a:p>
                      <a:pPr algn="l"/>
                      <a:r>
                        <a:rPr lang="en-GB" sz="900" b="1" i="0" spc="0" noProof="0" dirty="0">
                          <a:solidFill>
                            <a:schemeClr val="tx1"/>
                          </a:solidFill>
                          <a:effectLst/>
                          <a:latin typeface="Calibri Light" panose="020F0302020204030204" pitchFamily="34" charset="0"/>
                          <a:cs typeface="Calibri Light" panose="020F0302020204030204" pitchFamily="34" charset="0"/>
                        </a:rPr>
                        <a:t>Infrastructure and platform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The detailed design, building, running, and management of loosely coupled infrastructure and platform components. </a:t>
                      </a:r>
                      <a:endParaRPr lang="en-GB" sz="900" b="0" i="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3955">
                <a:tc>
                  <a:txBody>
                    <a:bodyPr/>
                    <a:lstStyle/>
                    <a:p>
                      <a:pPr algn="l"/>
                      <a:r>
                        <a:rPr lang="en-GB" sz="900" b="1" i="0" spc="0" noProof="0" dirty="0">
                          <a:solidFill>
                            <a:schemeClr val="tx1"/>
                          </a:solidFill>
                          <a:effectLst/>
                          <a:latin typeface="Calibri Light" panose="020F0302020204030204" pitchFamily="34" charset="0"/>
                          <a:cs typeface="Calibri Light" panose="020F0302020204030204" pitchFamily="34" charset="0"/>
                        </a:rPr>
                        <a:t>Problem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Investigating problems and designing error controls H that span multiple loosely coupled systems. </a:t>
                      </a:r>
                      <a:endParaRPr lang="en-GB" sz="900" b="0" i="0" noProof="0" dirty="0">
                        <a:latin typeface="Calibri Light" panose="020F0302020204030204" pitchFamily="34" charset="0"/>
                        <a:cs typeface="Calibri Light" panose="020F0302020204030204" pitchFamily="34" charset="0"/>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1" i="0" spc="0" noProof="0" dirty="0">
                          <a:solidFill>
                            <a:schemeClr val="tx1"/>
                          </a:solidFill>
                          <a:effectLst/>
                          <a:latin typeface="Calibri Light" panose="020F0302020204030204" pitchFamily="34" charset="0"/>
                          <a:cs typeface="Calibri Light" panose="020F0302020204030204" pitchFamily="34" charset="0"/>
                        </a:rPr>
                        <a:t>Service config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Designing and maintaining information on various services and service components and their interrelationships.</a:t>
                      </a:r>
                      <a:endParaRPr lang="en-GB" sz="900" b="0" i="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41372871"/>
                  </a:ext>
                </a:extLst>
              </a:tr>
              <a:tr h="1797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1" i="0" spc="0" noProof="0" dirty="0">
                          <a:solidFill>
                            <a:schemeClr val="tx1"/>
                          </a:solidFill>
                          <a:effectLst/>
                          <a:latin typeface="Calibri Light" panose="020F0302020204030204" pitchFamily="34" charset="0"/>
                          <a:cs typeface="Calibri Light" panose="020F0302020204030204" pitchFamily="34" charset="0"/>
                        </a:rPr>
                        <a:t>Service level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Designing and aligning service levels from a loosely coupled architecture with consumer expectations at the point of service consumption. </a:t>
                      </a:r>
                      <a:endParaRPr lang="en-GB" sz="900" b="0" i="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362736"/>
                  </a:ext>
                </a:extLst>
              </a:tr>
              <a:tr h="1797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900" b="0" i="0" spc="0" noProof="0" dirty="0">
                          <a:latin typeface="Calibri Light" panose="020F0302020204030204" pitchFamily="34" charset="0"/>
                          <a:cs typeface="Calibri Light" panose="020F0302020204030204" pitchFamily="34" charset="0"/>
                        </a:rPr>
                        <a:t>The detailed design, building running and management of loosely coupled software components.</a:t>
                      </a: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0639369"/>
                  </a:ext>
                </a:extLst>
              </a:tr>
            </a:tbl>
          </a:graphicData>
        </a:graphic>
      </p:graphicFrame>
      <p:sp>
        <p:nvSpPr>
          <p:cNvPr id="6" name="textruta 5">
            <a:extLst>
              <a:ext uri="{FF2B5EF4-FFF2-40B4-BE49-F238E27FC236}">
                <a16:creationId xmlns:a16="http://schemas.microsoft.com/office/drawing/2014/main" id="{70533B3B-E011-C041-804B-DE14F374587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CBD767E2-5312-1E4F-ADE4-163D6B350278}"/>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32580521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F7EB87-F5F8-CC48-A68E-F8105ECCFE0F}"/>
              </a:ext>
            </a:extLst>
          </p:cNvPr>
          <p:cNvSpPr>
            <a:spLocks noGrp="1"/>
          </p:cNvSpPr>
          <p:nvPr>
            <p:ph type="title"/>
          </p:nvPr>
        </p:nvSpPr>
        <p:spPr/>
        <p:txBody>
          <a:bodyPr/>
          <a:lstStyle/>
          <a:p>
            <a:pPr marL="514350" indent="-514350">
              <a:buFont typeface="+mj-lt"/>
              <a:buAutoNum type="alphaLcParenR" startAt="3"/>
            </a:pPr>
            <a:r>
              <a:rPr lang="en-GB" sz="3200" dirty="0"/>
              <a:t>Reviews - Retrospective</a:t>
            </a:r>
          </a:p>
        </p:txBody>
      </p:sp>
      <p:sp>
        <p:nvSpPr>
          <p:cNvPr id="3" name="Platshållare för innehåll 2">
            <a:extLst>
              <a:ext uri="{FF2B5EF4-FFF2-40B4-BE49-F238E27FC236}">
                <a16:creationId xmlns:a16="http://schemas.microsoft.com/office/drawing/2014/main" id="{F8FECDAC-BEAE-604E-919B-4A244278A6A7}"/>
              </a:ext>
            </a:extLst>
          </p:cNvPr>
          <p:cNvSpPr>
            <a:spLocks noGrp="1"/>
          </p:cNvSpPr>
          <p:nvPr>
            <p:ph idx="1"/>
          </p:nvPr>
        </p:nvSpPr>
        <p:spPr>
          <a:xfrm>
            <a:off x="457200" y="1208463"/>
            <a:ext cx="5645888" cy="3394075"/>
          </a:xfrm>
        </p:spPr>
        <p:txBody>
          <a:bodyPr/>
          <a:lstStyle/>
          <a:p>
            <a:pPr marL="0" indent="0">
              <a:buNone/>
            </a:pPr>
            <a:r>
              <a:rPr lang="en-GB" sz="1400" b="1" i="1" dirty="0"/>
              <a:t>Progressing iteratively with feedback </a:t>
            </a:r>
            <a:r>
              <a:rPr lang="en-GB" sz="1400" dirty="0"/>
              <a:t>implies having regular </a:t>
            </a:r>
            <a:r>
              <a:rPr lang="en-GB" sz="1400" b="1" dirty="0"/>
              <a:t>reviews</a:t>
            </a:r>
            <a:r>
              <a:rPr lang="en-GB" sz="1400" dirty="0"/>
              <a:t> of the achievements, to identify lessons to be learned and correct the course of actions if necessary. However, these reviews should not slow down progress or introduce excessive controls.</a:t>
            </a:r>
          </a:p>
          <a:p>
            <a:pPr marL="0" indent="0">
              <a:buNone/>
            </a:pPr>
            <a:endParaRPr lang="en-GB" sz="1000" dirty="0"/>
          </a:p>
          <a:p>
            <a:pPr marL="0" indent="0">
              <a:buNone/>
            </a:pPr>
            <a:r>
              <a:rPr lang="en-GB" sz="1400" dirty="0"/>
              <a:t>In Agile software development, a </a:t>
            </a:r>
            <a:r>
              <a:rPr lang="en-GB" sz="1400" b="1" dirty="0"/>
              <a:t>retrospective</a:t>
            </a:r>
            <a:r>
              <a:rPr lang="en-GB" sz="1400" dirty="0"/>
              <a:t> is a meeting held by a team at the end of an iteration (or ‘sprint’) or project to discuss what went well, what could be improved, and how to benefit from the findings in the future. </a:t>
            </a:r>
          </a:p>
          <a:p>
            <a:pPr marL="0" indent="0">
              <a:buNone/>
            </a:pPr>
            <a:endParaRPr lang="en-GB" sz="1000" dirty="0"/>
          </a:p>
          <a:p>
            <a:pPr marL="0" indent="0">
              <a:buNone/>
            </a:pPr>
            <a:r>
              <a:rPr lang="en-GB" sz="1400" dirty="0"/>
              <a:t>Retrospectives can be applied to a broad range of scenarios, and are useful in any area that needs continual improvement. To be effective, they should be scheduled regularly and a facilitator should be assigned to smooth the contributions of participants.</a:t>
            </a:r>
          </a:p>
        </p:txBody>
      </p:sp>
      <p:sp>
        <p:nvSpPr>
          <p:cNvPr id="5" name="textruta 4">
            <a:extLst>
              <a:ext uri="{FF2B5EF4-FFF2-40B4-BE49-F238E27FC236}">
                <a16:creationId xmlns:a16="http://schemas.microsoft.com/office/drawing/2014/main" id="{0E979D5E-209C-2344-A8E2-B6C503F3045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362494E-4167-4B4D-B325-30321711DD58}"/>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pic>
        <p:nvPicPr>
          <p:cNvPr id="7" name="Bildobjekt 6" descr="En bild som visar rum&#10;&#10;Automatiskt genererad beskrivning">
            <a:extLst>
              <a:ext uri="{FF2B5EF4-FFF2-40B4-BE49-F238E27FC236}">
                <a16:creationId xmlns:a16="http://schemas.microsoft.com/office/drawing/2014/main" id="{D7C0A28D-E6C9-104D-A345-28F380B99576}"/>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683828" y="2166257"/>
            <a:ext cx="2263243" cy="2263243"/>
          </a:xfrm>
          <a:prstGeom prst="rect">
            <a:avLst/>
          </a:prstGeom>
        </p:spPr>
      </p:pic>
    </p:spTree>
    <p:extLst>
      <p:ext uri="{BB962C8B-B14F-4D97-AF65-F5344CB8AC3E}">
        <p14:creationId xmlns:p14="http://schemas.microsoft.com/office/powerpoint/2010/main" val="3706378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D.	</a:t>
            </a:r>
            <a:r>
              <a:rPr lang="en" sz="1600" dirty="0">
                <a:latin typeface="Calibri Light" panose="020F0302020204030204" pitchFamily="34" charset="0"/>
                <a:cs typeface="Calibri Light" panose="020F0302020204030204" pitchFamily="34" charset="0"/>
              </a:rPr>
              <a:t>The cost of purchasing software, and the cost of purchasing hardware</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C.	</a:t>
            </a:r>
            <a:r>
              <a:rPr lang="en" sz="1600" dirty="0">
                <a:latin typeface="Calibri Light" panose="020F0302020204030204" pitchFamily="34" charset="0"/>
                <a:cs typeface="Calibri Light" panose="020F0302020204030204" pitchFamily="34" charset="0"/>
              </a:rPr>
              <a:t>The cost of provisioning the service, and the cost of improving the service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Tx/>
              <a:buAutoNum type="alphaUcPeriod" startAt="2"/>
            </a:pPr>
            <a:r>
              <a:rPr lang="en" sz="1600" dirty="0">
                <a:latin typeface="Calibri Light" panose="020F0302020204030204" pitchFamily="34" charset="0"/>
                <a:cs typeface="Calibri Light" panose="020F0302020204030204" pitchFamily="34" charset="0"/>
              </a:rPr>
              <a:t>  The costs removed by the service, and the costs imposed by the service</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US" sz="1600" dirty="0">
                <a:latin typeface="Calibri Light" panose="020F0302020204030204" pitchFamily="34" charset="0"/>
                <a:cs typeface="Calibri Light" panose="020F0302020204030204" pitchFamily="34" charset="0"/>
              </a:rPr>
              <a:t>A.	</a:t>
            </a:r>
            <a:r>
              <a:rPr lang="en" sz="1600" dirty="0">
                <a:latin typeface="Calibri Light" panose="020F0302020204030204" pitchFamily="34" charset="0"/>
                <a:cs typeface="Calibri Light" panose="020F0302020204030204" pitchFamily="34" charset="0"/>
              </a:rPr>
              <a:t>The cost of creating the service, and the cost charged for the service</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 sz="1800" dirty="0">
                <a:latin typeface="Calibri Light" panose="020F0302020204030204" pitchFamily="34" charset="0"/>
                <a:cs typeface="Calibri Light" panose="020F0302020204030204" pitchFamily="34" charset="0"/>
              </a:rPr>
              <a:t>What are the two types of cost that a service </a:t>
            </a:r>
            <a:r>
              <a:rPr lang="en" sz="2400" dirty="0">
                <a:latin typeface="Calibri Light" panose="020F0302020204030204" pitchFamily="34" charset="0"/>
                <a:cs typeface="Calibri Light" panose="020F0302020204030204" pitchFamily="34" charset="0"/>
              </a:rPr>
              <a:t>consumer</a:t>
            </a:r>
            <a:r>
              <a:rPr lang="en" sz="1800" dirty="0">
                <a:latin typeface="Calibri Light" panose="020F0302020204030204" pitchFamily="34" charset="0"/>
                <a:cs typeface="Calibri Light" panose="020F0302020204030204" pitchFamily="34" charset="0"/>
              </a:rPr>
              <a:t> should evaluate?</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9035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FD5713-AF9C-614C-AFB3-EF6FE9C32198}"/>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A508C769-6F21-8E44-878C-4FE81DCF1852}"/>
              </a:ext>
            </a:extLst>
          </p:cNvPr>
          <p:cNvSpPr>
            <a:spLocks noGrp="1"/>
          </p:cNvSpPr>
          <p:nvPr>
            <p:ph idx="1"/>
          </p:nvPr>
        </p:nvSpPr>
        <p:spPr>
          <a:xfrm>
            <a:off x="457199" y="1190082"/>
            <a:ext cx="8229600" cy="3394075"/>
          </a:xfrm>
        </p:spPr>
        <p:txBody>
          <a:bodyPr/>
          <a:lstStyle/>
          <a:p>
            <a:pPr marL="0" indent="0">
              <a:buNone/>
            </a:pPr>
            <a:r>
              <a:rPr lang="en-GB" dirty="0"/>
              <a:t>Table 4.7 Practices for which </a:t>
            </a:r>
            <a:r>
              <a:rPr lang="en-GB" b="1" dirty="0"/>
              <a:t>retrospectives</a:t>
            </a:r>
            <a:r>
              <a:rPr lang="en-GB" dirty="0"/>
              <a:t> are relevant: </a:t>
            </a:r>
          </a:p>
          <a:p>
            <a:endParaRPr lang="en-GB" dirty="0"/>
          </a:p>
        </p:txBody>
      </p:sp>
      <p:graphicFrame>
        <p:nvGraphicFramePr>
          <p:cNvPr id="5" name="Platshållare för innehåll 7">
            <a:extLst>
              <a:ext uri="{FF2B5EF4-FFF2-40B4-BE49-F238E27FC236}">
                <a16:creationId xmlns:a16="http://schemas.microsoft.com/office/drawing/2014/main" id="{3C9347E4-4C6E-014E-B642-FD5B4AA474A6}"/>
              </a:ext>
            </a:extLst>
          </p:cNvPr>
          <p:cNvGraphicFramePr>
            <a:graphicFrameLocks/>
          </p:cNvGraphicFramePr>
          <p:nvPr>
            <p:extLst>
              <p:ext uri="{D42A27DB-BD31-4B8C-83A1-F6EECF244321}">
                <p14:modId xmlns:p14="http://schemas.microsoft.com/office/powerpoint/2010/main" val="991546684"/>
              </p:ext>
            </p:extLst>
          </p:nvPr>
        </p:nvGraphicFramePr>
        <p:xfrm>
          <a:off x="531341" y="1472668"/>
          <a:ext cx="8155456" cy="2118970"/>
        </p:xfrm>
        <a:graphic>
          <a:graphicData uri="http://schemas.openxmlformats.org/drawingml/2006/table">
            <a:tbl>
              <a:tblPr/>
              <a:tblGrid>
                <a:gridCol w="2126799">
                  <a:extLst>
                    <a:ext uri="{9D8B030D-6E8A-4147-A177-3AD203B41FA5}">
                      <a16:colId xmlns:a16="http://schemas.microsoft.com/office/drawing/2014/main" val="698271865"/>
                    </a:ext>
                  </a:extLst>
                </a:gridCol>
                <a:gridCol w="5061097">
                  <a:extLst>
                    <a:ext uri="{9D8B030D-6E8A-4147-A177-3AD203B41FA5}">
                      <a16:colId xmlns:a16="http://schemas.microsoft.com/office/drawing/2014/main" val="533464297"/>
                    </a:ext>
                  </a:extLst>
                </a:gridCol>
                <a:gridCol w="967560">
                  <a:extLst>
                    <a:ext uri="{9D8B030D-6E8A-4147-A177-3AD203B41FA5}">
                      <a16:colId xmlns:a16="http://schemas.microsoft.com/office/drawing/2014/main" val="420107269"/>
                    </a:ext>
                  </a:extLst>
                </a:gridCol>
              </a:tblGrid>
              <a:tr h="204476">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retrospectives</a:t>
                      </a:r>
                      <a:endParaRPr lang="en-GB" sz="12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2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Continual improvement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Activities and techniques to review continual improvement initiatives periodically or upon completion, to understand whether intended outcomes are being achieved. </a:t>
                      </a:r>
                      <a:endParaRPr lang="en-GB" sz="12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2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Project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Activities and techniques to review project work and learn lessons that can benefit future similar projects.</a:t>
                      </a:r>
                      <a:endParaRPr lang="en-GB" sz="12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2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0" spc="0" noProof="0" dirty="0">
                          <a:solidFill>
                            <a:schemeClr val="tx1"/>
                          </a:solidFill>
                          <a:effectLst/>
                          <a:latin typeface="Calibri Light" panose="020F0302020204030204" pitchFamily="34" charset="0"/>
                          <a:cs typeface="Calibri Light" panose="020F0302020204030204" pitchFamily="34" charset="0"/>
                        </a:rPr>
                        <a:t>Service level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Activities and techniques to review and, if needed, modify service levels periodically to understand how to improve. </a:t>
                      </a:r>
                      <a:endParaRPr lang="en-GB" sz="12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2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Activities and techniques to review work periodically to understand how to improve. </a:t>
                      </a:r>
                      <a:endParaRPr lang="en-GB" sz="12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2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bl>
          </a:graphicData>
        </a:graphic>
      </p:graphicFrame>
      <p:sp>
        <p:nvSpPr>
          <p:cNvPr id="6" name="textruta 5">
            <a:extLst>
              <a:ext uri="{FF2B5EF4-FFF2-40B4-BE49-F238E27FC236}">
                <a16:creationId xmlns:a16="http://schemas.microsoft.com/office/drawing/2014/main" id="{6E3E81AF-E2C4-F24A-8499-383B1CC7581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C72EF5CF-1619-C84C-A73F-AD2FA65870FD}"/>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24614520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9AFFFE-23FF-7E4E-8654-0A1E8DE7CABB}"/>
              </a:ext>
            </a:extLst>
          </p:cNvPr>
          <p:cNvSpPr>
            <a:spLocks noGrp="1"/>
          </p:cNvSpPr>
          <p:nvPr>
            <p:ph type="title"/>
          </p:nvPr>
        </p:nvSpPr>
        <p:spPr/>
        <p:txBody>
          <a:bodyPr/>
          <a:lstStyle/>
          <a:p>
            <a:r>
              <a:rPr lang="en-GB" sz="3200" dirty="0"/>
              <a:t>Reviews - Blameless post-mortems</a:t>
            </a:r>
          </a:p>
        </p:txBody>
      </p:sp>
      <p:sp>
        <p:nvSpPr>
          <p:cNvPr id="5" name="Platshållare för innehåll 4">
            <a:extLst>
              <a:ext uri="{FF2B5EF4-FFF2-40B4-BE49-F238E27FC236}">
                <a16:creationId xmlns:a16="http://schemas.microsoft.com/office/drawing/2014/main" id="{6BF4AFCD-3DFB-3646-81E3-45A0B951408D}"/>
              </a:ext>
            </a:extLst>
          </p:cNvPr>
          <p:cNvSpPr>
            <a:spLocks noGrp="1"/>
          </p:cNvSpPr>
          <p:nvPr>
            <p:ph idx="1"/>
          </p:nvPr>
        </p:nvSpPr>
        <p:spPr>
          <a:xfrm>
            <a:off x="457200" y="3838412"/>
            <a:ext cx="8229600" cy="662259"/>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200" dirty="0">
              <a:solidFill>
                <a:schemeClr val="tx1"/>
              </a:solidFill>
            </a:endParaRPr>
          </a:p>
          <a:p>
            <a:pPr marL="0" indent="0">
              <a:buNone/>
            </a:pPr>
            <a:r>
              <a:rPr lang="en-GB" sz="1400" dirty="0">
                <a:solidFill>
                  <a:schemeClr val="tx1"/>
                </a:solidFill>
              </a:rPr>
              <a:t>Definition: </a:t>
            </a:r>
            <a:r>
              <a:rPr lang="en-GB" sz="1400" b="1" dirty="0">
                <a:solidFill>
                  <a:schemeClr val="tx1"/>
                </a:solidFill>
              </a:rPr>
              <a:t>Blameless post-mortems</a:t>
            </a:r>
            <a:r>
              <a:rPr lang="en-GB" sz="1400" dirty="0">
                <a:solidFill>
                  <a:schemeClr val="tx1"/>
                </a:solidFill>
              </a:rPr>
              <a:t>		A non-judgemental description and analysis of the circumstances 							and events that preceded an incident.</a:t>
            </a:r>
          </a:p>
          <a:p>
            <a:pPr marL="0" indent="0">
              <a:buNone/>
            </a:pPr>
            <a:endParaRPr lang="en-GB" sz="1200" dirty="0">
              <a:solidFill>
                <a:schemeClr val="tx1"/>
              </a:solidFill>
            </a:endParaRPr>
          </a:p>
        </p:txBody>
      </p:sp>
      <p:sp>
        <p:nvSpPr>
          <p:cNvPr id="7" name="textruta 6">
            <a:extLst>
              <a:ext uri="{FF2B5EF4-FFF2-40B4-BE49-F238E27FC236}">
                <a16:creationId xmlns:a16="http://schemas.microsoft.com/office/drawing/2014/main" id="{06FE7826-E902-0147-8705-0089354EFC4D}"/>
              </a:ext>
            </a:extLst>
          </p:cNvPr>
          <p:cNvSpPr txBox="1"/>
          <p:nvPr/>
        </p:nvSpPr>
        <p:spPr>
          <a:xfrm>
            <a:off x="457199" y="1216536"/>
            <a:ext cx="8229600" cy="2462213"/>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A </a:t>
            </a:r>
            <a:r>
              <a:rPr lang="en-GB" sz="1400" b="1" dirty="0">
                <a:latin typeface="Calibri Light" panose="020F0302020204030204" pitchFamily="34" charset="0"/>
                <a:cs typeface="Calibri Light" panose="020F0302020204030204" pitchFamily="34" charset="0"/>
              </a:rPr>
              <a:t>post-mortem</a:t>
            </a:r>
            <a:r>
              <a:rPr lang="en-GB" sz="1400" dirty="0">
                <a:latin typeface="Calibri Light" panose="020F0302020204030204" pitchFamily="34" charset="0"/>
                <a:cs typeface="Calibri Light" panose="020F0302020204030204" pitchFamily="34" charset="0"/>
              </a:rPr>
              <a:t> is a formal record of an incident in terms of its impact, resolution/mitigation efforts, causes, and measures to prevent recurrence.</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The quality of a post-mortem is better when the participants feel able to share their knowledge and options without fear for their reputation and position. This is why it is crucial to </a:t>
            </a:r>
            <a:r>
              <a:rPr lang="en-GB" sz="1400" b="1" i="1" dirty="0">
                <a:latin typeface="Calibri Light" panose="020F0302020204030204" pitchFamily="34" charset="0"/>
                <a:cs typeface="Calibri Light" panose="020F0302020204030204" pitchFamily="34" charset="0"/>
              </a:rPr>
              <a:t>focus on what, rather than who</a:t>
            </a:r>
            <a:r>
              <a:rPr lang="en-GB" sz="1400" dirty="0">
                <a:latin typeface="Calibri Light" panose="020F0302020204030204" pitchFamily="34" charset="0"/>
                <a:cs typeface="Calibri Light" panose="020F0302020204030204" pitchFamily="34" charset="0"/>
              </a:rPr>
              <a:t>, caused an incident. </a:t>
            </a:r>
            <a:r>
              <a:rPr lang="en-GB" sz="1400" b="1" dirty="0">
                <a:latin typeface="Calibri Light" panose="020F0302020204030204" pitchFamily="34" charset="0"/>
                <a:cs typeface="Calibri Light" panose="020F0302020204030204" pitchFamily="34" charset="0"/>
              </a:rPr>
              <a:t>Blameless post-mortems </a:t>
            </a:r>
            <a:r>
              <a:rPr lang="en-GB" sz="1400" dirty="0">
                <a:latin typeface="Calibri Light" panose="020F0302020204030204" pitchFamily="34" charset="0"/>
                <a:cs typeface="Calibri Light" panose="020F0302020204030204" pitchFamily="34" charset="0"/>
              </a:rPr>
              <a:t>are strongly related </a:t>
            </a:r>
            <a:r>
              <a:rPr lang="en-GB" sz="1400" b="1" i="1" dirty="0">
                <a:latin typeface="Calibri Light" panose="020F0302020204030204" pitchFamily="34" charset="0"/>
                <a:cs typeface="Calibri Light" panose="020F0302020204030204" pitchFamily="34" charset="0"/>
              </a:rPr>
              <a:t>to safety culture and psychological safety.</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Good behaviours relevant to post-mortems include: </a:t>
            </a: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conducting post-mortems as part of ‘business as usual’, not as exceptions </a:t>
            </a: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focusing on what caused an incident, not who </a:t>
            </a:r>
          </a:p>
          <a:p>
            <a:pPr marL="171450" indent="-171450">
              <a:buFont typeface="Arial" panose="020B0604020202020204" pitchFamily="34" charset="0"/>
              <a:buChar char="•"/>
            </a:pPr>
            <a:r>
              <a:rPr lang="en-GB" sz="1400" b="1" dirty="0">
                <a:latin typeface="Calibri Light" panose="020F0302020204030204" pitchFamily="34" charset="0"/>
                <a:cs typeface="Calibri Light" panose="020F0302020204030204" pitchFamily="34" charset="0"/>
              </a:rPr>
              <a:t>sharing results broadly and transparently in order to learn and foster trust and help to co-create value.. </a:t>
            </a:r>
          </a:p>
        </p:txBody>
      </p:sp>
      <p:sp>
        <p:nvSpPr>
          <p:cNvPr id="8" name="textruta 7">
            <a:extLst>
              <a:ext uri="{FF2B5EF4-FFF2-40B4-BE49-F238E27FC236}">
                <a16:creationId xmlns:a16="http://schemas.microsoft.com/office/drawing/2014/main" id="{D40689BE-D079-E646-91FD-763E5DE998C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F7648E5F-2A69-1848-9986-BFAFC160E7EF}"/>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27607476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D24CC9-CBED-9740-AD12-8FF265E3715B}"/>
              </a:ext>
            </a:extLst>
          </p:cNvPr>
          <p:cNvSpPr>
            <a:spLocks noGrp="1"/>
          </p:cNvSpPr>
          <p:nvPr>
            <p:ph type="title"/>
          </p:nvPr>
        </p:nvSpPr>
        <p:spPr>
          <a:xfrm>
            <a:off x="457200" y="206375"/>
            <a:ext cx="6974378" cy="857250"/>
          </a:xfrm>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C5EE02E8-040D-F944-BEC4-57F0793B14E7}"/>
              </a:ext>
            </a:extLst>
          </p:cNvPr>
          <p:cNvSpPr>
            <a:spLocks noGrp="1"/>
          </p:cNvSpPr>
          <p:nvPr>
            <p:ph idx="1"/>
          </p:nvPr>
        </p:nvSpPr>
        <p:spPr>
          <a:xfrm>
            <a:off x="457199" y="1143153"/>
            <a:ext cx="8229600" cy="3394075"/>
          </a:xfrm>
        </p:spPr>
        <p:txBody>
          <a:bodyPr/>
          <a:lstStyle/>
          <a:p>
            <a:pPr marL="0" indent="0">
              <a:buNone/>
            </a:pPr>
            <a:r>
              <a:rPr lang="en-GB" dirty="0"/>
              <a:t>Table 4.8 Practices for which </a:t>
            </a:r>
            <a:r>
              <a:rPr lang="en-GB" b="1" dirty="0"/>
              <a:t>blameless post-mortems </a:t>
            </a:r>
            <a:r>
              <a:rPr lang="en-GB" dirty="0"/>
              <a:t>are relevant: </a:t>
            </a:r>
          </a:p>
          <a:p>
            <a:endParaRPr lang="en-GB" dirty="0"/>
          </a:p>
        </p:txBody>
      </p:sp>
      <p:graphicFrame>
        <p:nvGraphicFramePr>
          <p:cNvPr id="6" name="Platshållare för innehåll 7">
            <a:extLst>
              <a:ext uri="{FF2B5EF4-FFF2-40B4-BE49-F238E27FC236}">
                <a16:creationId xmlns:a16="http://schemas.microsoft.com/office/drawing/2014/main" id="{F3D5F976-C840-1B47-96FC-3D8AAF6069D2}"/>
              </a:ext>
            </a:extLst>
          </p:cNvPr>
          <p:cNvGraphicFramePr>
            <a:graphicFrameLocks/>
          </p:cNvGraphicFramePr>
          <p:nvPr>
            <p:extLst>
              <p:ext uri="{D42A27DB-BD31-4B8C-83A1-F6EECF244321}">
                <p14:modId xmlns:p14="http://schemas.microsoft.com/office/powerpoint/2010/main" val="2009586244"/>
              </p:ext>
            </p:extLst>
          </p:nvPr>
        </p:nvGraphicFramePr>
        <p:xfrm>
          <a:off x="531341" y="1417501"/>
          <a:ext cx="8229600" cy="3127736"/>
        </p:xfrm>
        <a:graphic>
          <a:graphicData uri="http://schemas.openxmlformats.org/drawingml/2006/table">
            <a:tbl>
              <a:tblPr/>
              <a:tblGrid>
                <a:gridCol w="1559926">
                  <a:extLst>
                    <a:ext uri="{9D8B030D-6E8A-4147-A177-3AD203B41FA5}">
                      <a16:colId xmlns:a16="http://schemas.microsoft.com/office/drawing/2014/main" val="698271865"/>
                    </a:ext>
                  </a:extLst>
                </a:gridCol>
                <a:gridCol w="5985933">
                  <a:extLst>
                    <a:ext uri="{9D8B030D-6E8A-4147-A177-3AD203B41FA5}">
                      <a16:colId xmlns:a16="http://schemas.microsoft.com/office/drawing/2014/main" val="533464297"/>
                    </a:ext>
                  </a:extLst>
                </a:gridCol>
                <a:gridCol w="683741">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blameless post-mortems</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007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Change enablement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Investigating successful and failed changes to identify opportunities to improve the success of future changes.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Deployment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Investigating successful and failed deployments of service components to identify opportunities to improve the success of future deployments.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2065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Incident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Investigating incident management (and major incident management) activities to identify opportunities to improve.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237067">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Problem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Blameless post-mortems help organizations to obtain more information about the circumstances related to incidents. This provides better information for problem identification and investigation. </a:t>
                      </a:r>
                      <a:endParaRPr lang="en-GB" sz="1000" b="0" i="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8765">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Project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Investigating project activities to identify lessons learned and opportunities to improve future projects. </a:t>
                      </a:r>
                      <a:endParaRPr lang="en-GB" sz="1000" b="0" i="0" noProof="0" dirty="0">
                        <a:latin typeface="Calibri Light" panose="020F0302020204030204" pitchFamily="34" charset="0"/>
                        <a:cs typeface="Calibri Light" panose="020F0302020204030204" pitchFamily="34" charset="0"/>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000" b="0" i="0" noProof="0" dirty="0">
                          <a:effectLst/>
                          <a:latin typeface="Calibri Light" panose="020F0302020204030204" pitchFamily="34" charset="0"/>
                          <a:cs typeface="Calibri Light" panose="020F0302020204030204" pitchFamily="34" charset="0"/>
                        </a:rPr>
                        <a:t>H</a:t>
                      </a:r>
                    </a:p>
                    <a:p>
                      <a:pPr algn="ctr"/>
                      <a:endParaRPr lang="en-GB" sz="1000" b="0" i="0" noProof="0" dirty="0">
                        <a:effectLst/>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237463">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Continual improvement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noProof="0" dirty="0">
                          <a:effectLst/>
                          <a:latin typeface="Calibri Light" panose="020F0302020204030204" pitchFamily="34" charset="0"/>
                          <a:cs typeface="Calibri Light" panose="020F0302020204030204" pitchFamily="34" charset="0"/>
                        </a:rPr>
                        <a:t>Investigating successful and failed releases of services to identify opportunities to improve the success of future releases. </a:t>
                      </a: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000" b="0" i="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459634"/>
                  </a:ext>
                </a:extLst>
              </a:tr>
              <a:tr h="237463">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Project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Investigating continual improvement activities to identify lessons learned, understand changes in the system, and identify opportunities to increase or maintain the success of future improvements. </a:t>
                      </a: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000" b="0" i="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3080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Release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Investigating successful and failed releases of services to identify opportunities to improve the success of future releases.</a:t>
                      </a: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162806"/>
                  </a:ext>
                </a:extLst>
              </a:tr>
            </a:tbl>
          </a:graphicData>
        </a:graphic>
      </p:graphicFrame>
      <p:sp>
        <p:nvSpPr>
          <p:cNvPr id="7" name="textruta 6">
            <a:extLst>
              <a:ext uri="{FF2B5EF4-FFF2-40B4-BE49-F238E27FC236}">
                <a16:creationId xmlns:a16="http://schemas.microsoft.com/office/drawing/2014/main" id="{6B138D15-B4B5-0C4C-97D9-7CA07C0E4BA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27DAFF57-9ABD-0C42-ACF2-B330FDA42B55}"/>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10971847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D24CC9-CBED-9740-AD12-8FF265E3715B}"/>
              </a:ext>
            </a:extLst>
          </p:cNvPr>
          <p:cNvSpPr>
            <a:spLocks noGrp="1"/>
          </p:cNvSpPr>
          <p:nvPr>
            <p:ph type="title"/>
          </p:nvPr>
        </p:nvSpPr>
        <p:spPr>
          <a:xfrm>
            <a:off x="457200" y="206375"/>
            <a:ext cx="6974378" cy="857250"/>
          </a:xfrm>
        </p:spPr>
        <p:txBody>
          <a:bodyPr>
            <a:normAutofit/>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C5EE02E8-040D-F944-BEC4-57F0793B14E7}"/>
              </a:ext>
            </a:extLst>
          </p:cNvPr>
          <p:cNvSpPr>
            <a:spLocks noGrp="1"/>
          </p:cNvSpPr>
          <p:nvPr>
            <p:ph idx="1"/>
          </p:nvPr>
        </p:nvSpPr>
        <p:spPr>
          <a:xfrm>
            <a:off x="457199" y="1128703"/>
            <a:ext cx="8229600" cy="3394075"/>
          </a:xfrm>
        </p:spPr>
        <p:txBody>
          <a:bodyPr/>
          <a:lstStyle/>
          <a:p>
            <a:pPr marL="0" indent="0">
              <a:buNone/>
            </a:pPr>
            <a:r>
              <a:rPr lang="en-GB" dirty="0"/>
              <a:t>Table 4.8 Practices for which </a:t>
            </a:r>
            <a:r>
              <a:rPr lang="en-GB" b="1" dirty="0"/>
              <a:t>blameless post-mortems </a:t>
            </a:r>
            <a:r>
              <a:rPr lang="en-GB" dirty="0"/>
              <a:t>are relevant: </a:t>
            </a:r>
          </a:p>
          <a:p>
            <a:endParaRPr lang="en-GB" dirty="0"/>
          </a:p>
        </p:txBody>
      </p:sp>
      <p:graphicFrame>
        <p:nvGraphicFramePr>
          <p:cNvPr id="6" name="Platshållare för innehåll 7">
            <a:extLst>
              <a:ext uri="{FF2B5EF4-FFF2-40B4-BE49-F238E27FC236}">
                <a16:creationId xmlns:a16="http://schemas.microsoft.com/office/drawing/2014/main" id="{F3D5F976-C840-1B47-96FC-3D8AAF6069D2}"/>
              </a:ext>
            </a:extLst>
          </p:cNvPr>
          <p:cNvGraphicFramePr>
            <a:graphicFrameLocks/>
          </p:cNvGraphicFramePr>
          <p:nvPr>
            <p:extLst>
              <p:ext uri="{D42A27DB-BD31-4B8C-83A1-F6EECF244321}">
                <p14:modId xmlns:p14="http://schemas.microsoft.com/office/powerpoint/2010/main" val="1969453029"/>
              </p:ext>
            </p:extLst>
          </p:nvPr>
        </p:nvGraphicFramePr>
        <p:xfrm>
          <a:off x="531341" y="1403051"/>
          <a:ext cx="8229600" cy="2883896"/>
        </p:xfrm>
        <a:graphic>
          <a:graphicData uri="http://schemas.openxmlformats.org/drawingml/2006/table">
            <a:tbl>
              <a:tblPr/>
              <a:tblGrid>
                <a:gridCol w="2243390">
                  <a:extLst>
                    <a:ext uri="{9D8B030D-6E8A-4147-A177-3AD203B41FA5}">
                      <a16:colId xmlns:a16="http://schemas.microsoft.com/office/drawing/2014/main" val="698271865"/>
                    </a:ext>
                  </a:extLst>
                </a:gridCol>
                <a:gridCol w="5302469">
                  <a:extLst>
                    <a:ext uri="{9D8B030D-6E8A-4147-A177-3AD203B41FA5}">
                      <a16:colId xmlns:a16="http://schemas.microsoft.com/office/drawing/2014/main" val="533464297"/>
                    </a:ext>
                  </a:extLst>
                </a:gridCol>
                <a:gridCol w="683741">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blameless post-mortems</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007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Continual improvement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Investigating continual improvement activities to identify lessons learned, understand changes in the system, and identify opportunities to increase or maintain the success of future improvements.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Information security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Obtaining more information about the circumstances related to security breaches and security incidents.</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2065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Problem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Adjusting the leadership approach to examine the system rather than the people.</a:t>
                      </a:r>
                      <a:endParaRPr lang="en-GB" sz="1000" b="0" i="0" noProof="0" dirty="0">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237067">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Risk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Assessing risk mitigations after they have been triggered to understand how to improve mitigations and </a:t>
                      </a: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responses to current and future risks.</a:t>
                      </a:r>
                      <a:endParaRPr lang="en-GB" sz="1000" b="0" i="0" noProof="0" dirty="0">
                        <a:effectLst/>
                        <a:latin typeface="Calibri Light" panose="020F0302020204030204" pitchFamily="34" charset="0"/>
                        <a:cs typeface="Calibri Light" panose="020F0302020204030204" pitchFamily="34" charset="0"/>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8765">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desk</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Investigating engagement with external stakeholders to identify opportunities to improve interactions and ongoing communications.</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000" b="0" i="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237463">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validation and testing</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l"/>
                      <a:r>
                        <a:rPr lang="en-GB" sz="1000" b="0" i="0" noProof="0" dirty="0">
                          <a:effectLst/>
                          <a:latin typeface="Calibri Light" panose="020F0302020204030204" pitchFamily="34" charset="0"/>
                          <a:cs typeface="Calibri Light" panose="020F0302020204030204" pitchFamily="34" charset="0"/>
                        </a:rPr>
                        <a:t>Investigating successful and failed validation and testing activities to identify opportunities to improve the success of future efforts.</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000" b="0" i="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459634"/>
                  </a:ext>
                </a:extLst>
              </a:tr>
              <a:tr h="237463">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l"/>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Capturing lessons learned and ideas for improvements from sprints. </a:t>
                      </a:r>
                      <a:endParaRPr lang="en-GB" sz="1000" b="0" i="0" noProof="0" dirty="0">
                        <a:latin typeface="Calibri Light" panose="020F0302020204030204" pitchFamily="34" charset="0"/>
                        <a:cs typeface="Calibri Light" panose="020F0302020204030204" pitchFamily="34" charset="0"/>
                      </a:endParaRPr>
                    </a:p>
                    <a:p>
                      <a:pPr algn="l"/>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Involving partners and suppliers to gather feedback for the learnings register. </a:t>
                      </a:r>
                      <a:endParaRPr lang="en-GB" sz="1000" b="0" i="0" noProof="0" dirty="0">
                        <a:effectLst/>
                        <a:latin typeface="Calibri Light" panose="020F0302020204030204" pitchFamily="34" charset="0"/>
                        <a:cs typeface="Calibri Light" panose="020F0302020204030204" pitchFamily="34" charset="0"/>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000" b="0" i="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bl>
          </a:graphicData>
        </a:graphic>
      </p:graphicFrame>
      <p:sp>
        <p:nvSpPr>
          <p:cNvPr id="7" name="textruta 6">
            <a:extLst>
              <a:ext uri="{FF2B5EF4-FFF2-40B4-BE49-F238E27FC236}">
                <a16:creationId xmlns:a16="http://schemas.microsoft.com/office/drawing/2014/main" id="{6B138D15-B4B5-0C4C-97D9-7CA07C0E4BA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27DAFF57-9ABD-0C42-ACF2-B330FDA42B55}"/>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13202808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F95DDD-1ABB-6241-A787-4C3343E100DD}"/>
              </a:ext>
            </a:extLst>
          </p:cNvPr>
          <p:cNvSpPr>
            <a:spLocks noGrp="1"/>
          </p:cNvSpPr>
          <p:nvPr>
            <p:ph type="title"/>
          </p:nvPr>
        </p:nvSpPr>
        <p:spPr/>
        <p:txBody>
          <a:bodyPr/>
          <a:lstStyle/>
          <a:p>
            <a:pPr marL="514350" indent="-514350">
              <a:buFont typeface="+mj-lt"/>
              <a:buAutoNum type="alphaLcParenR" startAt="4"/>
            </a:pPr>
            <a:r>
              <a:rPr lang="en-GB" sz="3200" dirty="0"/>
              <a:t>Continual business analysis</a:t>
            </a:r>
          </a:p>
        </p:txBody>
      </p:sp>
      <p:sp>
        <p:nvSpPr>
          <p:cNvPr id="3" name="Platshållare för innehåll 2">
            <a:extLst>
              <a:ext uri="{FF2B5EF4-FFF2-40B4-BE49-F238E27FC236}">
                <a16:creationId xmlns:a16="http://schemas.microsoft.com/office/drawing/2014/main" id="{198B760A-35AA-FD44-830C-B015311066D0}"/>
              </a:ext>
            </a:extLst>
          </p:cNvPr>
          <p:cNvSpPr>
            <a:spLocks noGrp="1"/>
          </p:cNvSpPr>
          <p:nvPr>
            <p:ph idx="1"/>
          </p:nvPr>
        </p:nvSpPr>
        <p:spPr>
          <a:xfrm>
            <a:off x="457200" y="1313496"/>
            <a:ext cx="3835400" cy="3242738"/>
          </a:xfrm>
        </p:spPr>
        <p:txBody>
          <a:bodyPr>
            <a:noAutofit/>
          </a:bodyPr>
          <a:lstStyle/>
          <a:p>
            <a:pPr marL="0" indent="0">
              <a:buNone/>
            </a:pPr>
            <a:r>
              <a:rPr lang="en-GB" sz="1400" dirty="0"/>
              <a:t>Rapidly changing, unpredictable HVIT environments require continual adjustments in response to fluctuating market demand. This has implications for business analysis. </a:t>
            </a:r>
          </a:p>
          <a:p>
            <a:pPr marL="0" indent="0">
              <a:buNone/>
            </a:pPr>
            <a:endParaRPr lang="en-GB" sz="1400" dirty="0"/>
          </a:p>
          <a:p>
            <a:pPr marL="0" indent="0">
              <a:buNone/>
            </a:pPr>
            <a:r>
              <a:rPr lang="en-GB" sz="1400" dirty="0"/>
              <a:t>A better way to develop is to </a:t>
            </a:r>
            <a:r>
              <a:rPr lang="en-GB" sz="1400" b="1" dirty="0"/>
              <a:t>implement feedback loops as early as possible</a:t>
            </a:r>
            <a:r>
              <a:rPr lang="en-GB" sz="1400" dirty="0"/>
              <a:t>. Proper feedback loops can provide valuable information about the direction in which the product or service should be developed. For a feedback loop to be useful, it is important to develop iteratively. </a:t>
            </a:r>
          </a:p>
          <a:p>
            <a:pPr marL="0" indent="0">
              <a:buNone/>
            </a:pPr>
            <a:endParaRPr lang="en-GB" sz="1400" dirty="0"/>
          </a:p>
          <a:p>
            <a:pPr marL="0" indent="0">
              <a:buNone/>
            </a:pPr>
            <a:r>
              <a:rPr lang="en-GB" sz="1400" dirty="0"/>
              <a:t>A minimum viable approach could be used for this purpose.</a:t>
            </a:r>
          </a:p>
        </p:txBody>
      </p:sp>
      <p:sp>
        <p:nvSpPr>
          <p:cNvPr id="5" name="textruta 4">
            <a:extLst>
              <a:ext uri="{FF2B5EF4-FFF2-40B4-BE49-F238E27FC236}">
                <a16:creationId xmlns:a16="http://schemas.microsoft.com/office/drawing/2014/main" id="{6043514C-BDCD-C244-8C8C-F0AE4CF44CF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pic>
        <p:nvPicPr>
          <p:cNvPr id="6" name="Bildobjekt 5">
            <a:extLst>
              <a:ext uri="{FF2B5EF4-FFF2-40B4-BE49-F238E27FC236}">
                <a16:creationId xmlns:a16="http://schemas.microsoft.com/office/drawing/2014/main" id="{031A19D8-3D07-DC43-9A42-AB822595EEA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39110" y="1545449"/>
            <a:ext cx="4286586" cy="1909728"/>
          </a:xfrm>
          <a:prstGeom prst="rect">
            <a:avLst/>
          </a:prstGeom>
        </p:spPr>
      </p:pic>
      <p:sp>
        <p:nvSpPr>
          <p:cNvPr id="7" name="textruta 6">
            <a:extLst>
              <a:ext uri="{FF2B5EF4-FFF2-40B4-BE49-F238E27FC236}">
                <a16:creationId xmlns:a16="http://schemas.microsoft.com/office/drawing/2014/main" id="{35E83216-099E-CA4D-A341-F709F800EB23}"/>
              </a:ext>
            </a:extLst>
          </p:cNvPr>
          <p:cNvSpPr txBox="1"/>
          <p:nvPr/>
        </p:nvSpPr>
        <p:spPr>
          <a:xfrm>
            <a:off x="4536202" y="3455177"/>
            <a:ext cx="2738250" cy="215444"/>
          </a:xfrm>
          <a:prstGeom prst="rect">
            <a:avLst/>
          </a:prstGeom>
          <a:noFill/>
        </p:spPr>
        <p:txBody>
          <a:bodyPr wrap="none" rtlCol="0">
            <a:spAutoFit/>
          </a:bodyPr>
          <a:lstStyle/>
          <a:p>
            <a:pPr marL="0" indent="0">
              <a:buNone/>
            </a:pPr>
            <a:r>
              <a:rPr lang="en-GB" sz="800" dirty="0">
                <a:latin typeface="Calibri Light" panose="020F0302020204030204" pitchFamily="34" charset="0"/>
                <a:cs typeface="Calibri Light" panose="020F0302020204030204" pitchFamily="34" charset="0"/>
              </a:rPr>
              <a:t>Figure 4.11 Faster value realization with an iterative approach </a:t>
            </a:r>
          </a:p>
        </p:txBody>
      </p:sp>
      <p:sp>
        <p:nvSpPr>
          <p:cNvPr id="8" name="textruta 7">
            <a:extLst>
              <a:ext uri="{FF2B5EF4-FFF2-40B4-BE49-F238E27FC236}">
                <a16:creationId xmlns:a16="http://schemas.microsoft.com/office/drawing/2014/main" id="{ACEB5066-2198-F747-A99E-5E5152F236C6}"/>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264809499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F95DDD-1ABB-6241-A787-4C3343E100DD}"/>
              </a:ext>
            </a:extLst>
          </p:cNvPr>
          <p:cNvSpPr>
            <a:spLocks noGrp="1"/>
          </p:cNvSpPr>
          <p:nvPr>
            <p:ph type="title"/>
          </p:nvPr>
        </p:nvSpPr>
        <p:spPr/>
        <p:txBody>
          <a:bodyPr/>
          <a:lstStyle/>
          <a:p>
            <a:r>
              <a:rPr lang="en-GB" sz="3200" dirty="0"/>
              <a:t>Continual business analysis</a:t>
            </a:r>
          </a:p>
        </p:txBody>
      </p:sp>
      <p:sp>
        <p:nvSpPr>
          <p:cNvPr id="3" name="Platshållare för innehåll 2">
            <a:extLst>
              <a:ext uri="{FF2B5EF4-FFF2-40B4-BE49-F238E27FC236}">
                <a16:creationId xmlns:a16="http://schemas.microsoft.com/office/drawing/2014/main" id="{198B760A-35AA-FD44-830C-B015311066D0}"/>
              </a:ext>
            </a:extLst>
          </p:cNvPr>
          <p:cNvSpPr>
            <a:spLocks noGrp="1"/>
          </p:cNvSpPr>
          <p:nvPr>
            <p:ph idx="1"/>
          </p:nvPr>
        </p:nvSpPr>
        <p:spPr>
          <a:xfrm>
            <a:off x="457199" y="1389696"/>
            <a:ext cx="8179981" cy="3252870"/>
          </a:xfrm>
        </p:spPr>
        <p:txBody>
          <a:bodyPr>
            <a:noAutofit/>
          </a:bodyPr>
          <a:lstStyle/>
          <a:p>
            <a:pPr marL="0" indent="0">
              <a:buNone/>
            </a:pPr>
            <a:r>
              <a:rPr lang="en-GB" sz="1400" dirty="0"/>
              <a:t>In the past, requirements were always defined at the start of a project in formal discussions between the stakeholders and a business analyst who had been assigned a temporary, project-based task. These requirements would then become the basis for development activities. </a:t>
            </a:r>
          </a:p>
          <a:p>
            <a:pPr marL="0" indent="0">
              <a:buNone/>
            </a:pPr>
            <a:endParaRPr lang="en-GB" sz="1100" dirty="0"/>
          </a:p>
          <a:p>
            <a:pPr marL="0" indent="0">
              <a:buNone/>
            </a:pPr>
            <a:r>
              <a:rPr lang="en-GB" sz="1400" dirty="0"/>
              <a:t>Increasingly, however, products are developed and improved based on feedback. The feedback can be reported by users or observed indirectly. </a:t>
            </a:r>
            <a:r>
              <a:rPr lang="en-GB" sz="1400" b="1" dirty="0"/>
              <a:t>Analysis and the specification of requirements happens on an ongoing basis</a:t>
            </a:r>
            <a:r>
              <a:rPr lang="en-GB" sz="1400" dirty="0"/>
              <a:t>. </a:t>
            </a:r>
          </a:p>
          <a:p>
            <a:pPr marL="0" indent="0">
              <a:buNone/>
            </a:pPr>
            <a:endParaRPr lang="en-GB" sz="1100" dirty="0"/>
          </a:p>
          <a:p>
            <a:pPr marL="0" indent="0">
              <a:buNone/>
            </a:pPr>
            <a:r>
              <a:rPr lang="en-GB" sz="1400" dirty="0"/>
              <a:t>Business analysis is often no longer performed by a dedicated business analyst; it is a role that can be fulfilled in combination with other roles. When this approach is used, further development can be challenging because the product’s architecture has already been established. </a:t>
            </a:r>
          </a:p>
          <a:p>
            <a:pPr marL="0" indent="0">
              <a:buNone/>
            </a:pPr>
            <a:endParaRPr lang="en-GB" sz="1100" dirty="0"/>
          </a:p>
          <a:p>
            <a:pPr marL="0" indent="0">
              <a:buNone/>
            </a:pPr>
            <a:r>
              <a:rPr lang="en-GB" sz="1400" dirty="0"/>
              <a:t>Therefore, pre-development analysis should consider these future concerns and create a flexible architecture. Post-development analysis differs from pre-development in the sense that it is </a:t>
            </a:r>
            <a:r>
              <a:rPr lang="en-GB" sz="1400" b="1" i="1" dirty="0"/>
              <a:t>less focused on creating an architecture and more focused on working effectively within the system’s architectural constraints</a:t>
            </a:r>
            <a:r>
              <a:rPr lang="en-GB" sz="1400" dirty="0"/>
              <a:t>. </a:t>
            </a:r>
          </a:p>
        </p:txBody>
      </p:sp>
      <p:sp>
        <p:nvSpPr>
          <p:cNvPr id="5" name="textruta 4">
            <a:extLst>
              <a:ext uri="{FF2B5EF4-FFF2-40B4-BE49-F238E27FC236}">
                <a16:creationId xmlns:a16="http://schemas.microsoft.com/office/drawing/2014/main" id="{6043514C-BDCD-C244-8C8C-F0AE4CF44CF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ACEB5066-2198-F747-A99E-5E5152F236C6}"/>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51913269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DAE124-0ED1-F445-95F6-B9E951C6693D}"/>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E806CF9B-D57F-2E49-9B45-1A71B0398EC3}"/>
              </a:ext>
            </a:extLst>
          </p:cNvPr>
          <p:cNvSpPr>
            <a:spLocks noGrp="1"/>
          </p:cNvSpPr>
          <p:nvPr>
            <p:ph idx="1"/>
          </p:nvPr>
        </p:nvSpPr>
        <p:spPr>
          <a:xfrm>
            <a:off x="306124" y="1175808"/>
            <a:ext cx="8229600" cy="3394075"/>
          </a:xfrm>
        </p:spPr>
        <p:txBody>
          <a:bodyPr/>
          <a:lstStyle/>
          <a:p>
            <a:pPr marL="0" indent="0">
              <a:buNone/>
            </a:pPr>
            <a:r>
              <a:rPr lang="en-GB" dirty="0"/>
              <a:t>Table 4.9 Practices for which </a:t>
            </a:r>
            <a:r>
              <a:rPr lang="en-GB" b="1" dirty="0"/>
              <a:t>continual business analysis </a:t>
            </a:r>
            <a:r>
              <a:rPr lang="en-GB" dirty="0"/>
              <a:t>is relevant: </a:t>
            </a:r>
          </a:p>
          <a:p>
            <a:endParaRPr lang="en-GB" dirty="0"/>
          </a:p>
        </p:txBody>
      </p:sp>
      <p:sp>
        <p:nvSpPr>
          <p:cNvPr id="5" name="textruta 4">
            <a:extLst>
              <a:ext uri="{FF2B5EF4-FFF2-40B4-BE49-F238E27FC236}">
                <a16:creationId xmlns:a16="http://schemas.microsoft.com/office/drawing/2014/main" id="{D13B42D4-FD5A-FE46-B5BC-618634BA090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FDE898D8-EA00-F640-B327-2A5F0EF619F6}"/>
              </a:ext>
            </a:extLst>
          </p:cNvPr>
          <p:cNvGraphicFramePr>
            <a:graphicFrameLocks/>
          </p:cNvGraphicFramePr>
          <p:nvPr>
            <p:extLst>
              <p:ext uri="{D42A27DB-BD31-4B8C-83A1-F6EECF244321}">
                <p14:modId xmlns:p14="http://schemas.microsoft.com/office/powerpoint/2010/main" val="1273438786"/>
              </p:ext>
            </p:extLst>
          </p:nvPr>
        </p:nvGraphicFramePr>
        <p:xfrm>
          <a:off x="328140" y="1441241"/>
          <a:ext cx="8451792" cy="3134362"/>
        </p:xfrm>
        <a:graphic>
          <a:graphicData uri="http://schemas.openxmlformats.org/drawingml/2006/table">
            <a:tbl>
              <a:tblPr/>
              <a:tblGrid>
                <a:gridCol w="1424460">
                  <a:extLst>
                    <a:ext uri="{9D8B030D-6E8A-4147-A177-3AD203B41FA5}">
                      <a16:colId xmlns:a16="http://schemas.microsoft.com/office/drawing/2014/main" val="698271865"/>
                    </a:ext>
                  </a:extLst>
                </a:gridCol>
                <a:gridCol w="6375400">
                  <a:extLst>
                    <a:ext uri="{9D8B030D-6E8A-4147-A177-3AD203B41FA5}">
                      <a16:colId xmlns:a16="http://schemas.microsoft.com/office/drawing/2014/main" val="533464297"/>
                    </a:ext>
                  </a:extLst>
                </a:gridCol>
                <a:gridCol w="651932">
                  <a:extLst>
                    <a:ext uri="{9D8B030D-6E8A-4147-A177-3AD203B41FA5}">
                      <a16:colId xmlns:a16="http://schemas.microsoft.com/office/drawing/2014/main" val="420107269"/>
                    </a:ext>
                  </a:extLst>
                </a:gridCol>
              </a:tblGrid>
              <a:tr h="0">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continual business analysis</a:t>
                      </a:r>
                      <a:endParaRPr lang="en-GB" sz="8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8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183654">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Business analysis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noProof="0" dirty="0">
                          <a:effectLst/>
                          <a:latin typeface="Calibri Light" panose="020F0302020204030204" pitchFamily="34" charset="0"/>
                          <a:cs typeface="Calibri Light" panose="020F0302020204030204" pitchFamily="34" charset="0"/>
                        </a:rPr>
                        <a:t>Continually scanning customers, market conditions, and the broader ecosystem to understand their impacts on the organization’s </a:t>
                      </a:r>
                      <a:r>
                        <a:rPr lang="en-GB" sz="800" b="1" i="0" noProof="0" dirty="0">
                          <a:effectLst/>
                          <a:latin typeface="Calibri Light" panose="020F0302020204030204" pitchFamily="34" charset="0"/>
                          <a:cs typeface="Calibri Light" panose="020F0302020204030204" pitchFamily="34" charset="0"/>
                        </a:rPr>
                        <a:t>products and services</a:t>
                      </a:r>
                      <a:r>
                        <a:rPr lang="en-GB" sz="800" b="0" i="0" noProof="0" dirty="0">
                          <a:effectLst/>
                          <a:latin typeface="Calibri Light" panose="020F0302020204030204" pitchFamily="34" charset="0"/>
                          <a:cs typeface="Calibri Light" panose="020F0302020204030204" pitchFamily="34" charset="0"/>
                        </a:rPr>
                        <a: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Infrastructure and platform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noProof="0" dirty="0">
                          <a:effectLst/>
                          <a:latin typeface="Calibri Light" panose="020F0302020204030204" pitchFamily="34" charset="0"/>
                          <a:cs typeface="Calibri Light" panose="020F0302020204030204" pitchFamily="34" charset="0"/>
                        </a:rPr>
                        <a:t>Continually scanning customers, market conditions, and the broader ecosystem to understand their impacts on the </a:t>
                      </a:r>
                      <a:r>
                        <a:rPr lang="en-GB" sz="800" b="1" i="0" noProof="0" dirty="0">
                          <a:effectLst/>
                          <a:latin typeface="Calibri Light" panose="020F0302020204030204" pitchFamily="34" charset="0"/>
                          <a:cs typeface="Calibri Light" panose="020F0302020204030204" pitchFamily="34" charset="0"/>
                        </a:rPr>
                        <a:t>organization’s infrastructure and platform products. </a:t>
                      </a: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800" b="0" i="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19207">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Portfolio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800" b="0" i="0" kern="1200" noProof="0" dirty="0">
                          <a:solidFill>
                            <a:schemeClr val="tx1"/>
                          </a:solidFill>
                          <a:effectLst/>
                          <a:latin typeface="Calibri Light" panose="020F0302020204030204" pitchFamily="34" charset="0"/>
                          <a:ea typeface="+mn-ea"/>
                          <a:cs typeface="Calibri Light" panose="020F0302020204030204" pitchFamily="34" charset="0"/>
                        </a:rPr>
                        <a:t>Continually scanning customer, market conditions, and the broader ecosystem to understand their impacts on the way the organization invests in various products and services. </a:t>
                      </a:r>
                      <a:endParaRPr lang="en-GB" sz="800" b="0" i="0" noProof="0" dirty="0">
                        <a:effectLst/>
                        <a:latin typeface="Calibri Light" panose="020F0302020204030204" pitchFamily="34" charset="0"/>
                        <a:cs typeface="Calibri Light" panose="020F0302020204030204" pitchFamily="34" charset="0"/>
                      </a:endParaRPr>
                    </a:p>
                    <a:p>
                      <a:r>
                        <a:rPr lang="en-GB" sz="800" b="0" i="0" kern="1200" noProof="0" dirty="0">
                          <a:solidFill>
                            <a:schemeClr val="tx1"/>
                          </a:solidFill>
                          <a:effectLst/>
                          <a:latin typeface="Calibri Light" panose="020F0302020204030204" pitchFamily="34" charset="0"/>
                          <a:ea typeface="+mn-ea"/>
                          <a:cs typeface="Calibri Light" panose="020F0302020204030204" pitchFamily="34" charset="0"/>
                        </a:rPr>
                        <a:t>Monitoring ongoing portfolio investments to identify value leakage or to verify value co-creation. </a:t>
                      </a:r>
                      <a:endParaRPr lang="en-GB" sz="800" b="0" i="0" noProof="0" dirty="0">
                        <a:effectLst/>
                        <a:latin typeface="Calibri Light" panose="020F0302020204030204" pitchFamily="34" charset="0"/>
                        <a:cs typeface="Calibri Light" panose="020F0302020204030204" pitchFamily="34" charset="0"/>
                      </a:endParaRPr>
                    </a:p>
                  </a:txBody>
                  <a:tcPr marL="54000"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232214">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Project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noProof="0" dirty="0">
                          <a:effectLst/>
                          <a:latin typeface="Calibri Light" panose="020F0302020204030204" pitchFamily="34" charset="0"/>
                          <a:cs typeface="Calibri Light" panose="020F0302020204030204" pitchFamily="34" charset="0"/>
                        </a:rPr>
                        <a:t>Continually scanning customers, market conditions, and the broader ecosystem to understand their impacts on the organization’s projects and associated business cases. </a:t>
                      </a: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800" b="0" i="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8765">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Relationship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noProof="0" dirty="0">
                          <a:solidFill>
                            <a:schemeClr val="tx1"/>
                          </a:solidFill>
                          <a:effectLst/>
                          <a:latin typeface="Calibri Light" panose="020F0302020204030204" pitchFamily="34" charset="0"/>
                          <a:ea typeface="+mn-ea"/>
                          <a:cs typeface="Calibri Light" panose="020F0302020204030204" pitchFamily="34" charset="0"/>
                        </a:rPr>
                        <a:t>Continually scanning customers, market conditions, and the broader ecosystem to understand their impacts on the organization’s relationships with external stakeholders.</a:t>
                      </a:r>
                      <a:endParaRPr lang="en-GB" sz="800" b="0" i="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800" b="0" i="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238765">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Risk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noProof="0" dirty="0">
                          <a:solidFill>
                            <a:schemeClr val="tx1"/>
                          </a:solidFill>
                          <a:effectLst/>
                          <a:latin typeface="Calibri Light" panose="020F0302020204030204" pitchFamily="34" charset="0"/>
                          <a:ea typeface="+mn-ea"/>
                          <a:cs typeface="Calibri Light" panose="020F0302020204030204" pitchFamily="34" charset="0"/>
                        </a:rPr>
                        <a:t>Continually scanning internal and external corporate risks to assess and understand their impact on the organization’s products and services, and to design appropriate mitigations and countermeasures. </a:t>
                      </a:r>
                      <a:endParaRPr lang="en-GB" sz="800" b="0" i="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800" b="0" i="0" noProof="0" dirty="0">
                          <a:effectLst/>
                          <a:latin typeface="Calibri Light" panose="020F0302020204030204" pitchFamily="34" charset="0"/>
                          <a:cs typeface="Calibri Light" panose="020F0302020204030204" pitchFamily="34" charset="0"/>
                        </a:rPr>
                        <a:t>H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4442124"/>
                  </a:ext>
                </a:extLst>
              </a:tr>
              <a:tr h="238765">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Service design</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noProof="0" dirty="0">
                          <a:effectLst/>
                          <a:latin typeface="Calibri Light" panose="020F0302020204030204" pitchFamily="34" charset="0"/>
                          <a:cs typeface="Calibri Light" panose="020F0302020204030204" pitchFamily="34" charset="0"/>
                        </a:rPr>
                        <a:t>Continually scanning customers, market conditions, and the broader ecosystem to understand their impacts on the customers’ and users’ experiences of the organization’s products and services. </a:t>
                      </a: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800" b="0" i="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9701837"/>
                  </a:ext>
                </a:extLst>
              </a:tr>
              <a:tr h="238765">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noProof="0" dirty="0">
                          <a:solidFill>
                            <a:schemeClr val="tx1"/>
                          </a:solidFill>
                          <a:effectLst/>
                          <a:latin typeface="Calibri Light" panose="020F0302020204030204" pitchFamily="34" charset="0"/>
                          <a:ea typeface="+mn-ea"/>
                          <a:cs typeface="Calibri Light" panose="020F0302020204030204" pitchFamily="34" charset="0"/>
                        </a:rPr>
                        <a:t>Continually scanning customers, market conditions and the broader ecosystem to understand their impacts on the organization’s software products and the prioritization of ongoing software development work. </a:t>
                      </a:r>
                      <a:endParaRPr lang="en-GB" sz="800" b="0" i="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800" b="0" i="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9716988"/>
                  </a:ext>
                </a:extLst>
              </a:tr>
              <a:tr h="238765">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Strategy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noProof="0" dirty="0">
                          <a:solidFill>
                            <a:schemeClr val="tx1"/>
                          </a:solidFill>
                          <a:effectLst/>
                          <a:latin typeface="Calibri Light" panose="020F0302020204030204" pitchFamily="34" charset="0"/>
                          <a:ea typeface="+mn-ea"/>
                          <a:cs typeface="Calibri Light" panose="020F0302020204030204" pitchFamily="34" charset="0"/>
                        </a:rPr>
                        <a:t>Continually monitoring and evaluating customers, market conditions, and the broader ecosystem to understand their impacts on the organization’s products and services, and adjust the strategy accordingly.</a:t>
                      </a:r>
                      <a:endParaRPr lang="en-GB" sz="800" b="0" i="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800" b="0" i="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8604926"/>
                  </a:ext>
                </a:extLst>
              </a:tr>
            </a:tbl>
          </a:graphicData>
        </a:graphic>
      </p:graphicFrame>
      <p:sp>
        <p:nvSpPr>
          <p:cNvPr id="7" name="textruta 6">
            <a:extLst>
              <a:ext uri="{FF2B5EF4-FFF2-40B4-BE49-F238E27FC236}">
                <a16:creationId xmlns:a16="http://schemas.microsoft.com/office/drawing/2014/main" id="{DBCBBA29-AC07-0649-97BA-801E91BE6A96}"/>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36627289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DAE124-0ED1-F445-95F6-B9E951C6693D}"/>
              </a:ext>
            </a:extLst>
          </p:cNvPr>
          <p:cNvSpPr>
            <a:spLocks noGrp="1"/>
          </p:cNvSpPr>
          <p:nvPr>
            <p:ph type="title"/>
          </p:nvPr>
        </p:nvSpPr>
        <p:spPr/>
        <p:txBody>
          <a:bodyPr>
            <a:normAutofit/>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E806CF9B-D57F-2E49-9B45-1A71B0398EC3}"/>
              </a:ext>
            </a:extLst>
          </p:cNvPr>
          <p:cNvSpPr>
            <a:spLocks noGrp="1"/>
          </p:cNvSpPr>
          <p:nvPr>
            <p:ph idx="1"/>
          </p:nvPr>
        </p:nvSpPr>
        <p:spPr>
          <a:xfrm>
            <a:off x="306124" y="1175808"/>
            <a:ext cx="8229600" cy="3394075"/>
          </a:xfrm>
        </p:spPr>
        <p:txBody>
          <a:bodyPr/>
          <a:lstStyle/>
          <a:p>
            <a:pPr marL="0" indent="0">
              <a:buNone/>
            </a:pPr>
            <a:r>
              <a:rPr lang="en-GB" dirty="0"/>
              <a:t>Table 4.9 Practices for which </a:t>
            </a:r>
            <a:r>
              <a:rPr lang="en-GB" b="1" dirty="0"/>
              <a:t>continual business analysis </a:t>
            </a:r>
            <a:r>
              <a:rPr lang="en-GB" dirty="0"/>
              <a:t>is relevant: </a:t>
            </a:r>
          </a:p>
          <a:p>
            <a:endParaRPr lang="en-GB" dirty="0"/>
          </a:p>
        </p:txBody>
      </p:sp>
      <p:sp>
        <p:nvSpPr>
          <p:cNvPr id="5" name="textruta 4">
            <a:extLst>
              <a:ext uri="{FF2B5EF4-FFF2-40B4-BE49-F238E27FC236}">
                <a16:creationId xmlns:a16="http://schemas.microsoft.com/office/drawing/2014/main" id="{D13B42D4-FD5A-FE46-B5BC-618634BA090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FDE898D8-EA00-F640-B327-2A5F0EF619F6}"/>
              </a:ext>
            </a:extLst>
          </p:cNvPr>
          <p:cNvGraphicFramePr>
            <a:graphicFrameLocks/>
          </p:cNvGraphicFramePr>
          <p:nvPr>
            <p:extLst>
              <p:ext uri="{D42A27DB-BD31-4B8C-83A1-F6EECF244321}">
                <p14:modId xmlns:p14="http://schemas.microsoft.com/office/powerpoint/2010/main" val="2513938326"/>
              </p:ext>
            </p:extLst>
          </p:nvPr>
        </p:nvGraphicFramePr>
        <p:xfrm>
          <a:off x="370180" y="1463138"/>
          <a:ext cx="8451792" cy="2551542"/>
        </p:xfrm>
        <a:graphic>
          <a:graphicData uri="http://schemas.openxmlformats.org/drawingml/2006/table">
            <a:tbl>
              <a:tblPr/>
              <a:tblGrid>
                <a:gridCol w="2320467">
                  <a:extLst>
                    <a:ext uri="{9D8B030D-6E8A-4147-A177-3AD203B41FA5}">
                      <a16:colId xmlns:a16="http://schemas.microsoft.com/office/drawing/2014/main" val="698271865"/>
                    </a:ext>
                  </a:extLst>
                </a:gridCol>
                <a:gridCol w="5479393">
                  <a:extLst>
                    <a:ext uri="{9D8B030D-6E8A-4147-A177-3AD203B41FA5}">
                      <a16:colId xmlns:a16="http://schemas.microsoft.com/office/drawing/2014/main" val="533464297"/>
                    </a:ext>
                  </a:extLst>
                </a:gridCol>
                <a:gridCol w="651932">
                  <a:extLst>
                    <a:ext uri="{9D8B030D-6E8A-4147-A177-3AD203B41FA5}">
                      <a16:colId xmlns:a16="http://schemas.microsoft.com/office/drawing/2014/main" val="420107269"/>
                    </a:ext>
                  </a:extLst>
                </a:gridCol>
              </a:tblGrid>
              <a:tr h="0">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continual business analysis</a:t>
                      </a:r>
                      <a:endParaRPr lang="en-GB" sz="12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2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183654">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Architecture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noProof="0" dirty="0">
                          <a:effectLst/>
                          <a:latin typeface="Calibri Light" panose="020F0302020204030204" pitchFamily="34" charset="0"/>
                          <a:cs typeface="Calibri Light" panose="020F0302020204030204" pitchFamily="34" charset="0"/>
                        </a:rPr>
                        <a:t>Continually scanning the use of technology within the organization and by external stakeholders to understand its impacts on the organization’s technical, service, and information architecture.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200" b="0" i="0" spc="0" noProof="0" dirty="0">
                          <a:solidFill>
                            <a:schemeClr val="tx1"/>
                          </a:solidFill>
                          <a:effectLst/>
                          <a:latin typeface="Calibri Light" panose="020F0302020204030204" pitchFamily="34" charset="0"/>
                          <a:cs typeface="Calibri Light" panose="020F0302020204030204" pitchFamily="34" charset="0"/>
                        </a:rPr>
                        <a:t>M</a:t>
                      </a:r>
                    </a:p>
                    <a:p>
                      <a:pPr lvl="0" algn="ctr"/>
                      <a:endParaRPr lang="en-GB" sz="1200" b="0"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Knowledge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noProof="0" dirty="0">
                          <a:effectLst/>
                          <a:latin typeface="Calibri Light" panose="020F0302020204030204" pitchFamily="34" charset="0"/>
                          <a:cs typeface="Calibri Light" panose="020F0302020204030204" pitchFamily="34" charset="0"/>
                        </a:rPr>
                        <a:t>Continually scanning customers, market conditions, and the broader ecosystem to create a shared understanding among relevant stakeholders.</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200" b="0" i="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19207">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Service continuity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noProof="0" dirty="0">
                          <a:effectLst/>
                          <a:latin typeface="Calibri Light" panose="020F0302020204030204" pitchFamily="34" charset="0"/>
                          <a:cs typeface="Calibri Light" panose="020F0302020204030204" pitchFamily="34" charset="0"/>
                        </a:rPr>
                        <a:t>Continually scanning customers, market conditions, and  the broader ecosystem to understand their impacts  on recovery measures the organization’s continuity and disaster.</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2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232214">
                <a:tc>
                  <a:txBody>
                    <a:bodyPr/>
                    <a:lstStyle/>
                    <a:p>
                      <a:pPr algn="l"/>
                      <a:r>
                        <a:rPr lang="en-GB" sz="1200" b="1" i="0" spc="0" noProof="0" dirty="0">
                          <a:solidFill>
                            <a:schemeClr val="tx1"/>
                          </a:solidFill>
                          <a:effectLst/>
                          <a:latin typeface="Calibri Light" panose="020F0302020204030204" pitchFamily="34" charset="0"/>
                          <a:cs typeface="Calibri Light" panose="020F0302020204030204" pitchFamily="34" charset="0"/>
                        </a:rPr>
                        <a:t>Supplier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alibri Light" panose="020F0302020204030204" pitchFamily="34" charset="0"/>
                          <a:ea typeface="+mn-ea"/>
                          <a:cs typeface="Calibri Light" panose="020F0302020204030204" pitchFamily="34" charset="0"/>
                        </a:rPr>
                        <a:t>Continually scanning customers, market conditions, and the broader ecosystem to understand their impacts on the organization’s relationships with partners and suppliers.</a:t>
                      </a:r>
                      <a:endParaRPr lang="en-GB" sz="1200" b="0" i="0" noProof="0" dirty="0">
                        <a:effectLst/>
                        <a:latin typeface="Calibri Light" panose="020F0302020204030204" pitchFamily="34" charset="0"/>
                        <a:cs typeface="Calibri Light" panose="020F030202020403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200" b="0" i="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bl>
          </a:graphicData>
        </a:graphic>
      </p:graphicFrame>
      <p:sp>
        <p:nvSpPr>
          <p:cNvPr id="7" name="textruta 6">
            <a:extLst>
              <a:ext uri="{FF2B5EF4-FFF2-40B4-BE49-F238E27FC236}">
                <a16:creationId xmlns:a16="http://schemas.microsoft.com/office/drawing/2014/main" id="{DBCBBA29-AC07-0649-97BA-801E91BE6A96}"/>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398008257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37D661-C406-CC4E-8D9A-193C7C538D93}"/>
              </a:ext>
            </a:extLst>
          </p:cNvPr>
          <p:cNvSpPr>
            <a:spLocks noGrp="1"/>
          </p:cNvSpPr>
          <p:nvPr>
            <p:ph type="title"/>
          </p:nvPr>
        </p:nvSpPr>
        <p:spPr/>
        <p:txBody>
          <a:bodyPr/>
          <a:lstStyle/>
          <a:p>
            <a:pPr marL="514350" indent="-514350">
              <a:buFont typeface="+mj-lt"/>
              <a:buAutoNum type="alphaLcParenR" startAt="5"/>
            </a:pPr>
            <a:r>
              <a:rPr lang="sv-SE" sz="3200" dirty="0"/>
              <a:t>CI, CD and CD</a:t>
            </a:r>
          </a:p>
        </p:txBody>
      </p:sp>
      <p:sp>
        <p:nvSpPr>
          <p:cNvPr id="3" name="Platshållare för innehåll 2">
            <a:extLst>
              <a:ext uri="{FF2B5EF4-FFF2-40B4-BE49-F238E27FC236}">
                <a16:creationId xmlns:a16="http://schemas.microsoft.com/office/drawing/2014/main" id="{9F98C520-C03B-134B-9155-324B30259C6B}"/>
              </a:ext>
            </a:extLst>
          </p:cNvPr>
          <p:cNvSpPr>
            <a:spLocks noGrp="1"/>
          </p:cNvSpPr>
          <p:nvPr>
            <p:ph idx="1"/>
          </p:nvPr>
        </p:nvSpPr>
        <p:spPr>
          <a:xfrm>
            <a:off x="457199" y="1323795"/>
            <a:ext cx="8229600" cy="1363287"/>
          </a:xfrm>
        </p:spPr>
        <p:txBody>
          <a:bodyPr/>
          <a:lstStyle/>
          <a:p>
            <a:pPr marL="0" indent="0">
              <a:buNone/>
            </a:pPr>
            <a:r>
              <a:rPr lang="en-GB" sz="1400" dirty="0"/>
              <a:t>Continuous integration, continuous delivery, and continuous deployment (CI/CD) are descriptive terms for a collection of practices primarily associated with software engineering, which are central to the philosophy of Lean and Agile software development. </a:t>
            </a:r>
          </a:p>
          <a:p>
            <a:pPr marL="0" indent="0">
              <a:buNone/>
            </a:pPr>
            <a:endParaRPr lang="en-GB" sz="700" dirty="0"/>
          </a:p>
          <a:p>
            <a:pPr marL="0" indent="0">
              <a:buNone/>
            </a:pPr>
            <a:r>
              <a:rPr lang="en-GB" sz="1400" dirty="0"/>
              <a:t>The adoption of these practices has grown rapidly, and it is important to understand the defining characteristics of CI/CD and the wider context of evolving system development practices when implementing services that are underpinned by software development.</a:t>
            </a:r>
          </a:p>
        </p:txBody>
      </p:sp>
      <p:sp>
        <p:nvSpPr>
          <p:cNvPr id="5" name="textruta 4">
            <a:extLst>
              <a:ext uri="{FF2B5EF4-FFF2-40B4-BE49-F238E27FC236}">
                <a16:creationId xmlns:a16="http://schemas.microsoft.com/office/drawing/2014/main" id="{02015EEB-2F0D-0C45-85D5-2661D8005F8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Rektangel med rundade hörn 5">
            <a:extLst>
              <a:ext uri="{FF2B5EF4-FFF2-40B4-BE49-F238E27FC236}">
                <a16:creationId xmlns:a16="http://schemas.microsoft.com/office/drawing/2014/main" id="{E03435F8-0529-CD4B-BAD4-84D1C8736825}"/>
              </a:ext>
            </a:extLst>
          </p:cNvPr>
          <p:cNvSpPr/>
          <p:nvPr/>
        </p:nvSpPr>
        <p:spPr>
          <a:xfrm>
            <a:off x="493713" y="4078060"/>
            <a:ext cx="8229600" cy="447074"/>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000" dirty="0">
              <a:solidFill>
                <a:schemeClr val="tx1"/>
              </a:solidFill>
              <a:latin typeface="Calibri Light" panose="020F0302020204030204" pitchFamily="34" charset="0"/>
              <a:cs typeface="Calibri Light" panose="020F0302020204030204" pitchFamily="34" charset="0"/>
            </a:endParaRPr>
          </a:p>
          <a:p>
            <a:r>
              <a:rPr lang="en-GB" sz="1000" dirty="0">
                <a:solidFill>
                  <a:schemeClr val="tx1"/>
                </a:solidFill>
                <a:latin typeface="Calibri Light" panose="020F0302020204030204" pitchFamily="34" charset="0"/>
                <a:cs typeface="Calibri Light" panose="020F0302020204030204" pitchFamily="34" charset="0"/>
              </a:rPr>
              <a:t>Definition: </a:t>
            </a:r>
            <a:r>
              <a:rPr lang="en-GB" sz="1000" b="1" dirty="0">
                <a:solidFill>
                  <a:schemeClr val="tx1"/>
                </a:solidFill>
                <a:latin typeface="Calibri Light" panose="020F0302020204030204" pitchFamily="34" charset="0"/>
                <a:cs typeface="Calibri Light" panose="020F0302020204030204" pitchFamily="34" charset="0"/>
              </a:rPr>
              <a:t>Continuous deployment	</a:t>
            </a:r>
            <a:r>
              <a:rPr lang="en-GB" sz="1000" dirty="0">
                <a:solidFill>
                  <a:schemeClr val="tx1"/>
                </a:solidFill>
                <a:latin typeface="Calibri Light" panose="020F0302020204030204" pitchFamily="34" charset="0"/>
                <a:cs typeface="Calibri Light" panose="020F0302020204030204" pitchFamily="34" charset="0"/>
              </a:rPr>
              <a:t>	Changes go through the pipeline and are automatically put into the production environment, enabling multiple 					production deployments per day. Continuous deployment relies on continuous delivery. </a:t>
            </a:r>
          </a:p>
          <a:p>
            <a:endParaRPr lang="en-GB" sz="1000" dirty="0">
              <a:solidFill>
                <a:schemeClr val="tx1"/>
              </a:solidFill>
              <a:latin typeface="Calibri Light" panose="020F0302020204030204" pitchFamily="34" charset="0"/>
              <a:cs typeface="Calibri Light" panose="020F0302020204030204" pitchFamily="34" charset="0"/>
            </a:endParaRPr>
          </a:p>
        </p:txBody>
      </p:sp>
      <p:sp>
        <p:nvSpPr>
          <p:cNvPr id="7" name="Rektangel med rundade hörn 6">
            <a:extLst>
              <a:ext uri="{FF2B5EF4-FFF2-40B4-BE49-F238E27FC236}">
                <a16:creationId xmlns:a16="http://schemas.microsoft.com/office/drawing/2014/main" id="{CE631533-41B6-1B4A-8EFD-662718622808}"/>
              </a:ext>
            </a:extLst>
          </p:cNvPr>
          <p:cNvSpPr/>
          <p:nvPr/>
        </p:nvSpPr>
        <p:spPr>
          <a:xfrm>
            <a:off x="493713" y="3393074"/>
            <a:ext cx="8229600" cy="584691"/>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000" dirty="0">
              <a:solidFill>
                <a:schemeClr val="tx1"/>
              </a:solidFill>
              <a:latin typeface="Calibri Light" panose="020F0302020204030204" pitchFamily="34" charset="0"/>
              <a:cs typeface="Calibri Light" panose="020F0302020204030204" pitchFamily="34" charset="0"/>
            </a:endParaRPr>
          </a:p>
          <a:p>
            <a:r>
              <a:rPr lang="en-GB" sz="1000" dirty="0">
                <a:solidFill>
                  <a:schemeClr val="tx1"/>
                </a:solidFill>
                <a:latin typeface="Calibri Light" panose="020F0302020204030204" pitchFamily="34" charset="0"/>
                <a:cs typeface="Calibri Light" panose="020F0302020204030204" pitchFamily="34" charset="0"/>
              </a:rPr>
              <a:t>Definition: </a:t>
            </a:r>
            <a:r>
              <a:rPr lang="en-GB" sz="1000" b="1" dirty="0">
                <a:solidFill>
                  <a:schemeClr val="tx1"/>
                </a:solidFill>
                <a:latin typeface="Calibri Light" panose="020F0302020204030204" pitchFamily="34" charset="0"/>
                <a:cs typeface="Calibri Light" panose="020F0302020204030204" pitchFamily="34" charset="0"/>
              </a:rPr>
              <a:t>Continuous delivery</a:t>
            </a:r>
            <a:r>
              <a:rPr lang="en-GB" sz="1000" dirty="0">
                <a:solidFill>
                  <a:schemeClr val="tx1"/>
                </a:solidFill>
                <a:latin typeface="Calibri Light" panose="020F0302020204030204" pitchFamily="34" charset="0"/>
                <a:cs typeface="Calibri Light" panose="020F0302020204030204" pitchFamily="34" charset="0"/>
              </a:rPr>
              <a:t>		Means that built software can be released to production at any time. Frequent deployments are possible, but 					deployment decisions are taken case by case, usually because organizations prefer a slower rate of 						deployment. </a:t>
            </a:r>
            <a:endParaRPr lang="en-GB" sz="1000" dirty="0">
              <a:latin typeface="Calibri Light" panose="020F0302020204030204" pitchFamily="34" charset="0"/>
              <a:cs typeface="Calibri Light" panose="020F0302020204030204" pitchFamily="34" charset="0"/>
            </a:endParaRPr>
          </a:p>
          <a:p>
            <a:endParaRPr lang="en-GB" sz="1000" dirty="0">
              <a:solidFill>
                <a:schemeClr val="tx1"/>
              </a:solidFill>
              <a:latin typeface="Calibri Light" panose="020F0302020204030204" pitchFamily="34" charset="0"/>
              <a:cs typeface="Calibri Light" panose="020F0302020204030204" pitchFamily="34" charset="0"/>
            </a:endParaRPr>
          </a:p>
        </p:txBody>
      </p:sp>
      <p:sp>
        <p:nvSpPr>
          <p:cNvPr id="9" name="Rektangel med rundade hörn 8">
            <a:extLst>
              <a:ext uri="{FF2B5EF4-FFF2-40B4-BE49-F238E27FC236}">
                <a16:creationId xmlns:a16="http://schemas.microsoft.com/office/drawing/2014/main" id="{EF9ACEB4-594E-F24C-8FF2-AF68089A80DE}"/>
              </a:ext>
            </a:extLst>
          </p:cNvPr>
          <p:cNvSpPr/>
          <p:nvPr/>
        </p:nvSpPr>
        <p:spPr>
          <a:xfrm>
            <a:off x="493713" y="2921595"/>
            <a:ext cx="8229600" cy="351052"/>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000" dirty="0">
              <a:solidFill>
                <a:schemeClr val="tx1"/>
              </a:solidFill>
              <a:latin typeface="Calibri Light" panose="020F0302020204030204" pitchFamily="34" charset="0"/>
              <a:cs typeface="Calibri Light" panose="020F0302020204030204" pitchFamily="34" charset="0"/>
            </a:endParaRPr>
          </a:p>
          <a:p>
            <a:r>
              <a:rPr lang="en-GB" sz="1000" dirty="0">
                <a:solidFill>
                  <a:schemeClr val="tx1"/>
                </a:solidFill>
                <a:latin typeface="Calibri Light" panose="020F0302020204030204" pitchFamily="34" charset="0"/>
                <a:cs typeface="Calibri Light" panose="020F0302020204030204" pitchFamily="34" charset="0"/>
              </a:rPr>
              <a:t>Definition</a:t>
            </a:r>
            <a:r>
              <a:rPr lang="en-GB" sz="1000" b="1" dirty="0">
                <a:solidFill>
                  <a:schemeClr val="tx1"/>
                </a:solidFill>
                <a:latin typeface="Calibri Light" panose="020F0302020204030204" pitchFamily="34" charset="0"/>
                <a:cs typeface="Calibri Light" panose="020F0302020204030204" pitchFamily="34" charset="0"/>
              </a:rPr>
              <a:t>: Continuous integration	</a:t>
            </a:r>
            <a:r>
              <a:rPr lang="en-GB" sz="1000" dirty="0">
                <a:solidFill>
                  <a:schemeClr val="tx1"/>
                </a:solidFill>
                <a:latin typeface="Calibri Light" panose="020F0302020204030204" pitchFamily="34" charset="0"/>
                <a:cs typeface="Calibri Light" panose="020F0302020204030204" pitchFamily="34" charset="0"/>
              </a:rPr>
              <a:t>	Integrating, building, and testing code within the software development environment. </a:t>
            </a:r>
            <a:endParaRPr lang="en-GB" sz="1000" dirty="0">
              <a:latin typeface="Calibri Light" panose="020F0302020204030204" pitchFamily="34" charset="0"/>
              <a:cs typeface="Calibri Light" panose="020F0302020204030204" pitchFamily="34" charset="0"/>
            </a:endParaRPr>
          </a:p>
          <a:p>
            <a:endParaRPr lang="en-GB" sz="1000" dirty="0">
              <a:solidFill>
                <a:schemeClr val="tx1"/>
              </a:solidFill>
              <a:latin typeface="Calibri Light" panose="020F0302020204030204" pitchFamily="34" charset="0"/>
              <a:cs typeface="Calibri Light" panose="020F0302020204030204" pitchFamily="34" charset="0"/>
            </a:endParaRPr>
          </a:p>
        </p:txBody>
      </p:sp>
      <p:sp>
        <p:nvSpPr>
          <p:cNvPr id="8" name="textruta 7">
            <a:extLst>
              <a:ext uri="{FF2B5EF4-FFF2-40B4-BE49-F238E27FC236}">
                <a16:creationId xmlns:a16="http://schemas.microsoft.com/office/drawing/2014/main" id="{15450ACA-F1D5-B542-8803-CF577A735860}"/>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379557407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37D661-C406-CC4E-8D9A-193C7C538D93}"/>
              </a:ext>
            </a:extLst>
          </p:cNvPr>
          <p:cNvSpPr>
            <a:spLocks noGrp="1"/>
          </p:cNvSpPr>
          <p:nvPr>
            <p:ph type="title"/>
          </p:nvPr>
        </p:nvSpPr>
        <p:spPr/>
        <p:txBody>
          <a:bodyPr/>
          <a:lstStyle/>
          <a:p>
            <a:r>
              <a:rPr lang="sv-SE" sz="3200" dirty="0"/>
              <a:t>CI, CD and CD</a:t>
            </a:r>
          </a:p>
        </p:txBody>
      </p:sp>
      <p:sp>
        <p:nvSpPr>
          <p:cNvPr id="3" name="Platshållare för innehåll 2">
            <a:extLst>
              <a:ext uri="{FF2B5EF4-FFF2-40B4-BE49-F238E27FC236}">
                <a16:creationId xmlns:a16="http://schemas.microsoft.com/office/drawing/2014/main" id="{9F98C520-C03B-134B-9155-324B30259C6B}"/>
              </a:ext>
            </a:extLst>
          </p:cNvPr>
          <p:cNvSpPr>
            <a:spLocks noGrp="1"/>
          </p:cNvSpPr>
          <p:nvPr>
            <p:ph idx="1"/>
          </p:nvPr>
        </p:nvSpPr>
        <p:spPr>
          <a:xfrm>
            <a:off x="457199" y="1323795"/>
            <a:ext cx="8229600" cy="3318771"/>
          </a:xfrm>
        </p:spPr>
        <p:txBody>
          <a:bodyPr>
            <a:normAutofit/>
          </a:bodyPr>
          <a:lstStyle/>
          <a:p>
            <a:pPr marL="0" indent="0">
              <a:buNone/>
            </a:pPr>
            <a:r>
              <a:rPr lang="en-GB" sz="1400" b="1" dirty="0"/>
              <a:t>CI/CD contributes to </a:t>
            </a:r>
            <a:r>
              <a:rPr lang="en-GB" sz="1400" b="1" i="1" dirty="0"/>
              <a:t>fast development </a:t>
            </a:r>
            <a:r>
              <a:rPr lang="en-GB" sz="1400" b="1" dirty="0"/>
              <a:t>and, because the deployments are more reliable, to </a:t>
            </a:r>
            <a:r>
              <a:rPr lang="en-GB" sz="1400" b="1" i="1" dirty="0"/>
              <a:t>resilient operations</a:t>
            </a:r>
            <a:r>
              <a:rPr lang="en-GB" sz="1400" b="1" dirty="0"/>
              <a:t>. </a:t>
            </a:r>
          </a:p>
          <a:p>
            <a:pPr marL="0" indent="0">
              <a:buNone/>
            </a:pPr>
            <a:endParaRPr lang="en-GB" sz="1400" dirty="0"/>
          </a:p>
          <a:p>
            <a:pPr marL="0" indent="0">
              <a:buNone/>
            </a:pPr>
            <a:r>
              <a:rPr lang="en-GB" sz="1400" b="1" dirty="0"/>
              <a:t>Continuous integration </a:t>
            </a:r>
            <a:r>
              <a:rPr lang="en-GB" sz="1400" dirty="0"/>
              <a:t>is the automation achieved in the build and code testing process each time the code is committed, which results in changes to version control. Continuous integration promotes the practice of code sharing in the software development community by merging changes into a centrally shared code repository. The code commit triggers the automated-build functionality to extract the latest code commit from the shared version control repository and build, test, and validate the full master branch (that is, the trunk). </a:t>
            </a:r>
          </a:p>
          <a:p>
            <a:pPr marL="0" indent="0">
              <a:buNone/>
            </a:pPr>
            <a:endParaRPr lang="en-GB" sz="1400" dirty="0"/>
          </a:p>
          <a:p>
            <a:pPr marL="0" indent="0">
              <a:buNone/>
            </a:pPr>
            <a:r>
              <a:rPr lang="en-GB" sz="1400" dirty="0"/>
              <a:t>Continuous integration emerged as a practice because of the isolated nature of software development, whereby developers require constant integration points between their changes and the rest of the development team’s code base. Long waiting cycles cause merge conflicts, bugs with difficult resolution paths, diverging code strategies, and duplicated efforts. </a:t>
            </a:r>
          </a:p>
        </p:txBody>
      </p:sp>
      <p:sp>
        <p:nvSpPr>
          <p:cNvPr id="5" name="textruta 4">
            <a:extLst>
              <a:ext uri="{FF2B5EF4-FFF2-40B4-BE49-F238E27FC236}">
                <a16:creationId xmlns:a16="http://schemas.microsoft.com/office/drawing/2014/main" id="{02015EEB-2F0D-0C45-85D5-2661D8005F8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15450ACA-F1D5-B542-8803-CF577A735860}"/>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740025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D.	</a:t>
            </a:r>
            <a:r>
              <a:rPr lang="en" sz="1600" dirty="0">
                <a:latin typeface="Calibri Light" panose="020F0302020204030204" pitchFamily="34" charset="0"/>
                <a:cs typeface="Calibri Light" panose="020F0302020204030204" pitchFamily="34" charset="0"/>
              </a:rPr>
              <a:t>Value streams and processes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C.	</a:t>
            </a:r>
            <a:r>
              <a:rPr lang="en" sz="1600" dirty="0">
                <a:latin typeface="Calibri Light" panose="020F0302020204030204" pitchFamily="34" charset="0"/>
                <a:cs typeface="Calibri Light" panose="020F0302020204030204" pitchFamily="34" charset="0"/>
              </a:rPr>
              <a:t> Partners and suppliers</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 sz="1600" dirty="0">
                <a:latin typeface="Calibri Light" panose="020F0302020204030204" pitchFamily="34" charset="0"/>
                <a:cs typeface="Calibri Light" panose="020F0302020204030204" pitchFamily="34" charset="0"/>
              </a:rPr>
              <a:t>   Information and technology</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US" sz="1600" dirty="0">
                <a:latin typeface="Calibri Light" panose="020F0302020204030204" pitchFamily="34" charset="0"/>
                <a:cs typeface="Calibri Light" panose="020F0302020204030204" pitchFamily="34" charset="0"/>
              </a:rPr>
              <a:t>A.	Organizations and people</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 sz="1800" dirty="0">
                <a:latin typeface="Calibri Light" panose="020F0302020204030204" pitchFamily="34" charset="0"/>
                <a:cs typeface="Calibri Light" panose="020F0302020204030204" pitchFamily="34" charset="0"/>
              </a:rPr>
              <a:t>Which service management dimension is focused on activities and how these are coordinated?</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054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80036"/>
                                        </p:tgtEl>
                                        <p:attrNameLst>
                                          <p:attrName>fillcolor</p:attrName>
                                        </p:attrNameLst>
                                      </p:cBhvr>
                                      <p:to>
                                        <a:srgbClr val="00FA00"/>
                                      </p:to>
                                    </p:animClr>
                                    <p:set>
                                      <p:cBhvr>
                                        <p:cTn id="7" dur="2000" fill="hold"/>
                                        <p:tgtEl>
                                          <p:spTgt spid="1580036"/>
                                        </p:tgtEl>
                                        <p:attrNameLst>
                                          <p:attrName>fill.type</p:attrName>
                                        </p:attrNameLst>
                                      </p:cBhvr>
                                      <p:to>
                                        <p:strVal val="solid"/>
                                      </p:to>
                                    </p:set>
                                    <p:set>
                                      <p:cBhvr>
                                        <p:cTn id="8" dur="2000" fill="hold"/>
                                        <p:tgtEl>
                                          <p:spTgt spid="15800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37D661-C406-CC4E-8D9A-193C7C538D93}"/>
              </a:ext>
            </a:extLst>
          </p:cNvPr>
          <p:cNvSpPr>
            <a:spLocks noGrp="1"/>
          </p:cNvSpPr>
          <p:nvPr>
            <p:ph type="title"/>
          </p:nvPr>
        </p:nvSpPr>
        <p:spPr/>
        <p:txBody>
          <a:bodyPr/>
          <a:lstStyle/>
          <a:p>
            <a:r>
              <a:rPr lang="sv-SE" sz="3200" dirty="0"/>
              <a:t>CI, CD and CD</a:t>
            </a:r>
          </a:p>
        </p:txBody>
      </p:sp>
      <p:sp>
        <p:nvSpPr>
          <p:cNvPr id="3" name="Platshållare för innehåll 2">
            <a:extLst>
              <a:ext uri="{FF2B5EF4-FFF2-40B4-BE49-F238E27FC236}">
                <a16:creationId xmlns:a16="http://schemas.microsoft.com/office/drawing/2014/main" id="{9F98C520-C03B-134B-9155-324B30259C6B}"/>
              </a:ext>
            </a:extLst>
          </p:cNvPr>
          <p:cNvSpPr>
            <a:spLocks noGrp="1"/>
          </p:cNvSpPr>
          <p:nvPr>
            <p:ph idx="1"/>
          </p:nvPr>
        </p:nvSpPr>
        <p:spPr>
          <a:xfrm>
            <a:off x="457199" y="1323795"/>
            <a:ext cx="8229600" cy="3318771"/>
          </a:xfrm>
        </p:spPr>
        <p:txBody>
          <a:bodyPr>
            <a:noAutofit/>
          </a:bodyPr>
          <a:lstStyle/>
          <a:p>
            <a:pPr marL="0" indent="0">
              <a:buNone/>
            </a:pPr>
            <a:r>
              <a:rPr lang="en-GB" sz="1400" b="1" dirty="0"/>
              <a:t>Continuous delivery </a:t>
            </a:r>
            <a:r>
              <a:rPr lang="en-GB" sz="1400" dirty="0"/>
              <a:t>is focused on the process of building and testing new releases and promoting them to the production environment. This requires staging environments, which become part of a release pipeline to automate infrastructure provisioning and the deployment of new releases. </a:t>
            </a:r>
          </a:p>
          <a:p>
            <a:pPr marL="0" indent="0">
              <a:buNone/>
            </a:pPr>
            <a:endParaRPr lang="en-GB" sz="1400" dirty="0"/>
          </a:p>
          <a:p>
            <a:pPr marL="0" indent="0">
              <a:buNone/>
            </a:pPr>
            <a:r>
              <a:rPr lang="en-GB" sz="1400" dirty="0"/>
              <a:t>Continuous delivery is a </a:t>
            </a:r>
            <a:r>
              <a:rPr lang="en-GB" sz="1400" i="1" dirty="0"/>
              <a:t>Lean practice</a:t>
            </a:r>
            <a:r>
              <a:rPr lang="en-GB" sz="1400" dirty="0"/>
              <a:t>; its goal is to keep an incident-free production environment running well. This is achieved by discovering the shortest path from the availability of new code in the version control repository to packaging management for deployment purposes. </a:t>
            </a:r>
          </a:p>
          <a:p>
            <a:pPr marL="0" indent="0">
              <a:buNone/>
            </a:pPr>
            <a:endParaRPr lang="en-GB" sz="1400" dirty="0"/>
          </a:p>
          <a:p>
            <a:pPr marL="0" indent="0">
              <a:buNone/>
            </a:pPr>
            <a:r>
              <a:rPr lang="en-GB" sz="1400" dirty="0"/>
              <a:t>Continuous delivery relies on the concept of </a:t>
            </a:r>
            <a:r>
              <a:rPr lang="en-GB" sz="1400" i="1" dirty="0"/>
              <a:t>progressive deployment </a:t>
            </a:r>
            <a:r>
              <a:rPr lang="en-GB" sz="1400" dirty="0"/>
              <a:t>rings for a deployment model. The first deployment ring is often a ‘</a:t>
            </a:r>
            <a:r>
              <a:rPr lang="en-GB" sz="1400" b="1" dirty="0"/>
              <a:t>canary release</a:t>
            </a:r>
            <a:r>
              <a:rPr lang="en-GB" sz="1400" dirty="0"/>
              <a:t>’ in a production environment that is accessible to the organization’s internal IT team or other relevant groups of internal users. Consecutive deployment rings welcome wider user populations. Those subsequent deployment rings may require an approval point by a key decision-maker. If an organization uses these rings for deployment, it usually follows the same approach for release management. </a:t>
            </a:r>
          </a:p>
          <a:p>
            <a:pPr marL="0" indent="0">
              <a:buNone/>
            </a:pPr>
            <a:endParaRPr lang="en-GB" sz="1400" dirty="0"/>
          </a:p>
        </p:txBody>
      </p:sp>
      <p:sp>
        <p:nvSpPr>
          <p:cNvPr id="5" name="textruta 4">
            <a:extLst>
              <a:ext uri="{FF2B5EF4-FFF2-40B4-BE49-F238E27FC236}">
                <a16:creationId xmlns:a16="http://schemas.microsoft.com/office/drawing/2014/main" id="{02015EEB-2F0D-0C45-85D5-2661D8005F8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15450ACA-F1D5-B542-8803-CF577A735860}"/>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36158510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9C8C85-4635-0742-BA31-CF068A9CBA3E}"/>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9E8B10C7-8D3F-9D46-ADA3-90A920B69C46}"/>
              </a:ext>
            </a:extLst>
          </p:cNvPr>
          <p:cNvSpPr>
            <a:spLocks noGrp="1"/>
          </p:cNvSpPr>
          <p:nvPr>
            <p:ph idx="1"/>
          </p:nvPr>
        </p:nvSpPr>
        <p:spPr/>
        <p:txBody>
          <a:bodyPr/>
          <a:lstStyle/>
          <a:p>
            <a:pPr marL="0" indent="0">
              <a:buNone/>
            </a:pPr>
            <a:r>
              <a:rPr lang="en-GB" dirty="0"/>
              <a:t>Table 4.10 Practices for which </a:t>
            </a:r>
            <a:r>
              <a:rPr lang="en-GB" b="1" dirty="0"/>
              <a:t>CI/CD </a:t>
            </a:r>
            <a:r>
              <a:rPr lang="en-GB" dirty="0"/>
              <a:t>are most relevant: </a:t>
            </a:r>
          </a:p>
          <a:p>
            <a:endParaRPr lang="sv-SE" dirty="0"/>
          </a:p>
        </p:txBody>
      </p:sp>
      <p:graphicFrame>
        <p:nvGraphicFramePr>
          <p:cNvPr id="5" name="Platshållare för innehåll 7">
            <a:extLst>
              <a:ext uri="{FF2B5EF4-FFF2-40B4-BE49-F238E27FC236}">
                <a16:creationId xmlns:a16="http://schemas.microsoft.com/office/drawing/2014/main" id="{79AF59C1-B2E0-8144-A03A-CE5964128B80}"/>
              </a:ext>
            </a:extLst>
          </p:cNvPr>
          <p:cNvGraphicFramePr>
            <a:graphicFrameLocks/>
          </p:cNvGraphicFramePr>
          <p:nvPr>
            <p:extLst>
              <p:ext uri="{D42A27DB-BD31-4B8C-83A1-F6EECF244321}">
                <p14:modId xmlns:p14="http://schemas.microsoft.com/office/powerpoint/2010/main" val="1977343803"/>
              </p:ext>
            </p:extLst>
          </p:nvPr>
        </p:nvGraphicFramePr>
        <p:xfrm>
          <a:off x="531341" y="1515763"/>
          <a:ext cx="8155456" cy="2609930"/>
        </p:xfrm>
        <a:graphic>
          <a:graphicData uri="http://schemas.openxmlformats.org/drawingml/2006/table">
            <a:tbl>
              <a:tblPr/>
              <a:tblGrid>
                <a:gridCol w="2525126">
                  <a:extLst>
                    <a:ext uri="{9D8B030D-6E8A-4147-A177-3AD203B41FA5}">
                      <a16:colId xmlns:a16="http://schemas.microsoft.com/office/drawing/2014/main" val="698271865"/>
                    </a:ext>
                  </a:extLst>
                </a:gridCol>
                <a:gridCol w="4482213">
                  <a:extLst>
                    <a:ext uri="{9D8B030D-6E8A-4147-A177-3AD203B41FA5}">
                      <a16:colId xmlns:a16="http://schemas.microsoft.com/office/drawing/2014/main" val="533464297"/>
                    </a:ext>
                  </a:extLst>
                </a:gridCol>
                <a:gridCol w="1148117">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CI/CD</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Change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The rate of change to the organization’s products and services can be adjusted by using a CI/CD pipeline in line with business needs and expectation</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spc="0" noProof="0" dirty="0">
                          <a:solidFill>
                            <a:schemeClr val="tx1"/>
                          </a:solidFill>
                          <a:effectLst/>
                          <a:latin typeface="Calibri Light" panose="020F0302020204030204" pitchFamily="34" charset="0"/>
                          <a:cs typeface="Calibri Light" panose="020F0302020204030204" pitchFamily="34" charset="0"/>
                        </a:rPr>
                        <a:t>Deployment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The systematic /automatic installation of specific versions of packages of software to a predetermined environment (integration, user acceptance testing, production).</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Infrastructure and platform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Use of CI/CD techniques for digital infrastructure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58712">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Release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Recognition that the deployment of software and the release of functionality are often distinct activities that help to plan and manage releases.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27012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config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Managing code repositories and the associated tools that form parts of a CI/CD toolchain, and continually updating CMDB(s) to reflect when significant (CI- level) changes have been made. </a:t>
                      </a:r>
                      <a:endParaRPr lang="en-GB" sz="1000" b="0" i="0" noProof="0" dirty="0">
                        <a:effectLst/>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8765">
                <a:tc>
                  <a:txBody>
                    <a:bodyPr/>
                    <a:lstStyle/>
                    <a:p>
                      <a:r>
                        <a:rPr lang="en-GB" sz="1000" b="1" i="0" noProof="0" dirty="0">
                          <a:latin typeface="Calibri Light" panose="020F0302020204030204" pitchFamily="34" charset="0"/>
                          <a:cs typeface="Calibri Light" panose="020F0302020204030204" pitchFamily="34" charset="0"/>
                        </a:rPr>
                        <a:t>Service config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spc="0" noProof="0" dirty="0">
                          <a:effectLst/>
                          <a:latin typeface="Calibri Light" panose="020F0302020204030204" pitchFamily="34" charset="0"/>
                          <a:cs typeface="Calibri Light" panose="020F0302020204030204" pitchFamily="34" charset="0"/>
                        </a:rPr>
                        <a:t>Developing automated test cases to support continual integration activities</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308080">
                <a:tc>
                  <a:txBody>
                    <a:bodyPr/>
                    <a:lstStyle/>
                    <a:p>
                      <a:r>
                        <a:rPr lang="en-GB" sz="1000" b="1" i="0" noProof="0" dirty="0">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Use of CI/CD techniques that are used for application H software. </a:t>
                      </a:r>
                      <a:endParaRPr lang="en-GB" sz="1000" b="0" i="0" noProof="0" dirty="0">
                        <a:latin typeface="Calibri Light" panose="020F0302020204030204" pitchFamily="34" charset="0"/>
                        <a:cs typeface="Calibri Light" panose="020F0302020204030204" pitchFamily="34" charset="0"/>
                      </a:endParaRP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bl>
          </a:graphicData>
        </a:graphic>
      </p:graphicFrame>
      <p:sp>
        <p:nvSpPr>
          <p:cNvPr id="6" name="textruta 5">
            <a:extLst>
              <a:ext uri="{FF2B5EF4-FFF2-40B4-BE49-F238E27FC236}">
                <a16:creationId xmlns:a16="http://schemas.microsoft.com/office/drawing/2014/main" id="{B7585852-7968-CA49-A3CE-67EA040EA86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D7F05C30-E331-3548-9318-72573C0ED55F}"/>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275416724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9C8C85-4635-0742-BA31-CF068A9CBA3E}"/>
              </a:ext>
            </a:extLst>
          </p:cNvPr>
          <p:cNvSpPr>
            <a:spLocks noGrp="1"/>
          </p:cNvSpPr>
          <p:nvPr>
            <p:ph type="title"/>
          </p:nvPr>
        </p:nvSpPr>
        <p:spPr/>
        <p:txBody>
          <a:bodyPr>
            <a:normAutofit/>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9E8B10C7-8D3F-9D46-ADA3-90A920B69C46}"/>
              </a:ext>
            </a:extLst>
          </p:cNvPr>
          <p:cNvSpPr>
            <a:spLocks noGrp="1"/>
          </p:cNvSpPr>
          <p:nvPr>
            <p:ph idx="1"/>
          </p:nvPr>
        </p:nvSpPr>
        <p:spPr/>
        <p:txBody>
          <a:bodyPr/>
          <a:lstStyle/>
          <a:p>
            <a:pPr marL="0" indent="0">
              <a:buNone/>
            </a:pPr>
            <a:r>
              <a:rPr lang="en-GB" dirty="0"/>
              <a:t>Table 4.10 Practices for which </a:t>
            </a:r>
            <a:r>
              <a:rPr lang="en-GB" b="1" dirty="0"/>
              <a:t>CI/CD </a:t>
            </a:r>
            <a:r>
              <a:rPr lang="en-GB" dirty="0"/>
              <a:t>are most relevant: </a:t>
            </a:r>
          </a:p>
          <a:p>
            <a:endParaRPr lang="sv-SE" dirty="0"/>
          </a:p>
        </p:txBody>
      </p:sp>
      <p:graphicFrame>
        <p:nvGraphicFramePr>
          <p:cNvPr id="5" name="Platshållare för innehåll 7">
            <a:extLst>
              <a:ext uri="{FF2B5EF4-FFF2-40B4-BE49-F238E27FC236}">
                <a16:creationId xmlns:a16="http://schemas.microsoft.com/office/drawing/2014/main" id="{79AF59C1-B2E0-8144-A03A-CE5964128B80}"/>
              </a:ext>
            </a:extLst>
          </p:cNvPr>
          <p:cNvGraphicFramePr>
            <a:graphicFrameLocks/>
          </p:cNvGraphicFramePr>
          <p:nvPr>
            <p:extLst>
              <p:ext uri="{D42A27DB-BD31-4B8C-83A1-F6EECF244321}">
                <p14:modId xmlns:p14="http://schemas.microsoft.com/office/powerpoint/2010/main" val="1022665230"/>
              </p:ext>
            </p:extLst>
          </p:nvPr>
        </p:nvGraphicFramePr>
        <p:xfrm>
          <a:off x="531341" y="1515763"/>
          <a:ext cx="8155456" cy="2134210"/>
        </p:xfrm>
        <a:graphic>
          <a:graphicData uri="http://schemas.openxmlformats.org/drawingml/2006/table">
            <a:tbl>
              <a:tblPr/>
              <a:tblGrid>
                <a:gridCol w="2148797">
                  <a:extLst>
                    <a:ext uri="{9D8B030D-6E8A-4147-A177-3AD203B41FA5}">
                      <a16:colId xmlns:a16="http://schemas.microsoft.com/office/drawing/2014/main" val="698271865"/>
                    </a:ext>
                  </a:extLst>
                </a:gridCol>
                <a:gridCol w="5349765">
                  <a:extLst>
                    <a:ext uri="{9D8B030D-6E8A-4147-A177-3AD203B41FA5}">
                      <a16:colId xmlns:a16="http://schemas.microsoft.com/office/drawing/2014/main" val="533464297"/>
                    </a:ext>
                  </a:extLst>
                </a:gridCol>
                <a:gridCol w="656894">
                  <a:extLst>
                    <a:ext uri="{9D8B030D-6E8A-4147-A177-3AD203B41FA5}">
                      <a16:colId xmlns:a16="http://schemas.microsoft.com/office/drawing/2014/main" val="420107269"/>
                    </a:ext>
                  </a:extLst>
                </a:gridCol>
              </a:tblGrid>
              <a:tr h="204476">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CI/CD</a:t>
                      </a:r>
                      <a:endParaRPr lang="en-GB" sz="11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1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Architecture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effectLst/>
                          <a:latin typeface="Calibri Light" panose="020F0302020204030204" pitchFamily="34" charset="0"/>
                          <a:ea typeface="+mn-ea"/>
                          <a:cs typeface="Calibri Light" panose="020F0302020204030204" pitchFamily="34" charset="0"/>
                        </a:rPr>
                        <a:t>Designing and improving service, technical, and information architecture to leverage CI/CD capabilities. Containerization is an architectural choice that supports CI/CD. </a:t>
                      </a:r>
                      <a:endParaRPr lang="en-GB" sz="1100" b="0"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i="0" spc="0" noProof="0" dirty="0">
                          <a:solidFill>
                            <a:schemeClr val="tx1"/>
                          </a:solidFill>
                          <a:effectLst/>
                          <a:latin typeface="Calibri Light" panose="020F0302020204030204" pitchFamily="34" charset="0"/>
                          <a:cs typeface="Calibri Light" panose="020F0302020204030204" pitchFamily="34" charset="0"/>
                        </a:rPr>
                        <a:t>Information security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effectLst/>
                          <a:latin typeface="Calibri Light" panose="020F0302020204030204" pitchFamily="34" charset="0"/>
                          <a:ea typeface="+mn-ea"/>
                          <a:cs typeface="Calibri Light" panose="020F0302020204030204" pitchFamily="34" charset="0"/>
                        </a:rPr>
                        <a:t>Ensuring compliance with information security policies by reducing manual work. Increasing the scale and scope of automation by leveraging CI/CD tools may help to ensure compliance with information security policies by reducing manual work and </a:t>
                      </a:r>
                      <a:r>
                        <a:rPr lang="en-GB" sz="1100" b="0" i="0" spc="0" noProof="0" dirty="0">
                          <a:latin typeface="Calibri Light" panose="020F0302020204030204" pitchFamily="34" charset="0"/>
                          <a:cs typeface="Calibri Light" panose="020F0302020204030204" pitchFamily="34" charset="0"/>
                        </a:rPr>
                        <a:t>improving the traceability of changes.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Knowledge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effectLst/>
                          <a:latin typeface="Calibri Light" panose="020F0302020204030204" pitchFamily="34" charset="0"/>
                          <a:ea typeface="+mn-ea"/>
                          <a:cs typeface="Calibri Light" panose="020F0302020204030204" pitchFamily="34" charset="0"/>
                        </a:rPr>
                        <a:t>Continually updating knowledge bases to ensure that the organization maintains an up-to-date understanding of the software being built and deployed through CI/CD pipelines.</a:t>
                      </a:r>
                      <a:endParaRPr lang="en-GB" sz="1100" b="0"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58712">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Service continuity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effectLst/>
                          <a:latin typeface="Calibri Light" panose="020F0302020204030204" pitchFamily="34" charset="0"/>
                          <a:ea typeface="+mn-ea"/>
                          <a:cs typeface="Calibri Light" panose="020F0302020204030204" pitchFamily="34" charset="0"/>
                        </a:rPr>
                        <a:t>CI/CD pipelines should be set up to push software components to continuity and disaster recovery systems. </a:t>
                      </a:r>
                      <a:endParaRPr lang="en-GB" sz="1100" b="0"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bl>
          </a:graphicData>
        </a:graphic>
      </p:graphicFrame>
      <p:sp>
        <p:nvSpPr>
          <p:cNvPr id="6" name="textruta 5">
            <a:extLst>
              <a:ext uri="{FF2B5EF4-FFF2-40B4-BE49-F238E27FC236}">
                <a16:creationId xmlns:a16="http://schemas.microsoft.com/office/drawing/2014/main" id="{B7585852-7968-CA49-A3CE-67EA040EA86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D7F05C30-E331-3548-9318-72573C0ED55F}"/>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42374452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D08DE5-C484-124D-B293-209717CC1102}"/>
              </a:ext>
            </a:extLst>
          </p:cNvPr>
          <p:cNvSpPr>
            <a:spLocks noGrp="1"/>
          </p:cNvSpPr>
          <p:nvPr>
            <p:ph type="title"/>
          </p:nvPr>
        </p:nvSpPr>
        <p:spPr/>
        <p:txBody>
          <a:bodyPr/>
          <a:lstStyle/>
          <a:p>
            <a:pPr marL="514350" indent="-514350">
              <a:buFont typeface="+mj-lt"/>
              <a:buAutoNum type="alphaLcParenR" startAt="6"/>
            </a:pPr>
            <a:r>
              <a:rPr lang="en-GB" sz="3200" dirty="0"/>
              <a:t>Continuous testing</a:t>
            </a:r>
          </a:p>
        </p:txBody>
      </p:sp>
      <p:sp>
        <p:nvSpPr>
          <p:cNvPr id="3" name="Platshållare för innehåll 2">
            <a:extLst>
              <a:ext uri="{FF2B5EF4-FFF2-40B4-BE49-F238E27FC236}">
                <a16:creationId xmlns:a16="http://schemas.microsoft.com/office/drawing/2014/main" id="{00260251-A1DE-C643-8456-F209F1A0EAD9}"/>
              </a:ext>
            </a:extLst>
          </p:cNvPr>
          <p:cNvSpPr>
            <a:spLocks noGrp="1"/>
          </p:cNvSpPr>
          <p:nvPr>
            <p:ph idx="1"/>
          </p:nvPr>
        </p:nvSpPr>
        <p:spPr/>
        <p:txBody>
          <a:bodyPr/>
          <a:lstStyle/>
          <a:p>
            <a:pPr marL="0" indent="0">
              <a:spcBef>
                <a:spcPct val="30000"/>
              </a:spcBef>
              <a:buNone/>
              <a:defRPr/>
            </a:pPr>
            <a:r>
              <a:rPr lang="en-GB" sz="1400" dirty="0"/>
              <a:t>To achieve continuous testing, a number of principles should be in place, including: </a:t>
            </a:r>
          </a:p>
          <a:p>
            <a:pPr marL="0" indent="0">
              <a:buNone/>
            </a:pPr>
            <a:endParaRPr lang="en-GB" sz="800" dirty="0"/>
          </a:p>
          <a:p>
            <a:pPr>
              <a:buFont typeface="Arial" panose="020B0604020202020204" pitchFamily="34" charset="0"/>
              <a:buChar char="•"/>
            </a:pPr>
            <a:r>
              <a:rPr lang="en-GB" sz="1400" b="1" dirty="0"/>
              <a:t>Tests should be written at the lowest level possible. </a:t>
            </a:r>
          </a:p>
          <a:p>
            <a:pPr>
              <a:buFont typeface="Arial" panose="020B0604020202020204" pitchFamily="34" charset="0"/>
              <a:buChar char="•"/>
            </a:pPr>
            <a:r>
              <a:rPr lang="en-GB" sz="1400" b="1" dirty="0"/>
              <a:t>Tests with the fewest external dependencies should be favoured. </a:t>
            </a:r>
          </a:p>
          <a:p>
            <a:pPr>
              <a:buFont typeface="Arial" panose="020B0604020202020204" pitchFamily="34" charset="0"/>
              <a:buChar char="•"/>
            </a:pPr>
            <a:r>
              <a:rPr lang="en-GB" sz="1400" b="1" dirty="0"/>
              <a:t>Write once, run anywhere, including in the production system. </a:t>
            </a:r>
          </a:p>
          <a:p>
            <a:pPr>
              <a:buFont typeface="Arial" panose="020B0604020202020204" pitchFamily="34" charset="0"/>
              <a:buChar char="•"/>
            </a:pPr>
            <a:r>
              <a:rPr lang="en-GB" sz="1400" b="1" dirty="0"/>
              <a:t>Products should be designed for testability. </a:t>
            </a:r>
          </a:p>
          <a:p>
            <a:pPr>
              <a:buFont typeface="Arial" panose="020B0604020202020204" pitchFamily="34" charset="0"/>
              <a:buChar char="•"/>
            </a:pPr>
            <a:r>
              <a:rPr lang="en-GB" sz="1400" b="1" dirty="0"/>
              <a:t>Test code is product code; only reliable tests survive. </a:t>
            </a:r>
          </a:p>
          <a:p>
            <a:pPr>
              <a:buFont typeface="Arial" panose="020B0604020202020204" pitchFamily="34" charset="0"/>
              <a:buChar char="•"/>
            </a:pPr>
            <a:r>
              <a:rPr lang="en-GB" sz="1400" b="1" dirty="0"/>
              <a:t>Testing infrastructure is a shared service. </a:t>
            </a:r>
          </a:p>
          <a:p>
            <a:pPr>
              <a:buFont typeface="Arial" panose="020B0604020202020204" pitchFamily="34" charset="0"/>
              <a:buChar char="•"/>
            </a:pPr>
            <a:r>
              <a:rPr lang="en-GB" sz="1400" b="1" dirty="0"/>
              <a:t>Test ownership follows product ownership. </a:t>
            </a:r>
          </a:p>
          <a:p>
            <a:pPr>
              <a:buFont typeface="Arial" panose="020B0604020202020204" pitchFamily="34" charset="0"/>
              <a:buChar char="•"/>
            </a:pPr>
            <a:r>
              <a:rPr lang="en-GB" sz="1400" b="1" dirty="0"/>
              <a:t>Fault injections and chaos engineering in production should be practised to test service resilience. </a:t>
            </a:r>
          </a:p>
          <a:p>
            <a:pPr>
              <a:buFont typeface="Arial" panose="020B0604020202020204" pitchFamily="34" charset="0"/>
              <a:buChar char="•"/>
            </a:pPr>
            <a:r>
              <a:rPr lang="en-GB" sz="1400" b="1" dirty="0"/>
              <a:t>Unreliable tests should be eliminated.</a:t>
            </a:r>
          </a:p>
          <a:p>
            <a:pPr>
              <a:buFont typeface="Arial" panose="020B0604020202020204" pitchFamily="34" charset="0"/>
              <a:buChar char="•"/>
            </a:pPr>
            <a:endParaRPr lang="en-GB" sz="700" dirty="0"/>
          </a:p>
          <a:p>
            <a:pPr marL="0" indent="0">
              <a:buNone/>
            </a:pPr>
            <a:r>
              <a:rPr lang="en-GB" sz="1400" dirty="0"/>
              <a:t>Software testing is not just about testing software that is developed and operational. Testing is something that should be conducted throughout the entire software development lifecycle.</a:t>
            </a:r>
            <a:br>
              <a:rPr lang="en-GB" sz="1400" dirty="0"/>
            </a:br>
            <a:endParaRPr lang="en-GB" sz="1400" dirty="0"/>
          </a:p>
          <a:p>
            <a:pPr marL="0" indent="0">
              <a:buNone/>
            </a:pPr>
            <a:r>
              <a:rPr lang="sv-SE" sz="1400" dirty="0"/>
              <a:t>…</a:t>
            </a:r>
          </a:p>
        </p:txBody>
      </p:sp>
      <p:sp>
        <p:nvSpPr>
          <p:cNvPr id="5" name="textruta 4">
            <a:extLst>
              <a:ext uri="{FF2B5EF4-FFF2-40B4-BE49-F238E27FC236}">
                <a16:creationId xmlns:a16="http://schemas.microsoft.com/office/drawing/2014/main" id="{766AFBAC-FE60-F041-BE8F-CCA347799AC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00BB200E-A7B7-A345-8155-F6308661F279}"/>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240148784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971C2F-A64F-D449-90A9-ACD8A7C5DE07}"/>
              </a:ext>
            </a:extLst>
          </p:cNvPr>
          <p:cNvSpPr>
            <a:spLocks noGrp="1"/>
          </p:cNvSpPr>
          <p:nvPr>
            <p:ph type="title"/>
          </p:nvPr>
        </p:nvSpPr>
        <p:spPr/>
        <p:txBody>
          <a:bodyPr anchor="ctr"/>
          <a:lstStyle/>
          <a:p>
            <a:r>
              <a:rPr lang="en-GB" sz="3200" dirty="0"/>
              <a:t>Different types of testing</a:t>
            </a:r>
          </a:p>
        </p:txBody>
      </p:sp>
      <p:sp>
        <p:nvSpPr>
          <p:cNvPr id="3" name="Platshållare för innehåll 2">
            <a:extLst>
              <a:ext uri="{FF2B5EF4-FFF2-40B4-BE49-F238E27FC236}">
                <a16:creationId xmlns:a16="http://schemas.microsoft.com/office/drawing/2014/main" id="{36318C99-9B0E-D04B-9DD0-2358A72667F2}"/>
              </a:ext>
            </a:extLst>
          </p:cNvPr>
          <p:cNvSpPr>
            <a:spLocks noGrp="1"/>
          </p:cNvSpPr>
          <p:nvPr>
            <p:ph idx="1"/>
          </p:nvPr>
        </p:nvSpPr>
        <p:spPr/>
        <p:txBody>
          <a:bodyPr/>
          <a:lstStyle/>
          <a:p>
            <a:r>
              <a:rPr lang="en-GB" dirty="0"/>
              <a:t>Software testing is not just about testing software that is developed and operational. Testing is something that should be conducted throughout the entire software development lifecycle. Table 4.11 outlines the different types of testing. </a:t>
            </a:r>
          </a:p>
          <a:p>
            <a:endParaRPr lang="sv-SE" dirty="0"/>
          </a:p>
        </p:txBody>
      </p:sp>
      <p:graphicFrame>
        <p:nvGraphicFramePr>
          <p:cNvPr id="5" name="Platshållare för innehåll 7">
            <a:extLst>
              <a:ext uri="{FF2B5EF4-FFF2-40B4-BE49-F238E27FC236}">
                <a16:creationId xmlns:a16="http://schemas.microsoft.com/office/drawing/2014/main" id="{5EFF2831-82D9-3048-A7F4-FD07289B67A7}"/>
              </a:ext>
            </a:extLst>
          </p:cNvPr>
          <p:cNvGraphicFramePr>
            <a:graphicFrameLocks/>
          </p:cNvGraphicFramePr>
          <p:nvPr>
            <p:extLst>
              <p:ext uri="{D42A27DB-BD31-4B8C-83A1-F6EECF244321}">
                <p14:modId xmlns:p14="http://schemas.microsoft.com/office/powerpoint/2010/main" val="1949670247"/>
              </p:ext>
            </p:extLst>
          </p:nvPr>
        </p:nvGraphicFramePr>
        <p:xfrm>
          <a:off x="298495" y="1045018"/>
          <a:ext cx="8572128" cy="3536713"/>
        </p:xfrm>
        <a:graphic>
          <a:graphicData uri="http://schemas.openxmlformats.org/drawingml/2006/table">
            <a:tbl>
              <a:tblPr/>
              <a:tblGrid>
                <a:gridCol w="1761091">
                  <a:extLst>
                    <a:ext uri="{9D8B030D-6E8A-4147-A177-3AD203B41FA5}">
                      <a16:colId xmlns:a16="http://schemas.microsoft.com/office/drawing/2014/main" val="698271865"/>
                    </a:ext>
                  </a:extLst>
                </a:gridCol>
                <a:gridCol w="6811037">
                  <a:extLst>
                    <a:ext uri="{9D8B030D-6E8A-4147-A177-3AD203B41FA5}">
                      <a16:colId xmlns:a16="http://schemas.microsoft.com/office/drawing/2014/main" val="533464297"/>
                    </a:ext>
                  </a:extLst>
                </a:gridCol>
              </a:tblGrid>
              <a:tr h="262141">
                <a:tc>
                  <a:txBody>
                    <a:bodyPr/>
                    <a:lstStyle/>
                    <a:p>
                      <a:r>
                        <a:rPr lang="en-GB" sz="750" b="1" i="0" noProof="0" dirty="0">
                          <a:effectLst/>
                          <a:latin typeface="Calibri Light" panose="020F0302020204030204" pitchFamily="34" charset="0"/>
                          <a:cs typeface="Calibri Light" panose="020F0302020204030204" pitchFamily="34" charset="0"/>
                        </a:rPr>
                        <a:t>Testing the ideas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All software originates with an idea, often an attempt to solve a problem. Testing the idea helps to determine its quality from a customer perspective (based on customer wants and needs) and a business perspective (based on the effects on metrics, including growth, revenue, conversion, and user base).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r>
                        <a:rPr lang="en-GB" sz="750" b="1" i="0" noProof="0" dirty="0">
                          <a:effectLst/>
                          <a:latin typeface="Calibri Light" panose="020F0302020204030204" pitchFamily="34" charset="0"/>
                          <a:cs typeface="Calibri Light" panose="020F0302020204030204" pitchFamily="34" charset="0"/>
                        </a:rPr>
                        <a:t>Testing the artefacts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Artefacts, such as epics, user stories, acceptance criteria, data flow diagrams, and process flow diagrams, should be tested. Inspecting the information within the artefacts can help to identify ambiguities, assumptions, and information relating to risks and variables.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r>
                        <a:rPr lang="en-GB" sz="750" b="1" i="0" noProof="0" dirty="0">
                          <a:effectLst/>
                          <a:latin typeface="Calibri Light" panose="020F0302020204030204" pitchFamily="34" charset="0"/>
                          <a:cs typeface="Calibri Light" panose="020F0302020204030204" pitchFamily="34" charset="0"/>
                        </a:rPr>
                        <a:t>Testing the UX and user interface designs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Artefacts are used for design activities, programming activities, and testing activities. The design activities produce more design artefacts than can be tested. Interfaces and experience are tested using relevant artefacts, and test results may affect other artefacts.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23176">
                <a:tc>
                  <a:txBody>
                    <a:bodyPr/>
                    <a:lstStyle/>
                    <a:p>
                      <a:r>
                        <a:rPr lang="en-GB" sz="750" b="1" i="0" noProof="0" dirty="0">
                          <a:effectLst/>
                          <a:latin typeface="Calibri Light" panose="020F0302020204030204" pitchFamily="34" charset="0"/>
                          <a:cs typeface="Calibri Light" panose="020F0302020204030204" pitchFamily="34" charset="0"/>
                        </a:rPr>
                        <a:t>Testing the architecture and code designs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When designing software architecture and discussing how to build it and new features, exploratory testing can enhance the designs and ideas.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r>
                        <a:rPr lang="en-GB" sz="750" b="1" i="0" noProof="0" dirty="0">
                          <a:effectLst/>
                          <a:latin typeface="Calibri Light" panose="020F0302020204030204" pitchFamily="34" charset="0"/>
                          <a:cs typeface="Calibri Light" panose="020F0302020204030204" pitchFamily="34" charset="0"/>
                        </a:rPr>
                        <a:t>Testing the code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Code reviews are an important part of building a high-quality product. Anyone should be able to read the code and test it from different perspectives. Unit testing verifies that each unit of the software performs as it should. Unit tests are often automated</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8765">
                <a:tc>
                  <a:txBody>
                    <a:bodyPr/>
                    <a:lstStyle/>
                    <a:p>
                      <a:r>
                        <a:rPr lang="en-GB" sz="750" b="1" i="0" noProof="0" dirty="0">
                          <a:effectLst/>
                          <a:latin typeface="Calibri Light" panose="020F0302020204030204" pitchFamily="34" charset="0"/>
                          <a:cs typeface="Calibri Light" panose="020F0302020204030204" pitchFamily="34" charset="0"/>
                        </a:rPr>
                        <a:t>Testing the operational software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Testing the operational software is the most common activity that is associated with testing. Many Agile teams include ‘testing’ as a status within their workflow after development. However, testing should not be a status in a workflow; it should be a series of structured activities conducted throughout the software development lifecycle.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308080">
                <a:tc>
                  <a:txBody>
                    <a:bodyPr/>
                    <a:lstStyle/>
                    <a:p>
                      <a:r>
                        <a:rPr lang="en-GB" sz="750" b="1" i="0" noProof="0" dirty="0">
                          <a:effectLst/>
                          <a:latin typeface="Calibri Light" panose="020F0302020204030204" pitchFamily="34" charset="0"/>
                          <a:cs typeface="Calibri Light" panose="020F0302020204030204" pitchFamily="34" charset="0"/>
                        </a:rPr>
                        <a:t>Testing in different environments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When it comes to test environments, a risk-based approach may be appropriate. There are many risks that can be tested for. Some of these cannot be tested for in a development environment. For others, a stringently integrated environment is needed for testing. Some risks can only be tested for in the real production environment.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351505">
                <a:tc>
                  <a:txBody>
                    <a:bodyPr/>
                    <a:lstStyle/>
                    <a:p>
                      <a:r>
                        <a:rPr lang="en-GB" sz="750" b="1" i="0" noProof="0" dirty="0">
                          <a:effectLst/>
                          <a:latin typeface="Calibri Light" panose="020F0302020204030204" pitchFamily="34" charset="0"/>
                          <a:cs typeface="Calibri Light" panose="020F0302020204030204" pitchFamily="34" charset="0"/>
                        </a:rPr>
                        <a:t>Testing the release pipelines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Pipeline processes can be tested, and teams often do so implicitly in order to enhance their pipelines to be as efficient and fast as possible. This requires a good understanding of the structure behind pipeline testing.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102128"/>
                  </a:ext>
                </a:extLst>
              </a:tr>
              <a:tr h="351505">
                <a:tc>
                  <a:txBody>
                    <a:bodyPr/>
                    <a:lstStyle/>
                    <a:p>
                      <a:r>
                        <a:rPr lang="en-GB" sz="750" b="1" i="0" noProof="0" dirty="0">
                          <a:effectLst/>
                          <a:latin typeface="Calibri Light" panose="020F0302020204030204" pitchFamily="34" charset="0"/>
                          <a:cs typeface="Calibri Light" panose="020F0302020204030204" pitchFamily="34" charset="0"/>
                        </a:rPr>
                        <a:t>Testing the system in production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When testing in production, the aim should be to minimize the risk of testing affecting the customers. Strategies to achieve this include: </a:t>
                      </a:r>
                    </a:p>
                    <a:p>
                      <a:pPr marL="171450" indent="-171450">
                        <a:buFontTx/>
                        <a:buChar char="-"/>
                      </a:pPr>
                      <a:r>
                        <a:rPr lang="en-GB" sz="750" b="1" i="0" noProof="0" dirty="0">
                          <a:effectLst/>
                          <a:latin typeface="Calibri Light" panose="020F0302020204030204" pitchFamily="34" charset="0"/>
                          <a:cs typeface="Calibri Light" panose="020F0302020204030204" pitchFamily="34" charset="0"/>
                        </a:rPr>
                        <a:t>Canary releases </a:t>
                      </a:r>
                      <a:r>
                        <a:rPr lang="en-GB" sz="750" b="0" i="0" noProof="0" dirty="0">
                          <a:effectLst/>
                          <a:latin typeface="Calibri Light" panose="020F0302020204030204" pitchFamily="34" charset="0"/>
                          <a:cs typeface="Calibri Light" panose="020F0302020204030204" pitchFamily="34" charset="0"/>
                        </a:rPr>
                        <a:t>The new feature is initially released to a small, targeted group of users, gradually increasing to all users. </a:t>
                      </a:r>
                    </a:p>
                    <a:p>
                      <a:pPr marL="171450" indent="-171450">
                        <a:buFontTx/>
                        <a:buChar char="-"/>
                      </a:pPr>
                      <a:r>
                        <a:rPr lang="en-GB" sz="750" b="1" i="0" noProof="0" dirty="0">
                          <a:effectLst/>
                          <a:latin typeface="Calibri Light" panose="020F0302020204030204" pitchFamily="34" charset="0"/>
                          <a:cs typeface="Calibri Light" panose="020F0302020204030204" pitchFamily="34" charset="0"/>
                        </a:rPr>
                        <a:t>Feature toggles </a:t>
                      </a:r>
                      <a:r>
                        <a:rPr lang="en-GB" sz="750" b="0" i="0" noProof="0" dirty="0">
                          <a:effectLst/>
                          <a:latin typeface="Calibri Light" panose="020F0302020204030204" pitchFamily="34" charset="0"/>
                          <a:cs typeface="Calibri Light" panose="020F0302020204030204" pitchFamily="34" charset="0"/>
                        </a:rPr>
                        <a:t>Features can be hidden behind a feature flag, easily enabled or disabled by toggling the flag on or off. </a:t>
                      </a:r>
                    </a:p>
                    <a:p>
                      <a:pPr marL="171450" indent="-171450">
                        <a:buFontTx/>
                        <a:buChar char="-"/>
                      </a:pPr>
                      <a:r>
                        <a:rPr lang="en-GB" sz="750" b="1" i="0" noProof="0" dirty="0">
                          <a:effectLst/>
                          <a:latin typeface="Calibri Light" panose="020F0302020204030204" pitchFamily="34" charset="0"/>
                          <a:cs typeface="Calibri Light" panose="020F0302020204030204" pitchFamily="34" charset="0"/>
                        </a:rPr>
                        <a:t>Blue/Green deployments </a:t>
                      </a:r>
                      <a:r>
                        <a:rPr lang="en-GB" sz="750" b="0" i="0" noProof="0" dirty="0">
                          <a:effectLst/>
                          <a:latin typeface="Calibri Light" panose="020F0302020204030204" pitchFamily="34" charset="0"/>
                          <a:cs typeface="Calibri Light" panose="020F0302020204030204" pitchFamily="34" charset="0"/>
                        </a:rPr>
                        <a:t>Two identical production environments run simultaneously (one ‘blue’ and one ‘green’), with only one of the environments being live, serving all production traffic, whereas the other is used for deployment of the new versions. </a:t>
                      </a:r>
                    </a:p>
                    <a:p>
                      <a:pPr marL="171450" indent="-171450">
                        <a:buFontTx/>
                        <a:buChar char="-"/>
                      </a:pPr>
                      <a:r>
                        <a:rPr lang="en-GB" sz="750" b="1" i="0" noProof="0" dirty="0">
                          <a:effectLst/>
                          <a:latin typeface="Calibri Light" panose="020F0302020204030204" pitchFamily="34" charset="0"/>
                          <a:cs typeface="Calibri Light" panose="020F0302020204030204" pitchFamily="34" charset="0"/>
                        </a:rPr>
                        <a:t>Automated roll-back strategies </a:t>
                      </a:r>
                      <a:r>
                        <a:rPr lang="en-GB" sz="750" b="0" i="0" noProof="0" dirty="0">
                          <a:effectLst/>
                          <a:latin typeface="Calibri Light" panose="020F0302020204030204" pitchFamily="34" charset="0"/>
                          <a:cs typeface="Calibri Light" panose="020F0302020204030204" pitchFamily="34" charset="0"/>
                        </a:rPr>
                        <a:t>Automation tools can quickly revert the release to its previous version in the event of an incident.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8216377"/>
                  </a:ext>
                </a:extLst>
              </a:tr>
              <a:tr h="245405">
                <a:tc>
                  <a:txBody>
                    <a:bodyPr/>
                    <a:lstStyle/>
                    <a:p>
                      <a:r>
                        <a:rPr lang="en-GB" sz="750" b="1" i="0" noProof="0" dirty="0">
                          <a:effectLst/>
                          <a:latin typeface="Calibri Light" panose="020F0302020204030204" pitchFamily="34" charset="0"/>
                          <a:cs typeface="Calibri Light" panose="020F0302020204030204" pitchFamily="34" charset="0"/>
                        </a:rPr>
                        <a:t>Testing the services in production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750" b="0" i="0" noProof="0" dirty="0">
                          <a:effectLst/>
                          <a:latin typeface="Calibri Light" panose="020F0302020204030204" pitchFamily="34" charset="0"/>
                          <a:cs typeface="Calibri Light" panose="020F0302020204030204" pitchFamily="34" charset="0"/>
                        </a:rPr>
                        <a:t>There are many services, activities, and technologies that are implemented for released production software, which can all be tested.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174494"/>
                  </a:ext>
                </a:extLst>
              </a:tr>
            </a:tbl>
          </a:graphicData>
        </a:graphic>
      </p:graphicFrame>
      <p:sp>
        <p:nvSpPr>
          <p:cNvPr id="6" name="textruta 5">
            <a:extLst>
              <a:ext uri="{FF2B5EF4-FFF2-40B4-BE49-F238E27FC236}">
                <a16:creationId xmlns:a16="http://schemas.microsoft.com/office/drawing/2014/main" id="{E563641E-53A0-BC40-9C4E-6B82A996A3C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B2DDE320-C6CD-1049-9B4D-BDE13702A2E2}"/>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9171106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A2CF81-D9EC-B844-91E3-8E49003F16EE}"/>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817ACF89-47A5-D04C-ABCB-CB1F5720E6DC}"/>
              </a:ext>
            </a:extLst>
          </p:cNvPr>
          <p:cNvSpPr>
            <a:spLocks noGrp="1"/>
          </p:cNvSpPr>
          <p:nvPr>
            <p:ph idx="1"/>
          </p:nvPr>
        </p:nvSpPr>
        <p:spPr>
          <a:xfrm>
            <a:off x="457199" y="1177018"/>
            <a:ext cx="8229600" cy="3394075"/>
          </a:xfrm>
        </p:spPr>
        <p:txBody>
          <a:bodyPr/>
          <a:lstStyle/>
          <a:p>
            <a:pPr marL="0" indent="0">
              <a:buNone/>
            </a:pPr>
            <a:r>
              <a:rPr lang="en-GB" dirty="0"/>
              <a:t>Table 4.12 Practices for which </a:t>
            </a:r>
            <a:r>
              <a:rPr lang="en-GB" b="1" dirty="0"/>
              <a:t>continuous testing </a:t>
            </a:r>
            <a:r>
              <a:rPr lang="en-GB" dirty="0"/>
              <a:t>is most relevant: </a:t>
            </a:r>
          </a:p>
          <a:p>
            <a:endParaRPr lang="en-GB" dirty="0"/>
          </a:p>
        </p:txBody>
      </p:sp>
      <p:graphicFrame>
        <p:nvGraphicFramePr>
          <p:cNvPr id="5" name="Platshållare för innehåll 7">
            <a:extLst>
              <a:ext uri="{FF2B5EF4-FFF2-40B4-BE49-F238E27FC236}">
                <a16:creationId xmlns:a16="http://schemas.microsoft.com/office/drawing/2014/main" id="{BF06CD92-7635-4D44-8A4D-F42156CAA357}"/>
              </a:ext>
            </a:extLst>
          </p:cNvPr>
          <p:cNvGraphicFramePr>
            <a:graphicFrameLocks/>
          </p:cNvGraphicFramePr>
          <p:nvPr>
            <p:extLst>
              <p:ext uri="{D42A27DB-BD31-4B8C-83A1-F6EECF244321}">
                <p14:modId xmlns:p14="http://schemas.microsoft.com/office/powerpoint/2010/main" val="1221679492"/>
              </p:ext>
            </p:extLst>
          </p:nvPr>
        </p:nvGraphicFramePr>
        <p:xfrm>
          <a:off x="531341" y="1484318"/>
          <a:ext cx="8155456" cy="1347582"/>
        </p:xfrm>
        <a:graphic>
          <a:graphicData uri="http://schemas.openxmlformats.org/drawingml/2006/table">
            <a:tbl>
              <a:tblPr/>
              <a:tblGrid>
                <a:gridCol w="1890126">
                  <a:extLst>
                    <a:ext uri="{9D8B030D-6E8A-4147-A177-3AD203B41FA5}">
                      <a16:colId xmlns:a16="http://schemas.microsoft.com/office/drawing/2014/main" val="698271865"/>
                    </a:ext>
                  </a:extLst>
                </a:gridCol>
                <a:gridCol w="5300133">
                  <a:extLst>
                    <a:ext uri="{9D8B030D-6E8A-4147-A177-3AD203B41FA5}">
                      <a16:colId xmlns:a16="http://schemas.microsoft.com/office/drawing/2014/main" val="533464297"/>
                    </a:ext>
                  </a:extLst>
                </a:gridCol>
                <a:gridCol w="965197">
                  <a:extLst>
                    <a:ext uri="{9D8B030D-6E8A-4147-A177-3AD203B41FA5}">
                      <a16:colId xmlns:a16="http://schemas.microsoft.com/office/drawing/2014/main" val="420107269"/>
                    </a:ext>
                  </a:extLst>
                </a:gridCol>
              </a:tblGrid>
              <a:tr h="204476">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continuous testing</a:t>
                      </a:r>
                      <a:endParaRPr lang="en-GB" sz="11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1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Architecture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Designing and improving service, technical, and information architecture to leverage CI/CD capabilities. </a:t>
                      </a:r>
                      <a:endParaRPr lang="en-GB" sz="11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Service validation and testing</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Unit, integration, and regression testing is conducted on an ongoing basis throughout the development lifecycle. This includes application unit testing, infrastructure service testing, functional/non-functional testing, canary releases, blue/green testing, and infrastructure security testing.</a:t>
                      </a:r>
                      <a:endParaRPr lang="en-GB" sz="11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bl>
          </a:graphicData>
        </a:graphic>
      </p:graphicFrame>
      <p:sp>
        <p:nvSpPr>
          <p:cNvPr id="6" name="textruta 5">
            <a:extLst>
              <a:ext uri="{FF2B5EF4-FFF2-40B4-BE49-F238E27FC236}">
                <a16:creationId xmlns:a16="http://schemas.microsoft.com/office/drawing/2014/main" id="{A1774308-2A8D-AB49-A983-907E190557E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74A4DCF0-F24A-A348-B890-962F7CB9D33D}"/>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340940823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A2CF81-D9EC-B844-91E3-8E49003F16EE}"/>
              </a:ext>
            </a:extLst>
          </p:cNvPr>
          <p:cNvSpPr>
            <a:spLocks noGrp="1"/>
          </p:cNvSpPr>
          <p:nvPr>
            <p:ph type="title"/>
          </p:nvPr>
        </p:nvSpPr>
        <p:spPr/>
        <p:txBody>
          <a:bodyPr>
            <a:normAutofit/>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817ACF89-47A5-D04C-ABCB-CB1F5720E6DC}"/>
              </a:ext>
            </a:extLst>
          </p:cNvPr>
          <p:cNvSpPr>
            <a:spLocks noGrp="1"/>
          </p:cNvSpPr>
          <p:nvPr>
            <p:ph idx="1"/>
          </p:nvPr>
        </p:nvSpPr>
        <p:spPr>
          <a:xfrm>
            <a:off x="457199" y="1177018"/>
            <a:ext cx="8229600" cy="3394075"/>
          </a:xfrm>
        </p:spPr>
        <p:txBody>
          <a:bodyPr/>
          <a:lstStyle/>
          <a:p>
            <a:pPr marL="0" indent="0">
              <a:buNone/>
            </a:pPr>
            <a:r>
              <a:rPr lang="en-GB" dirty="0"/>
              <a:t>Table 4.12 Practices for which </a:t>
            </a:r>
            <a:r>
              <a:rPr lang="en-GB" b="1" dirty="0"/>
              <a:t>continuous testing</a:t>
            </a:r>
            <a:r>
              <a:rPr lang="en-GB" dirty="0"/>
              <a:t> is most relevant: </a:t>
            </a:r>
          </a:p>
          <a:p>
            <a:endParaRPr lang="en-GB" dirty="0"/>
          </a:p>
        </p:txBody>
      </p:sp>
      <p:graphicFrame>
        <p:nvGraphicFramePr>
          <p:cNvPr id="5" name="Platshållare för innehåll 7">
            <a:extLst>
              <a:ext uri="{FF2B5EF4-FFF2-40B4-BE49-F238E27FC236}">
                <a16:creationId xmlns:a16="http://schemas.microsoft.com/office/drawing/2014/main" id="{BF06CD92-7635-4D44-8A4D-F42156CAA357}"/>
              </a:ext>
            </a:extLst>
          </p:cNvPr>
          <p:cNvGraphicFramePr>
            <a:graphicFrameLocks/>
          </p:cNvGraphicFramePr>
          <p:nvPr>
            <p:extLst>
              <p:ext uri="{D42A27DB-BD31-4B8C-83A1-F6EECF244321}">
                <p14:modId xmlns:p14="http://schemas.microsoft.com/office/powerpoint/2010/main" val="1427041181"/>
              </p:ext>
            </p:extLst>
          </p:nvPr>
        </p:nvGraphicFramePr>
        <p:xfrm>
          <a:off x="531341" y="1484318"/>
          <a:ext cx="8155456" cy="1966570"/>
        </p:xfrm>
        <a:graphic>
          <a:graphicData uri="http://schemas.openxmlformats.org/drawingml/2006/table">
            <a:tbl>
              <a:tblPr/>
              <a:tblGrid>
                <a:gridCol w="2147465">
                  <a:extLst>
                    <a:ext uri="{9D8B030D-6E8A-4147-A177-3AD203B41FA5}">
                      <a16:colId xmlns:a16="http://schemas.microsoft.com/office/drawing/2014/main" val="698271865"/>
                    </a:ext>
                  </a:extLst>
                </a:gridCol>
                <a:gridCol w="5042794">
                  <a:extLst>
                    <a:ext uri="{9D8B030D-6E8A-4147-A177-3AD203B41FA5}">
                      <a16:colId xmlns:a16="http://schemas.microsoft.com/office/drawing/2014/main" val="533464297"/>
                    </a:ext>
                  </a:extLst>
                </a:gridCol>
                <a:gridCol w="965197">
                  <a:extLst>
                    <a:ext uri="{9D8B030D-6E8A-4147-A177-3AD203B41FA5}">
                      <a16:colId xmlns:a16="http://schemas.microsoft.com/office/drawing/2014/main" val="420107269"/>
                    </a:ext>
                  </a:extLst>
                </a:gridCol>
              </a:tblGrid>
              <a:tr h="204476">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continuous testing</a:t>
                      </a:r>
                      <a:endParaRPr lang="en-GB" sz="11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1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Deployment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Changes or deployments that cause the continuous testing to fail trigger the team’s Andon cord. The team members then swarm to resolve the issue. </a:t>
                      </a:r>
                      <a:endParaRPr lang="en-GB" sz="11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Information security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Ensuring compliance with information security policies by reducing manual work. Leveraging automated testing tools may help to ensure compliance with information security policies by reducing manual work and improving the traceability of changes. </a:t>
                      </a:r>
                      <a:endParaRPr lang="en-GB" sz="11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Problem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Automated tests help to verify problem resolution, the presence of known errors, or the effectiveness of workarounds. </a:t>
                      </a:r>
                      <a:endParaRPr lang="en-GB" sz="11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2062385"/>
                  </a:ext>
                </a:extLst>
              </a:tr>
              <a:tr h="183654">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Service continuity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Automated testing can accelerate the provisioning of technical resources needed to recover from a disaster. </a:t>
                      </a:r>
                      <a:endParaRPr lang="en-GB" sz="11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06793549"/>
                  </a:ext>
                </a:extLst>
              </a:tr>
            </a:tbl>
          </a:graphicData>
        </a:graphic>
      </p:graphicFrame>
      <p:sp>
        <p:nvSpPr>
          <p:cNvPr id="6" name="textruta 5">
            <a:extLst>
              <a:ext uri="{FF2B5EF4-FFF2-40B4-BE49-F238E27FC236}">
                <a16:creationId xmlns:a16="http://schemas.microsoft.com/office/drawing/2014/main" id="{A1774308-2A8D-AB49-A983-907E190557E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74A4DCF0-F24A-A348-B890-962F7CB9D33D}"/>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313700965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9E6511-8211-1044-B923-34482F98C9DD}"/>
              </a:ext>
            </a:extLst>
          </p:cNvPr>
          <p:cNvSpPr>
            <a:spLocks noGrp="1"/>
          </p:cNvSpPr>
          <p:nvPr>
            <p:ph type="title"/>
          </p:nvPr>
        </p:nvSpPr>
        <p:spPr/>
        <p:txBody>
          <a:bodyPr/>
          <a:lstStyle/>
          <a:p>
            <a:pPr marL="514350" indent="-514350">
              <a:buFont typeface="+mj-lt"/>
              <a:buAutoNum type="alphaLcParenR" startAt="7"/>
            </a:pPr>
            <a:r>
              <a:rPr lang="en-GB" sz="3200" dirty="0"/>
              <a:t>Kanban</a:t>
            </a:r>
          </a:p>
        </p:txBody>
      </p:sp>
      <p:sp>
        <p:nvSpPr>
          <p:cNvPr id="3" name="Platshållare för innehåll 2">
            <a:extLst>
              <a:ext uri="{FF2B5EF4-FFF2-40B4-BE49-F238E27FC236}">
                <a16:creationId xmlns:a16="http://schemas.microsoft.com/office/drawing/2014/main" id="{BAF27376-C9A4-2F4E-88D1-8BCF1A08CED5}"/>
              </a:ext>
            </a:extLst>
          </p:cNvPr>
          <p:cNvSpPr>
            <a:spLocks noGrp="1"/>
          </p:cNvSpPr>
          <p:nvPr>
            <p:ph idx="1"/>
          </p:nvPr>
        </p:nvSpPr>
        <p:spPr>
          <a:xfrm>
            <a:off x="457199" y="1192698"/>
            <a:ext cx="8229600" cy="2726572"/>
          </a:xfrm>
        </p:spPr>
        <p:txBody>
          <a:bodyPr>
            <a:noAutofit/>
          </a:bodyPr>
          <a:lstStyle/>
          <a:p>
            <a:pPr marL="0" indent="0">
              <a:buNone/>
            </a:pPr>
            <a:r>
              <a:rPr lang="en-GB" sz="1400" dirty="0"/>
              <a:t>Kanban is a set of principles, practices, and regular activities aimed at developing and managing a </a:t>
            </a:r>
            <a:r>
              <a:rPr lang="en-GB" sz="1400" b="1" dirty="0"/>
              <a:t>predictable, rhythmic, and constant flow of work</a:t>
            </a:r>
            <a:r>
              <a:rPr lang="en-GB" sz="1400" dirty="0"/>
              <a:t>. When applied properly, it can significantly accelerate the development of high-quality products and services. </a:t>
            </a:r>
          </a:p>
          <a:p>
            <a:pPr marL="0" indent="0">
              <a:buNone/>
            </a:pPr>
            <a:endParaRPr lang="en-GB" sz="600" dirty="0"/>
          </a:p>
          <a:p>
            <a:pPr marL="0" indent="0">
              <a:buNone/>
            </a:pPr>
            <a:r>
              <a:rPr lang="en-GB" sz="1400" dirty="0"/>
              <a:t>The </a:t>
            </a:r>
            <a:r>
              <a:rPr lang="en-GB" sz="1400" b="1" dirty="0"/>
              <a:t>pull-based</a:t>
            </a:r>
            <a:r>
              <a:rPr lang="en-GB" sz="1400" dirty="0"/>
              <a:t> triggering mechanism allows customers to pull work through the value stream. Pull-based working also has the advantage that work is not pushed onto people, burdening them unnecessarily and unproductively. </a:t>
            </a:r>
          </a:p>
          <a:p>
            <a:pPr marL="0" indent="0">
              <a:buNone/>
            </a:pPr>
            <a:endParaRPr lang="en-GB" sz="600" dirty="0"/>
          </a:p>
          <a:p>
            <a:pPr marL="0" indent="0">
              <a:buNone/>
            </a:pPr>
            <a:r>
              <a:rPr lang="en-GB" sz="1400" dirty="0"/>
              <a:t>The main practices of Kanban are: </a:t>
            </a:r>
          </a:p>
          <a:p>
            <a:pPr>
              <a:buFont typeface="Arial" panose="020B0604020202020204" pitchFamily="34" charset="0"/>
              <a:buChar char="•"/>
            </a:pPr>
            <a:r>
              <a:rPr lang="en-GB" sz="1000" b="1" dirty="0"/>
              <a:t>visualizing work </a:t>
            </a:r>
          </a:p>
          <a:p>
            <a:pPr>
              <a:buFont typeface="Arial" panose="020B0604020202020204" pitchFamily="34" charset="0"/>
              <a:buChar char="•"/>
            </a:pPr>
            <a:r>
              <a:rPr lang="en-GB" sz="1000" b="1" dirty="0"/>
              <a:t>limiting work in progress and managing flow </a:t>
            </a:r>
          </a:p>
          <a:p>
            <a:pPr>
              <a:buFont typeface="Arial" panose="020B0604020202020204" pitchFamily="34" charset="0"/>
              <a:buChar char="•"/>
            </a:pPr>
            <a:r>
              <a:rPr lang="en-GB" sz="1000" b="1" dirty="0"/>
              <a:t>making process policies explicit </a:t>
            </a:r>
          </a:p>
          <a:p>
            <a:pPr>
              <a:buFont typeface="Arial" panose="020B0604020202020204" pitchFamily="34" charset="0"/>
              <a:buChar char="•"/>
            </a:pPr>
            <a:r>
              <a:rPr lang="en-GB" sz="1000" b="1" dirty="0"/>
              <a:t>implementing feedback loops and improving collaboration </a:t>
            </a:r>
          </a:p>
          <a:p>
            <a:pPr>
              <a:buFont typeface="Arial" panose="020B0604020202020204" pitchFamily="34" charset="0"/>
              <a:buChar char="•"/>
            </a:pPr>
            <a:r>
              <a:rPr lang="en-GB" sz="1000" b="1" dirty="0"/>
              <a:t>evolving experimentally</a:t>
            </a:r>
          </a:p>
          <a:p>
            <a:pPr marL="0" indent="0">
              <a:buNone/>
            </a:pPr>
            <a:endParaRPr lang="sv-SE" dirty="0"/>
          </a:p>
        </p:txBody>
      </p:sp>
      <p:sp>
        <p:nvSpPr>
          <p:cNvPr id="5" name="textruta 4">
            <a:extLst>
              <a:ext uri="{FF2B5EF4-FFF2-40B4-BE49-F238E27FC236}">
                <a16:creationId xmlns:a16="http://schemas.microsoft.com/office/drawing/2014/main" id="{04E52237-0C29-344D-BF7A-607140679F6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Rektangel med rundade hörn 5">
            <a:extLst>
              <a:ext uri="{FF2B5EF4-FFF2-40B4-BE49-F238E27FC236}">
                <a16:creationId xmlns:a16="http://schemas.microsoft.com/office/drawing/2014/main" id="{F394870A-EC75-0449-B327-B403AF706C9D}"/>
              </a:ext>
            </a:extLst>
          </p:cNvPr>
          <p:cNvSpPr/>
          <p:nvPr/>
        </p:nvSpPr>
        <p:spPr>
          <a:xfrm>
            <a:off x="457200" y="4005628"/>
            <a:ext cx="8229600" cy="576649"/>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000" dirty="0">
              <a:solidFill>
                <a:schemeClr val="tx1"/>
              </a:solidFill>
              <a:latin typeface="Calibri Light" panose="020F0302020204030204" pitchFamily="34" charset="0"/>
              <a:cs typeface="Calibri Light" panose="020F0302020204030204" pitchFamily="34" charset="0"/>
            </a:endParaRPr>
          </a:p>
          <a:p>
            <a:r>
              <a:rPr lang="en-GB" sz="1000" dirty="0">
                <a:solidFill>
                  <a:schemeClr val="tx1"/>
                </a:solidFill>
                <a:latin typeface="Calibri Light" panose="020F0302020204030204" pitchFamily="34" charset="0"/>
                <a:cs typeface="Calibri Light" panose="020F0302020204030204" pitchFamily="34" charset="0"/>
              </a:rPr>
              <a:t>Definition:</a:t>
            </a:r>
            <a:r>
              <a:rPr lang="en-GB" sz="1000" b="1" dirty="0">
                <a:solidFill>
                  <a:schemeClr val="tx1"/>
                </a:solidFill>
                <a:latin typeface="Calibri Light" panose="020F0302020204030204" pitchFamily="34" charset="0"/>
                <a:cs typeface="Calibri Light" panose="020F0302020204030204" pitchFamily="34" charset="0"/>
              </a:rPr>
              <a:t> Kanban</a:t>
            </a:r>
            <a:r>
              <a:rPr lang="en-GB" sz="1000" dirty="0">
                <a:solidFill>
                  <a:schemeClr val="tx1"/>
                </a:solidFill>
                <a:latin typeface="Calibri Light" panose="020F0302020204030204" pitchFamily="34" charset="0"/>
                <a:cs typeface="Calibri Light" panose="020F0302020204030204" pitchFamily="34" charset="0"/>
              </a:rPr>
              <a:t>		</a:t>
            </a:r>
            <a:r>
              <a:rPr lang="en-GB" sz="1000" dirty="0">
                <a:latin typeface="Calibri Light" panose="020F0302020204030204" pitchFamily="34" charset="0"/>
                <a:cs typeface="Calibri Light" panose="020F0302020204030204" pitchFamily="34" charset="0"/>
              </a:rPr>
              <a:t>A Lean method based on a highly visualized pull-based workflow that manages and improves work across 						human systems by balancing demands with available capacity, and by improving the handling of system-level 					bottlenecks.</a:t>
            </a:r>
          </a:p>
          <a:p>
            <a:endParaRPr lang="en-GB" sz="1000" dirty="0">
              <a:solidFill>
                <a:schemeClr val="tx1"/>
              </a:solidFill>
              <a:latin typeface="Calibri Light" panose="020F0302020204030204" pitchFamily="34" charset="0"/>
              <a:cs typeface="Calibri Light" panose="020F0302020204030204" pitchFamily="34" charset="0"/>
            </a:endParaRPr>
          </a:p>
        </p:txBody>
      </p:sp>
      <p:sp>
        <p:nvSpPr>
          <p:cNvPr id="7" name="textruta 6">
            <a:extLst>
              <a:ext uri="{FF2B5EF4-FFF2-40B4-BE49-F238E27FC236}">
                <a16:creationId xmlns:a16="http://schemas.microsoft.com/office/drawing/2014/main" id="{DB11841B-5B0F-1D40-91A9-0BB568BB8086}"/>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138536185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58015E-1348-3444-8C84-465DC913A562}"/>
              </a:ext>
            </a:extLst>
          </p:cNvPr>
          <p:cNvSpPr>
            <a:spLocks noGrp="1"/>
          </p:cNvSpPr>
          <p:nvPr>
            <p:ph type="title"/>
          </p:nvPr>
        </p:nvSpPr>
        <p:spPr/>
        <p:txBody>
          <a:bodyPr/>
          <a:lstStyle/>
          <a:p>
            <a:r>
              <a:rPr lang="en-GB" sz="3200" dirty="0"/>
              <a:t>Kanban board</a:t>
            </a:r>
          </a:p>
        </p:txBody>
      </p:sp>
      <p:sp>
        <p:nvSpPr>
          <p:cNvPr id="3" name="Platshållare för innehåll 2">
            <a:extLst>
              <a:ext uri="{FF2B5EF4-FFF2-40B4-BE49-F238E27FC236}">
                <a16:creationId xmlns:a16="http://schemas.microsoft.com/office/drawing/2014/main" id="{19BDCAB3-A628-DC4C-9B46-A5B5BEF72020}"/>
              </a:ext>
            </a:extLst>
          </p:cNvPr>
          <p:cNvSpPr>
            <a:spLocks noGrp="1"/>
          </p:cNvSpPr>
          <p:nvPr>
            <p:ph idx="1"/>
          </p:nvPr>
        </p:nvSpPr>
        <p:spPr>
          <a:xfrm>
            <a:off x="457199" y="1192697"/>
            <a:ext cx="4205418" cy="3489662"/>
          </a:xfrm>
        </p:spPr>
        <p:txBody>
          <a:bodyPr>
            <a:noAutofit/>
          </a:bodyPr>
          <a:lstStyle/>
          <a:p>
            <a:pPr marL="0" lvl="0" indent="0">
              <a:spcBef>
                <a:spcPct val="30000"/>
              </a:spcBef>
              <a:buNone/>
              <a:defRPr/>
            </a:pPr>
            <a:r>
              <a:rPr lang="en-GB" dirty="0"/>
              <a:t>Sometimes organizations only use Kanban boards to </a:t>
            </a:r>
            <a:r>
              <a:rPr lang="en-GB" b="1" dirty="0"/>
              <a:t>visualize work in progress</a:t>
            </a:r>
            <a:r>
              <a:rPr lang="en-GB" dirty="0"/>
              <a:t>. While using a board is important, it is a limited application of Kanban. The power of Kanban relies upon holistic implementation and constant attention to the workflow.</a:t>
            </a:r>
          </a:p>
          <a:p>
            <a:pPr marL="0" lvl="0" indent="0">
              <a:spcBef>
                <a:spcPct val="30000"/>
              </a:spcBef>
              <a:buNone/>
              <a:defRPr/>
            </a:pPr>
            <a:endParaRPr lang="en-GB" sz="800" dirty="0"/>
          </a:p>
          <a:p>
            <a:pPr marL="0" indent="0">
              <a:buNone/>
            </a:pPr>
            <a:r>
              <a:rPr lang="en-GB" dirty="0"/>
              <a:t>Kanban suggests a system of regular meetings that ensure effective communication. This system is often referred to as ‘</a:t>
            </a:r>
            <a:r>
              <a:rPr lang="en-GB" b="1" dirty="0"/>
              <a:t>Kanban cadences</a:t>
            </a:r>
            <a:r>
              <a:rPr lang="en-GB" dirty="0"/>
              <a:t>’. The frequency of cadences is specific to an organization and should be defined and adjusted case by case. </a:t>
            </a:r>
          </a:p>
          <a:p>
            <a:pPr marL="0" indent="0">
              <a:buNone/>
            </a:pPr>
            <a:r>
              <a:rPr lang="en-GB" dirty="0"/>
              <a:t>The meetings are: </a:t>
            </a:r>
          </a:p>
          <a:p>
            <a:pPr marL="0" indent="0">
              <a:buNone/>
            </a:pPr>
            <a:endParaRPr lang="en-GB" sz="500" dirty="0"/>
          </a:p>
          <a:p>
            <a:pPr marL="0" indent="0">
              <a:buNone/>
            </a:pPr>
            <a:endParaRPr lang="en-GB" sz="100" dirty="0"/>
          </a:p>
          <a:p>
            <a:pPr>
              <a:buFont typeface="Arial" panose="020B0604020202020204" pitchFamily="34" charset="0"/>
              <a:buChar char="•"/>
            </a:pPr>
            <a:r>
              <a:rPr lang="en-GB" b="1" dirty="0"/>
              <a:t>strategy review</a:t>
            </a:r>
          </a:p>
          <a:p>
            <a:pPr>
              <a:buFont typeface="Arial" panose="020B0604020202020204" pitchFamily="34" charset="0"/>
              <a:buChar char="•"/>
            </a:pPr>
            <a:r>
              <a:rPr lang="en-GB" b="1" dirty="0"/>
              <a:t>operations review </a:t>
            </a:r>
          </a:p>
          <a:p>
            <a:pPr>
              <a:buFont typeface="Arial" panose="020B0604020202020204" pitchFamily="34" charset="0"/>
              <a:buChar char="•"/>
            </a:pPr>
            <a:r>
              <a:rPr lang="en-GB" b="1" dirty="0"/>
              <a:t>risk review </a:t>
            </a:r>
          </a:p>
          <a:p>
            <a:pPr>
              <a:buFont typeface="Arial" panose="020B0604020202020204" pitchFamily="34" charset="0"/>
              <a:buChar char="•"/>
            </a:pPr>
            <a:r>
              <a:rPr lang="en-GB" b="1" dirty="0"/>
              <a:t>service delivery review </a:t>
            </a:r>
          </a:p>
          <a:p>
            <a:pPr>
              <a:buFont typeface="Arial" panose="020B0604020202020204" pitchFamily="34" charset="0"/>
              <a:buChar char="•"/>
            </a:pPr>
            <a:r>
              <a:rPr lang="en-GB" b="1" dirty="0"/>
              <a:t>replenishment meeting </a:t>
            </a:r>
          </a:p>
          <a:p>
            <a:pPr>
              <a:buFont typeface="Arial" panose="020B0604020202020204" pitchFamily="34" charset="0"/>
              <a:buChar char="•"/>
            </a:pPr>
            <a:r>
              <a:rPr lang="en-GB" b="1" dirty="0"/>
              <a:t>delivery planning meeting</a:t>
            </a:r>
            <a:r>
              <a:rPr lang="en-GB" dirty="0"/>
              <a:t>. </a:t>
            </a:r>
          </a:p>
          <a:p>
            <a:endParaRPr lang="en-GB" dirty="0"/>
          </a:p>
        </p:txBody>
      </p:sp>
      <p:pic>
        <p:nvPicPr>
          <p:cNvPr id="5" name="Bildobjekt 4">
            <a:extLst>
              <a:ext uri="{FF2B5EF4-FFF2-40B4-BE49-F238E27FC236}">
                <a16:creationId xmlns:a16="http://schemas.microsoft.com/office/drawing/2014/main" id="{61220C4A-E9F2-8340-96F5-030CEED2FC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41556" y="1530253"/>
            <a:ext cx="3861103" cy="2509164"/>
          </a:xfrm>
          <a:prstGeom prst="rect">
            <a:avLst/>
          </a:prstGeom>
        </p:spPr>
      </p:pic>
      <p:sp>
        <p:nvSpPr>
          <p:cNvPr id="6" name="textruta 5">
            <a:extLst>
              <a:ext uri="{FF2B5EF4-FFF2-40B4-BE49-F238E27FC236}">
                <a16:creationId xmlns:a16="http://schemas.microsoft.com/office/drawing/2014/main" id="{65E9847F-2C6D-E04D-A62A-7BED17FFAA8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7D75256C-DC92-0A42-B696-CA061B3BF652}"/>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
        <p:nvSpPr>
          <p:cNvPr id="4" name="textruta 3">
            <a:extLst>
              <a:ext uri="{FF2B5EF4-FFF2-40B4-BE49-F238E27FC236}">
                <a16:creationId xmlns:a16="http://schemas.microsoft.com/office/drawing/2014/main" id="{3185683C-9EA3-844C-88AE-512918F7FAE1}"/>
              </a:ext>
            </a:extLst>
          </p:cNvPr>
          <p:cNvSpPr txBox="1"/>
          <p:nvPr/>
        </p:nvSpPr>
        <p:spPr>
          <a:xfrm>
            <a:off x="4953000" y="4178300"/>
            <a:ext cx="2191626" cy="215444"/>
          </a:xfrm>
          <a:prstGeom prst="rect">
            <a:avLst/>
          </a:prstGeom>
          <a:noFill/>
        </p:spPr>
        <p:txBody>
          <a:bodyPr wrap="none" rtlCol="0">
            <a:spAutoFit/>
          </a:bodyPr>
          <a:lstStyle/>
          <a:p>
            <a:r>
              <a:rPr lang="en-GB" sz="800" dirty="0"/>
              <a:t>Figure 4.15 An example of a Kanban board </a:t>
            </a:r>
          </a:p>
        </p:txBody>
      </p:sp>
    </p:spTree>
    <p:extLst>
      <p:ext uri="{BB962C8B-B14F-4D97-AF65-F5344CB8AC3E}">
        <p14:creationId xmlns:p14="http://schemas.microsoft.com/office/powerpoint/2010/main" val="29572280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2889C6-0730-D140-BCAC-94BB5FF7B848}"/>
              </a:ext>
            </a:extLst>
          </p:cNvPr>
          <p:cNvSpPr>
            <a:spLocks noGrp="1"/>
          </p:cNvSpPr>
          <p:nvPr>
            <p:ph type="title"/>
          </p:nvPr>
        </p:nvSpPr>
        <p:spPr/>
        <p:txBody>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F4B98D79-59AE-4342-8496-B323E18827DF}"/>
              </a:ext>
            </a:extLst>
          </p:cNvPr>
          <p:cNvSpPr>
            <a:spLocks noGrp="1"/>
          </p:cNvSpPr>
          <p:nvPr>
            <p:ph idx="1"/>
          </p:nvPr>
        </p:nvSpPr>
        <p:spPr/>
        <p:txBody>
          <a:bodyPr/>
          <a:lstStyle/>
          <a:p>
            <a:pPr marL="0" indent="0">
              <a:buNone/>
            </a:pPr>
            <a:r>
              <a:rPr lang="en-GB" dirty="0"/>
              <a:t>Table 4.13 Practices for which </a:t>
            </a:r>
            <a:r>
              <a:rPr lang="en-GB" b="1" dirty="0"/>
              <a:t>Kanban</a:t>
            </a:r>
            <a:r>
              <a:rPr lang="en-GB" dirty="0"/>
              <a:t> is most relevant: </a:t>
            </a:r>
          </a:p>
          <a:p>
            <a:endParaRPr lang="sv-SE" dirty="0"/>
          </a:p>
        </p:txBody>
      </p:sp>
      <p:graphicFrame>
        <p:nvGraphicFramePr>
          <p:cNvPr id="5" name="Platshållare för innehåll 7">
            <a:extLst>
              <a:ext uri="{FF2B5EF4-FFF2-40B4-BE49-F238E27FC236}">
                <a16:creationId xmlns:a16="http://schemas.microsoft.com/office/drawing/2014/main" id="{A1822AD0-7DA0-904C-B0E2-092172A714CB}"/>
              </a:ext>
            </a:extLst>
          </p:cNvPr>
          <p:cNvGraphicFramePr>
            <a:graphicFrameLocks/>
          </p:cNvGraphicFramePr>
          <p:nvPr>
            <p:extLst>
              <p:ext uri="{D42A27DB-BD31-4B8C-83A1-F6EECF244321}">
                <p14:modId xmlns:p14="http://schemas.microsoft.com/office/powerpoint/2010/main" val="1077141868"/>
              </p:ext>
            </p:extLst>
          </p:nvPr>
        </p:nvGraphicFramePr>
        <p:xfrm>
          <a:off x="531341" y="1490363"/>
          <a:ext cx="8068962" cy="2024604"/>
        </p:xfrm>
        <a:graphic>
          <a:graphicData uri="http://schemas.openxmlformats.org/drawingml/2006/table">
            <a:tbl>
              <a:tblPr/>
              <a:tblGrid>
                <a:gridCol w="1583209">
                  <a:extLst>
                    <a:ext uri="{9D8B030D-6E8A-4147-A177-3AD203B41FA5}">
                      <a16:colId xmlns:a16="http://schemas.microsoft.com/office/drawing/2014/main" val="698271865"/>
                    </a:ext>
                  </a:extLst>
                </a:gridCol>
                <a:gridCol w="5804807">
                  <a:extLst>
                    <a:ext uri="{9D8B030D-6E8A-4147-A177-3AD203B41FA5}">
                      <a16:colId xmlns:a16="http://schemas.microsoft.com/office/drawing/2014/main" val="533464297"/>
                    </a:ext>
                  </a:extLst>
                </a:gridCol>
                <a:gridCol w="680946">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Kanban</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Change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Visualizing and improving the flow of changes to services and service components by limiting work in progress.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Continual improvement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Visualizing and improving the flow of improvements into the SVS.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Project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Visualizing and improving the flow of work across projects and teams.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5235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Release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Visualizing and improving the quality of releases to consumers.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Visualizing and improving the flow of investments across the portfolio pipeline(s).</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bl>
          </a:graphicData>
        </a:graphic>
      </p:graphicFrame>
      <p:sp>
        <p:nvSpPr>
          <p:cNvPr id="6" name="textruta 5">
            <a:extLst>
              <a:ext uri="{FF2B5EF4-FFF2-40B4-BE49-F238E27FC236}">
                <a16:creationId xmlns:a16="http://schemas.microsoft.com/office/drawing/2014/main" id="{AA672092-F890-BC4B-81BF-AF85D27774E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3756FC46-459E-CA42-9EF3-4FB9D89EF56E}"/>
              </a:ext>
            </a:extLst>
          </p:cNvPr>
          <p:cNvSpPr txBox="1"/>
          <p:nvPr/>
        </p:nvSpPr>
        <p:spPr>
          <a:xfrm>
            <a:off x="7617350" y="500934"/>
            <a:ext cx="1019831"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Fast development</a:t>
            </a:r>
          </a:p>
        </p:txBody>
      </p:sp>
    </p:spTree>
    <p:extLst>
      <p:ext uri="{BB962C8B-B14F-4D97-AF65-F5344CB8AC3E}">
        <p14:creationId xmlns:p14="http://schemas.microsoft.com/office/powerpoint/2010/main" val="588850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sp>
        <p:nvSpPr>
          <p:cNvPr id="2" name="Rubrik 1"/>
          <p:cNvSpPr>
            <a:spLocks noGrp="1"/>
          </p:cNvSpPr>
          <p:nvPr>
            <p:ph type="title"/>
          </p:nvPr>
        </p:nvSpPr>
        <p:spPr/>
        <p:txBody>
          <a:bodyPr/>
          <a:lstStyle/>
          <a:p>
            <a:r>
              <a:rPr lang="en-US" sz="3200" noProof="0" dirty="0">
                <a:latin typeface="Calibri Light" panose="020F0302020204030204" pitchFamily="34" charset="0"/>
                <a:cs typeface="Calibri Light" panose="020F0302020204030204" pitchFamily="34" charset="0"/>
              </a:rPr>
              <a:t>Our coming days</a:t>
            </a:r>
          </a:p>
        </p:txBody>
      </p:sp>
      <p:sp>
        <p:nvSpPr>
          <p:cNvPr id="9" name="Platshållare för innehåll 1"/>
          <p:cNvSpPr>
            <a:spLocks noGrp="1"/>
          </p:cNvSpPr>
          <p:nvPr>
            <p:ph type="body" sz="quarter" idx="11"/>
          </p:nvPr>
        </p:nvSpPr>
        <p:spPr/>
        <p:txBody>
          <a:bodyPr>
            <a:normAutofit/>
          </a:bodyPr>
          <a:lstStyle/>
          <a:p>
            <a:pPr>
              <a:spcBef>
                <a:spcPts val="1000"/>
              </a:spcBef>
              <a:buClr>
                <a:schemeClr val="tx1">
                  <a:lumMod val="65000"/>
                  <a:lumOff val="35000"/>
                </a:schemeClr>
              </a:buClr>
              <a:buSzPct val="75000"/>
              <a:buFont typeface="Wingdings" charset="2"/>
              <a:buChar char="ü"/>
            </a:pPr>
            <a:r>
              <a:rPr lang="en-US" sz="1400" noProof="0" dirty="0">
                <a:solidFill>
                  <a:srgbClr val="000000"/>
                </a:solidFill>
                <a:latin typeface="Calibri Light" panose="020F0302020204030204" pitchFamily="34" charset="0"/>
                <a:cs typeface="Calibri Light" panose="020F0302020204030204" pitchFamily="34" charset="0"/>
              </a:rPr>
              <a:t>Safety</a:t>
            </a:r>
          </a:p>
          <a:p>
            <a:pPr>
              <a:spcBef>
                <a:spcPts val="1000"/>
              </a:spcBef>
              <a:buClr>
                <a:schemeClr val="tx1">
                  <a:lumMod val="65000"/>
                  <a:lumOff val="35000"/>
                </a:schemeClr>
              </a:buClr>
              <a:buSzPct val="75000"/>
              <a:buFont typeface="Wingdings" charset="2"/>
              <a:buChar char="ü"/>
            </a:pPr>
            <a:r>
              <a:rPr lang="en-US" sz="1400" noProof="0" dirty="0">
                <a:solidFill>
                  <a:srgbClr val="000000"/>
                </a:solidFill>
                <a:latin typeface="Calibri Light" panose="020F0302020204030204" pitchFamily="34" charset="0"/>
                <a:cs typeface="Calibri Light" panose="020F0302020204030204" pitchFamily="34" charset="0"/>
              </a:rPr>
              <a:t>Breaks</a:t>
            </a:r>
          </a:p>
          <a:p>
            <a:pPr>
              <a:spcBef>
                <a:spcPts val="1000"/>
              </a:spcBef>
              <a:buClr>
                <a:schemeClr val="tx1">
                  <a:lumMod val="65000"/>
                  <a:lumOff val="35000"/>
                </a:schemeClr>
              </a:buClr>
              <a:buSzPct val="75000"/>
              <a:buFont typeface="Wingdings" charset="2"/>
              <a:buChar char="ü"/>
            </a:pPr>
            <a:r>
              <a:rPr lang="en-US" sz="1400" noProof="0" dirty="0">
                <a:solidFill>
                  <a:srgbClr val="000000"/>
                </a:solidFill>
                <a:latin typeface="Calibri Light" panose="020F0302020204030204" pitchFamily="34" charset="0"/>
                <a:cs typeface="Calibri Light" panose="020F0302020204030204" pitchFamily="34" charset="0"/>
              </a:rPr>
              <a:t>Lunch</a:t>
            </a:r>
          </a:p>
          <a:p>
            <a:pPr>
              <a:spcBef>
                <a:spcPts val="1000"/>
              </a:spcBef>
              <a:buClr>
                <a:schemeClr val="tx1">
                  <a:lumMod val="65000"/>
                  <a:lumOff val="35000"/>
                </a:schemeClr>
              </a:buClr>
              <a:buSzPct val="75000"/>
              <a:buFont typeface="Wingdings" charset="2"/>
              <a:buChar char="ü"/>
            </a:pPr>
            <a:r>
              <a:rPr lang="en-US" sz="1400" noProof="0" dirty="0">
                <a:solidFill>
                  <a:srgbClr val="000000"/>
                </a:solidFill>
                <a:latin typeface="Calibri Light" panose="020F0302020204030204" pitchFamily="34" charset="0"/>
                <a:cs typeface="Calibri Light" panose="020F0302020204030204" pitchFamily="34" charset="0"/>
              </a:rPr>
              <a:t>Phones/Computers</a:t>
            </a:r>
          </a:p>
          <a:p>
            <a:pPr>
              <a:spcBef>
                <a:spcPts val="1000"/>
              </a:spcBef>
              <a:buClr>
                <a:schemeClr val="tx1">
                  <a:lumMod val="65000"/>
                  <a:lumOff val="35000"/>
                </a:schemeClr>
              </a:buClr>
              <a:buSzPct val="75000"/>
              <a:buFont typeface="Wingdings" charset="2"/>
              <a:buChar char="ü"/>
            </a:pPr>
            <a:endParaRPr lang="en-US" sz="1400" noProof="0" dirty="0">
              <a:solidFill>
                <a:srgbClr val="000000"/>
              </a:solidFill>
              <a:latin typeface="Calibri Light" panose="020F0302020204030204" pitchFamily="34" charset="0"/>
              <a:cs typeface="Calibri Light" panose="020F0302020204030204" pitchFamily="34" charset="0"/>
            </a:endParaRPr>
          </a:p>
          <a:p>
            <a:pPr>
              <a:spcBef>
                <a:spcPts val="1000"/>
              </a:spcBef>
              <a:buClr>
                <a:schemeClr val="tx1">
                  <a:lumMod val="65000"/>
                  <a:lumOff val="35000"/>
                </a:schemeClr>
              </a:buClr>
              <a:buSzPct val="75000"/>
              <a:buFont typeface="Wingdings" charset="2"/>
              <a:buChar char="ü"/>
            </a:pPr>
            <a:endParaRPr lang="en-US" sz="1400" noProof="0" dirty="0">
              <a:solidFill>
                <a:srgbClr val="000000"/>
              </a:solidFill>
              <a:latin typeface="Calibri Light" panose="020F0302020204030204" pitchFamily="34" charset="0"/>
              <a:cs typeface="Calibri Light" panose="020F0302020204030204" pitchFamily="34" charset="0"/>
            </a:endParaRPr>
          </a:p>
          <a:p>
            <a:pPr>
              <a:spcBef>
                <a:spcPts val="1000"/>
              </a:spcBef>
              <a:buClr>
                <a:schemeClr val="tx1">
                  <a:lumMod val="65000"/>
                  <a:lumOff val="35000"/>
                </a:schemeClr>
              </a:buClr>
              <a:buSzPct val="75000"/>
              <a:buFont typeface="Wingdings" charset="2"/>
              <a:buChar char="ü"/>
            </a:pPr>
            <a:endParaRPr lang="en-US" sz="1400" noProof="0" dirty="0">
              <a:solidFill>
                <a:srgbClr val="000000"/>
              </a:solidFill>
              <a:latin typeface="Calibri Light" panose="020F0302020204030204" pitchFamily="34" charset="0"/>
              <a:cs typeface="Calibri Light" panose="020F0302020204030204" pitchFamily="34" charset="0"/>
            </a:endParaRPr>
          </a:p>
          <a:p>
            <a:pPr>
              <a:buClr>
                <a:schemeClr val="tx1">
                  <a:lumMod val="65000"/>
                  <a:lumOff val="35000"/>
                </a:schemeClr>
              </a:buClr>
              <a:buSzPct val="75000"/>
              <a:buFont typeface="Wingdings" charset="2"/>
              <a:buChar char="ü"/>
            </a:pPr>
            <a:endParaRPr lang="en-US" sz="1400" noProof="0" dirty="0">
              <a:solidFill>
                <a:srgbClr val="0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8908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D.	</a:t>
            </a:r>
            <a:r>
              <a:rPr lang="en" sz="1600" dirty="0">
                <a:latin typeface="Calibri Light" panose="020F0302020204030204" pitchFamily="34" charset="0"/>
                <a:cs typeface="Calibri Light" panose="020F0302020204030204" pitchFamily="34" charset="0"/>
              </a:rPr>
              <a:t>The service value system</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C.	</a:t>
            </a:r>
            <a:r>
              <a:rPr lang="en" sz="1600" dirty="0">
                <a:latin typeface="Calibri Light" panose="020F0302020204030204" pitchFamily="34" charset="0"/>
                <a:cs typeface="Calibri Light" panose="020F0302020204030204" pitchFamily="34" charset="0"/>
              </a:rPr>
              <a:t> The service value chain</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 sz="1600" dirty="0">
                <a:latin typeface="Calibri Light" panose="020F0302020204030204" pitchFamily="34" charset="0"/>
                <a:cs typeface="Calibri Light" panose="020F0302020204030204" pitchFamily="34" charset="0"/>
              </a:rPr>
              <a:t>   The four dimensions of service management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US" sz="1600" dirty="0">
                <a:latin typeface="Calibri Light" panose="020F0302020204030204" pitchFamily="34" charset="0"/>
                <a:cs typeface="Calibri Light" panose="020F0302020204030204" pitchFamily="34" charset="0"/>
              </a:rPr>
              <a:t>A.	 The seven guiding principles</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 sz="1800" dirty="0">
                <a:latin typeface="Calibri Light" panose="020F0302020204030204" pitchFamily="34" charset="0"/>
                <a:cs typeface="Calibri Light" panose="020F0302020204030204" pitchFamily="34" charset="0"/>
              </a:rPr>
              <a:t>Which ITIL concept describes governance?</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4266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80036"/>
                                        </p:tgtEl>
                                        <p:attrNameLst>
                                          <p:attrName>fillcolor</p:attrName>
                                        </p:attrNameLst>
                                      </p:cBhvr>
                                      <p:to>
                                        <a:srgbClr val="00FA00"/>
                                      </p:to>
                                    </p:animClr>
                                    <p:set>
                                      <p:cBhvr>
                                        <p:cTn id="7" dur="2000" fill="hold"/>
                                        <p:tgtEl>
                                          <p:spTgt spid="1580036"/>
                                        </p:tgtEl>
                                        <p:attrNameLst>
                                          <p:attrName>fill.type</p:attrName>
                                        </p:attrNameLst>
                                      </p:cBhvr>
                                      <p:to>
                                        <p:strVal val="solid"/>
                                      </p:to>
                                    </p:set>
                                    <p:set>
                                      <p:cBhvr>
                                        <p:cTn id="8" dur="2000" fill="hold"/>
                                        <p:tgtEl>
                                          <p:spTgt spid="15800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9E925E-DD2B-0E40-8B72-6ED641A15A4B}"/>
              </a:ext>
            </a:extLst>
          </p:cNvPr>
          <p:cNvSpPr>
            <a:spLocks noGrp="1"/>
          </p:cNvSpPr>
          <p:nvPr>
            <p:ph type="title"/>
          </p:nvPr>
        </p:nvSpPr>
        <p:spPr>
          <a:xfrm>
            <a:off x="457200" y="217664"/>
            <a:ext cx="6974378" cy="857250"/>
          </a:xfrm>
        </p:spPr>
        <p:txBody>
          <a:bodyPr>
            <a:normAutofit fontScale="90000"/>
          </a:bodyPr>
          <a:lstStyle/>
          <a:p>
            <a:r>
              <a:rPr lang="en-GB" sz="2200" dirty="0"/>
              <a:t>HVIT objective 3: </a:t>
            </a:r>
            <a:br>
              <a:rPr lang="en-GB" dirty="0"/>
            </a:br>
            <a:r>
              <a:rPr lang="en-GB" dirty="0"/>
              <a:t>Resilient operation</a:t>
            </a:r>
          </a:p>
        </p:txBody>
      </p:sp>
      <p:sp>
        <p:nvSpPr>
          <p:cNvPr id="3" name="Platshållare för innehåll 2">
            <a:extLst>
              <a:ext uri="{FF2B5EF4-FFF2-40B4-BE49-F238E27FC236}">
                <a16:creationId xmlns:a16="http://schemas.microsoft.com/office/drawing/2014/main" id="{AF38E607-B2C8-0F49-A1A9-A98C85D2CDAA}"/>
              </a:ext>
            </a:extLst>
          </p:cNvPr>
          <p:cNvSpPr>
            <a:spLocks noGrp="1"/>
          </p:cNvSpPr>
          <p:nvPr>
            <p:ph idx="1"/>
          </p:nvPr>
        </p:nvSpPr>
        <p:spPr/>
        <p:txBody>
          <a:bodyPr>
            <a:noAutofit/>
          </a:bodyPr>
          <a:lstStyle/>
          <a:p>
            <a:pPr marL="0" indent="0">
              <a:buNone/>
            </a:pPr>
            <a:r>
              <a:rPr lang="en-GB" sz="1400" dirty="0"/>
              <a:t>The resilient operations objective involves </a:t>
            </a:r>
            <a:r>
              <a:rPr lang="en-GB" sz="1400" b="1" dirty="0"/>
              <a:t>ensuring that digital products are available for use whenever needed</a:t>
            </a:r>
            <a:r>
              <a:rPr lang="en-GB" sz="1400" dirty="0"/>
              <a:t>. </a:t>
            </a:r>
          </a:p>
          <a:p>
            <a:pPr marL="0" indent="0">
              <a:buNone/>
            </a:pPr>
            <a:endParaRPr lang="en-GB" sz="1400" dirty="0"/>
          </a:p>
          <a:p>
            <a:pPr marL="0" indent="0">
              <a:buNone/>
            </a:pPr>
            <a:r>
              <a:rPr lang="en-GB" sz="1400" dirty="0"/>
              <a:t>Information systems increasingly rely on so many components that behaviour often cannot be predicted or guaranteed. Failsafe systems are an illusion. The emphasis is no longer on maintaining a long interval between failures; it is on restoring service quickly when inevitable issues do occur. </a:t>
            </a:r>
          </a:p>
          <a:p>
            <a:pPr marL="0" indent="0">
              <a:buNone/>
            </a:pPr>
            <a:endParaRPr lang="en-GB" sz="1400" dirty="0"/>
          </a:p>
          <a:p>
            <a:pPr marL="0" indent="0">
              <a:buNone/>
            </a:pPr>
            <a:r>
              <a:rPr lang="en-GB" sz="1400" dirty="0"/>
              <a:t>Resilience applies to all parts of the systems stack, and also to the organization that manages these component parts. It is only when every component is resilient that the consumer-facing parts are resilient. </a:t>
            </a:r>
          </a:p>
          <a:p>
            <a:pPr marL="0" indent="0">
              <a:buNone/>
            </a:pPr>
            <a:r>
              <a:rPr lang="en-GB" sz="1400" dirty="0"/>
              <a:t>The consumerization of IT has led to an expectation that corporate IT systems will be available at any time and everywhere. Resilience can be drastically improved by the cloud capabilities that are now available at a fraction of the cost of on-premise systems. </a:t>
            </a:r>
          </a:p>
          <a:p>
            <a:pPr marL="0" indent="0">
              <a:buNone/>
            </a:pPr>
            <a:endParaRPr lang="en-GB" sz="1400" b="1" i="1" dirty="0"/>
          </a:p>
          <a:p>
            <a:pPr marL="0" indent="0">
              <a:buNone/>
            </a:pPr>
            <a:r>
              <a:rPr lang="en-GB" sz="1400" b="1" i="1" dirty="0"/>
              <a:t>Resilient systems and services are no longer a choice, they are a realistic expectation due to the cloud and the consumerization of IT</a:t>
            </a:r>
            <a:r>
              <a:rPr lang="en-GB" sz="1400" dirty="0"/>
              <a:t>. </a:t>
            </a:r>
          </a:p>
          <a:p>
            <a:pPr marL="0" indent="0">
              <a:buNone/>
            </a:pPr>
            <a:endParaRPr lang="sv-SE" sz="1400" dirty="0"/>
          </a:p>
        </p:txBody>
      </p:sp>
      <p:sp>
        <p:nvSpPr>
          <p:cNvPr id="5" name="textruta 4">
            <a:extLst>
              <a:ext uri="{FF2B5EF4-FFF2-40B4-BE49-F238E27FC236}">
                <a16:creationId xmlns:a16="http://schemas.microsoft.com/office/drawing/2014/main" id="{DBF4B7BD-07CE-7340-A2FD-ACFBCA19048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F5DF305F-9CDE-364B-92C4-40B50D67999C}"/>
              </a:ext>
            </a:extLst>
          </p:cNvPr>
          <p:cNvSpPr txBox="1"/>
          <p:nvPr/>
        </p:nvSpPr>
        <p:spPr>
          <a:xfrm>
            <a:off x="7617350" y="500934"/>
            <a:ext cx="1063112" cy="2308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7030401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9E925E-DD2B-0E40-8B72-6ED641A15A4B}"/>
              </a:ext>
            </a:extLst>
          </p:cNvPr>
          <p:cNvSpPr>
            <a:spLocks noGrp="1"/>
          </p:cNvSpPr>
          <p:nvPr>
            <p:ph type="title"/>
          </p:nvPr>
        </p:nvSpPr>
        <p:spPr/>
        <p:txBody>
          <a:bodyPr>
            <a:normAutofit/>
          </a:bodyPr>
          <a:lstStyle/>
          <a:p>
            <a:r>
              <a:rPr lang="en-GB" sz="3200" dirty="0"/>
              <a:t>Techniques for resilient operation</a:t>
            </a:r>
          </a:p>
        </p:txBody>
      </p:sp>
      <p:sp>
        <p:nvSpPr>
          <p:cNvPr id="3" name="Platshållare för innehåll 2">
            <a:extLst>
              <a:ext uri="{FF2B5EF4-FFF2-40B4-BE49-F238E27FC236}">
                <a16:creationId xmlns:a16="http://schemas.microsoft.com/office/drawing/2014/main" id="{AF38E607-B2C8-0F49-A1A9-A98C85D2CDAA}"/>
              </a:ext>
            </a:extLst>
          </p:cNvPr>
          <p:cNvSpPr>
            <a:spLocks noGrp="1"/>
          </p:cNvSpPr>
          <p:nvPr>
            <p:ph idx="1"/>
          </p:nvPr>
        </p:nvSpPr>
        <p:spPr>
          <a:xfrm>
            <a:off x="457198" y="1068762"/>
            <a:ext cx="8394702" cy="3700803"/>
          </a:xfrm>
        </p:spPr>
        <p:txBody>
          <a:bodyPr>
            <a:noAutofit/>
          </a:bodyPr>
          <a:lstStyle/>
          <a:p>
            <a:pPr marL="0" indent="0">
              <a:buNone/>
            </a:pPr>
            <a:r>
              <a:rPr lang="en-GB" sz="1400" dirty="0"/>
              <a:t>Resilient operations can be measured in terms of </a:t>
            </a:r>
            <a:r>
              <a:rPr lang="en-GB" sz="1400" b="1" dirty="0"/>
              <a:t>availability, performance, and security</a:t>
            </a:r>
            <a:r>
              <a:rPr lang="en-GB" sz="1400" dirty="0"/>
              <a:t>. </a:t>
            </a:r>
          </a:p>
          <a:p>
            <a:pPr marL="0" indent="0">
              <a:buNone/>
            </a:pPr>
            <a:endParaRPr lang="en-GB" sz="1400" dirty="0"/>
          </a:p>
          <a:p>
            <a:pPr marL="0" indent="0">
              <a:buNone/>
            </a:pPr>
            <a:r>
              <a:rPr lang="en-GB" sz="1400" b="1" dirty="0"/>
              <a:t>Availability</a:t>
            </a:r>
            <a:r>
              <a:rPr lang="en-GB" sz="1400" dirty="0"/>
              <a:t> - is measured as a percentage alongside a specification of the mean time between failure and the mean time to restore service. </a:t>
            </a:r>
          </a:p>
          <a:p>
            <a:pPr marL="0" indent="0">
              <a:buNone/>
            </a:pPr>
            <a:r>
              <a:rPr lang="en-GB" sz="1400" b="1" dirty="0"/>
              <a:t>Performance</a:t>
            </a:r>
            <a:r>
              <a:rPr lang="en-GB" sz="1400" dirty="0"/>
              <a:t> - is measured in various ways; for example, the time for a web page to load, a data query to execute, or a batch process to complete. </a:t>
            </a:r>
          </a:p>
          <a:p>
            <a:pPr marL="0" indent="0">
              <a:buNone/>
            </a:pPr>
            <a:r>
              <a:rPr lang="en-GB" sz="1400" b="1" dirty="0"/>
              <a:t>Security </a:t>
            </a:r>
            <a:r>
              <a:rPr lang="en-GB" sz="1400" dirty="0"/>
              <a:t>- can be measured in terms of security breaches, but this only measures the breaches that have been detected. Better indicators are the maturity of the monitoring of controls, and the ability to analyse log information to identify risks and breaches. </a:t>
            </a:r>
          </a:p>
          <a:p>
            <a:pPr marL="0" indent="0">
              <a:buNone/>
            </a:pPr>
            <a:endParaRPr lang="en-GB" sz="1050" dirty="0"/>
          </a:p>
          <a:p>
            <a:pPr marL="0" indent="0">
              <a:buNone/>
            </a:pPr>
            <a:r>
              <a:rPr lang="en-GB" sz="1400" dirty="0"/>
              <a:t>Techniques that can be used to achieve resilient operations include: </a:t>
            </a:r>
          </a:p>
          <a:p>
            <a:pPr>
              <a:buFont typeface="+mj-lt"/>
              <a:buAutoNum type="alphaLcParenR"/>
            </a:pPr>
            <a:endParaRPr lang="en-GB" sz="300" b="1" dirty="0"/>
          </a:p>
          <a:p>
            <a:pPr>
              <a:buFont typeface="+mj-lt"/>
              <a:buAutoNum type="alphaLcParenR"/>
            </a:pPr>
            <a:r>
              <a:rPr lang="en-GB" b="1" dirty="0"/>
              <a:t>technical debt </a:t>
            </a:r>
          </a:p>
          <a:p>
            <a:pPr>
              <a:buFont typeface="+mj-lt"/>
              <a:buAutoNum type="alphaLcParenR"/>
            </a:pPr>
            <a:r>
              <a:rPr lang="en-GB" b="1" dirty="0"/>
              <a:t>chaos engineering </a:t>
            </a:r>
          </a:p>
          <a:p>
            <a:pPr>
              <a:buFont typeface="+mj-lt"/>
              <a:buAutoNum type="alphaLcParenR"/>
            </a:pPr>
            <a:r>
              <a:rPr lang="en-GB" b="1" dirty="0"/>
              <a:t>definition of done </a:t>
            </a:r>
          </a:p>
          <a:p>
            <a:pPr>
              <a:buFont typeface="+mj-lt"/>
              <a:buAutoNum type="alphaLcParenR"/>
            </a:pPr>
            <a:r>
              <a:rPr lang="en-GB" b="1" dirty="0"/>
              <a:t>version control </a:t>
            </a:r>
          </a:p>
          <a:p>
            <a:pPr marL="0" indent="0">
              <a:buNone/>
            </a:pPr>
            <a:endParaRPr lang="sv-SE" sz="1400" dirty="0"/>
          </a:p>
        </p:txBody>
      </p:sp>
      <p:sp>
        <p:nvSpPr>
          <p:cNvPr id="5" name="textruta 4">
            <a:extLst>
              <a:ext uri="{FF2B5EF4-FFF2-40B4-BE49-F238E27FC236}">
                <a16:creationId xmlns:a16="http://schemas.microsoft.com/office/drawing/2014/main" id="{DBF4B7BD-07CE-7340-A2FD-ACFBCA19048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CF992B16-BDFD-CE4E-AF41-726827A41B5E}"/>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
        <p:nvSpPr>
          <p:cNvPr id="7" name="textruta 6">
            <a:extLst>
              <a:ext uri="{FF2B5EF4-FFF2-40B4-BE49-F238E27FC236}">
                <a16:creationId xmlns:a16="http://schemas.microsoft.com/office/drawing/2014/main" id="{711821EE-C84C-9644-9237-0F21B30A11EE}"/>
              </a:ext>
            </a:extLst>
          </p:cNvPr>
          <p:cNvSpPr txBox="1"/>
          <p:nvPr/>
        </p:nvSpPr>
        <p:spPr>
          <a:xfrm>
            <a:off x="2606374" y="3717279"/>
            <a:ext cx="2186304" cy="935641"/>
          </a:xfrm>
          <a:prstGeom prst="rect">
            <a:avLst/>
          </a:prstGeom>
          <a:noFill/>
        </p:spPr>
        <p:txBody>
          <a:bodyPr wrap="none" rtlCol="0">
            <a:spAutoFit/>
          </a:bodyPr>
          <a:lstStyle/>
          <a:p>
            <a:pPr marL="342900" indent="-342900" eaLnBrk="1" hangingPunct="1">
              <a:spcBef>
                <a:spcPct val="20000"/>
              </a:spcBef>
              <a:buFont typeface="+mj-lt"/>
              <a:buAutoNum type="alphaLcParenR" startAt="5"/>
            </a:pPr>
            <a:r>
              <a:rPr lang="en-GB" sz="1200" b="1" dirty="0">
                <a:latin typeface="Calibri Light" panose="020F0302020204030204" pitchFamily="34" charset="0"/>
                <a:cs typeface="Calibri Light" panose="020F0302020204030204" pitchFamily="34" charset="0"/>
              </a:rPr>
              <a:t>  </a:t>
            </a:r>
            <a:r>
              <a:rPr lang="en-GB" sz="1200" b="1" dirty="0" err="1">
                <a:latin typeface="Calibri Light" panose="020F0302020204030204" pitchFamily="34" charset="0"/>
                <a:cs typeface="Calibri Light" panose="020F0302020204030204" pitchFamily="34" charset="0"/>
              </a:rPr>
              <a:t>AIOps</a:t>
            </a:r>
            <a:r>
              <a:rPr lang="en-GB" sz="1200" b="1" dirty="0">
                <a:latin typeface="Calibri Light" panose="020F0302020204030204" pitchFamily="34" charset="0"/>
                <a:cs typeface="Calibri Light" panose="020F0302020204030204" pitchFamily="34" charset="0"/>
              </a:rPr>
              <a:t> </a:t>
            </a:r>
          </a:p>
          <a:p>
            <a:pPr marL="342900" indent="-342900" eaLnBrk="1" hangingPunct="1">
              <a:spcBef>
                <a:spcPct val="20000"/>
              </a:spcBef>
              <a:buFont typeface="+mj-lt"/>
              <a:buAutoNum type="alphaLcParenR" startAt="5"/>
            </a:pPr>
            <a:r>
              <a:rPr lang="en-GB" sz="1200" b="1" dirty="0">
                <a:latin typeface="Calibri Light" panose="020F0302020204030204" pitchFamily="34" charset="0"/>
                <a:cs typeface="Calibri Light" panose="020F0302020204030204" pitchFamily="34" charset="0"/>
              </a:rPr>
              <a:t>  </a:t>
            </a:r>
            <a:r>
              <a:rPr lang="en-GB" sz="1200" b="1" dirty="0" err="1">
                <a:latin typeface="Calibri Light" panose="020F0302020204030204" pitchFamily="34" charset="0"/>
                <a:cs typeface="Calibri Light" panose="020F0302020204030204" pitchFamily="34" charset="0"/>
              </a:rPr>
              <a:t>ChatOps</a:t>
            </a:r>
            <a:r>
              <a:rPr lang="en-GB" sz="1200" b="1" dirty="0">
                <a:latin typeface="Calibri Light" panose="020F0302020204030204" pitchFamily="34" charset="0"/>
                <a:cs typeface="Calibri Light" panose="020F0302020204030204" pitchFamily="34" charset="0"/>
              </a:rPr>
              <a:t> </a:t>
            </a:r>
          </a:p>
          <a:p>
            <a:pPr marL="342900" indent="-342900" eaLnBrk="1" hangingPunct="1">
              <a:spcBef>
                <a:spcPct val="20000"/>
              </a:spcBef>
              <a:buFont typeface="+mj-lt"/>
              <a:buAutoNum type="alphaLcParenR" startAt="5"/>
            </a:pPr>
            <a:r>
              <a:rPr lang="en-GB" sz="1200" b="1" dirty="0">
                <a:latin typeface="Calibri Light" panose="020F0302020204030204" pitchFamily="34" charset="0"/>
                <a:cs typeface="Calibri Light" panose="020F0302020204030204" pitchFamily="34" charset="0"/>
              </a:rPr>
              <a:t>  site reliability engineering</a:t>
            </a:r>
          </a:p>
          <a:p>
            <a:endParaRPr lang="sv-SE" sz="1400" dirty="0"/>
          </a:p>
        </p:txBody>
      </p:sp>
    </p:spTree>
    <p:extLst>
      <p:ext uri="{BB962C8B-B14F-4D97-AF65-F5344CB8AC3E}">
        <p14:creationId xmlns:p14="http://schemas.microsoft.com/office/powerpoint/2010/main" val="386290399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62C9A2-3C66-264F-8469-F4FFC59F7244}"/>
              </a:ext>
            </a:extLst>
          </p:cNvPr>
          <p:cNvSpPr>
            <a:spLocks noGrp="1"/>
          </p:cNvSpPr>
          <p:nvPr>
            <p:ph type="title"/>
          </p:nvPr>
        </p:nvSpPr>
        <p:spPr/>
        <p:txBody>
          <a:bodyPr/>
          <a:lstStyle/>
          <a:p>
            <a:pPr marL="514350" indent="-514350">
              <a:buFont typeface="+mj-lt"/>
              <a:buAutoNum type="alphaLcParenR"/>
            </a:pPr>
            <a:r>
              <a:rPr lang="en-GB" sz="3200" dirty="0"/>
              <a:t>Technical dept</a:t>
            </a:r>
          </a:p>
        </p:txBody>
      </p:sp>
      <p:sp>
        <p:nvSpPr>
          <p:cNvPr id="3" name="Platshållare för innehåll 2">
            <a:extLst>
              <a:ext uri="{FF2B5EF4-FFF2-40B4-BE49-F238E27FC236}">
                <a16:creationId xmlns:a16="http://schemas.microsoft.com/office/drawing/2014/main" id="{9BF4D3E7-DF2C-374B-BC1A-89D4AD27336D}"/>
              </a:ext>
            </a:extLst>
          </p:cNvPr>
          <p:cNvSpPr>
            <a:spLocks noGrp="1"/>
          </p:cNvSpPr>
          <p:nvPr>
            <p:ph idx="1"/>
          </p:nvPr>
        </p:nvSpPr>
        <p:spPr>
          <a:xfrm>
            <a:off x="457199" y="1208463"/>
            <a:ext cx="8229600" cy="2718335"/>
          </a:xfrm>
        </p:spPr>
        <p:txBody>
          <a:bodyPr>
            <a:noAutofit/>
          </a:bodyPr>
          <a:lstStyle/>
          <a:p>
            <a:pPr marL="0" indent="0">
              <a:buNone/>
            </a:pPr>
            <a:r>
              <a:rPr lang="en-GB" dirty="0"/>
              <a:t>In software development and management, technical debt is </a:t>
            </a:r>
            <a:r>
              <a:rPr lang="en-GB" b="1" dirty="0"/>
              <a:t>the total backlog of rework needed to repair substandard (changes to) software</a:t>
            </a:r>
            <a:r>
              <a:rPr lang="en-GB" dirty="0"/>
              <a:t>. Generally, when software is used, enhancements and repairs will follow. When these changes are applied, the quality of the software will decline unless effort is made to limit the damage. This known as </a:t>
            </a:r>
            <a:r>
              <a:rPr lang="en-GB" b="1" dirty="0"/>
              <a:t>‘software entropy’</a:t>
            </a:r>
            <a:r>
              <a:rPr lang="en-GB" dirty="0"/>
              <a:t>, which is particularly relevant to HVIT because of the large investments in software, the frequency of changes, and the need to change quickly to keep up with market demand. </a:t>
            </a:r>
          </a:p>
          <a:p>
            <a:pPr marL="0" indent="0">
              <a:buNone/>
            </a:pPr>
            <a:endParaRPr lang="en-GB" dirty="0"/>
          </a:p>
          <a:p>
            <a:pPr marL="0" indent="0">
              <a:buNone/>
            </a:pPr>
            <a:r>
              <a:rPr lang="en-GB" dirty="0"/>
              <a:t>Technical debt is the backlog of work that is needed to fix damage that is incurred while enhancing or repairing the software. Such damage is </a:t>
            </a:r>
            <a:r>
              <a:rPr lang="en-GB" b="1" i="1" dirty="0"/>
              <a:t>usually caused by a combination of limited time, money, knowledge, and skills</a:t>
            </a:r>
            <a:r>
              <a:rPr lang="en-GB" dirty="0"/>
              <a:t>. For example, organizations that are under pressure to restore normal service when software fails may apply an easy workaround to quickly resolve the issue. </a:t>
            </a:r>
          </a:p>
          <a:p>
            <a:pPr marL="0" indent="0">
              <a:buNone/>
            </a:pPr>
            <a:endParaRPr lang="en-GB" dirty="0"/>
          </a:p>
          <a:p>
            <a:pPr marL="0" indent="0">
              <a:buNone/>
            </a:pPr>
            <a:r>
              <a:rPr lang="en-GB" dirty="0"/>
              <a:t>Reducing technical debt </a:t>
            </a:r>
            <a:r>
              <a:rPr lang="en-GB" b="1" i="1" dirty="0"/>
              <a:t>results in fewer incidents</a:t>
            </a:r>
            <a:r>
              <a:rPr lang="en-GB" dirty="0"/>
              <a:t>, and therefore </a:t>
            </a:r>
            <a:r>
              <a:rPr lang="en-GB" b="1" i="1" dirty="0"/>
              <a:t>contributes to resilient operations</a:t>
            </a:r>
            <a:r>
              <a:rPr lang="en-GB" dirty="0"/>
              <a:t>. It also contributes to valuable investments and fast development. A balance between these benefits should be achieved and maintained. </a:t>
            </a:r>
            <a:endParaRPr lang="sv-SE" dirty="0"/>
          </a:p>
          <a:p>
            <a:pPr marL="0" indent="0">
              <a:buNone/>
            </a:pPr>
            <a:endParaRPr lang="sv-SE" dirty="0"/>
          </a:p>
        </p:txBody>
      </p:sp>
      <p:sp>
        <p:nvSpPr>
          <p:cNvPr id="5" name="Rektangel med rundade hörn 4">
            <a:extLst>
              <a:ext uri="{FF2B5EF4-FFF2-40B4-BE49-F238E27FC236}">
                <a16:creationId xmlns:a16="http://schemas.microsoft.com/office/drawing/2014/main" id="{DC171E6C-7ACA-5C42-A41F-017C6D2ACB21}"/>
              </a:ext>
            </a:extLst>
          </p:cNvPr>
          <p:cNvSpPr/>
          <p:nvPr/>
        </p:nvSpPr>
        <p:spPr>
          <a:xfrm>
            <a:off x="550984" y="3926798"/>
            <a:ext cx="8135815" cy="576649"/>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050" dirty="0">
              <a:solidFill>
                <a:schemeClr val="tx1"/>
              </a:solidFill>
              <a:latin typeface="Calibri Light" panose="020F0302020204030204" pitchFamily="34" charset="0"/>
              <a:cs typeface="Calibri Light" panose="020F0302020204030204" pitchFamily="34" charset="0"/>
            </a:endParaRPr>
          </a:p>
          <a:p>
            <a:r>
              <a:rPr lang="en-GB" sz="1050" dirty="0">
                <a:solidFill>
                  <a:schemeClr val="tx1"/>
                </a:solidFill>
                <a:latin typeface="Calibri Light" panose="020F0302020204030204" pitchFamily="34" charset="0"/>
                <a:cs typeface="Calibri Light" panose="020F0302020204030204" pitchFamily="34" charset="0"/>
              </a:rPr>
              <a:t>Definition:</a:t>
            </a:r>
            <a:r>
              <a:rPr lang="en-GB" sz="1050" b="1" dirty="0">
                <a:solidFill>
                  <a:schemeClr val="tx1"/>
                </a:solidFill>
                <a:latin typeface="Calibri Light" panose="020F0302020204030204" pitchFamily="34" charset="0"/>
                <a:cs typeface="Calibri Light" panose="020F0302020204030204" pitchFamily="34" charset="0"/>
              </a:rPr>
              <a:t> Technical dept</a:t>
            </a:r>
            <a:r>
              <a:rPr lang="en-GB" sz="1050" dirty="0">
                <a:solidFill>
                  <a:schemeClr val="tx1"/>
                </a:solidFill>
                <a:latin typeface="Calibri Light" panose="020F0302020204030204" pitchFamily="34" charset="0"/>
                <a:cs typeface="Calibri Light" panose="020F0302020204030204" pitchFamily="34" charset="0"/>
              </a:rPr>
              <a:t>		The total rework backlog accumulated by choosing workarounds instead of system solutions that would 					take longer. </a:t>
            </a:r>
          </a:p>
          <a:p>
            <a:endParaRPr lang="en-GB" sz="1050" dirty="0">
              <a:solidFill>
                <a:schemeClr val="tx1"/>
              </a:solidFill>
              <a:latin typeface="Calibri Light" panose="020F0302020204030204" pitchFamily="34" charset="0"/>
              <a:cs typeface="Calibri Light" panose="020F0302020204030204" pitchFamily="34" charset="0"/>
            </a:endParaRPr>
          </a:p>
        </p:txBody>
      </p:sp>
      <p:sp>
        <p:nvSpPr>
          <p:cNvPr id="6" name="textruta 5">
            <a:extLst>
              <a:ext uri="{FF2B5EF4-FFF2-40B4-BE49-F238E27FC236}">
                <a16:creationId xmlns:a16="http://schemas.microsoft.com/office/drawing/2014/main" id="{76F21799-20BA-054D-AE09-AC930BFFC17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5B5DC0E3-DDA8-0341-B740-1E0851AAA066}"/>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230199657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81B5F-1DCF-9D44-B714-96D255B9E191}"/>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934B6491-6199-DD41-B70F-1FA1FAB5214C}"/>
              </a:ext>
            </a:extLst>
          </p:cNvPr>
          <p:cNvSpPr>
            <a:spLocks noGrp="1"/>
          </p:cNvSpPr>
          <p:nvPr>
            <p:ph idx="1"/>
          </p:nvPr>
        </p:nvSpPr>
        <p:spPr>
          <a:xfrm>
            <a:off x="457199" y="1149684"/>
            <a:ext cx="8229600" cy="3394075"/>
          </a:xfrm>
        </p:spPr>
        <p:txBody>
          <a:bodyPr/>
          <a:lstStyle/>
          <a:p>
            <a:pPr marL="0" indent="0">
              <a:buNone/>
            </a:pPr>
            <a:r>
              <a:rPr lang="en-GB" dirty="0"/>
              <a:t>Table 4.14 Practices for which </a:t>
            </a:r>
            <a:r>
              <a:rPr lang="en-GB" b="1" dirty="0"/>
              <a:t>technical dept </a:t>
            </a:r>
            <a:r>
              <a:rPr lang="en-GB" dirty="0"/>
              <a:t>is most relevant: </a:t>
            </a:r>
          </a:p>
          <a:p>
            <a:endParaRPr lang="sv-SE" dirty="0"/>
          </a:p>
        </p:txBody>
      </p:sp>
      <p:graphicFrame>
        <p:nvGraphicFramePr>
          <p:cNvPr id="5" name="Platshållare för innehåll 7">
            <a:extLst>
              <a:ext uri="{FF2B5EF4-FFF2-40B4-BE49-F238E27FC236}">
                <a16:creationId xmlns:a16="http://schemas.microsoft.com/office/drawing/2014/main" id="{0CCD7470-EA61-704B-B93E-253F3E6C4EB5}"/>
              </a:ext>
            </a:extLst>
          </p:cNvPr>
          <p:cNvGraphicFramePr>
            <a:graphicFrameLocks/>
          </p:cNvGraphicFramePr>
          <p:nvPr>
            <p:extLst>
              <p:ext uri="{D42A27DB-BD31-4B8C-83A1-F6EECF244321}">
                <p14:modId xmlns:p14="http://schemas.microsoft.com/office/powerpoint/2010/main" val="1724110293"/>
              </p:ext>
            </p:extLst>
          </p:nvPr>
        </p:nvGraphicFramePr>
        <p:xfrm>
          <a:off x="531341" y="1443922"/>
          <a:ext cx="8155456" cy="3006797"/>
        </p:xfrm>
        <a:graphic>
          <a:graphicData uri="http://schemas.openxmlformats.org/drawingml/2006/table">
            <a:tbl>
              <a:tblPr/>
              <a:tblGrid>
                <a:gridCol w="1697509">
                  <a:extLst>
                    <a:ext uri="{9D8B030D-6E8A-4147-A177-3AD203B41FA5}">
                      <a16:colId xmlns:a16="http://schemas.microsoft.com/office/drawing/2014/main" val="698271865"/>
                    </a:ext>
                  </a:extLst>
                </a:gridCol>
                <a:gridCol w="5812971">
                  <a:extLst>
                    <a:ext uri="{9D8B030D-6E8A-4147-A177-3AD203B41FA5}">
                      <a16:colId xmlns:a16="http://schemas.microsoft.com/office/drawing/2014/main" val="533464297"/>
                    </a:ext>
                  </a:extLst>
                </a:gridCol>
                <a:gridCol w="644976">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technical dept</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Incident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Incident resolution and management requires knowledge of existing technical debt and the efforts planned to resolve it.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Infrastructure and platform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Identifying and reducing technical debt by creating or modifying infrastructure and platform service components.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Knowledge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Ensuring that all relevant stakeholders in the organization have access to up-to-date information about technical debt. </a:t>
                      </a: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Portfolio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l"/>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Deciding whether to invest resources to fix the technical debt present in live products and services, and understanding the impact on investments towards future products and services. </a:t>
                      </a:r>
                      <a:endParaRPr lang="en-GB" sz="1000" b="0" i="0" noProof="0" dirty="0">
                        <a:effectLst/>
                        <a:latin typeface="Calibri Light" panose="020F0302020204030204" pitchFamily="34" charset="0"/>
                        <a:cs typeface="Calibri Light" panose="020F0302020204030204" pitchFamily="34" charset="0"/>
                      </a:endParaRPr>
                    </a:p>
                    <a:p>
                      <a:pPr algn="l"/>
                      <a:endParaRPr lang="en-GB" sz="1000" b="0" i="0" kern="1200" noProof="0" dirty="0">
                        <a:solidFill>
                          <a:schemeClr val="tx1"/>
                        </a:solidFill>
                        <a:effectLst/>
                        <a:latin typeface="Calibri Light" panose="020F0302020204030204" pitchFamily="34" charset="0"/>
                        <a:ea typeface="+mn-ea"/>
                        <a:cs typeface="Calibri Light" panose="020F0302020204030204" pitchFamily="34" charset="0"/>
                      </a:endParaRPr>
                    </a:p>
                    <a:p>
                      <a:pPr algn="l"/>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Assessing technical debt so that new portfolio items can be introduced to the existing services pool. </a:t>
                      </a:r>
                      <a:endParaRPr lang="en-GB" sz="1000" b="0" i="0" noProof="0" dirty="0">
                        <a:effectLst/>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i="0" kern="1200" noProof="0" dirty="0">
                        <a:solidFill>
                          <a:schemeClr val="tx1"/>
                        </a:solidFill>
                        <a:effectLst/>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Assessing the technical debt of current portfolio items to prevent value drain.</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Problem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7938"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Applying problem control and error control methods H to manage technical debt.</a:t>
                      </a:r>
                      <a:endParaRPr lang="en-GB" sz="1000" b="0" i="0" noProof="0" dirty="0">
                        <a:latin typeface="Calibri Light" panose="020F0302020204030204" pitchFamily="34" charset="0"/>
                        <a:cs typeface="Calibri Light" panose="020F0302020204030204" pitchFamily="34" charset="0"/>
                      </a:endParaRPr>
                    </a:p>
                  </a:txBody>
                  <a:tcPr marL="36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8765">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Identifying and reducing technical debt by creating or modifying infrastructure and platform service components.</a:t>
                      </a:r>
                      <a:endParaRPr lang="en-GB" sz="1000" b="0" i="0" noProof="0" dirty="0">
                        <a:effectLst/>
                        <a:latin typeface="Calibri Light" panose="020F0302020204030204" pitchFamily="34" charset="0"/>
                        <a:cs typeface="Calibri Light" panose="020F0302020204030204" pitchFamily="34" charset="0"/>
                      </a:endParaRPr>
                    </a:p>
                  </a:txBody>
                  <a:tcPr marL="72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bl>
          </a:graphicData>
        </a:graphic>
      </p:graphicFrame>
      <p:sp>
        <p:nvSpPr>
          <p:cNvPr id="6" name="textruta 5">
            <a:extLst>
              <a:ext uri="{FF2B5EF4-FFF2-40B4-BE49-F238E27FC236}">
                <a16:creationId xmlns:a16="http://schemas.microsoft.com/office/drawing/2014/main" id="{BD5A5761-004F-694E-96A4-E060547C359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E8C060B8-B9A1-9A4E-9149-B68E34504C5E}"/>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30885337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C801D9-34FD-1B47-9F72-73D3DCB55055}"/>
              </a:ext>
            </a:extLst>
          </p:cNvPr>
          <p:cNvSpPr>
            <a:spLocks noGrp="1"/>
          </p:cNvSpPr>
          <p:nvPr>
            <p:ph type="title"/>
          </p:nvPr>
        </p:nvSpPr>
        <p:spPr/>
        <p:txBody>
          <a:bodyPr/>
          <a:lstStyle/>
          <a:p>
            <a:pPr marL="514350" indent="-514350">
              <a:buFont typeface="+mj-lt"/>
              <a:buAutoNum type="alphaLcParenR" startAt="2"/>
            </a:pPr>
            <a:r>
              <a:rPr lang="en-GB" sz="3200" dirty="0"/>
              <a:t>Chaos engineering</a:t>
            </a:r>
          </a:p>
        </p:txBody>
      </p:sp>
      <p:sp>
        <p:nvSpPr>
          <p:cNvPr id="3" name="Platshållare för innehåll 2">
            <a:extLst>
              <a:ext uri="{FF2B5EF4-FFF2-40B4-BE49-F238E27FC236}">
                <a16:creationId xmlns:a16="http://schemas.microsoft.com/office/drawing/2014/main" id="{EE8543BE-C117-434D-88AD-31D532DF8B8C}"/>
              </a:ext>
            </a:extLst>
          </p:cNvPr>
          <p:cNvSpPr>
            <a:spLocks noGrp="1"/>
          </p:cNvSpPr>
          <p:nvPr>
            <p:ph idx="1"/>
          </p:nvPr>
        </p:nvSpPr>
        <p:spPr>
          <a:xfrm>
            <a:off x="457199" y="1208464"/>
            <a:ext cx="8229600" cy="1621822"/>
          </a:xfrm>
        </p:spPr>
        <p:txBody>
          <a:bodyPr>
            <a:noAutofit/>
          </a:bodyPr>
          <a:lstStyle/>
          <a:p>
            <a:pPr marL="0" indent="0">
              <a:buNone/>
            </a:pPr>
            <a:r>
              <a:rPr lang="en-GB" sz="1400" dirty="0"/>
              <a:t>In order to address uncertainty of distributed systems, </a:t>
            </a:r>
            <a:r>
              <a:rPr lang="en-GB" sz="1400" b="1" dirty="0"/>
              <a:t>chaos engineering relies on four basic steps</a:t>
            </a:r>
            <a:r>
              <a:rPr lang="en-GB" sz="1400" dirty="0"/>
              <a:t>:</a:t>
            </a:r>
          </a:p>
          <a:p>
            <a:pPr marL="0" indent="0">
              <a:buNone/>
            </a:pPr>
            <a:endParaRPr lang="en-GB" sz="1400" dirty="0"/>
          </a:p>
          <a:p>
            <a:pPr marL="685800" lvl="1" indent="-228600">
              <a:buFont typeface="+mj-lt"/>
              <a:buAutoNum type="arabicPeriod"/>
            </a:pPr>
            <a:r>
              <a:rPr lang="en-GB" sz="1400" b="1" dirty="0"/>
              <a:t>Define the steady state; this will be the output of a normal behaviour. </a:t>
            </a:r>
          </a:p>
          <a:p>
            <a:pPr marL="685800" lvl="1" indent="-228600">
              <a:buFont typeface="+mj-lt"/>
              <a:buAutoNum type="arabicPeriod"/>
            </a:pPr>
            <a:r>
              <a:rPr lang="en-GB" sz="1400" b="1" dirty="0"/>
              <a:t>Hypothesize that this steady state will continue. </a:t>
            </a:r>
          </a:p>
          <a:p>
            <a:pPr marL="685800" lvl="1" indent="-228600">
              <a:buFont typeface="+mj-lt"/>
              <a:buAutoNum type="arabicPeriod"/>
            </a:pPr>
            <a:r>
              <a:rPr lang="en-GB" sz="1400" b="1" dirty="0"/>
              <a:t>Introduce variables that reflect real-world events. </a:t>
            </a:r>
          </a:p>
          <a:p>
            <a:pPr marL="685800" lvl="1" indent="-228600">
              <a:buFont typeface="+mj-lt"/>
              <a:buAutoNum type="arabicPeriod"/>
            </a:pPr>
            <a:r>
              <a:rPr lang="en-GB" sz="1400" b="1" dirty="0"/>
              <a:t>Try to disprove the hypothesis. </a:t>
            </a:r>
          </a:p>
          <a:p>
            <a:pPr marL="0" indent="0">
              <a:buNone/>
            </a:pPr>
            <a:endParaRPr lang="en-GB" sz="1400" dirty="0"/>
          </a:p>
          <a:p>
            <a:pPr marL="0" indent="0">
              <a:buNone/>
            </a:pPr>
            <a:endParaRPr lang="en-GB" sz="1400" dirty="0"/>
          </a:p>
        </p:txBody>
      </p:sp>
      <p:sp>
        <p:nvSpPr>
          <p:cNvPr id="6" name="textruta 4">
            <a:extLst>
              <a:ext uri="{FF2B5EF4-FFF2-40B4-BE49-F238E27FC236}">
                <a16:creationId xmlns:a16="http://schemas.microsoft.com/office/drawing/2014/main" id="{04E52237-0C29-344D-BF7A-607140679F64}"/>
              </a:ext>
            </a:extLst>
          </p:cNvPr>
          <p:cNvSpPr txBox="1"/>
          <p:nvPr/>
        </p:nvSpPr>
        <p:spPr>
          <a:xfrm>
            <a:off x="4120595" y="2456334"/>
            <a:ext cx="902811" cy="230832"/>
          </a:xfrm>
          <a:prstGeom prst="rect">
            <a:avLst/>
          </a:prstGeom>
          <a:noFill/>
        </p:spPr>
        <p:txBody>
          <a:bodyPr wrap="none" rtlCol="0">
            <a:spAutoFit/>
          </a:bodyPr>
          <a:lstStyle>
            <a:defPPr>
              <a:defRPr lang="sv-SE"/>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938938AA-0515-424F-83F4-1EFB62E4AC9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Rektangel med rundade hörn 7">
            <a:extLst>
              <a:ext uri="{FF2B5EF4-FFF2-40B4-BE49-F238E27FC236}">
                <a16:creationId xmlns:a16="http://schemas.microsoft.com/office/drawing/2014/main" id="{4B4874F1-CD70-A143-B7A0-D97665C34D00}"/>
              </a:ext>
            </a:extLst>
          </p:cNvPr>
          <p:cNvSpPr/>
          <p:nvPr/>
        </p:nvSpPr>
        <p:spPr>
          <a:xfrm>
            <a:off x="457200" y="3063828"/>
            <a:ext cx="8229600" cy="688365"/>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Chaos engineering</a:t>
            </a:r>
            <a:r>
              <a:rPr lang="en-GB" sz="1400" dirty="0">
                <a:solidFill>
                  <a:schemeClr val="tx1"/>
                </a:solidFill>
                <a:latin typeface="Calibri Light" panose="020F0302020204030204" pitchFamily="34" charset="0"/>
                <a:cs typeface="Calibri Light" panose="020F0302020204030204" pitchFamily="34" charset="0"/>
              </a:rPr>
              <a:t>		</a:t>
            </a:r>
            <a:r>
              <a:rPr lang="en-GB" sz="1400" dirty="0">
                <a:latin typeface="Calibri Light" panose="020F0302020204030204" pitchFamily="34" charset="0"/>
                <a:cs typeface="Calibri Light" panose="020F0302020204030204" pitchFamily="34" charset="0"/>
              </a:rPr>
              <a:t>The discipline of experimenting on a system in order to build confidence 						in the system’s capability to withstand turbulent conditions in production. </a:t>
            </a: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9" name="textruta 8">
            <a:extLst>
              <a:ext uri="{FF2B5EF4-FFF2-40B4-BE49-F238E27FC236}">
                <a16:creationId xmlns:a16="http://schemas.microsoft.com/office/drawing/2014/main" id="{FB6C8C55-87B0-A844-A3A3-BDA162590B19}"/>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441656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C801D9-34FD-1B47-9F72-73D3DCB55055}"/>
              </a:ext>
            </a:extLst>
          </p:cNvPr>
          <p:cNvSpPr>
            <a:spLocks noGrp="1"/>
          </p:cNvSpPr>
          <p:nvPr>
            <p:ph type="title"/>
          </p:nvPr>
        </p:nvSpPr>
        <p:spPr/>
        <p:txBody>
          <a:bodyPr/>
          <a:lstStyle/>
          <a:p>
            <a:r>
              <a:rPr lang="en-GB" sz="3200" dirty="0"/>
              <a:t>Chaos engineering</a:t>
            </a:r>
          </a:p>
        </p:txBody>
      </p:sp>
      <p:sp>
        <p:nvSpPr>
          <p:cNvPr id="3" name="Platshållare för innehåll 2">
            <a:extLst>
              <a:ext uri="{FF2B5EF4-FFF2-40B4-BE49-F238E27FC236}">
                <a16:creationId xmlns:a16="http://schemas.microsoft.com/office/drawing/2014/main" id="{EE8543BE-C117-434D-88AD-31D532DF8B8C}"/>
              </a:ext>
            </a:extLst>
          </p:cNvPr>
          <p:cNvSpPr>
            <a:spLocks noGrp="1"/>
          </p:cNvSpPr>
          <p:nvPr>
            <p:ph idx="1"/>
          </p:nvPr>
        </p:nvSpPr>
        <p:spPr>
          <a:xfrm>
            <a:off x="457199" y="1208464"/>
            <a:ext cx="8686801" cy="3434102"/>
          </a:xfrm>
        </p:spPr>
        <p:txBody>
          <a:bodyPr>
            <a:noAutofit/>
          </a:bodyPr>
          <a:lstStyle/>
          <a:p>
            <a:pPr marL="0" indent="0">
              <a:buNone/>
            </a:pPr>
            <a:r>
              <a:rPr lang="en-GB" dirty="0"/>
              <a:t>The </a:t>
            </a:r>
            <a:r>
              <a:rPr lang="en-GB" b="1" dirty="0"/>
              <a:t>principles</a:t>
            </a:r>
            <a:r>
              <a:rPr lang="en-GB" dirty="0"/>
              <a:t> for an ideal application of chaos engineering are: </a:t>
            </a:r>
          </a:p>
          <a:p>
            <a:pPr marL="0" indent="0">
              <a:buNone/>
            </a:pPr>
            <a:endParaRPr lang="en-GB" sz="800" dirty="0"/>
          </a:p>
          <a:p>
            <a:pPr marL="228600" indent="-171450">
              <a:buFont typeface="Arial" panose="020B0604020202020204" pitchFamily="34" charset="0"/>
              <a:buChar char="•"/>
            </a:pPr>
            <a:r>
              <a:rPr lang="en-GB" b="1" dirty="0"/>
              <a:t>Build and hypothesize around steady state behaviour 	</a:t>
            </a:r>
            <a:r>
              <a:rPr lang="en-GB" dirty="0"/>
              <a:t>Focus on measurable system outputs, rather than attributes of the system. </a:t>
            </a:r>
          </a:p>
          <a:p>
            <a:pPr marL="228600" indent="-171450">
              <a:buFont typeface="Arial" panose="020B0604020202020204" pitchFamily="34" charset="0"/>
              <a:buChar char="•"/>
            </a:pPr>
            <a:r>
              <a:rPr lang="en-GB" b="1" dirty="0"/>
              <a:t>Vary real-world events 					</a:t>
            </a:r>
            <a:r>
              <a:rPr lang="en-GB" dirty="0"/>
              <a:t>Chaos variables reflect real-world events. Prioritization must be defined by 									considering the impact or estimated frequency of the events. </a:t>
            </a:r>
          </a:p>
          <a:p>
            <a:pPr marL="228600" indent="-171450">
              <a:buFont typeface="Arial" panose="020B0604020202020204" pitchFamily="34" charset="0"/>
              <a:buChar char="•"/>
            </a:pPr>
            <a:r>
              <a:rPr lang="en-GB" b="1" dirty="0"/>
              <a:t>Run experiments in production 				</a:t>
            </a:r>
            <a:r>
              <a:rPr lang="en-GB" dirty="0"/>
              <a:t>Chaos prefers to experiment directly on production traffic. </a:t>
            </a:r>
          </a:p>
          <a:p>
            <a:pPr marL="228600" indent="-171450">
              <a:buFont typeface="Arial" panose="020B0604020202020204" pitchFamily="34" charset="0"/>
              <a:buChar char="•"/>
            </a:pPr>
            <a:r>
              <a:rPr lang="en-GB" b="1" dirty="0"/>
              <a:t>Automate experiments to run continuously 		</a:t>
            </a:r>
            <a:r>
              <a:rPr lang="en-GB" dirty="0"/>
              <a:t>Build automation into the systems to drive orchestration and analysis. </a:t>
            </a:r>
          </a:p>
          <a:p>
            <a:pPr marL="228600" indent="-171450">
              <a:buFont typeface="Arial" panose="020B0604020202020204" pitchFamily="34" charset="0"/>
              <a:buChar char="•"/>
            </a:pPr>
            <a:r>
              <a:rPr lang="en-GB" b="1" dirty="0"/>
              <a:t>Minimize the blast radius 					</a:t>
            </a:r>
            <a:r>
              <a:rPr lang="en-GB" dirty="0"/>
              <a:t>The fallout from experiments should be minimized and contained. </a:t>
            </a:r>
          </a:p>
          <a:p>
            <a:pPr marL="457200" lvl="1" indent="0">
              <a:buNone/>
            </a:pPr>
            <a:endParaRPr lang="en-GB" dirty="0"/>
          </a:p>
          <a:p>
            <a:pPr marL="0" indent="0">
              <a:buNone/>
            </a:pPr>
            <a:r>
              <a:rPr lang="en-GB" dirty="0"/>
              <a:t>Some of the </a:t>
            </a:r>
            <a:r>
              <a:rPr lang="en-GB" b="1" dirty="0"/>
              <a:t>benefits</a:t>
            </a:r>
            <a:r>
              <a:rPr lang="en-GB" dirty="0"/>
              <a:t> of chaos engineering are that it: </a:t>
            </a:r>
          </a:p>
          <a:p>
            <a:pPr marL="0" indent="0">
              <a:buNone/>
            </a:pPr>
            <a:endParaRPr lang="en-GB" sz="800" dirty="0"/>
          </a:p>
          <a:p>
            <a:pPr>
              <a:buFont typeface="Arial" panose="020B0604020202020204" pitchFamily="34" charset="0"/>
              <a:buChar char="•"/>
            </a:pPr>
            <a:r>
              <a:rPr lang="en-GB" b="1" dirty="0"/>
              <a:t>prepares the team for random instance failures </a:t>
            </a:r>
          </a:p>
          <a:p>
            <a:pPr>
              <a:buFont typeface="Arial" panose="020B0604020202020204" pitchFamily="34" charset="0"/>
              <a:buChar char="•"/>
            </a:pPr>
            <a:r>
              <a:rPr lang="en-GB" b="1" dirty="0"/>
              <a:t>encourages redundancy</a:t>
            </a:r>
          </a:p>
          <a:p>
            <a:pPr>
              <a:buFont typeface="Arial" panose="020B0604020202020204" pitchFamily="34" charset="0"/>
              <a:buChar char="•"/>
            </a:pPr>
            <a:r>
              <a:rPr lang="en-GB" b="1" dirty="0"/>
              <a:t>makes systems stronger, thereby instilling confidence to move quickly in complex systems </a:t>
            </a:r>
          </a:p>
          <a:p>
            <a:pPr>
              <a:buFont typeface="Arial" panose="020B0604020202020204" pitchFamily="34" charset="0"/>
              <a:buChar char="•"/>
            </a:pPr>
            <a:r>
              <a:rPr lang="en-GB" b="1" dirty="0"/>
              <a:t>introduces realistic production conditions into a controlled run, uncovering weaknesses before they cause bigger problems </a:t>
            </a:r>
          </a:p>
          <a:p>
            <a:pPr>
              <a:buFont typeface="Arial" panose="020B0604020202020204" pitchFamily="34" charset="0"/>
              <a:buChar char="•"/>
            </a:pPr>
            <a:r>
              <a:rPr lang="en-GB" b="1" dirty="0"/>
              <a:t>addresses the most significant weaknesses proactively, before they affect customers in production. </a:t>
            </a:r>
          </a:p>
        </p:txBody>
      </p:sp>
      <p:sp>
        <p:nvSpPr>
          <p:cNvPr id="6" name="textruta 4">
            <a:extLst>
              <a:ext uri="{FF2B5EF4-FFF2-40B4-BE49-F238E27FC236}">
                <a16:creationId xmlns:a16="http://schemas.microsoft.com/office/drawing/2014/main" id="{04E52237-0C29-344D-BF7A-607140679F64}"/>
              </a:ext>
            </a:extLst>
          </p:cNvPr>
          <p:cNvSpPr txBox="1"/>
          <p:nvPr/>
        </p:nvSpPr>
        <p:spPr>
          <a:xfrm>
            <a:off x="4120595" y="2456334"/>
            <a:ext cx="902811" cy="230832"/>
          </a:xfrm>
          <a:prstGeom prst="rect">
            <a:avLst/>
          </a:prstGeom>
          <a:noFill/>
        </p:spPr>
        <p:txBody>
          <a:bodyPr wrap="none" rtlCol="0">
            <a:spAutoFit/>
          </a:bodyPr>
          <a:lstStyle>
            <a:defPPr>
              <a:defRPr lang="sv-SE"/>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938938AA-0515-424F-83F4-1EFB62E4AC9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FB6C8C55-87B0-A844-A3A3-BDA162590B19}"/>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203759555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EA2BE2-04EC-6647-90F3-E4E538848585}"/>
              </a:ext>
            </a:extLst>
          </p:cNvPr>
          <p:cNvSpPr>
            <a:spLocks noGrp="1"/>
          </p:cNvSpPr>
          <p:nvPr>
            <p:ph type="title"/>
          </p:nvPr>
        </p:nvSpPr>
        <p:spPr/>
        <p:txBody>
          <a:bodyPr/>
          <a:lstStyle/>
          <a:p>
            <a:r>
              <a:rPr lang="en-GB" sz="3200" dirty="0"/>
              <a:t>Chaos monkey</a:t>
            </a:r>
          </a:p>
        </p:txBody>
      </p:sp>
      <p:sp>
        <p:nvSpPr>
          <p:cNvPr id="3" name="Platshållare för innehåll 2">
            <a:extLst>
              <a:ext uri="{FF2B5EF4-FFF2-40B4-BE49-F238E27FC236}">
                <a16:creationId xmlns:a16="http://schemas.microsoft.com/office/drawing/2014/main" id="{793E82B7-D671-BF4A-88D8-ABB34C64ABC8}"/>
              </a:ext>
            </a:extLst>
          </p:cNvPr>
          <p:cNvSpPr>
            <a:spLocks noGrp="1"/>
          </p:cNvSpPr>
          <p:nvPr>
            <p:ph idx="1"/>
          </p:nvPr>
        </p:nvSpPr>
        <p:spPr>
          <a:xfrm>
            <a:off x="457199" y="1208463"/>
            <a:ext cx="8229600" cy="2794535"/>
          </a:xfrm>
        </p:spPr>
        <p:txBody>
          <a:bodyPr>
            <a:noAutofit/>
          </a:bodyPr>
          <a:lstStyle/>
          <a:p>
            <a:pPr marL="0" indent="0">
              <a:buNone/>
            </a:pPr>
            <a:r>
              <a:rPr lang="en-GB" sz="1400" dirty="0"/>
              <a:t>Chaos monkey is one of the various tools in the so-called </a:t>
            </a:r>
            <a:r>
              <a:rPr lang="en-GB" sz="1400" b="1" dirty="0"/>
              <a:t>Simian army</a:t>
            </a:r>
            <a:r>
              <a:rPr lang="en-GB" sz="1400" dirty="0"/>
              <a:t>, the most well-known toolset for chaos engineering. The Simian army is a collection of open-source cloud testing tools created by the online video streaming company Netflix</a:t>
            </a:r>
            <a:r>
              <a:rPr lang="sv-SE" dirty="0"/>
              <a:t>®.</a:t>
            </a:r>
            <a:endParaRPr lang="en-GB" sz="1400" dirty="0"/>
          </a:p>
          <a:p>
            <a:pPr marL="0" lvl="0" indent="0">
              <a:buNone/>
            </a:pPr>
            <a:endParaRPr lang="en-GB" sz="700" dirty="0"/>
          </a:p>
          <a:p>
            <a:pPr marL="0" lvl="0" indent="0">
              <a:buNone/>
            </a:pPr>
            <a:r>
              <a:rPr lang="en-GB" sz="1400" dirty="0"/>
              <a:t>Chaos Monkey </a:t>
            </a:r>
            <a:r>
              <a:rPr lang="en-GB" sz="1400" b="1" dirty="0"/>
              <a:t>tests responses to system failures by disabling certain components in production to see how the remaining systems will respond </a:t>
            </a:r>
            <a:r>
              <a:rPr lang="en-GB" sz="1400" dirty="0"/>
              <a:t>to this. Although chaos monkey may disrupt operations, it also contributes to their longer-term resilience. </a:t>
            </a:r>
          </a:p>
          <a:p>
            <a:pPr marL="0" lvl="0" indent="0">
              <a:buNone/>
            </a:pPr>
            <a:endParaRPr lang="en-GB" sz="700" dirty="0"/>
          </a:p>
          <a:p>
            <a:pPr marL="0" lvl="0" indent="0">
              <a:buNone/>
            </a:pPr>
            <a:r>
              <a:rPr lang="en-GB" sz="1400" dirty="0"/>
              <a:t>Deployment of the chaos monkey results in the termination of a randomly selected system within an identified group of systems. This creates a situation close to a natural incident and tests the ability of the systems to sustain failures. Another member of the Simian army, </a:t>
            </a:r>
            <a:r>
              <a:rPr lang="en-GB" sz="1400" b="1" dirty="0"/>
              <a:t>Conformity monkey</a:t>
            </a:r>
            <a:r>
              <a:rPr lang="en-GB" sz="1400" dirty="0"/>
              <a:t>, </a:t>
            </a:r>
            <a:r>
              <a:rPr lang="en-GB" sz="1400" b="1" dirty="0"/>
              <a:t>checks each service in order to fulfil architect-defined best practices. </a:t>
            </a:r>
          </a:p>
          <a:p>
            <a:pPr marL="0" lvl="0" indent="0">
              <a:buNone/>
            </a:pPr>
            <a:endParaRPr lang="en-GB" sz="1400" dirty="0"/>
          </a:p>
          <a:p>
            <a:pPr marL="0" indent="0">
              <a:buNone/>
            </a:pPr>
            <a:endParaRPr lang="sv-SE" sz="1400" dirty="0"/>
          </a:p>
        </p:txBody>
      </p:sp>
      <p:sp>
        <p:nvSpPr>
          <p:cNvPr id="5" name="Rektangel med rundade hörn 4">
            <a:extLst>
              <a:ext uri="{FF2B5EF4-FFF2-40B4-BE49-F238E27FC236}">
                <a16:creationId xmlns:a16="http://schemas.microsoft.com/office/drawing/2014/main" id="{3E2FFD7F-27AA-BE45-B631-D887D7B7F5A2}"/>
              </a:ext>
            </a:extLst>
          </p:cNvPr>
          <p:cNvSpPr/>
          <p:nvPr/>
        </p:nvSpPr>
        <p:spPr>
          <a:xfrm>
            <a:off x="472966" y="3831024"/>
            <a:ext cx="8229600" cy="709447"/>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pPr lvl="0"/>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Chaos monkey		</a:t>
            </a:r>
            <a:r>
              <a:rPr lang="en-GB" sz="1400" dirty="0">
                <a:solidFill>
                  <a:schemeClr val="tx1"/>
                </a:solidFill>
                <a:latin typeface="Calibri Light" panose="020F0302020204030204" pitchFamily="34" charset="0"/>
                <a:cs typeface="Calibri Light" panose="020F0302020204030204" pitchFamily="34" charset="0"/>
              </a:rPr>
              <a:t>	A tool that tests the resilience of IT systems by intentionally disabling 							components in production to test how remaining systems respond to the 						outage.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6" name="textruta 5">
            <a:extLst>
              <a:ext uri="{FF2B5EF4-FFF2-40B4-BE49-F238E27FC236}">
                <a16:creationId xmlns:a16="http://schemas.microsoft.com/office/drawing/2014/main" id="{C504CEC9-14D8-E947-BE1D-F274B3AD05E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FEC2DA00-D1FB-AA4B-BA49-043DED010191}"/>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97260229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4B1FC4-60BE-9042-BCA9-017294896045}"/>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F7358B22-A0A2-8945-81EB-D7DBCA6CB1B5}"/>
              </a:ext>
            </a:extLst>
          </p:cNvPr>
          <p:cNvSpPr>
            <a:spLocks noGrp="1"/>
          </p:cNvSpPr>
          <p:nvPr>
            <p:ph idx="1"/>
          </p:nvPr>
        </p:nvSpPr>
        <p:spPr/>
        <p:txBody>
          <a:bodyPr/>
          <a:lstStyle/>
          <a:p>
            <a:pPr marL="0" indent="0">
              <a:buNone/>
            </a:pPr>
            <a:r>
              <a:rPr lang="en-GB" dirty="0"/>
              <a:t>Table 4.15 Practices for which </a:t>
            </a:r>
            <a:r>
              <a:rPr lang="en-GB" b="1" dirty="0"/>
              <a:t>chaos engineering </a:t>
            </a:r>
            <a:r>
              <a:rPr lang="en-GB" dirty="0"/>
              <a:t>is most relevant: </a:t>
            </a:r>
          </a:p>
          <a:p>
            <a:endParaRPr lang="sv-SE" dirty="0"/>
          </a:p>
        </p:txBody>
      </p:sp>
      <p:sp>
        <p:nvSpPr>
          <p:cNvPr id="5" name="textruta 4">
            <a:extLst>
              <a:ext uri="{FF2B5EF4-FFF2-40B4-BE49-F238E27FC236}">
                <a16:creationId xmlns:a16="http://schemas.microsoft.com/office/drawing/2014/main" id="{7134C468-E39A-CB47-B1D4-A3FE6688FF7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AB26BB7C-30FB-9248-97B7-693F906FDDFF}"/>
              </a:ext>
            </a:extLst>
          </p:cNvPr>
          <p:cNvGraphicFramePr>
            <a:graphicFrameLocks/>
          </p:cNvGraphicFramePr>
          <p:nvPr>
            <p:extLst>
              <p:ext uri="{D42A27DB-BD31-4B8C-83A1-F6EECF244321}">
                <p14:modId xmlns:p14="http://schemas.microsoft.com/office/powerpoint/2010/main" val="5697424"/>
              </p:ext>
            </p:extLst>
          </p:nvPr>
        </p:nvGraphicFramePr>
        <p:xfrm>
          <a:off x="531341" y="1518582"/>
          <a:ext cx="8068962" cy="2414517"/>
        </p:xfrm>
        <a:graphic>
          <a:graphicData uri="http://schemas.openxmlformats.org/drawingml/2006/table">
            <a:tbl>
              <a:tblPr/>
              <a:tblGrid>
                <a:gridCol w="1558716">
                  <a:extLst>
                    <a:ext uri="{9D8B030D-6E8A-4147-A177-3AD203B41FA5}">
                      <a16:colId xmlns:a16="http://schemas.microsoft.com/office/drawing/2014/main" val="698271865"/>
                    </a:ext>
                  </a:extLst>
                </a:gridCol>
                <a:gridCol w="5886450">
                  <a:extLst>
                    <a:ext uri="{9D8B030D-6E8A-4147-A177-3AD203B41FA5}">
                      <a16:colId xmlns:a16="http://schemas.microsoft.com/office/drawing/2014/main" val="533464297"/>
                    </a:ext>
                  </a:extLst>
                </a:gridCol>
                <a:gridCol w="623796">
                  <a:extLst>
                    <a:ext uri="{9D8B030D-6E8A-4147-A177-3AD203B41FA5}">
                      <a16:colId xmlns:a16="http://schemas.microsoft.com/office/drawing/2014/main" val="420107269"/>
                    </a:ext>
                  </a:extLst>
                </a:gridCol>
              </a:tblGrid>
              <a:tr h="11215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chaos engineering</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Continual improvement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Using chaos engineering as one of the most effective tools for improving service quality.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Infrastructure and platform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Designing infrastructure and platforms for sufficient resilience and redundancy to deal with the unexpected outages caused by chaos engineering tools. </a:t>
                      </a:r>
                      <a:endParaRPr lang="en-GB" sz="1000" b="0" i="0" noProof="0" dirty="0">
                        <a:effectLst/>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Providing the necessary information for chaos engineering regarding service components and activities as backups.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continuity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Designing service continuity measures with sufficient resilience and redundancy to cope with the unexpected outages caused by chaos engineering tools. </a:t>
                      </a:r>
                      <a:endParaRPr lang="en-GB" sz="1000" b="0" i="0" noProof="0" dirty="0">
                        <a:effectLst/>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Continually monitoring continuity plans, measures, and mechanisms for resilience.</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level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Tests must be designed and run considering business continuity strategy, service level agreements, and clear criteria established for service degradation in case an artificial disruption exceeds acceptable levels.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Chaos engineering tools are themselves software applications that need to be developed (or configured) and managed. Software should be designed and architected with sufficient resilience and redundancy.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bl>
          </a:graphicData>
        </a:graphic>
      </p:graphicFrame>
      <p:sp>
        <p:nvSpPr>
          <p:cNvPr id="7" name="textruta 6">
            <a:extLst>
              <a:ext uri="{FF2B5EF4-FFF2-40B4-BE49-F238E27FC236}">
                <a16:creationId xmlns:a16="http://schemas.microsoft.com/office/drawing/2014/main" id="{987BA5D6-8052-2348-8980-71E1CDDC53D9}"/>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36723727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4B1FC4-60BE-9042-BCA9-017294896045}"/>
              </a:ext>
            </a:extLst>
          </p:cNvPr>
          <p:cNvSpPr>
            <a:spLocks noGrp="1"/>
          </p:cNvSpPr>
          <p:nvPr>
            <p:ph type="title"/>
          </p:nvPr>
        </p:nvSpPr>
        <p:spPr/>
        <p:txBody>
          <a:bodyPr>
            <a:normAutofit/>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F7358B22-A0A2-8945-81EB-D7DBCA6CB1B5}"/>
              </a:ext>
            </a:extLst>
          </p:cNvPr>
          <p:cNvSpPr>
            <a:spLocks noGrp="1"/>
          </p:cNvSpPr>
          <p:nvPr>
            <p:ph idx="1"/>
          </p:nvPr>
        </p:nvSpPr>
        <p:spPr>
          <a:xfrm>
            <a:off x="457199" y="1113869"/>
            <a:ext cx="8229600" cy="3394075"/>
          </a:xfrm>
        </p:spPr>
        <p:txBody>
          <a:bodyPr/>
          <a:lstStyle/>
          <a:p>
            <a:pPr marL="0" indent="0">
              <a:buNone/>
            </a:pPr>
            <a:r>
              <a:rPr lang="en-GB" dirty="0"/>
              <a:t>Table 4.15 Practices for which </a:t>
            </a:r>
            <a:r>
              <a:rPr lang="en-GB" b="1" dirty="0"/>
              <a:t>chaos engineering </a:t>
            </a:r>
            <a:r>
              <a:rPr lang="en-GB" dirty="0"/>
              <a:t>is most relevant: </a:t>
            </a:r>
          </a:p>
          <a:p>
            <a:endParaRPr lang="sv-SE" dirty="0"/>
          </a:p>
        </p:txBody>
      </p:sp>
      <p:sp>
        <p:nvSpPr>
          <p:cNvPr id="5" name="textruta 4">
            <a:extLst>
              <a:ext uri="{FF2B5EF4-FFF2-40B4-BE49-F238E27FC236}">
                <a16:creationId xmlns:a16="http://schemas.microsoft.com/office/drawing/2014/main" id="{7134C468-E39A-CB47-B1D4-A3FE6688FF7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AB26BB7C-30FB-9248-97B7-693F906FDDFF}"/>
              </a:ext>
            </a:extLst>
          </p:cNvPr>
          <p:cNvGraphicFramePr>
            <a:graphicFrameLocks/>
          </p:cNvGraphicFramePr>
          <p:nvPr>
            <p:extLst>
              <p:ext uri="{D42A27DB-BD31-4B8C-83A1-F6EECF244321}">
                <p14:modId xmlns:p14="http://schemas.microsoft.com/office/powerpoint/2010/main" val="2196705753"/>
              </p:ext>
            </p:extLst>
          </p:nvPr>
        </p:nvGraphicFramePr>
        <p:xfrm>
          <a:off x="537518" y="1396946"/>
          <a:ext cx="8068962" cy="3176009"/>
        </p:xfrm>
        <a:graphic>
          <a:graphicData uri="http://schemas.openxmlformats.org/drawingml/2006/table">
            <a:tbl>
              <a:tblPr/>
              <a:tblGrid>
                <a:gridCol w="2033183">
                  <a:extLst>
                    <a:ext uri="{9D8B030D-6E8A-4147-A177-3AD203B41FA5}">
                      <a16:colId xmlns:a16="http://schemas.microsoft.com/office/drawing/2014/main" val="698271865"/>
                    </a:ext>
                  </a:extLst>
                </a:gridCol>
                <a:gridCol w="5570483">
                  <a:extLst>
                    <a:ext uri="{9D8B030D-6E8A-4147-A177-3AD203B41FA5}">
                      <a16:colId xmlns:a16="http://schemas.microsoft.com/office/drawing/2014/main" val="533464297"/>
                    </a:ext>
                  </a:extLst>
                </a:gridCol>
                <a:gridCol w="465296">
                  <a:extLst>
                    <a:ext uri="{9D8B030D-6E8A-4147-A177-3AD203B41FA5}">
                      <a16:colId xmlns:a16="http://schemas.microsoft.com/office/drawing/2014/main" val="420107269"/>
                    </a:ext>
                  </a:extLst>
                </a:gridCol>
              </a:tblGrid>
              <a:tr h="204476">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chaos engineering</a:t>
                      </a:r>
                      <a:endParaRPr lang="en-GB" sz="8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8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r>
                        <a:rPr lang="en-GB" sz="800" b="1" i="0" kern="1200" dirty="0">
                          <a:solidFill>
                            <a:schemeClr val="tx1"/>
                          </a:solidFill>
                          <a:effectLst/>
                          <a:latin typeface="Calibri Light" panose="020F0302020204030204" pitchFamily="34" charset="0"/>
                          <a:ea typeface="+mn-ea"/>
                          <a:cs typeface="Calibri Light" panose="020F0302020204030204" pitchFamily="34" charset="0"/>
                        </a:rPr>
                        <a:t>Architecture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800" b="0" i="0" kern="1200" dirty="0">
                          <a:solidFill>
                            <a:schemeClr val="tx1"/>
                          </a:solidFill>
                          <a:effectLst/>
                          <a:latin typeface="Calibri Light" panose="020F0302020204030204" pitchFamily="34" charset="0"/>
                          <a:ea typeface="+mn-ea"/>
                          <a:cs typeface="Calibri Light" panose="020F0302020204030204" pitchFamily="34" charset="0"/>
                        </a:rPr>
                        <a:t>The building of resilient infrastructure, which is promoted by chaos engineering. </a:t>
                      </a:r>
                      <a:endParaRPr lang="en-GB" sz="800" b="0" i="0" dirty="0">
                        <a:latin typeface="Calibri Light" panose="020F0302020204030204" pitchFamily="34" charset="0"/>
                        <a:cs typeface="Calibri Light" panose="020F0302020204030204" pitchFamily="34" charset="0"/>
                      </a:endParaRPr>
                    </a:p>
                    <a:p>
                      <a:r>
                        <a:rPr lang="en-GB" sz="800" b="0" i="0" kern="1200" dirty="0">
                          <a:solidFill>
                            <a:schemeClr val="tx1"/>
                          </a:solidFill>
                          <a:effectLst/>
                          <a:latin typeface="Calibri Light" panose="020F0302020204030204" pitchFamily="34" charset="0"/>
                          <a:ea typeface="+mn-ea"/>
                          <a:cs typeface="Calibri Light" panose="020F0302020204030204" pitchFamily="34" charset="0"/>
                        </a:rPr>
                        <a:t>Considering interactions between services and components in order to support business and customer demand. </a:t>
                      </a:r>
                      <a:endParaRPr lang="en-GB" sz="800" b="0"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dirty="0">
                          <a:solidFill>
                            <a:schemeClr val="tx1"/>
                          </a:solidFill>
                          <a:effectLst/>
                          <a:latin typeface="Calibri Light" panose="020F0302020204030204" pitchFamily="34" charset="0"/>
                          <a:ea typeface="+mn-ea"/>
                          <a:cs typeface="Calibri Light" panose="020F0302020204030204" pitchFamily="34" charset="0"/>
                        </a:rPr>
                        <a:t>Capacity and performance management </a:t>
                      </a:r>
                      <a:endParaRPr lang="en-GB" sz="800" b="1"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Calibri Light" panose="020F0302020204030204" pitchFamily="34" charset="0"/>
                          <a:ea typeface="+mn-ea"/>
                          <a:cs typeface="Calibri Light" panose="020F0302020204030204" pitchFamily="34" charset="0"/>
                        </a:rPr>
                        <a:t>When running this type of test, performance information should be captured. As a result, improvements should be identified that will ensure services are designed for optimum performance, scalability, and capacity. </a:t>
                      </a:r>
                      <a:endParaRPr lang="en-GB" sz="800" b="0" i="0" kern="1200" noProof="0" dirty="0">
                        <a:solidFill>
                          <a:schemeClr val="tx1"/>
                        </a:solidFill>
                        <a:effectLst/>
                        <a:latin typeface="Calibri Light" panose="020F0302020204030204" pitchFamily="34" charset="0"/>
                        <a:ea typeface="+mn-ea"/>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dirty="0">
                          <a:solidFill>
                            <a:schemeClr val="tx1"/>
                          </a:solidFill>
                          <a:effectLst/>
                          <a:latin typeface="Calibri Light" panose="020F0302020204030204" pitchFamily="34" charset="0"/>
                          <a:ea typeface="+mn-ea"/>
                          <a:cs typeface="Calibri Light" panose="020F0302020204030204" pitchFamily="34" charset="0"/>
                        </a:rPr>
                        <a:t>Incident management </a:t>
                      </a:r>
                      <a:endParaRPr lang="en-GB" sz="800" b="1"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Calibri Light" panose="020F0302020204030204" pitchFamily="34" charset="0"/>
                          <a:ea typeface="+mn-ea"/>
                          <a:cs typeface="Calibri Light" panose="020F0302020204030204" pitchFamily="34" charset="0"/>
                        </a:rPr>
                        <a:t>Teams can practice responding to and recovering from outages by using chaos engineering tools. They must be prepared to manage incidents without impacting users. Redundancy and automation should be built into the processes. </a:t>
                      </a:r>
                      <a:endParaRPr lang="en-GB" sz="800" b="0"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dirty="0">
                          <a:solidFill>
                            <a:schemeClr val="tx1"/>
                          </a:solidFill>
                          <a:effectLst/>
                          <a:latin typeface="Calibri Light" panose="020F0302020204030204" pitchFamily="34" charset="0"/>
                          <a:ea typeface="+mn-ea"/>
                          <a:cs typeface="Calibri Light" panose="020F0302020204030204" pitchFamily="34" charset="0"/>
                        </a:rPr>
                        <a:t>Measurement and reporting </a:t>
                      </a:r>
                      <a:endParaRPr lang="en-GB" sz="800" b="1" i="0" dirty="0">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8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Calibri Light" panose="020F0302020204030204" pitchFamily="34" charset="0"/>
                          <a:ea typeface="+mn-ea"/>
                          <a:cs typeface="Calibri Light" panose="020F0302020204030204" pitchFamily="34" charset="0"/>
                        </a:rPr>
                        <a:t>Running chaos engineering tests involves experiments and hypotheses, and will help to collect data and analyse the results for planning and forecasting. These results support continuity business strategy</a:t>
                      </a:r>
                      <a:endParaRPr lang="en-GB" sz="800" b="0" i="0" noProof="0" dirty="0">
                        <a:effectLst/>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3391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dirty="0">
                          <a:solidFill>
                            <a:schemeClr val="tx1"/>
                          </a:solidFill>
                          <a:effectLst/>
                          <a:latin typeface="Calibri Light" panose="020F0302020204030204" pitchFamily="34" charset="0"/>
                          <a:ea typeface="+mn-ea"/>
                          <a:cs typeface="Calibri Light" panose="020F0302020204030204" pitchFamily="34" charset="0"/>
                        </a:rPr>
                        <a:t>Monitoring and event management </a:t>
                      </a:r>
                      <a:endParaRPr lang="en-GB" sz="8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Calibri Light" panose="020F0302020204030204" pitchFamily="34" charset="0"/>
                          <a:ea typeface="+mn-ea"/>
                          <a:cs typeface="Calibri Light" panose="020F0302020204030204" pitchFamily="34" charset="0"/>
                        </a:rPr>
                        <a:t>Monitoring and event management tools can be set up to flag outages orchestrated by chaos engineering tools, or to monitor the quality of service rather than the technical components. </a:t>
                      </a:r>
                      <a:endParaRPr lang="en-GB" sz="800" b="0" i="0" dirty="0">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3682120"/>
                  </a:ext>
                </a:extLst>
              </a:tr>
              <a:tr h="23474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dirty="0">
                          <a:solidFill>
                            <a:schemeClr val="tx1"/>
                          </a:solidFill>
                          <a:effectLst/>
                          <a:latin typeface="Calibri Light" panose="020F0302020204030204" pitchFamily="34" charset="0"/>
                          <a:ea typeface="+mn-ea"/>
                          <a:cs typeface="Calibri Light" panose="020F0302020204030204" pitchFamily="34" charset="0"/>
                        </a:rPr>
                        <a:t>Organizational change management </a:t>
                      </a:r>
                      <a:endParaRPr lang="en-GB" sz="800" b="1"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Calibri Light" panose="020F0302020204030204" pitchFamily="34" charset="0"/>
                          <a:ea typeface="+mn-ea"/>
                          <a:cs typeface="Calibri Light" panose="020F0302020204030204" pitchFamily="34" charset="0"/>
                        </a:rPr>
                        <a:t>Chaos engineering will help to ensure engagement and cooperation in the live environment. </a:t>
                      </a:r>
                      <a:endParaRPr lang="en-GB" sz="800" b="0" i="0" dirty="0">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9168351"/>
                  </a:ext>
                </a:extLst>
              </a:tr>
              <a:tr h="3391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dirty="0">
                          <a:solidFill>
                            <a:schemeClr val="tx1"/>
                          </a:solidFill>
                          <a:effectLst/>
                          <a:latin typeface="Calibri Light" panose="020F0302020204030204" pitchFamily="34" charset="0"/>
                          <a:ea typeface="+mn-ea"/>
                          <a:cs typeface="Calibri Light" panose="020F0302020204030204" pitchFamily="34" charset="0"/>
                        </a:rPr>
                        <a:t>Problem management </a:t>
                      </a:r>
                      <a:endParaRPr lang="en-GB" sz="800" b="1" i="0" dirty="0">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8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Calibri Light" panose="020F0302020204030204" pitchFamily="34" charset="0"/>
                          <a:ea typeface="+mn-ea"/>
                          <a:cs typeface="Calibri Light" panose="020F0302020204030204" pitchFamily="34" charset="0"/>
                        </a:rPr>
                        <a:t>Proactively detecting problems by introducing random failures and looking for potential flaws in services/components. The data gathered from chaos engineering tools can help to identify underlying problems that require investigation and remediation. </a:t>
                      </a:r>
                      <a:endParaRPr lang="en-GB" sz="800" b="0" i="0" dirty="0">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8905146"/>
                  </a:ext>
                </a:extLst>
              </a:tr>
              <a:tr h="339187">
                <a:tc>
                  <a:txBody>
                    <a:bodyPr/>
                    <a:lstStyle/>
                    <a:p>
                      <a:endParaRPr lang="en-GB" sz="800" b="1" i="0" dirty="0">
                        <a:latin typeface="Calibri Light" panose="020F0302020204030204" pitchFamily="34" charset="0"/>
                        <a:cs typeface="Calibri Light" panose="020F0302020204030204" pitchFamily="34" charset="0"/>
                      </a:endParaRPr>
                    </a:p>
                    <a:p>
                      <a:r>
                        <a:rPr lang="en-GB" sz="800" b="1" i="0" kern="1200" dirty="0">
                          <a:solidFill>
                            <a:schemeClr val="tx1"/>
                          </a:solidFill>
                          <a:effectLst/>
                          <a:latin typeface="Calibri Light" panose="020F0302020204030204" pitchFamily="34" charset="0"/>
                          <a:ea typeface="+mn-ea"/>
                          <a:cs typeface="Calibri Light" panose="020F0302020204030204" pitchFamily="34" charset="0"/>
                        </a:rPr>
                        <a:t>Service configuration management </a:t>
                      </a:r>
                      <a:endParaRPr lang="en-GB" sz="800" b="1"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Calibri Light" panose="020F0302020204030204" pitchFamily="34" charset="0"/>
                          <a:ea typeface="+mn-ea"/>
                          <a:cs typeface="Calibri Light" panose="020F0302020204030204" pitchFamily="34" charset="0"/>
                        </a:rPr>
                        <a:t>CMDBs and code repositories should have high availability and accurate information (aligned with the recovery point objectives defined by service continuity management) to help the organization recover quickly from outages. </a:t>
                      </a:r>
                      <a:endParaRPr lang="en-GB" sz="800" b="0" i="0" dirty="0">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8861028"/>
                  </a:ext>
                </a:extLst>
              </a:tr>
              <a:tr h="1275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dirty="0">
                          <a:solidFill>
                            <a:schemeClr val="tx1"/>
                          </a:solidFill>
                          <a:effectLst/>
                          <a:latin typeface="Calibri Light" panose="020F0302020204030204" pitchFamily="34" charset="0"/>
                          <a:ea typeface="+mn-ea"/>
                          <a:cs typeface="Calibri Light" panose="020F0302020204030204" pitchFamily="34" charset="0"/>
                        </a:rPr>
                        <a:t>Service design </a:t>
                      </a:r>
                      <a:endParaRPr lang="en-GB" sz="800" b="1"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Calibri Light" panose="020F0302020204030204" pitchFamily="34" charset="0"/>
                          <a:ea typeface="+mn-ea"/>
                          <a:cs typeface="Calibri Light" panose="020F0302020204030204" pitchFamily="34" charset="0"/>
                        </a:rPr>
                        <a:t>Chaos engineering testing principles can help architects design more resilient systems and improve user experience. </a:t>
                      </a:r>
                      <a:endParaRPr lang="en-GB" sz="800" b="0" i="0" dirty="0">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2949274"/>
                  </a:ext>
                </a:extLst>
              </a:tr>
              <a:tr h="2548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spc="0" noProof="0" dirty="0">
                          <a:solidFill>
                            <a:schemeClr val="tx1"/>
                          </a:solidFill>
                          <a:effectLst/>
                          <a:latin typeface="Calibri Light" panose="020F0302020204030204" pitchFamily="34" charset="0"/>
                          <a:cs typeface="Calibri Light" panose="020F0302020204030204" pitchFamily="34" charset="0"/>
                        </a:rPr>
                        <a:t>Service desk</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effectLst/>
                          <a:latin typeface="Calibri Light" panose="020F0302020204030204" pitchFamily="34" charset="0"/>
                          <a:ea typeface="+mn-ea"/>
                          <a:cs typeface="Calibri Light" panose="020F0302020204030204" pitchFamily="34" charset="0"/>
                        </a:rPr>
                        <a:t>The service desk team must be informed about the test, and prepared for managing incidents without impacting users.</a:t>
                      </a:r>
                      <a:endParaRPr lang="en-GB" sz="800" b="0" i="0" dirty="0">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9015672"/>
                  </a:ext>
                </a:extLst>
              </a:tr>
            </a:tbl>
          </a:graphicData>
        </a:graphic>
      </p:graphicFrame>
      <p:sp>
        <p:nvSpPr>
          <p:cNvPr id="7" name="textruta 6">
            <a:extLst>
              <a:ext uri="{FF2B5EF4-FFF2-40B4-BE49-F238E27FC236}">
                <a16:creationId xmlns:a16="http://schemas.microsoft.com/office/drawing/2014/main" id="{987BA5D6-8052-2348-8980-71E1CDDC53D9}"/>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18986051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E1507F-4446-2043-86F3-2F1122F1EC03}"/>
              </a:ext>
            </a:extLst>
          </p:cNvPr>
          <p:cNvSpPr>
            <a:spLocks noGrp="1"/>
          </p:cNvSpPr>
          <p:nvPr>
            <p:ph type="title"/>
          </p:nvPr>
        </p:nvSpPr>
        <p:spPr/>
        <p:txBody>
          <a:bodyPr/>
          <a:lstStyle/>
          <a:p>
            <a:pPr marL="514350" indent="-514350">
              <a:buFont typeface="+mj-lt"/>
              <a:buAutoNum type="alphaLcParenR" startAt="3"/>
            </a:pPr>
            <a:r>
              <a:rPr lang="en-GB" sz="3200" dirty="0"/>
              <a:t>Definition of done</a:t>
            </a:r>
          </a:p>
        </p:txBody>
      </p:sp>
      <p:sp>
        <p:nvSpPr>
          <p:cNvPr id="3" name="Platshållare för innehåll 2">
            <a:extLst>
              <a:ext uri="{FF2B5EF4-FFF2-40B4-BE49-F238E27FC236}">
                <a16:creationId xmlns:a16="http://schemas.microsoft.com/office/drawing/2014/main" id="{D673C93F-B9DB-DE45-BFB6-37E2F7377141}"/>
              </a:ext>
            </a:extLst>
          </p:cNvPr>
          <p:cNvSpPr>
            <a:spLocks noGrp="1"/>
          </p:cNvSpPr>
          <p:nvPr>
            <p:ph idx="1"/>
          </p:nvPr>
        </p:nvSpPr>
        <p:spPr>
          <a:xfrm>
            <a:off x="523102" y="1274367"/>
            <a:ext cx="8229600" cy="2490326"/>
          </a:xfrm>
        </p:spPr>
        <p:txBody>
          <a:bodyPr>
            <a:noAutofit/>
          </a:bodyPr>
          <a:lstStyle/>
          <a:p>
            <a:pPr marL="0" indent="0">
              <a:buNone/>
            </a:pPr>
            <a:r>
              <a:rPr lang="en-GB" sz="1400" dirty="0"/>
              <a:t>The ‘definition of done’ is commonly used by application developers employing the Agile Scrum methodology. The Scrum community defines ‘done’ as ‘</a:t>
            </a:r>
            <a:r>
              <a:rPr lang="en-GB" sz="1400" b="1" dirty="0"/>
              <a:t>having produced potentially releasable software increments</a:t>
            </a:r>
            <a:r>
              <a:rPr lang="en-GB" sz="1400" dirty="0"/>
              <a:t>’. In DevOps circles, this has been extended to ‘</a:t>
            </a:r>
            <a:r>
              <a:rPr lang="en-GB" sz="1400" b="1" dirty="0"/>
              <a:t>released to production</a:t>
            </a:r>
            <a:r>
              <a:rPr lang="en-GB" sz="1400" dirty="0"/>
              <a:t>’. </a:t>
            </a:r>
          </a:p>
          <a:p>
            <a:pPr marL="0" indent="0">
              <a:buNone/>
            </a:pPr>
            <a:endParaRPr lang="en-GB" sz="1400" dirty="0"/>
          </a:p>
          <a:p>
            <a:pPr marL="0" indent="0">
              <a:buNone/>
            </a:pPr>
            <a:r>
              <a:rPr lang="en-GB" sz="1400" dirty="0"/>
              <a:t>This much-needed extension is still inadequate when seen from an end-to-end perspective. Releasing the required functionality is not useful if users use it poorly, interpret data incorrectly, make poor decisions, or fail to act on good decisions. A narrowly focused IT function may not see preventing this as its responsibility, but as the organization’s responsibility. </a:t>
            </a:r>
          </a:p>
          <a:p>
            <a:pPr marL="0" indent="0">
              <a:buNone/>
            </a:pPr>
            <a:endParaRPr lang="en-GB" sz="1400" dirty="0"/>
          </a:p>
          <a:p>
            <a:pPr marL="0" indent="0">
              <a:buNone/>
            </a:pPr>
            <a:r>
              <a:rPr lang="en-GB" sz="1400" dirty="0"/>
              <a:t>Therefore, </a:t>
            </a:r>
            <a:r>
              <a:rPr lang="en-GB" sz="1400" b="1" i="1" dirty="0"/>
              <a:t>a more complete definition of done includes criteria for operations and use</a:t>
            </a:r>
            <a:r>
              <a:rPr lang="en-GB" sz="1400" dirty="0"/>
              <a:t>. The technique is broadly applicable and is often encountered in HVIT environments. </a:t>
            </a:r>
          </a:p>
          <a:p>
            <a:pPr marL="0" indent="0">
              <a:buNone/>
            </a:pPr>
            <a:endParaRPr lang="en-GB" sz="1400" dirty="0"/>
          </a:p>
          <a:p>
            <a:pPr marL="0" indent="0">
              <a:buNone/>
            </a:pPr>
            <a:endParaRPr lang="sv-SE" sz="1400" dirty="0"/>
          </a:p>
        </p:txBody>
      </p:sp>
      <p:sp>
        <p:nvSpPr>
          <p:cNvPr id="5" name="textruta 4">
            <a:extLst>
              <a:ext uri="{FF2B5EF4-FFF2-40B4-BE49-F238E27FC236}">
                <a16:creationId xmlns:a16="http://schemas.microsoft.com/office/drawing/2014/main" id="{F524FF1A-E3A9-E346-9598-A6D8817F7B2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Rektangel med rundade hörn 5">
            <a:extLst>
              <a:ext uri="{FF2B5EF4-FFF2-40B4-BE49-F238E27FC236}">
                <a16:creationId xmlns:a16="http://schemas.microsoft.com/office/drawing/2014/main" id="{80AD82A3-FF1C-3F4B-9A2C-9C7D0F6B3B5F}"/>
              </a:ext>
            </a:extLst>
          </p:cNvPr>
          <p:cNvSpPr/>
          <p:nvPr/>
        </p:nvSpPr>
        <p:spPr>
          <a:xfrm>
            <a:off x="457200" y="3959348"/>
            <a:ext cx="8229600" cy="551930"/>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Definition of done	 </a:t>
            </a:r>
            <a:r>
              <a:rPr lang="en-GB" sz="1400" dirty="0">
                <a:solidFill>
                  <a:schemeClr val="tx1"/>
                </a:solidFill>
                <a:latin typeface="Calibri Light" panose="020F0302020204030204" pitchFamily="34" charset="0"/>
                <a:cs typeface="Calibri Light" panose="020F0302020204030204" pitchFamily="34" charset="0"/>
              </a:rPr>
              <a:t>	A checklist of the agreed criteria for a proposed product or service. </a:t>
            </a: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7" name="textruta 6">
            <a:extLst>
              <a:ext uri="{FF2B5EF4-FFF2-40B4-BE49-F238E27FC236}">
                <a16:creationId xmlns:a16="http://schemas.microsoft.com/office/drawing/2014/main" id="{075D74DC-14CF-FE4A-9AF8-0A46D5C43A8F}"/>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2503698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D.	</a:t>
            </a:r>
            <a:r>
              <a:rPr lang="en" sz="1600" dirty="0">
                <a:latin typeface="Calibri Light" panose="020F0302020204030204" pitchFamily="34" charset="0"/>
                <a:cs typeface="Calibri Light" panose="020F0302020204030204" pitchFamily="34" charset="0"/>
              </a:rPr>
              <a:t>Determine the cost of provisioning the service</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C.	</a:t>
            </a:r>
            <a:r>
              <a:rPr lang="en" sz="1600" dirty="0">
                <a:latin typeface="Calibri Light" panose="020F0302020204030204" pitchFamily="34" charset="0"/>
                <a:cs typeface="Calibri Light" panose="020F0302020204030204" pitchFamily="34" charset="0"/>
              </a:rPr>
              <a:t> Determine who the service consumer is in each situation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 sz="1600" dirty="0">
                <a:latin typeface="Calibri Light" panose="020F0302020204030204" pitchFamily="34" charset="0"/>
                <a:cs typeface="Calibri Light" panose="020F0302020204030204" pitchFamily="34" charset="0"/>
              </a:rPr>
              <a:t>   Identify all suppliers and partners that are involved in the service</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US" sz="1600" dirty="0">
                <a:latin typeface="Calibri Light" panose="020F0302020204030204" pitchFamily="34" charset="0"/>
                <a:cs typeface="Calibri Light" panose="020F0302020204030204" pitchFamily="34" charset="0"/>
              </a:rPr>
              <a:t>A.	 Identify the outcomes that the service facilitates</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 sz="1800" dirty="0">
                <a:latin typeface="Calibri Light" panose="020F0302020204030204" pitchFamily="34" charset="0"/>
                <a:cs typeface="Calibri Light" panose="020F0302020204030204" pitchFamily="34" charset="0"/>
              </a:rPr>
              <a:t>What is the first step of the guiding principle 'focus on value'?</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6521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E1507F-4446-2043-86F3-2F1122F1EC03}"/>
              </a:ext>
            </a:extLst>
          </p:cNvPr>
          <p:cNvSpPr>
            <a:spLocks noGrp="1"/>
          </p:cNvSpPr>
          <p:nvPr>
            <p:ph type="title"/>
          </p:nvPr>
        </p:nvSpPr>
        <p:spPr/>
        <p:txBody>
          <a:bodyPr/>
          <a:lstStyle/>
          <a:p>
            <a:r>
              <a:rPr lang="en-GB" sz="3200" dirty="0"/>
              <a:t>Definition of done</a:t>
            </a:r>
          </a:p>
        </p:txBody>
      </p:sp>
      <p:sp>
        <p:nvSpPr>
          <p:cNvPr id="3" name="Platshållare för innehåll 2">
            <a:extLst>
              <a:ext uri="{FF2B5EF4-FFF2-40B4-BE49-F238E27FC236}">
                <a16:creationId xmlns:a16="http://schemas.microsoft.com/office/drawing/2014/main" id="{D673C93F-B9DB-DE45-BFB6-37E2F7377141}"/>
              </a:ext>
            </a:extLst>
          </p:cNvPr>
          <p:cNvSpPr>
            <a:spLocks noGrp="1"/>
          </p:cNvSpPr>
          <p:nvPr>
            <p:ph idx="1"/>
          </p:nvPr>
        </p:nvSpPr>
        <p:spPr>
          <a:xfrm>
            <a:off x="523102" y="1274366"/>
            <a:ext cx="8229600" cy="3368199"/>
          </a:xfrm>
        </p:spPr>
        <p:txBody>
          <a:bodyPr>
            <a:noAutofit/>
          </a:bodyPr>
          <a:lstStyle/>
          <a:p>
            <a:pPr marL="0" indent="0">
              <a:buNone/>
            </a:pPr>
            <a:r>
              <a:rPr lang="en-GB" sz="1400" dirty="0"/>
              <a:t>A </a:t>
            </a:r>
            <a:r>
              <a:rPr lang="en-GB" sz="1400" b="1" dirty="0"/>
              <a:t>definition of done</a:t>
            </a:r>
            <a:r>
              <a:rPr lang="en-GB" sz="1400" dirty="0"/>
              <a:t> describes the </a:t>
            </a:r>
            <a:r>
              <a:rPr lang="en-GB" sz="1400" b="1" i="1" dirty="0"/>
              <a:t>functional criteria that contribute to a product’s or service’s utility</a:t>
            </a:r>
            <a:r>
              <a:rPr lang="en-GB" sz="1400" dirty="0"/>
              <a:t>, and the </a:t>
            </a:r>
            <a:r>
              <a:rPr lang="en-GB" sz="1400" b="1" i="1" dirty="0"/>
              <a:t>non-functional requirements that contribute to its warranty.</a:t>
            </a:r>
          </a:p>
          <a:p>
            <a:pPr marL="0" indent="0">
              <a:buNone/>
            </a:pPr>
            <a:endParaRPr lang="en-GB" sz="1400" b="1" i="1" dirty="0"/>
          </a:p>
          <a:p>
            <a:pPr marL="0" indent="0">
              <a:buNone/>
            </a:pPr>
            <a:r>
              <a:rPr lang="en-GB" sz="1400" dirty="0"/>
              <a:t>These non-functional requirements should be defined and agreed with whoever is responsible for operations. A definition of done that includes non-functional requirements therefore contributes to resilient operations and to value co- created through improved usability, and also to faster development because less rework is needed. </a:t>
            </a:r>
          </a:p>
          <a:p>
            <a:pPr marL="0" indent="0">
              <a:buNone/>
            </a:pPr>
            <a:endParaRPr lang="en-GB" sz="1400" dirty="0"/>
          </a:p>
          <a:p>
            <a:pPr>
              <a:buFont typeface="Arial" panose="020B0604020202020204" pitchFamily="34" charset="0"/>
              <a:buChar char="•"/>
            </a:pPr>
            <a:r>
              <a:rPr lang="en-GB" sz="1400" b="1" dirty="0"/>
              <a:t>Non-functional requirements</a:t>
            </a:r>
            <a:r>
              <a:rPr lang="en-GB" sz="1400" dirty="0"/>
              <a:t> specify the quality needed by the people who will operate, maintain, and enhance the system, and by those who will ensure security and regulatory compliance. These requirements address the qualities needed of execution and evolution. </a:t>
            </a:r>
          </a:p>
          <a:p>
            <a:pPr>
              <a:buFont typeface="Arial" panose="020B0604020202020204" pitchFamily="34" charset="0"/>
              <a:buChar char="•"/>
            </a:pPr>
            <a:r>
              <a:rPr lang="en-GB" sz="1400" b="1" dirty="0"/>
              <a:t>Functional requirements </a:t>
            </a:r>
            <a:r>
              <a:rPr lang="en-GB" sz="1400" dirty="0"/>
              <a:t>describe ‘</a:t>
            </a:r>
            <a:r>
              <a:rPr lang="en-GB" sz="1400" b="1" dirty="0"/>
              <a:t>what</a:t>
            </a:r>
            <a:r>
              <a:rPr lang="en-GB" sz="1400" dirty="0"/>
              <a:t>’, whereas non-functional requirements describe ‘</a:t>
            </a:r>
            <a:r>
              <a:rPr lang="en-GB" sz="1400" b="1" dirty="0"/>
              <a:t>how</a:t>
            </a:r>
            <a:r>
              <a:rPr lang="en-GB" sz="1400" dirty="0"/>
              <a:t>’. Quality attributes are specified in the definition of done, so that the development and support teams can consider them in early phases. For development, they are software design constraints. </a:t>
            </a:r>
          </a:p>
          <a:p>
            <a:pPr marL="0" indent="0">
              <a:buNone/>
            </a:pPr>
            <a:endParaRPr lang="en-GB" sz="1400" dirty="0"/>
          </a:p>
          <a:p>
            <a:pPr marL="0" indent="0">
              <a:buNone/>
            </a:pPr>
            <a:endParaRPr lang="sv-SE" sz="1400" dirty="0"/>
          </a:p>
        </p:txBody>
      </p:sp>
      <p:sp>
        <p:nvSpPr>
          <p:cNvPr id="5" name="textruta 4">
            <a:extLst>
              <a:ext uri="{FF2B5EF4-FFF2-40B4-BE49-F238E27FC236}">
                <a16:creationId xmlns:a16="http://schemas.microsoft.com/office/drawing/2014/main" id="{F524FF1A-E3A9-E346-9598-A6D8817F7B2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075D74DC-14CF-FE4A-9AF8-0A46D5C43A8F}"/>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69158232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E1507F-4446-2043-86F3-2F1122F1EC03}"/>
              </a:ext>
            </a:extLst>
          </p:cNvPr>
          <p:cNvSpPr>
            <a:spLocks noGrp="1"/>
          </p:cNvSpPr>
          <p:nvPr>
            <p:ph type="title"/>
          </p:nvPr>
        </p:nvSpPr>
        <p:spPr/>
        <p:txBody>
          <a:bodyPr/>
          <a:lstStyle/>
          <a:p>
            <a:r>
              <a:rPr lang="en-GB" sz="3200" dirty="0"/>
              <a:t>Definition of done </a:t>
            </a:r>
          </a:p>
        </p:txBody>
      </p:sp>
      <p:sp>
        <p:nvSpPr>
          <p:cNvPr id="3" name="Platshållare för innehåll 2">
            <a:extLst>
              <a:ext uri="{FF2B5EF4-FFF2-40B4-BE49-F238E27FC236}">
                <a16:creationId xmlns:a16="http://schemas.microsoft.com/office/drawing/2014/main" id="{D673C93F-B9DB-DE45-BFB6-37E2F7377141}"/>
              </a:ext>
            </a:extLst>
          </p:cNvPr>
          <p:cNvSpPr>
            <a:spLocks noGrp="1"/>
          </p:cNvSpPr>
          <p:nvPr>
            <p:ph idx="1"/>
          </p:nvPr>
        </p:nvSpPr>
        <p:spPr>
          <a:xfrm>
            <a:off x="523102" y="1164979"/>
            <a:ext cx="8229600" cy="3657999"/>
          </a:xfrm>
        </p:spPr>
        <p:txBody>
          <a:bodyPr>
            <a:normAutofit lnSpcReduction="10000"/>
          </a:bodyPr>
          <a:lstStyle/>
          <a:p>
            <a:pPr marL="0" indent="0">
              <a:buNone/>
            </a:pPr>
            <a:r>
              <a:rPr lang="en-GB" dirty="0"/>
              <a:t>From a co-creational service perspective, a better way to define work as ‘done’ is when users have achieved the desired outcomes from their investments. Regardless of the approach chosen, the definition of done should be </a:t>
            </a:r>
            <a:r>
              <a:rPr lang="en-GB" b="1" i="1" dirty="0"/>
              <a:t>holistic and focused on value</a:t>
            </a:r>
            <a:r>
              <a:rPr lang="en-GB" dirty="0"/>
              <a:t>. </a:t>
            </a:r>
          </a:p>
          <a:p>
            <a:pPr marL="0" indent="0">
              <a:buNone/>
            </a:pPr>
            <a:r>
              <a:rPr lang="en-GB" dirty="0"/>
              <a:t>The following aspects should be considered when creating a definition of done: </a:t>
            </a:r>
          </a:p>
          <a:p>
            <a:pPr marL="0" indent="0">
              <a:buNone/>
            </a:pPr>
            <a:endParaRPr lang="en-GB" sz="1050" dirty="0"/>
          </a:p>
          <a:p>
            <a:pPr>
              <a:buFont typeface="Arial" panose="020B0604020202020204" pitchFamily="34" charset="0"/>
              <a:buChar char="•"/>
            </a:pPr>
            <a:r>
              <a:rPr lang="en-GB" b="1" dirty="0"/>
              <a:t>Environments should be prepared for use - </a:t>
            </a:r>
            <a:r>
              <a:rPr lang="en-GB" dirty="0"/>
              <a:t>The continuous integration framework should be verified and working. </a:t>
            </a:r>
          </a:p>
          <a:p>
            <a:pPr>
              <a:buFont typeface="Arial" panose="020B0604020202020204" pitchFamily="34" charset="0"/>
              <a:buChar char="•"/>
            </a:pPr>
            <a:r>
              <a:rPr lang="en-GB" b="1" dirty="0"/>
              <a:t>Deliverables for support should be complete - </a:t>
            </a:r>
            <a:r>
              <a:rPr lang="en-GB" dirty="0"/>
              <a:t>All requirements, user stories, and tests should have been accepted. </a:t>
            </a:r>
          </a:p>
          <a:p>
            <a:pPr>
              <a:buFont typeface="Arial" panose="020B0604020202020204" pitchFamily="34" charset="0"/>
              <a:buChar char="•"/>
            </a:pPr>
            <a:r>
              <a:rPr lang="en-GB" b="1" dirty="0"/>
              <a:t>Metrics should be available - </a:t>
            </a:r>
            <a:r>
              <a:rPr lang="en-GB" dirty="0"/>
              <a:t>It is important to measure every release in order to verify that it fulfils user stories and requirements (better known as ‘</a:t>
            </a:r>
            <a:r>
              <a:rPr lang="en-GB" i="1" dirty="0"/>
              <a:t>story points</a:t>
            </a:r>
            <a:r>
              <a:rPr lang="en-GB" dirty="0"/>
              <a:t>’ in the Agile world). </a:t>
            </a:r>
          </a:p>
          <a:p>
            <a:pPr>
              <a:buFont typeface="Arial" panose="020B0604020202020204" pitchFamily="34" charset="0"/>
              <a:buChar char="•"/>
            </a:pPr>
            <a:r>
              <a:rPr lang="en-GB" b="1" dirty="0"/>
              <a:t>Code must be understandable, maintainable, and ready to support future changes</a:t>
            </a:r>
            <a:r>
              <a:rPr lang="en-GB" dirty="0"/>
              <a:t>. </a:t>
            </a:r>
          </a:p>
          <a:p>
            <a:pPr marL="0" indent="0">
              <a:buNone/>
            </a:pPr>
            <a:endParaRPr lang="en-GB" sz="1050" dirty="0"/>
          </a:p>
          <a:p>
            <a:pPr marL="0" indent="0">
              <a:buNone/>
            </a:pPr>
            <a:r>
              <a:rPr lang="en-GB" dirty="0"/>
              <a:t>It is also useful to consider </a:t>
            </a:r>
            <a:r>
              <a:rPr lang="en-GB" b="1" dirty="0"/>
              <a:t>the definition of ready</a:t>
            </a:r>
            <a:r>
              <a:rPr lang="en-GB" dirty="0"/>
              <a:t>, which describes when a backlog item is ready to be worked on (</a:t>
            </a:r>
            <a:r>
              <a:rPr lang="en-GB" b="1" i="1" dirty="0"/>
              <a:t>‘INVEST</a:t>
            </a:r>
            <a:r>
              <a:rPr lang="en-GB" b="1" dirty="0"/>
              <a:t>’</a:t>
            </a:r>
            <a:r>
              <a:rPr lang="en-GB" dirty="0"/>
              <a:t>): </a:t>
            </a:r>
          </a:p>
          <a:p>
            <a:pPr marL="0" indent="0">
              <a:buNone/>
            </a:pPr>
            <a:endParaRPr lang="en-GB" sz="700" dirty="0"/>
          </a:p>
          <a:p>
            <a:pPr marL="0" indent="0">
              <a:buNone/>
            </a:pPr>
            <a:r>
              <a:rPr lang="en-GB" b="1" dirty="0"/>
              <a:t>Independent 	</a:t>
            </a:r>
            <a:r>
              <a:rPr lang="en-GB" dirty="0"/>
              <a:t>Self-contained, and not dependent on other backlog items</a:t>
            </a:r>
          </a:p>
          <a:p>
            <a:pPr marL="0" indent="0">
              <a:buNone/>
            </a:pPr>
            <a:r>
              <a:rPr lang="en-GB" b="1" dirty="0"/>
              <a:t>Negotiable 	</a:t>
            </a:r>
            <a:r>
              <a:rPr lang="en-GB" dirty="0"/>
              <a:t>Discussion and fine-tuning are possible</a:t>
            </a:r>
          </a:p>
          <a:p>
            <a:pPr marL="0" indent="0">
              <a:buNone/>
            </a:pPr>
            <a:r>
              <a:rPr lang="en-GB" b="1" dirty="0"/>
              <a:t>Valuable 	</a:t>
            </a:r>
            <a:r>
              <a:rPr lang="en-GB" dirty="0"/>
              <a:t>There should be clarity around how stakeholders would benefit</a:t>
            </a:r>
          </a:p>
          <a:p>
            <a:pPr marL="0" indent="0">
              <a:buNone/>
            </a:pPr>
            <a:r>
              <a:rPr lang="en-GB" b="1" dirty="0"/>
              <a:t>Estimable 	</a:t>
            </a:r>
            <a:r>
              <a:rPr lang="en-GB" dirty="0"/>
              <a:t>Scoped enough for an acceptable approximation</a:t>
            </a:r>
          </a:p>
          <a:p>
            <a:pPr marL="0" indent="0">
              <a:buNone/>
            </a:pPr>
            <a:r>
              <a:rPr lang="en-GB" b="1" dirty="0"/>
              <a:t>Small 		</a:t>
            </a:r>
            <a:r>
              <a:rPr lang="en-GB" dirty="0"/>
              <a:t>Small enough to estimate and to plan into a timebox</a:t>
            </a:r>
          </a:p>
          <a:p>
            <a:pPr marL="0" indent="0">
              <a:buNone/>
            </a:pPr>
            <a:r>
              <a:rPr lang="en-GB" b="1" dirty="0"/>
              <a:t>Testable 	</a:t>
            </a:r>
            <a:r>
              <a:rPr lang="en-GB" dirty="0"/>
              <a:t>With clear acceptance criteria</a:t>
            </a:r>
          </a:p>
          <a:p>
            <a:pPr marL="0" indent="0">
              <a:buNone/>
            </a:pPr>
            <a:endParaRPr lang="en-GB" dirty="0"/>
          </a:p>
          <a:p>
            <a:pPr marL="0" indent="0">
              <a:buNone/>
            </a:pPr>
            <a:endParaRPr lang="en-GB" dirty="0"/>
          </a:p>
        </p:txBody>
      </p:sp>
      <p:sp>
        <p:nvSpPr>
          <p:cNvPr id="5" name="textruta 4">
            <a:extLst>
              <a:ext uri="{FF2B5EF4-FFF2-40B4-BE49-F238E27FC236}">
                <a16:creationId xmlns:a16="http://schemas.microsoft.com/office/drawing/2014/main" id="{F524FF1A-E3A9-E346-9598-A6D8817F7B2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075D74DC-14CF-FE4A-9AF8-0A46D5C43A8F}"/>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286507876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F4AD10-4C88-DE43-AB6C-F29561E0EF7F}"/>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E51BA82B-0CFC-EF4A-853B-9D4CF68B0CF3}"/>
              </a:ext>
            </a:extLst>
          </p:cNvPr>
          <p:cNvSpPr>
            <a:spLocks noGrp="1"/>
          </p:cNvSpPr>
          <p:nvPr>
            <p:ph idx="1"/>
          </p:nvPr>
        </p:nvSpPr>
        <p:spPr>
          <a:xfrm>
            <a:off x="457199" y="1216627"/>
            <a:ext cx="8229600" cy="3394075"/>
          </a:xfrm>
        </p:spPr>
        <p:txBody>
          <a:bodyPr/>
          <a:lstStyle/>
          <a:p>
            <a:pPr marL="0" indent="0">
              <a:buNone/>
            </a:pPr>
            <a:r>
              <a:rPr lang="en-GB" dirty="0"/>
              <a:t>Table 4.16 Practices for which the </a:t>
            </a:r>
            <a:r>
              <a:rPr lang="en-GB" b="1" dirty="0"/>
              <a:t>definition of done </a:t>
            </a:r>
            <a:r>
              <a:rPr lang="en-GB" dirty="0"/>
              <a:t>is most relevant: </a:t>
            </a:r>
          </a:p>
          <a:p>
            <a:endParaRPr lang="en-GB" dirty="0"/>
          </a:p>
        </p:txBody>
      </p:sp>
      <p:graphicFrame>
        <p:nvGraphicFramePr>
          <p:cNvPr id="5" name="Platshållare för innehåll 7">
            <a:extLst>
              <a:ext uri="{FF2B5EF4-FFF2-40B4-BE49-F238E27FC236}">
                <a16:creationId xmlns:a16="http://schemas.microsoft.com/office/drawing/2014/main" id="{4E2864AD-B1DD-E94D-9BC2-DE7046B9EEA6}"/>
              </a:ext>
            </a:extLst>
          </p:cNvPr>
          <p:cNvGraphicFramePr>
            <a:graphicFrameLocks/>
          </p:cNvGraphicFramePr>
          <p:nvPr>
            <p:extLst>
              <p:ext uri="{D42A27DB-BD31-4B8C-83A1-F6EECF244321}">
                <p14:modId xmlns:p14="http://schemas.microsoft.com/office/powerpoint/2010/main" val="2650634976"/>
              </p:ext>
            </p:extLst>
          </p:nvPr>
        </p:nvGraphicFramePr>
        <p:xfrm>
          <a:off x="531341" y="1492516"/>
          <a:ext cx="8068962" cy="2204452"/>
        </p:xfrm>
        <a:graphic>
          <a:graphicData uri="http://schemas.openxmlformats.org/drawingml/2006/table">
            <a:tbl>
              <a:tblPr/>
              <a:tblGrid>
                <a:gridCol w="1844466">
                  <a:extLst>
                    <a:ext uri="{9D8B030D-6E8A-4147-A177-3AD203B41FA5}">
                      <a16:colId xmlns:a16="http://schemas.microsoft.com/office/drawing/2014/main" val="698271865"/>
                    </a:ext>
                  </a:extLst>
                </a:gridCol>
                <a:gridCol w="5747657">
                  <a:extLst>
                    <a:ext uri="{9D8B030D-6E8A-4147-A177-3AD203B41FA5}">
                      <a16:colId xmlns:a16="http://schemas.microsoft.com/office/drawing/2014/main" val="533464297"/>
                    </a:ext>
                  </a:extLst>
                </a:gridCol>
                <a:gridCol w="476839">
                  <a:extLst>
                    <a:ext uri="{9D8B030D-6E8A-4147-A177-3AD203B41FA5}">
                      <a16:colId xmlns:a16="http://schemas.microsoft.com/office/drawing/2014/main" val="420107269"/>
                    </a:ext>
                  </a:extLst>
                </a:gridCol>
              </a:tblGrid>
              <a:tr h="204476">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definition of done</a:t>
                      </a:r>
                      <a:endParaRPr lang="en-GB" sz="8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8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182040">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Availability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noProof="0" dirty="0">
                          <a:effectLst/>
                          <a:latin typeface="TimesNewRomanPSMT"/>
                        </a:rPr>
                        <a:t>Detailed warranty requirements for the new or changed service should be negotiated and agreed with stakeholders.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8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Capacity and performance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noProof="0" dirty="0">
                          <a:effectLst/>
                          <a:latin typeface="TimesNewRomanPSMT"/>
                        </a:rPr>
                        <a:t>A definition of done checklist must consider capacity requirements, demand forecasting, and performance for managing business and customer expectations. </a:t>
                      </a:r>
                      <a:endParaRPr lang="en-GB" sz="800" noProof="0" dirty="0">
                        <a:effectLst/>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Change enablement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noProof="0" dirty="0">
                          <a:effectLst/>
                          <a:latin typeface="TimesNewRomanPSMT"/>
                        </a:rPr>
                        <a:t>Change enablement activities can be structured around a definition of done; for example, to create a boundary with release management or deployment management.</a:t>
                      </a:r>
                      <a:endParaRPr lang="en-GB" sz="800" noProof="0" dirty="0">
                        <a:effectLst/>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01813">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Continual improvement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mn-lt"/>
                          <a:ea typeface="+mn-ea"/>
                          <a:cs typeface="+mn-cs"/>
                        </a:rPr>
                        <a:t>The definition of done can be used to scope and structure continual improvement activities, and to check whether outcomes have been achieved.</a:t>
                      </a:r>
                      <a:endParaRPr lang="en-GB" sz="800" b="0" i="0" spc="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Deployment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noProof="0" dirty="0">
                          <a:effectLst/>
                          <a:latin typeface="TimesNewRomanPSMT"/>
                        </a:rPr>
                        <a:t>Deployment management activities can be structured around a definition of done; for example, to create a boundary with release management. When moving releases to live environments, teams should verify that deliverables for support are complete: all requirements, user stories, and tests should be accepted. </a:t>
                      </a:r>
                      <a:endParaRPr lang="en-GB" sz="800" noProof="0" dirty="0">
                        <a:effectLst/>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8765">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Incident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noProof="0" dirty="0">
                          <a:effectLst/>
                          <a:latin typeface="TimesNewRomanPSMT"/>
                        </a:rPr>
                        <a:t>Incident management activities can be structured around a definition of done; for example, to create a boundary with problem management. </a:t>
                      </a:r>
                      <a:endParaRPr lang="en-GB" sz="800" noProof="0" dirty="0">
                        <a:effectLst/>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bl>
          </a:graphicData>
        </a:graphic>
      </p:graphicFrame>
      <p:sp>
        <p:nvSpPr>
          <p:cNvPr id="6" name="textruta 5">
            <a:extLst>
              <a:ext uri="{FF2B5EF4-FFF2-40B4-BE49-F238E27FC236}">
                <a16:creationId xmlns:a16="http://schemas.microsoft.com/office/drawing/2014/main" id="{B1040DB1-E7DC-7647-AF6C-46F66ED956C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F83353F8-EF80-2249-91C8-685C2B73638A}"/>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1196197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F4AD10-4C88-DE43-AB6C-F29561E0EF7F}"/>
              </a:ext>
            </a:extLst>
          </p:cNvPr>
          <p:cNvSpPr>
            <a:spLocks noGrp="1"/>
          </p:cNvSpPr>
          <p:nvPr>
            <p:ph type="title"/>
          </p:nvPr>
        </p:nvSpPr>
        <p:spPr/>
        <p:txBody>
          <a:bodyPr>
            <a:normAutofit fontScale="90000"/>
          </a:bodyPr>
          <a:lstStyle/>
          <a:p>
            <a:r>
              <a:rPr lang="en-GB" sz="3200" dirty="0"/>
              <a:t>Relevant practices with high impact (cont.)</a:t>
            </a:r>
          </a:p>
        </p:txBody>
      </p:sp>
      <p:sp>
        <p:nvSpPr>
          <p:cNvPr id="3" name="Platshållare för innehåll 2">
            <a:extLst>
              <a:ext uri="{FF2B5EF4-FFF2-40B4-BE49-F238E27FC236}">
                <a16:creationId xmlns:a16="http://schemas.microsoft.com/office/drawing/2014/main" id="{E51BA82B-0CFC-EF4A-853B-9D4CF68B0CF3}"/>
              </a:ext>
            </a:extLst>
          </p:cNvPr>
          <p:cNvSpPr>
            <a:spLocks noGrp="1"/>
          </p:cNvSpPr>
          <p:nvPr>
            <p:ph idx="1"/>
          </p:nvPr>
        </p:nvSpPr>
        <p:spPr>
          <a:xfrm>
            <a:off x="457199" y="1216627"/>
            <a:ext cx="8229600" cy="3394075"/>
          </a:xfrm>
        </p:spPr>
        <p:txBody>
          <a:bodyPr/>
          <a:lstStyle/>
          <a:p>
            <a:pPr marL="0" indent="0">
              <a:buNone/>
            </a:pPr>
            <a:r>
              <a:rPr lang="en-GB" dirty="0"/>
              <a:t>Table 4.16 Practices for which the </a:t>
            </a:r>
            <a:r>
              <a:rPr lang="en-GB" b="1" dirty="0"/>
              <a:t>definition of done </a:t>
            </a:r>
            <a:r>
              <a:rPr lang="en-GB" dirty="0"/>
              <a:t>is most relevant (continued): </a:t>
            </a:r>
          </a:p>
          <a:p>
            <a:endParaRPr lang="en-GB" dirty="0"/>
          </a:p>
        </p:txBody>
      </p:sp>
      <p:graphicFrame>
        <p:nvGraphicFramePr>
          <p:cNvPr id="5" name="Platshållare för innehåll 7">
            <a:extLst>
              <a:ext uri="{FF2B5EF4-FFF2-40B4-BE49-F238E27FC236}">
                <a16:creationId xmlns:a16="http://schemas.microsoft.com/office/drawing/2014/main" id="{4E2864AD-B1DD-E94D-9BC2-DE7046B9EEA6}"/>
              </a:ext>
            </a:extLst>
          </p:cNvPr>
          <p:cNvGraphicFramePr>
            <a:graphicFrameLocks/>
          </p:cNvGraphicFramePr>
          <p:nvPr>
            <p:extLst>
              <p:ext uri="{D42A27DB-BD31-4B8C-83A1-F6EECF244321}">
                <p14:modId xmlns:p14="http://schemas.microsoft.com/office/powerpoint/2010/main" val="164703014"/>
              </p:ext>
            </p:extLst>
          </p:nvPr>
        </p:nvGraphicFramePr>
        <p:xfrm>
          <a:off x="531341" y="1515763"/>
          <a:ext cx="8068962" cy="2352296"/>
        </p:xfrm>
        <a:graphic>
          <a:graphicData uri="http://schemas.openxmlformats.org/drawingml/2006/table">
            <a:tbl>
              <a:tblPr/>
              <a:tblGrid>
                <a:gridCol w="1844466">
                  <a:extLst>
                    <a:ext uri="{9D8B030D-6E8A-4147-A177-3AD203B41FA5}">
                      <a16:colId xmlns:a16="http://schemas.microsoft.com/office/drawing/2014/main" val="698271865"/>
                    </a:ext>
                  </a:extLst>
                </a:gridCol>
                <a:gridCol w="5747657">
                  <a:extLst>
                    <a:ext uri="{9D8B030D-6E8A-4147-A177-3AD203B41FA5}">
                      <a16:colId xmlns:a16="http://schemas.microsoft.com/office/drawing/2014/main" val="533464297"/>
                    </a:ext>
                  </a:extLst>
                </a:gridCol>
                <a:gridCol w="476839">
                  <a:extLst>
                    <a:ext uri="{9D8B030D-6E8A-4147-A177-3AD203B41FA5}">
                      <a16:colId xmlns:a16="http://schemas.microsoft.com/office/drawing/2014/main" val="420107269"/>
                    </a:ext>
                  </a:extLst>
                </a:gridCol>
              </a:tblGrid>
              <a:tr h="204476">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definition of done</a:t>
                      </a:r>
                      <a:endParaRPr lang="en-GB" sz="8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0494790"/>
                  </a:ext>
                </a:extLst>
              </a:tr>
              <a:tr h="228669">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Information and security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noProof="0" dirty="0">
                          <a:effectLst/>
                          <a:latin typeface="TimesNewRomanPSMT"/>
                        </a:rPr>
                        <a:t>Resilient software should be considered in definition of done security tests such as vulnerability, penetration, or policy compliance. </a:t>
                      </a:r>
                      <a:endParaRPr lang="en-GB" sz="800" noProof="0" dirty="0">
                        <a:effectLst/>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222668">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Project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mn-lt"/>
                          <a:ea typeface="+mn-ea"/>
                          <a:cs typeface="+mn-cs"/>
                        </a:rPr>
                        <a:t>Project tasks or outputs can define success or completion criteria using a definition of done approach. </a:t>
                      </a:r>
                      <a:endParaRPr lang="en-GB" sz="800" noProof="0" dirty="0"/>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4247266"/>
                  </a:ext>
                </a:extLst>
              </a:tr>
              <a:tr h="308080">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Release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mn-lt"/>
                          <a:ea typeface="+mn-ea"/>
                          <a:cs typeface="+mn-cs"/>
                        </a:rPr>
                        <a:t>Release management activities can be structured around a definition of done; for example, to create a boundary with change enablement or deployment management. The releases must be designed to match with business, customer, and user expectations. It is important to measure every release to verify that it fulfils user stories and requirements.</a:t>
                      </a:r>
                      <a:endParaRPr lang="en-GB" sz="800" noProof="0" dirty="0">
                        <a:effectLst/>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4943389"/>
                  </a:ext>
                </a:extLst>
              </a:tr>
              <a:tr h="308080">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Service level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mn-lt"/>
                          <a:ea typeface="+mn-ea"/>
                          <a:cs typeface="+mn-cs"/>
                        </a:rPr>
                        <a:t>A definition of done can articulate service actions for providers and consumers and can be used as the basis for monitoring actual performance against expected performance. </a:t>
                      </a:r>
                      <a:endParaRPr lang="en-GB" sz="800" noProof="0" dirty="0">
                        <a:effectLst/>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p>
                      <a:pPr lvl="0" algn="ctr"/>
                      <a:endParaRPr lang="en-GB" sz="800" b="0" i="0" spc="0" noProof="0" dirty="0">
                        <a:effectLst/>
                        <a:latin typeface="Calibri Light" panose="020F0302020204030204" pitchFamily="34" charset="0"/>
                        <a:cs typeface="Calibri Light" panose="020F0302020204030204" pitchFamily="34" charset="0"/>
                      </a:endParaRP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1519277"/>
                  </a:ext>
                </a:extLst>
              </a:tr>
              <a:tr h="308080">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Service request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mn-lt"/>
                          <a:ea typeface="+mn-ea"/>
                          <a:cs typeface="+mn-cs"/>
                        </a:rPr>
                        <a:t>Service request management activities, such as logging or fulfilling requests, can be structured using a definition of done approach. </a:t>
                      </a:r>
                      <a:endParaRPr lang="en-GB" sz="800" noProof="0" dirty="0">
                        <a:effectLst/>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8520758"/>
                  </a:ext>
                </a:extLst>
              </a:tr>
              <a:tr h="233443">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Service validation and testing</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mn-lt"/>
                          <a:ea typeface="+mn-ea"/>
                          <a:cs typeface="+mn-cs"/>
                        </a:rPr>
                        <a:t>Testing activities can be structured around a definition of done to ensure that multiple types of tests are conducted.</a:t>
                      </a:r>
                      <a:endParaRPr lang="en-GB" sz="800" noProof="0" dirty="0">
                        <a:effectLst/>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2483555"/>
                  </a:ext>
                </a:extLst>
              </a:tr>
              <a:tr h="308080">
                <a:tc>
                  <a:txBody>
                    <a:bodyPr/>
                    <a:lstStyle/>
                    <a:p>
                      <a:pPr algn="l"/>
                      <a:r>
                        <a:rPr lang="en-GB" sz="8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kern="1200" noProof="0" dirty="0">
                          <a:solidFill>
                            <a:schemeClr val="tx1"/>
                          </a:solidFill>
                          <a:effectLst/>
                          <a:latin typeface="+mn-lt"/>
                          <a:ea typeface="+mn-ea"/>
                          <a:cs typeface="+mn-cs"/>
                        </a:rPr>
                        <a:t>Software can be developed (or configured) to meet a definition of done before it is deployed into live environments, ensuring that code is understandable, maintainable, and ready to support future changes. </a:t>
                      </a:r>
                      <a:endParaRPr lang="en-GB" sz="800" noProof="0" dirty="0">
                        <a:effectLst/>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3714778"/>
                  </a:ext>
                </a:extLst>
              </a:tr>
            </a:tbl>
          </a:graphicData>
        </a:graphic>
      </p:graphicFrame>
      <p:sp>
        <p:nvSpPr>
          <p:cNvPr id="6" name="textruta 5">
            <a:extLst>
              <a:ext uri="{FF2B5EF4-FFF2-40B4-BE49-F238E27FC236}">
                <a16:creationId xmlns:a16="http://schemas.microsoft.com/office/drawing/2014/main" id="{B1040DB1-E7DC-7647-AF6C-46F66ED956C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C6063C03-49A6-3D49-81B3-E5EB343057D8}"/>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128894587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BF216-B8EB-BF43-954D-2EE3D50CF377}"/>
              </a:ext>
            </a:extLst>
          </p:cNvPr>
          <p:cNvSpPr>
            <a:spLocks noGrp="1"/>
          </p:cNvSpPr>
          <p:nvPr>
            <p:ph type="title"/>
          </p:nvPr>
        </p:nvSpPr>
        <p:spPr/>
        <p:txBody>
          <a:bodyPr/>
          <a:lstStyle/>
          <a:p>
            <a:pPr marL="514350" indent="-514350">
              <a:buFont typeface="+mj-lt"/>
              <a:buAutoNum type="alphaLcParenR" startAt="4"/>
            </a:pPr>
            <a:r>
              <a:rPr lang="en-GB" sz="3200" dirty="0"/>
              <a:t>Version control</a:t>
            </a:r>
          </a:p>
        </p:txBody>
      </p:sp>
      <p:sp>
        <p:nvSpPr>
          <p:cNvPr id="3" name="Platshållare för innehåll 2">
            <a:extLst>
              <a:ext uri="{FF2B5EF4-FFF2-40B4-BE49-F238E27FC236}">
                <a16:creationId xmlns:a16="http://schemas.microsoft.com/office/drawing/2014/main" id="{49ACFB7A-ACBD-2048-B3FD-AFC827AF591E}"/>
              </a:ext>
            </a:extLst>
          </p:cNvPr>
          <p:cNvSpPr>
            <a:spLocks noGrp="1"/>
          </p:cNvSpPr>
          <p:nvPr>
            <p:ph idx="1"/>
          </p:nvPr>
        </p:nvSpPr>
        <p:spPr>
          <a:xfrm>
            <a:off x="457199" y="1208463"/>
            <a:ext cx="8229600" cy="2778651"/>
          </a:xfrm>
        </p:spPr>
        <p:txBody>
          <a:bodyPr>
            <a:noAutofit/>
          </a:bodyPr>
          <a:lstStyle/>
          <a:p>
            <a:pPr marL="0" indent="0">
              <a:buNone/>
            </a:pPr>
            <a:r>
              <a:rPr lang="en-GB" sz="1400" dirty="0"/>
              <a:t>Version control is of particular relevance to HVIT, because it </a:t>
            </a:r>
            <a:r>
              <a:rPr lang="en-GB" sz="1400" b="1" i="1" dirty="0"/>
              <a:t>provides for a quicker lead time for change, more frequent deployment, and a quicker mean time to restore service</a:t>
            </a:r>
            <a:r>
              <a:rPr lang="en-GB" sz="1400" dirty="0"/>
              <a:t>. </a:t>
            </a:r>
          </a:p>
          <a:p>
            <a:pPr marL="0" indent="0">
              <a:buNone/>
            </a:pPr>
            <a:endParaRPr lang="en-GB" sz="1400" dirty="0"/>
          </a:p>
          <a:p>
            <a:pPr marL="0" indent="0">
              <a:buNone/>
            </a:pPr>
            <a:r>
              <a:rPr lang="en-GB" sz="1400" dirty="0"/>
              <a:t>Version control tracks which versions of sources and artefacts exist in which environments. The common practice of storing software source code in a version control system can be expanded to include almost every other significant component of an IT system, product, or service, such as: </a:t>
            </a:r>
          </a:p>
          <a:p>
            <a:pPr marL="0" indent="0">
              <a:buNone/>
            </a:pPr>
            <a:endParaRPr lang="en-GB" sz="700" dirty="0"/>
          </a:p>
          <a:p>
            <a:pPr>
              <a:buFont typeface="Arial" panose="020B0604020202020204" pitchFamily="34" charset="0"/>
              <a:buChar char="•"/>
            </a:pPr>
            <a:r>
              <a:rPr lang="en-GB" sz="1400" dirty="0"/>
              <a:t>scripts to create and configure infrastructure for every environment, including development, and testing </a:t>
            </a:r>
          </a:p>
          <a:p>
            <a:pPr>
              <a:buFont typeface="Arial" panose="020B0604020202020204" pitchFamily="34" charset="0"/>
              <a:buChar char="•"/>
            </a:pPr>
            <a:r>
              <a:rPr lang="en-GB" sz="1400" dirty="0"/>
              <a:t>acceptance criteria, test cases, and tests themselves </a:t>
            </a:r>
          </a:p>
          <a:p>
            <a:pPr>
              <a:buFont typeface="Arial" panose="020B0604020202020204" pitchFamily="34" charset="0"/>
              <a:buChar char="•"/>
            </a:pPr>
            <a:r>
              <a:rPr lang="en-GB" sz="1400" dirty="0"/>
              <a:t>external and internal libraries, modules, and components </a:t>
            </a:r>
          </a:p>
          <a:p>
            <a:pPr>
              <a:buFont typeface="Arial" panose="020B0604020202020204" pitchFamily="34" charset="0"/>
              <a:buChar char="•"/>
            </a:pPr>
            <a:r>
              <a:rPr lang="en-GB" sz="1400" dirty="0"/>
              <a:t>information about interdependencies </a:t>
            </a:r>
          </a:p>
          <a:p>
            <a:pPr>
              <a:buFont typeface="Arial" panose="020B0604020202020204" pitchFamily="34" charset="0"/>
              <a:buChar char="•"/>
            </a:pPr>
            <a:r>
              <a:rPr lang="en-GB" sz="1400" dirty="0"/>
              <a:t>documentation, including architectural decisions </a:t>
            </a:r>
          </a:p>
          <a:p>
            <a:pPr marL="0" indent="0">
              <a:buNone/>
            </a:pPr>
            <a:endParaRPr lang="en-GB" sz="1400" dirty="0"/>
          </a:p>
        </p:txBody>
      </p:sp>
      <p:sp>
        <p:nvSpPr>
          <p:cNvPr id="5" name="Rektangel med rundade hörn 4">
            <a:extLst>
              <a:ext uri="{FF2B5EF4-FFF2-40B4-BE49-F238E27FC236}">
                <a16:creationId xmlns:a16="http://schemas.microsoft.com/office/drawing/2014/main" id="{3A5A53DD-25CF-7942-A7E8-9C6B598C754D}"/>
              </a:ext>
            </a:extLst>
          </p:cNvPr>
          <p:cNvSpPr/>
          <p:nvPr/>
        </p:nvSpPr>
        <p:spPr>
          <a:xfrm>
            <a:off x="457200" y="4149965"/>
            <a:ext cx="8229600" cy="414543"/>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200" dirty="0">
              <a:solidFill>
                <a:schemeClr val="tx1"/>
              </a:solidFill>
              <a:latin typeface="Calibri Light" panose="020F0302020204030204" pitchFamily="34" charset="0"/>
              <a:cs typeface="Calibri Light" panose="020F0302020204030204" pitchFamily="34" charset="0"/>
            </a:endParaRPr>
          </a:p>
          <a:p>
            <a:r>
              <a:rPr lang="en-GB" sz="1200" dirty="0">
                <a:solidFill>
                  <a:schemeClr val="tx1"/>
                </a:solidFill>
                <a:latin typeface="Calibri Light" panose="020F0302020204030204" pitchFamily="34" charset="0"/>
                <a:cs typeface="Calibri Light" panose="020F0302020204030204" pitchFamily="34" charset="0"/>
              </a:rPr>
              <a:t>Definition: </a:t>
            </a:r>
            <a:r>
              <a:rPr lang="en-GB" sz="1200" b="1" dirty="0">
                <a:solidFill>
                  <a:schemeClr val="tx1"/>
                </a:solidFill>
                <a:latin typeface="Calibri Light" panose="020F0302020204030204" pitchFamily="34" charset="0"/>
                <a:cs typeface="Calibri Light" panose="020F0302020204030204" pitchFamily="34" charset="0"/>
              </a:rPr>
              <a:t>Version control </a:t>
            </a:r>
            <a:r>
              <a:rPr lang="en-GB" sz="1200" dirty="0">
                <a:solidFill>
                  <a:schemeClr val="tx1"/>
                </a:solidFill>
                <a:latin typeface="Calibri Light" panose="020F0302020204030204" pitchFamily="34" charset="0"/>
                <a:cs typeface="Calibri Light" panose="020F0302020204030204" pitchFamily="34" charset="0"/>
              </a:rPr>
              <a:t>	A checklist of the agreed criteria for a proposed product or service. </a:t>
            </a:r>
          </a:p>
          <a:p>
            <a:endParaRPr lang="en-GB" sz="1200" dirty="0">
              <a:solidFill>
                <a:schemeClr val="tx1"/>
              </a:solidFill>
              <a:latin typeface="Calibri Light" panose="020F0302020204030204" pitchFamily="34" charset="0"/>
              <a:cs typeface="Calibri Light" panose="020F0302020204030204" pitchFamily="34" charset="0"/>
            </a:endParaRPr>
          </a:p>
        </p:txBody>
      </p:sp>
      <p:sp>
        <p:nvSpPr>
          <p:cNvPr id="6" name="textruta 5">
            <a:extLst>
              <a:ext uri="{FF2B5EF4-FFF2-40B4-BE49-F238E27FC236}">
                <a16:creationId xmlns:a16="http://schemas.microsoft.com/office/drawing/2014/main" id="{479C57A2-CFC1-AD45-82F6-4F7B5C4B845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4534D7AD-B9D0-7F41-89A2-D0582FDEF546}"/>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163797161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BF216-B8EB-BF43-954D-2EE3D50CF377}"/>
              </a:ext>
            </a:extLst>
          </p:cNvPr>
          <p:cNvSpPr>
            <a:spLocks noGrp="1"/>
          </p:cNvSpPr>
          <p:nvPr>
            <p:ph type="title"/>
          </p:nvPr>
        </p:nvSpPr>
        <p:spPr/>
        <p:txBody>
          <a:bodyPr/>
          <a:lstStyle/>
          <a:p>
            <a:r>
              <a:rPr lang="en-GB" sz="3200" dirty="0"/>
              <a:t>Version control</a:t>
            </a:r>
          </a:p>
        </p:txBody>
      </p:sp>
      <p:sp>
        <p:nvSpPr>
          <p:cNvPr id="3" name="Platshållare för innehåll 2">
            <a:extLst>
              <a:ext uri="{FF2B5EF4-FFF2-40B4-BE49-F238E27FC236}">
                <a16:creationId xmlns:a16="http://schemas.microsoft.com/office/drawing/2014/main" id="{49ACFB7A-ACBD-2048-B3FD-AFC827AF591E}"/>
              </a:ext>
            </a:extLst>
          </p:cNvPr>
          <p:cNvSpPr>
            <a:spLocks noGrp="1"/>
          </p:cNvSpPr>
          <p:nvPr>
            <p:ph idx="1"/>
          </p:nvPr>
        </p:nvSpPr>
        <p:spPr>
          <a:xfrm>
            <a:off x="457198" y="1208463"/>
            <a:ext cx="8354293" cy="3319994"/>
          </a:xfrm>
        </p:spPr>
        <p:txBody>
          <a:bodyPr>
            <a:noAutofit/>
          </a:bodyPr>
          <a:lstStyle/>
          <a:p>
            <a:pPr marL="0" indent="0">
              <a:buNone/>
            </a:pPr>
            <a:r>
              <a:rPr lang="en-GB" sz="1400" dirty="0"/>
              <a:t>Proper version control allows the gathering of valuable information about the current and previous states of every component needed for a product or service. This information includes the initial state, the changes, the time and date of change, the person who made the change, and any additional clarifying and supporting information. </a:t>
            </a:r>
          </a:p>
          <a:p>
            <a:pPr marL="0" indent="0">
              <a:buNone/>
            </a:pPr>
            <a:endParaRPr lang="en-GB" sz="900" dirty="0"/>
          </a:p>
          <a:p>
            <a:pPr marL="0" indent="0">
              <a:buNone/>
            </a:pPr>
            <a:endParaRPr lang="en-GB" sz="900" dirty="0"/>
          </a:p>
          <a:p>
            <a:pPr marL="0" indent="0">
              <a:buNone/>
            </a:pPr>
            <a:r>
              <a:rPr lang="en-GB" sz="1400" dirty="0"/>
              <a:t>The benefits of version control include:</a:t>
            </a:r>
          </a:p>
          <a:p>
            <a:pPr lvl="1">
              <a:buFont typeface="Arial" panose="020B0604020202020204" pitchFamily="34" charset="0"/>
              <a:buChar char="•"/>
            </a:pPr>
            <a:r>
              <a:rPr lang="en-GB" b="1" dirty="0"/>
              <a:t>Version control supports the infrastructure as code technique. </a:t>
            </a:r>
          </a:p>
          <a:p>
            <a:pPr lvl="1">
              <a:buFont typeface="Arial" panose="020B0604020202020204" pitchFamily="34" charset="0"/>
              <a:buChar char="•"/>
            </a:pPr>
            <a:r>
              <a:rPr lang="en-GB" b="1" dirty="0"/>
              <a:t>Applying version control to sources and artefacts correlates to a quicker lead time for change, more frequent deployment, and a quicker mean time to restore service. </a:t>
            </a:r>
          </a:p>
          <a:p>
            <a:pPr lvl="1">
              <a:buFont typeface="Arial" panose="020B0604020202020204" pitchFamily="34" charset="0"/>
              <a:buChar char="•"/>
            </a:pPr>
            <a:r>
              <a:rPr lang="en-GB" b="1" dirty="0"/>
              <a:t>Automated testing that is supported by version control correlates to a quicker lead time for change. </a:t>
            </a:r>
          </a:p>
          <a:p>
            <a:pPr lvl="1">
              <a:buFont typeface="Arial" panose="020B0604020202020204" pitchFamily="34" charset="0"/>
              <a:buChar char="•"/>
            </a:pPr>
            <a:r>
              <a:rPr lang="en-GB" b="1" dirty="0"/>
              <a:t>Version control is a prerequisite to continuous delivery, which correlates to more frequent deployments. </a:t>
            </a:r>
          </a:p>
          <a:p>
            <a:pPr marL="0" lvl="0" indent="0">
              <a:buNone/>
            </a:pPr>
            <a:endParaRPr lang="en-GB" dirty="0"/>
          </a:p>
          <a:p>
            <a:pPr marL="0" lvl="0" indent="0">
              <a:buNone/>
            </a:pPr>
            <a:r>
              <a:rPr lang="en-GB" sz="1400" dirty="0"/>
              <a:t>Version control therefore contributes to resilient operations and fast development. It can also be considered an enabler for evolutionary architecture. </a:t>
            </a:r>
          </a:p>
        </p:txBody>
      </p:sp>
      <p:sp>
        <p:nvSpPr>
          <p:cNvPr id="6" name="textruta 5">
            <a:extLst>
              <a:ext uri="{FF2B5EF4-FFF2-40B4-BE49-F238E27FC236}">
                <a16:creationId xmlns:a16="http://schemas.microsoft.com/office/drawing/2014/main" id="{479C57A2-CFC1-AD45-82F6-4F7B5C4B845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4534D7AD-B9D0-7F41-89A2-D0582FDEF546}"/>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307331650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64AE1-E68B-2248-8B20-7921AD1C1061}"/>
              </a:ext>
            </a:extLst>
          </p:cNvPr>
          <p:cNvSpPr>
            <a:spLocks noGrp="1"/>
          </p:cNvSpPr>
          <p:nvPr>
            <p:ph type="title"/>
          </p:nvPr>
        </p:nvSpPr>
        <p:spPr/>
        <p:txBody>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E5F50517-92AE-BF40-9DCA-0435DF792355}"/>
              </a:ext>
            </a:extLst>
          </p:cNvPr>
          <p:cNvSpPr>
            <a:spLocks noGrp="1"/>
          </p:cNvSpPr>
          <p:nvPr>
            <p:ph idx="1"/>
          </p:nvPr>
        </p:nvSpPr>
        <p:spPr/>
        <p:txBody>
          <a:bodyPr/>
          <a:lstStyle/>
          <a:p>
            <a:pPr marL="0" indent="0">
              <a:buNone/>
            </a:pPr>
            <a:r>
              <a:rPr lang="en-GB" dirty="0"/>
              <a:t>Table 4.17 Practices for which the </a:t>
            </a:r>
            <a:r>
              <a:rPr lang="en-GB" b="1" dirty="0"/>
              <a:t>version control </a:t>
            </a:r>
            <a:r>
              <a:rPr lang="en-GB" dirty="0"/>
              <a:t>is most relevant: </a:t>
            </a:r>
          </a:p>
          <a:p>
            <a:endParaRPr lang="sv-SE" dirty="0"/>
          </a:p>
        </p:txBody>
      </p:sp>
      <p:sp>
        <p:nvSpPr>
          <p:cNvPr id="5" name="textruta 4">
            <a:extLst>
              <a:ext uri="{FF2B5EF4-FFF2-40B4-BE49-F238E27FC236}">
                <a16:creationId xmlns:a16="http://schemas.microsoft.com/office/drawing/2014/main" id="{1D69E786-3843-1A45-AC81-D5A9D73343B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FBF47AD8-ABF3-684E-BC9B-B456C7BD6ED5}"/>
              </a:ext>
            </a:extLst>
          </p:cNvPr>
          <p:cNvGraphicFramePr>
            <a:graphicFrameLocks/>
          </p:cNvGraphicFramePr>
          <p:nvPr>
            <p:extLst>
              <p:ext uri="{D42A27DB-BD31-4B8C-83A1-F6EECF244321}">
                <p14:modId xmlns:p14="http://schemas.microsoft.com/office/powerpoint/2010/main" val="2884290195"/>
              </p:ext>
            </p:extLst>
          </p:nvPr>
        </p:nvGraphicFramePr>
        <p:xfrm>
          <a:off x="531341" y="1515763"/>
          <a:ext cx="8068962" cy="2210410"/>
        </p:xfrm>
        <a:graphic>
          <a:graphicData uri="http://schemas.openxmlformats.org/drawingml/2006/table">
            <a:tbl>
              <a:tblPr/>
              <a:tblGrid>
                <a:gridCol w="1509730">
                  <a:extLst>
                    <a:ext uri="{9D8B030D-6E8A-4147-A177-3AD203B41FA5}">
                      <a16:colId xmlns:a16="http://schemas.microsoft.com/office/drawing/2014/main" val="698271865"/>
                    </a:ext>
                  </a:extLst>
                </a:gridCol>
                <a:gridCol w="5497609">
                  <a:extLst>
                    <a:ext uri="{9D8B030D-6E8A-4147-A177-3AD203B41FA5}">
                      <a16:colId xmlns:a16="http://schemas.microsoft.com/office/drawing/2014/main" val="533464297"/>
                    </a:ext>
                  </a:extLst>
                </a:gridCol>
                <a:gridCol w="1061623">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version control</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Deployment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Using version-controlled repositories to deploy new or changed service components or return to a previous version.</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Information security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Addressing or closing information security risks by flagging vulnerable versions of service components.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Infrastructure and platform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Infrastructure components, configuration settings, and virtual and physical infrastructure components can be formally stored and managed using a version- controlled repository.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configuration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CMDBs can be federated, leveraging version-controlled code repositories, infrastructure-as-code configuration files, and even a store of physical devices and other hardware. Check-ins should occur multiple times each day, and environment specifications should be managed and versioned.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Code, and even configuration settings for other software components, can be formally managed using a version-controlled repository to house the outputs of software development and management work. </a:t>
                      </a:r>
                      <a:endParaRPr lang="en-GB" sz="1000" b="0" i="0" noProof="0" dirty="0">
                        <a:latin typeface="Calibri Light" panose="020F0302020204030204" pitchFamily="34" charset="0"/>
                        <a:cs typeface="Calibri Light" panose="020F0302020204030204" pitchFamily="34" charset="0"/>
                      </a:endParaRP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bl>
          </a:graphicData>
        </a:graphic>
      </p:graphicFrame>
      <p:sp>
        <p:nvSpPr>
          <p:cNvPr id="7" name="textruta 6">
            <a:extLst>
              <a:ext uri="{FF2B5EF4-FFF2-40B4-BE49-F238E27FC236}">
                <a16:creationId xmlns:a16="http://schemas.microsoft.com/office/drawing/2014/main" id="{A21FE889-060C-7343-A3BC-6C00CE791809}"/>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411444441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64AE1-E68B-2248-8B20-7921AD1C1061}"/>
              </a:ext>
            </a:extLst>
          </p:cNvPr>
          <p:cNvSpPr>
            <a:spLocks noGrp="1"/>
          </p:cNvSpPr>
          <p:nvPr>
            <p:ph type="title"/>
          </p:nvPr>
        </p:nvSpPr>
        <p:spPr/>
        <p:txBody>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E5F50517-92AE-BF40-9DCA-0435DF792355}"/>
              </a:ext>
            </a:extLst>
          </p:cNvPr>
          <p:cNvSpPr>
            <a:spLocks noGrp="1"/>
          </p:cNvSpPr>
          <p:nvPr>
            <p:ph idx="1"/>
          </p:nvPr>
        </p:nvSpPr>
        <p:spPr/>
        <p:txBody>
          <a:bodyPr/>
          <a:lstStyle/>
          <a:p>
            <a:pPr marL="0" indent="0">
              <a:buNone/>
            </a:pPr>
            <a:r>
              <a:rPr lang="en-GB" dirty="0"/>
              <a:t>Table 4.17 Practices for which the </a:t>
            </a:r>
            <a:r>
              <a:rPr lang="en-GB" b="1" dirty="0"/>
              <a:t>version control </a:t>
            </a:r>
            <a:r>
              <a:rPr lang="en-GB" dirty="0"/>
              <a:t>is most relevant: </a:t>
            </a:r>
          </a:p>
          <a:p>
            <a:endParaRPr lang="sv-SE" dirty="0"/>
          </a:p>
        </p:txBody>
      </p:sp>
      <p:sp>
        <p:nvSpPr>
          <p:cNvPr id="5" name="textruta 4">
            <a:extLst>
              <a:ext uri="{FF2B5EF4-FFF2-40B4-BE49-F238E27FC236}">
                <a16:creationId xmlns:a16="http://schemas.microsoft.com/office/drawing/2014/main" id="{1D69E786-3843-1A45-AC81-D5A9D73343B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FBF47AD8-ABF3-684E-BC9B-B456C7BD6ED5}"/>
              </a:ext>
            </a:extLst>
          </p:cNvPr>
          <p:cNvGraphicFramePr>
            <a:graphicFrameLocks/>
          </p:cNvGraphicFramePr>
          <p:nvPr>
            <p:extLst>
              <p:ext uri="{D42A27DB-BD31-4B8C-83A1-F6EECF244321}">
                <p14:modId xmlns:p14="http://schemas.microsoft.com/office/powerpoint/2010/main" val="3320191221"/>
              </p:ext>
            </p:extLst>
          </p:nvPr>
        </p:nvGraphicFramePr>
        <p:xfrm>
          <a:off x="531341" y="1515763"/>
          <a:ext cx="8068962" cy="2225650"/>
        </p:xfrm>
        <a:graphic>
          <a:graphicData uri="http://schemas.openxmlformats.org/drawingml/2006/table">
            <a:tbl>
              <a:tblPr/>
              <a:tblGrid>
                <a:gridCol w="2083070">
                  <a:extLst>
                    <a:ext uri="{9D8B030D-6E8A-4147-A177-3AD203B41FA5}">
                      <a16:colId xmlns:a16="http://schemas.microsoft.com/office/drawing/2014/main" val="698271865"/>
                    </a:ext>
                  </a:extLst>
                </a:gridCol>
                <a:gridCol w="4924269">
                  <a:extLst>
                    <a:ext uri="{9D8B030D-6E8A-4147-A177-3AD203B41FA5}">
                      <a16:colId xmlns:a16="http://schemas.microsoft.com/office/drawing/2014/main" val="533464297"/>
                    </a:ext>
                  </a:extLst>
                </a:gridCol>
                <a:gridCol w="1061623">
                  <a:extLst>
                    <a:ext uri="{9D8B030D-6E8A-4147-A177-3AD203B41FA5}">
                      <a16:colId xmlns:a16="http://schemas.microsoft.com/office/drawing/2014/main" val="420107269"/>
                    </a:ext>
                  </a:extLst>
                </a:gridCol>
              </a:tblGrid>
              <a:tr h="204476">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version control</a:t>
                      </a:r>
                      <a:endParaRPr lang="en-GB" sz="11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1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r>
                        <a:rPr lang="en-GB" sz="1100" b="1" i="0" kern="1200" noProof="0" dirty="0">
                          <a:solidFill>
                            <a:schemeClr val="tx1"/>
                          </a:solidFill>
                          <a:effectLst/>
                          <a:latin typeface="Calibri Light" panose="020F0302020204030204" pitchFamily="34" charset="0"/>
                          <a:ea typeface="+mn-ea"/>
                          <a:cs typeface="Calibri Light" panose="020F0302020204030204" pitchFamily="34" charset="0"/>
                        </a:rPr>
                        <a:t>Continual improvement </a:t>
                      </a:r>
                      <a:endParaRPr lang="en-GB" sz="11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Creating a baseline of the current environment, and updating the baseline once improvements have been made. </a:t>
                      </a:r>
                      <a:endParaRPr lang="en-GB" sz="11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i="0" kern="1200" noProof="0" dirty="0">
                          <a:solidFill>
                            <a:schemeClr val="tx1"/>
                          </a:solidFill>
                          <a:effectLst/>
                          <a:latin typeface="Calibri Light" panose="020F0302020204030204" pitchFamily="34" charset="0"/>
                          <a:ea typeface="+mn-ea"/>
                          <a:cs typeface="Calibri Light" panose="020F0302020204030204" pitchFamily="34" charset="0"/>
                        </a:rPr>
                        <a:t>Incident management </a:t>
                      </a:r>
                      <a:endParaRPr lang="en-GB" sz="1100" b="1" i="0" noProof="0" dirty="0">
                        <a:latin typeface="Calibri Light" panose="020F0302020204030204" pitchFamily="34" charset="0"/>
                        <a:cs typeface="Calibri Light" panose="020F0302020204030204" pitchFamily="34" charset="0"/>
                      </a:endParaRPr>
                    </a:p>
                    <a:p>
                      <a:pPr algn="l"/>
                      <a:endParaRPr lang="en-GB" sz="11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Using a version-controlled repository of software or hardware components to resolve an incident. </a:t>
                      </a:r>
                      <a:endParaRPr lang="en-GB" sz="11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i="0" kern="1200" noProof="0" dirty="0">
                          <a:solidFill>
                            <a:schemeClr val="tx1"/>
                          </a:solidFill>
                          <a:effectLst/>
                          <a:latin typeface="Calibri Light" panose="020F0302020204030204" pitchFamily="34" charset="0"/>
                          <a:ea typeface="+mn-ea"/>
                          <a:cs typeface="Calibri Light" panose="020F0302020204030204" pitchFamily="34" charset="0"/>
                        </a:rPr>
                        <a:t>Knowledge management </a:t>
                      </a:r>
                      <a:endParaRPr lang="en-GB" sz="1100" b="1" i="0" noProof="0" dirty="0">
                        <a:latin typeface="Calibri Light" panose="020F0302020204030204" pitchFamily="34" charset="0"/>
                        <a:cs typeface="Calibri Light" panose="020F0302020204030204" pitchFamily="34" charset="0"/>
                      </a:endParaRPr>
                    </a:p>
                    <a:p>
                      <a:pPr algn="l"/>
                      <a:endParaRPr lang="en-GB" sz="11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Updating knowledge repositories and communicating information when versions of service components change. </a:t>
                      </a:r>
                      <a:endParaRPr lang="en-GB" sz="11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i="0" kern="1200" noProof="0" dirty="0">
                          <a:solidFill>
                            <a:schemeClr val="tx1"/>
                          </a:solidFill>
                          <a:effectLst/>
                          <a:latin typeface="Calibri Light" panose="020F0302020204030204" pitchFamily="34" charset="0"/>
                          <a:ea typeface="+mn-ea"/>
                          <a:cs typeface="Calibri Light" panose="020F0302020204030204" pitchFamily="34" charset="0"/>
                        </a:rPr>
                        <a:t>Service continuity management </a:t>
                      </a:r>
                      <a:endParaRPr lang="en-GB" sz="11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Understanding the impact of new versions of service components; and, if viable, propagating them into service continuity and disaster recovery plans. </a:t>
                      </a:r>
                      <a:endParaRPr lang="en-GB" sz="11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pPr algn="l"/>
                      <a:r>
                        <a:rPr lang="en-GB" sz="1100" b="1" i="0" spc="0" noProof="0" dirty="0">
                          <a:solidFill>
                            <a:schemeClr val="tx1"/>
                          </a:solidFill>
                          <a:effectLst/>
                          <a:latin typeface="Calibri Light" panose="020F0302020204030204" pitchFamily="34" charset="0"/>
                          <a:cs typeface="Calibri Light" panose="020F0302020204030204" pitchFamily="34" charset="0"/>
                        </a:rPr>
                        <a:t>Service request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noProof="0" dirty="0">
                          <a:latin typeface="Calibri Light" panose="020F0302020204030204" pitchFamily="34" charset="0"/>
                          <a:cs typeface="Calibri Light" panose="020F0302020204030204" pitchFamily="34" charset="0"/>
                        </a:rPr>
                        <a:t>Using version-controlled repository of software or hardware components to quickly fulfil requests.</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100" b="0" i="0" spc="0" noProof="0" dirty="0">
                          <a:effectLst/>
                          <a:latin typeface="Calibri Light" panose="020F0302020204030204" pitchFamily="34" charset="0"/>
                          <a:cs typeface="Calibri Light" panose="020F0302020204030204" pitchFamily="34" charset="0"/>
                        </a:rPr>
                        <a:t>M</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bl>
          </a:graphicData>
        </a:graphic>
      </p:graphicFrame>
      <p:sp>
        <p:nvSpPr>
          <p:cNvPr id="7" name="textruta 6">
            <a:extLst>
              <a:ext uri="{FF2B5EF4-FFF2-40B4-BE49-F238E27FC236}">
                <a16:creationId xmlns:a16="http://schemas.microsoft.com/office/drawing/2014/main" id="{A21FE889-060C-7343-A3BC-6C00CE791809}"/>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92310472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901304-D72B-D941-A309-2ECB94196D6B}"/>
              </a:ext>
            </a:extLst>
          </p:cNvPr>
          <p:cNvSpPr>
            <a:spLocks noGrp="1"/>
          </p:cNvSpPr>
          <p:nvPr>
            <p:ph type="title"/>
          </p:nvPr>
        </p:nvSpPr>
        <p:spPr/>
        <p:txBody>
          <a:bodyPr/>
          <a:lstStyle/>
          <a:p>
            <a:pPr marL="514350" indent="-514350">
              <a:buFont typeface="+mj-lt"/>
              <a:buAutoNum type="alphaLcParenR" startAt="5"/>
            </a:pPr>
            <a:r>
              <a:rPr lang="sv-SE" sz="3200" dirty="0"/>
              <a:t>AIOps</a:t>
            </a:r>
          </a:p>
        </p:txBody>
      </p:sp>
      <p:pic>
        <p:nvPicPr>
          <p:cNvPr id="12290" name="Picture 2" descr="page118image12115264">
            <a:extLst>
              <a:ext uri="{FF2B5EF4-FFF2-40B4-BE49-F238E27FC236}">
                <a16:creationId xmlns:a16="http://schemas.microsoft.com/office/drawing/2014/main" id="{894CFC63-CE90-FE43-8B1F-5D8983930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1868488"/>
            <a:ext cx="1612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page118image12123328">
            <a:extLst>
              <a:ext uri="{FF2B5EF4-FFF2-40B4-BE49-F238E27FC236}">
                <a16:creationId xmlns:a16="http://schemas.microsoft.com/office/drawing/2014/main" id="{3DCCDFF8-D68D-8242-A5F5-E317AABEE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1868488"/>
            <a:ext cx="2971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age118image12171712">
            <a:extLst>
              <a:ext uri="{FF2B5EF4-FFF2-40B4-BE49-F238E27FC236}">
                <a16:creationId xmlns:a16="http://schemas.microsoft.com/office/drawing/2014/main" id="{223F851C-0685-9E44-A9C1-64340A849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1868488"/>
            <a:ext cx="685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page118image12157504">
            <a:extLst>
              <a:ext uri="{FF2B5EF4-FFF2-40B4-BE49-F238E27FC236}">
                <a16:creationId xmlns:a16="http://schemas.microsoft.com/office/drawing/2014/main" id="{5A462AE8-BBF4-624B-8E1A-B0B39B7FB1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89700" y="1868488"/>
            <a:ext cx="5321300" cy="381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a:extLst>
              <a:ext uri="{FF2B5EF4-FFF2-40B4-BE49-F238E27FC236}">
                <a16:creationId xmlns:a16="http://schemas.microsoft.com/office/drawing/2014/main" id="{E9971D14-1EDD-A149-9527-0176D5AB7D3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Platshållare för innehåll 7">
            <a:extLst>
              <a:ext uri="{FF2B5EF4-FFF2-40B4-BE49-F238E27FC236}">
                <a16:creationId xmlns:a16="http://schemas.microsoft.com/office/drawing/2014/main" id="{93397E95-33D6-4046-99E0-F013D029D629}"/>
              </a:ext>
            </a:extLst>
          </p:cNvPr>
          <p:cNvSpPr>
            <a:spLocks noGrp="1"/>
          </p:cNvSpPr>
          <p:nvPr>
            <p:ph idx="1"/>
          </p:nvPr>
        </p:nvSpPr>
        <p:spPr>
          <a:xfrm>
            <a:off x="457199" y="1208463"/>
            <a:ext cx="8229600" cy="2831175"/>
          </a:xfrm>
        </p:spPr>
        <p:txBody>
          <a:bodyPr>
            <a:noAutofit/>
          </a:bodyPr>
          <a:lstStyle/>
          <a:p>
            <a:pPr marL="0" indent="0">
              <a:buNone/>
            </a:pPr>
            <a:r>
              <a:rPr lang="en-GB" sz="1400" dirty="0"/>
              <a:t>AIOps aims to </a:t>
            </a:r>
            <a:r>
              <a:rPr lang="en-GB" sz="1400" b="1" dirty="0"/>
              <a:t>bring AI to IT operations</a:t>
            </a:r>
            <a:r>
              <a:rPr lang="en-GB" sz="1400" dirty="0"/>
              <a:t>, addressing the challenges posed by modern trends in the ongoing evolution of infrastructure, such as the growth of software-defined systems. The implications of these new technologies, necessitates more automated and dynamic management technologies, which may have a significant impact on an organization’s digital services. </a:t>
            </a:r>
          </a:p>
          <a:p>
            <a:pPr marL="0" indent="0">
              <a:buNone/>
            </a:pPr>
            <a:endParaRPr lang="en-GB" sz="800" dirty="0"/>
          </a:p>
          <a:p>
            <a:pPr marL="0" indent="0">
              <a:buNone/>
            </a:pPr>
            <a:r>
              <a:rPr lang="en-GB" sz="1400" dirty="0"/>
              <a:t>AIOps harnesses data platforms and machine learning, collecting observational data and engagement data, and drawing insights by applying cognitive or algorithmic processing to this data. These insights may be used to drive some or all of a range of common outputs, such as: </a:t>
            </a:r>
          </a:p>
          <a:p>
            <a:pPr marL="0" indent="0">
              <a:buNone/>
            </a:pPr>
            <a:endParaRPr lang="en-GB" sz="700" dirty="0"/>
          </a:p>
          <a:p>
            <a:pPr>
              <a:buFont typeface="Arial" panose="020B0604020202020204" pitchFamily="34" charset="0"/>
              <a:buChar char="•"/>
            </a:pPr>
            <a:r>
              <a:rPr lang="en-GB" b="1" dirty="0"/>
              <a:t>Issue detection and prediction - </a:t>
            </a:r>
            <a:r>
              <a:rPr lang="en-GB" dirty="0"/>
              <a:t>Helping the service organization to respond more quickly to incidents. </a:t>
            </a:r>
          </a:p>
          <a:p>
            <a:pPr>
              <a:buFont typeface="Arial" panose="020B0604020202020204" pitchFamily="34" charset="0"/>
              <a:buChar char="•"/>
            </a:pPr>
            <a:r>
              <a:rPr lang="en-GB" b="1" dirty="0"/>
              <a:t>Proactive system maintenance and tuning - </a:t>
            </a:r>
            <a:r>
              <a:rPr lang="en-GB" dirty="0"/>
              <a:t>Reducing human effort and potential errors. </a:t>
            </a:r>
          </a:p>
          <a:p>
            <a:pPr>
              <a:buFont typeface="Arial" panose="020B0604020202020204" pitchFamily="34" charset="0"/>
              <a:buChar char="•"/>
            </a:pPr>
            <a:r>
              <a:rPr lang="en-GB" b="1" dirty="0"/>
              <a:t>Threshold analysis - </a:t>
            </a:r>
            <a:r>
              <a:rPr lang="en-GB" dirty="0"/>
              <a:t>Enabling a more accurate picture of a system’s normal range of operation. </a:t>
            </a:r>
          </a:p>
          <a:p>
            <a:pPr marL="1828800" lvl="4" indent="0">
              <a:buNone/>
            </a:pPr>
            <a:endParaRPr lang="sv-SE" sz="1400" dirty="0"/>
          </a:p>
        </p:txBody>
      </p:sp>
      <p:sp>
        <p:nvSpPr>
          <p:cNvPr id="14" name="Rektangel med rundade hörn 13">
            <a:extLst>
              <a:ext uri="{FF2B5EF4-FFF2-40B4-BE49-F238E27FC236}">
                <a16:creationId xmlns:a16="http://schemas.microsoft.com/office/drawing/2014/main" id="{C9395D38-C061-D044-89BA-4A01279B1CDB}"/>
              </a:ext>
            </a:extLst>
          </p:cNvPr>
          <p:cNvSpPr/>
          <p:nvPr/>
        </p:nvSpPr>
        <p:spPr>
          <a:xfrm>
            <a:off x="457200" y="3827956"/>
            <a:ext cx="8229600" cy="745327"/>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200" dirty="0">
              <a:solidFill>
                <a:schemeClr val="tx1"/>
              </a:solidFill>
              <a:latin typeface="Calibri Light" panose="020F0302020204030204" pitchFamily="34" charset="0"/>
              <a:cs typeface="Calibri Light" panose="020F0302020204030204" pitchFamily="34" charset="0"/>
            </a:endParaRPr>
          </a:p>
          <a:p>
            <a:r>
              <a:rPr lang="en-GB" sz="1200" dirty="0">
                <a:solidFill>
                  <a:schemeClr val="tx1"/>
                </a:solidFill>
                <a:latin typeface="Calibri Light" panose="020F0302020204030204" pitchFamily="34" charset="0"/>
                <a:cs typeface="Calibri Light" panose="020F0302020204030204" pitchFamily="34" charset="0"/>
              </a:rPr>
              <a:t>Definition: </a:t>
            </a:r>
            <a:r>
              <a:rPr lang="en-GB" sz="1200" b="1" dirty="0">
                <a:solidFill>
                  <a:schemeClr val="tx1"/>
                </a:solidFill>
                <a:latin typeface="Calibri Light" panose="020F0302020204030204" pitchFamily="34" charset="0"/>
                <a:cs typeface="Calibri Light" panose="020F0302020204030204" pitchFamily="34" charset="0"/>
              </a:rPr>
              <a:t>AIOps </a:t>
            </a:r>
            <a:r>
              <a:rPr lang="en-GB" sz="1200" dirty="0">
                <a:solidFill>
                  <a:schemeClr val="tx1"/>
                </a:solidFill>
                <a:latin typeface="Calibri Light" panose="020F0302020204030204" pitchFamily="34" charset="0"/>
                <a:cs typeface="Calibri Light" panose="020F0302020204030204" pitchFamily="34" charset="0"/>
              </a:rPr>
              <a:t>			The application of machine learning and big data to IT operations to receive continuous 						insights which provide continuous fixes and improvements via automation. Also referred to 					as </a:t>
            </a:r>
            <a:r>
              <a:rPr lang="en-GB" sz="1200" b="1" dirty="0">
                <a:solidFill>
                  <a:schemeClr val="tx1"/>
                </a:solidFill>
                <a:latin typeface="Calibri Light" panose="020F0302020204030204" pitchFamily="34" charset="0"/>
                <a:cs typeface="Calibri Light" panose="020F0302020204030204" pitchFamily="34" charset="0"/>
              </a:rPr>
              <a:t>‘artificial intelligence for IT operations</a:t>
            </a:r>
            <a:r>
              <a:rPr lang="en-GB" sz="1200" dirty="0">
                <a:solidFill>
                  <a:schemeClr val="tx1"/>
                </a:solidFill>
                <a:latin typeface="Calibri Light" panose="020F0302020204030204" pitchFamily="34" charset="0"/>
                <a:cs typeface="Calibri Light" panose="020F0302020204030204" pitchFamily="34" charset="0"/>
              </a:rPr>
              <a:t>’ or ‘</a:t>
            </a:r>
            <a:r>
              <a:rPr lang="en-GB" sz="1200" b="1" dirty="0">
                <a:solidFill>
                  <a:schemeClr val="tx1"/>
                </a:solidFill>
                <a:latin typeface="Calibri Light" panose="020F0302020204030204" pitchFamily="34" charset="0"/>
                <a:cs typeface="Calibri Light" panose="020F0302020204030204" pitchFamily="34" charset="0"/>
              </a:rPr>
              <a:t>algorithmic IT operations</a:t>
            </a:r>
            <a:r>
              <a:rPr lang="en-GB" sz="1200" dirty="0">
                <a:solidFill>
                  <a:schemeClr val="tx1"/>
                </a:solidFill>
                <a:latin typeface="Calibri Light" panose="020F0302020204030204" pitchFamily="34" charset="0"/>
                <a:cs typeface="Calibri Light" panose="020F0302020204030204" pitchFamily="34" charset="0"/>
              </a:rPr>
              <a:t>’. </a:t>
            </a:r>
            <a:endParaRPr lang="en-GB" sz="1200" dirty="0">
              <a:latin typeface="Calibri Light" panose="020F0302020204030204" pitchFamily="34" charset="0"/>
              <a:cs typeface="Calibri Light" panose="020F0302020204030204" pitchFamily="34" charset="0"/>
            </a:endParaRPr>
          </a:p>
          <a:p>
            <a:endParaRPr lang="en-GB" sz="1200" dirty="0">
              <a:solidFill>
                <a:schemeClr val="tx1"/>
              </a:solidFill>
              <a:latin typeface="Calibri Light" panose="020F0302020204030204" pitchFamily="34" charset="0"/>
              <a:cs typeface="Calibri Light" panose="020F0302020204030204" pitchFamily="34" charset="0"/>
            </a:endParaRPr>
          </a:p>
        </p:txBody>
      </p:sp>
      <p:sp>
        <p:nvSpPr>
          <p:cNvPr id="10" name="textruta 9">
            <a:extLst>
              <a:ext uri="{FF2B5EF4-FFF2-40B4-BE49-F238E27FC236}">
                <a16:creationId xmlns:a16="http://schemas.microsoft.com/office/drawing/2014/main" id="{05C2F72D-F626-7F4D-9BEA-081E211CB008}"/>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364012048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FEB67C-7524-254E-8F0A-A1C87D2909B6}"/>
              </a:ext>
            </a:extLst>
          </p:cNvPr>
          <p:cNvSpPr>
            <a:spLocks noGrp="1"/>
          </p:cNvSpPr>
          <p:nvPr>
            <p:ph type="title"/>
          </p:nvPr>
        </p:nvSpPr>
        <p:spPr/>
        <p:txBody>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A524569D-4A95-B449-BEB9-48DA38F3B411}"/>
              </a:ext>
            </a:extLst>
          </p:cNvPr>
          <p:cNvSpPr>
            <a:spLocks noGrp="1"/>
          </p:cNvSpPr>
          <p:nvPr>
            <p:ph idx="1"/>
          </p:nvPr>
        </p:nvSpPr>
        <p:spPr/>
        <p:txBody>
          <a:bodyPr/>
          <a:lstStyle/>
          <a:p>
            <a:pPr marL="0" indent="0">
              <a:buNone/>
            </a:pPr>
            <a:r>
              <a:rPr lang="en-GB" dirty="0"/>
              <a:t>Table 4.18 Practices for which </a:t>
            </a:r>
            <a:r>
              <a:rPr lang="en-GB" b="1" dirty="0"/>
              <a:t>AIOps</a:t>
            </a:r>
            <a:r>
              <a:rPr lang="en-GB" dirty="0"/>
              <a:t> is relevant: </a:t>
            </a:r>
          </a:p>
          <a:p>
            <a:endParaRPr lang="en-GB" dirty="0"/>
          </a:p>
        </p:txBody>
      </p:sp>
      <p:sp>
        <p:nvSpPr>
          <p:cNvPr id="5" name="textruta 4">
            <a:extLst>
              <a:ext uri="{FF2B5EF4-FFF2-40B4-BE49-F238E27FC236}">
                <a16:creationId xmlns:a16="http://schemas.microsoft.com/office/drawing/2014/main" id="{66A9E89C-8B1D-0647-8951-BB93EF7665D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F107C2BF-1443-5C44-9D00-54DBD08C058F}"/>
              </a:ext>
            </a:extLst>
          </p:cNvPr>
          <p:cNvGraphicFramePr>
            <a:graphicFrameLocks/>
          </p:cNvGraphicFramePr>
          <p:nvPr>
            <p:extLst>
              <p:ext uri="{D42A27DB-BD31-4B8C-83A1-F6EECF244321}">
                <p14:modId xmlns:p14="http://schemas.microsoft.com/office/powerpoint/2010/main" val="1207588707"/>
              </p:ext>
            </p:extLst>
          </p:nvPr>
        </p:nvGraphicFramePr>
        <p:xfrm>
          <a:off x="531341" y="1515763"/>
          <a:ext cx="8068962" cy="2271370"/>
        </p:xfrm>
        <a:graphic>
          <a:graphicData uri="http://schemas.openxmlformats.org/drawingml/2006/table">
            <a:tbl>
              <a:tblPr/>
              <a:tblGrid>
                <a:gridCol w="2180054">
                  <a:extLst>
                    <a:ext uri="{9D8B030D-6E8A-4147-A177-3AD203B41FA5}">
                      <a16:colId xmlns:a16="http://schemas.microsoft.com/office/drawing/2014/main" val="698271865"/>
                    </a:ext>
                  </a:extLst>
                </a:gridCol>
                <a:gridCol w="5192202">
                  <a:extLst>
                    <a:ext uri="{9D8B030D-6E8A-4147-A177-3AD203B41FA5}">
                      <a16:colId xmlns:a16="http://schemas.microsoft.com/office/drawing/2014/main" val="533464297"/>
                    </a:ext>
                  </a:extLst>
                </a:gridCol>
                <a:gridCol w="696706">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AIOps</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Capacity and performance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AIOps provides capabilities for identifying patterns and anomalies, determining the capacity and utilization of assets, and planning the capacity of future products or services.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Incident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Incident management data can benefit from the highly automated capabilities provided by AIOps tools that augment manual work. </a:t>
                      </a:r>
                      <a:endParaRPr lang="en-GB" sz="1000" b="0" i="0" noProof="0" dirty="0">
                        <a:effectLst/>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Resolving correlating incidents with contextual pre- analysed data merged from different systems.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24428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Infrastructure and platform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AIOps tools can automate much of the day-to-day management of infrastructure and platform resources.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Monitoring and event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AIOps tools can help to correlate vast data sets from across multiple monitoring tools. They create a better understanding of the IT environment. </a:t>
                      </a:r>
                      <a:endParaRPr lang="en-GB" sz="1000" b="0" i="0" noProof="0" dirty="0">
                        <a:effectLst/>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AIOps enables value co-creation through an integrated set of business and operational metrics, thereby reducing the frequency of operational events or incidents because they are predicted and prevented.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bl>
          </a:graphicData>
        </a:graphic>
      </p:graphicFrame>
      <p:sp>
        <p:nvSpPr>
          <p:cNvPr id="8" name="textruta 7">
            <a:extLst>
              <a:ext uri="{FF2B5EF4-FFF2-40B4-BE49-F238E27FC236}">
                <a16:creationId xmlns:a16="http://schemas.microsoft.com/office/drawing/2014/main" id="{F4936475-3CB3-BB47-AB81-2450BEE1A944}"/>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194863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D.	</a:t>
            </a:r>
            <a:r>
              <a:rPr lang="en" sz="1600" dirty="0">
                <a:latin typeface="Calibri Light" panose="020F0302020204030204" pitchFamily="34" charset="0"/>
                <a:cs typeface="Calibri Light" panose="020F0302020204030204" pitchFamily="34" charset="0"/>
              </a:rPr>
              <a:t>Deliver and support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C.	</a:t>
            </a:r>
            <a:r>
              <a:rPr lang="en" sz="1600" dirty="0">
                <a:latin typeface="Calibri Light" panose="020F0302020204030204" pitchFamily="34" charset="0"/>
                <a:cs typeface="Calibri Light" panose="020F0302020204030204" pitchFamily="34" charset="0"/>
              </a:rPr>
              <a:t> Obtain/build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 sz="1600" dirty="0">
                <a:latin typeface="Calibri Light" panose="020F0302020204030204" pitchFamily="34" charset="0"/>
                <a:cs typeface="Calibri Light" panose="020F0302020204030204" pitchFamily="34" charset="0"/>
              </a:rPr>
              <a:t>   Design and transition</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US" sz="1600" dirty="0">
                <a:latin typeface="Calibri Light" panose="020F0302020204030204" pitchFamily="34" charset="0"/>
                <a:cs typeface="Calibri Light" panose="020F0302020204030204" pitchFamily="34" charset="0"/>
              </a:rPr>
              <a:t>A.	 Engage</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 sz="1800" dirty="0">
                <a:latin typeface="Calibri Light" panose="020F0302020204030204" pitchFamily="34" charset="0"/>
                <a:cs typeface="Calibri Light" panose="020F0302020204030204" pitchFamily="34" charset="0"/>
              </a:rPr>
              <a:t>Which value chain activity includes negotiation of contracts and agreements with suppliers and partners?</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62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FEB67C-7524-254E-8F0A-A1C87D2909B6}"/>
              </a:ext>
            </a:extLst>
          </p:cNvPr>
          <p:cNvSpPr>
            <a:spLocks noGrp="1"/>
          </p:cNvSpPr>
          <p:nvPr>
            <p:ph type="title"/>
          </p:nvPr>
        </p:nvSpPr>
        <p:spPr/>
        <p:txBody>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A524569D-4A95-B449-BEB9-48DA38F3B411}"/>
              </a:ext>
            </a:extLst>
          </p:cNvPr>
          <p:cNvSpPr>
            <a:spLocks noGrp="1"/>
          </p:cNvSpPr>
          <p:nvPr>
            <p:ph idx="1"/>
          </p:nvPr>
        </p:nvSpPr>
        <p:spPr>
          <a:xfrm>
            <a:off x="457199" y="1092853"/>
            <a:ext cx="8229600" cy="3394075"/>
          </a:xfrm>
        </p:spPr>
        <p:txBody>
          <a:bodyPr/>
          <a:lstStyle/>
          <a:p>
            <a:pPr marL="0" indent="0">
              <a:buNone/>
            </a:pPr>
            <a:r>
              <a:rPr lang="en-GB" dirty="0"/>
              <a:t>Table 4.18 Practices for which </a:t>
            </a:r>
            <a:r>
              <a:rPr lang="en-GB" b="1" dirty="0"/>
              <a:t>AIOps</a:t>
            </a:r>
            <a:r>
              <a:rPr lang="en-GB" dirty="0"/>
              <a:t> is relevant: </a:t>
            </a:r>
          </a:p>
          <a:p>
            <a:endParaRPr lang="en-GB" dirty="0"/>
          </a:p>
        </p:txBody>
      </p:sp>
      <p:sp>
        <p:nvSpPr>
          <p:cNvPr id="5" name="textruta 4">
            <a:extLst>
              <a:ext uri="{FF2B5EF4-FFF2-40B4-BE49-F238E27FC236}">
                <a16:creationId xmlns:a16="http://schemas.microsoft.com/office/drawing/2014/main" id="{66A9E89C-8B1D-0647-8951-BB93EF7665D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F107C2BF-1443-5C44-9D00-54DBD08C058F}"/>
              </a:ext>
            </a:extLst>
          </p:cNvPr>
          <p:cNvGraphicFramePr>
            <a:graphicFrameLocks/>
          </p:cNvGraphicFramePr>
          <p:nvPr>
            <p:extLst>
              <p:ext uri="{D42A27DB-BD31-4B8C-83A1-F6EECF244321}">
                <p14:modId xmlns:p14="http://schemas.microsoft.com/office/powerpoint/2010/main" val="1932376265"/>
              </p:ext>
            </p:extLst>
          </p:nvPr>
        </p:nvGraphicFramePr>
        <p:xfrm>
          <a:off x="669701" y="1400153"/>
          <a:ext cx="7930602" cy="3164813"/>
        </p:xfrm>
        <a:graphic>
          <a:graphicData uri="http://schemas.openxmlformats.org/drawingml/2006/table">
            <a:tbl>
              <a:tblPr/>
              <a:tblGrid>
                <a:gridCol w="1716147">
                  <a:extLst>
                    <a:ext uri="{9D8B030D-6E8A-4147-A177-3AD203B41FA5}">
                      <a16:colId xmlns:a16="http://schemas.microsoft.com/office/drawing/2014/main" val="698271865"/>
                    </a:ext>
                  </a:extLst>
                </a:gridCol>
                <a:gridCol w="5623035">
                  <a:extLst>
                    <a:ext uri="{9D8B030D-6E8A-4147-A177-3AD203B41FA5}">
                      <a16:colId xmlns:a16="http://schemas.microsoft.com/office/drawing/2014/main" val="533464297"/>
                    </a:ext>
                  </a:extLst>
                </a:gridCol>
                <a:gridCol w="591420">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AIOps</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Change enablement</a:t>
                      </a:r>
                      <a:endParaRPr lang="en-GB" sz="10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AIOPs supports the visualization of dependency details at every device level.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IT asset management </a:t>
                      </a:r>
                      <a:endParaRPr lang="en-GB" sz="10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AIOps may collect dynamic inventory information with logical and physical attributes.</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2442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Measurement and reporting </a:t>
                      </a:r>
                      <a:endParaRPr lang="en-GB" sz="1000" b="1" i="0" noProof="0" dirty="0">
                        <a:latin typeface="Calibri Light" panose="020F0302020204030204" pitchFamily="34" charset="0"/>
                        <a:cs typeface="Calibri Light" panose="020F0302020204030204" pitchFamily="34" charset="0"/>
                      </a:endParaRPr>
                    </a:p>
                    <a:p>
                      <a:pPr algn="l"/>
                      <a:endParaRPr lang="en-GB" sz="10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AIOps provides data for metrics to evaluate performance and regulatory compliance. It also helps to automate the reporting task.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Monitoring and event management </a:t>
                      </a:r>
                      <a:endParaRPr lang="en-GB" sz="10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AIOps helps to optimize IT and reduce IT costs by replacing silo-focused IT monitoring tools, and by monitoring the health and performance of applications of all tiers in value streams.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08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Problem management </a:t>
                      </a:r>
                      <a:endParaRPr lang="en-GB" sz="1000" b="1" i="0" noProof="0" dirty="0">
                        <a:latin typeface="Calibri Light" panose="020F0302020204030204" pitchFamily="34" charset="0"/>
                        <a:cs typeface="Calibri Light" panose="020F0302020204030204" pitchFamily="34" charset="0"/>
                      </a:endParaRPr>
                    </a:p>
                    <a:p>
                      <a:pPr algn="l"/>
                      <a:endParaRPr lang="en-GB" sz="10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Information from AIOps tools can aid in identifying and investigating problems and errors, and in automating and monitoring the application of workarounds. </a:t>
                      </a:r>
                      <a:endParaRPr lang="en-GB" sz="1000" b="0" i="0" noProof="0" dirty="0">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They can also help with proactive problem detection based on pre-processed and merged data.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2893782"/>
                  </a:ext>
                </a:extLst>
              </a:tr>
              <a:tr h="308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Service configuration management </a:t>
                      </a:r>
                      <a:endParaRPr lang="en-GB" sz="10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AIOps data can be used to detect changes to configuration items, helping to identify unauthorized changes.</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94603521"/>
                  </a:ext>
                </a:extLst>
              </a:tr>
              <a:tr h="308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Service desk </a:t>
                      </a:r>
                      <a:endParaRPr lang="en-GB" sz="1000" b="1" i="0" noProof="0" dirty="0">
                        <a:latin typeface="Calibri Light" panose="020F0302020204030204" pitchFamily="34" charset="0"/>
                        <a:cs typeface="Calibri Light" panose="020F0302020204030204" pitchFamily="34" charset="0"/>
                      </a:endParaRPr>
                    </a:p>
                    <a:p>
                      <a:pPr algn="l"/>
                      <a:endParaRPr lang="en-GB" sz="10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Information from AIOps tools can support engagement with external stakeholders. AIOps helps organizations to proactively plan, identifying issues and their business impacts before they occur. AIOps also enables the informed triage of user queries based on merged data and identified trends.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5629112"/>
                  </a:ext>
                </a:extLst>
              </a:tr>
              <a:tr h="308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Workforce and talent management </a:t>
                      </a:r>
                      <a:endParaRPr lang="en-GB" sz="10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Organizations that implement AIOps breakdown silos across their IT teams enable less-experienced staff to be more productive, developing skills and efficiencies.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59807857"/>
                  </a:ext>
                </a:extLst>
              </a:tr>
            </a:tbl>
          </a:graphicData>
        </a:graphic>
      </p:graphicFrame>
      <p:sp>
        <p:nvSpPr>
          <p:cNvPr id="8" name="textruta 7">
            <a:extLst>
              <a:ext uri="{FF2B5EF4-FFF2-40B4-BE49-F238E27FC236}">
                <a16:creationId xmlns:a16="http://schemas.microsoft.com/office/drawing/2014/main" id="{F4936475-3CB3-BB47-AB81-2450BEE1A944}"/>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13952199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5B22C2-9156-0D48-81C3-A4531A1D4C7B}"/>
              </a:ext>
            </a:extLst>
          </p:cNvPr>
          <p:cNvSpPr>
            <a:spLocks noGrp="1"/>
          </p:cNvSpPr>
          <p:nvPr>
            <p:ph type="title"/>
          </p:nvPr>
        </p:nvSpPr>
        <p:spPr/>
        <p:txBody>
          <a:bodyPr/>
          <a:lstStyle/>
          <a:p>
            <a:pPr marL="514350" indent="-514350">
              <a:buFont typeface="+mj-lt"/>
              <a:buAutoNum type="alphaLcParenR" startAt="6"/>
            </a:pPr>
            <a:r>
              <a:rPr lang="en-GB" sz="3200" dirty="0"/>
              <a:t>ChatOps</a:t>
            </a:r>
          </a:p>
        </p:txBody>
      </p:sp>
      <p:sp>
        <p:nvSpPr>
          <p:cNvPr id="3" name="Platshållare för innehåll 2">
            <a:extLst>
              <a:ext uri="{FF2B5EF4-FFF2-40B4-BE49-F238E27FC236}">
                <a16:creationId xmlns:a16="http://schemas.microsoft.com/office/drawing/2014/main" id="{034C7FEB-CF36-B448-A9B2-C8E39E3EC6C5}"/>
              </a:ext>
            </a:extLst>
          </p:cNvPr>
          <p:cNvSpPr>
            <a:spLocks noGrp="1"/>
          </p:cNvSpPr>
          <p:nvPr>
            <p:ph idx="1"/>
          </p:nvPr>
        </p:nvSpPr>
        <p:spPr>
          <a:xfrm>
            <a:off x="457199" y="1208463"/>
            <a:ext cx="8229600" cy="3371775"/>
          </a:xfrm>
        </p:spPr>
        <p:txBody>
          <a:bodyPr>
            <a:noAutofit/>
          </a:bodyPr>
          <a:lstStyle/>
          <a:p>
            <a:pPr marL="0" indent="0">
              <a:buNone/>
            </a:pPr>
            <a:r>
              <a:rPr lang="en-GB" sz="1400" dirty="0"/>
              <a:t>ChatOps is a model in which people, tools, process, and automation are connected in a transparent flow. This model helps to control pipelines and collaboration. Development is driven by bringing tools and platforms into conversations. When bots are team members, it is possible to send requests to them and get instant responses. </a:t>
            </a:r>
          </a:p>
          <a:p>
            <a:pPr marL="0" indent="0">
              <a:buNone/>
            </a:pPr>
            <a:endParaRPr lang="en-GB" sz="900" dirty="0"/>
          </a:p>
          <a:p>
            <a:pPr marL="0" indent="0">
              <a:buNone/>
            </a:pPr>
            <a:r>
              <a:rPr lang="en-GB" sz="1400" dirty="0"/>
              <a:t>ChatOps enables collaborative communication among humans and tools, reducing incident response time by eliminating repetitive requests for information and automating some regular IT operations actions. </a:t>
            </a:r>
          </a:p>
          <a:p>
            <a:pPr marL="0" indent="0">
              <a:buNone/>
            </a:pPr>
            <a:endParaRPr lang="en-GB" sz="1400" dirty="0"/>
          </a:p>
          <a:p>
            <a:pPr marL="0" indent="0">
              <a:buNone/>
            </a:pPr>
            <a:r>
              <a:rPr lang="en-GB" sz="1400" dirty="0"/>
              <a:t>The elements of ChatOps include: </a:t>
            </a:r>
          </a:p>
          <a:p>
            <a:pPr marL="0" indent="0">
              <a:buNone/>
            </a:pPr>
            <a:endParaRPr lang="en-GB" sz="500" dirty="0"/>
          </a:p>
          <a:p>
            <a:pPr>
              <a:buFont typeface="Arial" panose="020B0604020202020204" pitchFamily="34" charset="0"/>
              <a:buChar char="•"/>
            </a:pPr>
            <a:r>
              <a:rPr lang="en-GB" sz="1400" b="1" dirty="0"/>
              <a:t>Chat platform - </a:t>
            </a:r>
            <a:r>
              <a:rPr lang="en-GB" sz="1400" dirty="0"/>
              <a:t>The service that connects stakeholders, teams, and the systems they work on. </a:t>
            </a:r>
          </a:p>
          <a:p>
            <a:pPr>
              <a:buFont typeface="Arial" panose="020B0604020202020204" pitchFamily="34" charset="0"/>
              <a:buChar char="•"/>
            </a:pPr>
            <a:r>
              <a:rPr lang="en-GB" sz="1400" b="1" dirty="0"/>
              <a:t>Bots - </a:t>
            </a:r>
            <a:r>
              <a:rPr lang="en-GB" sz="1400" dirty="0"/>
              <a:t>The core of the ChatOps model. Bots exist and work between the collaboration tool and DevOps tools. They receive requests from team members, then retrieve information from the integrated systems by executing scripts. </a:t>
            </a:r>
          </a:p>
          <a:p>
            <a:pPr>
              <a:buFont typeface="Arial" panose="020B0604020202020204" pitchFamily="34" charset="0"/>
              <a:buChar char="•"/>
            </a:pPr>
            <a:r>
              <a:rPr lang="en-GB" sz="1400" b="1" dirty="0"/>
              <a:t>Integration and automation services - </a:t>
            </a:r>
            <a:r>
              <a:rPr lang="en-GB" sz="1400" dirty="0"/>
              <a:t>The third-party elements in ChatOps; for example, for issue tracking: version control systems, infrastructure as code, continuous integration servers, or monitoring tools. </a:t>
            </a:r>
          </a:p>
          <a:p>
            <a:pPr marL="0" indent="0">
              <a:buNone/>
            </a:pPr>
            <a:endParaRPr lang="en-GB" sz="1400" dirty="0"/>
          </a:p>
        </p:txBody>
      </p:sp>
      <p:sp>
        <p:nvSpPr>
          <p:cNvPr id="5" name="textruta 4">
            <a:extLst>
              <a:ext uri="{FF2B5EF4-FFF2-40B4-BE49-F238E27FC236}">
                <a16:creationId xmlns:a16="http://schemas.microsoft.com/office/drawing/2014/main" id="{B5EA9C42-5BA2-6F4E-909F-F1FAF627F3E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328A902-DC38-414E-87D6-9B81EE7490AE}"/>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171038131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5B22C2-9156-0D48-81C3-A4531A1D4C7B}"/>
              </a:ext>
            </a:extLst>
          </p:cNvPr>
          <p:cNvSpPr>
            <a:spLocks noGrp="1"/>
          </p:cNvSpPr>
          <p:nvPr>
            <p:ph type="title"/>
          </p:nvPr>
        </p:nvSpPr>
        <p:spPr/>
        <p:txBody>
          <a:bodyPr/>
          <a:lstStyle/>
          <a:p>
            <a:r>
              <a:rPr lang="en-GB" sz="3200" dirty="0"/>
              <a:t>ChatOps</a:t>
            </a:r>
          </a:p>
        </p:txBody>
      </p:sp>
      <p:sp>
        <p:nvSpPr>
          <p:cNvPr id="3" name="Platshållare för innehåll 2">
            <a:extLst>
              <a:ext uri="{FF2B5EF4-FFF2-40B4-BE49-F238E27FC236}">
                <a16:creationId xmlns:a16="http://schemas.microsoft.com/office/drawing/2014/main" id="{034C7FEB-CF36-B448-A9B2-C8E39E3EC6C5}"/>
              </a:ext>
            </a:extLst>
          </p:cNvPr>
          <p:cNvSpPr>
            <a:spLocks noGrp="1"/>
          </p:cNvSpPr>
          <p:nvPr>
            <p:ph idx="1"/>
          </p:nvPr>
        </p:nvSpPr>
        <p:spPr>
          <a:xfrm>
            <a:off x="457199" y="1208463"/>
            <a:ext cx="8229600" cy="3371775"/>
          </a:xfrm>
        </p:spPr>
        <p:txBody>
          <a:bodyPr>
            <a:noAutofit/>
          </a:bodyPr>
          <a:lstStyle/>
          <a:p>
            <a:pPr marL="0" indent="0">
              <a:buNone/>
            </a:pPr>
            <a:r>
              <a:rPr lang="en-GB" sz="1400" dirty="0"/>
              <a:t>This model is becoming more popular. Organizations are connecting their chat platforms to their build systems in order to receive notifications and execute and query processes on their continuous integration servers. The same model can be applied to quality assurance teams. </a:t>
            </a:r>
          </a:p>
          <a:p>
            <a:pPr marL="0" indent="0">
              <a:buNone/>
            </a:pPr>
            <a:endParaRPr lang="en-GB" sz="1000" dirty="0"/>
          </a:p>
          <a:p>
            <a:pPr marL="0" indent="0">
              <a:buNone/>
            </a:pPr>
            <a:r>
              <a:rPr lang="en-GB" sz="1400" dirty="0"/>
              <a:t>The ChatOps workflow considers: </a:t>
            </a:r>
            <a:endParaRPr lang="en-GB" sz="700" dirty="0"/>
          </a:p>
          <a:p>
            <a:pPr lvl="0">
              <a:buFont typeface="Arial" panose="020B0604020202020204" pitchFamily="34" charset="0"/>
              <a:buChar char="•"/>
            </a:pPr>
            <a:r>
              <a:rPr lang="en-GB" sz="1400" b="1" dirty="0"/>
              <a:t>work needed </a:t>
            </a:r>
          </a:p>
          <a:p>
            <a:pPr lvl="0">
              <a:buFont typeface="Arial" panose="020B0604020202020204" pitchFamily="34" charset="0"/>
              <a:buChar char="•"/>
            </a:pPr>
            <a:r>
              <a:rPr lang="en-GB" sz="1400" b="1" dirty="0"/>
              <a:t>work happening </a:t>
            </a:r>
          </a:p>
          <a:p>
            <a:pPr lvl="0">
              <a:buFont typeface="Arial" panose="020B0604020202020204" pitchFamily="34" charset="0"/>
              <a:buChar char="•"/>
            </a:pPr>
            <a:r>
              <a:rPr lang="en-GB" sz="1400" b="1" dirty="0"/>
              <a:t>work done. </a:t>
            </a:r>
          </a:p>
          <a:p>
            <a:pPr lvl="0">
              <a:buFont typeface="Arial" panose="020B0604020202020204" pitchFamily="34" charset="0"/>
              <a:buChar char="•"/>
            </a:pPr>
            <a:endParaRPr lang="en-GB" sz="800" b="1" dirty="0"/>
          </a:p>
          <a:p>
            <a:pPr marL="0" lvl="0" indent="0">
              <a:buNone/>
            </a:pPr>
            <a:endParaRPr lang="en-GB" sz="400" dirty="0"/>
          </a:p>
          <a:p>
            <a:pPr marL="0" lvl="0" indent="0">
              <a:buNone/>
            </a:pPr>
            <a:r>
              <a:rPr lang="en-GB" sz="1400" b="1" i="1" dirty="0"/>
              <a:t>This model promotes a feedback loop, improves communication and cross-training, and enhances team collaboration. While ‘chatting’, people work together and innovate, driving progress</a:t>
            </a:r>
            <a:r>
              <a:rPr lang="en-GB" sz="1400" dirty="0"/>
              <a:t>. </a:t>
            </a:r>
          </a:p>
          <a:p>
            <a:pPr marL="0" lvl="0" indent="0">
              <a:buNone/>
            </a:pPr>
            <a:endParaRPr lang="en-GB" sz="600" dirty="0"/>
          </a:p>
          <a:p>
            <a:pPr marL="0" lvl="0" indent="0">
              <a:buNone/>
            </a:pPr>
            <a:r>
              <a:rPr lang="en-GB" sz="1400" dirty="0"/>
              <a:t>This type of tool has highlighted the need for instant collaboration between tools, operation teams, and messaging tools. ChatOps is the evolution of traditional chats, as it enables systems to join the conversation. For example, DevOps or IT and service management tools can notify support groups of an incident or event.</a:t>
            </a:r>
          </a:p>
          <a:p>
            <a:pPr marL="0" indent="0">
              <a:buNone/>
            </a:pPr>
            <a:endParaRPr lang="sv-SE" sz="1400" dirty="0"/>
          </a:p>
        </p:txBody>
      </p:sp>
      <p:sp>
        <p:nvSpPr>
          <p:cNvPr id="5" name="textruta 4">
            <a:extLst>
              <a:ext uri="{FF2B5EF4-FFF2-40B4-BE49-F238E27FC236}">
                <a16:creationId xmlns:a16="http://schemas.microsoft.com/office/drawing/2014/main" id="{B5EA9C42-5BA2-6F4E-909F-F1FAF627F3E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328A902-DC38-414E-87D6-9B81EE7490AE}"/>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226733899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1B70F7-5755-F148-BD53-4D0EC3EE4912}"/>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E0B612F6-BC8F-C04E-A4F3-477C773C02A8}"/>
              </a:ext>
            </a:extLst>
          </p:cNvPr>
          <p:cNvSpPr>
            <a:spLocks noGrp="1"/>
          </p:cNvSpPr>
          <p:nvPr>
            <p:ph idx="1"/>
          </p:nvPr>
        </p:nvSpPr>
        <p:spPr/>
        <p:txBody>
          <a:bodyPr/>
          <a:lstStyle/>
          <a:p>
            <a:pPr marL="0" indent="0">
              <a:buNone/>
            </a:pPr>
            <a:r>
              <a:rPr lang="en-GB" dirty="0"/>
              <a:t>Table 4.19 Practices for which </a:t>
            </a:r>
            <a:r>
              <a:rPr lang="en-GB" b="1" dirty="0"/>
              <a:t>ChatOps</a:t>
            </a:r>
            <a:r>
              <a:rPr lang="en-GB" dirty="0"/>
              <a:t> is relevant: </a:t>
            </a:r>
          </a:p>
          <a:p>
            <a:endParaRPr lang="sv-SE" dirty="0"/>
          </a:p>
        </p:txBody>
      </p:sp>
      <p:graphicFrame>
        <p:nvGraphicFramePr>
          <p:cNvPr id="5" name="Platshållare för innehåll 7">
            <a:extLst>
              <a:ext uri="{FF2B5EF4-FFF2-40B4-BE49-F238E27FC236}">
                <a16:creationId xmlns:a16="http://schemas.microsoft.com/office/drawing/2014/main" id="{E2A17A48-26EC-6443-B9C2-835B4A61075D}"/>
              </a:ext>
            </a:extLst>
          </p:cNvPr>
          <p:cNvGraphicFramePr>
            <a:graphicFrameLocks/>
          </p:cNvGraphicFramePr>
          <p:nvPr>
            <p:extLst>
              <p:ext uri="{D42A27DB-BD31-4B8C-83A1-F6EECF244321}">
                <p14:modId xmlns:p14="http://schemas.microsoft.com/office/powerpoint/2010/main" val="1448175897"/>
              </p:ext>
            </p:extLst>
          </p:nvPr>
        </p:nvGraphicFramePr>
        <p:xfrm>
          <a:off x="531341" y="1515763"/>
          <a:ext cx="8068962" cy="573268"/>
        </p:xfrm>
        <a:graphic>
          <a:graphicData uri="http://schemas.openxmlformats.org/drawingml/2006/table">
            <a:tbl>
              <a:tblPr/>
              <a:tblGrid>
                <a:gridCol w="1566880">
                  <a:extLst>
                    <a:ext uri="{9D8B030D-6E8A-4147-A177-3AD203B41FA5}">
                      <a16:colId xmlns:a16="http://schemas.microsoft.com/office/drawing/2014/main" val="698271865"/>
                    </a:ext>
                  </a:extLst>
                </a:gridCol>
                <a:gridCol w="5440459">
                  <a:extLst>
                    <a:ext uri="{9D8B030D-6E8A-4147-A177-3AD203B41FA5}">
                      <a16:colId xmlns:a16="http://schemas.microsoft.com/office/drawing/2014/main" val="533464297"/>
                    </a:ext>
                  </a:extLst>
                </a:gridCol>
                <a:gridCol w="1061623">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ChatOps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desk</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Communicating and coordinating with users to better manage incidents and requests.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bl>
          </a:graphicData>
        </a:graphic>
      </p:graphicFrame>
      <p:sp>
        <p:nvSpPr>
          <p:cNvPr id="6" name="textruta 5">
            <a:extLst>
              <a:ext uri="{FF2B5EF4-FFF2-40B4-BE49-F238E27FC236}">
                <a16:creationId xmlns:a16="http://schemas.microsoft.com/office/drawing/2014/main" id="{AB022875-8F82-3741-967A-0A886C2BD75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59E2C1CC-7440-4041-AF8E-3D4910806CAE}"/>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15833598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1B70F7-5755-F148-BD53-4D0EC3EE4912}"/>
              </a:ext>
            </a:extLst>
          </p:cNvPr>
          <p:cNvSpPr>
            <a:spLocks noGrp="1"/>
          </p:cNvSpPr>
          <p:nvPr>
            <p:ph type="title"/>
          </p:nvPr>
        </p:nvSpPr>
        <p:spPr/>
        <p:txBody>
          <a:bodyPr>
            <a:normAutofit/>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E0B612F6-BC8F-C04E-A4F3-477C773C02A8}"/>
              </a:ext>
            </a:extLst>
          </p:cNvPr>
          <p:cNvSpPr>
            <a:spLocks noGrp="1"/>
          </p:cNvSpPr>
          <p:nvPr>
            <p:ph idx="1"/>
          </p:nvPr>
        </p:nvSpPr>
        <p:spPr>
          <a:xfrm>
            <a:off x="457199" y="1071833"/>
            <a:ext cx="8229600" cy="3394075"/>
          </a:xfrm>
        </p:spPr>
        <p:txBody>
          <a:bodyPr/>
          <a:lstStyle/>
          <a:p>
            <a:pPr marL="0" indent="0">
              <a:buNone/>
            </a:pPr>
            <a:r>
              <a:rPr lang="en-GB" dirty="0"/>
              <a:t>Table 4.19 Practices for which </a:t>
            </a:r>
            <a:r>
              <a:rPr lang="en-GB" b="1" dirty="0"/>
              <a:t>ChatOps</a:t>
            </a:r>
            <a:r>
              <a:rPr lang="en-GB" dirty="0"/>
              <a:t> is relevant: </a:t>
            </a:r>
          </a:p>
          <a:p>
            <a:endParaRPr lang="sv-SE" dirty="0"/>
          </a:p>
        </p:txBody>
      </p:sp>
      <p:graphicFrame>
        <p:nvGraphicFramePr>
          <p:cNvPr id="5" name="Platshållare för innehåll 7">
            <a:extLst>
              <a:ext uri="{FF2B5EF4-FFF2-40B4-BE49-F238E27FC236}">
                <a16:creationId xmlns:a16="http://schemas.microsoft.com/office/drawing/2014/main" id="{E2A17A48-26EC-6443-B9C2-835B4A61075D}"/>
              </a:ext>
            </a:extLst>
          </p:cNvPr>
          <p:cNvGraphicFramePr>
            <a:graphicFrameLocks/>
          </p:cNvGraphicFramePr>
          <p:nvPr>
            <p:extLst>
              <p:ext uri="{D42A27DB-BD31-4B8C-83A1-F6EECF244321}">
                <p14:modId xmlns:p14="http://schemas.microsoft.com/office/powerpoint/2010/main" val="372716263"/>
              </p:ext>
            </p:extLst>
          </p:nvPr>
        </p:nvGraphicFramePr>
        <p:xfrm>
          <a:off x="531341" y="1379133"/>
          <a:ext cx="8068962" cy="3210193"/>
        </p:xfrm>
        <a:graphic>
          <a:graphicData uri="http://schemas.openxmlformats.org/drawingml/2006/table">
            <a:tbl>
              <a:tblPr/>
              <a:tblGrid>
                <a:gridCol w="1486645">
                  <a:extLst>
                    <a:ext uri="{9D8B030D-6E8A-4147-A177-3AD203B41FA5}">
                      <a16:colId xmlns:a16="http://schemas.microsoft.com/office/drawing/2014/main" val="698271865"/>
                    </a:ext>
                  </a:extLst>
                </a:gridCol>
                <a:gridCol w="6074980">
                  <a:extLst>
                    <a:ext uri="{9D8B030D-6E8A-4147-A177-3AD203B41FA5}">
                      <a16:colId xmlns:a16="http://schemas.microsoft.com/office/drawing/2014/main" val="533464297"/>
                    </a:ext>
                  </a:extLst>
                </a:gridCol>
                <a:gridCol w="507337">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ChatOps</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Change enablement</a:t>
                      </a:r>
                      <a:endParaRPr lang="en-GB" sz="10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Communicating and coordinating between all teams involved in managing changes to services and service components. Some ChatOps tools can integrate with other IT and service management tools. ChatOps provides a channel for communicating with users and team members about new or changed services, thereby humanizing the way of working.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262141">
                <a:tc>
                  <a:txBody>
                    <a:bodyPr/>
                    <a:lstStyle/>
                    <a:p>
                      <a:r>
                        <a:rPr lang="en-GB" sz="1000" b="1" i="0" noProof="0" dirty="0">
                          <a:latin typeface="Calibri Light" panose="020F0302020204030204" pitchFamily="34" charset="0"/>
                          <a:cs typeface="Calibri Light" panose="020F0302020204030204" pitchFamily="34" charset="0"/>
                        </a:rPr>
                        <a:t>Continual improvement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Meeting goals of continual improvement initiatives to improve communication and coordination between teams.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8065301"/>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Deployment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Communicating and coordinating between all teams involved in deploying new or changed service components. Some ChatOps tools can integrate with deployment tools.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2638013"/>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Incident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Communicating and coordinating between external stakeholders and various teams involved with incident management activities. Some ChatOps tools can integrate with other IT and service management tools. ChatOps helps IT teams in support activities, such as registering, analysing, and making a diagnosis, thereby reducing response times and eliminating repetitive tasks.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7431990"/>
                  </a:ext>
                </a:extLst>
              </a:tr>
              <a:tr h="262141">
                <a:tc>
                  <a:txBody>
                    <a:bodyPr/>
                    <a:lstStyle/>
                    <a:p>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Knowledge management </a:t>
                      </a:r>
                      <a:endParaRPr lang="en-GB" sz="1000" b="1" i="0" noProof="0" dirty="0">
                        <a:latin typeface="Calibri Light" panose="020F0302020204030204" pitchFamily="34" charset="0"/>
                        <a:cs typeface="Calibri Light" panose="020F0302020204030204" pitchFamily="34" charset="0"/>
                      </a:endParaRPr>
                    </a:p>
                    <a:p>
                      <a:pPr algn="l"/>
                      <a:endParaRPr lang="en-GB" sz="10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Searching for unstructured knowledge in chat logs. </a:t>
                      </a:r>
                      <a:endParaRPr lang="en-GB" sz="1000" b="0" i="0" noProof="0" dirty="0">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Capturing knowledge and identifying requirements to deliver services as planned or expected. </a:t>
                      </a:r>
                      <a:endParaRPr lang="en-GB" sz="1000" b="0" i="0" noProof="0" dirty="0">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Collecting feedback to support continual improvement.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8669611"/>
                  </a:ext>
                </a:extLst>
              </a:tr>
              <a:tr h="262141">
                <a:tc>
                  <a:txBody>
                    <a:bodyPr/>
                    <a:lstStyle/>
                    <a:p>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Problem management </a:t>
                      </a:r>
                      <a:endParaRPr lang="en-GB" sz="10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Running root-cause analyses and post-mortems.</a:t>
                      </a: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0394602"/>
                  </a:ext>
                </a:extLst>
              </a:tr>
              <a:tr h="262141">
                <a:tc>
                  <a:txBody>
                    <a:bodyPr/>
                    <a:lstStyle/>
                    <a:p>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Release management </a:t>
                      </a:r>
                      <a:endParaRPr lang="en-GB" sz="10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Communicating and coordinating between all teams involved in managing changes to services.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83856760"/>
                  </a:ext>
                </a:extLst>
              </a:tr>
            </a:tbl>
          </a:graphicData>
        </a:graphic>
      </p:graphicFrame>
      <p:sp>
        <p:nvSpPr>
          <p:cNvPr id="6" name="textruta 5">
            <a:extLst>
              <a:ext uri="{FF2B5EF4-FFF2-40B4-BE49-F238E27FC236}">
                <a16:creationId xmlns:a16="http://schemas.microsoft.com/office/drawing/2014/main" id="{AB022875-8F82-3741-967A-0A886C2BD75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59E2C1CC-7440-4041-AF8E-3D4910806CAE}"/>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294853687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92081D-15E7-8C42-BA9D-774E7BEB61D7}"/>
              </a:ext>
            </a:extLst>
          </p:cNvPr>
          <p:cNvSpPr>
            <a:spLocks noGrp="1"/>
          </p:cNvSpPr>
          <p:nvPr>
            <p:ph type="title"/>
          </p:nvPr>
        </p:nvSpPr>
        <p:spPr/>
        <p:txBody>
          <a:bodyPr/>
          <a:lstStyle/>
          <a:p>
            <a:pPr marL="514350" indent="-514350">
              <a:buFont typeface="+mj-lt"/>
              <a:buAutoNum type="alphaLcParenR" startAt="7"/>
            </a:pPr>
            <a:r>
              <a:rPr lang="en-GB" sz="3200" dirty="0"/>
              <a:t>Site reliability engineering (SRE)</a:t>
            </a:r>
          </a:p>
        </p:txBody>
      </p:sp>
      <p:sp>
        <p:nvSpPr>
          <p:cNvPr id="3" name="Platshållare för innehåll 2">
            <a:extLst>
              <a:ext uri="{FF2B5EF4-FFF2-40B4-BE49-F238E27FC236}">
                <a16:creationId xmlns:a16="http://schemas.microsoft.com/office/drawing/2014/main" id="{FE9F5164-C3DF-3844-973A-AD77373062A8}"/>
              </a:ext>
            </a:extLst>
          </p:cNvPr>
          <p:cNvSpPr>
            <a:spLocks noGrp="1"/>
          </p:cNvSpPr>
          <p:nvPr>
            <p:ph idx="1"/>
          </p:nvPr>
        </p:nvSpPr>
        <p:spPr>
          <a:xfrm>
            <a:off x="457199" y="1208463"/>
            <a:ext cx="8229600" cy="2733573"/>
          </a:xfrm>
        </p:spPr>
        <p:txBody>
          <a:bodyPr>
            <a:noAutofit/>
          </a:bodyPr>
          <a:lstStyle/>
          <a:p>
            <a:pPr marL="0" indent="0">
              <a:buNone/>
            </a:pPr>
            <a:r>
              <a:rPr lang="en-GB" sz="1400" b="1" dirty="0"/>
              <a:t>SRE</a:t>
            </a:r>
            <a:r>
              <a:rPr lang="en-GB" sz="1400" dirty="0"/>
              <a:t> applies a software development mindset to IT operations, and helps to align development and operations. SRE teams split their time between executing IT operations, coaching IT operations teams, and developing software that increases the resilience and performance of IT systems. They tend to spend less than half of their time on </a:t>
            </a:r>
            <a:r>
              <a:rPr lang="en-GB" sz="1400" b="1" i="1" dirty="0"/>
              <a:t>toil</a:t>
            </a:r>
            <a:r>
              <a:rPr lang="en-GB" sz="1400" dirty="0"/>
              <a:t>. </a:t>
            </a:r>
          </a:p>
          <a:p>
            <a:pPr marL="0" indent="0">
              <a:buNone/>
            </a:pPr>
            <a:endParaRPr lang="en-GB" sz="500" dirty="0"/>
          </a:p>
          <a:p>
            <a:pPr marL="0" indent="0">
              <a:buNone/>
            </a:pPr>
            <a:r>
              <a:rPr lang="en-GB" sz="1400" b="1" dirty="0"/>
              <a:t>Toil </a:t>
            </a:r>
            <a:r>
              <a:rPr lang="en-GB" sz="1400" dirty="0"/>
              <a:t>is defined as work that is: </a:t>
            </a:r>
          </a:p>
          <a:p>
            <a:pPr>
              <a:buFont typeface="Arial" panose="020B0604020202020204" pitchFamily="34" charset="0"/>
              <a:buChar char="•"/>
            </a:pPr>
            <a:r>
              <a:rPr lang="en-GB" b="1" dirty="0"/>
              <a:t>Manual - </a:t>
            </a:r>
            <a:r>
              <a:rPr lang="en-GB" dirty="0"/>
              <a:t>It requires hands-on time from humans. </a:t>
            </a:r>
          </a:p>
          <a:p>
            <a:pPr>
              <a:buFont typeface="Arial" panose="020B0604020202020204" pitchFamily="34" charset="0"/>
              <a:buChar char="•"/>
            </a:pPr>
            <a:r>
              <a:rPr lang="en-GB" b="1" dirty="0"/>
              <a:t>Repetitive - </a:t>
            </a:r>
            <a:r>
              <a:rPr lang="en-GB" dirty="0"/>
              <a:t>It is being done over and over again. </a:t>
            </a:r>
          </a:p>
          <a:p>
            <a:pPr>
              <a:buFont typeface="Arial" panose="020B0604020202020204" pitchFamily="34" charset="0"/>
              <a:buChar char="•"/>
            </a:pPr>
            <a:r>
              <a:rPr lang="en-GB" b="1" dirty="0"/>
              <a:t>Automatable - </a:t>
            </a:r>
            <a:r>
              <a:rPr lang="en-GB" dirty="0"/>
              <a:t>It could be achieved by a machine because it does not require specific human judgement. </a:t>
            </a:r>
          </a:p>
          <a:p>
            <a:pPr>
              <a:buFont typeface="Arial" panose="020B0604020202020204" pitchFamily="34" charset="0"/>
              <a:buChar char="•"/>
            </a:pPr>
            <a:r>
              <a:rPr lang="en-GB" b="1" dirty="0"/>
              <a:t>Tactical - </a:t>
            </a:r>
            <a:r>
              <a:rPr lang="en-GB" dirty="0"/>
              <a:t>It is interrupt-driven and reactive, rather than strategy-driven and proactive. </a:t>
            </a:r>
          </a:p>
          <a:p>
            <a:pPr>
              <a:buFont typeface="Arial" panose="020B0604020202020204" pitchFamily="34" charset="0"/>
              <a:buChar char="•"/>
            </a:pPr>
            <a:r>
              <a:rPr lang="en-GB" b="1" dirty="0"/>
              <a:t>Devoid of enduring value - </a:t>
            </a:r>
            <a:r>
              <a:rPr lang="en-GB" dirty="0"/>
              <a:t>It does not permanently improve the service. </a:t>
            </a:r>
          </a:p>
          <a:p>
            <a:pPr>
              <a:buFont typeface="Arial" panose="020B0604020202020204" pitchFamily="34" charset="0"/>
              <a:buChar char="•"/>
            </a:pPr>
            <a:r>
              <a:rPr lang="en-GB" b="1" dirty="0"/>
              <a:t>Linearly scaling - </a:t>
            </a:r>
            <a:r>
              <a:rPr lang="en-GB" dirty="0"/>
              <a:t>It scales in proportion to the service size, traffic volume, or user count</a:t>
            </a:r>
          </a:p>
          <a:p>
            <a:pPr marL="0" indent="0">
              <a:buNone/>
            </a:pPr>
            <a:endParaRPr lang="sv-SE" sz="1400" dirty="0"/>
          </a:p>
        </p:txBody>
      </p:sp>
      <p:sp>
        <p:nvSpPr>
          <p:cNvPr id="5" name="textruta 4">
            <a:extLst>
              <a:ext uri="{FF2B5EF4-FFF2-40B4-BE49-F238E27FC236}">
                <a16:creationId xmlns:a16="http://schemas.microsoft.com/office/drawing/2014/main" id="{D84F28AE-C768-DA4D-ABE0-AE2505968C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Rektangel med rundade hörn 5">
            <a:extLst>
              <a:ext uri="{FF2B5EF4-FFF2-40B4-BE49-F238E27FC236}">
                <a16:creationId xmlns:a16="http://schemas.microsoft.com/office/drawing/2014/main" id="{D39B718B-32D5-3648-BE5B-A323A7965863}"/>
              </a:ext>
            </a:extLst>
          </p:cNvPr>
          <p:cNvSpPr/>
          <p:nvPr/>
        </p:nvSpPr>
        <p:spPr>
          <a:xfrm>
            <a:off x="457199" y="3863206"/>
            <a:ext cx="8229600" cy="700530"/>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Site reliability engineering</a:t>
            </a:r>
            <a:r>
              <a:rPr lang="en-GB" sz="1400" dirty="0">
                <a:solidFill>
                  <a:schemeClr val="tx1"/>
                </a:solidFill>
                <a:latin typeface="Calibri Light" panose="020F0302020204030204" pitchFamily="34" charset="0"/>
                <a:cs typeface="Calibri Light" panose="020F0302020204030204" pitchFamily="34" charset="0"/>
              </a:rPr>
              <a:t>		A discipline that incorporates aspects of software engineering and 							applies them to infrastructure and operations problems with the 							goal of creating ultra-scalable and highly reliable software systems.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7" name="textruta 6">
            <a:extLst>
              <a:ext uri="{FF2B5EF4-FFF2-40B4-BE49-F238E27FC236}">
                <a16:creationId xmlns:a16="http://schemas.microsoft.com/office/drawing/2014/main" id="{EC99C9D0-2F9F-3843-9E99-4A4D14E34A01}"/>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93828947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92081D-15E7-8C42-BA9D-774E7BEB61D7}"/>
              </a:ext>
            </a:extLst>
          </p:cNvPr>
          <p:cNvSpPr>
            <a:spLocks noGrp="1"/>
          </p:cNvSpPr>
          <p:nvPr>
            <p:ph type="title"/>
          </p:nvPr>
        </p:nvSpPr>
        <p:spPr/>
        <p:txBody>
          <a:bodyPr/>
          <a:lstStyle/>
          <a:p>
            <a:r>
              <a:rPr lang="en-GB" sz="3200" dirty="0"/>
              <a:t>Site reliability engineering (SRE)</a:t>
            </a:r>
          </a:p>
        </p:txBody>
      </p:sp>
      <p:sp>
        <p:nvSpPr>
          <p:cNvPr id="3" name="Platshållare för innehåll 2">
            <a:extLst>
              <a:ext uri="{FF2B5EF4-FFF2-40B4-BE49-F238E27FC236}">
                <a16:creationId xmlns:a16="http://schemas.microsoft.com/office/drawing/2014/main" id="{FE9F5164-C3DF-3844-973A-AD77373062A8}"/>
              </a:ext>
            </a:extLst>
          </p:cNvPr>
          <p:cNvSpPr>
            <a:spLocks noGrp="1"/>
          </p:cNvSpPr>
          <p:nvPr>
            <p:ph idx="1"/>
          </p:nvPr>
        </p:nvSpPr>
        <p:spPr>
          <a:xfrm>
            <a:off x="457199" y="1208463"/>
            <a:ext cx="8229600" cy="2733573"/>
          </a:xfrm>
        </p:spPr>
        <p:txBody>
          <a:bodyPr>
            <a:normAutofit/>
          </a:bodyPr>
          <a:lstStyle/>
          <a:p>
            <a:pPr marL="0" indent="0">
              <a:buNone/>
            </a:pPr>
            <a:r>
              <a:rPr lang="en-GB" sz="1400" b="1" i="1" dirty="0"/>
              <a:t>SRE is based on experience that suggests that systems are complex and will therefore fail</a:t>
            </a:r>
            <a:r>
              <a:rPr lang="en-GB" sz="1400" dirty="0"/>
              <a:t>. </a:t>
            </a:r>
          </a:p>
          <a:p>
            <a:pPr marL="0" indent="0">
              <a:buNone/>
            </a:pPr>
            <a:r>
              <a:rPr lang="en-GB" sz="1400" dirty="0"/>
              <a:t>Effort is therefore balanced between preventing failures and reducing the impacts of unpreventable failures. </a:t>
            </a:r>
          </a:p>
          <a:p>
            <a:pPr marL="0" indent="0">
              <a:buNone/>
            </a:pPr>
            <a:endParaRPr lang="en-GB" sz="1400" dirty="0"/>
          </a:p>
          <a:p>
            <a:pPr marL="0" indent="0">
              <a:buNone/>
            </a:pPr>
            <a:r>
              <a:rPr lang="en-GB" sz="1400" b="1" i="1" dirty="0"/>
              <a:t>Learning from failures is not focused on the identification of a root cause, as in complex systems this is not effective or even possible. Rather, failures are used to improve the team’s collective knowledge</a:t>
            </a:r>
            <a:r>
              <a:rPr lang="en-GB" sz="1400" dirty="0"/>
              <a:t>. </a:t>
            </a:r>
          </a:p>
          <a:p>
            <a:pPr marL="0" indent="0">
              <a:buNone/>
            </a:pPr>
            <a:r>
              <a:rPr lang="en-GB" sz="1400" dirty="0"/>
              <a:t>They help people to continually calibrate their mental models, so that they will recognize hazards more easily and act to keep the system within the boundaries of acceptable performance.</a:t>
            </a:r>
          </a:p>
          <a:p>
            <a:pPr marL="0" indent="0">
              <a:buNone/>
            </a:pPr>
            <a:endParaRPr lang="en-GB" sz="1400" dirty="0"/>
          </a:p>
          <a:p>
            <a:pPr marL="0" indent="0">
              <a:buNone/>
            </a:pPr>
            <a:r>
              <a:rPr lang="en-GB" sz="1400" dirty="0"/>
              <a:t>The improvements that SRE brings to availability, latency, and performance all contribute to resilient operations. </a:t>
            </a:r>
          </a:p>
          <a:p>
            <a:pPr marL="0" indent="0">
              <a:buNone/>
            </a:pPr>
            <a:endParaRPr lang="en-GB" sz="1400" dirty="0"/>
          </a:p>
          <a:p>
            <a:pPr marL="0" indent="0">
              <a:buNone/>
            </a:pPr>
            <a:endParaRPr lang="sv-SE" sz="1400" dirty="0"/>
          </a:p>
        </p:txBody>
      </p:sp>
      <p:sp>
        <p:nvSpPr>
          <p:cNvPr id="5" name="textruta 4">
            <a:extLst>
              <a:ext uri="{FF2B5EF4-FFF2-40B4-BE49-F238E27FC236}">
                <a16:creationId xmlns:a16="http://schemas.microsoft.com/office/drawing/2014/main" id="{D84F28AE-C768-DA4D-ABE0-AE2505968C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EC99C9D0-2F9F-3843-9E99-4A4D14E34A01}"/>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67193862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92081D-15E7-8C42-BA9D-774E7BEB61D7}"/>
              </a:ext>
            </a:extLst>
          </p:cNvPr>
          <p:cNvSpPr>
            <a:spLocks noGrp="1"/>
          </p:cNvSpPr>
          <p:nvPr>
            <p:ph type="title"/>
          </p:nvPr>
        </p:nvSpPr>
        <p:spPr/>
        <p:txBody>
          <a:bodyPr/>
          <a:lstStyle/>
          <a:p>
            <a:r>
              <a:rPr lang="en-GB" sz="3200" dirty="0"/>
              <a:t>Site reliability engineering (SRE)</a:t>
            </a:r>
          </a:p>
        </p:txBody>
      </p:sp>
      <p:sp>
        <p:nvSpPr>
          <p:cNvPr id="3" name="Platshållare för innehåll 2">
            <a:extLst>
              <a:ext uri="{FF2B5EF4-FFF2-40B4-BE49-F238E27FC236}">
                <a16:creationId xmlns:a16="http://schemas.microsoft.com/office/drawing/2014/main" id="{FE9F5164-C3DF-3844-973A-AD77373062A8}"/>
              </a:ext>
            </a:extLst>
          </p:cNvPr>
          <p:cNvSpPr>
            <a:spLocks noGrp="1"/>
          </p:cNvSpPr>
          <p:nvPr>
            <p:ph idx="1"/>
          </p:nvPr>
        </p:nvSpPr>
        <p:spPr>
          <a:xfrm>
            <a:off x="457199" y="1208462"/>
            <a:ext cx="8229600" cy="3434103"/>
          </a:xfrm>
        </p:spPr>
        <p:txBody>
          <a:bodyPr>
            <a:noAutofit/>
          </a:bodyPr>
          <a:lstStyle/>
          <a:p>
            <a:pPr marL="0" indent="0">
              <a:buNone/>
            </a:pPr>
            <a:r>
              <a:rPr lang="en-GB" sz="1400" dirty="0"/>
              <a:t>Although algorithms have their place, in machine learning, for example, heuristics are more effective in dealing with complex systems, so </a:t>
            </a:r>
            <a:r>
              <a:rPr lang="en-GB" sz="1400" b="1" i="1" dirty="0"/>
              <a:t>human judgement is crucial</a:t>
            </a:r>
            <a:r>
              <a:rPr lang="en-GB" sz="1400" dirty="0"/>
              <a:t>. </a:t>
            </a:r>
          </a:p>
          <a:p>
            <a:pPr marL="0" indent="0">
              <a:buNone/>
            </a:pPr>
            <a:endParaRPr lang="en-GB" sz="1400" dirty="0"/>
          </a:p>
          <a:p>
            <a:pPr marL="0" indent="0">
              <a:buNone/>
            </a:pPr>
            <a:r>
              <a:rPr lang="en-GB" sz="1400" dirty="0"/>
              <a:t>In availability management, it is important to balance outage prevention and incident resolution. The corresponding key availability metrics are </a:t>
            </a:r>
            <a:r>
              <a:rPr lang="en-GB" sz="1400" b="1" dirty="0"/>
              <a:t>MTBF</a:t>
            </a:r>
            <a:r>
              <a:rPr lang="en-GB" sz="1400" dirty="0"/>
              <a:t> (Mean Time Between Failures) and </a:t>
            </a:r>
            <a:r>
              <a:rPr lang="en-GB" sz="1400" b="1" dirty="0"/>
              <a:t>MTRS </a:t>
            </a:r>
            <a:r>
              <a:rPr lang="en-GB" sz="1400" dirty="0"/>
              <a:t>(Mean Time to Restore Service). </a:t>
            </a:r>
          </a:p>
          <a:p>
            <a:pPr marL="0" indent="0">
              <a:buNone/>
            </a:pPr>
            <a:endParaRPr lang="en-GB" sz="1400" dirty="0"/>
          </a:p>
          <a:p>
            <a:pPr marL="0" indent="0">
              <a:buNone/>
            </a:pPr>
            <a:r>
              <a:rPr lang="en-GB" sz="1400" b="1" i="1" dirty="0"/>
              <a:t>The more complex the system, the more failures are inevitable, meaning that the focus should shift from preventing failure to restoring service rapidly. The correct balance will vary from service to service, depending on the service’s warranty requirements and the underlying system’s characteristics. In HVIT environments, systems will usually be more complex, and it will therefore be more effective to focus on reducing MTRS than increasing MTBF.</a:t>
            </a:r>
            <a:r>
              <a:rPr lang="en-GB" sz="1400" dirty="0"/>
              <a:t> </a:t>
            </a:r>
          </a:p>
          <a:p>
            <a:pPr marL="0" indent="0">
              <a:buNone/>
            </a:pPr>
            <a:endParaRPr lang="en-GB" sz="1400" dirty="0"/>
          </a:p>
          <a:p>
            <a:pPr marL="0" indent="0">
              <a:buNone/>
            </a:pPr>
            <a:endParaRPr lang="sv-SE" sz="1400" dirty="0"/>
          </a:p>
        </p:txBody>
      </p:sp>
      <p:sp>
        <p:nvSpPr>
          <p:cNvPr id="5" name="textruta 4">
            <a:extLst>
              <a:ext uri="{FF2B5EF4-FFF2-40B4-BE49-F238E27FC236}">
                <a16:creationId xmlns:a16="http://schemas.microsoft.com/office/drawing/2014/main" id="{D84F28AE-C768-DA4D-ABE0-AE2505968C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EC99C9D0-2F9F-3843-9E99-4A4D14E34A01}"/>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71468507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7AA2E6-B98A-D249-AB8D-27634DC9F93B}"/>
              </a:ext>
            </a:extLst>
          </p:cNvPr>
          <p:cNvSpPr>
            <a:spLocks noGrp="1"/>
          </p:cNvSpPr>
          <p:nvPr>
            <p:ph type="title"/>
          </p:nvPr>
        </p:nvSpPr>
        <p:spPr/>
        <p:txBody>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102834DA-CCA8-C84F-B892-F78A223D5272}"/>
              </a:ext>
            </a:extLst>
          </p:cNvPr>
          <p:cNvSpPr>
            <a:spLocks noGrp="1"/>
          </p:cNvSpPr>
          <p:nvPr>
            <p:ph idx="1"/>
          </p:nvPr>
        </p:nvSpPr>
        <p:spPr>
          <a:xfrm>
            <a:off x="89808" y="1110491"/>
            <a:ext cx="8967724" cy="3394075"/>
          </a:xfrm>
        </p:spPr>
        <p:txBody>
          <a:bodyPr/>
          <a:lstStyle/>
          <a:p>
            <a:pPr marL="0" indent="0">
              <a:buNone/>
            </a:pPr>
            <a:r>
              <a:rPr lang="en-GB" dirty="0"/>
              <a:t>Table 4.20 Practices for which </a:t>
            </a:r>
            <a:r>
              <a:rPr lang="en-GB" b="1" dirty="0"/>
              <a:t>site reliability engineering </a:t>
            </a:r>
            <a:r>
              <a:rPr lang="en-GB" dirty="0"/>
              <a:t>is relevant: </a:t>
            </a:r>
          </a:p>
          <a:p>
            <a:endParaRPr lang="sv-SE" dirty="0"/>
          </a:p>
        </p:txBody>
      </p:sp>
      <p:sp>
        <p:nvSpPr>
          <p:cNvPr id="5" name="textruta 4">
            <a:extLst>
              <a:ext uri="{FF2B5EF4-FFF2-40B4-BE49-F238E27FC236}">
                <a16:creationId xmlns:a16="http://schemas.microsoft.com/office/drawing/2014/main" id="{CF45B344-BCB3-104A-BF1B-F24E77346C5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78F83957-6920-7B46-BC86-C39B3322E6EF}"/>
              </a:ext>
            </a:extLst>
          </p:cNvPr>
          <p:cNvGraphicFramePr>
            <a:graphicFrameLocks/>
          </p:cNvGraphicFramePr>
          <p:nvPr>
            <p:extLst>
              <p:ext uri="{D42A27DB-BD31-4B8C-83A1-F6EECF244321}">
                <p14:modId xmlns:p14="http://schemas.microsoft.com/office/powerpoint/2010/main" val="1919384491"/>
              </p:ext>
            </p:extLst>
          </p:nvPr>
        </p:nvGraphicFramePr>
        <p:xfrm>
          <a:off x="150932" y="1417791"/>
          <a:ext cx="8886932" cy="3191528"/>
        </p:xfrm>
        <a:graphic>
          <a:graphicData uri="http://schemas.openxmlformats.org/drawingml/2006/table">
            <a:tbl>
              <a:tblPr/>
              <a:tblGrid>
                <a:gridCol w="2331011">
                  <a:extLst>
                    <a:ext uri="{9D8B030D-6E8A-4147-A177-3AD203B41FA5}">
                      <a16:colId xmlns:a16="http://schemas.microsoft.com/office/drawing/2014/main" val="698271865"/>
                    </a:ext>
                  </a:extLst>
                </a:gridCol>
                <a:gridCol w="5879784">
                  <a:extLst>
                    <a:ext uri="{9D8B030D-6E8A-4147-A177-3AD203B41FA5}">
                      <a16:colId xmlns:a16="http://schemas.microsoft.com/office/drawing/2014/main" val="533464297"/>
                    </a:ext>
                  </a:extLst>
                </a:gridCol>
                <a:gridCol w="676137">
                  <a:extLst>
                    <a:ext uri="{9D8B030D-6E8A-4147-A177-3AD203B41FA5}">
                      <a16:colId xmlns:a16="http://schemas.microsoft.com/office/drawing/2014/main" val="420107269"/>
                    </a:ext>
                  </a:extLst>
                </a:gridCol>
              </a:tblGrid>
              <a:tr h="204476">
                <a:tc>
                  <a:txBody>
                    <a:bodyPr/>
                    <a:lstStyle/>
                    <a:p>
                      <a:pPr algn="l"/>
                      <a:r>
                        <a:rPr lang="en-GB" sz="85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5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site reliability engineering</a:t>
                      </a:r>
                      <a:endParaRPr lang="en-GB" sz="85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850" b="0"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850" b="1" i="0" spc="0" noProof="0" dirty="0">
                          <a:solidFill>
                            <a:schemeClr val="tx1"/>
                          </a:solidFill>
                          <a:effectLst/>
                          <a:latin typeface="Calibri Light" panose="020F0302020204030204" pitchFamily="34" charset="0"/>
                          <a:cs typeface="Calibri Light" panose="020F0302020204030204" pitchFamily="34" charset="0"/>
                        </a:rPr>
                        <a:t>Availability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850" b="0" i="0" noProof="0" dirty="0">
                          <a:effectLst/>
                          <a:latin typeface="Calibri Light" panose="020F0302020204030204" pitchFamily="34" charset="0"/>
                          <a:cs typeface="Calibri Light" panose="020F0302020204030204" pitchFamily="34" charset="0"/>
                        </a:rPr>
                        <a:t>Using SRE techniques and tooling to improve visibility of a system in order to judge the service health and diagnose issues. </a:t>
                      </a:r>
                    </a:p>
                    <a:p>
                      <a:r>
                        <a:rPr lang="en-GB" sz="850" b="0" i="0" noProof="0" dirty="0">
                          <a:effectLst/>
                          <a:latin typeface="Calibri Light" panose="020F0302020204030204" pitchFamily="34" charset="0"/>
                          <a:cs typeface="Calibri Light" panose="020F0302020204030204" pitchFamily="34" charset="0"/>
                        </a:rPr>
                        <a:t>Tracking the ‘technical’ MTBF and (more crucially) MTRS metrics, such as user outage minutes, number of lost transactions, lost business value, and user satisfaction. Using error budgets to balance service reliability and innovation.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5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850" b="1" i="0" spc="0" noProof="0" dirty="0">
                          <a:solidFill>
                            <a:schemeClr val="tx1"/>
                          </a:solidFill>
                          <a:effectLst/>
                          <a:latin typeface="Calibri Light" panose="020F0302020204030204" pitchFamily="34" charset="0"/>
                          <a:cs typeface="Calibri Light" panose="020F0302020204030204" pitchFamily="34" charset="0"/>
                        </a:rPr>
                        <a:t>Capacity and performance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850" b="0" i="0" noProof="0" dirty="0">
                          <a:effectLst/>
                          <a:latin typeface="Calibri Light" panose="020F0302020204030204" pitchFamily="34" charset="0"/>
                          <a:cs typeface="Calibri Light" panose="020F0302020204030204" pitchFamily="34" charset="0"/>
                        </a:rPr>
                        <a:t>Using SRE techniques and tooling to improve visibility of a system in order to judge the service health and diagnose issues. </a:t>
                      </a:r>
                    </a:p>
                    <a:p>
                      <a:r>
                        <a:rPr lang="en-GB" sz="850" b="0" i="0" noProof="0" dirty="0">
                          <a:effectLst/>
                          <a:latin typeface="Calibri Light" panose="020F0302020204030204" pitchFamily="34" charset="0"/>
                          <a:cs typeface="Calibri Light" panose="020F0302020204030204" pitchFamily="34" charset="0"/>
                        </a:rPr>
                        <a:t>Monitoring systems and defined SLOs must be accounted for and measured. </a:t>
                      </a:r>
                    </a:p>
                    <a:p>
                      <a:r>
                        <a:rPr lang="en-GB" sz="850" b="0" i="0" noProof="0" dirty="0">
                          <a:effectLst/>
                          <a:latin typeface="Calibri Light" panose="020F0302020204030204" pitchFamily="34" charset="0"/>
                          <a:cs typeface="Calibri Light" panose="020F0302020204030204" pitchFamily="34" charset="0"/>
                        </a:rPr>
                        <a:t>Improving monitoring in order to better understand the system when things go wrong.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50" b="0" i="0" spc="0" noProof="0" dirty="0">
                          <a:solidFill>
                            <a:schemeClr val="tx1"/>
                          </a:solidFill>
                          <a:effectLst/>
                          <a:latin typeface="Calibri Light" panose="020F0302020204030204" pitchFamily="34" charset="0"/>
                          <a:cs typeface="Calibri Light" panose="020F0302020204030204" pitchFamily="34" charset="0"/>
                        </a:rPr>
                        <a:t>H</a:t>
                      </a:r>
                    </a:p>
                    <a:p>
                      <a:pPr lvl="0" algn="ctr"/>
                      <a:endParaRPr lang="en-GB" sz="850" b="0"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850" b="1" i="0" spc="0" noProof="0" dirty="0">
                          <a:solidFill>
                            <a:schemeClr val="tx1"/>
                          </a:solidFill>
                          <a:effectLst/>
                          <a:latin typeface="Calibri Light" panose="020F0302020204030204" pitchFamily="34" charset="0"/>
                          <a:cs typeface="Calibri Light" panose="020F0302020204030204" pitchFamily="34" charset="0"/>
                        </a:rPr>
                        <a:t>Change enablement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50" b="0" i="0" kern="1200" noProof="0" dirty="0">
                          <a:solidFill>
                            <a:schemeClr val="tx1"/>
                          </a:solidFill>
                          <a:effectLst/>
                          <a:latin typeface="Calibri Light" panose="020F0302020204030204" pitchFamily="34" charset="0"/>
                          <a:ea typeface="+mn-ea"/>
                          <a:cs typeface="Calibri Light" panose="020F0302020204030204" pitchFamily="34" charset="0"/>
                        </a:rPr>
                        <a:t>Using SRE techniques and tooling to enable changes to service components and the roll-back of failed changes. </a:t>
                      </a:r>
                      <a:endParaRPr lang="en-GB" sz="85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5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15313">
                <a:tc>
                  <a:txBody>
                    <a:bodyPr/>
                    <a:lstStyle/>
                    <a:p>
                      <a:pPr algn="l"/>
                      <a:r>
                        <a:rPr lang="en-GB" sz="850" b="1" i="0" spc="0" noProof="0" dirty="0">
                          <a:solidFill>
                            <a:schemeClr val="tx1"/>
                          </a:solidFill>
                          <a:effectLst/>
                          <a:latin typeface="Calibri Light" panose="020F0302020204030204" pitchFamily="34" charset="0"/>
                          <a:cs typeface="Calibri Light" panose="020F0302020204030204" pitchFamily="34" charset="0"/>
                        </a:rPr>
                        <a:t>Incident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50" b="0" i="0" kern="1200" noProof="0" dirty="0">
                          <a:solidFill>
                            <a:schemeClr val="tx1"/>
                          </a:solidFill>
                          <a:effectLst/>
                          <a:latin typeface="Calibri Light" panose="020F0302020204030204" pitchFamily="34" charset="0"/>
                          <a:ea typeface="+mn-ea"/>
                          <a:cs typeface="Calibri Light" panose="020F0302020204030204" pitchFamily="34" charset="0"/>
                        </a:rPr>
                        <a:t>Using SRE techniques and tooling to manage incidents in the infrastructure or platform layers. </a:t>
                      </a:r>
                      <a:endParaRPr lang="en-GB" sz="85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5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pPr algn="l"/>
                      <a:r>
                        <a:rPr lang="en-GB" sz="850" b="1" i="0" spc="0" noProof="0" dirty="0">
                          <a:solidFill>
                            <a:schemeClr val="tx1"/>
                          </a:solidFill>
                          <a:effectLst/>
                          <a:latin typeface="Calibri Light" panose="020F0302020204030204" pitchFamily="34" charset="0"/>
                          <a:cs typeface="Calibri Light" panose="020F0302020204030204" pitchFamily="34" charset="0"/>
                        </a:rPr>
                        <a:t>Infrastructure and platform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50" b="0" i="0" noProof="0" dirty="0">
                          <a:effectLst/>
                          <a:latin typeface="Calibri Light" panose="020F0302020204030204" pitchFamily="34" charset="0"/>
                          <a:cs typeface="Calibri Light" panose="020F0302020204030204" pitchFamily="34" charset="0"/>
                        </a:rPr>
                        <a:t>Using SRE techniques and tooling to help architect and design infrastructure and platform capabilities to meet the organization’s needs.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5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8765">
                <a:tc>
                  <a:txBody>
                    <a:bodyPr/>
                    <a:lstStyle/>
                    <a:p>
                      <a:pPr algn="l"/>
                      <a:r>
                        <a:rPr lang="en-GB" sz="850" b="1" i="0" spc="0" noProof="0" dirty="0">
                          <a:solidFill>
                            <a:schemeClr val="tx1"/>
                          </a:solidFill>
                          <a:effectLst/>
                          <a:latin typeface="Calibri Light" panose="020F0302020204030204" pitchFamily="34" charset="0"/>
                          <a:cs typeface="Calibri Light" panose="020F0302020204030204" pitchFamily="34" charset="0"/>
                        </a:rPr>
                        <a:t>Monitoring and event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50" b="0" i="0" noProof="0" dirty="0">
                          <a:effectLst/>
                          <a:latin typeface="Calibri Light" panose="020F0302020204030204" pitchFamily="34" charset="0"/>
                          <a:cs typeface="Calibri Light" panose="020F0302020204030204" pitchFamily="34" charset="0"/>
                        </a:rPr>
                        <a:t>Using SRE techniques and tooling to improve visibility of a system in order to judge the service health and diagnose issues.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5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308080">
                <a:tc>
                  <a:txBody>
                    <a:bodyPr/>
                    <a:lstStyle/>
                    <a:p>
                      <a:pPr algn="l"/>
                      <a:r>
                        <a:rPr lang="en-GB" sz="850" b="1" i="0" spc="0" noProof="0" dirty="0">
                          <a:solidFill>
                            <a:schemeClr val="tx1"/>
                          </a:solidFill>
                          <a:effectLst/>
                          <a:latin typeface="Calibri Light" panose="020F0302020204030204" pitchFamily="34" charset="0"/>
                          <a:cs typeface="Calibri Light" panose="020F0302020204030204" pitchFamily="34" charset="0"/>
                        </a:rPr>
                        <a:t>Problem management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850" b="0" i="0" noProof="0" dirty="0">
                          <a:effectLst/>
                          <a:latin typeface="Calibri Light" panose="020F0302020204030204" pitchFamily="34" charset="0"/>
                          <a:cs typeface="Calibri Light" panose="020F0302020204030204" pitchFamily="34" charset="0"/>
                        </a:rPr>
                        <a:t>Data from SRE tools can help to identify problems, ensuring workarounds are applied quickly through the use of automation. Automating IT processes improves resilience and reduces toil. Use of post-mortems. </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5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351505">
                <a:tc>
                  <a:txBody>
                    <a:bodyPr/>
                    <a:lstStyle/>
                    <a:p>
                      <a:pPr marL="7938" indent="0" algn="l">
                        <a:tabLst/>
                      </a:pPr>
                      <a:r>
                        <a:rPr lang="en-GB" sz="850" b="1" i="0" spc="0" noProof="0" dirty="0">
                          <a:solidFill>
                            <a:schemeClr val="tx1"/>
                          </a:solidFill>
                          <a:effectLst/>
                          <a:latin typeface="Calibri Light" panose="020F0302020204030204" pitchFamily="34" charset="0"/>
                          <a:cs typeface="Calibri Light" panose="020F0302020204030204" pitchFamily="34" charset="0"/>
                        </a:rPr>
                        <a:t>Service design</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50" b="0" i="0" noProof="0" dirty="0">
                          <a:effectLst/>
                          <a:latin typeface="Calibri Light" panose="020F0302020204030204" pitchFamily="34" charset="0"/>
                          <a:cs typeface="Calibri Light" panose="020F0302020204030204" pitchFamily="34" charset="0"/>
                        </a:rPr>
                        <a:t>SRE collaboration during the design phase can prevent a variety of problems or incidents from occurring later in production. While design decisions can be reversed or rectified later in the development lifecycle, such changes come at a high cost in terms of effort and complexity. </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50" b="0" i="0" spc="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102128"/>
                  </a:ext>
                </a:extLst>
              </a:tr>
              <a:tr h="261848">
                <a:tc>
                  <a:txBody>
                    <a:bodyPr/>
                    <a:lstStyle/>
                    <a:p>
                      <a:pPr algn="l"/>
                      <a:r>
                        <a:rPr lang="en-GB" sz="85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50" b="0" i="0" kern="1200" noProof="0" dirty="0">
                          <a:solidFill>
                            <a:schemeClr val="tx1"/>
                          </a:solidFill>
                          <a:effectLst/>
                          <a:latin typeface="Calibri Light" panose="020F0302020204030204" pitchFamily="34" charset="0"/>
                          <a:ea typeface="+mn-ea"/>
                          <a:cs typeface="Calibri Light" panose="020F0302020204030204" pitchFamily="34" charset="0"/>
                        </a:rPr>
                        <a:t>Providing requirements to SRE teams and acting on feedback. </a:t>
                      </a:r>
                      <a:endParaRPr lang="en-GB" sz="850" b="0" i="0" noProof="0" dirty="0">
                        <a:latin typeface="Calibri Light" panose="020F0302020204030204" pitchFamily="34" charset="0"/>
                        <a:cs typeface="Calibri Light" panose="020F0302020204030204" pitchFamily="34" charset="0"/>
                      </a:endParaRPr>
                    </a:p>
                  </a:txBody>
                  <a:tcPr marL="54000"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850" b="0" i="0" spc="0" noProof="0" dirty="0">
                          <a:solidFill>
                            <a:schemeClr val="tx1"/>
                          </a:solidFill>
                          <a:effectLst/>
                          <a:latin typeface="Calibri Light" panose="020F0302020204030204" pitchFamily="34" charset="0"/>
                          <a:cs typeface="Calibri Light" panose="020F0302020204030204" pitchFamily="34" charset="0"/>
                        </a:rPr>
                        <a:t>H</a:t>
                      </a:r>
                    </a:p>
                  </a:txBody>
                  <a:tcPr marT="50292" marB="50292">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8216377"/>
                  </a:ext>
                </a:extLst>
              </a:tr>
            </a:tbl>
          </a:graphicData>
        </a:graphic>
      </p:graphicFrame>
      <p:sp>
        <p:nvSpPr>
          <p:cNvPr id="7" name="textruta 6">
            <a:extLst>
              <a:ext uri="{FF2B5EF4-FFF2-40B4-BE49-F238E27FC236}">
                <a16:creationId xmlns:a16="http://schemas.microsoft.com/office/drawing/2014/main" id="{27990699-F08A-2247-A97A-9B49F7E3983C}"/>
              </a:ext>
            </a:extLst>
          </p:cNvPr>
          <p:cNvSpPr txBox="1"/>
          <p:nvPr/>
        </p:nvSpPr>
        <p:spPr>
          <a:xfrm>
            <a:off x="7617350" y="500934"/>
            <a:ext cx="1063112"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Resilient operation</a:t>
            </a:r>
          </a:p>
        </p:txBody>
      </p:sp>
    </p:spTree>
    <p:extLst>
      <p:ext uri="{BB962C8B-B14F-4D97-AF65-F5344CB8AC3E}">
        <p14:creationId xmlns:p14="http://schemas.microsoft.com/office/powerpoint/2010/main" val="12610635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CAACDF-C7EC-B34D-8CF8-164E0655827F}"/>
              </a:ext>
            </a:extLst>
          </p:cNvPr>
          <p:cNvSpPr>
            <a:spLocks noGrp="1"/>
          </p:cNvSpPr>
          <p:nvPr>
            <p:ph type="title"/>
          </p:nvPr>
        </p:nvSpPr>
        <p:spPr/>
        <p:txBody>
          <a:bodyPr>
            <a:normAutofit fontScale="90000"/>
          </a:bodyPr>
          <a:lstStyle/>
          <a:p>
            <a:r>
              <a:rPr lang="en-GB" sz="2200" dirty="0"/>
              <a:t>HVIT objective 4:</a:t>
            </a:r>
            <a:br>
              <a:rPr lang="en-GB" dirty="0"/>
            </a:br>
            <a:r>
              <a:rPr lang="en-GB" dirty="0"/>
              <a:t>Co-created value</a:t>
            </a:r>
          </a:p>
        </p:txBody>
      </p:sp>
      <p:sp>
        <p:nvSpPr>
          <p:cNvPr id="3" name="Platshållare för innehåll 2">
            <a:extLst>
              <a:ext uri="{FF2B5EF4-FFF2-40B4-BE49-F238E27FC236}">
                <a16:creationId xmlns:a16="http://schemas.microsoft.com/office/drawing/2014/main" id="{C2550E50-E23A-DA4B-B133-5D38BD87321F}"/>
              </a:ext>
            </a:extLst>
          </p:cNvPr>
          <p:cNvSpPr>
            <a:spLocks noGrp="1"/>
          </p:cNvSpPr>
          <p:nvPr>
            <p:ph idx="1"/>
          </p:nvPr>
        </p:nvSpPr>
        <p:spPr/>
        <p:txBody>
          <a:bodyPr>
            <a:noAutofit/>
          </a:bodyPr>
          <a:lstStyle/>
          <a:p>
            <a:pPr marL="0" indent="0">
              <a:buNone/>
            </a:pPr>
            <a:r>
              <a:rPr lang="en-GB" sz="1400" dirty="0"/>
              <a:t>The co-created value objective involves </a:t>
            </a:r>
            <a:r>
              <a:rPr lang="en-GB" sz="1400" b="1" dirty="0"/>
              <a:t>co-creating value from digital products through the close collaboration of the service provider and the service consumer.</a:t>
            </a:r>
            <a:r>
              <a:rPr lang="en-GB" sz="1400" dirty="0"/>
              <a:t> </a:t>
            </a:r>
          </a:p>
          <a:p>
            <a:pPr marL="0" indent="0">
              <a:buNone/>
            </a:pPr>
            <a:endParaRPr lang="en-GB" sz="900" dirty="0"/>
          </a:p>
          <a:p>
            <a:pPr marL="0" indent="0">
              <a:buNone/>
            </a:pPr>
            <a:r>
              <a:rPr lang="en-GB" sz="1400" dirty="0"/>
              <a:t>Co-created value is about the service consumer using the service provider’s products and services effectively and benefitting from their utility and warranty. Co-creation is not only about the service interaction, where value is actually realized. It is also about the consumer’s involvement in service design and further development. </a:t>
            </a:r>
          </a:p>
          <a:p>
            <a:pPr marL="0" indent="0">
              <a:buNone/>
            </a:pPr>
            <a:endParaRPr lang="en-GB" sz="900" dirty="0"/>
          </a:p>
          <a:p>
            <a:pPr marL="0" indent="0">
              <a:buNone/>
            </a:pPr>
            <a:r>
              <a:rPr lang="en-GB" sz="1400" dirty="0"/>
              <a:t>‘Co-created value’ refers to the value for the service consumer, service provider, and other stakeholders. For the service consumer, the value is the outcome that the service output facilitates. For the service provider, depending on the nature of the investment, value can be expressed in different terms, such as revenue from digital products and services, website traffic, and reduced costs and risks. </a:t>
            </a:r>
          </a:p>
          <a:p>
            <a:pPr marL="0" indent="0">
              <a:buNone/>
            </a:pPr>
            <a:endParaRPr lang="en-GB" sz="1400" dirty="0"/>
          </a:p>
          <a:p>
            <a:pPr marL="0" indent="0">
              <a:spcBef>
                <a:spcPct val="30000"/>
              </a:spcBef>
              <a:buNone/>
              <a:defRPr/>
            </a:pPr>
            <a:r>
              <a:rPr lang="en-GB" sz="1400" dirty="0"/>
              <a:t>An important technique to support value co-creation is:</a:t>
            </a:r>
          </a:p>
          <a:p>
            <a:pPr>
              <a:spcBef>
                <a:spcPct val="30000"/>
              </a:spcBef>
              <a:buFont typeface="+mj-lt"/>
              <a:buAutoNum type="alphaLcParenR"/>
              <a:defRPr/>
            </a:pPr>
            <a:r>
              <a:rPr lang="en-GB" sz="1400" b="1" dirty="0"/>
              <a:t>service experience</a:t>
            </a:r>
            <a:endParaRPr lang="en-GB" sz="1400" dirty="0"/>
          </a:p>
          <a:p>
            <a:pPr marL="0" indent="0">
              <a:buNone/>
            </a:pPr>
            <a:endParaRPr lang="en-GB" sz="1400" dirty="0"/>
          </a:p>
          <a:p>
            <a:pPr marL="0" indent="0">
              <a:buNone/>
            </a:pPr>
            <a:endParaRPr lang="sv-SE" sz="1400" dirty="0"/>
          </a:p>
        </p:txBody>
      </p:sp>
      <p:sp>
        <p:nvSpPr>
          <p:cNvPr id="5" name="textruta 4">
            <a:extLst>
              <a:ext uri="{FF2B5EF4-FFF2-40B4-BE49-F238E27FC236}">
                <a16:creationId xmlns:a16="http://schemas.microsoft.com/office/drawing/2014/main" id="{6605C676-CECE-EF4A-979B-E4F6FA9335D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66DF6908-5B41-BA44-8113-2A55CDC1AB68}"/>
              </a:ext>
            </a:extLst>
          </p:cNvPr>
          <p:cNvSpPr txBox="1"/>
          <p:nvPr/>
        </p:nvSpPr>
        <p:spPr>
          <a:xfrm>
            <a:off x="7617350" y="500934"/>
            <a:ext cx="974947" cy="2308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Co-created value</a:t>
            </a:r>
          </a:p>
        </p:txBody>
      </p:sp>
    </p:spTree>
    <p:extLst>
      <p:ext uri="{BB962C8B-B14F-4D97-AF65-F5344CB8AC3E}">
        <p14:creationId xmlns:p14="http://schemas.microsoft.com/office/powerpoint/2010/main" val="201128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D.	</a:t>
            </a:r>
            <a:r>
              <a:rPr lang="en" sz="1600" dirty="0">
                <a:latin typeface="Calibri Light" panose="020F0302020204030204" pitchFamily="34" charset="0"/>
                <a:cs typeface="Calibri Light" panose="020F0302020204030204" pitchFamily="34" charset="0"/>
              </a:rPr>
              <a:t>It determines how the service provider is perceived</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C.	</a:t>
            </a:r>
            <a:r>
              <a:rPr lang="en" sz="1600" dirty="0">
                <a:latin typeface="Calibri Light" panose="020F0302020204030204" pitchFamily="34" charset="0"/>
                <a:cs typeface="Calibri Light" panose="020F0302020204030204" pitchFamily="34" charset="0"/>
              </a:rPr>
              <a:t> It ensures that incidents are resolved in times agreed with the customer</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 sz="1600" dirty="0">
                <a:latin typeface="Calibri Light" panose="020F0302020204030204" pitchFamily="34" charset="0"/>
                <a:cs typeface="Calibri Light" panose="020F0302020204030204" pitchFamily="34" charset="0"/>
              </a:rPr>
              <a:t>   It determines the priority assigned to the incident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US" sz="1600" dirty="0">
                <a:latin typeface="Calibri Light" panose="020F0302020204030204" pitchFamily="34" charset="0"/>
                <a:cs typeface="Calibri Light" panose="020F0302020204030204" pitchFamily="34" charset="0"/>
              </a:rPr>
              <a:t>A.	 It helps direct the incident to the correct support area </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 sz="1800" dirty="0">
                <a:latin typeface="Calibri Light" panose="020F0302020204030204" pitchFamily="34" charset="0"/>
                <a:cs typeface="Calibri Light" panose="020F0302020204030204" pitchFamily="34" charset="0"/>
              </a:rPr>
              <a:t>How does categorization of incidents assist incident management?</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7681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00E282-C6F1-7145-8637-E9444D6D164B}"/>
              </a:ext>
            </a:extLst>
          </p:cNvPr>
          <p:cNvSpPr>
            <a:spLocks noGrp="1"/>
          </p:cNvSpPr>
          <p:nvPr>
            <p:ph type="title"/>
          </p:nvPr>
        </p:nvSpPr>
        <p:spPr/>
        <p:txBody>
          <a:bodyPr/>
          <a:lstStyle/>
          <a:p>
            <a:pPr marL="514350" indent="-514350">
              <a:buFont typeface="+mj-lt"/>
              <a:buAutoNum type="alphaLcParenR"/>
            </a:pPr>
            <a:r>
              <a:rPr lang="en-GB" sz="3200" dirty="0"/>
              <a:t>Service experience</a:t>
            </a:r>
          </a:p>
        </p:txBody>
      </p:sp>
      <p:sp>
        <p:nvSpPr>
          <p:cNvPr id="3" name="Platshållare för innehåll 2">
            <a:extLst>
              <a:ext uri="{FF2B5EF4-FFF2-40B4-BE49-F238E27FC236}">
                <a16:creationId xmlns:a16="http://schemas.microsoft.com/office/drawing/2014/main" id="{82784147-75E1-E24B-8598-5512890FEDD8}"/>
              </a:ext>
            </a:extLst>
          </p:cNvPr>
          <p:cNvSpPr>
            <a:spLocks noGrp="1"/>
          </p:cNvSpPr>
          <p:nvPr>
            <p:ph idx="1"/>
          </p:nvPr>
        </p:nvSpPr>
        <p:spPr/>
        <p:txBody>
          <a:bodyPr/>
          <a:lstStyle/>
          <a:p>
            <a:pPr marL="0" indent="0">
              <a:buNone/>
            </a:pPr>
            <a:r>
              <a:rPr lang="en-GB" sz="1400" dirty="0"/>
              <a:t>‘</a:t>
            </a:r>
            <a:r>
              <a:rPr lang="en-GB" sz="1400" b="1" dirty="0"/>
              <a:t>Service experience</a:t>
            </a:r>
            <a:r>
              <a:rPr lang="en-GB" sz="1400" dirty="0"/>
              <a:t>’ refers to the fact that service consumers value a service </a:t>
            </a:r>
            <a:r>
              <a:rPr lang="en-GB" sz="1400" b="1" dirty="0"/>
              <a:t>that is based on a combination of the ‘technical’ output of the service and how it is perceived from a human perspective</a:t>
            </a:r>
            <a:r>
              <a:rPr lang="en-GB" sz="1400" dirty="0"/>
              <a:t>. </a:t>
            </a:r>
          </a:p>
          <a:p>
            <a:pPr marL="0" indent="0">
              <a:buNone/>
            </a:pPr>
            <a:endParaRPr lang="en-GB" sz="1400" dirty="0"/>
          </a:p>
          <a:p>
            <a:pPr marL="0" indent="0">
              <a:buNone/>
            </a:pPr>
            <a:r>
              <a:rPr lang="en-GB" sz="1400" dirty="0"/>
              <a:t>This means that service providers should be increasingly aware of consumer requirements and the resources they have at their disposal to co-create value. </a:t>
            </a:r>
          </a:p>
          <a:p>
            <a:pPr marL="0" indent="0">
              <a:buNone/>
            </a:pPr>
            <a:endParaRPr lang="en-GB" sz="1400" dirty="0"/>
          </a:p>
          <a:p>
            <a:pPr marL="0" indent="0">
              <a:buNone/>
            </a:pPr>
            <a:r>
              <a:rPr lang="en-GB" sz="1400" dirty="0"/>
              <a:t>Services are not passively received: value co- creation requires effort from the consumer. The service provider and consumer have to dynamically respond to each other’s behaviour and accommodate exceptions as much as possible. </a:t>
            </a:r>
          </a:p>
          <a:p>
            <a:pPr marL="0" indent="0">
              <a:buNone/>
            </a:pPr>
            <a:endParaRPr lang="en-GB" sz="1400" dirty="0"/>
          </a:p>
          <a:p>
            <a:pPr marL="0" indent="0">
              <a:buNone/>
            </a:pPr>
            <a:endParaRPr lang="en-GB" sz="1400" dirty="0"/>
          </a:p>
        </p:txBody>
      </p:sp>
      <p:sp>
        <p:nvSpPr>
          <p:cNvPr id="5" name="textruta 4">
            <a:extLst>
              <a:ext uri="{FF2B5EF4-FFF2-40B4-BE49-F238E27FC236}">
                <a16:creationId xmlns:a16="http://schemas.microsoft.com/office/drawing/2014/main" id="{7E7ACB8A-D771-6F4E-B74E-85B826F3959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16254B67-D0EC-4842-9146-2D1E7664D297}"/>
              </a:ext>
            </a:extLst>
          </p:cNvPr>
          <p:cNvSpPr txBox="1"/>
          <p:nvPr/>
        </p:nvSpPr>
        <p:spPr>
          <a:xfrm>
            <a:off x="7617350" y="500934"/>
            <a:ext cx="1000595"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Co-created value</a:t>
            </a:r>
          </a:p>
        </p:txBody>
      </p:sp>
    </p:spTree>
    <p:extLst>
      <p:ext uri="{BB962C8B-B14F-4D97-AF65-F5344CB8AC3E}">
        <p14:creationId xmlns:p14="http://schemas.microsoft.com/office/powerpoint/2010/main" val="34656700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80FFEE-A14E-E543-8C29-82A33C6B0D06}"/>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E93DE74D-0B39-094D-9B1B-EA0577C8C6D7}"/>
              </a:ext>
            </a:extLst>
          </p:cNvPr>
          <p:cNvSpPr>
            <a:spLocks noGrp="1"/>
          </p:cNvSpPr>
          <p:nvPr>
            <p:ph idx="1"/>
          </p:nvPr>
        </p:nvSpPr>
        <p:spPr/>
        <p:txBody>
          <a:bodyPr/>
          <a:lstStyle/>
          <a:p>
            <a:pPr marL="0" indent="0">
              <a:buNone/>
            </a:pPr>
            <a:r>
              <a:rPr lang="en-GB" dirty="0"/>
              <a:t>Table 4.21 Practices for which </a:t>
            </a:r>
            <a:r>
              <a:rPr lang="en-GB" b="1" dirty="0"/>
              <a:t>service experience </a:t>
            </a:r>
            <a:r>
              <a:rPr lang="en-GB" dirty="0"/>
              <a:t>is relevant: </a:t>
            </a:r>
          </a:p>
        </p:txBody>
      </p:sp>
      <p:sp>
        <p:nvSpPr>
          <p:cNvPr id="5" name="textruta 4">
            <a:extLst>
              <a:ext uri="{FF2B5EF4-FFF2-40B4-BE49-F238E27FC236}">
                <a16:creationId xmlns:a16="http://schemas.microsoft.com/office/drawing/2014/main" id="{5A59FA96-057F-B744-B1D2-C37C4F5C8E0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F09F1E4D-A2D7-6043-BFAE-541224A335DA}"/>
              </a:ext>
            </a:extLst>
          </p:cNvPr>
          <p:cNvGraphicFramePr>
            <a:graphicFrameLocks/>
          </p:cNvGraphicFramePr>
          <p:nvPr>
            <p:extLst>
              <p:ext uri="{D42A27DB-BD31-4B8C-83A1-F6EECF244321}">
                <p14:modId xmlns:p14="http://schemas.microsoft.com/office/powerpoint/2010/main" val="10248011"/>
              </p:ext>
            </p:extLst>
          </p:nvPr>
        </p:nvGraphicFramePr>
        <p:xfrm>
          <a:off x="531341" y="1515763"/>
          <a:ext cx="8068962" cy="2878044"/>
        </p:xfrm>
        <a:graphic>
          <a:graphicData uri="http://schemas.openxmlformats.org/drawingml/2006/table">
            <a:tbl>
              <a:tblPr/>
              <a:tblGrid>
                <a:gridCol w="1766586">
                  <a:extLst>
                    <a:ext uri="{9D8B030D-6E8A-4147-A177-3AD203B41FA5}">
                      <a16:colId xmlns:a16="http://schemas.microsoft.com/office/drawing/2014/main" val="698271865"/>
                    </a:ext>
                  </a:extLst>
                </a:gridCol>
                <a:gridCol w="5669280">
                  <a:extLst>
                    <a:ext uri="{9D8B030D-6E8A-4147-A177-3AD203B41FA5}">
                      <a16:colId xmlns:a16="http://schemas.microsoft.com/office/drawing/2014/main" val="533464297"/>
                    </a:ext>
                  </a:extLst>
                </a:gridCol>
                <a:gridCol w="633096">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service experience</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Business analysis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Understanding user needs and translating them into customer experience or user experience requirements, in addition to traditional requirements regarding utility and warranty.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catalogue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Describing services and offerings in terms of technical as well as experiential aspects.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design</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spc="0" noProof="0" dirty="0">
                          <a:latin typeface="Calibri Light" panose="020F0302020204030204" pitchFamily="34" charset="0"/>
                          <a:cs typeface="Calibri Light" panose="020F0302020204030204" pitchFamily="34" charset="0"/>
                        </a:rPr>
                        <a:t>Articulating customer experience and user experience needs beyond a basic experience.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desk</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Being empathetic and having the emotional intelligence to understand users’ experiential needs. </a:t>
                      </a:r>
                      <a:endParaRPr lang="en-GB" sz="1000" b="0" i="0" noProof="0" dirty="0">
                        <a:effectLst/>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Giving users a choice of communication channels. </a:t>
                      </a:r>
                      <a:endParaRPr lang="en-GB" sz="1000" b="0" i="0" noProof="0" dirty="0">
                        <a:effectLst/>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Service experience requires technology and information enablers, such as self-service tools, online portals, mobile applications, call centre tools, and chat. </a:t>
                      </a:r>
                      <a:endParaRPr lang="en-GB" sz="1000" b="0" i="0" noProof="0" dirty="0">
                        <a:effectLst/>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Using user satisfaction as a KPI. </a:t>
                      </a:r>
                      <a:endParaRPr lang="en-GB" sz="1000" b="0" i="0" noProof="0" dirty="0">
                        <a:effectLst/>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Assessing user experience, while choosing a tool for two-way communication with users. </a:t>
                      </a:r>
                      <a:endParaRPr lang="en-GB" sz="1000" b="0" i="0" noProof="0" dirty="0">
                        <a:effectLst/>
                        <a:latin typeface="Calibri Light" panose="020F0302020204030204" pitchFamily="34" charset="0"/>
                        <a:cs typeface="Calibri Light" panose="020F0302020204030204" pitchFamily="34" charset="0"/>
                      </a:endParaRPr>
                    </a:p>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Gathering service experience data (rough estimates of users happy/not happy with the service).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r h="339187">
                <a:tc>
                  <a:txBody>
                    <a:bodyPr/>
                    <a:lstStyle/>
                    <a:p>
                      <a:pPr marL="7938" indent="0" algn="l">
                        <a:tabLst/>
                      </a:pPr>
                      <a:r>
                        <a:rPr lang="en-GB" sz="1000" b="1" i="0" spc="0" noProof="0" dirty="0">
                          <a:solidFill>
                            <a:schemeClr val="tx1"/>
                          </a:solidFill>
                          <a:effectLst/>
                          <a:latin typeface="Calibri Light" panose="020F0302020204030204" pitchFamily="34" charset="0"/>
                          <a:cs typeface="Calibri Light" panose="020F0302020204030204" pitchFamily="34" charset="0"/>
                        </a:rPr>
                        <a:t>Service level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Promoting a good understanding of the psychographics of the service consumer and the (emotional) effect of service interactions on the consumer. </a:t>
                      </a:r>
                    </a:p>
                  </a:txBody>
                  <a:tcPr marL="54000"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238765">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spc="0" noProof="0" dirty="0">
                          <a:effectLst/>
                          <a:latin typeface="Calibri Light" panose="020F0302020204030204" pitchFamily="34" charset="0"/>
                          <a:cs typeface="Calibri Light" panose="020F0302020204030204" pitchFamily="34" charset="0"/>
                        </a:rPr>
                        <a:t>The desired service experience informs the design of the user interface</a:t>
                      </a:r>
                    </a:p>
                  </a:txBody>
                  <a:tcPr marL="54000">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effectLst/>
                          <a:latin typeface="Calibri Light" panose="020F0302020204030204" pitchFamily="34" charset="0"/>
                          <a:cs typeface="Calibri Light" panose="020F0302020204030204" pitchFamily="34" charset="0"/>
                        </a:rPr>
                        <a:t>H</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bl>
          </a:graphicData>
        </a:graphic>
      </p:graphicFrame>
      <p:sp>
        <p:nvSpPr>
          <p:cNvPr id="8" name="textruta 7">
            <a:extLst>
              <a:ext uri="{FF2B5EF4-FFF2-40B4-BE49-F238E27FC236}">
                <a16:creationId xmlns:a16="http://schemas.microsoft.com/office/drawing/2014/main" id="{1FACCEED-02F4-334F-AF75-8EAFDE269C63}"/>
              </a:ext>
            </a:extLst>
          </p:cNvPr>
          <p:cNvSpPr txBox="1"/>
          <p:nvPr/>
        </p:nvSpPr>
        <p:spPr>
          <a:xfrm>
            <a:off x="7617350" y="500934"/>
            <a:ext cx="1000595"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Co-created value</a:t>
            </a:r>
          </a:p>
        </p:txBody>
      </p:sp>
    </p:spTree>
    <p:extLst>
      <p:ext uri="{BB962C8B-B14F-4D97-AF65-F5344CB8AC3E}">
        <p14:creationId xmlns:p14="http://schemas.microsoft.com/office/powerpoint/2010/main" val="4709233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80FFEE-A14E-E543-8C29-82A33C6B0D06}"/>
              </a:ext>
            </a:extLst>
          </p:cNvPr>
          <p:cNvSpPr>
            <a:spLocks noGrp="1"/>
          </p:cNvSpPr>
          <p:nvPr>
            <p:ph type="title"/>
          </p:nvPr>
        </p:nvSpPr>
        <p:spPr/>
        <p:txBody>
          <a:bodyPr>
            <a:normAutofit/>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E93DE74D-0B39-094D-9B1B-EA0577C8C6D7}"/>
              </a:ext>
            </a:extLst>
          </p:cNvPr>
          <p:cNvSpPr>
            <a:spLocks noGrp="1"/>
          </p:cNvSpPr>
          <p:nvPr>
            <p:ph idx="1"/>
          </p:nvPr>
        </p:nvSpPr>
        <p:spPr/>
        <p:txBody>
          <a:bodyPr/>
          <a:lstStyle/>
          <a:p>
            <a:pPr marL="0" indent="0">
              <a:buNone/>
            </a:pPr>
            <a:r>
              <a:rPr lang="en-GB" dirty="0"/>
              <a:t>Table 4.21 Practices for which </a:t>
            </a:r>
            <a:r>
              <a:rPr lang="en-GB" b="1" dirty="0"/>
              <a:t>service experience </a:t>
            </a:r>
            <a:r>
              <a:rPr lang="en-GB" dirty="0"/>
              <a:t>is relevant: </a:t>
            </a:r>
          </a:p>
        </p:txBody>
      </p:sp>
      <p:sp>
        <p:nvSpPr>
          <p:cNvPr id="5" name="textruta 4">
            <a:extLst>
              <a:ext uri="{FF2B5EF4-FFF2-40B4-BE49-F238E27FC236}">
                <a16:creationId xmlns:a16="http://schemas.microsoft.com/office/drawing/2014/main" id="{5A59FA96-057F-B744-B1D2-C37C4F5C8E0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6" name="Platshållare för innehåll 7">
            <a:extLst>
              <a:ext uri="{FF2B5EF4-FFF2-40B4-BE49-F238E27FC236}">
                <a16:creationId xmlns:a16="http://schemas.microsoft.com/office/drawing/2014/main" id="{F09F1E4D-A2D7-6043-BFAE-541224A335DA}"/>
              </a:ext>
            </a:extLst>
          </p:cNvPr>
          <p:cNvGraphicFramePr>
            <a:graphicFrameLocks/>
          </p:cNvGraphicFramePr>
          <p:nvPr>
            <p:extLst>
              <p:ext uri="{D42A27DB-BD31-4B8C-83A1-F6EECF244321}">
                <p14:modId xmlns:p14="http://schemas.microsoft.com/office/powerpoint/2010/main" val="2825878444"/>
              </p:ext>
            </p:extLst>
          </p:nvPr>
        </p:nvGraphicFramePr>
        <p:xfrm>
          <a:off x="531341" y="1515763"/>
          <a:ext cx="8068962" cy="1661770"/>
        </p:xfrm>
        <a:graphic>
          <a:graphicData uri="http://schemas.openxmlformats.org/drawingml/2006/table">
            <a:tbl>
              <a:tblPr/>
              <a:tblGrid>
                <a:gridCol w="2380025">
                  <a:extLst>
                    <a:ext uri="{9D8B030D-6E8A-4147-A177-3AD203B41FA5}">
                      <a16:colId xmlns:a16="http://schemas.microsoft.com/office/drawing/2014/main" val="698271865"/>
                    </a:ext>
                  </a:extLst>
                </a:gridCol>
                <a:gridCol w="5055841">
                  <a:extLst>
                    <a:ext uri="{9D8B030D-6E8A-4147-A177-3AD203B41FA5}">
                      <a16:colId xmlns:a16="http://schemas.microsoft.com/office/drawing/2014/main" val="533464297"/>
                    </a:ext>
                  </a:extLst>
                </a:gridCol>
                <a:gridCol w="633096">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a minimum viable approach</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r>
                        <a:rPr lang="en-GB" sz="1000" b="1" i="0" kern="1200" dirty="0">
                          <a:solidFill>
                            <a:schemeClr val="tx1"/>
                          </a:solidFill>
                          <a:effectLst/>
                          <a:latin typeface="Calibri Light" panose="020F0302020204030204" pitchFamily="34" charset="0"/>
                          <a:ea typeface="+mn-ea"/>
                          <a:cs typeface="Calibri Light" panose="020F0302020204030204" pitchFamily="34" charset="0"/>
                        </a:rPr>
                        <a:t>Monitoring and event management </a:t>
                      </a:r>
                      <a:endParaRPr lang="en-GB" sz="1000" b="1" i="0" dirty="0">
                        <a:latin typeface="Calibri Light" panose="020F0302020204030204" pitchFamily="34" charset="0"/>
                        <a:cs typeface="Calibri Light" panose="020F0302020204030204" pitchFamily="34" charset="0"/>
                      </a:endParaRPr>
                    </a:p>
                    <a:p>
                      <a:pPr algn="l"/>
                      <a:endParaRPr lang="en-GB" sz="10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dirty="0">
                          <a:solidFill>
                            <a:schemeClr val="tx1"/>
                          </a:solidFill>
                          <a:effectLst/>
                          <a:latin typeface="Calibri Light" panose="020F0302020204030204" pitchFamily="34" charset="0"/>
                          <a:ea typeface="+mn-ea"/>
                          <a:cs typeface="Calibri Light" panose="020F0302020204030204" pitchFamily="34" charset="0"/>
                        </a:rPr>
                        <a:t>Developing and configuring tools and techniques to monitor service experience and associated events, in addition to technical monitoring and event management.</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r>
                        <a:rPr lang="en-GB" sz="1000" b="1" i="0" kern="1200" dirty="0">
                          <a:solidFill>
                            <a:schemeClr val="tx1"/>
                          </a:solidFill>
                          <a:effectLst/>
                          <a:latin typeface="Calibri Light" panose="020F0302020204030204" pitchFamily="34" charset="0"/>
                          <a:ea typeface="+mn-ea"/>
                          <a:cs typeface="Calibri Light" panose="020F0302020204030204" pitchFamily="34" charset="0"/>
                        </a:rPr>
                        <a:t>Relationship management </a:t>
                      </a:r>
                      <a:endParaRPr lang="en-GB" sz="1000" b="1" i="0" dirty="0">
                        <a:latin typeface="Calibri Light" panose="020F0302020204030204" pitchFamily="34" charset="0"/>
                        <a:cs typeface="Calibri Light" panose="020F0302020204030204" pitchFamily="34" charset="0"/>
                      </a:endParaRPr>
                    </a:p>
                    <a:p>
                      <a:pPr algn="l"/>
                      <a:endParaRPr lang="en-GB" sz="10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dirty="0">
                          <a:solidFill>
                            <a:schemeClr val="tx1"/>
                          </a:solidFill>
                          <a:effectLst/>
                          <a:latin typeface="Calibri Light" panose="020F0302020204030204" pitchFamily="34" charset="0"/>
                          <a:ea typeface="+mn-ea"/>
                          <a:cs typeface="Calibri Light" panose="020F0302020204030204" pitchFamily="34" charset="0"/>
                        </a:rPr>
                        <a:t>Being empathetic and having the emotional intelligence to understand consumers’ experiential needs. </a:t>
                      </a:r>
                      <a:endParaRPr lang="en-GB" sz="1000" b="0"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Calibri Light" panose="020F0302020204030204" pitchFamily="34" charset="0"/>
                          <a:ea typeface="+mn-ea"/>
                          <a:cs typeface="Calibri Light" panose="020F0302020204030204" pitchFamily="34" charset="0"/>
                        </a:rPr>
                        <a:t>Service validation and t</a:t>
                      </a:r>
                      <a:r>
                        <a:rPr lang="en-GB" sz="1000" b="1" i="0" spc="0" noProof="0" dirty="0">
                          <a:solidFill>
                            <a:schemeClr val="tx1"/>
                          </a:solidFill>
                          <a:effectLst/>
                          <a:latin typeface="Calibri Light" panose="020F0302020204030204" pitchFamily="34" charset="0"/>
                          <a:cs typeface="Calibri Light" panose="020F0302020204030204" pitchFamily="34" charset="0"/>
                        </a:rPr>
                        <a:t>testing</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dirty="0">
                          <a:solidFill>
                            <a:schemeClr val="tx1"/>
                          </a:solidFill>
                          <a:effectLst/>
                          <a:latin typeface="Calibri Light" panose="020F0302020204030204" pitchFamily="34" charset="0"/>
                          <a:ea typeface="+mn-ea"/>
                          <a:cs typeface="Calibri Light" panose="020F0302020204030204" pitchFamily="34" charset="0"/>
                        </a:rPr>
                        <a:t>Developing and maintaining tests of the service experience. </a:t>
                      </a:r>
                      <a:endParaRPr lang="en-GB" sz="1000" b="0" i="0" dirty="0">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i="0" spc="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Supplier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dirty="0">
                          <a:solidFill>
                            <a:schemeClr val="tx1"/>
                          </a:solidFill>
                          <a:effectLst/>
                          <a:latin typeface="Calibri Light" panose="020F0302020204030204" pitchFamily="34" charset="0"/>
                          <a:ea typeface="+mn-ea"/>
                          <a:cs typeface="Calibri Light" panose="020F0302020204030204" pitchFamily="34" charset="0"/>
                        </a:rPr>
                        <a:t>Engaging and managing suppliers based on a M combination of subjective and objective agreements. </a:t>
                      </a:r>
                      <a:endParaRPr lang="en-GB" sz="1000" b="0" i="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bl>
          </a:graphicData>
        </a:graphic>
      </p:graphicFrame>
      <p:sp>
        <p:nvSpPr>
          <p:cNvPr id="8" name="textruta 7">
            <a:extLst>
              <a:ext uri="{FF2B5EF4-FFF2-40B4-BE49-F238E27FC236}">
                <a16:creationId xmlns:a16="http://schemas.microsoft.com/office/drawing/2014/main" id="{1FACCEED-02F4-334F-AF75-8EAFDE269C63}"/>
              </a:ext>
            </a:extLst>
          </p:cNvPr>
          <p:cNvSpPr txBox="1"/>
          <p:nvPr/>
        </p:nvSpPr>
        <p:spPr>
          <a:xfrm>
            <a:off x="7617350" y="500934"/>
            <a:ext cx="1000595"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Co-created value</a:t>
            </a:r>
          </a:p>
        </p:txBody>
      </p:sp>
    </p:spTree>
    <p:extLst>
      <p:ext uri="{BB962C8B-B14F-4D97-AF65-F5344CB8AC3E}">
        <p14:creationId xmlns:p14="http://schemas.microsoft.com/office/powerpoint/2010/main" val="322076980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2C4983-8835-6D4C-83C3-F9882A9EFE24}"/>
              </a:ext>
            </a:extLst>
          </p:cNvPr>
          <p:cNvSpPr>
            <a:spLocks noGrp="1"/>
          </p:cNvSpPr>
          <p:nvPr>
            <p:ph type="title"/>
          </p:nvPr>
        </p:nvSpPr>
        <p:spPr/>
        <p:txBody>
          <a:bodyPr>
            <a:normAutofit fontScale="90000"/>
          </a:bodyPr>
          <a:lstStyle/>
          <a:p>
            <a:r>
              <a:rPr lang="en-GB" sz="2200" dirty="0"/>
              <a:t>HVIT objective 5:</a:t>
            </a:r>
            <a:br>
              <a:rPr lang="en-GB" dirty="0"/>
            </a:br>
            <a:r>
              <a:rPr lang="en-GB" dirty="0"/>
              <a:t>Assured conformance</a:t>
            </a:r>
          </a:p>
        </p:txBody>
      </p:sp>
      <p:sp>
        <p:nvSpPr>
          <p:cNvPr id="3" name="Platshållare för innehåll 2">
            <a:extLst>
              <a:ext uri="{FF2B5EF4-FFF2-40B4-BE49-F238E27FC236}">
                <a16:creationId xmlns:a16="http://schemas.microsoft.com/office/drawing/2014/main" id="{F32F2810-28C7-534F-B78A-95629426734F}"/>
              </a:ext>
            </a:extLst>
          </p:cNvPr>
          <p:cNvSpPr>
            <a:spLocks noGrp="1"/>
          </p:cNvSpPr>
          <p:nvPr>
            <p:ph idx="1"/>
          </p:nvPr>
        </p:nvSpPr>
        <p:spPr/>
        <p:txBody>
          <a:bodyPr>
            <a:noAutofit/>
          </a:bodyPr>
          <a:lstStyle/>
          <a:p>
            <a:pPr marL="0" indent="0">
              <a:buNone/>
            </a:pPr>
            <a:r>
              <a:rPr lang="en-GB" sz="1400" dirty="0"/>
              <a:t>The assured conformance objective involves ensuring that service provision and service consumption comply with corporate and regulatory directives with respect to governance, risk, and compliance. </a:t>
            </a:r>
          </a:p>
          <a:p>
            <a:pPr marL="0" indent="0">
              <a:buNone/>
            </a:pPr>
            <a:endParaRPr lang="en-GB" sz="600" dirty="0"/>
          </a:p>
          <a:p>
            <a:pPr marL="0" indent="0">
              <a:buNone/>
            </a:pPr>
            <a:r>
              <a:rPr lang="en-GB" sz="1400" dirty="0"/>
              <a:t>High velocity is often associated with taking risks, and, from a commercial perspective, these risks may be necessary. Paradoxically, one of the biggest risks an organization can take is not taking enough risks. Nevertheless, risks must be justified, and there are internal rules and external regulations that organizations must comply with. </a:t>
            </a:r>
          </a:p>
          <a:p>
            <a:pPr marL="0" indent="0">
              <a:buNone/>
            </a:pPr>
            <a:endParaRPr lang="en-GB" sz="600" dirty="0"/>
          </a:p>
          <a:p>
            <a:pPr marL="0" indent="0">
              <a:buNone/>
            </a:pPr>
            <a:r>
              <a:rPr lang="en-GB" sz="1400" dirty="0"/>
              <a:t>Assured conformance can be measured by (the lack of) security breaches, fines by regulators, bad publicity, actions required by internal and external auditors, and the cost of the measures to ensure conformance with governance, risk, and compliance issues. </a:t>
            </a:r>
          </a:p>
          <a:p>
            <a:pPr marL="0" indent="0">
              <a:buNone/>
            </a:pPr>
            <a:endParaRPr lang="en-US" sz="700" dirty="0"/>
          </a:p>
          <a:p>
            <a:pPr marL="0" indent="0">
              <a:buNone/>
            </a:pPr>
            <a:r>
              <a:rPr lang="en-US" sz="1400" dirty="0"/>
              <a:t>Techniques that can be used to achieve assured </a:t>
            </a:r>
            <a:r>
              <a:rPr lang="en-GB" sz="1400" dirty="0"/>
              <a:t>conformance include: </a:t>
            </a:r>
          </a:p>
          <a:p>
            <a:pPr marL="0" indent="0">
              <a:buNone/>
            </a:pPr>
            <a:endParaRPr lang="en-GB" sz="300" dirty="0"/>
          </a:p>
          <a:p>
            <a:pPr>
              <a:buFont typeface="+mj-lt"/>
              <a:buAutoNum type="alphaLcParenR"/>
            </a:pPr>
            <a:r>
              <a:rPr lang="en-GB" b="1" dirty="0"/>
              <a:t>DevOps Audit Defense Toolkit </a:t>
            </a:r>
          </a:p>
          <a:p>
            <a:pPr>
              <a:buFont typeface="+mj-lt"/>
              <a:buAutoNum type="alphaLcParenR"/>
            </a:pPr>
            <a:r>
              <a:rPr lang="en-GB" b="1" dirty="0"/>
              <a:t>DevSecOps</a:t>
            </a:r>
          </a:p>
          <a:p>
            <a:pPr>
              <a:buFont typeface="+mj-lt"/>
              <a:buAutoNum type="alphaLcParenR"/>
            </a:pPr>
            <a:r>
              <a:rPr lang="en-GB" b="1" dirty="0"/>
              <a:t>peer review</a:t>
            </a:r>
          </a:p>
          <a:p>
            <a:pPr marL="0" indent="0">
              <a:buNone/>
            </a:pPr>
            <a:endParaRPr lang="en-GB" sz="1400" dirty="0"/>
          </a:p>
        </p:txBody>
      </p:sp>
      <p:sp>
        <p:nvSpPr>
          <p:cNvPr id="5" name="textruta 4">
            <a:extLst>
              <a:ext uri="{FF2B5EF4-FFF2-40B4-BE49-F238E27FC236}">
                <a16:creationId xmlns:a16="http://schemas.microsoft.com/office/drawing/2014/main" id="{E4487125-3DAC-3046-8F33-E0455BA4B54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7EC90D2-376D-9B46-9136-2C0E796000E6}"/>
              </a:ext>
            </a:extLst>
          </p:cNvPr>
          <p:cNvSpPr txBox="1"/>
          <p:nvPr/>
        </p:nvSpPr>
        <p:spPr>
          <a:xfrm>
            <a:off x="7617350" y="500934"/>
            <a:ext cx="1200970" cy="2308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192147955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60D493-EE17-4749-916A-7AAB22C4AEE0}"/>
              </a:ext>
            </a:extLst>
          </p:cNvPr>
          <p:cNvSpPr>
            <a:spLocks noGrp="1"/>
          </p:cNvSpPr>
          <p:nvPr>
            <p:ph type="title"/>
          </p:nvPr>
        </p:nvSpPr>
        <p:spPr/>
        <p:txBody>
          <a:bodyPr/>
          <a:lstStyle/>
          <a:p>
            <a:pPr marL="514350" indent="-514350">
              <a:buFont typeface="+mj-lt"/>
              <a:buAutoNum type="alphaLcParenR"/>
            </a:pPr>
            <a:r>
              <a:rPr lang="en-GB" sz="3200" dirty="0"/>
              <a:t>DevOps audit defense toolkit</a:t>
            </a:r>
          </a:p>
        </p:txBody>
      </p:sp>
      <p:sp>
        <p:nvSpPr>
          <p:cNvPr id="3" name="Platshållare för innehåll 2">
            <a:extLst>
              <a:ext uri="{FF2B5EF4-FFF2-40B4-BE49-F238E27FC236}">
                <a16:creationId xmlns:a16="http://schemas.microsoft.com/office/drawing/2014/main" id="{4BC65827-2F5E-7644-AD27-C70587D35F53}"/>
              </a:ext>
            </a:extLst>
          </p:cNvPr>
          <p:cNvSpPr>
            <a:spLocks noGrp="1"/>
          </p:cNvSpPr>
          <p:nvPr>
            <p:ph idx="1"/>
          </p:nvPr>
        </p:nvSpPr>
        <p:spPr/>
        <p:txBody>
          <a:bodyPr/>
          <a:lstStyle/>
          <a:p>
            <a:pPr marL="0" indent="0">
              <a:buNone/>
            </a:pPr>
            <a:r>
              <a:rPr lang="en-GB" sz="1400" dirty="0"/>
              <a:t>The DevOps Audit Defense Toolkit is guidance. that </a:t>
            </a:r>
            <a:r>
              <a:rPr lang="en-GB" sz="1400" b="1" dirty="0"/>
              <a:t>addresses the tension between IT and audit that is caused by new, more fluid patterns of work found in the DevOps community. </a:t>
            </a:r>
          </a:p>
          <a:p>
            <a:pPr marL="0" indent="0">
              <a:buNone/>
            </a:pPr>
            <a:endParaRPr lang="en-GB" sz="1400" b="1" dirty="0"/>
          </a:p>
          <a:p>
            <a:pPr marL="0" indent="0">
              <a:buNone/>
            </a:pPr>
            <a:r>
              <a:rPr lang="en-GB" sz="1400" dirty="0"/>
              <a:t>It helps to demonstrate to auditors that the IT function understands the business risks and is properly mitigating them. The Toolkit suggests techniques to mitigate risk and to create a common perspective and shared understanding between the IT function and auditors. It therefore contributes to assured conformance. By reducing unnecessary bureaucracy, it also contributes to fast development. </a:t>
            </a:r>
          </a:p>
          <a:p>
            <a:pPr marL="0" indent="0">
              <a:buNone/>
            </a:pPr>
            <a:endParaRPr lang="en-GB" sz="1400" dirty="0"/>
          </a:p>
          <a:p>
            <a:pPr marL="0" indent="0">
              <a:buNone/>
            </a:pPr>
            <a:r>
              <a:rPr lang="en-GB" sz="1400" dirty="0"/>
              <a:t>The DevOps Audit Defense Toolkit is relevant to HVIT because some of HVIT’s principles and techniques appear to contradict conventional compliance requirements. </a:t>
            </a:r>
          </a:p>
          <a:p>
            <a:pPr marL="0" indent="0">
              <a:buNone/>
            </a:pPr>
            <a:endParaRPr lang="en-GB" sz="1100" dirty="0"/>
          </a:p>
          <a:p>
            <a:pPr marL="0" indent="0">
              <a:buNone/>
            </a:pPr>
            <a:r>
              <a:rPr lang="en-GB" sz="1400" dirty="0"/>
              <a:t>Usually, however, this is a case of finding other ways of achieving the desired results. Internal regulations are derived from external requirements, and, often, alternative internal regulations can be found. It is essential, however, to involve auditors in this process. </a:t>
            </a:r>
          </a:p>
          <a:p>
            <a:pPr marL="0" indent="0">
              <a:buNone/>
            </a:pPr>
            <a:endParaRPr lang="sv-SE" sz="1400" dirty="0"/>
          </a:p>
        </p:txBody>
      </p:sp>
      <p:sp>
        <p:nvSpPr>
          <p:cNvPr id="5" name="textruta 4">
            <a:extLst>
              <a:ext uri="{FF2B5EF4-FFF2-40B4-BE49-F238E27FC236}">
                <a16:creationId xmlns:a16="http://schemas.microsoft.com/office/drawing/2014/main" id="{91A7C522-7E76-1246-AB68-9C942FC1AC1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0DD8CCCD-1717-E84A-9BAE-D1C69A3FDB40}"/>
              </a:ext>
            </a:extLst>
          </p:cNvPr>
          <p:cNvSpPr txBox="1"/>
          <p:nvPr/>
        </p:nvSpPr>
        <p:spPr>
          <a:xfrm>
            <a:off x="7617350" y="500934"/>
            <a:ext cx="1245854"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11209522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0ABFB0-D4D6-374A-8C41-726CDEC3BC0C}"/>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07E42D4A-D0F0-C14A-BC79-E8822F2FED4B}"/>
              </a:ext>
            </a:extLst>
          </p:cNvPr>
          <p:cNvSpPr>
            <a:spLocks noGrp="1"/>
          </p:cNvSpPr>
          <p:nvPr>
            <p:ph idx="1"/>
          </p:nvPr>
        </p:nvSpPr>
        <p:spPr/>
        <p:txBody>
          <a:bodyPr/>
          <a:lstStyle/>
          <a:p>
            <a:pPr marL="0" indent="0">
              <a:buNone/>
            </a:pPr>
            <a:r>
              <a:rPr lang="en-GB" dirty="0"/>
              <a:t>Table 4.22 Practices for which </a:t>
            </a:r>
            <a:r>
              <a:rPr lang="en-GB" b="1" dirty="0"/>
              <a:t>the DevOps audit defense toolkit </a:t>
            </a:r>
            <a:r>
              <a:rPr lang="en-GB" dirty="0"/>
              <a:t>is relevant: </a:t>
            </a:r>
          </a:p>
          <a:p>
            <a:endParaRPr lang="sv-SE" dirty="0"/>
          </a:p>
        </p:txBody>
      </p:sp>
      <p:graphicFrame>
        <p:nvGraphicFramePr>
          <p:cNvPr id="5" name="Platshållare för innehåll 7">
            <a:extLst>
              <a:ext uri="{FF2B5EF4-FFF2-40B4-BE49-F238E27FC236}">
                <a16:creationId xmlns:a16="http://schemas.microsoft.com/office/drawing/2014/main" id="{83B669AA-FED2-584B-BC67-F3F372F844D5}"/>
              </a:ext>
            </a:extLst>
          </p:cNvPr>
          <p:cNvGraphicFramePr>
            <a:graphicFrameLocks/>
          </p:cNvGraphicFramePr>
          <p:nvPr>
            <p:extLst>
              <p:ext uri="{D42A27DB-BD31-4B8C-83A1-F6EECF244321}">
                <p14:modId xmlns:p14="http://schemas.microsoft.com/office/powerpoint/2010/main" val="3387189207"/>
              </p:ext>
            </p:extLst>
          </p:nvPr>
        </p:nvGraphicFramePr>
        <p:xfrm>
          <a:off x="531341" y="1515763"/>
          <a:ext cx="8068962" cy="1661770"/>
        </p:xfrm>
        <a:graphic>
          <a:graphicData uri="http://schemas.openxmlformats.org/drawingml/2006/table">
            <a:tbl>
              <a:tblPr/>
              <a:tblGrid>
                <a:gridCol w="2227762">
                  <a:extLst>
                    <a:ext uri="{9D8B030D-6E8A-4147-A177-3AD203B41FA5}">
                      <a16:colId xmlns:a16="http://schemas.microsoft.com/office/drawing/2014/main" val="698271865"/>
                    </a:ext>
                  </a:extLst>
                </a:gridCol>
                <a:gridCol w="5136542">
                  <a:extLst>
                    <a:ext uri="{9D8B030D-6E8A-4147-A177-3AD203B41FA5}">
                      <a16:colId xmlns:a16="http://schemas.microsoft.com/office/drawing/2014/main" val="533464297"/>
                    </a:ext>
                  </a:extLst>
                </a:gridCol>
                <a:gridCol w="704658">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DevOps audit defense toolkit</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Continual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Auditing provides new information or opportunities for improvement that are formally registered, prioritized, and managed.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Information security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Designing and implementing controls in the product lifecycle to provide extensive traceability and joint accountability.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Monitoring and event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Operational data warehouse consolidating performance and event data provide a rich repository of information to audit implementation and performance of controls. </a:t>
                      </a:r>
                      <a:endParaRPr lang="en-GB" sz="1000" b="0" i="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308080">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Service configuration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Standardized configurations to support security and audit requirements. </a:t>
                      </a:r>
                      <a:endParaRPr lang="en-GB" sz="1000" b="0" i="0" noProof="0" dirty="0">
                        <a:latin typeface="Calibri Light" panose="020F0302020204030204" pitchFamily="34" charset="0"/>
                        <a:cs typeface="Calibri Light" panose="020F0302020204030204" pitchFamily="34" charset="0"/>
                      </a:endParaRPr>
                    </a:p>
                    <a:p>
                      <a:endParaRPr lang="en-GB" sz="1000" b="0" i="0" spc="0" noProof="0" dirty="0">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bl>
          </a:graphicData>
        </a:graphic>
      </p:graphicFrame>
      <p:sp>
        <p:nvSpPr>
          <p:cNvPr id="6" name="textruta 5">
            <a:extLst>
              <a:ext uri="{FF2B5EF4-FFF2-40B4-BE49-F238E27FC236}">
                <a16:creationId xmlns:a16="http://schemas.microsoft.com/office/drawing/2014/main" id="{82702340-4F1D-1240-83B5-813120840CE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18C7253A-6525-6048-BB30-7FA9C4D4548B}"/>
              </a:ext>
            </a:extLst>
          </p:cNvPr>
          <p:cNvSpPr txBox="1"/>
          <p:nvPr/>
        </p:nvSpPr>
        <p:spPr>
          <a:xfrm>
            <a:off x="7617350" y="500934"/>
            <a:ext cx="1245854"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249622306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0ABFB0-D4D6-374A-8C41-726CDEC3BC0C}"/>
              </a:ext>
            </a:extLst>
          </p:cNvPr>
          <p:cNvSpPr>
            <a:spLocks noGrp="1"/>
          </p:cNvSpPr>
          <p:nvPr>
            <p:ph type="title"/>
          </p:nvPr>
        </p:nvSpPr>
        <p:spPr/>
        <p:txBody>
          <a:bodyPr>
            <a:normAutofit/>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07E42D4A-D0F0-C14A-BC79-E8822F2FED4B}"/>
              </a:ext>
            </a:extLst>
          </p:cNvPr>
          <p:cNvSpPr>
            <a:spLocks noGrp="1"/>
          </p:cNvSpPr>
          <p:nvPr>
            <p:ph idx="1"/>
          </p:nvPr>
        </p:nvSpPr>
        <p:spPr/>
        <p:txBody>
          <a:bodyPr/>
          <a:lstStyle/>
          <a:p>
            <a:pPr marL="0" indent="0">
              <a:buNone/>
            </a:pPr>
            <a:r>
              <a:rPr lang="en-GB" dirty="0"/>
              <a:t>Table 4.22 Practices for which </a:t>
            </a:r>
            <a:r>
              <a:rPr lang="en-GB" b="1" dirty="0"/>
              <a:t>the DevOps audit defense toolkit </a:t>
            </a:r>
            <a:r>
              <a:rPr lang="en-GB" dirty="0"/>
              <a:t>is relevant: </a:t>
            </a:r>
          </a:p>
          <a:p>
            <a:endParaRPr lang="sv-SE" dirty="0"/>
          </a:p>
        </p:txBody>
      </p:sp>
      <p:graphicFrame>
        <p:nvGraphicFramePr>
          <p:cNvPr id="5" name="Platshållare för innehåll 7">
            <a:extLst>
              <a:ext uri="{FF2B5EF4-FFF2-40B4-BE49-F238E27FC236}">
                <a16:creationId xmlns:a16="http://schemas.microsoft.com/office/drawing/2014/main" id="{83B669AA-FED2-584B-BC67-F3F372F844D5}"/>
              </a:ext>
            </a:extLst>
          </p:cNvPr>
          <p:cNvGraphicFramePr>
            <a:graphicFrameLocks/>
          </p:cNvGraphicFramePr>
          <p:nvPr>
            <p:extLst>
              <p:ext uri="{D42A27DB-BD31-4B8C-83A1-F6EECF244321}">
                <p14:modId xmlns:p14="http://schemas.microsoft.com/office/powerpoint/2010/main" val="4143389491"/>
              </p:ext>
            </p:extLst>
          </p:nvPr>
        </p:nvGraphicFramePr>
        <p:xfrm>
          <a:off x="531341" y="1515763"/>
          <a:ext cx="8068962" cy="1332342"/>
        </p:xfrm>
        <a:graphic>
          <a:graphicData uri="http://schemas.openxmlformats.org/drawingml/2006/table">
            <a:tbl>
              <a:tblPr/>
              <a:tblGrid>
                <a:gridCol w="2227762">
                  <a:extLst>
                    <a:ext uri="{9D8B030D-6E8A-4147-A177-3AD203B41FA5}">
                      <a16:colId xmlns:a16="http://schemas.microsoft.com/office/drawing/2014/main" val="698271865"/>
                    </a:ext>
                  </a:extLst>
                </a:gridCol>
                <a:gridCol w="5136542">
                  <a:extLst>
                    <a:ext uri="{9D8B030D-6E8A-4147-A177-3AD203B41FA5}">
                      <a16:colId xmlns:a16="http://schemas.microsoft.com/office/drawing/2014/main" val="533464297"/>
                    </a:ext>
                  </a:extLst>
                </a:gridCol>
                <a:gridCol w="704658">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DevOps audit defense toolkit</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r>
                        <a:rPr lang="en-GB" sz="1000" b="1" i="0" noProof="0" dirty="0">
                          <a:latin typeface="Calibri Light" panose="020F0302020204030204" pitchFamily="34" charset="0"/>
                          <a:cs typeface="Calibri Light" panose="020F0302020204030204" pitchFamily="34" charset="0"/>
                        </a:rPr>
                        <a:t>Knowledge management</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Giving staff and other key stakeholders access to relevant policy documentation and previous audit reports.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endParaRPr lang="en-GB" sz="1000" b="0"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r>
                        <a:rPr lang="en-GB" sz="1000" b="1" i="0" noProof="0" dirty="0">
                          <a:effectLst/>
                          <a:latin typeface="Calibri Light" panose="020F0302020204030204" pitchFamily="34" charset="0"/>
                          <a:cs typeface="Calibri Light" panose="020F0302020204030204" pitchFamily="34" charset="0"/>
                        </a:rPr>
                        <a:t>Risk management</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Creating a balanced and practical approach between enterprise risk management, technical risk management, and new ways of working.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endParaRPr lang="en-GB" sz="1000" b="0"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noProof="0" dirty="0">
                          <a:solidFill>
                            <a:schemeClr val="tx1"/>
                          </a:solidFill>
                          <a:effectLst/>
                          <a:latin typeface="Calibri Light" panose="020F0302020204030204" pitchFamily="34" charset="0"/>
                          <a:ea typeface="+mn-ea"/>
                          <a:cs typeface="Calibri Light" panose="020F0302020204030204" pitchFamily="34" charset="0"/>
                        </a:rPr>
                        <a:t>Workforce and talent management </a:t>
                      </a:r>
                      <a:endParaRPr lang="en-GB" sz="1000" b="1" i="0" noProof="0" dirty="0">
                        <a:latin typeface="Calibri Light" panose="020F0302020204030204" pitchFamily="34" charset="0"/>
                        <a:cs typeface="Calibri Light" panose="020F0302020204030204" pitchFamily="34" charset="0"/>
                      </a:endParaRPr>
                    </a:p>
                    <a:p>
                      <a:endParaRPr lang="en-GB" sz="1000" b="1" i="0" noProof="0" dirty="0">
                        <a:effectLst/>
                        <a:latin typeface="Calibri Light" panose="020F0302020204030204" pitchFamily="34" charset="0"/>
                        <a:cs typeface="Calibri Light" panose="020F030202020403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Training staff on their obligations and duties to ensure M compliance with all relevant policies and regulations. </a:t>
                      </a: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endParaRPr lang="en-GB" sz="1000" b="0"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bl>
          </a:graphicData>
        </a:graphic>
      </p:graphicFrame>
      <p:sp>
        <p:nvSpPr>
          <p:cNvPr id="6" name="textruta 5">
            <a:extLst>
              <a:ext uri="{FF2B5EF4-FFF2-40B4-BE49-F238E27FC236}">
                <a16:creationId xmlns:a16="http://schemas.microsoft.com/office/drawing/2014/main" id="{82702340-4F1D-1240-83B5-813120840CE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18C7253A-6525-6048-BB30-7FA9C4D4548B}"/>
              </a:ext>
            </a:extLst>
          </p:cNvPr>
          <p:cNvSpPr txBox="1"/>
          <p:nvPr/>
        </p:nvSpPr>
        <p:spPr>
          <a:xfrm>
            <a:off x="7617350" y="500934"/>
            <a:ext cx="1245854"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127055908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B6C01D-2DAD-D544-87A1-4B853A6D7010}"/>
              </a:ext>
            </a:extLst>
          </p:cNvPr>
          <p:cNvSpPr>
            <a:spLocks noGrp="1"/>
          </p:cNvSpPr>
          <p:nvPr>
            <p:ph type="title"/>
          </p:nvPr>
        </p:nvSpPr>
        <p:spPr/>
        <p:txBody>
          <a:bodyPr/>
          <a:lstStyle/>
          <a:p>
            <a:pPr marL="514350" indent="-514350">
              <a:buFont typeface="+mj-lt"/>
              <a:buAutoNum type="alphaLcParenR" startAt="2"/>
            </a:pPr>
            <a:r>
              <a:rPr lang="en-GB" sz="3200" dirty="0"/>
              <a:t>DevSecOps</a:t>
            </a:r>
          </a:p>
        </p:txBody>
      </p:sp>
      <p:sp>
        <p:nvSpPr>
          <p:cNvPr id="3" name="Platshållare för innehåll 2">
            <a:extLst>
              <a:ext uri="{FF2B5EF4-FFF2-40B4-BE49-F238E27FC236}">
                <a16:creationId xmlns:a16="http://schemas.microsoft.com/office/drawing/2014/main" id="{7CC724E9-8262-5743-9766-AC44196054C6}"/>
              </a:ext>
            </a:extLst>
          </p:cNvPr>
          <p:cNvSpPr>
            <a:spLocks noGrp="1"/>
          </p:cNvSpPr>
          <p:nvPr>
            <p:ph idx="1"/>
          </p:nvPr>
        </p:nvSpPr>
        <p:spPr>
          <a:xfrm>
            <a:off x="457199" y="1208464"/>
            <a:ext cx="8229600" cy="2931620"/>
          </a:xfrm>
        </p:spPr>
        <p:txBody>
          <a:bodyPr>
            <a:noAutofit/>
          </a:bodyPr>
          <a:lstStyle/>
          <a:p>
            <a:pPr marL="0" indent="0">
              <a:buNone/>
            </a:pPr>
            <a:r>
              <a:rPr lang="en-GB" sz="1400" dirty="0"/>
              <a:t>DevSecOps refers to the integration of security-related activities into the daily work of application development and IT operations. </a:t>
            </a:r>
          </a:p>
          <a:p>
            <a:pPr marL="0" indent="0">
              <a:buNone/>
            </a:pPr>
            <a:endParaRPr lang="en-GB" sz="1000" dirty="0"/>
          </a:p>
          <a:p>
            <a:pPr marL="0" indent="0">
              <a:buNone/>
            </a:pPr>
            <a:r>
              <a:rPr lang="en-GB" sz="1400" dirty="0"/>
              <a:t>Security is built into the entire DevOps process and across </a:t>
            </a:r>
            <a:r>
              <a:rPr lang="en-GB" sz="1400" b="1" dirty="0"/>
              <a:t>the four pillars of culture, automation, metrics, and sharing </a:t>
            </a:r>
            <a:r>
              <a:rPr lang="en-GB" sz="1400" dirty="0"/>
              <a:t>(</a:t>
            </a:r>
            <a:r>
              <a:rPr lang="en-GB" sz="1400" b="1" dirty="0"/>
              <a:t>CAMS, or CALMS </a:t>
            </a:r>
            <a:r>
              <a:rPr lang="en-GB" sz="1400" dirty="0"/>
              <a:t>with the addition of Lean). </a:t>
            </a:r>
          </a:p>
          <a:p>
            <a:pPr marL="0" indent="0">
              <a:buNone/>
            </a:pPr>
            <a:endParaRPr lang="en-GB" sz="700" dirty="0"/>
          </a:p>
          <a:p>
            <a:pPr marL="0" indent="0">
              <a:buNone/>
            </a:pPr>
            <a:r>
              <a:rPr lang="en-GB" sz="1400" dirty="0"/>
              <a:t>Traditionally, duties are separated in order to reduce the risk of fraud and error. This can, however, lead to delay, and frustration at the perceived bureaucracy. The separation of duties is not an objective in itself: it is a method of reaching an objective. Other means are available to achieve the same objective, so duties can be integrated while maintaining the same level of assurance. </a:t>
            </a:r>
          </a:p>
          <a:p>
            <a:pPr marL="0" indent="0">
              <a:buNone/>
            </a:pPr>
            <a:endParaRPr lang="en-GB" sz="700" dirty="0"/>
          </a:p>
          <a:p>
            <a:pPr marL="0" indent="0">
              <a:buNone/>
            </a:pPr>
            <a:r>
              <a:rPr lang="en-GB" sz="1400" dirty="0"/>
              <a:t>Information security is critically dependent on the behaviour of people throughout the organization. Poorly trained or insufficiently motivated staff can be a major vulnerability. </a:t>
            </a:r>
          </a:p>
          <a:p>
            <a:pPr marL="0" indent="0">
              <a:buNone/>
            </a:pPr>
            <a:endParaRPr lang="sv-SE" sz="1400" dirty="0"/>
          </a:p>
        </p:txBody>
      </p:sp>
      <p:sp>
        <p:nvSpPr>
          <p:cNvPr id="5" name="Rektangel med rundade hörn 4">
            <a:extLst>
              <a:ext uri="{FF2B5EF4-FFF2-40B4-BE49-F238E27FC236}">
                <a16:creationId xmlns:a16="http://schemas.microsoft.com/office/drawing/2014/main" id="{19124F1B-AF16-7E45-8695-5EAECF2C6FBA}"/>
              </a:ext>
            </a:extLst>
          </p:cNvPr>
          <p:cNvSpPr/>
          <p:nvPr/>
        </p:nvSpPr>
        <p:spPr>
          <a:xfrm>
            <a:off x="457200" y="4045488"/>
            <a:ext cx="8229600" cy="502482"/>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b"/>
          <a:lstStyle/>
          <a:p>
            <a:pPr lvl="0" eaLnBrk="1" hangingPunct="1">
              <a:spcBef>
                <a:spcPct val="30000"/>
              </a:spcBef>
              <a:defRPr/>
            </a:pPr>
            <a:endParaRPr lang="en-GB" sz="1100" dirty="0">
              <a:solidFill>
                <a:schemeClr val="tx1"/>
              </a:solidFill>
              <a:latin typeface="Calibri Light" panose="020F0302020204030204" pitchFamily="34" charset="0"/>
              <a:cs typeface="Calibri Light" panose="020F0302020204030204" pitchFamily="34" charset="0"/>
            </a:endParaRPr>
          </a:p>
          <a:p>
            <a:r>
              <a:rPr lang="en-GB" sz="1100" dirty="0">
                <a:solidFill>
                  <a:schemeClr val="tx1"/>
                </a:solidFill>
                <a:latin typeface="Calibri Light" panose="020F0302020204030204" pitchFamily="34" charset="0"/>
                <a:cs typeface="Calibri Light" panose="020F0302020204030204" pitchFamily="34" charset="0"/>
              </a:rPr>
              <a:t>Definition: </a:t>
            </a:r>
            <a:r>
              <a:rPr lang="en-GB" sz="1100" b="1" dirty="0">
                <a:solidFill>
                  <a:schemeClr val="tx1"/>
                </a:solidFill>
                <a:latin typeface="Calibri Light" panose="020F0302020204030204" pitchFamily="34" charset="0"/>
                <a:cs typeface="Calibri Light" panose="020F0302020204030204" pitchFamily="34" charset="0"/>
              </a:rPr>
              <a:t>Integration of duties</a:t>
            </a:r>
            <a:r>
              <a:rPr lang="en-GB" sz="1100" dirty="0">
                <a:solidFill>
                  <a:schemeClr val="tx1"/>
                </a:solidFill>
                <a:latin typeface="Calibri Light" panose="020F0302020204030204" pitchFamily="34" charset="0"/>
                <a:cs typeface="Calibri Light" panose="020F0302020204030204" pitchFamily="34" charset="0"/>
              </a:rPr>
              <a:t>		Having a task that is prone to fraud or error performed by one person because other controls have 					been applied. This serves as an alternative to separation (or segregation) of duties.</a:t>
            </a:r>
          </a:p>
        </p:txBody>
      </p:sp>
      <p:sp>
        <p:nvSpPr>
          <p:cNvPr id="6" name="textruta 5">
            <a:extLst>
              <a:ext uri="{FF2B5EF4-FFF2-40B4-BE49-F238E27FC236}">
                <a16:creationId xmlns:a16="http://schemas.microsoft.com/office/drawing/2014/main" id="{2825DE6D-7604-2C49-8F3B-C723EE4C0DB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CC84413A-AF1F-7845-AB96-3E02C3D91408}"/>
              </a:ext>
            </a:extLst>
          </p:cNvPr>
          <p:cNvSpPr txBox="1"/>
          <p:nvPr/>
        </p:nvSpPr>
        <p:spPr>
          <a:xfrm>
            <a:off x="7617350" y="500934"/>
            <a:ext cx="1245854"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29008644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B6C01D-2DAD-D544-87A1-4B853A6D7010}"/>
              </a:ext>
            </a:extLst>
          </p:cNvPr>
          <p:cNvSpPr>
            <a:spLocks noGrp="1"/>
          </p:cNvSpPr>
          <p:nvPr>
            <p:ph type="title"/>
          </p:nvPr>
        </p:nvSpPr>
        <p:spPr/>
        <p:txBody>
          <a:bodyPr/>
          <a:lstStyle/>
          <a:p>
            <a:r>
              <a:rPr lang="en-GB" sz="3200" dirty="0"/>
              <a:t>DevSecOps</a:t>
            </a:r>
          </a:p>
        </p:txBody>
      </p:sp>
      <p:sp>
        <p:nvSpPr>
          <p:cNvPr id="3" name="Platshållare för innehåll 2">
            <a:extLst>
              <a:ext uri="{FF2B5EF4-FFF2-40B4-BE49-F238E27FC236}">
                <a16:creationId xmlns:a16="http://schemas.microsoft.com/office/drawing/2014/main" id="{7CC724E9-8262-5743-9766-AC44196054C6}"/>
              </a:ext>
            </a:extLst>
          </p:cNvPr>
          <p:cNvSpPr>
            <a:spLocks noGrp="1"/>
          </p:cNvSpPr>
          <p:nvPr>
            <p:ph idx="1"/>
          </p:nvPr>
        </p:nvSpPr>
        <p:spPr/>
        <p:txBody>
          <a:bodyPr>
            <a:normAutofit/>
          </a:bodyPr>
          <a:lstStyle/>
          <a:p>
            <a:pPr marL="0" indent="0">
              <a:buNone/>
            </a:pPr>
            <a:r>
              <a:rPr lang="en-GB" sz="1400" dirty="0"/>
              <a:t>Many processes and procedures are required to support information security management. These include: </a:t>
            </a:r>
          </a:p>
          <a:p>
            <a:pPr marL="0" indent="0">
              <a:buNone/>
            </a:pPr>
            <a:endParaRPr lang="en-GB" sz="1400" dirty="0"/>
          </a:p>
          <a:p>
            <a:pPr>
              <a:buFont typeface="Arial" panose="020B0604020202020204" pitchFamily="34" charset="0"/>
              <a:buChar char="•"/>
            </a:pPr>
            <a:r>
              <a:rPr lang="en-GB" sz="1400" b="1" dirty="0"/>
              <a:t>a security incident management process </a:t>
            </a:r>
          </a:p>
          <a:p>
            <a:pPr>
              <a:buFont typeface="Arial" panose="020B0604020202020204" pitchFamily="34" charset="0"/>
              <a:buChar char="•"/>
            </a:pPr>
            <a:r>
              <a:rPr lang="en-GB" sz="1400" b="1" dirty="0"/>
              <a:t>a risk management process </a:t>
            </a:r>
          </a:p>
          <a:p>
            <a:pPr>
              <a:buFont typeface="Arial" panose="020B0604020202020204" pitchFamily="34" charset="0"/>
              <a:buChar char="•"/>
            </a:pPr>
            <a:r>
              <a:rPr lang="en-GB" sz="1400" b="1" dirty="0"/>
              <a:t>a control review and audit process </a:t>
            </a:r>
          </a:p>
          <a:p>
            <a:pPr>
              <a:buFont typeface="Arial" panose="020B0604020202020204" pitchFamily="34" charset="0"/>
              <a:buChar char="•"/>
            </a:pPr>
            <a:r>
              <a:rPr lang="en-GB" sz="1400" b="1" dirty="0"/>
              <a:t>an identity and access management process </a:t>
            </a:r>
          </a:p>
          <a:p>
            <a:pPr>
              <a:buFont typeface="Arial" panose="020B0604020202020204" pitchFamily="34" charset="0"/>
              <a:buChar char="•"/>
            </a:pPr>
            <a:r>
              <a:rPr lang="en-GB" sz="1400" b="1" dirty="0"/>
              <a:t>event management </a:t>
            </a:r>
          </a:p>
          <a:p>
            <a:pPr>
              <a:buFont typeface="Arial" panose="020B0604020202020204" pitchFamily="34" charset="0"/>
              <a:buChar char="•"/>
            </a:pPr>
            <a:r>
              <a:rPr lang="en-GB" sz="1400" b="1" dirty="0"/>
              <a:t>procedures for penetration testing, vulnerability scanning, and so on </a:t>
            </a:r>
          </a:p>
          <a:p>
            <a:pPr>
              <a:buFont typeface="Arial" panose="020B0604020202020204" pitchFamily="34" charset="0"/>
              <a:buChar char="•"/>
            </a:pPr>
            <a:r>
              <a:rPr lang="en-GB" sz="1400" b="1" dirty="0"/>
              <a:t>procedures for managing security-related changes, such as firewall configuration changes. </a:t>
            </a:r>
          </a:p>
          <a:p>
            <a:pPr marL="0" indent="0">
              <a:buNone/>
            </a:pPr>
            <a:endParaRPr lang="en-GB" sz="1400" dirty="0"/>
          </a:p>
          <a:p>
            <a:pPr marL="0" indent="0">
              <a:buNone/>
            </a:pPr>
            <a:r>
              <a:rPr lang="en-GB" sz="1400" dirty="0"/>
              <a:t>This integrated way of approaching security contributes to assured conformance. </a:t>
            </a:r>
          </a:p>
        </p:txBody>
      </p:sp>
      <p:sp>
        <p:nvSpPr>
          <p:cNvPr id="6" name="textruta 5">
            <a:extLst>
              <a:ext uri="{FF2B5EF4-FFF2-40B4-BE49-F238E27FC236}">
                <a16:creationId xmlns:a16="http://schemas.microsoft.com/office/drawing/2014/main" id="{2825DE6D-7604-2C49-8F3B-C723EE4C0DB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CC84413A-AF1F-7845-AB96-3E02C3D91408}"/>
              </a:ext>
            </a:extLst>
          </p:cNvPr>
          <p:cNvSpPr txBox="1"/>
          <p:nvPr/>
        </p:nvSpPr>
        <p:spPr>
          <a:xfrm>
            <a:off x="7617350" y="500934"/>
            <a:ext cx="1245854"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274739421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9D4332-B20E-8147-A4E4-4FE48EB9B1E1}"/>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7C9B255F-D0C4-F547-B7BA-98627DDA32CA}"/>
              </a:ext>
            </a:extLst>
          </p:cNvPr>
          <p:cNvSpPr>
            <a:spLocks noGrp="1"/>
          </p:cNvSpPr>
          <p:nvPr>
            <p:ph idx="1"/>
          </p:nvPr>
        </p:nvSpPr>
        <p:spPr/>
        <p:txBody>
          <a:bodyPr/>
          <a:lstStyle/>
          <a:p>
            <a:pPr marL="0" indent="0">
              <a:buNone/>
            </a:pPr>
            <a:r>
              <a:rPr lang="en-GB" dirty="0"/>
              <a:t>Table 4.23 Practices for which </a:t>
            </a:r>
            <a:r>
              <a:rPr lang="en-GB" b="1" dirty="0"/>
              <a:t>DevSecOps</a:t>
            </a:r>
            <a:r>
              <a:rPr lang="en-GB" dirty="0"/>
              <a:t> is relevant: </a:t>
            </a:r>
          </a:p>
          <a:p>
            <a:endParaRPr lang="sv-SE" dirty="0"/>
          </a:p>
        </p:txBody>
      </p:sp>
      <p:graphicFrame>
        <p:nvGraphicFramePr>
          <p:cNvPr id="5" name="Platshållare för innehåll 7">
            <a:extLst>
              <a:ext uri="{FF2B5EF4-FFF2-40B4-BE49-F238E27FC236}">
                <a16:creationId xmlns:a16="http://schemas.microsoft.com/office/drawing/2014/main" id="{FEDA7DB1-B2DE-DB4B-A259-AAD318B7C4A1}"/>
              </a:ext>
            </a:extLst>
          </p:cNvPr>
          <p:cNvGraphicFramePr>
            <a:graphicFrameLocks/>
          </p:cNvGraphicFramePr>
          <p:nvPr>
            <p:extLst>
              <p:ext uri="{D42A27DB-BD31-4B8C-83A1-F6EECF244321}">
                <p14:modId xmlns:p14="http://schemas.microsoft.com/office/powerpoint/2010/main" val="3146124548"/>
              </p:ext>
            </p:extLst>
          </p:nvPr>
        </p:nvGraphicFramePr>
        <p:xfrm>
          <a:off x="531341" y="1515763"/>
          <a:ext cx="8068962" cy="1451336"/>
        </p:xfrm>
        <a:graphic>
          <a:graphicData uri="http://schemas.openxmlformats.org/drawingml/2006/table">
            <a:tbl>
              <a:tblPr/>
              <a:tblGrid>
                <a:gridCol w="1949466">
                  <a:extLst>
                    <a:ext uri="{9D8B030D-6E8A-4147-A177-3AD203B41FA5}">
                      <a16:colId xmlns:a16="http://schemas.microsoft.com/office/drawing/2014/main" val="698271865"/>
                    </a:ext>
                  </a:extLst>
                </a:gridCol>
                <a:gridCol w="5327374">
                  <a:extLst>
                    <a:ext uri="{9D8B030D-6E8A-4147-A177-3AD203B41FA5}">
                      <a16:colId xmlns:a16="http://schemas.microsoft.com/office/drawing/2014/main" val="533464297"/>
                    </a:ext>
                  </a:extLst>
                </a:gridCol>
                <a:gridCol w="792122">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DevSecOps</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Continual improvement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noProof="0" dirty="0">
                          <a:effectLst/>
                          <a:latin typeface="Calibri Light" panose="020F0302020204030204" pitchFamily="34" charset="0"/>
                          <a:cs typeface="Calibri Light" panose="020F0302020204030204" pitchFamily="34" charset="0"/>
                        </a:rPr>
                        <a:t>Improvements to security controls and policies can be part of the learning and feedback incorporated by development and operations teams.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Information security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noProof="0" dirty="0">
                          <a:effectLst/>
                          <a:latin typeface="Calibri Light" panose="020F0302020204030204" pitchFamily="34" charset="0"/>
                          <a:cs typeface="Calibri Light" panose="020F0302020204030204" pitchFamily="34" charset="0"/>
                        </a:rPr>
                        <a:t>Designing and implementing controls in a development lifecycle to provide extensive traceability and joint accountability. </a:t>
                      </a:r>
                    </a:p>
                    <a:p>
                      <a:r>
                        <a:rPr lang="en-GB" sz="1000" b="0" i="0" noProof="0" dirty="0">
                          <a:effectLst/>
                          <a:latin typeface="Calibri Light" panose="020F0302020204030204" pitchFamily="34" charset="0"/>
                          <a:cs typeface="Calibri Light" panose="020F0302020204030204" pitchFamily="34" charset="0"/>
                        </a:rPr>
                        <a:t>Integrating information security duties into the daily work of practitioners.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Monitoring and event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noProof="0" dirty="0">
                          <a:effectLst/>
                          <a:latin typeface="Calibri Light" panose="020F0302020204030204" pitchFamily="34" charset="0"/>
                          <a:cs typeface="Calibri Light" panose="020F0302020204030204" pitchFamily="34" charset="0"/>
                        </a:rPr>
                        <a:t>Configuring monitoring tools to continually scan for threats and vulnerabilities so that they can be escalated to the appropriate teams.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6749986"/>
                  </a:ext>
                </a:extLst>
              </a:tr>
            </a:tbl>
          </a:graphicData>
        </a:graphic>
      </p:graphicFrame>
      <p:sp>
        <p:nvSpPr>
          <p:cNvPr id="6" name="textruta 5">
            <a:extLst>
              <a:ext uri="{FF2B5EF4-FFF2-40B4-BE49-F238E27FC236}">
                <a16:creationId xmlns:a16="http://schemas.microsoft.com/office/drawing/2014/main" id="{D1CD0D67-2C84-A746-B088-5DFAC9AD081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9FF769B6-6DA5-5F4E-B95D-211E9F8A9CB1}"/>
              </a:ext>
            </a:extLst>
          </p:cNvPr>
          <p:cNvSpPr txBox="1"/>
          <p:nvPr/>
        </p:nvSpPr>
        <p:spPr>
          <a:xfrm>
            <a:off x="7617350" y="500934"/>
            <a:ext cx="1245854"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2330741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D.	</a:t>
            </a:r>
            <a:r>
              <a:rPr lang="en" sz="1600" dirty="0">
                <a:latin typeface="Calibri Light" panose="020F0302020204030204" pitchFamily="34" charset="0"/>
                <a:cs typeface="Calibri Light" panose="020F0302020204030204" pitchFamily="34" charset="0"/>
              </a:rPr>
              <a:t>Use of specialized knowledge for complicated incidents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GB" sz="1600" dirty="0">
                <a:latin typeface="Calibri Light" panose="020F0302020204030204" pitchFamily="34" charset="0"/>
                <a:cs typeface="Calibri Light" panose="020F0302020204030204" pitchFamily="34" charset="0"/>
              </a:rPr>
              <a:t>C.	</a:t>
            </a:r>
            <a:r>
              <a:rPr lang="en" sz="1600" dirty="0">
                <a:latin typeface="Calibri Light" panose="020F0302020204030204" pitchFamily="34" charset="0"/>
                <a:cs typeface="Calibri Light" panose="020F0302020204030204" pitchFamily="34" charset="0"/>
              </a:rPr>
              <a:t> Detailed procedures for the diagnosis of incidents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AutoNum type="alphaUcPeriod" startAt="2"/>
            </a:pPr>
            <a:r>
              <a:rPr lang="en" sz="1600" dirty="0">
                <a:latin typeface="Calibri Light" panose="020F0302020204030204" pitchFamily="34" charset="0"/>
                <a:cs typeface="Calibri Light" panose="020F0302020204030204" pitchFamily="34" charset="0"/>
              </a:rPr>
              <a:t>   Formalized processes for logging incidents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r>
              <a:rPr lang="en-US" sz="1600" dirty="0">
                <a:latin typeface="Calibri Light" panose="020F0302020204030204" pitchFamily="34" charset="0"/>
                <a:cs typeface="Calibri Light" panose="020F0302020204030204" pitchFamily="34" charset="0"/>
              </a:rPr>
              <a:t>A.	 Scripts for collecting initial information about incidents</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 sz="1800" dirty="0">
                <a:latin typeface="Calibri Light" panose="020F0302020204030204" pitchFamily="34" charset="0"/>
                <a:cs typeface="Calibri Light" panose="020F0302020204030204" pitchFamily="34" charset="0"/>
              </a:rPr>
              <a:t>Which is NOT usually included as part of ‘incident management’?</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5914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9D4332-B20E-8147-A4E4-4FE48EB9B1E1}"/>
              </a:ext>
            </a:extLst>
          </p:cNvPr>
          <p:cNvSpPr>
            <a:spLocks noGrp="1"/>
          </p:cNvSpPr>
          <p:nvPr>
            <p:ph type="title"/>
          </p:nvPr>
        </p:nvSpPr>
        <p:spPr/>
        <p:txBody>
          <a:bodyPr>
            <a:normAutofit/>
          </a:bodyPr>
          <a:lstStyle/>
          <a:p>
            <a:r>
              <a:rPr lang="en-GB" sz="3200" dirty="0"/>
              <a:t>Relevant practices with medium impact</a:t>
            </a:r>
          </a:p>
        </p:txBody>
      </p:sp>
      <p:sp>
        <p:nvSpPr>
          <p:cNvPr id="3" name="Platshållare för innehåll 2">
            <a:extLst>
              <a:ext uri="{FF2B5EF4-FFF2-40B4-BE49-F238E27FC236}">
                <a16:creationId xmlns:a16="http://schemas.microsoft.com/office/drawing/2014/main" id="{7C9B255F-D0C4-F547-B7BA-98627DDA32CA}"/>
              </a:ext>
            </a:extLst>
          </p:cNvPr>
          <p:cNvSpPr>
            <a:spLocks noGrp="1"/>
          </p:cNvSpPr>
          <p:nvPr>
            <p:ph idx="1"/>
          </p:nvPr>
        </p:nvSpPr>
        <p:spPr>
          <a:xfrm>
            <a:off x="457199" y="1061319"/>
            <a:ext cx="8229600" cy="3394075"/>
          </a:xfrm>
        </p:spPr>
        <p:txBody>
          <a:bodyPr/>
          <a:lstStyle/>
          <a:p>
            <a:pPr marL="0" indent="0">
              <a:buNone/>
            </a:pPr>
            <a:r>
              <a:rPr lang="en-GB" dirty="0"/>
              <a:t>Table 4.23 Practices for which </a:t>
            </a:r>
            <a:r>
              <a:rPr lang="en-GB" b="1" dirty="0"/>
              <a:t>DevSecOps</a:t>
            </a:r>
            <a:r>
              <a:rPr lang="en-GB" dirty="0"/>
              <a:t> is relevant: </a:t>
            </a:r>
          </a:p>
          <a:p>
            <a:endParaRPr lang="sv-SE" dirty="0"/>
          </a:p>
        </p:txBody>
      </p:sp>
      <p:graphicFrame>
        <p:nvGraphicFramePr>
          <p:cNvPr id="5" name="Platshållare för innehåll 7">
            <a:extLst>
              <a:ext uri="{FF2B5EF4-FFF2-40B4-BE49-F238E27FC236}">
                <a16:creationId xmlns:a16="http://schemas.microsoft.com/office/drawing/2014/main" id="{FEDA7DB1-B2DE-DB4B-A259-AAD318B7C4A1}"/>
              </a:ext>
            </a:extLst>
          </p:cNvPr>
          <p:cNvGraphicFramePr>
            <a:graphicFrameLocks/>
          </p:cNvGraphicFramePr>
          <p:nvPr>
            <p:extLst>
              <p:ext uri="{D42A27DB-BD31-4B8C-83A1-F6EECF244321}">
                <p14:modId xmlns:p14="http://schemas.microsoft.com/office/powerpoint/2010/main" val="1259874764"/>
              </p:ext>
            </p:extLst>
          </p:nvPr>
        </p:nvGraphicFramePr>
        <p:xfrm>
          <a:off x="273269" y="1337089"/>
          <a:ext cx="8589935" cy="3216754"/>
        </p:xfrm>
        <a:graphic>
          <a:graphicData uri="http://schemas.openxmlformats.org/drawingml/2006/table">
            <a:tbl>
              <a:tblPr/>
              <a:tblGrid>
                <a:gridCol w="1481959">
                  <a:extLst>
                    <a:ext uri="{9D8B030D-6E8A-4147-A177-3AD203B41FA5}">
                      <a16:colId xmlns:a16="http://schemas.microsoft.com/office/drawing/2014/main" val="698271865"/>
                    </a:ext>
                  </a:extLst>
                </a:gridCol>
                <a:gridCol w="6663558">
                  <a:extLst>
                    <a:ext uri="{9D8B030D-6E8A-4147-A177-3AD203B41FA5}">
                      <a16:colId xmlns:a16="http://schemas.microsoft.com/office/drawing/2014/main" val="533464297"/>
                    </a:ext>
                  </a:extLst>
                </a:gridCol>
                <a:gridCol w="444418">
                  <a:extLst>
                    <a:ext uri="{9D8B030D-6E8A-4147-A177-3AD203B41FA5}">
                      <a16:colId xmlns:a16="http://schemas.microsoft.com/office/drawing/2014/main" val="420107269"/>
                    </a:ext>
                  </a:extLst>
                </a:gridCol>
              </a:tblGrid>
              <a:tr h="204476">
                <a:tc>
                  <a:txBody>
                    <a:bodyPr/>
                    <a:lstStyle/>
                    <a:p>
                      <a:pPr algn="l"/>
                      <a:r>
                        <a:rPr lang="en-GB" sz="900" b="1" i="0" spc="0" noProof="0" dirty="0">
                          <a:solidFill>
                            <a:schemeClr val="tx1"/>
                          </a:solidFill>
                          <a:effectLst/>
                          <a:latin typeface="Calibri Light" panose="020F0302020204030204" pitchFamily="34" charset="0"/>
                          <a:cs typeface="Calibri Light" panose="020F0302020204030204" pitchFamily="34" charset="0"/>
                        </a:rPr>
                        <a:t>ITIL managment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DevSecOps</a:t>
                      </a:r>
                      <a:endParaRPr lang="en-GB" sz="9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9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900" b="1" i="0" spc="0" noProof="0" dirty="0">
                          <a:solidFill>
                            <a:schemeClr val="tx1"/>
                          </a:solidFill>
                          <a:effectLst/>
                          <a:latin typeface="Calibri Light" panose="020F0302020204030204" pitchFamily="34" charset="0"/>
                          <a:cs typeface="Calibri Light" panose="020F0302020204030204" pitchFamily="34" charset="0"/>
                        </a:rPr>
                        <a:t>Change enablement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Implementing a preventative control that automatically requires pre-authorization from security management before developers can make certain types of production data edits, including functions that they have entitlements to, based on certain defined criteria. </a:t>
                      </a:r>
                      <a:endParaRPr lang="en-GB" sz="9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1" i="0" kern="1200" noProof="0" dirty="0">
                          <a:solidFill>
                            <a:schemeClr val="tx1"/>
                          </a:solidFill>
                          <a:effectLst/>
                          <a:latin typeface="Calibri Light" panose="020F0302020204030204" pitchFamily="34" charset="0"/>
                          <a:ea typeface="+mn-ea"/>
                          <a:cs typeface="Calibri Light" panose="020F0302020204030204" pitchFamily="34" charset="0"/>
                        </a:rPr>
                        <a:t>Deployment management </a:t>
                      </a:r>
                      <a:endParaRPr lang="en-GB" sz="900" b="1" i="0" noProof="0" dirty="0">
                        <a:latin typeface="Calibri Light" panose="020F0302020204030204" pitchFamily="34" charset="0"/>
                        <a:cs typeface="Calibri Light" panose="020F0302020204030204" pitchFamily="34" charset="0"/>
                      </a:endParaRPr>
                    </a:p>
                    <a:p>
                      <a:pPr algn="l"/>
                      <a:endParaRPr lang="en-GB" sz="9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Security management provides guidance on key credential management, CD pipeline security checks, container security, automated penetration testing, and data and performance monitoring.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Information security management and risk management should be an integral part of the daily work of practitioners. </a:t>
                      </a:r>
                      <a:endParaRPr lang="en-GB" sz="9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1" i="0" kern="1200" noProof="0" dirty="0">
                          <a:solidFill>
                            <a:schemeClr val="tx1"/>
                          </a:solidFill>
                          <a:effectLst/>
                          <a:latin typeface="Calibri Light" panose="020F0302020204030204" pitchFamily="34" charset="0"/>
                          <a:ea typeface="+mn-ea"/>
                          <a:cs typeface="Calibri Light" panose="020F0302020204030204" pitchFamily="34" charset="0"/>
                        </a:rPr>
                        <a:t>Knowledge management </a:t>
                      </a:r>
                      <a:endParaRPr lang="en-GB" sz="9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Giving staff and other key stakeholders access to relevant policy documentation. </a:t>
                      </a:r>
                      <a:endParaRPr lang="en-GB" sz="9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246216"/>
                  </a:ext>
                </a:extLst>
              </a:tr>
              <a:tr h="3513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1" i="0" kern="1200" noProof="0" dirty="0">
                          <a:solidFill>
                            <a:schemeClr val="tx1"/>
                          </a:solidFill>
                          <a:effectLst/>
                          <a:latin typeface="Calibri Light" panose="020F0302020204030204" pitchFamily="34" charset="0"/>
                          <a:ea typeface="+mn-ea"/>
                          <a:cs typeface="Calibri Light" panose="020F0302020204030204" pitchFamily="34" charset="0"/>
                        </a:rPr>
                        <a:t>Risk management </a:t>
                      </a:r>
                      <a:endParaRPr lang="en-GB" sz="900" b="1" i="0" noProof="0" dirty="0">
                        <a:latin typeface="Calibri Light" panose="020F0302020204030204" pitchFamily="34" charset="0"/>
                        <a:cs typeface="Calibri Light" panose="020F0302020204030204" pitchFamily="34" charset="0"/>
                      </a:endParaRPr>
                    </a:p>
                    <a:p>
                      <a:pPr algn="l"/>
                      <a:endParaRPr lang="en-GB" sz="900" b="1" i="0" spc="0" noProof="0" dirty="0">
                        <a:solidFill>
                          <a:schemeClr val="tx1"/>
                        </a:solidFill>
                        <a:effectLst/>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Creating a balanced and practical approach between enterprise risk management, technical risk management, and new ways of working.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Identifying and removing dependencies on external teams/parties when changing IT services, which may involve delegating approval authority to the team’s product/delivery manager. </a:t>
                      </a:r>
                      <a:endParaRPr lang="en-GB" sz="900" b="0" i="0" noProof="0" dirty="0">
                        <a:latin typeface="Calibri Light" panose="020F0302020204030204" pitchFamily="34" charset="0"/>
                        <a:cs typeface="Calibri Light" panose="020F0302020204030204" pitchFamily="34" charset="0"/>
                      </a:endParaRPr>
                    </a:p>
                    <a:p>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Investing in process automation (e.g. CI/CD) with defined and integrated controls to enforce requirements for the separation of duties. Further to this, employing independent third-party compliance software to suspend the production of deployments until approvals are provided. </a:t>
                      </a:r>
                      <a:endParaRPr lang="en-GB" sz="900" b="0" i="0" noProof="0" dirty="0">
                        <a:latin typeface="Calibri Light" panose="020F0302020204030204" pitchFamily="34" charset="0"/>
                        <a:cs typeface="Calibri Light" panose="020F0302020204030204" pitchFamily="34" charset="0"/>
                      </a:endParaRPr>
                    </a:p>
                    <a:p>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Detailing the requirements and risk controls in place in supplier contracts to support the integration of duties while adhering to the organization’s security policy. </a:t>
                      </a:r>
                      <a:endParaRPr lang="en-GB" sz="900" b="0" i="0" noProof="0" dirty="0">
                        <a:latin typeface="Calibri Light" panose="020F0302020204030204" pitchFamily="34" charset="0"/>
                        <a:cs typeface="Calibri Light" panose="020F0302020204030204" pitchFamily="34" charset="0"/>
                      </a:endParaRPr>
                    </a:p>
                    <a:p>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Conducting value stream mapping to identify and minimize process handoffs and approvals. </a:t>
                      </a:r>
                      <a:endParaRPr lang="en-GB" sz="9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7986793"/>
                  </a:ext>
                </a:extLst>
              </a:tr>
              <a:tr h="183654">
                <a:tc>
                  <a:txBody>
                    <a:bodyPr/>
                    <a:lstStyle/>
                    <a:p>
                      <a:r>
                        <a:rPr lang="en-GB" sz="900" b="1" i="0" kern="1200" noProof="0" dirty="0">
                          <a:solidFill>
                            <a:schemeClr val="tx1"/>
                          </a:solidFill>
                          <a:effectLst/>
                          <a:latin typeface="Calibri Light" panose="020F0302020204030204" pitchFamily="34" charset="0"/>
                          <a:ea typeface="+mn-ea"/>
                          <a:cs typeface="Calibri Light" panose="020F0302020204030204" pitchFamily="34" charset="0"/>
                        </a:rPr>
                        <a:t>Service validation and testing </a:t>
                      </a:r>
                      <a:endParaRPr lang="en-GB" sz="9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Test data management is a key element that helps to ensure continued stability, reliability, availability, and security. </a:t>
                      </a:r>
                      <a:endParaRPr lang="en-GB" sz="9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3081454"/>
                  </a:ext>
                </a:extLst>
              </a:tr>
              <a:tr h="183654">
                <a:tc>
                  <a:txBody>
                    <a:bodyPr/>
                    <a:lstStyle/>
                    <a:p>
                      <a:r>
                        <a:rPr lang="en-GB" sz="900" b="1" i="0" kern="1200" noProof="0" dirty="0">
                          <a:solidFill>
                            <a:schemeClr val="tx1"/>
                          </a:solidFill>
                          <a:effectLst/>
                          <a:latin typeface="Calibri Light" panose="020F0302020204030204" pitchFamily="34" charset="0"/>
                          <a:ea typeface="+mn-ea"/>
                          <a:cs typeface="Calibri Light" panose="020F0302020204030204" pitchFamily="34" charset="0"/>
                        </a:rPr>
                        <a:t>Strategy management </a:t>
                      </a:r>
                      <a:endParaRPr lang="en-GB" sz="9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Integrating duties to balance regulatory requirements with speed of execution. </a:t>
                      </a:r>
                      <a:endParaRPr lang="en-GB" sz="9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49043891"/>
                  </a:ext>
                </a:extLst>
              </a:tr>
              <a:tr h="183654">
                <a:tc>
                  <a:txBody>
                    <a:bodyPr/>
                    <a:lstStyle/>
                    <a:p>
                      <a:r>
                        <a:rPr lang="en-GB" sz="900" b="1" i="0" kern="1200" noProof="0" dirty="0">
                          <a:solidFill>
                            <a:schemeClr val="tx1"/>
                          </a:solidFill>
                          <a:effectLst/>
                          <a:latin typeface="Calibri Light" panose="020F0302020204030204" pitchFamily="34" charset="0"/>
                          <a:ea typeface="+mn-ea"/>
                          <a:cs typeface="Calibri Light" panose="020F0302020204030204" pitchFamily="34" charset="0"/>
                        </a:rPr>
                        <a:t>Workforce and talent management</a:t>
                      </a:r>
                      <a:endParaRPr lang="en-GB" sz="900" b="1"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kern="1200" noProof="0" dirty="0">
                          <a:solidFill>
                            <a:schemeClr val="tx1"/>
                          </a:solidFill>
                          <a:effectLst/>
                          <a:latin typeface="Calibri Light" panose="020F0302020204030204" pitchFamily="34" charset="0"/>
                          <a:ea typeface="+mn-ea"/>
                          <a:cs typeface="Calibri Light" panose="020F0302020204030204" pitchFamily="34" charset="0"/>
                        </a:rPr>
                        <a:t>Training and coaching staff and other relevant stakeholders in how to build security into development and operations work. </a:t>
                      </a:r>
                      <a:endParaRPr lang="en-GB" sz="9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900" b="0" i="0" spc="0" noProof="0" dirty="0">
                          <a:solidFill>
                            <a:schemeClr val="tx1"/>
                          </a:solidFill>
                          <a:effectLst/>
                          <a:latin typeface="Calibri Light" panose="020F0302020204030204" pitchFamily="34" charset="0"/>
                          <a:cs typeface="Calibri Light" panose="020F0302020204030204" pitchFamily="34" charset="0"/>
                        </a:rPr>
                        <a:t>M</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94865588"/>
                  </a:ext>
                </a:extLst>
              </a:tr>
            </a:tbl>
          </a:graphicData>
        </a:graphic>
      </p:graphicFrame>
      <p:sp>
        <p:nvSpPr>
          <p:cNvPr id="6" name="textruta 5">
            <a:extLst>
              <a:ext uri="{FF2B5EF4-FFF2-40B4-BE49-F238E27FC236}">
                <a16:creationId xmlns:a16="http://schemas.microsoft.com/office/drawing/2014/main" id="{D1CD0D67-2C84-A746-B088-5DFAC9AD081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9FF769B6-6DA5-5F4E-B95D-211E9F8A9CB1}"/>
              </a:ext>
            </a:extLst>
          </p:cNvPr>
          <p:cNvSpPr txBox="1"/>
          <p:nvPr/>
        </p:nvSpPr>
        <p:spPr>
          <a:xfrm>
            <a:off x="7617350" y="500934"/>
            <a:ext cx="1245854"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37811758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DB2B6F-7C25-564F-9840-0FEDBB76A48A}"/>
              </a:ext>
            </a:extLst>
          </p:cNvPr>
          <p:cNvSpPr>
            <a:spLocks noGrp="1"/>
          </p:cNvSpPr>
          <p:nvPr>
            <p:ph type="title"/>
          </p:nvPr>
        </p:nvSpPr>
        <p:spPr/>
        <p:txBody>
          <a:bodyPr/>
          <a:lstStyle/>
          <a:p>
            <a:pPr marL="514350" indent="-514350">
              <a:buFont typeface="+mj-lt"/>
              <a:buAutoNum type="alphaLcParenR" startAt="3"/>
            </a:pPr>
            <a:r>
              <a:rPr lang="en-GB" sz="3200" dirty="0"/>
              <a:t>Peer review </a:t>
            </a:r>
          </a:p>
        </p:txBody>
      </p:sp>
      <p:sp>
        <p:nvSpPr>
          <p:cNvPr id="3" name="Platshållare för innehåll 2">
            <a:extLst>
              <a:ext uri="{FF2B5EF4-FFF2-40B4-BE49-F238E27FC236}">
                <a16:creationId xmlns:a16="http://schemas.microsoft.com/office/drawing/2014/main" id="{3F5766C2-F0D9-FB4F-9DDE-E69DB1013CA6}"/>
              </a:ext>
            </a:extLst>
          </p:cNvPr>
          <p:cNvSpPr>
            <a:spLocks noGrp="1"/>
          </p:cNvSpPr>
          <p:nvPr>
            <p:ph idx="1"/>
          </p:nvPr>
        </p:nvSpPr>
        <p:spPr>
          <a:xfrm>
            <a:off x="457199" y="1208463"/>
            <a:ext cx="4272456" cy="3361944"/>
          </a:xfrm>
        </p:spPr>
        <p:txBody>
          <a:bodyPr>
            <a:noAutofit/>
          </a:bodyPr>
          <a:lstStyle/>
          <a:p>
            <a:pPr marL="0" indent="0">
              <a:buNone/>
            </a:pPr>
            <a:r>
              <a:rPr lang="en-GB" dirty="0"/>
              <a:t>Experience has shown that problems (defects) are eliminated earlier if a development process incorporates peer reviews; these reviews are as effective as, or even more effective than, testing.</a:t>
            </a:r>
          </a:p>
          <a:p>
            <a:pPr marL="0" indent="0">
              <a:buNone/>
            </a:pPr>
            <a:endParaRPr lang="en-GB" sz="900" dirty="0"/>
          </a:p>
          <a:p>
            <a:pPr marL="0" indent="0">
              <a:buNone/>
            </a:pPr>
            <a:r>
              <a:rPr lang="en-GB" dirty="0"/>
              <a:t>Data that is collected during the peer review process is used to correct defects, and to evaluate and improve the development process itself. </a:t>
            </a:r>
          </a:p>
          <a:p>
            <a:pPr marL="0" indent="0">
              <a:buNone/>
            </a:pPr>
            <a:endParaRPr lang="en-GB" sz="500" dirty="0"/>
          </a:p>
          <a:p>
            <a:pPr marL="0" indent="0">
              <a:buNone/>
            </a:pPr>
            <a:r>
              <a:rPr lang="en-GB" dirty="0"/>
              <a:t>The peer review approach can consist of one or more of the following: </a:t>
            </a:r>
          </a:p>
          <a:p>
            <a:pPr>
              <a:buFont typeface="Arial" panose="020B0604020202020204" pitchFamily="34" charset="0"/>
              <a:buChar char="•"/>
            </a:pPr>
            <a:r>
              <a:rPr lang="en-GB" b="1" dirty="0"/>
              <a:t>inspection</a:t>
            </a:r>
          </a:p>
          <a:p>
            <a:pPr>
              <a:buFont typeface="Arial" panose="020B0604020202020204" pitchFamily="34" charset="0"/>
              <a:buChar char="•"/>
            </a:pPr>
            <a:r>
              <a:rPr lang="en-GB" b="1" dirty="0"/>
              <a:t>team review </a:t>
            </a:r>
          </a:p>
          <a:p>
            <a:pPr>
              <a:buFont typeface="Arial" panose="020B0604020202020204" pitchFamily="34" charset="0"/>
              <a:buChar char="•"/>
            </a:pPr>
            <a:r>
              <a:rPr lang="en-GB" b="1" dirty="0"/>
              <a:t>walkthrough </a:t>
            </a:r>
          </a:p>
          <a:p>
            <a:pPr>
              <a:buFont typeface="Arial" panose="020B0604020202020204" pitchFamily="34" charset="0"/>
              <a:buChar char="•"/>
            </a:pPr>
            <a:r>
              <a:rPr lang="en-GB" b="1" dirty="0"/>
              <a:t>pair programming </a:t>
            </a:r>
          </a:p>
          <a:p>
            <a:pPr>
              <a:buFont typeface="Arial" panose="020B0604020202020204" pitchFamily="34" charset="0"/>
              <a:buChar char="•"/>
            </a:pPr>
            <a:r>
              <a:rPr lang="en-GB" b="1" dirty="0"/>
              <a:t>peer desk check </a:t>
            </a:r>
          </a:p>
          <a:p>
            <a:pPr>
              <a:buFont typeface="Arial" panose="020B0604020202020204" pitchFamily="34" charset="0"/>
              <a:buChar char="•"/>
            </a:pPr>
            <a:r>
              <a:rPr lang="en-GB" b="1" dirty="0"/>
              <a:t>pass around </a:t>
            </a:r>
          </a:p>
          <a:p>
            <a:pPr>
              <a:buFont typeface="Arial" panose="020B0604020202020204" pitchFamily="34" charset="0"/>
              <a:buChar char="•"/>
            </a:pPr>
            <a:r>
              <a:rPr lang="en-GB" b="1" dirty="0"/>
              <a:t>ad-hoc review. </a:t>
            </a:r>
          </a:p>
        </p:txBody>
      </p:sp>
      <p:sp>
        <p:nvSpPr>
          <p:cNvPr id="5" name="Rektangel med rundade hörn 4">
            <a:extLst>
              <a:ext uri="{FF2B5EF4-FFF2-40B4-BE49-F238E27FC236}">
                <a16:creationId xmlns:a16="http://schemas.microsoft.com/office/drawing/2014/main" id="{48DE90A8-E1E4-0945-B49F-E0E2C3B8A0A9}"/>
              </a:ext>
            </a:extLst>
          </p:cNvPr>
          <p:cNvSpPr/>
          <p:nvPr/>
        </p:nvSpPr>
        <p:spPr>
          <a:xfrm>
            <a:off x="2554013" y="3515710"/>
            <a:ext cx="6132785" cy="1054697"/>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pPr marL="0" indent="0">
              <a:buNone/>
            </a:pPr>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Peer review	</a:t>
            </a:r>
            <a:r>
              <a:rPr lang="en-GB" sz="1400" dirty="0">
                <a:solidFill>
                  <a:schemeClr val="tx1"/>
                </a:solidFill>
                <a:latin typeface="Calibri Light" panose="020F0302020204030204" pitchFamily="34" charset="0"/>
                <a:cs typeface="Calibri Light" panose="020F0302020204030204" pitchFamily="34" charset="0"/>
              </a:rPr>
              <a:t>	</a:t>
            </a:r>
            <a:r>
              <a:rPr lang="en-GB" sz="1400" dirty="0">
                <a:latin typeface="Calibri Light" panose="020F0302020204030204" pitchFamily="34" charset="0"/>
                <a:cs typeface="Calibri Light" panose="020F0302020204030204" pitchFamily="34" charset="0"/>
              </a:rPr>
              <a:t>When a work product is examined by its author 					and one or more colleagues in order to evaluate 					its technical content and quality. 							This contributes to assured conformance. </a:t>
            </a: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6" name="textruta 5">
            <a:extLst>
              <a:ext uri="{FF2B5EF4-FFF2-40B4-BE49-F238E27FC236}">
                <a16:creationId xmlns:a16="http://schemas.microsoft.com/office/drawing/2014/main" id="{40BB28DE-B467-2A4C-BAAB-176C72713C4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pic>
        <p:nvPicPr>
          <p:cNvPr id="7" name="Bildobjekt 6">
            <a:extLst>
              <a:ext uri="{FF2B5EF4-FFF2-40B4-BE49-F238E27FC236}">
                <a16:creationId xmlns:a16="http://schemas.microsoft.com/office/drawing/2014/main" id="{DD653A2D-63CE-484F-BBD1-6CBA9AB7938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07136" y="1779374"/>
            <a:ext cx="3915886" cy="1235848"/>
          </a:xfrm>
          <a:prstGeom prst="rect">
            <a:avLst/>
          </a:prstGeom>
        </p:spPr>
      </p:pic>
      <p:sp>
        <p:nvSpPr>
          <p:cNvPr id="8" name="textruta 7">
            <a:extLst>
              <a:ext uri="{FF2B5EF4-FFF2-40B4-BE49-F238E27FC236}">
                <a16:creationId xmlns:a16="http://schemas.microsoft.com/office/drawing/2014/main" id="{4ABCA00B-44EA-D147-B5B5-BFD2D5407D4A}"/>
              </a:ext>
            </a:extLst>
          </p:cNvPr>
          <p:cNvSpPr txBox="1"/>
          <p:nvPr/>
        </p:nvSpPr>
        <p:spPr>
          <a:xfrm>
            <a:off x="4878638" y="3015222"/>
            <a:ext cx="1986441"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4.27 Peer review formality spectrum </a:t>
            </a:r>
          </a:p>
        </p:txBody>
      </p:sp>
      <p:sp>
        <p:nvSpPr>
          <p:cNvPr id="9" name="textruta 8">
            <a:extLst>
              <a:ext uri="{FF2B5EF4-FFF2-40B4-BE49-F238E27FC236}">
                <a16:creationId xmlns:a16="http://schemas.microsoft.com/office/drawing/2014/main" id="{A78E9BA0-F252-3349-B819-84010E48A1B2}"/>
              </a:ext>
            </a:extLst>
          </p:cNvPr>
          <p:cNvSpPr txBox="1"/>
          <p:nvPr/>
        </p:nvSpPr>
        <p:spPr>
          <a:xfrm>
            <a:off x="7617350" y="500934"/>
            <a:ext cx="1245854"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36376758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0717D3-0163-8848-B677-138460561E27}"/>
              </a:ext>
            </a:extLst>
          </p:cNvPr>
          <p:cNvSpPr>
            <a:spLocks noGrp="1"/>
          </p:cNvSpPr>
          <p:nvPr>
            <p:ph type="title"/>
          </p:nvPr>
        </p:nvSpPr>
        <p:spPr/>
        <p:txBody>
          <a:bodyPr>
            <a:normAutofit/>
          </a:bodyPr>
          <a:lstStyle/>
          <a:p>
            <a:r>
              <a:rPr lang="en-GB" sz="3200" dirty="0"/>
              <a:t>Relevant practices with high impact</a:t>
            </a:r>
          </a:p>
        </p:txBody>
      </p:sp>
      <p:sp>
        <p:nvSpPr>
          <p:cNvPr id="3" name="Platshållare för innehåll 2">
            <a:extLst>
              <a:ext uri="{FF2B5EF4-FFF2-40B4-BE49-F238E27FC236}">
                <a16:creationId xmlns:a16="http://schemas.microsoft.com/office/drawing/2014/main" id="{C2B0F0F3-5A73-A94B-856F-7D31975550E3}"/>
              </a:ext>
            </a:extLst>
          </p:cNvPr>
          <p:cNvSpPr>
            <a:spLocks noGrp="1"/>
          </p:cNvSpPr>
          <p:nvPr>
            <p:ph idx="1"/>
          </p:nvPr>
        </p:nvSpPr>
        <p:spPr/>
        <p:txBody>
          <a:bodyPr/>
          <a:lstStyle/>
          <a:p>
            <a:pPr marL="0" indent="0">
              <a:buNone/>
            </a:pPr>
            <a:r>
              <a:rPr lang="en-GB" dirty="0"/>
              <a:t>Table 4.25 Practices for which </a:t>
            </a:r>
            <a:r>
              <a:rPr lang="en-GB" b="1" dirty="0"/>
              <a:t>peer review </a:t>
            </a:r>
            <a:r>
              <a:rPr lang="en-GB" dirty="0"/>
              <a:t>is relevant: </a:t>
            </a:r>
          </a:p>
          <a:p>
            <a:endParaRPr lang="sv-SE" dirty="0"/>
          </a:p>
        </p:txBody>
      </p:sp>
      <p:graphicFrame>
        <p:nvGraphicFramePr>
          <p:cNvPr id="5" name="Platshållare för innehåll 7">
            <a:extLst>
              <a:ext uri="{FF2B5EF4-FFF2-40B4-BE49-F238E27FC236}">
                <a16:creationId xmlns:a16="http://schemas.microsoft.com/office/drawing/2014/main" id="{55379911-99C4-3641-A46A-DD58A6A0899C}"/>
              </a:ext>
            </a:extLst>
          </p:cNvPr>
          <p:cNvGraphicFramePr>
            <a:graphicFrameLocks/>
          </p:cNvGraphicFramePr>
          <p:nvPr>
            <p:extLst>
              <p:ext uri="{D42A27DB-BD31-4B8C-83A1-F6EECF244321}">
                <p14:modId xmlns:p14="http://schemas.microsoft.com/office/powerpoint/2010/main" val="3430916928"/>
              </p:ext>
            </p:extLst>
          </p:nvPr>
        </p:nvGraphicFramePr>
        <p:xfrm>
          <a:off x="531341" y="1515763"/>
          <a:ext cx="8068962" cy="1088502"/>
        </p:xfrm>
        <a:graphic>
          <a:graphicData uri="http://schemas.openxmlformats.org/drawingml/2006/table">
            <a:tbl>
              <a:tblPr/>
              <a:tblGrid>
                <a:gridCol w="2315226">
                  <a:extLst>
                    <a:ext uri="{9D8B030D-6E8A-4147-A177-3AD203B41FA5}">
                      <a16:colId xmlns:a16="http://schemas.microsoft.com/office/drawing/2014/main" val="698271865"/>
                    </a:ext>
                  </a:extLst>
                </a:gridCol>
                <a:gridCol w="4692113">
                  <a:extLst>
                    <a:ext uri="{9D8B030D-6E8A-4147-A177-3AD203B41FA5}">
                      <a16:colId xmlns:a16="http://schemas.microsoft.com/office/drawing/2014/main" val="533464297"/>
                    </a:ext>
                  </a:extLst>
                </a:gridCol>
                <a:gridCol w="1061623">
                  <a:extLst>
                    <a:ext uri="{9D8B030D-6E8A-4147-A177-3AD203B41FA5}">
                      <a16:colId xmlns:a16="http://schemas.microsoft.com/office/drawing/2014/main" val="420107269"/>
                    </a:ext>
                  </a:extLst>
                </a:gridCol>
              </a:tblGrid>
              <a:tr h="204476">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ITIL management practice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spc="0" noProof="0" dirty="0">
                          <a:solidFill>
                            <a:schemeClr val="tx1"/>
                          </a:solidFill>
                          <a:effectLst/>
                          <a:latin typeface="Calibri Light" panose="020F0302020204030204" pitchFamily="34" charset="0"/>
                          <a:ea typeface="+mn-ea"/>
                          <a:cs typeface="Calibri Light" panose="020F0302020204030204" pitchFamily="34" charset="0"/>
                        </a:rPr>
                        <a:t>Activities/resources associated with peer review</a:t>
                      </a:r>
                      <a:endParaRPr lang="en-GB" sz="1000" b="1" i="0" spc="0" noProof="0" dirty="0">
                        <a:solidFill>
                          <a:schemeClr val="tx1"/>
                        </a:solidFill>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lvl="0" algn="ctr"/>
                      <a:r>
                        <a:rPr lang="en-GB" sz="1000" b="1" i="0" spc="0" noProof="0" dirty="0">
                          <a:solidFill>
                            <a:schemeClr val="tx1"/>
                          </a:solidFill>
                          <a:effectLst/>
                          <a:latin typeface="Calibri Light" panose="020F0302020204030204" pitchFamily="34" charset="0"/>
                          <a:cs typeface="Calibri Light" panose="020F0302020204030204" pitchFamily="34" charset="0"/>
                        </a:rPr>
                        <a:t>Impact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62141">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Risk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b="0" i="0" noProof="0" dirty="0">
                          <a:effectLst/>
                          <a:latin typeface="Calibri Light" panose="020F0302020204030204" pitchFamily="34" charset="0"/>
                          <a:cs typeface="Calibri Light" panose="020F0302020204030204" pitchFamily="34" charset="0"/>
                        </a:rPr>
                        <a:t>Reducing the risk of an unauthorized change being developed and released into production. </a:t>
                      </a:r>
                    </a:p>
                    <a:p>
                      <a:r>
                        <a:rPr lang="en-GB" sz="1000" b="0" i="0" noProof="0" dirty="0">
                          <a:effectLst/>
                          <a:latin typeface="Calibri Light" panose="020F0302020204030204" pitchFamily="34" charset="0"/>
                          <a:cs typeface="Calibri Light" panose="020F0302020204030204" pitchFamily="34" charset="0"/>
                        </a:rPr>
                        <a:t>Cross-checking between identification and assessment of risks. </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pPr algn="l"/>
                      <a:r>
                        <a:rPr lang="en-GB" sz="1000" b="1" i="0" spc="0" noProof="0" dirty="0">
                          <a:solidFill>
                            <a:schemeClr val="tx1"/>
                          </a:solidFill>
                          <a:effectLst/>
                          <a:latin typeface="Calibri Light" panose="020F0302020204030204" pitchFamily="34" charset="0"/>
                          <a:cs typeface="Calibri Light" panose="020F0302020204030204" pitchFamily="34" charset="0"/>
                        </a:rPr>
                        <a:t>Software development and management</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Calibri Light" panose="020F0302020204030204" pitchFamily="34" charset="0"/>
                          <a:ea typeface="+mn-ea"/>
                          <a:cs typeface="Calibri Light" panose="020F0302020204030204" pitchFamily="34" charset="0"/>
                        </a:rPr>
                        <a:t>Inspecting development work between peers to increase the quality of code.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i="0" noProof="0" dirty="0">
                        <a:latin typeface="Calibri Light" panose="020F0302020204030204" pitchFamily="34" charset="0"/>
                        <a:cs typeface="Calibri Light" panose="020F0302020204030204" pitchFamily="34" charset="0"/>
                      </a:endParaRP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lvl="0" algn="ctr"/>
                      <a:r>
                        <a:rPr lang="en-GB" sz="1000" b="0" i="0" spc="0" noProof="0" dirty="0">
                          <a:solidFill>
                            <a:schemeClr val="tx1"/>
                          </a:solidFill>
                          <a:effectLst/>
                          <a:latin typeface="Calibri Light" panose="020F0302020204030204" pitchFamily="34" charset="0"/>
                          <a:cs typeface="Calibri Light" panose="020F0302020204030204" pitchFamily="34" charset="0"/>
                        </a:rPr>
                        <a:t>H</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bl>
          </a:graphicData>
        </a:graphic>
      </p:graphicFrame>
      <p:sp>
        <p:nvSpPr>
          <p:cNvPr id="6" name="textruta 5">
            <a:extLst>
              <a:ext uri="{FF2B5EF4-FFF2-40B4-BE49-F238E27FC236}">
                <a16:creationId xmlns:a16="http://schemas.microsoft.com/office/drawing/2014/main" id="{8E0AA813-ACA5-1C49-B4E0-7EEC74A4384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9A362336-C681-EE4D-A611-C9389E4B1376}"/>
              </a:ext>
            </a:extLst>
          </p:cNvPr>
          <p:cNvSpPr txBox="1"/>
          <p:nvPr/>
        </p:nvSpPr>
        <p:spPr>
          <a:xfrm>
            <a:off x="7617350" y="500934"/>
            <a:ext cx="1245854" cy="3693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Techniques for </a:t>
            </a:r>
            <a:endParaRPr lang="en-GB" sz="900" b="1" dirty="0">
              <a:solidFill>
                <a:schemeClr val="bg1"/>
              </a:solidFill>
              <a:latin typeface="Calibri Light" panose="020F0302020204030204" pitchFamily="34" charset="0"/>
              <a:cs typeface="Calibri Light" panose="020F0302020204030204" pitchFamily="34" charset="0"/>
            </a:endParaRPr>
          </a:p>
          <a:p>
            <a:r>
              <a:rPr lang="en-GB" sz="900" b="1" dirty="0">
                <a:solidFill>
                  <a:schemeClr val="bg1"/>
                </a:solidFill>
                <a:latin typeface="Calibri Light" panose="020F0302020204030204" pitchFamily="34" charset="0"/>
                <a:cs typeface="Calibri Light" panose="020F0302020204030204" pitchFamily="34" charset="0"/>
              </a:rPr>
              <a:t>Assured conformance</a:t>
            </a:r>
          </a:p>
        </p:txBody>
      </p:sp>
    </p:spTree>
    <p:extLst>
      <p:ext uri="{BB962C8B-B14F-4D97-AF65-F5344CB8AC3E}">
        <p14:creationId xmlns:p14="http://schemas.microsoft.com/office/powerpoint/2010/main" val="148087742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Autofit/>
          </a:bodyPr>
          <a:lstStyle/>
          <a:p>
            <a:r>
              <a:rPr lang="en-GB" sz="1200" dirty="0">
                <a:latin typeface="Calibri Light" panose="020F0302020204030204" pitchFamily="34" charset="0"/>
                <a:cs typeface="Calibri Light" panose="020F0302020204030204" pitchFamily="34" charset="0"/>
              </a:rPr>
              <a:t>Many techniques that characterize HVIT environments. These ways of working help highly digitally enabled organizations to achieve their objectives.</a:t>
            </a:r>
          </a:p>
          <a:p>
            <a:endParaRPr lang="en-GB" sz="105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How these techniques support one or multiple HVIT objectives and that each technique can be used in the context of multiple ITIL management practices.</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Examples of practices that are relevant for these selected techniques and how the technique contributes to each practice.</a:t>
            </a:r>
          </a:p>
          <a:p>
            <a:endParaRPr lang="en-GB" sz="1200" dirty="0">
              <a:latin typeface="Calibri Light" panose="020F0302020204030204" pitchFamily="34" charset="0"/>
              <a:cs typeface="Calibri Light" panose="020F0302020204030204" pitchFamily="34" charset="0"/>
            </a:endParaRPr>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177421" y="0"/>
            <a:ext cx="8229600" cy="857250"/>
          </a:xfrm>
        </p:spPr>
        <p:txBody>
          <a:bodyPr/>
          <a:lstStyle/>
          <a:p>
            <a:r>
              <a:rPr lang="en-US" sz="3200" noProof="0" dirty="0">
                <a:latin typeface="Calibri Light" panose="020F0302020204030204" pitchFamily="34" charset="0"/>
                <a:cs typeface="Calibri Light" panose="020F0302020204030204" pitchFamily="34" charset="0"/>
              </a:rPr>
              <a:t>Summary</a:t>
            </a:r>
          </a:p>
        </p:txBody>
      </p:sp>
      <p:sp>
        <p:nvSpPr>
          <p:cNvPr id="8" name="textruta 7">
            <a:extLst>
              <a:ext uri="{FF2B5EF4-FFF2-40B4-BE49-F238E27FC236}">
                <a16:creationId xmlns:a16="http://schemas.microsoft.com/office/drawing/2014/main" id="{A8000119-F3E2-7546-A0DF-D1F1F3AA49D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Tree>
    <p:extLst>
      <p:ext uri="{BB962C8B-B14F-4D97-AF65-F5344CB8AC3E}">
        <p14:creationId xmlns:p14="http://schemas.microsoft.com/office/powerpoint/2010/main" val="3856512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Loosely coupled information system architecture</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Infrastructure as code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Retrospectives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Kanban</a:t>
            </a:r>
          </a:p>
        </p:txBody>
      </p:sp>
      <p:sp>
        <p:nvSpPr>
          <p:cNvPr id="2" name="Rubrik 1"/>
          <p:cNvSpPr>
            <a:spLocks noGrp="1"/>
          </p:cNvSpPr>
          <p:nvPr>
            <p:ph type="title"/>
          </p:nvPr>
        </p:nvSpPr>
        <p:spPr>
          <a:xfrm>
            <a:off x="457199" y="106167"/>
            <a:ext cx="8583931" cy="857250"/>
          </a:xfrm>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An organization has a high number of IT changes and is concerned about the speed of deployment. Many changes are initiated without understanding the impact of the workload on the people involved in the changes. </a:t>
            </a:r>
          </a:p>
        </p:txBody>
      </p:sp>
      <p:sp>
        <p:nvSpPr>
          <p:cNvPr id="3" name="Rektangel 2">
            <a:extLst>
              <a:ext uri="{FF2B5EF4-FFF2-40B4-BE49-F238E27FC236}">
                <a16:creationId xmlns:a16="http://schemas.microsoft.com/office/drawing/2014/main" id="{C04A61FB-ECDB-D441-9403-5CBA8AE57185}"/>
              </a:ext>
            </a:extLst>
          </p:cNvPr>
          <p:cNvSpPr/>
          <p:nvPr/>
        </p:nvSpPr>
        <p:spPr>
          <a:xfrm>
            <a:off x="457198" y="1073584"/>
            <a:ext cx="7715997" cy="369332"/>
          </a:xfrm>
          <a:prstGeom prst="rect">
            <a:avLst/>
          </a:prstGeom>
        </p:spPr>
        <p:txBody>
          <a:bodyPr wrap="square">
            <a:spAutoFit/>
          </a:bodyPr>
          <a:lstStyle/>
          <a:p>
            <a:r>
              <a:rPr lang="en-GB" dirty="0">
                <a:latin typeface="Calibri Light" panose="020F0302020204030204" pitchFamily="34" charset="0"/>
                <a:cs typeface="Calibri Light" panose="020F0302020204030204" pitchFamily="34" charset="0"/>
              </a:rPr>
              <a:t>Which technique for fast development would MOST help to resolve this situation?</a:t>
            </a:r>
            <a:endParaRPr lang="en-GB" dirty="0"/>
          </a:p>
        </p:txBody>
      </p:sp>
    </p:spTree>
    <p:extLst>
      <p:ext uri="{BB962C8B-B14F-4D97-AF65-F5344CB8AC3E}">
        <p14:creationId xmlns:p14="http://schemas.microsoft.com/office/powerpoint/2010/main" val="295709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9831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Use A/B testing and base decisions on how visitors react to different versions of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website features</a:t>
            </a:r>
          </a:p>
        </p:txBody>
      </p:sp>
      <p:sp>
        <p:nvSpPr>
          <p:cNvPr id="13" name="AutoShape 4"/>
          <p:cNvSpPr>
            <a:spLocks noChangeArrowheads="1"/>
          </p:cNvSpPr>
          <p:nvPr/>
        </p:nvSpPr>
        <p:spPr bwMode="auto">
          <a:xfrm>
            <a:off x="642910" y="32509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Use design thinking and make changes that balance the needs and interests of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all stakeholders</a:t>
            </a:r>
          </a:p>
        </p:txBody>
      </p:sp>
      <p:sp>
        <p:nvSpPr>
          <p:cNvPr id="14" name="AutoShape 4"/>
          <p:cNvSpPr>
            <a:spLocks noChangeArrowheads="1"/>
          </p:cNvSpPr>
          <p:nvPr/>
        </p:nvSpPr>
        <p:spPr bwMode="auto">
          <a:xfrm>
            <a:off x="642910" y="251868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Calculate the cost of delay associated with each feature change and prioritize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accordingly</a:t>
            </a:r>
          </a:p>
        </p:txBody>
      </p:sp>
      <p:sp>
        <p:nvSpPr>
          <p:cNvPr id="15" name="AutoShape 4"/>
          <p:cNvSpPr>
            <a:spLocks noChangeArrowheads="1"/>
          </p:cNvSpPr>
          <p:nvPr/>
        </p:nvSpPr>
        <p:spPr bwMode="auto">
          <a:xfrm>
            <a:off x="642909" y="178645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Produce a minimum viable product and base changes on the feedback obtained </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from customers</a:t>
            </a:r>
          </a:p>
        </p:txBody>
      </p:sp>
      <p:sp>
        <p:nvSpPr>
          <p:cNvPr id="2" name="Rubrik 1"/>
          <p:cNvSpPr>
            <a:spLocks noGrp="1"/>
          </p:cNvSpPr>
          <p:nvPr>
            <p:ph type="title"/>
          </p:nvPr>
        </p:nvSpPr>
        <p:spPr>
          <a:xfrm>
            <a:off x="457199" y="106167"/>
            <a:ext cx="8572501" cy="857250"/>
          </a:xfrm>
        </p:spPr>
        <p:txBody>
          <a:bodyPr>
            <a:noAutofit/>
          </a:bodyPr>
          <a:lstStyle/>
          <a:p>
            <a:r>
              <a:rPr lang="en-GB" sz="1600" dirty="0">
                <a:solidFill>
                  <a:srgbClr val="FFFFFF"/>
                </a:solidFill>
                <a:latin typeface="Calibri Light" panose="020F0302020204030204" pitchFamily="34" charset="0"/>
                <a:cs typeface="Calibri Light" panose="020F0302020204030204" pitchFamily="34" charset="0"/>
              </a:rPr>
              <a:t>Q: An organization wants to increase the percentage of visitors that perform certain actions when visiting its website, such as providing contact information and making purchases. Constant arguments regarding which features to change in support of this objective have led to wasted time and effort.</a:t>
            </a:r>
            <a:endParaRPr lang="en-GB" sz="1600" dirty="0">
              <a:latin typeface="Calibri Light" panose="020F0302020204030204" pitchFamily="34" charset="0"/>
              <a:cs typeface="Calibri Light" panose="020F0302020204030204" pitchFamily="34" charset="0"/>
            </a:endParaRPr>
          </a:p>
        </p:txBody>
      </p:sp>
      <p:sp>
        <p:nvSpPr>
          <p:cNvPr id="8" name="Rektangel 7">
            <a:extLst>
              <a:ext uri="{FF2B5EF4-FFF2-40B4-BE49-F238E27FC236}">
                <a16:creationId xmlns:a16="http://schemas.microsoft.com/office/drawing/2014/main" id="{500A3994-262C-6F44-8E2B-443C785A056A}"/>
              </a:ext>
            </a:extLst>
          </p:cNvPr>
          <p:cNvSpPr/>
          <p:nvPr/>
        </p:nvSpPr>
        <p:spPr>
          <a:xfrm>
            <a:off x="457198" y="1082885"/>
            <a:ext cx="8378191" cy="584775"/>
          </a:xfrm>
          <a:prstGeom prst="rect">
            <a:avLst/>
          </a:prstGeom>
        </p:spPr>
        <p:txBody>
          <a:bodyPr wrap="square">
            <a:spAutoFit/>
          </a:bodyPr>
          <a:lstStyle/>
          <a:p>
            <a:r>
              <a:rPr lang="en-GB" sz="1600" dirty="0">
                <a:latin typeface="Calibri Light" panose="020F0302020204030204" pitchFamily="34" charset="0"/>
                <a:cs typeface="Calibri Light" panose="020F0302020204030204" pitchFamily="34" charset="0"/>
              </a:rPr>
              <a:t>Which approach can the organization use to both achieve its objective and reduce the arguments associated with changes? </a:t>
            </a:r>
            <a:endParaRPr lang="en-GB" sz="1600" dirty="0"/>
          </a:p>
        </p:txBody>
      </p:sp>
    </p:spTree>
    <p:extLst>
      <p:ext uri="{BB962C8B-B14F-4D97-AF65-F5344CB8AC3E}">
        <p14:creationId xmlns:p14="http://schemas.microsoft.com/office/powerpoint/2010/main" val="26156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80036"/>
                                        </p:tgtEl>
                                        <p:attrNameLst>
                                          <p:attrName>fillcolor</p:attrName>
                                        </p:attrNameLst>
                                      </p:cBhvr>
                                      <p:to>
                                        <a:srgbClr val="00FA00"/>
                                      </p:to>
                                    </p:animClr>
                                    <p:set>
                                      <p:cBhvr>
                                        <p:cTn id="7" dur="2000" fill="hold"/>
                                        <p:tgtEl>
                                          <p:spTgt spid="1580036"/>
                                        </p:tgtEl>
                                        <p:attrNameLst>
                                          <p:attrName>fill.type</p:attrName>
                                        </p:attrNameLst>
                                      </p:cBhvr>
                                      <p:to>
                                        <p:strVal val="solid"/>
                                      </p:to>
                                    </p:set>
                                    <p:set>
                                      <p:cBhvr>
                                        <p:cTn id="8" dur="2000" fill="hold"/>
                                        <p:tgtEl>
                                          <p:spTgt spid="15800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9603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Chaos engineering</a:t>
            </a:r>
          </a:p>
        </p:txBody>
      </p:sp>
      <p:sp>
        <p:nvSpPr>
          <p:cNvPr id="13" name="AutoShape 4"/>
          <p:cNvSpPr>
            <a:spLocks noChangeArrowheads="1"/>
          </p:cNvSpPr>
          <p:nvPr/>
        </p:nvSpPr>
        <p:spPr bwMode="auto">
          <a:xfrm>
            <a:off x="642910" y="32280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AIOps</a:t>
            </a:r>
          </a:p>
        </p:txBody>
      </p:sp>
      <p:sp>
        <p:nvSpPr>
          <p:cNvPr id="14" name="AutoShape 4"/>
          <p:cNvSpPr>
            <a:spLocks noChangeArrowheads="1"/>
          </p:cNvSpPr>
          <p:nvPr/>
        </p:nvSpPr>
        <p:spPr bwMode="auto">
          <a:xfrm>
            <a:off x="642910" y="24958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Site reliability engineering (SRE)</a:t>
            </a:r>
          </a:p>
        </p:txBody>
      </p:sp>
      <p:sp>
        <p:nvSpPr>
          <p:cNvPr id="15" name="AutoShape 4"/>
          <p:cNvSpPr>
            <a:spLocks noChangeArrowheads="1"/>
          </p:cNvSpPr>
          <p:nvPr/>
        </p:nvSpPr>
        <p:spPr bwMode="auto">
          <a:xfrm>
            <a:off x="642909" y="17635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ChatOps</a:t>
            </a:r>
          </a:p>
        </p:txBody>
      </p:sp>
      <p:sp>
        <p:nvSpPr>
          <p:cNvPr id="2" name="Rubrik 1"/>
          <p:cNvSpPr>
            <a:spLocks noGrp="1"/>
          </p:cNvSpPr>
          <p:nvPr>
            <p:ph type="title"/>
          </p:nvPr>
        </p:nvSpPr>
        <p:spPr>
          <a:xfrm>
            <a:off x="457199" y="106167"/>
            <a:ext cx="8515351" cy="857250"/>
          </a:xfrm>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An organization has found that poor website speed is having an impact on customer experience and is causing the organization to lose sales. The organization has challenged the IT department to remedy the matter prior to the launch of a new marketing campaign. </a:t>
            </a:r>
          </a:p>
        </p:txBody>
      </p:sp>
      <p:sp>
        <p:nvSpPr>
          <p:cNvPr id="4" name="Rektangel 3">
            <a:extLst>
              <a:ext uri="{FF2B5EF4-FFF2-40B4-BE49-F238E27FC236}">
                <a16:creationId xmlns:a16="http://schemas.microsoft.com/office/drawing/2014/main" id="{2EFAA7BD-182D-004D-AA71-29884CEEBBA3}"/>
              </a:ext>
            </a:extLst>
          </p:cNvPr>
          <p:cNvSpPr/>
          <p:nvPr/>
        </p:nvSpPr>
        <p:spPr>
          <a:xfrm>
            <a:off x="457198" y="1058113"/>
            <a:ext cx="8445797" cy="584775"/>
          </a:xfrm>
          <a:prstGeom prst="rect">
            <a:avLst/>
          </a:prstGeom>
        </p:spPr>
        <p:txBody>
          <a:bodyPr wrap="square">
            <a:spAutoFit/>
          </a:bodyPr>
          <a:lstStyle/>
          <a:p>
            <a:r>
              <a:rPr lang="en-GB" sz="1600" dirty="0">
                <a:latin typeface="Calibri Light" panose="020F0302020204030204" pitchFamily="34" charset="0"/>
                <a:cs typeface="Calibri Light" panose="020F0302020204030204" pitchFamily="34" charset="0"/>
              </a:rPr>
              <a:t>Which is the BEST technique that the capacity and performance management practice can consider to address this problem?</a:t>
            </a:r>
            <a:endParaRPr lang="en-GB" sz="1600" dirty="0"/>
          </a:p>
        </p:txBody>
      </p:sp>
    </p:spTree>
    <p:extLst>
      <p:ext uri="{BB962C8B-B14F-4D97-AF65-F5344CB8AC3E}">
        <p14:creationId xmlns:p14="http://schemas.microsoft.com/office/powerpoint/2010/main" val="237999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Software development and management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Business analysis</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Service catalogue management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Service desk</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A service is meeting all the requirements for utility and warranty, but customer and user experience are not good. Which practice will contribute MOST to understanding what experiences would be valued by users and customers?</a:t>
            </a:r>
          </a:p>
        </p:txBody>
      </p:sp>
    </p:spTree>
    <p:extLst>
      <p:ext uri="{BB962C8B-B14F-4D97-AF65-F5344CB8AC3E}">
        <p14:creationId xmlns:p14="http://schemas.microsoft.com/office/powerpoint/2010/main" val="280638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Monitoring and event management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Infrastructure and platform management</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Service continuity management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Problem management</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An organization that works in silos and has poor communication has started using chaos engineering tools to test the resilience of its IT systems. Which practice would be MOST directly impacted by the poor communications?</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5356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80036"/>
                                        </p:tgtEl>
                                        <p:attrNameLst>
                                          <p:attrName>fillcolor</p:attrName>
                                        </p:attrNameLst>
                                      </p:cBhvr>
                                      <p:to>
                                        <a:srgbClr val="00FA00"/>
                                      </p:to>
                                    </p:animClr>
                                    <p:set>
                                      <p:cBhvr>
                                        <p:cTn id="7" dur="2000" fill="hold"/>
                                        <p:tgtEl>
                                          <p:spTgt spid="1580036"/>
                                        </p:tgtEl>
                                        <p:attrNameLst>
                                          <p:attrName>fill.type</p:attrName>
                                        </p:attrNameLst>
                                      </p:cBhvr>
                                      <p:to>
                                        <p:strVal val="solid"/>
                                      </p:to>
                                    </p:set>
                                    <p:set>
                                      <p:cBhvr>
                                        <p:cTn id="8" dur="2000" fill="hold"/>
                                        <p:tgtEl>
                                          <p:spTgt spid="15800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Incident management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Service desk</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Infrastructure and platform management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 sz="1600" dirty="0">
                <a:latin typeface="Calibri Light" panose="020F0302020204030204" pitchFamily="34" charset="0"/>
                <a:cs typeface="Calibri Light" panose="020F0302020204030204" pitchFamily="34" charset="0"/>
              </a:rPr>
              <a:t>Monitoring and event management</a:t>
            </a:r>
          </a:p>
        </p:txBody>
      </p:sp>
      <p:sp>
        <p:nvSpPr>
          <p:cNvPr id="2" name="Rubrik 1"/>
          <p:cNvSpPr>
            <a:spLocks noGrp="1"/>
          </p:cNvSpPr>
          <p:nvPr>
            <p:ph type="title"/>
          </p:nvPr>
        </p:nvSpPr>
        <p:spPr>
          <a:xfrm>
            <a:off x="457199" y="106167"/>
            <a:ext cx="8386998" cy="857250"/>
          </a:xfrm>
        </p:spPr>
        <p:txBody>
          <a:bodyPr>
            <a:noAutofit/>
          </a:bodyPr>
          <a:lstStyle/>
          <a:p>
            <a:r>
              <a:rPr lang="en-GB" sz="1700" dirty="0">
                <a:solidFill>
                  <a:srgbClr val="FFFFFF"/>
                </a:solidFill>
                <a:latin typeface="Calibri Light" panose="020F0302020204030204" pitchFamily="34" charset="0"/>
                <a:cs typeface="Calibri Light" panose="020F0302020204030204" pitchFamily="34" charset="0"/>
              </a:rPr>
              <a:t>Q: An organization has been experiencing outages which have mainly been attributed to the age of its technology and the fact that many components are several versions behind what is supported by the vendor. Which practice includes guidance to help remedy this type of technical debt? Which practice includes guidance to help remedy this type of technical debt? </a:t>
            </a:r>
            <a:endParaRPr lang="en-GB" sz="17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7227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Introduction</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Key terms and definitions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Objectives and key characteristics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Key concepts </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Culture</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ITIL practices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177393503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Wingdings" pitchFamily="2" charset="2"/>
              <a:buChar char="ü"/>
            </a:pPr>
            <a:r>
              <a:rPr lang="en-US" dirty="0">
                <a:latin typeface="Calibri Light" panose="020F0302020204030204" pitchFamily="34" charset="0"/>
                <a:cs typeface="Calibri Light" panose="020F0302020204030204" pitchFamily="34" charset="0"/>
              </a:rPr>
              <a:t>Introduction</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terms and definitions</a:t>
            </a:r>
          </a:p>
          <a:p>
            <a:pPr lvl="2">
              <a:buFont typeface="Wingdings" pitchFamily="2" charset="2"/>
              <a:buChar char="ü"/>
            </a:pPr>
            <a:r>
              <a:rPr lang="en-US" dirty="0">
                <a:latin typeface="Calibri Light" panose="020F0302020204030204" pitchFamily="34" charset="0"/>
                <a:cs typeface="Calibri Light" panose="020F0302020204030204" pitchFamily="34" charset="0"/>
              </a:rPr>
              <a:t>Objectives and key characteristics</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concepts </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Wingdings" pitchFamily="2" charset="2"/>
              <a:buChar char="ü"/>
            </a:pPr>
            <a:r>
              <a:rPr lang="en-US" dirty="0">
                <a:latin typeface="Calibri Light" panose="020F0302020204030204" pitchFamily="34" charset="0"/>
                <a:cs typeface="Calibri Light" panose="020F0302020204030204" pitchFamily="34" charset="0"/>
              </a:rPr>
              <a:t>Culture</a:t>
            </a:r>
          </a:p>
          <a:p>
            <a:pPr lvl="2">
              <a:buFont typeface="Wingdings" pitchFamily="2" charset="2"/>
              <a:buChar char="ü"/>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ITIL practices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118754441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A32C97AC-E805-F341-804C-42EB516E5A8E}"/>
              </a:ext>
            </a:extLst>
          </p:cNvPr>
          <p:cNvSpPr txBox="1">
            <a:spLocks/>
          </p:cNvSpPr>
          <p:nvPr/>
        </p:nvSpPr>
        <p:spPr bwMode="auto">
          <a:xfrm>
            <a:off x="481242" y="1376676"/>
            <a:ext cx="4090758"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200" b="0" kern="1200" cap="all">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dirty="0">
                <a:latin typeface="Calibri Light" panose="020F0302020204030204" pitchFamily="34" charset="0"/>
                <a:cs typeface="Calibri Light" panose="020F0302020204030204" pitchFamily="34" charset="0"/>
              </a:rPr>
              <a:t>HIGH-VELOCITY IT </a:t>
            </a:r>
          </a:p>
          <a:p>
            <a:r>
              <a:rPr lang="en-US" dirty="0">
                <a:latin typeface="Calibri Light" panose="020F0302020204030204" pitchFamily="34" charset="0"/>
                <a:cs typeface="Calibri Light" panose="020F0302020204030204" pitchFamily="34" charset="0"/>
              </a:rPr>
              <a:t>ITIL Practices</a:t>
            </a:r>
          </a:p>
        </p:txBody>
      </p:sp>
      <p:pic>
        <p:nvPicPr>
          <p:cNvPr id="5" name="Bildobjekt 4">
            <a:extLst>
              <a:ext uri="{FF2B5EF4-FFF2-40B4-BE49-F238E27FC236}">
                <a16:creationId xmlns:a16="http://schemas.microsoft.com/office/drawing/2014/main" id="{BEC7CA01-06F9-FB43-B4DF-1A317F47C784}"/>
              </a:ext>
            </a:extLst>
          </p:cNvPr>
          <p:cNvPicPr>
            <a:picLocks noChangeAspect="1"/>
          </p:cNvPicPr>
          <p:nvPr/>
        </p:nvPicPr>
        <p:blipFill>
          <a:blip r:embed="rId3"/>
          <a:stretch>
            <a:fillRect/>
          </a:stretch>
        </p:blipFill>
        <p:spPr>
          <a:xfrm>
            <a:off x="5454858" y="498922"/>
            <a:ext cx="2837388" cy="37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078338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Relevant ITIL practices</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457200" y="1126898"/>
            <a:ext cx="3794760" cy="1591864"/>
          </a:xfrm>
        </p:spPr>
        <p:txBody>
          <a:bodyPr anchor="t"/>
          <a:lstStyle/>
          <a:p>
            <a:r>
              <a:rPr lang="en-GB" sz="1400" b="0" dirty="0">
                <a:latin typeface="Calibri Light" panose="020F0302020204030204" pitchFamily="34" charset="0"/>
                <a:cs typeface="Calibri Light" panose="020F0302020204030204" pitchFamily="34" charset="0"/>
              </a:rPr>
              <a:t>Many, if not all, ITIL practices contribute to </a:t>
            </a:r>
            <a:r>
              <a:rPr lang="en-GB" sz="1400" dirty="0">
                <a:latin typeface="Calibri Light" panose="020F0302020204030204" pitchFamily="34" charset="0"/>
                <a:cs typeface="Calibri Light" panose="020F0302020204030204" pitchFamily="34" charset="0"/>
              </a:rPr>
              <a:t>high-velocity IT</a:t>
            </a:r>
            <a:r>
              <a:rPr lang="en-GB" sz="1400" b="0" dirty="0">
                <a:latin typeface="Calibri Light" panose="020F0302020204030204" pitchFamily="34" charset="0"/>
                <a:cs typeface="Calibri Light" panose="020F0302020204030204" pitchFamily="34" charset="0"/>
              </a:rPr>
              <a:t>. In the following section a selection of ITIL practices and their contribution is described.</a:t>
            </a:r>
          </a:p>
          <a:p>
            <a:endParaRPr lang="en-GB" sz="1400" b="0" dirty="0">
              <a:latin typeface="Calibri Light" panose="020F0302020204030204" pitchFamily="34" charset="0"/>
              <a:cs typeface="Calibri Light" panose="020F0302020204030204" pitchFamily="34" charset="0"/>
            </a:endParaRPr>
          </a:p>
        </p:txBody>
      </p:sp>
      <p:sp>
        <p:nvSpPr>
          <p:cNvPr id="9" name="Platshållare för innehåll 2">
            <a:extLst>
              <a:ext uri="{FF2B5EF4-FFF2-40B4-BE49-F238E27FC236}">
                <a16:creationId xmlns:a16="http://schemas.microsoft.com/office/drawing/2014/main" id="{9F95DEE9-7EDA-CC47-8EFD-A37FF9BA109C}"/>
              </a:ext>
            </a:extLst>
          </p:cNvPr>
          <p:cNvSpPr txBox="1">
            <a:spLocks/>
          </p:cNvSpPr>
          <p:nvPr/>
        </p:nvSpPr>
        <p:spPr bwMode="auto">
          <a:xfrm>
            <a:off x="582930" y="2410386"/>
            <a:ext cx="3543300" cy="805780"/>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4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dirty="0">
                <a:latin typeface="Calibri Light" panose="020F0302020204030204" pitchFamily="34" charset="0"/>
                <a:cs typeface="Calibri Light" panose="020F0302020204030204" pitchFamily="34" charset="0"/>
              </a:rPr>
              <a:t>Further information on ITIL practices can be found in the ITIL 4 management practice guides. </a:t>
            </a:r>
          </a:p>
        </p:txBody>
      </p:sp>
      <p:sp>
        <p:nvSpPr>
          <p:cNvPr id="10" name="textruta 9">
            <a:extLst>
              <a:ext uri="{FF2B5EF4-FFF2-40B4-BE49-F238E27FC236}">
                <a16:creationId xmlns:a16="http://schemas.microsoft.com/office/drawing/2014/main" id="{7ED5985E-69FB-8440-9CB2-5D98E5988CD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4" name="textruta 13">
            <a:extLst>
              <a:ext uri="{FF2B5EF4-FFF2-40B4-BE49-F238E27FC236}">
                <a16:creationId xmlns:a16="http://schemas.microsoft.com/office/drawing/2014/main" id="{E4BA9855-BE62-D042-86E4-4D8030040F1C}"/>
              </a:ext>
            </a:extLst>
          </p:cNvPr>
          <p:cNvSpPr txBox="1"/>
          <p:nvPr/>
        </p:nvSpPr>
        <p:spPr>
          <a:xfrm>
            <a:off x="7608916" y="510576"/>
            <a:ext cx="792205" cy="2308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ITIL Practices</a:t>
            </a:r>
          </a:p>
        </p:txBody>
      </p:sp>
      <p:graphicFrame>
        <p:nvGraphicFramePr>
          <p:cNvPr id="8" name="Tabell 7">
            <a:extLst>
              <a:ext uri="{FF2B5EF4-FFF2-40B4-BE49-F238E27FC236}">
                <a16:creationId xmlns:a16="http://schemas.microsoft.com/office/drawing/2014/main" id="{F8372295-DB0B-914E-9BDD-4CF218C48BF7}"/>
              </a:ext>
            </a:extLst>
          </p:cNvPr>
          <p:cNvGraphicFramePr>
            <a:graphicFrameLocks noGrp="1"/>
          </p:cNvGraphicFramePr>
          <p:nvPr>
            <p:extLst>
              <p:ext uri="{D42A27DB-BD31-4B8C-83A1-F6EECF244321}">
                <p14:modId xmlns:p14="http://schemas.microsoft.com/office/powerpoint/2010/main" val="1501553035"/>
              </p:ext>
            </p:extLst>
          </p:nvPr>
        </p:nvGraphicFramePr>
        <p:xfrm>
          <a:off x="4608513" y="1407148"/>
          <a:ext cx="4070502" cy="3178477"/>
        </p:xfrm>
        <a:graphic>
          <a:graphicData uri="http://schemas.openxmlformats.org/drawingml/2006/table">
            <a:tbl>
              <a:tblPr/>
              <a:tblGrid>
                <a:gridCol w="1649875">
                  <a:extLst>
                    <a:ext uri="{9D8B030D-6E8A-4147-A177-3AD203B41FA5}">
                      <a16:colId xmlns:a16="http://schemas.microsoft.com/office/drawing/2014/main" val="4190735664"/>
                    </a:ext>
                  </a:extLst>
                </a:gridCol>
                <a:gridCol w="2420627">
                  <a:extLst>
                    <a:ext uri="{9D8B030D-6E8A-4147-A177-3AD203B41FA5}">
                      <a16:colId xmlns:a16="http://schemas.microsoft.com/office/drawing/2014/main" val="1644107275"/>
                    </a:ext>
                  </a:extLst>
                </a:gridCol>
              </a:tblGrid>
              <a:tr h="261037">
                <a:tc>
                  <a:txBody>
                    <a:bodyPr/>
                    <a:lstStyle/>
                    <a:p>
                      <a:pPr algn="l" fontAlgn="t"/>
                      <a:r>
                        <a:rPr lang="en-GB" sz="1200" b="1" i="0" u="none" strike="noStrike" noProof="0" dirty="0">
                          <a:solidFill>
                            <a:srgbClr val="000000"/>
                          </a:solidFill>
                          <a:effectLst/>
                          <a:latin typeface="Calibri Light" panose="020F0302020204030204" pitchFamily="34" charset="0"/>
                          <a:cs typeface="Calibri Light" panose="020F0302020204030204" pitchFamily="34" charset="0"/>
                        </a:rPr>
                        <a:t> HVIT 5 objectives</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fontAlgn="b"/>
                      <a:r>
                        <a:rPr lang="en-GB" sz="1200" b="1" i="0" u="none" strike="noStrike" noProof="0" dirty="0">
                          <a:solidFill>
                            <a:srgbClr val="000000"/>
                          </a:solidFill>
                          <a:effectLst/>
                          <a:latin typeface="Calibri Light" panose="020F0302020204030204" pitchFamily="34" charset="0"/>
                          <a:cs typeface="Calibri Light" panose="020F0302020204030204" pitchFamily="34" charset="0"/>
                        </a:rPr>
                        <a:t> Contributing practices</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77730833"/>
                  </a:ext>
                </a:extLst>
              </a:tr>
              <a:tr h="321580">
                <a:tc>
                  <a:txBody>
                    <a:bodyPr/>
                    <a:lstStyle/>
                    <a:p>
                      <a:pPr algn="l" rtl="0" fontAlgn="t"/>
                      <a:r>
                        <a:rPr lang="en-GB" sz="1100" b="0" i="0" u="none" strike="noStrike" noProof="0" dirty="0">
                          <a:solidFill>
                            <a:srgbClr val="000000"/>
                          </a:solidFill>
                          <a:effectLst/>
                          <a:latin typeface="Calibri Light" panose="020F0302020204030204" pitchFamily="34" charset="0"/>
                        </a:rPr>
                        <a:t> Valuable investments </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1" i="0" u="none" strike="noStrike" noProof="0" dirty="0">
                          <a:solidFill>
                            <a:srgbClr val="000000"/>
                          </a:solidFill>
                          <a:effectLst/>
                          <a:latin typeface="Calibri Light" panose="020F0302020204030204" pitchFamily="34" charset="0"/>
                        </a:rPr>
                        <a:t> Portfolio management</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Relationship management</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047553"/>
                  </a:ext>
                </a:extLst>
              </a:tr>
              <a:tr h="797850">
                <a:tc>
                  <a:txBody>
                    <a:bodyPr/>
                    <a:lstStyle/>
                    <a:p>
                      <a:pPr algn="l" rtl="0" fontAlgn="t"/>
                      <a:r>
                        <a:rPr lang="en-GB" sz="1100" b="0" i="0" u="none" strike="noStrike" noProof="0" dirty="0">
                          <a:solidFill>
                            <a:srgbClr val="000000"/>
                          </a:solidFill>
                          <a:effectLst/>
                          <a:latin typeface="Calibri Light" panose="020F0302020204030204" pitchFamily="34" charset="0"/>
                        </a:rPr>
                        <a:t> Fast development </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1" i="0" u="none" strike="noStrike" noProof="0" dirty="0">
                          <a:solidFill>
                            <a:srgbClr val="000000"/>
                          </a:solidFill>
                          <a:effectLst/>
                          <a:latin typeface="Calibri Light" panose="020F0302020204030204" pitchFamily="34" charset="0"/>
                        </a:rPr>
                        <a:t> Architecture management </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Business analysis</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Deployment management</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Service validation and testing</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Software development management</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1770352"/>
                  </a:ext>
                </a:extLst>
              </a:tr>
              <a:tr h="956607">
                <a:tc>
                  <a:txBody>
                    <a:bodyPr/>
                    <a:lstStyle/>
                    <a:p>
                      <a:pPr algn="l" rtl="0" fontAlgn="t"/>
                      <a:r>
                        <a:rPr lang="en-GB" sz="1100" b="0" i="0" u="none" strike="noStrike" noProof="0" dirty="0">
                          <a:solidFill>
                            <a:srgbClr val="000000"/>
                          </a:solidFill>
                          <a:effectLst/>
                          <a:latin typeface="Calibri Light" panose="020F0302020204030204" pitchFamily="34" charset="0"/>
                        </a:rPr>
                        <a:t> Resilient operations </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1" i="0" u="none" strike="noStrike" noProof="0" dirty="0">
                          <a:solidFill>
                            <a:srgbClr val="000000"/>
                          </a:solidFill>
                          <a:effectLst/>
                          <a:latin typeface="Calibri Light" panose="020F0302020204030204" pitchFamily="34" charset="0"/>
                        </a:rPr>
                        <a:t> Availability management </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Capacity and performance management</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Monitoring and event management</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Problem management</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Service continuity management</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Infrastructure and platform management</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671115"/>
                  </a:ext>
                </a:extLst>
              </a:tr>
              <a:tr h="480337">
                <a:tc>
                  <a:txBody>
                    <a:bodyPr/>
                    <a:lstStyle/>
                    <a:p>
                      <a:pPr algn="l" rtl="0" fontAlgn="t"/>
                      <a:r>
                        <a:rPr lang="en-GB" sz="1100" b="0" i="0" u="none" strike="noStrike" noProof="0" dirty="0">
                          <a:solidFill>
                            <a:srgbClr val="000000"/>
                          </a:solidFill>
                          <a:effectLst/>
                          <a:latin typeface="Calibri Light" panose="020F0302020204030204" pitchFamily="34" charset="0"/>
                        </a:rPr>
                        <a:t> Co-created value </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1" i="0" u="none" strike="noStrike" noProof="0" dirty="0">
                          <a:solidFill>
                            <a:srgbClr val="000000"/>
                          </a:solidFill>
                          <a:effectLst/>
                          <a:latin typeface="Calibri Light" panose="020F0302020204030204" pitchFamily="34" charset="0"/>
                        </a:rPr>
                        <a:t> Service design </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Service desk</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Relationship management</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99867"/>
                  </a:ext>
                </a:extLst>
              </a:tr>
              <a:tr h="361066">
                <a:tc>
                  <a:txBody>
                    <a:bodyPr/>
                    <a:lstStyle/>
                    <a:p>
                      <a:pPr algn="l" rtl="0" fontAlgn="t"/>
                      <a:r>
                        <a:rPr lang="en-GB" sz="1100" b="0" i="0" u="none" strike="noStrike" noProof="0" dirty="0">
                          <a:solidFill>
                            <a:srgbClr val="000000"/>
                          </a:solidFill>
                          <a:effectLst/>
                          <a:latin typeface="Calibri Light" panose="020F0302020204030204" pitchFamily="34" charset="0"/>
                        </a:rPr>
                        <a:t> Assured conformance</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1" i="0" u="none" strike="noStrike" noProof="0" dirty="0">
                          <a:solidFill>
                            <a:srgbClr val="000000"/>
                          </a:solidFill>
                          <a:effectLst/>
                          <a:latin typeface="Calibri Light" panose="020F0302020204030204" pitchFamily="34" charset="0"/>
                        </a:rPr>
                        <a:t> Information security management </a:t>
                      </a:r>
                      <a:br>
                        <a:rPr lang="en-GB" sz="1000" b="1" i="0" u="none" strike="noStrike" noProof="0" dirty="0">
                          <a:solidFill>
                            <a:srgbClr val="000000"/>
                          </a:solidFill>
                          <a:effectLst/>
                          <a:latin typeface="Calibri Light" panose="020F0302020204030204" pitchFamily="34" charset="0"/>
                        </a:rPr>
                      </a:br>
                      <a:r>
                        <a:rPr lang="en-GB" sz="1000" b="1" i="0" u="none" strike="noStrike" noProof="0" dirty="0">
                          <a:solidFill>
                            <a:srgbClr val="000000"/>
                          </a:solidFill>
                          <a:effectLst/>
                          <a:latin typeface="Calibri Light" panose="020F0302020204030204" pitchFamily="34" charset="0"/>
                        </a:rPr>
                        <a:t> Risk management</a:t>
                      </a:r>
                    </a:p>
                  </a:txBody>
                  <a:tcPr marL="54000" marR="3904" marT="39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8526847"/>
                  </a:ext>
                </a:extLst>
              </a:tr>
            </a:tbl>
          </a:graphicData>
        </a:graphic>
      </p:graphicFrame>
      <p:sp>
        <p:nvSpPr>
          <p:cNvPr id="3" name="textruta 2">
            <a:extLst>
              <a:ext uri="{FF2B5EF4-FFF2-40B4-BE49-F238E27FC236}">
                <a16:creationId xmlns:a16="http://schemas.microsoft.com/office/drawing/2014/main" id="{D4D098A0-F270-104D-9172-8C606644226D}"/>
              </a:ext>
            </a:extLst>
          </p:cNvPr>
          <p:cNvSpPr txBox="1"/>
          <p:nvPr/>
        </p:nvSpPr>
        <p:spPr>
          <a:xfrm>
            <a:off x="4534422" y="1101683"/>
            <a:ext cx="3824637" cy="307777"/>
          </a:xfrm>
          <a:prstGeom prst="rect">
            <a:avLst/>
          </a:prstGeom>
          <a:noFill/>
        </p:spPr>
        <p:txBody>
          <a:bodyPr wrap="none" rtlCol="0">
            <a:spAutoFit/>
          </a:bodyPr>
          <a:lstStyle/>
          <a:p>
            <a:r>
              <a:rPr lang="en-GB" sz="1400" dirty="0">
                <a:latin typeface="Calibri Light" panose="020F0302020204030204" pitchFamily="34" charset="0"/>
                <a:cs typeface="Calibri Light" panose="020F0302020204030204" pitchFamily="34" charset="0"/>
              </a:rPr>
              <a:t>Practices and areas covered in this section include:</a:t>
            </a:r>
          </a:p>
        </p:txBody>
      </p:sp>
    </p:spTree>
    <p:extLst>
      <p:ext uri="{BB962C8B-B14F-4D97-AF65-F5344CB8AC3E}">
        <p14:creationId xmlns:p14="http://schemas.microsoft.com/office/powerpoint/2010/main" val="22470781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46609E-82F5-7947-A13B-E61C3D183F35}"/>
              </a:ext>
            </a:extLst>
          </p:cNvPr>
          <p:cNvSpPr>
            <a:spLocks noGrp="1"/>
          </p:cNvSpPr>
          <p:nvPr>
            <p:ph type="title"/>
          </p:nvPr>
        </p:nvSpPr>
        <p:spPr/>
        <p:txBody>
          <a:bodyPr/>
          <a:lstStyle/>
          <a:p>
            <a:r>
              <a:rPr lang="en-GB" sz="3200" dirty="0"/>
              <a:t>Practice success factors (PSF)</a:t>
            </a:r>
          </a:p>
        </p:txBody>
      </p:sp>
      <p:sp>
        <p:nvSpPr>
          <p:cNvPr id="3" name="Platshållare för innehåll 2">
            <a:extLst>
              <a:ext uri="{FF2B5EF4-FFF2-40B4-BE49-F238E27FC236}">
                <a16:creationId xmlns:a16="http://schemas.microsoft.com/office/drawing/2014/main" id="{6B63DC10-A6A1-5A4B-A38E-1DE89154CC02}"/>
              </a:ext>
            </a:extLst>
          </p:cNvPr>
          <p:cNvSpPr>
            <a:spLocks noGrp="1"/>
          </p:cNvSpPr>
          <p:nvPr>
            <p:ph idx="1"/>
          </p:nvPr>
        </p:nvSpPr>
        <p:spPr/>
        <p:txBody>
          <a:bodyPr/>
          <a:lstStyle/>
          <a:p>
            <a:pPr marL="0" indent="0">
              <a:buNone/>
            </a:pPr>
            <a:r>
              <a:rPr lang="en-GB" sz="1400" b="1" dirty="0"/>
              <a:t>Practice success factor </a:t>
            </a:r>
          </a:p>
          <a:p>
            <a:pPr marL="0" indent="0">
              <a:buNone/>
            </a:pPr>
            <a:r>
              <a:rPr lang="en-GB" sz="1400" dirty="0"/>
              <a:t>A complex functional component of a practice that is required for the practice to fulfil its purpose. </a:t>
            </a:r>
          </a:p>
          <a:p>
            <a:pPr marL="0" indent="0">
              <a:buNone/>
            </a:pPr>
            <a:endParaRPr lang="en-GB" sz="1400" dirty="0"/>
          </a:p>
          <a:p>
            <a:pPr marL="0" indent="0">
              <a:buNone/>
            </a:pPr>
            <a:r>
              <a:rPr lang="en-GB" sz="1400" dirty="0"/>
              <a:t>A practice success factor (PSF) is more than a task or activity, as it includes components of all four dimensions of service management. The nature of the activities and resources of PSFs within a practice may differ, but together they ensure that the practice is effective. </a:t>
            </a:r>
          </a:p>
        </p:txBody>
      </p:sp>
      <p:sp>
        <p:nvSpPr>
          <p:cNvPr id="5" name="textruta 4">
            <a:extLst>
              <a:ext uri="{FF2B5EF4-FFF2-40B4-BE49-F238E27FC236}">
                <a16:creationId xmlns:a16="http://schemas.microsoft.com/office/drawing/2014/main" id="{6FDE7D1A-8A6C-5641-8E5F-340318514FC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D93C6F1-B573-1C42-ADDE-7A5C9633E066}"/>
              </a:ext>
            </a:extLst>
          </p:cNvPr>
          <p:cNvSpPr txBox="1"/>
          <p:nvPr/>
        </p:nvSpPr>
        <p:spPr>
          <a:xfrm>
            <a:off x="7608916" y="510576"/>
            <a:ext cx="792205" cy="2308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ITIL Practices</a:t>
            </a:r>
          </a:p>
        </p:txBody>
      </p:sp>
    </p:spTree>
    <p:extLst>
      <p:ext uri="{BB962C8B-B14F-4D97-AF65-F5344CB8AC3E}">
        <p14:creationId xmlns:p14="http://schemas.microsoft.com/office/powerpoint/2010/main" val="207909926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37A09B-EF83-2C41-8D74-24956BB2EC0D}"/>
              </a:ext>
            </a:extLst>
          </p:cNvPr>
          <p:cNvSpPr>
            <a:spLocks noGrp="1"/>
          </p:cNvSpPr>
          <p:nvPr>
            <p:ph type="title"/>
          </p:nvPr>
        </p:nvSpPr>
        <p:spPr/>
        <p:txBody>
          <a:bodyPr/>
          <a:lstStyle/>
          <a:p>
            <a:r>
              <a:rPr lang="sv-SE" sz="3200" dirty="0"/>
              <a:t>Portfolio </a:t>
            </a:r>
            <a:r>
              <a:rPr lang="en-GB" sz="3200" dirty="0"/>
              <a:t>management - Purpose</a:t>
            </a:r>
          </a:p>
        </p:txBody>
      </p:sp>
      <p:sp>
        <p:nvSpPr>
          <p:cNvPr id="3" name="Platshållare för innehåll 2">
            <a:extLst>
              <a:ext uri="{FF2B5EF4-FFF2-40B4-BE49-F238E27FC236}">
                <a16:creationId xmlns:a16="http://schemas.microsoft.com/office/drawing/2014/main" id="{156603A6-BB43-8443-AE39-180A7F8676F2}"/>
              </a:ext>
            </a:extLst>
          </p:cNvPr>
          <p:cNvSpPr>
            <a:spLocks noGrp="1"/>
          </p:cNvSpPr>
          <p:nvPr>
            <p:ph idx="1"/>
          </p:nvPr>
        </p:nvSpPr>
        <p:spPr/>
        <p:txBody>
          <a:bodyPr/>
          <a:lstStyle/>
          <a:p>
            <a:pPr marL="0" indent="0">
              <a:buNone/>
            </a:pPr>
            <a:r>
              <a:rPr lang="en-GB" sz="1400" dirty="0"/>
              <a:t>The </a:t>
            </a:r>
            <a:r>
              <a:rPr lang="en-GB" sz="1400" b="1" dirty="0"/>
              <a:t>purpose</a:t>
            </a:r>
            <a:r>
              <a:rPr lang="en-GB" sz="1400" dirty="0"/>
              <a:t> of the portfolio management practice is to ensure that the organization has the right mix of programmes, projects, products, and services to execute the organization’s strategy within its funding and resource constraints.</a:t>
            </a:r>
          </a:p>
          <a:p>
            <a:pPr marL="0" indent="0">
              <a:buNone/>
            </a:pPr>
            <a:endParaRPr lang="en-GB" sz="700" dirty="0"/>
          </a:p>
          <a:p>
            <a:pPr marL="0" indent="0">
              <a:buNone/>
            </a:pPr>
            <a:r>
              <a:rPr lang="en-GB" sz="1400" dirty="0"/>
              <a:t>Portfolio management encompasses several portfolios, including </a:t>
            </a:r>
            <a:r>
              <a:rPr lang="en-GB" sz="1400" b="1" dirty="0"/>
              <a:t>product and service portfolio, project portfolio</a:t>
            </a:r>
          </a:p>
          <a:p>
            <a:pPr marL="0" indent="0">
              <a:buNone/>
            </a:pPr>
            <a:r>
              <a:rPr lang="en-GB" sz="1400" b="1" dirty="0"/>
              <a:t>and customer portfolio</a:t>
            </a:r>
            <a:endParaRPr lang="en-GB" sz="1400" dirty="0"/>
          </a:p>
          <a:p>
            <a:pPr marL="0" indent="0">
              <a:buNone/>
            </a:pPr>
            <a:r>
              <a:rPr lang="en-GB" sz="1400" dirty="0"/>
              <a:t>The key concepts behind portfolio management are the same regardless of the items being managed in the portfolio: it helps to achieve optimal return on investment from a holistic system of assets. </a:t>
            </a:r>
          </a:p>
          <a:p>
            <a:pPr marL="0" indent="0">
              <a:buNone/>
            </a:pPr>
            <a:r>
              <a:rPr lang="en-GB" sz="1400" dirty="0"/>
              <a:t> </a:t>
            </a:r>
          </a:p>
          <a:p>
            <a:pPr marL="0" indent="0">
              <a:buNone/>
            </a:pPr>
            <a:endParaRPr lang="en-GB" sz="1400" dirty="0"/>
          </a:p>
          <a:p>
            <a:pPr marL="0" indent="0">
              <a:buNone/>
            </a:pPr>
            <a:endParaRPr lang="en-GB" sz="1400" dirty="0"/>
          </a:p>
          <a:p>
            <a:pPr marL="0" indent="0">
              <a:buNone/>
            </a:pPr>
            <a:endParaRPr lang="sv-SE" sz="1400" dirty="0"/>
          </a:p>
        </p:txBody>
      </p:sp>
      <p:pic>
        <p:nvPicPr>
          <p:cNvPr id="15361" name="Picture 1" descr="page2image66081456">
            <a:extLst>
              <a:ext uri="{FF2B5EF4-FFF2-40B4-BE49-F238E27FC236}">
                <a16:creationId xmlns:a16="http://schemas.microsoft.com/office/drawing/2014/main" id="{98977B5B-7356-744C-A43E-41A8E12124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78363" y="3136304"/>
            <a:ext cx="6133363" cy="1226673"/>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a:extLst>
              <a:ext uri="{FF2B5EF4-FFF2-40B4-BE49-F238E27FC236}">
                <a16:creationId xmlns:a16="http://schemas.microsoft.com/office/drawing/2014/main" id="{A269C97C-EF6F-7F4C-8AF3-5D538A67DAD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7BDEC687-36DD-1147-B86D-870209BC2035}"/>
              </a:ext>
            </a:extLst>
          </p:cNvPr>
          <p:cNvSpPr txBox="1"/>
          <p:nvPr/>
        </p:nvSpPr>
        <p:spPr>
          <a:xfrm>
            <a:off x="2346832" y="4205317"/>
            <a:ext cx="591829"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a:t>
            </a:r>
            <a:endParaRPr lang="sv-SE" sz="800" dirty="0">
              <a:latin typeface="Calibri Light" panose="020F0302020204030204" pitchFamily="34" charset="0"/>
              <a:cs typeface="Calibri Light" panose="020F0302020204030204" pitchFamily="34" charset="0"/>
            </a:endParaRPr>
          </a:p>
        </p:txBody>
      </p:sp>
      <p:sp>
        <p:nvSpPr>
          <p:cNvPr id="4" name="textruta 3">
            <a:extLst>
              <a:ext uri="{FF2B5EF4-FFF2-40B4-BE49-F238E27FC236}">
                <a16:creationId xmlns:a16="http://schemas.microsoft.com/office/drawing/2014/main" id="{86933815-6D82-D742-ACD2-3845B0BA3DC3}"/>
              </a:ext>
            </a:extLst>
          </p:cNvPr>
          <p:cNvSpPr txBox="1"/>
          <p:nvPr/>
        </p:nvSpPr>
        <p:spPr>
          <a:xfrm>
            <a:off x="7608916" y="510576"/>
            <a:ext cx="123623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Portfolio management</a:t>
            </a:r>
          </a:p>
        </p:txBody>
      </p:sp>
    </p:spTree>
    <p:extLst>
      <p:ext uri="{BB962C8B-B14F-4D97-AF65-F5344CB8AC3E}">
        <p14:creationId xmlns:p14="http://schemas.microsoft.com/office/powerpoint/2010/main" val="10724940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BBEE32-79CB-DF4E-8415-054D58506506}"/>
              </a:ext>
            </a:extLst>
          </p:cNvPr>
          <p:cNvSpPr>
            <a:spLocks noGrp="1"/>
          </p:cNvSpPr>
          <p:nvPr>
            <p:ph type="title"/>
          </p:nvPr>
        </p:nvSpPr>
        <p:spPr/>
        <p:txBody>
          <a:bodyPr>
            <a:noAutofit/>
          </a:bodyPr>
          <a:lstStyle/>
          <a:p>
            <a:r>
              <a:rPr lang="en-GB" sz="3200" dirty="0"/>
              <a:t>Portfolio management PSF’s</a:t>
            </a:r>
          </a:p>
        </p:txBody>
      </p:sp>
      <p:sp>
        <p:nvSpPr>
          <p:cNvPr id="3" name="Platshållare för innehåll 2">
            <a:extLst>
              <a:ext uri="{FF2B5EF4-FFF2-40B4-BE49-F238E27FC236}">
                <a16:creationId xmlns:a16="http://schemas.microsoft.com/office/drawing/2014/main" id="{C2D88011-964B-444E-B597-B7DEE08117FD}"/>
              </a:ext>
            </a:extLst>
          </p:cNvPr>
          <p:cNvSpPr>
            <a:spLocks noGrp="1"/>
          </p:cNvSpPr>
          <p:nvPr>
            <p:ph idx="1"/>
          </p:nvPr>
        </p:nvSpPr>
        <p:spPr>
          <a:xfrm>
            <a:off x="457199" y="1360862"/>
            <a:ext cx="8229600" cy="3394075"/>
          </a:xfrm>
        </p:spPr>
        <p:txBody>
          <a:bodyPr/>
          <a:lstStyle/>
          <a:p>
            <a:pPr marL="0" indent="0">
              <a:buNone/>
            </a:pPr>
            <a:r>
              <a:rPr lang="en-GB" sz="1400" b="1" i="1" dirty="0"/>
              <a:t>The portfolio management practice </a:t>
            </a:r>
            <a:r>
              <a:rPr lang="en-GB" sz="1400" dirty="0"/>
              <a:t>includes the following PSFs: </a:t>
            </a:r>
          </a:p>
          <a:p>
            <a:pPr marL="0" indent="0">
              <a:buNone/>
            </a:pPr>
            <a:endParaRPr lang="en-GB" sz="1400" dirty="0"/>
          </a:p>
          <a:p>
            <a:pPr>
              <a:buFont typeface="+mj-lt"/>
              <a:buAutoNum type="arabicPeriod"/>
            </a:pPr>
            <a:r>
              <a:rPr lang="en-GB" sz="1400" b="1" dirty="0"/>
              <a:t>ensuring sound investment decisions for programmes, projects, products, and services within the organization's resource constraints </a:t>
            </a:r>
          </a:p>
          <a:p>
            <a:pPr>
              <a:buFont typeface="+mj-lt"/>
              <a:buAutoNum type="arabicPeriod"/>
            </a:pPr>
            <a:r>
              <a:rPr lang="en-GB" sz="1400" b="1" dirty="0"/>
              <a:t>ensuring the continual monitoring, review, and optimization of the organization's portfolios. </a:t>
            </a:r>
          </a:p>
          <a:p>
            <a:pPr marL="0" indent="0">
              <a:buNone/>
            </a:pPr>
            <a:endParaRPr lang="sv-SE" sz="1400" dirty="0"/>
          </a:p>
        </p:txBody>
      </p:sp>
      <p:sp>
        <p:nvSpPr>
          <p:cNvPr id="5" name="textruta 4">
            <a:extLst>
              <a:ext uri="{FF2B5EF4-FFF2-40B4-BE49-F238E27FC236}">
                <a16:creationId xmlns:a16="http://schemas.microsoft.com/office/drawing/2014/main" id="{FE5C2AA0-A9CC-2E4D-8651-BC7331B5D45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1C874DB4-D580-9A42-8403-8EC9C35351A8}"/>
              </a:ext>
            </a:extLst>
          </p:cNvPr>
          <p:cNvSpPr txBox="1"/>
          <p:nvPr/>
        </p:nvSpPr>
        <p:spPr>
          <a:xfrm>
            <a:off x="7608916" y="510576"/>
            <a:ext cx="123623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Portfolio management</a:t>
            </a:r>
          </a:p>
        </p:txBody>
      </p:sp>
    </p:spTree>
    <p:extLst>
      <p:ext uri="{BB962C8B-B14F-4D97-AF65-F5344CB8AC3E}">
        <p14:creationId xmlns:p14="http://schemas.microsoft.com/office/powerpoint/2010/main" val="210060964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90D2CD-2F50-0640-8D3A-1DB348D9F2E1}"/>
              </a:ext>
            </a:extLst>
          </p:cNvPr>
          <p:cNvSpPr>
            <a:spLocks noGrp="1"/>
          </p:cNvSpPr>
          <p:nvPr>
            <p:ph type="title"/>
          </p:nvPr>
        </p:nvSpPr>
        <p:spPr/>
        <p:txBody>
          <a:bodyPr/>
          <a:lstStyle/>
          <a:p>
            <a:r>
              <a:rPr lang="en-GB" sz="2000" dirty="0"/>
              <a:t>PSF 1 - Ensuring sound investment decisions for programmes, projects, products, and services within the organization's resource constraints </a:t>
            </a:r>
          </a:p>
        </p:txBody>
      </p:sp>
      <p:sp>
        <p:nvSpPr>
          <p:cNvPr id="3" name="Platshållare för innehåll 2">
            <a:extLst>
              <a:ext uri="{FF2B5EF4-FFF2-40B4-BE49-F238E27FC236}">
                <a16:creationId xmlns:a16="http://schemas.microsoft.com/office/drawing/2014/main" id="{244DE465-48B9-DA45-8205-702F0815152B}"/>
              </a:ext>
            </a:extLst>
          </p:cNvPr>
          <p:cNvSpPr>
            <a:spLocks noGrp="1"/>
          </p:cNvSpPr>
          <p:nvPr>
            <p:ph idx="1"/>
          </p:nvPr>
        </p:nvSpPr>
        <p:spPr/>
        <p:txBody>
          <a:bodyPr>
            <a:normAutofit/>
          </a:bodyPr>
          <a:lstStyle/>
          <a:p>
            <a:pPr marL="0" indent="0">
              <a:buNone/>
            </a:pPr>
            <a:r>
              <a:rPr lang="en-GB" dirty="0"/>
              <a:t>Capturing and tracking initiatives is often sufficient for smaller organizations or organizations with relatively few initiatives. However, there are often conflicting priorities within an organization. </a:t>
            </a:r>
          </a:p>
          <a:p>
            <a:pPr marL="0" indent="0">
              <a:buNone/>
            </a:pPr>
            <a:endParaRPr lang="en-GB" dirty="0"/>
          </a:p>
          <a:p>
            <a:pPr marL="0" indent="0">
              <a:buNone/>
            </a:pPr>
            <a:r>
              <a:rPr lang="en-GB" dirty="0"/>
              <a:t>The portfolio management practice ensures that all internal and external stakeholder perspectives are included and prioritized: the most important initiatives are given adequate resources before additional initiatives are addressed. </a:t>
            </a:r>
          </a:p>
          <a:p>
            <a:pPr marL="0" indent="0">
              <a:buNone/>
            </a:pPr>
            <a:endParaRPr lang="en-GB" dirty="0"/>
          </a:p>
          <a:p>
            <a:pPr marL="0" indent="0">
              <a:buNone/>
            </a:pPr>
            <a:r>
              <a:rPr lang="en-GB" dirty="0"/>
              <a:t>Once investment decisions are made, it is important to communicate those decisions to stakeholders. Portfolios are key communication tools to internal and external stakeholders. </a:t>
            </a:r>
          </a:p>
          <a:p>
            <a:pPr marL="0" indent="0">
              <a:buNone/>
            </a:pPr>
            <a:r>
              <a:rPr lang="en-GB" dirty="0"/>
              <a:t>For this reason, it is imperative that the information in a portfolio is accurate and up-to-date. </a:t>
            </a:r>
          </a:p>
          <a:p>
            <a:pPr marL="0" indent="0">
              <a:buNone/>
            </a:pPr>
            <a:endParaRPr lang="en-GB" dirty="0"/>
          </a:p>
          <a:p>
            <a:pPr marL="0" indent="0">
              <a:buNone/>
            </a:pPr>
            <a:r>
              <a:rPr lang="en-GB" dirty="0"/>
              <a:t>To be able to ensure sound investment decisions, the portfolio management practice should be based on the organization’s self-knowledge and understanding of its key resources, as well as how valuable those resources are to the organization’s stakeholders, especially external customers. </a:t>
            </a:r>
          </a:p>
          <a:p>
            <a:pPr marL="0" indent="0">
              <a:buNone/>
            </a:pPr>
            <a:endParaRPr lang="en-GB" dirty="0"/>
          </a:p>
          <a:p>
            <a:pPr marL="0" indent="0">
              <a:buNone/>
            </a:pPr>
            <a:r>
              <a:rPr lang="en-GB" dirty="0"/>
              <a:t>Because the portfolio management practice ensures that investment decisions bring the most value from each individual item, as well as the most cumulative value to a portfolio, the main focus of the practice is continuous prioritization and re-prioritization. </a:t>
            </a:r>
          </a:p>
          <a:p>
            <a:pPr marL="0" indent="0">
              <a:buNone/>
            </a:pPr>
            <a:endParaRPr lang="en-GB" dirty="0"/>
          </a:p>
          <a:p>
            <a:pPr marL="0" indent="0">
              <a:buNone/>
            </a:pPr>
            <a:endParaRPr lang="en-GB" dirty="0"/>
          </a:p>
          <a:p>
            <a:pPr marL="0" indent="0">
              <a:buNone/>
            </a:pPr>
            <a:endParaRPr lang="sv-SE" dirty="0"/>
          </a:p>
        </p:txBody>
      </p:sp>
      <p:sp>
        <p:nvSpPr>
          <p:cNvPr id="5" name="textruta 4">
            <a:extLst>
              <a:ext uri="{FF2B5EF4-FFF2-40B4-BE49-F238E27FC236}">
                <a16:creationId xmlns:a16="http://schemas.microsoft.com/office/drawing/2014/main" id="{4358128A-DE14-B34A-886C-24FEB561C37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7531C060-C643-2A45-A90C-777CD1591BEB}"/>
              </a:ext>
            </a:extLst>
          </p:cNvPr>
          <p:cNvSpPr txBox="1"/>
          <p:nvPr/>
        </p:nvSpPr>
        <p:spPr>
          <a:xfrm>
            <a:off x="7608916" y="510576"/>
            <a:ext cx="123623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Portfolio management</a:t>
            </a:r>
          </a:p>
        </p:txBody>
      </p:sp>
    </p:spTree>
    <p:extLst>
      <p:ext uri="{BB962C8B-B14F-4D97-AF65-F5344CB8AC3E}">
        <p14:creationId xmlns:p14="http://schemas.microsoft.com/office/powerpoint/2010/main" val="358972816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A54EE4-A096-7642-8123-66FEF995C0E2}"/>
              </a:ext>
            </a:extLst>
          </p:cNvPr>
          <p:cNvSpPr>
            <a:spLocks noGrp="1"/>
          </p:cNvSpPr>
          <p:nvPr>
            <p:ph type="title"/>
          </p:nvPr>
        </p:nvSpPr>
        <p:spPr/>
        <p:txBody>
          <a:bodyPr>
            <a:normAutofit/>
          </a:bodyPr>
          <a:lstStyle/>
          <a:p>
            <a:r>
              <a:rPr lang="en-GB" sz="2000" dirty="0"/>
              <a:t>PSF 2 - Ensuring the continual monitoring, review, and optimization of the organization's portfolios </a:t>
            </a:r>
          </a:p>
        </p:txBody>
      </p:sp>
      <p:sp>
        <p:nvSpPr>
          <p:cNvPr id="3" name="Platshållare för innehåll 2">
            <a:extLst>
              <a:ext uri="{FF2B5EF4-FFF2-40B4-BE49-F238E27FC236}">
                <a16:creationId xmlns:a16="http://schemas.microsoft.com/office/drawing/2014/main" id="{F7024CDD-732F-0040-B4AC-41D4BA3E5A72}"/>
              </a:ext>
            </a:extLst>
          </p:cNvPr>
          <p:cNvSpPr>
            <a:spLocks noGrp="1"/>
          </p:cNvSpPr>
          <p:nvPr>
            <p:ph idx="1"/>
          </p:nvPr>
        </p:nvSpPr>
        <p:spPr>
          <a:xfrm>
            <a:off x="457199" y="1175808"/>
            <a:ext cx="8229600" cy="3394075"/>
          </a:xfrm>
        </p:spPr>
        <p:txBody>
          <a:bodyPr/>
          <a:lstStyle/>
          <a:p>
            <a:pPr marL="0" indent="0">
              <a:buNone/>
            </a:pPr>
            <a:r>
              <a:rPr lang="en-GB" dirty="0"/>
              <a:t>Identifying the investment that promises the most value is not enough. </a:t>
            </a:r>
          </a:p>
          <a:p>
            <a:pPr marL="0" indent="0">
              <a:buNone/>
            </a:pPr>
            <a:endParaRPr lang="en-GB" sz="700" dirty="0"/>
          </a:p>
          <a:p>
            <a:pPr marL="0" indent="0">
              <a:buNone/>
            </a:pPr>
            <a:r>
              <a:rPr lang="en-GB" dirty="0"/>
              <a:t>That Investment should be monitored to ensure that it is enabling expected value and the original value proposition of the portfolio item remains valid. Some investments will fail to demonstrate the value that was originally expected. Other investments may provide positive returns, but may no longer align with the organizational strategy. </a:t>
            </a:r>
          </a:p>
          <a:p>
            <a:pPr marL="0" indent="0">
              <a:buNone/>
            </a:pPr>
            <a:endParaRPr lang="en-GB" dirty="0"/>
          </a:p>
          <a:p>
            <a:pPr marL="0" indent="0">
              <a:buNone/>
            </a:pPr>
            <a:r>
              <a:rPr lang="en-GB" dirty="0"/>
              <a:t>All portfolio items, old and new should be reviewed regularly. </a:t>
            </a:r>
          </a:p>
          <a:p>
            <a:pPr marL="0" indent="0">
              <a:buNone/>
            </a:pPr>
            <a:endParaRPr lang="en-GB" dirty="0"/>
          </a:p>
          <a:p>
            <a:pPr marL="0" indent="0">
              <a:buNone/>
            </a:pPr>
            <a:r>
              <a:rPr lang="en-GB" dirty="0"/>
              <a:t>Any portfolio item can lessen in value due to the nature of the service, organization, or environment. Because resource constraints generally apply to an entire portfolio, it is critical that all portfolio items are reviewed to enable resource re-distribution and indicate new investment opportunities. </a:t>
            </a:r>
          </a:p>
          <a:p>
            <a:pPr marL="0" indent="0">
              <a:buNone/>
            </a:pPr>
            <a:endParaRPr lang="en-GB" dirty="0"/>
          </a:p>
          <a:p>
            <a:pPr marL="0" indent="0">
              <a:buNone/>
            </a:pPr>
            <a:endParaRPr lang="en-GB" sz="800" dirty="0"/>
          </a:p>
          <a:p>
            <a:pPr marL="0" indent="0">
              <a:buNone/>
            </a:pPr>
            <a:r>
              <a:rPr lang="en-GB" dirty="0"/>
              <a:t>The continual monitoring and review processes are a key element of optimizing a portfolio. </a:t>
            </a:r>
          </a:p>
          <a:p>
            <a:pPr marL="0" indent="0">
              <a:buNone/>
            </a:pPr>
            <a:endParaRPr lang="sv-SE" dirty="0"/>
          </a:p>
        </p:txBody>
      </p:sp>
      <p:sp>
        <p:nvSpPr>
          <p:cNvPr id="5" name="textruta 4">
            <a:extLst>
              <a:ext uri="{FF2B5EF4-FFF2-40B4-BE49-F238E27FC236}">
                <a16:creationId xmlns:a16="http://schemas.microsoft.com/office/drawing/2014/main" id="{6D5366FD-2EFC-564E-A8DE-9D48DAE9A0F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954A8C42-E286-494A-B46C-5530722CC9E3}"/>
              </a:ext>
            </a:extLst>
          </p:cNvPr>
          <p:cNvSpPr txBox="1"/>
          <p:nvPr/>
        </p:nvSpPr>
        <p:spPr>
          <a:xfrm>
            <a:off x="7608916" y="510576"/>
            <a:ext cx="123623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Portfolio management</a:t>
            </a:r>
          </a:p>
        </p:txBody>
      </p:sp>
    </p:spTree>
    <p:extLst>
      <p:ext uri="{BB962C8B-B14F-4D97-AF65-F5344CB8AC3E}">
        <p14:creationId xmlns:p14="http://schemas.microsoft.com/office/powerpoint/2010/main" val="120530584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9718F0-849C-1B40-8299-222FA22B493D}"/>
              </a:ext>
            </a:extLst>
          </p:cNvPr>
          <p:cNvSpPr>
            <a:spLocks noGrp="1"/>
          </p:cNvSpPr>
          <p:nvPr>
            <p:ph type="title"/>
          </p:nvPr>
        </p:nvSpPr>
        <p:spPr/>
        <p:txBody>
          <a:bodyPr/>
          <a:lstStyle/>
          <a:p>
            <a:r>
              <a:rPr lang="sv-SE" sz="3200" dirty="0"/>
              <a:t>Relationship management</a:t>
            </a:r>
            <a:r>
              <a:rPr lang="en-GB" sz="3200" dirty="0"/>
              <a:t> - Purpose</a:t>
            </a:r>
            <a:endParaRPr lang="sv-SE" sz="3200" dirty="0"/>
          </a:p>
        </p:txBody>
      </p:sp>
      <p:sp>
        <p:nvSpPr>
          <p:cNvPr id="3" name="Platshållare för innehåll 2">
            <a:extLst>
              <a:ext uri="{FF2B5EF4-FFF2-40B4-BE49-F238E27FC236}">
                <a16:creationId xmlns:a16="http://schemas.microsoft.com/office/drawing/2014/main" id="{09B415F3-B353-C34A-9059-F6F65ABC795D}"/>
              </a:ext>
            </a:extLst>
          </p:cNvPr>
          <p:cNvSpPr>
            <a:spLocks noGrp="1"/>
          </p:cNvSpPr>
          <p:nvPr>
            <p:ph idx="1"/>
          </p:nvPr>
        </p:nvSpPr>
        <p:spPr/>
        <p:txBody>
          <a:bodyPr>
            <a:noAutofit/>
          </a:bodyPr>
          <a:lstStyle/>
          <a:p>
            <a:pPr marL="0" indent="0">
              <a:buNone/>
            </a:pPr>
            <a:r>
              <a:rPr lang="en-GB" sz="1400" dirty="0"/>
              <a:t>The </a:t>
            </a:r>
            <a:r>
              <a:rPr lang="en-GB" sz="1400" b="1" dirty="0"/>
              <a:t>purpose</a:t>
            </a:r>
            <a:r>
              <a:rPr lang="en-GB" sz="1400" dirty="0"/>
              <a:t> of the relationship management </a:t>
            </a:r>
            <a:r>
              <a:rPr lang="en-GB" sz="1400" b="1" dirty="0"/>
              <a:t>practice is to establish and nurture the links between the organization and its stakeholders at strategic and tactical levels</a:t>
            </a:r>
            <a:r>
              <a:rPr lang="en-GB" sz="1400" dirty="0"/>
              <a:t>. It includes the identification, analysis, monitoring, and continual improvement of relationships with and between stakeholders. </a:t>
            </a:r>
          </a:p>
          <a:p>
            <a:pPr marL="0" indent="0">
              <a:buNone/>
            </a:pPr>
            <a:endParaRPr lang="en-GB" sz="1050" dirty="0"/>
          </a:p>
          <a:p>
            <a:pPr marL="0" indent="0">
              <a:buNone/>
            </a:pPr>
            <a:r>
              <a:rPr lang="en-GB" sz="1400" dirty="0"/>
              <a:t>The relationship practice is focused on ensuring a successful relationship within an organization as well as between an organization and external parties, including customers, users, partners, suppliers, and others. To make it possible, the practice is aimed to establish a common approach to relationships and relationship management to be adopted and followed across the organization. </a:t>
            </a:r>
          </a:p>
          <a:p>
            <a:pPr marL="0" indent="0">
              <a:buNone/>
            </a:pPr>
            <a:endParaRPr lang="en-GB" sz="1050" dirty="0"/>
          </a:p>
          <a:p>
            <a:pPr marL="0" indent="0">
              <a:buNone/>
            </a:pPr>
            <a:r>
              <a:rPr lang="en-GB" sz="1400" dirty="0"/>
              <a:t>In the context of an organization’s culture, relationship management may include as aspects such as: </a:t>
            </a:r>
          </a:p>
          <a:p>
            <a:pPr marL="0" indent="0">
              <a:buNone/>
            </a:pPr>
            <a:endParaRPr lang="en-GB" sz="400" dirty="0"/>
          </a:p>
          <a:p>
            <a:pPr>
              <a:buFont typeface="Arial" panose="020B0604020202020204" pitchFamily="34" charset="0"/>
              <a:buChar char="•"/>
            </a:pPr>
            <a:r>
              <a:rPr lang="en-GB" b="1" dirty="0"/>
              <a:t>shared or mutually recognized goals </a:t>
            </a:r>
          </a:p>
          <a:p>
            <a:pPr>
              <a:buFont typeface="Arial" panose="020B0604020202020204" pitchFamily="34" charset="0"/>
              <a:buChar char="•"/>
            </a:pPr>
            <a:r>
              <a:rPr lang="en-GB" b="1" dirty="0"/>
              <a:t>no-blame cooperation and collaboration </a:t>
            </a:r>
          </a:p>
          <a:p>
            <a:pPr>
              <a:buFont typeface="Arial" panose="020B0604020202020204" pitchFamily="34" charset="0"/>
              <a:buChar char="•"/>
            </a:pPr>
            <a:r>
              <a:rPr lang="en-GB" b="1" dirty="0"/>
              <a:t>continuous learning </a:t>
            </a:r>
          </a:p>
          <a:p>
            <a:pPr>
              <a:buFont typeface="Arial" panose="020B0604020202020204" pitchFamily="34" charset="0"/>
              <a:buChar char="•"/>
            </a:pPr>
            <a:r>
              <a:rPr lang="en-GB" b="1" dirty="0"/>
              <a:t>open and transparent communications </a:t>
            </a:r>
          </a:p>
          <a:p>
            <a:pPr>
              <a:buFont typeface="Arial" panose="020B0604020202020204" pitchFamily="34" charset="0"/>
              <a:buChar char="•"/>
            </a:pPr>
            <a:r>
              <a:rPr lang="en-GB" b="1" dirty="0"/>
              <a:t>conflict prevention and mediation. </a:t>
            </a:r>
          </a:p>
          <a:p>
            <a:pPr marL="0" indent="0">
              <a:buNone/>
            </a:pPr>
            <a:endParaRPr lang="sv-SE" sz="1400" dirty="0"/>
          </a:p>
        </p:txBody>
      </p:sp>
      <p:sp>
        <p:nvSpPr>
          <p:cNvPr id="5" name="textruta 4">
            <a:extLst>
              <a:ext uri="{FF2B5EF4-FFF2-40B4-BE49-F238E27FC236}">
                <a16:creationId xmlns:a16="http://schemas.microsoft.com/office/drawing/2014/main" id="{CE57D9E9-686A-D042-904C-1FBD099D88E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46DBEC9-9EDB-2242-9082-2F030F868B5E}"/>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Relationship management</a:t>
            </a:r>
          </a:p>
        </p:txBody>
      </p:sp>
    </p:spTree>
    <p:extLst>
      <p:ext uri="{BB962C8B-B14F-4D97-AF65-F5344CB8AC3E}">
        <p14:creationId xmlns:p14="http://schemas.microsoft.com/office/powerpoint/2010/main" val="71163828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3AD001-DE32-7E4C-B0A4-B40FA5DEF97E}"/>
              </a:ext>
            </a:extLst>
          </p:cNvPr>
          <p:cNvSpPr>
            <a:spLocks noGrp="1"/>
          </p:cNvSpPr>
          <p:nvPr>
            <p:ph type="title"/>
          </p:nvPr>
        </p:nvSpPr>
        <p:spPr/>
        <p:txBody>
          <a:bodyPr>
            <a:normAutofit/>
          </a:bodyPr>
          <a:lstStyle/>
          <a:p>
            <a:r>
              <a:rPr lang="en-GB" sz="3200" dirty="0"/>
              <a:t>Relationship management PSF’s</a:t>
            </a:r>
          </a:p>
        </p:txBody>
      </p:sp>
      <p:sp>
        <p:nvSpPr>
          <p:cNvPr id="3" name="Platshållare för innehåll 2">
            <a:extLst>
              <a:ext uri="{FF2B5EF4-FFF2-40B4-BE49-F238E27FC236}">
                <a16:creationId xmlns:a16="http://schemas.microsoft.com/office/drawing/2014/main" id="{5FDE7071-06A1-7D40-8FC8-E368A267F2E0}"/>
              </a:ext>
            </a:extLst>
          </p:cNvPr>
          <p:cNvSpPr>
            <a:spLocks noGrp="1"/>
          </p:cNvSpPr>
          <p:nvPr>
            <p:ph idx="1"/>
          </p:nvPr>
        </p:nvSpPr>
        <p:spPr>
          <a:xfrm>
            <a:off x="457199" y="1177585"/>
            <a:ext cx="8229600" cy="3394075"/>
          </a:xfrm>
        </p:spPr>
        <p:txBody>
          <a:bodyPr/>
          <a:lstStyle/>
          <a:p>
            <a:pPr marL="0" indent="0">
              <a:buNone/>
            </a:pPr>
            <a:r>
              <a:rPr lang="en-GB" sz="1400" b="1" i="1" dirty="0"/>
              <a:t>The relationship management practice </a:t>
            </a:r>
            <a:r>
              <a:rPr lang="en-GB" sz="1400" dirty="0"/>
              <a:t>includes the following PSFs: </a:t>
            </a:r>
          </a:p>
          <a:p>
            <a:pPr marL="0" indent="0">
              <a:buNone/>
            </a:pPr>
            <a:endParaRPr lang="en-GB" sz="1400" dirty="0"/>
          </a:p>
          <a:p>
            <a:pPr>
              <a:buFont typeface="+mj-lt"/>
              <a:buAutoNum type="arabicPeriod"/>
            </a:pPr>
            <a:r>
              <a:rPr lang="en-GB" sz="1400" b="1" dirty="0"/>
              <a:t>establish and continually improve an effective and healthy approach to relationship management across the organization </a:t>
            </a:r>
          </a:p>
          <a:p>
            <a:pPr>
              <a:buFont typeface="+mj-lt"/>
              <a:buAutoNum type="arabicPeriod"/>
            </a:pPr>
            <a:r>
              <a:rPr lang="en-GB" sz="1400" b="1" dirty="0"/>
              <a:t>ensure effective and healthy relationships within the organization </a:t>
            </a:r>
          </a:p>
          <a:p>
            <a:pPr>
              <a:buFont typeface="+mj-lt"/>
              <a:buAutoNum type="arabicPeriod"/>
            </a:pPr>
            <a:r>
              <a:rPr lang="en-GB" sz="1400" b="1" dirty="0"/>
              <a:t>ensure effective and healthy relationships between the organization and its external stakeholders. </a:t>
            </a:r>
          </a:p>
          <a:p>
            <a:pPr marL="0" indent="0">
              <a:buNone/>
            </a:pPr>
            <a:endParaRPr lang="sv-SE" sz="1400" dirty="0"/>
          </a:p>
        </p:txBody>
      </p:sp>
      <p:sp>
        <p:nvSpPr>
          <p:cNvPr id="5" name="textruta 4">
            <a:extLst>
              <a:ext uri="{FF2B5EF4-FFF2-40B4-BE49-F238E27FC236}">
                <a16:creationId xmlns:a16="http://schemas.microsoft.com/office/drawing/2014/main" id="{441724F3-D384-3142-93BF-E5C9135A97E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0F32D488-35C5-6B44-BD35-6416618255D6}"/>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Relationship management</a:t>
            </a:r>
          </a:p>
        </p:txBody>
      </p:sp>
    </p:spTree>
    <p:extLst>
      <p:ext uri="{BB962C8B-B14F-4D97-AF65-F5344CB8AC3E}">
        <p14:creationId xmlns:p14="http://schemas.microsoft.com/office/powerpoint/2010/main" val="2014531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A32C97AC-E805-F341-804C-42EB516E5A8E}"/>
              </a:ext>
            </a:extLst>
          </p:cNvPr>
          <p:cNvSpPr txBox="1">
            <a:spLocks/>
          </p:cNvSpPr>
          <p:nvPr/>
        </p:nvSpPr>
        <p:spPr bwMode="auto">
          <a:xfrm>
            <a:off x="481242" y="1376676"/>
            <a:ext cx="4090758"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200" b="0" kern="1200" cap="all">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dirty="0">
                <a:latin typeface="Calibri Light" panose="020F0302020204030204" pitchFamily="34" charset="0"/>
                <a:cs typeface="Calibri Light" panose="020F0302020204030204" pitchFamily="34" charset="0"/>
              </a:rPr>
              <a:t>HIGH-VELOCITY IT</a:t>
            </a:r>
          </a:p>
          <a:p>
            <a:r>
              <a:rPr lang="en-US" dirty="0">
                <a:latin typeface="Calibri Light" panose="020F0302020204030204" pitchFamily="34" charset="0"/>
                <a:cs typeface="Calibri Light" panose="020F0302020204030204" pitchFamily="34" charset="0"/>
              </a:rPr>
              <a:t>introduction</a:t>
            </a:r>
          </a:p>
        </p:txBody>
      </p:sp>
      <p:pic>
        <p:nvPicPr>
          <p:cNvPr id="5" name="Bildobjekt 4">
            <a:extLst>
              <a:ext uri="{FF2B5EF4-FFF2-40B4-BE49-F238E27FC236}">
                <a16:creationId xmlns:a16="http://schemas.microsoft.com/office/drawing/2014/main" id="{384AADD9-B3BE-D545-8F5E-13FA0DA91A5E}"/>
              </a:ext>
            </a:extLst>
          </p:cNvPr>
          <p:cNvPicPr>
            <a:picLocks noChangeAspect="1"/>
          </p:cNvPicPr>
          <p:nvPr/>
        </p:nvPicPr>
        <p:blipFill>
          <a:blip r:embed="rId3"/>
          <a:stretch>
            <a:fillRect/>
          </a:stretch>
        </p:blipFill>
        <p:spPr>
          <a:xfrm>
            <a:off x="5454858" y="498922"/>
            <a:ext cx="2837388" cy="37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669759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05DFA7-E54A-4240-9571-9C3399C33C92}"/>
              </a:ext>
            </a:extLst>
          </p:cNvPr>
          <p:cNvSpPr>
            <a:spLocks noGrp="1"/>
          </p:cNvSpPr>
          <p:nvPr>
            <p:ph type="title"/>
          </p:nvPr>
        </p:nvSpPr>
        <p:spPr/>
        <p:txBody>
          <a:bodyPr>
            <a:noAutofit/>
          </a:bodyPr>
          <a:lstStyle/>
          <a:p>
            <a:r>
              <a:rPr lang="en-GB" sz="2000" dirty="0"/>
              <a:t>PSF 1 - Establish and continually improve effective and healthy approach to relationship management across the organization </a:t>
            </a:r>
          </a:p>
        </p:txBody>
      </p:sp>
      <p:sp>
        <p:nvSpPr>
          <p:cNvPr id="3" name="Platshållare för innehåll 2">
            <a:extLst>
              <a:ext uri="{FF2B5EF4-FFF2-40B4-BE49-F238E27FC236}">
                <a16:creationId xmlns:a16="http://schemas.microsoft.com/office/drawing/2014/main" id="{EAE578C5-F677-2041-87DF-FEDE0AB067EB}"/>
              </a:ext>
            </a:extLst>
          </p:cNvPr>
          <p:cNvSpPr>
            <a:spLocks noGrp="1"/>
          </p:cNvSpPr>
          <p:nvPr>
            <p:ph idx="1"/>
          </p:nvPr>
        </p:nvSpPr>
        <p:spPr/>
        <p:txBody>
          <a:bodyPr>
            <a:normAutofit lnSpcReduction="10000"/>
          </a:bodyPr>
          <a:lstStyle/>
          <a:p>
            <a:pPr marL="0" indent="0">
              <a:buNone/>
            </a:pPr>
            <a:r>
              <a:rPr lang="en-GB" dirty="0"/>
              <a:t>A shared approach to relationship management is an important part of an organization’s culture. </a:t>
            </a:r>
          </a:p>
          <a:p>
            <a:pPr marL="0" indent="0">
              <a:buNone/>
            </a:pPr>
            <a:endParaRPr lang="en-GB" sz="1000" dirty="0"/>
          </a:p>
          <a:p>
            <a:pPr marL="0" indent="0">
              <a:buNone/>
            </a:pPr>
            <a:r>
              <a:rPr lang="en-GB" dirty="0"/>
              <a:t>It is based on a common set of values and principles adopted by everyone in the organization. Quite often, the values of the organization explicitly address concepts such as openness, collaboration, no-blame, and psychological safety. </a:t>
            </a:r>
          </a:p>
          <a:p>
            <a:pPr marL="0" indent="0">
              <a:buNone/>
            </a:pPr>
            <a:endParaRPr lang="en-GB" dirty="0"/>
          </a:p>
          <a:p>
            <a:pPr marL="0" indent="0">
              <a:buNone/>
            </a:pPr>
            <a:r>
              <a:rPr lang="en-GB" dirty="0"/>
              <a:t>Relationship management practice is applied in conjunction with others (including workforce and talent management, strategy management, supplier management, and so on.) to develop, communicate, and maintain a set of values and principles for relationships. </a:t>
            </a:r>
          </a:p>
          <a:p>
            <a:pPr marL="0" indent="0">
              <a:buNone/>
            </a:pPr>
            <a:r>
              <a:rPr lang="en-GB" dirty="0"/>
              <a:t>It is, however, a specific focus of the relationship management to ensure that these principles are translated to effective techniques, rules and behaviour patterns that are adopted and practiced by everyone in the organization. </a:t>
            </a:r>
          </a:p>
          <a:p>
            <a:pPr marL="0" indent="0">
              <a:buNone/>
            </a:pPr>
            <a:endParaRPr lang="en-GB" dirty="0"/>
          </a:p>
          <a:p>
            <a:pPr marL="0" indent="0">
              <a:buNone/>
            </a:pPr>
            <a:r>
              <a:rPr lang="en-GB" dirty="0"/>
              <a:t>Relationship management approach is closely related to the organization’s strategy and positioning, structure, scale of the organization, and all external factors of the PESTLE model. Examples include formal, conformant structured, and organizations operating in a heavily- regulated environment on one end of the spectrum, and creative, self-driven, agile organizations operating in a free and safe environment on the other end. </a:t>
            </a:r>
          </a:p>
          <a:p>
            <a:pPr marL="0" indent="0">
              <a:buNone/>
            </a:pPr>
            <a:r>
              <a:rPr lang="en-GB" dirty="0"/>
              <a:t>An agreed approach to relationships and relationship management should be communicated to everyone in the organization and accepted by everyone. To ensure this occurs, it involves multiple practices, including relationship management and workforce and talent management. </a:t>
            </a:r>
          </a:p>
          <a:p>
            <a:pPr marL="0" indent="0">
              <a:buNone/>
            </a:pPr>
            <a:endParaRPr lang="sv-SE" dirty="0"/>
          </a:p>
        </p:txBody>
      </p:sp>
      <p:sp>
        <p:nvSpPr>
          <p:cNvPr id="5" name="textruta 4">
            <a:extLst>
              <a:ext uri="{FF2B5EF4-FFF2-40B4-BE49-F238E27FC236}">
                <a16:creationId xmlns:a16="http://schemas.microsoft.com/office/drawing/2014/main" id="{CD4D54C6-B0AB-EA4E-8AB2-6458F725F2A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17BE1367-7351-CB4D-B314-2FE159CB6F27}"/>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Relationship management</a:t>
            </a:r>
          </a:p>
        </p:txBody>
      </p:sp>
    </p:spTree>
    <p:extLst>
      <p:ext uri="{BB962C8B-B14F-4D97-AF65-F5344CB8AC3E}">
        <p14:creationId xmlns:p14="http://schemas.microsoft.com/office/powerpoint/2010/main" val="151577471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7EBF19-293A-1D49-A45A-2F7A771EB608}"/>
              </a:ext>
            </a:extLst>
          </p:cNvPr>
          <p:cNvSpPr>
            <a:spLocks noGrp="1"/>
          </p:cNvSpPr>
          <p:nvPr>
            <p:ph type="title"/>
          </p:nvPr>
        </p:nvSpPr>
        <p:spPr>
          <a:xfrm>
            <a:off x="457200" y="206375"/>
            <a:ext cx="7151716" cy="857250"/>
          </a:xfrm>
        </p:spPr>
        <p:txBody>
          <a:bodyPr/>
          <a:lstStyle/>
          <a:p>
            <a:pPr marL="0" indent="0">
              <a:buNone/>
            </a:pPr>
            <a:r>
              <a:rPr lang="en-GB" sz="2000" dirty="0"/>
              <a:t>PSF 2 - Ensure effective and healthy relationships within the organization </a:t>
            </a:r>
          </a:p>
        </p:txBody>
      </p:sp>
      <p:sp>
        <p:nvSpPr>
          <p:cNvPr id="3" name="Platshållare för innehåll 2">
            <a:extLst>
              <a:ext uri="{FF2B5EF4-FFF2-40B4-BE49-F238E27FC236}">
                <a16:creationId xmlns:a16="http://schemas.microsoft.com/office/drawing/2014/main" id="{CF3D3EF8-11EA-ED4B-8507-74BF95A89F86}"/>
              </a:ext>
            </a:extLst>
          </p:cNvPr>
          <p:cNvSpPr>
            <a:spLocks noGrp="1"/>
          </p:cNvSpPr>
          <p:nvPr>
            <p:ph idx="1"/>
          </p:nvPr>
        </p:nvSpPr>
        <p:spPr/>
        <p:txBody>
          <a:bodyPr>
            <a:normAutofit lnSpcReduction="10000"/>
          </a:bodyPr>
          <a:lstStyle/>
          <a:p>
            <a:pPr marL="0" indent="0">
              <a:buNone/>
            </a:pPr>
            <a:r>
              <a:rPr lang="en-GB" dirty="0"/>
              <a:t>Ensuring employee and customer satisfaction is in fact, an example of a wider correlation between internal organization’s culture and organization’s success in relationships with external parties (including the customers). This makes successful internal relationships an important prerequisite for a successful external relationship. </a:t>
            </a:r>
          </a:p>
          <a:p>
            <a:pPr marL="0" indent="0">
              <a:buNone/>
            </a:pPr>
            <a:endParaRPr lang="en-GB" dirty="0"/>
          </a:p>
          <a:p>
            <a:pPr marL="0" indent="0">
              <a:buNone/>
            </a:pPr>
            <a:r>
              <a:rPr lang="en-GB" dirty="0"/>
              <a:t>There are multiple groups of stakeholders in every organization. People are grouped by their roles, level of authorities, perception of value provided by the organization, demographic factors, experience and history in the organization, and other factors. One person usually belongs to multiple groups, and these combinations may lead to conflicts, alliances, misunderstandings, and insights that eventually create risks and opportunities of various kinds. </a:t>
            </a:r>
          </a:p>
          <a:p>
            <a:pPr marL="0" indent="0">
              <a:buNone/>
            </a:pPr>
            <a:endParaRPr lang="en-GB" dirty="0"/>
          </a:p>
          <a:p>
            <a:pPr marL="0" indent="0">
              <a:buNone/>
            </a:pPr>
            <a:r>
              <a:rPr lang="en-GB" dirty="0"/>
              <a:t>In the last decades internal relationship management in many organizations include protection of previously vulnerable groups of people, such as people with disabilities, people in difficult family circumstances, and others. Examples of this approach include gender equality policies, diversity policies and other solutions to ensure equal opportunities for everyone. </a:t>
            </a:r>
          </a:p>
          <a:p>
            <a:pPr marL="0" indent="0">
              <a:buNone/>
            </a:pPr>
            <a:endParaRPr lang="en-GB" dirty="0"/>
          </a:p>
          <a:p>
            <a:pPr marL="0" indent="0">
              <a:buNone/>
            </a:pPr>
            <a:r>
              <a:rPr lang="en-GB" dirty="0"/>
              <a:t>When new teams are created in an organization (permanent or temporary), a formal stakeholder analysis and relationship management exercise may take place. Other organizational changes may also trigger a formal assessment and planning of the stakeholder groups, interests, and relationships. In an established work environment, a less formal approach is usually enough. However, a regular review of the organization’s climate and relationships is recommended to any organization and team. </a:t>
            </a:r>
          </a:p>
          <a:p>
            <a:pPr marL="0" indent="0">
              <a:buNone/>
            </a:pPr>
            <a:endParaRPr lang="sv-SE" dirty="0"/>
          </a:p>
        </p:txBody>
      </p:sp>
      <p:sp>
        <p:nvSpPr>
          <p:cNvPr id="5" name="textruta 4">
            <a:extLst>
              <a:ext uri="{FF2B5EF4-FFF2-40B4-BE49-F238E27FC236}">
                <a16:creationId xmlns:a16="http://schemas.microsoft.com/office/drawing/2014/main" id="{E692D493-0685-774B-81C4-389DFA5D9D6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963DE00-84A2-D14E-AE32-63E0DB4F7B0B}"/>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Relationship management</a:t>
            </a:r>
          </a:p>
        </p:txBody>
      </p:sp>
    </p:spTree>
    <p:extLst>
      <p:ext uri="{BB962C8B-B14F-4D97-AF65-F5344CB8AC3E}">
        <p14:creationId xmlns:p14="http://schemas.microsoft.com/office/powerpoint/2010/main" val="320206278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B4639E-D18F-3244-807E-D39FAC26FA58}"/>
              </a:ext>
            </a:extLst>
          </p:cNvPr>
          <p:cNvSpPr>
            <a:spLocks noGrp="1"/>
          </p:cNvSpPr>
          <p:nvPr>
            <p:ph type="title"/>
          </p:nvPr>
        </p:nvSpPr>
        <p:spPr/>
        <p:txBody>
          <a:bodyPr>
            <a:normAutofit/>
          </a:bodyPr>
          <a:lstStyle/>
          <a:p>
            <a:r>
              <a:rPr lang="en-GB" sz="2000" dirty="0"/>
              <a:t>PSF 3 - Ensure effective and healthy relationships between the organization and its external stakeholders </a:t>
            </a:r>
            <a:endParaRPr lang="sv-SE" sz="2000" dirty="0"/>
          </a:p>
        </p:txBody>
      </p:sp>
      <p:sp>
        <p:nvSpPr>
          <p:cNvPr id="3" name="Platshållare för innehåll 2">
            <a:extLst>
              <a:ext uri="{FF2B5EF4-FFF2-40B4-BE49-F238E27FC236}">
                <a16:creationId xmlns:a16="http://schemas.microsoft.com/office/drawing/2014/main" id="{1C0358C7-A737-3241-BC3F-5DC3B039DF1F}"/>
              </a:ext>
            </a:extLst>
          </p:cNvPr>
          <p:cNvSpPr>
            <a:spLocks noGrp="1"/>
          </p:cNvSpPr>
          <p:nvPr>
            <p:ph idx="1"/>
          </p:nvPr>
        </p:nvSpPr>
        <p:spPr/>
        <p:txBody>
          <a:bodyPr>
            <a:normAutofit/>
          </a:bodyPr>
          <a:lstStyle/>
          <a:p>
            <a:pPr marL="0" indent="0">
              <a:buNone/>
            </a:pPr>
            <a:r>
              <a:rPr lang="en-GB" b="1" dirty="0"/>
              <a:t>Service relationship </a:t>
            </a:r>
          </a:p>
          <a:p>
            <a:pPr marL="0" indent="0">
              <a:buNone/>
            </a:pPr>
            <a:r>
              <a:rPr lang="en-GB" dirty="0"/>
              <a:t>Every organization is a service provider and a service consumer, therefore, they are involved in a service relationship. </a:t>
            </a:r>
          </a:p>
          <a:p>
            <a:pPr marL="0" indent="0">
              <a:buNone/>
            </a:pPr>
            <a:r>
              <a:rPr lang="en-GB" dirty="0"/>
              <a:t>Regardless of the role in service relationship, organizations use relationship management to ensure that the relationships are healthy, sustainable, effective and do not conflict with the values, strategy and objectives of the organization. </a:t>
            </a:r>
          </a:p>
          <a:p>
            <a:pPr marL="0" indent="0">
              <a:buNone/>
            </a:pPr>
            <a:endParaRPr lang="en-GB" i="1" dirty="0"/>
          </a:p>
          <a:p>
            <a:pPr marL="0" indent="0">
              <a:buNone/>
            </a:pPr>
            <a:r>
              <a:rPr lang="en-GB" b="1" dirty="0"/>
              <a:t>Non-service relationship </a:t>
            </a:r>
          </a:p>
          <a:p>
            <a:pPr marL="0" indent="0">
              <a:buNone/>
            </a:pPr>
            <a:r>
              <a:rPr lang="en-GB" dirty="0"/>
              <a:t>Besides service relationship, organizations are constantly involved in non-service relationship with various groups of stakeholders. These groups include, but not limited to: government and regulators, society and community, industry and competition, shareholders, investors, and sponsors and the media. </a:t>
            </a:r>
          </a:p>
          <a:p>
            <a:pPr marL="0" indent="0">
              <a:buNone/>
            </a:pPr>
            <a:endParaRPr lang="en-GB" dirty="0"/>
          </a:p>
          <a:p>
            <a:pPr marL="0" indent="0">
              <a:buNone/>
            </a:pPr>
            <a:r>
              <a:rPr lang="en-GB" b="1" dirty="0"/>
              <a:t>Relationship management </a:t>
            </a:r>
          </a:p>
          <a:p>
            <a:pPr marL="0" indent="0">
              <a:buNone/>
            </a:pPr>
            <a:r>
              <a:rPr lang="en-GB" dirty="0"/>
              <a:t>These groups may include stakeholders with different interests and opinions, however organizations need to actively manage relationships with them. Identifying these stakeholders is an important factor for the success of the relationship management practice. Other practices are involved in the planning and realization, these include business analysis, strategy management, risk management, portfolio management, and others.</a:t>
            </a:r>
          </a:p>
        </p:txBody>
      </p:sp>
      <p:sp>
        <p:nvSpPr>
          <p:cNvPr id="5" name="textruta 4">
            <a:extLst>
              <a:ext uri="{FF2B5EF4-FFF2-40B4-BE49-F238E27FC236}">
                <a16:creationId xmlns:a16="http://schemas.microsoft.com/office/drawing/2014/main" id="{FD26B5F4-A4F9-CB4A-8600-521351A6D57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5172ACA7-E987-D64E-A714-A5A06804AD5E}"/>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Relationship management</a:t>
            </a:r>
          </a:p>
        </p:txBody>
      </p:sp>
    </p:spTree>
    <p:extLst>
      <p:ext uri="{BB962C8B-B14F-4D97-AF65-F5344CB8AC3E}">
        <p14:creationId xmlns:p14="http://schemas.microsoft.com/office/powerpoint/2010/main" val="123384537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DE36A5-F790-4641-B11C-2736313A45D7}"/>
              </a:ext>
            </a:extLst>
          </p:cNvPr>
          <p:cNvSpPr>
            <a:spLocks noGrp="1"/>
          </p:cNvSpPr>
          <p:nvPr>
            <p:ph type="title"/>
          </p:nvPr>
        </p:nvSpPr>
        <p:spPr/>
        <p:txBody>
          <a:bodyPr/>
          <a:lstStyle/>
          <a:p>
            <a:r>
              <a:rPr lang="en-GB" sz="3200" dirty="0"/>
              <a:t>Architecture management - Purpose</a:t>
            </a:r>
          </a:p>
        </p:txBody>
      </p:sp>
      <p:sp>
        <p:nvSpPr>
          <p:cNvPr id="3" name="Platshållare för innehåll 2">
            <a:extLst>
              <a:ext uri="{FF2B5EF4-FFF2-40B4-BE49-F238E27FC236}">
                <a16:creationId xmlns:a16="http://schemas.microsoft.com/office/drawing/2014/main" id="{CD736432-83B5-834A-AC5C-310FBC3D7FC9}"/>
              </a:ext>
            </a:extLst>
          </p:cNvPr>
          <p:cNvSpPr>
            <a:spLocks noGrp="1"/>
          </p:cNvSpPr>
          <p:nvPr>
            <p:ph idx="1"/>
          </p:nvPr>
        </p:nvSpPr>
        <p:spPr/>
        <p:txBody>
          <a:bodyPr>
            <a:noAutofit/>
          </a:bodyPr>
          <a:lstStyle/>
          <a:p>
            <a:pPr marL="0" indent="0">
              <a:buNone/>
            </a:pPr>
            <a:r>
              <a:rPr lang="en-GB" sz="1400" dirty="0"/>
              <a:t>The </a:t>
            </a:r>
            <a:r>
              <a:rPr lang="en-GB" sz="1400" b="1" dirty="0"/>
              <a:t>purpose</a:t>
            </a:r>
            <a:r>
              <a:rPr lang="en-GB" sz="1400" dirty="0"/>
              <a:t> of the architecture management practice is to provide an understanding of the different elements that form an organization and how the elements interrelate to enable the organization to effectively achieve its current and future objectives.</a:t>
            </a:r>
          </a:p>
          <a:p>
            <a:pPr marL="0" indent="0">
              <a:buNone/>
            </a:pPr>
            <a:endParaRPr lang="en-GB" sz="900" dirty="0"/>
          </a:p>
          <a:p>
            <a:pPr marL="0" indent="0">
              <a:buNone/>
            </a:pPr>
            <a:r>
              <a:rPr lang="en-GB" sz="1400" dirty="0"/>
              <a:t>A full-scope architecture management practice applies to all levels of organization’s architecture. This includes: </a:t>
            </a:r>
          </a:p>
          <a:p>
            <a:pPr>
              <a:buFont typeface="Arial" panose="020B0604020202020204" pitchFamily="34" charset="0"/>
              <a:buChar char="•"/>
            </a:pPr>
            <a:r>
              <a:rPr lang="en-GB" dirty="0"/>
              <a:t>business architecture </a:t>
            </a:r>
          </a:p>
          <a:p>
            <a:pPr>
              <a:buFont typeface="Arial" panose="020B0604020202020204" pitchFamily="34" charset="0"/>
              <a:buChar char="•"/>
            </a:pPr>
            <a:r>
              <a:rPr lang="en-GB" dirty="0"/>
              <a:t>product and service architecture </a:t>
            </a:r>
          </a:p>
          <a:p>
            <a:pPr>
              <a:buFont typeface="Arial" panose="020B0604020202020204" pitchFamily="34" charset="0"/>
              <a:buChar char="•"/>
            </a:pPr>
            <a:r>
              <a:rPr lang="en-GB" dirty="0"/>
              <a:t>information systems architecture, including data and applications architectures </a:t>
            </a:r>
          </a:p>
          <a:p>
            <a:pPr>
              <a:buFont typeface="Arial" panose="020B0604020202020204" pitchFamily="34" charset="0"/>
              <a:buChar char="•"/>
            </a:pPr>
            <a:r>
              <a:rPr lang="en-GB" dirty="0"/>
              <a:t>technology architecture </a:t>
            </a:r>
          </a:p>
          <a:p>
            <a:pPr>
              <a:buFont typeface="Arial" panose="020B0604020202020204" pitchFamily="34" charset="0"/>
              <a:buChar char="•"/>
            </a:pPr>
            <a:r>
              <a:rPr lang="en-GB" dirty="0"/>
              <a:t>environmental architecture.</a:t>
            </a:r>
          </a:p>
          <a:p>
            <a:pPr marL="0" indent="0">
              <a:buNone/>
            </a:pPr>
            <a:endParaRPr lang="en-GB" sz="900" dirty="0"/>
          </a:p>
          <a:p>
            <a:pPr marL="0" indent="0">
              <a:buNone/>
            </a:pPr>
            <a:r>
              <a:rPr lang="en-GB" sz="1400" dirty="0"/>
              <a:t>The architecture management practice ensures that: </a:t>
            </a:r>
          </a:p>
          <a:p>
            <a:pPr>
              <a:buFont typeface="Arial" panose="020B0604020202020204" pitchFamily="34" charset="0"/>
              <a:buChar char="•"/>
            </a:pPr>
            <a:r>
              <a:rPr lang="en-GB" dirty="0"/>
              <a:t>the organization’s current architecture is understood and mapped to the organization’s strategy </a:t>
            </a:r>
          </a:p>
          <a:p>
            <a:pPr>
              <a:buFont typeface="Arial" panose="020B0604020202020204" pitchFamily="34" charset="0"/>
              <a:buChar char="•"/>
            </a:pPr>
            <a:r>
              <a:rPr lang="en-GB" dirty="0"/>
              <a:t>the target organization’s architecture is identified and agreed </a:t>
            </a:r>
          </a:p>
          <a:p>
            <a:pPr>
              <a:buFont typeface="Arial" panose="020B0604020202020204" pitchFamily="34" charset="0"/>
              <a:buChar char="•"/>
            </a:pPr>
            <a:r>
              <a:rPr lang="en-GB" dirty="0"/>
              <a:t>the organization’s architecture is continually optimized to achieve the target architecture. </a:t>
            </a:r>
          </a:p>
          <a:p>
            <a:pPr marL="0" indent="0">
              <a:buNone/>
            </a:pPr>
            <a:endParaRPr lang="sv-SE" sz="1400" dirty="0"/>
          </a:p>
        </p:txBody>
      </p:sp>
      <p:sp>
        <p:nvSpPr>
          <p:cNvPr id="5" name="textruta 4">
            <a:extLst>
              <a:ext uri="{FF2B5EF4-FFF2-40B4-BE49-F238E27FC236}">
                <a16:creationId xmlns:a16="http://schemas.microsoft.com/office/drawing/2014/main" id="{B147D630-06E0-3C48-969E-CEDB5AC439A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3BB7B824-6C52-FA41-ABEA-91AA4907E6A2}"/>
              </a:ext>
            </a:extLst>
          </p:cNvPr>
          <p:cNvSpPr txBox="1"/>
          <p:nvPr/>
        </p:nvSpPr>
        <p:spPr>
          <a:xfrm>
            <a:off x="7608916" y="510576"/>
            <a:ext cx="141096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Architecture management</a:t>
            </a:r>
          </a:p>
        </p:txBody>
      </p:sp>
    </p:spTree>
    <p:extLst>
      <p:ext uri="{BB962C8B-B14F-4D97-AF65-F5344CB8AC3E}">
        <p14:creationId xmlns:p14="http://schemas.microsoft.com/office/powerpoint/2010/main" val="52009310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CE4809-C510-4442-B960-15B58BDD15FF}"/>
              </a:ext>
            </a:extLst>
          </p:cNvPr>
          <p:cNvSpPr>
            <a:spLocks noGrp="1"/>
          </p:cNvSpPr>
          <p:nvPr>
            <p:ph type="title"/>
          </p:nvPr>
        </p:nvSpPr>
        <p:spPr/>
        <p:txBody>
          <a:bodyPr/>
          <a:lstStyle/>
          <a:p>
            <a:r>
              <a:rPr lang="en-GB" sz="3200" dirty="0"/>
              <a:t>Architecture management PSF’s</a:t>
            </a:r>
          </a:p>
        </p:txBody>
      </p:sp>
      <p:sp>
        <p:nvSpPr>
          <p:cNvPr id="3" name="Platshållare för innehåll 2">
            <a:extLst>
              <a:ext uri="{FF2B5EF4-FFF2-40B4-BE49-F238E27FC236}">
                <a16:creationId xmlns:a16="http://schemas.microsoft.com/office/drawing/2014/main" id="{6DA3FEC1-811F-B94C-B420-1B77BD9A27E6}"/>
              </a:ext>
            </a:extLst>
          </p:cNvPr>
          <p:cNvSpPr>
            <a:spLocks noGrp="1"/>
          </p:cNvSpPr>
          <p:nvPr>
            <p:ph idx="1"/>
          </p:nvPr>
        </p:nvSpPr>
        <p:spPr/>
        <p:txBody>
          <a:bodyPr/>
          <a:lstStyle/>
          <a:p>
            <a:pPr marL="0" indent="0">
              <a:buNone/>
            </a:pPr>
            <a:r>
              <a:rPr lang="en-GB" sz="1400" b="1" i="1" dirty="0"/>
              <a:t>The architecture management practice </a:t>
            </a:r>
            <a:r>
              <a:rPr lang="en-GB" sz="1400" dirty="0"/>
              <a:t>includes the following PSFs: </a:t>
            </a:r>
          </a:p>
          <a:p>
            <a:pPr marL="0" indent="0">
              <a:buNone/>
            </a:pPr>
            <a:endParaRPr lang="en-GB" sz="1400" dirty="0"/>
          </a:p>
          <a:p>
            <a:pPr>
              <a:buFont typeface="+mj-lt"/>
              <a:buAutoNum type="arabicPeriod"/>
            </a:pPr>
            <a:r>
              <a:rPr lang="en-GB" sz="1400" b="1" dirty="0"/>
              <a:t>ensuring that organization’s strategy is supported with a target reference architecture </a:t>
            </a:r>
          </a:p>
          <a:p>
            <a:pPr>
              <a:buFont typeface="+mj-lt"/>
              <a:buAutoNum type="arabicPeriod"/>
            </a:pPr>
            <a:r>
              <a:rPr lang="en-GB" sz="1400" b="1" dirty="0"/>
              <a:t>ensuring that organization’s architecture is continually evolving to the target state. </a:t>
            </a:r>
          </a:p>
          <a:p>
            <a:pPr marL="0" indent="0">
              <a:buNone/>
            </a:pPr>
            <a:endParaRPr lang="sv-SE" sz="1400" dirty="0"/>
          </a:p>
        </p:txBody>
      </p:sp>
      <p:sp>
        <p:nvSpPr>
          <p:cNvPr id="5" name="textruta 4">
            <a:extLst>
              <a:ext uri="{FF2B5EF4-FFF2-40B4-BE49-F238E27FC236}">
                <a16:creationId xmlns:a16="http://schemas.microsoft.com/office/drawing/2014/main" id="{8D2D18F0-D6C3-844F-AD0D-0DD744E5F3A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9EE3036-3145-D94B-9F40-AC0ADEA295D2}"/>
              </a:ext>
            </a:extLst>
          </p:cNvPr>
          <p:cNvSpPr txBox="1"/>
          <p:nvPr/>
        </p:nvSpPr>
        <p:spPr>
          <a:xfrm>
            <a:off x="7608916" y="510576"/>
            <a:ext cx="141096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Architecture management</a:t>
            </a:r>
          </a:p>
        </p:txBody>
      </p:sp>
    </p:spTree>
    <p:extLst>
      <p:ext uri="{BB962C8B-B14F-4D97-AF65-F5344CB8AC3E}">
        <p14:creationId xmlns:p14="http://schemas.microsoft.com/office/powerpoint/2010/main" val="222272913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4449BC-4F13-0D41-AB10-AA9FE98EDD5E}"/>
              </a:ext>
            </a:extLst>
          </p:cNvPr>
          <p:cNvSpPr>
            <a:spLocks noGrp="1"/>
          </p:cNvSpPr>
          <p:nvPr>
            <p:ph type="title"/>
          </p:nvPr>
        </p:nvSpPr>
        <p:spPr/>
        <p:txBody>
          <a:bodyPr/>
          <a:lstStyle/>
          <a:p>
            <a:r>
              <a:rPr lang="en-GB" sz="2000" dirty="0"/>
              <a:t>PSF 1 - Ensuring that organization’s strategy is supported with a target reference architecture </a:t>
            </a:r>
          </a:p>
        </p:txBody>
      </p:sp>
      <p:sp>
        <p:nvSpPr>
          <p:cNvPr id="3" name="Platshållare för innehåll 2">
            <a:extLst>
              <a:ext uri="{FF2B5EF4-FFF2-40B4-BE49-F238E27FC236}">
                <a16:creationId xmlns:a16="http://schemas.microsoft.com/office/drawing/2014/main" id="{01653362-04EA-0249-A1D4-684DA60DDC94}"/>
              </a:ext>
            </a:extLst>
          </p:cNvPr>
          <p:cNvSpPr>
            <a:spLocks noGrp="1"/>
          </p:cNvSpPr>
          <p:nvPr>
            <p:ph idx="1"/>
          </p:nvPr>
        </p:nvSpPr>
        <p:spPr>
          <a:xfrm>
            <a:off x="457199" y="1175808"/>
            <a:ext cx="8229600" cy="3394075"/>
          </a:xfrm>
        </p:spPr>
        <p:txBody>
          <a:bodyPr/>
          <a:lstStyle/>
          <a:p>
            <a:pPr marL="0" indent="0">
              <a:buNone/>
            </a:pPr>
            <a:r>
              <a:rPr lang="en-GB" dirty="0"/>
              <a:t>Organization’s architecture should support organization’s strategy and ensure that the strategy is achievable. For this, a target reference architecture model is required. </a:t>
            </a:r>
          </a:p>
          <a:p>
            <a:pPr marL="0" indent="0">
              <a:buNone/>
            </a:pPr>
            <a:endParaRPr lang="en-GB" dirty="0"/>
          </a:p>
          <a:p>
            <a:pPr marL="0" indent="0">
              <a:buNone/>
            </a:pPr>
            <a:r>
              <a:rPr lang="en-GB" dirty="0"/>
              <a:t>To develop an effective and realistic target architecture, architects need to understand the following: </a:t>
            </a:r>
          </a:p>
          <a:p>
            <a:pPr marL="0" indent="0">
              <a:buNone/>
            </a:pPr>
            <a:endParaRPr lang="en-GB" dirty="0"/>
          </a:p>
          <a:p>
            <a:pPr>
              <a:buFont typeface="Arial" panose="020B0604020202020204" pitchFamily="34" charset="0"/>
              <a:buChar char="•"/>
            </a:pPr>
            <a:r>
              <a:rPr lang="en-GB" dirty="0"/>
              <a:t>organization’s strategy and its current performance </a:t>
            </a:r>
          </a:p>
          <a:p>
            <a:pPr>
              <a:buFont typeface="Arial" panose="020B0604020202020204" pitchFamily="34" charset="0"/>
              <a:buChar char="•"/>
            </a:pPr>
            <a:r>
              <a:rPr lang="en-GB" dirty="0"/>
              <a:t>current organization’s architecture, benefits, and constraints </a:t>
            </a:r>
          </a:p>
          <a:p>
            <a:pPr>
              <a:buFont typeface="Arial" panose="020B0604020202020204" pitchFamily="34" charset="0"/>
              <a:buChar char="•"/>
            </a:pPr>
            <a:r>
              <a:rPr lang="en-GB" dirty="0"/>
              <a:t>major pain points and their mapping to the architecture </a:t>
            </a:r>
          </a:p>
          <a:p>
            <a:pPr>
              <a:buFont typeface="Arial" panose="020B0604020202020204" pitchFamily="34" charset="0"/>
              <a:buChar char="•"/>
            </a:pPr>
            <a:r>
              <a:rPr lang="en-GB" dirty="0"/>
              <a:t>organization’s portfolios and ongoing developments </a:t>
            </a:r>
          </a:p>
          <a:p>
            <a:pPr>
              <a:buFont typeface="Arial" panose="020B0604020202020204" pitchFamily="34" charset="0"/>
              <a:buChar char="•"/>
            </a:pPr>
            <a:r>
              <a:rPr lang="en-GB" dirty="0"/>
              <a:t>environmental factors and trends </a:t>
            </a:r>
          </a:p>
          <a:p>
            <a:pPr>
              <a:buFont typeface="Arial" panose="020B0604020202020204" pitchFamily="34" charset="0"/>
              <a:buChar char="•"/>
            </a:pPr>
            <a:r>
              <a:rPr lang="en-GB" dirty="0"/>
              <a:t>technology trends, risks, and opportunities. </a:t>
            </a:r>
          </a:p>
          <a:p>
            <a:pPr>
              <a:buFont typeface="Arial" panose="020B0604020202020204" pitchFamily="34" charset="0"/>
              <a:buChar char="•"/>
            </a:pPr>
            <a:endParaRPr lang="en-GB" dirty="0"/>
          </a:p>
          <a:p>
            <a:pPr marL="0" indent="0">
              <a:buNone/>
            </a:pPr>
            <a:r>
              <a:rPr lang="en-GB" dirty="0"/>
              <a:t>Analysing these areas will lead to an understanding of the current and desired state of the organization from the architecture perspective. Based on this, current and target reference architecture models can be developed. </a:t>
            </a:r>
          </a:p>
          <a:p>
            <a:pPr>
              <a:buFont typeface="Arial" panose="020B0604020202020204" pitchFamily="34" charset="0"/>
              <a:buChar char="•"/>
            </a:pPr>
            <a:endParaRPr lang="en-GB" dirty="0"/>
          </a:p>
        </p:txBody>
      </p:sp>
      <p:sp>
        <p:nvSpPr>
          <p:cNvPr id="5" name="textruta 4">
            <a:extLst>
              <a:ext uri="{FF2B5EF4-FFF2-40B4-BE49-F238E27FC236}">
                <a16:creationId xmlns:a16="http://schemas.microsoft.com/office/drawing/2014/main" id="{0BFA7EDF-0A12-D84C-B5C0-198E1CFD364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C8FF93F5-0E37-EF4E-B7F1-3E9CEDE82C53}"/>
              </a:ext>
            </a:extLst>
          </p:cNvPr>
          <p:cNvSpPr txBox="1"/>
          <p:nvPr/>
        </p:nvSpPr>
        <p:spPr>
          <a:xfrm>
            <a:off x="7608916" y="510576"/>
            <a:ext cx="141096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Architecture management</a:t>
            </a:r>
          </a:p>
        </p:txBody>
      </p:sp>
    </p:spTree>
    <p:extLst>
      <p:ext uri="{BB962C8B-B14F-4D97-AF65-F5344CB8AC3E}">
        <p14:creationId xmlns:p14="http://schemas.microsoft.com/office/powerpoint/2010/main" val="275264539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C97FEC-790E-E843-863A-49A21E9C451A}"/>
              </a:ext>
            </a:extLst>
          </p:cNvPr>
          <p:cNvSpPr>
            <a:spLocks noGrp="1"/>
          </p:cNvSpPr>
          <p:nvPr>
            <p:ph type="title"/>
          </p:nvPr>
        </p:nvSpPr>
        <p:spPr/>
        <p:txBody>
          <a:bodyPr/>
          <a:lstStyle/>
          <a:p>
            <a:r>
              <a:rPr lang="en-GB" sz="2000" dirty="0"/>
              <a:t>PSF 2 - Ensuring that organization’s architecture is continually evolving to the target state</a:t>
            </a:r>
          </a:p>
        </p:txBody>
      </p:sp>
      <p:sp>
        <p:nvSpPr>
          <p:cNvPr id="3" name="Platshållare för innehåll 2">
            <a:extLst>
              <a:ext uri="{FF2B5EF4-FFF2-40B4-BE49-F238E27FC236}">
                <a16:creationId xmlns:a16="http://schemas.microsoft.com/office/drawing/2014/main" id="{9FC4B5C3-A2AF-8F44-A82A-A2B7EF4AA9DD}"/>
              </a:ext>
            </a:extLst>
          </p:cNvPr>
          <p:cNvSpPr>
            <a:spLocks noGrp="1"/>
          </p:cNvSpPr>
          <p:nvPr>
            <p:ph idx="1"/>
          </p:nvPr>
        </p:nvSpPr>
        <p:spPr/>
        <p:txBody>
          <a:bodyPr/>
          <a:lstStyle/>
          <a:p>
            <a:pPr marL="0" indent="0">
              <a:buNone/>
            </a:pPr>
            <a:r>
              <a:rPr lang="en-GB" dirty="0"/>
              <a:t>To ensure that an organization is evolving to the target architecture, an architecture roadmap is created; this is a collection of initiatives to change from the current architecture to the target one. These initiatives can be managed as programmes or projects, where appropriate. Realisation of the architecture changes involves many stakeholders and practices, depending on the nature of the changes. The architecture management practice ensures that the changes implemented follow the agreed roadmap and support organization’s evolution to the target architecture. </a:t>
            </a:r>
          </a:p>
          <a:p>
            <a:pPr marL="0" indent="0">
              <a:buNone/>
            </a:pPr>
            <a:endParaRPr lang="en-GB" dirty="0"/>
          </a:p>
          <a:p>
            <a:pPr marL="0" indent="0">
              <a:buNone/>
            </a:pPr>
            <a:r>
              <a:rPr lang="en-GB" dirty="0"/>
              <a:t>Another important aspect of the architecture management activities, is to ensure that changes made to the organization’s resources, products, and services support the architecture evolution and do not contradict architecture standards and requirements defined in the target reference architecture model. This implies that the architecture management practice is involved in every service value stream which includes introducing new components, new third-party services, or other changes affecting the architecture. </a:t>
            </a:r>
          </a:p>
          <a:p>
            <a:pPr marL="0" indent="0">
              <a:buNone/>
            </a:pPr>
            <a:endParaRPr lang="en-GB" dirty="0"/>
          </a:p>
          <a:p>
            <a:pPr marL="0" indent="0">
              <a:spcBef>
                <a:spcPct val="30000"/>
              </a:spcBef>
              <a:buNone/>
              <a:defRPr/>
            </a:pPr>
            <a:r>
              <a:rPr lang="en-GB" dirty="0"/>
              <a:t>The strategy and environment in an organization is likely to evolve, therefore, it is possible that target architecture will never be fully achieved but will be redefined. The practice should ensure that architecture supports the organization’s evolution, and not constrain it. </a:t>
            </a:r>
          </a:p>
          <a:p>
            <a:pPr marL="0" indent="0">
              <a:buNone/>
            </a:pPr>
            <a:endParaRPr lang="sv-SE" dirty="0"/>
          </a:p>
        </p:txBody>
      </p:sp>
      <p:sp>
        <p:nvSpPr>
          <p:cNvPr id="5" name="textruta 4">
            <a:extLst>
              <a:ext uri="{FF2B5EF4-FFF2-40B4-BE49-F238E27FC236}">
                <a16:creationId xmlns:a16="http://schemas.microsoft.com/office/drawing/2014/main" id="{78918242-3C12-DC43-A638-2DBBABDCBFF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919870D0-60FD-EC49-BF06-2CA4A81C1F2C}"/>
              </a:ext>
            </a:extLst>
          </p:cNvPr>
          <p:cNvSpPr txBox="1"/>
          <p:nvPr/>
        </p:nvSpPr>
        <p:spPr>
          <a:xfrm>
            <a:off x="7608916" y="510576"/>
            <a:ext cx="141096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Architecture management</a:t>
            </a:r>
          </a:p>
        </p:txBody>
      </p:sp>
    </p:spTree>
    <p:extLst>
      <p:ext uri="{BB962C8B-B14F-4D97-AF65-F5344CB8AC3E}">
        <p14:creationId xmlns:p14="http://schemas.microsoft.com/office/powerpoint/2010/main" val="253170181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313294-792D-434C-BE7C-E746FC337983}"/>
              </a:ext>
            </a:extLst>
          </p:cNvPr>
          <p:cNvSpPr>
            <a:spLocks noGrp="1"/>
          </p:cNvSpPr>
          <p:nvPr>
            <p:ph type="title"/>
          </p:nvPr>
        </p:nvSpPr>
        <p:spPr/>
        <p:txBody>
          <a:bodyPr/>
          <a:lstStyle/>
          <a:p>
            <a:r>
              <a:rPr lang="en-GB" sz="3200" dirty="0"/>
              <a:t>Business analysis - Purpose</a:t>
            </a:r>
          </a:p>
        </p:txBody>
      </p:sp>
      <p:sp>
        <p:nvSpPr>
          <p:cNvPr id="3" name="Platshållare för innehåll 2">
            <a:extLst>
              <a:ext uri="{FF2B5EF4-FFF2-40B4-BE49-F238E27FC236}">
                <a16:creationId xmlns:a16="http://schemas.microsoft.com/office/drawing/2014/main" id="{76465006-D0E7-2E43-9888-8B74D3184CD3}"/>
              </a:ext>
            </a:extLst>
          </p:cNvPr>
          <p:cNvSpPr>
            <a:spLocks noGrp="1"/>
          </p:cNvSpPr>
          <p:nvPr>
            <p:ph idx="1"/>
          </p:nvPr>
        </p:nvSpPr>
        <p:spPr>
          <a:xfrm>
            <a:off x="457199" y="1125561"/>
            <a:ext cx="8229600" cy="3394075"/>
          </a:xfrm>
        </p:spPr>
        <p:txBody>
          <a:bodyPr/>
          <a:lstStyle/>
          <a:p>
            <a:pPr marL="0" indent="0">
              <a:buNone/>
            </a:pPr>
            <a:r>
              <a:rPr lang="en-GB" sz="1400" dirty="0"/>
              <a:t>The </a:t>
            </a:r>
            <a:r>
              <a:rPr lang="en-GB" sz="1400" b="1" dirty="0"/>
              <a:t>purpose</a:t>
            </a:r>
            <a:r>
              <a:rPr lang="en-GB" sz="1400" dirty="0"/>
              <a:t> of the business analysis practice is to analyse a business entirely or an element of it, define its associated needs, and recommend solutions to address these needs and/or solve a business problem, which must facilitate value creation for stakeholders. </a:t>
            </a:r>
          </a:p>
          <a:p>
            <a:pPr marL="0" indent="0">
              <a:buNone/>
            </a:pPr>
            <a:endParaRPr lang="en-GB" sz="900" dirty="0"/>
          </a:p>
          <a:p>
            <a:pPr marL="0" indent="0">
              <a:buNone/>
            </a:pPr>
            <a:r>
              <a:rPr lang="en-GB" sz="1400" dirty="0"/>
              <a:t>Business analysis enables an organization to communicate its needs in a meaningful way, express the rationale for change, and design and describe solutions that enable value creation in alignment with the organization’s objectives. </a:t>
            </a:r>
          </a:p>
          <a:p>
            <a:pPr marL="0" indent="0">
              <a:buNone/>
            </a:pPr>
            <a:endParaRPr lang="en-GB" sz="700" dirty="0"/>
          </a:p>
          <a:p>
            <a:pPr marL="0" indent="0">
              <a:buNone/>
            </a:pPr>
            <a:r>
              <a:rPr lang="en-GB" sz="1400" dirty="0"/>
              <a:t>Business analysis addresses the identification and articulation of organization’s and customers’ needs, and identification and justification of a solution to fulfil the need. Business analysis includes the significance of assessing requirements for people, technology, and the organization’s products and services. However, it may differ between organizations – from wider tactical and strategic analysis of the service consumer’s business processes, to a relatively narrow focus on information system analysis and definition of technical requirements. </a:t>
            </a:r>
          </a:p>
          <a:p>
            <a:pPr marL="0" indent="0">
              <a:buNone/>
            </a:pPr>
            <a:endParaRPr lang="en-GB" sz="800" dirty="0"/>
          </a:p>
          <a:p>
            <a:pPr marL="0" indent="0">
              <a:buNone/>
            </a:pPr>
            <a:r>
              <a:rPr lang="en-GB" sz="1400" dirty="0"/>
              <a:t>Business analysis helps to ensure that limited investment funds are spent wisely by identifying optimal solutions to address the needs of customers’ and organizations’. </a:t>
            </a:r>
          </a:p>
          <a:p>
            <a:pPr marL="0" indent="0">
              <a:buNone/>
            </a:pPr>
            <a:endParaRPr lang="sv-SE" sz="1400" dirty="0"/>
          </a:p>
        </p:txBody>
      </p:sp>
      <p:sp>
        <p:nvSpPr>
          <p:cNvPr id="5" name="textruta 4">
            <a:extLst>
              <a:ext uri="{FF2B5EF4-FFF2-40B4-BE49-F238E27FC236}">
                <a16:creationId xmlns:a16="http://schemas.microsoft.com/office/drawing/2014/main" id="{8DBFFACA-6AD9-F044-97B2-3812AAFBE44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14C97311-D17A-9B48-9622-01F3780F059E}"/>
              </a:ext>
            </a:extLst>
          </p:cNvPr>
          <p:cNvSpPr txBox="1"/>
          <p:nvPr/>
        </p:nvSpPr>
        <p:spPr>
          <a:xfrm>
            <a:off x="7608916" y="510576"/>
            <a:ext cx="1008609"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Business analysis</a:t>
            </a:r>
          </a:p>
        </p:txBody>
      </p:sp>
    </p:spTree>
    <p:extLst>
      <p:ext uri="{BB962C8B-B14F-4D97-AF65-F5344CB8AC3E}">
        <p14:creationId xmlns:p14="http://schemas.microsoft.com/office/powerpoint/2010/main" val="72374370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662D12-FB6C-3243-8547-F12F2D8BC6F8}"/>
              </a:ext>
            </a:extLst>
          </p:cNvPr>
          <p:cNvSpPr>
            <a:spLocks noGrp="1"/>
          </p:cNvSpPr>
          <p:nvPr>
            <p:ph type="title"/>
          </p:nvPr>
        </p:nvSpPr>
        <p:spPr/>
        <p:txBody>
          <a:bodyPr/>
          <a:lstStyle/>
          <a:p>
            <a:r>
              <a:rPr lang="en-GB" sz="3200" dirty="0"/>
              <a:t>Business analysis PSF’s</a:t>
            </a:r>
          </a:p>
        </p:txBody>
      </p:sp>
      <p:sp>
        <p:nvSpPr>
          <p:cNvPr id="3" name="Platshållare för innehåll 2">
            <a:extLst>
              <a:ext uri="{FF2B5EF4-FFF2-40B4-BE49-F238E27FC236}">
                <a16:creationId xmlns:a16="http://schemas.microsoft.com/office/drawing/2014/main" id="{B8D89B5B-B02B-6945-9CC5-5FD84F180EE2}"/>
              </a:ext>
            </a:extLst>
          </p:cNvPr>
          <p:cNvSpPr>
            <a:spLocks noGrp="1"/>
          </p:cNvSpPr>
          <p:nvPr>
            <p:ph idx="1"/>
          </p:nvPr>
        </p:nvSpPr>
        <p:spPr/>
        <p:txBody>
          <a:bodyPr/>
          <a:lstStyle/>
          <a:p>
            <a:pPr marL="0" indent="0">
              <a:buNone/>
            </a:pPr>
            <a:r>
              <a:rPr lang="en-GB" sz="1400" b="1" i="1" dirty="0"/>
              <a:t>The business analysis practice </a:t>
            </a:r>
            <a:r>
              <a:rPr lang="en-GB" sz="1400" dirty="0"/>
              <a:t>includes the following PSFs: </a:t>
            </a:r>
          </a:p>
          <a:p>
            <a:pPr marL="0" indent="0">
              <a:buNone/>
            </a:pPr>
            <a:endParaRPr lang="en-GB" sz="1400" dirty="0"/>
          </a:p>
          <a:p>
            <a:pPr>
              <a:buFont typeface="+mj-lt"/>
              <a:buAutoNum type="arabicPeriod"/>
            </a:pPr>
            <a:r>
              <a:rPr lang="en-GB" sz="1400" b="1" dirty="0"/>
              <a:t>establish and continually improve an organization-wide approach to business analysis to ensure that it is conducted in a consistent and effective manner </a:t>
            </a:r>
          </a:p>
          <a:p>
            <a:pPr>
              <a:buFont typeface="+mj-lt"/>
              <a:buAutoNum type="arabicPeriod"/>
            </a:pPr>
            <a:r>
              <a:rPr lang="en-GB" sz="1400" b="1" dirty="0"/>
              <a:t>ensure that current and future needs of the organization and its customers are understood, analysed, and supported with timely, efficient, and effective solution proposals. </a:t>
            </a:r>
          </a:p>
          <a:p>
            <a:pPr marL="0" indent="0">
              <a:buNone/>
            </a:pPr>
            <a:endParaRPr lang="en-GB" sz="1400" dirty="0"/>
          </a:p>
        </p:txBody>
      </p:sp>
      <p:sp>
        <p:nvSpPr>
          <p:cNvPr id="5" name="textruta 4">
            <a:extLst>
              <a:ext uri="{FF2B5EF4-FFF2-40B4-BE49-F238E27FC236}">
                <a16:creationId xmlns:a16="http://schemas.microsoft.com/office/drawing/2014/main" id="{31CDD2D4-8B53-8F4B-A915-A1E51519067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2066CBC-0D25-8B48-9061-4A5E789F94EE}"/>
              </a:ext>
            </a:extLst>
          </p:cNvPr>
          <p:cNvSpPr txBox="1"/>
          <p:nvPr/>
        </p:nvSpPr>
        <p:spPr>
          <a:xfrm>
            <a:off x="7608916" y="510576"/>
            <a:ext cx="1008609"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Business analysis</a:t>
            </a:r>
          </a:p>
        </p:txBody>
      </p:sp>
    </p:spTree>
    <p:extLst>
      <p:ext uri="{BB962C8B-B14F-4D97-AF65-F5344CB8AC3E}">
        <p14:creationId xmlns:p14="http://schemas.microsoft.com/office/powerpoint/2010/main" val="400569668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A52D7D-A900-A244-9BD4-ADE7010F893E}"/>
              </a:ext>
            </a:extLst>
          </p:cNvPr>
          <p:cNvSpPr>
            <a:spLocks noGrp="1"/>
          </p:cNvSpPr>
          <p:nvPr>
            <p:ph type="title"/>
          </p:nvPr>
        </p:nvSpPr>
        <p:spPr/>
        <p:txBody>
          <a:bodyPr/>
          <a:lstStyle/>
          <a:p>
            <a:r>
              <a:rPr lang="en-GB" sz="2000" dirty="0"/>
              <a:t>PSF 1 - Establish and continually improve an organization-wide approach to business analysis to ensure that it is conducted in a consistent and effective manner </a:t>
            </a:r>
          </a:p>
        </p:txBody>
      </p:sp>
      <p:sp>
        <p:nvSpPr>
          <p:cNvPr id="3" name="Platshållare för innehåll 2">
            <a:extLst>
              <a:ext uri="{FF2B5EF4-FFF2-40B4-BE49-F238E27FC236}">
                <a16:creationId xmlns:a16="http://schemas.microsoft.com/office/drawing/2014/main" id="{1C40DACD-1A69-2A4D-8CE1-47E69865A852}"/>
              </a:ext>
            </a:extLst>
          </p:cNvPr>
          <p:cNvSpPr>
            <a:spLocks noGrp="1"/>
          </p:cNvSpPr>
          <p:nvPr>
            <p:ph idx="1"/>
          </p:nvPr>
        </p:nvSpPr>
        <p:spPr/>
        <p:txBody>
          <a:bodyPr>
            <a:normAutofit lnSpcReduction="10000"/>
          </a:bodyPr>
          <a:lstStyle/>
          <a:p>
            <a:pPr marL="0" indent="0">
              <a:buNone/>
            </a:pPr>
            <a:r>
              <a:rPr lang="en-GB" dirty="0"/>
              <a:t>It is important to ensure that organizations’ follows a consistent approach to business analysis across its product and service portfolio. However, this does not mean that all business analysis tasks are processed in the same way. An agreed approach may include several models to follow in different context; for new products and services, changing needs, products managed in an agile way or with legacy, monolithic methods, and so on. </a:t>
            </a:r>
          </a:p>
          <a:p>
            <a:pPr marL="0" indent="0">
              <a:buNone/>
            </a:pPr>
            <a:endParaRPr lang="en-GB" sz="1050" dirty="0"/>
          </a:p>
          <a:p>
            <a:pPr marL="0" indent="0">
              <a:buNone/>
            </a:pPr>
            <a:r>
              <a:rPr lang="en-GB" dirty="0"/>
              <a:t>Maintaining an understanding of the organization's internal and external environments is critical to ensure that the business analysis approach meets the requirements of the organization and customer . </a:t>
            </a:r>
          </a:p>
          <a:p>
            <a:pPr marL="0" indent="0">
              <a:buNone/>
            </a:pPr>
            <a:endParaRPr lang="en-GB" sz="1000" dirty="0"/>
          </a:p>
          <a:p>
            <a:pPr marL="0" indent="0">
              <a:buNone/>
            </a:pPr>
            <a:r>
              <a:rPr lang="en-GB" dirty="0"/>
              <a:t>Business analysis is a highly-cognitive discipline. It is about the identification and objective assessment of information that is needed to make investment decisions, and to realise solutions that fulfil business objectives. As such, business analysts make use of multiple mental models to help them with intellectual challenge of information processing. For example, for modelling of concepts, data, decisions, organizations, processes, scopes, and states. </a:t>
            </a:r>
          </a:p>
          <a:p>
            <a:pPr marL="0" indent="0">
              <a:buNone/>
            </a:pPr>
            <a:endParaRPr lang="en-GB" dirty="0"/>
          </a:p>
          <a:p>
            <a:pPr marL="0" indent="0">
              <a:buNone/>
            </a:pPr>
            <a:r>
              <a:rPr lang="en-GB" dirty="0"/>
              <a:t>These models are used to support business analysis activities, including: </a:t>
            </a:r>
          </a:p>
          <a:p>
            <a:pPr>
              <a:buFont typeface="Arial" panose="020B0604020202020204" pitchFamily="34" charset="0"/>
              <a:buChar char="•"/>
            </a:pPr>
            <a:r>
              <a:rPr lang="en-GB" dirty="0"/>
              <a:t>gathering information such as goals, requirements, and constraints from stakeholders </a:t>
            </a:r>
          </a:p>
          <a:p>
            <a:pPr>
              <a:buFont typeface="Arial" panose="020B0604020202020204" pitchFamily="34" charset="0"/>
              <a:buChar char="•"/>
            </a:pPr>
            <a:r>
              <a:rPr lang="en-GB" dirty="0"/>
              <a:t>providing stakeholders with the information that they need to fulfil their roles </a:t>
            </a:r>
          </a:p>
          <a:p>
            <a:pPr>
              <a:buFont typeface="Arial" panose="020B0604020202020204" pitchFamily="34" charset="0"/>
              <a:buChar char="•"/>
            </a:pPr>
            <a:r>
              <a:rPr lang="en-GB" dirty="0"/>
              <a:t>identifying business needs and translating these into well-articulated requirements and/or a solution proposal </a:t>
            </a:r>
          </a:p>
          <a:p>
            <a:pPr>
              <a:buFont typeface="Arial" panose="020B0604020202020204" pitchFamily="34" charset="0"/>
              <a:buChar char="•"/>
            </a:pPr>
            <a:r>
              <a:rPr lang="en-GB" dirty="0"/>
              <a:t>assessing actual solution’s performance and value, and recommending further improvements </a:t>
            </a:r>
          </a:p>
          <a:p>
            <a:pPr marL="0" indent="0">
              <a:buNone/>
            </a:pPr>
            <a:endParaRPr lang="sv-SE" dirty="0"/>
          </a:p>
        </p:txBody>
      </p:sp>
      <p:sp>
        <p:nvSpPr>
          <p:cNvPr id="5" name="textruta 4">
            <a:extLst>
              <a:ext uri="{FF2B5EF4-FFF2-40B4-BE49-F238E27FC236}">
                <a16:creationId xmlns:a16="http://schemas.microsoft.com/office/drawing/2014/main" id="{9C533613-9D85-584C-8FF8-05F0BC007E4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2FB47850-5949-A447-92D7-C4D05D627D31}"/>
              </a:ext>
            </a:extLst>
          </p:cNvPr>
          <p:cNvSpPr txBox="1"/>
          <p:nvPr/>
        </p:nvSpPr>
        <p:spPr>
          <a:xfrm>
            <a:off x="7608916" y="510576"/>
            <a:ext cx="1008609"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Business analysis</a:t>
            </a:r>
          </a:p>
        </p:txBody>
      </p:sp>
    </p:spTree>
    <p:extLst>
      <p:ext uri="{BB962C8B-B14F-4D97-AF65-F5344CB8AC3E}">
        <p14:creationId xmlns:p14="http://schemas.microsoft.com/office/powerpoint/2010/main" val="708637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2D76B-9BE1-B945-9E87-E96BC3D0A532}"/>
              </a:ext>
            </a:extLst>
          </p:cNvPr>
          <p:cNvSpPr>
            <a:spLocks noGrp="1"/>
          </p:cNvSpPr>
          <p:nvPr>
            <p:ph type="title"/>
          </p:nvPr>
        </p:nvSpPr>
        <p:spPr>
          <a:xfrm>
            <a:off x="457200" y="214467"/>
            <a:ext cx="6974378" cy="857250"/>
          </a:xfrm>
        </p:spPr>
        <p:txBody>
          <a:bodyPr/>
          <a:lstStyle/>
          <a:p>
            <a:r>
              <a:rPr lang="en-US" sz="3200" noProof="0" dirty="0">
                <a:latin typeface="Calibri Light" panose="020F0302020204030204" pitchFamily="34" charset="0"/>
                <a:cs typeface="Calibri Light" panose="020F0302020204030204" pitchFamily="34" charset="0"/>
              </a:rPr>
              <a:t>High-velocity IT</a:t>
            </a:r>
          </a:p>
        </p:txBody>
      </p:sp>
      <p:sp>
        <p:nvSpPr>
          <p:cNvPr id="3" name="Platshållare för innehåll 2">
            <a:extLst>
              <a:ext uri="{FF2B5EF4-FFF2-40B4-BE49-F238E27FC236}">
                <a16:creationId xmlns:a16="http://schemas.microsoft.com/office/drawing/2014/main" id="{99BF1BD9-5EF6-654E-86F5-BEBC3DDDBBBF}"/>
              </a:ext>
            </a:extLst>
          </p:cNvPr>
          <p:cNvSpPr>
            <a:spLocks noGrp="1"/>
          </p:cNvSpPr>
          <p:nvPr>
            <p:ph idx="1"/>
          </p:nvPr>
        </p:nvSpPr>
        <p:spPr>
          <a:xfrm>
            <a:off x="457198" y="1208463"/>
            <a:ext cx="4526694" cy="3058800"/>
          </a:xfrm>
          <a:ln>
            <a:noFill/>
          </a:ln>
        </p:spPr>
        <p:style>
          <a:lnRef idx="2">
            <a:schemeClr val="accent1"/>
          </a:lnRef>
          <a:fillRef idx="1">
            <a:schemeClr val="lt1"/>
          </a:fillRef>
          <a:effectRef idx="0">
            <a:schemeClr val="accent1"/>
          </a:effectRef>
          <a:fontRef idx="minor">
            <a:schemeClr val="dk1"/>
          </a:fontRef>
        </p:style>
        <p:txBody>
          <a:bodyPr/>
          <a:lstStyle/>
          <a:p>
            <a:pPr marL="0" indent="0">
              <a:buNone/>
            </a:pPr>
            <a:r>
              <a:rPr lang="en-GB" sz="1400" dirty="0">
                <a:solidFill>
                  <a:schemeClr val="tx1"/>
                </a:solidFill>
              </a:rPr>
              <a:t>The </a:t>
            </a:r>
            <a:r>
              <a:rPr lang="en-GB" sz="1400" b="1" dirty="0">
                <a:solidFill>
                  <a:schemeClr val="tx1"/>
                </a:solidFill>
              </a:rPr>
              <a:t>purpose </a:t>
            </a:r>
            <a:r>
              <a:rPr lang="en-GB" sz="1400" dirty="0">
                <a:solidFill>
                  <a:schemeClr val="tx1"/>
                </a:solidFill>
              </a:rPr>
              <a:t>of the </a:t>
            </a:r>
            <a:r>
              <a:rPr lang="en-GB" sz="1400" i="1" dirty="0">
                <a:solidFill>
                  <a:schemeClr val="tx1"/>
                </a:solidFill>
              </a:rPr>
              <a:t>ITIL</a:t>
            </a:r>
            <a:r>
              <a:rPr lang="sv-SE" sz="1400" i="1" dirty="0">
                <a:solidFill>
                  <a:schemeClr val="tx1"/>
                </a:solidFill>
              </a:rPr>
              <a:t>® 4: </a:t>
            </a:r>
            <a:r>
              <a:rPr lang="en-GB" sz="1400" i="1" dirty="0">
                <a:solidFill>
                  <a:schemeClr val="tx1"/>
                </a:solidFill>
              </a:rPr>
              <a:t>High Velocity IT </a:t>
            </a:r>
            <a:r>
              <a:rPr lang="en-GB" sz="1400" dirty="0">
                <a:solidFill>
                  <a:schemeClr val="tx1"/>
                </a:solidFill>
              </a:rPr>
              <a:t>Qualification is: </a:t>
            </a:r>
          </a:p>
          <a:p>
            <a:pPr marL="0" indent="0">
              <a:buNone/>
            </a:pPr>
            <a:endParaRPr lang="en-GB" sz="1400" dirty="0"/>
          </a:p>
          <a:p>
            <a:pPr marL="0" indent="0">
              <a:buNone/>
            </a:pPr>
            <a:r>
              <a:rPr lang="en-GB" sz="1400" dirty="0">
                <a:solidFill>
                  <a:schemeClr val="tx1"/>
                </a:solidFill>
              </a:rPr>
              <a:t>to provide the candidate with an understanding of the ways in which digital organizations and digital operating models function in high velocity environments, focusing on rapid delivery of products &amp; services to obtain maximum value. </a:t>
            </a:r>
          </a:p>
          <a:p>
            <a:pPr marL="0" indent="0">
              <a:buNone/>
            </a:pPr>
            <a:endParaRPr lang="en-GB" sz="1400" dirty="0">
              <a:solidFill>
                <a:schemeClr val="tx1"/>
              </a:solidFill>
            </a:endParaRPr>
          </a:p>
          <a:p>
            <a:pPr marL="0" indent="0">
              <a:buNone/>
            </a:pPr>
            <a:r>
              <a:rPr lang="en-GB" sz="1400" dirty="0">
                <a:solidFill>
                  <a:schemeClr val="tx1"/>
                </a:solidFill>
              </a:rPr>
              <a:t>The qualification will provide the candidate with an understanding of working practices such as Agile and Lean, and technical practices and technologies such as The Cloud, Automation, and Automatic Testing. </a:t>
            </a:r>
            <a:endParaRPr lang="en-GB" sz="1400" dirty="0"/>
          </a:p>
          <a:p>
            <a:pPr marL="25200" lvl="1" indent="0">
              <a:buNone/>
            </a:pPr>
            <a:r>
              <a:rPr lang="en-GB" sz="1400" dirty="0"/>
              <a:t> </a:t>
            </a:r>
          </a:p>
        </p:txBody>
      </p:sp>
      <p:sp>
        <p:nvSpPr>
          <p:cNvPr id="7" name="textruta 6">
            <a:extLst>
              <a:ext uri="{FF2B5EF4-FFF2-40B4-BE49-F238E27FC236}">
                <a16:creationId xmlns:a16="http://schemas.microsoft.com/office/drawing/2014/main" id="{12886CEB-7401-9D4B-9749-B57FBABD8EF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00B09155-A45E-9D40-9670-A80FA2C501EC}"/>
              </a:ext>
            </a:extLst>
          </p:cNvPr>
          <p:cNvSpPr txBox="1"/>
          <p:nvPr/>
        </p:nvSpPr>
        <p:spPr>
          <a:xfrm>
            <a:off x="7610475" y="521591"/>
            <a:ext cx="76495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Introduction</a:t>
            </a:r>
          </a:p>
        </p:txBody>
      </p:sp>
      <p:pic>
        <p:nvPicPr>
          <p:cNvPr id="8" name="Bildobjekt 7">
            <a:extLst>
              <a:ext uri="{FF2B5EF4-FFF2-40B4-BE49-F238E27FC236}">
                <a16:creationId xmlns:a16="http://schemas.microsoft.com/office/drawing/2014/main" id="{81EE5D87-0AA0-B441-BFF6-C363492F5AEA}"/>
              </a:ext>
            </a:extLst>
          </p:cNvPr>
          <p:cNvPicPr>
            <a:picLocks noChangeAspect="1"/>
          </p:cNvPicPr>
          <p:nvPr/>
        </p:nvPicPr>
        <p:blipFill>
          <a:blip r:embed="rId3"/>
          <a:stretch>
            <a:fillRect/>
          </a:stretch>
        </p:blipFill>
        <p:spPr>
          <a:xfrm>
            <a:off x="6041118" y="1272786"/>
            <a:ext cx="2251127" cy="29714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441024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322709-9FB5-EB4E-992A-ADE432203D83}"/>
              </a:ext>
            </a:extLst>
          </p:cNvPr>
          <p:cNvSpPr>
            <a:spLocks noGrp="1"/>
          </p:cNvSpPr>
          <p:nvPr>
            <p:ph type="title"/>
          </p:nvPr>
        </p:nvSpPr>
        <p:spPr/>
        <p:txBody>
          <a:bodyPr/>
          <a:lstStyle/>
          <a:p>
            <a:r>
              <a:rPr lang="en-GB" sz="2000" dirty="0"/>
              <a:t>PSF 2 - Ensure that current and future needs of the organization and its customers are understood, analysed and supported with timely, efficient and effective solution proposals </a:t>
            </a:r>
          </a:p>
        </p:txBody>
      </p:sp>
      <p:sp>
        <p:nvSpPr>
          <p:cNvPr id="3" name="Platshållare för innehåll 2">
            <a:extLst>
              <a:ext uri="{FF2B5EF4-FFF2-40B4-BE49-F238E27FC236}">
                <a16:creationId xmlns:a16="http://schemas.microsoft.com/office/drawing/2014/main" id="{4C07DAB7-4E60-C84F-BEF4-477683462E16}"/>
              </a:ext>
            </a:extLst>
          </p:cNvPr>
          <p:cNvSpPr>
            <a:spLocks noGrp="1"/>
          </p:cNvSpPr>
          <p:nvPr>
            <p:ph idx="1"/>
          </p:nvPr>
        </p:nvSpPr>
        <p:spPr/>
        <p:txBody>
          <a:bodyPr>
            <a:normAutofit lnSpcReduction="10000"/>
          </a:bodyPr>
          <a:lstStyle/>
          <a:p>
            <a:pPr marL="0" indent="0">
              <a:buNone/>
            </a:pPr>
            <a:r>
              <a:rPr lang="en-GB" dirty="0"/>
              <a:t>Business analysis is an important step in the value stream that translates ideas into solutions to enable value creation. It is crucial that when the results of business analysis are communicated, the recipients can do something with them. It is not enough to ensure that the analyses are substantively accurate descriptions of the current and proposed future states, it must be clear what could be the next steps in the realization of the proposals. </a:t>
            </a:r>
          </a:p>
          <a:p>
            <a:pPr marL="0" indent="0">
              <a:buNone/>
            </a:pPr>
            <a:endParaRPr lang="en-GB" dirty="0"/>
          </a:p>
          <a:p>
            <a:pPr marL="0" indent="0">
              <a:buNone/>
            </a:pPr>
            <a:r>
              <a:rPr lang="en-GB" dirty="0"/>
              <a:t>Business analysis provides input for two main parties: customers looking for solutions that fulfil their needs, and service provider’s teams who design, develop, and deliver these solutions. </a:t>
            </a:r>
          </a:p>
          <a:p>
            <a:pPr marL="0" indent="0">
              <a:buNone/>
            </a:pPr>
            <a:endParaRPr lang="en-GB" dirty="0"/>
          </a:p>
          <a:p>
            <a:pPr>
              <a:buFont typeface="Arial" panose="020B0604020202020204" pitchFamily="34" charset="0"/>
              <a:buChar char="•"/>
            </a:pPr>
            <a:r>
              <a:rPr lang="en-GB" dirty="0"/>
              <a:t>The stakeholders require reassurance that their needs have been understood. They need guidance on the options that are available to fulfil them, with the associated benefits, costs, and risks for each option. To ensure this, business analysis may include a business case for the proposed solutions(s). It is important to verify that the stakeholders have understood the information and will offer their support anytime it is needed during the implementation of the proposed solution(s).</a:t>
            </a:r>
          </a:p>
          <a:p>
            <a:pPr>
              <a:buFont typeface="Arial" panose="020B0604020202020204" pitchFamily="34" charset="0"/>
              <a:buChar char="•"/>
            </a:pPr>
            <a:r>
              <a:rPr lang="en-GB" dirty="0"/>
              <a:t>The service provider teams require clear articulated functional and non-functional requirements, amended with recommendations, such as the relative priorities of any components that could be delivered separately. They also need background information about the context where the solution will be used. </a:t>
            </a:r>
          </a:p>
          <a:p>
            <a:pPr marL="0" indent="0">
              <a:buNone/>
            </a:pPr>
            <a:endParaRPr lang="en-GB" dirty="0"/>
          </a:p>
          <a:p>
            <a:pPr marL="0" indent="0">
              <a:buNone/>
            </a:pPr>
            <a:r>
              <a:rPr lang="en-GB" dirty="0"/>
              <a:t>Apart from the formally articulated requirements, it is important to understand the emotional context. Emotional intelligence and service empathy are important for the success of business analysis, especially for end-user services. </a:t>
            </a:r>
          </a:p>
          <a:p>
            <a:pPr marL="0" indent="0">
              <a:buNone/>
            </a:pPr>
            <a:endParaRPr lang="en-GB" dirty="0"/>
          </a:p>
        </p:txBody>
      </p:sp>
      <p:sp>
        <p:nvSpPr>
          <p:cNvPr id="5" name="textruta 4">
            <a:extLst>
              <a:ext uri="{FF2B5EF4-FFF2-40B4-BE49-F238E27FC236}">
                <a16:creationId xmlns:a16="http://schemas.microsoft.com/office/drawing/2014/main" id="{B503440A-0BFA-FE41-A30A-6479CAC9C56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9B71793F-CFE0-E949-A0D6-3DD273B50EC9}"/>
              </a:ext>
            </a:extLst>
          </p:cNvPr>
          <p:cNvSpPr txBox="1"/>
          <p:nvPr/>
        </p:nvSpPr>
        <p:spPr>
          <a:xfrm>
            <a:off x="7608916" y="510576"/>
            <a:ext cx="1008609"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Business analysis</a:t>
            </a:r>
          </a:p>
        </p:txBody>
      </p:sp>
    </p:spTree>
    <p:extLst>
      <p:ext uri="{BB962C8B-B14F-4D97-AF65-F5344CB8AC3E}">
        <p14:creationId xmlns:p14="http://schemas.microsoft.com/office/powerpoint/2010/main" val="85756813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F788FC-D6CD-454B-9798-C411499C962B}"/>
              </a:ext>
            </a:extLst>
          </p:cNvPr>
          <p:cNvSpPr>
            <a:spLocks noGrp="1"/>
          </p:cNvSpPr>
          <p:nvPr>
            <p:ph type="title"/>
          </p:nvPr>
        </p:nvSpPr>
        <p:spPr/>
        <p:txBody>
          <a:bodyPr/>
          <a:lstStyle/>
          <a:p>
            <a:r>
              <a:rPr lang="en-GB" sz="3200" dirty="0"/>
              <a:t>Deployment management - Purpose</a:t>
            </a:r>
          </a:p>
        </p:txBody>
      </p:sp>
      <p:sp>
        <p:nvSpPr>
          <p:cNvPr id="3" name="Platshållare för innehåll 2">
            <a:extLst>
              <a:ext uri="{FF2B5EF4-FFF2-40B4-BE49-F238E27FC236}">
                <a16:creationId xmlns:a16="http://schemas.microsoft.com/office/drawing/2014/main" id="{B8D22075-40C9-3948-B100-955F7B5E00FE}"/>
              </a:ext>
            </a:extLst>
          </p:cNvPr>
          <p:cNvSpPr>
            <a:spLocks noGrp="1"/>
          </p:cNvSpPr>
          <p:nvPr>
            <p:ph idx="1"/>
          </p:nvPr>
        </p:nvSpPr>
        <p:spPr/>
        <p:txBody>
          <a:bodyPr>
            <a:normAutofit/>
          </a:bodyPr>
          <a:lstStyle/>
          <a:p>
            <a:pPr marL="0" indent="0">
              <a:buNone/>
            </a:pPr>
            <a:r>
              <a:rPr lang="en-GB" sz="1400" dirty="0"/>
              <a:t>The </a:t>
            </a:r>
            <a:r>
              <a:rPr lang="en-GB" sz="1400" b="1" dirty="0"/>
              <a:t>purpose</a:t>
            </a:r>
            <a:r>
              <a:rPr lang="en-GB" sz="1400" dirty="0"/>
              <a:t> of the deployment management practice is to move new or changed hardware, software, documentation, processes, or any other component to live environments. It may also be involved in deploying components to other environments for testing or staging. </a:t>
            </a:r>
          </a:p>
          <a:p>
            <a:pPr marL="0" indent="0">
              <a:buNone/>
            </a:pPr>
            <a:endParaRPr lang="en-GB" sz="1400" dirty="0"/>
          </a:p>
          <a:p>
            <a:pPr marL="0" indent="0">
              <a:buNone/>
            </a:pPr>
            <a:r>
              <a:rPr lang="en-GB" sz="1400" dirty="0"/>
              <a:t>The deployment management practice is responsible for moving a service or service component into a designated environment. </a:t>
            </a:r>
          </a:p>
          <a:p>
            <a:pPr marL="0" indent="0">
              <a:buNone/>
            </a:pPr>
            <a:endParaRPr lang="en-GB" sz="1400" dirty="0"/>
          </a:p>
          <a:p>
            <a:pPr marL="0" indent="0">
              <a:buNone/>
            </a:pPr>
            <a:r>
              <a:rPr lang="en-GB" sz="1400" dirty="0"/>
              <a:t>This practice enables the deployment or removal of service components from or to different environments, including development, integration, live, production, test, or staging environments. </a:t>
            </a:r>
          </a:p>
          <a:p>
            <a:pPr marL="0" indent="0">
              <a:buNone/>
            </a:pPr>
            <a:endParaRPr lang="en-GB" sz="1400" dirty="0"/>
          </a:p>
          <a:p>
            <a:pPr marL="0" indent="0">
              <a:buNone/>
            </a:pPr>
            <a:r>
              <a:rPr lang="en-GB" sz="1400" dirty="0"/>
              <a:t>The practice is usually applied to digital and physical IT components, including software, hardware, documentation, licences, and data, within the agreed scope of environments controlled by the organization. </a:t>
            </a:r>
          </a:p>
          <a:p>
            <a:pPr marL="0" indent="0">
              <a:buNone/>
            </a:pPr>
            <a:endParaRPr lang="en-GB" sz="1400" dirty="0"/>
          </a:p>
        </p:txBody>
      </p:sp>
      <p:sp>
        <p:nvSpPr>
          <p:cNvPr id="5" name="textruta 4">
            <a:extLst>
              <a:ext uri="{FF2B5EF4-FFF2-40B4-BE49-F238E27FC236}">
                <a16:creationId xmlns:a16="http://schemas.microsoft.com/office/drawing/2014/main" id="{A959E459-B009-DD4D-B9D6-AD68F90890B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EED937D-8909-744F-9984-D811BC55AD72}"/>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Deployment management</a:t>
            </a:r>
          </a:p>
        </p:txBody>
      </p:sp>
    </p:spTree>
    <p:extLst>
      <p:ext uri="{BB962C8B-B14F-4D97-AF65-F5344CB8AC3E}">
        <p14:creationId xmlns:p14="http://schemas.microsoft.com/office/powerpoint/2010/main" val="248770812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F788FC-D6CD-454B-9798-C411499C962B}"/>
              </a:ext>
            </a:extLst>
          </p:cNvPr>
          <p:cNvSpPr>
            <a:spLocks noGrp="1"/>
          </p:cNvSpPr>
          <p:nvPr>
            <p:ph type="title"/>
          </p:nvPr>
        </p:nvSpPr>
        <p:spPr/>
        <p:txBody>
          <a:bodyPr/>
          <a:lstStyle/>
          <a:p>
            <a:r>
              <a:rPr lang="en-GB" sz="3200" dirty="0"/>
              <a:t>Terms and concepts 1(3)</a:t>
            </a:r>
          </a:p>
        </p:txBody>
      </p:sp>
      <p:sp>
        <p:nvSpPr>
          <p:cNvPr id="3" name="Platshållare för innehåll 2">
            <a:extLst>
              <a:ext uri="{FF2B5EF4-FFF2-40B4-BE49-F238E27FC236}">
                <a16:creationId xmlns:a16="http://schemas.microsoft.com/office/drawing/2014/main" id="{B8D22075-40C9-3948-B100-955F7B5E00FE}"/>
              </a:ext>
            </a:extLst>
          </p:cNvPr>
          <p:cNvSpPr>
            <a:spLocks noGrp="1"/>
          </p:cNvSpPr>
          <p:nvPr>
            <p:ph idx="1"/>
          </p:nvPr>
        </p:nvSpPr>
        <p:spPr/>
        <p:txBody>
          <a:bodyPr>
            <a:noAutofit/>
          </a:bodyPr>
          <a:lstStyle/>
          <a:p>
            <a:pPr marL="0" indent="0">
              <a:buNone/>
            </a:pPr>
            <a:r>
              <a:rPr lang="en-GB" sz="1400" dirty="0"/>
              <a:t>The key concepts for deployment in Agile and DevOps are </a:t>
            </a:r>
            <a:r>
              <a:rPr lang="en-GB" sz="1400" b="1" dirty="0"/>
              <a:t>CI/CD</a:t>
            </a:r>
            <a:r>
              <a:rPr lang="en-GB" sz="1400" dirty="0"/>
              <a:t>: </a:t>
            </a:r>
          </a:p>
          <a:p>
            <a:pPr marL="0" indent="0">
              <a:buNone/>
            </a:pPr>
            <a:endParaRPr lang="en-GB" sz="1100" dirty="0"/>
          </a:p>
          <a:p>
            <a:pPr>
              <a:buFont typeface="Arial" panose="020B0604020202020204" pitchFamily="34" charset="0"/>
              <a:buChar char="•"/>
            </a:pPr>
            <a:r>
              <a:rPr lang="en-GB" sz="1400" b="1" dirty="0"/>
              <a:t>Continuous integration - </a:t>
            </a:r>
            <a:r>
              <a:rPr lang="en-GB" sz="1400" dirty="0"/>
              <a:t>Integrating, building, and testing code within the software development environment. </a:t>
            </a:r>
          </a:p>
          <a:p>
            <a:pPr>
              <a:buFont typeface="Arial" panose="020B0604020202020204" pitchFamily="34" charset="0"/>
              <a:buChar char="•"/>
            </a:pPr>
            <a:r>
              <a:rPr lang="en-GB" sz="1400" b="1" dirty="0"/>
              <a:t>Continuous delivery - </a:t>
            </a:r>
            <a:r>
              <a:rPr lang="en-GB" sz="1400" dirty="0"/>
              <a:t>Continuous delivery means that built software can be released to production at any time. Frequent deployments are possible, but deployment decisions are taken case by case, usually because organizations prefer a slower rate of deployment. </a:t>
            </a:r>
          </a:p>
          <a:p>
            <a:pPr>
              <a:buFont typeface="Arial" panose="020B0604020202020204" pitchFamily="34" charset="0"/>
              <a:buChar char="•"/>
            </a:pPr>
            <a:r>
              <a:rPr lang="en-GB" sz="1400" b="1" dirty="0"/>
              <a:t>Continuous deployment - </a:t>
            </a:r>
            <a:r>
              <a:rPr lang="en-GB" sz="1400" dirty="0"/>
              <a:t>Changes go through the pipeline and are automatically put into the production environment, enabling multiple production deployments per day. Continuous deployment relies on continuous delivery. </a:t>
            </a:r>
          </a:p>
          <a:p>
            <a:pPr marL="0" indent="0">
              <a:buNone/>
            </a:pPr>
            <a:endParaRPr lang="en-GB" sz="700" dirty="0"/>
          </a:p>
          <a:p>
            <a:pPr marL="0" indent="0">
              <a:buNone/>
            </a:pPr>
            <a:r>
              <a:rPr lang="en-GB" sz="1400" dirty="0"/>
              <a:t>These practices involve specific skills, processes, procedures, automation tools, and agreements with third parties. They enable the continuous pipeline for integration, delivery, and deployment. This would also affect the design of other practices, such as service configuration management, monitoring and event management, incident management, and others.</a:t>
            </a:r>
          </a:p>
        </p:txBody>
      </p:sp>
      <p:sp>
        <p:nvSpPr>
          <p:cNvPr id="5" name="textruta 4">
            <a:extLst>
              <a:ext uri="{FF2B5EF4-FFF2-40B4-BE49-F238E27FC236}">
                <a16:creationId xmlns:a16="http://schemas.microsoft.com/office/drawing/2014/main" id="{A959E459-B009-DD4D-B9D6-AD68F90890B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EED937D-8909-744F-9984-D811BC55AD72}"/>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Deployment management</a:t>
            </a:r>
          </a:p>
        </p:txBody>
      </p:sp>
    </p:spTree>
    <p:extLst>
      <p:ext uri="{BB962C8B-B14F-4D97-AF65-F5344CB8AC3E}">
        <p14:creationId xmlns:p14="http://schemas.microsoft.com/office/powerpoint/2010/main" val="100398864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2D77D0-4533-3C44-B0D0-7F98F79B24B4}"/>
              </a:ext>
            </a:extLst>
          </p:cNvPr>
          <p:cNvSpPr>
            <a:spLocks noGrp="1"/>
          </p:cNvSpPr>
          <p:nvPr>
            <p:ph type="title"/>
          </p:nvPr>
        </p:nvSpPr>
        <p:spPr>
          <a:xfrm>
            <a:off x="488058" y="236285"/>
            <a:ext cx="6974378" cy="857250"/>
          </a:xfrm>
        </p:spPr>
        <p:txBody>
          <a:bodyPr/>
          <a:lstStyle/>
          <a:p>
            <a:r>
              <a:rPr lang="en-GB" sz="3200" dirty="0"/>
              <a:t>Terms and concepts 2(3)</a:t>
            </a:r>
          </a:p>
        </p:txBody>
      </p:sp>
      <p:sp>
        <p:nvSpPr>
          <p:cNvPr id="3" name="Platshållare för innehåll 2">
            <a:extLst>
              <a:ext uri="{FF2B5EF4-FFF2-40B4-BE49-F238E27FC236}">
                <a16:creationId xmlns:a16="http://schemas.microsoft.com/office/drawing/2014/main" id="{BEEA8C43-EFFF-5E4D-9362-8400B6472B24}"/>
              </a:ext>
            </a:extLst>
          </p:cNvPr>
          <p:cNvSpPr>
            <a:spLocks noGrp="1"/>
          </p:cNvSpPr>
          <p:nvPr>
            <p:ph idx="1"/>
          </p:nvPr>
        </p:nvSpPr>
        <p:spPr>
          <a:xfrm>
            <a:off x="503402" y="1283591"/>
            <a:ext cx="7330782" cy="3349334"/>
          </a:xfrm>
          <a:ln>
            <a:noFill/>
          </a:ln>
        </p:spPr>
        <p:txBody>
          <a:bodyPr>
            <a:noAutofit/>
          </a:bodyPr>
          <a:lstStyle/>
          <a:p>
            <a:pPr marL="0" indent="0">
              <a:buNone/>
            </a:pPr>
            <a:r>
              <a:rPr lang="en-GB" sz="1400" b="1" dirty="0"/>
              <a:t>Activities of the deployment models development and review process:</a:t>
            </a:r>
          </a:p>
          <a:p>
            <a:pPr marL="0" indent="0">
              <a:buNone/>
            </a:pPr>
            <a:r>
              <a:rPr lang="en-GB" sz="1050" b="1" dirty="0"/>
              <a:t> </a:t>
            </a:r>
            <a:endParaRPr lang="en-GB" sz="1050" dirty="0"/>
          </a:p>
          <a:p>
            <a:pPr marL="0" lvl="0" indent="0">
              <a:spcBef>
                <a:spcPct val="30000"/>
              </a:spcBef>
              <a:buNone/>
              <a:defRPr/>
            </a:pPr>
            <a:r>
              <a:rPr lang="en-GB" b="1" dirty="0"/>
              <a:t>Deployment model planning </a:t>
            </a:r>
            <a:r>
              <a:rPr lang="en-GB" dirty="0"/>
              <a:t>- </a:t>
            </a:r>
            <a:r>
              <a:rPr lang="en-GB" sz="1100" dirty="0"/>
              <a:t>When a product follows a similar low-risk, high-success-rate deployment pattern and there are means to eliminate waste and reduce deployment lead times, the deployment manager may choose to define a new deployment model. </a:t>
            </a:r>
          </a:p>
          <a:p>
            <a:pPr marL="0" lvl="0" indent="0">
              <a:spcBef>
                <a:spcPct val="30000"/>
              </a:spcBef>
              <a:buNone/>
              <a:defRPr/>
            </a:pPr>
            <a:r>
              <a:rPr lang="en-GB" b="1" dirty="0"/>
              <a:t>Deployment model implementation </a:t>
            </a:r>
            <a:r>
              <a:rPr lang="en-GB" dirty="0"/>
              <a:t>- </a:t>
            </a:r>
            <a:r>
              <a:rPr lang="en-GB" sz="1100" dirty="0"/>
              <a:t>The deployment manager arranges for appropriate pipeline tools to be configured to support the new model, such as access settings, code support, or branching procedures. </a:t>
            </a:r>
          </a:p>
          <a:p>
            <a:pPr marL="0" lvl="0" indent="0">
              <a:spcBef>
                <a:spcPct val="30000"/>
              </a:spcBef>
              <a:buNone/>
              <a:defRPr/>
            </a:pPr>
            <a:r>
              <a:rPr lang="en-GB" b="1" dirty="0"/>
              <a:t>Deployment model testing </a:t>
            </a:r>
            <a:r>
              <a:rPr lang="en-GB" dirty="0"/>
              <a:t>- </a:t>
            </a:r>
            <a:r>
              <a:rPr lang="en-GB" sz="1100" dirty="0"/>
              <a:t>The deployment manager tests the new deployment model to ensure proper edge-case handling and workflow. Where testing is impossible, the deployment manager oversees the first of the model’s live runs. </a:t>
            </a:r>
          </a:p>
          <a:p>
            <a:pPr marL="0" lvl="0" indent="0">
              <a:spcBef>
                <a:spcPct val="30000"/>
              </a:spcBef>
              <a:buNone/>
              <a:defRPr/>
            </a:pPr>
            <a:r>
              <a:rPr lang="en-GB" b="1" dirty="0"/>
              <a:t>Deployments review and deployment failure records analysis </a:t>
            </a:r>
            <a:r>
              <a:rPr lang="en-GB" dirty="0"/>
              <a:t>- </a:t>
            </a:r>
            <a:r>
              <a:rPr lang="en-GB" sz="1100" dirty="0"/>
              <a:t>The deployment manager, together with service owners and other relevant stakeholders, performs a review of selected deployments or deployment failures. </a:t>
            </a:r>
          </a:p>
          <a:p>
            <a:pPr marL="0" lvl="0" indent="0">
              <a:spcBef>
                <a:spcPct val="30000"/>
              </a:spcBef>
              <a:buNone/>
              <a:defRPr/>
            </a:pPr>
            <a:r>
              <a:rPr lang="en-GB" b="1" dirty="0"/>
              <a:t>Deployment model improvement initiation </a:t>
            </a:r>
            <a:r>
              <a:rPr lang="en-GB" dirty="0"/>
              <a:t>- </a:t>
            </a:r>
            <a:r>
              <a:rPr lang="en-GB" sz="1100" dirty="0"/>
              <a:t>The deployment manager registers the improvement initiatives to be processed with the involvement of the continual improvement practice, or initiates a change request, if the deployment models and procedures are included within the scope of change enablement. </a:t>
            </a:r>
          </a:p>
          <a:p>
            <a:pPr marL="0" lvl="0" indent="0">
              <a:spcBef>
                <a:spcPct val="30000"/>
              </a:spcBef>
              <a:buNone/>
              <a:defRPr/>
            </a:pPr>
            <a:r>
              <a:rPr lang="en-GB" b="1" dirty="0"/>
              <a:t>Deployment model update and communication</a:t>
            </a:r>
            <a:r>
              <a:rPr lang="en-GB" dirty="0"/>
              <a:t> - </a:t>
            </a:r>
            <a:r>
              <a:rPr lang="en-GB" sz="1100" dirty="0"/>
              <a:t>If the deployment model is successfully updated, it is communicated to the relevant stakeholders. This is usually done by the deployment manager and/or the service or resource owner. </a:t>
            </a:r>
          </a:p>
        </p:txBody>
      </p:sp>
      <p:sp>
        <p:nvSpPr>
          <p:cNvPr id="6" name="textruta 5">
            <a:extLst>
              <a:ext uri="{FF2B5EF4-FFF2-40B4-BE49-F238E27FC236}">
                <a16:creationId xmlns:a16="http://schemas.microsoft.com/office/drawing/2014/main" id="{6AC2A583-F0F0-EF46-81FC-4D823889474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2" name="textruta 11">
            <a:extLst>
              <a:ext uri="{FF2B5EF4-FFF2-40B4-BE49-F238E27FC236}">
                <a16:creationId xmlns:a16="http://schemas.microsoft.com/office/drawing/2014/main" id="{C29B1703-1EC6-904A-B43C-89E5990E51F2}"/>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Deployment management</a:t>
            </a:r>
          </a:p>
        </p:txBody>
      </p:sp>
    </p:spTree>
    <p:extLst>
      <p:ext uri="{BB962C8B-B14F-4D97-AF65-F5344CB8AC3E}">
        <p14:creationId xmlns:p14="http://schemas.microsoft.com/office/powerpoint/2010/main" val="364295797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2D77D0-4533-3C44-B0D0-7F98F79B24B4}"/>
              </a:ext>
            </a:extLst>
          </p:cNvPr>
          <p:cNvSpPr>
            <a:spLocks noGrp="1"/>
          </p:cNvSpPr>
          <p:nvPr>
            <p:ph type="title"/>
          </p:nvPr>
        </p:nvSpPr>
        <p:spPr>
          <a:xfrm>
            <a:off x="488058" y="236285"/>
            <a:ext cx="6974378" cy="857250"/>
          </a:xfrm>
        </p:spPr>
        <p:txBody>
          <a:bodyPr/>
          <a:lstStyle/>
          <a:p>
            <a:r>
              <a:rPr lang="en-GB" sz="3200" dirty="0"/>
              <a:t>Terms and concepts 3(3)</a:t>
            </a:r>
          </a:p>
        </p:txBody>
      </p:sp>
      <p:sp>
        <p:nvSpPr>
          <p:cNvPr id="6" name="textruta 5">
            <a:extLst>
              <a:ext uri="{FF2B5EF4-FFF2-40B4-BE49-F238E27FC236}">
                <a16:creationId xmlns:a16="http://schemas.microsoft.com/office/drawing/2014/main" id="{6AC2A583-F0F0-EF46-81FC-4D823889474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Rektangel 3">
            <a:extLst>
              <a:ext uri="{FF2B5EF4-FFF2-40B4-BE49-F238E27FC236}">
                <a16:creationId xmlns:a16="http://schemas.microsoft.com/office/drawing/2014/main" id="{322AE78F-51D3-674B-B182-32128B6CF4BA}"/>
              </a:ext>
            </a:extLst>
          </p:cNvPr>
          <p:cNvSpPr/>
          <p:nvPr/>
        </p:nvSpPr>
        <p:spPr>
          <a:xfrm>
            <a:off x="7730836" y="2653145"/>
            <a:ext cx="1138152" cy="37630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B781FDA-403C-EF49-82D1-2DA8E0904D6A}"/>
              </a:ext>
            </a:extLst>
          </p:cNvPr>
          <p:cNvSpPr/>
          <p:nvPr/>
        </p:nvSpPr>
        <p:spPr>
          <a:xfrm>
            <a:off x="362466" y="3322534"/>
            <a:ext cx="8443784" cy="1169551"/>
          </a:xfrm>
          <a:prstGeom prst="rect">
            <a:avLst/>
          </a:prstGeom>
        </p:spPr>
        <p:txBody>
          <a:bodyPr wrap="square">
            <a:spAutoFit/>
          </a:bodyPr>
          <a:lstStyle/>
          <a:p>
            <a:r>
              <a:rPr lang="en-GB" sz="1400" i="1" dirty="0"/>
              <a:t>This process focuses on the continual improvement of the deployment management practice, deployment models, and deployment procedures. It is either performed regularly or triggered by deployment failures which highlight inefficiencies and other improvement opportunities. Regular reviews may occur every three months or more frequently, depending on the effectiveness of the existing models and procedures. </a:t>
            </a:r>
          </a:p>
        </p:txBody>
      </p:sp>
      <p:sp>
        <p:nvSpPr>
          <p:cNvPr id="12" name="textruta 11">
            <a:extLst>
              <a:ext uri="{FF2B5EF4-FFF2-40B4-BE49-F238E27FC236}">
                <a16:creationId xmlns:a16="http://schemas.microsoft.com/office/drawing/2014/main" id="{C29B1703-1EC6-904A-B43C-89E5990E51F2}"/>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Deployment management</a:t>
            </a:r>
          </a:p>
        </p:txBody>
      </p:sp>
      <p:grpSp>
        <p:nvGrpSpPr>
          <p:cNvPr id="11" name="Grupp 10">
            <a:extLst>
              <a:ext uri="{FF2B5EF4-FFF2-40B4-BE49-F238E27FC236}">
                <a16:creationId xmlns:a16="http://schemas.microsoft.com/office/drawing/2014/main" id="{FB1AACFB-6DCE-C849-95A1-FB7589456E8C}"/>
              </a:ext>
            </a:extLst>
          </p:cNvPr>
          <p:cNvGrpSpPr/>
          <p:nvPr/>
        </p:nvGrpSpPr>
        <p:grpSpPr>
          <a:xfrm>
            <a:off x="2299239" y="1093536"/>
            <a:ext cx="4889852" cy="2264524"/>
            <a:chOff x="2658161" y="1260764"/>
            <a:chExt cx="4119925" cy="1768689"/>
          </a:xfrm>
        </p:grpSpPr>
        <p:grpSp>
          <p:nvGrpSpPr>
            <p:cNvPr id="7" name="Grupp 6">
              <a:extLst>
                <a:ext uri="{FF2B5EF4-FFF2-40B4-BE49-F238E27FC236}">
                  <a16:creationId xmlns:a16="http://schemas.microsoft.com/office/drawing/2014/main" id="{C6108BE9-D495-4A4C-AFA4-214AAB4E5246}"/>
                </a:ext>
              </a:extLst>
            </p:cNvPr>
            <p:cNvGrpSpPr/>
            <p:nvPr/>
          </p:nvGrpSpPr>
          <p:grpSpPr>
            <a:xfrm>
              <a:off x="2658161" y="1260764"/>
              <a:ext cx="4119925" cy="1768689"/>
              <a:chOff x="2021186" y="1118022"/>
              <a:chExt cx="4119925" cy="1768689"/>
            </a:xfrm>
          </p:grpSpPr>
          <p:pic>
            <p:nvPicPr>
              <p:cNvPr id="16385" name="Picture 1" descr="page15image66203632">
                <a:extLst>
                  <a:ext uri="{FF2B5EF4-FFF2-40B4-BE49-F238E27FC236}">
                    <a16:creationId xmlns:a16="http://schemas.microsoft.com/office/drawing/2014/main" id="{6F31F889-FD18-2545-8769-A364DE7EAE3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036647" y="1118022"/>
                <a:ext cx="4104464" cy="1768689"/>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a:extLst>
                  <a:ext uri="{FF2B5EF4-FFF2-40B4-BE49-F238E27FC236}">
                    <a16:creationId xmlns:a16="http://schemas.microsoft.com/office/drawing/2014/main" id="{29525D69-B917-E74B-A731-EB24358E3819}"/>
                  </a:ext>
                </a:extLst>
              </p:cNvPr>
              <p:cNvSpPr txBox="1"/>
              <p:nvPr/>
            </p:nvSpPr>
            <p:spPr>
              <a:xfrm>
                <a:off x="2021186" y="2560441"/>
                <a:ext cx="2359941"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3.3 shows a workflow diagram of the process. </a:t>
                </a:r>
              </a:p>
            </p:txBody>
          </p:sp>
        </p:grpSp>
        <p:sp>
          <p:nvSpPr>
            <p:cNvPr id="8" name="Rektangel 7">
              <a:extLst>
                <a:ext uri="{FF2B5EF4-FFF2-40B4-BE49-F238E27FC236}">
                  <a16:creationId xmlns:a16="http://schemas.microsoft.com/office/drawing/2014/main" id="{197519BF-4535-BD41-873F-584E9DFCCC15}"/>
                </a:ext>
              </a:extLst>
            </p:cNvPr>
            <p:cNvSpPr/>
            <p:nvPr/>
          </p:nvSpPr>
          <p:spPr>
            <a:xfrm>
              <a:off x="5832389" y="2718486"/>
              <a:ext cx="881449" cy="21418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6112424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BDB942-1ED4-514D-B344-B99A48DD2E3D}"/>
              </a:ext>
            </a:extLst>
          </p:cNvPr>
          <p:cNvSpPr>
            <a:spLocks noGrp="1"/>
          </p:cNvSpPr>
          <p:nvPr>
            <p:ph type="title"/>
          </p:nvPr>
        </p:nvSpPr>
        <p:spPr/>
        <p:txBody>
          <a:bodyPr/>
          <a:lstStyle/>
          <a:p>
            <a:r>
              <a:rPr lang="en-GB" sz="3200" dirty="0"/>
              <a:t>Deployment management PSF’s</a:t>
            </a:r>
          </a:p>
        </p:txBody>
      </p:sp>
      <p:sp>
        <p:nvSpPr>
          <p:cNvPr id="3" name="Platshållare för innehåll 2">
            <a:extLst>
              <a:ext uri="{FF2B5EF4-FFF2-40B4-BE49-F238E27FC236}">
                <a16:creationId xmlns:a16="http://schemas.microsoft.com/office/drawing/2014/main" id="{9C3BA708-F1FC-1F43-AD22-721E379BB80D}"/>
              </a:ext>
            </a:extLst>
          </p:cNvPr>
          <p:cNvSpPr>
            <a:spLocks noGrp="1"/>
          </p:cNvSpPr>
          <p:nvPr>
            <p:ph idx="1"/>
          </p:nvPr>
        </p:nvSpPr>
        <p:spPr/>
        <p:txBody>
          <a:bodyPr/>
          <a:lstStyle/>
          <a:p>
            <a:pPr marL="0" indent="0">
              <a:buNone/>
            </a:pPr>
            <a:r>
              <a:rPr lang="en-GB" sz="1400" b="1" i="1" dirty="0"/>
              <a:t>The deployment management practice </a:t>
            </a:r>
            <a:r>
              <a:rPr lang="en-GB" sz="1400" dirty="0"/>
              <a:t>includes the following PSFs: </a:t>
            </a:r>
          </a:p>
          <a:p>
            <a:pPr marL="0" indent="0">
              <a:buNone/>
            </a:pPr>
            <a:endParaRPr lang="en-GB" sz="1400" dirty="0"/>
          </a:p>
          <a:p>
            <a:pPr>
              <a:buFont typeface="+mj-lt"/>
              <a:buAutoNum type="arabicPeriod"/>
            </a:pPr>
            <a:r>
              <a:rPr lang="en-GB" sz="1400" b="1" dirty="0"/>
              <a:t>establishing and maintaining effective approaches to the deployment of services and service components across the organization </a:t>
            </a:r>
          </a:p>
          <a:p>
            <a:pPr>
              <a:buFont typeface="+mj-lt"/>
              <a:buAutoNum type="arabicPeriod"/>
            </a:pPr>
            <a:r>
              <a:rPr lang="en-GB" sz="1400" b="1" dirty="0"/>
              <a:t>ensuring the effective deployment of services and service components in the context of the organization’s value streams</a:t>
            </a:r>
          </a:p>
          <a:p>
            <a:pPr marL="0" indent="0">
              <a:buNone/>
            </a:pPr>
            <a:endParaRPr lang="sv-SE" sz="1400" dirty="0"/>
          </a:p>
        </p:txBody>
      </p:sp>
      <p:sp>
        <p:nvSpPr>
          <p:cNvPr id="5" name="textruta 4">
            <a:extLst>
              <a:ext uri="{FF2B5EF4-FFF2-40B4-BE49-F238E27FC236}">
                <a16:creationId xmlns:a16="http://schemas.microsoft.com/office/drawing/2014/main" id="{91B4C4DB-B1D5-F645-B0FC-09EC65979C3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46F6D830-591D-E342-9DB8-E03ACB1746EB}"/>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Deployment management</a:t>
            </a:r>
          </a:p>
        </p:txBody>
      </p:sp>
    </p:spTree>
    <p:extLst>
      <p:ext uri="{BB962C8B-B14F-4D97-AF65-F5344CB8AC3E}">
        <p14:creationId xmlns:p14="http://schemas.microsoft.com/office/powerpoint/2010/main" val="267959804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B744C6-192E-E74C-A9A0-EF7D1982C332}"/>
              </a:ext>
            </a:extLst>
          </p:cNvPr>
          <p:cNvSpPr>
            <a:spLocks noGrp="1"/>
          </p:cNvSpPr>
          <p:nvPr>
            <p:ph type="title"/>
          </p:nvPr>
        </p:nvSpPr>
        <p:spPr/>
        <p:txBody>
          <a:bodyPr>
            <a:noAutofit/>
          </a:bodyPr>
          <a:lstStyle/>
          <a:p>
            <a:r>
              <a:rPr lang="en-GB" sz="2000" dirty="0"/>
              <a:t>PSF 1 - Establishing and maintaining effective approaches to the deployment of services and service components across the organization </a:t>
            </a:r>
          </a:p>
        </p:txBody>
      </p:sp>
      <p:sp>
        <p:nvSpPr>
          <p:cNvPr id="3" name="Platshållare för innehåll 2">
            <a:extLst>
              <a:ext uri="{FF2B5EF4-FFF2-40B4-BE49-F238E27FC236}">
                <a16:creationId xmlns:a16="http://schemas.microsoft.com/office/drawing/2014/main" id="{74A8E259-DAC7-DB4D-BBE2-55EB17E0E65A}"/>
              </a:ext>
            </a:extLst>
          </p:cNvPr>
          <p:cNvSpPr>
            <a:spLocks noGrp="1"/>
          </p:cNvSpPr>
          <p:nvPr>
            <p:ph idx="1"/>
          </p:nvPr>
        </p:nvSpPr>
        <p:spPr/>
        <p:txBody>
          <a:bodyPr/>
          <a:lstStyle/>
          <a:p>
            <a:pPr marL="0" indent="0">
              <a:buNone/>
            </a:pPr>
            <a:r>
              <a:rPr lang="en-GB" dirty="0"/>
              <a:t>The deployment management practice includes defining and agreeing a model or several models to use when deploying products, services, and components. These models may use one deployment approach or combine deployment approaches, depending on their specific services and requirements and the sizes, types, and impacts of the service components that are being deployed. </a:t>
            </a:r>
          </a:p>
          <a:p>
            <a:pPr marL="0" indent="0">
              <a:buNone/>
            </a:pPr>
            <a:endParaRPr lang="en-GB" dirty="0"/>
          </a:p>
          <a:p>
            <a:pPr marL="0" indent="0">
              <a:buNone/>
            </a:pPr>
            <a:r>
              <a:rPr lang="en-GB" dirty="0"/>
              <a:t>Models can be defined for deploying services or service components of similar types. Such deployment models could be defined based on several factors, including: </a:t>
            </a:r>
          </a:p>
          <a:p>
            <a:pPr marL="0" indent="0">
              <a:buNone/>
            </a:pPr>
            <a:endParaRPr lang="en-GB" dirty="0"/>
          </a:p>
          <a:p>
            <a:pPr>
              <a:buFont typeface="Arial" panose="020B0604020202020204" pitchFamily="34" charset="0"/>
              <a:buChar char="•"/>
            </a:pPr>
            <a:r>
              <a:rPr lang="en-GB" dirty="0"/>
              <a:t>automation considerations</a:t>
            </a:r>
          </a:p>
          <a:p>
            <a:pPr>
              <a:buFont typeface="Arial" panose="020B0604020202020204" pitchFamily="34" charset="0"/>
              <a:buChar char="•"/>
            </a:pPr>
            <a:r>
              <a:rPr lang="en-GB" dirty="0"/>
              <a:t>costs/resource limitations</a:t>
            </a:r>
          </a:p>
          <a:p>
            <a:pPr>
              <a:buFont typeface="Arial" panose="020B0604020202020204" pitchFamily="34" charset="0"/>
              <a:buChar char="•"/>
            </a:pPr>
            <a:r>
              <a:rPr lang="en-GB" dirty="0"/>
              <a:t>expected frequency of the deployments</a:t>
            </a:r>
          </a:p>
          <a:p>
            <a:pPr>
              <a:buFont typeface="Arial" panose="020B0604020202020204" pitchFamily="34" charset="0"/>
              <a:buChar char="•"/>
            </a:pPr>
            <a:r>
              <a:rPr lang="en-GB" dirty="0"/>
              <a:t>rate of customer requirements change</a:t>
            </a:r>
          </a:p>
          <a:p>
            <a:pPr>
              <a:buFont typeface="Arial" panose="020B0604020202020204" pitchFamily="34" charset="0"/>
              <a:buChar char="•"/>
            </a:pPr>
            <a:r>
              <a:rPr lang="en-GB" dirty="0"/>
              <a:t>rate of technology change</a:t>
            </a:r>
          </a:p>
          <a:p>
            <a:pPr>
              <a:buFont typeface="Arial" panose="020B0604020202020204" pitchFamily="34" charset="0"/>
              <a:buChar char="•"/>
            </a:pPr>
            <a:r>
              <a:rPr lang="en-GB" dirty="0"/>
              <a:t>risks of components flaws</a:t>
            </a:r>
          </a:p>
          <a:p>
            <a:pPr>
              <a:buFont typeface="Arial" panose="020B0604020202020204" pitchFamily="34" charset="0"/>
              <a:buChar char="•"/>
            </a:pPr>
            <a:r>
              <a:rPr lang="en-GB" dirty="0"/>
              <a:t>source of the components</a:t>
            </a:r>
          </a:p>
        </p:txBody>
      </p:sp>
      <p:sp>
        <p:nvSpPr>
          <p:cNvPr id="5" name="textruta 4">
            <a:extLst>
              <a:ext uri="{FF2B5EF4-FFF2-40B4-BE49-F238E27FC236}">
                <a16:creationId xmlns:a16="http://schemas.microsoft.com/office/drawing/2014/main" id="{90CE9818-813C-CC4F-9D66-2C843920FD0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5C311BCD-5AD1-CB4C-B820-77017042F841}"/>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Deployment management</a:t>
            </a:r>
          </a:p>
        </p:txBody>
      </p:sp>
    </p:spTree>
    <p:extLst>
      <p:ext uri="{BB962C8B-B14F-4D97-AF65-F5344CB8AC3E}">
        <p14:creationId xmlns:p14="http://schemas.microsoft.com/office/powerpoint/2010/main" val="417399980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B1DBD6-0395-FF42-801A-2E557EEFFBE6}"/>
              </a:ext>
            </a:extLst>
          </p:cNvPr>
          <p:cNvSpPr>
            <a:spLocks noGrp="1"/>
          </p:cNvSpPr>
          <p:nvPr>
            <p:ph type="title"/>
          </p:nvPr>
        </p:nvSpPr>
        <p:spPr/>
        <p:txBody>
          <a:bodyPr/>
          <a:lstStyle/>
          <a:p>
            <a:r>
              <a:rPr lang="en-GB" sz="2000" dirty="0"/>
              <a:t>PSF 2 - Ensuring the effective deployment of services and service components in the context of the organization’s value streams</a:t>
            </a:r>
          </a:p>
        </p:txBody>
      </p:sp>
      <p:sp>
        <p:nvSpPr>
          <p:cNvPr id="3" name="Platshållare för innehåll 2">
            <a:extLst>
              <a:ext uri="{FF2B5EF4-FFF2-40B4-BE49-F238E27FC236}">
                <a16:creationId xmlns:a16="http://schemas.microsoft.com/office/drawing/2014/main" id="{2F65248A-933F-6C45-BE97-9C299242E6CC}"/>
              </a:ext>
            </a:extLst>
          </p:cNvPr>
          <p:cNvSpPr>
            <a:spLocks noGrp="1"/>
          </p:cNvSpPr>
          <p:nvPr>
            <p:ph idx="1"/>
          </p:nvPr>
        </p:nvSpPr>
        <p:spPr/>
        <p:txBody>
          <a:bodyPr/>
          <a:lstStyle/>
          <a:p>
            <a:pPr marL="0" indent="0">
              <a:buNone/>
            </a:pPr>
            <a:r>
              <a:rPr lang="en-GB" dirty="0"/>
              <a:t>Ensuring effective deployment requires orchestrating resources in all four dimensions of service management. </a:t>
            </a:r>
          </a:p>
          <a:p>
            <a:pPr marL="0" indent="0">
              <a:buNone/>
            </a:pPr>
            <a:endParaRPr lang="en-GB" dirty="0"/>
          </a:p>
          <a:p>
            <a:pPr marL="0" indent="0">
              <a:buNone/>
            </a:pPr>
            <a:r>
              <a:rPr lang="en-GB" dirty="0"/>
              <a:t>The effectiveness and efficiency of the deployment is significantly dependent on, and can be considerably impacted by, the availability of the relevant resources, skills, technology, tools and infrastructure. The effective use of technology and automation in deployment can improve the consistency, agility, and efficiency of the practice. </a:t>
            </a:r>
          </a:p>
          <a:p>
            <a:pPr marL="0" indent="0">
              <a:buNone/>
            </a:pPr>
            <a:endParaRPr lang="en-GB" dirty="0"/>
          </a:p>
          <a:p>
            <a:pPr marL="0" indent="0">
              <a:buNone/>
            </a:pPr>
            <a:r>
              <a:rPr lang="en-GB" dirty="0"/>
              <a:t>For changes/releases to be successful, it is crucial that the changed/released service’s or service component’s integrity is maintained throughout the transition process. Any unauthorized change through manual, process, or technology errors can negatively impact the objectives and outcomes of the changes and releases, often significantly impacting the organization. </a:t>
            </a:r>
          </a:p>
          <a:p>
            <a:pPr marL="0" indent="0">
              <a:buNone/>
            </a:pPr>
            <a:endParaRPr lang="en-GB" dirty="0"/>
          </a:p>
          <a:p>
            <a:pPr marL="0" indent="0">
              <a:buNone/>
            </a:pPr>
            <a:r>
              <a:rPr lang="en-GB" dirty="0"/>
              <a:t>The success of service transitions depends on the effective and efficient management of changes and releases, which in turn depends on timely deployments that align with requirements and objectives. Alignment of the deployment to the change and release requirements, as well as key aspects such as schedule and cost, must be managed effectively. </a:t>
            </a:r>
          </a:p>
          <a:p>
            <a:pPr marL="0" indent="0">
              <a:buNone/>
            </a:pPr>
            <a:endParaRPr lang="sv-SE" dirty="0"/>
          </a:p>
        </p:txBody>
      </p:sp>
      <p:sp>
        <p:nvSpPr>
          <p:cNvPr id="5" name="textruta 4">
            <a:extLst>
              <a:ext uri="{FF2B5EF4-FFF2-40B4-BE49-F238E27FC236}">
                <a16:creationId xmlns:a16="http://schemas.microsoft.com/office/drawing/2014/main" id="{16069A8F-0882-1C44-8242-FD7EEED79A0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AB98FE26-7DC7-DC4E-953D-68F1C1C2C7C7}"/>
              </a:ext>
            </a:extLst>
          </p:cNvPr>
          <p:cNvSpPr txBox="1"/>
          <p:nvPr/>
        </p:nvSpPr>
        <p:spPr>
          <a:xfrm>
            <a:off x="7608916" y="510576"/>
            <a:ext cx="140134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Deployment management</a:t>
            </a:r>
          </a:p>
        </p:txBody>
      </p:sp>
    </p:spTree>
    <p:extLst>
      <p:ext uri="{BB962C8B-B14F-4D97-AF65-F5344CB8AC3E}">
        <p14:creationId xmlns:p14="http://schemas.microsoft.com/office/powerpoint/2010/main" val="339938211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2978E4-1607-5245-B795-22CD4B03AE0E}"/>
              </a:ext>
            </a:extLst>
          </p:cNvPr>
          <p:cNvSpPr>
            <a:spLocks noGrp="1"/>
          </p:cNvSpPr>
          <p:nvPr>
            <p:ph type="title"/>
          </p:nvPr>
        </p:nvSpPr>
        <p:spPr>
          <a:xfrm>
            <a:off x="457200" y="206375"/>
            <a:ext cx="6974378" cy="857250"/>
          </a:xfrm>
        </p:spPr>
        <p:txBody>
          <a:bodyPr/>
          <a:lstStyle/>
          <a:p>
            <a:r>
              <a:rPr lang="en-GB" sz="3200" dirty="0"/>
              <a:t>Service validation and testing - Purpose</a:t>
            </a:r>
          </a:p>
        </p:txBody>
      </p:sp>
      <p:sp>
        <p:nvSpPr>
          <p:cNvPr id="3" name="Platshållare för innehåll 2">
            <a:extLst>
              <a:ext uri="{FF2B5EF4-FFF2-40B4-BE49-F238E27FC236}">
                <a16:creationId xmlns:a16="http://schemas.microsoft.com/office/drawing/2014/main" id="{D1508E49-E84A-5545-A9FE-9C49CD0FBD72}"/>
              </a:ext>
            </a:extLst>
          </p:cNvPr>
          <p:cNvSpPr>
            <a:spLocks noGrp="1"/>
          </p:cNvSpPr>
          <p:nvPr>
            <p:ph idx="1"/>
          </p:nvPr>
        </p:nvSpPr>
        <p:spPr/>
        <p:txBody>
          <a:bodyPr>
            <a:noAutofit/>
          </a:bodyPr>
          <a:lstStyle/>
          <a:p>
            <a:pPr marL="0" indent="0">
              <a:buNone/>
            </a:pPr>
            <a:r>
              <a:rPr lang="en-GB" sz="1400" dirty="0"/>
              <a:t>The </a:t>
            </a:r>
            <a:r>
              <a:rPr lang="en-GB" sz="1400" b="1" dirty="0"/>
              <a:t>purpose</a:t>
            </a:r>
            <a:r>
              <a:rPr lang="en-GB" sz="1400" dirty="0"/>
              <a:t> of the service validation and testing practice is to ensure that new or changed products and services meet defined requirements.</a:t>
            </a:r>
          </a:p>
          <a:p>
            <a:pPr marL="0" indent="0">
              <a:buNone/>
            </a:pPr>
            <a:endParaRPr lang="en-GB" sz="600" dirty="0"/>
          </a:p>
          <a:p>
            <a:pPr marL="0" indent="0">
              <a:buNone/>
            </a:pPr>
            <a:r>
              <a:rPr lang="en-GB" sz="1400" dirty="0"/>
              <a:t>The definition of service value is based on input from customers, business objectives, and regulatory requirements and is documented as part of the design and transition value chain activity. These inputs are used to establish measurable quality and performance indicators that support the definition of assurance criteria and testing requirements. </a:t>
            </a:r>
          </a:p>
          <a:p>
            <a:pPr marL="0" indent="0">
              <a:buNone/>
            </a:pPr>
            <a:endParaRPr lang="en-GB" sz="600" dirty="0"/>
          </a:p>
          <a:p>
            <a:pPr marL="0" indent="0">
              <a:buNone/>
            </a:pPr>
            <a:r>
              <a:rPr lang="en-GB" sz="1400" dirty="0"/>
              <a:t>The service validation and testing practice involves reducing the risks and uncertainties that new or changed products and services introduce to the live environment. The practice does this by planning and performing appropriate tests. </a:t>
            </a:r>
          </a:p>
          <a:p>
            <a:pPr marL="0" indent="0">
              <a:buNone/>
            </a:pPr>
            <a:endParaRPr lang="en-GB" sz="600" dirty="0"/>
          </a:p>
          <a:p>
            <a:pPr marL="0" indent="0">
              <a:buNone/>
            </a:pPr>
            <a:r>
              <a:rPr lang="en-GB" sz="1400" dirty="0"/>
              <a:t>Exhaustive testing is typically impossible due to time and cost constraints. Therefore, choosing what to test is important. The key considerations when defining the scope and level of validation and testing are the: </a:t>
            </a:r>
          </a:p>
          <a:p>
            <a:pPr>
              <a:buFont typeface="Arial" panose="020B0604020202020204" pitchFamily="34" charset="0"/>
              <a:buChar char="•"/>
            </a:pPr>
            <a:r>
              <a:rPr lang="en-GB" dirty="0"/>
              <a:t>agreed requirements that a product or service must meet</a:t>
            </a:r>
          </a:p>
          <a:p>
            <a:pPr>
              <a:buFont typeface="Arial" panose="020B0604020202020204" pitchFamily="34" charset="0"/>
              <a:buChar char="•"/>
            </a:pPr>
            <a:r>
              <a:rPr lang="en-GB" dirty="0"/>
              <a:t>impact and likelihood of deviations from the agreed requirements</a:t>
            </a:r>
            <a:r>
              <a:rPr lang="en-GB" sz="1400" dirty="0"/>
              <a:t>. </a:t>
            </a:r>
          </a:p>
          <a:p>
            <a:pPr marL="0" indent="0">
              <a:buNone/>
            </a:pPr>
            <a:endParaRPr lang="en-GB" sz="1400" dirty="0"/>
          </a:p>
          <a:p>
            <a:pPr marL="0" indent="0">
              <a:buNone/>
            </a:pPr>
            <a:endParaRPr lang="sv-SE" sz="1400" dirty="0"/>
          </a:p>
        </p:txBody>
      </p:sp>
      <p:sp>
        <p:nvSpPr>
          <p:cNvPr id="7" name="textruta 6">
            <a:extLst>
              <a:ext uri="{FF2B5EF4-FFF2-40B4-BE49-F238E27FC236}">
                <a16:creationId xmlns:a16="http://schemas.microsoft.com/office/drawing/2014/main" id="{49C07E49-572D-D649-8CAE-60FB9269141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5" name="textruta 4">
            <a:extLst>
              <a:ext uri="{FF2B5EF4-FFF2-40B4-BE49-F238E27FC236}">
                <a16:creationId xmlns:a16="http://schemas.microsoft.com/office/drawing/2014/main" id="{9E277933-547C-DE46-8072-EB723738E7A6}"/>
              </a:ext>
            </a:extLst>
          </p:cNvPr>
          <p:cNvSpPr txBox="1"/>
          <p:nvPr/>
        </p:nvSpPr>
        <p:spPr>
          <a:xfrm>
            <a:off x="7608916" y="510576"/>
            <a:ext cx="1334020"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validation &amp; test</a:t>
            </a:r>
          </a:p>
        </p:txBody>
      </p:sp>
    </p:spTree>
    <p:extLst>
      <p:ext uri="{BB962C8B-B14F-4D97-AF65-F5344CB8AC3E}">
        <p14:creationId xmlns:p14="http://schemas.microsoft.com/office/powerpoint/2010/main" val="1964606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813CF4-BFCF-0C4F-8E2D-4D89A0ADF8D7}"/>
              </a:ext>
            </a:extLst>
          </p:cNvPr>
          <p:cNvSpPr>
            <a:spLocks noGrp="1"/>
          </p:cNvSpPr>
          <p:nvPr>
            <p:ph type="title"/>
          </p:nvPr>
        </p:nvSpPr>
        <p:spPr>
          <a:xfrm>
            <a:off x="457200" y="206375"/>
            <a:ext cx="6974378" cy="857250"/>
          </a:xfrm>
        </p:spPr>
        <p:txBody>
          <a:bodyPr/>
          <a:lstStyle/>
          <a:p>
            <a:r>
              <a:rPr lang="en-GB" sz="3200" dirty="0"/>
              <a:t>Terms and concepts 1(2)</a:t>
            </a:r>
          </a:p>
        </p:txBody>
      </p:sp>
      <p:sp>
        <p:nvSpPr>
          <p:cNvPr id="3" name="Platshållare för innehåll 2">
            <a:extLst>
              <a:ext uri="{FF2B5EF4-FFF2-40B4-BE49-F238E27FC236}">
                <a16:creationId xmlns:a16="http://schemas.microsoft.com/office/drawing/2014/main" id="{8C9412FF-5327-6C40-8C3F-D0DBA5B47242}"/>
              </a:ext>
            </a:extLst>
          </p:cNvPr>
          <p:cNvSpPr>
            <a:spLocks noGrp="1"/>
          </p:cNvSpPr>
          <p:nvPr>
            <p:ph idx="1"/>
          </p:nvPr>
        </p:nvSpPr>
        <p:spPr/>
        <p:txBody>
          <a:bodyPr/>
          <a:lstStyle/>
          <a:p>
            <a:pPr marL="0" indent="0">
              <a:buNone/>
            </a:pPr>
            <a:r>
              <a:rPr lang="en-GB" sz="1400" b="1" dirty="0"/>
              <a:t>Service validation - </a:t>
            </a:r>
            <a:r>
              <a:rPr lang="en-GB" sz="1400" dirty="0"/>
              <a:t>is performed in the earlier stages of the product and service lifecycle (ideation and design). It is focused on confirming that the proposed service design meets agreed service requirements and on establishing acceptance criteria for the next stages (development, deployment, and release). These criteria will then be verified by testing the product and service components, products, and services. </a:t>
            </a:r>
          </a:p>
          <a:p>
            <a:pPr marL="0" indent="0">
              <a:buNone/>
            </a:pPr>
            <a:endParaRPr lang="en-GB" sz="1400" dirty="0"/>
          </a:p>
          <a:p>
            <a:pPr marL="0" indent="0">
              <a:buNone/>
            </a:pPr>
            <a:r>
              <a:rPr lang="en-GB" sz="1400" dirty="0"/>
              <a:t>Validation follows the structure of service requirements and usually covers utility, warranty, experience, manageability, and compliance. Other requirements may also be included. </a:t>
            </a:r>
          </a:p>
          <a:p>
            <a:pPr marL="0" indent="0">
              <a:buNone/>
            </a:pPr>
            <a:endParaRPr lang="en-GB" sz="1400" dirty="0"/>
          </a:p>
          <a:p>
            <a:pPr marL="0" indent="0">
              <a:buNone/>
            </a:pPr>
            <a:r>
              <a:rPr lang="en-GB" sz="1400" dirty="0"/>
              <a:t>Service validation ensures the definition, verification, and documentation of service acceptance criteria and informs the scope and focus of testing activities. </a:t>
            </a:r>
          </a:p>
          <a:p>
            <a:pPr marL="0" indent="0">
              <a:buNone/>
            </a:pPr>
            <a:endParaRPr lang="sv-SE" sz="1400" dirty="0"/>
          </a:p>
        </p:txBody>
      </p:sp>
      <p:sp>
        <p:nvSpPr>
          <p:cNvPr id="5" name="textruta 4">
            <a:extLst>
              <a:ext uri="{FF2B5EF4-FFF2-40B4-BE49-F238E27FC236}">
                <a16:creationId xmlns:a16="http://schemas.microsoft.com/office/drawing/2014/main" id="{E12F9755-D123-7E40-B768-582E1BC52FD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3BB942D1-0960-4242-A593-0C58E6411D4E}"/>
              </a:ext>
            </a:extLst>
          </p:cNvPr>
          <p:cNvSpPr txBox="1"/>
          <p:nvPr/>
        </p:nvSpPr>
        <p:spPr>
          <a:xfrm>
            <a:off x="7608916" y="510576"/>
            <a:ext cx="130837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validation &amp; test</a:t>
            </a:r>
          </a:p>
        </p:txBody>
      </p:sp>
    </p:spTree>
    <p:extLst>
      <p:ext uri="{BB962C8B-B14F-4D97-AF65-F5344CB8AC3E}">
        <p14:creationId xmlns:p14="http://schemas.microsoft.com/office/powerpoint/2010/main" val="3665444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977C7F-31A0-CC42-BB00-3B17321DB8AF}"/>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Key learning requirements </a:t>
            </a:r>
          </a:p>
        </p:txBody>
      </p:sp>
      <p:pic>
        <p:nvPicPr>
          <p:cNvPr id="12" name="Bildobjekt 11">
            <a:extLst>
              <a:ext uri="{FF2B5EF4-FFF2-40B4-BE49-F238E27FC236}">
                <a16:creationId xmlns:a16="http://schemas.microsoft.com/office/drawing/2014/main" id="{6A9F1EDA-86D4-5A4A-A7E2-670551EBA67E}"/>
              </a:ext>
            </a:extLst>
          </p:cNvPr>
          <p:cNvPicPr>
            <a:picLocks noChangeAspect="1"/>
          </p:cNvPicPr>
          <p:nvPr/>
        </p:nvPicPr>
        <p:blipFill>
          <a:blip r:embed="rId3"/>
          <a:stretch>
            <a:fillRect/>
          </a:stretch>
        </p:blipFill>
        <p:spPr>
          <a:xfrm>
            <a:off x="457199" y="1379384"/>
            <a:ext cx="1996159" cy="3192615"/>
          </a:xfrm>
          <a:prstGeom prst="rect">
            <a:avLst/>
          </a:prstGeom>
        </p:spPr>
      </p:pic>
      <p:sp>
        <p:nvSpPr>
          <p:cNvPr id="8" name="Platshållare för innehåll 3">
            <a:extLst>
              <a:ext uri="{FF2B5EF4-FFF2-40B4-BE49-F238E27FC236}">
                <a16:creationId xmlns:a16="http://schemas.microsoft.com/office/drawing/2014/main" id="{705EAA3C-9981-D948-8AED-E55E0BB76B11}"/>
              </a:ext>
            </a:extLst>
          </p:cNvPr>
          <p:cNvSpPr txBox="1">
            <a:spLocks/>
          </p:cNvSpPr>
          <p:nvPr/>
        </p:nvSpPr>
        <p:spPr bwMode="auto">
          <a:xfrm>
            <a:off x="2449889" y="1327065"/>
            <a:ext cx="6156901" cy="319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Wingdings" charset="2"/>
              <a:buChar char="ü"/>
              <a:defRPr sz="1600" kern="1200">
                <a:solidFill>
                  <a:schemeClr val="tx1"/>
                </a:solidFill>
                <a:latin typeface="Arial" panose="020B0604020202020204" pitchFamily="34" charset="0"/>
                <a:ea typeface="Arial"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1200" kern="1200">
                <a:solidFill>
                  <a:schemeClr val="tx1"/>
                </a:solidFill>
                <a:latin typeface="Arial" panose="020B0604020202020204" pitchFamily="34" charset="0"/>
                <a:ea typeface="Arial" charset="0"/>
                <a:cs typeface="Arial" panose="020B0604020202020204" pitchFamily="34" charset="0"/>
              </a:defRPr>
            </a:lvl2pPr>
            <a:lvl3pPr marL="1143000" indent="-228600" algn="l" defTabSz="457200" rtl="0" eaLnBrk="1" fontAlgn="base" hangingPunct="1">
              <a:spcBef>
                <a:spcPct val="20000"/>
              </a:spcBef>
              <a:spcAft>
                <a:spcPct val="0"/>
              </a:spcAft>
              <a:buFont typeface="Arial" charset="0"/>
              <a:buChar char="•"/>
              <a:defRPr sz="1100" kern="1200">
                <a:solidFill>
                  <a:schemeClr val="tx1"/>
                </a:solidFill>
                <a:latin typeface="Arial" panose="020B0604020202020204" pitchFamily="34" charset="0"/>
                <a:ea typeface="Arial" charset="0"/>
                <a:cs typeface="Arial" panose="020B0604020202020204" pitchFamily="34" charset="0"/>
              </a:defRPr>
            </a:lvl3pPr>
            <a:lvl4pPr marL="1600200" indent="-228600" algn="l" defTabSz="457200" rtl="0" eaLnBrk="1" fontAlgn="base" hangingPunct="1">
              <a:spcBef>
                <a:spcPct val="20000"/>
              </a:spcBef>
              <a:spcAft>
                <a:spcPct val="0"/>
              </a:spcAft>
              <a:buFont typeface="Arial" charset="0"/>
              <a:buChar char="•"/>
              <a:defRPr sz="1050" kern="1200">
                <a:solidFill>
                  <a:schemeClr val="tx1"/>
                </a:solidFill>
                <a:latin typeface="Arial" panose="020B0604020202020204" pitchFamily="34" charset="0"/>
                <a:ea typeface="Arial" charset="0"/>
                <a:cs typeface="Arial" panose="020B0604020202020204" pitchFamily="34" charset="0"/>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Wingdings" charset="2"/>
              <a:buNone/>
            </a:pPr>
            <a:r>
              <a:rPr lang="en-GB" sz="1400" b="1" dirty="0">
                <a:latin typeface="Calibri Light" panose="020F0302020204030204" pitchFamily="34" charset="0"/>
                <a:cs typeface="Calibri Light" panose="020F0302020204030204" pitchFamily="34" charset="0"/>
              </a:rPr>
              <a:t>HIGH VELOCITY IT</a:t>
            </a:r>
          </a:p>
          <a:p>
            <a:pPr marL="0" indent="0">
              <a:buFont typeface="Wingdings" charset="2"/>
              <a:buNone/>
            </a:pPr>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Understand concepts regarding the high-velocity nature of the digital enterprise, including the demand it places on IT  </a:t>
            </a:r>
          </a:p>
          <a:p>
            <a:r>
              <a:rPr lang="en-GB" sz="1400" dirty="0">
                <a:latin typeface="Calibri Light" panose="020F0302020204030204" pitchFamily="34" charset="0"/>
                <a:cs typeface="Calibri Light" panose="020F0302020204030204" pitchFamily="34" charset="0"/>
              </a:rPr>
              <a:t>Understand the digital product lifecycle in terms of the ITIL “operating model”								</a:t>
            </a:r>
          </a:p>
          <a:p>
            <a:r>
              <a:rPr lang="en-GB" sz="1400" dirty="0">
                <a:latin typeface="Calibri Light" panose="020F0302020204030204" pitchFamily="34" charset="0"/>
                <a:cs typeface="Calibri Light" panose="020F0302020204030204" pitchFamily="34" charset="0"/>
              </a:rPr>
              <a:t>Understand the importance of the ITIL Guiding Principles and other fundamental concepts for delivering high velocity IT		</a:t>
            </a:r>
          </a:p>
          <a:p>
            <a:r>
              <a:rPr lang="en-GB" sz="1400" dirty="0">
                <a:latin typeface="Calibri Light" panose="020F0302020204030204" pitchFamily="34" charset="0"/>
                <a:cs typeface="Calibri Light" panose="020F0302020204030204" pitchFamily="34" charset="0"/>
              </a:rPr>
              <a:t>Know how to contribute to achieving value with digital products											</a:t>
            </a:r>
          </a:p>
        </p:txBody>
      </p:sp>
      <p:sp>
        <p:nvSpPr>
          <p:cNvPr id="6" name="textruta 5">
            <a:extLst>
              <a:ext uri="{FF2B5EF4-FFF2-40B4-BE49-F238E27FC236}">
                <a16:creationId xmlns:a16="http://schemas.microsoft.com/office/drawing/2014/main" id="{B5C10496-5193-DA40-8BBE-7699CA3BE0E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419EB83F-F7D1-B444-AFB9-B8CE97FD9CC8}"/>
              </a:ext>
            </a:extLst>
          </p:cNvPr>
          <p:cNvSpPr txBox="1"/>
          <p:nvPr/>
        </p:nvSpPr>
        <p:spPr>
          <a:xfrm>
            <a:off x="7610475" y="521591"/>
            <a:ext cx="76495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Introduction</a:t>
            </a:r>
          </a:p>
        </p:txBody>
      </p:sp>
    </p:spTree>
    <p:extLst>
      <p:ext uri="{BB962C8B-B14F-4D97-AF65-F5344CB8AC3E}">
        <p14:creationId xmlns:p14="http://schemas.microsoft.com/office/powerpoint/2010/main" val="212439353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02DE5E-EDC0-D846-9C9A-CBDF5FBAA373}"/>
              </a:ext>
            </a:extLst>
          </p:cNvPr>
          <p:cNvSpPr>
            <a:spLocks noGrp="1"/>
          </p:cNvSpPr>
          <p:nvPr>
            <p:ph type="title"/>
          </p:nvPr>
        </p:nvSpPr>
        <p:spPr/>
        <p:txBody>
          <a:bodyPr/>
          <a:lstStyle/>
          <a:p>
            <a:r>
              <a:rPr lang="en-GB" sz="3200" dirty="0"/>
              <a:t>Terms and concepts 2(2)</a:t>
            </a:r>
          </a:p>
        </p:txBody>
      </p:sp>
      <p:sp>
        <p:nvSpPr>
          <p:cNvPr id="3" name="Platshållare för innehåll 2">
            <a:extLst>
              <a:ext uri="{FF2B5EF4-FFF2-40B4-BE49-F238E27FC236}">
                <a16:creationId xmlns:a16="http://schemas.microsoft.com/office/drawing/2014/main" id="{267D66B9-0452-AA47-AB60-899BF509D3A7}"/>
              </a:ext>
            </a:extLst>
          </p:cNvPr>
          <p:cNvSpPr>
            <a:spLocks noGrp="1"/>
          </p:cNvSpPr>
          <p:nvPr>
            <p:ph idx="1"/>
          </p:nvPr>
        </p:nvSpPr>
        <p:spPr>
          <a:xfrm>
            <a:off x="457198" y="1208463"/>
            <a:ext cx="8360231" cy="3394075"/>
          </a:xfrm>
        </p:spPr>
        <p:txBody>
          <a:bodyPr>
            <a:normAutofit/>
          </a:bodyPr>
          <a:lstStyle/>
          <a:p>
            <a:pPr marL="0" indent="0">
              <a:buNone/>
            </a:pPr>
            <a:r>
              <a:rPr lang="en-GB" sz="1400" b="1" dirty="0"/>
              <a:t>Testing - </a:t>
            </a:r>
            <a:r>
              <a:rPr lang="en-GB" sz="1400" dirty="0"/>
              <a:t>is based on the criteria identified through service validation, test strategies and test plans are developed and implemented. </a:t>
            </a:r>
          </a:p>
          <a:p>
            <a:pPr marL="0" indent="0">
              <a:buNone/>
            </a:pPr>
            <a:endParaRPr lang="en-GB" sz="1400" dirty="0"/>
          </a:p>
          <a:p>
            <a:pPr marL="0" indent="0">
              <a:buNone/>
            </a:pPr>
            <a:r>
              <a:rPr lang="en-GB" sz="1400" dirty="0"/>
              <a:t>Effective validation and testing are based on close collaboration between testers, developers, and operations teams, alongside enhanced tooling and automation approaches. </a:t>
            </a:r>
          </a:p>
          <a:p>
            <a:pPr marL="0" indent="0">
              <a:buNone/>
            </a:pPr>
            <a:endParaRPr lang="en-GB" sz="1400" dirty="0"/>
          </a:p>
          <a:p>
            <a:pPr marL="0" indent="0">
              <a:buNone/>
            </a:pPr>
            <a:r>
              <a:rPr lang="en-GB" sz="1400" dirty="0"/>
              <a:t>Another important trend is expanding validation and testing beyond the technical aspects of products and services to include user experience and perception. </a:t>
            </a:r>
          </a:p>
          <a:p>
            <a:pPr marL="0" indent="0">
              <a:buNone/>
            </a:pPr>
            <a:endParaRPr lang="en-GB" sz="1400" dirty="0"/>
          </a:p>
          <a:p>
            <a:pPr marL="0" indent="0">
              <a:buNone/>
            </a:pPr>
            <a:r>
              <a:rPr lang="en-GB" sz="1400" dirty="0"/>
              <a:t>Traditionally, service testing was the act of confirming expectations relating to explicit requirements. Today, testing also involves exploring and uncovering information about unexpected things, such as product risks and variables regarding: software, ideas for software solutions, artefacts created from the ideas, code, tooling processes .</a:t>
            </a:r>
          </a:p>
        </p:txBody>
      </p:sp>
      <p:sp>
        <p:nvSpPr>
          <p:cNvPr id="5" name="textruta 4">
            <a:extLst>
              <a:ext uri="{FF2B5EF4-FFF2-40B4-BE49-F238E27FC236}">
                <a16:creationId xmlns:a16="http://schemas.microsoft.com/office/drawing/2014/main" id="{70294DE2-D52E-F445-A19F-97770E535DC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F4F67DE4-2DAE-0447-9F39-E12BE328A17F}"/>
              </a:ext>
            </a:extLst>
          </p:cNvPr>
          <p:cNvSpPr txBox="1"/>
          <p:nvPr/>
        </p:nvSpPr>
        <p:spPr>
          <a:xfrm>
            <a:off x="7608916" y="510576"/>
            <a:ext cx="1334020"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validation &amp; test</a:t>
            </a:r>
          </a:p>
        </p:txBody>
      </p:sp>
    </p:spTree>
    <p:extLst>
      <p:ext uri="{BB962C8B-B14F-4D97-AF65-F5344CB8AC3E}">
        <p14:creationId xmlns:p14="http://schemas.microsoft.com/office/powerpoint/2010/main" val="204890633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AB8004-2224-984E-AF72-36757E80C37D}"/>
              </a:ext>
            </a:extLst>
          </p:cNvPr>
          <p:cNvSpPr>
            <a:spLocks noGrp="1"/>
          </p:cNvSpPr>
          <p:nvPr>
            <p:ph type="title"/>
          </p:nvPr>
        </p:nvSpPr>
        <p:spPr/>
        <p:txBody>
          <a:bodyPr/>
          <a:lstStyle/>
          <a:p>
            <a:r>
              <a:rPr lang="en-GB" sz="3200" dirty="0"/>
              <a:t>Service validation and testing PSF’s</a:t>
            </a:r>
          </a:p>
        </p:txBody>
      </p:sp>
      <p:sp>
        <p:nvSpPr>
          <p:cNvPr id="3" name="Platshållare för innehåll 2">
            <a:extLst>
              <a:ext uri="{FF2B5EF4-FFF2-40B4-BE49-F238E27FC236}">
                <a16:creationId xmlns:a16="http://schemas.microsoft.com/office/drawing/2014/main" id="{90352383-03EA-9A4B-90BE-5DADC06C710C}"/>
              </a:ext>
            </a:extLst>
          </p:cNvPr>
          <p:cNvSpPr>
            <a:spLocks noGrp="1"/>
          </p:cNvSpPr>
          <p:nvPr>
            <p:ph idx="1"/>
          </p:nvPr>
        </p:nvSpPr>
        <p:spPr/>
        <p:txBody>
          <a:bodyPr/>
          <a:lstStyle/>
          <a:p>
            <a:pPr marL="0" indent="0">
              <a:buNone/>
            </a:pPr>
            <a:r>
              <a:rPr lang="en-GB" sz="1400" b="1" i="1" dirty="0"/>
              <a:t>The service validation and testing practice </a:t>
            </a:r>
            <a:r>
              <a:rPr lang="en-GB" sz="1400" dirty="0"/>
              <a:t>includes the following PSFs: </a:t>
            </a:r>
          </a:p>
          <a:p>
            <a:pPr marL="0" indent="0">
              <a:buNone/>
            </a:pPr>
            <a:endParaRPr lang="en-GB" sz="1400" dirty="0"/>
          </a:p>
          <a:p>
            <a:pPr>
              <a:buFont typeface="+mj-lt"/>
              <a:buAutoNum type="arabicPeriod"/>
            </a:pPr>
            <a:r>
              <a:rPr lang="en-GB" sz="1400" b="1" dirty="0"/>
              <a:t>defining and agreeing an approach to the validation and testing of the organization's products, services, and components in line with the organization's requirements for speed and quality of service changes </a:t>
            </a:r>
          </a:p>
          <a:p>
            <a:pPr>
              <a:buFont typeface="+mj-lt"/>
              <a:buAutoNum type="arabicPeriod"/>
            </a:pPr>
            <a:r>
              <a:rPr lang="en-GB" sz="1400" b="1" dirty="0"/>
              <a:t>ensuring that new and changed components, products, and services meet agreed criteria </a:t>
            </a:r>
          </a:p>
          <a:p>
            <a:pPr marL="0" indent="0">
              <a:buNone/>
            </a:pPr>
            <a:endParaRPr lang="sv-SE" sz="1400" dirty="0"/>
          </a:p>
        </p:txBody>
      </p:sp>
      <p:sp>
        <p:nvSpPr>
          <p:cNvPr id="5" name="textruta 4">
            <a:extLst>
              <a:ext uri="{FF2B5EF4-FFF2-40B4-BE49-F238E27FC236}">
                <a16:creationId xmlns:a16="http://schemas.microsoft.com/office/drawing/2014/main" id="{118BB0EF-D502-1647-94B7-552B68B9CF3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90D4B5A8-6A90-5E46-8F82-028896C30CE4}"/>
              </a:ext>
            </a:extLst>
          </p:cNvPr>
          <p:cNvSpPr txBox="1"/>
          <p:nvPr/>
        </p:nvSpPr>
        <p:spPr>
          <a:xfrm>
            <a:off x="7608916" y="510576"/>
            <a:ext cx="130837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validation &amp; test</a:t>
            </a:r>
          </a:p>
        </p:txBody>
      </p:sp>
    </p:spTree>
    <p:extLst>
      <p:ext uri="{BB962C8B-B14F-4D97-AF65-F5344CB8AC3E}">
        <p14:creationId xmlns:p14="http://schemas.microsoft.com/office/powerpoint/2010/main" val="154671526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C4D368-4E39-E047-86AB-E274E30BC18E}"/>
              </a:ext>
            </a:extLst>
          </p:cNvPr>
          <p:cNvSpPr>
            <a:spLocks noGrp="1"/>
          </p:cNvSpPr>
          <p:nvPr>
            <p:ph type="title"/>
          </p:nvPr>
        </p:nvSpPr>
        <p:spPr/>
        <p:txBody>
          <a:bodyPr/>
          <a:lstStyle/>
          <a:p>
            <a:r>
              <a:rPr lang="en-GB" sz="1800" dirty="0"/>
              <a:t>PSF 1 - Defining and agreeing approaches to the validation and testing of the organization's products, services, and components in line with the organization's requirements for speed and quality of service changes </a:t>
            </a:r>
          </a:p>
        </p:txBody>
      </p:sp>
      <p:sp>
        <p:nvSpPr>
          <p:cNvPr id="3" name="Platshållare för innehåll 2">
            <a:extLst>
              <a:ext uri="{FF2B5EF4-FFF2-40B4-BE49-F238E27FC236}">
                <a16:creationId xmlns:a16="http://schemas.microsoft.com/office/drawing/2014/main" id="{3CCB2BD0-C972-3E41-B509-826297E14C88}"/>
              </a:ext>
            </a:extLst>
          </p:cNvPr>
          <p:cNvSpPr>
            <a:spLocks noGrp="1"/>
          </p:cNvSpPr>
          <p:nvPr>
            <p:ph idx="1"/>
          </p:nvPr>
        </p:nvSpPr>
        <p:spPr>
          <a:xfrm>
            <a:off x="457199" y="1183063"/>
            <a:ext cx="8229600" cy="3394075"/>
          </a:xfrm>
        </p:spPr>
        <p:txBody>
          <a:bodyPr>
            <a:normAutofit lnSpcReduction="10000"/>
          </a:bodyPr>
          <a:lstStyle/>
          <a:p>
            <a:pPr marL="0" indent="0">
              <a:buNone/>
            </a:pPr>
            <a:r>
              <a:rPr lang="en-GB" dirty="0"/>
              <a:t>Service validation should establish an approach to capture all of the utility and warranty requirements for any product, services, and components. This approach should involve different stakeholders and sources of information from the stakeholders, such as customer and user requirements and feedback, business requirements, internal and external compliance and regulatory requirements, risk and security, and other sources of requirements. This approach should also propose methods of translating requirements into acceptance criteria for the service. </a:t>
            </a:r>
          </a:p>
          <a:p>
            <a:pPr marL="0" indent="0">
              <a:buNone/>
            </a:pPr>
            <a:endParaRPr lang="en-GB" sz="1000" dirty="0"/>
          </a:p>
          <a:p>
            <a:pPr marL="0" indent="0">
              <a:buNone/>
            </a:pPr>
            <a:r>
              <a:rPr lang="en-GB" dirty="0"/>
              <a:t>A test strategy defines how testing should be implemented, considering the project’s objectives. Test planning should be based on the test strategy. The test strategy also defines the test management approach, including how testing will be organized and controlled. </a:t>
            </a:r>
          </a:p>
          <a:p>
            <a:pPr marL="0" indent="0">
              <a:buNone/>
            </a:pPr>
            <a:endParaRPr lang="en-GB" sz="1000" dirty="0"/>
          </a:p>
          <a:p>
            <a:pPr marL="0" indent="0">
              <a:buNone/>
            </a:pPr>
            <a:r>
              <a:rPr lang="en-GB" dirty="0"/>
              <a:t>The test strategy defines the test phases (or levels) and types that are in scope. The testing phases include: </a:t>
            </a:r>
          </a:p>
          <a:p>
            <a:pPr marL="0" indent="0">
              <a:buNone/>
            </a:pPr>
            <a:endParaRPr lang="en-GB" sz="200" dirty="0"/>
          </a:p>
          <a:p>
            <a:pPr>
              <a:buFont typeface="Arial" panose="020B0604020202020204" pitchFamily="34" charset="0"/>
              <a:buChar char="•"/>
            </a:pPr>
            <a:r>
              <a:rPr lang="en-GB" sz="1100" b="1" dirty="0"/>
              <a:t>Unit - </a:t>
            </a:r>
            <a:r>
              <a:rPr lang="en-GB" sz="1100" dirty="0"/>
              <a:t>Undertaken by the developers to verify that what they have developed meets the requirements. A unit is typically a component of the overall system that is tested in isolation. </a:t>
            </a:r>
          </a:p>
          <a:p>
            <a:pPr>
              <a:buFont typeface="Arial" panose="020B0604020202020204" pitchFamily="34" charset="0"/>
              <a:buChar char="•"/>
            </a:pPr>
            <a:r>
              <a:rPr lang="en-GB" sz="1100" b="1" dirty="0"/>
              <a:t>Integration - </a:t>
            </a:r>
            <a:r>
              <a:rPr lang="en-GB" sz="1100" dirty="0"/>
              <a:t>Undertaken when development is complete enough to start integrating different systems, concerned with the testing of the integration between systems. </a:t>
            </a:r>
          </a:p>
          <a:p>
            <a:pPr>
              <a:buFont typeface="Arial" panose="020B0604020202020204" pitchFamily="34" charset="0"/>
              <a:buChar char="•"/>
            </a:pPr>
            <a:r>
              <a:rPr lang="en-GB" sz="1100" b="1" dirty="0"/>
              <a:t>System -  </a:t>
            </a:r>
            <a:r>
              <a:rPr lang="en-GB" sz="1100" dirty="0"/>
              <a:t>Undertaken when it has been verified that the system’s components can be integrated, system testing considers the end-to-end functionality of the system. </a:t>
            </a:r>
          </a:p>
          <a:p>
            <a:pPr>
              <a:buFont typeface="Arial" panose="020B0604020202020204" pitchFamily="34" charset="0"/>
              <a:buChar char="•"/>
            </a:pPr>
            <a:r>
              <a:rPr lang="en-GB" sz="1100" b="1" dirty="0"/>
              <a:t>Acceptance - </a:t>
            </a:r>
            <a:r>
              <a:rPr lang="en-GB" sz="1100" dirty="0"/>
              <a:t>User acceptance testing (UAT) is the formal test phase where end users verify and validate that what is to be delivered meets their requirements.</a:t>
            </a:r>
          </a:p>
        </p:txBody>
      </p:sp>
      <p:sp>
        <p:nvSpPr>
          <p:cNvPr id="5" name="textruta 4">
            <a:extLst>
              <a:ext uri="{FF2B5EF4-FFF2-40B4-BE49-F238E27FC236}">
                <a16:creationId xmlns:a16="http://schemas.microsoft.com/office/drawing/2014/main" id="{689A37AC-E236-8741-873A-9498CE5F61A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1B5E433-DC18-3540-8412-FF77538D2E57}"/>
              </a:ext>
            </a:extLst>
          </p:cNvPr>
          <p:cNvSpPr txBox="1"/>
          <p:nvPr/>
        </p:nvSpPr>
        <p:spPr>
          <a:xfrm>
            <a:off x="7608916" y="510576"/>
            <a:ext cx="1334020"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validation &amp; test</a:t>
            </a:r>
          </a:p>
        </p:txBody>
      </p:sp>
    </p:spTree>
    <p:extLst>
      <p:ext uri="{BB962C8B-B14F-4D97-AF65-F5344CB8AC3E}">
        <p14:creationId xmlns:p14="http://schemas.microsoft.com/office/powerpoint/2010/main" val="240978416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EFDADC-5F5E-5B48-BAA2-E7B5CB209037}"/>
              </a:ext>
            </a:extLst>
          </p:cNvPr>
          <p:cNvSpPr>
            <a:spLocks noGrp="1"/>
          </p:cNvSpPr>
          <p:nvPr>
            <p:ph type="title"/>
          </p:nvPr>
        </p:nvSpPr>
        <p:spPr/>
        <p:txBody>
          <a:bodyPr>
            <a:noAutofit/>
          </a:bodyPr>
          <a:lstStyle/>
          <a:p>
            <a:r>
              <a:rPr lang="en-GB" sz="1800" dirty="0"/>
              <a:t>PSF 1 - Defining and agreeing approaches to the validation and testing of the organization's products, services, and components in line with the organization's requirements for speed and quality of service changes </a:t>
            </a:r>
          </a:p>
        </p:txBody>
      </p:sp>
      <p:sp>
        <p:nvSpPr>
          <p:cNvPr id="3" name="Platshållare för innehåll 2">
            <a:extLst>
              <a:ext uri="{FF2B5EF4-FFF2-40B4-BE49-F238E27FC236}">
                <a16:creationId xmlns:a16="http://schemas.microsoft.com/office/drawing/2014/main" id="{D023D61A-5082-0A4C-A09D-B243E1A60CD6}"/>
              </a:ext>
            </a:extLst>
          </p:cNvPr>
          <p:cNvSpPr>
            <a:spLocks noGrp="1"/>
          </p:cNvSpPr>
          <p:nvPr>
            <p:ph idx="1"/>
          </p:nvPr>
        </p:nvSpPr>
        <p:spPr/>
        <p:txBody>
          <a:bodyPr/>
          <a:lstStyle/>
          <a:p>
            <a:pPr marL="0" indent="0">
              <a:buNone/>
            </a:pPr>
            <a:r>
              <a:rPr lang="en-GB" dirty="0"/>
              <a:t>In each of these test phases, the test strategy must consider which test types are appropriate. Test types include: </a:t>
            </a:r>
          </a:p>
          <a:p>
            <a:pPr marL="0" indent="0">
              <a:buNone/>
            </a:pPr>
            <a:endParaRPr lang="en-GB" sz="400" dirty="0"/>
          </a:p>
          <a:p>
            <a:pPr marL="0" lvl="0" indent="0">
              <a:buNone/>
            </a:pPr>
            <a:r>
              <a:rPr lang="en-GB" b="1" dirty="0"/>
              <a:t>Functional - </a:t>
            </a:r>
            <a:r>
              <a:rPr lang="en-GB" dirty="0"/>
              <a:t>Testing what the system being delivered will do. </a:t>
            </a:r>
          </a:p>
          <a:p>
            <a:pPr marL="0" lvl="0" indent="0">
              <a:buNone/>
            </a:pPr>
            <a:r>
              <a:rPr lang="en-GB" b="1" dirty="0"/>
              <a:t>Non-functional - </a:t>
            </a:r>
            <a:r>
              <a:rPr lang="en-GB" dirty="0"/>
              <a:t>Testing the aspects of the system that are not directly related to its functional requirements. </a:t>
            </a:r>
          </a:p>
          <a:p>
            <a:pPr marL="0" lvl="0" indent="0">
              <a:buNone/>
            </a:pPr>
            <a:r>
              <a:rPr lang="en-GB" b="1" dirty="0"/>
              <a:t>Regression - </a:t>
            </a:r>
            <a:r>
              <a:rPr lang="en-GB" dirty="0"/>
              <a:t>New developments (progression) and bug fixes (debugging) can introduce unexpected system behaviour. Regression testing aims to verify that the system still functions as required following change. </a:t>
            </a:r>
          </a:p>
          <a:p>
            <a:pPr marL="457200" lvl="1" indent="0">
              <a:buNone/>
            </a:pPr>
            <a:endParaRPr lang="en-GB" sz="600" dirty="0"/>
          </a:p>
          <a:p>
            <a:pPr marL="0" lvl="0" indent="0">
              <a:buNone/>
            </a:pPr>
            <a:r>
              <a:rPr lang="en-GB" dirty="0"/>
              <a:t>Test plans define the detailed activities, estimates, and schedules for each test phase. Therefore, the test strategy defines the overall scope and approach, whereas the test plans detail each of the test phases. </a:t>
            </a:r>
          </a:p>
        </p:txBody>
      </p:sp>
      <p:graphicFrame>
        <p:nvGraphicFramePr>
          <p:cNvPr id="8" name="Platshållare för innehåll 7">
            <a:extLst>
              <a:ext uri="{FF2B5EF4-FFF2-40B4-BE49-F238E27FC236}">
                <a16:creationId xmlns:a16="http://schemas.microsoft.com/office/drawing/2014/main" id="{7A8E652F-F2F2-D544-AB7B-04AF56BEEF16}"/>
              </a:ext>
            </a:extLst>
          </p:cNvPr>
          <p:cNvGraphicFramePr>
            <a:graphicFrameLocks noGrp="1"/>
          </p:cNvGraphicFramePr>
          <p:nvPr>
            <p:ph sz="quarter" idx="10"/>
          </p:nvPr>
        </p:nvGraphicFramePr>
        <p:xfrm>
          <a:off x="554501" y="2965758"/>
          <a:ext cx="8119236" cy="1510409"/>
        </p:xfrm>
        <a:graphic>
          <a:graphicData uri="http://schemas.openxmlformats.org/drawingml/2006/table">
            <a:tbl>
              <a:tblPr firstRow="1" bandRow="1">
                <a:tableStyleId>{5C22544A-7EE6-4342-B048-85BDC9FD1C3A}</a:tableStyleId>
              </a:tblPr>
              <a:tblGrid>
                <a:gridCol w="1530109">
                  <a:extLst>
                    <a:ext uri="{9D8B030D-6E8A-4147-A177-3AD203B41FA5}">
                      <a16:colId xmlns:a16="http://schemas.microsoft.com/office/drawing/2014/main" val="300237574"/>
                    </a:ext>
                  </a:extLst>
                </a:gridCol>
                <a:gridCol w="1527271">
                  <a:extLst>
                    <a:ext uri="{9D8B030D-6E8A-4147-A177-3AD203B41FA5}">
                      <a16:colId xmlns:a16="http://schemas.microsoft.com/office/drawing/2014/main" val="859669869"/>
                    </a:ext>
                  </a:extLst>
                </a:gridCol>
                <a:gridCol w="1737360">
                  <a:extLst>
                    <a:ext uri="{9D8B030D-6E8A-4147-A177-3AD203B41FA5}">
                      <a16:colId xmlns:a16="http://schemas.microsoft.com/office/drawing/2014/main" val="2618823392"/>
                    </a:ext>
                  </a:extLst>
                </a:gridCol>
                <a:gridCol w="1730828">
                  <a:extLst>
                    <a:ext uri="{9D8B030D-6E8A-4147-A177-3AD203B41FA5}">
                      <a16:colId xmlns:a16="http://schemas.microsoft.com/office/drawing/2014/main" val="450262546"/>
                    </a:ext>
                  </a:extLst>
                </a:gridCol>
                <a:gridCol w="1593668">
                  <a:extLst>
                    <a:ext uri="{9D8B030D-6E8A-4147-A177-3AD203B41FA5}">
                      <a16:colId xmlns:a16="http://schemas.microsoft.com/office/drawing/2014/main" val="3178493163"/>
                    </a:ext>
                  </a:extLst>
                </a:gridCol>
              </a:tblGrid>
              <a:tr h="309562">
                <a:tc>
                  <a:txBody>
                    <a:bodyPr/>
                    <a:lstStyle/>
                    <a:p>
                      <a:endParaRPr lang="en-GB" sz="1000" b="0" i="0" noProof="0" dirty="0">
                        <a:solidFill>
                          <a:schemeClr val="tx1"/>
                        </a:solidFill>
                        <a:latin typeface="Calibri Light" panose="020F0302020204030204" pitchFamily="34" charset="0"/>
                        <a:cs typeface="Calibri Light" panose="020F0302020204030204" pitchFamily="34" charset="0"/>
                      </a:endParaRPr>
                    </a:p>
                  </a:txBody>
                  <a:tcPr>
                    <a:solidFill>
                      <a:schemeClr val="bg1">
                        <a:lumMod val="85000"/>
                      </a:schemeClr>
                    </a:solidFill>
                  </a:tcPr>
                </a:tc>
                <a:tc gridSpan="4">
                  <a:txBody>
                    <a:bodyPr/>
                    <a:lstStyle/>
                    <a:p>
                      <a:pPr algn="ctr"/>
                      <a:r>
                        <a:rPr lang="en-GB" sz="1000" b="0" i="0" noProof="0" dirty="0">
                          <a:solidFill>
                            <a:schemeClr val="tx1"/>
                          </a:solidFill>
                          <a:latin typeface="Calibri Light" panose="020F0302020204030204" pitchFamily="34" charset="0"/>
                          <a:cs typeface="Calibri Light" panose="020F0302020204030204" pitchFamily="34" charset="0"/>
                        </a:rPr>
                        <a:t>Test strategy</a:t>
                      </a:r>
                    </a:p>
                  </a:txBody>
                  <a:tcPr>
                    <a:solidFill>
                      <a:schemeClr val="bg1">
                        <a:lumMod val="85000"/>
                      </a:schemeClr>
                    </a:solidFill>
                  </a:tcPr>
                </a:tc>
                <a:tc hMerge="1">
                  <a:txBody>
                    <a:bodyPr/>
                    <a:lstStyle/>
                    <a:p>
                      <a:endParaRPr lang="en-GB" sz="1200" b="0" i="0" noProof="0" dirty="0">
                        <a:solidFill>
                          <a:schemeClr val="tx1"/>
                        </a:solidFill>
                        <a:latin typeface="Calibri Light" panose="020F0302020204030204" pitchFamily="34" charset="0"/>
                        <a:cs typeface="Calibri Light" panose="020F0302020204030204" pitchFamily="34" charset="0"/>
                      </a:endParaRPr>
                    </a:p>
                  </a:txBody>
                  <a:tcPr>
                    <a:solidFill>
                      <a:schemeClr val="bg1">
                        <a:lumMod val="85000"/>
                      </a:schemeClr>
                    </a:solidFill>
                  </a:tcPr>
                </a:tc>
                <a:tc hMerge="1">
                  <a:txBody>
                    <a:bodyPr/>
                    <a:lstStyle/>
                    <a:p>
                      <a:endParaRPr lang="en-GB" sz="1200" b="0" i="0" noProof="0" dirty="0">
                        <a:solidFill>
                          <a:schemeClr val="tx1"/>
                        </a:solidFill>
                        <a:latin typeface="Calibri Light" panose="020F0302020204030204" pitchFamily="34" charset="0"/>
                        <a:cs typeface="Calibri Light" panose="020F0302020204030204" pitchFamily="34" charset="0"/>
                      </a:endParaRPr>
                    </a:p>
                  </a:txBody>
                  <a:tcPr>
                    <a:solidFill>
                      <a:schemeClr val="bg1">
                        <a:lumMod val="85000"/>
                      </a:schemeClr>
                    </a:solidFill>
                  </a:tcPr>
                </a:tc>
                <a:tc hMerge="1">
                  <a:txBody>
                    <a:bodyPr/>
                    <a:lstStyle/>
                    <a:p>
                      <a:endParaRPr lang="en-GB" sz="1200" b="0" i="0" noProof="0" dirty="0">
                        <a:solidFill>
                          <a:schemeClr val="tx1"/>
                        </a:solidFill>
                        <a:latin typeface="Calibri Light" panose="020F0302020204030204" pitchFamily="34" charset="0"/>
                        <a:cs typeface="Calibri Light" panose="020F0302020204030204" pitchFamily="34" charset="0"/>
                      </a:endParaRPr>
                    </a:p>
                  </a:txBody>
                  <a:tcPr>
                    <a:solidFill>
                      <a:schemeClr val="bg1">
                        <a:lumMod val="85000"/>
                      </a:schemeClr>
                    </a:solidFill>
                  </a:tcPr>
                </a:tc>
                <a:extLst>
                  <a:ext uri="{0D108BD9-81ED-4DB2-BD59-A6C34878D82A}">
                    <a16:rowId xmlns:a16="http://schemas.microsoft.com/office/drawing/2014/main" val="5276063"/>
                  </a:ext>
                </a:extLst>
              </a:tr>
              <a:tr h="309562">
                <a:tc>
                  <a:txBody>
                    <a:bodyPr/>
                    <a:lstStyle/>
                    <a:p>
                      <a:r>
                        <a:rPr lang="en-GB" sz="1000" b="0" i="0" noProof="0" dirty="0">
                          <a:solidFill>
                            <a:schemeClr val="tx1"/>
                          </a:solidFill>
                          <a:latin typeface="Calibri Light" panose="020F0302020204030204" pitchFamily="34" charset="0"/>
                          <a:cs typeface="Calibri Light" panose="020F0302020204030204" pitchFamily="34" charset="0"/>
                        </a:rPr>
                        <a:t>Types/levels</a:t>
                      </a:r>
                    </a:p>
                  </a:txBody>
                  <a:tcPr>
                    <a:solidFill>
                      <a:schemeClr val="bg1">
                        <a:lumMod val="85000"/>
                      </a:schemeClr>
                    </a:solidFill>
                  </a:tcPr>
                </a:tc>
                <a:tc>
                  <a:txBody>
                    <a:bodyPr/>
                    <a:lstStyle/>
                    <a:p>
                      <a:r>
                        <a:rPr lang="en-GB" sz="1000" b="1" i="0" noProof="0" dirty="0">
                          <a:solidFill>
                            <a:schemeClr val="tx1"/>
                          </a:solidFill>
                          <a:latin typeface="Calibri Light" panose="020F0302020204030204" pitchFamily="34" charset="0"/>
                          <a:cs typeface="Calibri Light" panose="020F0302020204030204" pitchFamily="34" charset="0"/>
                        </a:rPr>
                        <a:t>Unit</a:t>
                      </a:r>
                    </a:p>
                  </a:txBody>
                  <a:tcPr>
                    <a:solidFill>
                      <a:schemeClr val="bg1">
                        <a:lumMod val="85000"/>
                      </a:schemeClr>
                    </a:solidFill>
                  </a:tcPr>
                </a:tc>
                <a:tc>
                  <a:txBody>
                    <a:bodyPr/>
                    <a:lstStyle/>
                    <a:p>
                      <a:r>
                        <a:rPr lang="en-GB" sz="1000" b="1" i="0" noProof="0" dirty="0">
                          <a:solidFill>
                            <a:schemeClr val="tx1"/>
                          </a:solidFill>
                          <a:latin typeface="Calibri Light" panose="020F0302020204030204" pitchFamily="34" charset="0"/>
                          <a:cs typeface="Calibri Light" panose="020F0302020204030204" pitchFamily="34" charset="0"/>
                        </a:rPr>
                        <a:t>Integration</a:t>
                      </a:r>
                    </a:p>
                  </a:txBody>
                  <a:tcPr>
                    <a:solidFill>
                      <a:schemeClr val="bg1">
                        <a:lumMod val="85000"/>
                      </a:schemeClr>
                    </a:solidFill>
                  </a:tcPr>
                </a:tc>
                <a:tc>
                  <a:txBody>
                    <a:bodyPr/>
                    <a:lstStyle/>
                    <a:p>
                      <a:r>
                        <a:rPr lang="en-GB" sz="1000" b="1" i="0" noProof="0" dirty="0">
                          <a:solidFill>
                            <a:schemeClr val="tx1"/>
                          </a:solidFill>
                          <a:latin typeface="Calibri Light" panose="020F0302020204030204" pitchFamily="34" charset="0"/>
                          <a:cs typeface="Calibri Light" panose="020F0302020204030204" pitchFamily="34" charset="0"/>
                        </a:rPr>
                        <a:t>System</a:t>
                      </a:r>
                    </a:p>
                  </a:txBody>
                  <a:tcPr>
                    <a:solidFill>
                      <a:schemeClr val="bg1">
                        <a:lumMod val="85000"/>
                      </a:schemeClr>
                    </a:solidFill>
                  </a:tcPr>
                </a:tc>
                <a:tc>
                  <a:txBody>
                    <a:bodyPr/>
                    <a:lstStyle/>
                    <a:p>
                      <a:r>
                        <a:rPr lang="en-GB" sz="1000" b="1" i="0" noProof="0" dirty="0">
                          <a:solidFill>
                            <a:schemeClr val="tx1"/>
                          </a:solidFill>
                          <a:latin typeface="Calibri Light" panose="020F0302020204030204" pitchFamily="34" charset="0"/>
                          <a:cs typeface="Calibri Light" panose="020F0302020204030204" pitchFamily="34" charset="0"/>
                        </a:rPr>
                        <a:t>UAT</a:t>
                      </a:r>
                    </a:p>
                  </a:txBody>
                  <a:tcPr>
                    <a:solidFill>
                      <a:schemeClr val="bg1">
                        <a:lumMod val="85000"/>
                      </a:schemeClr>
                    </a:solidFill>
                  </a:tcPr>
                </a:tc>
                <a:extLst>
                  <a:ext uri="{0D108BD9-81ED-4DB2-BD59-A6C34878D82A}">
                    <a16:rowId xmlns:a16="http://schemas.microsoft.com/office/drawing/2014/main" val="2048538030"/>
                  </a:ext>
                </a:extLst>
              </a:tr>
              <a:tr h="314267">
                <a:tc>
                  <a:txBody>
                    <a:bodyPr/>
                    <a:lstStyle/>
                    <a:p>
                      <a:r>
                        <a:rPr lang="en-GB" sz="1000" b="1" i="0" noProof="0" dirty="0">
                          <a:latin typeface="Calibri Light" panose="020F0302020204030204" pitchFamily="34" charset="0"/>
                          <a:cs typeface="Calibri Light" panose="020F0302020204030204" pitchFamily="34" charset="0"/>
                        </a:rPr>
                        <a:t>Functional</a:t>
                      </a:r>
                    </a:p>
                  </a:txBody>
                  <a:tcPr>
                    <a:solidFill>
                      <a:schemeClr val="bg1">
                        <a:lumMod val="85000"/>
                      </a:schemeClr>
                    </a:solidFill>
                  </a:tcPr>
                </a:tc>
                <a:tc rowSpan="3">
                  <a:txBody>
                    <a:bodyPr/>
                    <a:lstStyle/>
                    <a:p>
                      <a:r>
                        <a:rPr lang="en-GB" sz="1000" b="0" i="0" noProof="0" dirty="0">
                          <a:latin typeface="Calibri Light" panose="020F0302020204030204" pitchFamily="34" charset="0"/>
                          <a:cs typeface="Calibri Light" panose="020F0302020204030204" pitchFamily="34" charset="0"/>
                        </a:rPr>
                        <a:t>Unit test plan</a:t>
                      </a:r>
                    </a:p>
                  </a:txBody>
                  <a:tcPr>
                    <a:solidFill>
                      <a:schemeClr val="bg1">
                        <a:lumMod val="85000"/>
                      </a:schemeClr>
                    </a:solidFill>
                  </a:tcPr>
                </a:tc>
                <a:tc rowSpan="3">
                  <a:txBody>
                    <a:bodyPr/>
                    <a:lstStyle/>
                    <a:p>
                      <a:r>
                        <a:rPr lang="en-GB" sz="1000" b="0" i="0" noProof="0" dirty="0">
                          <a:latin typeface="Calibri Light" panose="020F0302020204030204" pitchFamily="34" charset="0"/>
                          <a:cs typeface="Calibri Light" panose="020F0302020204030204" pitchFamily="34" charset="0"/>
                        </a:rPr>
                        <a:t>Integration test plan</a:t>
                      </a:r>
                    </a:p>
                  </a:txBody>
                  <a:tcPr>
                    <a:solidFill>
                      <a:schemeClr val="bg1">
                        <a:lumMod val="85000"/>
                      </a:schemeClr>
                    </a:solidFill>
                  </a:tcPr>
                </a:tc>
                <a:tc rowSpan="3">
                  <a:txBody>
                    <a:bodyPr/>
                    <a:lstStyle/>
                    <a:p>
                      <a:r>
                        <a:rPr lang="en-GB" sz="1000" b="0" i="0" noProof="0" dirty="0">
                          <a:latin typeface="Calibri Light" panose="020F0302020204030204" pitchFamily="34" charset="0"/>
                          <a:cs typeface="Calibri Light" panose="020F0302020204030204" pitchFamily="34" charset="0"/>
                        </a:rPr>
                        <a:t>System test plan</a:t>
                      </a:r>
                    </a:p>
                  </a:txBody>
                  <a:tcPr>
                    <a:solidFill>
                      <a:schemeClr val="bg1">
                        <a:lumMod val="85000"/>
                      </a:schemeClr>
                    </a:solidFill>
                  </a:tcPr>
                </a:tc>
                <a:tc rowSpan="3">
                  <a:txBody>
                    <a:bodyPr/>
                    <a:lstStyle/>
                    <a:p>
                      <a:r>
                        <a:rPr lang="en-GB" sz="1000" b="0" i="0" noProof="0" dirty="0">
                          <a:latin typeface="Calibri Light" panose="020F0302020204030204" pitchFamily="34" charset="0"/>
                          <a:cs typeface="Calibri Light" panose="020F0302020204030204" pitchFamily="34" charset="0"/>
                        </a:rPr>
                        <a:t>UAT test plan</a:t>
                      </a:r>
                    </a:p>
                  </a:txBody>
                  <a:tcPr>
                    <a:solidFill>
                      <a:schemeClr val="bg1">
                        <a:lumMod val="85000"/>
                      </a:schemeClr>
                    </a:solidFill>
                  </a:tcPr>
                </a:tc>
                <a:extLst>
                  <a:ext uri="{0D108BD9-81ED-4DB2-BD59-A6C34878D82A}">
                    <a16:rowId xmlns:a16="http://schemas.microsoft.com/office/drawing/2014/main" val="301405971"/>
                  </a:ext>
                </a:extLst>
              </a:tr>
              <a:tr h="327737">
                <a:tc>
                  <a:txBody>
                    <a:bodyPr/>
                    <a:lstStyle/>
                    <a:p>
                      <a:r>
                        <a:rPr lang="en-GB" sz="1000" b="1" i="0" noProof="0" dirty="0">
                          <a:latin typeface="Calibri Light" panose="020F0302020204030204" pitchFamily="34" charset="0"/>
                          <a:cs typeface="Calibri Light" panose="020F0302020204030204" pitchFamily="34" charset="0"/>
                        </a:rPr>
                        <a:t>Non-functional</a:t>
                      </a:r>
                    </a:p>
                  </a:txBody>
                  <a:tcPr>
                    <a:solidFill>
                      <a:schemeClr val="bg1">
                        <a:lumMod val="85000"/>
                      </a:schemeClr>
                    </a:solidFill>
                  </a:tcPr>
                </a:tc>
                <a:tc vMerge="1">
                  <a:txBody>
                    <a:bodyPr/>
                    <a:lstStyle/>
                    <a:p>
                      <a:endParaRPr lang="sv-SE" sz="1200" b="0" i="0" dirty="0">
                        <a:latin typeface="Calibri Light" panose="020F0302020204030204" pitchFamily="34" charset="0"/>
                        <a:cs typeface="Calibri Light" panose="020F0302020204030204" pitchFamily="34" charset="0"/>
                      </a:endParaRPr>
                    </a:p>
                  </a:txBody>
                  <a:tcPr/>
                </a:tc>
                <a:tc vMerge="1">
                  <a:txBody>
                    <a:bodyPr/>
                    <a:lstStyle/>
                    <a:p>
                      <a:endParaRPr lang="sv-SE" sz="1200" b="0" i="0" dirty="0">
                        <a:latin typeface="Calibri Light" panose="020F0302020204030204" pitchFamily="34" charset="0"/>
                        <a:cs typeface="Calibri Light" panose="020F0302020204030204" pitchFamily="34" charset="0"/>
                      </a:endParaRPr>
                    </a:p>
                  </a:txBody>
                  <a:tcPr/>
                </a:tc>
                <a:tc vMerge="1">
                  <a:txBody>
                    <a:bodyPr/>
                    <a:lstStyle/>
                    <a:p>
                      <a:endParaRPr lang="sv-SE" sz="1200" b="0" i="0" dirty="0">
                        <a:latin typeface="Calibri Light" panose="020F0302020204030204" pitchFamily="34" charset="0"/>
                        <a:cs typeface="Calibri Light" panose="020F0302020204030204" pitchFamily="34" charset="0"/>
                      </a:endParaRPr>
                    </a:p>
                  </a:txBody>
                  <a:tcPr/>
                </a:tc>
                <a:tc vMerge="1">
                  <a:txBody>
                    <a:bodyPr/>
                    <a:lstStyle/>
                    <a:p>
                      <a:endParaRPr lang="sv-SE" sz="1200" b="0"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26991911"/>
                  </a:ext>
                </a:extLst>
              </a:tr>
              <a:tr h="249281">
                <a:tc>
                  <a:txBody>
                    <a:bodyPr/>
                    <a:lstStyle/>
                    <a:p>
                      <a:r>
                        <a:rPr lang="en-GB" sz="1000" b="1" i="0" noProof="0" dirty="0">
                          <a:latin typeface="Calibri Light" panose="020F0302020204030204" pitchFamily="34" charset="0"/>
                          <a:cs typeface="Calibri Light" panose="020F0302020204030204" pitchFamily="34" charset="0"/>
                        </a:rPr>
                        <a:t>Regression</a:t>
                      </a:r>
                    </a:p>
                  </a:txBody>
                  <a:tcPr>
                    <a:solidFill>
                      <a:schemeClr val="bg1">
                        <a:lumMod val="85000"/>
                      </a:schemeClr>
                    </a:solidFill>
                  </a:tcPr>
                </a:tc>
                <a:tc vMerge="1">
                  <a:txBody>
                    <a:bodyPr/>
                    <a:lstStyle/>
                    <a:p>
                      <a:endParaRPr lang="sv-SE" sz="1200" b="0" i="0" dirty="0">
                        <a:latin typeface="Calibri Light" panose="020F0302020204030204" pitchFamily="34" charset="0"/>
                        <a:cs typeface="Calibri Light" panose="020F0302020204030204" pitchFamily="34" charset="0"/>
                      </a:endParaRPr>
                    </a:p>
                  </a:txBody>
                  <a:tcPr/>
                </a:tc>
                <a:tc vMerge="1">
                  <a:txBody>
                    <a:bodyPr/>
                    <a:lstStyle/>
                    <a:p>
                      <a:endParaRPr lang="sv-SE" sz="1200" b="0" i="0" dirty="0">
                        <a:latin typeface="Calibri Light" panose="020F0302020204030204" pitchFamily="34" charset="0"/>
                        <a:cs typeface="Calibri Light" panose="020F0302020204030204" pitchFamily="34" charset="0"/>
                      </a:endParaRPr>
                    </a:p>
                  </a:txBody>
                  <a:tcPr/>
                </a:tc>
                <a:tc vMerge="1">
                  <a:txBody>
                    <a:bodyPr/>
                    <a:lstStyle/>
                    <a:p>
                      <a:endParaRPr lang="sv-SE" sz="1200" b="0" i="0" dirty="0">
                        <a:latin typeface="Calibri Light" panose="020F0302020204030204" pitchFamily="34" charset="0"/>
                        <a:cs typeface="Calibri Light" panose="020F0302020204030204" pitchFamily="34" charset="0"/>
                      </a:endParaRPr>
                    </a:p>
                  </a:txBody>
                  <a:tcPr/>
                </a:tc>
                <a:tc vMerge="1">
                  <a:txBody>
                    <a:bodyPr/>
                    <a:lstStyle/>
                    <a:p>
                      <a:endParaRPr lang="sv-SE" sz="1200" b="0"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637279875"/>
                  </a:ext>
                </a:extLst>
              </a:tr>
            </a:tbl>
          </a:graphicData>
        </a:graphic>
      </p:graphicFrame>
      <p:sp>
        <p:nvSpPr>
          <p:cNvPr id="9" name="textruta 8">
            <a:extLst>
              <a:ext uri="{FF2B5EF4-FFF2-40B4-BE49-F238E27FC236}">
                <a16:creationId xmlns:a16="http://schemas.microsoft.com/office/drawing/2014/main" id="{B869D237-A471-FF49-BAF2-3490B710BE5E}"/>
              </a:ext>
            </a:extLst>
          </p:cNvPr>
          <p:cNvSpPr txBox="1"/>
          <p:nvPr/>
        </p:nvSpPr>
        <p:spPr>
          <a:xfrm>
            <a:off x="483476" y="4436488"/>
            <a:ext cx="559769" cy="215444"/>
          </a:xfrm>
          <a:prstGeom prst="rect">
            <a:avLst/>
          </a:prstGeom>
          <a:noFill/>
        </p:spPr>
        <p:txBody>
          <a:bodyPr wrap="none" rtlCol="0">
            <a:spAutoFit/>
          </a:bodyPr>
          <a:lstStyle/>
          <a:p>
            <a:r>
              <a:rPr lang="sv-SE" sz="800" dirty="0">
                <a:latin typeface="Calibri Light" panose="020F0302020204030204" pitchFamily="34" charset="0"/>
                <a:cs typeface="Calibri Light" panose="020F0302020204030204" pitchFamily="34" charset="0"/>
              </a:rPr>
              <a:t>Table 2.3</a:t>
            </a:r>
          </a:p>
        </p:txBody>
      </p:sp>
      <p:sp>
        <p:nvSpPr>
          <p:cNvPr id="10" name="textruta 9">
            <a:extLst>
              <a:ext uri="{FF2B5EF4-FFF2-40B4-BE49-F238E27FC236}">
                <a16:creationId xmlns:a16="http://schemas.microsoft.com/office/drawing/2014/main" id="{84AF2CFC-FB69-D947-A244-C4D6080964E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1" name="textruta 10">
            <a:extLst>
              <a:ext uri="{FF2B5EF4-FFF2-40B4-BE49-F238E27FC236}">
                <a16:creationId xmlns:a16="http://schemas.microsoft.com/office/drawing/2014/main" id="{49AE3E25-4483-EB41-873F-8DCFA048EDAC}"/>
              </a:ext>
            </a:extLst>
          </p:cNvPr>
          <p:cNvSpPr txBox="1"/>
          <p:nvPr/>
        </p:nvSpPr>
        <p:spPr>
          <a:xfrm>
            <a:off x="7608916" y="510576"/>
            <a:ext cx="130837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validation &amp; test</a:t>
            </a:r>
          </a:p>
        </p:txBody>
      </p:sp>
    </p:spTree>
    <p:extLst>
      <p:ext uri="{BB962C8B-B14F-4D97-AF65-F5344CB8AC3E}">
        <p14:creationId xmlns:p14="http://schemas.microsoft.com/office/powerpoint/2010/main" val="90620427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3F12E7-E773-B640-AAB4-BA7F8E604D17}"/>
              </a:ext>
            </a:extLst>
          </p:cNvPr>
          <p:cNvSpPr>
            <a:spLocks noGrp="1"/>
          </p:cNvSpPr>
          <p:nvPr>
            <p:ph type="title"/>
          </p:nvPr>
        </p:nvSpPr>
        <p:spPr/>
        <p:txBody>
          <a:bodyPr/>
          <a:lstStyle/>
          <a:p>
            <a:r>
              <a:rPr lang="en-GB" sz="2000" dirty="0"/>
              <a:t>PSF 2 - Ensuring that new and changed components, products, and services meet agreed criteria </a:t>
            </a:r>
          </a:p>
        </p:txBody>
      </p:sp>
      <p:sp>
        <p:nvSpPr>
          <p:cNvPr id="3" name="Platshållare för innehåll 2">
            <a:extLst>
              <a:ext uri="{FF2B5EF4-FFF2-40B4-BE49-F238E27FC236}">
                <a16:creationId xmlns:a16="http://schemas.microsoft.com/office/drawing/2014/main" id="{90561EE6-5E6B-054A-97B5-83B4CBC20315}"/>
              </a:ext>
            </a:extLst>
          </p:cNvPr>
          <p:cNvSpPr>
            <a:spLocks noGrp="1"/>
          </p:cNvSpPr>
          <p:nvPr>
            <p:ph idx="1"/>
          </p:nvPr>
        </p:nvSpPr>
        <p:spPr/>
        <p:txBody>
          <a:bodyPr>
            <a:normAutofit lnSpcReduction="10000"/>
          </a:bodyPr>
          <a:lstStyle/>
          <a:p>
            <a:pPr marL="0" indent="0">
              <a:buNone/>
            </a:pPr>
            <a:r>
              <a:rPr lang="en-GB" dirty="0"/>
              <a:t>No two projects are the same, and test strategies must be appropriate for the relevant project and organizational structure. Each test strategy should aim to: </a:t>
            </a:r>
          </a:p>
          <a:p>
            <a:pPr marL="0" indent="0">
              <a:buNone/>
            </a:pPr>
            <a:endParaRPr lang="en-GB" dirty="0"/>
          </a:p>
          <a:p>
            <a:pPr>
              <a:buFont typeface="Arial" panose="020B0604020202020204" pitchFamily="34" charset="0"/>
              <a:buChar char="•"/>
            </a:pPr>
            <a:r>
              <a:rPr lang="en-GB" dirty="0"/>
              <a:t>achieve the optimum test coverage in the time available by balancing effectiveness with efficiency </a:t>
            </a:r>
          </a:p>
          <a:p>
            <a:pPr>
              <a:buFont typeface="Arial" panose="020B0604020202020204" pitchFamily="34" charset="0"/>
              <a:buChar char="•"/>
            </a:pPr>
            <a:r>
              <a:rPr lang="en-GB" dirty="0"/>
              <a:t>be pragmatic and suit the needs of the programme, available resources, and available skills </a:t>
            </a:r>
          </a:p>
          <a:p>
            <a:pPr>
              <a:buFont typeface="Arial" panose="020B0604020202020204" pitchFamily="34" charset="0"/>
              <a:buChar char="•"/>
            </a:pPr>
            <a:r>
              <a:rPr lang="en-GB" dirty="0"/>
              <a:t>be aligned to the development methodology, technologies being employed, and the nature of the system being developed </a:t>
            </a:r>
          </a:p>
          <a:p>
            <a:pPr>
              <a:buFont typeface="Arial" panose="020B0604020202020204" pitchFamily="34" charset="0"/>
              <a:buChar char="•"/>
            </a:pPr>
            <a:r>
              <a:rPr lang="en-GB" dirty="0"/>
              <a:t>confirm the accuracy of the software that is delivered (functional attributes) </a:t>
            </a:r>
          </a:p>
          <a:p>
            <a:pPr>
              <a:buFont typeface="Arial" panose="020B0604020202020204" pitchFamily="34" charset="0"/>
              <a:buChar char="•"/>
            </a:pPr>
            <a:r>
              <a:rPr lang="en-GB" dirty="0"/>
              <a:t>mitigate the level of business risk associated with implementing new software </a:t>
            </a:r>
          </a:p>
          <a:p>
            <a:pPr>
              <a:buFont typeface="Arial" panose="020B0604020202020204" pitchFamily="34" charset="0"/>
              <a:buChar char="•"/>
            </a:pPr>
            <a:r>
              <a:rPr lang="en-GB" dirty="0"/>
              <a:t>continue to improve and optimize the test process as the project unfolds </a:t>
            </a:r>
          </a:p>
          <a:p>
            <a:pPr>
              <a:buFont typeface="Arial" panose="020B0604020202020204" pitchFamily="34" charset="0"/>
              <a:buChar char="•"/>
            </a:pPr>
            <a:r>
              <a:rPr lang="en-GB" dirty="0"/>
              <a:t>identify test related risks, issues, and areas that are vulnerable and provide appropriate recommendations.</a:t>
            </a:r>
            <a:br>
              <a:rPr lang="en-GB" dirty="0"/>
            </a:br>
            <a:endParaRPr lang="en-GB" dirty="0"/>
          </a:p>
          <a:p>
            <a:pPr marL="0" indent="0">
              <a:buNone/>
            </a:pPr>
            <a:r>
              <a:rPr lang="en-GB" dirty="0"/>
              <a:t>To achieve this, the test strategy needs to address: </a:t>
            </a:r>
            <a:r>
              <a:rPr lang="en-GB" b="1" dirty="0"/>
              <a:t>test organization, test planning and control, test analysis and design, test preparation and implementation, test progress and reporting, incident management, test closure and exit criteria. </a:t>
            </a:r>
          </a:p>
          <a:p>
            <a:pPr marL="0" indent="0">
              <a:buNone/>
            </a:pPr>
            <a:endParaRPr lang="en-GB" dirty="0"/>
          </a:p>
          <a:p>
            <a:pPr marL="0" lvl="0" indent="0">
              <a:buNone/>
            </a:pPr>
            <a:r>
              <a:rPr lang="en-GB" dirty="0"/>
              <a:t>The test strategy must consider the development methodology being employed. A waterfall development model often allows for the early static testing and validation of captured user requirements. A more iterative methodology may not deliver fully-formed user requirements before coding starts. The test strategy needs to be appropriate.</a:t>
            </a:r>
          </a:p>
        </p:txBody>
      </p:sp>
      <p:sp>
        <p:nvSpPr>
          <p:cNvPr id="6" name="textruta 5">
            <a:extLst>
              <a:ext uri="{FF2B5EF4-FFF2-40B4-BE49-F238E27FC236}">
                <a16:creationId xmlns:a16="http://schemas.microsoft.com/office/drawing/2014/main" id="{F502372B-5E7D-C647-B5D5-867ACD9CFAA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5" name="textruta 4">
            <a:extLst>
              <a:ext uri="{FF2B5EF4-FFF2-40B4-BE49-F238E27FC236}">
                <a16:creationId xmlns:a16="http://schemas.microsoft.com/office/drawing/2014/main" id="{FA4B8567-CDD0-7842-AE04-54793953540C}"/>
              </a:ext>
            </a:extLst>
          </p:cNvPr>
          <p:cNvSpPr txBox="1"/>
          <p:nvPr/>
        </p:nvSpPr>
        <p:spPr>
          <a:xfrm>
            <a:off x="7608916" y="510576"/>
            <a:ext cx="130837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validation &amp; test</a:t>
            </a:r>
          </a:p>
        </p:txBody>
      </p:sp>
    </p:spTree>
    <p:extLst>
      <p:ext uri="{BB962C8B-B14F-4D97-AF65-F5344CB8AC3E}">
        <p14:creationId xmlns:p14="http://schemas.microsoft.com/office/powerpoint/2010/main" val="106750417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48BF4C-3D8B-F842-93BC-BD52AD40997F}"/>
              </a:ext>
            </a:extLst>
          </p:cNvPr>
          <p:cNvSpPr>
            <a:spLocks noGrp="1"/>
          </p:cNvSpPr>
          <p:nvPr>
            <p:ph type="title"/>
          </p:nvPr>
        </p:nvSpPr>
        <p:spPr/>
        <p:txBody>
          <a:bodyPr>
            <a:noAutofit/>
          </a:bodyPr>
          <a:lstStyle/>
          <a:p>
            <a:r>
              <a:rPr lang="en-GB" sz="2400" dirty="0"/>
              <a:t>Software development and management - Purpose</a:t>
            </a:r>
          </a:p>
        </p:txBody>
      </p:sp>
      <p:sp>
        <p:nvSpPr>
          <p:cNvPr id="3" name="Platshållare för innehåll 2">
            <a:extLst>
              <a:ext uri="{FF2B5EF4-FFF2-40B4-BE49-F238E27FC236}">
                <a16:creationId xmlns:a16="http://schemas.microsoft.com/office/drawing/2014/main" id="{58BCC9AA-353B-CD45-AA91-43B8CCF95603}"/>
              </a:ext>
            </a:extLst>
          </p:cNvPr>
          <p:cNvSpPr>
            <a:spLocks noGrp="1"/>
          </p:cNvSpPr>
          <p:nvPr>
            <p:ph idx="1"/>
          </p:nvPr>
        </p:nvSpPr>
        <p:spPr/>
        <p:txBody>
          <a:bodyPr>
            <a:normAutofit/>
          </a:bodyPr>
          <a:lstStyle/>
          <a:p>
            <a:pPr marL="0" indent="0">
              <a:buNone/>
            </a:pPr>
            <a:r>
              <a:rPr lang="en-GB" sz="1400" dirty="0"/>
              <a:t>The </a:t>
            </a:r>
            <a:r>
              <a:rPr lang="en-GB" sz="1400" b="1" dirty="0"/>
              <a:t>purpose</a:t>
            </a:r>
            <a:r>
              <a:rPr lang="en-GB" sz="1400" dirty="0"/>
              <a:t> of the software development and management practice is to ensure that applications meet internal and external stakeholder needs, in terms of functionality, reliability, maintainability, compliance, and auditability. </a:t>
            </a:r>
          </a:p>
          <a:p>
            <a:pPr marL="0" indent="0">
              <a:buNone/>
            </a:pPr>
            <a:endParaRPr lang="en-GB" sz="1400" dirty="0"/>
          </a:p>
          <a:p>
            <a:pPr marL="0" indent="0">
              <a:buNone/>
            </a:pPr>
            <a:r>
              <a:rPr lang="en-GB" sz="1400" dirty="0"/>
              <a:t>The Software Development and Management practice focuses on development and management of </a:t>
            </a:r>
            <a:r>
              <a:rPr lang="en-GB" sz="1400" i="1" dirty="0"/>
              <a:t>application </a:t>
            </a:r>
            <a:r>
              <a:rPr lang="en-GB" sz="1400" dirty="0"/>
              <a:t>software. Software engineering is increasingly important for infrastructure and platform management, for example in the application of Infrastructure as Code. This concept uses machine-readable definition files to manage and provision IT infrastructure and platforms, instead of physically configuring hardware components. </a:t>
            </a:r>
          </a:p>
          <a:p>
            <a:pPr marL="0" indent="0">
              <a:buNone/>
            </a:pPr>
            <a:endParaRPr lang="en-GB" sz="1400" dirty="0"/>
          </a:p>
          <a:p>
            <a:pPr marL="0" indent="0">
              <a:buNone/>
            </a:pPr>
            <a:r>
              <a:rPr lang="en-GB" sz="1400" dirty="0"/>
              <a:t>Software development and management covers the whole lifecycle of applications. This can vary from several months to several decades and is on average 10-15 years. From an economic perspective, historically on average 20% of the total costs of ownership of an application was spent on development as opposed to management, and 20% of software management costs is related to corrective maintenance. </a:t>
            </a:r>
          </a:p>
          <a:p>
            <a:pPr marL="0" indent="0">
              <a:buNone/>
            </a:pPr>
            <a:endParaRPr lang="en-GB" sz="1400" dirty="0"/>
          </a:p>
        </p:txBody>
      </p:sp>
      <p:sp>
        <p:nvSpPr>
          <p:cNvPr id="5" name="textruta 4">
            <a:extLst>
              <a:ext uri="{FF2B5EF4-FFF2-40B4-BE49-F238E27FC236}">
                <a16:creationId xmlns:a16="http://schemas.microsoft.com/office/drawing/2014/main" id="{9D01D668-B8BF-6445-9480-8B181A1852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0D1DEC5C-BCF4-264A-8E3B-29BDB899C538}"/>
              </a:ext>
            </a:extLst>
          </p:cNvPr>
          <p:cNvSpPr txBox="1"/>
          <p:nvPr/>
        </p:nvSpPr>
        <p:spPr>
          <a:xfrm>
            <a:off x="7608916" y="510576"/>
            <a:ext cx="120257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Software dev &amp; mgmt</a:t>
            </a:r>
          </a:p>
        </p:txBody>
      </p:sp>
    </p:spTree>
    <p:extLst>
      <p:ext uri="{BB962C8B-B14F-4D97-AF65-F5344CB8AC3E}">
        <p14:creationId xmlns:p14="http://schemas.microsoft.com/office/powerpoint/2010/main" val="422311156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48BF4C-3D8B-F842-93BC-BD52AD40997F}"/>
              </a:ext>
            </a:extLst>
          </p:cNvPr>
          <p:cNvSpPr>
            <a:spLocks noGrp="1"/>
          </p:cNvSpPr>
          <p:nvPr>
            <p:ph type="title"/>
          </p:nvPr>
        </p:nvSpPr>
        <p:spPr/>
        <p:txBody>
          <a:bodyPr/>
          <a:lstStyle/>
          <a:p>
            <a:r>
              <a:rPr lang="en-GB" sz="3200" dirty="0"/>
              <a:t>Terms and concepts 1(4) </a:t>
            </a:r>
          </a:p>
        </p:txBody>
      </p:sp>
      <p:sp>
        <p:nvSpPr>
          <p:cNvPr id="3" name="Platshållare för innehåll 2">
            <a:extLst>
              <a:ext uri="{FF2B5EF4-FFF2-40B4-BE49-F238E27FC236}">
                <a16:creationId xmlns:a16="http://schemas.microsoft.com/office/drawing/2014/main" id="{58BCC9AA-353B-CD45-AA91-43B8CCF95603}"/>
              </a:ext>
            </a:extLst>
          </p:cNvPr>
          <p:cNvSpPr>
            <a:spLocks noGrp="1"/>
          </p:cNvSpPr>
          <p:nvPr>
            <p:ph idx="1"/>
          </p:nvPr>
        </p:nvSpPr>
        <p:spPr/>
        <p:txBody>
          <a:bodyPr>
            <a:noAutofit/>
          </a:bodyPr>
          <a:lstStyle/>
          <a:p>
            <a:pPr marL="0" indent="0">
              <a:buNone/>
            </a:pPr>
            <a:r>
              <a:rPr lang="en-GB" sz="1400" b="1" dirty="0"/>
              <a:t>Software  - </a:t>
            </a:r>
            <a:r>
              <a:rPr lang="en-GB" sz="1400" dirty="0"/>
              <a:t>A set of instructions that tell the physical components (hardware) of a computer how to work.. Software and infrastructure are service components that are combined with other service components or resources to form products and services. </a:t>
            </a:r>
          </a:p>
          <a:p>
            <a:pPr marL="0" indent="0">
              <a:spcBef>
                <a:spcPct val="30000"/>
              </a:spcBef>
              <a:buNone/>
              <a:defRPr/>
            </a:pPr>
            <a:endParaRPr lang="en-GB" sz="1400" dirty="0"/>
          </a:p>
          <a:p>
            <a:pPr marL="0" indent="0">
              <a:buNone/>
            </a:pPr>
            <a:r>
              <a:rPr lang="en-GB" sz="1400" b="1" dirty="0"/>
              <a:t>Software Development  - </a:t>
            </a:r>
            <a:r>
              <a:rPr lang="en-GB" sz="1400" dirty="0"/>
              <a:t>The design and construction of applications according to functional and non-functional requirements and correction and enhancement of operational application according to changing functional and non-functional requirements. </a:t>
            </a:r>
          </a:p>
          <a:p>
            <a:pPr marL="0" indent="0">
              <a:buNone/>
            </a:pPr>
            <a:endParaRPr lang="en-GB" sz="1400" b="1" dirty="0"/>
          </a:p>
          <a:p>
            <a:pPr marL="0" indent="0">
              <a:buNone/>
            </a:pPr>
            <a:r>
              <a:rPr lang="en-GB" sz="1400" b="1" dirty="0"/>
              <a:t>Software Quality - </a:t>
            </a:r>
            <a:r>
              <a:rPr lang="en-GB" sz="1400" dirty="0"/>
              <a:t>A qualification of the value of software as a product and in its use. A common categorization (ISO/IEC 25010:2011) is: </a:t>
            </a:r>
          </a:p>
          <a:p>
            <a:pPr>
              <a:buFont typeface="Arial" panose="020B0604020202020204" pitchFamily="34" charset="0"/>
              <a:buChar char="•"/>
            </a:pPr>
            <a:r>
              <a:rPr lang="en-GB" sz="1400" b="1" dirty="0"/>
              <a:t>Product quality: </a:t>
            </a:r>
            <a:r>
              <a:rPr lang="en-GB" sz="1400" dirty="0"/>
              <a:t>Functional suitability, Performance efficiency, Compatibility, Usability, Reliability, Security, Maintainability, and Portability </a:t>
            </a:r>
          </a:p>
          <a:p>
            <a:pPr>
              <a:buFont typeface="Arial" panose="020B0604020202020204" pitchFamily="34" charset="0"/>
              <a:buChar char="•"/>
            </a:pPr>
            <a:r>
              <a:rPr lang="en-GB" sz="1400" b="1" dirty="0"/>
              <a:t>Quality in use:</a:t>
            </a:r>
            <a:r>
              <a:rPr lang="en-GB" sz="1400" dirty="0"/>
              <a:t> Effectiveness, Efficiency, Satisfaction, Freedom from risk, and Context coverage </a:t>
            </a:r>
          </a:p>
        </p:txBody>
      </p:sp>
      <p:sp>
        <p:nvSpPr>
          <p:cNvPr id="5" name="textruta 4">
            <a:extLst>
              <a:ext uri="{FF2B5EF4-FFF2-40B4-BE49-F238E27FC236}">
                <a16:creationId xmlns:a16="http://schemas.microsoft.com/office/drawing/2014/main" id="{9D01D668-B8BF-6445-9480-8B181A1852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4EE001B3-5187-2544-9748-24AEE0951467}"/>
              </a:ext>
            </a:extLst>
          </p:cNvPr>
          <p:cNvSpPr txBox="1"/>
          <p:nvPr/>
        </p:nvSpPr>
        <p:spPr>
          <a:xfrm>
            <a:off x="7608916" y="510576"/>
            <a:ext cx="120257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Software dev &amp; mgmt</a:t>
            </a:r>
          </a:p>
        </p:txBody>
      </p:sp>
    </p:spTree>
    <p:extLst>
      <p:ext uri="{BB962C8B-B14F-4D97-AF65-F5344CB8AC3E}">
        <p14:creationId xmlns:p14="http://schemas.microsoft.com/office/powerpoint/2010/main" val="164969984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48BF4C-3D8B-F842-93BC-BD52AD40997F}"/>
              </a:ext>
            </a:extLst>
          </p:cNvPr>
          <p:cNvSpPr>
            <a:spLocks noGrp="1"/>
          </p:cNvSpPr>
          <p:nvPr>
            <p:ph type="title"/>
          </p:nvPr>
        </p:nvSpPr>
        <p:spPr/>
        <p:txBody>
          <a:bodyPr/>
          <a:lstStyle/>
          <a:p>
            <a:r>
              <a:rPr lang="en-GB" sz="3200" dirty="0"/>
              <a:t>Terms and concepts 2(4)</a:t>
            </a:r>
          </a:p>
        </p:txBody>
      </p:sp>
      <p:sp>
        <p:nvSpPr>
          <p:cNvPr id="3" name="Platshållare för innehåll 2">
            <a:extLst>
              <a:ext uri="{FF2B5EF4-FFF2-40B4-BE49-F238E27FC236}">
                <a16:creationId xmlns:a16="http://schemas.microsoft.com/office/drawing/2014/main" id="{58BCC9AA-353B-CD45-AA91-43B8CCF95603}"/>
              </a:ext>
            </a:extLst>
          </p:cNvPr>
          <p:cNvSpPr>
            <a:spLocks noGrp="1"/>
          </p:cNvSpPr>
          <p:nvPr>
            <p:ph idx="1"/>
          </p:nvPr>
        </p:nvSpPr>
        <p:spPr/>
        <p:txBody>
          <a:bodyPr>
            <a:normAutofit lnSpcReduction="10000"/>
          </a:bodyPr>
          <a:lstStyle/>
          <a:p>
            <a:pPr marL="0" indent="0">
              <a:buNone/>
            </a:pPr>
            <a:r>
              <a:rPr lang="en-GB" sz="1400" b="1" dirty="0"/>
              <a:t>Maintenance - </a:t>
            </a:r>
            <a:r>
              <a:rPr lang="en-GB" sz="1400" dirty="0"/>
              <a:t>The modification of the application as part of development, for both correction and enhancement purposes: </a:t>
            </a:r>
          </a:p>
          <a:p>
            <a:pPr>
              <a:buFont typeface="Arial" panose="020B0604020202020204" pitchFamily="34" charset="0"/>
              <a:buChar char="•"/>
            </a:pPr>
            <a:r>
              <a:rPr lang="en-GB" sz="1400" b="1" dirty="0"/>
              <a:t>Corrective: </a:t>
            </a:r>
            <a:r>
              <a:rPr lang="en-GB" sz="1400" dirty="0"/>
              <a:t>correcting defects in the application that have caused incidents </a:t>
            </a:r>
          </a:p>
          <a:p>
            <a:pPr>
              <a:buFont typeface="Arial" panose="020B0604020202020204" pitchFamily="34" charset="0"/>
              <a:buChar char="•"/>
            </a:pPr>
            <a:r>
              <a:rPr lang="en-GB" sz="1400" b="1" dirty="0"/>
              <a:t>Preventive: </a:t>
            </a:r>
            <a:r>
              <a:rPr lang="en-GB" sz="1400" dirty="0"/>
              <a:t>preventing defects in the application before they have manifested themselves </a:t>
            </a:r>
          </a:p>
          <a:p>
            <a:pPr>
              <a:buFont typeface="Arial" panose="020B0604020202020204" pitchFamily="34" charset="0"/>
              <a:buChar char="•"/>
            </a:pPr>
            <a:r>
              <a:rPr lang="en-GB" sz="1400" b="1" dirty="0"/>
              <a:t>Adaptive</a:t>
            </a:r>
            <a:r>
              <a:rPr lang="en-GB" sz="1400" dirty="0"/>
              <a:t>: adapting the application to work with changed infrastructure </a:t>
            </a:r>
          </a:p>
          <a:p>
            <a:pPr>
              <a:buFont typeface="Arial" panose="020B0604020202020204" pitchFamily="34" charset="0"/>
              <a:buChar char="•"/>
            </a:pPr>
            <a:r>
              <a:rPr lang="en-GB" sz="1400" b="1" dirty="0"/>
              <a:t>Perfective</a:t>
            </a:r>
            <a:r>
              <a:rPr lang="en-GB" sz="1400" dirty="0"/>
              <a:t>: enhancing the functionality, usability and performance of the application </a:t>
            </a:r>
          </a:p>
          <a:p>
            <a:pPr marL="457200" lvl="1" indent="0">
              <a:buNone/>
            </a:pPr>
            <a:r>
              <a:rPr lang="en-GB" sz="1400" dirty="0"/>
              <a:t> </a:t>
            </a:r>
          </a:p>
          <a:p>
            <a:pPr marL="0" indent="0">
              <a:buNone/>
            </a:pPr>
            <a:r>
              <a:rPr lang="en-GB" sz="1400" dirty="0"/>
              <a:t>With the rate of change modern services are experiencing, services become ever-changing. It is usual for the modern application to be modified throughout its lifecycle. This means that all the activities which used to form maintenance are now part of development process. </a:t>
            </a:r>
          </a:p>
          <a:p>
            <a:pPr marL="0" indent="0">
              <a:buNone/>
            </a:pPr>
            <a:endParaRPr lang="en-GB" sz="1400" dirty="0"/>
          </a:p>
          <a:p>
            <a:pPr marL="0" indent="0">
              <a:spcBef>
                <a:spcPct val="30000"/>
              </a:spcBef>
              <a:buNone/>
              <a:defRPr/>
            </a:pPr>
            <a:endParaRPr lang="en-GB" sz="700" dirty="0"/>
          </a:p>
          <a:p>
            <a:pPr marL="0" indent="0">
              <a:spcBef>
                <a:spcPct val="30000"/>
              </a:spcBef>
              <a:buNone/>
              <a:defRPr/>
            </a:pPr>
            <a:r>
              <a:rPr lang="en-GB" sz="1400" b="1" dirty="0"/>
              <a:t>Technical Debt - </a:t>
            </a:r>
            <a:r>
              <a:rPr lang="en-GB" sz="1400" dirty="0"/>
              <a:t>The total rework backlog accumulated by choosing workarounds instead of system solutions that would take longer. In case of software development and management, it’s total amount of rework needed to repair substandard (changes to) software. </a:t>
            </a:r>
            <a:endParaRPr lang="sv-SE" sz="1400" dirty="0"/>
          </a:p>
        </p:txBody>
      </p:sp>
      <p:sp>
        <p:nvSpPr>
          <p:cNvPr id="5" name="textruta 4">
            <a:extLst>
              <a:ext uri="{FF2B5EF4-FFF2-40B4-BE49-F238E27FC236}">
                <a16:creationId xmlns:a16="http://schemas.microsoft.com/office/drawing/2014/main" id="{9D01D668-B8BF-6445-9480-8B181A1852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EED0E7FD-7012-3245-95B9-D5261553A973}"/>
              </a:ext>
            </a:extLst>
          </p:cNvPr>
          <p:cNvSpPr txBox="1"/>
          <p:nvPr/>
        </p:nvSpPr>
        <p:spPr>
          <a:xfrm>
            <a:off x="7608916" y="510576"/>
            <a:ext cx="120257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Software dev &amp; mgmt</a:t>
            </a:r>
          </a:p>
        </p:txBody>
      </p:sp>
    </p:spTree>
    <p:extLst>
      <p:ext uri="{BB962C8B-B14F-4D97-AF65-F5344CB8AC3E}">
        <p14:creationId xmlns:p14="http://schemas.microsoft.com/office/powerpoint/2010/main" val="53008874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48BF4C-3D8B-F842-93BC-BD52AD40997F}"/>
              </a:ext>
            </a:extLst>
          </p:cNvPr>
          <p:cNvSpPr>
            <a:spLocks noGrp="1"/>
          </p:cNvSpPr>
          <p:nvPr>
            <p:ph type="title"/>
          </p:nvPr>
        </p:nvSpPr>
        <p:spPr/>
        <p:txBody>
          <a:bodyPr/>
          <a:lstStyle/>
          <a:p>
            <a:r>
              <a:rPr lang="en-GB" sz="3200" dirty="0"/>
              <a:t>Terms and concepts 3(4)</a:t>
            </a:r>
          </a:p>
        </p:txBody>
      </p:sp>
      <p:sp>
        <p:nvSpPr>
          <p:cNvPr id="3" name="Platshållare för innehåll 2">
            <a:extLst>
              <a:ext uri="{FF2B5EF4-FFF2-40B4-BE49-F238E27FC236}">
                <a16:creationId xmlns:a16="http://schemas.microsoft.com/office/drawing/2014/main" id="{58BCC9AA-353B-CD45-AA91-43B8CCF95603}"/>
              </a:ext>
            </a:extLst>
          </p:cNvPr>
          <p:cNvSpPr>
            <a:spLocks noGrp="1"/>
          </p:cNvSpPr>
          <p:nvPr>
            <p:ph idx="1"/>
          </p:nvPr>
        </p:nvSpPr>
        <p:spPr/>
        <p:txBody>
          <a:bodyPr>
            <a:normAutofit/>
          </a:bodyPr>
          <a:lstStyle/>
          <a:p>
            <a:pPr marL="0" indent="0">
              <a:buNone/>
            </a:pPr>
            <a:r>
              <a:rPr lang="en-GB" sz="1400" b="1" dirty="0"/>
              <a:t>SDLC model - </a:t>
            </a:r>
            <a:r>
              <a:rPr lang="en-GB" sz="1400" dirty="0"/>
              <a:t>The sequence in which the stages of the software development lifecycle are executed. The major stages are: </a:t>
            </a:r>
            <a:r>
              <a:rPr lang="en-GB" sz="1400" b="1" dirty="0"/>
              <a:t>establish requirements, design, code, test, run/use the application.</a:t>
            </a:r>
          </a:p>
          <a:p>
            <a:pPr marL="0" indent="0">
              <a:buNone/>
            </a:pPr>
            <a:endParaRPr lang="en-GB" sz="1400" b="1" dirty="0"/>
          </a:p>
          <a:p>
            <a:pPr>
              <a:buFont typeface="Arial" panose="020B0604020202020204" pitchFamily="34" charset="0"/>
              <a:buChar char="•"/>
            </a:pPr>
            <a:r>
              <a:rPr lang="en-GB" sz="1400" b="1" dirty="0"/>
              <a:t>Waterfall model: </a:t>
            </a:r>
            <a:r>
              <a:rPr lang="en-GB" sz="1400" dirty="0"/>
              <a:t>each stage of the development lifecycle is executed in sequence, resulting in a single delivery of the whole application for use. </a:t>
            </a:r>
          </a:p>
          <a:p>
            <a:pPr>
              <a:buFont typeface="Arial" panose="020B0604020202020204" pitchFamily="34" charset="0"/>
              <a:buChar char="•"/>
            </a:pPr>
            <a:r>
              <a:rPr lang="en-GB" sz="1400" b="1" dirty="0"/>
              <a:t>Incremental model</a:t>
            </a:r>
            <a:r>
              <a:rPr lang="en-GB" sz="1400" dirty="0"/>
              <a:t>: after the requirements and priorities for the whole application have been established the application is developed in parts (builds). For each build, each of the further stages of the development lifecycle is executed in sequence. Builds can be (partially) developed in parallel, and the application is delivered in useable parts. </a:t>
            </a:r>
          </a:p>
          <a:p>
            <a:pPr>
              <a:buFont typeface="Arial" panose="020B0604020202020204" pitchFamily="34" charset="0"/>
              <a:buChar char="•"/>
            </a:pPr>
            <a:r>
              <a:rPr lang="en-GB" sz="1400" b="1" dirty="0"/>
              <a:t>Iterative or evolutionary model: </a:t>
            </a:r>
            <a:r>
              <a:rPr lang="en-GB" sz="1400" dirty="0"/>
              <a:t>after the requirements and priorities for the whole application have been </a:t>
            </a:r>
            <a:r>
              <a:rPr lang="en-GB" sz="1400" i="1" dirty="0"/>
              <a:t>partially </a:t>
            </a:r>
            <a:r>
              <a:rPr lang="en-GB" sz="1400" dirty="0"/>
              <a:t>established, the application is developed in separate builds such as in the incremental model, but because the requirements could not be fully established at the start, the design, coding, testing or the use of a build may lead to refinement of the requirements, leading to refinement of part of the application in another build. </a:t>
            </a:r>
          </a:p>
          <a:p>
            <a:pPr marL="0" indent="0">
              <a:buNone/>
            </a:pPr>
            <a:endParaRPr lang="en-GB" sz="1400" dirty="0"/>
          </a:p>
          <a:p>
            <a:pPr marL="0" indent="0">
              <a:buNone/>
            </a:pPr>
            <a:endParaRPr lang="en-GB" sz="1400" dirty="0"/>
          </a:p>
          <a:p>
            <a:pPr marL="0" indent="0">
              <a:buNone/>
            </a:pPr>
            <a:endParaRPr lang="en-GB" sz="1400" dirty="0"/>
          </a:p>
        </p:txBody>
      </p:sp>
      <p:sp>
        <p:nvSpPr>
          <p:cNvPr id="5" name="textruta 4">
            <a:extLst>
              <a:ext uri="{FF2B5EF4-FFF2-40B4-BE49-F238E27FC236}">
                <a16:creationId xmlns:a16="http://schemas.microsoft.com/office/drawing/2014/main" id="{9D01D668-B8BF-6445-9480-8B181A1852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91482AC5-C766-CA4E-B24E-4D123BDDA218}"/>
              </a:ext>
            </a:extLst>
          </p:cNvPr>
          <p:cNvSpPr txBox="1"/>
          <p:nvPr/>
        </p:nvSpPr>
        <p:spPr>
          <a:xfrm>
            <a:off x="7608916" y="510576"/>
            <a:ext cx="120257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Software dev &amp; mgmt</a:t>
            </a:r>
          </a:p>
        </p:txBody>
      </p:sp>
    </p:spTree>
    <p:extLst>
      <p:ext uri="{BB962C8B-B14F-4D97-AF65-F5344CB8AC3E}">
        <p14:creationId xmlns:p14="http://schemas.microsoft.com/office/powerpoint/2010/main" val="387575075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48BF4C-3D8B-F842-93BC-BD52AD40997F}"/>
              </a:ext>
            </a:extLst>
          </p:cNvPr>
          <p:cNvSpPr>
            <a:spLocks noGrp="1"/>
          </p:cNvSpPr>
          <p:nvPr>
            <p:ph type="title"/>
          </p:nvPr>
        </p:nvSpPr>
        <p:spPr/>
        <p:txBody>
          <a:bodyPr/>
          <a:lstStyle/>
          <a:p>
            <a:r>
              <a:rPr lang="en-GB" sz="3200" dirty="0"/>
              <a:t>Terms and concepts 4(4)</a:t>
            </a:r>
          </a:p>
        </p:txBody>
      </p:sp>
      <p:sp>
        <p:nvSpPr>
          <p:cNvPr id="3" name="Platshållare för innehåll 2">
            <a:extLst>
              <a:ext uri="{FF2B5EF4-FFF2-40B4-BE49-F238E27FC236}">
                <a16:creationId xmlns:a16="http://schemas.microsoft.com/office/drawing/2014/main" id="{58BCC9AA-353B-CD45-AA91-43B8CCF95603}"/>
              </a:ext>
            </a:extLst>
          </p:cNvPr>
          <p:cNvSpPr>
            <a:spLocks noGrp="1"/>
          </p:cNvSpPr>
          <p:nvPr>
            <p:ph idx="1"/>
          </p:nvPr>
        </p:nvSpPr>
        <p:spPr/>
        <p:txBody>
          <a:bodyPr>
            <a:noAutofit/>
          </a:bodyPr>
          <a:lstStyle/>
          <a:p>
            <a:pPr marL="0" indent="0">
              <a:buNone/>
            </a:pPr>
            <a:r>
              <a:rPr lang="en-GB" sz="1400" b="1" dirty="0"/>
              <a:t>Definition of Scrum: </a:t>
            </a:r>
          </a:p>
          <a:p>
            <a:pPr marL="0" indent="0">
              <a:buNone/>
            </a:pPr>
            <a:r>
              <a:rPr lang="en-GB" sz="1400" dirty="0"/>
              <a:t>An iterative, timeboxed approach to product delivery that is described as ‘a framework within which people can address complex adaptive problems, while productively and creatively delivering products of the highest possible value’ (</a:t>
            </a:r>
            <a:r>
              <a:rPr lang="en-GB" sz="1400" i="1" dirty="0"/>
              <a:t>The Scrum Guide </a:t>
            </a:r>
            <a:r>
              <a:rPr lang="en-GB" sz="1400" dirty="0"/>
              <a:t>by Ken Schwaber and Jeff Sutherland, updated November 2017). </a:t>
            </a:r>
          </a:p>
          <a:p>
            <a:pPr marL="0" indent="0">
              <a:buNone/>
            </a:pPr>
            <a:endParaRPr lang="en-GB" sz="700" dirty="0"/>
          </a:p>
          <a:p>
            <a:pPr marL="0" indent="0">
              <a:buNone/>
            </a:pPr>
            <a:r>
              <a:rPr lang="en-GB" sz="1400" dirty="0"/>
              <a:t>DevOps approaches further improve throughput by speeding up the transition from coding to run/use, using techniques such as Continuous Integration / Continuous Delivery to (partially) automate the deployment pipeline. </a:t>
            </a:r>
          </a:p>
          <a:p>
            <a:pPr marL="0" indent="0">
              <a:buNone/>
            </a:pPr>
            <a:endParaRPr lang="en-GB" sz="1400" dirty="0"/>
          </a:p>
          <a:p>
            <a:pPr marL="0" indent="0">
              <a:buNone/>
            </a:pPr>
            <a:r>
              <a:rPr lang="en-GB" sz="1400" dirty="0"/>
              <a:t>Many agile approaches use ‘definition of done’ as a tool to agree the set of criteria to be met before the product or product increment/backlog item is considered done. </a:t>
            </a:r>
            <a:endParaRPr lang="en-GB" sz="1400" b="1" dirty="0"/>
          </a:p>
          <a:p>
            <a:pPr marL="0" indent="0">
              <a:spcBef>
                <a:spcPct val="30000"/>
              </a:spcBef>
              <a:buNone/>
              <a:defRPr/>
            </a:pPr>
            <a:endParaRPr lang="en-GB" sz="1400" b="1" dirty="0"/>
          </a:p>
          <a:p>
            <a:pPr marL="0" indent="0">
              <a:spcBef>
                <a:spcPct val="30000"/>
              </a:spcBef>
              <a:buNone/>
              <a:defRPr/>
            </a:pPr>
            <a:r>
              <a:rPr lang="en-GB" sz="1400" b="1" dirty="0"/>
              <a:t>Definition of Done: </a:t>
            </a:r>
          </a:p>
          <a:p>
            <a:pPr marL="0" indent="0">
              <a:spcBef>
                <a:spcPct val="30000"/>
              </a:spcBef>
              <a:buNone/>
              <a:defRPr/>
            </a:pPr>
            <a:r>
              <a:rPr lang="en-GB" sz="1400" dirty="0"/>
              <a:t>The agreed criteria for a proposed product or service, reflecting functional and non-functional requirements. </a:t>
            </a:r>
          </a:p>
        </p:txBody>
      </p:sp>
      <p:sp>
        <p:nvSpPr>
          <p:cNvPr id="5" name="textruta 4">
            <a:extLst>
              <a:ext uri="{FF2B5EF4-FFF2-40B4-BE49-F238E27FC236}">
                <a16:creationId xmlns:a16="http://schemas.microsoft.com/office/drawing/2014/main" id="{9D01D668-B8BF-6445-9480-8B181A1852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91482AC5-C766-CA4E-B24E-4D123BDDA218}"/>
              </a:ext>
            </a:extLst>
          </p:cNvPr>
          <p:cNvSpPr txBox="1"/>
          <p:nvPr/>
        </p:nvSpPr>
        <p:spPr>
          <a:xfrm>
            <a:off x="7608916" y="510576"/>
            <a:ext cx="120257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Software dev &amp; mgmt</a:t>
            </a:r>
          </a:p>
        </p:txBody>
      </p:sp>
    </p:spTree>
    <p:extLst>
      <p:ext uri="{BB962C8B-B14F-4D97-AF65-F5344CB8AC3E}">
        <p14:creationId xmlns:p14="http://schemas.microsoft.com/office/powerpoint/2010/main" val="1048266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US" sz="3200" dirty="0">
                <a:latin typeface="Calibri Light" panose="020F0302020204030204" pitchFamily="34" charset="0"/>
                <a:cs typeface="Calibri Light" panose="020F0302020204030204" pitchFamily="34" charset="0"/>
              </a:rPr>
              <a:t>Some key terms and areas covered</a:t>
            </a:r>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sz="half" idx="1"/>
          </p:nvPr>
        </p:nvSpPr>
        <p:spPr>
          <a:xfrm>
            <a:off x="457199" y="1358122"/>
            <a:ext cx="4038600" cy="3321824"/>
          </a:xfrm>
        </p:spPr>
        <p:txBody>
          <a:bodyPr>
            <a:normAutofit/>
          </a:bodyPr>
          <a:lstStyle/>
          <a:p>
            <a:pPr marL="0" lvl="1" indent="0">
              <a:buNone/>
            </a:pPr>
            <a:r>
              <a:rPr lang="en-GB" sz="1100" b="1" dirty="0">
                <a:solidFill>
                  <a:schemeClr val="dk1"/>
                </a:solidFill>
                <a:latin typeface="Calibri Light" panose="020F0302020204030204" pitchFamily="34" charset="0"/>
                <a:cs typeface="Calibri Light" panose="020F0302020204030204" pitchFamily="34" charset="0"/>
              </a:rPr>
              <a:t>Terms:</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Digital organisation</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High velocity IT</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Digital transformation</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IT transformation</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Digital products</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Digital technology</a:t>
            </a:r>
          </a:p>
          <a:p>
            <a:pPr marL="0" lvl="1" indent="0">
              <a:buNone/>
            </a:pPr>
            <a:endParaRPr lang="en-GB" sz="1100" dirty="0">
              <a:solidFill>
                <a:schemeClr val="dk1"/>
              </a:solidFill>
              <a:latin typeface="Calibri Light" panose="020F0302020204030204" pitchFamily="34" charset="0"/>
              <a:cs typeface="Calibri Light" panose="020F0302020204030204" pitchFamily="34" charset="0"/>
            </a:endParaRPr>
          </a:p>
          <a:p>
            <a:pPr marL="0" lvl="1" indent="0">
              <a:buNone/>
            </a:pPr>
            <a:r>
              <a:rPr lang="en-GB" sz="1100" b="1" dirty="0">
                <a:solidFill>
                  <a:schemeClr val="dk1"/>
                </a:solidFill>
                <a:latin typeface="Calibri Light" panose="020F0302020204030204" pitchFamily="34" charset="0"/>
                <a:cs typeface="Calibri Light" panose="020F0302020204030204" pitchFamily="34" charset="0"/>
              </a:rPr>
              <a:t>Five objectives (to achieve with digital):</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Valuable investments</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Fast development</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Resilient operations</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Co-created value</a:t>
            </a:r>
          </a:p>
          <a:p>
            <a:pPr marL="285750" lvl="1">
              <a:spcBef>
                <a:spcPts val="250"/>
              </a:spcBef>
            </a:pPr>
            <a:r>
              <a:rPr lang="en-GB" sz="1100" dirty="0">
                <a:solidFill>
                  <a:schemeClr val="dk1"/>
                </a:solidFill>
                <a:latin typeface="Calibri Light" panose="020F0302020204030204" pitchFamily="34" charset="0"/>
                <a:cs typeface="Calibri Light" panose="020F0302020204030204" pitchFamily="34" charset="0"/>
              </a:rPr>
              <a:t>Assured conformance</a:t>
            </a:r>
          </a:p>
          <a:p>
            <a:pPr marL="285750" lvl="1"/>
            <a:endParaRPr lang="en-GB" sz="1100" dirty="0">
              <a:solidFill>
                <a:schemeClr val="dk1"/>
              </a:solidFill>
              <a:latin typeface="Calibri Light" panose="020F0302020204030204" pitchFamily="34" charset="0"/>
              <a:cs typeface="Calibri Light" panose="020F0302020204030204" pitchFamily="34" charset="0"/>
            </a:endParaRPr>
          </a:p>
          <a:p>
            <a:pPr marL="285750" lvl="1"/>
            <a:endParaRPr lang="en-GB" sz="1100" dirty="0">
              <a:solidFill>
                <a:schemeClr val="dk1"/>
              </a:solidFill>
              <a:latin typeface="Calibri Light" panose="020F0302020204030204" pitchFamily="34" charset="0"/>
              <a:cs typeface="Calibri Light" panose="020F0302020204030204" pitchFamily="34" charset="0"/>
            </a:endParaRPr>
          </a:p>
        </p:txBody>
      </p:sp>
      <p:sp>
        <p:nvSpPr>
          <p:cNvPr id="4" name="Platshållare för innehåll 3">
            <a:extLst>
              <a:ext uri="{FF2B5EF4-FFF2-40B4-BE49-F238E27FC236}">
                <a16:creationId xmlns:a16="http://schemas.microsoft.com/office/drawing/2014/main" id="{2C0FF826-EDBC-FC43-890A-ACDED38B9868}"/>
              </a:ext>
            </a:extLst>
          </p:cNvPr>
          <p:cNvSpPr>
            <a:spLocks noGrp="1"/>
          </p:cNvSpPr>
          <p:nvPr>
            <p:ph sz="half" idx="2"/>
          </p:nvPr>
        </p:nvSpPr>
        <p:spPr>
          <a:xfrm>
            <a:off x="4648201" y="1358122"/>
            <a:ext cx="4329544" cy="3464857"/>
          </a:xfrm>
        </p:spPr>
        <p:txBody>
          <a:bodyPr>
            <a:normAutofit/>
          </a:bodyPr>
          <a:lstStyle/>
          <a:p>
            <a:pPr marL="0" lvl="1" indent="0">
              <a:buNone/>
              <a:defRPr/>
            </a:pPr>
            <a:r>
              <a:rPr lang="en-GB" sz="1100" b="1" dirty="0">
                <a:solidFill>
                  <a:schemeClr val="dk1"/>
                </a:solidFill>
                <a:latin typeface="Calibri Light" panose="020F0302020204030204" pitchFamily="34" charset="0"/>
                <a:cs typeface="Calibri Light" panose="020F0302020204030204" pitchFamily="34" charset="0"/>
              </a:rPr>
              <a:t>The Digital Product Lifecycle:</a:t>
            </a:r>
          </a:p>
          <a:p>
            <a:pPr>
              <a:spcBef>
                <a:spcPct val="30000"/>
              </a:spcBef>
              <a:buFont typeface="Arial" panose="020B0604020202020204" pitchFamily="34" charset="0"/>
              <a:buChar char="•"/>
              <a:defRPr/>
            </a:pPr>
            <a:r>
              <a:rPr lang="en-GB" sz="1100" dirty="0">
                <a:latin typeface="Calibri Light" panose="020F0302020204030204" pitchFamily="34" charset="0"/>
                <a:cs typeface="Calibri Light" panose="020F0302020204030204" pitchFamily="34" charset="0"/>
              </a:rPr>
              <a:t>Service consumer and service provider have different perspectives on digital products. They each have their own journeys, that overlap during the period of engagement</a:t>
            </a:r>
          </a:p>
          <a:p>
            <a:pPr marL="0" lvl="0" indent="0">
              <a:spcBef>
                <a:spcPct val="30000"/>
              </a:spcBef>
              <a:buNone/>
              <a:defRPr/>
            </a:pPr>
            <a:endParaRPr lang="en-GB" sz="1100" dirty="0">
              <a:latin typeface="Calibri Light" panose="020F0302020204030204" pitchFamily="34" charset="0"/>
              <a:cs typeface="Calibri Light" panose="020F0302020204030204" pitchFamily="34" charset="0"/>
            </a:endParaRPr>
          </a:p>
          <a:p>
            <a:pPr marL="0" lvl="1" indent="0">
              <a:buNone/>
              <a:defRPr/>
            </a:pPr>
            <a:r>
              <a:rPr lang="en-GB" sz="1100" b="1" dirty="0">
                <a:solidFill>
                  <a:schemeClr val="dk1"/>
                </a:solidFill>
                <a:latin typeface="Calibri Light" panose="020F0302020204030204" pitchFamily="34" charset="0"/>
                <a:cs typeface="Calibri Light" panose="020F0302020204030204" pitchFamily="34" charset="0"/>
              </a:rPr>
              <a:t>Principles, models and concepts:</a:t>
            </a:r>
          </a:p>
          <a:p>
            <a:pPr marL="285750" lvl="1">
              <a:lnSpc>
                <a:spcPct val="110000"/>
              </a:lnSpc>
              <a:spcBef>
                <a:spcPts val="250"/>
              </a:spcBef>
              <a:defRPr/>
            </a:pPr>
            <a:r>
              <a:rPr lang="en-GB" sz="1100" dirty="0">
                <a:solidFill>
                  <a:schemeClr val="dk1"/>
                </a:solidFill>
                <a:latin typeface="Calibri Light" panose="020F0302020204030204" pitchFamily="34" charset="0"/>
                <a:cs typeface="Calibri Light" panose="020F0302020204030204" pitchFamily="34" charset="0"/>
              </a:rPr>
              <a:t>Ethics</a:t>
            </a:r>
          </a:p>
          <a:p>
            <a:pPr marL="285750" lvl="1">
              <a:lnSpc>
                <a:spcPct val="110000"/>
              </a:lnSpc>
              <a:spcBef>
                <a:spcPts val="250"/>
              </a:spcBef>
              <a:defRPr/>
            </a:pPr>
            <a:r>
              <a:rPr lang="en-GB" sz="1100" dirty="0">
                <a:solidFill>
                  <a:schemeClr val="dk1"/>
                </a:solidFill>
                <a:latin typeface="Calibri Light" panose="020F0302020204030204" pitchFamily="34" charset="0"/>
                <a:cs typeface="Calibri Light" panose="020F0302020204030204" pitchFamily="34" charset="0"/>
              </a:rPr>
              <a:t>Safety culture</a:t>
            </a:r>
          </a:p>
          <a:p>
            <a:pPr marL="285750" lvl="1">
              <a:lnSpc>
                <a:spcPct val="110000"/>
              </a:lnSpc>
              <a:spcBef>
                <a:spcPts val="250"/>
              </a:spcBef>
              <a:defRPr/>
            </a:pPr>
            <a:r>
              <a:rPr lang="en-GB" sz="1100" dirty="0">
                <a:solidFill>
                  <a:schemeClr val="dk1"/>
                </a:solidFill>
                <a:latin typeface="Calibri Light" panose="020F0302020204030204" pitchFamily="34" charset="0"/>
                <a:cs typeface="Calibri Light" panose="020F0302020204030204" pitchFamily="34" charset="0"/>
              </a:rPr>
              <a:t>Lean culture</a:t>
            </a:r>
          </a:p>
          <a:p>
            <a:pPr marL="285750" lvl="1">
              <a:lnSpc>
                <a:spcPct val="110000"/>
              </a:lnSpc>
              <a:spcBef>
                <a:spcPts val="250"/>
              </a:spcBef>
              <a:defRPr/>
            </a:pPr>
            <a:r>
              <a:rPr lang="en-GB" sz="1100" dirty="0">
                <a:solidFill>
                  <a:schemeClr val="dk1"/>
                </a:solidFill>
                <a:latin typeface="Calibri Light" panose="020F0302020204030204" pitchFamily="34" charset="0"/>
                <a:cs typeface="Calibri Light" panose="020F0302020204030204" pitchFamily="34" charset="0"/>
              </a:rPr>
              <a:t>Toyota Kata</a:t>
            </a:r>
          </a:p>
          <a:p>
            <a:pPr marL="285750" lvl="1">
              <a:lnSpc>
                <a:spcPct val="110000"/>
              </a:lnSpc>
              <a:spcBef>
                <a:spcPts val="250"/>
              </a:spcBef>
              <a:defRPr/>
            </a:pPr>
            <a:r>
              <a:rPr lang="en-GB" sz="1100" dirty="0">
                <a:solidFill>
                  <a:schemeClr val="dk1"/>
                </a:solidFill>
                <a:latin typeface="Calibri Light" panose="020F0302020204030204" pitchFamily="34" charset="0"/>
                <a:cs typeface="Calibri Light" panose="020F0302020204030204" pitchFamily="34" charset="0"/>
              </a:rPr>
              <a:t>Lean / Agile / Resilient / Continuous</a:t>
            </a:r>
          </a:p>
          <a:p>
            <a:pPr marL="285750" lvl="1">
              <a:lnSpc>
                <a:spcPct val="110000"/>
              </a:lnSpc>
              <a:spcBef>
                <a:spcPts val="250"/>
              </a:spcBef>
              <a:defRPr/>
            </a:pPr>
            <a:r>
              <a:rPr lang="en-GB" sz="1100" dirty="0">
                <a:solidFill>
                  <a:schemeClr val="dk1"/>
                </a:solidFill>
                <a:latin typeface="Calibri Light" panose="020F0302020204030204" pitchFamily="34" charset="0"/>
                <a:cs typeface="Calibri Light" panose="020F0302020204030204" pitchFamily="34" charset="0"/>
              </a:rPr>
              <a:t>Service-dominant logic</a:t>
            </a:r>
          </a:p>
          <a:p>
            <a:pPr marL="285750" lvl="1">
              <a:lnSpc>
                <a:spcPct val="110000"/>
              </a:lnSpc>
              <a:spcBef>
                <a:spcPts val="250"/>
              </a:spcBef>
              <a:defRPr/>
            </a:pPr>
            <a:r>
              <a:rPr lang="en-GB" sz="1100" dirty="0">
                <a:solidFill>
                  <a:schemeClr val="dk1"/>
                </a:solidFill>
                <a:latin typeface="Calibri Light" panose="020F0302020204030204" pitchFamily="34" charset="0"/>
                <a:cs typeface="Calibri Light" panose="020F0302020204030204" pitchFamily="34" charset="0"/>
              </a:rPr>
              <a:t>Design thinking</a:t>
            </a:r>
          </a:p>
          <a:p>
            <a:pPr marL="285750" lvl="1">
              <a:lnSpc>
                <a:spcPct val="110000"/>
              </a:lnSpc>
              <a:spcBef>
                <a:spcPts val="250"/>
              </a:spcBef>
              <a:defRPr/>
            </a:pPr>
            <a:r>
              <a:rPr lang="en-GB" sz="1100" dirty="0">
                <a:solidFill>
                  <a:schemeClr val="dk1"/>
                </a:solidFill>
                <a:latin typeface="Calibri Light" panose="020F0302020204030204" pitchFamily="34" charset="0"/>
                <a:cs typeface="Calibri Light" panose="020F0302020204030204" pitchFamily="34" charset="0"/>
              </a:rPr>
              <a:t>Complexity thinking</a:t>
            </a:r>
          </a:p>
        </p:txBody>
      </p:sp>
      <p:sp>
        <p:nvSpPr>
          <p:cNvPr id="7" name="textruta 6">
            <a:extLst>
              <a:ext uri="{FF2B5EF4-FFF2-40B4-BE49-F238E27FC236}">
                <a16:creationId xmlns:a16="http://schemas.microsoft.com/office/drawing/2014/main" id="{BBE671A4-F8C7-C94D-9656-23B151EC7FC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9E4F2303-435F-BC40-BE27-D087FAD8B65A}"/>
              </a:ext>
            </a:extLst>
          </p:cNvPr>
          <p:cNvSpPr txBox="1"/>
          <p:nvPr/>
        </p:nvSpPr>
        <p:spPr>
          <a:xfrm>
            <a:off x="7610475" y="521591"/>
            <a:ext cx="76495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Introduction</a:t>
            </a:r>
          </a:p>
        </p:txBody>
      </p:sp>
    </p:spTree>
    <p:extLst>
      <p:ext uri="{BB962C8B-B14F-4D97-AF65-F5344CB8AC3E}">
        <p14:creationId xmlns:p14="http://schemas.microsoft.com/office/powerpoint/2010/main" val="129307301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89860B-08B4-DF40-B4EF-1730916EA1CF}"/>
              </a:ext>
            </a:extLst>
          </p:cNvPr>
          <p:cNvSpPr>
            <a:spLocks noGrp="1"/>
          </p:cNvSpPr>
          <p:nvPr>
            <p:ph type="title"/>
          </p:nvPr>
        </p:nvSpPr>
        <p:spPr>
          <a:xfrm>
            <a:off x="457200" y="206375"/>
            <a:ext cx="7151716" cy="857250"/>
          </a:xfrm>
        </p:spPr>
        <p:txBody>
          <a:bodyPr/>
          <a:lstStyle/>
          <a:p>
            <a:r>
              <a:rPr lang="en-GB" sz="2800" dirty="0"/>
              <a:t>Software development and management PSF’s</a:t>
            </a:r>
          </a:p>
        </p:txBody>
      </p:sp>
      <p:sp>
        <p:nvSpPr>
          <p:cNvPr id="3" name="Platshållare för innehåll 2">
            <a:extLst>
              <a:ext uri="{FF2B5EF4-FFF2-40B4-BE49-F238E27FC236}">
                <a16:creationId xmlns:a16="http://schemas.microsoft.com/office/drawing/2014/main" id="{95F5FDE2-C157-7248-A10C-C913E043DA0E}"/>
              </a:ext>
            </a:extLst>
          </p:cNvPr>
          <p:cNvSpPr>
            <a:spLocks noGrp="1"/>
          </p:cNvSpPr>
          <p:nvPr>
            <p:ph idx="1"/>
          </p:nvPr>
        </p:nvSpPr>
        <p:spPr>
          <a:xfrm>
            <a:off x="457199" y="1218255"/>
            <a:ext cx="8229600" cy="3083839"/>
          </a:xfrm>
        </p:spPr>
        <p:txBody>
          <a:bodyPr/>
          <a:lstStyle/>
          <a:p>
            <a:pPr marL="0" indent="0">
              <a:buNone/>
            </a:pPr>
            <a:r>
              <a:rPr lang="en-GB" sz="1400" b="1" i="1" dirty="0"/>
              <a:t>The software development and management practice </a:t>
            </a:r>
            <a:r>
              <a:rPr lang="en-GB" sz="1400" dirty="0"/>
              <a:t>includes the following PSFs: </a:t>
            </a:r>
          </a:p>
          <a:p>
            <a:pPr marL="0" indent="0">
              <a:buNone/>
            </a:pPr>
            <a:endParaRPr lang="en-GB" sz="1400" dirty="0"/>
          </a:p>
          <a:p>
            <a:pPr>
              <a:buFont typeface="+mj-lt"/>
              <a:buAutoNum type="arabicPeriod"/>
            </a:pPr>
            <a:r>
              <a:rPr lang="en-GB" sz="1400" b="1" dirty="0"/>
              <a:t>agree and improve an organization's approach to development and management of software </a:t>
            </a:r>
          </a:p>
          <a:p>
            <a:pPr>
              <a:buFont typeface="+mj-lt"/>
              <a:buAutoNum type="arabicPeriod"/>
            </a:pPr>
            <a:r>
              <a:rPr lang="en-GB" sz="1400" b="1" dirty="0"/>
              <a:t>ensure that software continually meets organization's requirements and quality criteria throughout its lifecycle</a:t>
            </a:r>
            <a:r>
              <a:rPr lang="en-GB" sz="1400" dirty="0"/>
              <a:t>.</a:t>
            </a:r>
            <a:br>
              <a:rPr lang="en-GB" sz="1400" dirty="0"/>
            </a:br>
            <a:endParaRPr lang="sv-SE" sz="1400" dirty="0"/>
          </a:p>
        </p:txBody>
      </p:sp>
      <p:sp>
        <p:nvSpPr>
          <p:cNvPr id="5" name="textruta 4">
            <a:extLst>
              <a:ext uri="{FF2B5EF4-FFF2-40B4-BE49-F238E27FC236}">
                <a16:creationId xmlns:a16="http://schemas.microsoft.com/office/drawing/2014/main" id="{1F9C1AB6-95AD-ED49-95CE-A0C0F88E426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36731FC2-D77D-6F4D-BA82-655D958E0CB5}"/>
              </a:ext>
            </a:extLst>
          </p:cNvPr>
          <p:cNvSpPr txBox="1"/>
          <p:nvPr/>
        </p:nvSpPr>
        <p:spPr>
          <a:xfrm>
            <a:off x="7608916" y="510576"/>
            <a:ext cx="120257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Software dev &amp; mgmt</a:t>
            </a:r>
          </a:p>
        </p:txBody>
      </p:sp>
    </p:spTree>
    <p:extLst>
      <p:ext uri="{BB962C8B-B14F-4D97-AF65-F5344CB8AC3E}">
        <p14:creationId xmlns:p14="http://schemas.microsoft.com/office/powerpoint/2010/main" val="314813908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38258D-5ED8-4B4A-A344-4B050E8933FC}"/>
              </a:ext>
            </a:extLst>
          </p:cNvPr>
          <p:cNvSpPr>
            <a:spLocks noGrp="1"/>
          </p:cNvSpPr>
          <p:nvPr>
            <p:ph type="title"/>
          </p:nvPr>
        </p:nvSpPr>
        <p:spPr/>
        <p:txBody>
          <a:bodyPr>
            <a:normAutofit/>
          </a:bodyPr>
          <a:lstStyle/>
          <a:p>
            <a:r>
              <a:rPr lang="en-GB" sz="2000" dirty="0"/>
              <a:t>PSF 1 - Agree and improve an organization's approach to development and management of software </a:t>
            </a:r>
          </a:p>
        </p:txBody>
      </p:sp>
      <p:sp>
        <p:nvSpPr>
          <p:cNvPr id="3" name="Platshållare för innehåll 2">
            <a:extLst>
              <a:ext uri="{FF2B5EF4-FFF2-40B4-BE49-F238E27FC236}">
                <a16:creationId xmlns:a16="http://schemas.microsoft.com/office/drawing/2014/main" id="{BEE4992C-6273-2047-B718-90B84D874DE9}"/>
              </a:ext>
            </a:extLst>
          </p:cNvPr>
          <p:cNvSpPr>
            <a:spLocks noGrp="1"/>
          </p:cNvSpPr>
          <p:nvPr>
            <p:ph idx="1"/>
          </p:nvPr>
        </p:nvSpPr>
        <p:spPr>
          <a:xfrm>
            <a:off x="457199" y="1208463"/>
            <a:ext cx="8229600" cy="3394075"/>
          </a:xfrm>
        </p:spPr>
        <p:txBody>
          <a:bodyPr>
            <a:normAutofit/>
          </a:bodyPr>
          <a:lstStyle/>
          <a:p>
            <a:pPr marL="0" indent="0">
              <a:buNone/>
            </a:pPr>
            <a:r>
              <a:rPr lang="en-GB" dirty="0"/>
              <a:t>There are various ways of developing and managing software. These are </a:t>
            </a:r>
            <a:r>
              <a:rPr lang="en-GB" b="1" dirty="0"/>
              <a:t>waterfall, incremental, and iterative </a:t>
            </a:r>
            <a:r>
              <a:rPr lang="en-GB" dirty="0"/>
              <a:t>(or evolutionary). Agile and Scrum approaches are a combination of incremental and iterative.</a:t>
            </a:r>
          </a:p>
          <a:p>
            <a:pPr marL="0" indent="0">
              <a:buNone/>
            </a:pPr>
            <a:endParaRPr lang="en-GB" dirty="0"/>
          </a:p>
          <a:p>
            <a:pPr marL="0" indent="0">
              <a:buNone/>
            </a:pPr>
            <a:r>
              <a:rPr lang="en-GB" dirty="0"/>
              <a:t>This Practice Success Factor for software development and management concerns itself with the tactical decision to select from this pre-defined set of approaches, the best approach for each software product, based on the organization’s requirements for the product.</a:t>
            </a:r>
          </a:p>
          <a:p>
            <a:pPr marL="0" indent="0">
              <a:buNone/>
            </a:pPr>
            <a:r>
              <a:rPr lang="en-GB" dirty="0"/>
              <a:t>This tactical choice depends on how much information is available about both the work to be completed and the resources that are needed to execute the work. The work to be completed can be subdivided into the requirements and the priority with which they must be fulfilled. </a:t>
            </a:r>
          </a:p>
          <a:p>
            <a:pPr marL="0" indent="0">
              <a:buNone/>
            </a:pPr>
            <a:endParaRPr lang="en-GB" dirty="0"/>
          </a:p>
          <a:p>
            <a:pPr marL="0" indent="0">
              <a:buNone/>
            </a:pPr>
            <a:r>
              <a:rPr lang="en-GB" dirty="0"/>
              <a:t>Some examples: </a:t>
            </a:r>
          </a:p>
          <a:p>
            <a:pPr>
              <a:buFont typeface="Arial" panose="020B0604020202020204" pitchFamily="34" charset="0"/>
              <a:buChar char="•"/>
            </a:pPr>
            <a:r>
              <a:rPr lang="en-GB" dirty="0"/>
              <a:t>A waterfall approach can be an effective choice when the requirements and priorities are known, and when it is also known how to develop the software, and which resources are needed. </a:t>
            </a:r>
          </a:p>
          <a:p>
            <a:pPr>
              <a:buFont typeface="Arial" panose="020B0604020202020204" pitchFamily="34" charset="0"/>
              <a:buChar char="•"/>
            </a:pPr>
            <a:r>
              <a:rPr lang="en-GB" dirty="0"/>
              <a:t>A timeboxing approach in which the most important work items are developed first, could be a better choice when the requirements and priorities are known, but it is not yet known how to develop the software and which resources are needed.</a:t>
            </a:r>
          </a:p>
        </p:txBody>
      </p:sp>
      <p:sp>
        <p:nvSpPr>
          <p:cNvPr id="5" name="textruta 4">
            <a:extLst>
              <a:ext uri="{FF2B5EF4-FFF2-40B4-BE49-F238E27FC236}">
                <a16:creationId xmlns:a16="http://schemas.microsoft.com/office/drawing/2014/main" id="{5388E592-629B-7640-A003-7BF2E042C10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FF043C35-02E2-3C44-B292-066C43EC189E}"/>
              </a:ext>
            </a:extLst>
          </p:cNvPr>
          <p:cNvSpPr txBox="1"/>
          <p:nvPr/>
        </p:nvSpPr>
        <p:spPr>
          <a:xfrm>
            <a:off x="7608916" y="510576"/>
            <a:ext cx="120257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Software dev &amp; mgmt</a:t>
            </a:r>
          </a:p>
        </p:txBody>
      </p:sp>
    </p:spTree>
    <p:extLst>
      <p:ext uri="{BB962C8B-B14F-4D97-AF65-F5344CB8AC3E}">
        <p14:creationId xmlns:p14="http://schemas.microsoft.com/office/powerpoint/2010/main" val="86450622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9C3DAD-B4BA-C04E-B0DD-1BF468FED38A}"/>
              </a:ext>
            </a:extLst>
          </p:cNvPr>
          <p:cNvSpPr>
            <a:spLocks noGrp="1"/>
          </p:cNvSpPr>
          <p:nvPr>
            <p:ph type="title"/>
          </p:nvPr>
        </p:nvSpPr>
        <p:spPr/>
        <p:txBody>
          <a:bodyPr>
            <a:normAutofit/>
          </a:bodyPr>
          <a:lstStyle/>
          <a:p>
            <a:r>
              <a:rPr lang="en-GB" sz="2000" dirty="0"/>
              <a:t>PSF 2 - Ensure that software continually meets organization's requirements and quality criteria throughout its lifecycle </a:t>
            </a:r>
          </a:p>
        </p:txBody>
      </p:sp>
      <p:sp>
        <p:nvSpPr>
          <p:cNvPr id="3" name="Platshållare för innehåll 2">
            <a:extLst>
              <a:ext uri="{FF2B5EF4-FFF2-40B4-BE49-F238E27FC236}">
                <a16:creationId xmlns:a16="http://schemas.microsoft.com/office/drawing/2014/main" id="{FC257303-B709-A34F-BDE1-64D91302CEA6}"/>
              </a:ext>
            </a:extLst>
          </p:cNvPr>
          <p:cNvSpPr>
            <a:spLocks noGrp="1"/>
          </p:cNvSpPr>
          <p:nvPr>
            <p:ph idx="1"/>
          </p:nvPr>
        </p:nvSpPr>
        <p:spPr/>
        <p:txBody>
          <a:bodyPr>
            <a:noAutofit/>
          </a:bodyPr>
          <a:lstStyle/>
          <a:p>
            <a:pPr marL="0" indent="0">
              <a:buNone/>
            </a:pPr>
            <a:r>
              <a:rPr lang="en-GB" dirty="0"/>
              <a:t>Software quality is used to describe software as a product and in its use, commonly in terms such as: </a:t>
            </a:r>
          </a:p>
          <a:p>
            <a:pPr marL="0" lvl="0" indent="0">
              <a:buNone/>
            </a:pPr>
            <a:endParaRPr lang="en-GB" sz="900" b="1" dirty="0"/>
          </a:p>
          <a:p>
            <a:pPr marL="0" lvl="0" indent="0">
              <a:buNone/>
            </a:pPr>
            <a:r>
              <a:rPr lang="en-GB" sz="1100" b="1" dirty="0"/>
              <a:t>product quality -</a:t>
            </a:r>
            <a:r>
              <a:rPr lang="en-GB" sz="1100" dirty="0"/>
              <a:t> functional suitability, performance efficiency, compatibility, usability, reliability, security, maintainability, and portability </a:t>
            </a:r>
          </a:p>
          <a:p>
            <a:pPr marL="0" lvl="0" indent="0">
              <a:buNone/>
            </a:pPr>
            <a:r>
              <a:rPr lang="en-GB" sz="1100" b="1" dirty="0"/>
              <a:t>quality in use -</a:t>
            </a:r>
            <a:r>
              <a:rPr lang="en-GB" sz="1100" dirty="0"/>
              <a:t> effectiveness, efficiency, satisfaction, freedom from risk, and context coverage. </a:t>
            </a:r>
          </a:p>
          <a:p>
            <a:pPr marL="0" indent="0">
              <a:buNone/>
            </a:pPr>
            <a:endParaRPr lang="en-GB" sz="900" dirty="0"/>
          </a:p>
          <a:p>
            <a:pPr marL="0" indent="0">
              <a:buNone/>
            </a:pPr>
            <a:r>
              <a:rPr lang="en-GB" dirty="0"/>
              <a:t>The most important components of this Practice Success Factor are: </a:t>
            </a:r>
          </a:p>
          <a:p>
            <a:pPr>
              <a:buFont typeface="Arial" panose="020B0604020202020204" pitchFamily="34" charset="0"/>
              <a:buChar char="•"/>
            </a:pPr>
            <a:r>
              <a:rPr lang="en-GB" dirty="0"/>
              <a:t>understanding the source code, how the various modules are interrelated, and the application architecture </a:t>
            </a:r>
          </a:p>
          <a:p>
            <a:pPr>
              <a:buFont typeface="Arial" panose="020B0604020202020204" pitchFamily="34" charset="0"/>
              <a:buChar char="•"/>
            </a:pPr>
            <a:r>
              <a:rPr lang="en-GB" dirty="0"/>
              <a:t>understanding the requirements and the context in which the application is used </a:t>
            </a:r>
          </a:p>
          <a:p>
            <a:pPr>
              <a:buFont typeface="Arial" panose="020B0604020202020204" pitchFamily="34" charset="0"/>
              <a:buChar char="•"/>
            </a:pPr>
            <a:r>
              <a:rPr lang="en-GB" dirty="0"/>
              <a:t>ensuring that non-functional (warranty) requirements are included in the Definition of Done </a:t>
            </a:r>
          </a:p>
          <a:p>
            <a:pPr>
              <a:buFont typeface="Arial" panose="020B0604020202020204" pitchFamily="34" charset="0"/>
              <a:buChar char="•"/>
            </a:pPr>
            <a:r>
              <a:rPr lang="en-GB" dirty="0"/>
              <a:t>creating tests before coding </a:t>
            </a:r>
          </a:p>
          <a:p>
            <a:pPr>
              <a:buFont typeface="Arial" panose="020B0604020202020204" pitchFamily="34" charset="0"/>
              <a:buChar char="•"/>
            </a:pPr>
            <a:r>
              <a:rPr lang="en-GB" dirty="0"/>
              <a:t>effective version control of all application artefacts </a:t>
            </a:r>
          </a:p>
          <a:p>
            <a:pPr>
              <a:buFont typeface="Arial" panose="020B0604020202020204" pitchFamily="34" charset="0"/>
              <a:buChar char="•"/>
            </a:pPr>
            <a:r>
              <a:rPr lang="en-GB" dirty="0"/>
              <a:t>approaching the task of coding with a full appreciation of its tremendous difficulty and respecting the intrinsic limitations of the human mind </a:t>
            </a:r>
          </a:p>
          <a:p>
            <a:pPr>
              <a:buFont typeface="Arial" panose="020B0604020202020204" pitchFamily="34" charset="0"/>
              <a:buChar char="•"/>
            </a:pPr>
            <a:r>
              <a:rPr lang="en-GB" dirty="0"/>
              <a:t>adhering to coding conventions </a:t>
            </a:r>
          </a:p>
          <a:p>
            <a:pPr>
              <a:buFont typeface="Arial" panose="020B0604020202020204" pitchFamily="34" charset="0"/>
              <a:buChar char="•"/>
            </a:pPr>
            <a:r>
              <a:rPr lang="en-GB" dirty="0"/>
              <a:t>peer review </a:t>
            </a:r>
          </a:p>
          <a:p>
            <a:pPr>
              <a:buFont typeface="Arial" panose="020B0604020202020204" pitchFamily="34" charset="0"/>
              <a:buChar char="•"/>
            </a:pPr>
            <a:r>
              <a:rPr lang="en-GB" dirty="0"/>
              <a:t>fast feedback from testing, for example by using automated testing, and taking remedial action quickly. </a:t>
            </a:r>
          </a:p>
          <a:p>
            <a:pPr marL="0" indent="0">
              <a:buNone/>
            </a:pPr>
            <a:endParaRPr lang="en-GB" dirty="0"/>
          </a:p>
          <a:p>
            <a:pPr marL="0" indent="0">
              <a:buNone/>
            </a:pPr>
            <a:endParaRPr lang="en-GB" dirty="0"/>
          </a:p>
          <a:p>
            <a:pPr marL="0" indent="0">
              <a:buNone/>
            </a:pPr>
            <a:endParaRPr lang="en-GB" dirty="0"/>
          </a:p>
          <a:p>
            <a:pPr marL="0" indent="0">
              <a:buNone/>
            </a:pPr>
            <a:endParaRPr lang="sv-SE" dirty="0"/>
          </a:p>
        </p:txBody>
      </p:sp>
      <p:sp>
        <p:nvSpPr>
          <p:cNvPr id="5" name="textruta 4">
            <a:extLst>
              <a:ext uri="{FF2B5EF4-FFF2-40B4-BE49-F238E27FC236}">
                <a16:creationId xmlns:a16="http://schemas.microsoft.com/office/drawing/2014/main" id="{0BEAEDDF-CAE1-934D-8A19-373710341CB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0A54458-AF33-D74A-8D9C-39B24408ECB6}"/>
              </a:ext>
            </a:extLst>
          </p:cNvPr>
          <p:cNvSpPr txBox="1"/>
          <p:nvPr/>
        </p:nvSpPr>
        <p:spPr>
          <a:xfrm>
            <a:off x="7608916" y="510576"/>
            <a:ext cx="120257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Software dev &amp; mgmt</a:t>
            </a:r>
          </a:p>
        </p:txBody>
      </p:sp>
    </p:spTree>
    <p:extLst>
      <p:ext uri="{BB962C8B-B14F-4D97-AF65-F5344CB8AC3E}">
        <p14:creationId xmlns:p14="http://schemas.microsoft.com/office/powerpoint/2010/main" val="91956857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739C79-3755-BE43-A524-6B413DBA4156}"/>
              </a:ext>
            </a:extLst>
          </p:cNvPr>
          <p:cNvSpPr>
            <a:spLocks noGrp="1"/>
          </p:cNvSpPr>
          <p:nvPr>
            <p:ph type="title"/>
          </p:nvPr>
        </p:nvSpPr>
        <p:spPr/>
        <p:txBody>
          <a:bodyPr/>
          <a:lstStyle/>
          <a:p>
            <a:r>
              <a:rPr lang="en-GB" sz="3200" dirty="0"/>
              <a:t>Availability management - Purpose</a:t>
            </a:r>
          </a:p>
        </p:txBody>
      </p:sp>
      <p:sp>
        <p:nvSpPr>
          <p:cNvPr id="3" name="Platshållare för innehåll 2">
            <a:extLst>
              <a:ext uri="{FF2B5EF4-FFF2-40B4-BE49-F238E27FC236}">
                <a16:creationId xmlns:a16="http://schemas.microsoft.com/office/drawing/2014/main" id="{4C729AA9-5A8A-4E46-8FCF-349049ACB265}"/>
              </a:ext>
            </a:extLst>
          </p:cNvPr>
          <p:cNvSpPr>
            <a:spLocks noGrp="1"/>
          </p:cNvSpPr>
          <p:nvPr>
            <p:ph idx="1"/>
          </p:nvPr>
        </p:nvSpPr>
        <p:spPr/>
        <p:txBody>
          <a:bodyPr/>
          <a:lstStyle/>
          <a:p>
            <a:pPr marL="0" indent="0">
              <a:buNone/>
            </a:pPr>
            <a:r>
              <a:rPr lang="en-GB" sz="1400" dirty="0"/>
              <a:t>The </a:t>
            </a:r>
            <a:r>
              <a:rPr lang="en-GB" sz="1400" b="1" dirty="0"/>
              <a:t>purpose</a:t>
            </a:r>
            <a:r>
              <a:rPr lang="en-GB" sz="1400" dirty="0"/>
              <a:t> of the availability management practice is to ensure that services deliver the agreed levels of availability to meet the needs of the customers and the users. </a:t>
            </a:r>
          </a:p>
          <a:p>
            <a:pPr marL="0" indent="0">
              <a:buNone/>
            </a:pPr>
            <a:r>
              <a:rPr lang="en-GB" sz="1400" dirty="0"/>
              <a:t>Availability is defined as the ability of an IT service or other configuration item to perform its agreed function when required. </a:t>
            </a:r>
          </a:p>
          <a:p>
            <a:pPr marL="0" indent="0">
              <a:buNone/>
            </a:pPr>
            <a:endParaRPr lang="en-GB" sz="1000" dirty="0"/>
          </a:p>
          <a:p>
            <a:pPr marL="0" indent="0">
              <a:buNone/>
            </a:pPr>
            <a:r>
              <a:rPr lang="en-GB" sz="1400" dirty="0"/>
              <a:t>The availability management practice ensures that the requirements for the availability of services and resources are understood and efficiently fulfilled, in accordance with the organization’s strategy and commitments. </a:t>
            </a:r>
          </a:p>
          <a:p>
            <a:pPr marL="0" indent="0">
              <a:buNone/>
            </a:pPr>
            <a:endParaRPr lang="en-GB" sz="1000" dirty="0"/>
          </a:p>
          <a:p>
            <a:pPr marL="0" indent="0">
              <a:buNone/>
            </a:pPr>
            <a:r>
              <a:rPr lang="en-GB" sz="1400" dirty="0"/>
              <a:t>This is achieved by applying the practice throughout the lifecycle of the organization’s products and services, from ideation to operations. The availability management practice is extremely important during the planning and designing stage. Decisions made at this stage will affect the availability level and related constraints, as well as the ability of the organization to monitor and manage these aspects. </a:t>
            </a:r>
          </a:p>
          <a:p>
            <a:pPr marL="0" indent="0">
              <a:buNone/>
            </a:pPr>
            <a:endParaRPr lang="en-GB" sz="1000" dirty="0"/>
          </a:p>
          <a:p>
            <a:pPr marL="0" indent="0">
              <a:buNone/>
            </a:pPr>
            <a:r>
              <a:rPr lang="en-GB" sz="1400" dirty="0"/>
              <a:t>Availability is an important characteristic of services from the consumers’ perspective, and therefore a topic for negotiation, agreement, monitoring, and reporting in a service relationship. </a:t>
            </a:r>
          </a:p>
        </p:txBody>
      </p:sp>
      <p:sp>
        <p:nvSpPr>
          <p:cNvPr id="5" name="textruta 4">
            <a:extLst>
              <a:ext uri="{FF2B5EF4-FFF2-40B4-BE49-F238E27FC236}">
                <a16:creationId xmlns:a16="http://schemas.microsoft.com/office/drawing/2014/main" id="{D5164063-240F-CA4F-B23D-30BCA00CB61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4810EED1-5980-EB45-AC0D-F0EEBABF07AD}"/>
              </a:ext>
            </a:extLst>
          </p:cNvPr>
          <p:cNvSpPr txBox="1"/>
          <p:nvPr/>
        </p:nvSpPr>
        <p:spPr>
          <a:xfrm>
            <a:off x="7608916" y="510576"/>
            <a:ext cx="133241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Availability management</a:t>
            </a:r>
          </a:p>
        </p:txBody>
      </p:sp>
    </p:spTree>
    <p:extLst>
      <p:ext uri="{BB962C8B-B14F-4D97-AF65-F5344CB8AC3E}">
        <p14:creationId xmlns:p14="http://schemas.microsoft.com/office/powerpoint/2010/main" val="345552031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185767-A0D5-1E45-B6D0-BC239C4A576A}"/>
              </a:ext>
            </a:extLst>
          </p:cNvPr>
          <p:cNvSpPr>
            <a:spLocks noGrp="1"/>
          </p:cNvSpPr>
          <p:nvPr>
            <p:ph type="title"/>
          </p:nvPr>
        </p:nvSpPr>
        <p:spPr/>
        <p:txBody>
          <a:bodyPr/>
          <a:lstStyle/>
          <a:p>
            <a:r>
              <a:rPr lang="en-GB" sz="3200" dirty="0"/>
              <a:t>Terms and concepts</a:t>
            </a:r>
          </a:p>
        </p:txBody>
      </p:sp>
      <p:sp>
        <p:nvSpPr>
          <p:cNvPr id="3" name="Platshållare för innehåll 2">
            <a:extLst>
              <a:ext uri="{FF2B5EF4-FFF2-40B4-BE49-F238E27FC236}">
                <a16:creationId xmlns:a16="http://schemas.microsoft.com/office/drawing/2014/main" id="{FA062536-91CE-DE4F-A50D-FB6632DA69D1}"/>
              </a:ext>
            </a:extLst>
          </p:cNvPr>
          <p:cNvSpPr>
            <a:spLocks noGrp="1"/>
          </p:cNvSpPr>
          <p:nvPr>
            <p:ph idx="1"/>
          </p:nvPr>
        </p:nvSpPr>
        <p:spPr/>
        <p:txBody>
          <a:bodyPr>
            <a:noAutofit/>
          </a:bodyPr>
          <a:lstStyle/>
          <a:p>
            <a:pPr marL="0" indent="0">
              <a:buNone/>
            </a:pPr>
            <a:r>
              <a:rPr lang="en-GB" sz="1400" dirty="0"/>
              <a:t>In theory, availability is simple to measure and understand; it depends on how frequently the service fails, and how quickly it recovers after a failure. These are often expressed as </a:t>
            </a:r>
            <a:r>
              <a:rPr lang="en-GB" sz="1400" b="1" dirty="0"/>
              <a:t>the mean time between failures (MTBF) </a:t>
            </a:r>
            <a:r>
              <a:rPr lang="en-GB" sz="1400" dirty="0"/>
              <a:t>and </a:t>
            </a:r>
            <a:r>
              <a:rPr lang="en-GB" sz="1400" b="1" dirty="0"/>
              <a:t>mean time to restore service (MTRS)</a:t>
            </a:r>
            <a:r>
              <a:rPr lang="en-GB" sz="1400" dirty="0"/>
              <a:t>: </a:t>
            </a:r>
          </a:p>
          <a:p>
            <a:pPr marL="0" indent="0">
              <a:buNone/>
            </a:pPr>
            <a:endParaRPr lang="en-GB" sz="1400" dirty="0"/>
          </a:p>
          <a:p>
            <a:pPr marL="0" indent="0">
              <a:buNone/>
            </a:pPr>
            <a:r>
              <a:rPr lang="en-GB" sz="1400" dirty="0"/>
              <a:t>MTBF measures how frequently the service fails. For example, a service with a MTBF of four weeks fails, on average, 13 times each year. </a:t>
            </a:r>
          </a:p>
          <a:p>
            <a:pPr marL="0" indent="0">
              <a:buNone/>
            </a:pPr>
            <a:endParaRPr lang="en-GB" sz="1400" dirty="0"/>
          </a:p>
          <a:p>
            <a:pPr marL="0" indent="0">
              <a:buNone/>
            </a:pPr>
            <a:r>
              <a:rPr lang="en-GB" sz="1400" dirty="0"/>
              <a:t>MTRS measures how quickly service is restored after a failure. For example, a service with a MTRS of four hours will, on average, fully recover from a failure in four hours. This does not mean that the service will always be restored in four hours, as MTRS is an average over many incidents. </a:t>
            </a:r>
          </a:p>
          <a:p>
            <a:pPr marL="0" indent="0">
              <a:buNone/>
            </a:pPr>
            <a:endParaRPr lang="en-GB" sz="1400" dirty="0"/>
          </a:p>
          <a:p>
            <a:pPr marL="0" indent="0">
              <a:buNone/>
            </a:pPr>
            <a:r>
              <a:rPr lang="en-GB" sz="1400" dirty="0"/>
              <a:t>In practice, however, multiple measurements and guidance is needed. The result depends on the service architecture, the importance of certain service components for the overall service availability, criteria of unavailability, service hours, and other parameters. </a:t>
            </a:r>
          </a:p>
        </p:txBody>
      </p:sp>
      <p:sp>
        <p:nvSpPr>
          <p:cNvPr id="5" name="textruta 4">
            <a:extLst>
              <a:ext uri="{FF2B5EF4-FFF2-40B4-BE49-F238E27FC236}">
                <a16:creationId xmlns:a16="http://schemas.microsoft.com/office/drawing/2014/main" id="{97FBC0A5-FC06-AD40-93E7-A40D532F988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360AF3E-64CB-3849-A7DF-7D5826F4174E}"/>
              </a:ext>
            </a:extLst>
          </p:cNvPr>
          <p:cNvSpPr txBox="1"/>
          <p:nvPr/>
        </p:nvSpPr>
        <p:spPr>
          <a:xfrm>
            <a:off x="7608916" y="510576"/>
            <a:ext cx="133241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Availability management</a:t>
            </a:r>
          </a:p>
        </p:txBody>
      </p:sp>
    </p:spTree>
    <p:extLst>
      <p:ext uri="{BB962C8B-B14F-4D97-AF65-F5344CB8AC3E}">
        <p14:creationId xmlns:p14="http://schemas.microsoft.com/office/powerpoint/2010/main" val="11931610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07E7EE-E69D-1C47-B735-9A098261EB92}"/>
              </a:ext>
            </a:extLst>
          </p:cNvPr>
          <p:cNvSpPr>
            <a:spLocks noGrp="1"/>
          </p:cNvSpPr>
          <p:nvPr>
            <p:ph type="title"/>
          </p:nvPr>
        </p:nvSpPr>
        <p:spPr/>
        <p:txBody>
          <a:bodyPr>
            <a:noAutofit/>
          </a:bodyPr>
          <a:lstStyle/>
          <a:p>
            <a:r>
              <a:rPr lang="en-GB" sz="3200" dirty="0"/>
              <a:t>Availability management PSF’s</a:t>
            </a:r>
          </a:p>
        </p:txBody>
      </p:sp>
      <p:sp>
        <p:nvSpPr>
          <p:cNvPr id="3" name="Platshållare för innehåll 2">
            <a:extLst>
              <a:ext uri="{FF2B5EF4-FFF2-40B4-BE49-F238E27FC236}">
                <a16:creationId xmlns:a16="http://schemas.microsoft.com/office/drawing/2014/main" id="{775021FE-9DD5-4D45-9C0E-7EE4FD970FDE}"/>
              </a:ext>
            </a:extLst>
          </p:cNvPr>
          <p:cNvSpPr>
            <a:spLocks noGrp="1"/>
          </p:cNvSpPr>
          <p:nvPr>
            <p:ph idx="1"/>
          </p:nvPr>
        </p:nvSpPr>
        <p:spPr/>
        <p:txBody>
          <a:bodyPr/>
          <a:lstStyle/>
          <a:p>
            <a:pPr marL="0" indent="0">
              <a:buNone/>
            </a:pPr>
            <a:r>
              <a:rPr lang="en-GB" sz="1400" b="1" i="1" dirty="0"/>
              <a:t>The availability management practice </a:t>
            </a:r>
            <a:r>
              <a:rPr lang="en-GB" sz="1400" dirty="0"/>
              <a:t>includes the following PSFs: </a:t>
            </a:r>
          </a:p>
          <a:p>
            <a:pPr marL="0" indent="0">
              <a:buNone/>
            </a:pPr>
            <a:endParaRPr lang="en-GB" sz="1400" dirty="0"/>
          </a:p>
          <a:p>
            <a:pPr>
              <a:buFont typeface="+mj-lt"/>
              <a:buAutoNum type="arabicPeriod"/>
            </a:pPr>
            <a:r>
              <a:rPr lang="en-GB" sz="1400" b="1" dirty="0"/>
              <a:t>identifying service availability requirements </a:t>
            </a:r>
          </a:p>
          <a:p>
            <a:pPr>
              <a:buFont typeface="+mj-lt"/>
              <a:buAutoNum type="arabicPeriod"/>
            </a:pPr>
            <a:r>
              <a:rPr lang="en-GB" sz="1400" b="1" dirty="0"/>
              <a:t>measuring, assessing, and reporting service availability </a:t>
            </a:r>
          </a:p>
          <a:p>
            <a:pPr>
              <a:buFont typeface="+mj-lt"/>
              <a:buAutoNum type="arabicPeriod"/>
            </a:pPr>
            <a:r>
              <a:rPr lang="en-GB" sz="1400" b="1" dirty="0"/>
              <a:t>treating service availability risks. </a:t>
            </a:r>
          </a:p>
          <a:p>
            <a:endParaRPr lang="sv-SE" sz="1400" dirty="0"/>
          </a:p>
        </p:txBody>
      </p:sp>
      <p:sp>
        <p:nvSpPr>
          <p:cNvPr id="5" name="textruta 4">
            <a:extLst>
              <a:ext uri="{FF2B5EF4-FFF2-40B4-BE49-F238E27FC236}">
                <a16:creationId xmlns:a16="http://schemas.microsoft.com/office/drawing/2014/main" id="{95E6D6C4-5336-994E-A4DF-CE376E9F068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95D22F0-9773-F344-86E4-D642390C4DE3}"/>
              </a:ext>
            </a:extLst>
          </p:cNvPr>
          <p:cNvSpPr txBox="1"/>
          <p:nvPr/>
        </p:nvSpPr>
        <p:spPr>
          <a:xfrm>
            <a:off x="7608916" y="510576"/>
            <a:ext cx="133241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Availability management</a:t>
            </a:r>
          </a:p>
        </p:txBody>
      </p:sp>
    </p:spTree>
    <p:extLst>
      <p:ext uri="{BB962C8B-B14F-4D97-AF65-F5344CB8AC3E}">
        <p14:creationId xmlns:p14="http://schemas.microsoft.com/office/powerpoint/2010/main" val="216266097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37897-B370-E341-9F18-8B9B00A9D2FE}"/>
              </a:ext>
            </a:extLst>
          </p:cNvPr>
          <p:cNvSpPr>
            <a:spLocks noGrp="1"/>
          </p:cNvSpPr>
          <p:nvPr>
            <p:ph type="title"/>
          </p:nvPr>
        </p:nvSpPr>
        <p:spPr/>
        <p:txBody>
          <a:bodyPr/>
          <a:lstStyle/>
          <a:p>
            <a:pPr marL="0" indent="0">
              <a:buNone/>
            </a:pPr>
            <a:r>
              <a:rPr lang="en-GB" sz="2000" dirty="0"/>
              <a:t>PSF 1 - Identifying service availability requirements</a:t>
            </a:r>
          </a:p>
        </p:txBody>
      </p:sp>
      <p:sp>
        <p:nvSpPr>
          <p:cNvPr id="3" name="Platshållare för innehåll 2">
            <a:extLst>
              <a:ext uri="{FF2B5EF4-FFF2-40B4-BE49-F238E27FC236}">
                <a16:creationId xmlns:a16="http://schemas.microsoft.com/office/drawing/2014/main" id="{0BB2E2F6-931B-4F45-AB8C-E7865F90361F}"/>
              </a:ext>
            </a:extLst>
          </p:cNvPr>
          <p:cNvSpPr>
            <a:spLocks noGrp="1"/>
          </p:cNvSpPr>
          <p:nvPr>
            <p:ph idx="1"/>
          </p:nvPr>
        </p:nvSpPr>
        <p:spPr/>
        <p:txBody>
          <a:bodyPr>
            <a:normAutofit lnSpcReduction="10000"/>
          </a:bodyPr>
          <a:lstStyle/>
          <a:p>
            <a:pPr marL="0" indent="0">
              <a:buNone/>
            </a:pPr>
            <a:r>
              <a:rPr lang="en-GB" dirty="0"/>
              <a:t>The below questions need to be answered to identify the service availability requirements. </a:t>
            </a:r>
          </a:p>
          <a:p>
            <a:pPr marL="0" indent="0">
              <a:buNone/>
            </a:pPr>
            <a:endParaRPr lang="en-GB" dirty="0"/>
          </a:p>
          <a:p>
            <a:pPr marL="0" indent="0">
              <a:buNone/>
            </a:pPr>
            <a:r>
              <a:rPr lang="en-GB" dirty="0"/>
              <a:t>Firstly, the service provider must understand the customer’s requirements regarding service availability. The business analysis and service level management practices are normally used for communicating with customers, to understand their availability requirements for IT services and to negotiate the SLR (service level requirements). </a:t>
            </a:r>
          </a:p>
          <a:p>
            <a:pPr marL="0" indent="0">
              <a:buNone/>
            </a:pPr>
            <a:endParaRPr lang="en-GB" dirty="0"/>
          </a:p>
          <a:p>
            <a:pPr marL="0" indent="0">
              <a:buNone/>
            </a:pPr>
            <a:r>
              <a:rPr lang="en-GB" dirty="0"/>
              <a:t>The availability management practice provides important support and input to both SLM, business analysis, and service design. Yet, meeting the availability requirements is a balance between cost and quality. This is where availability management can play a key role in optimizing the availability of a service design to meet increasing availability demands yet deferring an increase in costs. </a:t>
            </a:r>
          </a:p>
          <a:p>
            <a:pPr marL="0" indent="0">
              <a:buNone/>
            </a:pPr>
            <a:endParaRPr lang="en-GB" dirty="0"/>
          </a:p>
          <a:p>
            <a:pPr marL="0" indent="0">
              <a:buNone/>
            </a:pPr>
            <a:r>
              <a:rPr lang="en-GB" dirty="0"/>
              <a:t>The service provider must determine the availability criteria. The difference between availability and unavailability can be unclear, unless it is clearly defined. Consider the following factors when determining the service availability criteria: </a:t>
            </a:r>
          </a:p>
          <a:p>
            <a:pPr marL="0" indent="0">
              <a:buNone/>
            </a:pPr>
            <a:endParaRPr lang="en-GB" sz="800" dirty="0"/>
          </a:p>
          <a:p>
            <a:pPr>
              <a:buFont typeface="Arial" panose="020B0604020202020204" pitchFamily="34" charset="0"/>
              <a:buChar char="•"/>
            </a:pPr>
            <a:r>
              <a:rPr lang="en-GB" dirty="0"/>
              <a:t>Service actions/functionality/vital business functions, where service unavailability is generally defined as the outage of critical functions. </a:t>
            </a:r>
          </a:p>
          <a:p>
            <a:pPr>
              <a:buFont typeface="Arial" panose="020B0604020202020204" pitchFamily="34" charset="0"/>
              <a:buChar char="•"/>
            </a:pPr>
            <a:r>
              <a:rPr lang="en-GB" dirty="0"/>
              <a:t>Acceptable delays in executing service actions that should not be defined as a service unavailability. </a:t>
            </a:r>
          </a:p>
          <a:p>
            <a:pPr>
              <a:buFont typeface="Arial" panose="020B0604020202020204" pitchFamily="34" charset="0"/>
              <a:buChar char="•"/>
            </a:pPr>
            <a:r>
              <a:rPr lang="en-GB" dirty="0"/>
              <a:t>Scale factor, which is where service unavailability is generally defined as major incidents experienced by a significant number of users, not individual incidents.</a:t>
            </a:r>
          </a:p>
        </p:txBody>
      </p:sp>
      <p:sp>
        <p:nvSpPr>
          <p:cNvPr id="5" name="textruta 4">
            <a:extLst>
              <a:ext uri="{FF2B5EF4-FFF2-40B4-BE49-F238E27FC236}">
                <a16:creationId xmlns:a16="http://schemas.microsoft.com/office/drawing/2014/main" id="{60E90325-2C5D-C542-96A0-D6CDEA14B2E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44A0210C-EBC8-CC41-AA5F-C271E5AD5CA2}"/>
              </a:ext>
            </a:extLst>
          </p:cNvPr>
          <p:cNvSpPr txBox="1"/>
          <p:nvPr/>
        </p:nvSpPr>
        <p:spPr>
          <a:xfrm>
            <a:off x="7608916" y="510576"/>
            <a:ext cx="133241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Availability management</a:t>
            </a:r>
          </a:p>
        </p:txBody>
      </p:sp>
    </p:spTree>
    <p:extLst>
      <p:ext uri="{BB962C8B-B14F-4D97-AF65-F5344CB8AC3E}">
        <p14:creationId xmlns:p14="http://schemas.microsoft.com/office/powerpoint/2010/main" val="132239003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9DA1E8-F245-3048-9F41-02DA80879CE5}"/>
              </a:ext>
            </a:extLst>
          </p:cNvPr>
          <p:cNvSpPr>
            <a:spLocks noGrp="1"/>
          </p:cNvSpPr>
          <p:nvPr>
            <p:ph type="title"/>
          </p:nvPr>
        </p:nvSpPr>
        <p:spPr/>
        <p:txBody>
          <a:bodyPr/>
          <a:lstStyle/>
          <a:p>
            <a:r>
              <a:rPr lang="en-GB" sz="2000" dirty="0"/>
              <a:t>PSF 2 - Measuring, assessing and reporting service availability </a:t>
            </a:r>
          </a:p>
        </p:txBody>
      </p:sp>
      <p:sp>
        <p:nvSpPr>
          <p:cNvPr id="3" name="Platshållare för innehåll 2">
            <a:extLst>
              <a:ext uri="{FF2B5EF4-FFF2-40B4-BE49-F238E27FC236}">
                <a16:creationId xmlns:a16="http://schemas.microsoft.com/office/drawing/2014/main" id="{346F3A4E-8216-8542-994C-342779E64CD4}"/>
              </a:ext>
            </a:extLst>
          </p:cNvPr>
          <p:cNvSpPr>
            <a:spLocks noGrp="1"/>
          </p:cNvSpPr>
          <p:nvPr>
            <p:ph idx="1"/>
          </p:nvPr>
        </p:nvSpPr>
        <p:spPr/>
        <p:txBody>
          <a:bodyPr>
            <a:normAutofit lnSpcReduction="10000"/>
          </a:bodyPr>
          <a:lstStyle/>
          <a:p>
            <a:pPr marL="0" indent="0">
              <a:buNone/>
            </a:pPr>
            <a:r>
              <a:rPr lang="en-GB" dirty="0"/>
              <a:t>Availability is one of the most essential indicators of service quality. Thus it is important that the service provider can correctly measure, assess, and report availability . </a:t>
            </a:r>
          </a:p>
          <a:p>
            <a:pPr marL="0" indent="0">
              <a:buNone/>
            </a:pPr>
            <a:endParaRPr lang="en-GB" sz="900" dirty="0"/>
          </a:p>
          <a:p>
            <a:pPr marL="0" indent="0">
              <a:buNone/>
            </a:pPr>
            <a:r>
              <a:rPr lang="en-GB" dirty="0"/>
              <a:t>It is widely accepted practice to report availability in terms of percentage availability, which can be calculated using a simple formula based on uptime and downtime. Although it can be suitable for many trivial cases, it does not consider the business impact of complex service disruptions. </a:t>
            </a:r>
          </a:p>
          <a:p>
            <a:pPr marL="0" indent="0">
              <a:buNone/>
            </a:pPr>
            <a:endParaRPr lang="en-GB" sz="900" dirty="0"/>
          </a:p>
          <a:p>
            <a:pPr marL="0" indent="0">
              <a:buNone/>
            </a:pPr>
            <a:r>
              <a:rPr lang="en-GB" dirty="0"/>
              <a:t>So, it is important to consider various methods of measuring, assessing, and reporting availability, including, but not limited to the following metrics: </a:t>
            </a:r>
          </a:p>
          <a:p>
            <a:pPr lvl="1"/>
            <a:r>
              <a:rPr lang="en-GB" dirty="0"/>
              <a:t>mean time between failures (MTBF) </a:t>
            </a:r>
          </a:p>
          <a:p>
            <a:pPr lvl="1"/>
            <a:r>
              <a:rPr lang="en-GB" dirty="0"/>
              <a:t>minimum time between failures </a:t>
            </a:r>
          </a:p>
          <a:p>
            <a:pPr lvl="1"/>
            <a:r>
              <a:rPr lang="en-GB" dirty="0"/>
              <a:t>number of service disruptions </a:t>
            </a:r>
          </a:p>
          <a:p>
            <a:pPr lvl="1"/>
            <a:r>
              <a:rPr lang="en-GB" dirty="0"/>
              <a:t>total downtime over the period </a:t>
            </a:r>
          </a:p>
          <a:p>
            <a:pPr lvl="1"/>
            <a:r>
              <a:rPr lang="en-GB" dirty="0"/>
              <a:t>maximum downtime</a:t>
            </a:r>
          </a:p>
          <a:p>
            <a:pPr lvl="1"/>
            <a:r>
              <a:rPr lang="en-GB" dirty="0"/>
              <a:t>mean time to restore service (MTRS) </a:t>
            </a:r>
          </a:p>
          <a:p>
            <a:pPr marL="0" indent="0">
              <a:buNone/>
            </a:pPr>
            <a:endParaRPr lang="en-GB" sz="900" dirty="0"/>
          </a:p>
          <a:p>
            <a:pPr marL="0" indent="0">
              <a:buNone/>
            </a:pPr>
            <a:r>
              <a:rPr lang="en-GB" dirty="0"/>
              <a:t>A suitable set of service metrics should reflect the business impact of service disruptions, rather than the technical availability of the service components. </a:t>
            </a:r>
          </a:p>
          <a:p>
            <a:pPr marL="0" indent="0">
              <a:buNone/>
            </a:pPr>
            <a:endParaRPr lang="en-GB" dirty="0"/>
          </a:p>
        </p:txBody>
      </p:sp>
      <p:sp>
        <p:nvSpPr>
          <p:cNvPr id="5" name="textruta 4">
            <a:extLst>
              <a:ext uri="{FF2B5EF4-FFF2-40B4-BE49-F238E27FC236}">
                <a16:creationId xmlns:a16="http://schemas.microsoft.com/office/drawing/2014/main" id="{B3C49D36-5997-7F4C-9516-6EB187D43DF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6C83DA96-AFA3-6448-954F-A442CDA0CC73}"/>
              </a:ext>
            </a:extLst>
          </p:cNvPr>
          <p:cNvSpPr txBox="1"/>
          <p:nvPr/>
        </p:nvSpPr>
        <p:spPr>
          <a:xfrm>
            <a:off x="7608916" y="510576"/>
            <a:ext cx="133241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Availability management</a:t>
            </a:r>
          </a:p>
        </p:txBody>
      </p:sp>
    </p:spTree>
    <p:extLst>
      <p:ext uri="{BB962C8B-B14F-4D97-AF65-F5344CB8AC3E}">
        <p14:creationId xmlns:p14="http://schemas.microsoft.com/office/powerpoint/2010/main" val="414703239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0CEB54-3019-AA44-ADD0-BA9E0DBCCF99}"/>
              </a:ext>
            </a:extLst>
          </p:cNvPr>
          <p:cNvSpPr>
            <a:spLocks noGrp="1"/>
          </p:cNvSpPr>
          <p:nvPr>
            <p:ph type="title"/>
          </p:nvPr>
        </p:nvSpPr>
        <p:spPr/>
        <p:txBody>
          <a:bodyPr/>
          <a:lstStyle/>
          <a:p>
            <a:r>
              <a:rPr lang="en-GB" sz="2000" dirty="0"/>
              <a:t>PSF 3 - Treating service availability risks </a:t>
            </a:r>
          </a:p>
        </p:txBody>
      </p:sp>
      <p:sp>
        <p:nvSpPr>
          <p:cNvPr id="3" name="Platshållare för innehåll 2">
            <a:extLst>
              <a:ext uri="{FF2B5EF4-FFF2-40B4-BE49-F238E27FC236}">
                <a16:creationId xmlns:a16="http://schemas.microsoft.com/office/drawing/2014/main" id="{3E0C142F-4583-F243-BD46-B2117F0E0188}"/>
              </a:ext>
            </a:extLst>
          </p:cNvPr>
          <p:cNvSpPr>
            <a:spLocks noGrp="1"/>
          </p:cNvSpPr>
          <p:nvPr>
            <p:ph idx="1"/>
          </p:nvPr>
        </p:nvSpPr>
        <p:spPr/>
        <p:txBody>
          <a:bodyPr/>
          <a:lstStyle/>
          <a:p>
            <a:pPr marL="0" indent="0">
              <a:buNone/>
            </a:pPr>
            <a:r>
              <a:rPr lang="en-GB" b="1" dirty="0"/>
              <a:t>T</a:t>
            </a:r>
            <a:r>
              <a:rPr lang="en-GB" dirty="0"/>
              <a:t>he availability management practice is not only about planning and monitoring availability. </a:t>
            </a:r>
          </a:p>
          <a:p>
            <a:pPr marL="0" indent="0">
              <a:buNone/>
            </a:pPr>
            <a:endParaRPr lang="en-GB" dirty="0"/>
          </a:p>
          <a:p>
            <a:pPr marL="0" indent="0">
              <a:buNone/>
            </a:pPr>
            <a:r>
              <a:rPr lang="en-GB" dirty="0"/>
              <a:t>This practice includes the definition and management of controls to manage a wide range of risks that may impact the availability of services. In these events it is used in conjunction with the risk management practice and other risk focused practices, such as capacity and performance management, service continuity management, information security management practices. </a:t>
            </a:r>
          </a:p>
          <a:p>
            <a:pPr marL="0" indent="0">
              <a:buNone/>
            </a:pPr>
            <a:endParaRPr lang="en-GB" dirty="0"/>
          </a:p>
          <a:p>
            <a:pPr marL="0" indent="0">
              <a:buNone/>
            </a:pPr>
            <a:r>
              <a:rPr lang="en-GB" dirty="0"/>
              <a:t>Agreed availability controls are implemented through service design, software development and management, and infrastructure and platform management practices.</a:t>
            </a:r>
          </a:p>
          <a:p>
            <a:pPr marL="0" indent="0">
              <a:buNone/>
            </a:pPr>
            <a:endParaRPr lang="en-GB" dirty="0"/>
          </a:p>
        </p:txBody>
      </p:sp>
      <p:sp>
        <p:nvSpPr>
          <p:cNvPr id="5" name="textruta 4">
            <a:extLst>
              <a:ext uri="{FF2B5EF4-FFF2-40B4-BE49-F238E27FC236}">
                <a16:creationId xmlns:a16="http://schemas.microsoft.com/office/drawing/2014/main" id="{A1695E60-1F22-634F-BC22-0C766F4BA42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815B7A8-611B-9B4A-A2FC-CA6CFDF5317D}"/>
              </a:ext>
            </a:extLst>
          </p:cNvPr>
          <p:cNvSpPr txBox="1"/>
          <p:nvPr/>
        </p:nvSpPr>
        <p:spPr>
          <a:xfrm>
            <a:off x="7608916" y="510576"/>
            <a:ext cx="133241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Availability management</a:t>
            </a:r>
          </a:p>
        </p:txBody>
      </p:sp>
    </p:spTree>
    <p:extLst>
      <p:ext uri="{BB962C8B-B14F-4D97-AF65-F5344CB8AC3E}">
        <p14:creationId xmlns:p14="http://schemas.microsoft.com/office/powerpoint/2010/main" val="865665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CD5C26-2458-EC4B-966B-E0B937812976}"/>
              </a:ext>
            </a:extLst>
          </p:cNvPr>
          <p:cNvSpPr>
            <a:spLocks noGrp="1"/>
          </p:cNvSpPr>
          <p:nvPr>
            <p:ph type="title"/>
          </p:nvPr>
        </p:nvSpPr>
        <p:spPr>
          <a:xfrm>
            <a:off x="457200" y="206375"/>
            <a:ext cx="7151716" cy="857250"/>
          </a:xfrm>
        </p:spPr>
        <p:txBody>
          <a:bodyPr/>
          <a:lstStyle/>
          <a:p>
            <a:r>
              <a:rPr lang="en-GB" sz="2400" dirty="0"/>
              <a:t>Capacity and performance management - Purpose</a:t>
            </a:r>
          </a:p>
        </p:txBody>
      </p:sp>
      <p:sp>
        <p:nvSpPr>
          <p:cNvPr id="3" name="Platshållare för innehåll 2">
            <a:extLst>
              <a:ext uri="{FF2B5EF4-FFF2-40B4-BE49-F238E27FC236}">
                <a16:creationId xmlns:a16="http://schemas.microsoft.com/office/drawing/2014/main" id="{25D46495-D5F1-8743-AAC1-2A892AE6E7B3}"/>
              </a:ext>
            </a:extLst>
          </p:cNvPr>
          <p:cNvSpPr>
            <a:spLocks noGrp="1"/>
          </p:cNvSpPr>
          <p:nvPr>
            <p:ph idx="1"/>
          </p:nvPr>
        </p:nvSpPr>
        <p:spPr/>
        <p:txBody>
          <a:bodyPr>
            <a:noAutofit/>
          </a:bodyPr>
          <a:lstStyle/>
          <a:p>
            <a:pPr marL="0" indent="0">
              <a:buNone/>
            </a:pPr>
            <a:r>
              <a:rPr lang="en-GB" sz="1400" dirty="0"/>
              <a:t>The </a:t>
            </a:r>
            <a:r>
              <a:rPr lang="en-GB" sz="1400" b="1" dirty="0"/>
              <a:t>purpose</a:t>
            </a:r>
            <a:r>
              <a:rPr lang="en-GB" sz="1400" dirty="0"/>
              <a:t> of the capacity and performance management practice is to ensure that services achieve the agreed and expected levels of performance and satisfy current and future demand in a cost-effective way. </a:t>
            </a:r>
          </a:p>
          <a:p>
            <a:pPr marL="0" indent="0">
              <a:buNone/>
            </a:pPr>
            <a:endParaRPr lang="en-GB" sz="1000" dirty="0"/>
          </a:p>
          <a:p>
            <a:pPr marL="0" indent="0">
              <a:buNone/>
            </a:pPr>
            <a:r>
              <a:rPr lang="en-GB" sz="1400" dirty="0"/>
              <a:t>Service performance is usually associated with the rate of service transactions and the time needed to fulfil service transactions at a given level of demand. Service performance depends on service capacity: the maximum throughput that a configuration item (CI) or service can deliver. The specific metrics that are used will depend on the technology and business nature of the service or CI. </a:t>
            </a:r>
          </a:p>
          <a:p>
            <a:pPr marL="0" indent="0">
              <a:buNone/>
            </a:pPr>
            <a:endParaRPr lang="en-GB" sz="1000" dirty="0"/>
          </a:p>
          <a:p>
            <a:pPr marL="0" indent="0">
              <a:buNone/>
            </a:pPr>
            <a:r>
              <a:rPr lang="en-GB" sz="1400" dirty="0"/>
              <a:t>This practice ensures that the requirements for the capacity and performance of services and resources are understood and fulfilled efficiently, in line with the organization’s strategy and commitments. To achieve this, the practice is applied throughout the lifecycle of the organization’s products and services, from ideation to operations. </a:t>
            </a:r>
          </a:p>
          <a:p>
            <a:pPr marL="0" indent="0">
              <a:buNone/>
            </a:pPr>
            <a:r>
              <a:rPr lang="en-GB" sz="1400" dirty="0"/>
              <a:t>This practice is extremely important when products and services are planned and designed, as decisions made at these stages will affect performance-level and other constraints, as well as the organization’s ability to monitor and manage these aspects. </a:t>
            </a:r>
          </a:p>
          <a:p>
            <a:pPr marL="0" indent="0">
              <a:buNone/>
            </a:pPr>
            <a:endParaRPr lang="en-GB" sz="1400" dirty="0"/>
          </a:p>
          <a:p>
            <a:pPr marL="0" indent="0">
              <a:buNone/>
            </a:pPr>
            <a:endParaRPr lang="sv-SE" sz="1400" dirty="0"/>
          </a:p>
        </p:txBody>
      </p:sp>
      <p:sp>
        <p:nvSpPr>
          <p:cNvPr id="5" name="textruta 4">
            <a:extLst>
              <a:ext uri="{FF2B5EF4-FFF2-40B4-BE49-F238E27FC236}">
                <a16:creationId xmlns:a16="http://schemas.microsoft.com/office/drawing/2014/main" id="{B7FC0E6D-4BA7-7C44-A5EE-3DC58DAC5B2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6417B37-A107-6847-B61C-377AA0E2B49B}"/>
              </a:ext>
            </a:extLst>
          </p:cNvPr>
          <p:cNvSpPr txBox="1"/>
          <p:nvPr/>
        </p:nvSpPr>
        <p:spPr>
          <a:xfrm>
            <a:off x="7608916" y="510576"/>
            <a:ext cx="1231427"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Capacity &amp; perf mgmt</a:t>
            </a:r>
          </a:p>
        </p:txBody>
      </p:sp>
    </p:spTree>
    <p:extLst>
      <p:ext uri="{BB962C8B-B14F-4D97-AF65-F5344CB8AC3E}">
        <p14:creationId xmlns:p14="http://schemas.microsoft.com/office/powerpoint/2010/main" val="272418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sp>
        <p:nvSpPr>
          <p:cNvPr id="4" name="Rubrik 3"/>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Our coming days</a:t>
            </a:r>
          </a:p>
        </p:txBody>
      </p:sp>
      <p:sp>
        <p:nvSpPr>
          <p:cNvPr id="2" name="Platshållare för innehåll 1"/>
          <p:cNvSpPr>
            <a:spLocks noGrp="1"/>
          </p:cNvSpPr>
          <p:nvPr>
            <p:ph type="body" sz="quarter" idx="11"/>
          </p:nvPr>
        </p:nvSpPr>
        <p:spPr/>
        <p:txBody>
          <a:bodyPr>
            <a:normAutofit/>
          </a:bodyPr>
          <a:lstStyle/>
          <a:p>
            <a:pPr>
              <a:spcBef>
                <a:spcPts val="1000"/>
              </a:spcBef>
              <a:buClr>
                <a:schemeClr val="tx1">
                  <a:lumMod val="65000"/>
                  <a:lumOff val="35000"/>
                </a:schemeClr>
              </a:buClr>
              <a:buSzPct val="75000"/>
              <a:buFont typeface="Wingdings" charset="2"/>
              <a:buChar char="ü"/>
            </a:pPr>
            <a:r>
              <a:rPr lang="en-GB" sz="1400" dirty="0">
                <a:solidFill>
                  <a:srgbClr val="000000"/>
                </a:solidFill>
                <a:latin typeface="Calibri Light" panose="020F0302020204030204" pitchFamily="34" charset="0"/>
                <a:cs typeface="Calibri Light" panose="020F0302020204030204" pitchFamily="34" charset="0"/>
              </a:rPr>
              <a:t>Active participation!</a:t>
            </a:r>
          </a:p>
          <a:p>
            <a:pPr>
              <a:spcBef>
                <a:spcPts val="1000"/>
              </a:spcBef>
              <a:buClr>
                <a:schemeClr val="tx1">
                  <a:lumMod val="65000"/>
                  <a:lumOff val="35000"/>
                </a:schemeClr>
              </a:buClr>
              <a:buSzPct val="75000"/>
              <a:buFont typeface="Wingdings" charset="2"/>
              <a:buChar char="ü"/>
            </a:pPr>
            <a:r>
              <a:rPr lang="en-GB" sz="1400" dirty="0">
                <a:solidFill>
                  <a:srgbClr val="000000"/>
                </a:solidFill>
                <a:latin typeface="Calibri Light" panose="020F0302020204030204" pitchFamily="34" charset="0"/>
                <a:cs typeface="Calibri Light" panose="020F0302020204030204" pitchFamily="34" charset="0"/>
              </a:rPr>
              <a:t>Ask questions</a:t>
            </a:r>
          </a:p>
          <a:p>
            <a:pPr>
              <a:spcBef>
                <a:spcPts val="1000"/>
              </a:spcBef>
              <a:buClr>
                <a:schemeClr val="tx1">
                  <a:lumMod val="65000"/>
                  <a:lumOff val="35000"/>
                </a:schemeClr>
              </a:buClr>
              <a:buSzPct val="75000"/>
              <a:buFont typeface="Wingdings" charset="2"/>
              <a:buChar char="ü"/>
            </a:pPr>
            <a:r>
              <a:rPr lang="en-GB" sz="1400" dirty="0">
                <a:solidFill>
                  <a:srgbClr val="000000"/>
                </a:solidFill>
                <a:latin typeface="Calibri Light" panose="020F0302020204030204" pitchFamily="34" charset="0"/>
                <a:cs typeface="Calibri Light" panose="020F0302020204030204" pitchFamily="34" charset="0"/>
              </a:rPr>
              <a:t>Theory (a lot)</a:t>
            </a:r>
          </a:p>
          <a:p>
            <a:pPr>
              <a:spcBef>
                <a:spcPts val="1000"/>
              </a:spcBef>
              <a:buClr>
                <a:schemeClr val="tx1">
                  <a:lumMod val="65000"/>
                  <a:lumOff val="35000"/>
                </a:schemeClr>
              </a:buClr>
              <a:buSzPct val="75000"/>
              <a:buFont typeface="Wingdings" charset="2"/>
              <a:buChar char="ü"/>
            </a:pPr>
            <a:r>
              <a:rPr lang="en-GB" sz="1400" dirty="0">
                <a:solidFill>
                  <a:srgbClr val="000000"/>
                </a:solidFill>
                <a:latin typeface="Calibri Light" panose="020F0302020204030204" pitchFamily="34" charset="0"/>
                <a:cs typeface="Calibri Light" panose="020F0302020204030204" pitchFamily="34" charset="0"/>
              </a:rPr>
              <a:t>Some homework</a:t>
            </a:r>
          </a:p>
          <a:p>
            <a:pPr>
              <a:spcBef>
                <a:spcPts val="1000"/>
              </a:spcBef>
              <a:buClr>
                <a:schemeClr val="tx1">
                  <a:lumMod val="65000"/>
                  <a:lumOff val="35000"/>
                </a:schemeClr>
              </a:buClr>
              <a:buSzPct val="75000"/>
              <a:buFont typeface="Wingdings" charset="2"/>
              <a:buChar char="ü"/>
            </a:pPr>
            <a:r>
              <a:rPr lang="en-GB" sz="1400" dirty="0">
                <a:solidFill>
                  <a:srgbClr val="000000"/>
                </a:solidFill>
                <a:latin typeface="Calibri Light" panose="020F0302020204030204" pitchFamily="34" charset="0"/>
                <a:cs typeface="Calibri Light" panose="020F0302020204030204" pitchFamily="34" charset="0"/>
              </a:rPr>
              <a:t>Group dialogues</a:t>
            </a:r>
          </a:p>
          <a:p>
            <a:pPr>
              <a:buClr>
                <a:schemeClr val="tx1">
                  <a:lumMod val="65000"/>
                  <a:lumOff val="35000"/>
                </a:schemeClr>
              </a:buClr>
              <a:buSzPct val="75000"/>
              <a:buFont typeface="Wingdings" charset="2"/>
              <a:buChar char="ü"/>
            </a:pPr>
            <a:endParaRPr lang="en-GB" sz="1400" dirty="0">
              <a:solidFill>
                <a:srgbClr val="0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8534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låda, ritning&#10;&#10;Automatiskt genererad beskrivning">
            <a:extLst>
              <a:ext uri="{FF2B5EF4-FFF2-40B4-BE49-F238E27FC236}">
                <a16:creationId xmlns:a16="http://schemas.microsoft.com/office/drawing/2014/main" id="{517075BB-8C75-4848-893D-51D227AFE6E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81278" y="1060641"/>
            <a:ext cx="6511232" cy="3420230"/>
          </a:xfrm>
          <a:prstGeom prst="rect">
            <a:avLst/>
          </a:prstGeom>
        </p:spPr>
      </p:pic>
      <p:sp>
        <p:nvSpPr>
          <p:cNvPr id="2" name="Rubrik 1">
            <a:extLst>
              <a:ext uri="{FF2B5EF4-FFF2-40B4-BE49-F238E27FC236}">
                <a16:creationId xmlns:a16="http://schemas.microsoft.com/office/drawing/2014/main" id="{A36B4C3F-F94A-E34A-BA2C-53DBA84E051D}"/>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Structural overview of the HVIT course</a:t>
            </a:r>
          </a:p>
        </p:txBody>
      </p:sp>
      <p:sp>
        <p:nvSpPr>
          <p:cNvPr id="50" name="textruta 49">
            <a:extLst>
              <a:ext uri="{FF2B5EF4-FFF2-40B4-BE49-F238E27FC236}">
                <a16:creationId xmlns:a16="http://schemas.microsoft.com/office/drawing/2014/main" id="{6615E60E-58FB-634C-86A7-0D37CE131395}"/>
              </a:ext>
            </a:extLst>
          </p:cNvPr>
          <p:cNvSpPr txBox="1"/>
          <p:nvPr/>
        </p:nvSpPr>
        <p:spPr>
          <a:xfrm>
            <a:off x="457199" y="3809062"/>
            <a:ext cx="2014206" cy="307777"/>
          </a:xfrm>
          <a:prstGeom prst="rect">
            <a:avLst/>
          </a:prstGeom>
          <a:noFill/>
        </p:spPr>
        <p:txBody>
          <a:bodyPr wrap="none" rtlCol="0">
            <a:spAutoFit/>
          </a:bodyPr>
          <a:lstStyle/>
          <a:p>
            <a:r>
              <a:rPr lang="en-GB" sz="1400" dirty="0">
                <a:latin typeface="Calibri Light" panose="020F0302020204030204" pitchFamily="34" charset="0"/>
                <a:cs typeface="Calibri Light" panose="020F0302020204030204" pitchFamily="34" charset="0"/>
              </a:rPr>
              <a:t>Day 2: ”Ways of thinking”</a:t>
            </a:r>
          </a:p>
        </p:txBody>
      </p:sp>
      <p:sp>
        <p:nvSpPr>
          <p:cNvPr id="52" name="textruta 51">
            <a:extLst>
              <a:ext uri="{FF2B5EF4-FFF2-40B4-BE49-F238E27FC236}">
                <a16:creationId xmlns:a16="http://schemas.microsoft.com/office/drawing/2014/main" id="{A502E146-B942-E74F-A4ED-D7D3D6A49DD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20" name="Rektangel 19">
            <a:extLst>
              <a:ext uri="{FF2B5EF4-FFF2-40B4-BE49-F238E27FC236}">
                <a16:creationId xmlns:a16="http://schemas.microsoft.com/office/drawing/2014/main" id="{CF479AF7-80AC-B84F-B425-B8256D6B00F8}"/>
              </a:ext>
            </a:extLst>
          </p:cNvPr>
          <p:cNvSpPr/>
          <p:nvPr/>
        </p:nvSpPr>
        <p:spPr>
          <a:xfrm>
            <a:off x="1543050" y="4224136"/>
            <a:ext cx="1955675" cy="45112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
        <p:nvSpPr>
          <p:cNvPr id="42" name="textruta 41">
            <a:extLst>
              <a:ext uri="{FF2B5EF4-FFF2-40B4-BE49-F238E27FC236}">
                <a16:creationId xmlns:a16="http://schemas.microsoft.com/office/drawing/2014/main" id="{40482317-F6E9-4445-B7D3-965794011686}"/>
              </a:ext>
            </a:extLst>
          </p:cNvPr>
          <p:cNvSpPr txBox="1"/>
          <p:nvPr/>
        </p:nvSpPr>
        <p:spPr>
          <a:xfrm>
            <a:off x="457199" y="3501285"/>
            <a:ext cx="2434256" cy="307777"/>
          </a:xfrm>
          <a:prstGeom prst="rect">
            <a:avLst/>
          </a:prstGeom>
          <a:noFill/>
        </p:spPr>
        <p:txBody>
          <a:bodyPr wrap="none" rtlCol="0">
            <a:spAutoFit/>
          </a:bodyPr>
          <a:lstStyle/>
          <a:p>
            <a:r>
              <a:rPr lang="en-GB" sz="1400" dirty="0">
                <a:latin typeface="Calibri Light" panose="020F0302020204030204" pitchFamily="34" charset="0"/>
                <a:cs typeface="Calibri Light" panose="020F0302020204030204" pitchFamily="34" charset="0"/>
              </a:rPr>
              <a:t>Day 1: ”Organizational context”</a:t>
            </a:r>
          </a:p>
        </p:txBody>
      </p:sp>
      <p:grpSp>
        <p:nvGrpSpPr>
          <p:cNvPr id="26" name="Grupp 25">
            <a:extLst>
              <a:ext uri="{FF2B5EF4-FFF2-40B4-BE49-F238E27FC236}">
                <a16:creationId xmlns:a16="http://schemas.microsoft.com/office/drawing/2014/main" id="{FC15CF34-D394-8B4B-89D4-7F9E9F9B5ED0}"/>
              </a:ext>
            </a:extLst>
          </p:cNvPr>
          <p:cNvGrpSpPr/>
          <p:nvPr/>
        </p:nvGrpSpPr>
        <p:grpSpPr>
          <a:xfrm>
            <a:off x="2830749" y="2493955"/>
            <a:ext cx="3482502" cy="470981"/>
            <a:chOff x="2869663" y="2346190"/>
            <a:chExt cx="3482502" cy="470981"/>
          </a:xfrm>
        </p:grpSpPr>
        <p:sp>
          <p:nvSpPr>
            <p:cNvPr id="28" name="V-form 27">
              <a:extLst>
                <a:ext uri="{FF2B5EF4-FFF2-40B4-BE49-F238E27FC236}">
                  <a16:creationId xmlns:a16="http://schemas.microsoft.com/office/drawing/2014/main" id="{DE0AC40C-E648-E141-B189-E1C251BA3163}"/>
                </a:ext>
              </a:extLst>
            </p:cNvPr>
            <p:cNvSpPr/>
            <p:nvPr/>
          </p:nvSpPr>
          <p:spPr>
            <a:xfrm>
              <a:off x="2869663" y="2346190"/>
              <a:ext cx="3482502" cy="451120"/>
            </a:xfrm>
            <a:prstGeom prst="chevron">
              <a:avLst/>
            </a:prstGeom>
            <a:solidFill>
              <a:schemeClr val="accent2">
                <a:lumMod val="40000"/>
                <a:lumOff val="60000"/>
              </a:schemeClr>
            </a:solidFill>
            <a:ln w="6350">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200" b="1" dirty="0">
                  <a:solidFill>
                    <a:schemeClr val="tx1"/>
                  </a:solidFill>
                  <a:latin typeface="Calibri Light" panose="020F0302020204030204" pitchFamily="34" charset="0"/>
                  <a:cs typeface="Calibri Light" panose="020F0302020204030204" pitchFamily="34" charset="0"/>
                </a:rPr>
                <a:t>Value streams</a:t>
              </a:r>
            </a:p>
          </p:txBody>
        </p:sp>
        <p:sp>
          <p:nvSpPr>
            <p:cNvPr id="30" name="textruta 29">
              <a:extLst>
                <a:ext uri="{FF2B5EF4-FFF2-40B4-BE49-F238E27FC236}">
                  <a16:creationId xmlns:a16="http://schemas.microsoft.com/office/drawing/2014/main" id="{B96A9506-B5E5-E643-A08E-FCA74C3BD071}"/>
                </a:ext>
              </a:extLst>
            </p:cNvPr>
            <p:cNvSpPr txBox="1"/>
            <p:nvPr/>
          </p:nvSpPr>
          <p:spPr>
            <a:xfrm>
              <a:off x="3417781" y="2601727"/>
              <a:ext cx="2252540" cy="215444"/>
            </a:xfrm>
            <a:prstGeom prst="rect">
              <a:avLst/>
            </a:prstGeom>
            <a:noFill/>
          </p:spPr>
          <p:txBody>
            <a:bodyPr wrap="none" rtlCol="0">
              <a:spAutoFit/>
            </a:bodyPr>
            <a:lstStyle/>
            <a:p>
              <a:r>
                <a:rPr lang="en-GB" sz="800" b="1" dirty="0">
                  <a:latin typeface="Calibri Light" panose="020F0302020204030204" pitchFamily="34" charset="0"/>
                  <a:cs typeface="Calibri Light" panose="020F0302020204030204" pitchFamily="34" charset="0"/>
                </a:rPr>
                <a:t>Lean, Agile, resilient, continuous and co-creational</a:t>
              </a:r>
            </a:p>
          </p:txBody>
        </p:sp>
        <p:pic>
          <p:nvPicPr>
            <p:cNvPr id="32" name="Bildobjekt 31">
              <a:extLst>
                <a:ext uri="{FF2B5EF4-FFF2-40B4-BE49-F238E27FC236}">
                  <a16:creationId xmlns:a16="http://schemas.microsoft.com/office/drawing/2014/main" id="{DA28ECC6-8BF9-7D4F-9989-5AFB12295F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00465" y="2385326"/>
              <a:ext cx="510392" cy="324123"/>
            </a:xfrm>
            <a:prstGeom prst="rect">
              <a:avLst/>
            </a:prstGeom>
          </p:spPr>
        </p:pic>
      </p:grpSp>
      <p:sp>
        <p:nvSpPr>
          <p:cNvPr id="33" name="Rektangel 32">
            <a:extLst>
              <a:ext uri="{FF2B5EF4-FFF2-40B4-BE49-F238E27FC236}">
                <a16:creationId xmlns:a16="http://schemas.microsoft.com/office/drawing/2014/main" id="{8A281712-4946-C14D-B086-33BA2CE6468B}"/>
              </a:ext>
            </a:extLst>
          </p:cNvPr>
          <p:cNvSpPr/>
          <p:nvPr/>
        </p:nvSpPr>
        <p:spPr>
          <a:xfrm>
            <a:off x="5682073" y="1560589"/>
            <a:ext cx="1403811" cy="451120"/>
          </a:xfrm>
          <a:prstGeom prst="rect">
            <a:avLst/>
          </a:prstGeom>
          <a:solidFill>
            <a:schemeClr val="accent2">
              <a:lumMod val="20000"/>
              <a:lumOff val="80000"/>
            </a:schemeClr>
          </a:solidFill>
          <a:ln w="6350">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200" b="1" dirty="0">
                <a:latin typeface="Calibri Light" panose="020F0302020204030204" pitchFamily="34" charset="0"/>
                <a:cs typeface="Calibri Light" panose="020F0302020204030204" pitchFamily="34" charset="0"/>
              </a:rPr>
              <a:t>Cultural concepts </a:t>
            </a:r>
            <a:br>
              <a:rPr lang="en-GB" sz="1200" b="1" dirty="0">
                <a:latin typeface="Calibri Light" panose="020F0302020204030204" pitchFamily="34" charset="0"/>
                <a:cs typeface="Calibri Light" panose="020F0302020204030204" pitchFamily="34" charset="0"/>
              </a:rPr>
            </a:br>
            <a:r>
              <a:rPr lang="en-GB" sz="1200" b="1" dirty="0">
                <a:latin typeface="Calibri Light" panose="020F0302020204030204" pitchFamily="34" charset="0"/>
                <a:cs typeface="Calibri Light" panose="020F0302020204030204" pitchFamily="34" charset="0"/>
              </a:rPr>
              <a:t>and models</a:t>
            </a:r>
          </a:p>
        </p:txBody>
      </p:sp>
      <p:sp>
        <p:nvSpPr>
          <p:cNvPr id="34" name="Rektangel 33">
            <a:extLst>
              <a:ext uri="{FF2B5EF4-FFF2-40B4-BE49-F238E27FC236}">
                <a16:creationId xmlns:a16="http://schemas.microsoft.com/office/drawing/2014/main" id="{47DFDA3B-27BC-3343-8062-6139566C88B0}"/>
              </a:ext>
            </a:extLst>
          </p:cNvPr>
          <p:cNvSpPr/>
          <p:nvPr/>
        </p:nvSpPr>
        <p:spPr>
          <a:xfrm>
            <a:off x="3661703" y="2110923"/>
            <a:ext cx="1889174" cy="205910"/>
          </a:xfrm>
          <a:prstGeom prst="rect">
            <a:avLst/>
          </a:prstGeom>
          <a:solidFill>
            <a:schemeClr val="accent2">
              <a:lumMod val="60000"/>
              <a:lumOff val="40000"/>
            </a:schemeClr>
          </a:solidFill>
          <a:ln w="6350">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200" b="1" dirty="0">
                <a:latin typeface="Calibri Light" panose="020F0302020204030204" pitchFamily="34" charset="0"/>
                <a:cs typeface="Calibri Light" panose="020F0302020204030204" pitchFamily="34" charset="0"/>
              </a:rPr>
              <a:t>Mission and 5 objectives</a:t>
            </a:r>
          </a:p>
        </p:txBody>
      </p:sp>
      <p:sp>
        <p:nvSpPr>
          <p:cNvPr id="36" name="Rektangel 35">
            <a:extLst>
              <a:ext uri="{FF2B5EF4-FFF2-40B4-BE49-F238E27FC236}">
                <a16:creationId xmlns:a16="http://schemas.microsoft.com/office/drawing/2014/main" id="{A6A2B4BC-EBC1-5947-8A9A-B22222A9B696}"/>
              </a:ext>
            </a:extLst>
          </p:cNvPr>
          <p:cNvSpPr/>
          <p:nvPr/>
        </p:nvSpPr>
        <p:spPr>
          <a:xfrm>
            <a:off x="2446020" y="1437874"/>
            <a:ext cx="1403811" cy="451120"/>
          </a:xfrm>
          <a:prstGeom prst="rect">
            <a:avLst/>
          </a:prstGeom>
          <a:solidFill>
            <a:schemeClr val="accent2">
              <a:lumMod val="20000"/>
              <a:lumOff val="80000"/>
            </a:schemeClr>
          </a:solidFill>
          <a:ln w="6350">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200" b="1" dirty="0">
                <a:latin typeface="Calibri Light" panose="020F0302020204030204" pitchFamily="34" charset="0"/>
                <a:cs typeface="Calibri Light" panose="020F0302020204030204" pitchFamily="34" charset="0"/>
              </a:rPr>
              <a:t>Aspirational </a:t>
            </a:r>
            <a:br>
              <a:rPr lang="en-GB" sz="1200" b="1" dirty="0">
                <a:latin typeface="Calibri Light" panose="020F0302020204030204" pitchFamily="34" charset="0"/>
                <a:cs typeface="Calibri Light" panose="020F0302020204030204" pitchFamily="34" charset="0"/>
              </a:rPr>
            </a:br>
            <a:r>
              <a:rPr lang="en-GB" sz="1200" b="1" dirty="0">
                <a:latin typeface="Calibri Light" panose="020F0302020204030204" pitchFamily="34" charset="0"/>
                <a:cs typeface="Calibri Light" panose="020F0302020204030204" pitchFamily="34" charset="0"/>
              </a:rPr>
              <a:t>behaviour patterns</a:t>
            </a:r>
          </a:p>
        </p:txBody>
      </p:sp>
      <p:sp>
        <p:nvSpPr>
          <p:cNvPr id="37" name="Rektangel 36">
            <a:extLst>
              <a:ext uri="{FF2B5EF4-FFF2-40B4-BE49-F238E27FC236}">
                <a16:creationId xmlns:a16="http://schemas.microsoft.com/office/drawing/2014/main" id="{D8EAB295-FAD0-6346-91A7-8783FE729D8E}"/>
              </a:ext>
            </a:extLst>
          </p:cNvPr>
          <p:cNvSpPr/>
          <p:nvPr/>
        </p:nvSpPr>
        <p:spPr>
          <a:xfrm>
            <a:off x="3661703" y="3173157"/>
            <a:ext cx="1889174" cy="255645"/>
          </a:xfrm>
          <a:prstGeom prst="rect">
            <a:avLst/>
          </a:prstGeom>
          <a:solidFill>
            <a:schemeClr val="accent2">
              <a:lumMod val="60000"/>
              <a:lumOff val="40000"/>
            </a:schemeClr>
          </a:solidFill>
          <a:ln w="6350">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200" b="1" dirty="0">
                <a:latin typeface="Calibri Light" panose="020F0302020204030204" pitchFamily="34" charset="0"/>
                <a:cs typeface="Calibri Light" panose="020F0302020204030204" pitchFamily="34" charset="0"/>
              </a:rPr>
              <a:t>Selected HVIT techniques</a:t>
            </a:r>
          </a:p>
        </p:txBody>
      </p:sp>
      <p:sp>
        <p:nvSpPr>
          <p:cNvPr id="51" name="textruta 50">
            <a:extLst>
              <a:ext uri="{FF2B5EF4-FFF2-40B4-BE49-F238E27FC236}">
                <a16:creationId xmlns:a16="http://schemas.microsoft.com/office/drawing/2014/main" id="{F3FEB75F-BA3E-684A-BAFD-65CB19DBC26F}"/>
              </a:ext>
            </a:extLst>
          </p:cNvPr>
          <p:cNvSpPr txBox="1"/>
          <p:nvPr/>
        </p:nvSpPr>
        <p:spPr>
          <a:xfrm>
            <a:off x="463739" y="4116839"/>
            <a:ext cx="2007665" cy="307777"/>
          </a:xfrm>
          <a:prstGeom prst="rect">
            <a:avLst/>
          </a:prstGeom>
          <a:noFill/>
        </p:spPr>
        <p:txBody>
          <a:bodyPr wrap="none" rtlCol="0">
            <a:spAutoFit/>
          </a:bodyPr>
          <a:lstStyle/>
          <a:p>
            <a:r>
              <a:rPr lang="en-GB" sz="1400" dirty="0">
                <a:latin typeface="Calibri Light" panose="020F0302020204030204" pitchFamily="34" charset="0"/>
                <a:cs typeface="Calibri Light" panose="020F0302020204030204" pitchFamily="34" charset="0"/>
              </a:rPr>
              <a:t>Day 3: ”Ways of working”</a:t>
            </a:r>
          </a:p>
        </p:txBody>
      </p:sp>
    </p:spTree>
    <p:extLst>
      <p:ext uri="{BB962C8B-B14F-4D97-AF65-F5344CB8AC3E}">
        <p14:creationId xmlns:p14="http://schemas.microsoft.com/office/powerpoint/2010/main" val="199846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42" grpId="0"/>
      <p:bldP spid="33" grpId="0" animBg="1"/>
      <p:bldP spid="34" grpId="0" animBg="1"/>
      <p:bldP spid="36" grpId="0" animBg="1"/>
      <p:bldP spid="37" grpId="0" animBg="1"/>
      <p:bldP spid="51"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E4BDB5-25C5-9646-8B2F-86CBA9FC20FF}"/>
              </a:ext>
            </a:extLst>
          </p:cNvPr>
          <p:cNvSpPr>
            <a:spLocks noGrp="1"/>
          </p:cNvSpPr>
          <p:nvPr>
            <p:ph type="title"/>
          </p:nvPr>
        </p:nvSpPr>
        <p:spPr/>
        <p:txBody>
          <a:bodyPr/>
          <a:lstStyle/>
          <a:p>
            <a:r>
              <a:rPr lang="en-GB" sz="2800" dirty="0"/>
              <a:t>Capacity and performance management PSF’s</a:t>
            </a:r>
          </a:p>
        </p:txBody>
      </p:sp>
      <p:sp>
        <p:nvSpPr>
          <p:cNvPr id="3" name="Platshållare för innehåll 2">
            <a:extLst>
              <a:ext uri="{FF2B5EF4-FFF2-40B4-BE49-F238E27FC236}">
                <a16:creationId xmlns:a16="http://schemas.microsoft.com/office/drawing/2014/main" id="{D56EEFCA-27A0-794D-8A52-36147F80E61E}"/>
              </a:ext>
            </a:extLst>
          </p:cNvPr>
          <p:cNvSpPr>
            <a:spLocks noGrp="1"/>
          </p:cNvSpPr>
          <p:nvPr>
            <p:ph idx="1"/>
          </p:nvPr>
        </p:nvSpPr>
        <p:spPr>
          <a:xfrm>
            <a:off x="457200" y="1453218"/>
            <a:ext cx="8229600" cy="3155401"/>
          </a:xfrm>
        </p:spPr>
        <p:txBody>
          <a:bodyPr/>
          <a:lstStyle/>
          <a:p>
            <a:pPr marL="0" indent="0">
              <a:buNone/>
            </a:pPr>
            <a:r>
              <a:rPr lang="en-GB" sz="1400" b="1" i="1" dirty="0"/>
              <a:t>The capacity and performance management practice </a:t>
            </a:r>
            <a:r>
              <a:rPr lang="en-GB" sz="1400" dirty="0"/>
              <a:t>includes the following PSFs: </a:t>
            </a:r>
          </a:p>
          <a:p>
            <a:pPr marL="0" indent="0">
              <a:buNone/>
            </a:pPr>
            <a:endParaRPr lang="en-GB" sz="1400" dirty="0"/>
          </a:p>
          <a:p>
            <a:pPr>
              <a:buFont typeface="+mj-lt"/>
              <a:buAutoNum type="arabicPeriod"/>
            </a:pPr>
            <a:r>
              <a:rPr lang="en-GB" sz="1400" b="1" dirty="0"/>
              <a:t>identifying service performance and capacity requirements</a:t>
            </a:r>
          </a:p>
          <a:p>
            <a:pPr>
              <a:buFont typeface="+mj-lt"/>
              <a:buAutoNum type="arabicPeriod"/>
            </a:pPr>
            <a:r>
              <a:rPr lang="en-GB" sz="1400" b="1" dirty="0"/>
              <a:t>measuring, assessing, and reporting service performance and capacity </a:t>
            </a:r>
          </a:p>
          <a:p>
            <a:pPr>
              <a:buFont typeface="+mj-lt"/>
              <a:buAutoNum type="arabicPeriod"/>
            </a:pPr>
            <a:r>
              <a:rPr lang="en-GB" sz="1400" b="1" dirty="0"/>
              <a:t>treating service performance and capacity risks</a:t>
            </a:r>
          </a:p>
          <a:p>
            <a:pPr marL="0" indent="0">
              <a:buNone/>
            </a:pPr>
            <a:endParaRPr lang="sv-SE" sz="1400" dirty="0"/>
          </a:p>
        </p:txBody>
      </p:sp>
      <p:sp>
        <p:nvSpPr>
          <p:cNvPr id="5" name="textruta 4">
            <a:extLst>
              <a:ext uri="{FF2B5EF4-FFF2-40B4-BE49-F238E27FC236}">
                <a16:creationId xmlns:a16="http://schemas.microsoft.com/office/drawing/2014/main" id="{DE34C1A2-75CD-8C4B-B7F7-C32993EF6E4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A3A2E644-4D90-014B-A2A0-81A81EE396A5}"/>
              </a:ext>
            </a:extLst>
          </p:cNvPr>
          <p:cNvSpPr txBox="1"/>
          <p:nvPr/>
        </p:nvSpPr>
        <p:spPr>
          <a:xfrm>
            <a:off x="7608916" y="510576"/>
            <a:ext cx="1231427"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Capacity &amp; perf mgmt</a:t>
            </a:r>
          </a:p>
        </p:txBody>
      </p:sp>
    </p:spTree>
    <p:extLst>
      <p:ext uri="{BB962C8B-B14F-4D97-AF65-F5344CB8AC3E}">
        <p14:creationId xmlns:p14="http://schemas.microsoft.com/office/powerpoint/2010/main" val="423583693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0C8C13-4933-C940-9133-BA3D24809BF5}"/>
              </a:ext>
            </a:extLst>
          </p:cNvPr>
          <p:cNvSpPr>
            <a:spLocks noGrp="1"/>
          </p:cNvSpPr>
          <p:nvPr>
            <p:ph type="title"/>
          </p:nvPr>
        </p:nvSpPr>
        <p:spPr/>
        <p:txBody>
          <a:bodyPr/>
          <a:lstStyle/>
          <a:p>
            <a:r>
              <a:rPr lang="en-GB" sz="2000" dirty="0"/>
              <a:t>PSF 1 - Identifying service performance and capacity requirements</a:t>
            </a:r>
          </a:p>
        </p:txBody>
      </p:sp>
      <p:sp>
        <p:nvSpPr>
          <p:cNvPr id="3" name="Platshållare för innehåll 2">
            <a:extLst>
              <a:ext uri="{FF2B5EF4-FFF2-40B4-BE49-F238E27FC236}">
                <a16:creationId xmlns:a16="http://schemas.microsoft.com/office/drawing/2014/main" id="{156EA440-B9A3-3344-9A5A-5CB229F65008}"/>
              </a:ext>
            </a:extLst>
          </p:cNvPr>
          <p:cNvSpPr>
            <a:spLocks noGrp="1"/>
          </p:cNvSpPr>
          <p:nvPr>
            <p:ph idx="1"/>
          </p:nvPr>
        </p:nvSpPr>
        <p:spPr/>
        <p:txBody>
          <a:bodyPr>
            <a:normAutofit lnSpcReduction="10000"/>
          </a:bodyPr>
          <a:lstStyle/>
          <a:p>
            <a:pPr marL="0" indent="0">
              <a:buNone/>
            </a:pPr>
            <a:r>
              <a:rPr lang="en-GB" b="1" dirty="0"/>
              <a:t>Understanding customer requirements for service performance </a:t>
            </a:r>
            <a:r>
              <a:rPr lang="en-GB" dirty="0"/>
              <a:t>The business analysis and service level management practices are normally used to communicate with customers in order to understand their performance and capacity requirements for IT services and negotiate the service level requirements (SLRs). The capacity and performance management practice supports and inputs into the service level management, business analysis, and service design practices. Capacity and performance management can be crucial for optimizing a service design to meet increasing capacity demands while deferring an increase in costs. </a:t>
            </a:r>
          </a:p>
          <a:p>
            <a:pPr marL="0" indent="0">
              <a:buNone/>
            </a:pPr>
            <a:endParaRPr lang="en-GB" dirty="0"/>
          </a:p>
          <a:p>
            <a:pPr marL="0" indent="0">
              <a:buNone/>
            </a:pPr>
            <a:r>
              <a:rPr lang="en-GB" b="1" dirty="0"/>
              <a:t>Determining performance and capacity criteria </a:t>
            </a:r>
            <a:r>
              <a:rPr lang="en-GB" dirty="0"/>
              <a:t>The line between high and low performance should be clearly defined. The following factors should be considered when determining service performance criteria: </a:t>
            </a:r>
          </a:p>
          <a:p>
            <a:pPr marL="0" indent="0">
              <a:buNone/>
            </a:pPr>
            <a:endParaRPr lang="en-GB" dirty="0"/>
          </a:p>
          <a:p>
            <a:pPr>
              <a:buFont typeface="Arial" panose="020B0604020202020204" pitchFamily="34" charset="0"/>
              <a:buChar char="•"/>
            </a:pPr>
            <a:r>
              <a:rPr lang="en-GB" dirty="0"/>
              <a:t>critical service actions/functionality/vital business functions</a:t>
            </a:r>
          </a:p>
          <a:p>
            <a:pPr>
              <a:buFont typeface="Arial" panose="020B0604020202020204" pitchFamily="34" charset="0"/>
              <a:buChar char="•"/>
            </a:pPr>
            <a:r>
              <a:rPr lang="en-GB" dirty="0"/>
              <a:t>acceptable delays in executing service transactions, which should not be counted as service degradation, and unacceptable degradation, which should be treated as unavailability </a:t>
            </a:r>
          </a:p>
          <a:p>
            <a:pPr>
              <a:buFont typeface="Arial" panose="020B0604020202020204" pitchFamily="34" charset="0"/>
              <a:buChar char="•"/>
            </a:pPr>
            <a:r>
              <a:rPr lang="en-GB" dirty="0"/>
              <a:t>scale factor: service performance degradation generally means that delays are experienced by significant numbers of users, not individuals. </a:t>
            </a:r>
          </a:p>
          <a:p>
            <a:pPr marL="0" indent="0">
              <a:buNone/>
            </a:pPr>
            <a:endParaRPr lang="en-GB" dirty="0"/>
          </a:p>
          <a:p>
            <a:pPr marL="0" indent="0">
              <a:buNone/>
            </a:pPr>
            <a:r>
              <a:rPr lang="en-GB" dirty="0"/>
              <a:t>Choosing the right set of performance and capacity metrics which reflect how service degradation might affect the service provider and customers. </a:t>
            </a:r>
          </a:p>
          <a:p>
            <a:pPr marL="0" indent="0">
              <a:buNone/>
            </a:pPr>
            <a:endParaRPr lang="sv-SE" dirty="0"/>
          </a:p>
        </p:txBody>
      </p:sp>
      <p:sp>
        <p:nvSpPr>
          <p:cNvPr id="5" name="textruta 4">
            <a:extLst>
              <a:ext uri="{FF2B5EF4-FFF2-40B4-BE49-F238E27FC236}">
                <a16:creationId xmlns:a16="http://schemas.microsoft.com/office/drawing/2014/main" id="{4FBBFDD0-E402-B74B-9757-537A2AE46B4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119A70B0-EFFD-D446-B42C-C8B53E2B85A7}"/>
              </a:ext>
            </a:extLst>
          </p:cNvPr>
          <p:cNvSpPr txBox="1"/>
          <p:nvPr/>
        </p:nvSpPr>
        <p:spPr>
          <a:xfrm>
            <a:off x="7608916" y="510576"/>
            <a:ext cx="1231427"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Capacity &amp; perf mgmt</a:t>
            </a:r>
          </a:p>
        </p:txBody>
      </p:sp>
    </p:spTree>
    <p:extLst>
      <p:ext uri="{BB962C8B-B14F-4D97-AF65-F5344CB8AC3E}">
        <p14:creationId xmlns:p14="http://schemas.microsoft.com/office/powerpoint/2010/main" val="132142945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572331-2549-564C-A16B-30A5AED7BBE5}"/>
              </a:ext>
            </a:extLst>
          </p:cNvPr>
          <p:cNvSpPr>
            <a:spLocks noGrp="1"/>
          </p:cNvSpPr>
          <p:nvPr>
            <p:ph type="title"/>
          </p:nvPr>
        </p:nvSpPr>
        <p:spPr/>
        <p:txBody>
          <a:bodyPr/>
          <a:lstStyle/>
          <a:p>
            <a:r>
              <a:rPr lang="en-GB" sz="2000" dirty="0"/>
              <a:t>PSF 2 - Measuring, assessing, and reporting service performance and capacity </a:t>
            </a:r>
          </a:p>
        </p:txBody>
      </p:sp>
      <p:sp>
        <p:nvSpPr>
          <p:cNvPr id="3" name="Platshållare för innehåll 2">
            <a:extLst>
              <a:ext uri="{FF2B5EF4-FFF2-40B4-BE49-F238E27FC236}">
                <a16:creationId xmlns:a16="http://schemas.microsoft.com/office/drawing/2014/main" id="{2712649D-0CBE-DC47-8ADF-B485F5AF997C}"/>
              </a:ext>
            </a:extLst>
          </p:cNvPr>
          <p:cNvSpPr>
            <a:spLocks noGrp="1"/>
          </p:cNvSpPr>
          <p:nvPr>
            <p:ph idx="1"/>
          </p:nvPr>
        </p:nvSpPr>
        <p:spPr/>
        <p:txBody>
          <a:bodyPr>
            <a:normAutofit lnSpcReduction="10000"/>
          </a:bodyPr>
          <a:lstStyle/>
          <a:p>
            <a:pPr marL="0" indent="0">
              <a:buNone/>
            </a:pPr>
            <a:r>
              <a:rPr lang="en-GB" dirty="0"/>
              <a:t>Performance is one of the most essential indicators of service quality, so it is important that the service provider can measure, assess, and report performance. It is widely accepted practice to report performance in terms of the number of transactions per timeframe and by the lead time of a service transaction. This practice is often suitable, but it is important to ensure that the measurements are understandable from the users’ perspective, not only from the technical perspective. For more on defining meaningful metrics for services, readers should refer to the service level management practice. </a:t>
            </a:r>
          </a:p>
          <a:p>
            <a:pPr marL="0" indent="0">
              <a:buNone/>
            </a:pPr>
            <a:endParaRPr lang="en-GB" dirty="0"/>
          </a:p>
          <a:p>
            <a:pPr marL="0" indent="0">
              <a:buNone/>
            </a:pPr>
            <a:r>
              <a:rPr lang="en-GB" dirty="0"/>
              <a:t>When defining suitable measurements, reflecting the business impact of service degradation, rather than the technical performance of service components, is crucial. </a:t>
            </a:r>
          </a:p>
          <a:p>
            <a:pPr marL="0" indent="0">
              <a:buNone/>
            </a:pPr>
            <a:endParaRPr lang="en-GB" dirty="0"/>
          </a:p>
          <a:p>
            <a:pPr marL="0" indent="0">
              <a:buNone/>
            </a:pPr>
            <a:r>
              <a:rPr lang="en-GB" dirty="0"/>
              <a:t>One of the most important objectives of the capacity and performance management practice is to design and ensure sufficient capacity and performance monitoring and to translate monitoring data to service performance information. </a:t>
            </a:r>
          </a:p>
          <a:p>
            <a:pPr marL="0" indent="0">
              <a:buNone/>
            </a:pPr>
            <a:r>
              <a:rPr lang="en-GB" dirty="0"/>
              <a:t>Incident records can be sources of service disruptions data. However, it is often difficult to obtain reliable performance and capacity data based on these, especially for user-reported incidents, and to align it with the agreed service performance metrics. </a:t>
            </a:r>
          </a:p>
          <a:p>
            <a:pPr marL="0" indent="0">
              <a:buNone/>
            </a:pPr>
            <a:endParaRPr lang="en-GB" dirty="0"/>
          </a:p>
          <a:p>
            <a:pPr marL="0" indent="0">
              <a:buNone/>
            </a:pPr>
            <a:r>
              <a:rPr lang="en-GB" dirty="0"/>
              <a:t>More reliable sources of performance and capacity data are infrastructure monitoring tools. However, although they work well for the measurement of ‘resource provision’ services, it is almost impossible to correctly measure the performance of service transactions based solely on the infrastructure monitoring data. Tools such as Real User Monitoring and Business Transaction Monitoring can help to overcome this issue. </a:t>
            </a:r>
          </a:p>
          <a:p>
            <a:pPr marL="0" indent="0">
              <a:buNone/>
            </a:pPr>
            <a:endParaRPr lang="sv-SE" dirty="0"/>
          </a:p>
        </p:txBody>
      </p:sp>
      <p:sp>
        <p:nvSpPr>
          <p:cNvPr id="5" name="textruta 4">
            <a:extLst>
              <a:ext uri="{FF2B5EF4-FFF2-40B4-BE49-F238E27FC236}">
                <a16:creationId xmlns:a16="http://schemas.microsoft.com/office/drawing/2014/main" id="{361CD779-6B34-0748-8A51-DCCA83B8C35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E7D2EE2A-B482-7947-AF22-2B5A20C7FB60}"/>
              </a:ext>
            </a:extLst>
          </p:cNvPr>
          <p:cNvSpPr txBox="1"/>
          <p:nvPr/>
        </p:nvSpPr>
        <p:spPr>
          <a:xfrm>
            <a:off x="7608916" y="510576"/>
            <a:ext cx="1231427"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Capacity &amp; perf mgmt</a:t>
            </a:r>
          </a:p>
        </p:txBody>
      </p:sp>
    </p:spTree>
    <p:extLst>
      <p:ext uri="{BB962C8B-B14F-4D97-AF65-F5344CB8AC3E}">
        <p14:creationId xmlns:p14="http://schemas.microsoft.com/office/powerpoint/2010/main" val="212508638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8915CE-1C68-4F44-B4B3-43C371B29370}"/>
              </a:ext>
            </a:extLst>
          </p:cNvPr>
          <p:cNvSpPr>
            <a:spLocks noGrp="1"/>
          </p:cNvSpPr>
          <p:nvPr>
            <p:ph type="title"/>
          </p:nvPr>
        </p:nvSpPr>
        <p:spPr/>
        <p:txBody>
          <a:bodyPr/>
          <a:lstStyle/>
          <a:p>
            <a:r>
              <a:rPr lang="en-GB" sz="2000" dirty="0"/>
              <a:t>PSF 3 - Treating service performance and capacity </a:t>
            </a:r>
          </a:p>
        </p:txBody>
      </p:sp>
      <p:sp>
        <p:nvSpPr>
          <p:cNvPr id="3" name="Platshållare för innehåll 2">
            <a:extLst>
              <a:ext uri="{FF2B5EF4-FFF2-40B4-BE49-F238E27FC236}">
                <a16:creationId xmlns:a16="http://schemas.microsoft.com/office/drawing/2014/main" id="{E5B592E1-0CCA-7A47-BA55-A6DD3E063290}"/>
              </a:ext>
            </a:extLst>
          </p:cNvPr>
          <p:cNvSpPr>
            <a:spLocks noGrp="1"/>
          </p:cNvSpPr>
          <p:nvPr>
            <p:ph idx="1"/>
          </p:nvPr>
        </p:nvSpPr>
        <p:spPr/>
        <p:txBody>
          <a:bodyPr/>
          <a:lstStyle/>
          <a:p>
            <a:pPr marL="0" indent="0">
              <a:buNone/>
            </a:pPr>
            <a:r>
              <a:rPr lang="en-GB" dirty="0"/>
              <a:t>Capacity and performance management is not only about planning and monitoring capacity and performance. </a:t>
            </a:r>
          </a:p>
          <a:p>
            <a:pPr marL="0" indent="0">
              <a:buNone/>
            </a:pPr>
            <a:endParaRPr lang="en-GB" dirty="0"/>
          </a:p>
          <a:p>
            <a:pPr marL="0" indent="0">
              <a:buNone/>
            </a:pPr>
            <a:r>
              <a:rPr lang="en-GB" dirty="0"/>
              <a:t>This practice includes the definition and management of controls to manage a wide range of risks that might impact the capacity and performance of services.</a:t>
            </a:r>
          </a:p>
          <a:p>
            <a:pPr marL="0" indent="0">
              <a:buNone/>
            </a:pPr>
            <a:endParaRPr lang="en-GB" dirty="0"/>
          </a:p>
          <a:p>
            <a:pPr marL="0" indent="0">
              <a:buNone/>
            </a:pPr>
            <a:r>
              <a:rPr lang="en-GB" dirty="0"/>
              <a:t> For this, it is used in conjunction with the risk management and other risk-focused practices, such as the availability management, service continuity management, and information security management practices. </a:t>
            </a:r>
          </a:p>
          <a:p>
            <a:pPr marL="0" indent="0">
              <a:buNone/>
            </a:pPr>
            <a:endParaRPr lang="en-GB" dirty="0"/>
          </a:p>
          <a:p>
            <a:pPr marL="0" indent="0">
              <a:buNone/>
            </a:pPr>
            <a:r>
              <a:rPr lang="en-GB" dirty="0"/>
              <a:t>Agreed performance controls are implemented through the service design, software development and management, and infrastructure and platform management practices. </a:t>
            </a:r>
          </a:p>
          <a:p>
            <a:pPr marL="0" indent="0">
              <a:buNone/>
            </a:pPr>
            <a:endParaRPr lang="en-GB" dirty="0"/>
          </a:p>
        </p:txBody>
      </p:sp>
      <p:sp>
        <p:nvSpPr>
          <p:cNvPr id="5" name="textruta 4">
            <a:extLst>
              <a:ext uri="{FF2B5EF4-FFF2-40B4-BE49-F238E27FC236}">
                <a16:creationId xmlns:a16="http://schemas.microsoft.com/office/drawing/2014/main" id="{042C8C6F-7E18-A344-9135-E1DBBFE8265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0A61709F-0CC7-B54E-977F-F3FFFEFE6291}"/>
              </a:ext>
            </a:extLst>
          </p:cNvPr>
          <p:cNvSpPr txBox="1"/>
          <p:nvPr/>
        </p:nvSpPr>
        <p:spPr>
          <a:xfrm>
            <a:off x="7608916" y="510576"/>
            <a:ext cx="1231427"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Capacity &amp; perf mgmt</a:t>
            </a:r>
          </a:p>
        </p:txBody>
      </p:sp>
    </p:spTree>
    <p:extLst>
      <p:ext uri="{BB962C8B-B14F-4D97-AF65-F5344CB8AC3E}">
        <p14:creationId xmlns:p14="http://schemas.microsoft.com/office/powerpoint/2010/main" val="307796288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031637-FF8D-B241-8CD5-38523073F4AE}"/>
              </a:ext>
            </a:extLst>
          </p:cNvPr>
          <p:cNvSpPr>
            <a:spLocks noGrp="1"/>
          </p:cNvSpPr>
          <p:nvPr>
            <p:ph type="title"/>
          </p:nvPr>
        </p:nvSpPr>
        <p:spPr/>
        <p:txBody>
          <a:bodyPr/>
          <a:lstStyle/>
          <a:p>
            <a:r>
              <a:rPr lang="en-GB" sz="2800" dirty="0"/>
              <a:t>Monitoring and event management - Purpose</a:t>
            </a:r>
          </a:p>
        </p:txBody>
      </p:sp>
      <p:sp>
        <p:nvSpPr>
          <p:cNvPr id="3" name="Platshållare för innehåll 2">
            <a:extLst>
              <a:ext uri="{FF2B5EF4-FFF2-40B4-BE49-F238E27FC236}">
                <a16:creationId xmlns:a16="http://schemas.microsoft.com/office/drawing/2014/main" id="{68A8E5D0-AB1A-D848-AB02-010F90E39DD2}"/>
              </a:ext>
            </a:extLst>
          </p:cNvPr>
          <p:cNvSpPr>
            <a:spLocks noGrp="1"/>
          </p:cNvSpPr>
          <p:nvPr>
            <p:ph idx="1"/>
          </p:nvPr>
        </p:nvSpPr>
        <p:spPr/>
        <p:txBody>
          <a:bodyPr>
            <a:noAutofit/>
          </a:bodyPr>
          <a:lstStyle/>
          <a:p>
            <a:pPr marL="0" indent="0">
              <a:buNone/>
            </a:pPr>
            <a:r>
              <a:rPr lang="en-GB" sz="1400" dirty="0"/>
              <a:t>The </a:t>
            </a:r>
            <a:r>
              <a:rPr lang="en-GB" sz="1400" b="1" dirty="0"/>
              <a:t>purpose</a:t>
            </a:r>
            <a:r>
              <a:rPr lang="en-GB" sz="1400" dirty="0"/>
              <a:t> of the monitoring and event management practice is to systematically observe services and service components, and record and report selected changes of state identified as events. </a:t>
            </a:r>
          </a:p>
          <a:p>
            <a:pPr marL="0" indent="0">
              <a:buNone/>
            </a:pPr>
            <a:r>
              <a:rPr lang="en-GB" sz="1400" dirty="0"/>
              <a:t>This practice identifies and prioritizes infrastructure, services, business processes, and information security events, and establishes the appropriate response to those events, including responding to conditions that could lead to potential faults or incidents. </a:t>
            </a:r>
          </a:p>
          <a:p>
            <a:pPr marL="0" indent="0">
              <a:spcBef>
                <a:spcPct val="30000"/>
              </a:spcBef>
              <a:buNone/>
              <a:defRPr/>
            </a:pPr>
            <a:endParaRPr lang="en-GB" sz="500" b="1" dirty="0"/>
          </a:p>
          <a:p>
            <a:pPr marL="0" indent="0">
              <a:spcBef>
                <a:spcPct val="30000"/>
              </a:spcBef>
              <a:buNone/>
              <a:defRPr/>
            </a:pPr>
            <a:r>
              <a:rPr lang="en-GB" sz="1400" b="1" dirty="0"/>
              <a:t>Event: </a:t>
            </a:r>
            <a:r>
              <a:rPr lang="en-GB" sz="1400" i="1" dirty="0"/>
              <a:t>Any change of state that has significance for the management of a service or other configuration item (CI). </a:t>
            </a:r>
          </a:p>
          <a:p>
            <a:pPr marL="0" indent="0">
              <a:buNone/>
            </a:pPr>
            <a:endParaRPr lang="en-GB" sz="600" dirty="0"/>
          </a:p>
          <a:p>
            <a:pPr marL="0" indent="0">
              <a:buNone/>
            </a:pPr>
            <a:r>
              <a:rPr lang="en-GB" sz="1400" dirty="0"/>
              <a:t>Monitoring and event management is used to manage events throughout their lifecycle to understand and optimize their impact on the organization and its services. Monitoring and event management includes identification and categorization, or analysis, of events related to all levels of infrastructure and to service interactions between the organization and its service consumers. </a:t>
            </a:r>
          </a:p>
          <a:p>
            <a:pPr marL="0" indent="0">
              <a:buNone/>
            </a:pPr>
            <a:endParaRPr lang="en-GB" sz="900" dirty="0"/>
          </a:p>
          <a:p>
            <a:pPr marL="0" indent="0">
              <a:buNone/>
            </a:pPr>
            <a:r>
              <a:rPr lang="en-GB" sz="1400" dirty="0"/>
              <a:t>A key point is that monitoring is necessary for event management to take place, but not all monitoring results in the detection of an event. Thresholds and other criteria determine which changes of state will be treated as events. </a:t>
            </a:r>
          </a:p>
          <a:p>
            <a:pPr marL="0" indent="0">
              <a:buNone/>
            </a:pPr>
            <a:endParaRPr lang="sv-SE" sz="1400" dirty="0"/>
          </a:p>
        </p:txBody>
      </p:sp>
      <p:sp>
        <p:nvSpPr>
          <p:cNvPr id="5" name="textruta 4">
            <a:extLst>
              <a:ext uri="{FF2B5EF4-FFF2-40B4-BE49-F238E27FC236}">
                <a16:creationId xmlns:a16="http://schemas.microsoft.com/office/drawing/2014/main" id="{9AE353EC-4D09-C140-A81C-CFA0DD226D8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C69758BF-765E-8948-BCB2-4F23D3E31DFE}"/>
              </a:ext>
            </a:extLst>
          </p:cNvPr>
          <p:cNvSpPr txBox="1"/>
          <p:nvPr/>
        </p:nvSpPr>
        <p:spPr>
          <a:xfrm>
            <a:off x="7608916" y="510576"/>
            <a:ext cx="121860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Mon and event mgmt</a:t>
            </a:r>
          </a:p>
        </p:txBody>
      </p:sp>
    </p:spTree>
    <p:extLst>
      <p:ext uri="{BB962C8B-B14F-4D97-AF65-F5344CB8AC3E}">
        <p14:creationId xmlns:p14="http://schemas.microsoft.com/office/powerpoint/2010/main" val="237249364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E2A095-BD13-064D-8EA1-6EB45D5BC262}"/>
              </a:ext>
            </a:extLst>
          </p:cNvPr>
          <p:cNvSpPr>
            <a:spLocks noGrp="1"/>
          </p:cNvSpPr>
          <p:nvPr>
            <p:ph type="title"/>
          </p:nvPr>
        </p:nvSpPr>
        <p:spPr>
          <a:xfrm>
            <a:off x="457200" y="206375"/>
            <a:ext cx="7040880" cy="857250"/>
          </a:xfrm>
        </p:spPr>
        <p:txBody>
          <a:bodyPr>
            <a:noAutofit/>
          </a:bodyPr>
          <a:lstStyle/>
          <a:p>
            <a:r>
              <a:rPr lang="en-GB" sz="3200" dirty="0"/>
              <a:t>Monitoring and event management PSF’s</a:t>
            </a:r>
          </a:p>
        </p:txBody>
      </p:sp>
      <p:sp>
        <p:nvSpPr>
          <p:cNvPr id="3" name="Platshållare för innehåll 2">
            <a:extLst>
              <a:ext uri="{FF2B5EF4-FFF2-40B4-BE49-F238E27FC236}">
                <a16:creationId xmlns:a16="http://schemas.microsoft.com/office/drawing/2014/main" id="{204FDEA6-05A1-E749-BA24-DCAF7E1F409D}"/>
              </a:ext>
            </a:extLst>
          </p:cNvPr>
          <p:cNvSpPr>
            <a:spLocks noGrp="1"/>
          </p:cNvSpPr>
          <p:nvPr>
            <p:ph idx="1"/>
          </p:nvPr>
        </p:nvSpPr>
        <p:spPr/>
        <p:txBody>
          <a:bodyPr/>
          <a:lstStyle/>
          <a:p>
            <a:pPr marL="0" indent="0">
              <a:buNone/>
            </a:pPr>
            <a:r>
              <a:rPr lang="en-GB" sz="1400" b="1" i="1" dirty="0"/>
              <a:t>The monitoring and event management practice </a:t>
            </a:r>
            <a:r>
              <a:rPr lang="en-GB" sz="1400" dirty="0"/>
              <a:t>includes the following PSFs: </a:t>
            </a:r>
          </a:p>
          <a:p>
            <a:pPr marL="0" indent="0">
              <a:buNone/>
            </a:pPr>
            <a:endParaRPr lang="en-GB" sz="1400" dirty="0"/>
          </a:p>
          <a:p>
            <a:pPr>
              <a:buFont typeface="+mj-lt"/>
              <a:buAutoNum type="arabicPeriod"/>
            </a:pPr>
            <a:r>
              <a:rPr lang="en-GB" sz="1400" b="1" dirty="0"/>
              <a:t>Establish and maintain approaches/models that describe the various types of events and monitoring capabilities needed to detect them </a:t>
            </a:r>
          </a:p>
          <a:p>
            <a:pPr>
              <a:spcBef>
                <a:spcPct val="30000"/>
              </a:spcBef>
              <a:buFont typeface="+mj-lt"/>
              <a:buAutoNum type="arabicPeriod"/>
              <a:defRPr/>
            </a:pPr>
            <a:r>
              <a:rPr lang="en-GB" sz="1400" b="1" dirty="0"/>
              <a:t>Ensure that timely, relevant, and sufficient monitoring data is available to relevant stakeholders </a:t>
            </a:r>
          </a:p>
          <a:p>
            <a:pPr>
              <a:spcBef>
                <a:spcPct val="30000"/>
              </a:spcBef>
              <a:buFont typeface="+mj-lt"/>
              <a:buAutoNum type="arabicPeriod"/>
              <a:defRPr/>
            </a:pPr>
            <a:r>
              <a:rPr lang="en-GB" sz="1400" b="1" dirty="0"/>
              <a:t>Ensure that events are detected, interpreted, and if needed acted upon as quickly as possible</a:t>
            </a:r>
          </a:p>
          <a:p>
            <a:pPr marL="0" indent="0">
              <a:buNone/>
            </a:pPr>
            <a:endParaRPr lang="en-GB" sz="1400" dirty="0"/>
          </a:p>
        </p:txBody>
      </p:sp>
      <p:sp>
        <p:nvSpPr>
          <p:cNvPr id="8" name="textruta 7">
            <a:extLst>
              <a:ext uri="{FF2B5EF4-FFF2-40B4-BE49-F238E27FC236}">
                <a16:creationId xmlns:a16="http://schemas.microsoft.com/office/drawing/2014/main" id="{F4757558-5C8C-D944-BA25-1F9036559B8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01116F7-99BF-804B-A336-DEBE30BF1AD4}"/>
              </a:ext>
            </a:extLst>
          </p:cNvPr>
          <p:cNvSpPr txBox="1"/>
          <p:nvPr/>
        </p:nvSpPr>
        <p:spPr>
          <a:xfrm>
            <a:off x="7608916" y="510576"/>
            <a:ext cx="121860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Mon and event mgmt</a:t>
            </a:r>
          </a:p>
        </p:txBody>
      </p:sp>
    </p:spTree>
    <p:extLst>
      <p:ext uri="{BB962C8B-B14F-4D97-AF65-F5344CB8AC3E}">
        <p14:creationId xmlns:p14="http://schemas.microsoft.com/office/powerpoint/2010/main" val="200390685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334113-AA21-ED46-A1EA-F7AE3EA6CBC7}"/>
              </a:ext>
            </a:extLst>
          </p:cNvPr>
          <p:cNvSpPr>
            <a:spLocks noGrp="1"/>
          </p:cNvSpPr>
          <p:nvPr>
            <p:ph type="title"/>
          </p:nvPr>
        </p:nvSpPr>
        <p:spPr/>
        <p:txBody>
          <a:bodyPr/>
          <a:lstStyle/>
          <a:p>
            <a:r>
              <a:rPr lang="en-GB" sz="2000" dirty="0"/>
              <a:t>PSF 1 - Establish and maintain approaches/models that describe the various types of events and monitoring capabilities needed to detect them </a:t>
            </a:r>
            <a:endParaRPr lang="sv-SE" sz="2000" dirty="0"/>
          </a:p>
        </p:txBody>
      </p:sp>
      <p:sp>
        <p:nvSpPr>
          <p:cNvPr id="3" name="Platshållare för innehåll 2">
            <a:extLst>
              <a:ext uri="{FF2B5EF4-FFF2-40B4-BE49-F238E27FC236}">
                <a16:creationId xmlns:a16="http://schemas.microsoft.com/office/drawing/2014/main" id="{AB5D9F48-A9BC-A54E-8FDC-34688AD486E6}"/>
              </a:ext>
            </a:extLst>
          </p:cNvPr>
          <p:cNvSpPr>
            <a:spLocks noGrp="1"/>
          </p:cNvSpPr>
          <p:nvPr>
            <p:ph idx="1"/>
          </p:nvPr>
        </p:nvSpPr>
        <p:spPr>
          <a:xfrm>
            <a:off x="457198" y="1216555"/>
            <a:ext cx="8257923" cy="3394075"/>
          </a:xfrm>
        </p:spPr>
        <p:txBody>
          <a:bodyPr>
            <a:normAutofit/>
          </a:bodyPr>
          <a:lstStyle/>
          <a:p>
            <a:pPr marL="0" indent="0">
              <a:buNone/>
            </a:pPr>
            <a:r>
              <a:rPr lang="en-GB" dirty="0"/>
              <a:t>Modern technologies in most cases provide opportunities to measure and monitor every aspect of the services and service components operation, but a practitioner should carefully manage the scope of the monitoring, as well as frequency and number of metrics. The main challenge of the modern monitoring and event management practice is not lack of data but the volume of data that monitoring must deal with.</a:t>
            </a:r>
          </a:p>
          <a:p>
            <a:pPr marL="0" indent="0">
              <a:buNone/>
            </a:pPr>
            <a:r>
              <a:rPr lang="en-GB" dirty="0"/>
              <a:t>The focus of the monitoring and event management practice should be getting meaningful information to support service operations and improvement, decision-making and value creation. </a:t>
            </a:r>
          </a:p>
          <a:p>
            <a:pPr marL="0" indent="0">
              <a:buNone/>
            </a:pPr>
            <a:endParaRPr lang="en-GB" dirty="0"/>
          </a:p>
          <a:p>
            <a:pPr marL="0" indent="0">
              <a:buNone/>
            </a:pPr>
            <a:r>
              <a:rPr lang="en-GB" dirty="0"/>
              <a:t>When establishing or improving the monitoring and event management practice, the following aspects should be considered: </a:t>
            </a:r>
          </a:p>
          <a:p>
            <a:pPr marL="0" indent="0">
              <a:buNone/>
            </a:pPr>
            <a:endParaRPr lang="en-GB" dirty="0"/>
          </a:p>
          <a:p>
            <a:pPr>
              <a:buFont typeface="Arial" panose="020B0604020202020204" pitchFamily="34" charset="0"/>
              <a:buChar char="•"/>
            </a:pPr>
            <a:r>
              <a:rPr lang="en-GB" dirty="0"/>
              <a:t>Identifying and prioritizing services and service components monitored </a:t>
            </a:r>
          </a:p>
          <a:p>
            <a:pPr>
              <a:buFont typeface="Arial" panose="020B0604020202020204" pitchFamily="34" charset="0"/>
              <a:buChar char="•"/>
            </a:pPr>
            <a:r>
              <a:rPr lang="en-GB" dirty="0"/>
              <a:t>Finding balance between informativity, granularity and frequency of the monitoring </a:t>
            </a:r>
          </a:p>
          <a:p>
            <a:pPr>
              <a:buFont typeface="Arial" panose="020B0604020202020204" pitchFamily="34" charset="0"/>
              <a:buChar char="•"/>
            </a:pPr>
            <a:r>
              <a:rPr lang="en-GB" dirty="0"/>
              <a:t>Maintaining capabilities for data gathering, storage, filtering and data correlation</a:t>
            </a:r>
            <a:endParaRPr lang="sv-SE" dirty="0"/>
          </a:p>
        </p:txBody>
      </p:sp>
      <p:sp>
        <p:nvSpPr>
          <p:cNvPr id="5" name="textruta 4">
            <a:extLst>
              <a:ext uri="{FF2B5EF4-FFF2-40B4-BE49-F238E27FC236}">
                <a16:creationId xmlns:a16="http://schemas.microsoft.com/office/drawing/2014/main" id="{71381EDB-7420-344F-BDA8-0F994842AF6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83A75077-A401-7446-BAF6-2A9CC68E9FAF}"/>
              </a:ext>
            </a:extLst>
          </p:cNvPr>
          <p:cNvSpPr txBox="1"/>
          <p:nvPr/>
        </p:nvSpPr>
        <p:spPr>
          <a:xfrm>
            <a:off x="7608916" y="510576"/>
            <a:ext cx="121860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Mon and event mgmt</a:t>
            </a:r>
          </a:p>
        </p:txBody>
      </p:sp>
    </p:spTree>
    <p:extLst>
      <p:ext uri="{BB962C8B-B14F-4D97-AF65-F5344CB8AC3E}">
        <p14:creationId xmlns:p14="http://schemas.microsoft.com/office/powerpoint/2010/main" val="162038473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399F44-1B4A-C54D-ACB0-17D8207ABC88}"/>
              </a:ext>
            </a:extLst>
          </p:cNvPr>
          <p:cNvSpPr>
            <a:spLocks noGrp="1"/>
          </p:cNvSpPr>
          <p:nvPr>
            <p:ph type="title"/>
          </p:nvPr>
        </p:nvSpPr>
        <p:spPr/>
        <p:txBody>
          <a:bodyPr/>
          <a:lstStyle/>
          <a:p>
            <a:r>
              <a:rPr lang="en-GB" sz="2000" dirty="0"/>
              <a:t>PSF 2 - Ensure that timely, relevant and sufficient monitoring data is available to relevant stakeholders </a:t>
            </a:r>
            <a:endParaRPr lang="sv-SE" sz="2000" dirty="0"/>
          </a:p>
        </p:txBody>
      </p:sp>
      <p:sp>
        <p:nvSpPr>
          <p:cNvPr id="3" name="Platshållare för innehåll 2">
            <a:extLst>
              <a:ext uri="{FF2B5EF4-FFF2-40B4-BE49-F238E27FC236}">
                <a16:creationId xmlns:a16="http://schemas.microsoft.com/office/drawing/2014/main" id="{2756E17D-79F4-5240-88FC-18103868B139}"/>
              </a:ext>
            </a:extLst>
          </p:cNvPr>
          <p:cNvSpPr>
            <a:spLocks noGrp="1"/>
          </p:cNvSpPr>
          <p:nvPr>
            <p:ph idx="1"/>
          </p:nvPr>
        </p:nvSpPr>
        <p:spPr/>
        <p:txBody>
          <a:bodyPr/>
          <a:lstStyle/>
          <a:p>
            <a:pPr marL="0" indent="0">
              <a:buNone/>
            </a:pPr>
            <a:r>
              <a:rPr lang="en-GB" dirty="0"/>
              <a:t>The reporting aspect of monitoring and event management enables ground truth with respect to a service provider’s actual operating performance and behaviour when benchmarked against the standards in the original service design and in the Service Level Agreements (SLAs) agreed with the customers. Monitoring and event management provides direct observation results, real-world empirical evidence as opposed to intended or aspirational results. </a:t>
            </a:r>
          </a:p>
          <a:p>
            <a:pPr marL="0" indent="0">
              <a:buNone/>
            </a:pPr>
            <a:endParaRPr lang="en-GB" dirty="0"/>
          </a:p>
          <a:p>
            <a:pPr marL="0" indent="0">
              <a:buNone/>
            </a:pPr>
            <a:r>
              <a:rPr lang="en-GB" dirty="0"/>
              <a:t>Gathering data that has accuracy and integrity in the monitoring and event management practice is critical to the work of delivering a high-quality service and a high-quality customer experience when using the service. Service measurement (the gathering of data about the service) depends on monitoring and event management monitoring and reporting. Monitoring and event management is critical for Continual Improvement efforts due to its focus on the effectiveness and efficiency of services and service components </a:t>
            </a:r>
          </a:p>
          <a:p>
            <a:pPr marL="0" indent="0">
              <a:buNone/>
            </a:pPr>
            <a:endParaRPr lang="en-GB" dirty="0"/>
          </a:p>
          <a:p>
            <a:pPr marL="0" indent="0">
              <a:buNone/>
            </a:pPr>
            <a:r>
              <a:rPr lang="en-GB" dirty="0"/>
              <a:t>Monitoring and event management identifies weak areas, so that remedial action can be taken (if there is a justifiable business case), therefore improving future service quality. Monitoring and event </a:t>
            </a:r>
          </a:p>
          <a:p>
            <a:pPr marL="0" indent="0">
              <a:buNone/>
            </a:pPr>
            <a:r>
              <a:rPr lang="en-GB" dirty="0"/>
              <a:t>management can also show where customer actions are causing the fault and identify where working efficiency and/or training can be improved. Monitoring and event management can also address both internal and external suppliers since their performance must be evaluated and managed as well. </a:t>
            </a:r>
          </a:p>
          <a:p>
            <a:pPr marL="0" indent="0">
              <a:buNone/>
            </a:pPr>
            <a:endParaRPr lang="sv-SE" dirty="0"/>
          </a:p>
        </p:txBody>
      </p:sp>
      <p:sp>
        <p:nvSpPr>
          <p:cNvPr id="5" name="textruta 4">
            <a:extLst>
              <a:ext uri="{FF2B5EF4-FFF2-40B4-BE49-F238E27FC236}">
                <a16:creationId xmlns:a16="http://schemas.microsoft.com/office/drawing/2014/main" id="{8227E1CD-EDDB-0440-8C70-FDA4D0B9A74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019CDB04-35B3-A246-BBB0-34A193C9415A}"/>
              </a:ext>
            </a:extLst>
          </p:cNvPr>
          <p:cNvSpPr txBox="1"/>
          <p:nvPr/>
        </p:nvSpPr>
        <p:spPr>
          <a:xfrm>
            <a:off x="7608916" y="510576"/>
            <a:ext cx="1218603"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Mon and event mgmt</a:t>
            </a:r>
          </a:p>
        </p:txBody>
      </p:sp>
    </p:spTree>
    <p:extLst>
      <p:ext uri="{BB962C8B-B14F-4D97-AF65-F5344CB8AC3E}">
        <p14:creationId xmlns:p14="http://schemas.microsoft.com/office/powerpoint/2010/main" val="426744831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C47CD2-3C20-854C-8016-AAA89B3462EA}"/>
              </a:ext>
            </a:extLst>
          </p:cNvPr>
          <p:cNvSpPr>
            <a:spLocks noGrp="1"/>
          </p:cNvSpPr>
          <p:nvPr>
            <p:ph type="title"/>
          </p:nvPr>
        </p:nvSpPr>
        <p:spPr>
          <a:xfrm>
            <a:off x="457200" y="182099"/>
            <a:ext cx="6974378" cy="857250"/>
          </a:xfrm>
        </p:spPr>
        <p:txBody>
          <a:bodyPr/>
          <a:lstStyle/>
          <a:p>
            <a:r>
              <a:rPr lang="en-GB" sz="2000" dirty="0"/>
              <a:t>PSF 3 - Ensure that events are detected, interpreted, and if needed acted upon as quickly as possible </a:t>
            </a:r>
          </a:p>
        </p:txBody>
      </p:sp>
      <p:sp>
        <p:nvSpPr>
          <p:cNvPr id="3" name="Platshållare för innehåll 2">
            <a:extLst>
              <a:ext uri="{FF2B5EF4-FFF2-40B4-BE49-F238E27FC236}">
                <a16:creationId xmlns:a16="http://schemas.microsoft.com/office/drawing/2014/main" id="{54229FD1-FCE7-2547-A744-4CC0C28BCDE8}"/>
              </a:ext>
            </a:extLst>
          </p:cNvPr>
          <p:cNvSpPr>
            <a:spLocks noGrp="1"/>
          </p:cNvSpPr>
          <p:nvPr>
            <p:ph idx="1"/>
          </p:nvPr>
        </p:nvSpPr>
        <p:spPr/>
        <p:txBody>
          <a:bodyPr/>
          <a:lstStyle/>
          <a:p>
            <a:pPr marL="0" indent="0">
              <a:buNone/>
            </a:pPr>
            <a:r>
              <a:rPr lang="en-GB" dirty="0"/>
              <a:t>Defining rules for monitoring and event management is not enough; actual detection and processing of events is required to make these rules valuable. Efficiency and scope of event management heavily depends on the service architecture and level of service management automation. In digital infrastructure and modern application, many tools for monitoring and event management are built-in, and the focus of the practice is on the integration and tuning of the event processing rules. </a:t>
            </a:r>
          </a:p>
          <a:p>
            <a:pPr marL="0" indent="0">
              <a:buNone/>
            </a:pPr>
            <a:endParaRPr lang="en-GB" dirty="0"/>
          </a:p>
          <a:p>
            <a:pPr marL="0" indent="0">
              <a:buNone/>
            </a:pPr>
            <a:r>
              <a:rPr lang="en-GB" dirty="0"/>
              <a:t>Contrary to that, organizations with many legacy systems which were not designed for monitoring must focus on implementation of specialized monitoring and event management tools and add-ons, or </a:t>
            </a:r>
          </a:p>
          <a:p>
            <a:pPr marL="0" indent="0">
              <a:buNone/>
            </a:pPr>
            <a:r>
              <a:rPr lang="en-GB" dirty="0"/>
              <a:t>even on manual monitoring and event management. </a:t>
            </a:r>
          </a:p>
          <a:p>
            <a:pPr marL="0" indent="0">
              <a:buNone/>
            </a:pPr>
            <a:r>
              <a:rPr lang="en-GB" dirty="0"/>
              <a:t>Technology opportunities and constraints should inform monitoring and event management scope, policy making, and daily activities. </a:t>
            </a:r>
          </a:p>
          <a:p>
            <a:pPr marL="0" indent="0">
              <a:buNone/>
            </a:pPr>
            <a:endParaRPr lang="en-GB" dirty="0"/>
          </a:p>
          <a:p>
            <a:pPr marL="0" indent="0">
              <a:buNone/>
            </a:pPr>
            <a:r>
              <a:rPr lang="en-GB" dirty="0"/>
              <a:t>Regardless of how limited organization’s monitoring and event management capabilities, they should be subject to continual improvement, to ensure that the practice meets the needs of the organization. </a:t>
            </a:r>
          </a:p>
          <a:p>
            <a:pPr marL="0" indent="0">
              <a:spcBef>
                <a:spcPct val="30000"/>
              </a:spcBef>
              <a:buNone/>
              <a:defRPr/>
            </a:pPr>
            <a:endParaRPr lang="en-GB" dirty="0"/>
          </a:p>
          <a:p>
            <a:pPr marL="0" indent="0">
              <a:buNone/>
            </a:pPr>
            <a:endParaRPr lang="sv-SE" dirty="0"/>
          </a:p>
        </p:txBody>
      </p:sp>
      <p:sp>
        <p:nvSpPr>
          <p:cNvPr id="5" name="textruta 4">
            <a:extLst>
              <a:ext uri="{FF2B5EF4-FFF2-40B4-BE49-F238E27FC236}">
                <a16:creationId xmlns:a16="http://schemas.microsoft.com/office/drawing/2014/main" id="{5233A6B4-6867-824A-92DF-B349D673C9D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16286E1-1541-4841-8738-E8D6601D7C26}"/>
              </a:ext>
            </a:extLst>
          </p:cNvPr>
          <p:cNvSpPr txBox="1"/>
          <p:nvPr/>
        </p:nvSpPr>
        <p:spPr>
          <a:xfrm>
            <a:off x="7608916" y="510576"/>
            <a:ext cx="1192955"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Mon and event mgmt</a:t>
            </a:r>
          </a:p>
        </p:txBody>
      </p:sp>
    </p:spTree>
    <p:extLst>
      <p:ext uri="{BB962C8B-B14F-4D97-AF65-F5344CB8AC3E}">
        <p14:creationId xmlns:p14="http://schemas.microsoft.com/office/powerpoint/2010/main" val="38527066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086D97-53DF-5B4C-A90B-A18B1C1E60C3}"/>
              </a:ext>
            </a:extLst>
          </p:cNvPr>
          <p:cNvSpPr>
            <a:spLocks noGrp="1"/>
          </p:cNvSpPr>
          <p:nvPr>
            <p:ph type="title"/>
          </p:nvPr>
        </p:nvSpPr>
        <p:spPr/>
        <p:txBody>
          <a:bodyPr/>
          <a:lstStyle/>
          <a:p>
            <a:r>
              <a:rPr lang="en-GB" sz="3200" dirty="0"/>
              <a:t>Problem management - Purpose</a:t>
            </a:r>
          </a:p>
        </p:txBody>
      </p:sp>
      <p:sp>
        <p:nvSpPr>
          <p:cNvPr id="3" name="Platshållare för innehåll 2">
            <a:extLst>
              <a:ext uri="{FF2B5EF4-FFF2-40B4-BE49-F238E27FC236}">
                <a16:creationId xmlns:a16="http://schemas.microsoft.com/office/drawing/2014/main" id="{89234DAD-A947-FB45-984E-BE4827939A0E}"/>
              </a:ext>
            </a:extLst>
          </p:cNvPr>
          <p:cNvSpPr>
            <a:spLocks noGrp="1"/>
          </p:cNvSpPr>
          <p:nvPr>
            <p:ph idx="1"/>
          </p:nvPr>
        </p:nvSpPr>
        <p:spPr/>
        <p:txBody>
          <a:bodyPr/>
          <a:lstStyle/>
          <a:p>
            <a:pPr marL="0" indent="0">
              <a:buNone/>
            </a:pPr>
            <a:r>
              <a:rPr lang="en-GB" sz="1400" dirty="0"/>
              <a:t>The </a:t>
            </a:r>
            <a:r>
              <a:rPr lang="en-GB" sz="1400" b="1" dirty="0"/>
              <a:t>purpose</a:t>
            </a:r>
            <a:r>
              <a:rPr lang="en-GB" sz="1400" dirty="0"/>
              <a:t> of the problem management practice is to reduce the likelihood and impact of incidents by identifying actual and potential causes of incidents, and managing workarounds and known errors. </a:t>
            </a:r>
          </a:p>
          <a:p>
            <a:pPr marL="0" indent="0">
              <a:buNone/>
            </a:pPr>
            <a:endParaRPr lang="en-GB" sz="1400" dirty="0"/>
          </a:p>
          <a:p>
            <a:pPr marL="0" indent="0">
              <a:spcBef>
                <a:spcPct val="30000"/>
              </a:spcBef>
              <a:buNone/>
              <a:defRPr/>
            </a:pPr>
            <a:r>
              <a:rPr lang="en-GB" sz="1400" dirty="0"/>
              <a:t>No service is perfect. Every service has errors or flaws which can cause incidents. Errors may originate in any of the four dimensions of service management. For example, a mistake in a third-party contract is as likely to cause an incident as a component failure.</a:t>
            </a:r>
          </a:p>
          <a:p>
            <a:pPr marL="0" indent="0">
              <a:spcBef>
                <a:spcPct val="30000"/>
              </a:spcBef>
              <a:buNone/>
              <a:defRPr/>
            </a:pPr>
            <a:endParaRPr lang="en-GB" sz="1400" dirty="0"/>
          </a:p>
          <a:p>
            <a:pPr marL="0" indent="0">
              <a:spcBef>
                <a:spcPct val="30000"/>
              </a:spcBef>
              <a:buNone/>
              <a:defRPr/>
            </a:pPr>
            <a:r>
              <a:rPr lang="en-GB" sz="1400" dirty="0"/>
              <a:t>Many errors are identified before a service goes live and are then resolved during design, development, or testing. However, some will remain undiscovered and will proceed to the live environment, and these may cause incidents. To manage errors that have arisen in the live environment, organizations have developed the problem management practice. </a:t>
            </a:r>
          </a:p>
          <a:p>
            <a:pPr marL="0" indent="0">
              <a:spcBef>
                <a:spcPct val="30000"/>
              </a:spcBef>
              <a:buNone/>
              <a:defRPr/>
            </a:pPr>
            <a:endParaRPr lang="en-GB" sz="1050" dirty="0"/>
          </a:p>
          <a:p>
            <a:pPr marL="0" indent="0">
              <a:spcBef>
                <a:spcPct val="30000"/>
              </a:spcBef>
              <a:buNone/>
              <a:defRPr/>
            </a:pPr>
            <a:r>
              <a:rPr lang="en-GB" sz="1400" dirty="0"/>
              <a:t>The practice aims to identify and analyse errors in the organization’s products in order to minimize their negative impacts on the services being provided. </a:t>
            </a:r>
          </a:p>
          <a:p>
            <a:pPr marL="0" indent="0">
              <a:buNone/>
            </a:pPr>
            <a:endParaRPr lang="sv-SE" sz="1400" dirty="0"/>
          </a:p>
        </p:txBody>
      </p:sp>
      <p:sp>
        <p:nvSpPr>
          <p:cNvPr id="5" name="textruta 4">
            <a:extLst>
              <a:ext uri="{FF2B5EF4-FFF2-40B4-BE49-F238E27FC236}">
                <a16:creationId xmlns:a16="http://schemas.microsoft.com/office/drawing/2014/main" id="{ADE225F6-D1EB-9442-9DD2-781F0947EA1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5ADDE651-C67B-FF47-B976-0018E6C5EC9D}"/>
              </a:ext>
            </a:extLst>
          </p:cNvPr>
          <p:cNvSpPr txBox="1"/>
          <p:nvPr/>
        </p:nvSpPr>
        <p:spPr>
          <a:xfrm>
            <a:off x="7608916" y="510576"/>
            <a:ext cx="126188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Problem management</a:t>
            </a:r>
          </a:p>
        </p:txBody>
      </p:sp>
    </p:spTree>
    <p:extLst>
      <p:ext uri="{BB962C8B-B14F-4D97-AF65-F5344CB8AC3E}">
        <p14:creationId xmlns:p14="http://schemas.microsoft.com/office/powerpoint/2010/main" val="4133434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Wingdings" pitchFamily="2" charset="2"/>
              <a:buChar char="ü"/>
            </a:pPr>
            <a:r>
              <a:rPr lang="en-US" dirty="0">
                <a:latin typeface="Calibri Light" panose="020F0302020204030204" pitchFamily="34" charset="0"/>
                <a:cs typeface="Calibri Light" panose="020F0302020204030204" pitchFamily="34" charset="0"/>
              </a:rPr>
              <a:t>Introduction</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Key terms and definitions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Objectives and key characteristics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Key concepts </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Culture</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ITIL practices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157659894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144016-E478-7E4B-A61F-EDCF53781E4B}"/>
              </a:ext>
            </a:extLst>
          </p:cNvPr>
          <p:cNvSpPr>
            <a:spLocks noGrp="1"/>
          </p:cNvSpPr>
          <p:nvPr>
            <p:ph type="title"/>
          </p:nvPr>
        </p:nvSpPr>
        <p:spPr/>
        <p:txBody>
          <a:bodyPr/>
          <a:lstStyle/>
          <a:p>
            <a:r>
              <a:rPr lang="en-GB" sz="3200" dirty="0"/>
              <a:t>Problem management PSF’s</a:t>
            </a:r>
          </a:p>
        </p:txBody>
      </p:sp>
      <p:sp>
        <p:nvSpPr>
          <p:cNvPr id="3" name="Platshållare för innehåll 2">
            <a:extLst>
              <a:ext uri="{FF2B5EF4-FFF2-40B4-BE49-F238E27FC236}">
                <a16:creationId xmlns:a16="http://schemas.microsoft.com/office/drawing/2014/main" id="{921304E6-5FA4-F340-99F1-FE17E64C4A72}"/>
              </a:ext>
            </a:extLst>
          </p:cNvPr>
          <p:cNvSpPr>
            <a:spLocks noGrp="1"/>
          </p:cNvSpPr>
          <p:nvPr>
            <p:ph idx="1"/>
          </p:nvPr>
        </p:nvSpPr>
        <p:spPr/>
        <p:txBody>
          <a:bodyPr/>
          <a:lstStyle/>
          <a:p>
            <a:pPr marL="0" indent="0">
              <a:buNone/>
            </a:pPr>
            <a:r>
              <a:rPr lang="en-GB" sz="1400" b="1" i="1" dirty="0"/>
              <a:t>The problem management practice </a:t>
            </a:r>
            <a:r>
              <a:rPr lang="en-GB" sz="1400" dirty="0"/>
              <a:t>includes the following PSFs:</a:t>
            </a:r>
          </a:p>
          <a:p>
            <a:pPr marL="0" indent="0">
              <a:buNone/>
            </a:pPr>
            <a:endParaRPr lang="en-GB" sz="1400" dirty="0"/>
          </a:p>
          <a:p>
            <a:pPr>
              <a:buFont typeface="+mj-lt"/>
              <a:buAutoNum type="arabicPeriod"/>
            </a:pPr>
            <a:r>
              <a:rPr lang="en-GB" sz="1400" b="1" dirty="0"/>
              <a:t>identifying and understanding the problems and their impact on services </a:t>
            </a:r>
          </a:p>
          <a:p>
            <a:pPr>
              <a:buFont typeface="+mj-lt"/>
              <a:buAutoNum type="arabicPeriod"/>
            </a:pPr>
            <a:r>
              <a:rPr lang="en-GB" sz="1400" b="1" dirty="0"/>
              <a:t>optimizing problem resolution and mitigation.</a:t>
            </a:r>
            <a:br>
              <a:rPr lang="en-GB" sz="1400" b="1" dirty="0"/>
            </a:br>
            <a:endParaRPr lang="en-GB" sz="1400" b="1" dirty="0"/>
          </a:p>
          <a:p>
            <a:pPr marL="0" indent="0">
              <a:buNone/>
            </a:pPr>
            <a:endParaRPr lang="sv-SE" sz="1400" dirty="0"/>
          </a:p>
        </p:txBody>
      </p:sp>
      <p:sp>
        <p:nvSpPr>
          <p:cNvPr id="5" name="textruta 4">
            <a:extLst>
              <a:ext uri="{FF2B5EF4-FFF2-40B4-BE49-F238E27FC236}">
                <a16:creationId xmlns:a16="http://schemas.microsoft.com/office/drawing/2014/main" id="{51BDB28D-6A7B-0447-9741-CE958007856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CA674E7B-A3E4-AB46-8921-AD421C55F5AF}"/>
              </a:ext>
            </a:extLst>
          </p:cNvPr>
          <p:cNvSpPr txBox="1"/>
          <p:nvPr/>
        </p:nvSpPr>
        <p:spPr>
          <a:xfrm>
            <a:off x="7608916" y="510576"/>
            <a:ext cx="126188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Problem management</a:t>
            </a:r>
          </a:p>
        </p:txBody>
      </p:sp>
    </p:spTree>
    <p:extLst>
      <p:ext uri="{BB962C8B-B14F-4D97-AF65-F5344CB8AC3E}">
        <p14:creationId xmlns:p14="http://schemas.microsoft.com/office/powerpoint/2010/main" val="324001195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144016-E478-7E4B-A61F-EDCF53781E4B}"/>
              </a:ext>
            </a:extLst>
          </p:cNvPr>
          <p:cNvSpPr>
            <a:spLocks noGrp="1"/>
          </p:cNvSpPr>
          <p:nvPr>
            <p:ph type="title"/>
          </p:nvPr>
        </p:nvSpPr>
        <p:spPr/>
        <p:txBody>
          <a:bodyPr>
            <a:noAutofit/>
          </a:bodyPr>
          <a:lstStyle/>
          <a:p>
            <a:r>
              <a:rPr lang="en-GB" sz="2000" dirty="0"/>
              <a:t>PSF 1 - Identifying and understanding the problems and their impact on services </a:t>
            </a:r>
          </a:p>
        </p:txBody>
      </p:sp>
      <p:sp>
        <p:nvSpPr>
          <p:cNvPr id="3" name="Platshållare för innehåll 2">
            <a:extLst>
              <a:ext uri="{FF2B5EF4-FFF2-40B4-BE49-F238E27FC236}">
                <a16:creationId xmlns:a16="http://schemas.microsoft.com/office/drawing/2014/main" id="{921304E6-5FA4-F340-99F1-FE17E64C4A72}"/>
              </a:ext>
            </a:extLst>
          </p:cNvPr>
          <p:cNvSpPr>
            <a:spLocks noGrp="1"/>
          </p:cNvSpPr>
          <p:nvPr>
            <p:ph idx="1"/>
          </p:nvPr>
        </p:nvSpPr>
        <p:spPr/>
        <p:txBody>
          <a:bodyPr/>
          <a:lstStyle/>
          <a:p>
            <a:pPr marL="0" indent="0">
              <a:buNone/>
            </a:pPr>
            <a:r>
              <a:rPr lang="en-GB" sz="1400" dirty="0"/>
              <a:t>Organizations should understand the errors in their products because they may cause incidents and affect service quality and customer satisfaction. </a:t>
            </a:r>
          </a:p>
          <a:p>
            <a:pPr marL="0" indent="0">
              <a:buNone/>
            </a:pPr>
            <a:endParaRPr lang="en-GB" sz="1400" dirty="0"/>
          </a:p>
          <a:p>
            <a:pPr marL="0" indent="0">
              <a:buNone/>
            </a:pPr>
            <a:r>
              <a:rPr lang="en-GB" sz="1400" dirty="0"/>
              <a:t>The problem management practice ensures problem identification and thus contributes to the continual improvement of products and services. This is more effective if performed proactively rather than reactively. </a:t>
            </a:r>
          </a:p>
          <a:p>
            <a:pPr marL="0" indent="0">
              <a:buNone/>
            </a:pPr>
            <a:endParaRPr lang="sv-SE" sz="1400" dirty="0"/>
          </a:p>
        </p:txBody>
      </p:sp>
      <p:sp>
        <p:nvSpPr>
          <p:cNvPr id="5" name="textruta 4">
            <a:extLst>
              <a:ext uri="{FF2B5EF4-FFF2-40B4-BE49-F238E27FC236}">
                <a16:creationId xmlns:a16="http://schemas.microsoft.com/office/drawing/2014/main" id="{51BDB28D-6A7B-0447-9741-CE958007856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CA674E7B-A3E4-AB46-8921-AD421C55F5AF}"/>
              </a:ext>
            </a:extLst>
          </p:cNvPr>
          <p:cNvSpPr txBox="1"/>
          <p:nvPr/>
        </p:nvSpPr>
        <p:spPr>
          <a:xfrm>
            <a:off x="7608916" y="510576"/>
            <a:ext cx="126188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Problem management</a:t>
            </a:r>
          </a:p>
        </p:txBody>
      </p:sp>
    </p:spTree>
    <p:extLst>
      <p:ext uri="{BB962C8B-B14F-4D97-AF65-F5344CB8AC3E}">
        <p14:creationId xmlns:p14="http://schemas.microsoft.com/office/powerpoint/2010/main" val="240693344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144016-E478-7E4B-A61F-EDCF53781E4B}"/>
              </a:ext>
            </a:extLst>
          </p:cNvPr>
          <p:cNvSpPr>
            <a:spLocks noGrp="1"/>
          </p:cNvSpPr>
          <p:nvPr>
            <p:ph type="title"/>
          </p:nvPr>
        </p:nvSpPr>
        <p:spPr/>
        <p:txBody>
          <a:bodyPr/>
          <a:lstStyle/>
          <a:p>
            <a:r>
              <a:rPr lang="en-GB" sz="2000" dirty="0"/>
              <a:t>PSF 2 - Optimizing problem resolution and mitigation </a:t>
            </a:r>
          </a:p>
        </p:txBody>
      </p:sp>
      <p:sp>
        <p:nvSpPr>
          <p:cNvPr id="3" name="Platshållare för innehåll 2">
            <a:extLst>
              <a:ext uri="{FF2B5EF4-FFF2-40B4-BE49-F238E27FC236}">
                <a16:creationId xmlns:a16="http://schemas.microsoft.com/office/drawing/2014/main" id="{921304E6-5FA4-F340-99F1-FE17E64C4A72}"/>
              </a:ext>
            </a:extLst>
          </p:cNvPr>
          <p:cNvSpPr>
            <a:spLocks noGrp="1"/>
          </p:cNvSpPr>
          <p:nvPr>
            <p:ph idx="1"/>
          </p:nvPr>
        </p:nvSpPr>
        <p:spPr/>
        <p:txBody>
          <a:bodyPr/>
          <a:lstStyle/>
          <a:p>
            <a:pPr marL="0" indent="0">
              <a:buNone/>
            </a:pPr>
            <a:r>
              <a:rPr lang="en-GB" sz="1400" dirty="0"/>
              <a:t>When problems have been identified, they should be handled effectively and efficiently. </a:t>
            </a:r>
          </a:p>
          <a:p>
            <a:pPr marL="0" indent="0">
              <a:buNone/>
            </a:pPr>
            <a:endParaRPr lang="en-GB" sz="1400" dirty="0"/>
          </a:p>
          <a:p>
            <a:pPr marL="0" indent="0">
              <a:buNone/>
            </a:pPr>
            <a:r>
              <a:rPr lang="en-GB" sz="1400" dirty="0"/>
              <a:t>It is rarely possible to fix (remove) all the problems in an organization’s products, but identification without resolution is significantly less valuable for the organization and its customers. </a:t>
            </a:r>
          </a:p>
          <a:p>
            <a:pPr marL="0" indent="0">
              <a:buNone/>
            </a:pPr>
            <a:endParaRPr lang="en-GB" sz="1400" dirty="0"/>
          </a:p>
          <a:p>
            <a:pPr marL="0" indent="0">
              <a:buNone/>
            </a:pPr>
            <a:r>
              <a:rPr lang="en-GB" sz="1400" dirty="0"/>
              <a:t>A balanced approach should be defined for problem mitigation, namely one that considers the associated costs, risks, and impacts on the service quality.</a:t>
            </a:r>
          </a:p>
        </p:txBody>
      </p:sp>
      <p:sp>
        <p:nvSpPr>
          <p:cNvPr id="5" name="textruta 4">
            <a:extLst>
              <a:ext uri="{FF2B5EF4-FFF2-40B4-BE49-F238E27FC236}">
                <a16:creationId xmlns:a16="http://schemas.microsoft.com/office/drawing/2014/main" id="{51BDB28D-6A7B-0447-9741-CE958007856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CA674E7B-A3E4-AB46-8921-AD421C55F5AF}"/>
              </a:ext>
            </a:extLst>
          </p:cNvPr>
          <p:cNvSpPr txBox="1"/>
          <p:nvPr/>
        </p:nvSpPr>
        <p:spPr>
          <a:xfrm>
            <a:off x="7608916" y="510576"/>
            <a:ext cx="126188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Problem management</a:t>
            </a:r>
          </a:p>
        </p:txBody>
      </p:sp>
    </p:spTree>
    <p:extLst>
      <p:ext uri="{BB962C8B-B14F-4D97-AF65-F5344CB8AC3E}">
        <p14:creationId xmlns:p14="http://schemas.microsoft.com/office/powerpoint/2010/main" val="420911015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2F0CDD-4213-6445-8D8D-CA830184B988}"/>
              </a:ext>
            </a:extLst>
          </p:cNvPr>
          <p:cNvSpPr>
            <a:spLocks noGrp="1"/>
          </p:cNvSpPr>
          <p:nvPr>
            <p:ph type="title"/>
          </p:nvPr>
        </p:nvSpPr>
        <p:spPr>
          <a:xfrm>
            <a:off x="457200" y="206375"/>
            <a:ext cx="7151716" cy="857250"/>
          </a:xfrm>
        </p:spPr>
        <p:txBody>
          <a:bodyPr/>
          <a:lstStyle/>
          <a:p>
            <a:r>
              <a:rPr lang="en-GB" sz="3200" dirty="0"/>
              <a:t>Service continuity management - Purpose</a:t>
            </a:r>
          </a:p>
        </p:txBody>
      </p:sp>
      <p:sp>
        <p:nvSpPr>
          <p:cNvPr id="3" name="Platshållare för innehåll 2">
            <a:extLst>
              <a:ext uri="{FF2B5EF4-FFF2-40B4-BE49-F238E27FC236}">
                <a16:creationId xmlns:a16="http://schemas.microsoft.com/office/drawing/2014/main" id="{61CD02F6-243D-E743-86F7-A79F80623FB4}"/>
              </a:ext>
            </a:extLst>
          </p:cNvPr>
          <p:cNvSpPr>
            <a:spLocks noGrp="1"/>
          </p:cNvSpPr>
          <p:nvPr>
            <p:ph idx="1"/>
          </p:nvPr>
        </p:nvSpPr>
        <p:spPr/>
        <p:txBody>
          <a:bodyPr>
            <a:noAutofit/>
          </a:bodyPr>
          <a:lstStyle/>
          <a:p>
            <a:pPr marL="0" indent="0">
              <a:buNone/>
            </a:pPr>
            <a:r>
              <a:rPr lang="en-GB" sz="1400" dirty="0"/>
              <a:t>The </a:t>
            </a:r>
            <a:r>
              <a:rPr lang="en-GB" sz="1400" b="1" dirty="0"/>
              <a:t>purpose</a:t>
            </a:r>
            <a:r>
              <a:rPr lang="en-GB" sz="1400" dirty="0"/>
              <a:t> of the service continuity management practice is to </a:t>
            </a:r>
            <a:r>
              <a:rPr lang="en-GB" sz="1400" b="1" i="1" dirty="0"/>
              <a:t>ensure that the availability and performance of a service are maintained at sufficient levels in case of a disaster</a:t>
            </a:r>
            <a:r>
              <a:rPr lang="en-GB" sz="1400" dirty="0"/>
              <a:t>. The practice provides a framework for building organizational resilience with the capability of producing an effective response that safeguards the interests of key stakeholders and the organization’s reputation, brand, and value-creating activities. </a:t>
            </a:r>
          </a:p>
          <a:p>
            <a:pPr marL="0" indent="0">
              <a:buNone/>
            </a:pPr>
            <a:endParaRPr lang="en-GB" sz="1000" dirty="0"/>
          </a:p>
          <a:p>
            <a:pPr marL="0" indent="0">
              <a:buNone/>
            </a:pPr>
            <a:r>
              <a:rPr lang="en-GB" sz="1400" dirty="0"/>
              <a:t>The service continuity management practice confirms the service provider’s readiness in regards to high-impact incidents which disrupt the core activities and/or credibility of an organization and that require urgent action. </a:t>
            </a:r>
          </a:p>
          <a:p>
            <a:pPr marL="0" indent="0">
              <a:buNone/>
            </a:pPr>
            <a:endParaRPr lang="en-GB" sz="1050" dirty="0"/>
          </a:p>
          <a:p>
            <a:pPr marL="0" indent="0">
              <a:buNone/>
            </a:pPr>
            <a:r>
              <a:rPr lang="en-GB" sz="1400" dirty="0"/>
              <a:t>Moreover, a major outage of services may have a disastrous effect on organizations that in the past would have only focused on non-technological disasters. The greater use of cloud solutions and integration with the partners’ and service consumers’ digital services creates new critical dependencies, but with a limited ability to control. </a:t>
            </a:r>
          </a:p>
          <a:p>
            <a:pPr marL="0" indent="0">
              <a:buNone/>
            </a:pPr>
            <a:endParaRPr lang="en-GB" sz="1050" dirty="0"/>
          </a:p>
          <a:p>
            <a:pPr marL="0" indent="0">
              <a:buNone/>
            </a:pPr>
            <a:r>
              <a:rPr lang="en-GB" sz="1400" dirty="0"/>
              <a:t>However, a lack of integration and consistency between organizations creates new vulnerabilities that need to be understood and addressed. The service continuity management practice in conjunction with other practices, ensures that the organization’s services are resilient and ready in the event of a disaster.</a:t>
            </a:r>
          </a:p>
          <a:p>
            <a:pPr marL="0" indent="0">
              <a:buNone/>
            </a:pPr>
            <a:endParaRPr lang="en-GB" sz="1400" dirty="0"/>
          </a:p>
          <a:p>
            <a:pPr marL="0" indent="0">
              <a:buNone/>
            </a:pPr>
            <a:endParaRPr lang="en-GB" sz="1400" dirty="0"/>
          </a:p>
          <a:p>
            <a:pPr marL="0" indent="0">
              <a:buNone/>
            </a:pPr>
            <a:endParaRPr lang="sv-SE" sz="1400" dirty="0"/>
          </a:p>
        </p:txBody>
      </p:sp>
      <p:sp>
        <p:nvSpPr>
          <p:cNvPr id="5" name="textruta 4">
            <a:extLst>
              <a:ext uri="{FF2B5EF4-FFF2-40B4-BE49-F238E27FC236}">
                <a16:creationId xmlns:a16="http://schemas.microsoft.com/office/drawing/2014/main" id="{57CFD971-9E88-5E41-A0A5-2ADD41FBA3C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73298F32-139D-814A-8B7F-61093EAB0284}"/>
              </a:ext>
            </a:extLst>
          </p:cNvPr>
          <p:cNvSpPr txBox="1"/>
          <p:nvPr/>
        </p:nvSpPr>
        <p:spPr>
          <a:xfrm>
            <a:off x="7608916" y="510576"/>
            <a:ext cx="142699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cont. management</a:t>
            </a:r>
          </a:p>
        </p:txBody>
      </p:sp>
    </p:spTree>
    <p:extLst>
      <p:ext uri="{BB962C8B-B14F-4D97-AF65-F5344CB8AC3E}">
        <p14:creationId xmlns:p14="http://schemas.microsoft.com/office/powerpoint/2010/main" val="145359104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2F0CDD-4213-6445-8D8D-CA830184B988}"/>
              </a:ext>
            </a:extLst>
          </p:cNvPr>
          <p:cNvSpPr>
            <a:spLocks noGrp="1"/>
          </p:cNvSpPr>
          <p:nvPr>
            <p:ph type="title"/>
          </p:nvPr>
        </p:nvSpPr>
        <p:spPr>
          <a:xfrm>
            <a:off x="457200" y="206375"/>
            <a:ext cx="7151716" cy="857250"/>
          </a:xfrm>
        </p:spPr>
        <p:txBody>
          <a:bodyPr/>
          <a:lstStyle/>
          <a:p>
            <a:r>
              <a:rPr lang="en-GB" sz="3200" dirty="0"/>
              <a:t>Terms and concepts</a:t>
            </a:r>
          </a:p>
        </p:txBody>
      </p:sp>
      <p:sp>
        <p:nvSpPr>
          <p:cNvPr id="3" name="Platshållare för innehåll 2">
            <a:extLst>
              <a:ext uri="{FF2B5EF4-FFF2-40B4-BE49-F238E27FC236}">
                <a16:creationId xmlns:a16="http://schemas.microsoft.com/office/drawing/2014/main" id="{61CD02F6-243D-E743-86F7-A79F80623FB4}"/>
              </a:ext>
            </a:extLst>
          </p:cNvPr>
          <p:cNvSpPr>
            <a:spLocks noGrp="1"/>
          </p:cNvSpPr>
          <p:nvPr>
            <p:ph idx="1"/>
          </p:nvPr>
        </p:nvSpPr>
        <p:spPr/>
        <p:txBody>
          <a:bodyPr>
            <a:normAutofit/>
          </a:bodyPr>
          <a:lstStyle/>
          <a:p>
            <a:pPr marL="0" indent="0">
              <a:buNone/>
            </a:pPr>
            <a:r>
              <a:rPr lang="en-GB" sz="1400" dirty="0"/>
              <a:t>The IT service continuity management is a specialized branch of business continuity management. In a service economy every organization’s business is service-driven and digitally-enabled. This may result in a full integration of the disciplines, as business continuity is the continuation of digital services and service management. This integration is possible and useful where digital transformation has led to the removal of the borders between ‘</a:t>
            </a:r>
            <a:r>
              <a:rPr lang="en-GB" sz="1400" b="1" dirty="0"/>
              <a:t>IT management</a:t>
            </a:r>
            <a:r>
              <a:rPr lang="en-GB" sz="1400" dirty="0"/>
              <a:t>’ and ‘</a:t>
            </a:r>
            <a:r>
              <a:rPr lang="en-GB" sz="1400" b="1" dirty="0"/>
              <a:t>business management</a:t>
            </a:r>
            <a:r>
              <a:rPr lang="en-GB" sz="1400" dirty="0"/>
              <a:t>’. </a:t>
            </a:r>
          </a:p>
          <a:p>
            <a:pPr marL="0" indent="0">
              <a:buNone/>
            </a:pPr>
            <a:endParaRPr lang="en-GB" sz="1400" dirty="0"/>
          </a:p>
          <a:p>
            <a:pPr marL="0" indent="0">
              <a:buNone/>
            </a:pPr>
            <a:r>
              <a:rPr lang="en-GB" sz="1400" b="1" dirty="0"/>
              <a:t>The concept of risk </a:t>
            </a:r>
            <a:r>
              <a:rPr lang="en-GB" sz="1400" dirty="0"/>
              <a:t>is in the core of the service continuity management practice. The service continuity management practice usually mitigates high-impact low-probability risks which can’t be totally prevented because some risk factors are not under the control of the organization and are driven by external forces such as natural disasters. </a:t>
            </a:r>
          </a:p>
          <a:p>
            <a:pPr marL="0" indent="0">
              <a:buNone/>
            </a:pPr>
            <a:endParaRPr lang="en-GB" sz="1400" dirty="0"/>
          </a:p>
          <a:p>
            <a:pPr marL="0" indent="0">
              <a:buNone/>
            </a:pPr>
            <a:r>
              <a:rPr lang="en-GB" sz="1400" dirty="0"/>
              <a:t>Basically, the service continuity management practice is very similar to the incident management practice. However, within the service continuity management practice the possible damage caused by an incident is much higher and may threaten the service provider’s ability to generate its primary value proposition.</a:t>
            </a:r>
          </a:p>
        </p:txBody>
      </p:sp>
      <p:sp>
        <p:nvSpPr>
          <p:cNvPr id="5" name="textruta 4">
            <a:extLst>
              <a:ext uri="{FF2B5EF4-FFF2-40B4-BE49-F238E27FC236}">
                <a16:creationId xmlns:a16="http://schemas.microsoft.com/office/drawing/2014/main" id="{57CFD971-9E88-5E41-A0A5-2ADD41FBA3C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73298F32-139D-814A-8B7F-61093EAB0284}"/>
              </a:ext>
            </a:extLst>
          </p:cNvPr>
          <p:cNvSpPr txBox="1"/>
          <p:nvPr/>
        </p:nvSpPr>
        <p:spPr>
          <a:xfrm>
            <a:off x="7608916" y="510576"/>
            <a:ext cx="142699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cont. management</a:t>
            </a:r>
          </a:p>
        </p:txBody>
      </p:sp>
    </p:spTree>
    <p:extLst>
      <p:ext uri="{BB962C8B-B14F-4D97-AF65-F5344CB8AC3E}">
        <p14:creationId xmlns:p14="http://schemas.microsoft.com/office/powerpoint/2010/main" val="172708365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251CA6-8F8C-4A42-9250-B27FBC19541B}"/>
              </a:ext>
            </a:extLst>
          </p:cNvPr>
          <p:cNvSpPr>
            <a:spLocks noGrp="1"/>
          </p:cNvSpPr>
          <p:nvPr>
            <p:ph type="title"/>
          </p:nvPr>
        </p:nvSpPr>
        <p:spPr/>
        <p:txBody>
          <a:bodyPr/>
          <a:lstStyle/>
          <a:p>
            <a:r>
              <a:rPr lang="en-GB" sz="3200" dirty="0"/>
              <a:t>Service continuity management PSF’s</a:t>
            </a:r>
          </a:p>
        </p:txBody>
      </p:sp>
      <p:sp>
        <p:nvSpPr>
          <p:cNvPr id="3" name="Platshållare för innehåll 2">
            <a:extLst>
              <a:ext uri="{FF2B5EF4-FFF2-40B4-BE49-F238E27FC236}">
                <a16:creationId xmlns:a16="http://schemas.microsoft.com/office/drawing/2014/main" id="{D1D84599-CFA0-DE41-9B8A-631713A8CC91}"/>
              </a:ext>
            </a:extLst>
          </p:cNvPr>
          <p:cNvSpPr>
            <a:spLocks noGrp="1"/>
          </p:cNvSpPr>
          <p:nvPr>
            <p:ph idx="1"/>
          </p:nvPr>
        </p:nvSpPr>
        <p:spPr/>
        <p:txBody>
          <a:bodyPr/>
          <a:lstStyle/>
          <a:p>
            <a:pPr marL="0" indent="0">
              <a:buNone/>
            </a:pPr>
            <a:endParaRPr lang="en-GB" dirty="0"/>
          </a:p>
          <a:p>
            <a:endParaRPr lang="sv-SE" dirty="0"/>
          </a:p>
        </p:txBody>
      </p:sp>
      <p:sp>
        <p:nvSpPr>
          <p:cNvPr id="5" name="textruta 4">
            <a:extLst>
              <a:ext uri="{FF2B5EF4-FFF2-40B4-BE49-F238E27FC236}">
                <a16:creationId xmlns:a16="http://schemas.microsoft.com/office/drawing/2014/main" id="{81E57CA0-E6C8-C042-8354-6893DBC9466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Rektangel 6">
            <a:extLst>
              <a:ext uri="{FF2B5EF4-FFF2-40B4-BE49-F238E27FC236}">
                <a16:creationId xmlns:a16="http://schemas.microsoft.com/office/drawing/2014/main" id="{6967B71F-2982-0D4F-8B30-180E4EBCECBA}"/>
              </a:ext>
            </a:extLst>
          </p:cNvPr>
          <p:cNvSpPr/>
          <p:nvPr/>
        </p:nvSpPr>
        <p:spPr>
          <a:xfrm>
            <a:off x="450274" y="1323108"/>
            <a:ext cx="6206836" cy="1169551"/>
          </a:xfrm>
          <a:prstGeom prst="rect">
            <a:avLst/>
          </a:prstGeom>
        </p:spPr>
        <p:txBody>
          <a:bodyPr wrap="square">
            <a:spAutoFit/>
          </a:bodyPr>
          <a:lstStyle/>
          <a:p>
            <a:r>
              <a:rPr lang="en-GB" sz="1400" b="1" i="1" dirty="0">
                <a:latin typeface="Calibri Light" panose="020F0302020204030204" pitchFamily="34" charset="0"/>
                <a:cs typeface="Calibri Light" panose="020F0302020204030204" pitchFamily="34" charset="0"/>
              </a:rPr>
              <a:t>The service continuity management practice </a:t>
            </a:r>
            <a:r>
              <a:rPr lang="en-GB" sz="1400" dirty="0">
                <a:latin typeface="Calibri Light" panose="020F0302020204030204" pitchFamily="34" charset="0"/>
                <a:cs typeface="Calibri Light" panose="020F0302020204030204" pitchFamily="34" charset="0"/>
              </a:rPr>
              <a:t>includes the following PSFs:</a:t>
            </a:r>
          </a:p>
          <a:p>
            <a:r>
              <a:rPr lang="en-GB" sz="1400" dirty="0">
                <a:latin typeface="Calibri Light" panose="020F0302020204030204" pitchFamily="34" charset="0"/>
                <a:cs typeface="Calibri Light" panose="020F0302020204030204" pitchFamily="34" charset="0"/>
              </a:rPr>
              <a:t> </a:t>
            </a:r>
          </a:p>
          <a:p>
            <a:pPr marL="342900" indent="-342900">
              <a:buFont typeface="+mj-lt"/>
              <a:buAutoNum type="arabicPeriod"/>
            </a:pPr>
            <a:r>
              <a:rPr lang="en-GB" sz="1400" b="1" dirty="0">
                <a:latin typeface="Calibri Light" panose="020F0302020204030204" pitchFamily="34" charset="0"/>
                <a:cs typeface="Calibri Light" panose="020F0302020204030204" pitchFamily="34" charset="0"/>
              </a:rPr>
              <a:t>developing and managing service continuity plans </a:t>
            </a:r>
          </a:p>
          <a:p>
            <a:pPr marL="342900" indent="-342900">
              <a:buFont typeface="+mj-lt"/>
              <a:buAutoNum type="arabicPeriod"/>
            </a:pPr>
            <a:r>
              <a:rPr lang="en-GB" sz="1400" b="1" dirty="0">
                <a:latin typeface="Calibri Light" panose="020F0302020204030204" pitchFamily="34" charset="0"/>
                <a:cs typeface="Calibri Light" panose="020F0302020204030204" pitchFamily="34" charset="0"/>
              </a:rPr>
              <a:t>mitigating service continuity risks </a:t>
            </a:r>
          </a:p>
          <a:p>
            <a:pPr marL="342900" indent="-342900">
              <a:buFont typeface="+mj-lt"/>
              <a:buAutoNum type="arabicPeriod"/>
            </a:pPr>
            <a:r>
              <a:rPr lang="en-GB" sz="1400" b="1" dirty="0">
                <a:latin typeface="Calibri Light" panose="020F0302020204030204" pitchFamily="34" charset="0"/>
                <a:cs typeface="Calibri Light" panose="020F0302020204030204" pitchFamily="34" charset="0"/>
              </a:rPr>
              <a:t>ensuring awareness and readiness. </a:t>
            </a:r>
          </a:p>
        </p:txBody>
      </p:sp>
      <p:sp>
        <p:nvSpPr>
          <p:cNvPr id="6" name="textruta 5">
            <a:extLst>
              <a:ext uri="{FF2B5EF4-FFF2-40B4-BE49-F238E27FC236}">
                <a16:creationId xmlns:a16="http://schemas.microsoft.com/office/drawing/2014/main" id="{9EF2B690-1C01-6E4C-B434-5E310227AFAD}"/>
              </a:ext>
            </a:extLst>
          </p:cNvPr>
          <p:cNvSpPr txBox="1"/>
          <p:nvPr/>
        </p:nvSpPr>
        <p:spPr>
          <a:xfrm>
            <a:off x="7608916" y="510576"/>
            <a:ext cx="142699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cont. management</a:t>
            </a:r>
          </a:p>
        </p:txBody>
      </p:sp>
    </p:spTree>
    <p:extLst>
      <p:ext uri="{BB962C8B-B14F-4D97-AF65-F5344CB8AC3E}">
        <p14:creationId xmlns:p14="http://schemas.microsoft.com/office/powerpoint/2010/main" val="55353293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E85F0-0DC6-BA4E-88C9-DB1C4EE75022}"/>
              </a:ext>
            </a:extLst>
          </p:cNvPr>
          <p:cNvSpPr>
            <a:spLocks noGrp="1"/>
          </p:cNvSpPr>
          <p:nvPr>
            <p:ph type="title"/>
          </p:nvPr>
        </p:nvSpPr>
        <p:spPr/>
        <p:txBody>
          <a:bodyPr/>
          <a:lstStyle/>
          <a:p>
            <a:r>
              <a:rPr lang="en-GB" sz="2000" dirty="0"/>
              <a:t>PSF 1 - Developing and managing service continuity plans </a:t>
            </a:r>
          </a:p>
        </p:txBody>
      </p:sp>
      <p:sp>
        <p:nvSpPr>
          <p:cNvPr id="3" name="Platshållare för innehåll 2">
            <a:extLst>
              <a:ext uri="{FF2B5EF4-FFF2-40B4-BE49-F238E27FC236}">
                <a16:creationId xmlns:a16="http://schemas.microsoft.com/office/drawing/2014/main" id="{A21E4C45-8AD0-2A42-9357-666D789438A8}"/>
              </a:ext>
            </a:extLst>
          </p:cNvPr>
          <p:cNvSpPr>
            <a:spLocks noGrp="1"/>
          </p:cNvSpPr>
          <p:nvPr>
            <p:ph idx="1"/>
          </p:nvPr>
        </p:nvSpPr>
        <p:spPr/>
        <p:txBody>
          <a:bodyPr>
            <a:normAutofit lnSpcReduction="10000"/>
          </a:bodyPr>
          <a:lstStyle/>
          <a:p>
            <a:pPr marL="0" indent="0">
              <a:buNone/>
            </a:pPr>
            <a:r>
              <a:rPr lang="en-GB" dirty="0"/>
              <a:t>To effectively respond and recover in the case of a disaster, the service provider needs to have service continuity plans. These plans should reflect the chosen service continuity strategies. The service continuity strategies should be selected with respect to the service continuity requirements, which are identified during business impact analysis. </a:t>
            </a:r>
          </a:p>
          <a:p>
            <a:pPr marL="0" indent="0">
              <a:buNone/>
            </a:pPr>
            <a:r>
              <a:rPr lang="en-GB" dirty="0"/>
              <a:t>Therefore, to develop and manage service continuity plans, the service provider should first perform BIA and then select the appropriate service continuity options to define service continuity strategy. </a:t>
            </a:r>
          </a:p>
          <a:p>
            <a:pPr marL="0" indent="0">
              <a:buNone/>
            </a:pPr>
            <a:endParaRPr lang="en-GB" dirty="0"/>
          </a:p>
          <a:p>
            <a:pPr marL="0" indent="0">
              <a:buNone/>
            </a:pPr>
            <a:r>
              <a:rPr lang="en-GB" b="1" dirty="0"/>
              <a:t>BCI</a:t>
            </a:r>
            <a:r>
              <a:rPr lang="en-GB" dirty="0"/>
              <a:t> (</a:t>
            </a:r>
            <a:r>
              <a:rPr lang="en-GB" b="1" i="1" dirty="0"/>
              <a:t>Business Continuity Institute</a:t>
            </a:r>
            <a:r>
              <a:rPr lang="en-GB" dirty="0"/>
              <a:t>) defines the following continuity strategies:</a:t>
            </a:r>
          </a:p>
          <a:p>
            <a:pPr>
              <a:buFont typeface="Arial" panose="020B0604020202020204" pitchFamily="34" charset="0"/>
              <a:buChar char="•"/>
            </a:pPr>
            <a:r>
              <a:rPr lang="en-GB" sz="1000" b="1" dirty="0"/>
              <a:t>diversification </a:t>
            </a:r>
          </a:p>
          <a:p>
            <a:pPr>
              <a:buFont typeface="Arial" panose="020B0604020202020204" pitchFamily="34" charset="0"/>
              <a:buChar char="•"/>
            </a:pPr>
            <a:r>
              <a:rPr lang="en-GB" sz="1000" b="1" dirty="0"/>
              <a:t>replication </a:t>
            </a:r>
          </a:p>
          <a:p>
            <a:pPr>
              <a:buFont typeface="Arial" panose="020B0604020202020204" pitchFamily="34" charset="0"/>
              <a:buChar char="•"/>
            </a:pPr>
            <a:r>
              <a:rPr lang="en-GB" sz="1000" b="1" dirty="0"/>
              <a:t>standby </a:t>
            </a:r>
          </a:p>
          <a:p>
            <a:pPr>
              <a:buFont typeface="Arial" panose="020B0604020202020204" pitchFamily="34" charset="0"/>
              <a:buChar char="•"/>
            </a:pPr>
            <a:r>
              <a:rPr lang="en-GB" sz="1000" b="1" dirty="0"/>
              <a:t>post-incident acquisition</a:t>
            </a:r>
          </a:p>
          <a:p>
            <a:pPr>
              <a:buFont typeface="Arial" panose="020B0604020202020204" pitchFamily="34" charset="0"/>
              <a:buChar char="•"/>
            </a:pPr>
            <a:r>
              <a:rPr lang="en-GB" sz="1000" b="1" dirty="0"/>
              <a:t>do nothing </a:t>
            </a:r>
          </a:p>
          <a:p>
            <a:pPr>
              <a:buFont typeface="Arial" panose="020B0604020202020204" pitchFamily="34" charset="0"/>
              <a:buChar char="•"/>
            </a:pPr>
            <a:r>
              <a:rPr lang="en-GB" sz="1000" b="1" dirty="0"/>
              <a:t>subcontracting. </a:t>
            </a:r>
          </a:p>
          <a:p>
            <a:pPr marL="0" indent="0">
              <a:buNone/>
            </a:pPr>
            <a:endParaRPr lang="en-GB" dirty="0"/>
          </a:p>
          <a:p>
            <a:pPr marL="0" indent="0">
              <a:buNone/>
            </a:pPr>
            <a:r>
              <a:rPr lang="en-GB" dirty="0"/>
              <a:t>This is not a one-time activity if the service continuity requirements change alongside the service provider. For example, the service provider starts service delivery to a new consumer or there is a significant change in the service functionality that leads to a higher criticality of the service to the customer. These events can trigger a reperformance of the BIA and result in an update of the continuity strategies.</a:t>
            </a:r>
          </a:p>
        </p:txBody>
      </p:sp>
      <p:sp>
        <p:nvSpPr>
          <p:cNvPr id="5" name="textruta 4">
            <a:extLst>
              <a:ext uri="{FF2B5EF4-FFF2-40B4-BE49-F238E27FC236}">
                <a16:creationId xmlns:a16="http://schemas.microsoft.com/office/drawing/2014/main" id="{22541F76-9A3C-7844-BF45-E0E3A854593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7E7D7810-4043-474C-9E68-26AFAFE2E351}"/>
              </a:ext>
            </a:extLst>
          </p:cNvPr>
          <p:cNvSpPr txBox="1"/>
          <p:nvPr/>
        </p:nvSpPr>
        <p:spPr>
          <a:xfrm>
            <a:off x="7608916" y="510576"/>
            <a:ext cx="142699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cont. management</a:t>
            </a:r>
          </a:p>
        </p:txBody>
      </p:sp>
    </p:spTree>
    <p:extLst>
      <p:ext uri="{BB962C8B-B14F-4D97-AF65-F5344CB8AC3E}">
        <p14:creationId xmlns:p14="http://schemas.microsoft.com/office/powerpoint/2010/main" val="256335708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E85F0-0DC6-BA4E-88C9-DB1C4EE75022}"/>
              </a:ext>
            </a:extLst>
          </p:cNvPr>
          <p:cNvSpPr>
            <a:spLocks noGrp="1"/>
          </p:cNvSpPr>
          <p:nvPr>
            <p:ph type="title"/>
          </p:nvPr>
        </p:nvSpPr>
        <p:spPr/>
        <p:txBody>
          <a:bodyPr/>
          <a:lstStyle/>
          <a:p>
            <a:r>
              <a:rPr lang="en-GB" sz="2000" dirty="0"/>
              <a:t>PSF 1 - Developing and managing service continuity plans </a:t>
            </a:r>
          </a:p>
        </p:txBody>
      </p:sp>
      <p:sp>
        <p:nvSpPr>
          <p:cNvPr id="3" name="Platshållare för innehåll 2">
            <a:extLst>
              <a:ext uri="{FF2B5EF4-FFF2-40B4-BE49-F238E27FC236}">
                <a16:creationId xmlns:a16="http://schemas.microsoft.com/office/drawing/2014/main" id="{A21E4C45-8AD0-2A42-9357-666D789438A8}"/>
              </a:ext>
            </a:extLst>
          </p:cNvPr>
          <p:cNvSpPr>
            <a:spLocks noGrp="1"/>
          </p:cNvSpPr>
          <p:nvPr>
            <p:ph idx="1"/>
          </p:nvPr>
        </p:nvSpPr>
        <p:spPr/>
        <p:txBody>
          <a:bodyPr>
            <a:normAutofit/>
          </a:bodyPr>
          <a:lstStyle/>
          <a:p>
            <a:pPr marL="0" indent="0">
              <a:buNone/>
            </a:pPr>
            <a:r>
              <a:rPr lang="en-GB" b="1" dirty="0"/>
              <a:t>BCI</a:t>
            </a:r>
            <a:r>
              <a:rPr lang="en-GB" dirty="0"/>
              <a:t> introduces three levels of in the response and recovery planning structure: </a:t>
            </a:r>
          </a:p>
          <a:p>
            <a:pPr marL="0" indent="0">
              <a:buNone/>
            </a:pPr>
            <a:endParaRPr lang="en-GB" dirty="0"/>
          </a:p>
          <a:p>
            <a:pPr marL="0" indent="0">
              <a:buNone/>
            </a:pPr>
            <a:r>
              <a:rPr lang="en-GB" b="1" dirty="0"/>
              <a:t>Strategic</a:t>
            </a:r>
            <a:r>
              <a:rPr lang="en-GB" dirty="0"/>
              <a:t> 		How executives make decisions about the process of recovery, communicate with external parties, (including 			media if relevant) and deal with situations not covered in service continuity plans. </a:t>
            </a:r>
          </a:p>
          <a:p>
            <a:pPr marL="0" indent="0">
              <a:buNone/>
            </a:pPr>
            <a:r>
              <a:rPr lang="en-GB" b="1" dirty="0"/>
              <a:t>Tactical </a:t>
            </a:r>
            <a:r>
              <a:rPr lang="en-GB" dirty="0"/>
              <a:t>  		How management coordinates the recovery process to ensure the appropriate allocation of resources based 			on priorities (current business priorities, seasonal changes, and so on) and deal with conflicts between plans 			and recovery teams. </a:t>
            </a:r>
          </a:p>
          <a:p>
            <a:pPr marL="0" indent="0">
              <a:buNone/>
            </a:pPr>
            <a:r>
              <a:rPr lang="en-GB" b="1" dirty="0"/>
              <a:t>Operational 		</a:t>
            </a:r>
            <a:r>
              <a:rPr lang="en-GB" dirty="0"/>
              <a:t>How teams do recovery activities, including responding to a disruptive event, recovering to pre-defined levels 			of service and/or providing alternative facilities to continue operations and returning to normal operations. </a:t>
            </a:r>
          </a:p>
          <a:p>
            <a:pPr marL="0" indent="0">
              <a:buNone/>
            </a:pPr>
            <a:endParaRPr lang="en-GB" dirty="0"/>
          </a:p>
          <a:p>
            <a:pPr marL="0" indent="0">
              <a:buNone/>
            </a:pPr>
            <a:r>
              <a:rPr lang="en-GB" dirty="0"/>
              <a:t>There may be different solutions for how a plan is structured and which body is responsible for the plan, depending on the scale of the organization and whether the service provider is internal or external. The complexity of the service continuity plan structure depends on the type of service provider and the scale of the organization. </a:t>
            </a:r>
          </a:p>
          <a:p>
            <a:pPr marL="0" indent="0">
              <a:buNone/>
            </a:pPr>
            <a:endParaRPr lang="en-GB" dirty="0"/>
          </a:p>
          <a:p>
            <a:pPr marL="0" indent="0">
              <a:buNone/>
            </a:pPr>
            <a:endParaRPr lang="en-GB" b="1" dirty="0"/>
          </a:p>
          <a:p>
            <a:pPr marL="0" indent="0">
              <a:buNone/>
            </a:pPr>
            <a:endParaRPr lang="sv-SE" dirty="0"/>
          </a:p>
        </p:txBody>
      </p:sp>
      <p:sp>
        <p:nvSpPr>
          <p:cNvPr id="5" name="textruta 4">
            <a:extLst>
              <a:ext uri="{FF2B5EF4-FFF2-40B4-BE49-F238E27FC236}">
                <a16:creationId xmlns:a16="http://schemas.microsoft.com/office/drawing/2014/main" id="{22541F76-9A3C-7844-BF45-E0E3A854593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7E7D7810-4043-474C-9E68-26AFAFE2E351}"/>
              </a:ext>
            </a:extLst>
          </p:cNvPr>
          <p:cNvSpPr txBox="1"/>
          <p:nvPr/>
        </p:nvSpPr>
        <p:spPr>
          <a:xfrm>
            <a:off x="7608916" y="510576"/>
            <a:ext cx="142699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cont. management</a:t>
            </a:r>
          </a:p>
        </p:txBody>
      </p:sp>
    </p:spTree>
    <p:extLst>
      <p:ext uri="{BB962C8B-B14F-4D97-AF65-F5344CB8AC3E}">
        <p14:creationId xmlns:p14="http://schemas.microsoft.com/office/powerpoint/2010/main" val="217626699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E85F0-0DC6-BA4E-88C9-DB1C4EE75022}"/>
              </a:ext>
            </a:extLst>
          </p:cNvPr>
          <p:cNvSpPr>
            <a:spLocks noGrp="1"/>
          </p:cNvSpPr>
          <p:nvPr>
            <p:ph type="title"/>
          </p:nvPr>
        </p:nvSpPr>
        <p:spPr/>
        <p:txBody>
          <a:bodyPr/>
          <a:lstStyle/>
          <a:p>
            <a:r>
              <a:rPr lang="en-GB" sz="2000" dirty="0"/>
              <a:t>PSF 1 - Developing and managing service continuity plans </a:t>
            </a:r>
          </a:p>
        </p:txBody>
      </p:sp>
      <p:sp>
        <p:nvSpPr>
          <p:cNvPr id="3" name="Platshållare för innehåll 2">
            <a:extLst>
              <a:ext uri="{FF2B5EF4-FFF2-40B4-BE49-F238E27FC236}">
                <a16:creationId xmlns:a16="http://schemas.microsoft.com/office/drawing/2014/main" id="{A21E4C45-8AD0-2A42-9357-666D789438A8}"/>
              </a:ext>
            </a:extLst>
          </p:cNvPr>
          <p:cNvSpPr>
            <a:spLocks noGrp="1"/>
          </p:cNvSpPr>
          <p:nvPr>
            <p:ph idx="1"/>
          </p:nvPr>
        </p:nvSpPr>
        <p:spPr>
          <a:xfrm>
            <a:off x="380998" y="1063625"/>
            <a:ext cx="8420101" cy="3538913"/>
          </a:xfrm>
        </p:spPr>
        <p:txBody>
          <a:bodyPr>
            <a:normAutofit/>
          </a:bodyPr>
          <a:lstStyle/>
          <a:p>
            <a:pPr marL="0" indent="0">
              <a:buNone/>
            </a:pPr>
            <a:r>
              <a:rPr lang="en-GB" dirty="0"/>
              <a:t>Plans should be clear, concise, and action oriented. The general principle is to exclude all information that is not directly applicable to the recovery teams who use the plan. Procedures should be time-based and include information of possible delays and interrelations between plans and teams. </a:t>
            </a:r>
          </a:p>
          <a:p>
            <a:pPr marL="0" indent="0">
              <a:buNone/>
            </a:pPr>
            <a:endParaRPr lang="en-GB" dirty="0"/>
          </a:p>
          <a:p>
            <a:pPr marL="0" indent="0">
              <a:buNone/>
            </a:pPr>
            <a:endParaRPr lang="en-GB" dirty="0"/>
          </a:p>
          <a:p>
            <a:pPr marL="0" indent="0">
              <a:buNone/>
            </a:pPr>
            <a:endParaRPr lang="en-GB" b="1" dirty="0"/>
          </a:p>
          <a:p>
            <a:pPr marL="0" indent="0">
              <a:buNone/>
            </a:pPr>
            <a:endParaRPr lang="sv-SE" dirty="0"/>
          </a:p>
        </p:txBody>
      </p:sp>
      <p:sp>
        <p:nvSpPr>
          <p:cNvPr id="5" name="textruta 4">
            <a:extLst>
              <a:ext uri="{FF2B5EF4-FFF2-40B4-BE49-F238E27FC236}">
                <a16:creationId xmlns:a16="http://schemas.microsoft.com/office/drawing/2014/main" id="{22541F76-9A3C-7844-BF45-E0E3A854593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7E7D7810-4043-474C-9E68-26AFAFE2E351}"/>
              </a:ext>
            </a:extLst>
          </p:cNvPr>
          <p:cNvSpPr txBox="1"/>
          <p:nvPr/>
        </p:nvSpPr>
        <p:spPr>
          <a:xfrm>
            <a:off x="7608916" y="510576"/>
            <a:ext cx="142699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cont. management</a:t>
            </a:r>
          </a:p>
        </p:txBody>
      </p:sp>
      <p:graphicFrame>
        <p:nvGraphicFramePr>
          <p:cNvPr id="7" name="Tabell 6">
            <a:extLst>
              <a:ext uri="{FF2B5EF4-FFF2-40B4-BE49-F238E27FC236}">
                <a16:creationId xmlns:a16="http://schemas.microsoft.com/office/drawing/2014/main" id="{C7E437C5-69A1-584F-9E54-E40934840502}"/>
              </a:ext>
            </a:extLst>
          </p:cNvPr>
          <p:cNvGraphicFramePr>
            <a:graphicFrameLocks noGrp="1"/>
          </p:cNvGraphicFramePr>
          <p:nvPr>
            <p:extLst>
              <p:ext uri="{D42A27DB-BD31-4B8C-83A1-F6EECF244321}">
                <p14:modId xmlns:p14="http://schemas.microsoft.com/office/powerpoint/2010/main" val="2960719745"/>
              </p:ext>
            </p:extLst>
          </p:nvPr>
        </p:nvGraphicFramePr>
        <p:xfrm>
          <a:off x="457199" y="1720735"/>
          <a:ext cx="8229600" cy="2698865"/>
        </p:xfrm>
        <a:graphic>
          <a:graphicData uri="http://schemas.openxmlformats.org/drawingml/2006/table">
            <a:tbl>
              <a:tblPr/>
              <a:tblGrid>
                <a:gridCol w="2057400">
                  <a:extLst>
                    <a:ext uri="{9D8B030D-6E8A-4147-A177-3AD203B41FA5}">
                      <a16:colId xmlns:a16="http://schemas.microsoft.com/office/drawing/2014/main" val="2155442515"/>
                    </a:ext>
                  </a:extLst>
                </a:gridCol>
                <a:gridCol w="2057400">
                  <a:extLst>
                    <a:ext uri="{9D8B030D-6E8A-4147-A177-3AD203B41FA5}">
                      <a16:colId xmlns:a16="http://schemas.microsoft.com/office/drawing/2014/main" val="608907370"/>
                    </a:ext>
                  </a:extLst>
                </a:gridCol>
                <a:gridCol w="2057400">
                  <a:extLst>
                    <a:ext uri="{9D8B030D-6E8A-4147-A177-3AD203B41FA5}">
                      <a16:colId xmlns:a16="http://schemas.microsoft.com/office/drawing/2014/main" val="1488400461"/>
                    </a:ext>
                  </a:extLst>
                </a:gridCol>
                <a:gridCol w="2057400">
                  <a:extLst>
                    <a:ext uri="{9D8B030D-6E8A-4147-A177-3AD203B41FA5}">
                      <a16:colId xmlns:a16="http://schemas.microsoft.com/office/drawing/2014/main" val="1123997261"/>
                    </a:ext>
                  </a:extLst>
                </a:gridCol>
              </a:tblGrid>
              <a:tr h="259702">
                <a:tc>
                  <a:txBody>
                    <a:bodyPr/>
                    <a:lstStyle/>
                    <a:p>
                      <a:r>
                        <a:rPr lang="en-GB" sz="1100" b="1" i="0" noProof="0" dirty="0">
                          <a:effectLst/>
                          <a:latin typeface="Calibri Light" panose="020F0302020204030204" pitchFamily="34" charset="0"/>
                          <a:cs typeface="Calibri Light" panose="020F0302020204030204" pitchFamily="34" charset="0"/>
                        </a:rPr>
                        <a:t>Stage</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r>
                        <a:rPr lang="en-GB" sz="1100" b="1" i="0" noProof="0" dirty="0">
                          <a:effectLst/>
                          <a:latin typeface="Calibri Light" panose="020F0302020204030204" pitchFamily="34" charset="0"/>
                          <a:cs typeface="Calibri Light" panose="020F0302020204030204" pitchFamily="34" charset="0"/>
                        </a:rPr>
                        <a:t>Response</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r>
                        <a:rPr lang="en-GB" sz="1100" b="1" i="0" noProof="0" dirty="0">
                          <a:effectLst/>
                          <a:latin typeface="Calibri Light" panose="020F0302020204030204" pitchFamily="34" charset="0"/>
                          <a:cs typeface="Calibri Light" panose="020F0302020204030204" pitchFamily="34" charset="0"/>
                        </a:rPr>
                        <a:t>Recover</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r>
                        <a:rPr lang="en-GB" sz="1100" b="1" i="0" noProof="0" dirty="0">
                          <a:effectLst/>
                          <a:latin typeface="Calibri Light" panose="020F0302020204030204" pitchFamily="34" charset="0"/>
                          <a:cs typeface="Calibri Light" panose="020F0302020204030204" pitchFamily="34" charset="0"/>
                        </a:rPr>
                        <a:t>Restore</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33803"/>
                  </a:ext>
                </a:extLst>
              </a:tr>
              <a:tr h="285163">
                <a:tc>
                  <a:txBody>
                    <a:bodyPr/>
                    <a:lstStyle/>
                    <a:p>
                      <a:r>
                        <a:rPr lang="en-GB" sz="900" b="1" i="0" noProof="0" dirty="0">
                          <a:effectLst/>
                          <a:latin typeface="Calibri Light" panose="020F0302020204030204" pitchFamily="34" charset="0"/>
                          <a:cs typeface="Calibri Light" panose="020F0302020204030204" pitchFamily="34" charset="0"/>
                        </a:rPr>
                        <a:t>Plan</a:t>
                      </a:r>
                    </a:p>
                  </a:txBody>
                  <a:tcPr anchor="b">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900" b="1" i="0" noProof="0" dirty="0">
                          <a:effectLst/>
                          <a:latin typeface="Calibri Light" panose="020F0302020204030204" pitchFamily="34" charset="0"/>
                          <a:cs typeface="Calibri Light" panose="020F0302020204030204" pitchFamily="34" charset="0"/>
                        </a:rPr>
                        <a:t>Response plan</a:t>
                      </a:r>
                    </a:p>
                  </a:txBody>
                  <a:tcPr anchor="b">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900" b="1" i="0" noProof="0" dirty="0">
                          <a:effectLst/>
                          <a:latin typeface="Calibri Light" panose="020F0302020204030204" pitchFamily="34" charset="0"/>
                          <a:cs typeface="Calibri Light" panose="020F0302020204030204" pitchFamily="34" charset="0"/>
                        </a:rPr>
                        <a:t>Recovery plan</a:t>
                      </a:r>
                    </a:p>
                  </a:txBody>
                  <a:tcPr anchor="b">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900" b="1" i="0" noProof="0" dirty="0">
                          <a:effectLst/>
                          <a:latin typeface="Calibri Light" panose="020F0302020204030204" pitchFamily="34" charset="0"/>
                          <a:cs typeface="Calibri Light" panose="020F0302020204030204" pitchFamily="34" charset="0"/>
                        </a:rPr>
                        <a:t>Plan of returning to normal operations</a:t>
                      </a:r>
                    </a:p>
                  </a:txBody>
                  <a:tcPr anchor="b">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0823356"/>
                  </a:ext>
                </a:extLst>
              </a:tr>
              <a:tr h="2154000">
                <a:tc>
                  <a:txBody>
                    <a:bodyPr/>
                    <a:lstStyle/>
                    <a:p>
                      <a:r>
                        <a:rPr lang="en-GB" sz="900" b="0" i="0" noProof="0" dirty="0">
                          <a:effectLst/>
                          <a:latin typeface="Calibri Light" panose="020F0302020204030204" pitchFamily="34" charset="0"/>
                          <a:cs typeface="Calibri Light" panose="020F0302020204030204" pitchFamily="34" charset="0"/>
                        </a:rPr>
                        <a:t>Content </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900" b="0" i="0" noProof="0" dirty="0">
                          <a:effectLst/>
                          <a:latin typeface="Calibri Light" panose="020F0302020204030204" pitchFamily="34" charset="0"/>
                          <a:cs typeface="Calibri Light" panose="020F0302020204030204" pitchFamily="34" charset="0"/>
                        </a:rPr>
                        <a:t>Events and scenarios which should trigger service continuity plans.</a:t>
                      </a:r>
                    </a:p>
                    <a:p>
                      <a:r>
                        <a:rPr lang="en-GB" sz="900" b="0" i="0" noProof="0" dirty="0">
                          <a:effectLst/>
                          <a:latin typeface="Calibri Light" panose="020F0302020204030204" pitchFamily="34" charset="0"/>
                          <a:cs typeface="Calibri Light" panose="020F0302020204030204" pitchFamily="34" charset="0"/>
                        </a:rPr>
                        <a:t>Crisis management group contacts.</a:t>
                      </a:r>
                    </a:p>
                    <a:p>
                      <a:r>
                        <a:rPr lang="en-GB" sz="900" b="0" i="0" noProof="0" dirty="0">
                          <a:effectLst/>
                          <a:latin typeface="Calibri Light" panose="020F0302020204030204" pitchFamily="34" charset="0"/>
                          <a:cs typeface="Calibri Light" panose="020F0302020204030204" pitchFamily="34" charset="0"/>
                        </a:rPr>
                        <a:t>Procedure for initial response and minimizing potential losses. Generally, there are procedures for specific scenarios (such as, fire, power outage, and so on).</a:t>
                      </a:r>
                    </a:p>
                    <a:p>
                      <a:r>
                        <a:rPr lang="en-GB" sz="900" b="0" i="0" noProof="0" dirty="0">
                          <a:effectLst/>
                          <a:latin typeface="Calibri Light" panose="020F0302020204030204" pitchFamily="34" charset="0"/>
                          <a:cs typeface="Calibri Light" panose="020F0302020204030204" pitchFamily="34" charset="0"/>
                        </a:rPr>
                        <a:t>Documented criteria for choosing the recovery option (if relevant).</a:t>
                      </a:r>
                    </a:p>
                    <a:p>
                      <a:r>
                        <a:rPr lang="en-GB" sz="900" b="0" i="0" noProof="0" dirty="0">
                          <a:effectLst/>
                          <a:latin typeface="Calibri Light" panose="020F0302020204030204" pitchFamily="34" charset="0"/>
                          <a:cs typeface="Calibri Light" panose="020F0302020204030204" pitchFamily="34" charset="0"/>
                        </a:rPr>
                        <a:t>Communication procedure, including communication with customers, partners, and employees.</a:t>
                      </a:r>
                    </a:p>
                    <a:p>
                      <a:r>
                        <a:rPr lang="en-GB" sz="900" b="0" i="0" noProof="0" dirty="0">
                          <a:effectLst/>
                          <a:latin typeface="Calibri Light" panose="020F0302020204030204" pitchFamily="34" charset="0"/>
                          <a:cs typeface="Calibri Light" panose="020F0302020204030204" pitchFamily="34" charset="0"/>
                        </a:rPr>
                        <a:t>Documented triggers for invocation.</a:t>
                      </a:r>
                    </a:p>
                    <a:p>
                      <a:r>
                        <a:rPr lang="en-GB" sz="900" b="0" i="0" noProof="0" dirty="0">
                          <a:effectLst/>
                          <a:latin typeface="Calibri Light" panose="020F0302020204030204" pitchFamily="34" charset="0"/>
                          <a:cs typeface="Calibri Light" panose="020F0302020204030204" pitchFamily="34" charset="0"/>
                        </a:rPr>
                        <a:t>Incident documentation guidelines.</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900" b="0" i="0" noProof="0" dirty="0">
                          <a:effectLst/>
                          <a:latin typeface="Calibri Light" panose="020F0302020204030204" pitchFamily="34" charset="0"/>
                          <a:cs typeface="Calibri Light" panose="020F0302020204030204" pitchFamily="34" charset="0"/>
                        </a:rPr>
                        <a:t>Recover the team member contacts.</a:t>
                      </a:r>
                    </a:p>
                    <a:p>
                      <a:r>
                        <a:rPr lang="en-GB" sz="900" b="0" i="0" noProof="0" dirty="0">
                          <a:effectLst/>
                          <a:latin typeface="Calibri Light" panose="020F0302020204030204" pitchFamily="34" charset="0"/>
                          <a:cs typeface="Calibri Light" panose="020F0302020204030204" pitchFamily="34" charset="0"/>
                        </a:rPr>
                        <a:t>Guidelines for co- ordinating recovery teams. </a:t>
                      </a:r>
                    </a:p>
                    <a:p>
                      <a:r>
                        <a:rPr lang="en-GB" sz="900" b="0" i="0" noProof="0" dirty="0">
                          <a:effectLst/>
                          <a:latin typeface="Calibri Light" panose="020F0302020204030204" pitchFamily="34" charset="0"/>
                          <a:cs typeface="Calibri Light" panose="020F0302020204030204" pitchFamily="34" charset="0"/>
                        </a:rPr>
                        <a:t>Detailed description of recovery procedures </a:t>
                      </a:r>
                    </a:p>
                    <a:p>
                      <a:r>
                        <a:rPr lang="en-GB" sz="900" b="0" i="0" noProof="0" dirty="0">
                          <a:effectLst/>
                          <a:latin typeface="Calibri Light" panose="020F0302020204030204" pitchFamily="34" charset="0"/>
                          <a:cs typeface="Calibri Light" panose="020F0302020204030204" pitchFamily="34" charset="0"/>
                        </a:rPr>
                        <a:t>Guidelines for monitoring and sharing information across the organization.</a:t>
                      </a:r>
                    </a:p>
                    <a:p>
                      <a:r>
                        <a:rPr lang="en-GB" sz="900" b="0" i="0" noProof="0" dirty="0">
                          <a:effectLst/>
                          <a:latin typeface="Calibri Light" panose="020F0302020204030204" pitchFamily="34" charset="0"/>
                          <a:cs typeface="Calibri Light" panose="020F0302020204030204" pitchFamily="34" charset="0"/>
                        </a:rPr>
                        <a:t>Escalation procedure.</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900" b="0" i="0" noProof="0" dirty="0">
                          <a:effectLst/>
                          <a:latin typeface="Calibri Light" panose="020F0302020204030204" pitchFamily="34" charset="0"/>
                          <a:cs typeface="Calibri Light" panose="020F0302020204030204" pitchFamily="34" charset="0"/>
                        </a:rPr>
                        <a:t>Documented criteria to return to normal operations.</a:t>
                      </a:r>
                    </a:p>
                    <a:p>
                      <a:r>
                        <a:rPr lang="en-GB" sz="900" b="0" i="0" noProof="0" dirty="0">
                          <a:effectLst/>
                          <a:latin typeface="Calibri Light" panose="020F0302020204030204" pitchFamily="34" charset="0"/>
                          <a:cs typeface="Calibri Light" panose="020F0302020204030204" pitchFamily="34" charset="0"/>
                        </a:rPr>
                        <a:t>Detailed description of returning to normal operation procedures.</a:t>
                      </a:r>
                    </a:p>
                    <a:p>
                      <a:r>
                        <a:rPr lang="en-GB" sz="900" b="0" i="0" noProof="0" dirty="0">
                          <a:effectLst/>
                          <a:latin typeface="Calibri Light" panose="020F0302020204030204" pitchFamily="34" charset="0"/>
                          <a:cs typeface="Calibri Light" panose="020F0302020204030204" pitchFamily="34" charset="0"/>
                        </a:rPr>
                        <a:t>Instruction of restoring recovery site (of relevant).</a:t>
                      </a:r>
                    </a:p>
                  </a:txBody>
                  <a:tcP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4327651"/>
                  </a:ext>
                </a:extLst>
              </a:tr>
            </a:tbl>
          </a:graphicData>
        </a:graphic>
      </p:graphicFrame>
      <p:sp>
        <p:nvSpPr>
          <p:cNvPr id="8" name="Rektangel 7">
            <a:extLst>
              <a:ext uri="{FF2B5EF4-FFF2-40B4-BE49-F238E27FC236}">
                <a16:creationId xmlns:a16="http://schemas.microsoft.com/office/drawing/2014/main" id="{02C9885D-8DC2-B248-893A-3B8D2C33B68A}"/>
              </a:ext>
            </a:extLst>
          </p:cNvPr>
          <p:cNvSpPr/>
          <p:nvPr/>
        </p:nvSpPr>
        <p:spPr>
          <a:xfrm>
            <a:off x="362367" y="4406384"/>
            <a:ext cx="2167581" cy="230832"/>
          </a:xfrm>
          <a:prstGeom prst="rect">
            <a:avLst/>
          </a:prstGeom>
        </p:spPr>
        <p:txBody>
          <a:bodyPr wrap="none">
            <a:spAutoFit/>
          </a:bodyPr>
          <a:lstStyle/>
          <a:p>
            <a:pPr lvl="0" eaLnBrk="1" hangingPunct="1">
              <a:spcBef>
                <a:spcPct val="30000"/>
              </a:spcBef>
              <a:defRPr/>
            </a:pPr>
            <a:r>
              <a:rPr lang="en-GB" sz="900" dirty="0">
                <a:latin typeface="Calibri Light" panose="020F0302020204030204" pitchFamily="34" charset="0"/>
                <a:cs typeface="Calibri Light" panose="020F0302020204030204" pitchFamily="34" charset="0"/>
              </a:rPr>
              <a:t>Table 2.2 Stages of response and recovery </a:t>
            </a:r>
          </a:p>
        </p:txBody>
      </p:sp>
    </p:spTree>
    <p:extLst>
      <p:ext uri="{BB962C8B-B14F-4D97-AF65-F5344CB8AC3E}">
        <p14:creationId xmlns:p14="http://schemas.microsoft.com/office/powerpoint/2010/main" val="113740543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8BC903-CF12-FD40-8D78-BC64954D484A}"/>
              </a:ext>
            </a:extLst>
          </p:cNvPr>
          <p:cNvSpPr>
            <a:spLocks noGrp="1"/>
          </p:cNvSpPr>
          <p:nvPr>
            <p:ph type="title"/>
          </p:nvPr>
        </p:nvSpPr>
        <p:spPr/>
        <p:txBody>
          <a:bodyPr/>
          <a:lstStyle/>
          <a:p>
            <a:r>
              <a:rPr lang="en-GB" sz="2000" dirty="0"/>
              <a:t>PSF 2 - Mitigating service continuity risks </a:t>
            </a:r>
          </a:p>
        </p:txBody>
      </p:sp>
      <p:sp>
        <p:nvSpPr>
          <p:cNvPr id="3" name="Platshållare för innehåll 2">
            <a:extLst>
              <a:ext uri="{FF2B5EF4-FFF2-40B4-BE49-F238E27FC236}">
                <a16:creationId xmlns:a16="http://schemas.microsoft.com/office/drawing/2014/main" id="{2F1E7BAE-924E-2541-97F9-9888AA49D4E0}"/>
              </a:ext>
            </a:extLst>
          </p:cNvPr>
          <p:cNvSpPr>
            <a:spLocks noGrp="1"/>
          </p:cNvSpPr>
          <p:nvPr>
            <p:ph idx="1"/>
          </p:nvPr>
        </p:nvSpPr>
        <p:spPr/>
        <p:txBody>
          <a:bodyPr>
            <a:normAutofit lnSpcReduction="10000"/>
          </a:bodyPr>
          <a:lstStyle/>
          <a:p>
            <a:pPr marL="0" indent="0">
              <a:buNone/>
            </a:pPr>
            <a:r>
              <a:rPr lang="en-GB" dirty="0"/>
              <a:t>The service continuity management practice includes the definition and management of controls to manage a wide range of risks that may impact the service continuity. This is used in conjunction with the risk management practice and other risk-focused practices (capacity and performance management, availability management, information security management practices). The agreed availability controls are implemented through service design, software development and 3 management, and infrastructure and platform management practices . </a:t>
            </a:r>
          </a:p>
          <a:p>
            <a:pPr marL="0" indent="0">
              <a:buNone/>
            </a:pPr>
            <a:endParaRPr lang="en-GB" sz="1000" dirty="0"/>
          </a:p>
          <a:p>
            <a:pPr marL="0" indent="0">
              <a:buNone/>
            </a:pPr>
            <a:r>
              <a:rPr lang="en-GB" dirty="0"/>
              <a:t>If the BIA of a service indicates an earlier and higher impact, then more preventive measures need to be adopted. If the initial impact is lower and takes longer to develop, a more economically effective approach would be to invest in continuity and recovery countermeasures. </a:t>
            </a:r>
          </a:p>
          <a:p>
            <a:pPr marL="0" indent="0">
              <a:buNone/>
            </a:pPr>
            <a:endParaRPr lang="en-GB" sz="1000" dirty="0"/>
          </a:p>
          <a:p>
            <a:pPr marL="0" indent="0">
              <a:buNone/>
            </a:pPr>
            <a:r>
              <a:rPr lang="en-GB" dirty="0"/>
              <a:t>When choosing a service continuity measure, the effectiveness and efficiency of each option should be assessed4. It is also crucial to continually control and validate the effectiveness and efficiency of service continuity countermeasures.</a:t>
            </a:r>
          </a:p>
          <a:p>
            <a:pPr marL="0" indent="0">
              <a:buNone/>
            </a:pPr>
            <a:r>
              <a:rPr lang="en-GB" dirty="0"/>
              <a:t>Under risk management principles the effect of service continuity options should be assessed and compared to expected losses in the case of a disruptive event. </a:t>
            </a:r>
          </a:p>
          <a:p>
            <a:pPr marL="0" indent="0">
              <a:buNone/>
            </a:pPr>
            <a:endParaRPr lang="en-GB" sz="1050" dirty="0"/>
          </a:p>
          <a:p>
            <a:pPr marL="0" indent="0">
              <a:buNone/>
            </a:pPr>
            <a:r>
              <a:rPr lang="en-GB" dirty="0"/>
              <a:t>The cost of service continuity measures should also be assessed and compared to the benefit. Benefit is calculated by the estimated reduction in the likelihood of the incident after the measure is implemented and multiplying it by the impact of the incident service provider and customers if the incident occurs. This value in terms of cost should be compared to the cost of the implementation of the measure. Cost benefit analysis can be used here.</a:t>
            </a:r>
          </a:p>
        </p:txBody>
      </p:sp>
      <p:sp>
        <p:nvSpPr>
          <p:cNvPr id="5" name="textruta 4">
            <a:extLst>
              <a:ext uri="{FF2B5EF4-FFF2-40B4-BE49-F238E27FC236}">
                <a16:creationId xmlns:a16="http://schemas.microsoft.com/office/drawing/2014/main" id="{085CD65F-6D1B-6E40-B731-8B953345596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2A3C47B7-79F1-E949-A3B1-5E282C543EAE}"/>
              </a:ext>
            </a:extLst>
          </p:cNvPr>
          <p:cNvSpPr txBox="1"/>
          <p:nvPr/>
        </p:nvSpPr>
        <p:spPr>
          <a:xfrm>
            <a:off x="7608916" y="510576"/>
            <a:ext cx="142699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cont. management</a:t>
            </a:r>
          </a:p>
        </p:txBody>
      </p:sp>
    </p:spTree>
    <p:extLst>
      <p:ext uri="{BB962C8B-B14F-4D97-AF65-F5344CB8AC3E}">
        <p14:creationId xmlns:p14="http://schemas.microsoft.com/office/powerpoint/2010/main" val="1961997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A32C97AC-E805-F341-804C-42EB516E5A8E}"/>
              </a:ext>
            </a:extLst>
          </p:cNvPr>
          <p:cNvSpPr txBox="1">
            <a:spLocks/>
          </p:cNvSpPr>
          <p:nvPr/>
        </p:nvSpPr>
        <p:spPr bwMode="auto">
          <a:xfrm>
            <a:off x="481242" y="1376676"/>
            <a:ext cx="4090758"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200" b="0" kern="1200" cap="all">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dirty="0">
                <a:latin typeface="Calibri Light" panose="020F0302020204030204" pitchFamily="34" charset="0"/>
                <a:cs typeface="Calibri Light" panose="020F0302020204030204" pitchFamily="34" charset="0"/>
              </a:rPr>
              <a:t>HIGH-VELOCITY IT</a:t>
            </a:r>
          </a:p>
          <a:p>
            <a:r>
              <a:rPr lang="en-US" dirty="0">
                <a:latin typeface="Calibri Light" panose="020F0302020204030204" pitchFamily="34" charset="0"/>
                <a:cs typeface="Calibri Light" panose="020F0302020204030204" pitchFamily="34" charset="0"/>
              </a:rPr>
              <a:t>Key terms and definitions</a:t>
            </a:r>
          </a:p>
        </p:txBody>
      </p:sp>
      <p:pic>
        <p:nvPicPr>
          <p:cNvPr id="5" name="Bildobjekt 4">
            <a:extLst>
              <a:ext uri="{FF2B5EF4-FFF2-40B4-BE49-F238E27FC236}">
                <a16:creationId xmlns:a16="http://schemas.microsoft.com/office/drawing/2014/main" id="{A477DB79-19DD-E24E-9533-6A6FF9374962}"/>
              </a:ext>
            </a:extLst>
          </p:cNvPr>
          <p:cNvPicPr>
            <a:picLocks noChangeAspect="1"/>
          </p:cNvPicPr>
          <p:nvPr/>
        </p:nvPicPr>
        <p:blipFill>
          <a:blip r:embed="rId3"/>
          <a:stretch>
            <a:fillRect/>
          </a:stretch>
        </p:blipFill>
        <p:spPr>
          <a:xfrm>
            <a:off x="5454858" y="498922"/>
            <a:ext cx="2837388" cy="37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743760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9A08E2-A6AE-8F46-B364-6396E1D5B5EF}"/>
              </a:ext>
            </a:extLst>
          </p:cNvPr>
          <p:cNvSpPr>
            <a:spLocks noGrp="1"/>
          </p:cNvSpPr>
          <p:nvPr>
            <p:ph type="title"/>
          </p:nvPr>
        </p:nvSpPr>
        <p:spPr/>
        <p:txBody>
          <a:bodyPr/>
          <a:lstStyle/>
          <a:p>
            <a:r>
              <a:rPr lang="en-GB" sz="2000" dirty="0"/>
              <a:t>PSF 3 - Ensuring awareness and readiness </a:t>
            </a:r>
          </a:p>
        </p:txBody>
      </p:sp>
      <p:sp>
        <p:nvSpPr>
          <p:cNvPr id="3" name="Platshållare för innehåll 2">
            <a:extLst>
              <a:ext uri="{FF2B5EF4-FFF2-40B4-BE49-F238E27FC236}">
                <a16:creationId xmlns:a16="http://schemas.microsoft.com/office/drawing/2014/main" id="{6928BA24-AF1A-DC4E-8CA1-4A1E382F2E2D}"/>
              </a:ext>
            </a:extLst>
          </p:cNvPr>
          <p:cNvSpPr>
            <a:spLocks noGrp="1"/>
          </p:cNvSpPr>
          <p:nvPr>
            <p:ph idx="1"/>
          </p:nvPr>
        </p:nvSpPr>
        <p:spPr/>
        <p:txBody>
          <a:bodyPr>
            <a:noAutofit/>
          </a:bodyPr>
          <a:lstStyle/>
          <a:p>
            <a:pPr marL="0" indent="0">
              <a:buNone/>
            </a:pPr>
            <a:r>
              <a:rPr lang="en-GB" dirty="0"/>
              <a:t>Experience has shown that recovery plans that have not been tested do not work as intended, if at all. Therefore, testing is a critical part of the service continuity management practice and the only way of ensuring that the selected strategy, implemented measures, and plans work in practice.</a:t>
            </a:r>
          </a:p>
          <a:p>
            <a:pPr marL="0" indent="0">
              <a:buNone/>
            </a:pPr>
            <a:endParaRPr lang="en-GB" sz="1000" dirty="0"/>
          </a:p>
          <a:p>
            <a:pPr marL="0" indent="0">
              <a:buNone/>
            </a:pPr>
            <a:r>
              <a:rPr lang="en-GB" dirty="0"/>
              <a:t>However, testing service continuity plans not only checks the readiness of the plan but improves its chances of success. By regularly walking through the plans and procedures, recovery teams discover flaws and inefficiencies and update service continuity plans accordingly. </a:t>
            </a:r>
          </a:p>
          <a:p>
            <a:pPr marL="0" indent="0">
              <a:buNone/>
            </a:pPr>
            <a:endParaRPr lang="en-GB" sz="1050" dirty="0"/>
          </a:p>
          <a:p>
            <a:pPr marL="0" indent="0">
              <a:buNone/>
            </a:pPr>
            <a:r>
              <a:rPr lang="en-GB" dirty="0"/>
              <a:t>BCI defines the following </a:t>
            </a:r>
            <a:r>
              <a:rPr lang="en-GB" b="1" dirty="0"/>
              <a:t>types of exercises</a:t>
            </a:r>
            <a:r>
              <a:rPr lang="en-GB" dirty="0"/>
              <a:t>:</a:t>
            </a:r>
          </a:p>
          <a:p>
            <a:pPr marL="0" indent="0">
              <a:buNone/>
            </a:pPr>
            <a:endParaRPr lang="en-GB" sz="500" dirty="0"/>
          </a:p>
          <a:p>
            <a:pPr marL="0" indent="0">
              <a:buNone/>
            </a:pPr>
            <a:r>
              <a:rPr lang="en-GB" b="1" i="1" dirty="0"/>
              <a:t>Type – Purpose</a:t>
            </a:r>
          </a:p>
          <a:p>
            <a:pPr>
              <a:buFont typeface="Arial" panose="020B0604020202020204" pitchFamily="34" charset="0"/>
              <a:buChar char="•"/>
            </a:pPr>
            <a:r>
              <a:rPr lang="en-GB" b="1" dirty="0"/>
              <a:t>Walk-through</a:t>
            </a:r>
            <a:r>
              <a:rPr lang="en-GB" dirty="0"/>
              <a:t> - Getting recovery teams members together for the first time. Exploit improvement opportunity. </a:t>
            </a:r>
          </a:p>
          <a:p>
            <a:pPr>
              <a:buFont typeface="Arial" panose="020B0604020202020204" pitchFamily="34" charset="0"/>
              <a:buChar char="•"/>
            </a:pPr>
            <a:r>
              <a:rPr lang="en-GB" b="1" dirty="0"/>
              <a:t>Tabletop exercises - </a:t>
            </a:r>
            <a:r>
              <a:rPr lang="en-GB" dirty="0"/>
              <a:t>Knowledge of the plans. </a:t>
            </a:r>
          </a:p>
          <a:p>
            <a:pPr>
              <a:buFont typeface="Arial" panose="020B0604020202020204" pitchFamily="34" charset="0"/>
              <a:buChar char="•"/>
            </a:pPr>
            <a:r>
              <a:rPr lang="en-GB" b="1" dirty="0"/>
              <a:t>Command post exercises </a:t>
            </a:r>
            <a:r>
              <a:rPr lang="en-GB" dirty="0"/>
              <a:t>- Testing communication, decision making, and coordination.</a:t>
            </a:r>
          </a:p>
          <a:p>
            <a:pPr>
              <a:buFont typeface="Arial" panose="020B0604020202020204" pitchFamily="34" charset="0"/>
              <a:buChar char="•"/>
            </a:pPr>
            <a:r>
              <a:rPr lang="en-GB" b="1" dirty="0"/>
              <a:t>Live</a:t>
            </a:r>
            <a:r>
              <a:rPr lang="en-GB" dirty="0"/>
              <a:t> - Ability to achieve RTO, RPO, and minimum target service level in case of a disruptive event.</a:t>
            </a:r>
          </a:p>
          <a:p>
            <a:pPr>
              <a:buFont typeface="Arial" panose="020B0604020202020204" pitchFamily="34" charset="0"/>
              <a:buChar char="•"/>
            </a:pPr>
            <a:r>
              <a:rPr lang="en-GB" b="1" dirty="0"/>
              <a:t>Test</a:t>
            </a:r>
            <a:r>
              <a:rPr lang="en-GB" dirty="0"/>
              <a:t> - Testing service component recovery when there is a higher risk of failure.</a:t>
            </a:r>
          </a:p>
          <a:p>
            <a:pPr marL="0" indent="0">
              <a:buNone/>
            </a:pPr>
            <a:endParaRPr lang="en-GB" dirty="0"/>
          </a:p>
          <a:p>
            <a:pPr marL="0" indent="0">
              <a:buNone/>
            </a:pPr>
            <a:endParaRPr lang="en-GB" dirty="0"/>
          </a:p>
          <a:p>
            <a:pPr marL="0" indent="0">
              <a:buNone/>
            </a:pPr>
            <a:endParaRPr lang="en-GB" dirty="0"/>
          </a:p>
          <a:p>
            <a:pPr marL="0" indent="0">
              <a:buNone/>
            </a:pPr>
            <a:r>
              <a:rPr lang="en-GB" dirty="0"/>
              <a:t>The key characteristics and the purpose of each type are outlined in table 2.4. </a:t>
            </a:r>
          </a:p>
          <a:p>
            <a:pPr marL="0" indent="0">
              <a:buNone/>
            </a:pPr>
            <a:endParaRPr lang="en-GB" dirty="0"/>
          </a:p>
          <a:p>
            <a:pPr marL="0" indent="0">
              <a:buNone/>
            </a:pPr>
            <a:r>
              <a:rPr lang="en-GB" b="1" dirty="0"/>
              <a:t>Table 2.4 Exercise types </a:t>
            </a:r>
            <a:endParaRPr lang="en-GB" dirty="0"/>
          </a:p>
          <a:p>
            <a:pPr marL="0" indent="0">
              <a:buNone/>
            </a:pPr>
            <a:endParaRPr lang="en-GB" dirty="0"/>
          </a:p>
          <a:p>
            <a:pPr marL="0" indent="0">
              <a:buNone/>
            </a:pPr>
            <a:r>
              <a:rPr lang="en-GB" dirty="0"/>
              <a:t>Exercises should be conducted at planned intervals and when significant changes may impact the results of the recovery. Exercises should be conducted more frequently, if the impact of a service outage is greater. </a:t>
            </a:r>
          </a:p>
          <a:p>
            <a:pPr marL="0" indent="0">
              <a:buNone/>
            </a:pPr>
            <a:r>
              <a:rPr lang="en-GB" dirty="0"/>
              <a:t>Yet, exercises are not only the way of ensuring readiness but are also an improvement opportunity. So, it is generally a good idea to analyse the findings from testing and the overall team recovery performance. Finally, an exercise report with findings and recommendations should be produced. </a:t>
            </a:r>
          </a:p>
        </p:txBody>
      </p:sp>
      <p:sp>
        <p:nvSpPr>
          <p:cNvPr id="5" name="textruta 4">
            <a:extLst>
              <a:ext uri="{FF2B5EF4-FFF2-40B4-BE49-F238E27FC236}">
                <a16:creationId xmlns:a16="http://schemas.microsoft.com/office/drawing/2014/main" id="{A7EEAE15-1663-A04B-9089-292F54696CE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016C7B77-5B25-B149-B566-6B01382C83D6}"/>
              </a:ext>
            </a:extLst>
          </p:cNvPr>
          <p:cNvSpPr txBox="1"/>
          <p:nvPr/>
        </p:nvSpPr>
        <p:spPr>
          <a:xfrm>
            <a:off x="7608916" y="510576"/>
            <a:ext cx="1426994"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cont. management</a:t>
            </a:r>
          </a:p>
        </p:txBody>
      </p:sp>
    </p:spTree>
    <p:extLst>
      <p:ext uri="{BB962C8B-B14F-4D97-AF65-F5344CB8AC3E}">
        <p14:creationId xmlns:p14="http://schemas.microsoft.com/office/powerpoint/2010/main" val="338352541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6A9364-F430-0848-AC41-FABA36D3949A}"/>
              </a:ext>
            </a:extLst>
          </p:cNvPr>
          <p:cNvSpPr>
            <a:spLocks noGrp="1"/>
          </p:cNvSpPr>
          <p:nvPr>
            <p:ph type="title"/>
          </p:nvPr>
        </p:nvSpPr>
        <p:spPr>
          <a:xfrm>
            <a:off x="457200" y="206375"/>
            <a:ext cx="7047186" cy="857250"/>
          </a:xfrm>
        </p:spPr>
        <p:txBody>
          <a:bodyPr>
            <a:normAutofit/>
          </a:bodyPr>
          <a:lstStyle/>
          <a:p>
            <a:r>
              <a:rPr lang="en-GB" sz="2400" dirty="0"/>
              <a:t>Infrastructure and platform management - Purpose</a:t>
            </a:r>
          </a:p>
        </p:txBody>
      </p:sp>
      <p:sp>
        <p:nvSpPr>
          <p:cNvPr id="3" name="Platshållare för innehåll 2">
            <a:extLst>
              <a:ext uri="{FF2B5EF4-FFF2-40B4-BE49-F238E27FC236}">
                <a16:creationId xmlns:a16="http://schemas.microsoft.com/office/drawing/2014/main" id="{8CBB34E0-2720-A746-9ABA-CD50A5BC5202}"/>
              </a:ext>
            </a:extLst>
          </p:cNvPr>
          <p:cNvSpPr>
            <a:spLocks noGrp="1"/>
          </p:cNvSpPr>
          <p:nvPr>
            <p:ph idx="1"/>
          </p:nvPr>
        </p:nvSpPr>
        <p:spPr/>
        <p:txBody>
          <a:bodyPr>
            <a:normAutofit/>
          </a:bodyPr>
          <a:lstStyle/>
          <a:p>
            <a:pPr marL="0" indent="0">
              <a:buNone/>
            </a:pPr>
            <a:r>
              <a:rPr lang="en-GB" sz="1400" dirty="0"/>
              <a:t>The </a:t>
            </a:r>
            <a:r>
              <a:rPr lang="en-GB" sz="1400" b="1" dirty="0"/>
              <a:t>purpose</a:t>
            </a:r>
            <a:r>
              <a:rPr lang="en-GB" sz="1400" dirty="0"/>
              <a:t> of the infrastructure and platform management practice is to oversee the infrastructure and platforms used by an organization. </a:t>
            </a:r>
          </a:p>
          <a:p>
            <a:pPr marL="0" indent="0">
              <a:buNone/>
            </a:pPr>
            <a:r>
              <a:rPr lang="en-GB" sz="1400" dirty="0"/>
              <a:t>When carried out properly, this practice enables the monitoring of technology solutions available to the organization, including the technology and external service providers </a:t>
            </a:r>
          </a:p>
          <a:p>
            <a:pPr marL="0" indent="0">
              <a:buNone/>
            </a:pPr>
            <a:endParaRPr lang="en-GB" sz="1400" dirty="0"/>
          </a:p>
          <a:p>
            <a:pPr marL="0" indent="0">
              <a:buNone/>
            </a:pPr>
            <a:r>
              <a:rPr lang="en-GB" sz="1400" dirty="0"/>
              <a:t>The infrastructure and platform management practice ensures that the organization has a high-quality IT infrastructure that efficiently meets its current and anticipated needs. ‘IT infrastructure’ as a concept includes all of the hardware, software, networks, and facilities that are required to develop, test, deliver, monitor, manage, and support IT services. </a:t>
            </a:r>
          </a:p>
          <a:p>
            <a:pPr marL="0" indent="0">
              <a:buNone/>
            </a:pPr>
            <a:endParaRPr lang="en-GB" sz="1400" dirty="0"/>
          </a:p>
          <a:p>
            <a:pPr marL="0" indent="0">
              <a:buNone/>
            </a:pPr>
            <a:r>
              <a:rPr lang="en-GB" sz="1400" dirty="0"/>
              <a:t>Depending on the architecture of the organization’s IT infrastructure, this practice may focus on the management of the physical environment, physical equipment, or digital infrastructure solutions, which may be the organization’s own resources or services provided by suppliers and partners. </a:t>
            </a:r>
          </a:p>
        </p:txBody>
      </p:sp>
      <p:sp>
        <p:nvSpPr>
          <p:cNvPr id="5" name="textruta 4">
            <a:extLst>
              <a:ext uri="{FF2B5EF4-FFF2-40B4-BE49-F238E27FC236}">
                <a16:creationId xmlns:a16="http://schemas.microsoft.com/office/drawing/2014/main" id="{89786103-F80A-8947-B611-3BB769B6347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3DD9E67B-5487-B246-85D0-0446361AE218}"/>
              </a:ext>
            </a:extLst>
          </p:cNvPr>
          <p:cNvSpPr txBox="1"/>
          <p:nvPr/>
        </p:nvSpPr>
        <p:spPr>
          <a:xfrm>
            <a:off x="7608916" y="510576"/>
            <a:ext cx="127631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Infra &amp; platform mgmt</a:t>
            </a:r>
          </a:p>
        </p:txBody>
      </p:sp>
    </p:spTree>
    <p:extLst>
      <p:ext uri="{BB962C8B-B14F-4D97-AF65-F5344CB8AC3E}">
        <p14:creationId xmlns:p14="http://schemas.microsoft.com/office/powerpoint/2010/main" val="56389839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29573C-08C7-AA4C-921B-835939845F74}"/>
              </a:ext>
            </a:extLst>
          </p:cNvPr>
          <p:cNvSpPr>
            <a:spLocks noGrp="1"/>
          </p:cNvSpPr>
          <p:nvPr>
            <p:ph type="title"/>
          </p:nvPr>
        </p:nvSpPr>
        <p:spPr/>
        <p:txBody>
          <a:bodyPr>
            <a:normAutofit/>
          </a:bodyPr>
          <a:lstStyle/>
          <a:p>
            <a:r>
              <a:rPr lang="en-GB" sz="2800" dirty="0"/>
              <a:t>Infrastructure and platform management PSF’s</a:t>
            </a:r>
          </a:p>
        </p:txBody>
      </p:sp>
      <p:sp>
        <p:nvSpPr>
          <p:cNvPr id="3" name="Platshållare för innehåll 2">
            <a:extLst>
              <a:ext uri="{FF2B5EF4-FFF2-40B4-BE49-F238E27FC236}">
                <a16:creationId xmlns:a16="http://schemas.microsoft.com/office/drawing/2014/main" id="{3EDF3CE9-4E15-C84C-AF1D-F19441C856E5}"/>
              </a:ext>
            </a:extLst>
          </p:cNvPr>
          <p:cNvSpPr>
            <a:spLocks noGrp="1"/>
          </p:cNvSpPr>
          <p:nvPr>
            <p:ph idx="1"/>
          </p:nvPr>
        </p:nvSpPr>
        <p:spPr/>
        <p:txBody>
          <a:bodyPr/>
          <a:lstStyle/>
          <a:p>
            <a:pPr marL="0" indent="0">
              <a:buNone/>
            </a:pPr>
            <a:r>
              <a:rPr lang="en-GB" sz="1400" b="1" i="1" dirty="0"/>
              <a:t>The infrastructure and platform practice </a:t>
            </a:r>
            <a:r>
              <a:rPr lang="en-GB" sz="1400" dirty="0"/>
              <a:t>includes the following PSFs: </a:t>
            </a:r>
          </a:p>
          <a:p>
            <a:pPr marL="0" indent="0">
              <a:buNone/>
            </a:pPr>
            <a:endParaRPr lang="en-GB" sz="1400" dirty="0"/>
          </a:p>
          <a:p>
            <a:pPr>
              <a:buFont typeface="+mj-lt"/>
              <a:buAutoNum type="arabicPeriod"/>
            </a:pPr>
            <a:r>
              <a:rPr lang="en-GB" sz="1400" b="1" dirty="0"/>
              <a:t>establish an infrastructure and platform management approach to meet evolving organizational needs </a:t>
            </a:r>
          </a:p>
          <a:p>
            <a:pPr>
              <a:buFont typeface="+mj-lt"/>
              <a:buAutoNum type="arabicPeriod"/>
            </a:pPr>
            <a:r>
              <a:rPr lang="en-GB" sz="1400" b="1" dirty="0"/>
              <a:t>ensure that the infrastructure and platform solutions meet the organization’s current and anticipated needs. </a:t>
            </a:r>
          </a:p>
          <a:p>
            <a:pPr marL="0" indent="0">
              <a:buNone/>
            </a:pPr>
            <a:endParaRPr lang="sv-SE" sz="1400" dirty="0"/>
          </a:p>
        </p:txBody>
      </p:sp>
      <p:sp>
        <p:nvSpPr>
          <p:cNvPr id="5" name="textruta 4">
            <a:extLst>
              <a:ext uri="{FF2B5EF4-FFF2-40B4-BE49-F238E27FC236}">
                <a16:creationId xmlns:a16="http://schemas.microsoft.com/office/drawing/2014/main" id="{4E71AECF-C6FB-574D-8AFB-5B86B7D47DA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A1A46DA6-E062-C444-AB5D-984AEAFBC4CA}"/>
              </a:ext>
            </a:extLst>
          </p:cNvPr>
          <p:cNvSpPr txBox="1"/>
          <p:nvPr/>
        </p:nvSpPr>
        <p:spPr>
          <a:xfrm>
            <a:off x="7608916" y="510576"/>
            <a:ext cx="127631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Infra &amp; platform mgmt</a:t>
            </a:r>
          </a:p>
        </p:txBody>
      </p:sp>
    </p:spTree>
    <p:extLst>
      <p:ext uri="{BB962C8B-B14F-4D97-AF65-F5344CB8AC3E}">
        <p14:creationId xmlns:p14="http://schemas.microsoft.com/office/powerpoint/2010/main" val="269883979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E41FFA-995D-1649-9DC1-DA69D77FD93A}"/>
              </a:ext>
            </a:extLst>
          </p:cNvPr>
          <p:cNvSpPr>
            <a:spLocks noGrp="1"/>
          </p:cNvSpPr>
          <p:nvPr>
            <p:ph type="title"/>
          </p:nvPr>
        </p:nvSpPr>
        <p:spPr/>
        <p:txBody>
          <a:bodyPr>
            <a:noAutofit/>
          </a:bodyPr>
          <a:lstStyle/>
          <a:p>
            <a:r>
              <a:rPr lang="en-GB" sz="2000" dirty="0"/>
              <a:t>PSF 1 - Establish an infrastructure and platform management approach to meet evolving organizational needs </a:t>
            </a:r>
          </a:p>
        </p:txBody>
      </p:sp>
      <p:sp>
        <p:nvSpPr>
          <p:cNvPr id="3" name="Platshållare för innehåll 2">
            <a:extLst>
              <a:ext uri="{FF2B5EF4-FFF2-40B4-BE49-F238E27FC236}">
                <a16:creationId xmlns:a16="http://schemas.microsoft.com/office/drawing/2014/main" id="{E9C52A25-EC3A-A049-8A22-A2EB7D5F0DFA}"/>
              </a:ext>
            </a:extLst>
          </p:cNvPr>
          <p:cNvSpPr>
            <a:spLocks noGrp="1"/>
          </p:cNvSpPr>
          <p:nvPr>
            <p:ph idx="1"/>
          </p:nvPr>
        </p:nvSpPr>
        <p:spPr/>
        <p:txBody>
          <a:bodyPr>
            <a:normAutofit/>
          </a:bodyPr>
          <a:lstStyle/>
          <a:p>
            <a:pPr marL="0" indent="0">
              <a:buNone/>
            </a:pPr>
            <a:r>
              <a:rPr lang="en-GB" dirty="0"/>
              <a:t>The infrastructure and platform management practice ensures that infrastructure and platform solutions are flexible and scalable so that they can match demand. </a:t>
            </a:r>
          </a:p>
          <a:p>
            <a:pPr marL="0" indent="0">
              <a:buNone/>
            </a:pPr>
            <a:endParaRPr lang="en-GB" dirty="0"/>
          </a:p>
          <a:p>
            <a:pPr marL="0" indent="0">
              <a:buNone/>
            </a:pPr>
            <a:r>
              <a:rPr lang="en-GB" dirty="0"/>
              <a:t>To properly design these solutions, teams delivering infrastructure and platform change must be aware of new technologies and techniques. Technology evolution can be seen in examples like email, virtual server farms, storage arrays, single sign-on, use of cloud platforms. </a:t>
            </a:r>
          </a:p>
          <a:p>
            <a:pPr marL="0" indent="0">
              <a:buNone/>
            </a:pPr>
            <a:endParaRPr lang="en-GB" dirty="0"/>
          </a:p>
          <a:p>
            <a:pPr marL="0" indent="0">
              <a:buNone/>
            </a:pPr>
            <a:r>
              <a:rPr lang="en-GB" dirty="0"/>
              <a:t>Organizations that deliver and support infrastructure and platform solutions have evolved through models, such as DevOps and site reliability engineering, that eliminate the use of traditional waterfall techniques in favour of end-to-end development and management within one team. Crucially, the organization’s structure and technology components must align with its overall strategic direction in order to ensure the consistent delivery and support of infrastructure and platform solutions. </a:t>
            </a:r>
          </a:p>
          <a:p>
            <a:pPr marL="0" indent="0">
              <a:buNone/>
            </a:pPr>
            <a:endParaRPr lang="en-GB" dirty="0"/>
          </a:p>
          <a:p>
            <a:pPr marL="0" indent="0">
              <a:buNone/>
            </a:pPr>
            <a:r>
              <a:rPr lang="en-GB" dirty="0"/>
              <a:t>It is important to plan how infrastructure and platform teams will identify, design, and introduce innovation into the environment at the solution and strategic levels. Depending on the current needs, infrastructure and platform management might need initial research and testing so that, when the need is presented, there is a clear plan of action. If the need is pressing, the technology may be selected, purchased, designed, and configured before any official requests are received. </a:t>
            </a:r>
          </a:p>
        </p:txBody>
      </p:sp>
      <p:sp>
        <p:nvSpPr>
          <p:cNvPr id="5" name="textruta 4">
            <a:extLst>
              <a:ext uri="{FF2B5EF4-FFF2-40B4-BE49-F238E27FC236}">
                <a16:creationId xmlns:a16="http://schemas.microsoft.com/office/drawing/2014/main" id="{79B55C46-0CAF-A04F-BCC6-60D340ED8A7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E1BB1624-18CA-5645-9446-F573ED8E27DA}"/>
              </a:ext>
            </a:extLst>
          </p:cNvPr>
          <p:cNvSpPr txBox="1"/>
          <p:nvPr/>
        </p:nvSpPr>
        <p:spPr>
          <a:xfrm>
            <a:off x="7608916" y="518668"/>
            <a:ext cx="127631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Infra &amp; platform mgmt</a:t>
            </a:r>
          </a:p>
        </p:txBody>
      </p:sp>
    </p:spTree>
    <p:extLst>
      <p:ext uri="{BB962C8B-B14F-4D97-AF65-F5344CB8AC3E}">
        <p14:creationId xmlns:p14="http://schemas.microsoft.com/office/powerpoint/2010/main" val="38361548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5B86339-7AF6-B746-AAC4-CEC0A766E567}"/>
              </a:ext>
            </a:extLst>
          </p:cNvPr>
          <p:cNvSpPr>
            <a:spLocks noGrp="1"/>
          </p:cNvSpPr>
          <p:nvPr>
            <p:ph idx="1"/>
          </p:nvPr>
        </p:nvSpPr>
        <p:spPr/>
        <p:txBody>
          <a:bodyPr/>
          <a:lstStyle/>
          <a:p>
            <a:pPr marL="0" indent="0">
              <a:buNone/>
            </a:pPr>
            <a:r>
              <a:rPr lang="en-GB" dirty="0"/>
              <a:t>When the organization needs a technical solution, requirements are defined in order to ensure that the solution meets the organization’s needs. Along with business requirements, the solution design should include technical requirements. The infrastructure and platform management practice is involved in analysing requirements to create a high-level design (in conjunction with the architecture management, business analysis, and service design practices, among others). </a:t>
            </a:r>
          </a:p>
          <a:p>
            <a:pPr marL="0" indent="0">
              <a:buNone/>
            </a:pPr>
            <a:endParaRPr lang="en-GB" dirty="0"/>
          </a:p>
          <a:p>
            <a:pPr marL="0" indent="0">
              <a:buNone/>
            </a:pPr>
            <a:r>
              <a:rPr lang="en-GB" dirty="0"/>
              <a:t>The requirements for infrastructure and platform solutions may come from different sources, including: </a:t>
            </a:r>
          </a:p>
          <a:p>
            <a:pPr marL="0" indent="0">
              <a:buNone/>
            </a:pPr>
            <a:endParaRPr lang="en-GB" dirty="0"/>
          </a:p>
          <a:p>
            <a:pPr>
              <a:buFont typeface="Arial" panose="020B0604020202020204" pitchFamily="34" charset="0"/>
              <a:buChar char="•"/>
            </a:pPr>
            <a:r>
              <a:rPr lang="en-GB" dirty="0"/>
              <a:t>architectural standards and guidelines</a:t>
            </a:r>
          </a:p>
          <a:p>
            <a:pPr>
              <a:buFont typeface="Arial" panose="020B0604020202020204" pitchFamily="34" charset="0"/>
              <a:buChar char="•"/>
            </a:pPr>
            <a:r>
              <a:rPr lang="en-GB" dirty="0"/>
              <a:t>compliance requirements, if the organization is subject to legislation</a:t>
            </a:r>
          </a:p>
          <a:p>
            <a:pPr>
              <a:buFont typeface="Arial" panose="020B0604020202020204" pitchFamily="34" charset="0"/>
              <a:buChar char="•"/>
            </a:pPr>
            <a:r>
              <a:rPr lang="en-GB" dirty="0"/>
              <a:t>direct requirements from customers, if a solution is a service or service component that will be directly released to customers. </a:t>
            </a:r>
          </a:p>
          <a:p>
            <a:pPr marL="0" indent="0">
              <a:buNone/>
            </a:pPr>
            <a:endParaRPr lang="sv-SE" dirty="0"/>
          </a:p>
        </p:txBody>
      </p:sp>
      <p:sp>
        <p:nvSpPr>
          <p:cNvPr id="5" name="textruta 4">
            <a:extLst>
              <a:ext uri="{FF2B5EF4-FFF2-40B4-BE49-F238E27FC236}">
                <a16:creationId xmlns:a16="http://schemas.microsoft.com/office/drawing/2014/main" id="{2FE99AB1-0DA5-DD43-B39F-A0B5CE26A32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5068806-998B-E74F-9E9A-210F33381E91}"/>
              </a:ext>
            </a:extLst>
          </p:cNvPr>
          <p:cNvSpPr txBox="1"/>
          <p:nvPr/>
        </p:nvSpPr>
        <p:spPr>
          <a:xfrm>
            <a:off x="7608916" y="510576"/>
            <a:ext cx="127631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Infra &amp; platform mgmt</a:t>
            </a:r>
          </a:p>
        </p:txBody>
      </p:sp>
      <p:sp>
        <p:nvSpPr>
          <p:cNvPr id="7" name="Rubrik 1">
            <a:extLst>
              <a:ext uri="{FF2B5EF4-FFF2-40B4-BE49-F238E27FC236}">
                <a16:creationId xmlns:a16="http://schemas.microsoft.com/office/drawing/2014/main" id="{0301BF63-B876-AB47-A911-B6A07C3019DF}"/>
              </a:ext>
            </a:extLst>
          </p:cNvPr>
          <p:cNvSpPr>
            <a:spLocks noGrp="1"/>
          </p:cNvSpPr>
          <p:nvPr>
            <p:ph type="title"/>
          </p:nvPr>
        </p:nvSpPr>
        <p:spPr/>
        <p:txBody>
          <a:bodyPr>
            <a:noAutofit/>
          </a:bodyPr>
          <a:lstStyle/>
          <a:p>
            <a:r>
              <a:rPr lang="en-GB" sz="2000" dirty="0"/>
              <a:t>PSF 2 - Ensure that the infrastructure and platform solutions meet the organization’s current and anticipated needs </a:t>
            </a:r>
          </a:p>
        </p:txBody>
      </p:sp>
    </p:spTree>
    <p:extLst>
      <p:ext uri="{BB962C8B-B14F-4D97-AF65-F5344CB8AC3E}">
        <p14:creationId xmlns:p14="http://schemas.microsoft.com/office/powerpoint/2010/main" val="429431557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843BDA-CDF1-E746-9A1C-FB9581455418}"/>
              </a:ext>
            </a:extLst>
          </p:cNvPr>
          <p:cNvSpPr>
            <a:spLocks noGrp="1"/>
          </p:cNvSpPr>
          <p:nvPr>
            <p:ph type="title"/>
          </p:nvPr>
        </p:nvSpPr>
        <p:spPr/>
        <p:txBody>
          <a:bodyPr/>
          <a:lstStyle/>
          <a:p>
            <a:r>
              <a:rPr lang="en-GB" sz="3200" dirty="0"/>
              <a:t>Service design - Purpose </a:t>
            </a:r>
          </a:p>
        </p:txBody>
      </p:sp>
      <p:sp>
        <p:nvSpPr>
          <p:cNvPr id="3" name="Platshållare för innehåll 2">
            <a:extLst>
              <a:ext uri="{FF2B5EF4-FFF2-40B4-BE49-F238E27FC236}">
                <a16:creationId xmlns:a16="http://schemas.microsoft.com/office/drawing/2014/main" id="{83DAAF94-3D60-5A40-8E47-D60D853A8423}"/>
              </a:ext>
            </a:extLst>
          </p:cNvPr>
          <p:cNvSpPr>
            <a:spLocks noGrp="1"/>
          </p:cNvSpPr>
          <p:nvPr>
            <p:ph idx="1"/>
          </p:nvPr>
        </p:nvSpPr>
        <p:spPr/>
        <p:txBody>
          <a:bodyPr>
            <a:noAutofit/>
          </a:bodyPr>
          <a:lstStyle/>
          <a:p>
            <a:pPr marL="0" indent="0">
              <a:buNone/>
            </a:pPr>
            <a:r>
              <a:rPr lang="en-GB" sz="1400" dirty="0"/>
              <a:t>The </a:t>
            </a:r>
            <a:r>
              <a:rPr lang="en-GB" sz="1400" b="1" dirty="0"/>
              <a:t>purpose</a:t>
            </a:r>
            <a:r>
              <a:rPr lang="en-GB" sz="1400" dirty="0"/>
              <a:t> of the service design practice </a:t>
            </a:r>
            <a:r>
              <a:rPr lang="en-GB" sz="1400" b="1" i="1" dirty="0"/>
              <a:t>is to design products and services that are fit for purpose and use</a:t>
            </a:r>
            <a:r>
              <a:rPr lang="en-GB" sz="1400" dirty="0"/>
              <a:t>, and that can be delivered by the organization and its ecosystem. This includes planning and organizing people, partners and suppliers, information, communication, technology, and practices for new or changed products and services, and the interaction between the organization and its customers.</a:t>
            </a:r>
          </a:p>
          <a:p>
            <a:pPr marL="0" indent="0">
              <a:buNone/>
            </a:pPr>
            <a:endParaRPr lang="en-GB" sz="1400" dirty="0"/>
          </a:p>
          <a:p>
            <a:pPr marL="0" indent="0">
              <a:buNone/>
            </a:pPr>
            <a:r>
              <a:rPr lang="en-GB" sz="1400" dirty="0"/>
              <a:t>Designing a new or changed product or service should not be done in isolation, but should consider the impact it will have on: </a:t>
            </a:r>
          </a:p>
          <a:p>
            <a:pPr>
              <a:buFont typeface="Arial" panose="020B0604020202020204" pitchFamily="34" charset="0"/>
              <a:buChar char="•"/>
            </a:pPr>
            <a:r>
              <a:rPr lang="en-GB" sz="1400" dirty="0"/>
              <a:t>other products and services</a:t>
            </a:r>
          </a:p>
          <a:p>
            <a:pPr>
              <a:buFont typeface="Arial" panose="020B0604020202020204" pitchFamily="34" charset="0"/>
              <a:buChar char="•"/>
            </a:pPr>
            <a:r>
              <a:rPr lang="en-GB" sz="1400" dirty="0"/>
              <a:t>all relevant parties, including customers, users, and suppliers </a:t>
            </a:r>
          </a:p>
          <a:p>
            <a:pPr>
              <a:buFont typeface="Arial" panose="020B0604020202020204" pitchFamily="34" charset="0"/>
              <a:buChar char="•"/>
            </a:pPr>
            <a:r>
              <a:rPr lang="en-GB" sz="1400" dirty="0"/>
              <a:t>the existing architectures</a:t>
            </a:r>
          </a:p>
          <a:p>
            <a:pPr>
              <a:buFont typeface="Arial" panose="020B0604020202020204" pitchFamily="34" charset="0"/>
              <a:buChar char="•"/>
            </a:pPr>
            <a:r>
              <a:rPr lang="en-GB" sz="1400" dirty="0"/>
              <a:t>the required technology</a:t>
            </a:r>
          </a:p>
          <a:p>
            <a:pPr>
              <a:buFont typeface="Arial" panose="020B0604020202020204" pitchFamily="34" charset="0"/>
              <a:buChar char="•"/>
            </a:pPr>
            <a:r>
              <a:rPr lang="en-GB" sz="1400" dirty="0"/>
              <a:t>the service management practices</a:t>
            </a:r>
          </a:p>
          <a:p>
            <a:pPr>
              <a:buFont typeface="Arial" panose="020B0604020202020204" pitchFamily="34" charset="0"/>
              <a:buChar char="•"/>
            </a:pPr>
            <a:r>
              <a:rPr lang="en-GB" sz="1400" dirty="0"/>
              <a:t>the necessary measurements and metrics. </a:t>
            </a:r>
          </a:p>
        </p:txBody>
      </p:sp>
      <p:sp>
        <p:nvSpPr>
          <p:cNvPr id="5" name="textruta 4">
            <a:extLst>
              <a:ext uri="{FF2B5EF4-FFF2-40B4-BE49-F238E27FC236}">
                <a16:creationId xmlns:a16="http://schemas.microsoft.com/office/drawing/2014/main" id="{E2E53CA3-6358-E64F-97D4-720EEB5B97F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E903EEF7-AFBE-D44A-88EC-8ED6EA515F5E}"/>
              </a:ext>
            </a:extLst>
          </p:cNvPr>
          <p:cNvSpPr txBox="1"/>
          <p:nvPr/>
        </p:nvSpPr>
        <p:spPr>
          <a:xfrm>
            <a:off x="7608916" y="510576"/>
            <a:ext cx="846707"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design</a:t>
            </a:r>
          </a:p>
        </p:txBody>
      </p:sp>
    </p:spTree>
    <p:extLst>
      <p:ext uri="{BB962C8B-B14F-4D97-AF65-F5344CB8AC3E}">
        <p14:creationId xmlns:p14="http://schemas.microsoft.com/office/powerpoint/2010/main" val="73102199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380992-2AFF-3E45-AB50-D6273F67A1DF}"/>
              </a:ext>
            </a:extLst>
          </p:cNvPr>
          <p:cNvSpPr>
            <a:spLocks noGrp="1"/>
          </p:cNvSpPr>
          <p:nvPr>
            <p:ph type="title"/>
          </p:nvPr>
        </p:nvSpPr>
        <p:spPr/>
        <p:txBody>
          <a:bodyPr>
            <a:normAutofit/>
          </a:bodyPr>
          <a:lstStyle/>
          <a:p>
            <a:r>
              <a:rPr lang="en-GB" sz="3200" dirty="0"/>
              <a:t>Service design PSF’s</a:t>
            </a:r>
          </a:p>
        </p:txBody>
      </p:sp>
      <p:sp>
        <p:nvSpPr>
          <p:cNvPr id="3" name="Platshållare för innehåll 2">
            <a:extLst>
              <a:ext uri="{FF2B5EF4-FFF2-40B4-BE49-F238E27FC236}">
                <a16:creationId xmlns:a16="http://schemas.microsoft.com/office/drawing/2014/main" id="{6ADBA535-4DC3-5042-A2BD-C717D13F1FDB}"/>
              </a:ext>
            </a:extLst>
          </p:cNvPr>
          <p:cNvSpPr>
            <a:spLocks noGrp="1"/>
          </p:cNvSpPr>
          <p:nvPr>
            <p:ph idx="1"/>
          </p:nvPr>
        </p:nvSpPr>
        <p:spPr/>
        <p:txBody>
          <a:bodyPr/>
          <a:lstStyle/>
          <a:p>
            <a:pPr marL="0" indent="0">
              <a:buNone/>
            </a:pPr>
            <a:r>
              <a:rPr lang="en-GB" sz="1400" b="1" i="1" dirty="0"/>
              <a:t>The service design practice </a:t>
            </a:r>
            <a:r>
              <a:rPr lang="en-GB" sz="1400" dirty="0"/>
              <a:t>includes the following PSFs:</a:t>
            </a:r>
          </a:p>
          <a:p>
            <a:pPr marL="0" indent="0">
              <a:buNone/>
            </a:pPr>
            <a:endParaRPr lang="en-GB" sz="1400" dirty="0"/>
          </a:p>
          <a:p>
            <a:pPr>
              <a:buFont typeface="+mj-lt"/>
              <a:buAutoNum type="arabicPeriod"/>
            </a:pPr>
            <a:r>
              <a:rPr lang="en-GB" sz="1400" b="1" dirty="0"/>
              <a:t>establishing and maintaining an effective organization-wide approach to service design </a:t>
            </a:r>
          </a:p>
          <a:p>
            <a:pPr>
              <a:buFont typeface="+mj-lt"/>
              <a:buAutoNum type="arabicPeriod"/>
            </a:pPr>
            <a:r>
              <a:rPr lang="en-GB" sz="1400" b="1" dirty="0"/>
              <a:t>ensuring that services are fit for purpose and fit for use throughout their lifecycle. </a:t>
            </a:r>
          </a:p>
          <a:p>
            <a:pPr marL="0" indent="0">
              <a:buNone/>
            </a:pPr>
            <a:endParaRPr lang="sv-SE" sz="1400" dirty="0"/>
          </a:p>
        </p:txBody>
      </p:sp>
      <p:sp>
        <p:nvSpPr>
          <p:cNvPr id="4" name="textruta 3">
            <a:extLst>
              <a:ext uri="{FF2B5EF4-FFF2-40B4-BE49-F238E27FC236}">
                <a16:creationId xmlns:a16="http://schemas.microsoft.com/office/drawing/2014/main" id="{A19085E3-BAE0-0549-A5FD-DE459CEB360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1FF2CB66-A920-5645-A6DC-55BDE3675BEB}"/>
              </a:ext>
            </a:extLst>
          </p:cNvPr>
          <p:cNvSpPr txBox="1"/>
          <p:nvPr/>
        </p:nvSpPr>
        <p:spPr>
          <a:xfrm>
            <a:off x="7608916" y="510576"/>
            <a:ext cx="846707"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design</a:t>
            </a:r>
          </a:p>
        </p:txBody>
      </p:sp>
    </p:spTree>
    <p:extLst>
      <p:ext uri="{BB962C8B-B14F-4D97-AF65-F5344CB8AC3E}">
        <p14:creationId xmlns:p14="http://schemas.microsoft.com/office/powerpoint/2010/main" val="71009169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5DF3E0-2856-4C4E-9FF1-C90B63647F16}"/>
              </a:ext>
            </a:extLst>
          </p:cNvPr>
          <p:cNvSpPr>
            <a:spLocks noGrp="1"/>
          </p:cNvSpPr>
          <p:nvPr>
            <p:ph type="title"/>
          </p:nvPr>
        </p:nvSpPr>
        <p:spPr/>
        <p:txBody>
          <a:bodyPr>
            <a:normAutofit/>
          </a:bodyPr>
          <a:lstStyle/>
          <a:p>
            <a:r>
              <a:rPr lang="en-GB" sz="2000" dirty="0"/>
              <a:t>PSF 1 - Establishing and maintaining an effective organization-wide approach to service design </a:t>
            </a:r>
            <a:endParaRPr lang="sv-SE" sz="2000" dirty="0"/>
          </a:p>
        </p:txBody>
      </p:sp>
      <p:sp>
        <p:nvSpPr>
          <p:cNvPr id="3" name="Platshållare för innehåll 2">
            <a:extLst>
              <a:ext uri="{FF2B5EF4-FFF2-40B4-BE49-F238E27FC236}">
                <a16:creationId xmlns:a16="http://schemas.microsoft.com/office/drawing/2014/main" id="{ECF018C2-2543-8D4C-A6FE-919FF3536024}"/>
              </a:ext>
            </a:extLst>
          </p:cNvPr>
          <p:cNvSpPr>
            <a:spLocks noGrp="1"/>
          </p:cNvSpPr>
          <p:nvPr>
            <p:ph idx="1"/>
          </p:nvPr>
        </p:nvSpPr>
        <p:spPr>
          <a:xfrm>
            <a:off x="457199" y="1208463"/>
            <a:ext cx="8229600" cy="3614516"/>
          </a:xfrm>
        </p:spPr>
        <p:txBody>
          <a:bodyPr>
            <a:normAutofit/>
          </a:bodyPr>
          <a:lstStyle/>
          <a:p>
            <a:pPr marL="0" indent="0">
              <a:buNone/>
            </a:pPr>
            <a:r>
              <a:rPr lang="en-GB" sz="1100" dirty="0"/>
              <a:t>Organizations are likely to combine several approaches and to define several service design models to accommodate for every type of product or service they design and manage. </a:t>
            </a:r>
          </a:p>
          <a:p>
            <a:pPr marL="0" indent="0">
              <a:buNone/>
            </a:pPr>
            <a:r>
              <a:rPr lang="en-GB" sz="1100" dirty="0"/>
              <a:t>This should start from assessing organization’s objectives and customer requirements, and the impact the service design has. As service design is about orchestrating design efforts and should be holistic, before choosing a design approach, an organization must assess the following factors: </a:t>
            </a:r>
          </a:p>
          <a:p>
            <a:pPr marL="0" indent="0">
              <a:buNone/>
            </a:pPr>
            <a:endParaRPr lang="en-GB" sz="1100" dirty="0"/>
          </a:p>
          <a:p>
            <a:pPr>
              <a:buFont typeface="Arial" panose="020B0604020202020204" pitchFamily="34" charset="0"/>
              <a:buChar char="•"/>
            </a:pPr>
            <a:r>
              <a:rPr lang="en-GB" sz="1100" dirty="0"/>
              <a:t>strategic goals and services portfolio </a:t>
            </a:r>
          </a:p>
          <a:p>
            <a:pPr>
              <a:buFont typeface="Arial" panose="020B0604020202020204" pitchFamily="34" charset="0"/>
              <a:buChar char="•"/>
            </a:pPr>
            <a:r>
              <a:rPr lang="en-GB" sz="1100" dirty="0"/>
              <a:t>current and potential customers of the products and services </a:t>
            </a:r>
          </a:p>
          <a:p>
            <a:pPr>
              <a:buFont typeface="Arial" panose="020B0604020202020204" pitchFamily="34" charset="0"/>
              <a:buChar char="•"/>
            </a:pPr>
            <a:r>
              <a:rPr lang="en-GB" sz="1100" dirty="0"/>
              <a:t>ways of communication and information exchange with the customers and users, and the ability to obtain and process feedback </a:t>
            </a:r>
          </a:p>
          <a:p>
            <a:pPr>
              <a:buFont typeface="Arial" panose="020B0604020202020204" pitchFamily="34" charset="0"/>
              <a:buChar char="•"/>
            </a:pPr>
            <a:r>
              <a:rPr lang="en-GB" sz="1100" dirty="0"/>
              <a:t>the current and desired ability to innovate, embrace change, and re-invent itself </a:t>
            </a:r>
          </a:p>
          <a:p>
            <a:pPr>
              <a:buFont typeface="Arial" panose="020B0604020202020204" pitchFamily="34" charset="0"/>
              <a:buChar char="•"/>
            </a:pPr>
            <a:r>
              <a:rPr lang="en-GB" sz="1100" dirty="0"/>
              <a:t>risk appetite and approach to risk management </a:t>
            </a:r>
          </a:p>
          <a:p>
            <a:pPr>
              <a:buFont typeface="Arial" panose="020B0604020202020204" pitchFamily="34" charset="0"/>
              <a:buChar char="•"/>
            </a:pPr>
            <a:r>
              <a:rPr lang="en-GB" sz="1100" dirty="0"/>
              <a:t>the way organizations manage projects and implement changes </a:t>
            </a:r>
          </a:p>
          <a:p>
            <a:pPr>
              <a:buFont typeface="Arial" panose="020B0604020202020204" pitchFamily="34" charset="0"/>
              <a:buChar char="•"/>
            </a:pPr>
            <a:r>
              <a:rPr lang="en-GB" sz="1100" dirty="0"/>
              <a:t>the ecosystem of partners and suppliers and their ability to support the service design approach.</a:t>
            </a:r>
          </a:p>
          <a:p>
            <a:pPr marL="0" indent="0">
              <a:buNone/>
            </a:pPr>
            <a:endParaRPr lang="en-GB" sz="1100" dirty="0"/>
          </a:p>
          <a:p>
            <a:pPr marL="0" indent="0">
              <a:buNone/>
            </a:pPr>
            <a:r>
              <a:rPr lang="en-GB" sz="1100" dirty="0"/>
              <a:t>These factors mean that each organization’s approach to service design may be different. It may mean better involvement of customers and users in the service design process, or implementing a holistic approach to designing services and focus on using service design packages, transforming processes to introduce faster changes and shorter design lifecycle, while eliminating rework, or introducing more iterative and experimental approach.</a:t>
            </a:r>
          </a:p>
        </p:txBody>
      </p:sp>
      <p:sp>
        <p:nvSpPr>
          <p:cNvPr id="5" name="textruta 4">
            <a:extLst>
              <a:ext uri="{FF2B5EF4-FFF2-40B4-BE49-F238E27FC236}">
                <a16:creationId xmlns:a16="http://schemas.microsoft.com/office/drawing/2014/main" id="{4E699647-D1C8-974B-8033-EEE0C31C4938}"/>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EC1A5F1C-E185-9A48-8782-753D9A6298C6}"/>
              </a:ext>
            </a:extLst>
          </p:cNvPr>
          <p:cNvSpPr txBox="1"/>
          <p:nvPr/>
        </p:nvSpPr>
        <p:spPr>
          <a:xfrm>
            <a:off x="7608916" y="510576"/>
            <a:ext cx="846707"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design</a:t>
            </a:r>
          </a:p>
        </p:txBody>
      </p:sp>
    </p:spTree>
    <p:extLst>
      <p:ext uri="{BB962C8B-B14F-4D97-AF65-F5344CB8AC3E}">
        <p14:creationId xmlns:p14="http://schemas.microsoft.com/office/powerpoint/2010/main" val="229134146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FE3854-2C83-5449-BF55-763BC055C1FD}"/>
              </a:ext>
            </a:extLst>
          </p:cNvPr>
          <p:cNvSpPr>
            <a:spLocks noGrp="1"/>
          </p:cNvSpPr>
          <p:nvPr>
            <p:ph type="title"/>
          </p:nvPr>
        </p:nvSpPr>
        <p:spPr>
          <a:xfrm>
            <a:off x="457200" y="198283"/>
            <a:ext cx="6974378" cy="857250"/>
          </a:xfrm>
        </p:spPr>
        <p:txBody>
          <a:bodyPr>
            <a:noAutofit/>
          </a:bodyPr>
          <a:lstStyle/>
          <a:p>
            <a:r>
              <a:rPr lang="en-GB" sz="2000" dirty="0"/>
              <a:t>PSF 2 -  Ensuring that services are fit for purpose and fit for use throughout their lifecycle</a:t>
            </a:r>
            <a:endParaRPr lang="sv-SE" sz="2000" dirty="0"/>
          </a:p>
        </p:txBody>
      </p:sp>
      <p:sp>
        <p:nvSpPr>
          <p:cNvPr id="3" name="Platshållare för innehåll 2">
            <a:extLst>
              <a:ext uri="{FF2B5EF4-FFF2-40B4-BE49-F238E27FC236}">
                <a16:creationId xmlns:a16="http://schemas.microsoft.com/office/drawing/2014/main" id="{D1D33F39-485A-D843-9D38-94DDB2161934}"/>
              </a:ext>
            </a:extLst>
          </p:cNvPr>
          <p:cNvSpPr>
            <a:spLocks noGrp="1"/>
          </p:cNvSpPr>
          <p:nvPr>
            <p:ph idx="1"/>
          </p:nvPr>
        </p:nvSpPr>
        <p:spPr/>
        <p:txBody>
          <a:bodyPr>
            <a:normAutofit/>
          </a:bodyPr>
          <a:lstStyle/>
          <a:p>
            <a:pPr marL="0" indent="0">
              <a:buNone/>
            </a:pPr>
            <a:r>
              <a:rPr lang="en-GB" dirty="0"/>
              <a:t>Ensuring effective service design requires orchestrating resources in all four dimensions. </a:t>
            </a:r>
          </a:p>
          <a:p>
            <a:pPr marL="0" indent="0">
              <a:buNone/>
            </a:pPr>
            <a:endParaRPr lang="en-GB" dirty="0"/>
          </a:p>
          <a:p>
            <a:pPr marL="0" indent="0">
              <a:buNone/>
            </a:pPr>
            <a:r>
              <a:rPr lang="en-GB" dirty="0"/>
              <a:t>Depending on the service design model, the activities and resources needed to implement a design may vary significantly: </a:t>
            </a:r>
          </a:p>
          <a:p>
            <a:pPr marL="0" indent="0">
              <a:buNone/>
            </a:pPr>
            <a:endParaRPr lang="en-GB" dirty="0"/>
          </a:p>
          <a:p>
            <a:pPr>
              <a:buFont typeface="Arial" panose="020B0604020202020204" pitchFamily="34" charset="0"/>
              <a:buChar char="•"/>
            </a:pPr>
            <a:r>
              <a:rPr lang="en-GB" dirty="0"/>
              <a:t>A </a:t>
            </a:r>
            <a:r>
              <a:rPr lang="en-GB" b="1" dirty="0"/>
              <a:t>design of a simple application similar to ones designed before</a:t>
            </a:r>
            <a:r>
              <a:rPr lang="en-GB" dirty="0"/>
              <a:t>, may use the existing model and service design package of the previous design, and follow the procedures planned for the model, organized in a linear sequence. </a:t>
            </a:r>
          </a:p>
          <a:p>
            <a:pPr>
              <a:buFont typeface="Arial" panose="020B0604020202020204" pitchFamily="34" charset="0"/>
              <a:buChar char="•"/>
            </a:pPr>
            <a:r>
              <a:rPr lang="en-GB" dirty="0"/>
              <a:t>When </a:t>
            </a:r>
            <a:r>
              <a:rPr lang="en-GB" b="1" dirty="0"/>
              <a:t>designing a new, innovative service</a:t>
            </a:r>
            <a:r>
              <a:rPr lang="en-GB" dirty="0"/>
              <a:t>, a new approach may be needed. Existing models for service design and SPDs may need to be reviewed. Some experimenting, hypothesis checking, iterative design with fast feedback methods may be used for any phase of the service design process, from ideation to evaluation. There should be special attention for stakeholder </a:t>
            </a:r>
          </a:p>
          <a:p>
            <a:pPr marL="0" indent="0">
              <a:buNone/>
            </a:pPr>
            <a:endParaRPr lang="en-GB" dirty="0"/>
          </a:p>
          <a:p>
            <a:pPr marL="0" indent="0">
              <a:buNone/>
            </a:pPr>
            <a:r>
              <a:rPr lang="en-GB" dirty="0"/>
              <a:t>interactions and feedback processing. The service design may be managed as a project or a part in a major project, involving many teams and practices across and from outside of the organization and requiring different levels of resource involvement, formality, and documentation. </a:t>
            </a:r>
          </a:p>
          <a:p>
            <a:pPr marL="0" indent="0">
              <a:buNone/>
            </a:pPr>
            <a:endParaRPr lang="en-GB" sz="1000" dirty="0"/>
          </a:p>
          <a:p>
            <a:pPr marL="0" indent="0">
              <a:buNone/>
            </a:pPr>
            <a:r>
              <a:rPr lang="en-GB" dirty="0"/>
              <a:t>In any case, effective coordination, ensuring holistic approach to the design, information flow, stakeholder involvement and good planning of the design models from the early steps of service lifecycle are crucial for success. </a:t>
            </a:r>
          </a:p>
          <a:p>
            <a:pPr marL="0" indent="0">
              <a:buNone/>
            </a:pPr>
            <a:endParaRPr lang="en-GB" dirty="0"/>
          </a:p>
          <a:p>
            <a:pPr marL="0" indent="0">
              <a:buNone/>
            </a:pPr>
            <a:endParaRPr lang="sv-SE" dirty="0"/>
          </a:p>
        </p:txBody>
      </p:sp>
      <p:sp>
        <p:nvSpPr>
          <p:cNvPr id="5" name="textruta 4">
            <a:extLst>
              <a:ext uri="{FF2B5EF4-FFF2-40B4-BE49-F238E27FC236}">
                <a16:creationId xmlns:a16="http://schemas.microsoft.com/office/drawing/2014/main" id="{10674111-6E44-AB45-9870-1A6AA499516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104DAEAA-4CEE-5A43-B0DF-01747D7E4FF7}"/>
              </a:ext>
            </a:extLst>
          </p:cNvPr>
          <p:cNvSpPr txBox="1"/>
          <p:nvPr/>
        </p:nvSpPr>
        <p:spPr>
          <a:xfrm>
            <a:off x="7608916" y="510576"/>
            <a:ext cx="846707"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design</a:t>
            </a:r>
          </a:p>
        </p:txBody>
      </p:sp>
    </p:spTree>
    <p:extLst>
      <p:ext uri="{BB962C8B-B14F-4D97-AF65-F5344CB8AC3E}">
        <p14:creationId xmlns:p14="http://schemas.microsoft.com/office/powerpoint/2010/main" val="153882250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0C0872-080D-6E49-AF2B-268D11117D0D}"/>
              </a:ext>
            </a:extLst>
          </p:cNvPr>
          <p:cNvSpPr>
            <a:spLocks noGrp="1"/>
          </p:cNvSpPr>
          <p:nvPr>
            <p:ph type="title"/>
          </p:nvPr>
        </p:nvSpPr>
        <p:spPr>
          <a:xfrm>
            <a:off x="457200" y="198283"/>
            <a:ext cx="6974378" cy="857250"/>
          </a:xfrm>
        </p:spPr>
        <p:txBody>
          <a:bodyPr/>
          <a:lstStyle/>
          <a:p>
            <a:r>
              <a:rPr lang="en-GB" sz="3200" dirty="0"/>
              <a:t>Service desk - Purpose</a:t>
            </a:r>
          </a:p>
        </p:txBody>
      </p:sp>
      <p:sp>
        <p:nvSpPr>
          <p:cNvPr id="3" name="Platshållare för innehåll 2">
            <a:extLst>
              <a:ext uri="{FF2B5EF4-FFF2-40B4-BE49-F238E27FC236}">
                <a16:creationId xmlns:a16="http://schemas.microsoft.com/office/drawing/2014/main" id="{61440CFA-34DE-F547-9840-CB55DB6AE964}"/>
              </a:ext>
            </a:extLst>
          </p:cNvPr>
          <p:cNvSpPr>
            <a:spLocks noGrp="1"/>
          </p:cNvSpPr>
          <p:nvPr>
            <p:ph idx="1"/>
          </p:nvPr>
        </p:nvSpPr>
        <p:spPr/>
        <p:txBody>
          <a:bodyPr/>
          <a:lstStyle/>
          <a:p>
            <a:pPr marL="0" indent="0">
              <a:buNone/>
            </a:pPr>
            <a:r>
              <a:rPr lang="en-GB" sz="1400" dirty="0"/>
              <a:t>The </a:t>
            </a:r>
            <a:r>
              <a:rPr lang="en-GB" sz="1400" b="1" dirty="0"/>
              <a:t>purpose</a:t>
            </a:r>
            <a:r>
              <a:rPr lang="en-GB" sz="1400" dirty="0"/>
              <a:t> of the service desk practice is to capture demand for incident resolution and service requests. </a:t>
            </a:r>
          </a:p>
          <a:p>
            <a:pPr marL="0" indent="0">
              <a:buNone/>
            </a:pPr>
            <a:r>
              <a:rPr lang="en-GB" sz="1400" dirty="0"/>
              <a:t>It should also be the entry point and single point of contact for the service provider for all users. </a:t>
            </a:r>
          </a:p>
          <a:p>
            <a:pPr marL="0" indent="0">
              <a:buNone/>
            </a:pPr>
            <a:endParaRPr lang="en-GB" dirty="0"/>
          </a:p>
          <a:p>
            <a:pPr marL="0" indent="0">
              <a:buNone/>
            </a:pPr>
            <a:r>
              <a:rPr lang="en-GB" sz="1400" dirty="0"/>
              <a:t>Note: In some organizations, the main purpose of the service desk practice is establishing an effective communication interface between a service provider and its users, with incidents and service requests being just two subjects of communication. </a:t>
            </a:r>
          </a:p>
          <a:p>
            <a:pPr marL="0" indent="0">
              <a:buNone/>
            </a:pPr>
            <a:r>
              <a:rPr lang="en-GB" sz="1400" dirty="0"/>
              <a:t>In these organizations, the purpose of this practice could be: to establish an effective entry point and single point of contact with all users; to capture demand for incident resolution and service requests.</a:t>
            </a:r>
          </a:p>
          <a:p>
            <a:pPr marL="0" indent="0">
              <a:buNone/>
            </a:pPr>
            <a:endParaRPr lang="en-GB" sz="1400" dirty="0"/>
          </a:p>
        </p:txBody>
      </p:sp>
      <p:sp>
        <p:nvSpPr>
          <p:cNvPr id="6" name="textruta 5">
            <a:extLst>
              <a:ext uri="{FF2B5EF4-FFF2-40B4-BE49-F238E27FC236}">
                <a16:creationId xmlns:a16="http://schemas.microsoft.com/office/drawing/2014/main" id="{30D14EAD-7995-6E48-873D-820BF72E3E0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8" name="Platshållare för innehåll 7">
            <a:extLst>
              <a:ext uri="{FF2B5EF4-FFF2-40B4-BE49-F238E27FC236}">
                <a16:creationId xmlns:a16="http://schemas.microsoft.com/office/drawing/2014/main" id="{B9CD7CD5-2ED3-5945-A58B-12EE68D985E2}"/>
              </a:ext>
            </a:extLst>
          </p:cNvPr>
          <p:cNvGraphicFramePr>
            <a:graphicFrameLocks/>
          </p:cNvGraphicFramePr>
          <p:nvPr/>
        </p:nvGraphicFramePr>
        <p:xfrm>
          <a:off x="555193" y="3280960"/>
          <a:ext cx="8032216" cy="1071559"/>
        </p:xfrm>
        <a:graphic>
          <a:graphicData uri="http://schemas.openxmlformats.org/drawingml/2006/table">
            <a:tbl>
              <a:tblPr/>
              <a:tblGrid>
                <a:gridCol w="2449371">
                  <a:extLst>
                    <a:ext uri="{9D8B030D-6E8A-4147-A177-3AD203B41FA5}">
                      <a16:colId xmlns:a16="http://schemas.microsoft.com/office/drawing/2014/main" val="698271865"/>
                    </a:ext>
                  </a:extLst>
                </a:gridCol>
                <a:gridCol w="5582845">
                  <a:extLst>
                    <a:ext uri="{9D8B030D-6E8A-4147-A177-3AD203B41FA5}">
                      <a16:colId xmlns:a16="http://schemas.microsoft.com/office/drawing/2014/main" val="533464297"/>
                    </a:ext>
                  </a:extLst>
                </a:gridCol>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1200" noProof="0" dirty="0">
                          <a:solidFill>
                            <a:schemeClr val="tx1"/>
                          </a:solidFill>
                          <a:effectLst/>
                          <a:latin typeface="+mn-lt"/>
                          <a:ea typeface="+mn-ea"/>
                          <a:cs typeface="+mn-cs"/>
                        </a:rPr>
                        <a:t>Dimension of service management </a:t>
                      </a:r>
                      <a:endParaRPr lang="en-GB" sz="1000" noProof="0" dirty="0"/>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kern="1200" noProof="0" dirty="0">
                          <a:solidFill>
                            <a:schemeClr val="tx1"/>
                          </a:solidFill>
                          <a:effectLst/>
                          <a:latin typeface="+mn-lt"/>
                          <a:ea typeface="+mn-ea"/>
                          <a:cs typeface="+mn-cs"/>
                        </a:rPr>
                        <a:t>Example of service desk practice resources </a:t>
                      </a:r>
                      <a:endParaRPr lang="en-GB" sz="1000" noProof="0" dirty="0"/>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229823">
                <a:tc>
                  <a:txBody>
                    <a:bodyPr/>
                    <a:lstStyle/>
                    <a:p>
                      <a:r>
                        <a:rPr lang="en-GB" sz="1000" kern="1200" noProof="0" dirty="0">
                          <a:solidFill>
                            <a:schemeClr val="tx1"/>
                          </a:solidFill>
                          <a:effectLst/>
                          <a:latin typeface="+mn-lt"/>
                          <a:ea typeface="+mn-ea"/>
                          <a:cs typeface="+mn-cs"/>
                        </a:rPr>
                        <a:t>Organizations and people</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kern="1200" noProof="0" dirty="0">
                          <a:solidFill>
                            <a:schemeClr val="tx1"/>
                          </a:solidFill>
                          <a:effectLst/>
                          <a:latin typeface="+mn-lt"/>
                          <a:ea typeface="+mn-ea"/>
                          <a:cs typeface="+mn-cs"/>
                        </a:rPr>
                        <a:t>Dedicated team, sometimes known as service desk </a:t>
                      </a:r>
                      <a:endParaRPr lang="en-GB" sz="1000" noProof="0" dirty="0"/>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007402"/>
                  </a:ext>
                </a:extLst>
              </a:tr>
              <a:tr h="183654">
                <a:tc>
                  <a:txBody>
                    <a:bodyPr/>
                    <a:lstStyle/>
                    <a:p>
                      <a:r>
                        <a:rPr lang="en-GB" sz="1000" kern="1200" noProof="0" dirty="0">
                          <a:solidFill>
                            <a:schemeClr val="tx1"/>
                          </a:solidFill>
                          <a:effectLst/>
                          <a:latin typeface="+mn-lt"/>
                          <a:ea typeface="+mn-ea"/>
                          <a:cs typeface="+mn-cs"/>
                        </a:rPr>
                        <a:t>Information and technology </a:t>
                      </a:r>
                      <a:endParaRPr lang="en-GB" sz="1000" noProof="0" dirty="0"/>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kern="1200" noProof="0" dirty="0">
                          <a:solidFill>
                            <a:schemeClr val="tx1"/>
                          </a:solidFill>
                          <a:effectLst/>
                          <a:latin typeface="+mn-lt"/>
                          <a:ea typeface="+mn-ea"/>
                          <a:cs typeface="+mn-cs"/>
                        </a:rPr>
                        <a:t>Dedicated information system, sometimes known as service desk </a:t>
                      </a:r>
                      <a:endParaRPr lang="en-GB" sz="1000" noProof="0" dirty="0"/>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3037559"/>
                  </a:ext>
                </a:extLst>
              </a:tr>
              <a:tr h="183654">
                <a:tc>
                  <a:txBody>
                    <a:bodyPr/>
                    <a:lstStyle/>
                    <a:p>
                      <a:r>
                        <a:rPr lang="en-GB" sz="1000" kern="1200" noProof="0" dirty="0">
                          <a:solidFill>
                            <a:schemeClr val="tx1"/>
                          </a:solidFill>
                          <a:effectLst/>
                          <a:latin typeface="+mn-lt"/>
                          <a:ea typeface="+mn-ea"/>
                          <a:cs typeface="+mn-cs"/>
                        </a:rPr>
                        <a:t>Value streams and processes</a:t>
                      </a:r>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kern="1200" noProof="0" dirty="0">
                          <a:solidFill>
                            <a:schemeClr val="tx1"/>
                          </a:solidFill>
                          <a:effectLst/>
                          <a:latin typeface="+mn-lt"/>
                          <a:ea typeface="+mn-ea"/>
                          <a:cs typeface="+mn-cs"/>
                        </a:rPr>
                        <a:t>Workflows and procedures for communications with users </a:t>
                      </a:r>
                      <a:endParaRPr lang="en-GB" sz="1000" noProof="0" dirty="0"/>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6740973"/>
                  </a:ext>
                </a:extLst>
              </a:tr>
              <a:tr h="2063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kern="1200" noProof="0" dirty="0">
                          <a:solidFill>
                            <a:schemeClr val="tx1"/>
                          </a:solidFill>
                          <a:effectLst/>
                          <a:latin typeface="+mn-lt"/>
                          <a:ea typeface="+mn-ea"/>
                          <a:cs typeface="+mn-cs"/>
                        </a:rPr>
                        <a:t>Partners and suppliers</a:t>
                      </a:r>
                      <a:endParaRPr lang="en-GB" sz="1000" noProof="0" dirty="0"/>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000" kern="1200" noProof="0" dirty="0">
                          <a:solidFill>
                            <a:schemeClr val="tx1"/>
                          </a:solidFill>
                          <a:effectLst/>
                          <a:latin typeface="+mn-lt"/>
                          <a:ea typeface="+mn-ea"/>
                          <a:cs typeface="+mn-cs"/>
                        </a:rPr>
                        <a:t>Involved third parties, in some cases known as service desk </a:t>
                      </a:r>
                      <a:endParaRPr lang="en-GB" sz="1000" noProof="0" dirty="0"/>
                    </a:p>
                  </a:txBody>
                  <a:tcPr marL="52758" marR="52758" marT="29017" marB="29017">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2102062"/>
                  </a:ext>
                </a:extLst>
              </a:tr>
            </a:tbl>
          </a:graphicData>
        </a:graphic>
      </p:graphicFrame>
      <p:sp>
        <p:nvSpPr>
          <p:cNvPr id="5" name="textruta 4">
            <a:extLst>
              <a:ext uri="{FF2B5EF4-FFF2-40B4-BE49-F238E27FC236}">
                <a16:creationId xmlns:a16="http://schemas.microsoft.com/office/drawing/2014/main" id="{6B444A5E-48B4-7A4C-8266-E0374073D346}"/>
              </a:ext>
            </a:extLst>
          </p:cNvPr>
          <p:cNvSpPr txBox="1"/>
          <p:nvPr/>
        </p:nvSpPr>
        <p:spPr>
          <a:xfrm>
            <a:off x="455803" y="4343747"/>
            <a:ext cx="2650084"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Table 2.1 Dimension of service management with examples </a:t>
            </a:r>
          </a:p>
        </p:txBody>
      </p:sp>
      <p:sp>
        <p:nvSpPr>
          <p:cNvPr id="7" name="textruta 6">
            <a:extLst>
              <a:ext uri="{FF2B5EF4-FFF2-40B4-BE49-F238E27FC236}">
                <a16:creationId xmlns:a16="http://schemas.microsoft.com/office/drawing/2014/main" id="{ECD5575C-9F58-CA44-BDA7-6B9D1978FA05}"/>
              </a:ext>
            </a:extLst>
          </p:cNvPr>
          <p:cNvSpPr txBox="1"/>
          <p:nvPr/>
        </p:nvSpPr>
        <p:spPr>
          <a:xfrm>
            <a:off x="7608916" y="510576"/>
            <a:ext cx="75854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desk</a:t>
            </a:r>
          </a:p>
        </p:txBody>
      </p:sp>
    </p:spTree>
    <p:extLst>
      <p:ext uri="{BB962C8B-B14F-4D97-AF65-F5344CB8AC3E}">
        <p14:creationId xmlns:p14="http://schemas.microsoft.com/office/powerpoint/2010/main" val="3170828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94C237-BBD1-7941-8C06-78DFB34C3700}"/>
              </a:ext>
            </a:extLst>
          </p:cNvPr>
          <p:cNvSpPr>
            <a:spLocks noGrp="1"/>
          </p:cNvSpPr>
          <p:nvPr>
            <p:ph type="title"/>
          </p:nvPr>
        </p:nvSpPr>
        <p:spPr/>
        <p:txBody>
          <a:bodyPr/>
          <a:lstStyle/>
          <a:p>
            <a:r>
              <a:rPr lang="en-GB" sz="3200" dirty="0"/>
              <a:t>High-velocity IT</a:t>
            </a:r>
          </a:p>
        </p:txBody>
      </p:sp>
      <p:sp>
        <p:nvSpPr>
          <p:cNvPr id="3" name="Platshållare för innehåll 2">
            <a:extLst>
              <a:ext uri="{FF2B5EF4-FFF2-40B4-BE49-F238E27FC236}">
                <a16:creationId xmlns:a16="http://schemas.microsoft.com/office/drawing/2014/main" id="{798BB698-E552-3F43-B0F0-5F04F3985540}"/>
              </a:ext>
            </a:extLst>
          </p:cNvPr>
          <p:cNvSpPr>
            <a:spLocks noGrp="1"/>
          </p:cNvSpPr>
          <p:nvPr>
            <p:ph idx="1"/>
          </p:nvPr>
        </p:nvSpPr>
        <p:spPr>
          <a:xfrm>
            <a:off x="457199" y="1322764"/>
            <a:ext cx="8229600" cy="3394075"/>
          </a:xfrm>
        </p:spPr>
        <p:txBody>
          <a:bodyPr/>
          <a:lstStyle/>
          <a:p>
            <a:pPr marL="0" indent="0">
              <a:buNone/>
            </a:pPr>
            <a:r>
              <a:rPr lang="sv-SE" dirty="0"/>
              <a:t>							</a:t>
            </a:r>
          </a:p>
        </p:txBody>
      </p:sp>
      <p:sp>
        <p:nvSpPr>
          <p:cNvPr id="6" name="Rektangel med rundade hörn 5">
            <a:extLst>
              <a:ext uri="{FF2B5EF4-FFF2-40B4-BE49-F238E27FC236}">
                <a16:creationId xmlns:a16="http://schemas.microsoft.com/office/drawing/2014/main" id="{0EA9D67B-34CE-1949-9D4B-ECED19C53E05}"/>
              </a:ext>
            </a:extLst>
          </p:cNvPr>
          <p:cNvSpPr/>
          <p:nvPr/>
        </p:nvSpPr>
        <p:spPr>
          <a:xfrm>
            <a:off x="527537" y="1265465"/>
            <a:ext cx="8159262" cy="1161823"/>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High-velocity IT</a:t>
            </a:r>
            <a:r>
              <a:rPr lang="en-GB" sz="1400" dirty="0">
                <a:solidFill>
                  <a:schemeClr val="tx1"/>
                </a:solidFill>
                <a:latin typeface="Calibri Light" panose="020F0302020204030204" pitchFamily="34" charset="0"/>
                <a:cs typeface="Calibri Light" panose="020F0302020204030204" pitchFamily="34" charset="0"/>
              </a:rPr>
              <a:t>	The application of digital technology for significant business enablement, 						where time to market, time to customer, time to change and speed in general 					are crucial. High velocity is not restricted to fast development; it is required  						throughout the service value chain, from innovation at the start, through 						development and operations, to the actual realization of value. </a:t>
            </a:r>
            <a:endParaRPr lang="en-GB" sz="1400" dirty="0">
              <a:latin typeface="Calibri Light" panose="020F0302020204030204" pitchFamily="34" charset="0"/>
              <a:cs typeface="Calibri Light" panose="020F0302020204030204" pitchFamily="34" charset="0"/>
            </a:endParaRPr>
          </a:p>
        </p:txBody>
      </p:sp>
      <p:sp>
        <p:nvSpPr>
          <p:cNvPr id="5" name="textruta 4">
            <a:extLst>
              <a:ext uri="{FF2B5EF4-FFF2-40B4-BE49-F238E27FC236}">
                <a16:creationId xmlns:a16="http://schemas.microsoft.com/office/drawing/2014/main" id="{C893C9AB-83CD-D64D-AAD2-FFB6582B26CC}"/>
              </a:ext>
            </a:extLst>
          </p:cNvPr>
          <p:cNvSpPr txBox="1"/>
          <p:nvPr/>
        </p:nvSpPr>
        <p:spPr>
          <a:xfrm>
            <a:off x="457199" y="2497386"/>
            <a:ext cx="8229600" cy="1969770"/>
          </a:xfrm>
          <a:prstGeom prst="rect">
            <a:avLst/>
          </a:prstGeom>
          <a:noFill/>
        </p:spPr>
        <p:txBody>
          <a:bodyPr wrap="square" rtlCol="0" anchor="t">
            <a:spAutoFit/>
          </a:bodyPr>
          <a:lstStyle/>
          <a:p>
            <a:r>
              <a:rPr lang="en-GB" sz="1400" dirty="0">
                <a:latin typeface="Calibri Light" panose="020F0302020204030204" pitchFamily="34" charset="0"/>
                <a:cs typeface="Calibri Light" panose="020F0302020204030204" pitchFamily="34" charset="0"/>
              </a:rPr>
              <a:t>Just as some digital organizations are more digital than others, the velocity in some organizations is higher than in others. However, an organization with a higher velocity is not necessarily better. The velocity at which an organization should operate depends on the nature of that particular organization, and in some cases a lower velocity may be more beneficial. It is also not necessary, or even recommended, </a:t>
            </a: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that the whole of an organization’s IT should be high velocity. </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Increasing velocity within an organization will always involve costs and risks. </a:t>
            </a: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There may be situations where risks are consciously taken in order to gain </a:t>
            </a: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or retain competitive advantage.</a:t>
            </a:r>
          </a:p>
        </p:txBody>
      </p:sp>
      <p:sp>
        <p:nvSpPr>
          <p:cNvPr id="7" name="textruta 6">
            <a:extLst>
              <a:ext uri="{FF2B5EF4-FFF2-40B4-BE49-F238E27FC236}">
                <a16:creationId xmlns:a16="http://schemas.microsoft.com/office/drawing/2014/main" id="{B0D0F943-D68D-C54E-BD3D-66257339991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23439420-7BAD-9C41-8723-2C45347AAF55}"/>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pic>
        <p:nvPicPr>
          <p:cNvPr id="8" name="Bildobjekt 7">
            <a:extLst>
              <a:ext uri="{FF2B5EF4-FFF2-40B4-BE49-F238E27FC236}">
                <a16:creationId xmlns:a16="http://schemas.microsoft.com/office/drawing/2014/main" id="{E58E12BB-3F7E-CE4A-893E-455A04A2E235}"/>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29644" y="3392411"/>
            <a:ext cx="1168182" cy="1127900"/>
          </a:xfrm>
          <a:prstGeom prst="rect">
            <a:avLst/>
          </a:prstGeom>
        </p:spPr>
      </p:pic>
    </p:spTree>
    <p:extLst>
      <p:ext uri="{BB962C8B-B14F-4D97-AF65-F5344CB8AC3E}">
        <p14:creationId xmlns:p14="http://schemas.microsoft.com/office/powerpoint/2010/main" val="71969025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5CA2E-B45F-924D-B20E-8AC1B9957A1B}"/>
              </a:ext>
            </a:extLst>
          </p:cNvPr>
          <p:cNvSpPr>
            <a:spLocks noGrp="1"/>
          </p:cNvSpPr>
          <p:nvPr>
            <p:ph type="title"/>
          </p:nvPr>
        </p:nvSpPr>
        <p:spPr/>
        <p:txBody>
          <a:bodyPr/>
          <a:lstStyle/>
          <a:p>
            <a:r>
              <a:rPr lang="en-GB" sz="3200" dirty="0"/>
              <a:t>Service desk PSF’s</a:t>
            </a:r>
          </a:p>
        </p:txBody>
      </p:sp>
      <p:sp>
        <p:nvSpPr>
          <p:cNvPr id="3" name="Platshållare för innehåll 2">
            <a:extLst>
              <a:ext uri="{FF2B5EF4-FFF2-40B4-BE49-F238E27FC236}">
                <a16:creationId xmlns:a16="http://schemas.microsoft.com/office/drawing/2014/main" id="{56B5169F-CA32-434D-ACA7-560D1642CD71}"/>
              </a:ext>
            </a:extLst>
          </p:cNvPr>
          <p:cNvSpPr>
            <a:spLocks noGrp="1"/>
          </p:cNvSpPr>
          <p:nvPr>
            <p:ph idx="1"/>
          </p:nvPr>
        </p:nvSpPr>
        <p:spPr/>
        <p:txBody>
          <a:bodyPr/>
          <a:lstStyle/>
          <a:p>
            <a:pPr marL="0" indent="0">
              <a:buNone/>
            </a:pPr>
            <a:r>
              <a:rPr lang="en-GB" sz="1400" b="1" i="1" dirty="0"/>
              <a:t>The service desk practice </a:t>
            </a:r>
            <a:r>
              <a:rPr lang="en-GB" sz="1400" dirty="0"/>
              <a:t>includes the following PSFs: </a:t>
            </a:r>
          </a:p>
          <a:p>
            <a:pPr marL="0" indent="0">
              <a:buNone/>
            </a:pPr>
            <a:endParaRPr lang="en-GB" sz="1400" dirty="0"/>
          </a:p>
          <a:p>
            <a:pPr>
              <a:buFont typeface="+mj-lt"/>
              <a:buAutoNum type="arabicPeriod"/>
            </a:pPr>
            <a:r>
              <a:rPr lang="en-GB" sz="1400" b="1" dirty="0"/>
              <a:t>enabling and continually improving effective, efficient, and convenient communications between the service provider and its users </a:t>
            </a:r>
          </a:p>
          <a:p>
            <a:pPr>
              <a:buFont typeface="+mj-lt"/>
              <a:buAutoNum type="arabicPeriod"/>
            </a:pPr>
            <a:r>
              <a:rPr lang="en-GB" sz="1400" b="1" dirty="0"/>
              <a:t>enabling the effective integration of user communications into value streams. </a:t>
            </a:r>
          </a:p>
          <a:p>
            <a:pPr marL="0" indent="0">
              <a:buNone/>
            </a:pPr>
            <a:endParaRPr lang="sv-SE" sz="1400" dirty="0"/>
          </a:p>
        </p:txBody>
      </p:sp>
      <p:sp>
        <p:nvSpPr>
          <p:cNvPr id="6" name="textruta 5">
            <a:extLst>
              <a:ext uri="{FF2B5EF4-FFF2-40B4-BE49-F238E27FC236}">
                <a16:creationId xmlns:a16="http://schemas.microsoft.com/office/drawing/2014/main" id="{B9995C65-CCA4-B347-B58F-6178A567DB8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5" name="textruta 4">
            <a:extLst>
              <a:ext uri="{FF2B5EF4-FFF2-40B4-BE49-F238E27FC236}">
                <a16:creationId xmlns:a16="http://schemas.microsoft.com/office/drawing/2014/main" id="{DFC1C299-6193-7544-9D42-6BF4A76BE2BC}"/>
              </a:ext>
            </a:extLst>
          </p:cNvPr>
          <p:cNvSpPr txBox="1"/>
          <p:nvPr/>
        </p:nvSpPr>
        <p:spPr>
          <a:xfrm>
            <a:off x="7608916" y="510576"/>
            <a:ext cx="75854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desk</a:t>
            </a:r>
          </a:p>
        </p:txBody>
      </p:sp>
    </p:spTree>
    <p:extLst>
      <p:ext uri="{BB962C8B-B14F-4D97-AF65-F5344CB8AC3E}">
        <p14:creationId xmlns:p14="http://schemas.microsoft.com/office/powerpoint/2010/main" val="4784704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4A0BDE-3DE4-4D4D-BAC6-F9D36501DB41}"/>
              </a:ext>
            </a:extLst>
          </p:cNvPr>
          <p:cNvSpPr>
            <a:spLocks noGrp="1"/>
          </p:cNvSpPr>
          <p:nvPr>
            <p:ph type="title"/>
          </p:nvPr>
        </p:nvSpPr>
        <p:spPr/>
        <p:txBody>
          <a:bodyPr/>
          <a:lstStyle/>
          <a:p>
            <a:r>
              <a:rPr lang="en-GB" sz="2000" dirty="0"/>
              <a:t>PSF 1 - Enabling and continually improving effective, efficient, and convenient communications between the service provider and its users </a:t>
            </a:r>
          </a:p>
        </p:txBody>
      </p:sp>
      <p:sp>
        <p:nvSpPr>
          <p:cNvPr id="3" name="Platshållare för innehåll 2">
            <a:extLst>
              <a:ext uri="{FF2B5EF4-FFF2-40B4-BE49-F238E27FC236}">
                <a16:creationId xmlns:a16="http://schemas.microsoft.com/office/drawing/2014/main" id="{6F91CB49-A89C-C34A-8A71-23C1E07F9C66}"/>
              </a:ext>
            </a:extLst>
          </p:cNvPr>
          <p:cNvSpPr>
            <a:spLocks noGrp="1"/>
          </p:cNvSpPr>
          <p:nvPr>
            <p:ph idx="1"/>
          </p:nvPr>
        </p:nvSpPr>
        <p:spPr>
          <a:xfrm>
            <a:off x="457199" y="1208462"/>
            <a:ext cx="3279913" cy="2905385"/>
          </a:xfrm>
        </p:spPr>
        <p:txBody>
          <a:bodyPr>
            <a:noAutofit/>
          </a:bodyPr>
          <a:lstStyle/>
          <a:p>
            <a:pPr marL="0" indent="0">
              <a:buNone/>
            </a:pPr>
            <a:r>
              <a:rPr lang="en-GB" dirty="0"/>
              <a:t>In most cases, service providers use multiple channels. It is important to ensure effective integration between the channels; the communications should be omnichannel, not multichannel. </a:t>
            </a:r>
          </a:p>
          <a:p>
            <a:pPr marL="0" indent="0">
              <a:buNone/>
            </a:pPr>
            <a:endParaRPr lang="en-GB" dirty="0"/>
          </a:p>
          <a:p>
            <a:pPr marL="0" indent="0">
              <a:buNone/>
            </a:pPr>
            <a:r>
              <a:rPr lang="en-GB" dirty="0"/>
              <a:t>A seamless user journey, in which is it possible to switch between channels without losing or corrupting information, facilitates a positive user experience. Multichannel communications without sufficient integration is likely to create confusion and provoke mistakes. </a:t>
            </a:r>
          </a:p>
          <a:p>
            <a:pPr marL="0" indent="0">
              <a:buNone/>
            </a:pPr>
            <a:endParaRPr lang="en-GB" dirty="0"/>
          </a:p>
          <a:p>
            <a:pPr marL="0" indent="0">
              <a:buNone/>
            </a:pPr>
            <a:r>
              <a:rPr lang="en-GB" dirty="0"/>
              <a:t>Figure 2.1 illustrates how multiple channels can be used for user support. </a:t>
            </a:r>
          </a:p>
        </p:txBody>
      </p:sp>
      <p:grpSp>
        <p:nvGrpSpPr>
          <p:cNvPr id="9" name="Grupp 8">
            <a:extLst>
              <a:ext uri="{FF2B5EF4-FFF2-40B4-BE49-F238E27FC236}">
                <a16:creationId xmlns:a16="http://schemas.microsoft.com/office/drawing/2014/main" id="{F0F2BDF6-B93B-B145-B614-3068309FC841}"/>
              </a:ext>
            </a:extLst>
          </p:cNvPr>
          <p:cNvGrpSpPr/>
          <p:nvPr/>
        </p:nvGrpSpPr>
        <p:grpSpPr>
          <a:xfrm>
            <a:off x="4238170" y="1650197"/>
            <a:ext cx="4448630" cy="2463651"/>
            <a:chOff x="4687295" y="1208463"/>
            <a:chExt cx="3999506" cy="1858884"/>
          </a:xfrm>
        </p:grpSpPr>
        <p:pic>
          <p:nvPicPr>
            <p:cNvPr id="5" name="Picture 1" descr="page11image66222512">
              <a:extLst>
                <a:ext uri="{FF2B5EF4-FFF2-40B4-BE49-F238E27FC236}">
                  <a16:creationId xmlns:a16="http://schemas.microsoft.com/office/drawing/2014/main" id="{6271F3ED-5C18-A94B-B0F3-AF474ACA2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7295" y="1208463"/>
              <a:ext cx="3999506" cy="1858884"/>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a:extLst>
                <a:ext uri="{FF2B5EF4-FFF2-40B4-BE49-F238E27FC236}">
                  <a16:creationId xmlns:a16="http://schemas.microsoft.com/office/drawing/2014/main" id="{BF591046-2BC9-AD48-8B99-2637BB401F0A}"/>
                </a:ext>
              </a:extLst>
            </p:cNvPr>
            <p:cNvSpPr/>
            <p:nvPr/>
          </p:nvSpPr>
          <p:spPr>
            <a:xfrm>
              <a:off x="7663543" y="2705863"/>
              <a:ext cx="863600" cy="182476"/>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10" name="textruta 9">
            <a:extLst>
              <a:ext uri="{FF2B5EF4-FFF2-40B4-BE49-F238E27FC236}">
                <a16:creationId xmlns:a16="http://schemas.microsoft.com/office/drawing/2014/main" id="{6FC34A9A-0E2F-8241-BE4B-D431B2EE472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1" name="textruta 10">
            <a:extLst>
              <a:ext uri="{FF2B5EF4-FFF2-40B4-BE49-F238E27FC236}">
                <a16:creationId xmlns:a16="http://schemas.microsoft.com/office/drawing/2014/main" id="{ACAF8116-3F03-144D-A2F9-6031A8A2AB80}"/>
              </a:ext>
            </a:extLst>
          </p:cNvPr>
          <p:cNvSpPr txBox="1"/>
          <p:nvPr/>
        </p:nvSpPr>
        <p:spPr>
          <a:xfrm>
            <a:off x="7608916" y="510576"/>
            <a:ext cx="75854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desk</a:t>
            </a:r>
          </a:p>
        </p:txBody>
      </p:sp>
      <p:sp>
        <p:nvSpPr>
          <p:cNvPr id="6" name="Rektangel 5">
            <a:extLst>
              <a:ext uri="{FF2B5EF4-FFF2-40B4-BE49-F238E27FC236}">
                <a16:creationId xmlns:a16="http://schemas.microsoft.com/office/drawing/2014/main" id="{DAB1A9A3-9527-974E-8391-1700BDB15894}"/>
              </a:ext>
            </a:extLst>
          </p:cNvPr>
          <p:cNvSpPr/>
          <p:nvPr/>
        </p:nvSpPr>
        <p:spPr>
          <a:xfrm>
            <a:off x="4351060" y="3518072"/>
            <a:ext cx="2579509" cy="230832"/>
          </a:xfrm>
          <a:prstGeom prst="rect">
            <a:avLst/>
          </a:prstGeom>
        </p:spPr>
        <p:txBody>
          <a:bodyPr wrap="square">
            <a:spAutoFit/>
          </a:bodyPr>
          <a:lstStyle/>
          <a:p>
            <a:pPr lvl="0" eaLnBrk="1" hangingPunct="1">
              <a:spcBef>
                <a:spcPct val="30000"/>
              </a:spcBef>
              <a:defRPr/>
            </a:pPr>
            <a:r>
              <a:rPr lang="en-GB" sz="900" dirty="0">
                <a:latin typeface="Calibri Light" panose="020F0302020204030204" pitchFamily="34" charset="0"/>
                <a:cs typeface="Calibri Light" panose="020F0302020204030204" pitchFamily="34" charset="0"/>
              </a:rPr>
              <a:t>Figure 2.1 Multiple communications channels </a:t>
            </a:r>
          </a:p>
        </p:txBody>
      </p:sp>
    </p:spTree>
    <p:extLst>
      <p:ext uri="{BB962C8B-B14F-4D97-AF65-F5344CB8AC3E}">
        <p14:creationId xmlns:p14="http://schemas.microsoft.com/office/powerpoint/2010/main" val="228495034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A1E67B-8378-CC40-9DF4-0E8DECAA10B7}"/>
              </a:ext>
            </a:extLst>
          </p:cNvPr>
          <p:cNvSpPr>
            <a:spLocks noGrp="1"/>
          </p:cNvSpPr>
          <p:nvPr>
            <p:ph type="title"/>
          </p:nvPr>
        </p:nvSpPr>
        <p:spPr/>
        <p:txBody>
          <a:bodyPr/>
          <a:lstStyle/>
          <a:p>
            <a:r>
              <a:rPr lang="en-GB" sz="2000" dirty="0"/>
              <a:t>PSF 2 - Enabling the effective integration of user communications into the value streams </a:t>
            </a:r>
          </a:p>
        </p:txBody>
      </p:sp>
      <p:sp>
        <p:nvSpPr>
          <p:cNvPr id="3" name="Platshållare för innehåll 2">
            <a:extLst>
              <a:ext uri="{FF2B5EF4-FFF2-40B4-BE49-F238E27FC236}">
                <a16:creationId xmlns:a16="http://schemas.microsoft.com/office/drawing/2014/main" id="{028F70CC-1791-364F-8240-AD95A576343B}"/>
              </a:ext>
            </a:extLst>
          </p:cNvPr>
          <p:cNvSpPr>
            <a:spLocks noGrp="1"/>
          </p:cNvSpPr>
          <p:nvPr>
            <p:ph idx="1"/>
          </p:nvPr>
        </p:nvSpPr>
        <p:spPr/>
        <p:txBody>
          <a:bodyPr>
            <a:normAutofit lnSpcReduction="10000"/>
          </a:bodyPr>
          <a:lstStyle/>
          <a:p>
            <a:pPr marL="0" indent="0">
              <a:buNone/>
            </a:pPr>
            <a:r>
              <a:rPr lang="en-GB" dirty="0"/>
              <a:t>As a bi-directional communications gateway between the service provider and its users, a key focus of the service desk practice is to effectively capture, record, and integrate communications into relevant value streams. Like all practices, this practice is involved in multiple value streams: wherever communication between the service provider and its users is needed. </a:t>
            </a:r>
          </a:p>
          <a:p>
            <a:pPr marL="0" indent="0">
              <a:buNone/>
            </a:pPr>
            <a:endParaRPr lang="en-GB" dirty="0"/>
          </a:p>
          <a:p>
            <a:pPr marL="0" indent="0">
              <a:buNone/>
            </a:pPr>
            <a:r>
              <a:rPr lang="en-GB" dirty="0"/>
              <a:t>Communications that are initiated by the service provider are defined by and performed in conjunction with one or more other practices involved in the value stream. For example, communications about planned changes to services are initiated by and performed in conjunction with the change enablement practice and the release management practice. Communication channels are established and managed as part of the service desk practice, but the communication’s content, format, and timing are defined as part of the change enablement practice and the release management practice within the context of the value stream. </a:t>
            </a:r>
          </a:p>
          <a:p>
            <a:pPr marL="0" indent="0">
              <a:buNone/>
            </a:pPr>
            <a:endParaRPr lang="en-GB" dirty="0"/>
          </a:p>
          <a:p>
            <a:pPr marL="0" indent="0">
              <a:buNone/>
            </a:pPr>
            <a:r>
              <a:rPr lang="en-GB" dirty="0"/>
              <a:t>However, when communications are initiated by users, it is not immediately clear which value stream they belong to and which ITIL practice activities should be triggered. The service desk practice provides interfaces for communications and procedures for the effective triage of all user queries, including consultations, incidents, service requests, complaints, and compliments. </a:t>
            </a:r>
          </a:p>
          <a:p>
            <a:pPr marL="0" indent="0">
              <a:buNone/>
            </a:pPr>
            <a:endParaRPr lang="en-GB" dirty="0"/>
          </a:p>
          <a:p>
            <a:pPr marL="0" indent="0">
              <a:buNone/>
            </a:pPr>
            <a:r>
              <a:rPr lang="en-GB" dirty="0"/>
              <a:t>When the user query is triaged and the relevant value stream and practice are identified, the query is processed according to the processes and procedures of the respective practice. Sometimes, this involves service desk team resources and/or information systems. </a:t>
            </a:r>
          </a:p>
          <a:p>
            <a:pPr marL="0" indent="0">
              <a:buNone/>
            </a:pPr>
            <a:endParaRPr lang="en-GB" dirty="0"/>
          </a:p>
          <a:p>
            <a:pPr marL="0" indent="0">
              <a:buNone/>
            </a:pPr>
            <a:endParaRPr lang="en-GB" dirty="0"/>
          </a:p>
          <a:p>
            <a:pPr marL="0" indent="0">
              <a:buNone/>
            </a:pPr>
            <a:endParaRPr lang="sv-SE" dirty="0"/>
          </a:p>
        </p:txBody>
      </p:sp>
      <p:sp>
        <p:nvSpPr>
          <p:cNvPr id="5" name="textruta 4">
            <a:extLst>
              <a:ext uri="{FF2B5EF4-FFF2-40B4-BE49-F238E27FC236}">
                <a16:creationId xmlns:a16="http://schemas.microsoft.com/office/drawing/2014/main" id="{8A5C369F-8D2F-7549-A297-9568FF2CF59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1F12FEF5-F614-064A-A96A-B3FD73CE2EF9}"/>
              </a:ext>
            </a:extLst>
          </p:cNvPr>
          <p:cNvSpPr txBox="1"/>
          <p:nvPr/>
        </p:nvSpPr>
        <p:spPr>
          <a:xfrm>
            <a:off x="7608916" y="510576"/>
            <a:ext cx="758541"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Service desk</a:t>
            </a:r>
          </a:p>
        </p:txBody>
      </p:sp>
    </p:spTree>
    <p:extLst>
      <p:ext uri="{BB962C8B-B14F-4D97-AF65-F5344CB8AC3E}">
        <p14:creationId xmlns:p14="http://schemas.microsoft.com/office/powerpoint/2010/main" val="100827953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8DC74D-1580-E24D-B4F3-110C3B4AD19D}"/>
              </a:ext>
            </a:extLst>
          </p:cNvPr>
          <p:cNvSpPr>
            <a:spLocks noGrp="1"/>
          </p:cNvSpPr>
          <p:nvPr>
            <p:ph type="title"/>
          </p:nvPr>
        </p:nvSpPr>
        <p:spPr/>
        <p:txBody>
          <a:bodyPr/>
          <a:lstStyle/>
          <a:p>
            <a:r>
              <a:rPr lang="en-GB" sz="2800" dirty="0"/>
              <a:t>Information security management - Purpose</a:t>
            </a:r>
          </a:p>
        </p:txBody>
      </p:sp>
      <p:sp>
        <p:nvSpPr>
          <p:cNvPr id="3" name="Platshållare för innehåll 2">
            <a:extLst>
              <a:ext uri="{FF2B5EF4-FFF2-40B4-BE49-F238E27FC236}">
                <a16:creationId xmlns:a16="http://schemas.microsoft.com/office/drawing/2014/main" id="{DED05F20-F287-924E-8036-26616A9D5C51}"/>
              </a:ext>
            </a:extLst>
          </p:cNvPr>
          <p:cNvSpPr>
            <a:spLocks noGrp="1"/>
          </p:cNvSpPr>
          <p:nvPr>
            <p:ph idx="1"/>
          </p:nvPr>
        </p:nvSpPr>
        <p:spPr/>
        <p:txBody>
          <a:bodyPr/>
          <a:lstStyle/>
          <a:p>
            <a:pPr marL="0" indent="0">
              <a:buNone/>
            </a:pPr>
            <a:r>
              <a:rPr lang="en-GB" sz="1400" dirty="0"/>
              <a:t>The </a:t>
            </a:r>
            <a:r>
              <a:rPr lang="en-GB" sz="1400" b="1" dirty="0"/>
              <a:t>purpose</a:t>
            </a:r>
            <a:r>
              <a:rPr lang="en-GB" sz="1400" dirty="0"/>
              <a:t> of the information security management practice is to protect the information needed by the organization to conduct its business. </a:t>
            </a:r>
          </a:p>
          <a:p>
            <a:pPr marL="0" indent="0">
              <a:buNone/>
            </a:pPr>
            <a:r>
              <a:rPr lang="en-GB" sz="1400" dirty="0"/>
              <a:t>This includes understanding and managing risks to the confidentiality, integrity, and availability of information, as well as other aspects of information security such as authentication and non-repudiation. </a:t>
            </a:r>
          </a:p>
          <a:p>
            <a:pPr marL="0" indent="0">
              <a:buNone/>
            </a:pPr>
            <a:endParaRPr lang="en-GB" sz="1400" dirty="0"/>
          </a:p>
          <a:p>
            <a:pPr marL="0" indent="0">
              <a:buNone/>
            </a:pPr>
            <a:r>
              <a:rPr lang="en-GB" sz="1400" dirty="0"/>
              <a:t>IT information security management has been considered as a specialized branch of wider security management. In service economy, every organization’s business is service-driven and digitally enabled. This may lead to a closer integration between the fields, as security management focuses more on the security of digital services and information for many organizations. </a:t>
            </a:r>
          </a:p>
          <a:p>
            <a:pPr marL="0" indent="0">
              <a:buNone/>
            </a:pPr>
            <a:endParaRPr lang="en-GB" sz="1400" dirty="0"/>
          </a:p>
          <a:p>
            <a:pPr marL="0" indent="0">
              <a:buNone/>
            </a:pPr>
            <a:r>
              <a:rPr lang="en-GB" sz="1400" dirty="0"/>
              <a:t>This integration is possible and useful where digital transformation has led to the removal of the borders between ‘IT management’ and ‘business management’ (see </a:t>
            </a:r>
            <a:r>
              <a:rPr lang="en-GB" sz="1400" i="1" dirty="0"/>
              <a:t>ITIL® 4: High velocity IT </a:t>
            </a:r>
            <a:r>
              <a:rPr lang="en-GB" sz="1400" dirty="0"/>
              <a:t>for more on this topic). </a:t>
            </a:r>
          </a:p>
          <a:p>
            <a:pPr marL="0" indent="0">
              <a:buNone/>
            </a:pPr>
            <a:endParaRPr lang="sv-SE" sz="1400" dirty="0"/>
          </a:p>
        </p:txBody>
      </p:sp>
      <p:sp>
        <p:nvSpPr>
          <p:cNvPr id="5" name="textruta 4">
            <a:extLst>
              <a:ext uri="{FF2B5EF4-FFF2-40B4-BE49-F238E27FC236}">
                <a16:creationId xmlns:a16="http://schemas.microsoft.com/office/drawing/2014/main" id="{974FB3E5-3C46-5846-B14A-33C006DFBB9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98894C0-9981-304F-8FB0-18C8DC5C1927}"/>
              </a:ext>
            </a:extLst>
          </p:cNvPr>
          <p:cNvSpPr txBox="1"/>
          <p:nvPr/>
        </p:nvSpPr>
        <p:spPr>
          <a:xfrm>
            <a:off x="7608916" y="510576"/>
            <a:ext cx="143340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Information security mgmt</a:t>
            </a:r>
          </a:p>
        </p:txBody>
      </p:sp>
    </p:spTree>
    <p:extLst>
      <p:ext uri="{BB962C8B-B14F-4D97-AF65-F5344CB8AC3E}">
        <p14:creationId xmlns:p14="http://schemas.microsoft.com/office/powerpoint/2010/main" val="339964511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0155C5-7970-C04E-8EDF-128E60811A70}"/>
              </a:ext>
            </a:extLst>
          </p:cNvPr>
          <p:cNvSpPr>
            <a:spLocks noGrp="1"/>
          </p:cNvSpPr>
          <p:nvPr>
            <p:ph type="title"/>
          </p:nvPr>
        </p:nvSpPr>
        <p:spPr/>
        <p:txBody>
          <a:bodyPr/>
          <a:lstStyle/>
          <a:p>
            <a:r>
              <a:rPr lang="en-GB" sz="2800" dirty="0"/>
              <a:t>Information security management PSF’s</a:t>
            </a:r>
          </a:p>
        </p:txBody>
      </p:sp>
      <p:sp>
        <p:nvSpPr>
          <p:cNvPr id="3" name="Platshållare för innehåll 2">
            <a:extLst>
              <a:ext uri="{FF2B5EF4-FFF2-40B4-BE49-F238E27FC236}">
                <a16:creationId xmlns:a16="http://schemas.microsoft.com/office/drawing/2014/main" id="{751A105D-2A44-4B43-A4E2-277E21C7EAAD}"/>
              </a:ext>
            </a:extLst>
          </p:cNvPr>
          <p:cNvSpPr>
            <a:spLocks noGrp="1"/>
          </p:cNvSpPr>
          <p:nvPr>
            <p:ph idx="1"/>
          </p:nvPr>
        </p:nvSpPr>
        <p:spPr/>
        <p:txBody>
          <a:bodyPr/>
          <a:lstStyle/>
          <a:p>
            <a:pPr marL="0" indent="0">
              <a:buNone/>
            </a:pPr>
            <a:r>
              <a:rPr lang="en-GB" sz="1400" b="1" i="1" dirty="0"/>
              <a:t>The information and security management practice </a:t>
            </a:r>
            <a:r>
              <a:rPr lang="en-GB" sz="1400" dirty="0"/>
              <a:t>includes the following PSFs: </a:t>
            </a:r>
          </a:p>
          <a:p>
            <a:pPr marL="0" indent="0">
              <a:buNone/>
            </a:pPr>
            <a:endParaRPr lang="en-GB" sz="1400" dirty="0"/>
          </a:p>
          <a:p>
            <a:pPr>
              <a:buFont typeface="+mj-lt"/>
              <a:buAutoNum type="arabicPeriod"/>
            </a:pPr>
            <a:r>
              <a:rPr lang="en-GB" sz="1400" b="1" dirty="0"/>
              <a:t>developing and managing information security policies and plans </a:t>
            </a:r>
          </a:p>
          <a:p>
            <a:pPr>
              <a:buFont typeface="+mj-lt"/>
              <a:buAutoNum type="arabicPeriod"/>
            </a:pPr>
            <a:r>
              <a:rPr lang="en-GB" sz="1400" b="1" dirty="0"/>
              <a:t>mitigating information security risks</a:t>
            </a:r>
          </a:p>
          <a:p>
            <a:pPr>
              <a:buFont typeface="+mj-lt"/>
              <a:buAutoNum type="arabicPeriod"/>
            </a:pPr>
            <a:r>
              <a:rPr lang="en-GB" sz="1400" b="1" dirty="0"/>
              <a:t>exercising and testing information security management plans. </a:t>
            </a:r>
          </a:p>
          <a:p>
            <a:pPr marL="0" indent="0">
              <a:buNone/>
            </a:pPr>
            <a:endParaRPr lang="sv-SE" sz="1400" dirty="0"/>
          </a:p>
        </p:txBody>
      </p:sp>
      <p:sp>
        <p:nvSpPr>
          <p:cNvPr id="5" name="textruta 4">
            <a:extLst>
              <a:ext uri="{FF2B5EF4-FFF2-40B4-BE49-F238E27FC236}">
                <a16:creationId xmlns:a16="http://schemas.microsoft.com/office/drawing/2014/main" id="{E6C69937-1AFC-3C4E-BF8D-6C3BAADAFE8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E6D83A63-DFE9-7342-A2BE-703CA5F2C1A1}"/>
              </a:ext>
            </a:extLst>
          </p:cNvPr>
          <p:cNvSpPr txBox="1"/>
          <p:nvPr/>
        </p:nvSpPr>
        <p:spPr>
          <a:xfrm>
            <a:off x="7608916" y="510576"/>
            <a:ext cx="143340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Information security mgmt</a:t>
            </a:r>
          </a:p>
        </p:txBody>
      </p:sp>
    </p:spTree>
    <p:extLst>
      <p:ext uri="{BB962C8B-B14F-4D97-AF65-F5344CB8AC3E}">
        <p14:creationId xmlns:p14="http://schemas.microsoft.com/office/powerpoint/2010/main" val="44416936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B2C1BE-5F22-234B-8E71-E1BFAFA66DDF}"/>
              </a:ext>
            </a:extLst>
          </p:cNvPr>
          <p:cNvSpPr>
            <a:spLocks noGrp="1"/>
          </p:cNvSpPr>
          <p:nvPr>
            <p:ph type="title"/>
          </p:nvPr>
        </p:nvSpPr>
        <p:spPr/>
        <p:txBody>
          <a:bodyPr/>
          <a:lstStyle/>
          <a:p>
            <a:r>
              <a:rPr lang="en-GB" sz="2000" dirty="0"/>
              <a:t>PSF 1 - Developing and managing information security policies and plans </a:t>
            </a:r>
          </a:p>
        </p:txBody>
      </p:sp>
      <p:sp>
        <p:nvSpPr>
          <p:cNvPr id="3" name="Platshållare för innehåll 2">
            <a:extLst>
              <a:ext uri="{FF2B5EF4-FFF2-40B4-BE49-F238E27FC236}">
                <a16:creationId xmlns:a16="http://schemas.microsoft.com/office/drawing/2014/main" id="{3D20995C-BF92-F146-A8D3-592A8281F3F4}"/>
              </a:ext>
            </a:extLst>
          </p:cNvPr>
          <p:cNvSpPr>
            <a:spLocks noGrp="1"/>
          </p:cNvSpPr>
          <p:nvPr>
            <p:ph idx="1"/>
          </p:nvPr>
        </p:nvSpPr>
        <p:spPr/>
        <p:txBody>
          <a:bodyPr>
            <a:noAutofit/>
          </a:bodyPr>
          <a:lstStyle/>
          <a:p>
            <a:pPr marL="0" indent="0">
              <a:buNone/>
            </a:pPr>
            <a:r>
              <a:rPr lang="en-GB" dirty="0"/>
              <a:t>In order to ensure the required level of information security, organizations develop and maintain information security policies and plans. This applies to everyone in organization and may also involve service consumers, suppliers, and partners. Therefore, creating an awareness and understanding of the policies and applicable plans should be ensured across the organization and with other stakeholders. </a:t>
            </a:r>
          </a:p>
          <a:p>
            <a:pPr marL="0" indent="0">
              <a:buNone/>
            </a:pPr>
            <a:endParaRPr lang="en-GB" dirty="0"/>
          </a:p>
          <a:p>
            <a:pPr marL="0" indent="0">
              <a:buNone/>
            </a:pPr>
            <a:r>
              <a:rPr lang="en-GB" dirty="0"/>
              <a:t>Information security management policies and plans address the following aspects: </a:t>
            </a:r>
          </a:p>
          <a:p>
            <a:pPr marL="0" indent="0">
              <a:buNone/>
            </a:pPr>
            <a:endParaRPr lang="en-GB" sz="300" dirty="0"/>
          </a:p>
          <a:p>
            <a:pPr>
              <a:buFont typeface="Arial" panose="020B0604020202020204" pitchFamily="34" charset="0"/>
              <a:buChar char="•"/>
            </a:pPr>
            <a:r>
              <a:rPr lang="en-GB" dirty="0"/>
              <a:t>an overall approach for information security management </a:t>
            </a:r>
          </a:p>
          <a:p>
            <a:pPr>
              <a:buFont typeface="Arial" panose="020B0604020202020204" pitchFamily="34" charset="0"/>
              <a:buChar char="•"/>
            </a:pPr>
            <a:r>
              <a:rPr lang="en-GB" dirty="0"/>
              <a:t>use and misuse of IT assets</a:t>
            </a:r>
          </a:p>
          <a:p>
            <a:pPr>
              <a:buFont typeface="Arial" panose="020B0604020202020204" pitchFamily="34" charset="0"/>
              <a:buChar char="•"/>
            </a:pPr>
            <a:r>
              <a:rPr lang="en-GB" dirty="0"/>
              <a:t>access control</a:t>
            </a:r>
          </a:p>
          <a:p>
            <a:pPr>
              <a:buFont typeface="Arial" panose="020B0604020202020204" pitchFamily="34" charset="0"/>
              <a:buChar char="•"/>
            </a:pPr>
            <a:r>
              <a:rPr lang="en-GB" dirty="0"/>
              <a:t>password control </a:t>
            </a:r>
          </a:p>
          <a:p>
            <a:pPr>
              <a:buFont typeface="Arial" panose="020B0604020202020204" pitchFamily="34" charset="0"/>
              <a:buChar char="•"/>
            </a:pPr>
            <a:r>
              <a:rPr lang="en-GB" dirty="0"/>
              <a:t>communications and social media </a:t>
            </a:r>
          </a:p>
          <a:p>
            <a:pPr>
              <a:buFont typeface="Arial" panose="020B0604020202020204" pitchFamily="34" charset="0"/>
              <a:buChar char="•"/>
            </a:pPr>
            <a:r>
              <a:rPr lang="en-GB" dirty="0"/>
              <a:t>information classification</a:t>
            </a:r>
          </a:p>
          <a:p>
            <a:pPr>
              <a:buFont typeface="Arial" panose="020B0604020202020204" pitchFamily="34" charset="0"/>
              <a:buChar char="•"/>
            </a:pPr>
            <a:r>
              <a:rPr lang="en-GB" dirty="0"/>
              <a:t>remote access </a:t>
            </a:r>
          </a:p>
          <a:p>
            <a:pPr>
              <a:buFont typeface="Arial" panose="020B0604020202020204" pitchFamily="34" charset="0"/>
              <a:buChar char="•"/>
            </a:pPr>
            <a:r>
              <a:rPr lang="en-GB" dirty="0"/>
              <a:t>records management and retention</a:t>
            </a:r>
          </a:p>
          <a:p>
            <a:pPr>
              <a:buFont typeface="Arial" panose="020B0604020202020204" pitchFamily="34" charset="0"/>
              <a:buChar char="•"/>
            </a:pPr>
            <a:r>
              <a:rPr lang="en-GB" dirty="0"/>
              <a:t>personal data protection </a:t>
            </a:r>
          </a:p>
          <a:p>
            <a:pPr marL="0" indent="0">
              <a:buNone/>
            </a:pPr>
            <a:br>
              <a:rPr lang="en-GB" dirty="0"/>
            </a:br>
            <a:endParaRPr lang="en-GB" dirty="0"/>
          </a:p>
          <a:p>
            <a:pPr marL="0" indent="0">
              <a:buNone/>
            </a:pPr>
            <a:endParaRPr lang="sv-SE" dirty="0"/>
          </a:p>
        </p:txBody>
      </p:sp>
      <p:sp>
        <p:nvSpPr>
          <p:cNvPr id="5" name="textruta 4">
            <a:extLst>
              <a:ext uri="{FF2B5EF4-FFF2-40B4-BE49-F238E27FC236}">
                <a16:creationId xmlns:a16="http://schemas.microsoft.com/office/drawing/2014/main" id="{F22329CB-185A-7240-AEAA-87AC40A8E2C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6DB5D46D-4B44-0440-9541-9F06E5E42412}"/>
              </a:ext>
            </a:extLst>
          </p:cNvPr>
          <p:cNvSpPr txBox="1"/>
          <p:nvPr/>
        </p:nvSpPr>
        <p:spPr>
          <a:xfrm>
            <a:off x="7608916" y="510576"/>
            <a:ext cx="143340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Information security mgmt</a:t>
            </a:r>
          </a:p>
        </p:txBody>
      </p:sp>
    </p:spTree>
    <p:extLst>
      <p:ext uri="{BB962C8B-B14F-4D97-AF65-F5344CB8AC3E}">
        <p14:creationId xmlns:p14="http://schemas.microsoft.com/office/powerpoint/2010/main" val="20522164"/>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F44091-CE5C-F54C-BC9B-41206539B9FA}"/>
              </a:ext>
            </a:extLst>
          </p:cNvPr>
          <p:cNvSpPr>
            <a:spLocks noGrp="1"/>
          </p:cNvSpPr>
          <p:nvPr>
            <p:ph type="title"/>
          </p:nvPr>
        </p:nvSpPr>
        <p:spPr/>
        <p:txBody>
          <a:bodyPr/>
          <a:lstStyle/>
          <a:p>
            <a:r>
              <a:rPr lang="en-GB" sz="2000" dirty="0"/>
              <a:t>PSF 2 - Mitigating information security risks </a:t>
            </a:r>
          </a:p>
        </p:txBody>
      </p:sp>
      <p:sp>
        <p:nvSpPr>
          <p:cNvPr id="3" name="Platshållare för innehåll 2">
            <a:extLst>
              <a:ext uri="{FF2B5EF4-FFF2-40B4-BE49-F238E27FC236}">
                <a16:creationId xmlns:a16="http://schemas.microsoft.com/office/drawing/2014/main" id="{B7927903-FB8C-E04A-BCF5-074748BE4AEF}"/>
              </a:ext>
            </a:extLst>
          </p:cNvPr>
          <p:cNvSpPr>
            <a:spLocks noGrp="1"/>
          </p:cNvSpPr>
          <p:nvPr>
            <p:ph idx="1"/>
          </p:nvPr>
        </p:nvSpPr>
        <p:spPr/>
        <p:txBody>
          <a:bodyPr>
            <a:normAutofit/>
          </a:bodyPr>
          <a:lstStyle/>
          <a:p>
            <a:pPr marL="0" indent="0">
              <a:buNone/>
            </a:pPr>
            <a:r>
              <a:rPr lang="en-GB" dirty="0"/>
              <a:t>Information security management includes defining and managing controls to handle a wide range of risks that might impact information security. For this, it is used in conjunction with risk management and other risk-focused practices such as capacity and performance management, availability management, and service continuity management. Agreed information security controls are implemented through service design, software development and management, and infrastructure and platform management practices. </a:t>
            </a:r>
          </a:p>
          <a:p>
            <a:pPr marL="0" indent="0">
              <a:buNone/>
            </a:pPr>
            <a:endParaRPr lang="en-GB" dirty="0"/>
          </a:p>
          <a:p>
            <a:pPr marL="0" indent="0">
              <a:buNone/>
            </a:pPr>
            <a:r>
              <a:rPr lang="en-GB" dirty="0"/>
              <a:t>Established policies and plans should drive behaviour and implement controls to maintain a balance between the following: </a:t>
            </a:r>
          </a:p>
          <a:p>
            <a:pPr marL="0" indent="0">
              <a:buNone/>
            </a:pPr>
            <a:endParaRPr lang="en-GB" dirty="0"/>
          </a:p>
          <a:p>
            <a:pPr>
              <a:buFont typeface="Arial" panose="020B0604020202020204" pitchFamily="34" charset="0"/>
              <a:buChar char="•"/>
            </a:pPr>
            <a:r>
              <a:rPr lang="en-GB" b="1" dirty="0"/>
              <a:t>prevention</a:t>
            </a:r>
            <a:r>
              <a:rPr lang="en-GB" dirty="0"/>
              <a:t> – ensuring that security incidents don’t occur</a:t>
            </a:r>
          </a:p>
          <a:p>
            <a:pPr>
              <a:buFont typeface="Arial" panose="020B0604020202020204" pitchFamily="34" charset="0"/>
              <a:buChar char="•"/>
            </a:pPr>
            <a:r>
              <a:rPr lang="en-GB" b="1" dirty="0"/>
              <a:t>detection</a:t>
            </a:r>
            <a:r>
              <a:rPr lang="en-GB" dirty="0"/>
              <a:t> – rapidly and reliably detecting incidents that can’t be prevented </a:t>
            </a:r>
          </a:p>
          <a:p>
            <a:pPr>
              <a:buFont typeface="Arial" panose="020B0604020202020204" pitchFamily="34" charset="0"/>
              <a:buChar char="•"/>
            </a:pPr>
            <a:r>
              <a:rPr lang="en-GB" b="1" dirty="0"/>
              <a:t>correction</a:t>
            </a:r>
            <a:r>
              <a:rPr lang="en-GB" dirty="0"/>
              <a:t> – recovering from incidents after they are detected. </a:t>
            </a:r>
          </a:p>
          <a:p>
            <a:pPr>
              <a:buFont typeface="Arial" panose="020B0604020202020204" pitchFamily="34" charset="0"/>
              <a:buChar char="•"/>
            </a:pPr>
            <a:endParaRPr lang="en-GB" dirty="0"/>
          </a:p>
          <a:p>
            <a:pPr marL="0" indent="0">
              <a:buNone/>
            </a:pPr>
            <a:r>
              <a:rPr lang="en-GB" dirty="0"/>
              <a:t>If risk analysis indicates an earlier and higher impact, more preventive countermeasures need to be adopted. If the initial impact is lower and takes longer to develop, a more economically effective approach is needed to invest in detection and correction countermeasures. When choosing this countermeasure, the effectiveness and efficiency of each option should be assessed, controlled and validated. </a:t>
            </a:r>
          </a:p>
          <a:p>
            <a:pPr marL="0" indent="0">
              <a:buNone/>
            </a:pPr>
            <a:endParaRPr lang="sv-SE" dirty="0"/>
          </a:p>
        </p:txBody>
      </p:sp>
      <p:sp>
        <p:nvSpPr>
          <p:cNvPr id="5" name="textruta 4">
            <a:extLst>
              <a:ext uri="{FF2B5EF4-FFF2-40B4-BE49-F238E27FC236}">
                <a16:creationId xmlns:a16="http://schemas.microsoft.com/office/drawing/2014/main" id="{72C80CFC-070A-0B40-A448-64D60D00FB6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18E1249-EC03-C140-8629-50046395F497}"/>
              </a:ext>
            </a:extLst>
          </p:cNvPr>
          <p:cNvSpPr txBox="1"/>
          <p:nvPr/>
        </p:nvSpPr>
        <p:spPr>
          <a:xfrm>
            <a:off x="7608916" y="510576"/>
            <a:ext cx="143340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Information security mgmt</a:t>
            </a:r>
          </a:p>
        </p:txBody>
      </p:sp>
    </p:spTree>
    <p:extLst>
      <p:ext uri="{BB962C8B-B14F-4D97-AF65-F5344CB8AC3E}">
        <p14:creationId xmlns:p14="http://schemas.microsoft.com/office/powerpoint/2010/main" val="91063499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778C-F561-9B4A-84CF-E6EC653FBD37}"/>
              </a:ext>
            </a:extLst>
          </p:cNvPr>
          <p:cNvSpPr>
            <a:spLocks noGrp="1"/>
          </p:cNvSpPr>
          <p:nvPr>
            <p:ph type="title"/>
          </p:nvPr>
        </p:nvSpPr>
        <p:spPr/>
        <p:txBody>
          <a:bodyPr/>
          <a:lstStyle/>
          <a:p>
            <a:pPr marL="0" indent="0">
              <a:buNone/>
            </a:pPr>
            <a:r>
              <a:rPr lang="en-GB" sz="2000" dirty="0"/>
              <a:t>PSF 3 - Exercising and testing information security plans </a:t>
            </a:r>
          </a:p>
        </p:txBody>
      </p:sp>
      <p:sp>
        <p:nvSpPr>
          <p:cNvPr id="3" name="Platshållare för innehåll 2">
            <a:extLst>
              <a:ext uri="{FF2B5EF4-FFF2-40B4-BE49-F238E27FC236}">
                <a16:creationId xmlns:a16="http://schemas.microsoft.com/office/drawing/2014/main" id="{42F02586-686B-CD4F-A827-AB1443651584}"/>
              </a:ext>
            </a:extLst>
          </p:cNvPr>
          <p:cNvSpPr>
            <a:spLocks noGrp="1"/>
          </p:cNvSpPr>
          <p:nvPr>
            <p:ph idx="1"/>
          </p:nvPr>
        </p:nvSpPr>
        <p:spPr/>
        <p:txBody>
          <a:bodyPr/>
          <a:lstStyle/>
          <a:p>
            <a:pPr marL="0" indent="0">
              <a:buNone/>
            </a:pPr>
            <a:r>
              <a:rPr lang="en-GB" dirty="0"/>
              <a:t>Experience has shown that information security plans that have not been tested do not work as intended, if at all. Testing is therefore a critical part of the overall information security practice.</a:t>
            </a:r>
          </a:p>
          <a:p>
            <a:pPr marL="0" indent="0">
              <a:buNone/>
            </a:pPr>
            <a:r>
              <a:rPr lang="en-GB" dirty="0"/>
              <a:t> </a:t>
            </a:r>
          </a:p>
          <a:p>
            <a:pPr marL="0" indent="0">
              <a:buNone/>
            </a:pPr>
            <a:r>
              <a:rPr lang="en-GB" dirty="0"/>
              <a:t>Testing information security plans and controls is the way to check readiness for information security incident, prevent them, and increase these readiness and ability as well. It is important to regularly recap the plans and procedures, to discover flaws and inefficiencies and then update information security plans and controls in order to reflect findings. </a:t>
            </a:r>
          </a:p>
          <a:p>
            <a:pPr marL="0" indent="0">
              <a:buNone/>
            </a:pPr>
            <a:endParaRPr lang="en-GB" dirty="0"/>
          </a:p>
          <a:p>
            <a:pPr marL="0" indent="0">
              <a:buNone/>
            </a:pPr>
            <a:r>
              <a:rPr lang="en-GB" dirty="0"/>
              <a:t>Exercises should be conducted at planned interval and when there are significant changes in the policies, plans, and controls. </a:t>
            </a:r>
          </a:p>
          <a:p>
            <a:pPr marL="0" indent="0">
              <a:buNone/>
            </a:pPr>
            <a:endParaRPr lang="sv-SE" dirty="0"/>
          </a:p>
        </p:txBody>
      </p:sp>
      <p:sp>
        <p:nvSpPr>
          <p:cNvPr id="5" name="textruta 4">
            <a:extLst>
              <a:ext uri="{FF2B5EF4-FFF2-40B4-BE49-F238E27FC236}">
                <a16:creationId xmlns:a16="http://schemas.microsoft.com/office/drawing/2014/main" id="{D61F3E7E-74C2-2E40-A4DB-AFA29B8C639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FB3DB68-F0F0-1B4E-A02F-8092A19641C7}"/>
              </a:ext>
            </a:extLst>
          </p:cNvPr>
          <p:cNvSpPr txBox="1"/>
          <p:nvPr/>
        </p:nvSpPr>
        <p:spPr>
          <a:xfrm>
            <a:off x="7608916" y="510576"/>
            <a:ext cx="1433406"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Information security mgmt</a:t>
            </a:r>
          </a:p>
        </p:txBody>
      </p:sp>
    </p:spTree>
    <p:extLst>
      <p:ext uri="{BB962C8B-B14F-4D97-AF65-F5344CB8AC3E}">
        <p14:creationId xmlns:p14="http://schemas.microsoft.com/office/powerpoint/2010/main" val="233356671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43C3E6-2968-7947-8D71-B128EFB64A46}"/>
              </a:ext>
            </a:extLst>
          </p:cNvPr>
          <p:cNvSpPr>
            <a:spLocks noGrp="1"/>
          </p:cNvSpPr>
          <p:nvPr>
            <p:ph type="title"/>
          </p:nvPr>
        </p:nvSpPr>
        <p:spPr/>
        <p:txBody>
          <a:bodyPr/>
          <a:lstStyle/>
          <a:p>
            <a:r>
              <a:rPr lang="en-GB" sz="3200" dirty="0"/>
              <a:t>Risk management - Purpose</a:t>
            </a:r>
          </a:p>
        </p:txBody>
      </p:sp>
      <p:sp>
        <p:nvSpPr>
          <p:cNvPr id="3" name="Platshållare för innehåll 2">
            <a:extLst>
              <a:ext uri="{FF2B5EF4-FFF2-40B4-BE49-F238E27FC236}">
                <a16:creationId xmlns:a16="http://schemas.microsoft.com/office/drawing/2014/main" id="{97440302-9905-6248-ADF7-ADB62C218EB1}"/>
              </a:ext>
            </a:extLst>
          </p:cNvPr>
          <p:cNvSpPr>
            <a:spLocks noGrp="1"/>
          </p:cNvSpPr>
          <p:nvPr>
            <p:ph idx="1"/>
          </p:nvPr>
        </p:nvSpPr>
        <p:spPr>
          <a:xfrm>
            <a:off x="457199" y="1208463"/>
            <a:ext cx="8229600" cy="3394075"/>
          </a:xfrm>
        </p:spPr>
        <p:txBody>
          <a:bodyPr>
            <a:normAutofit/>
          </a:bodyPr>
          <a:lstStyle/>
          <a:p>
            <a:pPr marL="0" indent="0">
              <a:spcBef>
                <a:spcPct val="30000"/>
              </a:spcBef>
              <a:buNone/>
              <a:defRPr/>
            </a:pPr>
            <a:r>
              <a:rPr lang="en-GB" sz="1400" dirty="0"/>
              <a:t>The </a:t>
            </a:r>
            <a:r>
              <a:rPr lang="en-GB" sz="1400" b="1" dirty="0"/>
              <a:t>purpose</a:t>
            </a:r>
            <a:r>
              <a:rPr lang="en-GB" sz="1400" dirty="0"/>
              <a:t> of the risk management practice is to ensure that the organization understands and effectively handles risks. Managing risk is essential to ensuring the ongoing sustainability of an organization and co-creating value for its customers. </a:t>
            </a:r>
          </a:p>
          <a:p>
            <a:pPr marL="0" indent="0">
              <a:buNone/>
            </a:pPr>
            <a:endParaRPr lang="en-GB" sz="900" dirty="0"/>
          </a:p>
          <a:p>
            <a:pPr marL="0" indent="0">
              <a:buNone/>
            </a:pPr>
            <a:r>
              <a:rPr lang="en-GB" sz="1400" dirty="0"/>
              <a:t>Risk management is performed at all levels of the organization. </a:t>
            </a:r>
          </a:p>
          <a:p>
            <a:pPr>
              <a:buFont typeface="Arial" panose="020B0604020202020204" pitchFamily="34" charset="0"/>
              <a:buChar char="•"/>
            </a:pPr>
            <a:r>
              <a:rPr lang="en-GB" b="1" dirty="0"/>
              <a:t>Strategic risk management </a:t>
            </a:r>
            <a:r>
              <a:rPr lang="en-GB" dirty="0"/>
              <a:t>considers long-term risks that may impact the ability of the organization to perform its mission.</a:t>
            </a:r>
          </a:p>
          <a:p>
            <a:pPr>
              <a:buFont typeface="Arial" panose="020B0604020202020204" pitchFamily="34" charset="0"/>
              <a:buChar char="•"/>
            </a:pPr>
            <a:r>
              <a:rPr lang="en-GB" b="1" dirty="0"/>
              <a:t>Programme and project risk management </a:t>
            </a:r>
            <a:r>
              <a:rPr lang="en-GB" dirty="0"/>
              <a:t>considers risks that may affect medium-term goals and objectives. </a:t>
            </a:r>
          </a:p>
          <a:p>
            <a:pPr>
              <a:buFont typeface="Arial" panose="020B0604020202020204" pitchFamily="34" charset="0"/>
              <a:buChar char="•"/>
            </a:pPr>
            <a:r>
              <a:rPr lang="en-GB" b="1" dirty="0"/>
              <a:t>Operational risk management </a:t>
            </a:r>
            <a:r>
              <a:rPr lang="en-GB" dirty="0"/>
              <a:t>is focused on short-term goals and objectives. Risk management at each of these levels must be based on direction from the governors of the organization. </a:t>
            </a:r>
          </a:p>
          <a:p>
            <a:pPr marL="0" indent="0">
              <a:buNone/>
            </a:pPr>
            <a:endParaRPr lang="en-GB" sz="900" dirty="0"/>
          </a:p>
          <a:p>
            <a:pPr marL="0" indent="0">
              <a:buNone/>
            </a:pPr>
            <a:r>
              <a:rPr lang="en-GB" sz="1400" dirty="0"/>
              <a:t>Every service removes some risks from the service consumer, but also imposes additional risks on the service consumer. The service provider must understand and manage these risks in a controlled manner. The balance between the risks removed and the risks imposed, is part of the value proposition of the service. </a:t>
            </a:r>
          </a:p>
        </p:txBody>
      </p:sp>
      <p:sp>
        <p:nvSpPr>
          <p:cNvPr id="5" name="textruta 4">
            <a:extLst>
              <a:ext uri="{FF2B5EF4-FFF2-40B4-BE49-F238E27FC236}">
                <a16:creationId xmlns:a16="http://schemas.microsoft.com/office/drawing/2014/main" id="{0819E02F-B19A-124C-8E74-F557243EEB7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C67F111C-041A-2E4A-A492-D11EBAA23300}"/>
              </a:ext>
            </a:extLst>
          </p:cNvPr>
          <p:cNvSpPr txBox="1"/>
          <p:nvPr/>
        </p:nvSpPr>
        <p:spPr>
          <a:xfrm>
            <a:off x="7608916" y="510576"/>
            <a:ext cx="1011815"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Risk management</a:t>
            </a:r>
          </a:p>
        </p:txBody>
      </p:sp>
      <p:sp>
        <p:nvSpPr>
          <p:cNvPr id="7" name="Rektangel med rundade hörn 6">
            <a:extLst>
              <a:ext uri="{FF2B5EF4-FFF2-40B4-BE49-F238E27FC236}">
                <a16:creationId xmlns:a16="http://schemas.microsoft.com/office/drawing/2014/main" id="{0A20FDFE-1BA8-A345-ABF8-19A6E0A0B570}"/>
              </a:ext>
            </a:extLst>
          </p:cNvPr>
          <p:cNvSpPr/>
          <p:nvPr/>
        </p:nvSpPr>
        <p:spPr>
          <a:xfrm>
            <a:off x="562992" y="4109157"/>
            <a:ext cx="8018014" cy="440267"/>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200" dirty="0">
              <a:solidFill>
                <a:schemeClr val="tx1"/>
              </a:solidFill>
              <a:latin typeface="Calibri Light" panose="020F0302020204030204" pitchFamily="34" charset="0"/>
              <a:cs typeface="Calibri Light" panose="020F0302020204030204" pitchFamily="34" charset="0"/>
            </a:endParaRPr>
          </a:p>
          <a:p>
            <a:pPr marL="0" indent="0">
              <a:buNone/>
            </a:pPr>
            <a:r>
              <a:rPr lang="en-GB" sz="1200" dirty="0">
                <a:solidFill>
                  <a:schemeClr val="tx1"/>
                </a:solidFill>
                <a:latin typeface="Calibri Light" panose="020F0302020204030204" pitchFamily="34" charset="0"/>
                <a:cs typeface="Calibri Light" panose="020F0302020204030204" pitchFamily="34" charset="0"/>
              </a:rPr>
              <a:t>Definition: </a:t>
            </a:r>
            <a:r>
              <a:rPr lang="en-GB" sz="1200" b="1" dirty="0">
                <a:latin typeface="Calibri Light" panose="020F0302020204030204" pitchFamily="34" charset="0"/>
                <a:cs typeface="Calibri Light" panose="020F0302020204030204" pitchFamily="34" charset="0"/>
              </a:rPr>
              <a:t>Service </a:t>
            </a:r>
            <a:r>
              <a:rPr lang="en-GB" sz="1200" dirty="0">
                <a:latin typeface="Calibri Light" panose="020F0302020204030204" pitchFamily="34" charset="0"/>
                <a:cs typeface="Calibri Light" panose="020F0302020204030204" pitchFamily="34" charset="0"/>
              </a:rPr>
              <a:t>		A means of enabling value co-creation by facilitating outcomes that customers 							want to achieve, without the customer having to manage specific costs and risks.</a:t>
            </a:r>
          </a:p>
          <a:p>
            <a:endParaRPr lang="en-GB" sz="12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6148569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3C4B03-981D-E04D-9AC6-FF390DF281D0}"/>
              </a:ext>
            </a:extLst>
          </p:cNvPr>
          <p:cNvSpPr>
            <a:spLocks noGrp="1"/>
          </p:cNvSpPr>
          <p:nvPr>
            <p:ph type="title"/>
          </p:nvPr>
        </p:nvSpPr>
        <p:spPr/>
        <p:txBody>
          <a:bodyPr/>
          <a:lstStyle/>
          <a:p>
            <a:r>
              <a:rPr lang="en-GB" sz="3200" dirty="0"/>
              <a:t>Risk management PSF’s</a:t>
            </a:r>
          </a:p>
        </p:txBody>
      </p:sp>
      <p:sp>
        <p:nvSpPr>
          <p:cNvPr id="3" name="Platshållare för innehåll 2">
            <a:extLst>
              <a:ext uri="{FF2B5EF4-FFF2-40B4-BE49-F238E27FC236}">
                <a16:creationId xmlns:a16="http://schemas.microsoft.com/office/drawing/2014/main" id="{A5558EBF-AB2F-144D-A880-D4899FB06687}"/>
              </a:ext>
            </a:extLst>
          </p:cNvPr>
          <p:cNvSpPr>
            <a:spLocks noGrp="1"/>
          </p:cNvSpPr>
          <p:nvPr>
            <p:ph idx="1"/>
          </p:nvPr>
        </p:nvSpPr>
        <p:spPr/>
        <p:txBody>
          <a:bodyPr/>
          <a:lstStyle/>
          <a:p>
            <a:pPr marL="0" indent="0">
              <a:buNone/>
            </a:pPr>
            <a:r>
              <a:rPr lang="en-GB" sz="1400" b="1" i="1" dirty="0"/>
              <a:t>The risk management practice </a:t>
            </a:r>
            <a:r>
              <a:rPr lang="en-GB" sz="1400" dirty="0"/>
              <a:t>includes the following PSFs:</a:t>
            </a:r>
          </a:p>
          <a:p>
            <a:pPr marL="0" indent="0">
              <a:buNone/>
            </a:pPr>
            <a:r>
              <a:rPr lang="en-GB" sz="1400" dirty="0"/>
              <a:t> </a:t>
            </a:r>
          </a:p>
          <a:p>
            <a:pPr>
              <a:buFont typeface="+mj-lt"/>
              <a:buAutoNum type="arabicPeriod"/>
            </a:pPr>
            <a:r>
              <a:rPr lang="en-GB" sz="1400" b="1" dirty="0"/>
              <a:t>establishing governance of risk management</a:t>
            </a:r>
          </a:p>
          <a:p>
            <a:pPr>
              <a:buFont typeface="+mj-lt"/>
              <a:buAutoNum type="arabicPeriod"/>
            </a:pPr>
            <a:r>
              <a:rPr lang="en-GB" sz="1400" b="1" dirty="0"/>
              <a:t>nurturing a risk management culture and identifying risks </a:t>
            </a:r>
          </a:p>
          <a:p>
            <a:pPr>
              <a:buFont typeface="+mj-lt"/>
              <a:buAutoNum type="arabicPeriod"/>
            </a:pPr>
            <a:r>
              <a:rPr lang="en-GB" sz="1400" b="1" dirty="0"/>
              <a:t>analysing and evaluating risks</a:t>
            </a:r>
          </a:p>
          <a:p>
            <a:pPr>
              <a:buFont typeface="+mj-lt"/>
              <a:buAutoNum type="arabicPeriod"/>
            </a:pPr>
            <a:r>
              <a:rPr lang="en-GB" sz="1400" b="1" dirty="0"/>
              <a:t>treating, monitoring, and reviewing risks. </a:t>
            </a:r>
          </a:p>
          <a:p>
            <a:pPr marL="0" indent="0">
              <a:buNone/>
            </a:pPr>
            <a:endParaRPr lang="sv-SE" sz="1400" dirty="0"/>
          </a:p>
        </p:txBody>
      </p:sp>
      <p:sp>
        <p:nvSpPr>
          <p:cNvPr id="6" name="textruta 5">
            <a:extLst>
              <a:ext uri="{FF2B5EF4-FFF2-40B4-BE49-F238E27FC236}">
                <a16:creationId xmlns:a16="http://schemas.microsoft.com/office/drawing/2014/main" id="{5DF04D07-872B-7244-8F67-25A86FFDA7C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5" name="textruta 4">
            <a:extLst>
              <a:ext uri="{FF2B5EF4-FFF2-40B4-BE49-F238E27FC236}">
                <a16:creationId xmlns:a16="http://schemas.microsoft.com/office/drawing/2014/main" id="{C52035F7-DA8A-0D43-97A1-C68C2B95A73B}"/>
              </a:ext>
            </a:extLst>
          </p:cNvPr>
          <p:cNvSpPr txBox="1"/>
          <p:nvPr/>
        </p:nvSpPr>
        <p:spPr>
          <a:xfrm>
            <a:off x="7608916" y="510576"/>
            <a:ext cx="1011815"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Risk management</a:t>
            </a:r>
          </a:p>
        </p:txBody>
      </p:sp>
    </p:spTree>
    <p:extLst>
      <p:ext uri="{BB962C8B-B14F-4D97-AF65-F5344CB8AC3E}">
        <p14:creationId xmlns:p14="http://schemas.microsoft.com/office/powerpoint/2010/main" val="607118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90213A-DE66-B841-819D-A9AC1AE96233}"/>
              </a:ext>
            </a:extLst>
          </p:cNvPr>
          <p:cNvSpPr>
            <a:spLocks noGrp="1"/>
          </p:cNvSpPr>
          <p:nvPr>
            <p:ph type="title"/>
          </p:nvPr>
        </p:nvSpPr>
        <p:spPr/>
        <p:txBody>
          <a:bodyPr/>
          <a:lstStyle/>
          <a:p>
            <a:r>
              <a:rPr lang="en-GB" sz="3200" dirty="0"/>
              <a:t>Digital technology</a:t>
            </a:r>
          </a:p>
        </p:txBody>
      </p:sp>
      <p:sp>
        <p:nvSpPr>
          <p:cNvPr id="7" name="Rektangel med rundade hörn 6">
            <a:extLst>
              <a:ext uri="{FF2B5EF4-FFF2-40B4-BE49-F238E27FC236}">
                <a16:creationId xmlns:a16="http://schemas.microsoft.com/office/drawing/2014/main" id="{F1B52DE4-7E98-AF4F-8E33-618B11D15E2D}"/>
              </a:ext>
            </a:extLst>
          </p:cNvPr>
          <p:cNvSpPr/>
          <p:nvPr/>
        </p:nvSpPr>
        <p:spPr>
          <a:xfrm>
            <a:off x="493712" y="1468502"/>
            <a:ext cx="8159711" cy="917407"/>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Digital technology	</a:t>
            </a:r>
            <a:r>
              <a:rPr lang="en-GB" sz="1400" dirty="0">
                <a:solidFill>
                  <a:schemeClr val="tx1"/>
                </a:solidFill>
                <a:latin typeface="Calibri Light" panose="020F0302020204030204" pitchFamily="34" charset="0"/>
                <a:cs typeface="Calibri Light" panose="020F0302020204030204" pitchFamily="34" charset="0"/>
              </a:rPr>
              <a:t>	Technology that digitizes something or processes digital data. Digital 							technology refers to </a:t>
            </a:r>
            <a:r>
              <a:rPr lang="en-GB" sz="1400" b="1" i="1" dirty="0">
                <a:solidFill>
                  <a:schemeClr val="tx1"/>
                </a:solidFill>
                <a:latin typeface="Calibri Light" panose="020F0302020204030204" pitchFamily="34" charset="0"/>
                <a:cs typeface="Calibri Light" panose="020F0302020204030204" pitchFamily="34" charset="0"/>
              </a:rPr>
              <a:t>information technology (IT) </a:t>
            </a:r>
            <a:r>
              <a:rPr lang="en-GB" sz="1400" dirty="0">
                <a:solidFill>
                  <a:schemeClr val="tx1"/>
                </a:solidFill>
                <a:latin typeface="Calibri Light" panose="020F0302020204030204" pitchFamily="34" charset="0"/>
                <a:cs typeface="Calibri Light" panose="020F0302020204030204" pitchFamily="34" charset="0"/>
              </a:rPr>
              <a:t>and the parts of 							</a:t>
            </a:r>
            <a:r>
              <a:rPr lang="en-GB" sz="1400" b="1" i="1" dirty="0">
                <a:solidFill>
                  <a:schemeClr val="tx1"/>
                </a:solidFill>
                <a:latin typeface="Calibri Light" panose="020F0302020204030204" pitchFamily="34" charset="0"/>
                <a:cs typeface="Calibri Light" panose="020F0302020204030204" pitchFamily="34" charset="0"/>
              </a:rPr>
              <a:t>operational technology (OT)</a:t>
            </a:r>
            <a:r>
              <a:rPr lang="en-GB" sz="1400" dirty="0">
                <a:solidFill>
                  <a:schemeClr val="tx1"/>
                </a:solidFill>
                <a:latin typeface="Calibri Light" panose="020F0302020204030204" pitchFamily="34" charset="0"/>
                <a:cs typeface="Calibri Light" panose="020F0302020204030204" pitchFamily="34" charset="0"/>
              </a:rPr>
              <a:t> that have been digitized. </a:t>
            </a:r>
            <a:endParaRPr lang="en-GB" sz="1400" dirty="0">
              <a:latin typeface="Calibri Light" panose="020F0302020204030204" pitchFamily="34" charset="0"/>
              <a:cs typeface="Calibri Light" panose="020F0302020204030204" pitchFamily="34" charset="0"/>
            </a:endParaRPr>
          </a:p>
        </p:txBody>
      </p:sp>
      <p:sp>
        <p:nvSpPr>
          <p:cNvPr id="9" name="textruta 8">
            <a:extLst>
              <a:ext uri="{FF2B5EF4-FFF2-40B4-BE49-F238E27FC236}">
                <a16:creationId xmlns:a16="http://schemas.microsoft.com/office/drawing/2014/main" id="{0CFF9C41-BF2A-2444-94F9-03C7B2B09BA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0" name="textruta 9">
            <a:extLst>
              <a:ext uri="{FF2B5EF4-FFF2-40B4-BE49-F238E27FC236}">
                <a16:creationId xmlns:a16="http://schemas.microsoft.com/office/drawing/2014/main" id="{18221216-12DA-224E-B723-ADF5194B977C}"/>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
        <p:nvSpPr>
          <p:cNvPr id="3" name="Rektangel 2">
            <a:extLst>
              <a:ext uri="{FF2B5EF4-FFF2-40B4-BE49-F238E27FC236}">
                <a16:creationId xmlns:a16="http://schemas.microsoft.com/office/drawing/2014/main" id="{70C3810C-85B5-274D-B122-1653F08BDDF1}"/>
              </a:ext>
            </a:extLst>
          </p:cNvPr>
          <p:cNvSpPr/>
          <p:nvPr/>
        </p:nvSpPr>
        <p:spPr>
          <a:xfrm>
            <a:off x="457199" y="2519983"/>
            <a:ext cx="8196223" cy="1384995"/>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Digital technology is increasingly important. Its economic, societal, and political impacts are unprecedented. </a:t>
            </a:r>
            <a:br>
              <a:rPr lang="en-GB" sz="1400" dirty="0">
                <a:latin typeface="Calibri Light" panose="020F0302020204030204" pitchFamily="34" charset="0"/>
                <a:cs typeface="Calibri Light" panose="020F0302020204030204" pitchFamily="34" charset="0"/>
              </a:rPr>
            </a:b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At the same time, it is increasingly challenging for </a:t>
            </a: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digital practitioners to design, develop, run, and </a:t>
            </a: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support the systems and services that fulfil this </a:t>
            </a: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demand.</a:t>
            </a:r>
            <a:endParaRPr lang="sv-SE" sz="1400" dirty="0">
              <a:latin typeface="Calibri Light" panose="020F0302020204030204" pitchFamily="34" charset="0"/>
              <a:cs typeface="Calibri Light" panose="020F0302020204030204" pitchFamily="34" charset="0"/>
            </a:endParaRPr>
          </a:p>
        </p:txBody>
      </p:sp>
      <p:pic>
        <p:nvPicPr>
          <p:cNvPr id="13" name="Picture 1">
            <a:extLst>
              <a:ext uri="{FF2B5EF4-FFF2-40B4-BE49-F238E27FC236}">
                <a16:creationId xmlns:a16="http://schemas.microsoft.com/office/drawing/2014/main" id="{7F05B446-AC9F-AA41-8EA4-2A4EE869E2D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227494" y="2977860"/>
            <a:ext cx="4890946" cy="1447200"/>
          </a:xfrm>
          <a:prstGeom prst="rect">
            <a:avLst/>
          </a:prstGeom>
          <a:noFill/>
          <a:extLst>
            <a:ext uri="{909E8E84-426E-40DD-AFC4-6F175D3DCCD1}">
              <a14:hiddenFill xmlns:a14="http://schemas.microsoft.com/office/drawing/2010/main">
                <a:solidFill>
                  <a:srgbClr val="FFFFFF"/>
                </a:solidFill>
              </a14:hiddenFill>
            </a:ext>
          </a:extLst>
        </p:spPr>
      </p:pic>
      <p:sp>
        <p:nvSpPr>
          <p:cNvPr id="15" name="Rektangel 14">
            <a:extLst>
              <a:ext uri="{FF2B5EF4-FFF2-40B4-BE49-F238E27FC236}">
                <a16:creationId xmlns:a16="http://schemas.microsoft.com/office/drawing/2014/main" id="{B6420340-EBA7-2048-AECA-93F24336A5DB}"/>
              </a:ext>
            </a:extLst>
          </p:cNvPr>
          <p:cNvSpPr/>
          <p:nvPr/>
        </p:nvSpPr>
        <p:spPr>
          <a:xfrm>
            <a:off x="4414695" y="4396734"/>
            <a:ext cx="591829" cy="215444"/>
          </a:xfrm>
          <a:prstGeom prst="rect">
            <a:avLst/>
          </a:prstGeom>
        </p:spPr>
        <p:txBody>
          <a:bodyPr wrap="none">
            <a:spAutoFit/>
          </a:bodyPr>
          <a:lstStyle/>
          <a:p>
            <a:r>
              <a:rPr lang="en-GB" sz="800" dirty="0">
                <a:latin typeface="Calibri Light" panose="020F0302020204030204" pitchFamily="34" charset="0"/>
                <a:cs typeface="Calibri Light" panose="020F0302020204030204" pitchFamily="34" charset="0"/>
              </a:rPr>
              <a:t>Figure 2.1</a:t>
            </a:r>
          </a:p>
        </p:txBody>
      </p:sp>
    </p:spTree>
    <p:extLst>
      <p:ext uri="{BB962C8B-B14F-4D97-AF65-F5344CB8AC3E}">
        <p14:creationId xmlns:p14="http://schemas.microsoft.com/office/powerpoint/2010/main" val="112322712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39977D-D1A1-1C44-BCC3-39C49F0D2A1E}"/>
              </a:ext>
            </a:extLst>
          </p:cNvPr>
          <p:cNvSpPr>
            <a:spLocks noGrp="1"/>
          </p:cNvSpPr>
          <p:nvPr>
            <p:ph type="title"/>
          </p:nvPr>
        </p:nvSpPr>
        <p:spPr/>
        <p:txBody>
          <a:bodyPr/>
          <a:lstStyle/>
          <a:p>
            <a:r>
              <a:rPr lang="en-GB" sz="2000" dirty="0"/>
              <a:t>PSF 1 - Establishing governance of risk management </a:t>
            </a:r>
          </a:p>
        </p:txBody>
      </p:sp>
      <p:sp>
        <p:nvSpPr>
          <p:cNvPr id="3" name="Platshållare för innehåll 2">
            <a:extLst>
              <a:ext uri="{FF2B5EF4-FFF2-40B4-BE49-F238E27FC236}">
                <a16:creationId xmlns:a16="http://schemas.microsoft.com/office/drawing/2014/main" id="{540C4921-4AB4-AE42-8BF6-349C062EA0B8}"/>
              </a:ext>
            </a:extLst>
          </p:cNvPr>
          <p:cNvSpPr>
            <a:spLocks noGrp="1"/>
          </p:cNvSpPr>
          <p:nvPr>
            <p:ph idx="1"/>
          </p:nvPr>
        </p:nvSpPr>
        <p:spPr/>
        <p:txBody>
          <a:bodyPr/>
          <a:lstStyle/>
          <a:p>
            <a:pPr marL="0" indent="0">
              <a:buNone/>
            </a:pPr>
            <a:r>
              <a:rPr lang="en-GB" dirty="0"/>
              <a:t>All risk management activities require a clear understanding of the organization’s risk capacity and risk appetite. These cannot be defined by practitioners; they are critical aspects of organizational governance. This means that risk management is dependent on the overall governance of the organization. </a:t>
            </a:r>
          </a:p>
          <a:p>
            <a:pPr marL="0" indent="0">
              <a:buNone/>
            </a:pPr>
            <a:endParaRPr lang="en-GB" dirty="0"/>
          </a:p>
          <a:p>
            <a:pPr marL="0" indent="0">
              <a:buNone/>
            </a:pPr>
            <a:r>
              <a:rPr lang="en-GB" dirty="0"/>
              <a:t>If this governance is not provided, then practitioners need to respond and ensure that accountability for this is taken by the board of management (or equivalent). If risk management is performed without governance, then it will be difficult to make decisions based on the long-term needs of the organization. </a:t>
            </a:r>
          </a:p>
          <a:p>
            <a:pPr marL="0" indent="0">
              <a:buNone/>
            </a:pPr>
            <a:endParaRPr lang="en-GB" dirty="0"/>
          </a:p>
          <a:p>
            <a:pPr marL="0" indent="0">
              <a:buNone/>
            </a:pPr>
            <a:r>
              <a:rPr lang="en-GB" dirty="0"/>
              <a:t>Some risks pose an existential threat to the organization. These risks should be owned by the governing body of the organization. Ideally, the governance of risk management should be a regularly discussed in board meetings. Moreover, risk capacity, risk appetite, and strategic risks should also be discussed, agreed, and regularly reviewed in board meetings. </a:t>
            </a:r>
          </a:p>
          <a:p>
            <a:pPr marL="0" indent="0">
              <a:buNone/>
            </a:pPr>
            <a:endParaRPr lang="en-GB" b="1" dirty="0"/>
          </a:p>
          <a:p>
            <a:pPr marL="0" indent="0">
              <a:buNone/>
            </a:pPr>
            <a:endParaRPr lang="sv-SE" dirty="0"/>
          </a:p>
        </p:txBody>
      </p:sp>
      <p:sp>
        <p:nvSpPr>
          <p:cNvPr id="5" name="textruta 4">
            <a:extLst>
              <a:ext uri="{FF2B5EF4-FFF2-40B4-BE49-F238E27FC236}">
                <a16:creationId xmlns:a16="http://schemas.microsoft.com/office/drawing/2014/main" id="{71364CB6-C9D8-114D-ABE8-F3B36CB3264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E4D09F6-6304-CB42-9B3D-6DB1473BC1D8}"/>
              </a:ext>
            </a:extLst>
          </p:cNvPr>
          <p:cNvSpPr txBox="1"/>
          <p:nvPr/>
        </p:nvSpPr>
        <p:spPr>
          <a:xfrm>
            <a:off x="7608916" y="510576"/>
            <a:ext cx="1011815"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Risk management</a:t>
            </a:r>
          </a:p>
        </p:txBody>
      </p:sp>
    </p:spTree>
    <p:extLst>
      <p:ext uri="{BB962C8B-B14F-4D97-AF65-F5344CB8AC3E}">
        <p14:creationId xmlns:p14="http://schemas.microsoft.com/office/powerpoint/2010/main" val="3466827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00B920-617B-B046-BA35-3754718FB145}"/>
              </a:ext>
            </a:extLst>
          </p:cNvPr>
          <p:cNvSpPr>
            <a:spLocks noGrp="1"/>
          </p:cNvSpPr>
          <p:nvPr>
            <p:ph type="title"/>
          </p:nvPr>
        </p:nvSpPr>
        <p:spPr/>
        <p:txBody>
          <a:bodyPr/>
          <a:lstStyle/>
          <a:p>
            <a:r>
              <a:rPr lang="en-GB" sz="2000" dirty="0"/>
              <a:t>PSF 2 - Nurturing a risk management culture and identifying risks </a:t>
            </a:r>
          </a:p>
        </p:txBody>
      </p:sp>
      <p:sp>
        <p:nvSpPr>
          <p:cNvPr id="3" name="Platshållare för innehåll 2">
            <a:extLst>
              <a:ext uri="{FF2B5EF4-FFF2-40B4-BE49-F238E27FC236}">
                <a16:creationId xmlns:a16="http://schemas.microsoft.com/office/drawing/2014/main" id="{20F5AF80-1A26-4743-B457-DD3827AA9FA0}"/>
              </a:ext>
            </a:extLst>
          </p:cNvPr>
          <p:cNvSpPr>
            <a:spLocks noGrp="1"/>
          </p:cNvSpPr>
          <p:nvPr>
            <p:ph idx="1"/>
          </p:nvPr>
        </p:nvSpPr>
        <p:spPr/>
        <p:txBody>
          <a:bodyPr/>
          <a:lstStyle/>
          <a:p>
            <a:pPr marL="0" indent="0">
              <a:buNone/>
            </a:pPr>
            <a:r>
              <a:rPr lang="en-GB" dirty="0"/>
              <a:t>After a risk has been identified the organization can record it in a risk register and manage it. Yet identifying risks can be extremely difficult as there is no simple process or procedure for identifying risks and most organizations have a large number of unknown risks. </a:t>
            </a:r>
          </a:p>
          <a:p>
            <a:pPr marL="0" indent="0">
              <a:buNone/>
            </a:pPr>
            <a:endParaRPr lang="en-GB" dirty="0"/>
          </a:p>
          <a:p>
            <a:pPr marL="0" indent="0">
              <a:buNone/>
            </a:pPr>
            <a:r>
              <a:rPr lang="en-GB" dirty="0"/>
              <a:t>The methods that can help to identify risks, but the most important management activity to support this is nurturing a risk management culture. Everyone in the organization should take responsibility for identifying and reporting any risks that they discover. This requires a culture where people feel safe to identify mistakes made by themselves and others, without fear of reprisal. Therefore, managers and leaders need to nurture an open and honest culture. </a:t>
            </a:r>
          </a:p>
          <a:p>
            <a:pPr marL="0" indent="0">
              <a:buNone/>
            </a:pPr>
            <a:endParaRPr lang="en-GB" dirty="0"/>
          </a:p>
          <a:p>
            <a:pPr marL="0" indent="0">
              <a:buNone/>
            </a:pPr>
            <a:r>
              <a:rPr lang="en-GB" dirty="0"/>
              <a:t>Employees will anticipate potential problems when risk management is embedded within the culture of the organization. The employees can then consider how to mitigate the risk and whether they are working on strategic initiatives or routine operational tasks. </a:t>
            </a:r>
          </a:p>
          <a:p>
            <a:pPr marL="0" indent="0">
              <a:buNone/>
            </a:pPr>
            <a:endParaRPr lang="sv-SE" dirty="0"/>
          </a:p>
        </p:txBody>
      </p:sp>
      <p:sp>
        <p:nvSpPr>
          <p:cNvPr id="5" name="textruta 4">
            <a:extLst>
              <a:ext uri="{FF2B5EF4-FFF2-40B4-BE49-F238E27FC236}">
                <a16:creationId xmlns:a16="http://schemas.microsoft.com/office/drawing/2014/main" id="{DA72F508-0B77-A54A-8DAB-6CE5363DE66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DE26B970-DAD5-B840-8AB3-E8CD0D9072AB}"/>
              </a:ext>
            </a:extLst>
          </p:cNvPr>
          <p:cNvSpPr txBox="1"/>
          <p:nvPr/>
        </p:nvSpPr>
        <p:spPr>
          <a:xfrm>
            <a:off x="7608916" y="510576"/>
            <a:ext cx="1011815"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Risk management</a:t>
            </a:r>
          </a:p>
        </p:txBody>
      </p:sp>
    </p:spTree>
    <p:extLst>
      <p:ext uri="{BB962C8B-B14F-4D97-AF65-F5344CB8AC3E}">
        <p14:creationId xmlns:p14="http://schemas.microsoft.com/office/powerpoint/2010/main" val="89635727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443E58-FF5B-6349-BE2A-64FFE528C8F9}"/>
              </a:ext>
            </a:extLst>
          </p:cNvPr>
          <p:cNvSpPr>
            <a:spLocks noGrp="1"/>
          </p:cNvSpPr>
          <p:nvPr>
            <p:ph type="title"/>
          </p:nvPr>
        </p:nvSpPr>
        <p:spPr/>
        <p:txBody>
          <a:bodyPr/>
          <a:lstStyle/>
          <a:p>
            <a:r>
              <a:rPr lang="en-GB" sz="2000" dirty="0"/>
              <a:t>PSF 3 - Analysing risks </a:t>
            </a:r>
          </a:p>
        </p:txBody>
      </p:sp>
      <p:sp>
        <p:nvSpPr>
          <p:cNvPr id="3" name="Platshållare för innehåll 2">
            <a:extLst>
              <a:ext uri="{FF2B5EF4-FFF2-40B4-BE49-F238E27FC236}">
                <a16:creationId xmlns:a16="http://schemas.microsoft.com/office/drawing/2014/main" id="{BF4F8189-E014-5C44-BC7F-F00D1486D8F2}"/>
              </a:ext>
            </a:extLst>
          </p:cNvPr>
          <p:cNvSpPr>
            <a:spLocks noGrp="1"/>
          </p:cNvSpPr>
          <p:nvPr>
            <p:ph idx="1"/>
          </p:nvPr>
        </p:nvSpPr>
        <p:spPr>
          <a:xfrm>
            <a:off x="457199" y="1272290"/>
            <a:ext cx="5460647" cy="2451428"/>
          </a:xfrm>
        </p:spPr>
        <p:txBody>
          <a:bodyPr/>
          <a:lstStyle/>
          <a:p>
            <a:pPr marL="0" indent="0">
              <a:buNone/>
            </a:pPr>
            <a:r>
              <a:rPr lang="en-GB" dirty="0"/>
              <a:t>The analysis of risks involves understanding the likelihood and potential impact of each risk. The analysis can be qualitative or quantitative. </a:t>
            </a:r>
          </a:p>
          <a:p>
            <a:pPr marL="0" indent="0">
              <a:buNone/>
            </a:pPr>
            <a:endParaRPr lang="en-GB" b="1" dirty="0"/>
          </a:p>
          <a:p>
            <a:pPr marL="0" indent="0">
              <a:buNone/>
            </a:pPr>
            <a:endParaRPr lang="en-GB" b="1" dirty="0"/>
          </a:p>
          <a:p>
            <a:pPr marL="0" indent="0">
              <a:buNone/>
            </a:pPr>
            <a:r>
              <a:rPr lang="en-GB" b="1" i="1" dirty="0"/>
              <a:t>Qualitative risk analysis </a:t>
            </a:r>
          </a:p>
          <a:p>
            <a:pPr marL="0" indent="0">
              <a:buNone/>
            </a:pPr>
            <a:r>
              <a:rPr lang="en-GB" dirty="0"/>
              <a:t>Qualitative risk analysis uses a simple scale, such as high, medium or low to distinguish between different levels of likelihood and impact. Qualitative risk analysis will often utilize a table, which is used to derive an overall risk level from the levels of impact and likelihood.</a:t>
            </a:r>
          </a:p>
        </p:txBody>
      </p:sp>
      <p:sp>
        <p:nvSpPr>
          <p:cNvPr id="5" name="textruta 4">
            <a:extLst>
              <a:ext uri="{FF2B5EF4-FFF2-40B4-BE49-F238E27FC236}">
                <a16:creationId xmlns:a16="http://schemas.microsoft.com/office/drawing/2014/main" id="{376B2660-0B18-9347-9CC8-F4E1679E49B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pic>
        <p:nvPicPr>
          <p:cNvPr id="6" name="Picture 1" descr="page13image67019088">
            <a:extLst>
              <a:ext uri="{FF2B5EF4-FFF2-40B4-BE49-F238E27FC236}">
                <a16:creationId xmlns:a16="http://schemas.microsoft.com/office/drawing/2014/main" id="{4D567871-C4EB-3046-934C-4261971E0A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6590" y="1003319"/>
            <a:ext cx="2992959" cy="2407198"/>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82AA6CA5-169F-454C-AF44-057F41E1506F}"/>
              </a:ext>
            </a:extLst>
          </p:cNvPr>
          <p:cNvSpPr txBox="1"/>
          <p:nvPr/>
        </p:nvSpPr>
        <p:spPr>
          <a:xfrm>
            <a:off x="7608916" y="510576"/>
            <a:ext cx="1011815"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Risk management</a:t>
            </a:r>
          </a:p>
        </p:txBody>
      </p:sp>
      <p:sp>
        <p:nvSpPr>
          <p:cNvPr id="4" name="textruta 3">
            <a:extLst>
              <a:ext uri="{FF2B5EF4-FFF2-40B4-BE49-F238E27FC236}">
                <a16:creationId xmlns:a16="http://schemas.microsoft.com/office/drawing/2014/main" id="{DD5818E2-605A-F144-94D7-910EE68C9C07}"/>
              </a:ext>
            </a:extLst>
          </p:cNvPr>
          <p:cNvSpPr txBox="1"/>
          <p:nvPr/>
        </p:nvSpPr>
        <p:spPr>
          <a:xfrm>
            <a:off x="6317664" y="3190500"/>
            <a:ext cx="2375971" cy="215444"/>
          </a:xfrm>
          <a:prstGeom prst="rect">
            <a:avLst/>
          </a:prstGeom>
          <a:noFill/>
        </p:spPr>
        <p:txBody>
          <a:bodyPr wrap="none" rtlCol="0">
            <a:spAutoFit/>
          </a:bodyPr>
          <a:lstStyle/>
          <a:p>
            <a:pPr marL="0" indent="0">
              <a:spcBef>
                <a:spcPct val="30000"/>
              </a:spcBef>
              <a:buNone/>
              <a:defRPr/>
            </a:pPr>
            <a:r>
              <a:rPr lang="en-GB" sz="800" dirty="0">
                <a:latin typeface="Calibri Light" panose="020F0302020204030204" pitchFamily="34" charset="0"/>
                <a:cs typeface="Calibri Light" panose="020F0302020204030204" pitchFamily="34" charset="0"/>
              </a:rPr>
              <a:t>Figure 2.1 Example matrix for qualitative risk analysis </a:t>
            </a:r>
          </a:p>
        </p:txBody>
      </p:sp>
      <p:sp>
        <p:nvSpPr>
          <p:cNvPr id="8" name="textruta 7">
            <a:extLst>
              <a:ext uri="{FF2B5EF4-FFF2-40B4-BE49-F238E27FC236}">
                <a16:creationId xmlns:a16="http://schemas.microsoft.com/office/drawing/2014/main" id="{6CF9BF29-6234-FE44-A21A-43EAF56017AC}"/>
              </a:ext>
            </a:extLst>
          </p:cNvPr>
          <p:cNvSpPr txBox="1"/>
          <p:nvPr/>
        </p:nvSpPr>
        <p:spPr>
          <a:xfrm>
            <a:off x="457198" y="3450217"/>
            <a:ext cx="8325557" cy="646331"/>
          </a:xfrm>
          <a:prstGeom prst="rect">
            <a:avLst/>
          </a:prstGeom>
          <a:noFill/>
        </p:spPr>
        <p:txBody>
          <a:bodyPr wrap="square" rtlCol="0">
            <a:spAutoFit/>
          </a:bodyPr>
          <a:lstStyle/>
          <a:p>
            <a:pPr marL="0" indent="0">
              <a:buNone/>
            </a:pPr>
            <a:r>
              <a:rPr lang="en-GB" sz="1200" dirty="0">
                <a:latin typeface="Calibri Light" panose="020F0302020204030204" pitchFamily="34" charset="0"/>
                <a:cs typeface="Calibri Light" panose="020F0302020204030204" pitchFamily="34" charset="0"/>
              </a:rPr>
              <a:t>The output of this risk analysis determines the level of risk which is documented in a risk register and used to decide the required risk treatment. In the example in figure 2.1, a risk that has a medium likelihood and a high impact would be rated as a high risk. This result is specific to the organization and cannot be compared with risk analysis from a different organization. </a:t>
            </a:r>
          </a:p>
        </p:txBody>
      </p:sp>
    </p:spTree>
    <p:extLst>
      <p:ext uri="{BB962C8B-B14F-4D97-AF65-F5344CB8AC3E}">
        <p14:creationId xmlns:p14="http://schemas.microsoft.com/office/powerpoint/2010/main" val="101123706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443E58-FF5B-6349-BE2A-64FFE528C8F9}"/>
              </a:ext>
            </a:extLst>
          </p:cNvPr>
          <p:cNvSpPr>
            <a:spLocks noGrp="1"/>
          </p:cNvSpPr>
          <p:nvPr>
            <p:ph type="title"/>
          </p:nvPr>
        </p:nvSpPr>
        <p:spPr/>
        <p:txBody>
          <a:bodyPr/>
          <a:lstStyle/>
          <a:p>
            <a:r>
              <a:rPr lang="en-GB" sz="2000" dirty="0"/>
              <a:t>PSF 3 - Analysing risks </a:t>
            </a:r>
          </a:p>
        </p:txBody>
      </p:sp>
      <p:sp>
        <p:nvSpPr>
          <p:cNvPr id="3" name="Platshållare för innehåll 2">
            <a:extLst>
              <a:ext uri="{FF2B5EF4-FFF2-40B4-BE49-F238E27FC236}">
                <a16:creationId xmlns:a16="http://schemas.microsoft.com/office/drawing/2014/main" id="{BF4F8189-E014-5C44-BC7F-F00D1486D8F2}"/>
              </a:ext>
            </a:extLst>
          </p:cNvPr>
          <p:cNvSpPr>
            <a:spLocks noGrp="1"/>
          </p:cNvSpPr>
          <p:nvPr>
            <p:ph idx="1"/>
          </p:nvPr>
        </p:nvSpPr>
        <p:spPr>
          <a:xfrm>
            <a:off x="457199" y="1200371"/>
            <a:ext cx="8229600" cy="3394075"/>
          </a:xfrm>
        </p:spPr>
        <p:txBody>
          <a:bodyPr>
            <a:normAutofit/>
          </a:bodyPr>
          <a:lstStyle/>
          <a:p>
            <a:pPr marL="0" indent="0">
              <a:buNone/>
            </a:pPr>
            <a:r>
              <a:rPr lang="en-GB" b="1" i="1" dirty="0"/>
              <a:t>Quantitative risk analysis </a:t>
            </a:r>
          </a:p>
          <a:p>
            <a:pPr marL="0" indent="0">
              <a:buNone/>
            </a:pPr>
            <a:r>
              <a:rPr lang="en-GB" dirty="0"/>
              <a:t>Quantitative risk analysis considers the risk impact on a financial basis, as well as on other numerical bases. The likelihood is considered a probability. This risk analysis supports calculations that can be used in a business case, to justify investments that may be needed to manage the risk. </a:t>
            </a:r>
          </a:p>
          <a:p>
            <a:pPr marL="0" indent="0">
              <a:buNone/>
            </a:pPr>
            <a:endParaRPr lang="en-GB" sz="1050" b="1" dirty="0"/>
          </a:p>
          <a:p>
            <a:pPr>
              <a:buFont typeface="Arial" panose="020B0604020202020204" pitchFamily="34" charset="0"/>
              <a:buChar char="•"/>
            </a:pPr>
            <a:r>
              <a:rPr lang="en-GB" b="1" dirty="0"/>
              <a:t>Annual rate of occurrence (ARO) - </a:t>
            </a:r>
            <a:r>
              <a:rPr lang="en-GB" dirty="0"/>
              <a:t>The probability that a specific risk will occur in a single year. </a:t>
            </a:r>
          </a:p>
          <a:p>
            <a:pPr>
              <a:buFont typeface="Arial" panose="020B0604020202020204" pitchFamily="34" charset="0"/>
              <a:buChar char="•"/>
            </a:pPr>
            <a:r>
              <a:rPr lang="en-GB" b="1" dirty="0"/>
              <a:t>Single loss expectancy (SLE) - </a:t>
            </a:r>
            <a:r>
              <a:rPr lang="en-GB" dirty="0"/>
              <a:t>The expected financial loss due to a risk, each time that a risk occurs. </a:t>
            </a:r>
          </a:p>
          <a:p>
            <a:pPr>
              <a:buFont typeface="Arial" panose="020B0604020202020204" pitchFamily="34" charset="0"/>
              <a:buChar char="•"/>
            </a:pPr>
            <a:r>
              <a:rPr lang="en-GB" b="1" dirty="0"/>
              <a:t>Annualized loss expectancy (ALE) - </a:t>
            </a:r>
            <a:r>
              <a:rPr lang="en-GB" dirty="0"/>
              <a:t>The expected financial loss due to a risk, averaged over a one year period. ALE is calculated by multiplying the single loss expectancy (SLE) by the annual rate of occurrence (ARO). </a:t>
            </a:r>
          </a:p>
          <a:p>
            <a:pPr marL="0" indent="0">
              <a:buNone/>
            </a:pPr>
            <a:endParaRPr lang="en-GB" dirty="0"/>
          </a:p>
          <a:p>
            <a:pPr marL="0" indent="0">
              <a:buNone/>
            </a:pPr>
            <a:r>
              <a:rPr lang="en-GB" b="1" dirty="0"/>
              <a:t>Combining qualitative and quantitative risk analysis </a:t>
            </a:r>
          </a:p>
          <a:p>
            <a:pPr marL="0" indent="0">
              <a:buNone/>
            </a:pPr>
            <a:r>
              <a:rPr lang="en-GB" dirty="0"/>
              <a:t>Quantitative risk analysis is considerably more time-consuming than qualitative risk analysis, so the two are often combined to optimize the time spent analysing data. This involves performing a qualitative risk analysis of every identified risk. then Then a quantitative risk analysis is performed for those risks that exceed a certain threshold for the level of risk and the cost of mitigation. For example, the organization’s risk management policy may state that low rated risks will be managed using controls if the cost of the controls is below £5,000. Quantitative risk analysis will be performed if the cost of the controls is higher than £5,000. </a:t>
            </a:r>
          </a:p>
          <a:p>
            <a:pPr marL="0" indent="0">
              <a:buNone/>
            </a:pPr>
            <a:endParaRPr lang="en-GB" b="1" dirty="0"/>
          </a:p>
        </p:txBody>
      </p:sp>
      <p:sp>
        <p:nvSpPr>
          <p:cNvPr id="5" name="textruta 4">
            <a:extLst>
              <a:ext uri="{FF2B5EF4-FFF2-40B4-BE49-F238E27FC236}">
                <a16:creationId xmlns:a16="http://schemas.microsoft.com/office/drawing/2014/main" id="{376B2660-0B18-9347-9CC8-F4E1679E49B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82AA6CA5-169F-454C-AF44-057F41E1506F}"/>
              </a:ext>
            </a:extLst>
          </p:cNvPr>
          <p:cNvSpPr txBox="1"/>
          <p:nvPr/>
        </p:nvSpPr>
        <p:spPr>
          <a:xfrm>
            <a:off x="7608916" y="510576"/>
            <a:ext cx="1011815"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Risk management</a:t>
            </a:r>
          </a:p>
        </p:txBody>
      </p:sp>
    </p:spTree>
    <p:extLst>
      <p:ext uri="{BB962C8B-B14F-4D97-AF65-F5344CB8AC3E}">
        <p14:creationId xmlns:p14="http://schemas.microsoft.com/office/powerpoint/2010/main" val="345177488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BC2D4F-FB21-7B42-AF85-4408693A103A}"/>
              </a:ext>
            </a:extLst>
          </p:cNvPr>
          <p:cNvSpPr>
            <a:spLocks noGrp="1"/>
          </p:cNvSpPr>
          <p:nvPr>
            <p:ph type="title"/>
          </p:nvPr>
        </p:nvSpPr>
        <p:spPr/>
        <p:txBody>
          <a:bodyPr/>
          <a:lstStyle/>
          <a:p>
            <a:r>
              <a:rPr lang="en-GB" sz="2000" dirty="0"/>
              <a:t>PSF 4 - Treating, monitoring, and reviewing risks </a:t>
            </a:r>
          </a:p>
        </p:txBody>
      </p:sp>
      <p:sp>
        <p:nvSpPr>
          <p:cNvPr id="3" name="Platshållare för innehåll 2">
            <a:extLst>
              <a:ext uri="{FF2B5EF4-FFF2-40B4-BE49-F238E27FC236}">
                <a16:creationId xmlns:a16="http://schemas.microsoft.com/office/drawing/2014/main" id="{C43C4F31-CBD8-9242-A200-C13DF411EA7B}"/>
              </a:ext>
            </a:extLst>
          </p:cNvPr>
          <p:cNvSpPr>
            <a:spLocks noGrp="1"/>
          </p:cNvSpPr>
          <p:nvPr>
            <p:ph idx="1"/>
          </p:nvPr>
        </p:nvSpPr>
        <p:spPr/>
        <p:txBody>
          <a:bodyPr/>
          <a:lstStyle/>
          <a:p>
            <a:pPr marL="0" indent="0">
              <a:buNone/>
            </a:pPr>
            <a:r>
              <a:rPr lang="en-GB" dirty="0"/>
              <a:t>Every risk must be treated in the same way. Even if a decision is made to accept a risk, this does not mean that no action will be taken. An accepted risk should be documented, communicated to relevant stakeholders, and reviewed regularly to ensure that changes to the probability, impact, or cost of controls are considered. </a:t>
            </a:r>
          </a:p>
          <a:p>
            <a:pPr marL="0" indent="0">
              <a:buNone/>
            </a:pPr>
            <a:endParaRPr lang="en-GB" dirty="0"/>
          </a:p>
          <a:p>
            <a:pPr marL="0" indent="0">
              <a:buNone/>
            </a:pPr>
            <a:r>
              <a:rPr lang="en-GB" dirty="0"/>
              <a:t>When a decision is made to manage a risk, suitable controls need to be designed and implemented. These controls must be maintained to ensure that they remain relevant, and that they are properly implemented to provide the agreed level of protection. For example, if the organization has a clear desk policy, then it is important to communicate this to ALL staff that may be in a position to leave papers on desks, with regular reinforcement and audits. Similarly, a control that requires all computers to run up-to-date antivirus software must have the technology in place to identify any computers that are not up-to-date. </a:t>
            </a:r>
          </a:p>
          <a:p>
            <a:pPr marL="0" indent="0">
              <a:buNone/>
            </a:pPr>
            <a:endParaRPr lang="en-GB" dirty="0"/>
          </a:p>
          <a:p>
            <a:pPr marL="0" indent="0">
              <a:buNone/>
            </a:pPr>
            <a:r>
              <a:rPr lang="en-GB" dirty="0"/>
              <a:t>Some aspects of defining controls will be described in section 3.2.1, but treating, monitoring, and reviewing risks requires the right balance across all four dimensions of service management. It is not just a process issue. </a:t>
            </a:r>
          </a:p>
          <a:p>
            <a:pPr marL="0" indent="0">
              <a:buNone/>
            </a:pPr>
            <a:endParaRPr lang="sv-SE" dirty="0"/>
          </a:p>
        </p:txBody>
      </p:sp>
      <p:sp>
        <p:nvSpPr>
          <p:cNvPr id="5" name="textruta 4">
            <a:extLst>
              <a:ext uri="{FF2B5EF4-FFF2-40B4-BE49-F238E27FC236}">
                <a16:creationId xmlns:a16="http://schemas.microsoft.com/office/drawing/2014/main" id="{0520E3C2-944F-1F4D-97A4-76267D6AA86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28731DDE-0A6A-D84D-A486-4315BD349B04}"/>
              </a:ext>
            </a:extLst>
          </p:cNvPr>
          <p:cNvSpPr txBox="1"/>
          <p:nvPr/>
        </p:nvSpPr>
        <p:spPr>
          <a:xfrm>
            <a:off x="7608916" y="510576"/>
            <a:ext cx="1011815" cy="369332"/>
          </a:xfrm>
          <a:prstGeom prst="rect">
            <a:avLst/>
          </a:prstGeom>
          <a:noFill/>
        </p:spPr>
        <p:txBody>
          <a:bodyPr wrap="none" rtlCol="0">
            <a:spAutoFit/>
          </a:bodyPr>
          <a:lstStyle/>
          <a:p>
            <a:r>
              <a:rPr lang="en-GB" sz="900" b="1" dirty="0">
                <a:solidFill>
                  <a:schemeClr val="bg1"/>
                </a:solidFill>
                <a:latin typeface="Calibri Light" panose="020F0302020204030204" pitchFamily="34" charset="0"/>
                <a:cs typeface="Calibri Light" panose="020F0302020204030204" pitchFamily="34" charset="0"/>
              </a:rPr>
              <a:t>Practice</a:t>
            </a:r>
          </a:p>
          <a:p>
            <a:r>
              <a:rPr lang="en-GB" sz="900" b="1" dirty="0">
                <a:solidFill>
                  <a:schemeClr val="bg1"/>
                </a:solidFill>
                <a:latin typeface="Calibri Light" panose="020F0302020204030204" pitchFamily="34" charset="0"/>
                <a:cs typeface="Calibri Light" panose="020F0302020204030204" pitchFamily="34" charset="0"/>
              </a:rPr>
              <a:t>Risk management</a:t>
            </a:r>
          </a:p>
        </p:txBody>
      </p:sp>
    </p:spTree>
    <p:extLst>
      <p:ext uri="{BB962C8B-B14F-4D97-AF65-F5344CB8AC3E}">
        <p14:creationId xmlns:p14="http://schemas.microsoft.com/office/powerpoint/2010/main" val="349012312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Autofit/>
          </a:bodyPr>
          <a:lstStyle/>
          <a:p>
            <a:r>
              <a:rPr lang="en-GB" sz="1200" dirty="0">
                <a:latin typeface="Calibri Light" panose="020F0302020204030204" pitchFamily="34" charset="0"/>
                <a:cs typeface="Calibri Light" panose="020F0302020204030204" pitchFamily="34" charset="0"/>
              </a:rPr>
              <a:t>ITIL management practices that are relevant for HVIT, including:</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Portfolio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Relationship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Architecture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Business analysis</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Deployment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Service validation and testing</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Software development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Availability management </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Capacity and performance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Monitoring and event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Problem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Service continuity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Infrastructure and platform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Service design</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Service desk</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Information security management</a:t>
            </a:r>
          </a:p>
          <a:p>
            <a:pPr lvl="2">
              <a:buFontTx/>
              <a:buChar char="-"/>
            </a:pPr>
            <a:r>
              <a:rPr lang="en-GB" sz="900" dirty="0">
                <a:solidFill>
                  <a:schemeClr val="tx1"/>
                </a:solidFill>
                <a:latin typeface="Calibri Light" panose="020F0302020204030204" pitchFamily="34" charset="0"/>
                <a:cs typeface="Calibri Light" panose="020F0302020204030204" pitchFamily="34" charset="0"/>
              </a:rPr>
              <a:t>Risk management</a:t>
            </a:r>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177421" y="0"/>
            <a:ext cx="8229600" cy="857250"/>
          </a:xfrm>
        </p:spPr>
        <p:txBody>
          <a:bodyPr/>
          <a:lstStyle/>
          <a:p>
            <a:r>
              <a:rPr lang="en-US" sz="3200" noProof="0" dirty="0">
                <a:latin typeface="Calibri Light" panose="020F0302020204030204" pitchFamily="34" charset="0"/>
                <a:cs typeface="Calibri Light" panose="020F0302020204030204" pitchFamily="34" charset="0"/>
              </a:rPr>
              <a:t>Summary</a:t>
            </a:r>
          </a:p>
        </p:txBody>
      </p:sp>
      <p:sp>
        <p:nvSpPr>
          <p:cNvPr id="8" name="textruta 7">
            <a:extLst>
              <a:ext uri="{FF2B5EF4-FFF2-40B4-BE49-F238E27FC236}">
                <a16:creationId xmlns:a16="http://schemas.microsoft.com/office/drawing/2014/main" id="{A8000119-F3E2-7546-A0DF-D1F1F3AA49D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Tree>
    <p:extLst>
      <p:ext uri="{BB962C8B-B14F-4D97-AF65-F5344CB8AC3E}">
        <p14:creationId xmlns:p14="http://schemas.microsoft.com/office/powerpoint/2010/main" val="291313621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B6A360-F8BC-AC4B-A3CA-DBB9B3CD4F3B}"/>
              </a:ext>
            </a:extLst>
          </p:cNvPr>
          <p:cNvSpPr>
            <a:spLocks noGrp="1"/>
          </p:cNvSpPr>
          <p:nvPr>
            <p:ph type="title"/>
          </p:nvPr>
        </p:nvSpPr>
        <p:spPr/>
        <p:txBody>
          <a:bodyPr/>
          <a:lstStyle/>
          <a:p>
            <a:r>
              <a:rPr lang="en-GB" sz="3200" dirty="0"/>
              <a:t>Conclusion</a:t>
            </a:r>
          </a:p>
        </p:txBody>
      </p:sp>
      <p:sp>
        <p:nvSpPr>
          <p:cNvPr id="3" name="Platshållare för innehåll 2">
            <a:extLst>
              <a:ext uri="{FF2B5EF4-FFF2-40B4-BE49-F238E27FC236}">
                <a16:creationId xmlns:a16="http://schemas.microsoft.com/office/drawing/2014/main" id="{C7F7D909-7198-404A-BBF5-591167995948}"/>
              </a:ext>
            </a:extLst>
          </p:cNvPr>
          <p:cNvSpPr>
            <a:spLocks noGrp="1"/>
          </p:cNvSpPr>
          <p:nvPr>
            <p:ph idx="1"/>
          </p:nvPr>
        </p:nvSpPr>
        <p:spPr/>
        <p:txBody>
          <a:bodyPr>
            <a:normAutofit/>
          </a:bodyPr>
          <a:lstStyle/>
          <a:p>
            <a:pPr marL="0" indent="0">
              <a:buNone/>
            </a:pPr>
            <a:r>
              <a:rPr lang="en-GB" sz="1050" dirty="0"/>
              <a:t>Digital technology has disrupted business in many industries, introducing new opportunities and new challenges. Business products, services, and operations have all undergone significant change, known as digital transformation, and this change requires new approaches to the management of IT and business. </a:t>
            </a:r>
          </a:p>
          <a:p>
            <a:pPr marL="0" indent="0">
              <a:buNone/>
            </a:pPr>
            <a:endParaRPr lang="en-GB" sz="700" dirty="0"/>
          </a:p>
          <a:p>
            <a:pPr marL="0" indent="0">
              <a:buNone/>
            </a:pPr>
            <a:r>
              <a:rPr lang="en-GB" sz="1050" dirty="0"/>
              <a:t>To meet these requirements, many methods, techniques, and tools have been developed. The number and variety of these, and deciding how best to use them, can present challenges, and it is not always easy to select the appropriate approach. Beyond changes to products, services, and operations, digital transformation also involves cultural and organizational changes, which come with their own difficulties. </a:t>
            </a:r>
          </a:p>
          <a:p>
            <a:pPr marL="0" indent="0">
              <a:buNone/>
            </a:pPr>
            <a:endParaRPr lang="en-GB" sz="700" dirty="0"/>
          </a:p>
          <a:p>
            <a:pPr marL="0" indent="0">
              <a:buNone/>
            </a:pPr>
            <a:r>
              <a:rPr lang="en-GB" sz="1050" dirty="0"/>
              <a:t>Leaders and practitioners in business and IT should understand the landscape of digital transformation, and be able to define objectives, adopt effective behaviour patterns, and employ appropriate techniques in order to succeed. </a:t>
            </a:r>
          </a:p>
          <a:p>
            <a:pPr marL="0" indent="0">
              <a:buNone/>
            </a:pPr>
            <a:endParaRPr lang="en-GB" sz="700" dirty="0"/>
          </a:p>
          <a:p>
            <a:pPr marL="0" indent="0">
              <a:buNone/>
            </a:pPr>
            <a:r>
              <a:rPr lang="en-GB" sz="1050" dirty="0"/>
              <a:t>This training has provided an overview of the key concepts of digital transformation and high-velocity business and IT management. It has suggested a set of objectives and behavioural patterns that will help to transform a business, enabling it to get the most out of digital technology. </a:t>
            </a:r>
          </a:p>
          <a:p>
            <a:pPr marL="0" indent="0">
              <a:buNone/>
            </a:pPr>
            <a:endParaRPr lang="en-GB" sz="700" dirty="0"/>
          </a:p>
          <a:p>
            <a:pPr marL="0" indent="0">
              <a:buNone/>
            </a:pPr>
            <a:r>
              <a:rPr lang="en-GB" sz="1050" dirty="0"/>
              <a:t>Finally, it has described a collection of useful techniques and methods that may support each of the objectives. The ITIL SVS provides an overall structure that will help in the practical application of high-velocity IT. </a:t>
            </a:r>
          </a:p>
          <a:p>
            <a:pPr marL="0" indent="0">
              <a:buNone/>
            </a:pPr>
            <a:endParaRPr lang="en-GB" sz="700" dirty="0"/>
          </a:p>
          <a:p>
            <a:pPr marL="0" indent="0">
              <a:buNone/>
            </a:pPr>
            <a:r>
              <a:rPr lang="en-GB" sz="1050" dirty="0"/>
              <a:t>To get the most out of </a:t>
            </a:r>
            <a:r>
              <a:rPr lang="en-GB" sz="1050" i="1" dirty="0"/>
              <a:t>ITIL High Velocity IT</a:t>
            </a:r>
            <a:r>
              <a:rPr lang="en-GB" sz="1050" dirty="0"/>
              <a:t>, it should be studied alongside the ITIL management practice guides, which are available online and provide detailed, practical recommendations for all 34 general management, service management, and technical management practices. They include hands- on guidance that can be applied in the context of all four ITIL Managing Professional publications. </a:t>
            </a:r>
          </a:p>
        </p:txBody>
      </p:sp>
      <p:sp>
        <p:nvSpPr>
          <p:cNvPr id="5" name="textruta 4">
            <a:extLst>
              <a:ext uri="{FF2B5EF4-FFF2-40B4-BE49-F238E27FC236}">
                <a16:creationId xmlns:a16="http://schemas.microsoft.com/office/drawing/2014/main" id="{ADF32985-CA0A-5849-BD3A-319C94DC1AC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textruta 3">
            <a:extLst>
              <a:ext uri="{FF2B5EF4-FFF2-40B4-BE49-F238E27FC236}">
                <a16:creationId xmlns:a16="http://schemas.microsoft.com/office/drawing/2014/main" id="{56E6FD37-6E3C-B94D-A2A4-FA1AEDCF6A8C}"/>
              </a:ext>
            </a:extLst>
          </p:cNvPr>
          <p:cNvSpPr txBox="1"/>
          <p:nvPr/>
        </p:nvSpPr>
        <p:spPr>
          <a:xfrm>
            <a:off x="7620002" y="512959"/>
            <a:ext cx="631904" cy="215444"/>
          </a:xfrm>
          <a:prstGeom prst="rect">
            <a:avLst/>
          </a:prstGeom>
          <a:noFill/>
        </p:spPr>
        <p:txBody>
          <a:bodyPr wrap="none" rtlCol="0">
            <a:spAutoFit/>
          </a:bodyPr>
          <a:lstStyle/>
          <a:p>
            <a:r>
              <a:rPr lang="en-GB" sz="800" dirty="0">
                <a:solidFill>
                  <a:schemeClr val="bg1"/>
                </a:solidFill>
                <a:latin typeface="Calibri Light" panose="020F0302020204030204" pitchFamily="34" charset="0"/>
                <a:cs typeface="Calibri Light" panose="020F0302020204030204" pitchFamily="34" charset="0"/>
              </a:rPr>
              <a:t>Conclusion</a:t>
            </a:r>
          </a:p>
        </p:txBody>
      </p:sp>
    </p:spTree>
    <p:extLst>
      <p:ext uri="{BB962C8B-B14F-4D97-AF65-F5344CB8AC3E}">
        <p14:creationId xmlns:p14="http://schemas.microsoft.com/office/powerpoint/2010/main" val="3898514802"/>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Review sponsors’ understanding of service levels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Review the user training</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Review the utility of the service</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Review the warranty of the service</a:t>
            </a:r>
          </a:p>
        </p:txBody>
      </p:sp>
      <p:sp>
        <p:nvSpPr>
          <p:cNvPr id="2" name="Rubrik 1"/>
          <p:cNvSpPr>
            <a:spLocks noGrp="1"/>
          </p:cNvSpPr>
          <p:nvPr>
            <p:ph type="title"/>
          </p:nvPr>
        </p:nvSpPr>
        <p:spPr>
          <a:xfrm>
            <a:off x="320041" y="106167"/>
            <a:ext cx="8823960" cy="857250"/>
          </a:xfrm>
        </p:spPr>
        <p:txBody>
          <a:bodyPr>
            <a:noAutofit/>
          </a:bodyPr>
          <a:lstStyle/>
          <a:p>
            <a:r>
              <a:rPr lang="en-GB" sz="1700" dirty="0">
                <a:solidFill>
                  <a:srgbClr val="FFFFFF"/>
                </a:solidFill>
                <a:latin typeface="Calibri Light" panose="020F0302020204030204" pitchFamily="34" charset="0"/>
                <a:cs typeface="Calibri Light" panose="020F0302020204030204" pitchFamily="34" charset="0"/>
              </a:rPr>
              <a:t>Q: </a:t>
            </a:r>
            <a:r>
              <a:rPr lang="en-GB" sz="1700" dirty="0">
                <a:latin typeface="Calibri Light" panose="020F0302020204030204" pitchFamily="34" charset="0"/>
                <a:cs typeface="Calibri Light" panose="020F0302020204030204" pitchFamily="34" charset="0"/>
              </a:rPr>
              <a:t>A service provider has created new services to improve business processes. The services have the right functionality and meet all service levels expected by the customers. The sponsors have complained that the improvement in business process performance is not as much as they expect. </a:t>
            </a:r>
          </a:p>
        </p:txBody>
      </p:sp>
      <p:sp>
        <p:nvSpPr>
          <p:cNvPr id="3" name="Rektangel 2">
            <a:extLst>
              <a:ext uri="{FF2B5EF4-FFF2-40B4-BE49-F238E27FC236}">
                <a16:creationId xmlns:a16="http://schemas.microsoft.com/office/drawing/2014/main" id="{421AACBF-8D9B-9B4F-8984-43B5D58382D6}"/>
              </a:ext>
            </a:extLst>
          </p:cNvPr>
          <p:cNvSpPr/>
          <p:nvPr/>
        </p:nvSpPr>
        <p:spPr>
          <a:xfrm>
            <a:off x="320041" y="1111927"/>
            <a:ext cx="5932169" cy="353943"/>
          </a:xfrm>
          <a:prstGeom prst="rect">
            <a:avLst/>
          </a:prstGeom>
        </p:spPr>
        <p:txBody>
          <a:bodyPr wrap="square">
            <a:spAutoFit/>
          </a:bodyPr>
          <a:lstStyle/>
          <a:p>
            <a:r>
              <a:rPr lang="en-GB" sz="1700" dirty="0">
                <a:latin typeface="Calibri Light" panose="020F0302020204030204" pitchFamily="34" charset="0"/>
                <a:cs typeface="Calibri Light" panose="020F0302020204030204" pitchFamily="34" charset="0"/>
              </a:rPr>
              <a:t>What action should the service provider take next?</a:t>
            </a:r>
            <a:endParaRPr lang="en-GB" sz="1700" dirty="0"/>
          </a:p>
        </p:txBody>
      </p:sp>
    </p:spTree>
    <p:extLst>
      <p:ext uri="{BB962C8B-B14F-4D97-AF65-F5344CB8AC3E}">
        <p14:creationId xmlns:p14="http://schemas.microsoft.com/office/powerpoint/2010/main" val="365999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Offer free service upgrades to customers when their satisfaction levels start to dip</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Increase the length of the initial service design activity</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Improve measurements and metrics of the new services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Introduce a phased approach to the design</a:t>
            </a:r>
          </a:p>
        </p:txBody>
      </p:sp>
      <p:sp>
        <p:nvSpPr>
          <p:cNvPr id="2" name="Rubrik 1"/>
          <p:cNvSpPr>
            <a:spLocks noGrp="1"/>
          </p:cNvSpPr>
          <p:nvPr>
            <p:ph type="title"/>
          </p:nvPr>
        </p:nvSpPr>
        <p:spPr>
          <a:xfrm>
            <a:off x="457199" y="106167"/>
            <a:ext cx="8583931" cy="857250"/>
          </a:xfrm>
        </p:spPr>
        <p:txBody>
          <a:bodyPr>
            <a:noAutofit/>
          </a:bodyPr>
          <a:lstStyle/>
          <a:p>
            <a:r>
              <a:rPr lang="en-GB" sz="1600" dirty="0">
                <a:solidFill>
                  <a:srgbClr val="FFFFFF"/>
                </a:solidFill>
                <a:latin typeface="Calibri Light" panose="020F0302020204030204" pitchFamily="34" charset="0"/>
                <a:cs typeface="Calibri Light" panose="020F0302020204030204" pitchFamily="34" charset="0"/>
              </a:rPr>
              <a:t>Q: </a:t>
            </a:r>
            <a:r>
              <a:rPr lang="en-GB" sz="1600" dirty="0">
                <a:latin typeface="Calibri Light" panose="020F0302020204030204" pitchFamily="34" charset="0"/>
                <a:cs typeface="Calibri Light" panose="020F0302020204030204" pitchFamily="34" charset="0"/>
              </a:rPr>
              <a:t>A service provider spends a long time carefully planning and designing its new services with its customers and users. There is high customer and user satisfaction with the services when they are introduced. The satisfaction levels dramatically reduce for most services during the first year of live operation. Which is the best approach to improve this situation?</a:t>
            </a:r>
          </a:p>
        </p:txBody>
      </p:sp>
    </p:spTree>
    <p:extLst>
      <p:ext uri="{BB962C8B-B14F-4D97-AF65-F5344CB8AC3E}">
        <p14:creationId xmlns:p14="http://schemas.microsoft.com/office/powerpoint/2010/main" val="267616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Risk management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Information security management</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Service validation and testing</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Relationship management</a:t>
            </a:r>
          </a:p>
        </p:txBody>
      </p:sp>
      <p:sp>
        <p:nvSpPr>
          <p:cNvPr id="2" name="Rubrik 1"/>
          <p:cNvSpPr>
            <a:spLocks noGrp="1"/>
          </p:cNvSpPr>
          <p:nvPr>
            <p:ph type="title"/>
          </p:nvPr>
        </p:nvSpPr>
        <p:spPr>
          <a:xfrm>
            <a:off x="457199" y="106167"/>
            <a:ext cx="8583931" cy="857250"/>
          </a:xfrm>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A service provider is developing an application for a new service consumer. During a prototyping session with potential users, conflicting requirements were identified that could increase the cost of the application and threaten its viability.</a:t>
            </a:r>
          </a:p>
        </p:txBody>
      </p:sp>
      <p:sp>
        <p:nvSpPr>
          <p:cNvPr id="3" name="Rektangel 2">
            <a:extLst>
              <a:ext uri="{FF2B5EF4-FFF2-40B4-BE49-F238E27FC236}">
                <a16:creationId xmlns:a16="http://schemas.microsoft.com/office/drawing/2014/main" id="{C04A61FB-ECDB-D441-9403-5CBA8AE57185}"/>
              </a:ext>
            </a:extLst>
          </p:cNvPr>
          <p:cNvSpPr/>
          <p:nvPr/>
        </p:nvSpPr>
        <p:spPr>
          <a:xfrm>
            <a:off x="457198" y="1073584"/>
            <a:ext cx="7715997" cy="369332"/>
          </a:xfrm>
          <a:prstGeom prst="rect">
            <a:avLst/>
          </a:prstGeom>
        </p:spPr>
        <p:txBody>
          <a:bodyPr wrap="square">
            <a:spAutoFit/>
          </a:bodyPr>
          <a:lstStyle/>
          <a:p>
            <a:r>
              <a:rPr lang="en-GB" dirty="0">
                <a:latin typeface="Calibri Light" panose="020F0302020204030204" pitchFamily="34" charset="0"/>
                <a:cs typeface="Calibri Light" panose="020F0302020204030204" pitchFamily="34" charset="0"/>
              </a:rPr>
              <a:t>Which practice would BEST help to prioritize the conflicting requirements?</a:t>
            </a:r>
            <a:endParaRPr lang="en-GB" dirty="0"/>
          </a:p>
        </p:txBody>
      </p:sp>
    </p:spTree>
    <p:extLst>
      <p:ext uri="{BB962C8B-B14F-4D97-AF65-F5344CB8AC3E}">
        <p14:creationId xmlns:p14="http://schemas.microsoft.com/office/powerpoint/2010/main" val="269994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2AFA44-442A-7E4E-99F0-7757F066D9F7}"/>
              </a:ext>
            </a:extLst>
          </p:cNvPr>
          <p:cNvSpPr>
            <a:spLocks noGrp="1"/>
          </p:cNvSpPr>
          <p:nvPr>
            <p:ph type="title"/>
          </p:nvPr>
        </p:nvSpPr>
        <p:spPr/>
        <p:txBody>
          <a:bodyPr/>
          <a:lstStyle/>
          <a:p>
            <a:r>
              <a:rPr lang="en-GB" sz="3200" dirty="0"/>
              <a:t>Information and operational technology</a:t>
            </a:r>
            <a:endParaRPr lang="sv-SE" sz="3200" dirty="0"/>
          </a:p>
        </p:txBody>
      </p:sp>
      <p:sp>
        <p:nvSpPr>
          <p:cNvPr id="7" name="Rektangel med rundade hörn 6">
            <a:extLst>
              <a:ext uri="{FF2B5EF4-FFF2-40B4-BE49-F238E27FC236}">
                <a16:creationId xmlns:a16="http://schemas.microsoft.com/office/drawing/2014/main" id="{168C6470-B74E-B44E-814D-AD21D780DBFE}"/>
              </a:ext>
            </a:extLst>
          </p:cNvPr>
          <p:cNvSpPr/>
          <p:nvPr/>
        </p:nvSpPr>
        <p:spPr>
          <a:xfrm>
            <a:off x="556054" y="3118241"/>
            <a:ext cx="8156868" cy="618265"/>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Operational technology</a:t>
            </a:r>
            <a:r>
              <a:rPr lang="en-GB" sz="1400" dirty="0">
                <a:solidFill>
                  <a:schemeClr val="tx1"/>
                </a:solidFill>
                <a:latin typeface="Calibri Light" panose="020F0302020204030204" pitchFamily="34" charset="0"/>
                <a:cs typeface="Calibri Light" panose="020F0302020204030204" pitchFamily="34" charset="0"/>
              </a:rPr>
              <a:t>		The application of digital technology for detecting or causing 								changes in physical devices through monitoring and/or control.</a:t>
            </a:r>
            <a:endParaRPr lang="en-GB" sz="1400" dirty="0">
              <a:latin typeface="Calibri Light" panose="020F0302020204030204" pitchFamily="34" charset="0"/>
              <a:cs typeface="Calibri Light" panose="020F0302020204030204" pitchFamily="34" charset="0"/>
            </a:endParaRPr>
          </a:p>
        </p:txBody>
      </p:sp>
      <p:sp>
        <p:nvSpPr>
          <p:cNvPr id="11" name="textruta 10">
            <a:extLst>
              <a:ext uri="{FF2B5EF4-FFF2-40B4-BE49-F238E27FC236}">
                <a16:creationId xmlns:a16="http://schemas.microsoft.com/office/drawing/2014/main" id="{C5D47E4A-440F-6D4D-AA2C-9342D8141656}"/>
              </a:ext>
            </a:extLst>
          </p:cNvPr>
          <p:cNvSpPr txBox="1"/>
          <p:nvPr/>
        </p:nvSpPr>
        <p:spPr>
          <a:xfrm>
            <a:off x="483322" y="1192907"/>
            <a:ext cx="8354291" cy="523220"/>
          </a:xfrm>
          <a:prstGeom prst="rect">
            <a:avLst/>
          </a:prstGeom>
          <a:noFill/>
        </p:spPr>
        <p:txBody>
          <a:bodyPr wrap="square" rtlCol="0">
            <a:spAutoFit/>
          </a:bodyPr>
          <a:lstStyle/>
          <a:p>
            <a:pPr marL="0" indent="0">
              <a:buNone/>
            </a:pPr>
            <a:r>
              <a:rPr lang="en-GB" sz="1400" dirty="0">
                <a:latin typeface="Calibri Light" panose="020F0302020204030204" pitchFamily="34" charset="0"/>
                <a:cs typeface="Calibri Light" panose="020F0302020204030204" pitchFamily="34" charset="0"/>
              </a:rPr>
              <a:t>Digital technology is made up of both IT and OT. IT provides users with data and information, whereas OT detects or implements changes in physical devices. </a:t>
            </a:r>
          </a:p>
        </p:txBody>
      </p:sp>
      <p:sp>
        <p:nvSpPr>
          <p:cNvPr id="12" name="textruta 11">
            <a:extLst>
              <a:ext uri="{FF2B5EF4-FFF2-40B4-BE49-F238E27FC236}">
                <a16:creationId xmlns:a16="http://schemas.microsoft.com/office/drawing/2014/main" id="{29E37E04-FA19-C347-BE03-8C1FEE88AF4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3" name="Rektangel med rundade hörn 12">
            <a:extLst>
              <a:ext uri="{FF2B5EF4-FFF2-40B4-BE49-F238E27FC236}">
                <a16:creationId xmlns:a16="http://schemas.microsoft.com/office/drawing/2014/main" id="{F92FB3F8-9613-DF46-A0A9-C958C9980658}"/>
              </a:ext>
            </a:extLst>
          </p:cNvPr>
          <p:cNvSpPr/>
          <p:nvPr/>
        </p:nvSpPr>
        <p:spPr>
          <a:xfrm>
            <a:off x="556054" y="2048548"/>
            <a:ext cx="8156868" cy="790992"/>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Information technology</a:t>
            </a:r>
            <a:r>
              <a:rPr lang="en-GB" sz="1400" dirty="0">
                <a:solidFill>
                  <a:schemeClr val="tx1"/>
                </a:solidFill>
                <a:latin typeface="Calibri Light" panose="020F0302020204030204" pitchFamily="34" charset="0"/>
                <a:cs typeface="Calibri Light" panose="020F0302020204030204" pitchFamily="34" charset="0"/>
              </a:rPr>
              <a:t>		The application of digital technology to store, retrieve, transmit, 							and manipulate data (data processing), often in the context of a 								business or other kind of organization.</a:t>
            </a:r>
          </a:p>
        </p:txBody>
      </p:sp>
      <p:sp>
        <p:nvSpPr>
          <p:cNvPr id="15" name="textruta 14">
            <a:extLst>
              <a:ext uri="{FF2B5EF4-FFF2-40B4-BE49-F238E27FC236}">
                <a16:creationId xmlns:a16="http://schemas.microsoft.com/office/drawing/2014/main" id="{122A9267-2381-2743-98CA-4C64218206CA}"/>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2950328341"/>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If item D is delayed: there will be a direct cost of €1000, an indirect cost of about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€3000, but no significant non-financial impact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If item C is delayed: there will be a direct cost of €1200, an indirect cost of about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€2000, but no significant non-financial impact</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If item B is delayed: there will be a direct cost of €800, an indirect cost of about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€3000, and a major non-financial impact on future development efforts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 sz="1600" dirty="0">
                <a:latin typeface="Calibri Light" panose="020F0302020204030204" pitchFamily="34" charset="0"/>
                <a:cs typeface="Calibri Light" panose="020F0302020204030204" pitchFamily="34" charset="0"/>
              </a:rPr>
              <a:t>If item A is delayed: there will be a direct cost of €1000, an indirect cost of about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€2000, and a major non-financial impact on future development efforts</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An organization uses cost of delay to prioritize a backlog. Only one of four items can be included in the next sprint. Which item should be included?</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6022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9415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Make the business analysis activities the responsibility of the business relationship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manager</a:t>
            </a:r>
          </a:p>
        </p:txBody>
      </p:sp>
      <p:sp>
        <p:nvSpPr>
          <p:cNvPr id="13" name="AutoShape 4"/>
          <p:cNvSpPr>
            <a:spLocks noChangeArrowheads="1"/>
          </p:cNvSpPr>
          <p:nvPr/>
        </p:nvSpPr>
        <p:spPr bwMode="auto">
          <a:xfrm>
            <a:off x="642910" y="32093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Combine the business analysis role with other development roles</a:t>
            </a:r>
          </a:p>
        </p:txBody>
      </p:sp>
      <p:sp>
        <p:nvSpPr>
          <p:cNvPr id="14" name="AutoShape 4"/>
          <p:cNvSpPr>
            <a:spLocks noChangeArrowheads="1"/>
          </p:cNvSpPr>
          <p:nvPr/>
        </p:nvSpPr>
        <p:spPr bwMode="auto">
          <a:xfrm>
            <a:off x="642910" y="247708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Establish customer requirements at the start of the engagement with the customer</a:t>
            </a:r>
          </a:p>
        </p:txBody>
      </p:sp>
      <p:sp>
        <p:nvSpPr>
          <p:cNvPr id="15" name="AutoShape 4"/>
          <p:cNvSpPr>
            <a:spLocks noChangeArrowheads="1"/>
          </p:cNvSpPr>
          <p:nvPr/>
        </p:nvSpPr>
        <p:spPr bwMode="auto">
          <a:xfrm>
            <a:off x="642909" y="174485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Retain the step of establishing customer requirements but minimize all other activities</a:t>
            </a:r>
          </a:p>
        </p:txBody>
      </p:sp>
      <p:sp>
        <p:nvSpPr>
          <p:cNvPr id="2" name="Rubrik 1"/>
          <p:cNvSpPr>
            <a:spLocks noGrp="1"/>
          </p:cNvSpPr>
          <p:nvPr>
            <p:ph type="title"/>
          </p:nvPr>
        </p:nvSpPr>
        <p:spPr/>
        <p:txBody>
          <a:bodyPr>
            <a:noAutofit/>
          </a:bodyPr>
          <a:lstStyle/>
          <a:p>
            <a:r>
              <a:rPr lang="en-GB" sz="1700" dirty="0">
                <a:solidFill>
                  <a:srgbClr val="FFFFFF"/>
                </a:solidFill>
                <a:latin typeface="Calibri Light" panose="020F0302020204030204" pitchFamily="34" charset="0"/>
                <a:cs typeface="Calibri Light" panose="020F0302020204030204" pitchFamily="34" charset="0"/>
              </a:rPr>
              <a:t>Q: </a:t>
            </a:r>
            <a:r>
              <a:rPr lang="en-GB" sz="1700" dirty="0">
                <a:latin typeface="Calibri Light" panose="020F0302020204030204" pitchFamily="34" charset="0"/>
                <a:cs typeface="Calibri Light" panose="020F0302020204030204" pitchFamily="34" charset="0"/>
              </a:rPr>
              <a:t>An organization has adopted agile ways of working and is using continuous integration/continuous delivery. The organization’s ‘business analysis’ practice is modelled on waterfall ways of working. There is a linear flow from establishing customer requirements to verifying those requirements during build, test and deployment.</a:t>
            </a:r>
          </a:p>
        </p:txBody>
      </p:sp>
      <p:sp>
        <p:nvSpPr>
          <p:cNvPr id="7" name="Rektangel 6">
            <a:extLst>
              <a:ext uri="{FF2B5EF4-FFF2-40B4-BE49-F238E27FC236}">
                <a16:creationId xmlns:a16="http://schemas.microsoft.com/office/drawing/2014/main" id="{481B3162-2561-2F43-A5CB-80C67C862BE0}"/>
              </a:ext>
            </a:extLst>
          </p:cNvPr>
          <p:cNvSpPr/>
          <p:nvPr/>
        </p:nvSpPr>
        <p:spPr>
          <a:xfrm>
            <a:off x="457198" y="1073584"/>
            <a:ext cx="8117176" cy="615553"/>
          </a:xfrm>
          <a:prstGeom prst="rect">
            <a:avLst/>
          </a:prstGeom>
        </p:spPr>
        <p:txBody>
          <a:bodyPr wrap="square">
            <a:spAutoFit/>
          </a:bodyPr>
          <a:lstStyle/>
          <a:p>
            <a:r>
              <a:rPr lang="en-GB" sz="1700" dirty="0">
                <a:latin typeface="Calibri Light" panose="020F0302020204030204" pitchFamily="34" charset="0"/>
                <a:cs typeface="Calibri Light" panose="020F0302020204030204" pitchFamily="34" charset="0"/>
              </a:rPr>
              <a:t>How should the ‘business analysis’ practice change to better align itself with the new ways of working?</a:t>
            </a:r>
            <a:endParaRPr lang="en-GB" sz="1700" dirty="0"/>
          </a:p>
        </p:txBody>
      </p:sp>
    </p:spTree>
    <p:extLst>
      <p:ext uri="{BB962C8B-B14F-4D97-AF65-F5344CB8AC3E}">
        <p14:creationId xmlns:p14="http://schemas.microsoft.com/office/powerpoint/2010/main" val="233939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Risk management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Architecture management</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Service desk</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Relationship management</a:t>
            </a:r>
          </a:p>
        </p:txBody>
      </p:sp>
      <p:sp>
        <p:nvSpPr>
          <p:cNvPr id="2" name="Rubrik 1"/>
          <p:cNvSpPr>
            <a:spLocks noGrp="1"/>
          </p:cNvSpPr>
          <p:nvPr>
            <p:ph type="title"/>
          </p:nvPr>
        </p:nvSpPr>
        <p:spPr>
          <a:xfrm>
            <a:off x="457199" y="106167"/>
            <a:ext cx="8583931" cy="857250"/>
          </a:xfrm>
        </p:spPr>
        <p:txBody>
          <a:bodyPr>
            <a:noAutofit/>
          </a:bodyPr>
          <a:lstStyle/>
          <a:p>
            <a:r>
              <a:rPr lang="en-GB" sz="1700" dirty="0">
                <a:solidFill>
                  <a:srgbClr val="FFFFFF"/>
                </a:solidFill>
                <a:latin typeface="Calibri Light" panose="020F0302020204030204" pitchFamily="34" charset="0"/>
                <a:cs typeface="Calibri Light" panose="020F0302020204030204" pitchFamily="34" charset="0"/>
              </a:rPr>
              <a:t>Q: </a:t>
            </a:r>
            <a:r>
              <a:rPr lang="en-GB" sz="1700" dirty="0">
                <a:latin typeface="Calibri Light" panose="020F0302020204030204" pitchFamily="34" charset="0"/>
                <a:cs typeface="Calibri Light" panose="020F0302020204030204" pitchFamily="34" charset="0"/>
              </a:rPr>
              <a:t>An organization is introducing a service for two business units, which have different requirements for service hours. The result of the different requirements is that the service should be available for 24 hours per day, and will need to be designed with high levels of redundancy. Neither customer sees it as their responsibility to invest in such a solution.</a:t>
            </a:r>
          </a:p>
        </p:txBody>
      </p:sp>
      <p:sp>
        <p:nvSpPr>
          <p:cNvPr id="3" name="Rektangel 2">
            <a:extLst>
              <a:ext uri="{FF2B5EF4-FFF2-40B4-BE49-F238E27FC236}">
                <a16:creationId xmlns:a16="http://schemas.microsoft.com/office/drawing/2014/main" id="{C04A61FB-ECDB-D441-9403-5CBA8AE57185}"/>
              </a:ext>
            </a:extLst>
          </p:cNvPr>
          <p:cNvSpPr/>
          <p:nvPr/>
        </p:nvSpPr>
        <p:spPr>
          <a:xfrm>
            <a:off x="457198" y="1073584"/>
            <a:ext cx="7715997" cy="353943"/>
          </a:xfrm>
          <a:prstGeom prst="rect">
            <a:avLst/>
          </a:prstGeom>
        </p:spPr>
        <p:txBody>
          <a:bodyPr wrap="square">
            <a:spAutoFit/>
          </a:bodyPr>
          <a:lstStyle/>
          <a:p>
            <a:r>
              <a:rPr lang="en-GB" sz="1700" dirty="0">
                <a:latin typeface="Calibri Light" panose="020F0302020204030204" pitchFamily="34" charset="0"/>
                <a:cs typeface="Calibri Light" panose="020F0302020204030204" pitchFamily="34" charset="0"/>
              </a:rPr>
              <a:t>Which practice ensures that this situation is managed appropriately?</a:t>
            </a:r>
            <a:endParaRPr lang="en-GB" sz="1700" dirty="0"/>
          </a:p>
        </p:txBody>
      </p:sp>
    </p:spTree>
    <p:extLst>
      <p:ext uri="{BB962C8B-B14F-4D97-AF65-F5344CB8AC3E}">
        <p14:creationId xmlns:p14="http://schemas.microsoft.com/office/powerpoint/2010/main" val="144340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Wingdings" pitchFamily="2" charset="2"/>
              <a:buChar char="ü"/>
            </a:pPr>
            <a:r>
              <a:rPr lang="en-US" dirty="0">
                <a:latin typeface="Calibri Light" panose="020F0302020204030204" pitchFamily="34" charset="0"/>
                <a:cs typeface="Calibri Light" panose="020F0302020204030204" pitchFamily="34" charset="0"/>
              </a:rPr>
              <a:t>Introduction</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terms and definitions</a:t>
            </a:r>
          </a:p>
          <a:p>
            <a:pPr lvl="2">
              <a:buFont typeface="Wingdings" pitchFamily="2" charset="2"/>
              <a:buChar char="ü"/>
            </a:pPr>
            <a:r>
              <a:rPr lang="en-US" dirty="0">
                <a:latin typeface="Calibri Light" panose="020F0302020204030204" pitchFamily="34" charset="0"/>
                <a:cs typeface="Calibri Light" panose="020F0302020204030204" pitchFamily="34" charset="0"/>
              </a:rPr>
              <a:t>Objectives and key characteristics</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concepts </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Wingdings" pitchFamily="2" charset="2"/>
              <a:buChar char="ü"/>
            </a:pPr>
            <a:r>
              <a:rPr lang="en-US" dirty="0">
                <a:latin typeface="Calibri Light" panose="020F0302020204030204" pitchFamily="34" charset="0"/>
                <a:cs typeface="Calibri Light" panose="020F0302020204030204" pitchFamily="34" charset="0"/>
              </a:rPr>
              <a:t>Culture</a:t>
            </a:r>
          </a:p>
          <a:p>
            <a:pPr lvl="2">
              <a:buFont typeface="Wingdings" pitchFamily="2" charset="2"/>
              <a:buChar char="ü"/>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 practices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924185573"/>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A32C97AC-E805-F341-804C-42EB516E5A8E}"/>
              </a:ext>
            </a:extLst>
          </p:cNvPr>
          <p:cNvSpPr txBox="1">
            <a:spLocks/>
          </p:cNvSpPr>
          <p:nvPr/>
        </p:nvSpPr>
        <p:spPr bwMode="auto">
          <a:xfrm>
            <a:off x="481242" y="1376676"/>
            <a:ext cx="4090758"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200" b="0" kern="1200" cap="all">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dirty="0">
                <a:latin typeface="Calibri Light" panose="020F0302020204030204" pitchFamily="34" charset="0"/>
                <a:cs typeface="Calibri Light" panose="020F0302020204030204" pitchFamily="34" charset="0"/>
              </a:rPr>
              <a:t>HIGH-VELOCITY IT </a:t>
            </a:r>
          </a:p>
          <a:p>
            <a:r>
              <a:rPr lang="en-US" dirty="0">
                <a:latin typeface="Calibri Light" panose="020F0302020204030204" pitchFamily="34" charset="0"/>
                <a:cs typeface="Calibri Light" panose="020F0302020204030204" pitchFamily="34" charset="0"/>
              </a:rPr>
              <a:t>Exam preparation</a:t>
            </a:r>
          </a:p>
        </p:txBody>
      </p:sp>
      <p:pic>
        <p:nvPicPr>
          <p:cNvPr id="5" name="Bildobjekt 4">
            <a:extLst>
              <a:ext uri="{FF2B5EF4-FFF2-40B4-BE49-F238E27FC236}">
                <a16:creationId xmlns:a16="http://schemas.microsoft.com/office/drawing/2014/main" id="{35AB5954-80E3-0445-99B7-E107F02152AB}"/>
              </a:ext>
            </a:extLst>
          </p:cNvPr>
          <p:cNvPicPr>
            <a:picLocks noChangeAspect="1"/>
          </p:cNvPicPr>
          <p:nvPr/>
        </p:nvPicPr>
        <p:blipFill>
          <a:blip r:embed="rId3"/>
          <a:stretch>
            <a:fillRect/>
          </a:stretch>
        </p:blipFill>
        <p:spPr>
          <a:xfrm>
            <a:off x="5454858" y="498922"/>
            <a:ext cx="2837388" cy="37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636391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US" sz="3200" noProof="0" dirty="0"/>
              <a:t>Certification scheme</a:t>
            </a:r>
          </a:p>
        </p:txBody>
      </p:sp>
      <p:sp>
        <p:nvSpPr>
          <p:cNvPr id="5" name="Platshållare för innehåll 4">
            <a:extLst>
              <a:ext uri="{FF2B5EF4-FFF2-40B4-BE49-F238E27FC236}">
                <a16:creationId xmlns:a16="http://schemas.microsoft.com/office/drawing/2014/main" id="{37915FAB-0DA9-456A-BDE2-624B704FDC07}"/>
              </a:ext>
            </a:extLst>
          </p:cNvPr>
          <p:cNvSpPr>
            <a:spLocks noGrp="1"/>
          </p:cNvSpPr>
          <p:nvPr>
            <p:ph idx="1"/>
          </p:nvPr>
        </p:nvSpPr>
        <p:spPr>
          <a:xfrm>
            <a:off x="457199" y="1085631"/>
            <a:ext cx="8229600" cy="3394075"/>
          </a:xfrm>
        </p:spPr>
        <p:txBody>
          <a:bodyPr/>
          <a:lstStyle/>
          <a:p>
            <a:pPr marL="0" indent="0">
              <a:buNone/>
            </a:pPr>
            <a:r>
              <a:rPr lang="en-US" dirty="0"/>
              <a:t>The ITIL 4 certification scheme that has two main training streams and three levels:</a:t>
            </a:r>
          </a:p>
          <a:p>
            <a:pPr marL="0" indent="0">
              <a:buNone/>
            </a:pPr>
            <a:endParaRPr lang="en-US" dirty="0"/>
          </a:p>
          <a:p>
            <a:pPr marL="0" indent="0">
              <a:buNone/>
            </a:pPr>
            <a:endParaRPr lang="en-US" dirty="0"/>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sz="quarter" idx="10"/>
          </p:nvPr>
        </p:nvSpPr>
        <p:spPr/>
        <p:txBody>
          <a:bodyPr>
            <a:noAutofit/>
          </a:bodyPr>
          <a:lstStyle/>
          <a:p>
            <a:r>
              <a:rPr lang="en-US" sz="1000" dirty="0"/>
              <a:t>Exam preparation</a:t>
            </a:r>
          </a:p>
        </p:txBody>
      </p:sp>
      <p:pic>
        <p:nvPicPr>
          <p:cNvPr id="8" name="Bildobjekt 7">
            <a:extLst>
              <a:ext uri="{FF2B5EF4-FFF2-40B4-BE49-F238E27FC236}">
                <a16:creationId xmlns:a16="http://schemas.microsoft.com/office/drawing/2014/main" id="{DA6DF2B4-26B6-7F4C-8958-B964FA717186}"/>
              </a:ext>
            </a:extLst>
          </p:cNvPr>
          <p:cNvPicPr>
            <a:picLocks noChangeAspect="1"/>
          </p:cNvPicPr>
          <p:nvPr/>
        </p:nvPicPr>
        <p:blipFill>
          <a:blip r:embed="rId3"/>
          <a:stretch>
            <a:fillRect/>
          </a:stretch>
        </p:blipFill>
        <p:spPr>
          <a:xfrm>
            <a:off x="406107" y="1559913"/>
            <a:ext cx="4882111" cy="3001681"/>
          </a:xfrm>
          <a:prstGeom prst="rect">
            <a:avLst/>
          </a:prstGeom>
        </p:spPr>
      </p:pic>
    </p:spTree>
    <p:extLst>
      <p:ext uri="{BB962C8B-B14F-4D97-AF65-F5344CB8AC3E}">
        <p14:creationId xmlns:p14="http://schemas.microsoft.com/office/powerpoint/2010/main" val="395201307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E45889-952C-DB4F-A634-C5D7F4EA9D60}"/>
              </a:ext>
            </a:extLst>
          </p:cNvPr>
          <p:cNvSpPr>
            <a:spLocks noGrp="1"/>
          </p:cNvSpPr>
          <p:nvPr>
            <p:ph type="title"/>
          </p:nvPr>
        </p:nvSpPr>
        <p:spPr/>
        <p:txBody>
          <a:bodyPr/>
          <a:lstStyle/>
          <a:p>
            <a:r>
              <a:rPr lang="en-US" sz="3200" noProof="0" dirty="0"/>
              <a:t>Examination p</a:t>
            </a:r>
            <a:r>
              <a:rPr lang="en-US" sz="3200" dirty="0"/>
              <a:t>reparation</a:t>
            </a:r>
            <a:endParaRPr lang="en-US" sz="3200" noProof="0" dirty="0"/>
          </a:p>
        </p:txBody>
      </p:sp>
      <p:sp>
        <p:nvSpPr>
          <p:cNvPr id="5" name="Platshållare för innehåll 4">
            <a:extLst>
              <a:ext uri="{FF2B5EF4-FFF2-40B4-BE49-F238E27FC236}">
                <a16:creationId xmlns:a16="http://schemas.microsoft.com/office/drawing/2014/main" id="{37915FAB-0DA9-456A-BDE2-624B704FDC07}"/>
              </a:ext>
            </a:extLst>
          </p:cNvPr>
          <p:cNvSpPr>
            <a:spLocks noGrp="1"/>
          </p:cNvSpPr>
          <p:nvPr>
            <p:ph idx="1"/>
          </p:nvPr>
        </p:nvSpPr>
        <p:spPr/>
        <p:txBody>
          <a:bodyPr/>
          <a:lstStyle/>
          <a:p>
            <a:pPr marL="0" indent="0">
              <a:buNone/>
            </a:pPr>
            <a:r>
              <a:rPr lang="en-US" dirty="0"/>
              <a:t>The ITIL 4 Managing Professional Transition exam in short:</a:t>
            </a:r>
          </a:p>
          <a:p>
            <a:r>
              <a:rPr lang="en" sz="1400" dirty="0"/>
              <a:t>40 multiple-choice questions </a:t>
            </a:r>
          </a:p>
          <a:p>
            <a:r>
              <a:rPr lang="en" sz="1400" dirty="0"/>
              <a:t>Each question is worth 1 mark. There are 40 marks available</a:t>
            </a:r>
          </a:p>
          <a:p>
            <a:r>
              <a:rPr lang="en" sz="1400" dirty="0"/>
              <a:t>There is no negative marking</a:t>
            </a:r>
          </a:p>
          <a:p>
            <a:r>
              <a:rPr lang="en" sz="1400" dirty="0"/>
              <a:t>Pass rate is 70% or higher – a raw score of 28 marks or above </a:t>
            </a:r>
            <a:endParaRPr lang="en-US" sz="1400" dirty="0"/>
          </a:p>
          <a:p>
            <a:r>
              <a:rPr lang="en" sz="1400" dirty="0"/>
              <a:t>Duration is 90 minutes (113 minutes if not native in English)</a:t>
            </a:r>
          </a:p>
          <a:p>
            <a:r>
              <a:rPr lang="en" sz="1400" dirty="0"/>
              <a:t>This is a ‘closed book’ examination. No materials other </a:t>
            </a:r>
            <a:br>
              <a:rPr lang="en" sz="1400" dirty="0"/>
            </a:br>
            <a:r>
              <a:rPr lang="en" sz="1400" dirty="0"/>
              <a:t>than the examination materials are permitted.</a:t>
            </a:r>
          </a:p>
          <a:p>
            <a:pPr marL="0" indent="0">
              <a:buNone/>
            </a:pPr>
            <a:endParaRPr lang="en" sz="2400" b="1" i="1" dirty="0"/>
          </a:p>
          <a:p>
            <a:pPr marL="0" indent="0">
              <a:buNone/>
            </a:pPr>
            <a:r>
              <a:rPr lang="en" sz="2400" b="1" i="1" dirty="0"/>
              <a:t>Good luck with the exam!</a:t>
            </a:r>
            <a:endParaRPr lang="en-US" dirty="0"/>
          </a:p>
          <a:p>
            <a:pPr marL="0" indent="0">
              <a:buNone/>
            </a:pPr>
            <a:endParaRPr lang="en-US" dirty="0"/>
          </a:p>
          <a:p>
            <a:pPr marL="0" indent="0">
              <a:buNone/>
            </a:pPr>
            <a:endParaRPr lang="en-US" dirty="0"/>
          </a:p>
        </p:txBody>
      </p:sp>
      <p:sp>
        <p:nvSpPr>
          <p:cNvPr id="3" name="Platshållare för innehåll 2">
            <a:extLst>
              <a:ext uri="{FF2B5EF4-FFF2-40B4-BE49-F238E27FC236}">
                <a16:creationId xmlns:a16="http://schemas.microsoft.com/office/drawing/2014/main" id="{9375E163-CB99-994A-8B7B-BDB60199DA80}"/>
              </a:ext>
            </a:extLst>
          </p:cNvPr>
          <p:cNvSpPr>
            <a:spLocks noGrp="1"/>
          </p:cNvSpPr>
          <p:nvPr>
            <p:ph sz="quarter" idx="10"/>
          </p:nvPr>
        </p:nvSpPr>
        <p:spPr/>
        <p:txBody>
          <a:bodyPr>
            <a:noAutofit/>
          </a:bodyPr>
          <a:lstStyle/>
          <a:p>
            <a:r>
              <a:rPr lang="en-US" sz="1000" dirty="0"/>
              <a:t>ITIL 4</a:t>
            </a:r>
          </a:p>
          <a:p>
            <a:r>
              <a:rPr lang="en-US" sz="1000" dirty="0"/>
              <a:t>Exam preparation</a:t>
            </a:r>
          </a:p>
        </p:txBody>
      </p:sp>
    </p:spTree>
    <p:extLst>
      <p:ext uri="{BB962C8B-B14F-4D97-AF65-F5344CB8AC3E}">
        <p14:creationId xmlns:p14="http://schemas.microsoft.com/office/powerpoint/2010/main" val="3675243270"/>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Wingdings" pitchFamily="2" charset="2"/>
              <a:buChar char="ü"/>
            </a:pPr>
            <a:r>
              <a:rPr lang="en-US" dirty="0">
                <a:latin typeface="Calibri Light" panose="020F0302020204030204" pitchFamily="34" charset="0"/>
                <a:cs typeface="Calibri Light" panose="020F0302020204030204" pitchFamily="34" charset="0"/>
              </a:rPr>
              <a:t>Introduction</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terms and definitions</a:t>
            </a:r>
          </a:p>
          <a:p>
            <a:pPr lvl="2">
              <a:buFont typeface="Wingdings" pitchFamily="2" charset="2"/>
              <a:buChar char="ü"/>
            </a:pPr>
            <a:r>
              <a:rPr lang="en-US" dirty="0">
                <a:latin typeface="Calibri Light" panose="020F0302020204030204" pitchFamily="34" charset="0"/>
                <a:cs typeface="Calibri Light" panose="020F0302020204030204" pitchFamily="34" charset="0"/>
              </a:rPr>
              <a:t>Objectives and key characteristics</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concepts </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Wingdings" pitchFamily="2" charset="2"/>
              <a:buChar char="ü"/>
            </a:pPr>
            <a:r>
              <a:rPr lang="en-US" dirty="0">
                <a:latin typeface="Calibri Light" panose="020F0302020204030204" pitchFamily="34" charset="0"/>
                <a:cs typeface="Calibri Light" panose="020F0302020204030204" pitchFamily="34" charset="0"/>
              </a:rPr>
              <a:t>Culture</a:t>
            </a:r>
          </a:p>
          <a:p>
            <a:pPr lvl="2">
              <a:buFont typeface="Wingdings" pitchFamily="2" charset="2"/>
              <a:buChar char="ü"/>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 practices</a:t>
            </a:r>
          </a:p>
          <a:p>
            <a:pPr lvl="2">
              <a:buFont typeface="Wingdings" pitchFamily="2" charset="2"/>
              <a:buChar char="ü"/>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29484418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alibri Light" panose="020F0302020204030204" pitchFamily="34" charset="0"/>
                <a:cs typeface="Calibri Light" panose="020F0302020204030204" pitchFamily="34" charset="0"/>
              </a:rPr>
              <a:t>Thank you!</a:t>
            </a:r>
            <a:endParaRPr lang="en-US" noProof="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42762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081FA7-10EF-D740-AD2F-71317408AE77}"/>
              </a:ext>
            </a:extLst>
          </p:cNvPr>
          <p:cNvSpPr>
            <a:spLocks noGrp="1"/>
          </p:cNvSpPr>
          <p:nvPr>
            <p:ph type="title"/>
          </p:nvPr>
        </p:nvSpPr>
        <p:spPr/>
        <p:txBody>
          <a:bodyPr/>
          <a:lstStyle/>
          <a:p>
            <a:r>
              <a:rPr lang="en-GB" sz="3200" dirty="0"/>
              <a:t>Information systems technology stack</a:t>
            </a:r>
          </a:p>
        </p:txBody>
      </p:sp>
      <p:sp>
        <p:nvSpPr>
          <p:cNvPr id="3" name="Platshållare för innehåll 2">
            <a:extLst>
              <a:ext uri="{FF2B5EF4-FFF2-40B4-BE49-F238E27FC236}">
                <a16:creationId xmlns:a16="http://schemas.microsoft.com/office/drawing/2014/main" id="{4CD4BD63-45BB-0144-80D2-D410AA700AD3}"/>
              </a:ext>
            </a:extLst>
          </p:cNvPr>
          <p:cNvSpPr>
            <a:spLocks noGrp="1"/>
          </p:cNvSpPr>
          <p:nvPr>
            <p:ph idx="1"/>
          </p:nvPr>
        </p:nvSpPr>
        <p:spPr>
          <a:xfrm>
            <a:off x="457198" y="1218721"/>
            <a:ext cx="5400677" cy="2644825"/>
          </a:xfrm>
        </p:spPr>
        <p:txBody>
          <a:bodyPr/>
          <a:lstStyle/>
          <a:p>
            <a:pPr marL="0" indent="0">
              <a:buNone/>
            </a:pPr>
            <a:r>
              <a:rPr lang="en-GB" sz="1400" dirty="0"/>
              <a:t>IT exists as information systems that are made up of hardware, system software, data, and applications that are used for the purpose of data processing. </a:t>
            </a:r>
          </a:p>
          <a:p>
            <a:pPr marL="0" indent="0">
              <a:buNone/>
            </a:pPr>
            <a:endParaRPr lang="en-GB" sz="1400" dirty="0"/>
          </a:p>
          <a:p>
            <a:pPr marL="0" indent="0">
              <a:buNone/>
            </a:pPr>
            <a:r>
              <a:rPr lang="en-GB" sz="1400" dirty="0"/>
              <a:t>Information is data that is useful in a particular context. In IT, making information available to end users is the end goal. This can be presented in the form of numbers or text on a screen, or in other ways, for example, as a moving location on a map.</a:t>
            </a:r>
          </a:p>
        </p:txBody>
      </p:sp>
      <p:sp>
        <p:nvSpPr>
          <p:cNvPr id="6" name="textruta 5">
            <a:extLst>
              <a:ext uri="{FF2B5EF4-FFF2-40B4-BE49-F238E27FC236}">
                <a16:creationId xmlns:a16="http://schemas.microsoft.com/office/drawing/2014/main" id="{71E9DBB2-00A1-4F4A-B23D-4100470A604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pic>
        <p:nvPicPr>
          <p:cNvPr id="7" name="Bildobjekt 6">
            <a:extLst>
              <a:ext uri="{FF2B5EF4-FFF2-40B4-BE49-F238E27FC236}">
                <a16:creationId xmlns:a16="http://schemas.microsoft.com/office/drawing/2014/main" id="{ED3DB55C-162B-5C45-9244-5CD25CD7EB0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05502" y="1218721"/>
            <a:ext cx="1626821" cy="3253642"/>
          </a:xfrm>
          <a:prstGeom prst="rect">
            <a:avLst/>
          </a:prstGeom>
        </p:spPr>
      </p:pic>
      <p:sp>
        <p:nvSpPr>
          <p:cNvPr id="8" name="textruta 7">
            <a:extLst>
              <a:ext uri="{FF2B5EF4-FFF2-40B4-BE49-F238E27FC236}">
                <a16:creationId xmlns:a16="http://schemas.microsoft.com/office/drawing/2014/main" id="{125FD366-891D-9D4A-A18B-1870E5402D48}"/>
              </a:ext>
            </a:extLst>
          </p:cNvPr>
          <p:cNvSpPr txBox="1"/>
          <p:nvPr/>
        </p:nvSpPr>
        <p:spPr>
          <a:xfrm>
            <a:off x="6437079" y="4444647"/>
            <a:ext cx="2166233" cy="215444"/>
          </a:xfrm>
          <a:prstGeom prst="rect">
            <a:avLst/>
          </a:prstGeom>
          <a:noFill/>
        </p:spPr>
        <p:txBody>
          <a:bodyPr wrap="square" rtlCol="0">
            <a:spAutoFit/>
          </a:bodyPr>
          <a:lstStyle/>
          <a:p>
            <a:r>
              <a:rPr lang="en-GB" sz="800" dirty="0">
                <a:latin typeface="Calibri Light" panose="020F0302020204030204" pitchFamily="34" charset="0"/>
                <a:cs typeface="Calibri Light" panose="020F0302020204030204" pitchFamily="34" charset="0"/>
              </a:rPr>
              <a:t>Figure 2.2 Information system technology stack </a:t>
            </a:r>
          </a:p>
        </p:txBody>
      </p:sp>
      <p:sp>
        <p:nvSpPr>
          <p:cNvPr id="9" name="textruta 8">
            <a:extLst>
              <a:ext uri="{FF2B5EF4-FFF2-40B4-BE49-F238E27FC236}">
                <a16:creationId xmlns:a16="http://schemas.microsoft.com/office/drawing/2014/main" id="{B1211A96-403D-3B4D-A377-6D31F39BEF75}"/>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880828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081FA7-10EF-D740-AD2F-71317408AE77}"/>
              </a:ext>
            </a:extLst>
          </p:cNvPr>
          <p:cNvSpPr>
            <a:spLocks noGrp="1"/>
          </p:cNvSpPr>
          <p:nvPr>
            <p:ph type="title"/>
          </p:nvPr>
        </p:nvSpPr>
        <p:spPr/>
        <p:txBody>
          <a:bodyPr/>
          <a:lstStyle/>
          <a:p>
            <a:r>
              <a:rPr lang="en-GB" sz="3200" dirty="0"/>
              <a:t>Information technology put in a context</a:t>
            </a:r>
          </a:p>
        </p:txBody>
      </p:sp>
      <p:sp>
        <p:nvSpPr>
          <p:cNvPr id="3" name="Platshållare för innehåll 2">
            <a:extLst>
              <a:ext uri="{FF2B5EF4-FFF2-40B4-BE49-F238E27FC236}">
                <a16:creationId xmlns:a16="http://schemas.microsoft.com/office/drawing/2014/main" id="{4CD4BD63-45BB-0144-80D2-D410AA700AD3}"/>
              </a:ext>
            </a:extLst>
          </p:cNvPr>
          <p:cNvSpPr>
            <a:spLocks noGrp="1"/>
          </p:cNvSpPr>
          <p:nvPr>
            <p:ph idx="1"/>
          </p:nvPr>
        </p:nvSpPr>
        <p:spPr>
          <a:xfrm>
            <a:off x="457198" y="1208463"/>
            <a:ext cx="3534034" cy="3446375"/>
          </a:xfrm>
        </p:spPr>
        <p:txBody>
          <a:bodyPr>
            <a:normAutofit lnSpcReduction="10000"/>
          </a:bodyPr>
          <a:lstStyle/>
          <a:p>
            <a:pPr marL="0" indent="0">
              <a:buNone/>
            </a:pPr>
            <a:r>
              <a:rPr lang="en-GB" dirty="0"/>
              <a:t>Despite IT being such a core concept to organizations worldwide, the term is often misinterpreted. ‘IT’ can be used to refer to any of the following: </a:t>
            </a:r>
          </a:p>
          <a:p>
            <a:pPr marL="0" indent="0">
              <a:buNone/>
            </a:pPr>
            <a:endParaRPr lang="en-GB" dirty="0"/>
          </a:p>
          <a:p>
            <a:pPr>
              <a:buFont typeface="Arial" panose="020B0604020202020204" pitchFamily="34" charset="0"/>
              <a:buChar char="•"/>
            </a:pPr>
            <a:r>
              <a:rPr lang="en-GB" dirty="0"/>
              <a:t>the organizational IT function (the IT department); here referred to as the ‘IT function’ </a:t>
            </a:r>
          </a:p>
          <a:p>
            <a:pPr>
              <a:buFont typeface="Arial" panose="020B0604020202020204" pitchFamily="34" charset="0"/>
              <a:buChar char="•"/>
            </a:pPr>
            <a:r>
              <a:rPr lang="en-GB" dirty="0"/>
              <a:t>IT infrastructure, including generic workplace productivity applications (such as word processing), but not the applications that support specific business functions </a:t>
            </a:r>
          </a:p>
          <a:p>
            <a:pPr>
              <a:buFont typeface="Arial" panose="020B0604020202020204" pitchFamily="34" charset="0"/>
              <a:buChar char="•"/>
            </a:pPr>
            <a:r>
              <a:rPr lang="en-GB" dirty="0"/>
              <a:t>an organization’s internal information systems </a:t>
            </a:r>
          </a:p>
          <a:p>
            <a:pPr>
              <a:buFont typeface="Arial" panose="020B0604020202020204" pitchFamily="34" charset="0"/>
              <a:buChar char="•"/>
            </a:pPr>
            <a:r>
              <a:rPr lang="en-GB" dirty="0"/>
              <a:t>technical components used to create ‘digital products’ </a:t>
            </a:r>
          </a:p>
          <a:p>
            <a:pPr>
              <a:buFont typeface="Arial" panose="020B0604020202020204" pitchFamily="34" charset="0"/>
              <a:buChar char="•"/>
            </a:pPr>
            <a:r>
              <a:rPr lang="en-GB" dirty="0"/>
              <a:t>data processing technology (used for storing, retrieving, transmitting, and manipulating data) </a:t>
            </a:r>
          </a:p>
          <a:p>
            <a:pPr>
              <a:buFont typeface="Arial" panose="020B0604020202020204" pitchFamily="34" charset="0"/>
              <a:buChar char="•"/>
            </a:pPr>
            <a:r>
              <a:rPr lang="en-GB" dirty="0"/>
              <a:t>digital technology used to process data in order to digitize and automate business. </a:t>
            </a:r>
          </a:p>
          <a:p>
            <a:pPr marL="0" indent="0">
              <a:buNone/>
            </a:pPr>
            <a:endParaRPr lang="en-GB" dirty="0"/>
          </a:p>
          <a:p>
            <a:pPr marL="0" indent="0">
              <a:buNone/>
            </a:pPr>
            <a:endParaRPr lang="en-GB" dirty="0"/>
          </a:p>
        </p:txBody>
      </p:sp>
      <p:sp>
        <p:nvSpPr>
          <p:cNvPr id="5" name="Rektangel 4">
            <a:extLst>
              <a:ext uri="{FF2B5EF4-FFF2-40B4-BE49-F238E27FC236}">
                <a16:creationId xmlns:a16="http://schemas.microsoft.com/office/drawing/2014/main" id="{A548F5CF-E42C-7C4F-81D0-5A589DE313B7}"/>
              </a:ext>
            </a:extLst>
          </p:cNvPr>
          <p:cNvSpPr/>
          <p:nvPr/>
        </p:nvSpPr>
        <p:spPr>
          <a:xfrm>
            <a:off x="4717635" y="4179493"/>
            <a:ext cx="1254815" cy="14658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
        <p:nvSpPr>
          <p:cNvPr id="7" name="Rektangel 6">
            <a:extLst>
              <a:ext uri="{FF2B5EF4-FFF2-40B4-BE49-F238E27FC236}">
                <a16:creationId xmlns:a16="http://schemas.microsoft.com/office/drawing/2014/main" id="{9F764DB4-F5AB-6743-A33F-BAC6C7B291D6}"/>
              </a:ext>
            </a:extLst>
          </p:cNvPr>
          <p:cNvSpPr/>
          <p:nvPr/>
        </p:nvSpPr>
        <p:spPr>
          <a:xfrm>
            <a:off x="4226599" y="4095183"/>
            <a:ext cx="4111310" cy="338554"/>
          </a:xfrm>
          <a:prstGeom prst="rect">
            <a:avLst/>
          </a:prstGeom>
        </p:spPr>
        <p:txBody>
          <a:bodyPr wrap="square">
            <a:spAutoFit/>
          </a:bodyPr>
          <a:lstStyle/>
          <a:p>
            <a:r>
              <a:rPr lang="en-GB" sz="800" dirty="0">
                <a:latin typeface="Calibri Light" panose="020F0302020204030204" pitchFamily="34" charset="0"/>
                <a:cs typeface="Calibri Light" panose="020F0302020204030204" pitchFamily="34" charset="0"/>
              </a:rPr>
              <a:t>Figure 2.3 demonstrates how the IT stack contributes to the creation of value through informed decision-making. </a:t>
            </a:r>
          </a:p>
        </p:txBody>
      </p:sp>
      <p:sp>
        <p:nvSpPr>
          <p:cNvPr id="10" name="textruta 9">
            <a:extLst>
              <a:ext uri="{FF2B5EF4-FFF2-40B4-BE49-F238E27FC236}">
                <a16:creationId xmlns:a16="http://schemas.microsoft.com/office/drawing/2014/main" id="{A7B94C3D-D478-3A45-9A64-AF7623413B1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pic>
        <p:nvPicPr>
          <p:cNvPr id="9" name="Bildobjekt 8">
            <a:extLst>
              <a:ext uri="{FF2B5EF4-FFF2-40B4-BE49-F238E27FC236}">
                <a16:creationId xmlns:a16="http://schemas.microsoft.com/office/drawing/2014/main" id="{45FC9922-5776-5A41-BC16-22BABA9C624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58403" y="1280015"/>
            <a:ext cx="4363087" cy="2872982"/>
          </a:xfrm>
          <a:prstGeom prst="rect">
            <a:avLst/>
          </a:prstGeom>
        </p:spPr>
      </p:pic>
      <p:sp>
        <p:nvSpPr>
          <p:cNvPr id="8" name="textruta 7">
            <a:extLst>
              <a:ext uri="{FF2B5EF4-FFF2-40B4-BE49-F238E27FC236}">
                <a16:creationId xmlns:a16="http://schemas.microsoft.com/office/drawing/2014/main" id="{7E1909E3-96F9-204B-AB61-1C52B9A35ED4}"/>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2330554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CBEE67-B9D4-504D-9168-88252CD95EDB}"/>
              </a:ext>
            </a:extLst>
          </p:cNvPr>
          <p:cNvSpPr>
            <a:spLocks noGrp="1"/>
          </p:cNvSpPr>
          <p:nvPr>
            <p:ph type="title"/>
          </p:nvPr>
        </p:nvSpPr>
        <p:spPr/>
        <p:txBody>
          <a:bodyPr/>
          <a:lstStyle/>
          <a:p>
            <a:r>
              <a:rPr lang="en-GB" sz="3200" dirty="0"/>
              <a:t>Operational technology</a:t>
            </a:r>
          </a:p>
        </p:txBody>
      </p:sp>
      <p:sp>
        <p:nvSpPr>
          <p:cNvPr id="3" name="Platshållare för innehåll 2">
            <a:extLst>
              <a:ext uri="{FF2B5EF4-FFF2-40B4-BE49-F238E27FC236}">
                <a16:creationId xmlns:a16="http://schemas.microsoft.com/office/drawing/2014/main" id="{E737D642-03B4-164F-AC49-8980C6881154}"/>
              </a:ext>
            </a:extLst>
          </p:cNvPr>
          <p:cNvSpPr>
            <a:spLocks noGrp="1"/>
          </p:cNvSpPr>
          <p:nvPr>
            <p:ph idx="1"/>
          </p:nvPr>
        </p:nvSpPr>
        <p:spPr>
          <a:xfrm>
            <a:off x="457198" y="1264695"/>
            <a:ext cx="8564241" cy="3209334"/>
          </a:xfrm>
        </p:spPr>
        <p:txBody>
          <a:bodyPr>
            <a:noAutofit/>
          </a:bodyPr>
          <a:lstStyle/>
          <a:p>
            <a:pPr marL="0" indent="0">
              <a:buNone/>
            </a:pPr>
            <a:r>
              <a:rPr lang="en-GB" sz="1400" dirty="0"/>
              <a:t>OT differs from IT in that it uses digitized data as an internal means to a physical goal, rather than to make information available to users. </a:t>
            </a:r>
          </a:p>
          <a:p>
            <a:pPr marL="0" indent="0">
              <a:buNone/>
            </a:pPr>
            <a:endParaRPr lang="en-GB" sz="1050" dirty="0"/>
          </a:p>
          <a:p>
            <a:pPr marL="0" indent="0">
              <a:buNone/>
            </a:pPr>
            <a:r>
              <a:rPr lang="en-GB" sz="1400" dirty="0"/>
              <a:t>‘OT’ refers to physical devices (for instance, valves and pumps in machinery) in which digitized data is used to take physical action. OT devices can be as small as the engine control module (ECM) of a car or as large as the distributed control network for a national electricity grid. </a:t>
            </a:r>
          </a:p>
          <a:p>
            <a:pPr marL="0" indent="0">
              <a:buNone/>
            </a:pPr>
            <a:endParaRPr lang="en-GB" sz="1050" dirty="0"/>
          </a:p>
          <a:p>
            <a:pPr marL="0" indent="0">
              <a:buNone/>
            </a:pPr>
            <a:r>
              <a:rPr lang="en-GB" sz="1400" dirty="0"/>
              <a:t>The OT sphere also includes embedded systems (such as smart instrumentation) and a large subset of scientific data acquisition, control, and computing devices. </a:t>
            </a:r>
          </a:p>
          <a:p>
            <a:pPr marL="0" indent="0">
              <a:buNone/>
            </a:pPr>
            <a:endParaRPr lang="en-GB" sz="1050" dirty="0"/>
          </a:p>
          <a:p>
            <a:pPr marL="0" indent="0">
              <a:buNone/>
            </a:pPr>
            <a:r>
              <a:rPr lang="en-GB" sz="1400" dirty="0"/>
              <a:t>OT devices are supported by the Internet of Things (IoT), allowing them to connect both to each other and to information systems. </a:t>
            </a:r>
          </a:p>
        </p:txBody>
      </p:sp>
      <p:sp>
        <p:nvSpPr>
          <p:cNvPr id="7" name="textruta 6">
            <a:extLst>
              <a:ext uri="{FF2B5EF4-FFF2-40B4-BE49-F238E27FC236}">
                <a16:creationId xmlns:a16="http://schemas.microsoft.com/office/drawing/2014/main" id="{652BB967-A01C-434D-9159-665F6D04FB0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E2E5E68-79A2-2E4A-895C-6164D8181317}"/>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829789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CBEE67-B9D4-504D-9168-88252CD95EDB}"/>
              </a:ext>
            </a:extLst>
          </p:cNvPr>
          <p:cNvSpPr>
            <a:spLocks noGrp="1"/>
          </p:cNvSpPr>
          <p:nvPr>
            <p:ph type="title"/>
          </p:nvPr>
        </p:nvSpPr>
        <p:spPr/>
        <p:txBody>
          <a:bodyPr/>
          <a:lstStyle/>
          <a:p>
            <a:r>
              <a:rPr lang="en-GB" sz="3200" dirty="0"/>
              <a:t>Digital organization</a:t>
            </a:r>
          </a:p>
        </p:txBody>
      </p:sp>
      <p:sp>
        <p:nvSpPr>
          <p:cNvPr id="3" name="Platshållare för innehåll 2">
            <a:extLst>
              <a:ext uri="{FF2B5EF4-FFF2-40B4-BE49-F238E27FC236}">
                <a16:creationId xmlns:a16="http://schemas.microsoft.com/office/drawing/2014/main" id="{E737D642-03B4-164F-AC49-8980C6881154}"/>
              </a:ext>
            </a:extLst>
          </p:cNvPr>
          <p:cNvSpPr>
            <a:spLocks noGrp="1"/>
          </p:cNvSpPr>
          <p:nvPr>
            <p:ph idx="1"/>
          </p:nvPr>
        </p:nvSpPr>
        <p:spPr>
          <a:xfrm>
            <a:off x="457198" y="1208463"/>
            <a:ext cx="8394971" cy="3394075"/>
          </a:xfrm>
        </p:spPr>
        <p:txBody>
          <a:bodyPr/>
          <a:lstStyle/>
          <a:p>
            <a:pPr marL="0" indent="0">
              <a:buNone/>
            </a:pPr>
            <a:r>
              <a:rPr lang="en-GB" sz="1400" dirty="0"/>
              <a:t>Digital organizations are enabled by digital technology. Digital technology is a significant underpinning enabler for these organizations’ internal processes, and is often part of their products and services. </a:t>
            </a:r>
          </a:p>
          <a:p>
            <a:pPr marL="0" indent="0">
              <a:buNone/>
            </a:pPr>
            <a:endParaRPr lang="en-GB" sz="1000" dirty="0"/>
          </a:p>
          <a:p>
            <a:pPr marL="0" indent="0">
              <a:buNone/>
            </a:pPr>
            <a:r>
              <a:rPr lang="en-GB" sz="1400" dirty="0"/>
              <a:t>As such, digital technology is a strategic part of a digital organization’s business model. The digitization of an organization has significant implications for its </a:t>
            </a:r>
            <a:r>
              <a:rPr lang="en-GB" sz="1400" b="1" dirty="0"/>
              <a:t>operating model </a:t>
            </a:r>
            <a:r>
              <a:rPr lang="en-GB" sz="1400" dirty="0"/>
              <a:t>(in other words, </a:t>
            </a:r>
            <a:r>
              <a:rPr lang="en-GB" sz="1400" b="1" i="1" dirty="0"/>
              <a:t>the resources it needs and how they interact</a:t>
            </a:r>
            <a:r>
              <a:rPr lang="en-GB" sz="1400" dirty="0"/>
              <a:t>). </a:t>
            </a:r>
          </a:p>
          <a:p>
            <a:pPr marL="0" indent="0">
              <a:buNone/>
            </a:pPr>
            <a:endParaRPr lang="en-GB" sz="1000" dirty="0"/>
          </a:p>
          <a:p>
            <a:pPr marL="0" indent="0">
              <a:buNone/>
            </a:pPr>
            <a:r>
              <a:rPr lang="en-GB" sz="1400" dirty="0"/>
              <a:t>A major consideration for organizational operating models is the </a:t>
            </a:r>
            <a:r>
              <a:rPr lang="en-GB" sz="1400" b="1" i="1" dirty="0"/>
              <a:t>centralization or decentralization of the IT function</a:t>
            </a:r>
            <a:r>
              <a:rPr lang="en-GB" sz="1400" dirty="0"/>
              <a:t>, and how each of these options will affect the organization’s effectiveness and efficiency. </a:t>
            </a:r>
          </a:p>
          <a:p>
            <a:pPr marL="0" indent="0">
              <a:buNone/>
            </a:pPr>
            <a:endParaRPr lang="en-GB" sz="1000" dirty="0"/>
          </a:p>
          <a:p>
            <a:pPr marL="0" indent="0">
              <a:buNone/>
            </a:pPr>
            <a:r>
              <a:rPr lang="en-GB" sz="1400" b="1" i="1" dirty="0"/>
              <a:t>It is important that a digital organization’s operating model is based on the co-creation of value by both the service provider and the service consumer </a:t>
            </a:r>
            <a:r>
              <a:rPr lang="en-GB" sz="1400" dirty="0"/>
              <a:t>to make sure that value from IT investments is properly realized. </a:t>
            </a:r>
          </a:p>
        </p:txBody>
      </p:sp>
      <p:sp>
        <p:nvSpPr>
          <p:cNvPr id="6" name="Rektangel med rundade hörn 5">
            <a:extLst>
              <a:ext uri="{FF2B5EF4-FFF2-40B4-BE49-F238E27FC236}">
                <a16:creationId xmlns:a16="http://schemas.microsoft.com/office/drawing/2014/main" id="{65ADFBF3-9209-1049-BFC3-80CB976E0D6B}"/>
              </a:ext>
            </a:extLst>
          </p:cNvPr>
          <p:cNvSpPr/>
          <p:nvPr/>
        </p:nvSpPr>
        <p:spPr>
          <a:xfrm>
            <a:off x="518984" y="4024669"/>
            <a:ext cx="8167814" cy="539320"/>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Digital organization</a:t>
            </a:r>
            <a:r>
              <a:rPr lang="en-GB" sz="1400" dirty="0">
                <a:solidFill>
                  <a:schemeClr val="tx1"/>
                </a:solidFill>
                <a:latin typeface="Calibri Light" panose="020F0302020204030204" pitchFamily="34" charset="0"/>
                <a:cs typeface="Calibri Light" panose="020F0302020204030204" pitchFamily="34" charset="0"/>
              </a:rPr>
              <a:t>		An organization that is enabled by digital technology to do business 							significantly differently, or to do significantly different business.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7" name="textruta 6">
            <a:extLst>
              <a:ext uri="{FF2B5EF4-FFF2-40B4-BE49-F238E27FC236}">
                <a16:creationId xmlns:a16="http://schemas.microsoft.com/office/drawing/2014/main" id="{037C60E3-9E79-AD4D-9321-54A762834D26}"/>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D7E8BBC8-A9E1-4D42-86E5-BAB7B733199A}"/>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1389317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1272" y="673510"/>
            <a:ext cx="6501803" cy="4469989"/>
          </a:xfrm>
          <a:prstGeom prst="rect">
            <a:avLst/>
          </a:prstGeom>
        </p:spPr>
      </p:pic>
      <p:sp>
        <p:nvSpPr>
          <p:cNvPr id="4" name="Rubrik 3"/>
          <p:cNvSpPr>
            <a:spLocks noGrp="1"/>
          </p:cNvSpPr>
          <p:nvPr>
            <p:ph type="title"/>
          </p:nvPr>
        </p:nvSpPr>
        <p:spPr/>
        <p:txBody>
          <a:bodyPr/>
          <a:lstStyle/>
          <a:p>
            <a:r>
              <a:rPr lang="en-US" sz="3200" noProof="0" dirty="0">
                <a:latin typeface="Calibri Light" panose="020F0302020204030204" pitchFamily="34" charset="0"/>
                <a:cs typeface="Calibri Light" panose="020F0302020204030204" pitchFamily="34" charset="0"/>
              </a:rPr>
              <a:t>Presentation</a:t>
            </a:r>
          </a:p>
        </p:txBody>
      </p:sp>
      <p:sp>
        <p:nvSpPr>
          <p:cNvPr id="1429507" name="Rectangle 3"/>
          <p:cNvSpPr>
            <a:spLocks noGrp="1" noChangeArrowheads="1"/>
          </p:cNvSpPr>
          <p:nvPr>
            <p:ph type="body" sz="quarter" idx="11"/>
          </p:nvPr>
        </p:nvSpPr>
        <p:spPr/>
        <p:txBody>
          <a:bodyPr>
            <a:normAutofit/>
          </a:bodyPr>
          <a:lstStyle/>
          <a:p>
            <a:pPr>
              <a:buNone/>
            </a:pPr>
            <a:r>
              <a:rPr lang="en-US" sz="1400" noProof="0" dirty="0">
                <a:solidFill>
                  <a:srgbClr val="000000"/>
                </a:solidFill>
                <a:latin typeface="Calibri Light" panose="020F0302020204030204" pitchFamily="34" charset="0"/>
                <a:cs typeface="Calibri Light" panose="020F0302020204030204" pitchFamily="34" charset="0"/>
              </a:rPr>
              <a:t>My questions:</a:t>
            </a:r>
          </a:p>
          <a:p>
            <a:pPr>
              <a:buClr>
                <a:schemeClr val="tx1">
                  <a:lumMod val="65000"/>
                  <a:lumOff val="35000"/>
                </a:schemeClr>
              </a:buClr>
              <a:buSzPct val="75000"/>
              <a:buFont typeface="Wingdings" charset="2"/>
              <a:buChar char="ü"/>
            </a:pPr>
            <a:r>
              <a:rPr lang="en-US" sz="1400" noProof="0" dirty="0">
                <a:solidFill>
                  <a:srgbClr val="000000"/>
                </a:solidFill>
                <a:latin typeface="Calibri Light" panose="020F0302020204030204" pitchFamily="34" charset="0"/>
                <a:cs typeface="Calibri Light" panose="020F0302020204030204" pitchFamily="34" charset="0"/>
              </a:rPr>
              <a:t>Who are you? </a:t>
            </a:r>
          </a:p>
          <a:p>
            <a:pPr>
              <a:buClr>
                <a:schemeClr val="tx1">
                  <a:lumMod val="65000"/>
                  <a:lumOff val="35000"/>
                </a:schemeClr>
              </a:buClr>
              <a:buSzPct val="75000"/>
              <a:buFont typeface="Wingdings" charset="2"/>
              <a:buChar char="ü"/>
            </a:pPr>
            <a:r>
              <a:rPr lang="en-US" sz="1400" noProof="0" dirty="0">
                <a:solidFill>
                  <a:srgbClr val="000000"/>
                </a:solidFill>
                <a:latin typeface="Calibri Light" panose="020F0302020204030204" pitchFamily="34" charset="0"/>
                <a:cs typeface="Calibri Light" panose="020F0302020204030204" pitchFamily="34" charset="0"/>
              </a:rPr>
              <a:t>What experience do you have from ITIL?</a:t>
            </a:r>
          </a:p>
          <a:p>
            <a:pPr>
              <a:buClr>
                <a:schemeClr val="tx1">
                  <a:lumMod val="65000"/>
                  <a:lumOff val="35000"/>
                </a:schemeClr>
              </a:buClr>
              <a:buSzPct val="75000"/>
              <a:buFont typeface="Wingdings" charset="2"/>
              <a:buChar char="ü"/>
            </a:pPr>
            <a:r>
              <a:rPr lang="en-US" sz="1400" noProof="0" dirty="0">
                <a:solidFill>
                  <a:srgbClr val="000000"/>
                </a:solidFill>
                <a:latin typeface="Calibri Light" panose="020F0302020204030204" pitchFamily="34" charset="0"/>
                <a:cs typeface="Calibri Light" panose="020F0302020204030204" pitchFamily="34" charset="0"/>
              </a:rPr>
              <a:t>What is your role at work? </a:t>
            </a:r>
          </a:p>
          <a:p>
            <a:pPr>
              <a:buClr>
                <a:schemeClr val="tx1">
                  <a:lumMod val="65000"/>
                  <a:lumOff val="35000"/>
                </a:schemeClr>
              </a:buClr>
              <a:buSzPct val="75000"/>
              <a:buFont typeface="Wingdings" charset="2"/>
              <a:buChar char="ü"/>
            </a:pPr>
            <a:r>
              <a:rPr lang="en-US" sz="1400" noProof="0" dirty="0">
                <a:solidFill>
                  <a:srgbClr val="000000"/>
                </a:solidFill>
                <a:latin typeface="Calibri Light" panose="020F0302020204030204" pitchFamily="34" charset="0"/>
                <a:cs typeface="Calibri Light" panose="020F0302020204030204" pitchFamily="34" charset="0"/>
              </a:rPr>
              <a:t>What are your expectations?</a:t>
            </a:r>
          </a:p>
        </p:txBody>
      </p:sp>
    </p:spTree>
    <p:extLst>
      <p:ext uri="{BB962C8B-B14F-4D97-AF65-F5344CB8AC3E}">
        <p14:creationId xmlns:p14="http://schemas.microsoft.com/office/powerpoint/2010/main" val="14546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CC803A-E4B3-B546-A967-0DC5992DF07A}"/>
              </a:ext>
            </a:extLst>
          </p:cNvPr>
          <p:cNvSpPr>
            <a:spLocks noGrp="1"/>
          </p:cNvSpPr>
          <p:nvPr>
            <p:ph type="title"/>
          </p:nvPr>
        </p:nvSpPr>
        <p:spPr/>
        <p:txBody>
          <a:bodyPr/>
          <a:lstStyle/>
          <a:p>
            <a:r>
              <a:rPr lang="en-GB" sz="3200" dirty="0"/>
              <a:t>Digitalization vs digitization</a:t>
            </a:r>
          </a:p>
        </p:txBody>
      </p:sp>
      <p:sp>
        <p:nvSpPr>
          <p:cNvPr id="3" name="Platshållare för innehåll 2">
            <a:extLst>
              <a:ext uri="{FF2B5EF4-FFF2-40B4-BE49-F238E27FC236}">
                <a16:creationId xmlns:a16="http://schemas.microsoft.com/office/drawing/2014/main" id="{2A37D6B2-7BB2-B942-84C9-1198C95DD4BF}"/>
              </a:ext>
            </a:extLst>
          </p:cNvPr>
          <p:cNvSpPr>
            <a:spLocks noGrp="1"/>
          </p:cNvSpPr>
          <p:nvPr>
            <p:ph idx="1"/>
          </p:nvPr>
        </p:nvSpPr>
        <p:spPr/>
        <p:txBody>
          <a:bodyPr/>
          <a:lstStyle/>
          <a:p>
            <a:pPr marL="0" indent="0">
              <a:buNone/>
            </a:pPr>
            <a:r>
              <a:rPr lang="en-GB" sz="1400" dirty="0"/>
              <a:t>Digital transformation is sometimes referred to as ‘</a:t>
            </a:r>
            <a:r>
              <a:rPr lang="en-GB" sz="1400" b="1" i="1" dirty="0"/>
              <a:t>digitalization</a:t>
            </a:r>
            <a:r>
              <a:rPr lang="en-GB" sz="1400" dirty="0"/>
              <a:t>’. However, the use of this term is not recommended because of the potential confusion with </a:t>
            </a:r>
            <a:r>
              <a:rPr lang="en-GB" sz="1400" b="1" i="1" dirty="0"/>
              <a:t>digitization</a:t>
            </a:r>
            <a:r>
              <a:rPr lang="en-GB" sz="1400" dirty="0"/>
              <a:t>, which </a:t>
            </a:r>
            <a:r>
              <a:rPr lang="en-GB" sz="1400" b="1" dirty="0"/>
              <a:t>is the technical process of changing something from analogue form to digital form</a:t>
            </a:r>
            <a:r>
              <a:rPr lang="en-GB" sz="1400" dirty="0"/>
              <a:t>. </a:t>
            </a:r>
          </a:p>
          <a:p>
            <a:endParaRPr lang="en-GB" sz="1400" dirty="0"/>
          </a:p>
          <a:p>
            <a:endParaRPr lang="en-GB" sz="1400" dirty="0"/>
          </a:p>
          <a:p>
            <a:endParaRPr lang="en-GB" sz="1400" dirty="0"/>
          </a:p>
          <a:p>
            <a:endParaRPr lang="en-GB" sz="1400" dirty="0"/>
          </a:p>
          <a:p>
            <a:pPr marL="0" indent="0">
              <a:buNone/>
            </a:pPr>
            <a:endParaRPr lang="en-GB" sz="1400" dirty="0"/>
          </a:p>
          <a:p>
            <a:pPr marL="0" indent="0">
              <a:buNone/>
            </a:pPr>
            <a:endParaRPr lang="en-GB" sz="1400" dirty="0"/>
          </a:p>
          <a:p>
            <a:pPr marL="0" lvl="0" indent="0">
              <a:spcBef>
                <a:spcPct val="30000"/>
              </a:spcBef>
              <a:buNone/>
              <a:defRPr/>
            </a:pPr>
            <a:r>
              <a:rPr lang="en-GB" sz="1400" dirty="0"/>
              <a:t>The term ‘</a:t>
            </a:r>
            <a:r>
              <a:rPr lang="en-GB" sz="1400" b="1" i="1" dirty="0"/>
              <a:t>transformation</a:t>
            </a:r>
            <a:r>
              <a:rPr lang="en-GB" sz="1400" dirty="0"/>
              <a:t>’, used correctly, </a:t>
            </a:r>
            <a:r>
              <a:rPr lang="en-GB" sz="1400" b="1" dirty="0"/>
              <a:t>means major change</a:t>
            </a:r>
            <a:r>
              <a:rPr lang="en-GB" sz="1400" dirty="0"/>
              <a:t>. Despite this, transformation does not necessarily imply a single, large change. Based on the approach an organization selects, transformation can be achieved just as successfully with a few big changes, or many smaller ones. In many cases, a series of smaller changes can even be the more successful approach.</a:t>
            </a:r>
          </a:p>
        </p:txBody>
      </p:sp>
      <p:sp>
        <p:nvSpPr>
          <p:cNvPr id="5" name="textruta 4">
            <a:extLst>
              <a:ext uri="{FF2B5EF4-FFF2-40B4-BE49-F238E27FC236}">
                <a16:creationId xmlns:a16="http://schemas.microsoft.com/office/drawing/2014/main" id="{472E7D53-572D-7A43-91EC-E52A8ACB8F4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pic>
        <p:nvPicPr>
          <p:cNvPr id="8" name="Bildobjekt 7" descr="En bild som visar inomhus, text, sitter, bord&#10;&#10;Automatiskt genererad beskrivning">
            <a:extLst>
              <a:ext uri="{FF2B5EF4-FFF2-40B4-BE49-F238E27FC236}">
                <a16:creationId xmlns:a16="http://schemas.microsoft.com/office/drawing/2014/main" id="{609CD1D0-BB5E-E14A-84CE-53922AF9CA1D}"/>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400800" y="2043557"/>
            <a:ext cx="1926077" cy="1192110"/>
          </a:xfrm>
          <a:prstGeom prst="rect">
            <a:avLst/>
          </a:prstGeom>
        </p:spPr>
      </p:pic>
      <p:sp>
        <p:nvSpPr>
          <p:cNvPr id="7" name="textruta 6">
            <a:extLst>
              <a:ext uri="{FF2B5EF4-FFF2-40B4-BE49-F238E27FC236}">
                <a16:creationId xmlns:a16="http://schemas.microsoft.com/office/drawing/2014/main" id="{E03F83BC-416E-AD43-93CA-3AAB1D5A9FF5}"/>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
        <p:nvSpPr>
          <p:cNvPr id="9" name="Rektangel med rundade hörn 8">
            <a:extLst>
              <a:ext uri="{FF2B5EF4-FFF2-40B4-BE49-F238E27FC236}">
                <a16:creationId xmlns:a16="http://schemas.microsoft.com/office/drawing/2014/main" id="{FA0F8E8A-B6F3-1740-B7C4-E9C34A356E95}"/>
              </a:ext>
            </a:extLst>
          </p:cNvPr>
          <p:cNvSpPr/>
          <p:nvPr/>
        </p:nvSpPr>
        <p:spPr>
          <a:xfrm>
            <a:off x="549315" y="2042809"/>
            <a:ext cx="5226152" cy="1167319"/>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Digitization	</a:t>
            </a:r>
            <a:r>
              <a:rPr lang="en-GB" sz="1400" dirty="0">
                <a:solidFill>
                  <a:schemeClr val="tx1"/>
                </a:solidFill>
                <a:latin typeface="Calibri Light" panose="020F0302020204030204" pitchFamily="34" charset="0"/>
                <a:cs typeface="Calibri Light" panose="020F0302020204030204" pitchFamily="34" charset="0"/>
              </a:rPr>
              <a:t>The process of transforming something 				(e.g. text, sound, or images) from analogue 				to digital form by expressing the 					information in binary digits.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5282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3206A3-1235-E445-8F6B-C0BDDCAAC89D}"/>
              </a:ext>
            </a:extLst>
          </p:cNvPr>
          <p:cNvSpPr>
            <a:spLocks noGrp="1"/>
          </p:cNvSpPr>
          <p:nvPr>
            <p:ph type="title"/>
          </p:nvPr>
        </p:nvSpPr>
        <p:spPr/>
        <p:txBody>
          <a:bodyPr/>
          <a:lstStyle/>
          <a:p>
            <a:r>
              <a:rPr lang="en-GB" sz="3200" dirty="0"/>
              <a:t>Digital transformation</a:t>
            </a:r>
          </a:p>
        </p:txBody>
      </p:sp>
      <p:sp>
        <p:nvSpPr>
          <p:cNvPr id="3" name="Platshållare för innehåll 2">
            <a:extLst>
              <a:ext uri="{FF2B5EF4-FFF2-40B4-BE49-F238E27FC236}">
                <a16:creationId xmlns:a16="http://schemas.microsoft.com/office/drawing/2014/main" id="{19E9B8A3-D9B3-6448-A390-5F44BCB330FE}"/>
              </a:ext>
            </a:extLst>
          </p:cNvPr>
          <p:cNvSpPr>
            <a:spLocks noGrp="1"/>
          </p:cNvSpPr>
          <p:nvPr>
            <p:ph idx="1"/>
          </p:nvPr>
        </p:nvSpPr>
        <p:spPr>
          <a:xfrm>
            <a:off x="529936" y="2193905"/>
            <a:ext cx="8341689" cy="2505823"/>
          </a:xfrm>
        </p:spPr>
        <p:txBody>
          <a:bodyPr/>
          <a:lstStyle/>
          <a:p>
            <a:pPr marL="0" indent="0">
              <a:buNone/>
            </a:pPr>
            <a:r>
              <a:rPr lang="en-GB" sz="1400" b="1" i="1" dirty="0"/>
              <a:t>Transformation</a:t>
            </a:r>
            <a:r>
              <a:rPr lang="en-GB" sz="1400" dirty="0"/>
              <a:t> </a:t>
            </a:r>
            <a:r>
              <a:rPr lang="en-GB" sz="1400" b="1" dirty="0"/>
              <a:t>is about doing things differently</a:t>
            </a:r>
            <a:r>
              <a:rPr lang="en-GB" sz="1400" dirty="0"/>
              <a:t>, or doing different things. It is also about reframing work to think about things differently, or think about different things. </a:t>
            </a:r>
          </a:p>
          <a:p>
            <a:pPr marL="0" indent="0">
              <a:buNone/>
            </a:pPr>
            <a:endParaRPr lang="en-GB" sz="1000" dirty="0"/>
          </a:p>
          <a:p>
            <a:pPr marL="0" indent="0">
              <a:buNone/>
            </a:pPr>
            <a:r>
              <a:rPr lang="en-GB" sz="1400" dirty="0"/>
              <a:t>‘</a:t>
            </a:r>
            <a:r>
              <a:rPr lang="en-GB" sz="1400" b="1" i="1" dirty="0"/>
              <a:t>Digital transformation</a:t>
            </a:r>
            <a:r>
              <a:rPr lang="en-GB" sz="1400" dirty="0"/>
              <a:t>’ </a:t>
            </a:r>
            <a:r>
              <a:rPr lang="en-GB" sz="1400" b="1" dirty="0"/>
              <a:t>is often used to indicate major investment in digitizing, robotizing, and other forms of automation </a:t>
            </a:r>
            <a:r>
              <a:rPr lang="en-GB" sz="1400" dirty="0"/>
              <a:t>that enable organizations to do business significantly differently, or do significantly different business. This technological change often requires organizational change in how the organization uses the digital solutions. </a:t>
            </a:r>
          </a:p>
          <a:p>
            <a:pPr marL="0" indent="0">
              <a:buNone/>
            </a:pPr>
            <a:endParaRPr lang="en-GB" sz="1000" dirty="0"/>
          </a:p>
          <a:p>
            <a:pPr marL="0" indent="0">
              <a:buNone/>
            </a:pPr>
            <a:r>
              <a:rPr lang="en-GB" sz="1400" dirty="0"/>
              <a:t>The term ‘digital transformation’ is not specific to a particular type of transformation, and can be used to refer to any transformation that is digitally enabled. The transformed entity is often a combination of the organization’s customer experience, products or services, business model, operating model (for example, the value stream), and employee experience.</a:t>
            </a:r>
          </a:p>
        </p:txBody>
      </p:sp>
      <p:sp>
        <p:nvSpPr>
          <p:cNvPr id="5" name="Rektangel med rundade hörn 4">
            <a:extLst>
              <a:ext uri="{FF2B5EF4-FFF2-40B4-BE49-F238E27FC236}">
                <a16:creationId xmlns:a16="http://schemas.microsoft.com/office/drawing/2014/main" id="{3285E2DF-E861-C848-BCDA-E571BA0BD699}"/>
              </a:ext>
            </a:extLst>
          </p:cNvPr>
          <p:cNvSpPr/>
          <p:nvPr/>
        </p:nvSpPr>
        <p:spPr>
          <a:xfrm>
            <a:off x="624016" y="1379918"/>
            <a:ext cx="8099297" cy="736167"/>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Digital transformation</a:t>
            </a:r>
            <a:r>
              <a:rPr lang="en-GB" sz="1400" dirty="0">
                <a:solidFill>
                  <a:schemeClr val="tx1"/>
                </a:solidFill>
                <a:latin typeface="Calibri Light" panose="020F0302020204030204" pitchFamily="34" charset="0"/>
                <a:cs typeface="Calibri Light" panose="020F0302020204030204" pitchFamily="34" charset="0"/>
              </a:rPr>
              <a:t>	The use of digital technology to enable a significant improvement in the 						realization of an organization’s objectives that could not feasibly have 							been achieved by non-digital means. </a:t>
            </a:r>
          </a:p>
        </p:txBody>
      </p:sp>
      <p:sp>
        <p:nvSpPr>
          <p:cNvPr id="6" name="textruta 5">
            <a:extLst>
              <a:ext uri="{FF2B5EF4-FFF2-40B4-BE49-F238E27FC236}">
                <a16:creationId xmlns:a16="http://schemas.microsoft.com/office/drawing/2014/main" id="{72BDCBF7-D879-5D4D-B8DC-368DB367063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8" name="textruta 7">
            <a:extLst>
              <a:ext uri="{FF2B5EF4-FFF2-40B4-BE49-F238E27FC236}">
                <a16:creationId xmlns:a16="http://schemas.microsoft.com/office/drawing/2014/main" id="{CF0FF27D-97B9-384A-85A6-E98AA199454C}"/>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1285189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C331EF-61ED-B941-86A7-6F5062CF7FA2}"/>
              </a:ext>
            </a:extLst>
          </p:cNvPr>
          <p:cNvSpPr>
            <a:spLocks noGrp="1"/>
          </p:cNvSpPr>
          <p:nvPr>
            <p:ph type="title"/>
          </p:nvPr>
        </p:nvSpPr>
        <p:spPr/>
        <p:txBody>
          <a:bodyPr/>
          <a:lstStyle/>
          <a:p>
            <a:r>
              <a:rPr lang="en-GB" sz="3200" dirty="0"/>
              <a:t>IT transformation</a:t>
            </a:r>
          </a:p>
        </p:txBody>
      </p:sp>
      <p:sp>
        <p:nvSpPr>
          <p:cNvPr id="3" name="Platshållare för innehåll 2">
            <a:extLst>
              <a:ext uri="{FF2B5EF4-FFF2-40B4-BE49-F238E27FC236}">
                <a16:creationId xmlns:a16="http://schemas.microsoft.com/office/drawing/2014/main" id="{13FC14E5-93DF-7841-982A-E320B4735907}"/>
              </a:ext>
            </a:extLst>
          </p:cNvPr>
          <p:cNvSpPr>
            <a:spLocks noGrp="1"/>
          </p:cNvSpPr>
          <p:nvPr>
            <p:ph idx="1"/>
          </p:nvPr>
        </p:nvSpPr>
        <p:spPr>
          <a:xfrm>
            <a:off x="457199" y="1208463"/>
            <a:ext cx="5283982" cy="3394075"/>
          </a:xfrm>
        </p:spPr>
        <p:txBody>
          <a:bodyPr/>
          <a:lstStyle/>
          <a:p>
            <a:pPr marL="0" indent="0">
              <a:buNone/>
            </a:pPr>
            <a:r>
              <a:rPr lang="en-GB" dirty="0"/>
              <a:t>In organizations where business and IT are regarded as separate organizational functions, ‘IT transformation’ is often used to denote major change that improves how IT services are provided. IT transformation is focused on how IT services and information systems are developed, run, and supported. This can include decentralizing the IT function and integrating it into digital lines of business. </a:t>
            </a:r>
          </a:p>
          <a:p>
            <a:pPr marL="0" indent="0">
              <a:buNone/>
            </a:pPr>
            <a:endParaRPr lang="en-GB" dirty="0"/>
          </a:p>
          <a:p>
            <a:pPr marL="0" indent="0">
              <a:buNone/>
            </a:pPr>
            <a:r>
              <a:rPr lang="en-GB" dirty="0"/>
              <a:t>Before they undergo a digital transformation, organizations are managed separately from their IT service providers, whether internal or external. An IT service provider is focused on the management of IT resources to create and deliver IT products and services, whereas a service consumer is focused on the management of its products, services, and resources, including those delivered or supported by the IT service provider. Acting as a consumer, this organization may influence the management of the service provider.</a:t>
            </a:r>
          </a:p>
          <a:p>
            <a:pPr marL="0" indent="0">
              <a:buNone/>
            </a:pPr>
            <a:endParaRPr lang="en-GB" dirty="0"/>
          </a:p>
          <a:p>
            <a:pPr marL="0" indent="0">
              <a:buNone/>
            </a:pPr>
            <a:r>
              <a:rPr lang="en-GB" dirty="0"/>
              <a:t>This is shown as </a:t>
            </a:r>
            <a:r>
              <a:rPr lang="en-GB" b="1" dirty="0"/>
              <a:t>Model 1 in Figure 2.4</a:t>
            </a:r>
            <a:r>
              <a:rPr lang="en-GB" dirty="0"/>
              <a:t>. </a:t>
            </a:r>
          </a:p>
          <a:p>
            <a:pPr marL="0" indent="0">
              <a:buNone/>
            </a:pPr>
            <a:endParaRPr lang="sv-SE" dirty="0"/>
          </a:p>
        </p:txBody>
      </p:sp>
      <p:grpSp>
        <p:nvGrpSpPr>
          <p:cNvPr id="9" name="Grupp 8">
            <a:extLst>
              <a:ext uri="{FF2B5EF4-FFF2-40B4-BE49-F238E27FC236}">
                <a16:creationId xmlns:a16="http://schemas.microsoft.com/office/drawing/2014/main" id="{F58FCBF1-4D9E-3643-A7AA-239064EB2C10}"/>
              </a:ext>
            </a:extLst>
          </p:cNvPr>
          <p:cNvGrpSpPr/>
          <p:nvPr/>
        </p:nvGrpSpPr>
        <p:grpSpPr>
          <a:xfrm>
            <a:off x="5904440" y="1148584"/>
            <a:ext cx="2862370" cy="3493072"/>
            <a:chOff x="5178997" y="1124702"/>
            <a:chExt cx="2718601" cy="3369821"/>
          </a:xfrm>
        </p:grpSpPr>
        <p:grpSp>
          <p:nvGrpSpPr>
            <p:cNvPr id="8" name="Grupp 7">
              <a:extLst>
                <a:ext uri="{FF2B5EF4-FFF2-40B4-BE49-F238E27FC236}">
                  <a16:creationId xmlns:a16="http://schemas.microsoft.com/office/drawing/2014/main" id="{28C6BCED-AF63-944F-B045-DBB626E2E5CF}"/>
                </a:ext>
              </a:extLst>
            </p:cNvPr>
            <p:cNvGrpSpPr/>
            <p:nvPr/>
          </p:nvGrpSpPr>
          <p:grpSpPr>
            <a:xfrm>
              <a:off x="5216235" y="1124702"/>
              <a:ext cx="2681363" cy="3369821"/>
              <a:chOff x="4689048" y="1208464"/>
              <a:chExt cx="2681363" cy="3369821"/>
            </a:xfrm>
          </p:grpSpPr>
          <p:pic>
            <p:nvPicPr>
              <p:cNvPr id="6" name="Bildobjekt 5">
                <a:extLst>
                  <a:ext uri="{FF2B5EF4-FFF2-40B4-BE49-F238E27FC236}">
                    <a16:creationId xmlns:a16="http://schemas.microsoft.com/office/drawing/2014/main" id="{F4B3FAA1-94C8-2D47-84F2-3325372879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89049" y="1208464"/>
                <a:ext cx="2681362" cy="3369821"/>
              </a:xfrm>
              <a:prstGeom prst="rect">
                <a:avLst/>
              </a:prstGeom>
            </p:spPr>
          </p:pic>
          <p:sp>
            <p:nvSpPr>
              <p:cNvPr id="7" name="Rektangel 6">
                <a:extLst>
                  <a:ext uri="{FF2B5EF4-FFF2-40B4-BE49-F238E27FC236}">
                    <a16:creationId xmlns:a16="http://schemas.microsoft.com/office/drawing/2014/main" id="{3A039245-3B86-B64D-8A82-67E6157D6650}"/>
                  </a:ext>
                </a:extLst>
              </p:cNvPr>
              <p:cNvSpPr/>
              <p:nvPr/>
            </p:nvSpPr>
            <p:spPr>
              <a:xfrm>
                <a:off x="4689048" y="4052455"/>
                <a:ext cx="880479" cy="13508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5" name="Rektangel 4">
              <a:extLst>
                <a:ext uri="{FF2B5EF4-FFF2-40B4-BE49-F238E27FC236}">
                  <a16:creationId xmlns:a16="http://schemas.microsoft.com/office/drawing/2014/main" id="{586C2C37-91C5-674E-B228-6CDB9F230671}"/>
                </a:ext>
              </a:extLst>
            </p:cNvPr>
            <p:cNvSpPr/>
            <p:nvPr/>
          </p:nvSpPr>
          <p:spPr>
            <a:xfrm>
              <a:off x="5178997" y="4120457"/>
              <a:ext cx="2468913" cy="215444"/>
            </a:xfrm>
            <a:prstGeom prst="rect">
              <a:avLst/>
            </a:prstGeom>
          </p:spPr>
          <p:txBody>
            <a:bodyPr wrap="square">
              <a:spAutoFit/>
            </a:bodyPr>
            <a:lstStyle/>
            <a:p>
              <a:r>
                <a:rPr lang="en-GB" sz="800" dirty="0">
                  <a:latin typeface="Calibri Light" panose="020F0302020204030204" pitchFamily="34" charset="0"/>
                  <a:cs typeface="Calibri Light" panose="020F0302020204030204" pitchFamily="34" charset="0"/>
                </a:rPr>
                <a:t>Figure 2.4 Digital transformation and IT transformation </a:t>
              </a:r>
            </a:p>
          </p:txBody>
        </p:sp>
      </p:grpSp>
      <p:sp>
        <p:nvSpPr>
          <p:cNvPr id="10" name="textruta 9">
            <a:extLst>
              <a:ext uri="{FF2B5EF4-FFF2-40B4-BE49-F238E27FC236}">
                <a16:creationId xmlns:a16="http://schemas.microsoft.com/office/drawing/2014/main" id="{2DDF12F4-E53A-6F42-BE06-FC703B28171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3" name="textruta 12">
            <a:extLst>
              <a:ext uri="{FF2B5EF4-FFF2-40B4-BE49-F238E27FC236}">
                <a16:creationId xmlns:a16="http://schemas.microsoft.com/office/drawing/2014/main" id="{E0B40068-D459-D04F-BFA0-C2A79BCB5EDD}"/>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472384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C331EF-61ED-B941-86A7-6F5062CF7FA2}"/>
              </a:ext>
            </a:extLst>
          </p:cNvPr>
          <p:cNvSpPr>
            <a:spLocks noGrp="1"/>
          </p:cNvSpPr>
          <p:nvPr>
            <p:ph type="title"/>
          </p:nvPr>
        </p:nvSpPr>
        <p:spPr/>
        <p:txBody>
          <a:bodyPr/>
          <a:lstStyle/>
          <a:p>
            <a:r>
              <a:rPr lang="en-GB" sz="3200" dirty="0"/>
              <a:t>IT transformation</a:t>
            </a:r>
          </a:p>
        </p:txBody>
      </p:sp>
      <p:sp>
        <p:nvSpPr>
          <p:cNvPr id="3" name="Platshållare för innehåll 2">
            <a:extLst>
              <a:ext uri="{FF2B5EF4-FFF2-40B4-BE49-F238E27FC236}">
                <a16:creationId xmlns:a16="http://schemas.microsoft.com/office/drawing/2014/main" id="{13FC14E5-93DF-7841-982A-E320B4735907}"/>
              </a:ext>
            </a:extLst>
          </p:cNvPr>
          <p:cNvSpPr>
            <a:spLocks noGrp="1"/>
          </p:cNvSpPr>
          <p:nvPr>
            <p:ph idx="1"/>
          </p:nvPr>
        </p:nvSpPr>
        <p:spPr>
          <a:xfrm>
            <a:off x="457199" y="1208463"/>
            <a:ext cx="5283982" cy="3394075"/>
          </a:xfrm>
        </p:spPr>
        <p:txBody>
          <a:bodyPr/>
          <a:lstStyle/>
          <a:p>
            <a:pPr marL="0" indent="0">
              <a:buNone/>
            </a:pPr>
            <a:r>
              <a:rPr lang="en-GB" sz="1400" dirty="0"/>
              <a:t>The IT service provider and service consumer can both transform their management, resources, products, and services. </a:t>
            </a:r>
          </a:p>
          <a:p>
            <a:pPr marL="0" indent="0">
              <a:buNone/>
            </a:pPr>
            <a:endParaRPr lang="en-GB" sz="1400" dirty="0"/>
          </a:p>
          <a:p>
            <a:pPr marL="0" indent="0">
              <a:buNone/>
            </a:pPr>
            <a:r>
              <a:rPr lang="en-GB" sz="1400" dirty="0"/>
              <a:t>These transformations can be interrelated, but they do not significantly change the way these organizations work together, or the role of IT in the service consumer organization. </a:t>
            </a:r>
          </a:p>
          <a:p>
            <a:pPr marL="0" indent="0">
              <a:buNone/>
            </a:pPr>
            <a:endParaRPr lang="en-GB" sz="1400" dirty="0"/>
          </a:p>
          <a:p>
            <a:pPr marL="0" indent="0">
              <a:buNone/>
            </a:pPr>
            <a:r>
              <a:rPr lang="en-GB" sz="1400" dirty="0"/>
              <a:t>This is shown as </a:t>
            </a:r>
            <a:r>
              <a:rPr lang="en-GB" sz="1400" b="1" dirty="0"/>
              <a:t>Model 2 in Figure 2.4</a:t>
            </a:r>
            <a:r>
              <a:rPr lang="en-GB" sz="1400" dirty="0"/>
              <a:t>.</a:t>
            </a:r>
          </a:p>
          <a:p>
            <a:pPr marL="0" indent="0">
              <a:buNone/>
            </a:pPr>
            <a:endParaRPr lang="sv-SE" sz="1400" dirty="0"/>
          </a:p>
        </p:txBody>
      </p:sp>
      <p:grpSp>
        <p:nvGrpSpPr>
          <p:cNvPr id="9" name="Grupp 8">
            <a:extLst>
              <a:ext uri="{FF2B5EF4-FFF2-40B4-BE49-F238E27FC236}">
                <a16:creationId xmlns:a16="http://schemas.microsoft.com/office/drawing/2014/main" id="{F58FCBF1-4D9E-3643-A7AA-239064EB2C10}"/>
              </a:ext>
            </a:extLst>
          </p:cNvPr>
          <p:cNvGrpSpPr/>
          <p:nvPr/>
        </p:nvGrpSpPr>
        <p:grpSpPr>
          <a:xfrm>
            <a:off x="5904440" y="1148584"/>
            <a:ext cx="2862370" cy="3493072"/>
            <a:chOff x="5178997" y="1124702"/>
            <a:chExt cx="2718601" cy="3369821"/>
          </a:xfrm>
        </p:grpSpPr>
        <p:grpSp>
          <p:nvGrpSpPr>
            <p:cNvPr id="8" name="Grupp 7">
              <a:extLst>
                <a:ext uri="{FF2B5EF4-FFF2-40B4-BE49-F238E27FC236}">
                  <a16:creationId xmlns:a16="http://schemas.microsoft.com/office/drawing/2014/main" id="{28C6BCED-AF63-944F-B045-DBB626E2E5CF}"/>
                </a:ext>
              </a:extLst>
            </p:cNvPr>
            <p:cNvGrpSpPr/>
            <p:nvPr/>
          </p:nvGrpSpPr>
          <p:grpSpPr>
            <a:xfrm>
              <a:off x="5216235" y="1124702"/>
              <a:ext cx="2681363" cy="3369821"/>
              <a:chOff x="4689048" y="1208464"/>
              <a:chExt cx="2681363" cy="3369821"/>
            </a:xfrm>
          </p:grpSpPr>
          <p:pic>
            <p:nvPicPr>
              <p:cNvPr id="6" name="Bildobjekt 5">
                <a:extLst>
                  <a:ext uri="{FF2B5EF4-FFF2-40B4-BE49-F238E27FC236}">
                    <a16:creationId xmlns:a16="http://schemas.microsoft.com/office/drawing/2014/main" id="{F4B3FAA1-94C8-2D47-84F2-3325372879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89049" y="1208464"/>
                <a:ext cx="2681362" cy="3369821"/>
              </a:xfrm>
              <a:prstGeom prst="rect">
                <a:avLst/>
              </a:prstGeom>
            </p:spPr>
          </p:pic>
          <p:sp>
            <p:nvSpPr>
              <p:cNvPr id="7" name="Rektangel 6">
                <a:extLst>
                  <a:ext uri="{FF2B5EF4-FFF2-40B4-BE49-F238E27FC236}">
                    <a16:creationId xmlns:a16="http://schemas.microsoft.com/office/drawing/2014/main" id="{3A039245-3B86-B64D-8A82-67E6157D6650}"/>
                  </a:ext>
                </a:extLst>
              </p:cNvPr>
              <p:cNvSpPr/>
              <p:nvPr/>
            </p:nvSpPr>
            <p:spPr>
              <a:xfrm>
                <a:off x="4689048" y="4052455"/>
                <a:ext cx="880479" cy="13508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5" name="Rektangel 4">
              <a:extLst>
                <a:ext uri="{FF2B5EF4-FFF2-40B4-BE49-F238E27FC236}">
                  <a16:creationId xmlns:a16="http://schemas.microsoft.com/office/drawing/2014/main" id="{586C2C37-91C5-674E-B228-6CDB9F230671}"/>
                </a:ext>
              </a:extLst>
            </p:cNvPr>
            <p:cNvSpPr/>
            <p:nvPr/>
          </p:nvSpPr>
          <p:spPr>
            <a:xfrm>
              <a:off x="5178997" y="4120457"/>
              <a:ext cx="2468913" cy="215444"/>
            </a:xfrm>
            <a:prstGeom prst="rect">
              <a:avLst/>
            </a:prstGeom>
          </p:spPr>
          <p:txBody>
            <a:bodyPr wrap="square">
              <a:spAutoFit/>
            </a:bodyPr>
            <a:lstStyle/>
            <a:p>
              <a:r>
                <a:rPr lang="en-GB" sz="800" dirty="0">
                  <a:latin typeface="Calibri Light" panose="020F0302020204030204" pitchFamily="34" charset="0"/>
                  <a:cs typeface="Calibri Light" panose="020F0302020204030204" pitchFamily="34" charset="0"/>
                </a:rPr>
                <a:t>Figure 2.4 Digital transformation and IT transformation </a:t>
              </a:r>
            </a:p>
          </p:txBody>
        </p:sp>
      </p:grpSp>
      <p:sp>
        <p:nvSpPr>
          <p:cNvPr id="10" name="textruta 9">
            <a:extLst>
              <a:ext uri="{FF2B5EF4-FFF2-40B4-BE49-F238E27FC236}">
                <a16:creationId xmlns:a16="http://schemas.microsoft.com/office/drawing/2014/main" id="{2DDF12F4-E53A-6F42-BE06-FC703B28171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2" name="textruta 11">
            <a:extLst>
              <a:ext uri="{FF2B5EF4-FFF2-40B4-BE49-F238E27FC236}">
                <a16:creationId xmlns:a16="http://schemas.microsoft.com/office/drawing/2014/main" id="{53D705F6-5461-0144-A3D8-5D7AD62ACAA5}"/>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1405204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C331EF-61ED-B941-86A7-6F5062CF7FA2}"/>
              </a:ext>
            </a:extLst>
          </p:cNvPr>
          <p:cNvSpPr>
            <a:spLocks noGrp="1"/>
          </p:cNvSpPr>
          <p:nvPr>
            <p:ph type="title"/>
          </p:nvPr>
        </p:nvSpPr>
        <p:spPr/>
        <p:txBody>
          <a:bodyPr/>
          <a:lstStyle/>
          <a:p>
            <a:r>
              <a:rPr lang="en-GB" sz="3200" dirty="0"/>
              <a:t>IT transformation</a:t>
            </a:r>
          </a:p>
        </p:txBody>
      </p:sp>
      <p:sp>
        <p:nvSpPr>
          <p:cNvPr id="3" name="Platshållare för innehåll 2">
            <a:extLst>
              <a:ext uri="{FF2B5EF4-FFF2-40B4-BE49-F238E27FC236}">
                <a16:creationId xmlns:a16="http://schemas.microsoft.com/office/drawing/2014/main" id="{13FC14E5-93DF-7841-982A-E320B4735907}"/>
              </a:ext>
            </a:extLst>
          </p:cNvPr>
          <p:cNvSpPr>
            <a:spLocks noGrp="1"/>
          </p:cNvSpPr>
          <p:nvPr>
            <p:ph idx="1"/>
          </p:nvPr>
        </p:nvSpPr>
        <p:spPr>
          <a:xfrm>
            <a:off x="457199" y="1208463"/>
            <a:ext cx="5283982" cy="3394075"/>
          </a:xfrm>
        </p:spPr>
        <p:txBody>
          <a:bodyPr>
            <a:normAutofit fontScale="92500" lnSpcReduction="10000"/>
          </a:bodyPr>
          <a:lstStyle/>
          <a:p>
            <a:pPr marL="0" indent="0">
              <a:buNone/>
            </a:pPr>
            <a:r>
              <a:rPr lang="en-GB" sz="1400" dirty="0"/>
              <a:t>When the organizations undergo a digital transformation, the role of digital technology in the business of the service consumer significantly changes. </a:t>
            </a:r>
          </a:p>
          <a:p>
            <a:pPr marL="0" indent="0">
              <a:buNone/>
            </a:pPr>
            <a:endParaRPr lang="en-GB" sz="1100" dirty="0"/>
          </a:p>
          <a:p>
            <a:pPr marL="0" indent="0">
              <a:buNone/>
            </a:pPr>
            <a:r>
              <a:rPr lang="en-GB" sz="1400" dirty="0"/>
              <a:t>This includes some or all of the following: </a:t>
            </a:r>
          </a:p>
          <a:p>
            <a:pPr marL="0" indent="0">
              <a:buNone/>
            </a:pPr>
            <a:endParaRPr lang="en-GB" sz="1100" dirty="0"/>
          </a:p>
          <a:p>
            <a:pPr>
              <a:buFont typeface="Arial" panose="020B0604020202020204" pitchFamily="34" charset="0"/>
              <a:buChar char="•"/>
            </a:pPr>
            <a:r>
              <a:rPr lang="en-GB" sz="1400" dirty="0"/>
              <a:t>digitization of the organization’s products and services </a:t>
            </a:r>
          </a:p>
          <a:p>
            <a:pPr>
              <a:buFont typeface="Arial" panose="020B0604020202020204" pitchFamily="34" charset="0"/>
              <a:buChar char="•"/>
            </a:pPr>
            <a:r>
              <a:rPr lang="en-GB" sz="1400" dirty="0"/>
              <a:t>digitization of the organization’s management practices </a:t>
            </a:r>
          </a:p>
          <a:p>
            <a:pPr>
              <a:buFont typeface="Arial" panose="020B0604020202020204" pitchFamily="34" charset="0"/>
              <a:buChar char="•"/>
            </a:pPr>
            <a:r>
              <a:rPr lang="en-GB" sz="1400" dirty="0"/>
              <a:t>digitization of a significant part of the organization’s resources </a:t>
            </a:r>
          </a:p>
          <a:p>
            <a:pPr>
              <a:buFont typeface="Arial" panose="020B0604020202020204" pitchFamily="34" charset="0"/>
              <a:buChar char="•"/>
            </a:pPr>
            <a:r>
              <a:rPr lang="en-GB" sz="1400" dirty="0"/>
              <a:t>integration of IT management into business management; development of a partnership with the IT service provider or the merging of management practices. </a:t>
            </a:r>
          </a:p>
          <a:p>
            <a:pPr>
              <a:buFont typeface="Arial" panose="020B0604020202020204" pitchFamily="34" charset="0"/>
              <a:buChar char="•"/>
            </a:pPr>
            <a:endParaRPr lang="en-GB" sz="1100" dirty="0"/>
          </a:p>
          <a:p>
            <a:pPr marL="0" indent="0">
              <a:buNone/>
            </a:pPr>
            <a:r>
              <a:rPr lang="en-GB" sz="1400" dirty="0"/>
              <a:t>This digital transformation is shown as </a:t>
            </a:r>
            <a:r>
              <a:rPr lang="en-GB" sz="1400" b="1" dirty="0"/>
              <a:t>Model 3 in Figure 2.4</a:t>
            </a:r>
            <a:r>
              <a:rPr lang="en-GB" sz="1400" dirty="0"/>
              <a:t>. </a:t>
            </a:r>
          </a:p>
          <a:p>
            <a:pPr marL="0" indent="0">
              <a:buNone/>
            </a:pPr>
            <a:endParaRPr lang="en-GB" sz="1100" dirty="0"/>
          </a:p>
          <a:p>
            <a:pPr marL="0" indent="0">
              <a:buNone/>
            </a:pPr>
            <a:r>
              <a:rPr lang="en-GB" sz="1400" b="1" dirty="0"/>
              <a:t>Where business and IT are not regarded as separate organizational functions, as is the case in most digital organizations, ‘</a:t>
            </a:r>
            <a:r>
              <a:rPr lang="en-GB" sz="1400" b="1" i="1" dirty="0"/>
              <a:t>IT transformation</a:t>
            </a:r>
            <a:r>
              <a:rPr lang="en-GB" sz="1400" b="1" dirty="0"/>
              <a:t>’ is not an appropriate term to use. ‘</a:t>
            </a:r>
            <a:r>
              <a:rPr lang="en-GB" sz="1400" b="1" i="1" dirty="0"/>
              <a:t>Digital transformation</a:t>
            </a:r>
            <a:r>
              <a:rPr lang="en-GB" sz="1400" b="1" dirty="0"/>
              <a:t>’ would be used instead. </a:t>
            </a:r>
          </a:p>
          <a:p>
            <a:pPr marL="0" indent="0">
              <a:buNone/>
            </a:pPr>
            <a:endParaRPr lang="sv-SE" sz="1400" dirty="0"/>
          </a:p>
        </p:txBody>
      </p:sp>
      <p:grpSp>
        <p:nvGrpSpPr>
          <p:cNvPr id="9" name="Grupp 8">
            <a:extLst>
              <a:ext uri="{FF2B5EF4-FFF2-40B4-BE49-F238E27FC236}">
                <a16:creationId xmlns:a16="http://schemas.microsoft.com/office/drawing/2014/main" id="{F58FCBF1-4D9E-3643-A7AA-239064EB2C10}"/>
              </a:ext>
            </a:extLst>
          </p:cNvPr>
          <p:cNvGrpSpPr/>
          <p:nvPr/>
        </p:nvGrpSpPr>
        <p:grpSpPr>
          <a:xfrm>
            <a:off x="5904440" y="1148584"/>
            <a:ext cx="2862370" cy="3493072"/>
            <a:chOff x="5178997" y="1124702"/>
            <a:chExt cx="2718601" cy="3369821"/>
          </a:xfrm>
        </p:grpSpPr>
        <p:grpSp>
          <p:nvGrpSpPr>
            <p:cNvPr id="8" name="Grupp 7">
              <a:extLst>
                <a:ext uri="{FF2B5EF4-FFF2-40B4-BE49-F238E27FC236}">
                  <a16:creationId xmlns:a16="http://schemas.microsoft.com/office/drawing/2014/main" id="{28C6BCED-AF63-944F-B045-DBB626E2E5CF}"/>
                </a:ext>
              </a:extLst>
            </p:cNvPr>
            <p:cNvGrpSpPr/>
            <p:nvPr/>
          </p:nvGrpSpPr>
          <p:grpSpPr>
            <a:xfrm>
              <a:off x="5216235" y="1124702"/>
              <a:ext cx="2681363" cy="3369821"/>
              <a:chOff x="4689048" y="1208464"/>
              <a:chExt cx="2681363" cy="3369821"/>
            </a:xfrm>
          </p:grpSpPr>
          <p:pic>
            <p:nvPicPr>
              <p:cNvPr id="6" name="Bildobjekt 5">
                <a:extLst>
                  <a:ext uri="{FF2B5EF4-FFF2-40B4-BE49-F238E27FC236}">
                    <a16:creationId xmlns:a16="http://schemas.microsoft.com/office/drawing/2014/main" id="{F4B3FAA1-94C8-2D47-84F2-3325372879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89049" y="1208464"/>
                <a:ext cx="2681362" cy="3369821"/>
              </a:xfrm>
              <a:prstGeom prst="rect">
                <a:avLst/>
              </a:prstGeom>
            </p:spPr>
          </p:pic>
          <p:sp>
            <p:nvSpPr>
              <p:cNvPr id="7" name="Rektangel 6">
                <a:extLst>
                  <a:ext uri="{FF2B5EF4-FFF2-40B4-BE49-F238E27FC236}">
                    <a16:creationId xmlns:a16="http://schemas.microsoft.com/office/drawing/2014/main" id="{3A039245-3B86-B64D-8A82-67E6157D6650}"/>
                  </a:ext>
                </a:extLst>
              </p:cNvPr>
              <p:cNvSpPr/>
              <p:nvPr/>
            </p:nvSpPr>
            <p:spPr>
              <a:xfrm>
                <a:off x="4689048" y="4052455"/>
                <a:ext cx="880479" cy="13508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5" name="Rektangel 4">
              <a:extLst>
                <a:ext uri="{FF2B5EF4-FFF2-40B4-BE49-F238E27FC236}">
                  <a16:creationId xmlns:a16="http://schemas.microsoft.com/office/drawing/2014/main" id="{586C2C37-91C5-674E-B228-6CDB9F230671}"/>
                </a:ext>
              </a:extLst>
            </p:cNvPr>
            <p:cNvSpPr/>
            <p:nvPr/>
          </p:nvSpPr>
          <p:spPr>
            <a:xfrm>
              <a:off x="5178997" y="4120457"/>
              <a:ext cx="2468913" cy="215444"/>
            </a:xfrm>
            <a:prstGeom prst="rect">
              <a:avLst/>
            </a:prstGeom>
          </p:spPr>
          <p:txBody>
            <a:bodyPr wrap="square">
              <a:spAutoFit/>
            </a:bodyPr>
            <a:lstStyle/>
            <a:p>
              <a:r>
                <a:rPr lang="en-GB" sz="800" dirty="0">
                  <a:latin typeface="Calibri Light" panose="020F0302020204030204" pitchFamily="34" charset="0"/>
                  <a:cs typeface="Calibri Light" panose="020F0302020204030204" pitchFamily="34" charset="0"/>
                </a:rPr>
                <a:t>Figure 2.4 Digital transformation and IT transformation </a:t>
              </a:r>
            </a:p>
          </p:txBody>
        </p:sp>
      </p:grpSp>
      <p:sp>
        <p:nvSpPr>
          <p:cNvPr id="10" name="textruta 9">
            <a:extLst>
              <a:ext uri="{FF2B5EF4-FFF2-40B4-BE49-F238E27FC236}">
                <a16:creationId xmlns:a16="http://schemas.microsoft.com/office/drawing/2014/main" id="{2DDF12F4-E53A-6F42-BE06-FC703B28171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2" name="textruta 11">
            <a:extLst>
              <a:ext uri="{FF2B5EF4-FFF2-40B4-BE49-F238E27FC236}">
                <a16:creationId xmlns:a16="http://schemas.microsoft.com/office/drawing/2014/main" id="{283746B4-4BD7-EA41-95B5-FC5E93EEA741}"/>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4091701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A1CDD6-F233-684C-854D-5B6C4BCE62A3}"/>
              </a:ext>
            </a:extLst>
          </p:cNvPr>
          <p:cNvSpPr>
            <a:spLocks noGrp="1"/>
          </p:cNvSpPr>
          <p:nvPr>
            <p:ph type="title"/>
          </p:nvPr>
        </p:nvSpPr>
        <p:spPr/>
        <p:txBody>
          <a:bodyPr/>
          <a:lstStyle/>
          <a:p>
            <a:r>
              <a:rPr lang="en-GB" sz="3200" dirty="0"/>
              <a:t>Sourcing options for an IT function</a:t>
            </a:r>
          </a:p>
        </p:txBody>
      </p:sp>
      <p:sp>
        <p:nvSpPr>
          <p:cNvPr id="3" name="Platshållare för innehåll 2">
            <a:extLst>
              <a:ext uri="{FF2B5EF4-FFF2-40B4-BE49-F238E27FC236}">
                <a16:creationId xmlns:a16="http://schemas.microsoft.com/office/drawing/2014/main" id="{0A7759B5-51F9-CE43-959C-AEFA739FEB06}"/>
              </a:ext>
            </a:extLst>
          </p:cNvPr>
          <p:cNvSpPr>
            <a:spLocks noGrp="1"/>
          </p:cNvSpPr>
          <p:nvPr>
            <p:ph idx="1"/>
          </p:nvPr>
        </p:nvSpPr>
        <p:spPr>
          <a:xfrm>
            <a:off x="457199" y="1299904"/>
            <a:ext cx="5251270" cy="3394075"/>
          </a:xfrm>
        </p:spPr>
        <p:txBody>
          <a:bodyPr/>
          <a:lstStyle/>
          <a:p>
            <a:pPr>
              <a:buFont typeface="Arial" panose="020B0604020202020204" pitchFamily="34" charset="0"/>
              <a:buChar char="•"/>
            </a:pPr>
            <a:r>
              <a:rPr lang="en-GB" sz="1400" dirty="0"/>
              <a:t>In a </a:t>
            </a:r>
            <a:r>
              <a:rPr lang="en-GB" sz="1400" b="1" dirty="0"/>
              <a:t>decentralized </a:t>
            </a:r>
            <a:r>
              <a:rPr lang="en-GB" sz="1400" dirty="0"/>
              <a:t>IT function, each business unit has an integrated IT function and manages its IT services. </a:t>
            </a:r>
          </a:p>
          <a:p>
            <a:pPr>
              <a:buFont typeface="Arial" panose="020B0604020202020204" pitchFamily="34" charset="0"/>
              <a:buChar char="•"/>
            </a:pPr>
            <a:endParaRPr lang="en-GB" sz="1400" dirty="0"/>
          </a:p>
          <a:p>
            <a:pPr>
              <a:buFont typeface="Arial" panose="020B0604020202020204" pitchFamily="34" charset="0"/>
              <a:buChar char="•"/>
            </a:pPr>
            <a:r>
              <a:rPr lang="en-GB" sz="1400" dirty="0"/>
              <a:t>An IT department acting as a </a:t>
            </a:r>
            <a:r>
              <a:rPr lang="en-GB" sz="1400" b="1" dirty="0"/>
              <a:t>centralized</a:t>
            </a:r>
            <a:r>
              <a:rPr lang="en-GB" sz="1400" dirty="0"/>
              <a:t> service provider serves multiple business units, and manages most of its IT services itself. </a:t>
            </a:r>
          </a:p>
          <a:p>
            <a:pPr>
              <a:buFont typeface="Arial" panose="020B0604020202020204" pitchFamily="34" charset="0"/>
              <a:buChar char="•"/>
            </a:pPr>
            <a:endParaRPr lang="en-GB" sz="1400" dirty="0"/>
          </a:p>
          <a:p>
            <a:pPr>
              <a:buFont typeface="Arial" panose="020B0604020202020204" pitchFamily="34" charset="0"/>
              <a:buChar char="•"/>
            </a:pPr>
            <a:r>
              <a:rPr lang="en-GB" sz="1400" dirty="0"/>
              <a:t>An IT department acting as a centralized </a:t>
            </a:r>
            <a:r>
              <a:rPr lang="en-GB" sz="1400" b="1" dirty="0"/>
              <a:t>service integrator</a:t>
            </a:r>
            <a:r>
              <a:rPr lang="en-GB" sz="1400" dirty="0"/>
              <a:t> serves multiple business units, and combines its own IT services with those acquired from external service providers (</a:t>
            </a:r>
            <a:r>
              <a:rPr lang="en-GB" sz="1400" b="1" dirty="0"/>
              <a:t>shared</a:t>
            </a:r>
            <a:r>
              <a:rPr lang="en-GB" sz="1400" dirty="0"/>
              <a:t>). </a:t>
            </a:r>
          </a:p>
          <a:p>
            <a:pPr>
              <a:buFont typeface="Arial" panose="020B0604020202020204" pitchFamily="34" charset="0"/>
              <a:buChar char="•"/>
            </a:pPr>
            <a:endParaRPr lang="en-GB" sz="1400" dirty="0"/>
          </a:p>
          <a:p>
            <a:pPr>
              <a:buFont typeface="Arial" panose="020B0604020202020204" pitchFamily="34" charset="0"/>
              <a:buChar char="•"/>
            </a:pPr>
            <a:r>
              <a:rPr lang="en-GB" sz="1400" dirty="0"/>
              <a:t>When IT is </a:t>
            </a:r>
            <a:r>
              <a:rPr lang="en-GB" sz="1400" b="1" dirty="0"/>
              <a:t>integrated</a:t>
            </a:r>
            <a:r>
              <a:rPr lang="en-GB" sz="1400" dirty="0"/>
              <a:t> with business units, they are focused on the management of digital business services. </a:t>
            </a:r>
          </a:p>
          <a:p>
            <a:pPr>
              <a:buFont typeface="Arial" panose="020B0604020202020204" pitchFamily="34" charset="0"/>
              <a:buChar char="•"/>
            </a:pPr>
            <a:endParaRPr lang="en-GB" sz="1400" dirty="0"/>
          </a:p>
          <a:p>
            <a:pPr marL="0" indent="0">
              <a:buNone/>
            </a:pPr>
            <a:endParaRPr lang="en-GB" sz="1400" dirty="0"/>
          </a:p>
        </p:txBody>
      </p:sp>
      <p:pic>
        <p:nvPicPr>
          <p:cNvPr id="6" name="Bildobjekt 5">
            <a:extLst>
              <a:ext uri="{FF2B5EF4-FFF2-40B4-BE49-F238E27FC236}">
                <a16:creationId xmlns:a16="http://schemas.microsoft.com/office/drawing/2014/main" id="{DD82CE27-24FA-DC4C-9BC1-AA0B45C1DC3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43853" y="1238197"/>
            <a:ext cx="2375449" cy="3188303"/>
          </a:xfrm>
          <a:prstGeom prst="rect">
            <a:avLst/>
          </a:prstGeom>
        </p:spPr>
      </p:pic>
      <p:sp>
        <p:nvSpPr>
          <p:cNvPr id="8" name="textruta 7">
            <a:extLst>
              <a:ext uri="{FF2B5EF4-FFF2-40B4-BE49-F238E27FC236}">
                <a16:creationId xmlns:a16="http://schemas.microsoft.com/office/drawing/2014/main" id="{5C3C8577-C621-8144-A4A7-6168152F044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textruta 3">
            <a:extLst>
              <a:ext uri="{FF2B5EF4-FFF2-40B4-BE49-F238E27FC236}">
                <a16:creationId xmlns:a16="http://schemas.microsoft.com/office/drawing/2014/main" id="{DF33D5FA-9A6F-5F41-8DEF-9D18430A09B9}"/>
              </a:ext>
            </a:extLst>
          </p:cNvPr>
          <p:cNvSpPr txBox="1"/>
          <p:nvPr/>
        </p:nvSpPr>
        <p:spPr>
          <a:xfrm>
            <a:off x="6264294" y="4344230"/>
            <a:ext cx="2558714"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2.5 Examples of sourcing options for an IT function </a:t>
            </a:r>
          </a:p>
        </p:txBody>
      </p:sp>
      <p:sp>
        <p:nvSpPr>
          <p:cNvPr id="9" name="textruta 8">
            <a:extLst>
              <a:ext uri="{FF2B5EF4-FFF2-40B4-BE49-F238E27FC236}">
                <a16:creationId xmlns:a16="http://schemas.microsoft.com/office/drawing/2014/main" id="{2F8286CD-0302-6646-AE4A-6891A79BAB2C}"/>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2237198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F5BDEC-548D-8B46-84C9-614EE6CBF809}"/>
              </a:ext>
            </a:extLst>
          </p:cNvPr>
          <p:cNvSpPr>
            <a:spLocks noGrp="1"/>
          </p:cNvSpPr>
          <p:nvPr>
            <p:ph type="title"/>
          </p:nvPr>
        </p:nvSpPr>
        <p:spPr/>
        <p:txBody>
          <a:bodyPr>
            <a:normAutofit/>
          </a:bodyPr>
          <a:lstStyle/>
          <a:p>
            <a:r>
              <a:rPr lang="en-GB" sz="3200" dirty="0"/>
              <a:t>Governance and management</a:t>
            </a:r>
          </a:p>
        </p:txBody>
      </p:sp>
      <p:sp>
        <p:nvSpPr>
          <p:cNvPr id="3" name="Platshållare för innehåll 2">
            <a:extLst>
              <a:ext uri="{FF2B5EF4-FFF2-40B4-BE49-F238E27FC236}">
                <a16:creationId xmlns:a16="http://schemas.microsoft.com/office/drawing/2014/main" id="{73821863-A282-2340-91DC-943BBDAB28B4}"/>
              </a:ext>
            </a:extLst>
          </p:cNvPr>
          <p:cNvSpPr>
            <a:spLocks noGrp="1"/>
          </p:cNvSpPr>
          <p:nvPr>
            <p:ph idx="1"/>
          </p:nvPr>
        </p:nvSpPr>
        <p:spPr>
          <a:xfrm>
            <a:off x="457198" y="1241049"/>
            <a:ext cx="8468437" cy="3538913"/>
          </a:xfrm>
        </p:spPr>
        <p:txBody>
          <a:bodyPr>
            <a:noAutofit/>
          </a:bodyPr>
          <a:lstStyle/>
          <a:p>
            <a:pPr marL="0" indent="0">
              <a:buNone/>
            </a:pPr>
            <a:r>
              <a:rPr lang="en-GB" sz="1400" dirty="0"/>
              <a:t>It can be easy to confuse the terms </a:t>
            </a:r>
            <a:r>
              <a:rPr lang="en-GB" sz="1400" b="1" dirty="0"/>
              <a:t>‘governance’</a:t>
            </a:r>
            <a:r>
              <a:rPr lang="en-GB" sz="1400" dirty="0"/>
              <a:t> and </a:t>
            </a:r>
            <a:r>
              <a:rPr lang="en-GB" sz="1400" b="1" dirty="0"/>
              <a:t>‘management’ </a:t>
            </a:r>
            <a:r>
              <a:rPr lang="en-GB" sz="1400" dirty="0"/>
              <a:t>and how they are applied within organizations. </a:t>
            </a:r>
          </a:p>
          <a:p>
            <a:pPr marL="0" indent="0">
              <a:buNone/>
            </a:pPr>
            <a:endParaRPr lang="en-GB" sz="900" b="1" dirty="0"/>
          </a:p>
          <a:p>
            <a:pPr marL="0" indent="0">
              <a:buNone/>
            </a:pPr>
            <a:r>
              <a:rPr lang="en-GB" sz="1400" b="1" dirty="0"/>
              <a:t>Governance</a:t>
            </a:r>
            <a:r>
              <a:rPr lang="en-GB" sz="1400" dirty="0"/>
              <a:t>, can be applied to the highest level of non-executive governing bodies, but also to lower levels where it becomes increasingly difficult to distinguish between governance and management. A governing body is at a higher level of authority than the organizational entity that is governed, whereas a manager is part of that organizational entity. </a:t>
            </a:r>
          </a:p>
          <a:p>
            <a:pPr marL="0" indent="0">
              <a:buNone/>
            </a:pPr>
            <a:endParaRPr lang="en-GB" sz="900" dirty="0"/>
          </a:p>
          <a:p>
            <a:pPr marL="0" indent="0">
              <a:buNone/>
            </a:pPr>
            <a:r>
              <a:rPr lang="en-GB" sz="1400" dirty="0"/>
              <a:t>Governance is </a:t>
            </a:r>
            <a:r>
              <a:rPr lang="en-GB" sz="1400" b="1" i="1" dirty="0"/>
              <a:t>the means by which an organization is directed and controlled</a:t>
            </a:r>
            <a:r>
              <a:rPr lang="en-GB" sz="1400" dirty="0"/>
              <a:t>. The governing body evaluates the organization’s situation, sets the direction for managers, and monitors the organization’s performance. </a:t>
            </a:r>
          </a:p>
          <a:p>
            <a:pPr marL="0" indent="0">
              <a:buNone/>
            </a:pPr>
            <a:endParaRPr lang="en-GB" sz="900" dirty="0"/>
          </a:p>
          <a:p>
            <a:pPr marL="0" indent="0">
              <a:buNone/>
            </a:pPr>
            <a:r>
              <a:rPr lang="en-GB" sz="1400" b="1" dirty="0"/>
              <a:t>Management</a:t>
            </a:r>
            <a:r>
              <a:rPr lang="en-GB" sz="1400" dirty="0"/>
              <a:t> is anchored in governance. </a:t>
            </a:r>
            <a:r>
              <a:rPr lang="en-GB" sz="1400" b="1" i="1" dirty="0"/>
              <a:t>Managers deal with planning, building, organizing, and improving the organizational </a:t>
            </a:r>
            <a:r>
              <a:rPr lang="en-GB" sz="1400" dirty="0"/>
              <a:t>entity. </a:t>
            </a:r>
          </a:p>
          <a:p>
            <a:pPr marL="0" indent="0">
              <a:buNone/>
            </a:pPr>
            <a:endParaRPr lang="en-GB" sz="900" dirty="0"/>
          </a:p>
          <a:p>
            <a:pPr marL="0" indent="0">
              <a:buNone/>
            </a:pPr>
            <a:r>
              <a:rPr lang="en-GB" sz="1400" dirty="0"/>
              <a:t>An HVIT practitioner therefore has to exercise judgement on the job. To do this effectively, they must understand the reasoning behind certain constraints that are in place</a:t>
            </a:r>
            <a:r>
              <a:rPr lang="en-GB" sz="1400" b="1" i="1" dirty="0"/>
              <a:t>. A major role of the manager in an HVIT environment is therefore to provide context and to enable the practitioner to take charge</a:t>
            </a:r>
            <a:r>
              <a:rPr lang="en-GB" sz="1400" dirty="0"/>
              <a:t>.</a:t>
            </a:r>
          </a:p>
        </p:txBody>
      </p:sp>
      <p:sp>
        <p:nvSpPr>
          <p:cNvPr id="5" name="textruta 4">
            <a:extLst>
              <a:ext uri="{FF2B5EF4-FFF2-40B4-BE49-F238E27FC236}">
                <a16:creationId xmlns:a16="http://schemas.microsoft.com/office/drawing/2014/main" id="{302F77BE-24BB-CC4D-9B06-4C4747A2DE12}"/>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B4E8E90E-0E25-B642-9447-725DEF5FE8A5}"/>
              </a:ext>
            </a:extLst>
          </p:cNvPr>
          <p:cNvSpPr txBox="1"/>
          <p:nvPr/>
        </p:nvSpPr>
        <p:spPr>
          <a:xfrm>
            <a:off x="7610475" y="521591"/>
            <a:ext cx="1410964"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terms and definitions</a:t>
            </a:r>
          </a:p>
        </p:txBody>
      </p:sp>
    </p:spTree>
    <p:extLst>
      <p:ext uri="{BB962C8B-B14F-4D97-AF65-F5344CB8AC3E}">
        <p14:creationId xmlns:p14="http://schemas.microsoft.com/office/powerpoint/2010/main" val="1747737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rmAutofit/>
          </a:bodyPr>
          <a:lstStyle/>
          <a:p>
            <a:r>
              <a:rPr lang="en-GB" sz="1200" dirty="0">
                <a:latin typeface="Calibri Light" panose="020F0302020204030204" pitchFamily="34" charset="0"/>
                <a:cs typeface="Calibri Light" panose="020F0302020204030204" pitchFamily="34" charset="0"/>
              </a:rPr>
              <a:t>The key concepts related to a digital organization, including digital technology, digital transformation, and high-velocity IT. </a:t>
            </a:r>
          </a:p>
          <a:p>
            <a:endParaRPr lang="en-GB" sz="10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Understanding these concepts and aligning the taxonomy they form across organizations and ecosystems are critical for the success of digital transformation initiatives, as they usually involve many people from different organizations and backgrounds. </a:t>
            </a:r>
          </a:p>
          <a:p>
            <a:pPr lvl="1">
              <a:buFont typeface="Arial" panose="020B0604020202020204" pitchFamily="34" charset="0"/>
              <a:buChar char="•"/>
            </a:pPr>
            <a:endParaRPr lang="en-GB" sz="1200" dirty="0">
              <a:solidFill>
                <a:schemeClr val="tx1"/>
              </a:solidFill>
              <a:latin typeface="Calibri Light" panose="020F0302020204030204" pitchFamily="34" charset="0"/>
              <a:cs typeface="Calibri Light" panose="020F0302020204030204" pitchFamily="34" charset="0"/>
            </a:endParaRPr>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177421" y="0"/>
            <a:ext cx="8229600" cy="857250"/>
          </a:xfrm>
        </p:spPr>
        <p:txBody>
          <a:bodyPr/>
          <a:lstStyle/>
          <a:p>
            <a:r>
              <a:rPr lang="en-US" sz="3200" noProof="0" dirty="0">
                <a:latin typeface="Calibri Light" panose="020F0302020204030204" pitchFamily="34" charset="0"/>
                <a:cs typeface="Calibri Light" panose="020F0302020204030204" pitchFamily="34" charset="0"/>
              </a:rPr>
              <a:t>Summary</a:t>
            </a:r>
          </a:p>
        </p:txBody>
      </p:sp>
      <p:sp>
        <p:nvSpPr>
          <p:cNvPr id="8" name="textruta 7">
            <a:extLst>
              <a:ext uri="{FF2B5EF4-FFF2-40B4-BE49-F238E27FC236}">
                <a16:creationId xmlns:a16="http://schemas.microsoft.com/office/drawing/2014/main" id="{A8000119-F3E2-7546-A0DF-D1F1F3AA49D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Tree>
    <p:extLst>
      <p:ext uri="{BB962C8B-B14F-4D97-AF65-F5344CB8AC3E}">
        <p14:creationId xmlns:p14="http://schemas.microsoft.com/office/powerpoint/2010/main" val="537380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Continuous delivery</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High velocity IT</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Safety culture</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Digital organization</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A banking organization has moved the majority of its services online and is closing down its branch offices. What is this an example of?</a:t>
            </a:r>
          </a:p>
        </p:txBody>
      </p:sp>
    </p:spTree>
    <p:extLst>
      <p:ext uri="{BB962C8B-B14F-4D97-AF65-F5344CB8AC3E}">
        <p14:creationId xmlns:p14="http://schemas.microsoft.com/office/powerpoint/2010/main" val="68244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It is always a worthwhile investment</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It relates only to product warranty</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It always considers time as a measure</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 sz="1600" dirty="0">
                <a:latin typeface="Calibri Light" panose="020F0302020204030204" pitchFamily="34" charset="0"/>
                <a:cs typeface="Calibri Light" panose="020F0302020204030204" pitchFamily="34" charset="0"/>
              </a:rPr>
              <a:t>It requires continuous deployment</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Which statement about high velocity IT is CORRECT? </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3032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00FA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Introduction</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Key terms and definitions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Objectives and key characteristics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Key concepts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Culture</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ITIL practices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3540808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Digital transformation</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IT transformation</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Digital product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Continuous delivery</a:t>
            </a:r>
          </a:p>
        </p:txBody>
      </p:sp>
      <p:sp>
        <p:nvSpPr>
          <p:cNvPr id="2" name="Rubrik 1"/>
          <p:cNvSpPr>
            <a:spLocks noGrp="1"/>
          </p:cNvSpPr>
          <p:nvPr>
            <p:ph type="title"/>
          </p:nvPr>
        </p:nvSpPr>
        <p:spPr>
          <a:xfrm>
            <a:off x="457199" y="106167"/>
            <a:ext cx="8515351" cy="857250"/>
          </a:xfrm>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An organization has invested heavily in automation so they can significantly increase the speed of the processing and shipment of customer orders. What is this an example of?</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2143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80036"/>
                                        </p:tgtEl>
                                        <p:attrNameLst>
                                          <p:attrName>fillcolor</p:attrName>
                                        </p:attrNameLst>
                                      </p:cBhvr>
                                      <p:to>
                                        <a:srgbClr val="00FA00"/>
                                      </p:to>
                                    </p:animClr>
                                    <p:set>
                                      <p:cBhvr>
                                        <p:cTn id="7" dur="2000" fill="hold"/>
                                        <p:tgtEl>
                                          <p:spTgt spid="1580036"/>
                                        </p:tgtEl>
                                        <p:attrNameLst>
                                          <p:attrName>fill.type</p:attrName>
                                        </p:attrNameLst>
                                      </p:cBhvr>
                                      <p:to>
                                        <p:strVal val="solid"/>
                                      </p:to>
                                    </p:set>
                                    <p:set>
                                      <p:cBhvr>
                                        <p:cTn id="8" dur="2000" fill="hold"/>
                                        <p:tgtEl>
                                          <p:spTgt spid="15800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Risks can be minimized by making a significant change rather than incremental </a:t>
            </a:r>
            <a:br>
              <a:rPr lang="en" sz="1600" dirty="0">
                <a:latin typeface="Calibri Light" panose="020F0302020204030204" pitchFamily="34" charset="0"/>
                <a:cs typeface="Calibri Light" panose="020F0302020204030204" pitchFamily="34" charset="0"/>
              </a:rPr>
            </a:br>
            <a:r>
              <a:rPr lang="en" sz="1600" dirty="0">
                <a:latin typeface="Calibri Light" panose="020F0302020204030204" pitchFamily="34" charset="0"/>
                <a:cs typeface="Calibri Light" panose="020F0302020204030204" pitchFamily="34" charset="0"/>
              </a:rPr>
              <a:t>improvements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The impact on the culture of the organization does not need to be considered</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High-velocity IT focuses on using data to improve the performance of physical devices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It is acceptable to take risks which may lead to competitive advantage</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Which statement is CORRECT when considering a transformation to high-velocity IT?</a:t>
            </a:r>
          </a:p>
        </p:txBody>
      </p:sp>
    </p:spTree>
    <p:extLst>
      <p:ext uri="{BB962C8B-B14F-4D97-AF65-F5344CB8AC3E}">
        <p14:creationId xmlns:p14="http://schemas.microsoft.com/office/powerpoint/2010/main" val="197690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Wingdings" pitchFamily="2" charset="2"/>
              <a:buChar char="ü"/>
            </a:pPr>
            <a:r>
              <a:rPr lang="en-US" dirty="0">
                <a:latin typeface="Calibri Light" panose="020F0302020204030204" pitchFamily="34" charset="0"/>
                <a:cs typeface="Calibri Light" panose="020F0302020204030204" pitchFamily="34" charset="0"/>
              </a:rPr>
              <a:t>Introduction</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terms and definitions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Objectives and key characteristics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Key concepts </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Culture</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ITIL practices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3151625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72FE04-AAA7-5D4F-93BA-714AE0E7639A}"/>
              </a:ext>
            </a:extLst>
          </p:cNvPr>
          <p:cNvSpPr>
            <a:spLocks noGrp="1"/>
          </p:cNvSpPr>
          <p:nvPr>
            <p:ph type="title"/>
          </p:nvPr>
        </p:nvSpPr>
        <p:spPr>
          <a:xfrm>
            <a:off x="481242" y="1596807"/>
            <a:ext cx="4127271" cy="1021556"/>
          </a:xfrm>
        </p:spPr>
        <p:txBody>
          <a:bodyPr>
            <a:normAutofit fontScale="90000"/>
          </a:bodyPr>
          <a:lstStyle/>
          <a:p>
            <a:r>
              <a:rPr lang="en-GB" dirty="0">
                <a:latin typeface="Calibri Light" panose="020F0302020204030204" pitchFamily="34" charset="0"/>
                <a:cs typeface="Calibri Light" panose="020F0302020204030204" pitchFamily="34" charset="0"/>
              </a:rPr>
              <a:t>High-velocity IT</a:t>
            </a:r>
            <a:br>
              <a:rPr lang="en-GB" dirty="0">
                <a:latin typeface="Calibri Light" panose="020F0302020204030204" pitchFamily="34" charset="0"/>
                <a:cs typeface="Calibri Light" panose="020F0302020204030204" pitchFamily="34" charset="0"/>
              </a:rPr>
            </a:br>
            <a:r>
              <a:rPr lang="en-GB" dirty="0">
                <a:latin typeface="Calibri Light" panose="020F0302020204030204" pitchFamily="34" charset="0"/>
                <a:cs typeface="Calibri Light" panose="020F0302020204030204" pitchFamily="34" charset="0"/>
              </a:rPr>
              <a:t>objectives and</a:t>
            </a:r>
            <a:br>
              <a:rPr lang="en-GB" dirty="0">
                <a:latin typeface="Calibri Light" panose="020F0302020204030204" pitchFamily="34" charset="0"/>
                <a:cs typeface="Calibri Light" panose="020F0302020204030204" pitchFamily="34" charset="0"/>
              </a:rPr>
            </a:br>
            <a:r>
              <a:rPr lang="en-GB" dirty="0">
                <a:latin typeface="Calibri Light" panose="020F0302020204030204" pitchFamily="34" charset="0"/>
                <a:cs typeface="Calibri Light" panose="020F0302020204030204" pitchFamily="34" charset="0"/>
              </a:rPr>
              <a:t>key characteristics</a:t>
            </a:r>
          </a:p>
        </p:txBody>
      </p:sp>
      <p:sp>
        <p:nvSpPr>
          <p:cNvPr id="3" name="Platshållare för text 2">
            <a:extLst>
              <a:ext uri="{FF2B5EF4-FFF2-40B4-BE49-F238E27FC236}">
                <a16:creationId xmlns:a16="http://schemas.microsoft.com/office/drawing/2014/main" id="{D74ADBC5-4737-194C-BEC7-158FBA1BF0B3}"/>
              </a:ext>
            </a:extLst>
          </p:cNvPr>
          <p:cNvSpPr>
            <a:spLocks noGrp="1"/>
          </p:cNvSpPr>
          <p:nvPr>
            <p:ph type="body" idx="1"/>
          </p:nvPr>
        </p:nvSpPr>
        <p:spPr/>
        <p:txBody>
          <a:bodyPr/>
          <a:lstStyle/>
          <a:p>
            <a:endParaRPr lang="sv-SE" dirty="0"/>
          </a:p>
        </p:txBody>
      </p:sp>
      <p:pic>
        <p:nvPicPr>
          <p:cNvPr id="5" name="Bildobjekt 4">
            <a:extLst>
              <a:ext uri="{FF2B5EF4-FFF2-40B4-BE49-F238E27FC236}">
                <a16:creationId xmlns:a16="http://schemas.microsoft.com/office/drawing/2014/main" id="{D6093A95-8D5D-6544-A9F1-0565A9D4D188}"/>
              </a:ext>
            </a:extLst>
          </p:cNvPr>
          <p:cNvPicPr>
            <a:picLocks noChangeAspect="1"/>
          </p:cNvPicPr>
          <p:nvPr/>
        </p:nvPicPr>
        <p:blipFill>
          <a:blip r:embed="rId3"/>
          <a:stretch>
            <a:fillRect/>
          </a:stretch>
        </p:blipFill>
        <p:spPr>
          <a:xfrm>
            <a:off x="5454858" y="498922"/>
            <a:ext cx="2837388" cy="37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4733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D8BF1E-E2BE-DA4A-8391-ACB54DFDE428}"/>
              </a:ext>
            </a:extLst>
          </p:cNvPr>
          <p:cNvSpPr>
            <a:spLocks noGrp="1"/>
          </p:cNvSpPr>
          <p:nvPr>
            <p:ph type="title"/>
          </p:nvPr>
        </p:nvSpPr>
        <p:spPr/>
        <p:txBody>
          <a:bodyPr anchor="t"/>
          <a:lstStyle/>
          <a:p>
            <a:r>
              <a:rPr lang="en-GB" sz="3200" dirty="0"/>
              <a:t>High-velocity IT objectives</a:t>
            </a:r>
          </a:p>
        </p:txBody>
      </p:sp>
      <p:graphicFrame>
        <p:nvGraphicFramePr>
          <p:cNvPr id="5" name="Platshållare för innehåll 4">
            <a:extLst>
              <a:ext uri="{FF2B5EF4-FFF2-40B4-BE49-F238E27FC236}">
                <a16:creationId xmlns:a16="http://schemas.microsoft.com/office/drawing/2014/main" id="{86AC4893-1863-F543-B175-5F8A3D4617E6}"/>
              </a:ext>
            </a:extLst>
          </p:cNvPr>
          <p:cNvGraphicFramePr>
            <a:graphicFrameLocks noGrp="1"/>
          </p:cNvGraphicFramePr>
          <p:nvPr>
            <p:ph idx="1"/>
            <p:extLst>
              <p:ext uri="{D42A27DB-BD31-4B8C-83A1-F6EECF244321}">
                <p14:modId xmlns:p14="http://schemas.microsoft.com/office/powerpoint/2010/main" val="87894018"/>
              </p:ext>
            </p:extLst>
          </p:nvPr>
        </p:nvGraphicFramePr>
        <p:xfrm>
          <a:off x="525162" y="1785388"/>
          <a:ext cx="5078115" cy="2682240"/>
        </p:xfrm>
        <a:graphic>
          <a:graphicData uri="http://schemas.openxmlformats.org/drawingml/2006/table">
            <a:tbl>
              <a:tblPr firstRow="1" bandRow="1">
                <a:tableStyleId>{5C22544A-7EE6-4342-B048-85BDC9FD1C3A}</a:tableStyleId>
              </a:tblPr>
              <a:tblGrid>
                <a:gridCol w="1315089">
                  <a:extLst>
                    <a:ext uri="{9D8B030D-6E8A-4147-A177-3AD203B41FA5}">
                      <a16:colId xmlns:a16="http://schemas.microsoft.com/office/drawing/2014/main" val="3841602329"/>
                    </a:ext>
                  </a:extLst>
                </a:gridCol>
                <a:gridCol w="2070321">
                  <a:extLst>
                    <a:ext uri="{9D8B030D-6E8A-4147-A177-3AD203B41FA5}">
                      <a16:colId xmlns:a16="http://schemas.microsoft.com/office/drawing/2014/main" val="2301444303"/>
                    </a:ext>
                  </a:extLst>
                </a:gridCol>
                <a:gridCol w="1692705">
                  <a:extLst>
                    <a:ext uri="{9D8B030D-6E8A-4147-A177-3AD203B41FA5}">
                      <a16:colId xmlns:a16="http://schemas.microsoft.com/office/drawing/2014/main" val="785397421"/>
                    </a:ext>
                  </a:extLst>
                </a:gridCol>
              </a:tblGrid>
              <a:tr h="370840">
                <a:tc>
                  <a:txBody>
                    <a:bodyPr/>
                    <a:lstStyle/>
                    <a:p>
                      <a:r>
                        <a:rPr lang="en-GB" sz="1000" b="1" i="0" noProof="0" dirty="0">
                          <a:solidFill>
                            <a:schemeClr val="tx1"/>
                          </a:solidFill>
                          <a:latin typeface="Calibri Light" panose="020F0302020204030204" pitchFamily="34" charset="0"/>
                          <a:cs typeface="Calibri Light" panose="020F0302020204030204" pitchFamily="34" charset="0"/>
                        </a:rPr>
                        <a:t>Objective</a:t>
                      </a:r>
                    </a:p>
                  </a:txBody>
                  <a:tcPr>
                    <a:solidFill>
                      <a:schemeClr val="bg1">
                        <a:lumMod val="85000"/>
                      </a:schemeClr>
                    </a:solidFill>
                  </a:tcPr>
                </a:tc>
                <a:tc>
                  <a:txBody>
                    <a:bodyPr/>
                    <a:lstStyle/>
                    <a:p>
                      <a:r>
                        <a:rPr lang="en-GB" sz="1000" b="1" i="0" kern="1200" noProof="0" dirty="0">
                          <a:solidFill>
                            <a:schemeClr val="tx1"/>
                          </a:solidFill>
                          <a:latin typeface="Calibri Light" panose="020F0302020204030204" pitchFamily="34" charset="0"/>
                          <a:ea typeface="+mn-ea"/>
                          <a:cs typeface="Calibri Light" panose="020F0302020204030204" pitchFamily="34" charset="0"/>
                        </a:rPr>
                        <a:t>Description</a:t>
                      </a:r>
                    </a:p>
                  </a:txBody>
                  <a:tcPr>
                    <a:solidFill>
                      <a:schemeClr val="bg1">
                        <a:lumMod val="85000"/>
                      </a:schemeClr>
                    </a:solidFill>
                  </a:tcPr>
                </a:tc>
                <a:tc>
                  <a:txBody>
                    <a:bodyPr/>
                    <a:lstStyle/>
                    <a:p>
                      <a:r>
                        <a:rPr lang="en-GB" sz="1000" b="1" i="0" kern="1200" noProof="0" dirty="0">
                          <a:solidFill>
                            <a:schemeClr val="tx1"/>
                          </a:solidFill>
                          <a:latin typeface="Calibri Light" panose="020F0302020204030204" pitchFamily="34" charset="0"/>
                          <a:ea typeface="+mn-ea"/>
                          <a:cs typeface="Calibri Light" panose="020F0302020204030204" pitchFamily="34" charset="0"/>
                        </a:rPr>
                        <a:t>Closely related service value chain activities</a:t>
                      </a:r>
                    </a:p>
                  </a:txBody>
                  <a:tcPr>
                    <a:solidFill>
                      <a:schemeClr val="bg1">
                        <a:lumMod val="85000"/>
                      </a:schemeClr>
                    </a:solidFill>
                  </a:tcPr>
                </a:tc>
                <a:extLst>
                  <a:ext uri="{0D108BD9-81ED-4DB2-BD59-A6C34878D82A}">
                    <a16:rowId xmlns:a16="http://schemas.microsoft.com/office/drawing/2014/main" val="1686317345"/>
                  </a:ext>
                </a:extLst>
              </a:tr>
              <a:tr h="370840">
                <a:tc>
                  <a:txBody>
                    <a:bodyPr/>
                    <a:lstStyle/>
                    <a:p>
                      <a:r>
                        <a:rPr lang="en-GB" sz="1000" b="1" i="1" kern="1200" noProof="0" dirty="0">
                          <a:solidFill>
                            <a:schemeClr val="dk1"/>
                          </a:solidFill>
                          <a:effectLst/>
                          <a:latin typeface="Calibri Light" panose="020F0302020204030204" pitchFamily="34" charset="0"/>
                          <a:ea typeface="+mn-ea"/>
                          <a:cs typeface="Calibri Light" panose="020F0302020204030204" pitchFamily="34" charset="0"/>
                        </a:rPr>
                        <a:t>Valuable investments </a:t>
                      </a:r>
                      <a:endParaRPr lang="en-GB" sz="1000" b="1" i="1" noProof="0" dirty="0">
                        <a:latin typeface="Calibri Light" panose="020F0302020204030204" pitchFamily="34" charset="0"/>
                        <a:cs typeface="Calibri Light" panose="020F0302020204030204" pitchFamily="34" charset="0"/>
                      </a:endParaRPr>
                    </a:p>
                    <a:p>
                      <a:endParaRPr lang="en-GB" sz="1000" b="0" i="1"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Strategically innovative and effective application of IT</a:t>
                      </a:r>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Engage, plan, improve </a:t>
                      </a:r>
                      <a:endParaRPr lang="en-GB" sz="1000" b="0" i="0" noProof="0" dirty="0">
                        <a:latin typeface="Calibri Light" panose="020F0302020204030204" pitchFamily="34" charset="0"/>
                        <a:cs typeface="Calibri Light" panose="020F0302020204030204" pitchFamily="34" charset="0"/>
                      </a:endParaRPr>
                    </a:p>
                    <a:p>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extLst>
                  <a:ext uri="{0D108BD9-81ED-4DB2-BD59-A6C34878D82A}">
                    <a16:rowId xmlns:a16="http://schemas.microsoft.com/office/drawing/2014/main" val="119445716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1" kern="1200" noProof="0" dirty="0">
                          <a:solidFill>
                            <a:schemeClr val="dk1"/>
                          </a:solidFill>
                          <a:effectLst/>
                          <a:latin typeface="Calibri Light" panose="020F0302020204030204" pitchFamily="34" charset="0"/>
                          <a:ea typeface="+mn-ea"/>
                          <a:cs typeface="Calibri Light" panose="020F0302020204030204" pitchFamily="34" charset="0"/>
                        </a:rPr>
                        <a:t>Fast development</a:t>
                      </a:r>
                      <a:endParaRPr lang="en-GB" sz="1000" b="1" i="1"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Quick realization and delivery of IT services and IT-related products </a:t>
                      </a:r>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Engage, design and transition, obtain/build, improve </a:t>
                      </a:r>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extLst>
                  <a:ext uri="{0D108BD9-81ED-4DB2-BD59-A6C34878D82A}">
                    <a16:rowId xmlns:a16="http://schemas.microsoft.com/office/drawing/2014/main" val="95126893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1" kern="1200" noProof="0" dirty="0">
                          <a:solidFill>
                            <a:schemeClr val="dk1"/>
                          </a:solidFill>
                          <a:effectLst/>
                          <a:latin typeface="Calibri Light" panose="020F0302020204030204" pitchFamily="34" charset="0"/>
                          <a:ea typeface="+mn-ea"/>
                          <a:cs typeface="Calibri Light" panose="020F0302020204030204" pitchFamily="34" charset="0"/>
                        </a:rPr>
                        <a:t>Resilient operations</a:t>
                      </a:r>
                      <a:endParaRPr lang="en-GB" sz="1000" b="1" i="1"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Highly resilient IT services and IT- related products </a:t>
                      </a:r>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Engage, deliver and support, improve </a:t>
                      </a:r>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extLst>
                  <a:ext uri="{0D108BD9-81ED-4DB2-BD59-A6C34878D82A}">
                    <a16:rowId xmlns:a16="http://schemas.microsoft.com/office/drawing/2014/main" val="313386789"/>
                  </a:ext>
                </a:extLst>
              </a:tr>
              <a:tr h="370840">
                <a:tc>
                  <a:txBody>
                    <a:bodyPr/>
                    <a:lstStyle/>
                    <a:p>
                      <a:r>
                        <a:rPr lang="en-GB" sz="1000" b="1" i="1" kern="1200" noProof="0" dirty="0">
                          <a:solidFill>
                            <a:schemeClr val="dk1"/>
                          </a:solidFill>
                          <a:effectLst/>
                          <a:latin typeface="Calibri Light" panose="020F0302020204030204" pitchFamily="34" charset="0"/>
                          <a:ea typeface="+mn-ea"/>
                          <a:cs typeface="Calibri Light" panose="020F0302020204030204" pitchFamily="34" charset="0"/>
                        </a:rPr>
                        <a:t>Co-created value</a:t>
                      </a:r>
                      <a:endParaRPr lang="en-GB" sz="1000" b="1" i="1"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Effective interaction between service providers and service consumers </a:t>
                      </a:r>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Engage, deliver and support, improve </a:t>
                      </a:r>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extLst>
                  <a:ext uri="{0D108BD9-81ED-4DB2-BD59-A6C34878D82A}">
                    <a16:rowId xmlns:a16="http://schemas.microsoft.com/office/drawing/2014/main" val="1986136656"/>
                  </a:ext>
                </a:extLst>
              </a:tr>
              <a:tr h="370840">
                <a:tc>
                  <a:txBody>
                    <a:bodyPr/>
                    <a:lstStyle/>
                    <a:p>
                      <a:r>
                        <a:rPr lang="en-GB" sz="1000" b="1" i="1" kern="1200" noProof="0" dirty="0">
                          <a:solidFill>
                            <a:schemeClr val="dk1"/>
                          </a:solidFill>
                          <a:effectLst/>
                          <a:latin typeface="Calibri Light" panose="020F0302020204030204" pitchFamily="34" charset="0"/>
                          <a:ea typeface="+mn-ea"/>
                          <a:cs typeface="Calibri Light" panose="020F0302020204030204" pitchFamily="34" charset="0"/>
                        </a:rPr>
                        <a:t>Assured conformance </a:t>
                      </a:r>
                      <a:endParaRPr lang="en-GB" sz="1000" b="1" i="1"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Adherence to governance, risk, and compliance (GRC) requirements</a:t>
                      </a:r>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a:txBody>
                    <a:bodyPr/>
                    <a:lstStyle/>
                    <a:p>
                      <a:r>
                        <a:rPr lang="en-GB" sz="1000" b="0" i="0" kern="1200" noProof="0" dirty="0">
                          <a:solidFill>
                            <a:schemeClr val="dk1"/>
                          </a:solidFill>
                          <a:effectLst/>
                          <a:latin typeface="Calibri Light" panose="020F0302020204030204" pitchFamily="34" charset="0"/>
                          <a:ea typeface="+mn-ea"/>
                          <a:cs typeface="Calibri Light" panose="020F0302020204030204" pitchFamily="34" charset="0"/>
                        </a:rPr>
                        <a:t>All value chain activities </a:t>
                      </a:r>
                      <a:endParaRPr lang="en-GB" sz="1000" b="0" i="0" noProof="0" dirty="0">
                        <a:latin typeface="Calibri Light" panose="020F0302020204030204" pitchFamily="34" charset="0"/>
                        <a:cs typeface="Calibri Light" panose="020F0302020204030204" pitchFamily="34" charset="0"/>
                      </a:endParaRPr>
                    </a:p>
                    <a:p>
                      <a:endParaRPr lang="en-GB" sz="10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extLst>
                  <a:ext uri="{0D108BD9-81ED-4DB2-BD59-A6C34878D82A}">
                    <a16:rowId xmlns:a16="http://schemas.microsoft.com/office/drawing/2014/main" val="3614932187"/>
                  </a:ext>
                </a:extLst>
              </a:tr>
            </a:tbl>
          </a:graphicData>
        </a:graphic>
      </p:graphicFrame>
      <p:sp>
        <p:nvSpPr>
          <p:cNvPr id="7" name="Rektangel 6">
            <a:extLst>
              <a:ext uri="{FF2B5EF4-FFF2-40B4-BE49-F238E27FC236}">
                <a16:creationId xmlns:a16="http://schemas.microsoft.com/office/drawing/2014/main" id="{7811A51F-61C4-E641-A2EB-40EC00D48192}"/>
              </a:ext>
            </a:extLst>
          </p:cNvPr>
          <p:cNvSpPr/>
          <p:nvPr/>
        </p:nvSpPr>
        <p:spPr>
          <a:xfrm>
            <a:off x="447553" y="4439273"/>
            <a:ext cx="1239442" cy="215444"/>
          </a:xfrm>
          <a:prstGeom prst="rect">
            <a:avLst/>
          </a:prstGeom>
        </p:spPr>
        <p:txBody>
          <a:bodyPr wrap="none">
            <a:spAutoFit/>
          </a:bodyPr>
          <a:lstStyle/>
          <a:p>
            <a:r>
              <a:rPr lang="en-GB" sz="800" dirty="0">
                <a:latin typeface="Calibri Light" panose="020F0302020204030204" pitchFamily="34" charset="0"/>
                <a:cs typeface="Calibri Light" panose="020F0302020204030204" pitchFamily="34" charset="0"/>
              </a:rPr>
              <a:t>Table 2.1 HVIT objectives </a:t>
            </a:r>
          </a:p>
        </p:txBody>
      </p:sp>
      <p:sp>
        <p:nvSpPr>
          <p:cNvPr id="9" name="Rektangel 8">
            <a:extLst>
              <a:ext uri="{FF2B5EF4-FFF2-40B4-BE49-F238E27FC236}">
                <a16:creationId xmlns:a16="http://schemas.microsoft.com/office/drawing/2014/main" id="{9471F774-CB6F-2746-A3C0-117B0C38FEA9}"/>
              </a:ext>
            </a:extLst>
          </p:cNvPr>
          <p:cNvSpPr/>
          <p:nvPr/>
        </p:nvSpPr>
        <p:spPr>
          <a:xfrm>
            <a:off x="457200" y="1054105"/>
            <a:ext cx="8686800" cy="523220"/>
          </a:xfrm>
          <a:prstGeom prst="rect">
            <a:avLst/>
          </a:prstGeom>
        </p:spPr>
        <p:txBody>
          <a:bodyPr wrap="square">
            <a:spAutoFit/>
          </a:bodyPr>
          <a:lstStyle/>
          <a:p>
            <a:r>
              <a:rPr lang="en-GB" sz="1400" dirty="0">
                <a:latin typeface="Calibri Light" panose="020F0302020204030204" pitchFamily="34" charset="0"/>
                <a:cs typeface="Calibri Light" panose="020F0302020204030204" pitchFamily="34" charset="0"/>
              </a:rPr>
              <a:t>As the table shows, each objective is closely related to one or more ITIL service value chain activities, except for assured conformance, which relates to the governance component of the ITIL service value system, and applies to all activities. </a:t>
            </a:r>
            <a:endParaRPr lang="sv-SE" sz="1400" dirty="0">
              <a:latin typeface="Calibri Light" panose="020F0302020204030204" pitchFamily="34" charset="0"/>
              <a:cs typeface="Calibri Light" panose="020F0302020204030204" pitchFamily="34" charset="0"/>
            </a:endParaRPr>
          </a:p>
        </p:txBody>
      </p:sp>
      <p:sp>
        <p:nvSpPr>
          <p:cNvPr id="10" name="textruta 9">
            <a:extLst>
              <a:ext uri="{FF2B5EF4-FFF2-40B4-BE49-F238E27FC236}">
                <a16:creationId xmlns:a16="http://schemas.microsoft.com/office/drawing/2014/main" id="{2B9D4BE4-5BB9-BB44-ABDA-465B25293AE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3" name="textruta 2">
            <a:extLst>
              <a:ext uri="{FF2B5EF4-FFF2-40B4-BE49-F238E27FC236}">
                <a16:creationId xmlns:a16="http://schemas.microsoft.com/office/drawing/2014/main" id="{13BA291D-E275-3341-A1E8-354275EDDD13}"/>
              </a:ext>
            </a:extLst>
          </p:cNvPr>
          <p:cNvSpPr txBox="1"/>
          <p:nvPr/>
        </p:nvSpPr>
        <p:spPr>
          <a:xfrm>
            <a:off x="7617600" y="540000"/>
            <a:ext cx="671979"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Objectives</a:t>
            </a:r>
          </a:p>
        </p:txBody>
      </p:sp>
      <p:grpSp>
        <p:nvGrpSpPr>
          <p:cNvPr id="6" name="Grupp 5">
            <a:extLst>
              <a:ext uri="{FF2B5EF4-FFF2-40B4-BE49-F238E27FC236}">
                <a16:creationId xmlns:a16="http://schemas.microsoft.com/office/drawing/2014/main" id="{F0DF48B0-3476-944A-8476-6E5A25E986A4}"/>
              </a:ext>
            </a:extLst>
          </p:cNvPr>
          <p:cNvGrpSpPr/>
          <p:nvPr/>
        </p:nvGrpSpPr>
        <p:grpSpPr>
          <a:xfrm>
            <a:off x="5847618" y="2226185"/>
            <a:ext cx="3044076" cy="1821924"/>
            <a:chOff x="5866868" y="2158810"/>
            <a:chExt cx="3044076" cy="1821924"/>
          </a:xfrm>
        </p:grpSpPr>
        <p:pic>
          <p:nvPicPr>
            <p:cNvPr id="8" name="Platshållare för innehåll 4">
              <a:extLst>
                <a:ext uri="{FF2B5EF4-FFF2-40B4-BE49-F238E27FC236}">
                  <a16:creationId xmlns:a16="http://schemas.microsoft.com/office/drawing/2014/main" id="{0D5BDC6C-69ED-DD4C-8FC0-7C267F6FA25A}"/>
                </a:ext>
              </a:extLst>
            </p:cNvPr>
            <p:cNvPicPr>
              <a:picLocks noChangeAspect="1"/>
            </p:cNvPicPr>
            <p:nvPr/>
          </p:nvPicPr>
          <p:blipFill>
            <a:blip r:embed="rId3"/>
            <a:stretch>
              <a:fillRect/>
            </a:stretch>
          </p:blipFill>
          <p:spPr bwMode="auto">
            <a:xfrm>
              <a:off x="5866868" y="2158810"/>
              <a:ext cx="3044076" cy="172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4" name="Rektangel 3">
              <a:extLst>
                <a:ext uri="{FF2B5EF4-FFF2-40B4-BE49-F238E27FC236}">
                  <a16:creationId xmlns:a16="http://schemas.microsoft.com/office/drawing/2014/main" id="{F962CDD0-9DF0-2D49-AA49-028A3E1B9CBA}"/>
                </a:ext>
              </a:extLst>
            </p:cNvPr>
            <p:cNvSpPr/>
            <p:nvPr/>
          </p:nvSpPr>
          <p:spPr>
            <a:xfrm>
              <a:off x="5898911" y="3671350"/>
              <a:ext cx="1086280" cy="30938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25581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713B24-0EF6-F544-A48A-D4270DAC3D3A}"/>
              </a:ext>
            </a:extLst>
          </p:cNvPr>
          <p:cNvSpPr>
            <a:spLocks noGrp="1"/>
          </p:cNvSpPr>
          <p:nvPr>
            <p:ph type="title"/>
          </p:nvPr>
        </p:nvSpPr>
        <p:spPr/>
        <p:txBody>
          <a:bodyPr>
            <a:noAutofit/>
          </a:bodyPr>
          <a:lstStyle/>
          <a:p>
            <a:r>
              <a:rPr lang="en-GB" sz="3200" dirty="0"/>
              <a:t>Relation to service value chain activities</a:t>
            </a:r>
          </a:p>
        </p:txBody>
      </p:sp>
      <p:sp>
        <p:nvSpPr>
          <p:cNvPr id="3" name="Platshållare för innehåll 2">
            <a:extLst>
              <a:ext uri="{FF2B5EF4-FFF2-40B4-BE49-F238E27FC236}">
                <a16:creationId xmlns:a16="http://schemas.microsoft.com/office/drawing/2014/main" id="{974B9849-E095-184C-BBB6-1E30CDE2F681}"/>
              </a:ext>
            </a:extLst>
          </p:cNvPr>
          <p:cNvSpPr>
            <a:spLocks noGrp="1"/>
          </p:cNvSpPr>
          <p:nvPr>
            <p:ph idx="1"/>
          </p:nvPr>
        </p:nvSpPr>
        <p:spPr>
          <a:xfrm>
            <a:off x="457199" y="1201588"/>
            <a:ext cx="8317150" cy="3394075"/>
          </a:xfrm>
        </p:spPr>
        <p:txBody>
          <a:bodyPr>
            <a:noAutofit/>
          </a:bodyPr>
          <a:lstStyle/>
          <a:p>
            <a:pPr marL="0" indent="0">
              <a:buNone/>
            </a:pPr>
            <a:r>
              <a:rPr lang="en-GB" dirty="0"/>
              <a:t>The relation of the objectives to the value chain activities is as follows: </a:t>
            </a:r>
          </a:p>
          <a:p>
            <a:pPr marL="0" indent="0">
              <a:buNone/>
            </a:pPr>
            <a:endParaRPr lang="en-GB" sz="800" dirty="0"/>
          </a:p>
          <a:p>
            <a:pPr>
              <a:buFont typeface="Arial" panose="020B0604020202020204" pitchFamily="34" charset="0"/>
              <a:buChar char="•"/>
            </a:pPr>
            <a:r>
              <a:rPr lang="en-GB" dirty="0"/>
              <a:t>The </a:t>
            </a:r>
            <a:r>
              <a:rPr lang="en-GB" b="1" dirty="0"/>
              <a:t>valuable investments </a:t>
            </a:r>
            <a:r>
              <a:rPr lang="en-GB" dirty="0"/>
              <a:t>objective is mainly achieved by the decision-making that </a:t>
            </a:r>
            <a:br>
              <a:rPr lang="en-GB" dirty="0"/>
            </a:br>
            <a:r>
              <a:rPr lang="en-GB" dirty="0"/>
              <a:t>occurs as part of the </a:t>
            </a:r>
            <a:r>
              <a:rPr lang="en-GB" b="1" i="1" dirty="0"/>
              <a:t>plan</a:t>
            </a:r>
            <a:r>
              <a:rPr lang="en-GB" dirty="0"/>
              <a:t> value chain activity. </a:t>
            </a:r>
          </a:p>
          <a:p>
            <a:pPr>
              <a:buFont typeface="Arial" panose="020B0604020202020204" pitchFamily="34" charset="0"/>
              <a:buChar char="•"/>
            </a:pPr>
            <a:r>
              <a:rPr lang="en-GB" dirty="0"/>
              <a:t>The </a:t>
            </a:r>
            <a:r>
              <a:rPr lang="en-GB" b="1" dirty="0"/>
              <a:t>fast development </a:t>
            </a:r>
            <a:r>
              <a:rPr lang="en-GB" dirty="0"/>
              <a:t>objective is mainly achieved by the application development </a:t>
            </a:r>
            <a:br>
              <a:rPr lang="en-GB" dirty="0"/>
            </a:br>
            <a:r>
              <a:rPr lang="en-GB" dirty="0"/>
              <a:t>and infrastructure engineering that takes place as part of the </a:t>
            </a:r>
            <a:r>
              <a:rPr lang="en-GB" b="1" i="1" dirty="0"/>
              <a:t>design and transition </a:t>
            </a:r>
            <a:br>
              <a:rPr lang="en-GB" b="1" i="1" dirty="0"/>
            </a:br>
            <a:r>
              <a:rPr lang="en-GB" dirty="0"/>
              <a:t>and </a:t>
            </a:r>
            <a:r>
              <a:rPr lang="en-GB" b="1" i="1" dirty="0"/>
              <a:t>obtain/build</a:t>
            </a:r>
            <a:r>
              <a:rPr lang="en-GB" dirty="0"/>
              <a:t> value chain activities. </a:t>
            </a:r>
          </a:p>
          <a:p>
            <a:pPr>
              <a:buFont typeface="Arial" panose="020B0604020202020204" pitchFamily="34" charset="0"/>
              <a:buChar char="•"/>
            </a:pPr>
            <a:r>
              <a:rPr lang="en-GB" dirty="0"/>
              <a:t>The </a:t>
            </a:r>
            <a:r>
              <a:rPr lang="en-GB" b="1" dirty="0"/>
              <a:t>resilient operations </a:t>
            </a:r>
            <a:r>
              <a:rPr lang="en-GB" dirty="0"/>
              <a:t>objective is mainly achieved by running and maintaining </a:t>
            </a:r>
            <a:br>
              <a:rPr lang="en-GB" dirty="0"/>
            </a:br>
            <a:r>
              <a:rPr lang="en-GB" dirty="0"/>
              <a:t>the system as part of the </a:t>
            </a:r>
            <a:r>
              <a:rPr lang="en-GB" b="1" i="1" dirty="0"/>
              <a:t>deliver and support </a:t>
            </a:r>
            <a:r>
              <a:rPr lang="en-GB" dirty="0"/>
              <a:t>value chain activity. </a:t>
            </a:r>
          </a:p>
          <a:p>
            <a:pPr>
              <a:buFont typeface="Arial" panose="020B0604020202020204" pitchFamily="34" charset="0"/>
              <a:buChar char="•"/>
            </a:pPr>
            <a:r>
              <a:rPr lang="en-GB" dirty="0"/>
              <a:t>The </a:t>
            </a:r>
            <a:r>
              <a:rPr lang="en-GB" b="1" dirty="0"/>
              <a:t>co-created value </a:t>
            </a:r>
            <a:r>
              <a:rPr lang="en-GB" dirty="0"/>
              <a:t>objective is mainly achieved by supporting the system as </a:t>
            </a:r>
            <a:br>
              <a:rPr lang="en-GB" dirty="0"/>
            </a:br>
            <a:r>
              <a:rPr lang="en-GB" dirty="0"/>
              <a:t>part of the </a:t>
            </a:r>
            <a:r>
              <a:rPr lang="en-GB" b="1" i="1" dirty="0"/>
              <a:t>deliver and support </a:t>
            </a:r>
            <a:r>
              <a:rPr lang="en-GB" dirty="0"/>
              <a:t>value chain activity (together with effective use by the service consumer). </a:t>
            </a:r>
          </a:p>
          <a:p>
            <a:pPr>
              <a:buFont typeface="Arial" panose="020B0604020202020204" pitchFamily="34" charset="0"/>
              <a:buChar char="•"/>
            </a:pPr>
            <a:r>
              <a:rPr lang="en-GB" dirty="0"/>
              <a:t>The </a:t>
            </a:r>
            <a:r>
              <a:rPr lang="en-GB" b="1" dirty="0"/>
              <a:t>assured conformance </a:t>
            </a:r>
            <a:r>
              <a:rPr lang="en-GB" dirty="0"/>
              <a:t>objective is achieved by attention to compliance with corporate and regulatory directives as part of </a:t>
            </a:r>
            <a:r>
              <a:rPr lang="en-GB" b="1" i="1" dirty="0"/>
              <a:t>all of the value chain activities</a:t>
            </a:r>
            <a:r>
              <a:rPr lang="en-GB" dirty="0"/>
              <a:t>, not only during deliver and support. </a:t>
            </a:r>
          </a:p>
          <a:p>
            <a:pPr>
              <a:buFont typeface="Arial" panose="020B0604020202020204" pitchFamily="34" charset="0"/>
              <a:buChar char="•"/>
            </a:pPr>
            <a:endParaRPr lang="sv-SE" sz="800" dirty="0"/>
          </a:p>
          <a:p>
            <a:pPr marL="0" indent="0">
              <a:buNone/>
            </a:pPr>
            <a:r>
              <a:rPr lang="en-GB" sz="1100" dirty="0"/>
              <a:t>Just as the assured conformance objective is supported by all value chain activities, the engage and improve value chain activities contribute to all HVIT objectives. In some instances, there will be conflicts between the different objectives. For example, fast development could negatively affect resilient operations where insufficient time is given to ensuring that services and products are robust. For this reason, </a:t>
            </a:r>
            <a:r>
              <a:rPr lang="en-GB" sz="1100" b="1" dirty="0"/>
              <a:t>it is important to ensure that the objectives are properly balanced. </a:t>
            </a:r>
          </a:p>
        </p:txBody>
      </p:sp>
      <p:sp>
        <p:nvSpPr>
          <p:cNvPr id="7" name="textruta 6">
            <a:extLst>
              <a:ext uri="{FF2B5EF4-FFF2-40B4-BE49-F238E27FC236}">
                <a16:creationId xmlns:a16="http://schemas.microsoft.com/office/drawing/2014/main" id="{AB2331F4-5744-B748-B60D-15D681D7EC4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5" name="textruta 4">
            <a:extLst>
              <a:ext uri="{FF2B5EF4-FFF2-40B4-BE49-F238E27FC236}">
                <a16:creationId xmlns:a16="http://schemas.microsoft.com/office/drawing/2014/main" id="{7162570F-C0E2-C642-9B14-8379CDEF1CF5}"/>
              </a:ext>
            </a:extLst>
          </p:cNvPr>
          <p:cNvSpPr txBox="1"/>
          <p:nvPr/>
        </p:nvSpPr>
        <p:spPr>
          <a:xfrm>
            <a:off x="7617600" y="540000"/>
            <a:ext cx="671979"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Objectives</a:t>
            </a:r>
          </a:p>
        </p:txBody>
      </p:sp>
      <p:pic>
        <p:nvPicPr>
          <p:cNvPr id="8" name="Platshållare för innehåll 4">
            <a:extLst>
              <a:ext uri="{FF2B5EF4-FFF2-40B4-BE49-F238E27FC236}">
                <a16:creationId xmlns:a16="http://schemas.microsoft.com/office/drawing/2014/main" id="{6E989593-3F67-644A-AAF6-DEAC972E9E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bwMode="auto">
          <a:xfrm>
            <a:off x="6150804" y="1324197"/>
            <a:ext cx="2760179" cy="167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4" name="Rektangel 3">
            <a:extLst>
              <a:ext uri="{FF2B5EF4-FFF2-40B4-BE49-F238E27FC236}">
                <a16:creationId xmlns:a16="http://schemas.microsoft.com/office/drawing/2014/main" id="{BAA089B7-BC7C-2D44-817F-924C2823C69C}"/>
              </a:ext>
            </a:extLst>
          </p:cNvPr>
          <p:cNvSpPr/>
          <p:nvPr/>
        </p:nvSpPr>
        <p:spPr>
          <a:xfrm>
            <a:off x="6066992" y="2769237"/>
            <a:ext cx="845649" cy="230996"/>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380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33AC95-B254-874F-90E4-C8C5867402E7}"/>
              </a:ext>
            </a:extLst>
          </p:cNvPr>
          <p:cNvSpPr>
            <a:spLocks noGrp="1"/>
          </p:cNvSpPr>
          <p:nvPr>
            <p:ph type="title"/>
          </p:nvPr>
        </p:nvSpPr>
        <p:spPr/>
        <p:txBody>
          <a:bodyPr>
            <a:normAutofit fontScale="90000"/>
          </a:bodyPr>
          <a:lstStyle/>
          <a:p>
            <a:r>
              <a:rPr lang="en-GB" dirty="0"/>
              <a:t>Objectives from an economic perspective</a:t>
            </a:r>
          </a:p>
        </p:txBody>
      </p:sp>
      <p:sp>
        <p:nvSpPr>
          <p:cNvPr id="3" name="Platshållare för innehåll 2">
            <a:extLst>
              <a:ext uri="{FF2B5EF4-FFF2-40B4-BE49-F238E27FC236}">
                <a16:creationId xmlns:a16="http://schemas.microsoft.com/office/drawing/2014/main" id="{7BDCF99A-6E3D-CA4C-A34A-48C683E952AD}"/>
              </a:ext>
            </a:extLst>
          </p:cNvPr>
          <p:cNvSpPr>
            <a:spLocks noGrp="1"/>
          </p:cNvSpPr>
          <p:nvPr>
            <p:ph idx="1"/>
          </p:nvPr>
        </p:nvSpPr>
        <p:spPr>
          <a:xfrm>
            <a:off x="464399" y="1143663"/>
            <a:ext cx="4090001" cy="3394075"/>
          </a:xfrm>
        </p:spPr>
        <p:txBody>
          <a:bodyPr>
            <a:noAutofit/>
          </a:bodyPr>
          <a:lstStyle/>
          <a:p>
            <a:pPr marL="0" indent="0">
              <a:buNone/>
            </a:pPr>
            <a:r>
              <a:rPr lang="en-GB" dirty="0"/>
              <a:t>The valuable investments objective determines the potential value of an investment. </a:t>
            </a:r>
          </a:p>
          <a:p>
            <a:pPr marL="0" indent="0">
              <a:buNone/>
            </a:pPr>
            <a:endParaRPr lang="en-GB" dirty="0"/>
          </a:p>
          <a:p>
            <a:pPr marL="0" indent="0">
              <a:buNone/>
            </a:pPr>
            <a:r>
              <a:rPr lang="en-GB" dirty="0"/>
              <a:t>Investments can be made in a variety of areas, but ultimately returns and benefits should be assessed against the other four objectives. </a:t>
            </a:r>
          </a:p>
          <a:p>
            <a:pPr marL="0" indent="0">
              <a:buNone/>
            </a:pPr>
            <a:endParaRPr lang="en-GB" dirty="0"/>
          </a:p>
          <a:p>
            <a:pPr marL="0" indent="0">
              <a:buNone/>
            </a:pPr>
            <a:r>
              <a:rPr lang="en-GB" dirty="0"/>
              <a:t>As the organization progresses, it will incur additional costs, and might experience value leakage where the solutions and benefits are found to be sub-optimal. </a:t>
            </a:r>
          </a:p>
          <a:p>
            <a:pPr marL="0" indent="0">
              <a:buNone/>
            </a:pPr>
            <a:endParaRPr lang="en-GB" dirty="0"/>
          </a:p>
          <a:p>
            <a:pPr marL="0" indent="0">
              <a:buNone/>
            </a:pPr>
            <a:r>
              <a:rPr lang="en-GB" dirty="0"/>
              <a:t>The actual realized benefit is the difference between the potential value of the investment, and the costs and value leakage. </a:t>
            </a:r>
            <a:r>
              <a:rPr lang="en-GB" b="1" dirty="0"/>
              <a:t>Return on investment can then be expressed as the realized benefit compared to the organizational investment</a:t>
            </a:r>
            <a:r>
              <a:rPr lang="en-GB" dirty="0"/>
              <a:t>. </a:t>
            </a:r>
          </a:p>
          <a:p>
            <a:pPr marL="0" indent="0">
              <a:buNone/>
            </a:pPr>
            <a:endParaRPr lang="sv-SE" dirty="0"/>
          </a:p>
        </p:txBody>
      </p:sp>
      <p:grpSp>
        <p:nvGrpSpPr>
          <p:cNvPr id="8" name="Grupp 7">
            <a:extLst>
              <a:ext uri="{FF2B5EF4-FFF2-40B4-BE49-F238E27FC236}">
                <a16:creationId xmlns:a16="http://schemas.microsoft.com/office/drawing/2014/main" id="{249324E8-478E-0648-9879-1A67F113378A}"/>
              </a:ext>
            </a:extLst>
          </p:cNvPr>
          <p:cNvGrpSpPr/>
          <p:nvPr/>
        </p:nvGrpSpPr>
        <p:grpSpPr>
          <a:xfrm>
            <a:off x="4547200" y="1027932"/>
            <a:ext cx="4482002" cy="3560916"/>
            <a:chOff x="4329490" y="1025987"/>
            <a:chExt cx="4482002" cy="3560916"/>
          </a:xfrm>
        </p:grpSpPr>
        <p:pic>
          <p:nvPicPr>
            <p:cNvPr id="6" name="Bildobjekt 5">
              <a:extLst>
                <a:ext uri="{FF2B5EF4-FFF2-40B4-BE49-F238E27FC236}">
                  <a16:creationId xmlns:a16="http://schemas.microsoft.com/office/drawing/2014/main" id="{022AB913-CAB9-534D-B1E4-58294A4FF5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29490" y="1025987"/>
              <a:ext cx="4482002" cy="3388831"/>
            </a:xfrm>
            <a:prstGeom prst="rect">
              <a:avLst/>
            </a:prstGeom>
          </p:spPr>
        </p:pic>
        <p:sp>
          <p:nvSpPr>
            <p:cNvPr id="7" name="textruta 6">
              <a:extLst>
                <a:ext uri="{FF2B5EF4-FFF2-40B4-BE49-F238E27FC236}">
                  <a16:creationId xmlns:a16="http://schemas.microsoft.com/office/drawing/2014/main" id="{3E5FFFF2-571A-9B44-BD75-BBB4C33D9DB9}"/>
                </a:ext>
              </a:extLst>
            </p:cNvPr>
            <p:cNvSpPr txBox="1"/>
            <p:nvPr/>
          </p:nvSpPr>
          <p:spPr>
            <a:xfrm>
              <a:off x="4338204" y="4371459"/>
              <a:ext cx="2316660"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2.6 Objectives from an economic perspective</a:t>
              </a:r>
            </a:p>
          </p:txBody>
        </p:sp>
      </p:grpSp>
      <p:sp>
        <p:nvSpPr>
          <p:cNvPr id="9" name="textruta 8">
            <a:extLst>
              <a:ext uri="{FF2B5EF4-FFF2-40B4-BE49-F238E27FC236}">
                <a16:creationId xmlns:a16="http://schemas.microsoft.com/office/drawing/2014/main" id="{2C724BC7-D152-F949-B870-B0746A51DCE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0" name="textruta 9">
            <a:extLst>
              <a:ext uri="{FF2B5EF4-FFF2-40B4-BE49-F238E27FC236}">
                <a16:creationId xmlns:a16="http://schemas.microsoft.com/office/drawing/2014/main" id="{908F609C-59E2-6F4D-B86D-FDD0D986AE06}"/>
              </a:ext>
            </a:extLst>
          </p:cNvPr>
          <p:cNvSpPr txBox="1"/>
          <p:nvPr/>
        </p:nvSpPr>
        <p:spPr>
          <a:xfrm>
            <a:off x="7617600" y="540000"/>
            <a:ext cx="671979"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Objectives</a:t>
            </a:r>
          </a:p>
        </p:txBody>
      </p:sp>
    </p:spTree>
    <p:extLst>
      <p:ext uri="{BB962C8B-B14F-4D97-AF65-F5344CB8AC3E}">
        <p14:creationId xmlns:p14="http://schemas.microsoft.com/office/powerpoint/2010/main" val="1483890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F789EA-5848-AC4C-88E7-BE6AE1965117}"/>
              </a:ext>
            </a:extLst>
          </p:cNvPr>
          <p:cNvSpPr>
            <a:spLocks noGrp="1"/>
          </p:cNvSpPr>
          <p:nvPr>
            <p:ph type="title"/>
          </p:nvPr>
        </p:nvSpPr>
        <p:spPr/>
        <p:txBody>
          <a:bodyPr/>
          <a:lstStyle/>
          <a:p>
            <a:r>
              <a:rPr lang="en-GB" sz="3200" dirty="0"/>
              <a:t>Key characteristics of high-velocity IT</a:t>
            </a:r>
          </a:p>
        </p:txBody>
      </p:sp>
      <p:graphicFrame>
        <p:nvGraphicFramePr>
          <p:cNvPr id="8" name="Platshållare för innehåll 7">
            <a:extLst>
              <a:ext uri="{FF2B5EF4-FFF2-40B4-BE49-F238E27FC236}">
                <a16:creationId xmlns:a16="http://schemas.microsoft.com/office/drawing/2014/main" id="{3132DB2E-05C6-3D4B-ACC1-2F7DECACDF45}"/>
              </a:ext>
            </a:extLst>
          </p:cNvPr>
          <p:cNvGraphicFramePr>
            <a:graphicFrameLocks noGrp="1"/>
          </p:cNvGraphicFramePr>
          <p:nvPr>
            <p:ph idx="1"/>
          </p:nvPr>
        </p:nvGraphicFramePr>
        <p:xfrm>
          <a:off x="4092091" y="1115007"/>
          <a:ext cx="4810609" cy="3416142"/>
        </p:xfrm>
        <a:graphic>
          <a:graphicData uri="http://schemas.openxmlformats.org/drawingml/2006/table">
            <a:tbl>
              <a:tblPr/>
              <a:tblGrid>
                <a:gridCol w="1049328">
                  <a:extLst>
                    <a:ext uri="{9D8B030D-6E8A-4147-A177-3AD203B41FA5}">
                      <a16:colId xmlns:a16="http://schemas.microsoft.com/office/drawing/2014/main" val="698271865"/>
                    </a:ext>
                  </a:extLst>
                </a:gridCol>
                <a:gridCol w="3761281">
                  <a:extLst>
                    <a:ext uri="{9D8B030D-6E8A-4147-A177-3AD203B41FA5}">
                      <a16:colId xmlns:a16="http://schemas.microsoft.com/office/drawing/2014/main" val="352904035"/>
                    </a:ext>
                  </a:extLst>
                </a:gridCol>
              </a:tblGrid>
              <a:tr h="316548">
                <a:tc>
                  <a:txBody>
                    <a:bodyPr/>
                    <a:lstStyle/>
                    <a:p>
                      <a:r>
                        <a:rPr lang="en-GB" sz="1100" b="1" i="0" noProof="0" dirty="0">
                          <a:effectLst/>
                          <a:latin typeface="Calibri Light" panose="020F0302020204030204" pitchFamily="34" charset="0"/>
                          <a:cs typeface="Calibri Light" panose="020F0302020204030204" pitchFamily="34" charset="0"/>
                        </a:rPr>
                        <a:t>Characteristic</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100" b="1" i="0" noProof="0" dirty="0">
                          <a:effectLst/>
                          <a:latin typeface="Calibri Light" panose="020F0302020204030204" pitchFamily="34" charset="0"/>
                          <a:cs typeface="Calibri Light" panose="020F0302020204030204" pitchFamily="34" charset="0"/>
                        </a:rPr>
                        <a:t>Benefits</a:t>
                      </a: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0494790"/>
                  </a:ext>
                </a:extLst>
              </a:tr>
              <a:tr h="316548">
                <a:tc>
                  <a:txBody>
                    <a:bodyPr/>
                    <a:lstStyle/>
                    <a:p>
                      <a:r>
                        <a:rPr lang="en-GB" sz="1100" b="1" i="0" noProof="0" dirty="0">
                          <a:effectLst/>
                          <a:latin typeface="Calibri Light" panose="020F0302020204030204" pitchFamily="34" charset="0"/>
                          <a:cs typeface="Calibri Light" panose="020F0302020204030204" pitchFamily="34" charset="0"/>
                        </a:rPr>
                        <a:t>Lean </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100" b="0" i="0" noProof="0" dirty="0">
                          <a:effectLst/>
                          <a:latin typeface="Calibri Light" panose="020F0302020204030204" pitchFamily="34" charset="0"/>
                          <a:cs typeface="Calibri Light" panose="020F0302020204030204" pitchFamily="34" charset="0"/>
                        </a:rPr>
                        <a:t>Helps to improve throughput and reduce waste. HVIT environments benefit from approaches with Lean characteristics due to the pressure on time to market and time to customer. </a:t>
                      </a: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404477">
                <a:tc>
                  <a:txBody>
                    <a:bodyPr/>
                    <a:lstStyle/>
                    <a:p>
                      <a:r>
                        <a:rPr lang="en-GB" sz="1100" b="1" i="0" noProof="0" dirty="0">
                          <a:effectLst/>
                          <a:latin typeface="Calibri Light" panose="020F0302020204030204" pitchFamily="34" charset="0"/>
                          <a:cs typeface="Calibri Light" panose="020F0302020204030204" pitchFamily="34" charset="0"/>
                        </a:rPr>
                        <a:t>Agile </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100" b="0" i="0" noProof="0" dirty="0">
                          <a:effectLst/>
                          <a:latin typeface="Calibri Light" panose="020F0302020204030204" pitchFamily="34" charset="0"/>
                          <a:cs typeface="Calibri Light" panose="020F0302020204030204" pitchFamily="34" charset="0"/>
                        </a:rPr>
                        <a:t>Adds close and iterative collaboration with users. Approaches with Agile characteristics are important for HVIT environments because digital products and services have to be developed in response to changeable market demands. </a:t>
                      </a: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404477">
                <a:tc>
                  <a:txBody>
                    <a:bodyPr/>
                    <a:lstStyle/>
                    <a:p>
                      <a:r>
                        <a:rPr lang="en-GB" sz="1100" b="1" i="0" noProof="0" dirty="0">
                          <a:effectLst/>
                          <a:latin typeface="Calibri Light" panose="020F0302020204030204" pitchFamily="34" charset="0"/>
                          <a:cs typeface="Calibri Light" panose="020F0302020204030204" pitchFamily="34" charset="0"/>
                        </a:rPr>
                        <a:t>Resilient</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0" i="0" kern="1200" noProof="0" dirty="0">
                          <a:solidFill>
                            <a:schemeClr val="tx1"/>
                          </a:solidFill>
                          <a:effectLst/>
                          <a:latin typeface="Calibri Light" panose="020F0302020204030204" pitchFamily="34" charset="0"/>
                          <a:ea typeface="+mn-ea"/>
                          <a:cs typeface="Calibri Light" panose="020F0302020204030204" pitchFamily="34" charset="0"/>
                        </a:rPr>
                        <a:t>Maintains workable availability and performance. The systems that support HVIT environments are complex and therefore error-prone. Approaches with  characteristics minimize the effect of incidents by degrading systems gradually and restoring service quickly. </a:t>
                      </a:r>
                      <a:endParaRPr lang="en-GB" sz="1100" b="0" i="0" noProof="0" dirty="0">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404477">
                <a:tc>
                  <a:txBody>
                    <a:bodyPr/>
                    <a:lstStyle/>
                    <a:p>
                      <a:r>
                        <a:rPr lang="en-GB" sz="1100" b="1" i="0" noProof="0" dirty="0">
                          <a:effectLst/>
                          <a:latin typeface="Calibri Light" panose="020F0302020204030204" pitchFamily="34" charset="0"/>
                          <a:cs typeface="Calibri Light" panose="020F0302020204030204" pitchFamily="34" charset="0"/>
                        </a:rPr>
                        <a:t>Continuous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r>
                        <a:rPr lang="en-GB" sz="1100" b="0" i="0" noProof="0" dirty="0">
                          <a:effectLst/>
                          <a:latin typeface="Calibri Light" panose="020F0302020204030204" pitchFamily="34" charset="0"/>
                          <a:cs typeface="Calibri Light" panose="020F0302020204030204" pitchFamily="34" charset="0"/>
                        </a:rPr>
                        <a:t>Ensures fast and reliable deployment. Approaches with continuous characteristics extend the Lean focus on throughput by standardizing and automating processes for integrating, building, testing, and shipping code, enabling digital products and services to be available when required. </a:t>
                      </a:r>
                    </a:p>
                  </a:txBody>
                  <a:tcPr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102128"/>
                  </a:ext>
                </a:extLst>
              </a:tr>
            </a:tbl>
          </a:graphicData>
        </a:graphic>
      </p:graphicFrame>
      <p:pic>
        <p:nvPicPr>
          <p:cNvPr id="5" name="Bildobjekt 4">
            <a:extLst>
              <a:ext uri="{FF2B5EF4-FFF2-40B4-BE49-F238E27FC236}">
                <a16:creationId xmlns:a16="http://schemas.microsoft.com/office/drawing/2014/main" id="{D3F59086-9226-5040-9494-E9B63DB756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5302" y="1662732"/>
            <a:ext cx="3497570" cy="2221118"/>
          </a:xfrm>
          <a:prstGeom prst="rect">
            <a:avLst/>
          </a:prstGeom>
        </p:spPr>
      </p:pic>
      <p:sp>
        <p:nvSpPr>
          <p:cNvPr id="6" name="textruta 5">
            <a:extLst>
              <a:ext uri="{FF2B5EF4-FFF2-40B4-BE49-F238E27FC236}">
                <a16:creationId xmlns:a16="http://schemas.microsoft.com/office/drawing/2014/main" id="{1E8FF175-99FB-D642-814B-026F224E7DE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79F7CD44-57CE-A344-BF16-84F7EAA0F8AF}"/>
              </a:ext>
            </a:extLst>
          </p:cNvPr>
          <p:cNvSpPr txBox="1"/>
          <p:nvPr/>
        </p:nvSpPr>
        <p:spPr>
          <a:xfrm>
            <a:off x="371856" y="1009764"/>
            <a:ext cx="3603244" cy="646331"/>
          </a:xfrm>
          <a:prstGeom prst="rect">
            <a:avLst/>
          </a:prstGeom>
          <a:noFill/>
        </p:spPr>
        <p:txBody>
          <a:bodyPr wrap="square" rtlCol="0">
            <a:spAutoFit/>
          </a:bodyPr>
          <a:lstStyle/>
          <a:p>
            <a:r>
              <a:rPr lang="en-GB" sz="1200" dirty="0">
                <a:latin typeface="Calibri Light" panose="020F0302020204030204" pitchFamily="34" charset="0"/>
                <a:cs typeface="Calibri Light" panose="020F0302020204030204" pitchFamily="34" charset="0"/>
              </a:rPr>
              <a:t>There are many approaches that can be taken to HVIT. </a:t>
            </a:r>
            <a:r>
              <a:rPr lang="en-GB" sz="1200" b="1" dirty="0">
                <a:latin typeface="Calibri Light" panose="020F0302020204030204" pitchFamily="34" charset="0"/>
                <a:cs typeface="Calibri Light" panose="020F0302020204030204" pitchFamily="34" charset="0"/>
              </a:rPr>
              <a:t>Four characteristics are dominant </a:t>
            </a:r>
            <a:r>
              <a:rPr lang="en-GB" sz="1200" dirty="0">
                <a:latin typeface="Calibri Light" panose="020F0302020204030204" pitchFamily="34" charset="0"/>
                <a:cs typeface="Calibri Light" panose="020F0302020204030204" pitchFamily="34" charset="0"/>
              </a:rPr>
              <a:t>in common HVIT approaches</a:t>
            </a:r>
          </a:p>
        </p:txBody>
      </p:sp>
      <p:sp>
        <p:nvSpPr>
          <p:cNvPr id="10" name="textruta 9">
            <a:extLst>
              <a:ext uri="{FF2B5EF4-FFF2-40B4-BE49-F238E27FC236}">
                <a16:creationId xmlns:a16="http://schemas.microsoft.com/office/drawing/2014/main" id="{3080A126-CBE0-8747-B36E-9C50E837DD9E}"/>
              </a:ext>
            </a:extLst>
          </p:cNvPr>
          <p:cNvSpPr txBox="1"/>
          <p:nvPr/>
        </p:nvSpPr>
        <p:spPr>
          <a:xfrm>
            <a:off x="371856" y="4047900"/>
            <a:ext cx="3435453" cy="646331"/>
          </a:xfrm>
          <a:prstGeom prst="rect">
            <a:avLst/>
          </a:prstGeom>
          <a:noFill/>
        </p:spPr>
        <p:txBody>
          <a:bodyPr wrap="square" rtlCol="0">
            <a:spAutoFit/>
          </a:bodyPr>
          <a:lstStyle/>
          <a:p>
            <a:r>
              <a:rPr lang="en-GB" sz="1200" dirty="0">
                <a:latin typeface="Calibri Light" panose="020F0302020204030204" pitchFamily="34" charset="0"/>
                <a:cs typeface="Calibri Light" panose="020F0302020204030204" pitchFamily="34" charset="0"/>
              </a:rPr>
              <a:t>When combined and used together properly by organizations, these characteristics </a:t>
            </a:r>
            <a:r>
              <a:rPr lang="en-GB" sz="1200" b="1" dirty="0">
                <a:latin typeface="Calibri Light" panose="020F0302020204030204" pitchFamily="34" charset="0"/>
                <a:cs typeface="Calibri Light" panose="020F0302020204030204" pitchFamily="34" charset="0"/>
              </a:rPr>
              <a:t>enable the co-creation of value.</a:t>
            </a:r>
          </a:p>
        </p:txBody>
      </p:sp>
      <p:pic>
        <p:nvPicPr>
          <p:cNvPr id="13314" name="Picture 2" descr="page14image12356224">
            <a:extLst>
              <a:ext uri="{FF2B5EF4-FFF2-40B4-BE49-F238E27FC236}">
                <a16:creationId xmlns:a16="http://schemas.microsoft.com/office/drawing/2014/main" id="{7EE6ED47-A6BB-5B4D-8876-AEA0D309A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906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page14image12361024">
            <a:extLst>
              <a:ext uri="{FF2B5EF4-FFF2-40B4-BE49-F238E27FC236}">
                <a16:creationId xmlns:a16="http://schemas.microsoft.com/office/drawing/2014/main" id="{7084BC60-4C5F-FD49-908E-F1B203BCE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79900" cy="12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95B3DCFC-11E8-554F-9D1F-18C67E498362}"/>
              </a:ext>
            </a:extLst>
          </p:cNvPr>
          <p:cNvSpPr txBox="1"/>
          <p:nvPr/>
        </p:nvSpPr>
        <p:spPr>
          <a:xfrm>
            <a:off x="359302" y="3832456"/>
            <a:ext cx="1701107"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2.7 Key characteristics of HVIT</a:t>
            </a:r>
          </a:p>
        </p:txBody>
      </p:sp>
      <p:sp>
        <p:nvSpPr>
          <p:cNvPr id="7" name="Rektangel 6">
            <a:extLst>
              <a:ext uri="{FF2B5EF4-FFF2-40B4-BE49-F238E27FC236}">
                <a16:creationId xmlns:a16="http://schemas.microsoft.com/office/drawing/2014/main" id="{51EFFE16-AD28-7C4C-80B4-CF1F4E2C3854}"/>
              </a:ext>
            </a:extLst>
          </p:cNvPr>
          <p:cNvSpPr/>
          <p:nvPr/>
        </p:nvSpPr>
        <p:spPr>
          <a:xfrm>
            <a:off x="4001174" y="4489209"/>
            <a:ext cx="4572000" cy="215444"/>
          </a:xfrm>
          <a:prstGeom prst="rect">
            <a:avLst/>
          </a:prstGeom>
        </p:spPr>
        <p:txBody>
          <a:bodyPr>
            <a:spAutoFit/>
          </a:bodyPr>
          <a:lstStyle/>
          <a:p>
            <a:r>
              <a:rPr lang="en-GB" sz="800" dirty="0">
                <a:latin typeface="Calibri Light" panose="020F0302020204030204" pitchFamily="34" charset="0"/>
                <a:cs typeface="Calibri Light" panose="020F0302020204030204" pitchFamily="34" charset="0"/>
              </a:rPr>
              <a:t>Table 2.2 Key characteristics of high-velocity IT </a:t>
            </a:r>
          </a:p>
        </p:txBody>
      </p:sp>
      <p:sp>
        <p:nvSpPr>
          <p:cNvPr id="13" name="textruta 12">
            <a:extLst>
              <a:ext uri="{FF2B5EF4-FFF2-40B4-BE49-F238E27FC236}">
                <a16:creationId xmlns:a16="http://schemas.microsoft.com/office/drawing/2014/main" id="{FEB00B01-463A-7C4C-B2C7-4927DC55DAC1}"/>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Tree>
    <p:extLst>
      <p:ext uri="{BB962C8B-B14F-4D97-AF65-F5344CB8AC3E}">
        <p14:creationId xmlns:p14="http://schemas.microsoft.com/office/powerpoint/2010/main" val="666973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F789EA-5848-AC4C-88E7-BE6AE1965117}"/>
              </a:ext>
            </a:extLst>
          </p:cNvPr>
          <p:cNvSpPr>
            <a:spLocks noGrp="1"/>
          </p:cNvSpPr>
          <p:nvPr>
            <p:ph type="title"/>
          </p:nvPr>
        </p:nvSpPr>
        <p:spPr/>
        <p:txBody>
          <a:bodyPr/>
          <a:lstStyle/>
          <a:p>
            <a:r>
              <a:rPr lang="en-GB" sz="3200" dirty="0"/>
              <a:t>Key characteristics of high-velocity IT</a:t>
            </a:r>
          </a:p>
        </p:txBody>
      </p:sp>
      <p:sp>
        <p:nvSpPr>
          <p:cNvPr id="6" name="textruta 5">
            <a:extLst>
              <a:ext uri="{FF2B5EF4-FFF2-40B4-BE49-F238E27FC236}">
                <a16:creationId xmlns:a16="http://schemas.microsoft.com/office/drawing/2014/main" id="{1E8FF175-99FB-D642-814B-026F224E7DE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pic>
        <p:nvPicPr>
          <p:cNvPr id="13314" name="Picture 2" descr="page14image12356224">
            <a:extLst>
              <a:ext uri="{FF2B5EF4-FFF2-40B4-BE49-F238E27FC236}">
                <a16:creationId xmlns:a16="http://schemas.microsoft.com/office/drawing/2014/main" id="{7EE6ED47-A6BB-5B4D-8876-AEA0D309A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page14image12361024">
            <a:extLst>
              <a:ext uri="{FF2B5EF4-FFF2-40B4-BE49-F238E27FC236}">
                <a16:creationId xmlns:a16="http://schemas.microsoft.com/office/drawing/2014/main" id="{7084BC60-4C5F-FD49-908E-F1B203BCE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79900" cy="127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a:extLst>
              <a:ext uri="{FF2B5EF4-FFF2-40B4-BE49-F238E27FC236}">
                <a16:creationId xmlns:a16="http://schemas.microsoft.com/office/drawing/2014/main" id="{FEB00B01-463A-7C4C-B2C7-4927DC55DAC1}"/>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11" name="Platshållare för innehåll 10">
            <a:extLst>
              <a:ext uri="{FF2B5EF4-FFF2-40B4-BE49-F238E27FC236}">
                <a16:creationId xmlns:a16="http://schemas.microsoft.com/office/drawing/2014/main" id="{42D25738-09C7-EE43-92C6-BF4EA2030404}"/>
              </a:ext>
            </a:extLst>
          </p:cNvPr>
          <p:cNvSpPr>
            <a:spLocks noGrp="1"/>
          </p:cNvSpPr>
          <p:nvPr>
            <p:ph idx="1"/>
          </p:nvPr>
        </p:nvSpPr>
        <p:spPr>
          <a:xfrm>
            <a:off x="457200" y="1208463"/>
            <a:ext cx="8394970" cy="3394075"/>
          </a:xfrm>
        </p:spPr>
        <p:txBody>
          <a:bodyPr/>
          <a:lstStyle/>
          <a:p>
            <a:pPr marL="0" indent="0">
              <a:buNone/>
            </a:pPr>
            <a:r>
              <a:rPr lang="en-GB" sz="1400" dirty="0"/>
              <a:t>Value is only realized when the user actually uses the digital products and services. An approach that uses all four key characteristics of HVIT will help the service provider to ensure that the service consumer achieves the desired outcomes. </a:t>
            </a:r>
          </a:p>
          <a:p>
            <a:pPr marL="0" indent="0">
              <a:buNone/>
            </a:pPr>
            <a:endParaRPr lang="en-GB" sz="800" dirty="0"/>
          </a:p>
          <a:p>
            <a:pPr marL="0" indent="0">
              <a:buNone/>
            </a:pPr>
            <a:r>
              <a:rPr lang="en-GB" sz="1400" dirty="0"/>
              <a:t>These characteristics are technical in nature, focusing more on the tangible parts of information systems (the product), but many of the principles can also be applied to IT services. </a:t>
            </a:r>
          </a:p>
          <a:p>
            <a:pPr marL="0" indent="0">
              <a:buNone/>
            </a:pPr>
            <a:endParaRPr lang="en-GB" sz="800" dirty="0"/>
          </a:p>
          <a:p>
            <a:pPr marL="0" indent="0">
              <a:buNone/>
            </a:pPr>
            <a:r>
              <a:rPr lang="en-GB" sz="1400" dirty="0"/>
              <a:t>In isolation, these characteristics are not unique to HVIT. Together, however, they help to fulfil the higher demands that digitally enabled organizations place on IT. </a:t>
            </a:r>
          </a:p>
          <a:p>
            <a:pPr marL="0" indent="0">
              <a:buNone/>
            </a:pPr>
            <a:endParaRPr lang="en-GB" sz="800" dirty="0"/>
          </a:p>
          <a:p>
            <a:pPr marL="0" indent="0">
              <a:buNone/>
            </a:pPr>
            <a:r>
              <a:rPr lang="en-GB" sz="1400" dirty="0"/>
              <a:t>They contribute to: </a:t>
            </a:r>
          </a:p>
          <a:p>
            <a:pPr>
              <a:buFont typeface="Arial" panose="020B0604020202020204" pitchFamily="34" charset="0"/>
              <a:buChar char="•"/>
            </a:pPr>
            <a:r>
              <a:rPr lang="en-GB" sz="1400" dirty="0"/>
              <a:t>planning the right investments in digital products and services </a:t>
            </a:r>
          </a:p>
          <a:p>
            <a:pPr>
              <a:buFont typeface="Arial" panose="020B0604020202020204" pitchFamily="34" charset="0"/>
              <a:buChar char="•"/>
            </a:pPr>
            <a:r>
              <a:rPr lang="en-GB" sz="1400" dirty="0"/>
              <a:t>the quick and reliable development and deployment of these products and services </a:t>
            </a:r>
          </a:p>
          <a:p>
            <a:pPr>
              <a:buFont typeface="Arial" panose="020B0604020202020204" pitchFamily="34" charset="0"/>
              <a:buChar char="•"/>
            </a:pPr>
            <a:r>
              <a:rPr lang="en-GB" sz="1400" dirty="0"/>
              <a:t>keeping them operational </a:t>
            </a:r>
          </a:p>
          <a:p>
            <a:pPr>
              <a:buFont typeface="Arial" panose="020B0604020202020204" pitchFamily="34" charset="0"/>
              <a:buChar char="•"/>
            </a:pPr>
            <a:r>
              <a:rPr lang="en-GB" sz="1400" dirty="0"/>
              <a:t>ensuring that service consumers realize value by using them effectively.</a:t>
            </a:r>
          </a:p>
        </p:txBody>
      </p:sp>
    </p:spTree>
    <p:extLst>
      <p:ext uri="{BB962C8B-B14F-4D97-AF65-F5344CB8AC3E}">
        <p14:creationId xmlns:p14="http://schemas.microsoft.com/office/powerpoint/2010/main" val="2654868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AE7CEB-F697-8B40-9EEE-B62723AB3018}"/>
              </a:ext>
            </a:extLst>
          </p:cNvPr>
          <p:cNvSpPr>
            <a:spLocks noGrp="1"/>
          </p:cNvSpPr>
          <p:nvPr>
            <p:ph type="title"/>
          </p:nvPr>
        </p:nvSpPr>
        <p:spPr/>
        <p:txBody>
          <a:bodyPr>
            <a:normAutofit fontScale="90000"/>
          </a:bodyPr>
          <a:lstStyle/>
          <a:p>
            <a:r>
              <a:rPr lang="en-GB" dirty="0"/>
              <a:t>Key characteristics related to ITIL service value chain activities</a:t>
            </a:r>
          </a:p>
        </p:txBody>
      </p:sp>
      <p:sp>
        <p:nvSpPr>
          <p:cNvPr id="11" name="textruta 10">
            <a:extLst>
              <a:ext uri="{FF2B5EF4-FFF2-40B4-BE49-F238E27FC236}">
                <a16:creationId xmlns:a16="http://schemas.microsoft.com/office/drawing/2014/main" id="{996F49E2-24A9-C647-B639-41EC291BCD14}"/>
              </a:ext>
            </a:extLst>
          </p:cNvPr>
          <p:cNvSpPr txBox="1"/>
          <p:nvPr/>
        </p:nvSpPr>
        <p:spPr>
          <a:xfrm>
            <a:off x="457198" y="1342893"/>
            <a:ext cx="8458202" cy="307777"/>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Similar to the five HVIT objectives, each HVIT characteristic relates to several or all ITIL service value chain activities. </a:t>
            </a:r>
            <a:endParaRPr lang="sv-SE" sz="1400" dirty="0">
              <a:latin typeface="Calibri Light" panose="020F0302020204030204" pitchFamily="34" charset="0"/>
              <a:cs typeface="Calibri Light" panose="020F0302020204030204" pitchFamily="34" charset="0"/>
            </a:endParaRPr>
          </a:p>
        </p:txBody>
      </p:sp>
      <p:sp>
        <p:nvSpPr>
          <p:cNvPr id="36" name="Rektangel 35">
            <a:extLst>
              <a:ext uri="{FF2B5EF4-FFF2-40B4-BE49-F238E27FC236}">
                <a16:creationId xmlns:a16="http://schemas.microsoft.com/office/drawing/2014/main" id="{935BBA64-834E-2647-BCE2-E28DA6B94E50}"/>
              </a:ext>
            </a:extLst>
          </p:cNvPr>
          <p:cNvSpPr/>
          <p:nvPr/>
        </p:nvSpPr>
        <p:spPr>
          <a:xfrm flipH="1">
            <a:off x="455008" y="4012841"/>
            <a:ext cx="5418742" cy="215444"/>
          </a:xfrm>
          <a:prstGeom prst="rect">
            <a:avLst/>
          </a:prstGeom>
        </p:spPr>
        <p:txBody>
          <a:bodyPr wrap="square">
            <a:spAutoFit/>
          </a:bodyPr>
          <a:lstStyle/>
          <a:p>
            <a:r>
              <a:rPr lang="en-GB" sz="800" dirty="0">
                <a:latin typeface="Calibri Light" panose="020F0302020204030204" pitchFamily="34" charset="0"/>
                <a:cs typeface="Calibri Light" panose="020F0302020204030204" pitchFamily="34" charset="0"/>
              </a:rPr>
              <a:t>Table 2.3 Summary of the influence of HVIT characteristics on ITIL service value chain activities </a:t>
            </a:r>
            <a:endParaRPr lang="sv-SE" sz="800" dirty="0">
              <a:latin typeface="Calibri Light" panose="020F0302020204030204" pitchFamily="34" charset="0"/>
              <a:cs typeface="Calibri Light" panose="020F0302020204030204" pitchFamily="34" charset="0"/>
            </a:endParaRPr>
          </a:p>
        </p:txBody>
      </p:sp>
      <p:sp>
        <p:nvSpPr>
          <p:cNvPr id="37" name="textruta 36">
            <a:extLst>
              <a:ext uri="{FF2B5EF4-FFF2-40B4-BE49-F238E27FC236}">
                <a16:creationId xmlns:a16="http://schemas.microsoft.com/office/drawing/2014/main" id="{FE4C49A1-3C92-5A42-8E4A-ED5D4C52500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34" name="textruta 33">
            <a:extLst>
              <a:ext uri="{FF2B5EF4-FFF2-40B4-BE49-F238E27FC236}">
                <a16:creationId xmlns:a16="http://schemas.microsoft.com/office/drawing/2014/main" id="{DB2FCFB9-FD82-924E-9EF4-FB1473C9397B}"/>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graphicFrame>
        <p:nvGraphicFramePr>
          <p:cNvPr id="38" name="Platshållare för innehåll 7">
            <a:extLst>
              <a:ext uri="{FF2B5EF4-FFF2-40B4-BE49-F238E27FC236}">
                <a16:creationId xmlns:a16="http://schemas.microsoft.com/office/drawing/2014/main" id="{D47A7684-FE42-1046-99FD-0F910C307B72}"/>
              </a:ext>
            </a:extLst>
          </p:cNvPr>
          <p:cNvGraphicFramePr>
            <a:graphicFrameLocks/>
          </p:cNvGraphicFramePr>
          <p:nvPr>
            <p:extLst>
              <p:ext uri="{D42A27DB-BD31-4B8C-83A1-F6EECF244321}">
                <p14:modId xmlns:p14="http://schemas.microsoft.com/office/powerpoint/2010/main" val="3988032710"/>
              </p:ext>
            </p:extLst>
          </p:nvPr>
        </p:nvGraphicFramePr>
        <p:xfrm>
          <a:off x="568410" y="1992677"/>
          <a:ext cx="5356139" cy="1929599"/>
        </p:xfrm>
        <a:graphic>
          <a:graphicData uri="http://schemas.openxmlformats.org/drawingml/2006/table">
            <a:tbl>
              <a:tblPr/>
              <a:tblGrid>
                <a:gridCol w="843238">
                  <a:extLst>
                    <a:ext uri="{9D8B030D-6E8A-4147-A177-3AD203B41FA5}">
                      <a16:colId xmlns:a16="http://schemas.microsoft.com/office/drawing/2014/main" val="698271865"/>
                    </a:ext>
                  </a:extLst>
                </a:gridCol>
                <a:gridCol w="596280">
                  <a:extLst>
                    <a:ext uri="{9D8B030D-6E8A-4147-A177-3AD203B41FA5}">
                      <a16:colId xmlns:a16="http://schemas.microsoft.com/office/drawing/2014/main" val="533464297"/>
                    </a:ext>
                  </a:extLst>
                </a:gridCol>
                <a:gridCol w="677877">
                  <a:extLst>
                    <a:ext uri="{9D8B030D-6E8A-4147-A177-3AD203B41FA5}">
                      <a16:colId xmlns:a16="http://schemas.microsoft.com/office/drawing/2014/main" val="420107269"/>
                    </a:ext>
                  </a:extLst>
                </a:gridCol>
                <a:gridCol w="734366">
                  <a:extLst>
                    <a:ext uri="{9D8B030D-6E8A-4147-A177-3AD203B41FA5}">
                      <a16:colId xmlns:a16="http://schemas.microsoft.com/office/drawing/2014/main" val="1114264491"/>
                    </a:ext>
                  </a:extLst>
                </a:gridCol>
                <a:gridCol w="828516">
                  <a:extLst>
                    <a:ext uri="{9D8B030D-6E8A-4147-A177-3AD203B41FA5}">
                      <a16:colId xmlns:a16="http://schemas.microsoft.com/office/drawing/2014/main" val="2863978384"/>
                    </a:ext>
                  </a:extLst>
                </a:gridCol>
                <a:gridCol w="866176">
                  <a:extLst>
                    <a:ext uri="{9D8B030D-6E8A-4147-A177-3AD203B41FA5}">
                      <a16:colId xmlns:a16="http://schemas.microsoft.com/office/drawing/2014/main" val="852711236"/>
                    </a:ext>
                  </a:extLst>
                </a:gridCol>
                <a:gridCol w="809686">
                  <a:extLst>
                    <a:ext uri="{9D8B030D-6E8A-4147-A177-3AD203B41FA5}">
                      <a16:colId xmlns:a16="http://schemas.microsoft.com/office/drawing/2014/main" val="352904035"/>
                    </a:ext>
                  </a:extLst>
                </a:gridCol>
              </a:tblGrid>
              <a:tr h="388191">
                <a:tc>
                  <a:txBody>
                    <a:bodyPr/>
                    <a:lstStyle/>
                    <a:p>
                      <a:endParaRPr lang="en-GB" sz="1100" b="1" i="0" noProof="0" dirty="0">
                        <a:solidFill>
                          <a:schemeClr val="tx1"/>
                        </a:solidFill>
                        <a:effectLst/>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GB" sz="1100" b="1" i="1" noProof="0" dirty="0">
                          <a:solidFill>
                            <a:schemeClr val="tx1"/>
                          </a:solidFill>
                          <a:effectLst/>
                          <a:latin typeface="Calibri Light" panose="020F0302020204030204" pitchFamily="34" charset="0"/>
                          <a:cs typeface="Calibri Light" panose="020F0302020204030204" pitchFamily="34" charset="0"/>
                        </a:rPr>
                        <a:t>Plan</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GB" sz="1100" b="1" i="1" noProof="0" dirty="0">
                          <a:solidFill>
                            <a:schemeClr val="tx1"/>
                          </a:solidFill>
                          <a:effectLst/>
                          <a:latin typeface="Calibri Light" panose="020F0302020204030204" pitchFamily="34" charset="0"/>
                          <a:cs typeface="Calibri Light" panose="020F0302020204030204" pitchFamily="34" charset="0"/>
                        </a:rPr>
                        <a:t>Improve</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GB" sz="1100" b="1" i="1" noProof="0" dirty="0">
                          <a:solidFill>
                            <a:schemeClr val="tx1"/>
                          </a:solidFill>
                          <a:effectLst/>
                          <a:latin typeface="Calibri Light" panose="020F0302020204030204" pitchFamily="34" charset="0"/>
                          <a:cs typeface="Calibri Light" panose="020F0302020204030204" pitchFamily="34" charset="0"/>
                        </a:rPr>
                        <a:t>Engage</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GB" sz="1100" b="1" i="1" noProof="0" dirty="0">
                          <a:solidFill>
                            <a:schemeClr val="tx1"/>
                          </a:solidFill>
                          <a:effectLst/>
                          <a:latin typeface="Calibri Light" panose="020F0302020204030204" pitchFamily="34" charset="0"/>
                          <a:cs typeface="Calibri Light" panose="020F0302020204030204" pitchFamily="34" charset="0"/>
                        </a:rPr>
                        <a:t>Design and transition</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GB" sz="1100" b="1" i="1" noProof="0" dirty="0">
                          <a:solidFill>
                            <a:schemeClr val="tx1"/>
                          </a:solidFill>
                          <a:effectLst/>
                          <a:latin typeface="Calibri Light" panose="020F0302020204030204" pitchFamily="34" charset="0"/>
                          <a:cs typeface="Calibri Light" panose="020F0302020204030204" pitchFamily="34" charset="0"/>
                        </a:rPr>
                        <a:t>Obtain/build</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r>
                        <a:rPr lang="en-GB" sz="1100" b="1" i="1" noProof="0" dirty="0">
                          <a:solidFill>
                            <a:schemeClr val="tx1"/>
                          </a:solidFill>
                          <a:effectLst/>
                          <a:latin typeface="Calibri Light" panose="020F0302020204030204" pitchFamily="34" charset="0"/>
                          <a:cs typeface="Calibri Light" panose="020F0302020204030204" pitchFamily="34" charset="0"/>
                        </a:rPr>
                        <a:t>Deliver and support</a:t>
                      </a: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0494790"/>
                  </a:ext>
                </a:extLst>
              </a:tr>
              <a:tr h="385352">
                <a:tc>
                  <a:txBody>
                    <a:bodyPr/>
                    <a:lstStyle/>
                    <a:p>
                      <a:r>
                        <a:rPr lang="en-GB" sz="1100" b="1" i="0" noProof="0" dirty="0">
                          <a:solidFill>
                            <a:schemeClr val="tx1"/>
                          </a:solidFill>
                          <a:effectLst/>
                          <a:latin typeface="Calibri Light" panose="020F0302020204030204" pitchFamily="34" charset="0"/>
                          <a:cs typeface="Calibri Light" panose="020F0302020204030204" pitchFamily="34" charset="0"/>
                        </a:rPr>
                        <a:t> Lean </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171450" indent="-171450" algn="ctr">
                        <a:buFont typeface="Wingdings" pitchFamily="2" charset="2"/>
                        <a:buChar char="ü"/>
                      </a:pPr>
                      <a:endParaRPr lang="en-GB" sz="1100" b="1" i="0" noProof="0" dirty="0">
                        <a:solidFill>
                          <a:srgbClr val="FF0000"/>
                        </a:solidFill>
                        <a:effectLst/>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171450" indent="-171450" algn="ctr">
                        <a:buFont typeface="Wingdings" pitchFamily="2" charset="2"/>
                        <a:buChar char="ü"/>
                      </a:pPr>
                      <a:endParaRPr lang="en-GB" sz="1100" b="1" i="0" noProof="0" dirty="0">
                        <a:solidFill>
                          <a:schemeClr val="tx1"/>
                        </a:solidFill>
                        <a:effectLst/>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indent="0" algn="ctr">
                        <a:buFont typeface="Wingdings" pitchFamily="2" charset="2"/>
                        <a:buNone/>
                      </a:pP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indent="0" algn="ctr">
                        <a:buFont typeface="Wingdings" pitchFamily="2" charset="2"/>
                        <a:buNone/>
                      </a:pP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endParaRPr lang="en-GB" sz="1100" b="1" i="0" noProof="0" dirty="0">
                        <a:solidFill>
                          <a:schemeClr val="tx1"/>
                        </a:solidFill>
                        <a:effectLst/>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1972305"/>
                  </a:ext>
                </a:extLst>
              </a:tr>
              <a:tr h="385352">
                <a:tc>
                  <a:txBody>
                    <a:bodyPr/>
                    <a:lstStyle/>
                    <a:p>
                      <a:r>
                        <a:rPr lang="en-GB" sz="1100" b="1" i="0" noProof="0" dirty="0">
                          <a:solidFill>
                            <a:schemeClr val="tx1"/>
                          </a:solidFill>
                          <a:effectLst/>
                          <a:latin typeface="Calibri Light" panose="020F0302020204030204" pitchFamily="34" charset="0"/>
                          <a:cs typeface="Calibri Light" panose="020F0302020204030204" pitchFamily="34" charset="0"/>
                        </a:rPr>
                        <a:t> Agile </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endParaRPr lang="en-GB" sz="1100" b="1" i="0" noProof="0" dirty="0">
                        <a:solidFill>
                          <a:schemeClr val="tx1"/>
                        </a:solidFill>
                        <a:effectLst/>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endParaRPr lang="en-GB" sz="1100" b="1" i="0" noProof="0" dirty="0">
                        <a:solidFill>
                          <a:schemeClr val="tx1"/>
                        </a:solidFill>
                        <a:effectLst/>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3758315"/>
                  </a:ext>
                </a:extLst>
              </a:tr>
              <a:tr h="385352">
                <a:tc>
                  <a:txBody>
                    <a:bodyPr/>
                    <a:lstStyle/>
                    <a:p>
                      <a:r>
                        <a:rPr lang="en-GB" sz="1100" b="1" i="0" noProof="0" dirty="0">
                          <a:solidFill>
                            <a:schemeClr val="tx1"/>
                          </a:solidFill>
                          <a:effectLst/>
                          <a:latin typeface="Calibri Light" panose="020F0302020204030204" pitchFamily="34" charset="0"/>
                          <a:cs typeface="Calibri Light" panose="020F0302020204030204" pitchFamily="34" charset="0"/>
                        </a:rPr>
                        <a:t> Resilient</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i="0" noProof="0" dirty="0">
                          <a:solidFill>
                            <a:schemeClr val="tx1"/>
                          </a:solidFill>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100" b="1" i="0" noProof="0" dirty="0">
                        <a:solidFill>
                          <a:schemeClr val="tx1"/>
                        </a:solidFill>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100" b="1" i="0" noProof="0" dirty="0">
                        <a:solidFill>
                          <a:schemeClr val="tx1"/>
                        </a:solidFill>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i="0" noProof="0" dirty="0">
                          <a:solidFill>
                            <a:schemeClr val="tx1"/>
                          </a:solidFill>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100" b="1" i="0" noProof="0" dirty="0">
                        <a:solidFill>
                          <a:schemeClr val="tx1"/>
                        </a:solidFill>
                        <a:latin typeface="Calibri Light" panose="020F0302020204030204" pitchFamily="34" charset="0"/>
                        <a:cs typeface="Calibri Light" panose="020F0302020204030204" pitchFamily="34" charset="0"/>
                      </a:endParaRPr>
                    </a:p>
                  </a:txBody>
                  <a:tcPr marL="52758" marR="52758" marT="26379" marB="26379"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lang="en-GB" sz="1100" b="1" i="0" noProof="0" dirty="0">
                          <a:solidFill>
                            <a:schemeClr val="tx1"/>
                          </a:solidFill>
                          <a:latin typeface="Calibri Light" panose="020F0302020204030204" pitchFamily="34" charset="0"/>
                          <a:cs typeface="Calibri Light" panose="020F0302020204030204" pitchFamily="34" charset="0"/>
                        </a:rPr>
                        <a:t>x</a:t>
                      </a:r>
                    </a:p>
                  </a:txBody>
                  <a:tcPr marL="52758" marR="52758" marT="26379" marB="26379"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8619820"/>
                  </a:ext>
                </a:extLst>
              </a:tr>
              <a:tr h="385352">
                <a:tc>
                  <a:txBody>
                    <a:bodyPr/>
                    <a:lstStyle/>
                    <a:p>
                      <a:pPr marL="0" indent="0" algn="l">
                        <a:buFont typeface="+mj-lt"/>
                        <a:buNone/>
                      </a:pPr>
                      <a:r>
                        <a:rPr lang="en-GB" sz="1100" b="1" i="0" noProof="0" dirty="0">
                          <a:solidFill>
                            <a:schemeClr val="tx1"/>
                          </a:solidFill>
                          <a:effectLst/>
                          <a:latin typeface="Calibri Light" panose="020F0302020204030204" pitchFamily="34" charset="0"/>
                          <a:cs typeface="Calibri Light" panose="020F0302020204030204" pitchFamily="34" charset="0"/>
                        </a:rPr>
                        <a:t>Continuous </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endParaRPr lang="en-GB" sz="1100" b="1" i="0" noProof="0" dirty="0">
                        <a:solidFill>
                          <a:schemeClr val="tx1"/>
                        </a:solidFill>
                        <a:effectLst/>
                        <a:latin typeface="Calibri Light" panose="020F0302020204030204" pitchFamily="34" charset="0"/>
                        <a:cs typeface="Calibri Light" panose="020F0302020204030204" pitchFamily="34" charset="0"/>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algn="ct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tc>
                  <a:txBody>
                    <a:bodyPr/>
                    <a:lstStyle/>
                    <a:p>
                      <a:pPr marL="0" indent="0" algn="ctr">
                        <a:buFont typeface="Wingdings" pitchFamily="2" charset="2"/>
                        <a:buNone/>
                      </a:pPr>
                      <a:r>
                        <a:rPr lang="en-GB" sz="1100" b="1" i="0" noProof="0" dirty="0">
                          <a:solidFill>
                            <a:schemeClr val="tx1"/>
                          </a:solidFill>
                          <a:effectLst/>
                          <a:latin typeface="Calibri Light" panose="020F0302020204030204" pitchFamily="34" charset="0"/>
                          <a:cs typeface="Calibri Light" panose="020F0302020204030204" pitchFamily="34" charset="0"/>
                        </a:rPr>
                        <a:t>x</a:t>
                      </a:r>
                    </a:p>
                  </a:txBody>
                  <a:tcPr anchor="ctr">
                    <a:lnL w="6096" cap="flat" cmpd="sng" algn="ctr">
                      <a:solidFill>
                        <a:srgbClr val="000000"/>
                      </a:solidFill>
                      <a:prstDash val="solid"/>
                      <a:round/>
                      <a:headEnd type="none" w="med" len="med"/>
                      <a:tailEnd type="none" w="med" len="med"/>
                    </a:lnL>
                    <a:lnR w="6109"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102128"/>
                  </a:ext>
                </a:extLst>
              </a:tr>
            </a:tbl>
          </a:graphicData>
        </a:graphic>
      </p:graphicFrame>
      <p:pic>
        <p:nvPicPr>
          <p:cNvPr id="39" name="Platshållare för innehåll 4">
            <a:extLst>
              <a:ext uri="{FF2B5EF4-FFF2-40B4-BE49-F238E27FC236}">
                <a16:creationId xmlns:a16="http://schemas.microsoft.com/office/drawing/2014/main" id="{98B5527E-404A-FA4A-8079-04CFBFABA6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bwMode="auto">
          <a:xfrm>
            <a:off x="6150804" y="1984597"/>
            <a:ext cx="2760179" cy="167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43" name="Rektangel 42">
            <a:extLst>
              <a:ext uri="{FF2B5EF4-FFF2-40B4-BE49-F238E27FC236}">
                <a16:creationId xmlns:a16="http://schemas.microsoft.com/office/drawing/2014/main" id="{7A59EE00-6271-0241-81AC-DD297D0EDBE9}"/>
              </a:ext>
            </a:extLst>
          </p:cNvPr>
          <p:cNvSpPr/>
          <p:nvPr/>
        </p:nvSpPr>
        <p:spPr>
          <a:xfrm>
            <a:off x="6066992" y="3429637"/>
            <a:ext cx="845649" cy="230996"/>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32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74C59C-8A49-4924-9F3E-A1B9C5192F12}"/>
              </a:ext>
            </a:extLst>
          </p:cNvPr>
          <p:cNvSpPr>
            <a:spLocks noGrp="1"/>
          </p:cNvSpPr>
          <p:nvPr>
            <p:ph type="title"/>
          </p:nvPr>
        </p:nvSpPr>
        <p:spPr>
          <a:xfrm>
            <a:off x="481242" y="1376676"/>
            <a:ext cx="4090758" cy="1021556"/>
          </a:xfrm>
        </p:spPr>
        <p:txBody>
          <a:bodyPr/>
          <a:lstStyle/>
          <a:p>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foundation recap</a:t>
            </a:r>
          </a:p>
        </p:txBody>
      </p:sp>
      <p:sp>
        <p:nvSpPr>
          <p:cNvPr id="3" name="Platshållare för text 2">
            <a:extLst>
              <a:ext uri="{FF2B5EF4-FFF2-40B4-BE49-F238E27FC236}">
                <a16:creationId xmlns:a16="http://schemas.microsoft.com/office/drawing/2014/main" id="{1F4067D6-1614-49BE-A6CE-CC7727725FAE}"/>
              </a:ext>
            </a:extLst>
          </p:cNvPr>
          <p:cNvSpPr>
            <a:spLocks noGrp="1"/>
          </p:cNvSpPr>
          <p:nvPr>
            <p:ph type="body" idx="1"/>
          </p:nvPr>
        </p:nvSpPr>
        <p:spPr/>
        <p:txBody>
          <a:bodyPr/>
          <a:lstStyle/>
          <a:p>
            <a:r>
              <a:rPr lang="en-US" dirty="0">
                <a:latin typeface="Calibri Light" panose="020F0302020204030204" pitchFamily="34" charset="0"/>
                <a:cs typeface="Calibri Light" panose="020F0302020204030204" pitchFamily="34" charset="0"/>
              </a:rPr>
              <a:t>Background and a short recap on some fundamentals from 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a:t>
            </a:r>
          </a:p>
        </p:txBody>
      </p:sp>
      <p:pic>
        <p:nvPicPr>
          <p:cNvPr id="9" name="Bildobjekt 8">
            <a:extLst>
              <a:ext uri="{FF2B5EF4-FFF2-40B4-BE49-F238E27FC236}">
                <a16:creationId xmlns:a16="http://schemas.microsoft.com/office/drawing/2014/main" id="{208E02FE-054F-3C4A-B4AA-D65928ADE6D1}"/>
              </a:ext>
            </a:extLst>
          </p:cNvPr>
          <p:cNvPicPr>
            <a:picLocks noChangeAspect="1"/>
          </p:cNvPicPr>
          <p:nvPr/>
        </p:nvPicPr>
        <p:blipFill>
          <a:blip r:embed="rId3"/>
          <a:stretch>
            <a:fillRect/>
          </a:stretch>
        </p:blipFill>
        <p:spPr>
          <a:xfrm>
            <a:off x="5411206" y="498922"/>
            <a:ext cx="2881040" cy="37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780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D44E3B-0EF4-E44A-9203-09CD5D79FFC5}"/>
              </a:ext>
            </a:extLst>
          </p:cNvPr>
          <p:cNvSpPr>
            <a:spLocks noGrp="1"/>
          </p:cNvSpPr>
          <p:nvPr>
            <p:ph type="title"/>
          </p:nvPr>
        </p:nvSpPr>
        <p:spPr/>
        <p:txBody>
          <a:bodyPr/>
          <a:lstStyle/>
          <a:p>
            <a:r>
              <a:rPr lang="en-GB" sz="3200" dirty="0"/>
              <a:t>Lean</a:t>
            </a:r>
          </a:p>
        </p:txBody>
      </p:sp>
      <p:sp>
        <p:nvSpPr>
          <p:cNvPr id="3" name="Platshållare för innehåll 2">
            <a:extLst>
              <a:ext uri="{FF2B5EF4-FFF2-40B4-BE49-F238E27FC236}">
                <a16:creationId xmlns:a16="http://schemas.microsoft.com/office/drawing/2014/main" id="{54F99F06-61CC-B343-A3F8-D1695B019B0F}"/>
              </a:ext>
            </a:extLst>
          </p:cNvPr>
          <p:cNvSpPr>
            <a:spLocks noGrp="1"/>
          </p:cNvSpPr>
          <p:nvPr>
            <p:ph idx="1"/>
          </p:nvPr>
        </p:nvSpPr>
        <p:spPr>
          <a:xfrm>
            <a:off x="457199" y="1293223"/>
            <a:ext cx="5762369" cy="3257063"/>
          </a:xfrm>
        </p:spPr>
        <p:txBody>
          <a:bodyPr>
            <a:normAutofit fontScale="92500" lnSpcReduction="10000"/>
          </a:bodyPr>
          <a:lstStyle/>
          <a:p>
            <a:pPr marL="0" indent="0">
              <a:buNone/>
            </a:pPr>
            <a:r>
              <a:rPr lang="en-GB" sz="1400" dirty="0"/>
              <a:t>Approaches with Lean characteristics focus on breaking large pieces of work down into smaller batches. </a:t>
            </a:r>
            <a:r>
              <a:rPr lang="en-GB" sz="1400" b="1" i="1" dirty="0"/>
              <a:t>A short lead time is the best way to ensure quality, customer satisfaction, and employee happiness</a:t>
            </a:r>
            <a:r>
              <a:rPr lang="en-GB" sz="1400" dirty="0"/>
              <a:t>, and a good way to achieve short lead times is by using </a:t>
            </a:r>
            <a:r>
              <a:rPr lang="en-GB" sz="1400" b="1" i="1" dirty="0"/>
              <a:t>small batch sizes </a:t>
            </a:r>
            <a:r>
              <a:rPr lang="en-GB" sz="1400" dirty="0"/>
              <a:t>of work. </a:t>
            </a:r>
          </a:p>
          <a:p>
            <a:pPr marL="0" indent="0">
              <a:buNone/>
            </a:pPr>
            <a:endParaRPr lang="en-GB" sz="1100" dirty="0"/>
          </a:p>
          <a:p>
            <a:pPr marL="0" indent="0">
              <a:buNone/>
            </a:pPr>
            <a:r>
              <a:rPr lang="en-GB" sz="1400" dirty="0"/>
              <a:t>It is therefore beneficial to break down larger pieces of work into smaller ones. </a:t>
            </a:r>
          </a:p>
          <a:p>
            <a:pPr marL="0" indent="0">
              <a:buNone/>
            </a:pPr>
            <a:endParaRPr lang="en-GB" sz="1100" dirty="0"/>
          </a:p>
          <a:p>
            <a:pPr marL="0" indent="0">
              <a:buNone/>
            </a:pPr>
            <a:r>
              <a:rPr lang="en-GB" sz="1400" dirty="0"/>
              <a:t>Small batch sizes help to reduce the disruptive effect of changes on product systems. The smaller the change, the lower the risk of disruption. Reducing the size of changes also means that they can be executed more frequently. </a:t>
            </a:r>
          </a:p>
          <a:p>
            <a:pPr marL="0" indent="0">
              <a:buNone/>
            </a:pPr>
            <a:endParaRPr lang="en-GB" sz="1100" dirty="0"/>
          </a:p>
          <a:p>
            <a:pPr marL="0" indent="0">
              <a:buNone/>
            </a:pPr>
            <a:r>
              <a:rPr lang="en-GB" sz="1400" dirty="0"/>
              <a:t>A higher frequency of change improves an organization’s ability to change, which also lowers the risk of disruption to operational systems. </a:t>
            </a:r>
          </a:p>
          <a:p>
            <a:pPr marL="0" indent="0">
              <a:buNone/>
            </a:pPr>
            <a:endParaRPr lang="en-GB" sz="1100" dirty="0"/>
          </a:p>
          <a:p>
            <a:pPr marL="0" indent="0">
              <a:buNone/>
            </a:pPr>
            <a:r>
              <a:rPr lang="en-GB" sz="1400" dirty="0"/>
              <a:t>This in turn helps to reduce the organizational tension between the HVIT objectives of fast development and resilient operations.</a:t>
            </a:r>
          </a:p>
        </p:txBody>
      </p:sp>
      <p:sp>
        <p:nvSpPr>
          <p:cNvPr id="6" name="textruta 5">
            <a:extLst>
              <a:ext uri="{FF2B5EF4-FFF2-40B4-BE49-F238E27FC236}">
                <a16:creationId xmlns:a16="http://schemas.microsoft.com/office/drawing/2014/main" id="{92F63DEB-4A06-E64E-8985-63BC3DB4F18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pic>
        <p:nvPicPr>
          <p:cNvPr id="5" name="Bildobjekt 4">
            <a:extLst>
              <a:ext uri="{FF2B5EF4-FFF2-40B4-BE49-F238E27FC236}">
                <a16:creationId xmlns:a16="http://schemas.microsoft.com/office/drawing/2014/main" id="{27840C53-7A80-B849-BB8B-4D7DCE9B986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86013" y="1707388"/>
            <a:ext cx="2407049" cy="2129312"/>
          </a:xfrm>
          <a:prstGeom prst="rect">
            <a:avLst/>
          </a:prstGeom>
        </p:spPr>
      </p:pic>
      <p:sp>
        <p:nvSpPr>
          <p:cNvPr id="7" name="textruta 6">
            <a:extLst>
              <a:ext uri="{FF2B5EF4-FFF2-40B4-BE49-F238E27FC236}">
                <a16:creationId xmlns:a16="http://schemas.microsoft.com/office/drawing/2014/main" id="{3DC672EF-B37C-A245-8A5F-6E7E9AD1C931}"/>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4" name="textruta 3">
            <a:extLst>
              <a:ext uri="{FF2B5EF4-FFF2-40B4-BE49-F238E27FC236}">
                <a16:creationId xmlns:a16="http://schemas.microsoft.com/office/drawing/2014/main" id="{E15CA8C9-1C7F-FF4A-811D-340E9C7DEC67}"/>
              </a:ext>
            </a:extLst>
          </p:cNvPr>
          <p:cNvSpPr txBox="1"/>
          <p:nvPr/>
        </p:nvSpPr>
        <p:spPr>
          <a:xfrm>
            <a:off x="7622705" y="679732"/>
            <a:ext cx="40427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Lean</a:t>
            </a:r>
          </a:p>
        </p:txBody>
      </p:sp>
    </p:spTree>
    <p:extLst>
      <p:ext uri="{BB962C8B-B14F-4D97-AF65-F5344CB8AC3E}">
        <p14:creationId xmlns:p14="http://schemas.microsoft.com/office/powerpoint/2010/main" val="3596819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D44E3B-0EF4-E44A-9203-09CD5D79FFC5}"/>
              </a:ext>
            </a:extLst>
          </p:cNvPr>
          <p:cNvSpPr>
            <a:spLocks noGrp="1"/>
          </p:cNvSpPr>
          <p:nvPr>
            <p:ph type="title"/>
          </p:nvPr>
        </p:nvSpPr>
        <p:spPr/>
        <p:txBody>
          <a:bodyPr/>
          <a:lstStyle/>
          <a:p>
            <a:r>
              <a:rPr lang="en-GB" sz="3200" dirty="0"/>
              <a:t>Lean – Reduce work in progress</a:t>
            </a:r>
          </a:p>
        </p:txBody>
      </p:sp>
      <p:sp>
        <p:nvSpPr>
          <p:cNvPr id="3" name="Platshållare för innehåll 2">
            <a:extLst>
              <a:ext uri="{FF2B5EF4-FFF2-40B4-BE49-F238E27FC236}">
                <a16:creationId xmlns:a16="http://schemas.microsoft.com/office/drawing/2014/main" id="{54F99F06-61CC-B343-A3F8-D1695B019B0F}"/>
              </a:ext>
            </a:extLst>
          </p:cNvPr>
          <p:cNvSpPr>
            <a:spLocks noGrp="1"/>
          </p:cNvSpPr>
          <p:nvPr>
            <p:ph idx="1"/>
          </p:nvPr>
        </p:nvSpPr>
        <p:spPr>
          <a:xfrm>
            <a:off x="457199" y="1230548"/>
            <a:ext cx="8229600" cy="648868"/>
          </a:xfrm>
        </p:spPr>
        <p:txBody>
          <a:bodyPr/>
          <a:lstStyle/>
          <a:p>
            <a:pPr marL="0" indent="0">
              <a:buNone/>
            </a:pPr>
            <a:r>
              <a:rPr lang="en-GB" dirty="0"/>
              <a:t>Another Lean technique to improve throughput is to </a:t>
            </a:r>
            <a:r>
              <a:rPr lang="en-GB" b="1" i="1" dirty="0"/>
              <a:t>reduce work in progress</a:t>
            </a:r>
            <a:r>
              <a:rPr lang="en-GB" dirty="0"/>
              <a:t>. </a:t>
            </a:r>
          </a:p>
          <a:p>
            <a:endParaRPr lang="sv-SE" dirty="0"/>
          </a:p>
        </p:txBody>
      </p:sp>
      <p:pic>
        <p:nvPicPr>
          <p:cNvPr id="5" name="Bildobjekt 4">
            <a:extLst>
              <a:ext uri="{FF2B5EF4-FFF2-40B4-BE49-F238E27FC236}">
                <a16:creationId xmlns:a16="http://schemas.microsoft.com/office/drawing/2014/main" id="{1F2CCD2B-3B8F-C944-878E-D56D1DE266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5715" y="1747231"/>
            <a:ext cx="7957907" cy="477153"/>
          </a:xfrm>
          <a:prstGeom prst="rect">
            <a:avLst/>
          </a:prstGeom>
        </p:spPr>
      </p:pic>
      <p:sp>
        <p:nvSpPr>
          <p:cNvPr id="6" name="textruta 5">
            <a:extLst>
              <a:ext uri="{FF2B5EF4-FFF2-40B4-BE49-F238E27FC236}">
                <a16:creationId xmlns:a16="http://schemas.microsoft.com/office/drawing/2014/main" id="{92F63DEB-4A06-E64E-8985-63BC3DB4F18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Platshållare för innehåll 2">
            <a:extLst>
              <a:ext uri="{FF2B5EF4-FFF2-40B4-BE49-F238E27FC236}">
                <a16:creationId xmlns:a16="http://schemas.microsoft.com/office/drawing/2014/main" id="{4A9A4D9F-6264-8948-A80F-D50E5E4D286B}"/>
              </a:ext>
            </a:extLst>
          </p:cNvPr>
          <p:cNvSpPr txBox="1">
            <a:spLocks/>
          </p:cNvSpPr>
          <p:nvPr/>
        </p:nvSpPr>
        <p:spPr bwMode="auto">
          <a:xfrm>
            <a:off x="476595" y="2507576"/>
            <a:ext cx="8229600" cy="202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200" b="0" i="0" kern="1200">
                <a:solidFill>
                  <a:schemeClr val="tx1"/>
                </a:solidFill>
                <a:latin typeface="Calibri Light" panose="020F0302020204030204" pitchFamily="34" charset="0"/>
                <a:ea typeface="Arial"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Arial"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Arial"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Arial"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t>Instead of utilizing each workstation in a value stream to maximum capacity and ‘</a:t>
            </a:r>
            <a:r>
              <a:rPr lang="en-GB" b="1" dirty="0"/>
              <a:t>pushing</a:t>
            </a:r>
            <a:r>
              <a:rPr lang="en-GB" dirty="0"/>
              <a:t>’ work onto the next workstation, work should be </a:t>
            </a:r>
            <a:r>
              <a:rPr lang="en-GB" b="1" dirty="0"/>
              <a:t>‘pulled’ </a:t>
            </a:r>
            <a:r>
              <a:rPr lang="en-GB" dirty="0"/>
              <a:t>when a particular workstation requires input. Although the efficiency (utilization) of workstations may appear low, this is beneficial for the flow of work through the value stream. </a:t>
            </a:r>
          </a:p>
          <a:p>
            <a:pPr marL="0" indent="0">
              <a:buNone/>
            </a:pPr>
            <a:endParaRPr lang="en-GB" sz="500" dirty="0"/>
          </a:p>
          <a:p>
            <a:pPr marL="0" indent="0">
              <a:buNone/>
            </a:pPr>
            <a:endParaRPr lang="en-GB" sz="500" dirty="0"/>
          </a:p>
          <a:p>
            <a:pPr marL="0" indent="0">
              <a:buNone/>
            </a:pPr>
            <a:r>
              <a:rPr lang="en-GB" dirty="0"/>
              <a:t>The theory of constraints offers the following guidance on how to improve throughput: </a:t>
            </a:r>
          </a:p>
          <a:p>
            <a:pPr>
              <a:buFont typeface="Arial" panose="020B0604020202020204" pitchFamily="34" charset="0"/>
              <a:buChar char="•"/>
            </a:pPr>
            <a:r>
              <a:rPr lang="en-GB" dirty="0"/>
              <a:t>Identify the weakest workstation in the value stream. </a:t>
            </a:r>
          </a:p>
          <a:p>
            <a:pPr>
              <a:buFont typeface="Arial" panose="020B0604020202020204" pitchFamily="34" charset="0"/>
              <a:buChar char="•"/>
            </a:pPr>
            <a:r>
              <a:rPr lang="en-GB" dirty="0"/>
              <a:t>Lighten the load as much as possible. </a:t>
            </a:r>
          </a:p>
          <a:p>
            <a:pPr>
              <a:buFont typeface="Arial" panose="020B0604020202020204" pitchFamily="34" charset="0"/>
              <a:buChar char="•"/>
            </a:pPr>
            <a:r>
              <a:rPr lang="en-GB" dirty="0"/>
              <a:t>Organize work around the weakest link. </a:t>
            </a:r>
            <a:endParaRPr lang="sv-SE" dirty="0"/>
          </a:p>
        </p:txBody>
      </p:sp>
      <p:sp>
        <p:nvSpPr>
          <p:cNvPr id="4" name="textruta 3">
            <a:extLst>
              <a:ext uri="{FF2B5EF4-FFF2-40B4-BE49-F238E27FC236}">
                <a16:creationId xmlns:a16="http://schemas.microsoft.com/office/drawing/2014/main" id="{0404A851-1C21-3F42-8B06-97425219FB05}"/>
              </a:ext>
            </a:extLst>
          </p:cNvPr>
          <p:cNvSpPr txBox="1"/>
          <p:nvPr/>
        </p:nvSpPr>
        <p:spPr>
          <a:xfrm>
            <a:off x="558138" y="2162608"/>
            <a:ext cx="2250937"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2.8 A value stream with three workstations </a:t>
            </a:r>
          </a:p>
        </p:txBody>
      </p:sp>
      <p:sp>
        <p:nvSpPr>
          <p:cNvPr id="8" name="textruta 7">
            <a:extLst>
              <a:ext uri="{FF2B5EF4-FFF2-40B4-BE49-F238E27FC236}">
                <a16:creationId xmlns:a16="http://schemas.microsoft.com/office/drawing/2014/main" id="{40D0DABD-50C4-FF42-80A4-4D9012F6EB90}"/>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9" name="textruta 8">
            <a:extLst>
              <a:ext uri="{FF2B5EF4-FFF2-40B4-BE49-F238E27FC236}">
                <a16:creationId xmlns:a16="http://schemas.microsoft.com/office/drawing/2014/main" id="{D7439B3C-6287-B546-874E-12080591FF85}"/>
              </a:ext>
            </a:extLst>
          </p:cNvPr>
          <p:cNvSpPr txBox="1"/>
          <p:nvPr/>
        </p:nvSpPr>
        <p:spPr>
          <a:xfrm>
            <a:off x="7622705" y="679732"/>
            <a:ext cx="40427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Lean</a:t>
            </a:r>
          </a:p>
        </p:txBody>
      </p:sp>
    </p:spTree>
    <p:extLst>
      <p:ext uri="{BB962C8B-B14F-4D97-AF65-F5344CB8AC3E}">
        <p14:creationId xmlns:p14="http://schemas.microsoft.com/office/powerpoint/2010/main" val="3087099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4FF013-A102-0248-AEC6-464DE8565636}"/>
              </a:ext>
            </a:extLst>
          </p:cNvPr>
          <p:cNvSpPr>
            <a:spLocks noGrp="1"/>
          </p:cNvSpPr>
          <p:nvPr>
            <p:ph type="title"/>
          </p:nvPr>
        </p:nvSpPr>
        <p:spPr/>
        <p:txBody>
          <a:bodyPr/>
          <a:lstStyle/>
          <a:p>
            <a:r>
              <a:rPr lang="en-GB" sz="3200" dirty="0"/>
              <a:t>Agile</a:t>
            </a:r>
          </a:p>
        </p:txBody>
      </p:sp>
      <p:sp>
        <p:nvSpPr>
          <p:cNvPr id="3" name="Platshållare för innehåll 2">
            <a:extLst>
              <a:ext uri="{FF2B5EF4-FFF2-40B4-BE49-F238E27FC236}">
                <a16:creationId xmlns:a16="http://schemas.microsoft.com/office/drawing/2014/main" id="{90817AB5-2527-0A45-90C4-EB635ABC4A30}"/>
              </a:ext>
            </a:extLst>
          </p:cNvPr>
          <p:cNvSpPr>
            <a:spLocks noGrp="1"/>
          </p:cNvSpPr>
          <p:nvPr>
            <p:ph idx="1"/>
          </p:nvPr>
        </p:nvSpPr>
        <p:spPr>
          <a:xfrm>
            <a:off x="457199" y="1262252"/>
            <a:ext cx="8229600" cy="1803678"/>
          </a:xfrm>
        </p:spPr>
        <p:txBody>
          <a:bodyPr/>
          <a:lstStyle/>
          <a:p>
            <a:pPr marL="0" indent="0">
              <a:buNone/>
            </a:pPr>
            <a:r>
              <a:rPr lang="en-GB" sz="1400" dirty="0"/>
              <a:t>Building on the Lean principle that small batch sizes of work are beneficial to throughput, approaches with Agile characteristics </a:t>
            </a:r>
            <a:r>
              <a:rPr lang="en-GB" sz="1400" b="1" i="1" dirty="0"/>
              <a:t>focus on delivering small iterations of products or services, in frequent increments</a:t>
            </a:r>
            <a:r>
              <a:rPr lang="en-GB" sz="1400" dirty="0"/>
              <a:t>, so that the approach can be adjusted in response to changes in the environment. </a:t>
            </a:r>
          </a:p>
          <a:p>
            <a:pPr marL="0" indent="0">
              <a:buNone/>
            </a:pPr>
            <a:endParaRPr lang="en-GB" sz="1400" dirty="0"/>
          </a:p>
          <a:p>
            <a:pPr marL="0" indent="0">
              <a:buNone/>
            </a:pPr>
            <a:r>
              <a:rPr lang="en-GB" sz="1400" dirty="0"/>
              <a:t>Agile techniques are </a:t>
            </a:r>
            <a:r>
              <a:rPr lang="en-GB" sz="1400" b="1" i="1" dirty="0"/>
              <a:t>focused on ongoing conversations and interactions </a:t>
            </a:r>
            <a:r>
              <a:rPr lang="en-GB" sz="1400" dirty="0"/>
              <a:t>between software developers, business people, and other stakeholders who improve the customer experience. This description refers to software development, where the Agile way of working evolved, but can also be applied to other domains of work. </a:t>
            </a:r>
          </a:p>
          <a:p>
            <a:pPr marL="2743200" lvl="6" indent="0">
              <a:buNone/>
            </a:pPr>
            <a:endParaRPr lang="sv-SE" sz="1400" dirty="0"/>
          </a:p>
        </p:txBody>
      </p:sp>
      <p:sp>
        <p:nvSpPr>
          <p:cNvPr id="5" name="textruta 4">
            <a:extLst>
              <a:ext uri="{FF2B5EF4-FFF2-40B4-BE49-F238E27FC236}">
                <a16:creationId xmlns:a16="http://schemas.microsoft.com/office/drawing/2014/main" id="{7F34414A-654C-FA48-9FA0-AFF7954897A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B8E486E1-BADA-A042-9DB0-9DAA3967FB39}"/>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8" name="textruta 7">
            <a:extLst>
              <a:ext uri="{FF2B5EF4-FFF2-40B4-BE49-F238E27FC236}">
                <a16:creationId xmlns:a16="http://schemas.microsoft.com/office/drawing/2014/main" id="{D3FAF955-3F27-684B-B656-6E0E422BD112}"/>
              </a:ext>
            </a:extLst>
          </p:cNvPr>
          <p:cNvSpPr txBox="1"/>
          <p:nvPr/>
        </p:nvSpPr>
        <p:spPr>
          <a:xfrm>
            <a:off x="7622705" y="679732"/>
            <a:ext cx="413896"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Agile</a:t>
            </a:r>
          </a:p>
        </p:txBody>
      </p:sp>
      <p:pic>
        <p:nvPicPr>
          <p:cNvPr id="9" name="Bildobjekt 8">
            <a:extLst>
              <a:ext uri="{FF2B5EF4-FFF2-40B4-BE49-F238E27FC236}">
                <a16:creationId xmlns:a16="http://schemas.microsoft.com/office/drawing/2014/main" id="{956AB46B-D456-0B47-BC37-B88A1F14992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96321" y="3148179"/>
            <a:ext cx="4064000" cy="1257300"/>
          </a:xfrm>
          <a:prstGeom prst="rect">
            <a:avLst/>
          </a:prstGeom>
        </p:spPr>
      </p:pic>
    </p:spTree>
    <p:extLst>
      <p:ext uri="{BB962C8B-B14F-4D97-AF65-F5344CB8AC3E}">
        <p14:creationId xmlns:p14="http://schemas.microsoft.com/office/powerpoint/2010/main" val="536103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4FF013-A102-0248-AEC6-464DE8565636}"/>
              </a:ext>
            </a:extLst>
          </p:cNvPr>
          <p:cNvSpPr>
            <a:spLocks noGrp="1"/>
          </p:cNvSpPr>
          <p:nvPr>
            <p:ph type="title"/>
          </p:nvPr>
        </p:nvSpPr>
        <p:spPr/>
        <p:txBody>
          <a:bodyPr/>
          <a:lstStyle/>
          <a:p>
            <a:r>
              <a:rPr lang="en-GB" sz="3200" dirty="0"/>
              <a:t>Agile</a:t>
            </a:r>
          </a:p>
        </p:txBody>
      </p:sp>
      <p:sp>
        <p:nvSpPr>
          <p:cNvPr id="3" name="Platshållare för innehåll 2">
            <a:extLst>
              <a:ext uri="{FF2B5EF4-FFF2-40B4-BE49-F238E27FC236}">
                <a16:creationId xmlns:a16="http://schemas.microsoft.com/office/drawing/2014/main" id="{90817AB5-2527-0A45-90C4-EB635ABC4A30}"/>
              </a:ext>
            </a:extLst>
          </p:cNvPr>
          <p:cNvSpPr>
            <a:spLocks noGrp="1"/>
          </p:cNvSpPr>
          <p:nvPr>
            <p:ph idx="1"/>
          </p:nvPr>
        </p:nvSpPr>
        <p:spPr>
          <a:xfrm>
            <a:off x="457199" y="1262250"/>
            <a:ext cx="8229600" cy="3341249"/>
          </a:xfrm>
        </p:spPr>
        <p:txBody>
          <a:bodyPr>
            <a:normAutofit fontScale="92500" lnSpcReduction="10000"/>
          </a:bodyPr>
          <a:lstStyle/>
          <a:p>
            <a:pPr marL="0" indent="0">
              <a:buNone/>
            </a:pPr>
            <a:r>
              <a:rPr lang="en-GB" sz="1400" dirty="0"/>
              <a:t>Software is developed by small, relatively independent, self-organizing and cross-functional teams in which a user representative (often called the </a:t>
            </a:r>
            <a:r>
              <a:rPr lang="en-GB" sz="1400" b="1" i="1" dirty="0"/>
              <a:t>product owner</a:t>
            </a:r>
            <a:r>
              <a:rPr lang="en-GB" sz="1400" dirty="0"/>
              <a:t>) plays a major role. The product owner manages a backlog of work, which is prioritized according to its value. This value can be determined by estimating the </a:t>
            </a:r>
            <a:r>
              <a:rPr lang="en-GB" sz="1400" b="1" i="1" dirty="0"/>
              <a:t>cost of delay </a:t>
            </a:r>
            <a:r>
              <a:rPr lang="en-GB" sz="1400" dirty="0"/>
              <a:t>of each work item. </a:t>
            </a:r>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r>
              <a:rPr lang="en-GB" sz="1400" dirty="0"/>
              <a:t>The development teams are trusted to execute this work, which means that the management role can shift from control to facilitation, creating a more productive environment (this is often called ‘</a:t>
            </a:r>
            <a:r>
              <a:rPr lang="en-GB" sz="1400" b="1" i="1" dirty="0"/>
              <a:t>servant leadership</a:t>
            </a:r>
            <a:r>
              <a:rPr lang="en-GB" sz="1400" dirty="0"/>
              <a:t>’). </a:t>
            </a:r>
          </a:p>
          <a:p>
            <a:pPr marL="0" indent="0">
              <a:buNone/>
            </a:pPr>
            <a:r>
              <a:rPr lang="en-GB" sz="1400" dirty="0"/>
              <a:t> </a:t>
            </a:r>
          </a:p>
          <a:p>
            <a:pPr marL="0" indent="0">
              <a:buNone/>
            </a:pPr>
            <a:r>
              <a:rPr lang="en-GB" sz="1400" dirty="0"/>
              <a:t>Small teams with cross-trained ‘</a:t>
            </a:r>
            <a:r>
              <a:rPr lang="en-GB" sz="1400" b="1" i="1" dirty="0"/>
              <a:t>T-shaped</a:t>
            </a:r>
            <a:r>
              <a:rPr lang="en-GB" sz="1400" dirty="0"/>
              <a:t>’ members (members with broad general knowledge and deep specialization in one area can lead to a reduced number of handovers between people. This helps these teams to be highly effective and improves the flow of work. </a:t>
            </a:r>
          </a:p>
          <a:p>
            <a:pPr marL="0" indent="0">
              <a:buNone/>
            </a:pPr>
            <a:r>
              <a:rPr lang="en-GB" sz="1400" dirty="0"/>
              <a:t>However, when different kinds of tasks are combined and executed by a single person, there is a risk that a task will be executed based on principles that are appropriate for one kind of task, but not for the one that is to be carried out. </a:t>
            </a:r>
          </a:p>
          <a:p>
            <a:pPr marL="0" indent="0">
              <a:buNone/>
            </a:pPr>
            <a:endParaRPr lang="en-GB" sz="1400" dirty="0"/>
          </a:p>
          <a:p>
            <a:pPr marL="2743200" lvl="6" indent="0">
              <a:buNone/>
            </a:pPr>
            <a:endParaRPr lang="sv-SE" sz="1400" dirty="0"/>
          </a:p>
        </p:txBody>
      </p:sp>
      <p:sp>
        <p:nvSpPr>
          <p:cNvPr id="5" name="textruta 4">
            <a:extLst>
              <a:ext uri="{FF2B5EF4-FFF2-40B4-BE49-F238E27FC236}">
                <a16:creationId xmlns:a16="http://schemas.microsoft.com/office/drawing/2014/main" id="{7F34414A-654C-FA48-9FA0-AFF7954897AF}"/>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Rektangel med rundade hörn 5">
            <a:extLst>
              <a:ext uri="{FF2B5EF4-FFF2-40B4-BE49-F238E27FC236}">
                <a16:creationId xmlns:a16="http://schemas.microsoft.com/office/drawing/2014/main" id="{FBFE7CAC-7696-2E48-85C9-25B407B2FB1D}"/>
              </a:ext>
            </a:extLst>
          </p:cNvPr>
          <p:cNvSpPr/>
          <p:nvPr/>
        </p:nvSpPr>
        <p:spPr>
          <a:xfrm>
            <a:off x="493713" y="2065579"/>
            <a:ext cx="8229600" cy="672673"/>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30000"/>
              </a:spcBef>
              <a:defRPr/>
            </a:pPr>
            <a:endParaRPr lang="en-GB" sz="1400" dirty="0">
              <a:solidFill>
                <a:schemeClr val="tx1"/>
              </a:solidFill>
              <a:latin typeface="Calibri Light" panose="020F0302020204030204" pitchFamily="34" charset="0"/>
              <a:cs typeface="Calibri Light" panose="020F0302020204030204" pitchFamily="34" charset="0"/>
            </a:endParaRPr>
          </a:p>
          <a:p>
            <a:pPr lvl="0" eaLnBrk="1" hangingPunct="1">
              <a:spcBef>
                <a:spcPct val="30000"/>
              </a:spcBef>
              <a:defRPr/>
            </a:pPr>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Cost of delay</a:t>
            </a:r>
            <a:r>
              <a:rPr lang="en-GB" sz="1400" dirty="0">
                <a:solidFill>
                  <a:schemeClr val="tx1"/>
                </a:solidFill>
                <a:latin typeface="Calibri Light" panose="020F0302020204030204" pitchFamily="34" charset="0"/>
                <a:cs typeface="Calibri Light" panose="020F0302020204030204" pitchFamily="34" charset="0"/>
              </a:rPr>
              <a:t>		The benefits that are expected to be lost when the launch or update of a 						service offering is delayed.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7" name="textruta 6">
            <a:extLst>
              <a:ext uri="{FF2B5EF4-FFF2-40B4-BE49-F238E27FC236}">
                <a16:creationId xmlns:a16="http://schemas.microsoft.com/office/drawing/2014/main" id="{B8E486E1-BADA-A042-9DB0-9DAA3967FB39}"/>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8" name="textruta 7">
            <a:extLst>
              <a:ext uri="{FF2B5EF4-FFF2-40B4-BE49-F238E27FC236}">
                <a16:creationId xmlns:a16="http://schemas.microsoft.com/office/drawing/2014/main" id="{D3FAF955-3F27-684B-B656-6E0E422BD112}"/>
              </a:ext>
            </a:extLst>
          </p:cNvPr>
          <p:cNvSpPr txBox="1"/>
          <p:nvPr/>
        </p:nvSpPr>
        <p:spPr>
          <a:xfrm>
            <a:off x="7622705" y="679732"/>
            <a:ext cx="413896"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Agile</a:t>
            </a:r>
          </a:p>
        </p:txBody>
      </p:sp>
    </p:spTree>
    <p:extLst>
      <p:ext uri="{BB962C8B-B14F-4D97-AF65-F5344CB8AC3E}">
        <p14:creationId xmlns:p14="http://schemas.microsoft.com/office/powerpoint/2010/main" val="880927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075809-E0DA-8E44-9FC5-3CA193999B8E}"/>
              </a:ext>
            </a:extLst>
          </p:cNvPr>
          <p:cNvSpPr>
            <a:spLocks noGrp="1"/>
          </p:cNvSpPr>
          <p:nvPr>
            <p:ph type="title"/>
          </p:nvPr>
        </p:nvSpPr>
        <p:spPr/>
        <p:txBody>
          <a:bodyPr/>
          <a:lstStyle/>
          <a:p>
            <a:r>
              <a:rPr lang="en-GB" sz="3200" dirty="0"/>
              <a:t>Resilient</a:t>
            </a:r>
          </a:p>
        </p:txBody>
      </p:sp>
      <p:sp>
        <p:nvSpPr>
          <p:cNvPr id="3" name="Platshållare för innehåll 2">
            <a:extLst>
              <a:ext uri="{FF2B5EF4-FFF2-40B4-BE49-F238E27FC236}">
                <a16:creationId xmlns:a16="http://schemas.microsoft.com/office/drawing/2014/main" id="{F7592B28-5AC4-E246-A082-425FBACE8577}"/>
              </a:ext>
            </a:extLst>
          </p:cNvPr>
          <p:cNvSpPr>
            <a:spLocks noGrp="1"/>
          </p:cNvSpPr>
          <p:nvPr>
            <p:ph idx="1"/>
          </p:nvPr>
        </p:nvSpPr>
        <p:spPr/>
        <p:txBody>
          <a:bodyPr/>
          <a:lstStyle/>
          <a:p>
            <a:pPr marL="0" indent="0">
              <a:buNone/>
            </a:pPr>
            <a:r>
              <a:rPr lang="en-GB" sz="1400" dirty="0"/>
              <a:t>Approaches with resilient characteristics are </a:t>
            </a:r>
            <a:r>
              <a:rPr lang="en-GB" sz="1400" b="1" i="1" dirty="0"/>
              <a:t>focused on maintaining workable availability and performance, and minimizing the effect of incidents</a:t>
            </a:r>
            <a:r>
              <a:rPr lang="en-GB" sz="1400" dirty="0"/>
              <a:t>. </a:t>
            </a:r>
          </a:p>
          <a:p>
            <a:pPr marL="0" indent="0">
              <a:buNone/>
            </a:pPr>
            <a:endParaRPr lang="en-GB" sz="1400" dirty="0"/>
          </a:p>
          <a:p>
            <a:pPr marL="0" indent="0">
              <a:buNone/>
            </a:pPr>
            <a:r>
              <a:rPr lang="en-GB" sz="1400" dirty="0"/>
              <a:t>Two examples of approaches with resilient characteristics are </a:t>
            </a:r>
            <a:r>
              <a:rPr lang="en-GB" sz="1400" b="1" dirty="0"/>
              <a:t>site reliability engineering (SRE) </a:t>
            </a:r>
            <a:r>
              <a:rPr lang="en-GB" sz="1400" dirty="0"/>
              <a:t>and </a:t>
            </a:r>
            <a:r>
              <a:rPr lang="en-GB" sz="1400" b="1" dirty="0"/>
              <a:t>DevOps</a:t>
            </a:r>
            <a:r>
              <a:rPr lang="en-GB" sz="1400" dirty="0"/>
              <a:t>. </a:t>
            </a:r>
          </a:p>
          <a:p>
            <a:pPr marL="0" indent="0">
              <a:buNone/>
            </a:pPr>
            <a:endParaRPr lang="en-GB" sz="1400" dirty="0"/>
          </a:p>
          <a:p>
            <a:pPr marL="0" indent="0">
              <a:buNone/>
            </a:pPr>
            <a:r>
              <a:rPr lang="en-GB" sz="1400" dirty="0"/>
              <a:t>Other approaches to resilience include antifragility, architecting for resilience in software and infrastructure, microservices, containerization, feature switches, soak testing, and disaster recovery. </a:t>
            </a:r>
          </a:p>
          <a:p>
            <a:pPr marL="0" indent="0">
              <a:buNone/>
            </a:pPr>
            <a:endParaRPr lang="sv-SE" sz="1400" dirty="0"/>
          </a:p>
        </p:txBody>
      </p:sp>
      <p:sp>
        <p:nvSpPr>
          <p:cNvPr id="5" name="textruta 4">
            <a:extLst>
              <a:ext uri="{FF2B5EF4-FFF2-40B4-BE49-F238E27FC236}">
                <a16:creationId xmlns:a16="http://schemas.microsoft.com/office/drawing/2014/main" id="{6C51C641-113F-6D4E-B085-CB54A438669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9867FAA-E825-8544-8A08-E66014BE31A0}"/>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7" name="textruta 6">
            <a:extLst>
              <a:ext uri="{FF2B5EF4-FFF2-40B4-BE49-F238E27FC236}">
                <a16:creationId xmlns:a16="http://schemas.microsoft.com/office/drawing/2014/main" id="{E6F9BE2B-A5BE-884D-A690-5E6CBAB5A067}"/>
              </a:ext>
            </a:extLst>
          </p:cNvPr>
          <p:cNvSpPr txBox="1"/>
          <p:nvPr/>
        </p:nvSpPr>
        <p:spPr>
          <a:xfrm>
            <a:off x="7622705" y="679732"/>
            <a:ext cx="58060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Resilient</a:t>
            </a:r>
          </a:p>
        </p:txBody>
      </p:sp>
      <p:pic>
        <p:nvPicPr>
          <p:cNvPr id="8" name="Bildobjekt 7" descr="En bild som visar sitter, mat, klocka&#10;&#10;Automatiskt genererad beskrivning">
            <a:extLst>
              <a:ext uri="{FF2B5EF4-FFF2-40B4-BE49-F238E27FC236}">
                <a16:creationId xmlns:a16="http://schemas.microsoft.com/office/drawing/2014/main" id="{4E0B2622-4E72-4541-8AAA-C1E94C7A3EF3}"/>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833150" y="3159521"/>
            <a:ext cx="1834738" cy="1223159"/>
          </a:xfrm>
          <a:prstGeom prst="rect">
            <a:avLst/>
          </a:prstGeom>
        </p:spPr>
      </p:pic>
    </p:spTree>
    <p:extLst>
      <p:ext uri="{BB962C8B-B14F-4D97-AF65-F5344CB8AC3E}">
        <p14:creationId xmlns:p14="http://schemas.microsoft.com/office/powerpoint/2010/main" val="27314598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075809-E0DA-8E44-9FC5-3CA193999B8E}"/>
              </a:ext>
            </a:extLst>
          </p:cNvPr>
          <p:cNvSpPr>
            <a:spLocks noGrp="1"/>
          </p:cNvSpPr>
          <p:nvPr>
            <p:ph type="title"/>
          </p:nvPr>
        </p:nvSpPr>
        <p:spPr/>
        <p:txBody>
          <a:bodyPr/>
          <a:lstStyle/>
          <a:p>
            <a:r>
              <a:rPr lang="en-GB" sz="3200" dirty="0"/>
              <a:t>Resilient</a:t>
            </a:r>
          </a:p>
        </p:txBody>
      </p:sp>
      <p:sp>
        <p:nvSpPr>
          <p:cNvPr id="3" name="Platshållare för innehåll 2">
            <a:extLst>
              <a:ext uri="{FF2B5EF4-FFF2-40B4-BE49-F238E27FC236}">
                <a16:creationId xmlns:a16="http://schemas.microsoft.com/office/drawing/2014/main" id="{F7592B28-5AC4-E246-A082-425FBACE8577}"/>
              </a:ext>
            </a:extLst>
          </p:cNvPr>
          <p:cNvSpPr>
            <a:spLocks noGrp="1"/>
          </p:cNvSpPr>
          <p:nvPr>
            <p:ph idx="1"/>
          </p:nvPr>
        </p:nvSpPr>
        <p:spPr>
          <a:xfrm>
            <a:off x="457198" y="1208463"/>
            <a:ext cx="8503921" cy="3394075"/>
          </a:xfrm>
        </p:spPr>
        <p:txBody>
          <a:bodyPr>
            <a:normAutofit/>
          </a:bodyPr>
          <a:lstStyle/>
          <a:p>
            <a:pPr marL="0" indent="0">
              <a:buNone/>
            </a:pPr>
            <a:r>
              <a:rPr lang="en-GB" sz="1400" b="1" dirty="0"/>
              <a:t>SRE</a:t>
            </a:r>
            <a:r>
              <a:rPr lang="en-GB" sz="1400" dirty="0"/>
              <a:t> applies a software development mindset to IT operations, and helps to bridge the gap between development and operations. SRE teams are created alongside existing teams for IT operations. These SRE teams split their time between executing IT operations and coaching IT operations teams, and developing software that helps to increase the resilience and performance of IT systems. </a:t>
            </a:r>
          </a:p>
          <a:p>
            <a:pPr marL="0" indent="0">
              <a:buNone/>
            </a:pPr>
            <a:endParaRPr lang="en-GB" sz="1000" dirty="0"/>
          </a:p>
          <a:p>
            <a:pPr marL="0" indent="0">
              <a:buNone/>
            </a:pPr>
            <a:r>
              <a:rPr lang="en-GB" sz="1400" b="1" dirty="0"/>
              <a:t>DevOps</a:t>
            </a:r>
            <a:r>
              <a:rPr lang="en-GB" sz="1400" dirty="0"/>
              <a:t> and, more explicitly, </a:t>
            </a:r>
            <a:r>
              <a:rPr lang="en-GB" sz="1400" b="1" dirty="0"/>
              <a:t>DevSecOps</a:t>
            </a:r>
            <a:r>
              <a:rPr lang="en-GB" sz="1400" dirty="0"/>
              <a:t>, promote the integration of security into the daily work of application development and IT operations, rather than having it as a separate ‘policing’ function. Here, the security officer’s role shifts from specifying requirements and monitoring performance, to enabling practitioners to address security concerns. This enables things to be done faster and more effectively, but often involves a challenging leap of faith in trusting practitioners with this task. </a:t>
            </a:r>
          </a:p>
          <a:p>
            <a:pPr marL="0" indent="0">
              <a:buNone/>
            </a:pPr>
            <a:endParaRPr lang="en-GB" sz="1000" dirty="0"/>
          </a:p>
          <a:p>
            <a:pPr marL="0" indent="0">
              <a:buNone/>
            </a:pPr>
            <a:r>
              <a:rPr lang="en-GB" sz="1400" dirty="0"/>
              <a:t>DevOps also promotes the proactive monitoring of IT systems in production. This proactive monitoring is highly correlated with a </a:t>
            </a:r>
            <a:r>
              <a:rPr lang="en-GB" sz="1400" b="1" dirty="0"/>
              <a:t>quicker</a:t>
            </a:r>
            <a:r>
              <a:rPr lang="en-GB" sz="1400" dirty="0"/>
              <a:t> </a:t>
            </a:r>
            <a:r>
              <a:rPr lang="en-GB" sz="1400" b="1" i="1" dirty="0"/>
              <a:t>mean time to restore service (MTRS).</a:t>
            </a:r>
          </a:p>
        </p:txBody>
      </p:sp>
      <p:sp>
        <p:nvSpPr>
          <p:cNvPr id="5" name="textruta 4">
            <a:extLst>
              <a:ext uri="{FF2B5EF4-FFF2-40B4-BE49-F238E27FC236}">
                <a16:creationId xmlns:a16="http://schemas.microsoft.com/office/drawing/2014/main" id="{6C51C641-113F-6D4E-B085-CB54A438669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89867FAA-E825-8544-8A08-E66014BE31A0}"/>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7" name="textruta 6">
            <a:extLst>
              <a:ext uri="{FF2B5EF4-FFF2-40B4-BE49-F238E27FC236}">
                <a16:creationId xmlns:a16="http://schemas.microsoft.com/office/drawing/2014/main" id="{E6F9BE2B-A5BE-884D-A690-5E6CBAB5A067}"/>
              </a:ext>
            </a:extLst>
          </p:cNvPr>
          <p:cNvSpPr txBox="1"/>
          <p:nvPr/>
        </p:nvSpPr>
        <p:spPr>
          <a:xfrm>
            <a:off x="7622705" y="679732"/>
            <a:ext cx="58060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Resilient</a:t>
            </a:r>
          </a:p>
        </p:txBody>
      </p:sp>
    </p:spTree>
    <p:extLst>
      <p:ext uri="{BB962C8B-B14F-4D97-AF65-F5344CB8AC3E}">
        <p14:creationId xmlns:p14="http://schemas.microsoft.com/office/powerpoint/2010/main" val="2927190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7CF316-A0F6-614F-B481-B6EB2EB483FB}"/>
              </a:ext>
            </a:extLst>
          </p:cNvPr>
          <p:cNvSpPr>
            <a:spLocks noGrp="1"/>
          </p:cNvSpPr>
          <p:nvPr>
            <p:ph type="title"/>
          </p:nvPr>
        </p:nvSpPr>
        <p:spPr/>
        <p:txBody>
          <a:bodyPr/>
          <a:lstStyle/>
          <a:p>
            <a:r>
              <a:rPr lang="en-GB" sz="3200" dirty="0"/>
              <a:t>Continuous</a:t>
            </a:r>
          </a:p>
        </p:txBody>
      </p:sp>
      <p:sp>
        <p:nvSpPr>
          <p:cNvPr id="3" name="Platshållare för innehåll 2">
            <a:extLst>
              <a:ext uri="{FF2B5EF4-FFF2-40B4-BE49-F238E27FC236}">
                <a16:creationId xmlns:a16="http://schemas.microsoft.com/office/drawing/2014/main" id="{C99946E9-12A0-EA4B-B143-737BBEDAB984}"/>
              </a:ext>
            </a:extLst>
          </p:cNvPr>
          <p:cNvSpPr>
            <a:spLocks noGrp="1"/>
          </p:cNvSpPr>
          <p:nvPr>
            <p:ph idx="1"/>
          </p:nvPr>
        </p:nvSpPr>
        <p:spPr>
          <a:xfrm>
            <a:off x="457199" y="1135311"/>
            <a:ext cx="8229600" cy="3511455"/>
          </a:xfrm>
        </p:spPr>
        <p:txBody>
          <a:bodyPr>
            <a:normAutofit lnSpcReduction="10000"/>
          </a:bodyPr>
          <a:lstStyle/>
          <a:p>
            <a:pPr marL="0" indent="0">
              <a:buNone/>
            </a:pPr>
            <a:r>
              <a:rPr lang="en-GB" dirty="0"/>
              <a:t>Approaches with continuous characteristics are based on the belief that small and frequent batches of work are not only more valuable because functionality can be used earlier, but are safer because the change is smaller and feedback is obtained sooner. </a:t>
            </a:r>
          </a:p>
          <a:p>
            <a:pPr marL="0" indent="0">
              <a:buNone/>
            </a:pPr>
            <a:endParaRPr lang="en-GB" dirty="0"/>
          </a:p>
          <a:p>
            <a:pPr marL="0" indent="0">
              <a:buNone/>
            </a:pPr>
            <a:r>
              <a:rPr lang="en-GB" dirty="0"/>
              <a:t>Continuous integration, continuous delivery, and continuous deployment (CI/CD) are descriptive terms for a collection of practices primarily associated with software engineering, which are central to the philosophy of Lean and Agile software development.</a:t>
            </a:r>
          </a:p>
          <a:p>
            <a:pPr marL="0" indent="0">
              <a:buNone/>
            </a:pPr>
            <a:endParaRPr lang="en-GB" dirty="0"/>
          </a:p>
          <a:p>
            <a:pPr marL="0" indent="0">
              <a:buNone/>
            </a:pPr>
            <a:r>
              <a:rPr lang="en-GB" dirty="0"/>
              <a:t>Key to continuous integration, delivery, and deployment are a healthy working relationship between all parties involved, and extensive automation: </a:t>
            </a:r>
          </a:p>
          <a:p>
            <a:pPr marL="0" indent="0">
              <a:buNone/>
            </a:pPr>
            <a:endParaRPr lang="en-GB" dirty="0"/>
          </a:p>
          <a:p>
            <a:pPr marL="0" indent="0">
              <a:buNone/>
            </a:pPr>
            <a:r>
              <a:rPr lang="en-GB" b="1" dirty="0"/>
              <a:t>Build automation (the CI phase) 		</a:t>
            </a:r>
            <a:r>
              <a:rPr lang="en-GB" dirty="0"/>
              <a:t>Encompasses version control and the merging of multiple developers’ changes into 						one shared code branch. </a:t>
            </a:r>
          </a:p>
          <a:p>
            <a:pPr marL="0" indent="0">
              <a:buNone/>
            </a:pPr>
            <a:r>
              <a:rPr lang="en-GB" b="1" dirty="0"/>
              <a:t>Test automation 				</a:t>
            </a:r>
            <a:r>
              <a:rPr lang="en-GB" dirty="0"/>
              <a:t>Each change is automatically tested and validated in production-like environments. </a:t>
            </a:r>
          </a:p>
          <a:p>
            <a:pPr marL="0" indent="0">
              <a:buNone/>
            </a:pPr>
            <a:r>
              <a:rPr lang="en-GB" b="1" dirty="0"/>
              <a:t>Automatic provisioning 			</a:t>
            </a:r>
            <a:r>
              <a:rPr lang="en-GB" dirty="0"/>
              <a:t>The installation and configuration of hardware and software to activate a customer’s 						purchased services. </a:t>
            </a:r>
          </a:p>
          <a:p>
            <a:pPr marL="0" indent="0">
              <a:buNone/>
            </a:pPr>
            <a:r>
              <a:rPr lang="en-GB" b="1" dirty="0"/>
              <a:t>Deployment automation 			</a:t>
            </a:r>
            <a:r>
              <a:rPr lang="en-GB" dirty="0"/>
              <a:t>Automates the process of moving code from pre- production environments to the 							production environment. </a:t>
            </a:r>
          </a:p>
          <a:p>
            <a:pPr marL="0" indent="0">
              <a:buNone/>
            </a:pPr>
            <a:r>
              <a:rPr lang="en-GB" b="1" dirty="0"/>
              <a:t>Post-deployment testing 			</a:t>
            </a:r>
            <a:r>
              <a:rPr lang="en-GB" dirty="0"/>
              <a:t>Validates the functional and non-functional properties, in particular performance/load 						testing, which is difficult to test before deployment. </a:t>
            </a:r>
          </a:p>
          <a:p>
            <a:pPr marL="0" indent="0">
              <a:buNone/>
            </a:pPr>
            <a:endParaRPr lang="sv-SE" dirty="0"/>
          </a:p>
        </p:txBody>
      </p:sp>
      <p:sp>
        <p:nvSpPr>
          <p:cNvPr id="5" name="textruta 4">
            <a:extLst>
              <a:ext uri="{FF2B5EF4-FFF2-40B4-BE49-F238E27FC236}">
                <a16:creationId xmlns:a16="http://schemas.microsoft.com/office/drawing/2014/main" id="{FB84290E-C39A-D740-B9D9-E3D26ED55255}"/>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textruta 5">
            <a:extLst>
              <a:ext uri="{FF2B5EF4-FFF2-40B4-BE49-F238E27FC236}">
                <a16:creationId xmlns:a16="http://schemas.microsoft.com/office/drawing/2014/main" id="{273790C0-392A-D34F-96AD-E0DDCDC50082}"/>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7" name="textruta 6">
            <a:extLst>
              <a:ext uri="{FF2B5EF4-FFF2-40B4-BE49-F238E27FC236}">
                <a16:creationId xmlns:a16="http://schemas.microsoft.com/office/drawing/2014/main" id="{15A43A98-E26B-7540-B4F6-35C7713E58B2}"/>
              </a:ext>
            </a:extLst>
          </p:cNvPr>
          <p:cNvSpPr txBox="1"/>
          <p:nvPr/>
        </p:nvSpPr>
        <p:spPr>
          <a:xfrm>
            <a:off x="7622705" y="679732"/>
            <a:ext cx="715260"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Continuous</a:t>
            </a:r>
          </a:p>
        </p:txBody>
      </p:sp>
    </p:spTree>
    <p:extLst>
      <p:ext uri="{BB962C8B-B14F-4D97-AF65-F5344CB8AC3E}">
        <p14:creationId xmlns:p14="http://schemas.microsoft.com/office/powerpoint/2010/main" val="3358739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inomhus, tårta, leksak, tittar&#10;&#10;Automatiskt genererad beskrivning">
            <a:extLst>
              <a:ext uri="{FF2B5EF4-FFF2-40B4-BE49-F238E27FC236}">
                <a16:creationId xmlns:a16="http://schemas.microsoft.com/office/drawing/2014/main" id="{E71F6CBF-A390-3845-9696-2270512F89EB}"/>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281453" y="3089092"/>
            <a:ext cx="2203468" cy="1569971"/>
          </a:xfrm>
          <a:prstGeom prst="rect">
            <a:avLst/>
          </a:prstGeom>
        </p:spPr>
      </p:pic>
      <p:sp>
        <p:nvSpPr>
          <p:cNvPr id="2" name="Rubrik 1">
            <a:extLst>
              <a:ext uri="{FF2B5EF4-FFF2-40B4-BE49-F238E27FC236}">
                <a16:creationId xmlns:a16="http://schemas.microsoft.com/office/drawing/2014/main" id="{92CF6DBB-05C1-FD4F-B6DD-92A0F25E175B}"/>
              </a:ext>
            </a:extLst>
          </p:cNvPr>
          <p:cNvSpPr>
            <a:spLocks noGrp="1"/>
          </p:cNvSpPr>
          <p:nvPr>
            <p:ph type="title"/>
          </p:nvPr>
        </p:nvSpPr>
        <p:spPr/>
        <p:txBody>
          <a:bodyPr>
            <a:normAutofit fontScale="90000"/>
          </a:bodyPr>
          <a:lstStyle/>
          <a:p>
            <a:r>
              <a:rPr lang="en-GB" dirty="0"/>
              <a:t>Combining high-velocity IT characteristics to co-create value</a:t>
            </a:r>
          </a:p>
        </p:txBody>
      </p:sp>
      <p:sp>
        <p:nvSpPr>
          <p:cNvPr id="3" name="Platshållare för innehåll 2">
            <a:extLst>
              <a:ext uri="{FF2B5EF4-FFF2-40B4-BE49-F238E27FC236}">
                <a16:creationId xmlns:a16="http://schemas.microsoft.com/office/drawing/2014/main" id="{51753B2B-4907-E74E-BC68-EDC1A3D20FBD}"/>
              </a:ext>
            </a:extLst>
          </p:cNvPr>
          <p:cNvSpPr>
            <a:spLocks noGrp="1"/>
          </p:cNvSpPr>
          <p:nvPr>
            <p:ph idx="1"/>
          </p:nvPr>
        </p:nvSpPr>
        <p:spPr>
          <a:xfrm>
            <a:off x="457199" y="1364986"/>
            <a:ext cx="8229602" cy="1943585"/>
          </a:xfrm>
        </p:spPr>
        <p:txBody>
          <a:bodyPr/>
          <a:lstStyle/>
          <a:p>
            <a:pPr marL="0" indent="0">
              <a:buNone/>
            </a:pPr>
            <a:r>
              <a:rPr lang="en-GB" sz="1400" dirty="0"/>
              <a:t>Organizations that are Lean, Agile, resilient and continuous are better equipped for value co-creation in the form of services that can be easily adapted for ever-changing environments and customer needs. </a:t>
            </a:r>
          </a:p>
          <a:p>
            <a:pPr marL="0" indent="0">
              <a:buNone/>
            </a:pPr>
            <a:endParaRPr lang="en-GB" sz="1400" b="1" i="1" dirty="0"/>
          </a:p>
          <a:p>
            <a:pPr marL="0" indent="0">
              <a:buNone/>
            </a:pPr>
            <a:r>
              <a:rPr lang="en-GB" sz="1400" b="1" dirty="0"/>
              <a:t>Service science defines service as: </a:t>
            </a:r>
            <a:r>
              <a:rPr lang="en-GB" sz="1400" b="1" i="1" dirty="0"/>
              <a:t>the application of resources (including competencies, skills, and knowledge) to make changes that have value for another organization.</a:t>
            </a:r>
          </a:p>
          <a:p>
            <a:pPr marL="0" indent="0">
              <a:buNone/>
            </a:pPr>
            <a:endParaRPr lang="en-GB" sz="1050" b="1" i="1" dirty="0"/>
          </a:p>
          <a:p>
            <a:pPr marL="0" indent="0">
              <a:buNone/>
            </a:pPr>
            <a:r>
              <a:rPr lang="en-GB" sz="1400" b="1" dirty="0"/>
              <a:t>ITIL defines a service as: </a:t>
            </a:r>
            <a:r>
              <a:rPr lang="en-GB" sz="1400" b="1" i="1" dirty="0"/>
              <a:t>a means of enabling value co-creation by facilitating outcomes that customers want to achieve, without the customer having to manage specific costs and risks.</a:t>
            </a:r>
            <a:r>
              <a:rPr lang="en-GB" sz="1400" i="1" dirty="0"/>
              <a:t> </a:t>
            </a:r>
          </a:p>
          <a:p>
            <a:pPr marL="0" indent="0">
              <a:buNone/>
            </a:pPr>
            <a:endParaRPr lang="en-GB" sz="1050" dirty="0"/>
          </a:p>
        </p:txBody>
      </p:sp>
      <p:sp>
        <p:nvSpPr>
          <p:cNvPr id="5" name="textruta 4">
            <a:extLst>
              <a:ext uri="{FF2B5EF4-FFF2-40B4-BE49-F238E27FC236}">
                <a16:creationId xmlns:a16="http://schemas.microsoft.com/office/drawing/2014/main" id="{192DA538-B1BA-DE4C-A18E-86AEE0D0A41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textruta 6">
            <a:extLst>
              <a:ext uri="{FF2B5EF4-FFF2-40B4-BE49-F238E27FC236}">
                <a16:creationId xmlns:a16="http://schemas.microsoft.com/office/drawing/2014/main" id="{73E17522-1CDE-6543-A8C3-BE430D6EBB05}"/>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4" name="textruta 3">
            <a:extLst>
              <a:ext uri="{FF2B5EF4-FFF2-40B4-BE49-F238E27FC236}">
                <a16:creationId xmlns:a16="http://schemas.microsoft.com/office/drawing/2014/main" id="{3D2E61BE-BF80-E748-B326-C92D4A649D8B}"/>
              </a:ext>
            </a:extLst>
          </p:cNvPr>
          <p:cNvSpPr txBox="1"/>
          <p:nvPr/>
        </p:nvSpPr>
        <p:spPr>
          <a:xfrm>
            <a:off x="469900" y="3403600"/>
            <a:ext cx="5382260" cy="1231106"/>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Regardless of which definition is applied, in any service there are at least two interacting entities (called service systems in service science). Service providers and service consumers form a simple example of a pair of service systems, but there are others, such as regulatory bodies. </a:t>
            </a:r>
          </a:p>
          <a:p>
            <a:endParaRPr lang="sv-SE" dirty="0"/>
          </a:p>
        </p:txBody>
      </p:sp>
      <p:sp>
        <p:nvSpPr>
          <p:cNvPr id="8" name="textruta 7">
            <a:extLst>
              <a:ext uri="{FF2B5EF4-FFF2-40B4-BE49-F238E27FC236}">
                <a16:creationId xmlns:a16="http://schemas.microsoft.com/office/drawing/2014/main" id="{465FE97B-980B-BA46-9847-9C824CB8C23D}"/>
              </a:ext>
            </a:extLst>
          </p:cNvPr>
          <p:cNvSpPr txBox="1"/>
          <p:nvPr/>
        </p:nvSpPr>
        <p:spPr>
          <a:xfrm>
            <a:off x="7622705" y="679732"/>
            <a:ext cx="809837"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Co-creational</a:t>
            </a:r>
          </a:p>
        </p:txBody>
      </p:sp>
    </p:spTree>
    <p:extLst>
      <p:ext uri="{BB962C8B-B14F-4D97-AF65-F5344CB8AC3E}">
        <p14:creationId xmlns:p14="http://schemas.microsoft.com/office/powerpoint/2010/main" val="2177396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CF6DBB-05C1-FD4F-B6DD-92A0F25E175B}"/>
              </a:ext>
            </a:extLst>
          </p:cNvPr>
          <p:cNvSpPr>
            <a:spLocks noGrp="1"/>
          </p:cNvSpPr>
          <p:nvPr>
            <p:ph type="title"/>
          </p:nvPr>
        </p:nvSpPr>
        <p:spPr/>
        <p:txBody>
          <a:bodyPr>
            <a:normAutofit/>
          </a:bodyPr>
          <a:lstStyle/>
          <a:p>
            <a:r>
              <a:rPr lang="en-GB" sz="3200" dirty="0"/>
              <a:t>Service-dominant logic</a:t>
            </a:r>
          </a:p>
        </p:txBody>
      </p:sp>
      <p:sp>
        <p:nvSpPr>
          <p:cNvPr id="3" name="Platshållare för innehåll 2">
            <a:extLst>
              <a:ext uri="{FF2B5EF4-FFF2-40B4-BE49-F238E27FC236}">
                <a16:creationId xmlns:a16="http://schemas.microsoft.com/office/drawing/2014/main" id="{51753B2B-4907-E74E-BC68-EDC1A3D20FBD}"/>
              </a:ext>
            </a:extLst>
          </p:cNvPr>
          <p:cNvSpPr>
            <a:spLocks noGrp="1"/>
          </p:cNvSpPr>
          <p:nvPr>
            <p:ph idx="1"/>
          </p:nvPr>
        </p:nvSpPr>
        <p:spPr>
          <a:xfrm>
            <a:off x="457199" y="1283104"/>
            <a:ext cx="8266114" cy="2565083"/>
          </a:xfrm>
        </p:spPr>
        <p:txBody>
          <a:bodyPr>
            <a:noAutofit/>
          </a:bodyPr>
          <a:lstStyle/>
          <a:p>
            <a:pPr marL="0" indent="0">
              <a:buNone/>
            </a:pPr>
            <a:r>
              <a:rPr lang="en-GB" sz="1400" dirty="0"/>
              <a:t>A core concept in service science is service-dominant logic. Service-dominant logic regards service as </a:t>
            </a:r>
            <a:r>
              <a:rPr lang="en-GB" sz="1400" b="1" i="1" dirty="0"/>
              <a:t>the process of doing something for and with another party</a:t>
            </a:r>
            <a:r>
              <a:rPr lang="en-GB" sz="1400" dirty="0"/>
              <a:t>. Value creation is a collaborative process. </a:t>
            </a:r>
            <a:r>
              <a:rPr lang="en-GB" sz="1400" b="1" i="1" dirty="0"/>
              <a:t>In service-dominant logic, value is always co-created</a:t>
            </a:r>
            <a:r>
              <a:rPr lang="en-GB" sz="1400" dirty="0"/>
              <a:t>. Service-dominant logic contrasts with goods-dominant logic, in which the provider delivers value to the customer by transferring ownership of goods. </a:t>
            </a:r>
          </a:p>
          <a:p>
            <a:pPr marL="0" indent="0">
              <a:buNone/>
            </a:pPr>
            <a:endParaRPr lang="en-GB" sz="1000" dirty="0"/>
          </a:p>
          <a:p>
            <a:pPr marL="0" lvl="0" indent="0">
              <a:spcBef>
                <a:spcPct val="30000"/>
              </a:spcBef>
              <a:buNone/>
              <a:defRPr/>
            </a:pPr>
            <a:r>
              <a:rPr lang="en-GB" sz="1400" dirty="0"/>
              <a:t>When service-dominant logic is applied to service delivery, the provider pays more attention to the customer’s specific situation, and involves the customer in the service delivery process. </a:t>
            </a:r>
          </a:p>
          <a:p>
            <a:pPr marL="0" lvl="0" indent="0">
              <a:spcBef>
                <a:spcPct val="30000"/>
              </a:spcBef>
              <a:buNone/>
              <a:defRPr/>
            </a:pPr>
            <a:endParaRPr lang="en-GB" sz="1000" dirty="0"/>
          </a:p>
          <a:p>
            <a:pPr marL="0" lvl="0" indent="0">
              <a:spcBef>
                <a:spcPct val="30000"/>
              </a:spcBef>
              <a:buNone/>
              <a:defRPr/>
            </a:pPr>
            <a:r>
              <a:rPr lang="en-GB" sz="1400" b="1" i="1" dirty="0"/>
              <a:t>The service interaction is consumer-focused</a:t>
            </a:r>
            <a:r>
              <a:rPr lang="en-GB" sz="1400" dirty="0"/>
              <a:t>, and the consumer creates value when they integrate and apply the resources of the service provider to achieve the exchange. Each consumer determines the value or quality of the service experience based on personal needs at a specific time and in a particular context. </a:t>
            </a:r>
          </a:p>
          <a:p>
            <a:pPr marL="0" indent="0">
              <a:buNone/>
            </a:pPr>
            <a:endParaRPr lang="en-GB" sz="1400" dirty="0"/>
          </a:p>
        </p:txBody>
      </p:sp>
      <p:sp>
        <p:nvSpPr>
          <p:cNvPr id="5" name="textruta 4">
            <a:extLst>
              <a:ext uri="{FF2B5EF4-FFF2-40B4-BE49-F238E27FC236}">
                <a16:creationId xmlns:a16="http://schemas.microsoft.com/office/drawing/2014/main" id="{192DA538-B1BA-DE4C-A18E-86AEE0D0A41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6" name="Rektangel med rundade hörn 5">
            <a:extLst>
              <a:ext uri="{FF2B5EF4-FFF2-40B4-BE49-F238E27FC236}">
                <a16:creationId xmlns:a16="http://schemas.microsoft.com/office/drawing/2014/main" id="{053491F9-4D63-054F-90EA-745BA8642CAF}"/>
              </a:ext>
            </a:extLst>
          </p:cNvPr>
          <p:cNvSpPr/>
          <p:nvPr/>
        </p:nvSpPr>
        <p:spPr>
          <a:xfrm>
            <a:off x="493713" y="3876322"/>
            <a:ext cx="8229600" cy="731751"/>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Service-dominant logic</a:t>
            </a:r>
            <a:r>
              <a:rPr lang="en-GB" sz="1400" dirty="0">
                <a:solidFill>
                  <a:schemeClr val="tx1"/>
                </a:solidFill>
                <a:latin typeface="Calibri Light" panose="020F0302020204030204" pitchFamily="34" charset="0"/>
                <a:cs typeface="Calibri Light" panose="020F0302020204030204" pitchFamily="34" charset="0"/>
              </a:rPr>
              <a:t>		A mental model of an (economic) exchange in which organizations 							co-create value by applying their competencies and other 								resources for the benefit of each other. </a:t>
            </a:r>
            <a:endParaRPr lang="en-GB" sz="1400" dirty="0">
              <a:latin typeface="Calibri Light" panose="020F0302020204030204" pitchFamily="34" charset="0"/>
              <a:cs typeface="Calibri Light" panose="020F0302020204030204" pitchFamily="34" charset="0"/>
            </a:endParaRPr>
          </a:p>
          <a:p>
            <a:endParaRPr lang="en-GB" sz="1400" dirty="0">
              <a:solidFill>
                <a:schemeClr val="tx1"/>
              </a:solidFill>
              <a:latin typeface="Calibri Light" panose="020F0302020204030204" pitchFamily="34" charset="0"/>
              <a:cs typeface="Calibri Light" panose="020F0302020204030204" pitchFamily="34" charset="0"/>
            </a:endParaRPr>
          </a:p>
        </p:txBody>
      </p:sp>
      <p:sp>
        <p:nvSpPr>
          <p:cNvPr id="7" name="textruta 6">
            <a:extLst>
              <a:ext uri="{FF2B5EF4-FFF2-40B4-BE49-F238E27FC236}">
                <a16:creationId xmlns:a16="http://schemas.microsoft.com/office/drawing/2014/main" id="{73E17522-1CDE-6543-A8C3-BE430D6EBB05}"/>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4" name="textruta 3">
            <a:extLst>
              <a:ext uri="{FF2B5EF4-FFF2-40B4-BE49-F238E27FC236}">
                <a16:creationId xmlns:a16="http://schemas.microsoft.com/office/drawing/2014/main" id="{C1C8231F-6A73-E641-90B1-24F523E99301}"/>
              </a:ext>
            </a:extLst>
          </p:cNvPr>
          <p:cNvSpPr txBox="1"/>
          <p:nvPr/>
        </p:nvSpPr>
        <p:spPr>
          <a:xfrm>
            <a:off x="2488474" y="1887583"/>
            <a:ext cx="184731" cy="369332"/>
          </a:xfrm>
          <a:prstGeom prst="rect">
            <a:avLst/>
          </a:prstGeom>
          <a:noFill/>
        </p:spPr>
        <p:txBody>
          <a:bodyPr wrap="none" rtlCol="0">
            <a:spAutoFit/>
          </a:bodyPr>
          <a:lstStyle/>
          <a:p>
            <a:endParaRPr lang="sv-SE" dirty="0"/>
          </a:p>
        </p:txBody>
      </p:sp>
      <p:sp>
        <p:nvSpPr>
          <p:cNvPr id="8" name="textruta 7">
            <a:extLst>
              <a:ext uri="{FF2B5EF4-FFF2-40B4-BE49-F238E27FC236}">
                <a16:creationId xmlns:a16="http://schemas.microsoft.com/office/drawing/2014/main" id="{E4F5FDCB-8470-F148-A4E9-906569E7D8AF}"/>
              </a:ext>
            </a:extLst>
          </p:cNvPr>
          <p:cNvSpPr txBox="1"/>
          <p:nvPr/>
        </p:nvSpPr>
        <p:spPr>
          <a:xfrm>
            <a:off x="7622705" y="679732"/>
            <a:ext cx="809837"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Co-creational</a:t>
            </a:r>
          </a:p>
        </p:txBody>
      </p:sp>
    </p:spTree>
    <p:extLst>
      <p:ext uri="{BB962C8B-B14F-4D97-AF65-F5344CB8AC3E}">
        <p14:creationId xmlns:p14="http://schemas.microsoft.com/office/powerpoint/2010/main" val="2359588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EC11A3-B6D0-B44A-9318-4A80DE62303B}"/>
              </a:ext>
            </a:extLst>
          </p:cNvPr>
          <p:cNvSpPr>
            <a:spLocks noGrp="1"/>
          </p:cNvSpPr>
          <p:nvPr>
            <p:ph type="title"/>
          </p:nvPr>
        </p:nvSpPr>
        <p:spPr/>
        <p:txBody>
          <a:bodyPr>
            <a:normAutofit fontScale="90000"/>
          </a:bodyPr>
          <a:lstStyle/>
          <a:p>
            <a:r>
              <a:rPr lang="en-GB" dirty="0"/>
              <a:t>Adopting the ITIL value system to enable high-velocity IT</a:t>
            </a:r>
          </a:p>
        </p:txBody>
      </p:sp>
      <p:sp>
        <p:nvSpPr>
          <p:cNvPr id="6" name="textruta 5">
            <a:extLst>
              <a:ext uri="{FF2B5EF4-FFF2-40B4-BE49-F238E27FC236}">
                <a16:creationId xmlns:a16="http://schemas.microsoft.com/office/drawing/2014/main" id="{1CB02433-0F3D-3A43-A3B3-EE17A99D2F7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Rektangel med rundade hörn 6">
            <a:extLst>
              <a:ext uri="{FF2B5EF4-FFF2-40B4-BE49-F238E27FC236}">
                <a16:creationId xmlns:a16="http://schemas.microsoft.com/office/drawing/2014/main" id="{A9737B9D-B955-904A-BFE8-39F67AA5AE5E}"/>
              </a:ext>
            </a:extLst>
          </p:cNvPr>
          <p:cNvSpPr/>
          <p:nvPr/>
        </p:nvSpPr>
        <p:spPr>
          <a:xfrm>
            <a:off x="493712" y="3050466"/>
            <a:ext cx="8229601" cy="751682"/>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Operating model</a:t>
            </a:r>
            <a:r>
              <a:rPr lang="en-GB" sz="1400" dirty="0">
                <a:solidFill>
                  <a:schemeClr val="tx1"/>
                </a:solidFill>
                <a:latin typeface="Calibri Light" panose="020F0302020204030204" pitchFamily="34" charset="0"/>
                <a:cs typeface="Calibri Light" panose="020F0302020204030204" pitchFamily="34" charset="0"/>
              </a:rPr>
              <a:t>		A conceptual and/or visual representation of how an organization </a:t>
            </a:r>
          </a:p>
          <a:p>
            <a:r>
              <a:rPr lang="en-GB" sz="1400" dirty="0">
                <a:solidFill>
                  <a:schemeClr val="tx1"/>
                </a:solidFill>
                <a:latin typeface="Calibri Light" panose="020F0302020204030204" pitchFamily="34" charset="0"/>
                <a:cs typeface="Calibri Light" panose="020F0302020204030204" pitchFamily="34" charset="0"/>
              </a:rPr>
              <a:t>						co-creates value with its customers and other stakeholders, as well as 							how the organization runs itself. </a:t>
            </a:r>
            <a:endParaRPr lang="en-GB" sz="1400" dirty="0">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	</a:t>
            </a:r>
            <a:endParaRPr lang="en-GB" sz="1400" dirty="0">
              <a:latin typeface="Calibri Light" panose="020F0302020204030204" pitchFamily="34" charset="0"/>
              <a:cs typeface="Calibri Light" panose="020F0302020204030204" pitchFamily="34" charset="0"/>
            </a:endParaRPr>
          </a:p>
        </p:txBody>
      </p:sp>
      <p:sp>
        <p:nvSpPr>
          <p:cNvPr id="8" name="Rektangel med rundade hörn 7">
            <a:extLst>
              <a:ext uri="{FF2B5EF4-FFF2-40B4-BE49-F238E27FC236}">
                <a16:creationId xmlns:a16="http://schemas.microsoft.com/office/drawing/2014/main" id="{3C54B67D-FA53-6648-ADBA-17850C280343}"/>
              </a:ext>
            </a:extLst>
          </p:cNvPr>
          <p:cNvSpPr/>
          <p:nvPr/>
        </p:nvSpPr>
        <p:spPr>
          <a:xfrm>
            <a:off x="493713" y="3936624"/>
            <a:ext cx="8229600" cy="520050"/>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HVIT operating model	</a:t>
            </a:r>
            <a:r>
              <a:rPr lang="en-GB" sz="1400" dirty="0">
                <a:solidFill>
                  <a:schemeClr val="tx1"/>
                </a:solidFill>
                <a:latin typeface="Calibri Light" panose="020F0302020204030204" pitchFamily="34" charset="0"/>
                <a:cs typeface="Calibri Light" panose="020F0302020204030204" pitchFamily="34" charset="0"/>
              </a:rPr>
              <a:t>An IT operating model where digital technology plays a major role in the 						co-creation of value. </a:t>
            </a:r>
            <a:endParaRPr lang="en-GB" sz="1400" dirty="0">
              <a:latin typeface="Calibri Light" panose="020F0302020204030204" pitchFamily="34" charset="0"/>
              <a:cs typeface="Calibri Light" panose="020F0302020204030204" pitchFamily="34" charset="0"/>
            </a:endParaRPr>
          </a:p>
        </p:txBody>
      </p:sp>
      <p:sp>
        <p:nvSpPr>
          <p:cNvPr id="11" name="textruta 10">
            <a:extLst>
              <a:ext uri="{FF2B5EF4-FFF2-40B4-BE49-F238E27FC236}">
                <a16:creationId xmlns:a16="http://schemas.microsoft.com/office/drawing/2014/main" id="{3BDBD33B-7EE7-6645-8136-2C74248E6536}"/>
              </a:ext>
            </a:extLst>
          </p:cNvPr>
          <p:cNvSpPr txBox="1"/>
          <p:nvPr/>
        </p:nvSpPr>
        <p:spPr>
          <a:xfrm>
            <a:off x="493712" y="1278269"/>
            <a:ext cx="5123317" cy="1384995"/>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An </a:t>
            </a:r>
            <a:r>
              <a:rPr lang="en-GB" sz="1400" b="1" dirty="0">
                <a:latin typeface="Calibri Light" panose="020F0302020204030204" pitchFamily="34" charset="0"/>
                <a:cs typeface="Calibri Light" panose="020F0302020204030204" pitchFamily="34" charset="0"/>
              </a:rPr>
              <a:t>operating model </a:t>
            </a:r>
            <a:r>
              <a:rPr lang="en-GB" sz="1400" dirty="0">
                <a:latin typeface="Calibri Light" panose="020F0302020204030204" pitchFamily="34" charset="0"/>
                <a:cs typeface="Calibri Light" panose="020F0302020204030204" pitchFamily="34" charset="0"/>
              </a:rPr>
              <a:t>is the ‘back end’ of an organization’s business model, and delivers the value propositions defined in that business model.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The operating model is a representation of the building blocks of an organization and the relationships between them. </a:t>
            </a:r>
          </a:p>
        </p:txBody>
      </p:sp>
      <p:grpSp>
        <p:nvGrpSpPr>
          <p:cNvPr id="4" name="Grupp 3">
            <a:extLst>
              <a:ext uri="{FF2B5EF4-FFF2-40B4-BE49-F238E27FC236}">
                <a16:creationId xmlns:a16="http://schemas.microsoft.com/office/drawing/2014/main" id="{7BDF6923-C898-9147-8356-C0413ADB1C7E}"/>
              </a:ext>
            </a:extLst>
          </p:cNvPr>
          <p:cNvGrpSpPr/>
          <p:nvPr/>
        </p:nvGrpSpPr>
        <p:grpSpPr>
          <a:xfrm>
            <a:off x="5943453" y="1278269"/>
            <a:ext cx="2976250" cy="1620248"/>
            <a:chOff x="5943453" y="1278269"/>
            <a:chExt cx="2976250" cy="1620248"/>
          </a:xfrm>
        </p:grpSpPr>
        <p:pic>
          <p:nvPicPr>
            <p:cNvPr id="5" name="Bildobjekt 4">
              <a:extLst>
                <a:ext uri="{FF2B5EF4-FFF2-40B4-BE49-F238E27FC236}">
                  <a16:creationId xmlns:a16="http://schemas.microsoft.com/office/drawing/2014/main" id="{61047749-6C58-7F4A-9768-42D83DD03D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43453" y="1278269"/>
              <a:ext cx="2976250" cy="1620248"/>
            </a:xfrm>
            <a:prstGeom prst="rect">
              <a:avLst/>
            </a:prstGeom>
          </p:spPr>
        </p:pic>
        <p:sp>
          <p:nvSpPr>
            <p:cNvPr id="3" name="Rektangel 2">
              <a:extLst>
                <a:ext uri="{FF2B5EF4-FFF2-40B4-BE49-F238E27FC236}">
                  <a16:creationId xmlns:a16="http://schemas.microsoft.com/office/drawing/2014/main" id="{F5937DC1-9AF8-E346-8C34-A4CF4DC7F76F}"/>
                </a:ext>
              </a:extLst>
            </p:cNvPr>
            <p:cNvSpPr/>
            <p:nvPr/>
          </p:nvSpPr>
          <p:spPr>
            <a:xfrm>
              <a:off x="6044184" y="2743200"/>
              <a:ext cx="649224" cy="15531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10" name="textruta 9">
            <a:extLst>
              <a:ext uri="{FF2B5EF4-FFF2-40B4-BE49-F238E27FC236}">
                <a16:creationId xmlns:a16="http://schemas.microsoft.com/office/drawing/2014/main" id="{26B382DB-B39E-9F4B-8BB1-2292D58314C4}"/>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12" name="textruta 11">
            <a:extLst>
              <a:ext uri="{FF2B5EF4-FFF2-40B4-BE49-F238E27FC236}">
                <a16:creationId xmlns:a16="http://schemas.microsoft.com/office/drawing/2014/main" id="{1519472A-1BF0-3D44-AA23-656319CC1CD4}"/>
              </a:ext>
            </a:extLst>
          </p:cNvPr>
          <p:cNvSpPr txBox="1"/>
          <p:nvPr/>
        </p:nvSpPr>
        <p:spPr>
          <a:xfrm>
            <a:off x="7622705" y="679732"/>
            <a:ext cx="1335622"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ITIL Service value system</a:t>
            </a:r>
          </a:p>
        </p:txBody>
      </p:sp>
    </p:spTree>
    <p:extLst>
      <p:ext uri="{BB962C8B-B14F-4D97-AF65-F5344CB8AC3E}">
        <p14:creationId xmlns:p14="http://schemas.microsoft.com/office/powerpoint/2010/main" val="128854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97726-FB8F-7B4D-91D8-247EBC1C5DCC}"/>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Introduction</a:t>
            </a:r>
          </a:p>
        </p:txBody>
      </p:sp>
      <p:sp>
        <p:nvSpPr>
          <p:cNvPr id="6" name="Platshållare för text 5">
            <a:extLst>
              <a:ext uri="{FF2B5EF4-FFF2-40B4-BE49-F238E27FC236}">
                <a16:creationId xmlns:a16="http://schemas.microsoft.com/office/drawing/2014/main" id="{AF20A901-41F9-DE45-94BB-28E4B21807F0}"/>
              </a:ext>
            </a:extLst>
          </p:cNvPr>
          <p:cNvSpPr>
            <a:spLocks noGrp="1"/>
          </p:cNvSpPr>
          <p:nvPr>
            <p:ph type="body" idx="1"/>
          </p:nvPr>
        </p:nvSpPr>
        <p:spPr>
          <a:xfrm>
            <a:off x="538373" y="1221529"/>
            <a:ext cx="8520544" cy="857249"/>
          </a:xfrm>
        </p:spPr>
        <p:txBody>
          <a:bodyPr anchor="t"/>
          <a:lstStyle/>
          <a:p>
            <a:r>
              <a:rPr lang="en-GB" sz="1400" b="0" dirty="0">
                <a:latin typeface="Calibri Light" panose="020F0302020204030204" pitchFamily="34" charset="0"/>
                <a:cs typeface="Calibri Light" panose="020F0302020204030204" pitchFamily="34" charset="0"/>
              </a:rPr>
              <a:t>This section will focus on </a:t>
            </a:r>
            <a:r>
              <a:rPr lang="en-GB" sz="1400" dirty="0">
                <a:latin typeface="Calibri Light" panose="020F0302020204030204" pitchFamily="34" charset="0"/>
                <a:cs typeface="Calibri Light" panose="020F0302020204030204" pitchFamily="34" charset="0"/>
              </a:rPr>
              <a:t>validating the ITIL® 4 Foundation concepts </a:t>
            </a:r>
            <a:r>
              <a:rPr lang="en-GB" sz="1400" b="0" dirty="0">
                <a:latin typeface="Calibri Light" panose="020F0302020204030204" pitchFamily="34" charset="0"/>
                <a:cs typeface="Calibri Light" panose="020F0302020204030204" pitchFamily="34" charset="0"/>
              </a:rPr>
              <a:t>that are prerequisites for this training. Key areas covered include:</a:t>
            </a:r>
          </a:p>
        </p:txBody>
      </p:sp>
      <p:sp>
        <p:nvSpPr>
          <p:cNvPr id="3" name="Platshållare för innehåll 2">
            <a:extLst>
              <a:ext uri="{FF2B5EF4-FFF2-40B4-BE49-F238E27FC236}">
                <a16:creationId xmlns:a16="http://schemas.microsoft.com/office/drawing/2014/main" id="{507D5385-CC34-064A-A609-58564DA60FF9}"/>
              </a:ext>
            </a:extLst>
          </p:cNvPr>
          <p:cNvSpPr>
            <a:spLocks noGrp="1"/>
          </p:cNvSpPr>
          <p:nvPr>
            <p:ph sz="half" idx="2"/>
          </p:nvPr>
        </p:nvSpPr>
        <p:spPr>
          <a:xfrm>
            <a:off x="4717472" y="2017235"/>
            <a:ext cx="4040188" cy="2352343"/>
          </a:xfrm>
        </p:spPr>
        <p:txBody>
          <a:bodyPr>
            <a:normAutofit/>
          </a:bodyPr>
          <a:lstStyle/>
          <a:p>
            <a:pP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Basic terms and definitions such as:</a:t>
            </a:r>
          </a:p>
          <a:p>
            <a:pPr lvl="1">
              <a:buFont typeface="Arial" panose="020B0604020202020204" pitchFamily="34" charset="0"/>
              <a:buChar char="•"/>
            </a:pPr>
            <a:r>
              <a:rPr lang="en-GB" dirty="0">
                <a:latin typeface="Calibri Light" panose="020F0302020204030204" pitchFamily="34" charset="0"/>
                <a:cs typeface="Calibri Light" panose="020F0302020204030204" pitchFamily="34" charset="0"/>
              </a:rPr>
              <a:t>Provider and Consumer</a:t>
            </a:r>
          </a:p>
          <a:p>
            <a:pPr lvl="1">
              <a:buFont typeface="Arial" panose="020B0604020202020204" pitchFamily="34" charset="0"/>
              <a:buChar char="•"/>
            </a:pPr>
            <a:r>
              <a:rPr lang="en-GB" dirty="0">
                <a:latin typeface="Calibri Light" panose="020F0302020204030204" pitchFamily="34" charset="0"/>
                <a:cs typeface="Calibri Light" panose="020F0302020204030204" pitchFamily="34" charset="0"/>
              </a:rPr>
              <a:t>Service and Products</a:t>
            </a:r>
          </a:p>
          <a:p>
            <a:pPr lvl="1">
              <a:buFont typeface="Arial" panose="020B0604020202020204" pitchFamily="34" charset="0"/>
              <a:buChar char="•"/>
            </a:pPr>
            <a:r>
              <a:rPr lang="en-GB" dirty="0">
                <a:latin typeface="Calibri Light" panose="020F0302020204030204" pitchFamily="34" charset="0"/>
                <a:cs typeface="Calibri Light" panose="020F0302020204030204" pitchFamily="34" charset="0"/>
              </a:rPr>
              <a:t>Service management</a:t>
            </a:r>
          </a:p>
          <a:p>
            <a:pPr lvl="1">
              <a:buFont typeface="Arial" panose="020B0604020202020204" pitchFamily="34" charset="0"/>
              <a:buChar char="•"/>
            </a:pPr>
            <a:r>
              <a:rPr lang="en-GB" dirty="0">
                <a:latin typeface="Calibri Light" panose="020F0302020204030204" pitchFamily="34" charset="0"/>
                <a:cs typeface="Calibri Light" panose="020F0302020204030204" pitchFamily="34" charset="0"/>
              </a:rPr>
              <a:t>Service relationship management</a:t>
            </a:r>
          </a:p>
          <a:p>
            <a:pPr lvl="1">
              <a:buFont typeface="Arial" panose="020B0604020202020204" pitchFamily="34" charset="0"/>
              <a:buChar char="•"/>
            </a:pPr>
            <a:r>
              <a:rPr lang="en-GB" dirty="0">
                <a:latin typeface="Calibri Light" panose="020F0302020204030204" pitchFamily="34" charset="0"/>
                <a:cs typeface="Calibri Light" panose="020F0302020204030204" pitchFamily="34" charset="0"/>
              </a:rPr>
              <a:t>Value; Outcome, Cost and Risk</a:t>
            </a:r>
          </a:p>
          <a:p>
            <a:pPr lvl="1">
              <a:buFont typeface="Arial" panose="020B0604020202020204" pitchFamily="34" charset="0"/>
              <a:buChar char="•"/>
            </a:pPr>
            <a:r>
              <a:rPr lang="en-GB" dirty="0">
                <a:latin typeface="Calibri Light" panose="020F0302020204030204" pitchFamily="34" charset="0"/>
                <a:cs typeface="Calibri Light" panose="020F0302020204030204" pitchFamily="34" charset="0"/>
              </a:rPr>
              <a:t>Utility and Warranty</a:t>
            </a:r>
          </a:p>
        </p:txBody>
      </p:sp>
      <p:sp>
        <p:nvSpPr>
          <p:cNvPr id="4" name="Platshållare för innehåll 3">
            <a:extLst>
              <a:ext uri="{FF2B5EF4-FFF2-40B4-BE49-F238E27FC236}">
                <a16:creationId xmlns:a16="http://schemas.microsoft.com/office/drawing/2014/main" id="{890E108C-555E-1C47-B657-CD237B03C0A5}"/>
              </a:ext>
            </a:extLst>
          </p:cNvPr>
          <p:cNvSpPr>
            <a:spLocks noGrp="1"/>
          </p:cNvSpPr>
          <p:nvPr>
            <p:ph sz="quarter" idx="4"/>
          </p:nvPr>
        </p:nvSpPr>
        <p:spPr>
          <a:xfrm>
            <a:off x="538373" y="2017235"/>
            <a:ext cx="3888156" cy="2352343"/>
          </a:xfrm>
        </p:spPr>
        <p:txBody>
          <a:bodyPr>
            <a:normAutofit/>
          </a:bodyPr>
          <a:lstStyle/>
          <a:p>
            <a:pPr>
              <a:spcBef>
                <a:spcPct val="30000"/>
              </a:spcBef>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The four dimension model</a:t>
            </a:r>
          </a:p>
          <a:p>
            <a:pPr>
              <a:spcBef>
                <a:spcPct val="30000"/>
              </a:spcBef>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The ITIL service value system (SVS)</a:t>
            </a:r>
          </a:p>
          <a:p>
            <a:pPr>
              <a:spcBef>
                <a:spcPct val="30000"/>
              </a:spcBef>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The ITIL guiding principles</a:t>
            </a:r>
          </a:p>
          <a:p>
            <a:pPr>
              <a:spcBef>
                <a:spcPct val="30000"/>
              </a:spcBef>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Governance</a:t>
            </a:r>
          </a:p>
          <a:p>
            <a:pPr lvl="0">
              <a:spcBef>
                <a:spcPct val="30000"/>
              </a:spcBef>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The ITIL service value chain</a:t>
            </a:r>
          </a:p>
          <a:p>
            <a:pPr lvl="0">
              <a:spcBef>
                <a:spcPct val="30000"/>
              </a:spcBef>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The ITIL management practices</a:t>
            </a:r>
          </a:p>
          <a:p>
            <a:pPr lvl="0">
              <a:spcBef>
                <a:spcPct val="30000"/>
              </a:spcBef>
              <a:buFont typeface="Arial" panose="020B0604020202020204" pitchFamily="34" charset="0"/>
              <a:buChar char="•"/>
              <a:defRPr/>
            </a:pPr>
            <a:r>
              <a:rPr lang="en-GB" sz="1400" dirty="0">
                <a:latin typeface="Calibri Light" panose="020F0302020204030204" pitchFamily="34" charset="0"/>
                <a:cs typeface="Calibri Light" panose="020F0302020204030204" pitchFamily="34" charset="0"/>
              </a:rPr>
              <a:t>Continual improvement</a:t>
            </a:r>
          </a:p>
        </p:txBody>
      </p:sp>
      <p:sp>
        <p:nvSpPr>
          <p:cNvPr id="9" name="Platshållare för innehåll 3">
            <a:extLst>
              <a:ext uri="{FF2B5EF4-FFF2-40B4-BE49-F238E27FC236}">
                <a16:creationId xmlns:a16="http://schemas.microsoft.com/office/drawing/2014/main" id="{B8972130-4BFA-3449-B8F2-C16C84C3BF86}"/>
              </a:ext>
            </a:extLst>
          </p:cNvPr>
          <p:cNvSpPr>
            <a:spLocks noGrp="1"/>
          </p:cNvSpPr>
          <p:nvPr>
            <p:ph sz="quarter" idx="10"/>
          </p:nvPr>
        </p:nvSpPr>
        <p:spPr/>
        <p:txBody>
          <a:bodyPr/>
          <a:lstStyle/>
          <a:p>
            <a:r>
              <a:rPr lang="en-US" dirty="0">
                <a:latin typeface="Calibri Light" panose="020F0302020204030204" pitchFamily="34" charset="0"/>
                <a:cs typeface="Calibri Light" panose="020F0302020204030204" pitchFamily="34" charset="0"/>
              </a:rPr>
              <a:t>Foundation recap</a:t>
            </a:r>
            <a:endParaRPr lang="sv-SE"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40759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EC11A3-B6D0-B44A-9318-4A80DE62303B}"/>
              </a:ext>
            </a:extLst>
          </p:cNvPr>
          <p:cNvSpPr>
            <a:spLocks noGrp="1"/>
          </p:cNvSpPr>
          <p:nvPr>
            <p:ph type="title"/>
          </p:nvPr>
        </p:nvSpPr>
        <p:spPr/>
        <p:txBody>
          <a:bodyPr>
            <a:normAutofit fontScale="90000"/>
          </a:bodyPr>
          <a:lstStyle/>
          <a:p>
            <a:r>
              <a:rPr lang="en-GB" dirty="0"/>
              <a:t>Adopting the ITIL value system to enable high-velocity IT</a:t>
            </a:r>
          </a:p>
        </p:txBody>
      </p:sp>
      <p:sp>
        <p:nvSpPr>
          <p:cNvPr id="3" name="Platshållare för innehåll 2">
            <a:extLst>
              <a:ext uri="{FF2B5EF4-FFF2-40B4-BE49-F238E27FC236}">
                <a16:creationId xmlns:a16="http://schemas.microsoft.com/office/drawing/2014/main" id="{6D6D786D-00E6-C54A-BC64-94BCC5928B4F}"/>
              </a:ext>
            </a:extLst>
          </p:cNvPr>
          <p:cNvSpPr>
            <a:spLocks noGrp="1"/>
          </p:cNvSpPr>
          <p:nvPr>
            <p:ph idx="1"/>
          </p:nvPr>
        </p:nvSpPr>
        <p:spPr>
          <a:xfrm>
            <a:off x="544736" y="1312966"/>
            <a:ext cx="8351069" cy="3360634"/>
          </a:xfrm>
        </p:spPr>
        <p:txBody>
          <a:bodyPr>
            <a:normAutofit lnSpcReduction="10000"/>
          </a:bodyPr>
          <a:lstStyle/>
          <a:p>
            <a:pPr marL="0" indent="0">
              <a:buNone/>
            </a:pPr>
            <a:r>
              <a:rPr lang="en-GB" sz="1400" dirty="0"/>
              <a:t>An </a:t>
            </a:r>
            <a:r>
              <a:rPr lang="en-GB" sz="1400" b="1" dirty="0"/>
              <a:t>HVIT operating model </a:t>
            </a:r>
            <a:r>
              <a:rPr lang="en-GB" sz="1400" dirty="0"/>
              <a:t>is one in which digital technology plays a </a:t>
            </a:r>
            <a:br>
              <a:rPr lang="en-GB" sz="1400" dirty="0"/>
            </a:br>
            <a:r>
              <a:rPr lang="en-GB" sz="1400" dirty="0"/>
              <a:t>major role in the co-creation of value. </a:t>
            </a:r>
          </a:p>
          <a:p>
            <a:pPr marL="0" indent="0">
              <a:buNone/>
            </a:pPr>
            <a:endParaRPr lang="en-GB" sz="1000" dirty="0"/>
          </a:p>
          <a:p>
            <a:pPr marL="0" indent="0">
              <a:buNone/>
            </a:pPr>
            <a:r>
              <a:rPr lang="en-GB" sz="1400" dirty="0"/>
              <a:t>A digital operating model is one where digital technology makes </a:t>
            </a:r>
            <a:br>
              <a:rPr lang="en-GB" sz="1400" dirty="0"/>
            </a:br>
            <a:r>
              <a:rPr lang="en-GB" sz="1400" dirty="0"/>
              <a:t>possible a model that is otherwise not feasible or practical without it. </a:t>
            </a:r>
          </a:p>
          <a:p>
            <a:pPr marL="0" indent="0">
              <a:buNone/>
            </a:pPr>
            <a:endParaRPr lang="en-GB" sz="1000" dirty="0"/>
          </a:p>
          <a:p>
            <a:pPr marL="0" indent="0">
              <a:buNone/>
            </a:pPr>
            <a:r>
              <a:rPr lang="en-GB" sz="1400" dirty="0"/>
              <a:t>Operating models for digitally enabled organizations are characterized </a:t>
            </a:r>
            <a:br>
              <a:rPr lang="en-GB" sz="1400" dirty="0"/>
            </a:br>
            <a:r>
              <a:rPr lang="en-GB" sz="1400" dirty="0"/>
              <a:t>by their focus on:</a:t>
            </a:r>
          </a:p>
          <a:p>
            <a:pPr>
              <a:buFont typeface="Arial" panose="020B0604020202020204" pitchFamily="34" charset="0"/>
              <a:buChar char="•"/>
            </a:pPr>
            <a:r>
              <a:rPr lang="en-GB" dirty="0"/>
              <a:t>dedicated value streams for each of their products and services </a:t>
            </a:r>
          </a:p>
          <a:p>
            <a:pPr>
              <a:buFont typeface="Arial" panose="020B0604020202020204" pitchFamily="34" charset="0"/>
              <a:buChar char="•"/>
            </a:pPr>
            <a:r>
              <a:rPr lang="en-GB" dirty="0"/>
              <a:t>co-creational culture that fosters high performance and continual </a:t>
            </a:r>
            <a:br>
              <a:rPr lang="en-GB" dirty="0"/>
            </a:br>
            <a:r>
              <a:rPr lang="en-GB" dirty="0"/>
              <a:t>improvement </a:t>
            </a:r>
          </a:p>
          <a:p>
            <a:pPr>
              <a:buFont typeface="Arial" panose="020B0604020202020204" pitchFamily="34" charset="0"/>
              <a:buChar char="•"/>
            </a:pPr>
            <a:r>
              <a:rPr lang="en-GB" dirty="0"/>
              <a:t>permanent product/service-based teams over temporary project teams </a:t>
            </a:r>
          </a:p>
          <a:p>
            <a:pPr>
              <a:buFont typeface="Arial" panose="020B0604020202020204" pitchFamily="34" charset="0"/>
              <a:buChar char="•"/>
            </a:pPr>
            <a:r>
              <a:rPr lang="en-GB" dirty="0"/>
              <a:t>automation of IT processes, including infrastructure as code.</a:t>
            </a:r>
          </a:p>
          <a:p>
            <a:pPr>
              <a:buFont typeface="Arial" panose="020B0604020202020204" pitchFamily="34" charset="0"/>
              <a:buChar char="•"/>
            </a:pPr>
            <a:endParaRPr lang="en-GB" sz="1400" dirty="0"/>
          </a:p>
          <a:p>
            <a:pPr marL="0" indent="0">
              <a:buNone/>
            </a:pPr>
            <a:r>
              <a:rPr lang="en-GB" sz="1400" dirty="0"/>
              <a:t>In ITIL, value streams are at the core of the operating model because they are the sets of steps required to deliver products and services. HVIT can be supported by many elements of the ITIL service value system.</a:t>
            </a:r>
          </a:p>
        </p:txBody>
      </p:sp>
      <p:sp>
        <p:nvSpPr>
          <p:cNvPr id="6" name="textruta 5">
            <a:extLst>
              <a:ext uri="{FF2B5EF4-FFF2-40B4-BE49-F238E27FC236}">
                <a16:creationId xmlns:a16="http://schemas.microsoft.com/office/drawing/2014/main" id="{1CB02433-0F3D-3A43-A3B3-EE17A99D2F7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pSp>
        <p:nvGrpSpPr>
          <p:cNvPr id="8" name="Grupp 7">
            <a:extLst>
              <a:ext uri="{FF2B5EF4-FFF2-40B4-BE49-F238E27FC236}">
                <a16:creationId xmlns:a16="http://schemas.microsoft.com/office/drawing/2014/main" id="{381F9821-86BA-514D-8690-FA7B67CD45A8}"/>
              </a:ext>
            </a:extLst>
          </p:cNvPr>
          <p:cNvGrpSpPr/>
          <p:nvPr/>
        </p:nvGrpSpPr>
        <p:grpSpPr>
          <a:xfrm>
            <a:off x="5985067" y="1355170"/>
            <a:ext cx="3093621" cy="1871105"/>
            <a:chOff x="5747063" y="1312966"/>
            <a:chExt cx="3148742" cy="1776288"/>
          </a:xfrm>
        </p:grpSpPr>
        <p:pic>
          <p:nvPicPr>
            <p:cNvPr id="5" name="Bildobjekt 4">
              <a:extLst>
                <a:ext uri="{FF2B5EF4-FFF2-40B4-BE49-F238E27FC236}">
                  <a16:creationId xmlns:a16="http://schemas.microsoft.com/office/drawing/2014/main" id="{61047749-6C58-7F4A-9768-42D83DD03D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7063" y="1312966"/>
              <a:ext cx="3148742" cy="1714151"/>
            </a:xfrm>
            <a:prstGeom prst="rect">
              <a:avLst/>
            </a:prstGeom>
          </p:spPr>
        </p:pic>
        <p:sp>
          <p:nvSpPr>
            <p:cNvPr id="7" name="Rektangel 6">
              <a:extLst>
                <a:ext uri="{FF2B5EF4-FFF2-40B4-BE49-F238E27FC236}">
                  <a16:creationId xmlns:a16="http://schemas.microsoft.com/office/drawing/2014/main" id="{1DC22340-8C89-4E4B-818C-60857AA67975}"/>
                </a:ext>
              </a:extLst>
            </p:cNvPr>
            <p:cNvSpPr/>
            <p:nvPr/>
          </p:nvSpPr>
          <p:spPr>
            <a:xfrm>
              <a:off x="5747063" y="2873810"/>
              <a:ext cx="731520" cy="2154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4" name="Rektangel 3">
            <a:extLst>
              <a:ext uri="{FF2B5EF4-FFF2-40B4-BE49-F238E27FC236}">
                <a16:creationId xmlns:a16="http://schemas.microsoft.com/office/drawing/2014/main" id="{5D0530DB-8F79-4C42-98E8-AA7B5427DF3A}"/>
              </a:ext>
            </a:extLst>
          </p:cNvPr>
          <p:cNvSpPr/>
          <p:nvPr/>
        </p:nvSpPr>
        <p:spPr>
          <a:xfrm>
            <a:off x="5928796" y="3133560"/>
            <a:ext cx="1491114" cy="215444"/>
          </a:xfrm>
          <a:prstGeom prst="rect">
            <a:avLst/>
          </a:prstGeom>
        </p:spPr>
        <p:txBody>
          <a:bodyPr wrap="none">
            <a:spAutoFit/>
          </a:bodyPr>
          <a:lstStyle/>
          <a:p>
            <a:r>
              <a:rPr lang="en-GB" sz="800" dirty="0">
                <a:latin typeface="Calibri Light" panose="020F0302020204030204" pitchFamily="34" charset="0"/>
                <a:cs typeface="Calibri Light" panose="020F0302020204030204" pitchFamily="34" charset="0"/>
              </a:rPr>
              <a:t>Figure 2.9 The ITIL value system</a:t>
            </a:r>
          </a:p>
        </p:txBody>
      </p:sp>
      <p:sp>
        <p:nvSpPr>
          <p:cNvPr id="9" name="textruta 8">
            <a:extLst>
              <a:ext uri="{FF2B5EF4-FFF2-40B4-BE49-F238E27FC236}">
                <a16:creationId xmlns:a16="http://schemas.microsoft.com/office/drawing/2014/main" id="{E11DA1A3-A63E-DE48-9837-A6F8DFCC4EE3}"/>
              </a:ext>
            </a:extLst>
          </p:cNvPr>
          <p:cNvSpPr txBox="1"/>
          <p:nvPr/>
        </p:nvSpPr>
        <p:spPr>
          <a:xfrm>
            <a:off x="7617600" y="540000"/>
            <a:ext cx="1050288"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characteristics</a:t>
            </a:r>
          </a:p>
        </p:txBody>
      </p:sp>
      <p:sp>
        <p:nvSpPr>
          <p:cNvPr id="10" name="textruta 9">
            <a:extLst>
              <a:ext uri="{FF2B5EF4-FFF2-40B4-BE49-F238E27FC236}">
                <a16:creationId xmlns:a16="http://schemas.microsoft.com/office/drawing/2014/main" id="{06F929B3-4FDA-5D42-9D18-B7205407A81C}"/>
              </a:ext>
            </a:extLst>
          </p:cNvPr>
          <p:cNvSpPr txBox="1"/>
          <p:nvPr/>
        </p:nvSpPr>
        <p:spPr>
          <a:xfrm>
            <a:off x="7622705" y="679732"/>
            <a:ext cx="1335622"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ITIL Service value system</a:t>
            </a:r>
          </a:p>
        </p:txBody>
      </p:sp>
    </p:spTree>
    <p:extLst>
      <p:ext uri="{BB962C8B-B14F-4D97-AF65-F5344CB8AC3E}">
        <p14:creationId xmlns:p14="http://schemas.microsoft.com/office/powerpoint/2010/main" val="1566329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375E163-CB99-994A-8B7B-BDB60199DA80}"/>
              </a:ext>
            </a:extLst>
          </p:cNvPr>
          <p:cNvSpPr>
            <a:spLocks noGrp="1"/>
          </p:cNvSpPr>
          <p:nvPr>
            <p:ph type="body" sz="quarter" idx="10"/>
          </p:nvPr>
        </p:nvSpPr>
        <p:spPr>
          <a:xfrm>
            <a:off x="2616334" y="1344623"/>
            <a:ext cx="4709025" cy="2968070"/>
          </a:xfrm>
        </p:spPr>
        <p:txBody>
          <a:bodyPr>
            <a:normAutofit/>
          </a:bodyPr>
          <a:lstStyle/>
          <a:p>
            <a:r>
              <a:rPr lang="en-GB" sz="1200" dirty="0">
                <a:latin typeface="Calibri Light" panose="020F0302020204030204" pitchFamily="34" charset="0"/>
                <a:cs typeface="Calibri Light" panose="020F0302020204030204" pitchFamily="34" charset="0"/>
              </a:rPr>
              <a:t>Some organizational and cultural fundamentals that characterize high-velocity IT environments. </a:t>
            </a:r>
          </a:p>
          <a:p>
            <a:endParaRPr lang="en-GB" sz="10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These underlying ideas, collected from different domains such as Lean, Agile, continuous and resilience, enable the co-creation of value for both service consumers and service providers.</a:t>
            </a:r>
          </a:p>
          <a:p>
            <a:endParaRPr lang="en-GB" sz="1200" dirty="0">
              <a:latin typeface="Calibri Light" panose="020F0302020204030204" pitchFamily="34" charset="0"/>
              <a:cs typeface="Calibri Light" panose="020F0302020204030204" pitchFamily="34" charset="0"/>
            </a:endParaRPr>
          </a:p>
          <a:p>
            <a:r>
              <a:rPr lang="en-GB" sz="1200" dirty="0">
                <a:latin typeface="Calibri Light" panose="020F0302020204030204" pitchFamily="34" charset="0"/>
                <a:cs typeface="Calibri Light" panose="020F0302020204030204" pitchFamily="34" charset="0"/>
              </a:rPr>
              <a:t>To ensure this it is important to think holistically about all four dimensions of service management and establish a culture of cooperation and collaboration.</a:t>
            </a:r>
          </a:p>
          <a:p>
            <a:pPr lvl="1">
              <a:buFont typeface="Arial" panose="020B0604020202020204" pitchFamily="34" charset="0"/>
              <a:buChar char="•"/>
            </a:pPr>
            <a:endParaRPr lang="en-GB" sz="1200" dirty="0">
              <a:solidFill>
                <a:schemeClr val="tx1"/>
              </a:solidFill>
              <a:latin typeface="Calibri Light" panose="020F0302020204030204" pitchFamily="34" charset="0"/>
              <a:cs typeface="Calibri Light" panose="020F0302020204030204" pitchFamily="34" charset="0"/>
            </a:endParaRPr>
          </a:p>
        </p:txBody>
      </p:sp>
      <p:sp>
        <p:nvSpPr>
          <p:cNvPr id="2" name="Rubrik 1">
            <a:extLst>
              <a:ext uri="{FF2B5EF4-FFF2-40B4-BE49-F238E27FC236}">
                <a16:creationId xmlns:a16="http://schemas.microsoft.com/office/drawing/2014/main" id="{05E45889-952C-DB4F-A634-C5D7F4EA9D60}"/>
              </a:ext>
            </a:extLst>
          </p:cNvPr>
          <p:cNvSpPr>
            <a:spLocks noGrp="1"/>
          </p:cNvSpPr>
          <p:nvPr>
            <p:ph type="title" idx="4294967295"/>
          </p:nvPr>
        </p:nvSpPr>
        <p:spPr>
          <a:xfrm>
            <a:off x="177421" y="0"/>
            <a:ext cx="8229600" cy="857250"/>
          </a:xfrm>
        </p:spPr>
        <p:txBody>
          <a:bodyPr/>
          <a:lstStyle/>
          <a:p>
            <a:r>
              <a:rPr lang="en-US" sz="3200" noProof="0" dirty="0">
                <a:latin typeface="Calibri Light" panose="020F0302020204030204" pitchFamily="34" charset="0"/>
                <a:cs typeface="Calibri Light" panose="020F0302020204030204" pitchFamily="34" charset="0"/>
              </a:rPr>
              <a:t>Summary</a:t>
            </a:r>
          </a:p>
        </p:txBody>
      </p:sp>
      <p:sp>
        <p:nvSpPr>
          <p:cNvPr id="8" name="textruta 7">
            <a:extLst>
              <a:ext uri="{FF2B5EF4-FFF2-40B4-BE49-F238E27FC236}">
                <a16:creationId xmlns:a16="http://schemas.microsoft.com/office/drawing/2014/main" id="{A8000119-F3E2-7546-A0DF-D1F1F3AA49D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Tree>
    <p:extLst>
      <p:ext uri="{BB962C8B-B14F-4D97-AF65-F5344CB8AC3E}">
        <p14:creationId xmlns:p14="http://schemas.microsoft.com/office/powerpoint/2010/main" val="2430008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Assured conformance</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Resilient operations</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Fast development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Valuable investments</a:t>
            </a:r>
          </a:p>
        </p:txBody>
      </p:sp>
      <p:sp>
        <p:nvSpPr>
          <p:cNvPr id="2" name="Rubrik 1"/>
          <p:cNvSpPr>
            <a:spLocks noGrp="1"/>
          </p:cNvSpPr>
          <p:nvPr>
            <p:ph type="title"/>
          </p:nvPr>
        </p:nvSpPr>
        <p:spPr>
          <a:xfrm>
            <a:off x="457199" y="106167"/>
            <a:ext cx="8583931" cy="857250"/>
          </a:xfrm>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Which high-velocity IT objective involves researching new products and services, and continuously evaluating existing products and services?</a:t>
            </a:r>
          </a:p>
        </p:txBody>
      </p:sp>
    </p:spTree>
    <p:extLst>
      <p:ext uri="{BB962C8B-B14F-4D97-AF65-F5344CB8AC3E}">
        <p14:creationId xmlns:p14="http://schemas.microsoft.com/office/powerpoint/2010/main" val="204360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Making work visible</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Pulling versus pushing work </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Limiting work-in-progress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Large batch sizes of work</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What do Lean and Agile consider a barrier to high performance?</a:t>
            </a:r>
          </a:p>
        </p:txBody>
      </p:sp>
    </p:spTree>
    <p:extLst>
      <p:ext uri="{BB962C8B-B14F-4D97-AF65-F5344CB8AC3E}">
        <p14:creationId xmlns:p14="http://schemas.microsoft.com/office/powerpoint/2010/main" val="176845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‘Design and transition’ and ‘resilient operations’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‘Deliver and support’ and ‘obtain/build’</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‘Design and transition’ and ‘deliver and support’</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‘Obtain/build’ and ‘design and transition’</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Which TWO of the service value chain activities are the MOST closely related to the high-velocity IT objective of ‘fast development’?</a:t>
            </a:r>
            <a:endParaRPr lang="en-GB"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1845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00FA00"/>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036" name="AutoShape 4"/>
          <p:cNvSpPr>
            <a:spLocks noChangeArrowheads="1"/>
          </p:cNvSpPr>
          <p:nvPr/>
        </p:nvSpPr>
        <p:spPr bwMode="auto">
          <a:xfrm>
            <a:off x="642910" y="373170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4"/>
            </a:pPr>
            <a:r>
              <a:rPr lang="en" sz="1600" dirty="0">
                <a:latin typeface="Calibri Light" panose="020F0302020204030204" pitchFamily="34" charset="0"/>
                <a:cs typeface="Calibri Light" panose="020F0302020204030204" pitchFamily="34" charset="0"/>
              </a:rPr>
              <a:t>Resilient operations</a:t>
            </a:r>
          </a:p>
        </p:txBody>
      </p:sp>
      <p:sp>
        <p:nvSpPr>
          <p:cNvPr id="13" name="AutoShape 4"/>
          <p:cNvSpPr>
            <a:spLocks noChangeArrowheads="1"/>
          </p:cNvSpPr>
          <p:nvPr/>
        </p:nvSpPr>
        <p:spPr bwMode="auto">
          <a:xfrm>
            <a:off x="642910" y="299946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3"/>
            </a:pPr>
            <a:r>
              <a:rPr lang="en" sz="1600" dirty="0">
                <a:latin typeface="Calibri Light" panose="020F0302020204030204" pitchFamily="34" charset="0"/>
                <a:cs typeface="Calibri Light" panose="020F0302020204030204" pitchFamily="34" charset="0"/>
              </a:rPr>
              <a:t>Assured conformance</a:t>
            </a:r>
          </a:p>
        </p:txBody>
      </p:sp>
      <p:sp>
        <p:nvSpPr>
          <p:cNvPr id="14" name="AutoShape 4"/>
          <p:cNvSpPr>
            <a:spLocks noChangeArrowheads="1"/>
          </p:cNvSpPr>
          <p:nvPr/>
        </p:nvSpPr>
        <p:spPr bwMode="auto">
          <a:xfrm>
            <a:off x="642910" y="2267229"/>
            <a:ext cx="7715998"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startAt="2"/>
            </a:pPr>
            <a:r>
              <a:rPr lang="en" sz="1600" dirty="0">
                <a:latin typeface="Calibri Light" panose="020F0302020204030204" pitchFamily="34" charset="0"/>
                <a:cs typeface="Calibri Light" panose="020F0302020204030204" pitchFamily="34" charset="0"/>
              </a:rPr>
              <a:t>Valuable investments</a:t>
            </a:r>
          </a:p>
        </p:txBody>
      </p:sp>
      <p:sp>
        <p:nvSpPr>
          <p:cNvPr id="15" name="AutoShape 4"/>
          <p:cNvSpPr>
            <a:spLocks noChangeArrowheads="1"/>
          </p:cNvSpPr>
          <p:nvPr/>
        </p:nvSpPr>
        <p:spPr bwMode="auto">
          <a:xfrm>
            <a:off x="642909" y="1534990"/>
            <a:ext cx="7715999" cy="594000"/>
          </a:xfrm>
          <a:prstGeom prst="roundRect">
            <a:avLst>
              <a:gd name="adj" fmla="val 30731"/>
            </a:avLst>
          </a:prstGeom>
          <a:noFill/>
          <a:ln w="9525">
            <a:solidFill>
              <a:schemeClr val="tx1">
                <a:lumMod val="50000"/>
                <a:lumOff val="50000"/>
              </a:schemeClr>
            </a:solidFill>
            <a:round/>
            <a:headEnd/>
            <a:tailEnd/>
          </a:ln>
          <a:effectLst/>
        </p:spPr>
        <p:txBody>
          <a:bodyPr wrap="none" lIns="93600" tIns="46800" rIns="93600" bIns="46800" anchor="ctr"/>
          <a:lstStyle/>
          <a:p>
            <a:pPr marL="342900" indent="-342900">
              <a:buFont typeface="+mj-lt"/>
              <a:buAutoNum type="alphaUcPeriod"/>
            </a:pPr>
            <a:r>
              <a:rPr lang="en-US" sz="1600" dirty="0">
                <a:latin typeface="Calibri Light" panose="020F0302020204030204" pitchFamily="34" charset="0"/>
                <a:cs typeface="Calibri Light" panose="020F0302020204030204" pitchFamily="34" charset="0"/>
              </a:rPr>
              <a:t>Fast development</a:t>
            </a:r>
          </a:p>
        </p:txBody>
      </p:sp>
      <p:sp>
        <p:nvSpPr>
          <p:cNvPr id="2" name="Rubrik 1"/>
          <p:cNvSpPr>
            <a:spLocks noGrp="1"/>
          </p:cNvSpPr>
          <p:nvPr>
            <p:ph type="title"/>
          </p:nvPr>
        </p:nvSpPr>
        <p:spPr/>
        <p:txBody>
          <a:bodyPr>
            <a:noAutofit/>
          </a:bodyPr>
          <a:lstStyle/>
          <a:p>
            <a:r>
              <a:rPr lang="en-GB" sz="1800" dirty="0">
                <a:solidFill>
                  <a:srgbClr val="FFFFFF"/>
                </a:solidFill>
                <a:latin typeface="Calibri Light" panose="020F0302020204030204" pitchFamily="34" charset="0"/>
                <a:cs typeface="Calibri Light" panose="020F0302020204030204" pitchFamily="34" charset="0"/>
              </a:rPr>
              <a:t>Q: </a:t>
            </a:r>
            <a:r>
              <a:rPr lang="en-GB" sz="1800" dirty="0">
                <a:latin typeface="Calibri Light" panose="020F0302020204030204" pitchFamily="34" charset="0"/>
                <a:cs typeface="Calibri Light" panose="020F0302020204030204" pitchFamily="34" charset="0"/>
              </a:rPr>
              <a:t>Which high-velocity IT objective applies to all of the service value chain activities?</a:t>
            </a:r>
          </a:p>
        </p:txBody>
      </p:sp>
    </p:spTree>
    <p:extLst>
      <p:ext uri="{BB962C8B-B14F-4D97-AF65-F5344CB8AC3E}">
        <p14:creationId xmlns:p14="http://schemas.microsoft.com/office/powerpoint/2010/main" val="194298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A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467AA5F-37FC-44EF-9DF1-218B309A7CC4}"/>
              </a:ext>
            </a:extLst>
          </p:cNvPr>
          <p:cNvSpPr>
            <a:spLocks noGrp="1"/>
          </p:cNvSpPr>
          <p:nvPr>
            <p:ph type="body" sz="quarter" idx="10"/>
          </p:nvPr>
        </p:nvSpPr>
        <p:spPr>
          <a:xfrm>
            <a:off x="2687042" y="1166813"/>
            <a:ext cx="4390390" cy="3171825"/>
          </a:xfrm>
        </p:spPr>
        <p:txBody>
          <a:bodyPr>
            <a:normAutofit/>
          </a:bodyPr>
          <a:lstStyle/>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1: 	</a:t>
            </a:r>
          </a:p>
          <a:p>
            <a:pPr lvl="2">
              <a:buFont typeface="Wingdings" pitchFamily="2" charset="2"/>
              <a:buChar char="ü"/>
            </a:pPr>
            <a:r>
              <a:rPr lang="en-US" dirty="0">
                <a:latin typeface="Calibri Light" panose="020F0302020204030204" pitchFamily="34" charset="0"/>
                <a:cs typeface="Calibri Light" panose="020F0302020204030204" pitchFamily="34" charset="0"/>
              </a:rPr>
              <a:t>ITIL</a:t>
            </a:r>
            <a:r>
              <a:rPr lang="en-GB"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4 Foundation recap</a:t>
            </a:r>
          </a:p>
          <a:p>
            <a:pPr lvl="2">
              <a:buFont typeface="Wingdings" pitchFamily="2" charset="2"/>
              <a:buChar char="ü"/>
            </a:pPr>
            <a:r>
              <a:rPr lang="en-US" dirty="0">
                <a:latin typeface="Calibri Light" panose="020F0302020204030204" pitchFamily="34" charset="0"/>
                <a:cs typeface="Calibri Light" panose="020F0302020204030204" pitchFamily="34" charset="0"/>
              </a:rPr>
              <a:t>Introduction</a:t>
            </a:r>
          </a:p>
          <a:p>
            <a:pPr lvl="2">
              <a:buFont typeface="Wingdings" pitchFamily="2" charset="2"/>
              <a:buChar char="ü"/>
            </a:pPr>
            <a:r>
              <a:rPr lang="en-US" dirty="0">
                <a:latin typeface="Calibri Light" panose="020F0302020204030204" pitchFamily="34" charset="0"/>
                <a:cs typeface="Calibri Light" panose="020F0302020204030204" pitchFamily="34" charset="0"/>
              </a:rPr>
              <a:t>Key terms and definitions</a:t>
            </a:r>
          </a:p>
          <a:p>
            <a:pPr lvl="2">
              <a:buFont typeface="Wingdings" pitchFamily="2" charset="2"/>
              <a:buChar char="ü"/>
            </a:pPr>
            <a:r>
              <a:rPr lang="en-US" dirty="0">
                <a:latin typeface="Calibri Light" panose="020F0302020204030204" pitchFamily="34" charset="0"/>
                <a:cs typeface="Calibri Light" panose="020F0302020204030204" pitchFamily="34" charset="0"/>
              </a:rPr>
              <a:t>Objectives and key characteristics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Key concepts </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2: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Culture</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Techniques</a:t>
            </a:r>
          </a:p>
          <a:p>
            <a:pPr>
              <a:buFont typeface="Arial" panose="020B0604020202020204" pitchFamily="34" charset="0"/>
              <a:buChar char="•"/>
            </a:pPr>
            <a:r>
              <a:rPr lang="en-US" sz="1200" b="1" dirty="0">
                <a:latin typeface="Calibri Light" panose="020F0302020204030204" pitchFamily="34" charset="0"/>
                <a:cs typeface="Calibri Light" panose="020F0302020204030204" pitchFamily="34" charset="0"/>
              </a:rPr>
              <a:t>Day 3:	</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ITIL practices</a:t>
            </a:r>
          </a:p>
          <a:p>
            <a:pPr lvl="2">
              <a:buFont typeface="Arial" panose="020B0604020202020204" pitchFamily="34" charset="0"/>
              <a:buChar char="•"/>
            </a:pPr>
            <a:r>
              <a:rPr lang="en-US" dirty="0">
                <a:latin typeface="Calibri Light" panose="020F0302020204030204" pitchFamily="34" charset="0"/>
                <a:cs typeface="Calibri Light" panose="020F0302020204030204" pitchFamily="34" charset="0"/>
              </a:rPr>
              <a:t>Exam preparation</a:t>
            </a:r>
          </a:p>
        </p:txBody>
      </p:sp>
    </p:spTree>
    <p:extLst>
      <p:ext uri="{BB962C8B-B14F-4D97-AF65-F5344CB8AC3E}">
        <p14:creationId xmlns:p14="http://schemas.microsoft.com/office/powerpoint/2010/main" val="1285605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A32C97AC-E805-F341-804C-42EB516E5A8E}"/>
              </a:ext>
            </a:extLst>
          </p:cNvPr>
          <p:cNvSpPr txBox="1">
            <a:spLocks/>
          </p:cNvSpPr>
          <p:nvPr/>
        </p:nvSpPr>
        <p:spPr bwMode="auto">
          <a:xfrm>
            <a:off x="481242" y="1376676"/>
            <a:ext cx="4090758"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200" b="0" kern="1200" cap="all">
                <a:solidFill>
                  <a:schemeClr val="bg1"/>
                </a:solidFill>
                <a:latin typeface="Arial" panose="020B0604020202020204" pitchFamily="34" charset="0"/>
                <a:ea typeface="Arial" charset="0"/>
                <a:cs typeface="Arial" panose="020B0604020202020204" pitchFamily="34" charset="0"/>
              </a:defRPr>
            </a:lvl1pPr>
            <a:lvl2pPr algn="l" defTabSz="457200" rtl="0" eaLnBrk="1" fontAlgn="base" hangingPunct="1">
              <a:spcBef>
                <a:spcPct val="0"/>
              </a:spcBef>
              <a:spcAft>
                <a:spcPct val="0"/>
              </a:spcAft>
              <a:defRPr sz="3600">
                <a:solidFill>
                  <a:srgbClr val="E44E3C"/>
                </a:solidFill>
                <a:latin typeface="Arial" charset="0"/>
                <a:ea typeface="Arial" charset="0"/>
                <a:cs typeface="Arial" charset="0"/>
              </a:defRPr>
            </a:lvl2pPr>
            <a:lvl3pPr algn="l" defTabSz="457200" rtl="0" eaLnBrk="1" fontAlgn="base" hangingPunct="1">
              <a:spcBef>
                <a:spcPct val="0"/>
              </a:spcBef>
              <a:spcAft>
                <a:spcPct val="0"/>
              </a:spcAft>
              <a:defRPr sz="3600">
                <a:solidFill>
                  <a:srgbClr val="E44E3C"/>
                </a:solidFill>
                <a:latin typeface="Arial" charset="0"/>
                <a:ea typeface="Arial" charset="0"/>
                <a:cs typeface="Arial" charset="0"/>
              </a:defRPr>
            </a:lvl3pPr>
            <a:lvl4pPr algn="l" defTabSz="457200" rtl="0" eaLnBrk="1" fontAlgn="base" hangingPunct="1">
              <a:spcBef>
                <a:spcPct val="0"/>
              </a:spcBef>
              <a:spcAft>
                <a:spcPct val="0"/>
              </a:spcAft>
              <a:defRPr sz="3600">
                <a:solidFill>
                  <a:srgbClr val="E44E3C"/>
                </a:solidFill>
                <a:latin typeface="Arial" charset="0"/>
                <a:ea typeface="Arial" charset="0"/>
                <a:cs typeface="Arial" charset="0"/>
              </a:defRPr>
            </a:lvl4pPr>
            <a:lvl5pPr algn="l" defTabSz="457200" rtl="0" eaLnBrk="1" fontAlgn="base" hangingPunct="1">
              <a:spcBef>
                <a:spcPct val="0"/>
              </a:spcBef>
              <a:spcAft>
                <a:spcPct val="0"/>
              </a:spcAft>
              <a:defRPr sz="3600">
                <a:solidFill>
                  <a:srgbClr val="E44E3C"/>
                </a:solidFill>
                <a:latin typeface="Arial" charset="0"/>
                <a:ea typeface="Arial" charset="0"/>
                <a:cs typeface="Arial" charset="0"/>
              </a:defRPr>
            </a:lvl5pPr>
            <a:lvl6pPr marL="457200" algn="l" defTabSz="457200" rtl="0" eaLnBrk="1" fontAlgn="base" hangingPunct="1">
              <a:spcBef>
                <a:spcPct val="0"/>
              </a:spcBef>
              <a:spcAft>
                <a:spcPct val="0"/>
              </a:spcAft>
              <a:defRPr sz="3600">
                <a:solidFill>
                  <a:srgbClr val="E44E3C"/>
                </a:solidFill>
                <a:latin typeface="Arial" charset="0"/>
                <a:ea typeface="Arial" charset="0"/>
                <a:cs typeface="Arial" charset="0"/>
              </a:defRPr>
            </a:lvl6pPr>
            <a:lvl7pPr marL="914400" algn="l" defTabSz="457200" rtl="0" eaLnBrk="1" fontAlgn="base" hangingPunct="1">
              <a:spcBef>
                <a:spcPct val="0"/>
              </a:spcBef>
              <a:spcAft>
                <a:spcPct val="0"/>
              </a:spcAft>
              <a:defRPr sz="3600">
                <a:solidFill>
                  <a:srgbClr val="E44E3C"/>
                </a:solidFill>
                <a:latin typeface="Arial" charset="0"/>
                <a:ea typeface="Arial" charset="0"/>
                <a:cs typeface="Arial" charset="0"/>
              </a:defRPr>
            </a:lvl7pPr>
            <a:lvl8pPr marL="1371600" algn="l" defTabSz="457200" rtl="0" eaLnBrk="1" fontAlgn="base" hangingPunct="1">
              <a:spcBef>
                <a:spcPct val="0"/>
              </a:spcBef>
              <a:spcAft>
                <a:spcPct val="0"/>
              </a:spcAft>
              <a:defRPr sz="3600">
                <a:solidFill>
                  <a:srgbClr val="E44E3C"/>
                </a:solidFill>
                <a:latin typeface="Arial" charset="0"/>
                <a:ea typeface="Arial" charset="0"/>
                <a:cs typeface="Arial" charset="0"/>
              </a:defRPr>
            </a:lvl8pPr>
            <a:lvl9pPr marL="1828800" algn="l" defTabSz="457200" rtl="0" eaLnBrk="1" fontAlgn="base" hangingPunct="1">
              <a:spcBef>
                <a:spcPct val="0"/>
              </a:spcBef>
              <a:spcAft>
                <a:spcPct val="0"/>
              </a:spcAft>
              <a:defRPr sz="3600">
                <a:solidFill>
                  <a:srgbClr val="E44E3C"/>
                </a:solidFill>
                <a:latin typeface="Arial" charset="0"/>
                <a:ea typeface="Arial" charset="0"/>
                <a:cs typeface="Arial" charset="0"/>
              </a:defRPr>
            </a:lvl9pPr>
          </a:lstStyle>
          <a:p>
            <a:r>
              <a:rPr lang="en-US" dirty="0">
                <a:latin typeface="Calibri Light" panose="020F0302020204030204" pitchFamily="34" charset="0"/>
                <a:cs typeface="Calibri Light" panose="020F0302020204030204" pitchFamily="34" charset="0"/>
              </a:rPr>
              <a:t>High-velocity IT </a:t>
            </a:r>
          </a:p>
          <a:p>
            <a:r>
              <a:rPr lang="en-US" dirty="0">
                <a:latin typeface="Calibri Light" panose="020F0302020204030204" pitchFamily="34" charset="0"/>
                <a:cs typeface="Calibri Light" panose="020F0302020204030204" pitchFamily="34" charset="0"/>
              </a:rPr>
              <a:t>key concepts</a:t>
            </a:r>
          </a:p>
        </p:txBody>
      </p:sp>
      <p:pic>
        <p:nvPicPr>
          <p:cNvPr id="5" name="Bildobjekt 4">
            <a:extLst>
              <a:ext uri="{FF2B5EF4-FFF2-40B4-BE49-F238E27FC236}">
                <a16:creationId xmlns:a16="http://schemas.microsoft.com/office/drawing/2014/main" id="{A6E5AD3D-3701-3447-9237-9B7C047536D5}"/>
              </a:ext>
            </a:extLst>
          </p:cNvPr>
          <p:cNvPicPr>
            <a:picLocks noChangeAspect="1"/>
          </p:cNvPicPr>
          <p:nvPr/>
        </p:nvPicPr>
        <p:blipFill>
          <a:blip r:embed="rId3"/>
          <a:stretch>
            <a:fillRect/>
          </a:stretch>
        </p:blipFill>
        <p:spPr>
          <a:xfrm>
            <a:off x="5454858" y="498922"/>
            <a:ext cx="2837388" cy="37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0215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0EA91C-3D93-7949-9887-064B20404B6E}"/>
              </a:ext>
            </a:extLst>
          </p:cNvPr>
          <p:cNvSpPr>
            <a:spLocks noGrp="1"/>
          </p:cNvSpPr>
          <p:nvPr>
            <p:ph type="title"/>
          </p:nvPr>
        </p:nvSpPr>
        <p:spPr/>
        <p:txBody>
          <a:bodyPr>
            <a:normAutofit/>
          </a:bodyPr>
          <a:lstStyle/>
          <a:p>
            <a:r>
              <a:rPr lang="en-GB" sz="3200" dirty="0"/>
              <a:t>Digital products and services</a:t>
            </a:r>
          </a:p>
        </p:txBody>
      </p:sp>
      <p:sp>
        <p:nvSpPr>
          <p:cNvPr id="3" name="Platshållare för innehåll 2">
            <a:extLst>
              <a:ext uri="{FF2B5EF4-FFF2-40B4-BE49-F238E27FC236}">
                <a16:creationId xmlns:a16="http://schemas.microsoft.com/office/drawing/2014/main" id="{E52FD0B3-7FD5-964F-915D-400564B0D228}"/>
              </a:ext>
            </a:extLst>
          </p:cNvPr>
          <p:cNvSpPr>
            <a:spLocks noGrp="1"/>
          </p:cNvSpPr>
          <p:nvPr>
            <p:ph idx="1"/>
          </p:nvPr>
        </p:nvSpPr>
        <p:spPr>
          <a:xfrm>
            <a:off x="457199" y="1539881"/>
            <a:ext cx="8340812" cy="3008869"/>
          </a:xfrm>
        </p:spPr>
        <p:txBody>
          <a:bodyPr/>
          <a:lstStyle/>
          <a:p>
            <a:pPr marL="0" indent="0">
              <a:buNone/>
            </a:pPr>
            <a:r>
              <a:rPr lang="en-GB" sz="1400" dirty="0"/>
              <a:t>ITIL defines a product as a configuration of an organization’s resources designed to offer value for a consumer.</a:t>
            </a:r>
          </a:p>
          <a:p>
            <a:pPr marL="0" indent="0">
              <a:buNone/>
            </a:pPr>
            <a:r>
              <a:rPr lang="en-GB" sz="1400" dirty="0"/>
              <a:t>The product is provided to the consumer by means of services that enable the co-creation of value by both parties. </a:t>
            </a:r>
          </a:p>
          <a:p>
            <a:pPr marL="0" indent="0">
              <a:buNone/>
            </a:pPr>
            <a:endParaRPr lang="en-GB" sz="1000" dirty="0"/>
          </a:p>
          <a:p>
            <a:pPr marL="0" indent="0">
              <a:buNone/>
            </a:pPr>
            <a:r>
              <a:rPr lang="en-GB" sz="1400" dirty="0"/>
              <a:t>These services manifest themselves to the consumer as a combination of acquiring goods, using the provider’s (tangible) resources, and interacting with the provider. </a:t>
            </a:r>
          </a:p>
          <a:p>
            <a:pPr marL="0" indent="0">
              <a:buNone/>
            </a:pPr>
            <a:endParaRPr lang="en-GB" sz="1000" dirty="0"/>
          </a:p>
          <a:p>
            <a:pPr marL="0" indent="0">
              <a:buNone/>
            </a:pPr>
            <a:r>
              <a:rPr lang="en-GB" sz="1400" dirty="0"/>
              <a:t>The value is co-created during service provision and consumption, when the consumer applies its own resources to use the product. </a:t>
            </a:r>
          </a:p>
          <a:p>
            <a:pPr marL="0" lvl="0" indent="0">
              <a:spcBef>
                <a:spcPct val="30000"/>
              </a:spcBef>
              <a:buNone/>
              <a:defRPr/>
            </a:pPr>
            <a:endParaRPr lang="en-GB" sz="1400" dirty="0"/>
          </a:p>
          <a:p>
            <a:pPr marL="0" indent="0">
              <a:buNone/>
            </a:pPr>
            <a:r>
              <a:rPr lang="sv-SE" sz="1400" dirty="0"/>
              <a:t>			</a:t>
            </a:r>
          </a:p>
        </p:txBody>
      </p:sp>
      <p:sp>
        <p:nvSpPr>
          <p:cNvPr id="6" name="textruta 5">
            <a:extLst>
              <a:ext uri="{FF2B5EF4-FFF2-40B4-BE49-F238E27FC236}">
                <a16:creationId xmlns:a16="http://schemas.microsoft.com/office/drawing/2014/main" id="{53F1D66C-D22C-3145-80E1-3C59F7B8871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7" name="Rektangel med rundade hörn 6">
            <a:extLst>
              <a:ext uri="{FF2B5EF4-FFF2-40B4-BE49-F238E27FC236}">
                <a16:creationId xmlns:a16="http://schemas.microsoft.com/office/drawing/2014/main" id="{3013E915-45AF-5E41-9FB4-B4B9084836C7}"/>
              </a:ext>
            </a:extLst>
          </p:cNvPr>
          <p:cNvSpPr/>
          <p:nvPr/>
        </p:nvSpPr>
        <p:spPr>
          <a:xfrm>
            <a:off x="493712" y="3919410"/>
            <a:ext cx="8229601" cy="654072"/>
          </a:xfrm>
          <a:prstGeom prst="roundRect">
            <a:avLst/>
          </a:prstGeom>
          <a:noFill/>
          <a:ln w="6350"/>
        </p:spPr>
        <p:style>
          <a:lnRef idx="2">
            <a:schemeClr val="accent2"/>
          </a:lnRef>
          <a:fillRef idx="1">
            <a:schemeClr val="lt1"/>
          </a:fillRef>
          <a:effectRef idx="0">
            <a:schemeClr val="accent2"/>
          </a:effectRef>
          <a:fontRef idx="minor">
            <a:schemeClr val="dk1"/>
          </a:fontRef>
        </p:style>
        <p:txBody>
          <a:bodyPr rtlCol="0" anchor="ctr"/>
          <a:lstStyle/>
          <a:p>
            <a:endParaRPr lang="en-GB" sz="1400" dirty="0">
              <a:solidFill>
                <a:schemeClr val="tx1"/>
              </a:solidFill>
              <a:latin typeface="Calibri Light" panose="020F0302020204030204" pitchFamily="34" charset="0"/>
              <a:cs typeface="Calibri Light" panose="020F0302020204030204" pitchFamily="34" charset="0"/>
            </a:endParaRPr>
          </a:p>
          <a:p>
            <a:r>
              <a:rPr lang="en-GB" sz="1400" dirty="0">
                <a:solidFill>
                  <a:schemeClr val="tx1"/>
                </a:solidFill>
                <a:latin typeface="Calibri Light" panose="020F0302020204030204" pitchFamily="34" charset="0"/>
                <a:cs typeface="Calibri Light" panose="020F0302020204030204" pitchFamily="34" charset="0"/>
              </a:rPr>
              <a:t>Definition: </a:t>
            </a:r>
            <a:r>
              <a:rPr lang="en-GB" sz="1400" b="1" dirty="0">
                <a:solidFill>
                  <a:schemeClr val="tx1"/>
                </a:solidFill>
                <a:latin typeface="Calibri Light" panose="020F0302020204030204" pitchFamily="34" charset="0"/>
                <a:cs typeface="Calibri Light" panose="020F0302020204030204" pitchFamily="34" charset="0"/>
              </a:rPr>
              <a:t>Digital product</a:t>
            </a:r>
            <a:r>
              <a:rPr lang="en-GB" sz="1400" dirty="0">
                <a:solidFill>
                  <a:schemeClr val="tx1"/>
                </a:solidFill>
                <a:latin typeface="Calibri Light" panose="020F0302020204030204" pitchFamily="34" charset="0"/>
                <a:cs typeface="Calibri Light" panose="020F0302020204030204" pitchFamily="34" charset="0"/>
              </a:rPr>
              <a:t>		A product is digital when digital technology plays a significant role in its 						goods, resources, or associated service interactions. </a:t>
            </a:r>
          </a:p>
          <a:p>
            <a:endParaRPr lang="en-GB" sz="1400" dirty="0">
              <a:latin typeface="Calibri Light" panose="020F0302020204030204" pitchFamily="34" charset="0"/>
              <a:cs typeface="Calibri Light" panose="020F0302020204030204" pitchFamily="34" charset="0"/>
            </a:endParaRPr>
          </a:p>
        </p:txBody>
      </p:sp>
      <p:sp>
        <p:nvSpPr>
          <p:cNvPr id="9" name="textruta 8">
            <a:extLst>
              <a:ext uri="{FF2B5EF4-FFF2-40B4-BE49-F238E27FC236}">
                <a16:creationId xmlns:a16="http://schemas.microsoft.com/office/drawing/2014/main" id="{BECC57D9-7FF5-A140-94B5-6FFABB2672AE}"/>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4028092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0EA91C-3D93-7949-9887-064B20404B6E}"/>
              </a:ext>
            </a:extLst>
          </p:cNvPr>
          <p:cNvSpPr>
            <a:spLocks noGrp="1"/>
          </p:cNvSpPr>
          <p:nvPr>
            <p:ph type="title"/>
          </p:nvPr>
        </p:nvSpPr>
        <p:spPr/>
        <p:txBody>
          <a:bodyPr>
            <a:normAutofit/>
          </a:bodyPr>
          <a:lstStyle/>
          <a:p>
            <a:r>
              <a:rPr lang="en-GB" sz="3200" dirty="0"/>
              <a:t>Service interaction</a:t>
            </a:r>
          </a:p>
        </p:txBody>
      </p:sp>
      <p:sp>
        <p:nvSpPr>
          <p:cNvPr id="3" name="Platshållare för innehåll 2">
            <a:extLst>
              <a:ext uri="{FF2B5EF4-FFF2-40B4-BE49-F238E27FC236}">
                <a16:creationId xmlns:a16="http://schemas.microsoft.com/office/drawing/2014/main" id="{E52FD0B3-7FD5-964F-915D-400564B0D228}"/>
              </a:ext>
            </a:extLst>
          </p:cNvPr>
          <p:cNvSpPr>
            <a:spLocks noGrp="1"/>
          </p:cNvSpPr>
          <p:nvPr>
            <p:ph idx="1"/>
          </p:nvPr>
        </p:nvSpPr>
        <p:spPr>
          <a:xfrm>
            <a:off x="457199" y="1291916"/>
            <a:ext cx="3917853" cy="3349129"/>
          </a:xfrm>
        </p:spPr>
        <p:txBody>
          <a:bodyPr/>
          <a:lstStyle/>
          <a:p>
            <a:pPr marL="0" indent="0">
              <a:buNone/>
            </a:pPr>
            <a:r>
              <a:rPr lang="en-GB" sz="1300" dirty="0"/>
              <a:t>In order to co-create value, providers and consumers must engage in a service interaction. </a:t>
            </a:r>
          </a:p>
          <a:p>
            <a:pPr marL="0" indent="0">
              <a:buNone/>
            </a:pPr>
            <a:endParaRPr lang="en-GB" sz="800" dirty="0"/>
          </a:p>
          <a:p>
            <a:pPr marL="0" indent="0">
              <a:buNone/>
            </a:pPr>
            <a:r>
              <a:rPr lang="en-GB" sz="1300" dirty="0"/>
              <a:t>A service interaction is what takes place when a consumer makes actual use of a provider’s service offering, which is based on the provider’s products and other resources. </a:t>
            </a:r>
          </a:p>
          <a:p>
            <a:pPr marL="0" indent="0">
              <a:buNone/>
            </a:pPr>
            <a:endParaRPr lang="en-GB" sz="800" dirty="0"/>
          </a:p>
          <a:p>
            <a:pPr marL="0" indent="0">
              <a:buNone/>
            </a:pPr>
            <a:r>
              <a:rPr lang="en-GB" sz="1300" dirty="0"/>
              <a:t>A service interaction between a consumer and a provider is a combination of three kinds of interactions: </a:t>
            </a:r>
          </a:p>
          <a:p>
            <a:pPr>
              <a:buFont typeface="Arial" panose="020B0604020202020204" pitchFamily="34" charset="0"/>
              <a:buChar char="•"/>
            </a:pPr>
            <a:r>
              <a:rPr lang="en-GB" sz="1300" b="1" dirty="0"/>
              <a:t>Service actions</a:t>
            </a:r>
            <a:r>
              <a:rPr lang="en-GB" sz="1300" dirty="0"/>
              <a:t>, </a:t>
            </a:r>
          </a:p>
          <a:p>
            <a:pPr>
              <a:buFont typeface="Arial" panose="020B0604020202020204" pitchFamily="34" charset="0"/>
              <a:buChar char="•"/>
            </a:pPr>
            <a:r>
              <a:rPr lang="en-GB" sz="1300" b="1" dirty="0"/>
              <a:t>Access to resources</a:t>
            </a:r>
          </a:p>
          <a:p>
            <a:pPr>
              <a:buFont typeface="Arial" panose="020B0604020202020204" pitchFamily="34" charset="0"/>
              <a:buChar char="•"/>
            </a:pPr>
            <a:r>
              <a:rPr lang="en-GB" sz="1300" b="1" dirty="0"/>
              <a:t>Transfer of goods</a:t>
            </a:r>
            <a:r>
              <a:rPr lang="en-GB" sz="1300" dirty="0"/>
              <a:t> </a:t>
            </a:r>
          </a:p>
          <a:p>
            <a:pPr marL="0" indent="0">
              <a:buNone/>
            </a:pPr>
            <a:endParaRPr lang="en-GB" sz="800" dirty="0"/>
          </a:p>
          <a:p>
            <a:pPr marL="0" indent="0">
              <a:buNone/>
            </a:pPr>
            <a:r>
              <a:rPr lang="en-GB" sz="1300" dirty="0"/>
              <a:t>The sight that the provider and consumer have of each other’s resources is referred to as the </a:t>
            </a:r>
            <a:r>
              <a:rPr lang="en-GB" sz="1300" b="1" dirty="0"/>
              <a:t>‘band of visibility</a:t>
            </a:r>
            <a:r>
              <a:rPr lang="en-GB" sz="1300" dirty="0"/>
              <a:t>’.</a:t>
            </a:r>
            <a:endParaRPr lang="en-GB" sz="1300" b="1" dirty="0"/>
          </a:p>
        </p:txBody>
      </p:sp>
      <p:pic>
        <p:nvPicPr>
          <p:cNvPr id="5" name="Bildobjekt 4">
            <a:extLst>
              <a:ext uri="{FF2B5EF4-FFF2-40B4-BE49-F238E27FC236}">
                <a16:creationId xmlns:a16="http://schemas.microsoft.com/office/drawing/2014/main" id="{2EFBD149-5DEB-4D4D-895D-66EDC7A991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25897" y="1310628"/>
            <a:ext cx="4160902" cy="3114974"/>
          </a:xfrm>
          <a:prstGeom prst="rect">
            <a:avLst/>
          </a:prstGeom>
        </p:spPr>
      </p:pic>
      <p:sp>
        <p:nvSpPr>
          <p:cNvPr id="6" name="textruta 5">
            <a:extLst>
              <a:ext uri="{FF2B5EF4-FFF2-40B4-BE49-F238E27FC236}">
                <a16:creationId xmlns:a16="http://schemas.microsoft.com/office/drawing/2014/main" id="{53F1D66C-D22C-3145-80E1-3C59F7B8871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textruta 3">
            <a:extLst>
              <a:ext uri="{FF2B5EF4-FFF2-40B4-BE49-F238E27FC236}">
                <a16:creationId xmlns:a16="http://schemas.microsoft.com/office/drawing/2014/main" id="{5C268FFD-C501-2F4D-AB4C-3E9ED14C2493}"/>
              </a:ext>
            </a:extLst>
          </p:cNvPr>
          <p:cNvSpPr txBox="1"/>
          <p:nvPr/>
        </p:nvSpPr>
        <p:spPr>
          <a:xfrm>
            <a:off x="4534434" y="4425602"/>
            <a:ext cx="2521844"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2.10 Service interaction and the band of visibility </a:t>
            </a:r>
          </a:p>
        </p:txBody>
      </p:sp>
      <p:sp>
        <p:nvSpPr>
          <p:cNvPr id="9" name="textruta 8">
            <a:extLst>
              <a:ext uri="{FF2B5EF4-FFF2-40B4-BE49-F238E27FC236}">
                <a16:creationId xmlns:a16="http://schemas.microsoft.com/office/drawing/2014/main" id="{746DF681-9EE6-6448-8794-F7CD87004877}"/>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866889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05F55F-BD2B-EB46-9031-F69D04BC3A4E}"/>
              </a:ext>
            </a:extLst>
          </p:cNvPr>
          <p:cNvSpPr>
            <a:spLocks noGrp="1"/>
          </p:cNvSpPr>
          <p:nvPr>
            <p:ph type="title"/>
          </p:nvPr>
        </p:nvSpPr>
        <p:spPr/>
        <p:txBody>
          <a:bodyPr/>
          <a:lstStyle/>
          <a:p>
            <a:r>
              <a:rPr lang="en-GB" sz="3200" dirty="0">
                <a:latin typeface="Calibri Light" panose="020F0302020204030204" pitchFamily="34" charset="0"/>
                <a:cs typeface="Calibri Light" panose="020F0302020204030204" pitchFamily="34" charset="0"/>
              </a:rPr>
              <a:t>Service management</a:t>
            </a:r>
          </a:p>
        </p:txBody>
      </p:sp>
      <p:sp>
        <p:nvSpPr>
          <p:cNvPr id="4" name="Platshållare för innehåll 3">
            <a:extLst>
              <a:ext uri="{FF2B5EF4-FFF2-40B4-BE49-F238E27FC236}">
                <a16:creationId xmlns:a16="http://schemas.microsoft.com/office/drawing/2014/main" id="{9BC4BB8C-170F-F840-9AF2-4C11D6E5F72D}"/>
              </a:ext>
            </a:extLst>
          </p:cNvPr>
          <p:cNvSpPr>
            <a:spLocks noGrp="1"/>
          </p:cNvSpPr>
          <p:nvPr>
            <p:ph sz="quarter" idx="10"/>
          </p:nvPr>
        </p:nvSpPr>
        <p:spPr/>
        <p:txBody>
          <a:bodyPr/>
          <a:lstStyle/>
          <a:p>
            <a:r>
              <a:rPr lang="en-US" dirty="0"/>
              <a:t>Foundation recap</a:t>
            </a:r>
            <a:endParaRPr lang="sv-SE" dirty="0"/>
          </a:p>
        </p:txBody>
      </p:sp>
      <p:sp>
        <p:nvSpPr>
          <p:cNvPr id="3" name="Platshållare för innehåll 2">
            <a:extLst>
              <a:ext uri="{FF2B5EF4-FFF2-40B4-BE49-F238E27FC236}">
                <a16:creationId xmlns:a16="http://schemas.microsoft.com/office/drawing/2014/main" id="{7E550E4A-AB64-5E47-B270-1405A31758BA}"/>
              </a:ext>
            </a:extLst>
          </p:cNvPr>
          <p:cNvSpPr>
            <a:spLocks noGrp="1"/>
          </p:cNvSpPr>
          <p:nvPr>
            <p:ph idx="1"/>
          </p:nvPr>
        </p:nvSpPr>
        <p:spPr>
          <a:xfrm>
            <a:off x="457199" y="1234214"/>
            <a:ext cx="6073029" cy="3394075"/>
          </a:xfrm>
        </p:spPr>
        <p:txBody>
          <a:bodyPr/>
          <a:lstStyle/>
          <a:p>
            <a:pPr marL="0" indent="0">
              <a:buNone/>
            </a:pPr>
            <a:r>
              <a:rPr lang="en-GB" sz="1400" dirty="0">
                <a:latin typeface="Calibri Light" panose="020F0302020204030204" pitchFamily="34" charset="0"/>
                <a:cs typeface="Calibri Light" panose="020F0302020204030204" pitchFamily="34" charset="0"/>
              </a:rPr>
              <a:t>Definition: </a:t>
            </a:r>
            <a:r>
              <a:rPr lang="en-GB" sz="1400" b="1" dirty="0">
                <a:latin typeface="Calibri Light" panose="020F0302020204030204" pitchFamily="34" charset="0"/>
                <a:cs typeface="Calibri Light" panose="020F0302020204030204" pitchFamily="34" charset="0"/>
              </a:rPr>
              <a:t>Service</a:t>
            </a:r>
          </a:p>
          <a:p>
            <a:pPr marL="25200" lvl="1" indent="0">
              <a:buNone/>
            </a:pPr>
            <a:r>
              <a:rPr lang="en-US" sz="1400" dirty="0">
                <a:latin typeface="Calibri Light" panose="020F0302020204030204" pitchFamily="34" charset="0"/>
                <a:cs typeface="Calibri Light" panose="020F0302020204030204" pitchFamily="34" charset="0"/>
              </a:rPr>
              <a:t>A means of enabling value co-creation by facilitating outcomes that customers want to achieve, without the customer having to manage specific costs and risks.</a:t>
            </a:r>
            <a:endParaRPr lang="en-GB" sz="1400" dirty="0">
              <a:latin typeface="Calibri Light" panose="020F0302020204030204" pitchFamily="34" charset="0"/>
              <a:cs typeface="Calibri Light" panose="020F0302020204030204" pitchFamily="34" charset="0"/>
            </a:endParaRPr>
          </a:p>
          <a:p>
            <a:pPr marL="0" indent="0">
              <a:buNone/>
            </a:pPr>
            <a:endParaRPr lang="en-GB" sz="1400" dirty="0">
              <a:latin typeface="Calibri Light" panose="020F0302020204030204" pitchFamily="34" charset="0"/>
              <a:cs typeface="Calibri Light" panose="020F0302020204030204" pitchFamily="34" charset="0"/>
            </a:endParaRPr>
          </a:p>
          <a:p>
            <a:pPr marL="0" indent="0">
              <a:buNone/>
            </a:pPr>
            <a:r>
              <a:rPr lang="en-GB" sz="1400" dirty="0">
                <a:latin typeface="Calibri Light" panose="020F0302020204030204" pitchFamily="34" charset="0"/>
                <a:cs typeface="Calibri Light" panose="020F0302020204030204" pitchFamily="34" charset="0"/>
              </a:rPr>
              <a:t>Definition: </a:t>
            </a:r>
            <a:r>
              <a:rPr lang="en-GB" sz="1400" b="1" dirty="0">
                <a:latin typeface="Calibri Light" panose="020F0302020204030204" pitchFamily="34" charset="0"/>
                <a:cs typeface="Calibri Light" panose="020F0302020204030204" pitchFamily="34" charset="0"/>
              </a:rPr>
              <a:t>Service management</a:t>
            </a:r>
          </a:p>
          <a:p>
            <a:pPr marL="25200" lvl="1" indent="0">
              <a:buNone/>
            </a:pPr>
            <a:r>
              <a:rPr lang="en-US" sz="1400" dirty="0">
                <a:solidFill>
                  <a:schemeClr val="dk1"/>
                </a:solidFill>
                <a:latin typeface="Calibri Light" panose="020F0302020204030204" pitchFamily="34" charset="0"/>
                <a:cs typeface="Calibri Light" panose="020F0302020204030204" pitchFamily="34" charset="0"/>
              </a:rPr>
              <a:t>A set of specialized organizational capabilities for enabling value for customers in the form of services.</a:t>
            </a:r>
          </a:p>
          <a:p>
            <a:pPr marL="25200" lvl="1" indent="0">
              <a:buNone/>
            </a:pPr>
            <a:endParaRPr lang="en-US" sz="1400" dirty="0">
              <a:solidFill>
                <a:schemeClr val="dk1"/>
              </a:solidFill>
              <a:latin typeface="Calibri Light" panose="020F0302020204030204" pitchFamily="34" charset="0"/>
              <a:cs typeface="Calibri Light" panose="020F0302020204030204" pitchFamily="34" charset="0"/>
            </a:endParaRPr>
          </a:p>
          <a:p>
            <a:pPr marL="25200" lvl="1" indent="0">
              <a:buNone/>
            </a:pPr>
            <a:r>
              <a:rPr lang="en-US" sz="1400" dirty="0">
                <a:latin typeface="Calibri Light" panose="020F0302020204030204" pitchFamily="34" charset="0"/>
                <a:cs typeface="Calibri Light" panose="020F0302020204030204" pitchFamily="34" charset="0"/>
              </a:rPr>
              <a:t>Developing these capabilities requires an understanding of:</a:t>
            </a:r>
          </a:p>
          <a:p>
            <a:pPr marL="196650" lvl="1" indent="-171450"/>
            <a:r>
              <a:rPr lang="en-US" sz="1400" dirty="0">
                <a:latin typeface="Calibri Light" panose="020F0302020204030204" pitchFamily="34" charset="0"/>
                <a:cs typeface="Calibri Light" panose="020F0302020204030204" pitchFamily="34" charset="0"/>
              </a:rPr>
              <a:t>the nature of value</a:t>
            </a:r>
          </a:p>
          <a:p>
            <a:pPr marL="196650" lvl="1" indent="-171450"/>
            <a:r>
              <a:rPr lang="en-US" sz="1400" dirty="0">
                <a:latin typeface="Calibri Light" panose="020F0302020204030204" pitchFamily="34" charset="0"/>
                <a:cs typeface="Calibri Light" panose="020F0302020204030204" pitchFamily="34" charset="0"/>
              </a:rPr>
              <a:t>the nature and scope of the stakeholders involved</a:t>
            </a:r>
          </a:p>
          <a:p>
            <a:pPr marL="196650" lvl="1" indent="-171450"/>
            <a:r>
              <a:rPr lang="en-US" sz="1400" dirty="0">
                <a:latin typeface="Calibri Light" panose="020F0302020204030204" pitchFamily="34" charset="0"/>
                <a:cs typeface="Calibri Light" panose="020F0302020204030204" pitchFamily="34" charset="0"/>
              </a:rPr>
              <a:t>how value creation is enabled through services.</a:t>
            </a:r>
            <a:endParaRPr lang="en-GB" sz="1400" dirty="0">
              <a:latin typeface="Calibri Light" panose="020F0302020204030204" pitchFamily="34" charset="0"/>
              <a:cs typeface="Calibri Light" panose="020F0302020204030204" pitchFamily="34" charset="0"/>
            </a:endParaRPr>
          </a:p>
          <a:p>
            <a:pPr marL="0" indent="0">
              <a:buNone/>
            </a:pPr>
            <a:endParaRPr lang="en-GB" sz="1400" dirty="0">
              <a:latin typeface="Calibri Light" panose="020F0302020204030204" pitchFamily="34" charset="0"/>
              <a:cs typeface="Calibri Light" panose="020F0302020204030204" pitchFamily="34" charset="0"/>
            </a:endParaRPr>
          </a:p>
        </p:txBody>
      </p:sp>
      <p:pic>
        <p:nvPicPr>
          <p:cNvPr id="10" name="Bildobjekt 9" descr="LUIS LÓPEZ PUNTO COM: DESEMPLEADOS DE LARGA DURACIÓN. SU ...">
            <a:extLst>
              <a:ext uri="{FF2B5EF4-FFF2-40B4-BE49-F238E27FC236}">
                <a16:creationId xmlns:a16="http://schemas.microsoft.com/office/drawing/2014/main" id="{B1E179F3-F906-324B-9196-9E54FA3A7637}"/>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448300" y="3278172"/>
            <a:ext cx="3529444" cy="1372071"/>
          </a:xfrm>
          <a:prstGeom prst="rect">
            <a:avLst/>
          </a:prstGeom>
        </p:spPr>
      </p:pic>
      <p:pic>
        <p:nvPicPr>
          <p:cNvPr id="11" name="Bildobjekt 10" descr="File:1951 to 2013 Trend Chart of Sector Share of Total GDP ...">
            <a:extLst>
              <a:ext uri="{FF2B5EF4-FFF2-40B4-BE49-F238E27FC236}">
                <a16:creationId xmlns:a16="http://schemas.microsoft.com/office/drawing/2014/main" id="{B66F7180-8397-6241-AE23-BF22B8895A0C}"/>
              </a:ext>
            </a:extLst>
          </p:cNvPr>
          <p:cNvPicPr>
            <a:picLocks noChangeAspect="1"/>
          </p:cNvPicPr>
          <p:nvPr/>
        </p:nvPicPr>
        <p:blipFill>
          <a:blip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631388" y="1632746"/>
            <a:ext cx="2346356" cy="1384734"/>
          </a:xfrm>
          <a:prstGeom prst="rect">
            <a:avLst/>
          </a:prstGeom>
        </p:spPr>
      </p:pic>
    </p:spTree>
    <p:extLst>
      <p:ext uri="{BB962C8B-B14F-4D97-AF65-F5344CB8AC3E}">
        <p14:creationId xmlns:p14="http://schemas.microsoft.com/office/powerpoint/2010/main" val="30310675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0EA91C-3D93-7949-9887-064B20404B6E}"/>
              </a:ext>
            </a:extLst>
          </p:cNvPr>
          <p:cNvSpPr>
            <a:spLocks noGrp="1"/>
          </p:cNvSpPr>
          <p:nvPr>
            <p:ph type="title"/>
          </p:nvPr>
        </p:nvSpPr>
        <p:spPr/>
        <p:txBody>
          <a:bodyPr>
            <a:normAutofit/>
          </a:bodyPr>
          <a:lstStyle/>
          <a:p>
            <a:r>
              <a:rPr lang="en-GB" sz="3200" dirty="0"/>
              <a:t>Service band of visibility</a:t>
            </a:r>
          </a:p>
        </p:txBody>
      </p:sp>
      <p:sp>
        <p:nvSpPr>
          <p:cNvPr id="3" name="Platshållare för innehåll 2">
            <a:extLst>
              <a:ext uri="{FF2B5EF4-FFF2-40B4-BE49-F238E27FC236}">
                <a16:creationId xmlns:a16="http://schemas.microsoft.com/office/drawing/2014/main" id="{E52FD0B3-7FD5-964F-915D-400564B0D228}"/>
              </a:ext>
            </a:extLst>
          </p:cNvPr>
          <p:cNvSpPr>
            <a:spLocks noGrp="1"/>
          </p:cNvSpPr>
          <p:nvPr>
            <p:ph idx="1"/>
          </p:nvPr>
        </p:nvSpPr>
        <p:spPr>
          <a:xfrm>
            <a:off x="457199" y="1291917"/>
            <a:ext cx="4160902" cy="3196956"/>
          </a:xfrm>
        </p:spPr>
        <p:txBody>
          <a:bodyPr>
            <a:noAutofit/>
          </a:bodyPr>
          <a:lstStyle/>
          <a:p>
            <a:pPr marL="0" indent="0">
              <a:buNone/>
            </a:pPr>
            <a:r>
              <a:rPr lang="en-GB" sz="1300" dirty="0"/>
              <a:t>The width of the </a:t>
            </a:r>
            <a:r>
              <a:rPr lang="en-GB" sz="1300" b="1" dirty="0"/>
              <a:t>band of visibility </a:t>
            </a:r>
            <a:r>
              <a:rPr lang="en-GB" sz="1300" dirty="0"/>
              <a:t>is crucial to the service experience and the effectiveness of the service interaction. If it is too </a:t>
            </a:r>
            <a:r>
              <a:rPr lang="en-GB" sz="1300" b="1" dirty="0"/>
              <a:t>broad</a:t>
            </a:r>
            <a:r>
              <a:rPr lang="en-GB" sz="1300" dirty="0"/>
              <a:t>, either party may feel confused or distracted. If it is too </a:t>
            </a:r>
            <a:r>
              <a:rPr lang="en-GB" sz="1300" b="1" dirty="0"/>
              <a:t>narrow</a:t>
            </a:r>
            <a:r>
              <a:rPr lang="en-GB" sz="1300" dirty="0"/>
              <a:t>, either party may feel frustrated by a lack of information and influence. </a:t>
            </a:r>
          </a:p>
          <a:p>
            <a:pPr marL="0" indent="0">
              <a:buNone/>
            </a:pPr>
            <a:endParaRPr lang="en-GB" sz="800" dirty="0"/>
          </a:p>
          <a:p>
            <a:pPr marL="0" indent="0">
              <a:spcBef>
                <a:spcPct val="30000"/>
              </a:spcBef>
              <a:buNone/>
              <a:defRPr/>
            </a:pPr>
            <a:r>
              <a:rPr lang="en-GB" sz="1300" dirty="0"/>
              <a:t>A delicate balance must be struck, and the correct way to handle this varies across different service relationships. To handle it effectively, each party should be able to perceive the other’s needs and adjust their approach appropriately. </a:t>
            </a:r>
          </a:p>
          <a:p>
            <a:pPr marL="0" indent="0">
              <a:spcBef>
                <a:spcPct val="30000"/>
              </a:spcBef>
              <a:buNone/>
              <a:defRPr/>
            </a:pPr>
            <a:endParaRPr lang="en-GB" sz="800" dirty="0"/>
          </a:p>
          <a:p>
            <a:pPr marL="0" indent="0">
              <a:spcBef>
                <a:spcPct val="30000"/>
              </a:spcBef>
              <a:buNone/>
              <a:defRPr/>
            </a:pPr>
            <a:r>
              <a:rPr lang="en-GB" sz="1300" dirty="0"/>
              <a:t>HVIT organizations often use a complex network of their own products and services alongside those provided by partners and suppliers. In such an ecosystem, providers typically have greater visibility of consumer resources than vice versa. </a:t>
            </a:r>
          </a:p>
          <a:p>
            <a:pPr marL="0" indent="0">
              <a:buNone/>
            </a:pPr>
            <a:endParaRPr lang="sv-SE" sz="1300" dirty="0"/>
          </a:p>
        </p:txBody>
      </p:sp>
      <p:pic>
        <p:nvPicPr>
          <p:cNvPr id="5" name="Bildobjekt 4">
            <a:extLst>
              <a:ext uri="{FF2B5EF4-FFF2-40B4-BE49-F238E27FC236}">
                <a16:creationId xmlns:a16="http://schemas.microsoft.com/office/drawing/2014/main" id="{2EFBD149-5DEB-4D4D-895D-66EDC7A991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25897" y="1310628"/>
            <a:ext cx="4160902" cy="3114974"/>
          </a:xfrm>
          <a:prstGeom prst="rect">
            <a:avLst/>
          </a:prstGeom>
        </p:spPr>
      </p:pic>
      <p:sp>
        <p:nvSpPr>
          <p:cNvPr id="6" name="textruta 5">
            <a:extLst>
              <a:ext uri="{FF2B5EF4-FFF2-40B4-BE49-F238E27FC236}">
                <a16:creationId xmlns:a16="http://schemas.microsoft.com/office/drawing/2014/main" id="{53F1D66C-D22C-3145-80E1-3C59F7B8871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textruta 3">
            <a:extLst>
              <a:ext uri="{FF2B5EF4-FFF2-40B4-BE49-F238E27FC236}">
                <a16:creationId xmlns:a16="http://schemas.microsoft.com/office/drawing/2014/main" id="{5C268FFD-C501-2F4D-AB4C-3E9ED14C2493}"/>
              </a:ext>
            </a:extLst>
          </p:cNvPr>
          <p:cNvSpPr txBox="1"/>
          <p:nvPr/>
        </p:nvSpPr>
        <p:spPr>
          <a:xfrm>
            <a:off x="4534434" y="4425602"/>
            <a:ext cx="2521844"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2.10 Service interaction and the band of visibility </a:t>
            </a:r>
          </a:p>
        </p:txBody>
      </p:sp>
      <p:sp>
        <p:nvSpPr>
          <p:cNvPr id="9" name="textruta 8">
            <a:extLst>
              <a:ext uri="{FF2B5EF4-FFF2-40B4-BE49-F238E27FC236}">
                <a16:creationId xmlns:a16="http://schemas.microsoft.com/office/drawing/2014/main" id="{0247DA5F-267A-AF41-A36F-C7C1438A6D69}"/>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35660104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428EDB-5911-C64C-8EEE-D0676DDED65C}"/>
              </a:ext>
            </a:extLst>
          </p:cNvPr>
          <p:cNvSpPr>
            <a:spLocks noGrp="1"/>
          </p:cNvSpPr>
          <p:nvPr>
            <p:ph type="title"/>
          </p:nvPr>
        </p:nvSpPr>
        <p:spPr>
          <a:xfrm>
            <a:off x="418011" y="193312"/>
            <a:ext cx="7151716" cy="857250"/>
          </a:xfrm>
        </p:spPr>
        <p:txBody>
          <a:bodyPr>
            <a:noAutofit/>
          </a:bodyPr>
          <a:lstStyle/>
          <a:p>
            <a:r>
              <a:rPr lang="en-GB" sz="3200" dirty="0"/>
              <a:t>Digital product lifecycle</a:t>
            </a:r>
          </a:p>
        </p:txBody>
      </p:sp>
      <p:sp>
        <p:nvSpPr>
          <p:cNvPr id="3" name="Platshållare för innehåll 2">
            <a:extLst>
              <a:ext uri="{FF2B5EF4-FFF2-40B4-BE49-F238E27FC236}">
                <a16:creationId xmlns:a16="http://schemas.microsoft.com/office/drawing/2014/main" id="{E9411AA7-098C-0A44-983C-EEB1B27ED7FA}"/>
              </a:ext>
            </a:extLst>
          </p:cNvPr>
          <p:cNvSpPr>
            <a:spLocks noGrp="1"/>
          </p:cNvSpPr>
          <p:nvPr>
            <p:ph idx="1"/>
          </p:nvPr>
        </p:nvSpPr>
        <p:spPr>
          <a:xfrm>
            <a:off x="457201" y="1381459"/>
            <a:ext cx="3341076" cy="3274947"/>
          </a:xfrm>
        </p:spPr>
        <p:txBody>
          <a:bodyPr>
            <a:normAutofit fontScale="92500"/>
          </a:bodyPr>
          <a:lstStyle/>
          <a:p>
            <a:pPr marL="0" indent="0">
              <a:buNone/>
            </a:pPr>
            <a:r>
              <a:rPr lang="en-GB" sz="1400" dirty="0"/>
              <a:t>Service consumers and service providers have different perspectives on digital products. </a:t>
            </a:r>
          </a:p>
          <a:p>
            <a:pPr marL="0" indent="0">
              <a:buNone/>
            </a:pPr>
            <a:endParaRPr lang="en-GB" sz="1100" b="1" dirty="0"/>
          </a:p>
          <a:p>
            <a:pPr marL="0" indent="0">
              <a:buNone/>
            </a:pPr>
            <a:r>
              <a:rPr lang="en-GB" sz="1400" b="1" dirty="0"/>
              <a:t>They each have their own product lifecycles, which overlap during the period of engagement </a:t>
            </a:r>
            <a:r>
              <a:rPr lang="en-GB" sz="1400" dirty="0"/>
              <a:t>between the consumer and provider.</a:t>
            </a:r>
          </a:p>
          <a:p>
            <a:pPr marL="0" indent="0">
              <a:buNone/>
            </a:pPr>
            <a:endParaRPr lang="en-GB" sz="1100" dirty="0"/>
          </a:p>
          <a:p>
            <a:pPr marL="0" indent="0">
              <a:buNone/>
            </a:pPr>
            <a:r>
              <a:rPr lang="en-GB" sz="1400" dirty="0"/>
              <a:t>For the service provider, the lifecycle of a product lasts for as long as there are potential customers for that product. </a:t>
            </a:r>
          </a:p>
          <a:p>
            <a:pPr marL="0" indent="0">
              <a:buNone/>
            </a:pPr>
            <a:endParaRPr lang="en-GB" sz="1100" dirty="0"/>
          </a:p>
          <a:p>
            <a:pPr marL="0" indent="0">
              <a:buNone/>
            </a:pPr>
            <a:r>
              <a:rPr lang="en-GB" sz="1400" dirty="0"/>
              <a:t>For the service consumer, the lifecycle continues for as long as the product is used, and strictly speaking is a product use lifecycle. </a:t>
            </a:r>
          </a:p>
        </p:txBody>
      </p:sp>
      <p:pic>
        <p:nvPicPr>
          <p:cNvPr id="6" name="Bildobjekt 5">
            <a:extLst>
              <a:ext uri="{FF2B5EF4-FFF2-40B4-BE49-F238E27FC236}">
                <a16:creationId xmlns:a16="http://schemas.microsoft.com/office/drawing/2014/main" id="{0D9EF125-2B86-DE46-B7EB-51453AF71F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71041" y="1468988"/>
            <a:ext cx="4515758" cy="1952057"/>
          </a:xfrm>
          <a:prstGeom prst="rect">
            <a:avLst/>
          </a:prstGeom>
        </p:spPr>
      </p:pic>
      <p:sp>
        <p:nvSpPr>
          <p:cNvPr id="7" name="textruta 6">
            <a:extLst>
              <a:ext uri="{FF2B5EF4-FFF2-40B4-BE49-F238E27FC236}">
                <a16:creationId xmlns:a16="http://schemas.microsoft.com/office/drawing/2014/main" id="{F8C5112D-8CCC-A248-904B-C23E4D97A1CA}"/>
              </a:ext>
            </a:extLst>
          </p:cNvPr>
          <p:cNvSpPr txBox="1"/>
          <p:nvPr/>
        </p:nvSpPr>
        <p:spPr>
          <a:xfrm>
            <a:off x="4075327" y="3309580"/>
            <a:ext cx="3600666"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2.11 Digital product lifecycle from two perspectives: consumer and provider </a:t>
            </a:r>
          </a:p>
        </p:txBody>
      </p:sp>
      <p:sp>
        <p:nvSpPr>
          <p:cNvPr id="8" name="textruta 7">
            <a:extLst>
              <a:ext uri="{FF2B5EF4-FFF2-40B4-BE49-F238E27FC236}">
                <a16:creationId xmlns:a16="http://schemas.microsoft.com/office/drawing/2014/main" id="{254F3BC1-6535-9148-84BA-DBCDCB4C590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0" name="textruta 9">
            <a:extLst>
              <a:ext uri="{FF2B5EF4-FFF2-40B4-BE49-F238E27FC236}">
                <a16:creationId xmlns:a16="http://schemas.microsoft.com/office/drawing/2014/main" id="{B376E407-79B2-AE47-B179-6333D835E851}"/>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7297740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428EDB-5911-C64C-8EEE-D0676DDED65C}"/>
              </a:ext>
            </a:extLst>
          </p:cNvPr>
          <p:cNvSpPr>
            <a:spLocks noGrp="1"/>
          </p:cNvSpPr>
          <p:nvPr>
            <p:ph type="title"/>
          </p:nvPr>
        </p:nvSpPr>
        <p:spPr>
          <a:xfrm>
            <a:off x="418011" y="193312"/>
            <a:ext cx="7151716" cy="857250"/>
          </a:xfrm>
        </p:spPr>
        <p:txBody>
          <a:bodyPr>
            <a:noAutofit/>
          </a:bodyPr>
          <a:lstStyle/>
          <a:p>
            <a:r>
              <a:rPr lang="en-GB" sz="3200" dirty="0"/>
              <a:t>Digital product lifecycle</a:t>
            </a:r>
          </a:p>
        </p:txBody>
      </p:sp>
      <p:sp>
        <p:nvSpPr>
          <p:cNvPr id="3" name="Platshållare för innehåll 2">
            <a:extLst>
              <a:ext uri="{FF2B5EF4-FFF2-40B4-BE49-F238E27FC236}">
                <a16:creationId xmlns:a16="http://schemas.microsoft.com/office/drawing/2014/main" id="{E9411AA7-098C-0A44-983C-EEB1B27ED7FA}"/>
              </a:ext>
            </a:extLst>
          </p:cNvPr>
          <p:cNvSpPr>
            <a:spLocks noGrp="1"/>
          </p:cNvSpPr>
          <p:nvPr>
            <p:ph idx="1"/>
          </p:nvPr>
        </p:nvSpPr>
        <p:spPr>
          <a:xfrm>
            <a:off x="457199" y="1381459"/>
            <a:ext cx="3390901" cy="2904149"/>
          </a:xfrm>
        </p:spPr>
        <p:txBody>
          <a:bodyPr>
            <a:normAutofit fontScale="92500" lnSpcReduction="20000"/>
          </a:bodyPr>
          <a:lstStyle/>
          <a:p>
            <a:pPr marL="0" indent="0">
              <a:buNone/>
            </a:pPr>
            <a:r>
              <a:rPr lang="en-GB" sz="1400" dirty="0"/>
              <a:t>From </a:t>
            </a:r>
            <a:r>
              <a:rPr lang="en-GB" sz="1400" b="1" dirty="0"/>
              <a:t>the perspective of a service consumer</a:t>
            </a:r>
            <a:r>
              <a:rPr lang="en-GB" sz="1400" dirty="0"/>
              <a:t>, the lifecycle of a digital product starts with the exploration of the market for possible solutions for a particular demand. </a:t>
            </a:r>
          </a:p>
          <a:p>
            <a:pPr marL="0" indent="0">
              <a:buNone/>
            </a:pPr>
            <a:endParaRPr lang="en-GB" sz="1400" dirty="0"/>
          </a:p>
          <a:p>
            <a:pPr marL="0" indent="0">
              <a:buNone/>
            </a:pPr>
            <a:r>
              <a:rPr lang="en-GB" sz="1400" dirty="0"/>
              <a:t>From </a:t>
            </a:r>
            <a:r>
              <a:rPr lang="en-GB" sz="1400" b="1" dirty="0"/>
              <a:t>the perspective of a service provider</a:t>
            </a:r>
            <a:r>
              <a:rPr lang="en-GB" sz="1400" dirty="0"/>
              <a:t>, the lifecycle of a product begins with the exploration of market opportunities for investment in new products, when they are seeking out potential customers for existing products.</a:t>
            </a:r>
          </a:p>
          <a:p>
            <a:pPr marL="0" indent="0">
              <a:buNone/>
            </a:pPr>
            <a:endParaRPr lang="en-GB" sz="1400" dirty="0"/>
          </a:p>
          <a:p>
            <a:pPr marL="0" indent="0">
              <a:buNone/>
            </a:pPr>
            <a:r>
              <a:rPr lang="en-GB" sz="1400" dirty="0"/>
              <a:t>At a certain moment, the service consumer and provider will discover one another and </a:t>
            </a:r>
            <a:r>
              <a:rPr lang="en-GB" sz="1400" b="1" dirty="0"/>
              <a:t>engage</a:t>
            </a:r>
            <a:r>
              <a:rPr lang="en-GB" sz="1400" dirty="0"/>
              <a:t>, sometimes leading to a transaction. </a:t>
            </a:r>
          </a:p>
          <a:p>
            <a:pPr marL="0" indent="0">
              <a:buNone/>
            </a:pPr>
            <a:endParaRPr lang="en-GB" sz="1400" dirty="0"/>
          </a:p>
          <a:p>
            <a:pPr marL="0" indent="0">
              <a:buNone/>
            </a:pPr>
            <a:endParaRPr lang="sv-SE" sz="1400" dirty="0"/>
          </a:p>
        </p:txBody>
      </p:sp>
      <p:pic>
        <p:nvPicPr>
          <p:cNvPr id="6" name="Bildobjekt 5">
            <a:extLst>
              <a:ext uri="{FF2B5EF4-FFF2-40B4-BE49-F238E27FC236}">
                <a16:creationId xmlns:a16="http://schemas.microsoft.com/office/drawing/2014/main" id="{0D9EF125-2B86-DE46-B7EB-51453AF71F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71041" y="1465245"/>
            <a:ext cx="4515758" cy="1952057"/>
          </a:xfrm>
          <a:prstGeom prst="rect">
            <a:avLst/>
          </a:prstGeom>
        </p:spPr>
      </p:pic>
      <p:sp>
        <p:nvSpPr>
          <p:cNvPr id="7" name="textruta 6">
            <a:extLst>
              <a:ext uri="{FF2B5EF4-FFF2-40B4-BE49-F238E27FC236}">
                <a16:creationId xmlns:a16="http://schemas.microsoft.com/office/drawing/2014/main" id="{F8C5112D-8CCC-A248-904B-C23E4D97A1CA}"/>
              </a:ext>
            </a:extLst>
          </p:cNvPr>
          <p:cNvSpPr txBox="1"/>
          <p:nvPr/>
        </p:nvSpPr>
        <p:spPr>
          <a:xfrm>
            <a:off x="4075327" y="3309580"/>
            <a:ext cx="3600666"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2.11 Digital product lifecycle from two perspectives: consumer and provider </a:t>
            </a:r>
          </a:p>
        </p:txBody>
      </p:sp>
      <p:sp>
        <p:nvSpPr>
          <p:cNvPr id="8" name="textruta 7">
            <a:extLst>
              <a:ext uri="{FF2B5EF4-FFF2-40B4-BE49-F238E27FC236}">
                <a16:creationId xmlns:a16="http://schemas.microsoft.com/office/drawing/2014/main" id="{254F3BC1-6535-9148-84BA-DBCDCB4C590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0" name="textruta 9">
            <a:extLst>
              <a:ext uri="{FF2B5EF4-FFF2-40B4-BE49-F238E27FC236}">
                <a16:creationId xmlns:a16="http://schemas.microsoft.com/office/drawing/2014/main" id="{B376E407-79B2-AE47-B179-6333D835E851}"/>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1422681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428EDB-5911-C64C-8EEE-D0676DDED65C}"/>
              </a:ext>
            </a:extLst>
          </p:cNvPr>
          <p:cNvSpPr>
            <a:spLocks noGrp="1"/>
          </p:cNvSpPr>
          <p:nvPr>
            <p:ph type="title"/>
          </p:nvPr>
        </p:nvSpPr>
        <p:spPr>
          <a:xfrm>
            <a:off x="418011" y="193312"/>
            <a:ext cx="7151716" cy="857250"/>
          </a:xfrm>
        </p:spPr>
        <p:txBody>
          <a:bodyPr>
            <a:noAutofit/>
          </a:bodyPr>
          <a:lstStyle/>
          <a:p>
            <a:r>
              <a:rPr lang="en-GB" sz="3200" dirty="0"/>
              <a:t>Digital product lifecycle</a:t>
            </a:r>
          </a:p>
        </p:txBody>
      </p:sp>
      <p:sp>
        <p:nvSpPr>
          <p:cNvPr id="3" name="Platshållare för innehåll 2">
            <a:extLst>
              <a:ext uri="{FF2B5EF4-FFF2-40B4-BE49-F238E27FC236}">
                <a16:creationId xmlns:a16="http://schemas.microsoft.com/office/drawing/2014/main" id="{E9411AA7-098C-0A44-983C-EEB1B27ED7FA}"/>
              </a:ext>
            </a:extLst>
          </p:cNvPr>
          <p:cNvSpPr>
            <a:spLocks noGrp="1"/>
          </p:cNvSpPr>
          <p:nvPr>
            <p:ph idx="1"/>
          </p:nvPr>
        </p:nvSpPr>
        <p:spPr>
          <a:xfrm>
            <a:off x="457199" y="1178259"/>
            <a:ext cx="3390901" cy="3431841"/>
          </a:xfrm>
        </p:spPr>
        <p:txBody>
          <a:bodyPr>
            <a:noAutofit/>
          </a:bodyPr>
          <a:lstStyle/>
          <a:p>
            <a:pPr marL="0" indent="0">
              <a:buNone/>
            </a:pPr>
            <a:r>
              <a:rPr lang="en-GB" sz="1000" dirty="0"/>
              <a:t>Before a service can be provided and consumed, there are </a:t>
            </a:r>
            <a:r>
              <a:rPr lang="en-GB" sz="1000" b="1" dirty="0"/>
              <a:t>onboarding activities</a:t>
            </a:r>
            <a:r>
              <a:rPr lang="en-GB" sz="1000" dirty="0"/>
              <a:t>, where preparations are made on both sides.</a:t>
            </a:r>
          </a:p>
          <a:p>
            <a:pPr marL="0" indent="0">
              <a:buNone/>
            </a:pPr>
            <a:endParaRPr lang="en-GB" sz="1000" dirty="0"/>
          </a:p>
          <a:p>
            <a:pPr marL="0" indent="0">
              <a:buNone/>
            </a:pPr>
            <a:r>
              <a:rPr lang="en-GB" sz="1000" dirty="0"/>
              <a:t>Then the provider and consumer begin </a:t>
            </a:r>
            <a:r>
              <a:rPr lang="en-GB" sz="1000" b="1" dirty="0"/>
              <a:t>interacting, using the service to co-create value</a:t>
            </a:r>
            <a:r>
              <a:rPr lang="en-GB" sz="1000" dirty="0"/>
              <a:t>, until either party announces the end of the engagement. </a:t>
            </a:r>
          </a:p>
          <a:p>
            <a:pPr marL="0" indent="0">
              <a:buNone/>
            </a:pPr>
            <a:endParaRPr lang="en-GB" sz="1000" dirty="0"/>
          </a:p>
          <a:p>
            <a:pPr marL="0" indent="0">
              <a:buNone/>
            </a:pPr>
            <a:r>
              <a:rPr lang="en-GB" sz="1000" dirty="0"/>
              <a:t>This is followed by </a:t>
            </a:r>
            <a:r>
              <a:rPr lang="en-GB" sz="1000" b="1" dirty="0"/>
              <a:t>offboarding activities </a:t>
            </a:r>
            <a:r>
              <a:rPr lang="en-GB" sz="1000" dirty="0"/>
              <a:t>and disengagement. There are many valid reasons for the termination of a service relationship, including: </a:t>
            </a:r>
          </a:p>
          <a:p>
            <a:pPr>
              <a:buFont typeface="Arial" panose="020B0604020202020204" pitchFamily="34" charset="0"/>
              <a:buChar char="•"/>
            </a:pPr>
            <a:r>
              <a:rPr lang="en-GB" sz="1000" dirty="0"/>
              <a:t>the consumer no longer has a demand for the product </a:t>
            </a:r>
          </a:p>
          <a:p>
            <a:pPr>
              <a:buFont typeface="Arial" panose="020B0604020202020204" pitchFamily="34" charset="0"/>
              <a:buChar char="•"/>
            </a:pPr>
            <a:r>
              <a:rPr lang="en-GB" sz="1000" dirty="0"/>
              <a:t>the consumer is dissatisfied with the provider </a:t>
            </a:r>
          </a:p>
          <a:p>
            <a:pPr>
              <a:buFont typeface="Arial" panose="020B0604020202020204" pitchFamily="34" charset="0"/>
              <a:buChar char="•"/>
            </a:pPr>
            <a:r>
              <a:rPr lang="en-GB" sz="1000" dirty="0"/>
              <a:t>the provider cannot fulfil changed demand </a:t>
            </a:r>
          </a:p>
          <a:p>
            <a:pPr>
              <a:buFont typeface="Arial" panose="020B0604020202020204" pitchFamily="34" charset="0"/>
              <a:buChar char="•"/>
            </a:pPr>
            <a:r>
              <a:rPr lang="en-GB" sz="1000" dirty="0"/>
              <a:t>the provider retires an unprofitable product. </a:t>
            </a:r>
          </a:p>
          <a:p>
            <a:pPr marL="0" indent="0">
              <a:buNone/>
            </a:pPr>
            <a:endParaRPr lang="en-GB" sz="1000" dirty="0"/>
          </a:p>
          <a:p>
            <a:pPr marL="0" indent="0">
              <a:buNone/>
            </a:pPr>
            <a:r>
              <a:rPr lang="en-GB" sz="1000" dirty="0"/>
              <a:t>After the period of engagement, the </a:t>
            </a:r>
            <a:r>
              <a:rPr lang="en-GB" sz="1000" b="1" dirty="0"/>
              <a:t>contract is terminated </a:t>
            </a:r>
            <a:r>
              <a:rPr lang="en-GB" sz="1000" dirty="0"/>
              <a:t>and the service consumer either replaces the service provider with another one, or no longer needs a service provider at all. </a:t>
            </a:r>
          </a:p>
          <a:p>
            <a:pPr marL="0" indent="0">
              <a:buNone/>
            </a:pPr>
            <a:endParaRPr lang="en-GB" sz="1000" dirty="0"/>
          </a:p>
          <a:p>
            <a:pPr marL="0" indent="0">
              <a:buNone/>
            </a:pPr>
            <a:endParaRPr lang="sv-SE" sz="1000" dirty="0"/>
          </a:p>
        </p:txBody>
      </p:sp>
      <p:pic>
        <p:nvPicPr>
          <p:cNvPr id="6" name="Bildobjekt 5">
            <a:extLst>
              <a:ext uri="{FF2B5EF4-FFF2-40B4-BE49-F238E27FC236}">
                <a16:creationId xmlns:a16="http://schemas.microsoft.com/office/drawing/2014/main" id="{0D9EF125-2B86-DE46-B7EB-51453AF71F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71041" y="1465245"/>
            <a:ext cx="4515758" cy="1952057"/>
          </a:xfrm>
          <a:prstGeom prst="rect">
            <a:avLst/>
          </a:prstGeom>
        </p:spPr>
      </p:pic>
      <p:sp>
        <p:nvSpPr>
          <p:cNvPr id="7" name="textruta 6">
            <a:extLst>
              <a:ext uri="{FF2B5EF4-FFF2-40B4-BE49-F238E27FC236}">
                <a16:creationId xmlns:a16="http://schemas.microsoft.com/office/drawing/2014/main" id="{F8C5112D-8CCC-A248-904B-C23E4D97A1CA}"/>
              </a:ext>
            </a:extLst>
          </p:cNvPr>
          <p:cNvSpPr txBox="1"/>
          <p:nvPr/>
        </p:nvSpPr>
        <p:spPr>
          <a:xfrm>
            <a:off x="4075327" y="3309580"/>
            <a:ext cx="3600666"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2.11 Digital product lifecycle from two perspectives: consumer and provider </a:t>
            </a:r>
          </a:p>
        </p:txBody>
      </p:sp>
      <p:sp>
        <p:nvSpPr>
          <p:cNvPr id="8" name="textruta 7">
            <a:extLst>
              <a:ext uri="{FF2B5EF4-FFF2-40B4-BE49-F238E27FC236}">
                <a16:creationId xmlns:a16="http://schemas.microsoft.com/office/drawing/2014/main" id="{254F3BC1-6535-9148-84BA-DBCDCB4C5909}"/>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0" name="textruta 9">
            <a:extLst>
              <a:ext uri="{FF2B5EF4-FFF2-40B4-BE49-F238E27FC236}">
                <a16:creationId xmlns:a16="http://schemas.microsoft.com/office/drawing/2014/main" id="{B376E407-79B2-AE47-B179-6333D835E851}"/>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42558087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FDA7C4-3432-EF44-93EA-49587869B195}"/>
              </a:ext>
            </a:extLst>
          </p:cNvPr>
          <p:cNvSpPr>
            <a:spLocks noGrp="1"/>
          </p:cNvSpPr>
          <p:nvPr>
            <p:ph type="title"/>
          </p:nvPr>
        </p:nvSpPr>
        <p:spPr/>
        <p:txBody>
          <a:bodyPr/>
          <a:lstStyle/>
          <a:p>
            <a:r>
              <a:rPr lang="en-GB" sz="3200" dirty="0"/>
              <a:t>Customer journey – 7 interactions</a:t>
            </a:r>
          </a:p>
        </p:txBody>
      </p:sp>
      <p:sp>
        <p:nvSpPr>
          <p:cNvPr id="3" name="Platshållare för innehåll 2">
            <a:extLst>
              <a:ext uri="{FF2B5EF4-FFF2-40B4-BE49-F238E27FC236}">
                <a16:creationId xmlns:a16="http://schemas.microsoft.com/office/drawing/2014/main" id="{83E01A07-F844-E941-9A5B-FBDE8F9D5450}"/>
              </a:ext>
            </a:extLst>
          </p:cNvPr>
          <p:cNvSpPr>
            <a:spLocks noGrp="1"/>
          </p:cNvSpPr>
          <p:nvPr>
            <p:ph idx="1"/>
          </p:nvPr>
        </p:nvSpPr>
        <p:spPr>
          <a:xfrm>
            <a:off x="457198" y="1513267"/>
            <a:ext cx="7541743" cy="2061957"/>
          </a:xfrm>
        </p:spPr>
        <p:txBody>
          <a:bodyPr/>
          <a:lstStyle/>
          <a:p>
            <a:pPr marL="0" indent="0">
              <a:buNone/>
            </a:pPr>
            <a:r>
              <a:rPr lang="en-GB" dirty="0"/>
              <a:t>At a more detailed level, the customer journey comprises seven interactions:</a:t>
            </a:r>
          </a:p>
          <a:p>
            <a:pPr marL="0" indent="0">
              <a:buNone/>
            </a:pPr>
            <a:r>
              <a:rPr lang="en-GB" dirty="0"/>
              <a:t> </a:t>
            </a:r>
          </a:p>
          <a:p>
            <a:pPr marL="0" indent="0">
              <a:buNone/>
            </a:pPr>
            <a:r>
              <a:rPr lang="en-GB" b="1" dirty="0"/>
              <a:t>Explore 	</a:t>
            </a:r>
            <a:r>
              <a:rPr lang="en-GB" dirty="0"/>
              <a:t>Understand markets and stakeholders. </a:t>
            </a:r>
          </a:p>
          <a:p>
            <a:pPr marL="0" indent="0">
              <a:buNone/>
            </a:pPr>
            <a:r>
              <a:rPr lang="en-GB" b="1" dirty="0"/>
              <a:t>Engage 	</a:t>
            </a:r>
            <a:r>
              <a:rPr lang="en-GB" dirty="0"/>
              <a:t>Foster relationships. </a:t>
            </a:r>
          </a:p>
          <a:p>
            <a:pPr marL="0" indent="0">
              <a:buNone/>
            </a:pPr>
            <a:r>
              <a:rPr lang="en-GB" b="1" dirty="0"/>
              <a:t>Offer 		</a:t>
            </a:r>
            <a:r>
              <a:rPr lang="en-GB" dirty="0"/>
              <a:t>Shape demand and service offerings. </a:t>
            </a:r>
          </a:p>
          <a:p>
            <a:pPr marL="0" indent="0">
              <a:buNone/>
            </a:pPr>
            <a:r>
              <a:rPr lang="en-GB" b="1" dirty="0"/>
              <a:t>Agree 		</a:t>
            </a:r>
            <a:r>
              <a:rPr lang="en-GB" dirty="0"/>
              <a:t>Align expectations and agree service. </a:t>
            </a:r>
          </a:p>
          <a:p>
            <a:pPr marL="0" indent="0">
              <a:buNone/>
            </a:pPr>
            <a:r>
              <a:rPr lang="en-GB" b="1" dirty="0"/>
              <a:t>Onboard 	</a:t>
            </a:r>
            <a:r>
              <a:rPr lang="en-GB" dirty="0"/>
              <a:t>Get on board or leave the journey. </a:t>
            </a:r>
          </a:p>
          <a:p>
            <a:pPr marL="0" indent="0">
              <a:buNone/>
            </a:pPr>
            <a:r>
              <a:rPr lang="en-GB" b="1" dirty="0"/>
              <a:t>Co-create 	</a:t>
            </a:r>
            <a:r>
              <a:rPr lang="en-GB" dirty="0"/>
              <a:t>Provide and consume. </a:t>
            </a:r>
          </a:p>
          <a:p>
            <a:pPr marL="0" indent="0">
              <a:buNone/>
            </a:pPr>
            <a:r>
              <a:rPr lang="en-GB" b="1" dirty="0"/>
              <a:t>Realize  	</a:t>
            </a:r>
            <a:r>
              <a:rPr lang="en-GB" dirty="0"/>
              <a:t>Harvest value and improve.</a:t>
            </a:r>
          </a:p>
          <a:p>
            <a:pPr marL="0" indent="0">
              <a:buNone/>
            </a:pPr>
            <a:endParaRPr lang="sv-SE" dirty="0"/>
          </a:p>
        </p:txBody>
      </p:sp>
      <p:pic>
        <p:nvPicPr>
          <p:cNvPr id="5" name="Bildobjekt 4">
            <a:extLst>
              <a:ext uri="{FF2B5EF4-FFF2-40B4-BE49-F238E27FC236}">
                <a16:creationId xmlns:a16="http://schemas.microsoft.com/office/drawing/2014/main" id="{16FADDC4-461B-1A4F-95F9-E0782FDA4EF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76961" y="1996473"/>
            <a:ext cx="4309841" cy="1726081"/>
          </a:xfrm>
          <a:prstGeom prst="rect">
            <a:avLst/>
          </a:prstGeom>
        </p:spPr>
      </p:pic>
      <p:sp>
        <p:nvSpPr>
          <p:cNvPr id="6" name="textruta 5">
            <a:extLst>
              <a:ext uri="{FF2B5EF4-FFF2-40B4-BE49-F238E27FC236}">
                <a16:creationId xmlns:a16="http://schemas.microsoft.com/office/drawing/2014/main" id="{B0764E12-74CD-9945-B262-BACDC63A8779}"/>
              </a:ext>
            </a:extLst>
          </p:cNvPr>
          <p:cNvSpPr txBox="1"/>
          <p:nvPr/>
        </p:nvSpPr>
        <p:spPr>
          <a:xfrm>
            <a:off x="4314758" y="3694720"/>
            <a:ext cx="1710725"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2.12 Customer journey model </a:t>
            </a:r>
          </a:p>
        </p:txBody>
      </p:sp>
      <p:sp>
        <p:nvSpPr>
          <p:cNvPr id="7" name="textruta 6">
            <a:extLst>
              <a:ext uri="{FF2B5EF4-FFF2-40B4-BE49-F238E27FC236}">
                <a16:creationId xmlns:a16="http://schemas.microsoft.com/office/drawing/2014/main" id="{7901A528-F718-A049-8116-15B822472A33}"/>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E4768094-C5B4-324F-AF80-E4397DB8ECD1}"/>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12139677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7652E-D3C2-8D4F-BCD2-441CD1072886}"/>
              </a:ext>
            </a:extLst>
          </p:cNvPr>
          <p:cNvSpPr>
            <a:spLocks noGrp="1"/>
          </p:cNvSpPr>
          <p:nvPr>
            <p:ph type="title"/>
          </p:nvPr>
        </p:nvSpPr>
        <p:spPr>
          <a:xfrm>
            <a:off x="457200" y="219075"/>
            <a:ext cx="6974378" cy="857250"/>
          </a:xfrm>
        </p:spPr>
        <p:txBody>
          <a:bodyPr>
            <a:noAutofit/>
          </a:bodyPr>
          <a:lstStyle/>
          <a:p>
            <a:r>
              <a:rPr lang="en-GB" sz="3200" dirty="0"/>
              <a:t>Customers perspective</a:t>
            </a:r>
          </a:p>
        </p:txBody>
      </p:sp>
      <p:sp>
        <p:nvSpPr>
          <p:cNvPr id="3" name="Platshållare för innehåll 2">
            <a:extLst>
              <a:ext uri="{FF2B5EF4-FFF2-40B4-BE49-F238E27FC236}">
                <a16:creationId xmlns:a16="http://schemas.microsoft.com/office/drawing/2014/main" id="{F2713213-A35E-8F4C-81CF-97B77911E240}"/>
              </a:ext>
            </a:extLst>
          </p:cNvPr>
          <p:cNvSpPr>
            <a:spLocks noGrp="1"/>
          </p:cNvSpPr>
          <p:nvPr>
            <p:ph idx="1"/>
          </p:nvPr>
        </p:nvSpPr>
        <p:spPr>
          <a:xfrm>
            <a:off x="470260" y="2720238"/>
            <a:ext cx="8229600" cy="1747993"/>
          </a:xfrm>
        </p:spPr>
        <p:txBody>
          <a:bodyPr/>
          <a:lstStyle/>
          <a:p>
            <a:pPr marL="0" lvl="0" indent="0">
              <a:spcBef>
                <a:spcPct val="30000"/>
              </a:spcBef>
              <a:buNone/>
              <a:defRPr/>
            </a:pPr>
            <a:r>
              <a:rPr lang="en-GB" sz="1400" dirty="0"/>
              <a:t>When a service provider is replaced, there is a period of transition for both parties, before the new provider’s service can be provided and consumed. </a:t>
            </a:r>
          </a:p>
          <a:p>
            <a:pPr marL="0" lvl="0" indent="0">
              <a:spcBef>
                <a:spcPct val="30000"/>
              </a:spcBef>
              <a:buNone/>
              <a:defRPr/>
            </a:pPr>
            <a:endParaRPr lang="en-GB" sz="700" dirty="0"/>
          </a:p>
          <a:p>
            <a:pPr marL="0" indent="0">
              <a:buNone/>
            </a:pPr>
            <a:r>
              <a:rPr lang="en-GB" sz="1400" dirty="0"/>
              <a:t>When the consumer still has demand for a solution, they are faced with the task of </a:t>
            </a:r>
            <a:r>
              <a:rPr lang="en-GB" sz="1400" b="1" i="1" dirty="0"/>
              <a:t>offboarding</a:t>
            </a:r>
            <a:r>
              <a:rPr lang="en-GB" sz="1400" dirty="0"/>
              <a:t> the unsatisfactory or retired product, in parallel with the </a:t>
            </a:r>
            <a:r>
              <a:rPr lang="en-GB" sz="1400" b="1" i="1" dirty="0"/>
              <a:t>onboarding</a:t>
            </a:r>
            <a:r>
              <a:rPr lang="en-GB" sz="1400" dirty="0"/>
              <a:t> of its replacement. The risk of discontinuity is a serious concern. To reduce this concern, providers sometimes offer to take care of the transition from the current provider to the successor. </a:t>
            </a:r>
          </a:p>
          <a:p>
            <a:endParaRPr lang="sv-SE" sz="1400" dirty="0"/>
          </a:p>
        </p:txBody>
      </p:sp>
      <p:sp>
        <p:nvSpPr>
          <p:cNvPr id="5" name="textruta 4">
            <a:extLst>
              <a:ext uri="{FF2B5EF4-FFF2-40B4-BE49-F238E27FC236}">
                <a16:creationId xmlns:a16="http://schemas.microsoft.com/office/drawing/2014/main" id="{B2082DBD-90EF-994D-80F3-ED4092A88E99}"/>
              </a:ext>
            </a:extLst>
          </p:cNvPr>
          <p:cNvSpPr txBox="1"/>
          <p:nvPr/>
        </p:nvSpPr>
        <p:spPr>
          <a:xfrm>
            <a:off x="1573825" y="2449321"/>
            <a:ext cx="2981907"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2.13 Digital product lifecycles from a consumer’ perspective </a:t>
            </a:r>
          </a:p>
        </p:txBody>
      </p:sp>
      <p:pic>
        <p:nvPicPr>
          <p:cNvPr id="6" name="Bildobjekt 5">
            <a:extLst>
              <a:ext uri="{FF2B5EF4-FFF2-40B4-BE49-F238E27FC236}">
                <a16:creationId xmlns:a16="http://schemas.microsoft.com/office/drawing/2014/main" id="{054F27F0-0314-8A4A-98C0-A9A69D4372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33249" y="1224730"/>
            <a:ext cx="5844967" cy="1260876"/>
          </a:xfrm>
          <a:prstGeom prst="rect">
            <a:avLst/>
          </a:prstGeom>
        </p:spPr>
      </p:pic>
      <p:sp>
        <p:nvSpPr>
          <p:cNvPr id="7" name="textruta 6">
            <a:extLst>
              <a:ext uri="{FF2B5EF4-FFF2-40B4-BE49-F238E27FC236}">
                <a16:creationId xmlns:a16="http://schemas.microsoft.com/office/drawing/2014/main" id="{8C48CA04-3580-634C-9CA4-89ED4F49B42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F99282CB-DC09-7041-9573-AB098E26BFBD}"/>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2173268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7652E-D3C2-8D4F-BCD2-441CD1072886}"/>
              </a:ext>
            </a:extLst>
          </p:cNvPr>
          <p:cNvSpPr>
            <a:spLocks noGrp="1"/>
          </p:cNvSpPr>
          <p:nvPr>
            <p:ph type="title"/>
          </p:nvPr>
        </p:nvSpPr>
        <p:spPr/>
        <p:txBody>
          <a:bodyPr>
            <a:normAutofit/>
          </a:bodyPr>
          <a:lstStyle/>
          <a:p>
            <a:r>
              <a:rPr lang="en-GB" sz="3200" dirty="0"/>
              <a:t>Digital product lifecycle - Stages</a:t>
            </a:r>
          </a:p>
        </p:txBody>
      </p:sp>
      <p:sp>
        <p:nvSpPr>
          <p:cNvPr id="7" name="textruta 6">
            <a:extLst>
              <a:ext uri="{FF2B5EF4-FFF2-40B4-BE49-F238E27FC236}">
                <a16:creationId xmlns:a16="http://schemas.microsoft.com/office/drawing/2014/main" id="{8C48CA04-3580-634C-9CA4-89ED4F49B424}"/>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aphicFrame>
        <p:nvGraphicFramePr>
          <p:cNvPr id="8" name="Platshållare för innehåll 4">
            <a:extLst>
              <a:ext uri="{FF2B5EF4-FFF2-40B4-BE49-F238E27FC236}">
                <a16:creationId xmlns:a16="http://schemas.microsoft.com/office/drawing/2014/main" id="{68B5900E-3AD0-864A-B41E-05FAD734E345}"/>
              </a:ext>
            </a:extLst>
          </p:cNvPr>
          <p:cNvGraphicFramePr>
            <a:graphicFrameLocks/>
          </p:cNvGraphicFramePr>
          <p:nvPr>
            <p:extLst>
              <p:ext uri="{D42A27DB-BD31-4B8C-83A1-F6EECF244321}">
                <p14:modId xmlns:p14="http://schemas.microsoft.com/office/powerpoint/2010/main" val="155530700"/>
              </p:ext>
            </p:extLst>
          </p:nvPr>
        </p:nvGraphicFramePr>
        <p:xfrm>
          <a:off x="482598" y="1473195"/>
          <a:ext cx="8229600" cy="3063240"/>
        </p:xfrm>
        <a:graphic>
          <a:graphicData uri="http://schemas.openxmlformats.org/drawingml/2006/table">
            <a:tbl>
              <a:tblPr firstRow="1" bandRow="1">
                <a:tableStyleId>{5C22544A-7EE6-4342-B048-85BDC9FD1C3A}</a:tableStyleId>
              </a:tblPr>
              <a:tblGrid>
                <a:gridCol w="1048043">
                  <a:extLst>
                    <a:ext uri="{9D8B030D-6E8A-4147-A177-3AD203B41FA5}">
                      <a16:colId xmlns:a16="http://schemas.microsoft.com/office/drawing/2014/main" val="3841602329"/>
                    </a:ext>
                  </a:extLst>
                </a:gridCol>
                <a:gridCol w="3376858">
                  <a:extLst>
                    <a:ext uri="{9D8B030D-6E8A-4147-A177-3AD203B41FA5}">
                      <a16:colId xmlns:a16="http://schemas.microsoft.com/office/drawing/2014/main" val="2301444303"/>
                    </a:ext>
                  </a:extLst>
                </a:gridCol>
                <a:gridCol w="3804699">
                  <a:extLst>
                    <a:ext uri="{9D8B030D-6E8A-4147-A177-3AD203B41FA5}">
                      <a16:colId xmlns:a16="http://schemas.microsoft.com/office/drawing/2014/main" val="2273478361"/>
                    </a:ext>
                  </a:extLst>
                </a:gridCol>
              </a:tblGrid>
              <a:tr h="257131">
                <a:tc>
                  <a:txBody>
                    <a:bodyPr/>
                    <a:lstStyle/>
                    <a:p>
                      <a:r>
                        <a:rPr lang="en-GB" sz="1100" b="1" i="1" noProof="0" dirty="0">
                          <a:solidFill>
                            <a:schemeClr val="tx1"/>
                          </a:solidFill>
                          <a:latin typeface="Calibri Light" panose="020F0302020204030204" pitchFamily="34" charset="0"/>
                          <a:cs typeface="Calibri Light" panose="020F0302020204030204" pitchFamily="34" charset="0"/>
                        </a:rPr>
                        <a:t>Life cycle stage</a:t>
                      </a:r>
                    </a:p>
                  </a:txBody>
                  <a:tcPr>
                    <a:solidFill>
                      <a:schemeClr val="bg1">
                        <a:lumMod val="85000"/>
                      </a:schemeClr>
                    </a:solidFill>
                  </a:tcPr>
                </a:tc>
                <a:tc>
                  <a:txBody>
                    <a:bodyPr/>
                    <a:lstStyle/>
                    <a:p>
                      <a:r>
                        <a:rPr lang="en-GB" sz="1100" b="1" i="0" kern="1200" noProof="0" dirty="0">
                          <a:solidFill>
                            <a:schemeClr val="tx1"/>
                          </a:solidFill>
                          <a:latin typeface="Calibri Light" panose="020F0302020204030204" pitchFamily="34" charset="0"/>
                          <a:ea typeface="+mn-ea"/>
                          <a:cs typeface="Calibri Light" panose="020F0302020204030204" pitchFamily="34" charset="0"/>
                        </a:rPr>
                        <a:t>Service provider</a:t>
                      </a:r>
                    </a:p>
                  </a:txBody>
                  <a:tcPr>
                    <a:solidFill>
                      <a:schemeClr val="bg1">
                        <a:lumMod val="85000"/>
                      </a:schemeClr>
                    </a:solidFill>
                  </a:tcPr>
                </a:tc>
                <a:tc>
                  <a:txBody>
                    <a:bodyPr/>
                    <a:lstStyle/>
                    <a:p>
                      <a:r>
                        <a:rPr lang="en-GB" sz="1100" b="1" i="0" kern="1200" noProof="0" dirty="0">
                          <a:solidFill>
                            <a:schemeClr val="tx1"/>
                          </a:solidFill>
                          <a:latin typeface="Calibri Light" panose="020F0302020204030204" pitchFamily="34" charset="0"/>
                          <a:ea typeface="+mn-ea"/>
                          <a:cs typeface="Calibri Light" panose="020F0302020204030204" pitchFamily="34" charset="0"/>
                        </a:rPr>
                        <a:t>Service consumer</a:t>
                      </a:r>
                    </a:p>
                  </a:txBody>
                  <a:tcPr>
                    <a:solidFill>
                      <a:schemeClr val="bg1">
                        <a:lumMod val="85000"/>
                      </a:schemeClr>
                    </a:solidFill>
                  </a:tcPr>
                </a:tc>
                <a:extLst>
                  <a:ext uri="{0D108BD9-81ED-4DB2-BD59-A6C34878D82A}">
                    <a16:rowId xmlns:a16="http://schemas.microsoft.com/office/drawing/2014/main" val="1686317345"/>
                  </a:ext>
                </a:extLst>
              </a:tr>
              <a:tr h="337239">
                <a:tc>
                  <a:txBody>
                    <a:bodyPr/>
                    <a:lstStyle/>
                    <a:p>
                      <a:r>
                        <a:rPr lang="en-GB" sz="1100" b="1" i="1" noProof="0" dirty="0">
                          <a:effectLst/>
                          <a:latin typeface="Calibri Light" panose="020F0302020204030204" pitchFamily="34" charset="0"/>
                          <a:cs typeface="Calibri Light" panose="020F0302020204030204" pitchFamily="34" charset="0"/>
                        </a:rPr>
                        <a:t>Exploration </a:t>
                      </a:r>
                    </a:p>
                  </a:txBody>
                  <a:tcPr>
                    <a:solidFill>
                      <a:schemeClr val="bg1">
                        <a:lumMod val="85000"/>
                      </a:schemeClr>
                    </a:solidFill>
                  </a:tcPr>
                </a:tc>
                <a:tc>
                  <a:txBody>
                    <a:bodyPr/>
                    <a:lstStyle/>
                    <a:p>
                      <a:r>
                        <a:rPr lang="en-GB" sz="1100" b="0" i="0" noProof="0" dirty="0">
                          <a:effectLst/>
                          <a:latin typeface="Calibri Light" panose="020F0302020204030204" pitchFamily="34" charset="0"/>
                          <a:cs typeface="Calibri Light" panose="020F0302020204030204" pitchFamily="34" charset="0"/>
                        </a:rPr>
                        <a:t>The service provider researches and develops the product and service offering. </a:t>
                      </a:r>
                    </a:p>
                  </a:txBody>
                  <a:tcPr>
                    <a:solidFill>
                      <a:schemeClr val="bg1">
                        <a:lumMod val="95000"/>
                      </a:schemeClr>
                    </a:solidFill>
                  </a:tcPr>
                </a:tc>
                <a:tc>
                  <a:txBody>
                    <a:bodyPr/>
                    <a:lstStyle/>
                    <a:p>
                      <a:r>
                        <a:rPr lang="en-GB" sz="1100" b="0" i="0" noProof="0" dirty="0">
                          <a:effectLst/>
                          <a:latin typeface="Calibri Light" panose="020F0302020204030204" pitchFamily="34" charset="0"/>
                          <a:cs typeface="Calibri Light" panose="020F0302020204030204" pitchFamily="34" charset="0"/>
                        </a:rPr>
                        <a:t>The service consumer becomes aware of the existence of a product and assesses it as interesting and then desirable, after which an agreement is made. </a:t>
                      </a:r>
                    </a:p>
                  </a:txBody>
                  <a:tcPr>
                    <a:solidFill>
                      <a:schemeClr val="bg1">
                        <a:lumMod val="95000"/>
                      </a:schemeClr>
                    </a:solidFill>
                  </a:tcPr>
                </a:tc>
                <a:extLst>
                  <a:ext uri="{0D108BD9-81ED-4DB2-BD59-A6C34878D82A}">
                    <a16:rowId xmlns:a16="http://schemas.microsoft.com/office/drawing/2014/main" val="1194457166"/>
                  </a:ext>
                </a:extLst>
              </a:tr>
              <a:tr h="318482">
                <a:tc>
                  <a:txBody>
                    <a:bodyPr/>
                    <a:lstStyle/>
                    <a:p>
                      <a:r>
                        <a:rPr lang="en-GB" sz="1100" b="1" i="1" noProof="0" dirty="0">
                          <a:effectLst/>
                          <a:latin typeface="Calibri Light" panose="020F0302020204030204" pitchFamily="34" charset="0"/>
                          <a:cs typeface="Calibri Light" panose="020F0302020204030204" pitchFamily="34" charset="0"/>
                        </a:rPr>
                        <a:t>Onboarding</a:t>
                      </a:r>
                      <a:endParaRPr lang="en-GB" sz="1100" b="1" i="1" noProof="0" dirty="0">
                        <a:latin typeface="Calibri Light" panose="020F0302020204030204" pitchFamily="34" charset="0"/>
                        <a:cs typeface="Calibri Light" panose="020F0302020204030204" pitchFamily="34" charset="0"/>
                      </a:endParaRPr>
                    </a:p>
                  </a:txBody>
                  <a:tcPr>
                    <a:solidFill>
                      <a:schemeClr val="bg1">
                        <a:lumMod val="85000"/>
                      </a:schemeClr>
                    </a:solidFill>
                  </a:tcPr>
                </a:tc>
                <a:tc gridSpan="2">
                  <a:txBody>
                    <a:bodyPr/>
                    <a:lstStyle/>
                    <a:p>
                      <a:r>
                        <a:rPr lang="en-GB" sz="1100" b="0" i="0" noProof="0" dirty="0">
                          <a:effectLst/>
                          <a:latin typeface="Calibri Light" panose="020F0302020204030204" pitchFamily="34" charset="0"/>
                          <a:cs typeface="Calibri Light" panose="020F0302020204030204" pitchFamily="34" charset="0"/>
                        </a:rPr>
                        <a:t>An instance of the product is installed, and the user organization is onboarded, sometimes with a transition from a replaced product. </a:t>
                      </a:r>
                      <a:endParaRPr lang="en-GB" sz="11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hMerge="1">
                  <a:txBody>
                    <a:bodyPr/>
                    <a:lstStyle/>
                    <a:p>
                      <a:endParaRPr lang="en-GB" sz="1000" b="0" i="0" noProof="0">
                        <a:latin typeface="Calibri Light" panose="020F0302020204030204" pitchFamily="34" charset="0"/>
                        <a:cs typeface="Calibri Light" panose="020F0302020204030204" pitchFamily="34" charset="0"/>
                      </a:endParaRPr>
                    </a:p>
                  </a:txBody>
                  <a:tcPr>
                    <a:solidFill>
                      <a:schemeClr val="bg1">
                        <a:lumMod val="85000"/>
                      </a:schemeClr>
                    </a:solidFill>
                  </a:tcPr>
                </a:tc>
                <a:extLst>
                  <a:ext uri="{0D108BD9-81ED-4DB2-BD59-A6C34878D82A}">
                    <a16:rowId xmlns:a16="http://schemas.microsoft.com/office/drawing/2014/main" val="951268931"/>
                  </a:ext>
                </a:extLst>
              </a:tr>
              <a:tr h="370840">
                <a:tc>
                  <a:txBody>
                    <a:bodyPr/>
                    <a:lstStyle/>
                    <a:p>
                      <a:r>
                        <a:rPr lang="en-GB" sz="1100" b="1" i="1" noProof="0" dirty="0">
                          <a:effectLst/>
                          <a:latin typeface="Calibri Light" panose="020F0302020204030204" pitchFamily="34" charset="0"/>
                          <a:cs typeface="Calibri Light" panose="020F0302020204030204" pitchFamily="34" charset="0"/>
                        </a:rPr>
                        <a:t>Co-creating value </a:t>
                      </a:r>
                    </a:p>
                  </a:txBody>
                  <a:tcPr>
                    <a:solidFill>
                      <a:schemeClr val="bg1">
                        <a:lumMod val="85000"/>
                      </a:schemeClr>
                    </a:solidFill>
                  </a:tcPr>
                </a:tc>
                <a:tc>
                  <a:txBody>
                    <a:bodyPr/>
                    <a:lstStyle/>
                    <a:p>
                      <a:r>
                        <a:rPr lang="en-GB" sz="1100" b="0" i="0" noProof="0" dirty="0">
                          <a:effectLst/>
                          <a:latin typeface="Calibri Light" panose="020F0302020204030204" pitchFamily="34" charset="0"/>
                          <a:cs typeface="Calibri Light" panose="020F0302020204030204" pitchFamily="34" charset="0"/>
                        </a:rPr>
                        <a:t>The service provider delivers and supports the product and experiences increasing, stable, or decreasing return on investment, leading to an investment decision to buy (use and improve the product), hold (use but do not improve it), or sell (use and reduce, replace, or retire it). </a:t>
                      </a:r>
                    </a:p>
                  </a:txBody>
                  <a:tcPr>
                    <a:solidFill>
                      <a:schemeClr val="bg1">
                        <a:lumMod val="95000"/>
                      </a:schemeClr>
                    </a:solidFill>
                  </a:tcPr>
                </a:tc>
                <a:tc>
                  <a:txBody>
                    <a:bodyPr/>
                    <a:lstStyle/>
                    <a:p>
                      <a:r>
                        <a:rPr lang="en-GB" sz="1100" b="0" i="0" noProof="0" dirty="0">
                          <a:effectLst/>
                          <a:latin typeface="Calibri Light" panose="020F0302020204030204" pitchFamily="34" charset="0"/>
                          <a:cs typeface="Calibri Light" panose="020F0302020204030204" pitchFamily="34" charset="0"/>
                        </a:rPr>
                        <a:t>The service consumer uses the product and experiences increasing, stable, or decreasing value, eventually leading to a decision to replace or retire the product. </a:t>
                      </a:r>
                    </a:p>
                  </a:txBody>
                  <a:tcPr>
                    <a:solidFill>
                      <a:schemeClr val="bg1">
                        <a:lumMod val="95000"/>
                      </a:schemeClr>
                    </a:solidFill>
                  </a:tcPr>
                </a:tc>
                <a:extLst>
                  <a:ext uri="{0D108BD9-81ED-4DB2-BD59-A6C34878D82A}">
                    <a16:rowId xmlns:a16="http://schemas.microsoft.com/office/drawing/2014/main" val="313386789"/>
                  </a:ext>
                </a:extLst>
              </a:tr>
              <a:tr h="370840">
                <a:tc>
                  <a:txBody>
                    <a:bodyPr/>
                    <a:lstStyle/>
                    <a:p>
                      <a:r>
                        <a:rPr lang="en-GB" sz="1100" b="1" i="1" noProof="0" dirty="0">
                          <a:effectLst/>
                          <a:latin typeface="Calibri Light" panose="020F0302020204030204" pitchFamily="34" charset="0"/>
                          <a:cs typeface="Calibri Light" panose="020F0302020204030204" pitchFamily="34" charset="0"/>
                        </a:rPr>
                        <a:t>Offboarding</a:t>
                      </a:r>
                      <a:endParaRPr lang="en-GB" sz="1100" b="1" i="1" noProof="0" dirty="0">
                        <a:latin typeface="Calibri Light" panose="020F0302020204030204" pitchFamily="34" charset="0"/>
                        <a:cs typeface="Calibri Light" panose="020F0302020204030204" pitchFamily="34" charset="0"/>
                      </a:endParaRPr>
                    </a:p>
                  </a:txBody>
                  <a:tcPr>
                    <a:solidFill>
                      <a:schemeClr val="bg1">
                        <a:lumMod val="85000"/>
                      </a:schemeClr>
                    </a:solidFill>
                  </a:tcPr>
                </a:tc>
                <a:tc gridSpan="2">
                  <a:txBody>
                    <a:bodyPr/>
                    <a:lstStyle/>
                    <a:p>
                      <a:r>
                        <a:rPr lang="en-GB" sz="1100" b="0" i="0" noProof="0" dirty="0">
                          <a:effectLst/>
                          <a:latin typeface="Calibri Light" panose="020F0302020204030204" pitchFamily="34" charset="0"/>
                          <a:cs typeface="Calibri Light" panose="020F0302020204030204" pitchFamily="34" charset="0"/>
                        </a:rPr>
                        <a:t>The instance of the product is uninstalled and the user organization is offboarded, sometimes with a transition to a replacement product.</a:t>
                      </a:r>
                      <a:endParaRPr lang="en-GB" sz="1100" b="0" i="0" noProof="0" dirty="0">
                        <a:latin typeface="Calibri Light" panose="020F0302020204030204" pitchFamily="34" charset="0"/>
                        <a:cs typeface="Calibri Light" panose="020F0302020204030204" pitchFamily="34" charset="0"/>
                      </a:endParaRPr>
                    </a:p>
                  </a:txBody>
                  <a:tcPr>
                    <a:solidFill>
                      <a:schemeClr val="bg1">
                        <a:lumMod val="95000"/>
                      </a:schemeClr>
                    </a:solidFill>
                  </a:tcPr>
                </a:tc>
                <a:tc hMerge="1">
                  <a:txBody>
                    <a:bodyPr/>
                    <a:lstStyle/>
                    <a:p>
                      <a:endParaRPr lang="en-GB" sz="1000" b="0" i="0" noProof="0">
                        <a:latin typeface="Calibri Light" panose="020F0302020204030204" pitchFamily="34" charset="0"/>
                        <a:cs typeface="Calibri Light" panose="020F0302020204030204" pitchFamily="34" charset="0"/>
                      </a:endParaRPr>
                    </a:p>
                  </a:txBody>
                  <a:tcPr>
                    <a:solidFill>
                      <a:schemeClr val="bg1">
                        <a:lumMod val="85000"/>
                      </a:schemeClr>
                    </a:solidFill>
                  </a:tcPr>
                </a:tc>
                <a:extLst>
                  <a:ext uri="{0D108BD9-81ED-4DB2-BD59-A6C34878D82A}">
                    <a16:rowId xmlns:a16="http://schemas.microsoft.com/office/drawing/2014/main" val="1986136656"/>
                  </a:ext>
                </a:extLst>
              </a:tr>
              <a:tr h="370840">
                <a:tc>
                  <a:txBody>
                    <a:bodyPr/>
                    <a:lstStyle/>
                    <a:p>
                      <a:r>
                        <a:rPr lang="en-GB" sz="1100" b="1" i="1" noProof="0" dirty="0">
                          <a:effectLst/>
                          <a:latin typeface="Calibri Light" panose="020F0302020204030204" pitchFamily="34" charset="0"/>
                          <a:cs typeface="Calibri Light" panose="020F0302020204030204" pitchFamily="34" charset="0"/>
                        </a:rPr>
                        <a:t>Retired </a:t>
                      </a:r>
                    </a:p>
                  </a:txBody>
                  <a:tcPr>
                    <a:solidFill>
                      <a:schemeClr val="bg1">
                        <a:lumMod val="85000"/>
                      </a:schemeClr>
                    </a:solidFill>
                  </a:tcPr>
                </a:tc>
                <a:tc>
                  <a:txBody>
                    <a:bodyPr/>
                    <a:lstStyle/>
                    <a:p>
                      <a:r>
                        <a:rPr lang="en-GB" sz="1100" b="0" i="0" noProof="0" dirty="0">
                          <a:effectLst/>
                          <a:latin typeface="Calibri Light" panose="020F0302020204030204" pitchFamily="34" charset="0"/>
                          <a:cs typeface="Calibri Light" panose="020F0302020204030204" pitchFamily="34" charset="0"/>
                        </a:rPr>
                        <a:t>The service provider no longer offers or supports the product. </a:t>
                      </a:r>
                    </a:p>
                  </a:txBody>
                  <a:tcPr>
                    <a:solidFill>
                      <a:schemeClr val="bg1">
                        <a:lumMod val="95000"/>
                      </a:schemeClr>
                    </a:solidFill>
                  </a:tcPr>
                </a:tc>
                <a:tc>
                  <a:txBody>
                    <a:bodyPr/>
                    <a:lstStyle/>
                    <a:p>
                      <a:r>
                        <a:rPr lang="en-GB" sz="1100" b="0" i="0" noProof="0" dirty="0">
                          <a:effectLst/>
                          <a:latin typeface="Calibri Light" panose="020F0302020204030204" pitchFamily="34" charset="0"/>
                          <a:cs typeface="Calibri Light" panose="020F0302020204030204" pitchFamily="34" charset="0"/>
                        </a:rPr>
                        <a:t>The service consumer no longer uses this product, but other consumers may use it.</a:t>
                      </a:r>
                    </a:p>
                  </a:txBody>
                  <a:tcPr>
                    <a:solidFill>
                      <a:schemeClr val="bg1">
                        <a:lumMod val="95000"/>
                      </a:schemeClr>
                    </a:solidFill>
                  </a:tcPr>
                </a:tc>
                <a:extLst>
                  <a:ext uri="{0D108BD9-81ED-4DB2-BD59-A6C34878D82A}">
                    <a16:rowId xmlns:a16="http://schemas.microsoft.com/office/drawing/2014/main" val="3614932187"/>
                  </a:ext>
                </a:extLst>
              </a:tr>
            </a:tbl>
          </a:graphicData>
        </a:graphic>
      </p:graphicFrame>
      <p:sp>
        <p:nvSpPr>
          <p:cNvPr id="10" name="textruta 9">
            <a:extLst>
              <a:ext uri="{FF2B5EF4-FFF2-40B4-BE49-F238E27FC236}">
                <a16:creationId xmlns:a16="http://schemas.microsoft.com/office/drawing/2014/main" id="{5756C762-90AC-BC4F-8217-4F35E41912F3}"/>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
        <p:nvSpPr>
          <p:cNvPr id="3" name="Rektangel 2">
            <a:extLst>
              <a:ext uri="{FF2B5EF4-FFF2-40B4-BE49-F238E27FC236}">
                <a16:creationId xmlns:a16="http://schemas.microsoft.com/office/drawing/2014/main" id="{1E0162F2-96A9-9C4A-B7EF-A06FDF714F26}"/>
              </a:ext>
            </a:extLst>
          </p:cNvPr>
          <p:cNvSpPr/>
          <p:nvPr/>
        </p:nvSpPr>
        <p:spPr>
          <a:xfrm>
            <a:off x="482598" y="1185250"/>
            <a:ext cx="6680202" cy="276999"/>
          </a:xfrm>
          <a:prstGeom prst="rect">
            <a:avLst/>
          </a:prstGeom>
        </p:spPr>
        <p:txBody>
          <a:bodyPr wrap="square">
            <a:spAutoFit/>
          </a:bodyPr>
          <a:lstStyle/>
          <a:p>
            <a:r>
              <a:rPr lang="en-GB" sz="1200" dirty="0">
                <a:latin typeface="Calibri Light" panose="020F0302020204030204" pitchFamily="34" charset="0"/>
                <a:cs typeface="Calibri Light" panose="020F0302020204030204" pitchFamily="34" charset="0"/>
              </a:rPr>
              <a:t>The lifecycle stages of a digital product from the perspective of the service provider and service consumer. </a:t>
            </a:r>
          </a:p>
        </p:txBody>
      </p:sp>
      <p:sp>
        <p:nvSpPr>
          <p:cNvPr id="12" name="Platshållare för innehåll 3">
            <a:extLst>
              <a:ext uri="{FF2B5EF4-FFF2-40B4-BE49-F238E27FC236}">
                <a16:creationId xmlns:a16="http://schemas.microsoft.com/office/drawing/2014/main" id="{8EFD585D-87CE-FB43-B03E-C8378A5AB6F8}"/>
              </a:ext>
            </a:extLst>
          </p:cNvPr>
          <p:cNvSpPr txBox="1">
            <a:spLocks/>
          </p:cNvSpPr>
          <p:nvPr/>
        </p:nvSpPr>
        <p:spPr bwMode="auto">
          <a:xfrm>
            <a:off x="6434956" y="4470377"/>
            <a:ext cx="2469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Wingdings" panose="05000000000000000000" pitchFamily="2" charset="2"/>
              <a:buChar char="ü"/>
              <a:defRPr sz="1200" b="0" i="0" kern="1200">
                <a:solidFill>
                  <a:schemeClr val="tx1"/>
                </a:solidFill>
                <a:latin typeface="Calibri Light" panose="020F0302020204030204" pitchFamily="34" charset="0"/>
                <a:ea typeface="Arial" charset="0"/>
                <a:cs typeface="Calibri Light" panose="020F0302020204030204" pitchFamily="34" charset="0"/>
              </a:defRPr>
            </a:lvl1pPr>
            <a:lvl2pPr marL="742950" indent="-28575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Arial" charset="0"/>
                <a:cs typeface="Calibri Light" panose="020F0302020204030204" pitchFamily="34" charset="0"/>
              </a:defRPr>
            </a:lvl2pPr>
            <a:lvl3pPr marL="11430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Arial" charset="0"/>
                <a:cs typeface="Calibri Light" panose="020F0302020204030204" pitchFamily="34" charset="0"/>
              </a:defRPr>
            </a:lvl3pPr>
            <a:lvl4pPr marL="1600200" indent="-228600" algn="l" defTabSz="457200" rtl="0" eaLnBrk="1" fontAlgn="base" hangingPunct="1">
              <a:spcBef>
                <a:spcPct val="20000"/>
              </a:spcBef>
              <a:spcAft>
                <a:spcPct val="0"/>
              </a:spcAft>
              <a:buFont typeface="Arial" charset="0"/>
              <a:buChar char="•"/>
              <a:defRPr sz="1200" b="0" i="0" kern="1200">
                <a:solidFill>
                  <a:schemeClr val="tx1"/>
                </a:solidFill>
                <a:latin typeface="Calibri Light" panose="020F0302020204030204" pitchFamily="34" charset="0"/>
                <a:ea typeface="Arial" charset="0"/>
                <a:cs typeface="Calibri Light" panose="020F0302020204030204" pitchFamily="34" charset="0"/>
              </a:defRPr>
            </a:lvl4pPr>
            <a:lvl5pPr marL="2057400" indent="-228600" algn="l" defTabSz="457200" rtl="0" eaLnBrk="1" fontAlgn="base" hangingPunct="1">
              <a:spcBef>
                <a:spcPct val="20000"/>
              </a:spcBef>
              <a:spcAft>
                <a:spcPct val="0"/>
              </a:spcAft>
              <a:buFont typeface="Arial" charset="0"/>
              <a:buChar char="»"/>
              <a:defRPr sz="900" kern="1200">
                <a:solidFill>
                  <a:schemeClr val="tx1"/>
                </a:solidFill>
                <a:latin typeface="Arial" panose="020B0604020202020204" pitchFamily="34" charset="0"/>
                <a:ea typeface="Arial"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GB" sz="900" dirty="0"/>
              <a:t>Table 2.4 Stages of the digital product lifecycle</a:t>
            </a:r>
          </a:p>
        </p:txBody>
      </p:sp>
    </p:spTree>
    <p:extLst>
      <p:ext uri="{BB962C8B-B14F-4D97-AF65-F5344CB8AC3E}">
        <p14:creationId xmlns:p14="http://schemas.microsoft.com/office/powerpoint/2010/main" val="36957874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1CE8B6-5E9A-DD49-9621-FCA56D15E4C2}"/>
              </a:ext>
            </a:extLst>
          </p:cNvPr>
          <p:cNvSpPr>
            <a:spLocks noGrp="1"/>
          </p:cNvSpPr>
          <p:nvPr>
            <p:ph type="title"/>
          </p:nvPr>
        </p:nvSpPr>
        <p:spPr/>
        <p:txBody>
          <a:bodyPr>
            <a:normAutofit/>
          </a:bodyPr>
          <a:lstStyle/>
          <a:p>
            <a:r>
              <a:rPr lang="en-GB" dirty="0"/>
              <a:t>The ITIL service value chain</a:t>
            </a:r>
          </a:p>
        </p:txBody>
      </p:sp>
      <p:sp>
        <p:nvSpPr>
          <p:cNvPr id="3" name="Platshållare för innehåll 2">
            <a:extLst>
              <a:ext uri="{FF2B5EF4-FFF2-40B4-BE49-F238E27FC236}">
                <a16:creationId xmlns:a16="http://schemas.microsoft.com/office/drawing/2014/main" id="{22B9AF84-DEB0-5A4B-B10B-993051AB49A2}"/>
              </a:ext>
            </a:extLst>
          </p:cNvPr>
          <p:cNvSpPr>
            <a:spLocks noGrp="1"/>
          </p:cNvSpPr>
          <p:nvPr>
            <p:ph idx="1"/>
          </p:nvPr>
        </p:nvSpPr>
        <p:spPr>
          <a:xfrm>
            <a:off x="457199" y="1312967"/>
            <a:ext cx="3089509" cy="3394075"/>
          </a:xfrm>
        </p:spPr>
        <p:txBody>
          <a:bodyPr/>
          <a:lstStyle/>
          <a:p>
            <a:pPr marL="0" indent="0">
              <a:buNone/>
            </a:pPr>
            <a:r>
              <a:rPr lang="en-GB" sz="1300" dirty="0"/>
              <a:t>The service value chain describes the organization’s archetypal activities. </a:t>
            </a:r>
          </a:p>
          <a:p>
            <a:pPr marL="0" indent="0">
              <a:buNone/>
            </a:pPr>
            <a:endParaRPr lang="en-GB" sz="800" dirty="0"/>
          </a:p>
          <a:p>
            <a:pPr marL="0" indent="0">
              <a:buNone/>
            </a:pPr>
            <a:r>
              <a:rPr lang="en-GB" sz="1300" dirty="0"/>
              <a:t>The ITIL service value chain is useful for describing, at a fairly high level of abstraction, the types of activities that a service provider executes. It helps people to focus on the goal of each value chain activity, and the inputs and outputs, without getting lost in the details of the lower-level activities in a value stream. </a:t>
            </a:r>
          </a:p>
          <a:p>
            <a:pPr marL="0" indent="0">
              <a:buNone/>
            </a:pPr>
            <a:endParaRPr lang="en-GB" sz="800" dirty="0"/>
          </a:p>
          <a:p>
            <a:pPr marL="0" indent="0">
              <a:buNone/>
            </a:pPr>
            <a:r>
              <a:rPr lang="en-GB" sz="1300" dirty="0"/>
              <a:t>The value chain activities are closely interrelated, and can be arranged in any order to explain and discuss a range of different situations.</a:t>
            </a:r>
          </a:p>
        </p:txBody>
      </p:sp>
      <p:pic>
        <p:nvPicPr>
          <p:cNvPr id="6" name="Bildobjekt 5">
            <a:extLst>
              <a:ext uri="{FF2B5EF4-FFF2-40B4-BE49-F238E27FC236}">
                <a16:creationId xmlns:a16="http://schemas.microsoft.com/office/drawing/2014/main" id="{016F4BC3-96B9-CA4D-82A0-8C2C4F0650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29266" y="1387017"/>
            <a:ext cx="5276191" cy="3036966"/>
          </a:xfrm>
          <a:prstGeom prst="rect">
            <a:avLst/>
          </a:prstGeom>
        </p:spPr>
      </p:pic>
      <p:sp>
        <p:nvSpPr>
          <p:cNvPr id="7" name="textruta 6">
            <a:extLst>
              <a:ext uri="{FF2B5EF4-FFF2-40B4-BE49-F238E27FC236}">
                <a16:creationId xmlns:a16="http://schemas.microsoft.com/office/drawing/2014/main" id="{165AED93-3E3D-5A47-AD61-CDC0BCA1D6F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textruta 3">
            <a:extLst>
              <a:ext uri="{FF2B5EF4-FFF2-40B4-BE49-F238E27FC236}">
                <a16:creationId xmlns:a16="http://schemas.microsoft.com/office/drawing/2014/main" id="{7E3AB8E5-E20A-1341-9782-D978101681A3}"/>
              </a:ext>
            </a:extLst>
          </p:cNvPr>
          <p:cNvSpPr txBox="1"/>
          <p:nvPr/>
        </p:nvSpPr>
        <p:spPr>
          <a:xfrm>
            <a:off x="3546708" y="4316261"/>
            <a:ext cx="1803699"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2.14 The ITIL service value chain </a:t>
            </a:r>
          </a:p>
        </p:txBody>
      </p:sp>
      <p:sp>
        <p:nvSpPr>
          <p:cNvPr id="10" name="textruta 9">
            <a:extLst>
              <a:ext uri="{FF2B5EF4-FFF2-40B4-BE49-F238E27FC236}">
                <a16:creationId xmlns:a16="http://schemas.microsoft.com/office/drawing/2014/main" id="{085666A2-BFAB-C24F-8852-7CCEDFB8E4F4}"/>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3496639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6A1CFB-3568-E44D-A8C5-6AD3F757F654}"/>
              </a:ext>
            </a:extLst>
          </p:cNvPr>
          <p:cNvSpPr>
            <a:spLocks noGrp="1"/>
          </p:cNvSpPr>
          <p:nvPr>
            <p:ph type="title"/>
          </p:nvPr>
        </p:nvSpPr>
        <p:spPr/>
        <p:txBody>
          <a:bodyPr>
            <a:normAutofit fontScale="90000"/>
          </a:bodyPr>
          <a:lstStyle/>
          <a:p>
            <a:r>
              <a:rPr lang="en-GB" dirty="0"/>
              <a:t>DevOps activities in a continuous loop</a:t>
            </a:r>
          </a:p>
        </p:txBody>
      </p:sp>
      <p:pic>
        <p:nvPicPr>
          <p:cNvPr id="5" name="Platshållare för innehåll 4">
            <a:extLst>
              <a:ext uri="{FF2B5EF4-FFF2-40B4-BE49-F238E27FC236}">
                <a16:creationId xmlns:a16="http://schemas.microsoft.com/office/drawing/2014/main" id="{D23466CB-A6E9-E748-AE4E-599745A9C134}"/>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4552667" y="1541802"/>
            <a:ext cx="4202533" cy="2668671"/>
          </a:xfrm>
          <a:prstGeom prst="rect">
            <a:avLst/>
          </a:prstGeom>
        </p:spPr>
      </p:pic>
      <p:sp>
        <p:nvSpPr>
          <p:cNvPr id="6" name="textruta 5">
            <a:extLst>
              <a:ext uri="{FF2B5EF4-FFF2-40B4-BE49-F238E27FC236}">
                <a16:creationId xmlns:a16="http://schemas.microsoft.com/office/drawing/2014/main" id="{33DA4CB9-D2DF-D349-A6D7-576EA84B371A}"/>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3" name="textruta 2">
            <a:extLst>
              <a:ext uri="{FF2B5EF4-FFF2-40B4-BE49-F238E27FC236}">
                <a16:creationId xmlns:a16="http://schemas.microsoft.com/office/drawing/2014/main" id="{578ACBE4-F1B5-CA46-B8CF-1003032048F2}"/>
              </a:ext>
            </a:extLst>
          </p:cNvPr>
          <p:cNvSpPr txBox="1"/>
          <p:nvPr/>
        </p:nvSpPr>
        <p:spPr>
          <a:xfrm>
            <a:off x="236362" y="1541421"/>
            <a:ext cx="4035192" cy="2677656"/>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In HVIT environments, </a:t>
            </a:r>
            <a:r>
              <a:rPr lang="en-GB" sz="1400" b="1" i="1" dirty="0">
                <a:latin typeface="Calibri Light" panose="020F0302020204030204" pitchFamily="34" charset="0"/>
                <a:cs typeface="Calibri Light" panose="020F0302020204030204" pitchFamily="34" charset="0"/>
              </a:rPr>
              <a:t>the concept of ‘continuous’ </a:t>
            </a:r>
            <a:r>
              <a:rPr lang="en-GB" sz="1400" dirty="0">
                <a:latin typeface="Calibri Light" panose="020F0302020204030204" pitchFamily="34" charset="0"/>
                <a:cs typeface="Calibri Light" panose="020F0302020204030204" pitchFamily="34" charset="0"/>
              </a:rPr>
              <a:t>is often used, and is a key characteristic of many HVIT approaches. </a:t>
            </a:r>
            <a:r>
              <a:rPr lang="en-GB" sz="1400" b="1" dirty="0">
                <a:latin typeface="Calibri Light" panose="020F0302020204030204" pitchFamily="34" charset="0"/>
                <a:cs typeface="Calibri Light" panose="020F0302020204030204" pitchFamily="34" charset="0"/>
              </a:rPr>
              <a:t>‘Continuous’ refers to fast, iterative cycles of activities</a:t>
            </a:r>
            <a:r>
              <a:rPr lang="en-GB" sz="1400" dirty="0">
                <a:latin typeface="Calibri Light" panose="020F0302020204030204" pitchFamily="34" charset="0"/>
                <a:cs typeface="Calibri Light" panose="020F0302020204030204" pitchFamily="34" charset="0"/>
              </a:rPr>
              <a:t>, enabled by short feedback loops. </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The DevOps community often illustrates this using a figure of eight with a continuous loop of connected application development and IT operations activities.</a:t>
            </a:r>
          </a:p>
          <a:p>
            <a:endParaRPr lang="en-GB" sz="14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The Dev and Ops activities are enabled by infrastructure and platforms for coding, testing, deployment, production, and so on. </a:t>
            </a:r>
          </a:p>
        </p:txBody>
      </p:sp>
      <p:sp>
        <p:nvSpPr>
          <p:cNvPr id="4" name="textruta 3">
            <a:extLst>
              <a:ext uri="{FF2B5EF4-FFF2-40B4-BE49-F238E27FC236}">
                <a16:creationId xmlns:a16="http://schemas.microsoft.com/office/drawing/2014/main" id="{BFA90509-E443-7046-BBAB-60AA2A99D99F}"/>
              </a:ext>
            </a:extLst>
          </p:cNvPr>
          <p:cNvSpPr txBox="1"/>
          <p:nvPr/>
        </p:nvSpPr>
        <p:spPr>
          <a:xfrm>
            <a:off x="4500742" y="4121893"/>
            <a:ext cx="2242922"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2.15 DevOps activities in a continuous loop </a:t>
            </a:r>
          </a:p>
        </p:txBody>
      </p:sp>
      <p:sp>
        <p:nvSpPr>
          <p:cNvPr id="8" name="textruta 7">
            <a:extLst>
              <a:ext uri="{FF2B5EF4-FFF2-40B4-BE49-F238E27FC236}">
                <a16:creationId xmlns:a16="http://schemas.microsoft.com/office/drawing/2014/main" id="{68BBCE2E-047D-3F4E-B39E-2F91759E9C83}"/>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15476731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AB0349-F3FF-C747-8AA4-45D8F4184C6A}"/>
              </a:ext>
            </a:extLst>
          </p:cNvPr>
          <p:cNvSpPr>
            <a:spLocks noGrp="1"/>
          </p:cNvSpPr>
          <p:nvPr>
            <p:ph type="title"/>
          </p:nvPr>
        </p:nvSpPr>
        <p:spPr/>
        <p:txBody>
          <a:bodyPr>
            <a:normAutofit fontScale="90000"/>
          </a:bodyPr>
          <a:lstStyle/>
          <a:p>
            <a:r>
              <a:rPr lang="en-GB" dirty="0"/>
              <a:t>DevOps and service value chain activities</a:t>
            </a:r>
          </a:p>
        </p:txBody>
      </p:sp>
      <p:sp>
        <p:nvSpPr>
          <p:cNvPr id="3" name="Platshållare för innehåll 2">
            <a:extLst>
              <a:ext uri="{FF2B5EF4-FFF2-40B4-BE49-F238E27FC236}">
                <a16:creationId xmlns:a16="http://schemas.microsoft.com/office/drawing/2014/main" id="{7C4DED3E-F4D0-A24F-AB86-A0540F78272C}"/>
              </a:ext>
            </a:extLst>
          </p:cNvPr>
          <p:cNvSpPr>
            <a:spLocks noGrp="1"/>
          </p:cNvSpPr>
          <p:nvPr>
            <p:ph idx="1"/>
          </p:nvPr>
        </p:nvSpPr>
        <p:spPr>
          <a:xfrm>
            <a:off x="469900" y="1181101"/>
            <a:ext cx="4566334" cy="3517508"/>
          </a:xfrm>
        </p:spPr>
        <p:txBody>
          <a:bodyPr>
            <a:noAutofit/>
          </a:bodyPr>
          <a:lstStyle/>
          <a:p>
            <a:pPr marL="0" indent="0">
              <a:buNone/>
            </a:pPr>
            <a:r>
              <a:rPr lang="en-GB" sz="1100" dirty="0"/>
              <a:t>The service value chain activities link to the DevOps in the following ways: </a:t>
            </a:r>
          </a:p>
          <a:p>
            <a:pPr marL="0" indent="0">
              <a:buNone/>
            </a:pPr>
            <a:endParaRPr lang="en-GB" sz="800" dirty="0"/>
          </a:p>
          <a:p>
            <a:pPr>
              <a:buFont typeface="Arial" panose="020B0604020202020204" pitchFamily="34" charset="0"/>
              <a:buChar char="•"/>
            </a:pPr>
            <a:r>
              <a:rPr lang="en-GB" sz="1100" dirty="0"/>
              <a:t>The </a:t>
            </a:r>
            <a:r>
              <a:rPr lang="en-GB" sz="1100" b="1" dirty="0"/>
              <a:t>design</a:t>
            </a:r>
            <a:r>
              <a:rPr lang="en-GB" sz="1100" dirty="0"/>
              <a:t> value chain activity runs in parallel with Dev, focusing more on the service than the software product. </a:t>
            </a:r>
          </a:p>
          <a:p>
            <a:pPr>
              <a:buFont typeface="Arial" panose="020B0604020202020204" pitchFamily="34" charset="0"/>
              <a:buChar char="•"/>
            </a:pPr>
            <a:r>
              <a:rPr lang="en-GB" sz="1100" dirty="0"/>
              <a:t>The </a:t>
            </a:r>
            <a:r>
              <a:rPr lang="en-GB" sz="1100" b="1" dirty="0"/>
              <a:t>obtain</a:t>
            </a:r>
            <a:r>
              <a:rPr lang="en-GB" sz="1100" dirty="0"/>
              <a:t> value chain activity is the interface with external Dev, integrating the developed software product with the other resources that the service comprises. </a:t>
            </a:r>
          </a:p>
          <a:p>
            <a:pPr>
              <a:buFont typeface="Arial" panose="020B0604020202020204" pitchFamily="34" charset="0"/>
              <a:buChar char="•"/>
            </a:pPr>
            <a:r>
              <a:rPr lang="en-GB" sz="1100" dirty="0"/>
              <a:t>The </a:t>
            </a:r>
            <a:r>
              <a:rPr lang="en-GB" sz="1100" b="1" dirty="0"/>
              <a:t>build</a:t>
            </a:r>
            <a:r>
              <a:rPr lang="en-GB" sz="1100" dirty="0"/>
              <a:t> value chain activity corresponds to internal Dev. </a:t>
            </a:r>
          </a:p>
          <a:p>
            <a:pPr>
              <a:buFont typeface="Arial" panose="020B0604020202020204" pitchFamily="34" charset="0"/>
              <a:buChar char="•"/>
            </a:pPr>
            <a:r>
              <a:rPr lang="en-GB" sz="1100" dirty="0"/>
              <a:t>The </a:t>
            </a:r>
            <a:r>
              <a:rPr lang="en-GB" sz="1100" b="1" dirty="0"/>
              <a:t>transition</a:t>
            </a:r>
            <a:r>
              <a:rPr lang="en-GB" sz="1100" dirty="0"/>
              <a:t> value chain activity runs in parallel with, and corresponds to, the deployment from Dev to Ops. </a:t>
            </a:r>
          </a:p>
          <a:p>
            <a:pPr>
              <a:buFont typeface="Arial" panose="020B0604020202020204" pitchFamily="34" charset="0"/>
              <a:buChar char="•"/>
            </a:pPr>
            <a:r>
              <a:rPr lang="en-GB" sz="1100" dirty="0"/>
              <a:t>The </a:t>
            </a:r>
            <a:r>
              <a:rPr lang="en-GB" sz="1100" b="1" dirty="0"/>
              <a:t>deliver and support </a:t>
            </a:r>
            <a:r>
              <a:rPr lang="en-GB" sz="1100" dirty="0"/>
              <a:t>value chain activity corresponds to Ops, and is often more comprehensive than Ops. </a:t>
            </a:r>
          </a:p>
          <a:p>
            <a:pPr>
              <a:buFont typeface="Arial" panose="020B0604020202020204" pitchFamily="34" charset="0"/>
              <a:buChar char="•"/>
            </a:pPr>
            <a:r>
              <a:rPr lang="en-GB" sz="1100" dirty="0"/>
              <a:t>The </a:t>
            </a:r>
            <a:r>
              <a:rPr lang="en-GB" sz="1100" b="1" dirty="0"/>
              <a:t>engage</a:t>
            </a:r>
            <a:r>
              <a:rPr lang="en-GB" sz="1100" dirty="0"/>
              <a:t> value chain activity runs in parallel with all of the underlying activities. </a:t>
            </a:r>
          </a:p>
          <a:p>
            <a:pPr>
              <a:buFont typeface="Arial" panose="020B0604020202020204" pitchFamily="34" charset="0"/>
              <a:buChar char="•"/>
            </a:pPr>
            <a:r>
              <a:rPr lang="en-GB" sz="1100" dirty="0"/>
              <a:t>The </a:t>
            </a:r>
            <a:r>
              <a:rPr lang="en-GB" sz="1100" b="1" dirty="0"/>
              <a:t>plan</a:t>
            </a:r>
            <a:r>
              <a:rPr lang="en-GB" sz="1100" dirty="0"/>
              <a:t> value chain activity corresponds to the planning part of Dev. </a:t>
            </a:r>
          </a:p>
          <a:p>
            <a:pPr>
              <a:buFont typeface="Arial" panose="020B0604020202020204" pitchFamily="34" charset="0"/>
              <a:buChar char="•"/>
            </a:pPr>
            <a:r>
              <a:rPr lang="en-GB" sz="1100" dirty="0"/>
              <a:t>The </a:t>
            </a:r>
            <a:r>
              <a:rPr lang="en-GB" sz="1100" b="1" dirty="0"/>
              <a:t>improve</a:t>
            </a:r>
            <a:r>
              <a:rPr lang="en-GB" sz="1100" dirty="0"/>
              <a:t> value chain activity corresponds to one of the tenets of DevOps: continual experimentation, learning, and improvement across all DevOps activities (often referred to as the ‘Third Way’ of DevOps). </a:t>
            </a:r>
          </a:p>
        </p:txBody>
      </p:sp>
      <p:pic>
        <p:nvPicPr>
          <p:cNvPr id="6" name="Bildobjekt 5">
            <a:extLst>
              <a:ext uri="{FF2B5EF4-FFF2-40B4-BE49-F238E27FC236}">
                <a16:creationId xmlns:a16="http://schemas.microsoft.com/office/drawing/2014/main" id="{47F38C38-83D3-F741-8DFE-D3F8999050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07826" y="1457915"/>
            <a:ext cx="3612531" cy="2982961"/>
          </a:xfrm>
          <a:prstGeom prst="rect">
            <a:avLst/>
          </a:prstGeom>
        </p:spPr>
      </p:pic>
      <p:sp>
        <p:nvSpPr>
          <p:cNvPr id="7" name="textruta 6">
            <a:extLst>
              <a:ext uri="{FF2B5EF4-FFF2-40B4-BE49-F238E27FC236}">
                <a16:creationId xmlns:a16="http://schemas.microsoft.com/office/drawing/2014/main" id="{09220C2A-855D-9F4B-8448-B1F13986D92C}"/>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4" name="textruta 3">
            <a:extLst>
              <a:ext uri="{FF2B5EF4-FFF2-40B4-BE49-F238E27FC236}">
                <a16:creationId xmlns:a16="http://schemas.microsoft.com/office/drawing/2014/main" id="{50E1D3D0-C801-5243-8B47-6BAE1D77278C}"/>
              </a:ext>
            </a:extLst>
          </p:cNvPr>
          <p:cNvSpPr txBox="1"/>
          <p:nvPr/>
        </p:nvSpPr>
        <p:spPr>
          <a:xfrm>
            <a:off x="5507570" y="4349578"/>
            <a:ext cx="2116285" cy="215444"/>
          </a:xfrm>
          <a:prstGeom prst="rect">
            <a:avLst/>
          </a:prstGeom>
          <a:noFill/>
        </p:spPr>
        <p:txBody>
          <a:bodyPr wrap="none" rtlCol="0">
            <a:spAutoFit/>
          </a:bodyPr>
          <a:lstStyle/>
          <a:p>
            <a:pPr lvl="0" eaLnBrk="1" hangingPunct="1">
              <a:spcBef>
                <a:spcPct val="30000"/>
              </a:spcBef>
              <a:defRPr/>
            </a:pPr>
            <a:r>
              <a:rPr lang="en-GB" sz="800" dirty="0">
                <a:latin typeface="Calibri Light" panose="020F0302020204030204" pitchFamily="34" charset="0"/>
                <a:cs typeface="Calibri Light" panose="020F0302020204030204" pitchFamily="34" charset="0"/>
              </a:rPr>
              <a:t>Figure 2.16 DevOps and the service value chain</a:t>
            </a:r>
          </a:p>
        </p:txBody>
      </p:sp>
      <p:sp>
        <p:nvSpPr>
          <p:cNvPr id="9" name="textruta 8">
            <a:extLst>
              <a:ext uri="{FF2B5EF4-FFF2-40B4-BE49-F238E27FC236}">
                <a16:creationId xmlns:a16="http://schemas.microsoft.com/office/drawing/2014/main" id="{7847A37C-E2C3-AD4E-836F-609CC23767F2}"/>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10537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7A0B86-1B0A-A341-9A3D-B0ADD0D616AB}"/>
              </a:ext>
            </a:extLst>
          </p:cNvPr>
          <p:cNvSpPr>
            <a:spLocks noGrp="1"/>
          </p:cNvSpPr>
          <p:nvPr>
            <p:ph type="title"/>
          </p:nvPr>
        </p:nvSpPr>
        <p:spPr/>
        <p:txBody>
          <a:bodyPr>
            <a:noAutofit/>
          </a:bodyPr>
          <a:lstStyle/>
          <a:p>
            <a:r>
              <a:rPr lang="en-GB" sz="3200" dirty="0">
                <a:latin typeface="Calibri Light" panose="020F0302020204030204" pitchFamily="34" charset="0"/>
                <a:cs typeface="Calibri Light" panose="020F0302020204030204" pitchFamily="34" charset="0"/>
              </a:rPr>
              <a:t>Four dimensions of service management </a:t>
            </a:r>
          </a:p>
        </p:txBody>
      </p:sp>
      <p:pic>
        <p:nvPicPr>
          <p:cNvPr id="5" name="Platshållare för innehåll 4">
            <a:extLst>
              <a:ext uri="{FF2B5EF4-FFF2-40B4-BE49-F238E27FC236}">
                <a16:creationId xmlns:a16="http://schemas.microsoft.com/office/drawing/2014/main" id="{4EA0A962-D707-CE4F-8C35-E408EB7268FA}"/>
              </a:ext>
            </a:extLst>
          </p:cNvPr>
          <p:cNvPicPr>
            <a:picLocks noGrp="1" noChangeAspect="1"/>
          </p:cNvPicPr>
          <p:nvPr>
            <p:ph idx="1"/>
          </p:nvPr>
        </p:nvPicPr>
        <p:blipFill>
          <a:blip r:embed="rId3"/>
          <a:stretch>
            <a:fillRect/>
          </a:stretch>
        </p:blipFill>
        <p:spPr>
          <a:xfrm>
            <a:off x="1924115" y="1273252"/>
            <a:ext cx="5107750" cy="3405166"/>
          </a:xfrm>
          <a:prstGeom prst="rect">
            <a:avLst/>
          </a:prstGeom>
        </p:spPr>
      </p:pic>
      <p:sp>
        <p:nvSpPr>
          <p:cNvPr id="4" name="Platshållare för innehåll 3">
            <a:extLst>
              <a:ext uri="{FF2B5EF4-FFF2-40B4-BE49-F238E27FC236}">
                <a16:creationId xmlns:a16="http://schemas.microsoft.com/office/drawing/2014/main" id="{8F5E143F-FDE0-AF43-8CE9-98BBC0BA67D9}"/>
              </a:ext>
            </a:extLst>
          </p:cNvPr>
          <p:cNvSpPr>
            <a:spLocks noGrp="1"/>
          </p:cNvSpPr>
          <p:nvPr>
            <p:ph sz="quarter" idx="10"/>
          </p:nvPr>
        </p:nvSpPr>
        <p:spPr/>
        <p:txBody>
          <a:bodyPr/>
          <a:lstStyle/>
          <a:p>
            <a:r>
              <a:rPr lang="en-US" dirty="0"/>
              <a:t>Foundation recap</a:t>
            </a:r>
            <a:endParaRPr lang="sv-SE" dirty="0"/>
          </a:p>
        </p:txBody>
      </p:sp>
      <p:sp>
        <p:nvSpPr>
          <p:cNvPr id="3" name="Rektangel 2">
            <a:extLst>
              <a:ext uri="{FF2B5EF4-FFF2-40B4-BE49-F238E27FC236}">
                <a16:creationId xmlns:a16="http://schemas.microsoft.com/office/drawing/2014/main" id="{9F890AD3-2543-4A4A-9F84-3C36D48C6F8B}"/>
              </a:ext>
            </a:extLst>
          </p:cNvPr>
          <p:cNvSpPr/>
          <p:nvPr/>
        </p:nvSpPr>
        <p:spPr>
          <a:xfrm>
            <a:off x="5004769" y="4397496"/>
            <a:ext cx="1633356" cy="280922"/>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5974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823DD0-8A7E-3341-9AA2-7BCF734A6BE0}"/>
              </a:ext>
            </a:extLst>
          </p:cNvPr>
          <p:cNvSpPr>
            <a:spLocks noGrp="1"/>
          </p:cNvSpPr>
          <p:nvPr>
            <p:ph type="title"/>
          </p:nvPr>
        </p:nvSpPr>
        <p:spPr/>
        <p:txBody>
          <a:bodyPr/>
          <a:lstStyle/>
          <a:p>
            <a:r>
              <a:rPr lang="en-GB" sz="3200" dirty="0"/>
              <a:t>The service consumer’s perspective</a:t>
            </a:r>
          </a:p>
        </p:txBody>
      </p:sp>
      <p:pic>
        <p:nvPicPr>
          <p:cNvPr id="5" name="Platshållare för innehåll 4">
            <a:extLst>
              <a:ext uri="{FF2B5EF4-FFF2-40B4-BE49-F238E27FC236}">
                <a16:creationId xmlns:a16="http://schemas.microsoft.com/office/drawing/2014/main" id="{C2DF5F25-701E-6A41-9AB8-E26B1564EBAA}"/>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4274258" y="1792364"/>
            <a:ext cx="4440828" cy="1917489"/>
          </a:xfrm>
          <a:prstGeom prst="rect">
            <a:avLst/>
          </a:prstGeom>
        </p:spPr>
      </p:pic>
      <p:sp>
        <p:nvSpPr>
          <p:cNvPr id="6" name="textruta 5">
            <a:extLst>
              <a:ext uri="{FF2B5EF4-FFF2-40B4-BE49-F238E27FC236}">
                <a16:creationId xmlns:a16="http://schemas.microsoft.com/office/drawing/2014/main" id="{64660A44-E9D2-F942-9955-671AD1ADF64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3" name="textruta 2">
            <a:extLst>
              <a:ext uri="{FF2B5EF4-FFF2-40B4-BE49-F238E27FC236}">
                <a16:creationId xmlns:a16="http://schemas.microsoft.com/office/drawing/2014/main" id="{8E346AD1-107A-774E-9A4B-EB9677FDDFBB}"/>
              </a:ext>
            </a:extLst>
          </p:cNvPr>
          <p:cNvSpPr txBox="1"/>
          <p:nvPr/>
        </p:nvSpPr>
        <p:spPr>
          <a:xfrm>
            <a:off x="522515" y="1486456"/>
            <a:ext cx="3448594" cy="2985433"/>
          </a:xfrm>
          <a:prstGeom prst="rect">
            <a:avLst/>
          </a:prstGeom>
          <a:noFill/>
        </p:spPr>
        <p:txBody>
          <a:bodyPr wrap="square" rtlCol="0">
            <a:spAutoFit/>
          </a:bodyPr>
          <a:lstStyle/>
          <a:p>
            <a:r>
              <a:rPr lang="en-GB" sz="1400" dirty="0">
                <a:latin typeface="Calibri Light" panose="020F0302020204030204" pitchFamily="34" charset="0"/>
                <a:cs typeface="Calibri Light" panose="020F0302020204030204" pitchFamily="34" charset="0"/>
              </a:rPr>
              <a:t>Another way that HVIT can be applied to the service value chain is in illustrating how closely service providers and service consumers interact. </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A service consumer regards the high-level interaction with a service provider in terms of </a:t>
            </a:r>
            <a:r>
              <a:rPr lang="en-GB" sz="1400" b="1" dirty="0">
                <a:latin typeface="Calibri Light" panose="020F0302020204030204" pitchFamily="34" charset="0"/>
                <a:cs typeface="Calibri Light" panose="020F0302020204030204" pitchFamily="34" charset="0"/>
              </a:rPr>
              <a:t>acquisition, provision, </a:t>
            </a:r>
            <a:r>
              <a:rPr lang="en-GB" sz="1400" dirty="0">
                <a:latin typeface="Calibri Light" panose="020F0302020204030204" pitchFamily="34" charset="0"/>
                <a:cs typeface="Calibri Light" panose="020F0302020204030204" pitchFamily="34" charset="0"/>
              </a:rPr>
              <a:t>and</a:t>
            </a:r>
            <a:r>
              <a:rPr lang="en-GB" sz="1400" b="1" dirty="0">
                <a:latin typeface="Calibri Light" panose="020F0302020204030204" pitchFamily="34" charset="0"/>
                <a:cs typeface="Calibri Light" panose="020F0302020204030204" pitchFamily="34" charset="0"/>
              </a:rPr>
              <a:t> use</a:t>
            </a:r>
            <a:r>
              <a:rPr lang="en-GB" sz="1400" dirty="0">
                <a:latin typeface="Calibri Light" panose="020F0302020204030204" pitchFamily="34" charset="0"/>
                <a:cs typeface="Calibri Light" panose="020F0302020204030204" pitchFamily="34" charset="0"/>
              </a:rPr>
              <a:t>. </a:t>
            </a:r>
          </a:p>
          <a:p>
            <a:endParaRPr lang="en-GB" sz="1000" dirty="0">
              <a:latin typeface="Calibri Light" panose="020F0302020204030204" pitchFamily="34" charset="0"/>
              <a:cs typeface="Calibri Light" panose="020F0302020204030204" pitchFamily="34" charset="0"/>
            </a:endParaRPr>
          </a:p>
          <a:p>
            <a:r>
              <a:rPr lang="en-GB" sz="1400" dirty="0">
                <a:latin typeface="Calibri Light" panose="020F0302020204030204" pitchFamily="34" charset="0"/>
                <a:cs typeface="Calibri Light" panose="020F0302020204030204" pitchFamily="34" charset="0"/>
              </a:rPr>
              <a:t>The consumer translates their </a:t>
            </a:r>
            <a:r>
              <a:rPr lang="en-GB" sz="1400" b="1" dirty="0">
                <a:latin typeface="Calibri Light" panose="020F0302020204030204" pitchFamily="34" charset="0"/>
                <a:cs typeface="Calibri Light" panose="020F0302020204030204" pitchFamily="34" charset="0"/>
              </a:rPr>
              <a:t>demand</a:t>
            </a:r>
            <a:r>
              <a:rPr lang="en-GB" sz="1400" dirty="0">
                <a:latin typeface="Calibri Light" panose="020F0302020204030204" pitchFamily="34" charset="0"/>
                <a:cs typeface="Calibri Light" panose="020F0302020204030204" pitchFamily="34" charset="0"/>
              </a:rPr>
              <a:t> into </a:t>
            </a:r>
            <a:r>
              <a:rPr lang="en-GB" sz="1400" b="1" dirty="0">
                <a:latin typeface="Calibri Light" panose="020F0302020204030204" pitchFamily="34" charset="0"/>
                <a:cs typeface="Calibri Light" panose="020F0302020204030204" pitchFamily="34" charset="0"/>
              </a:rPr>
              <a:t>requirements</a:t>
            </a:r>
            <a:r>
              <a:rPr lang="en-GB" sz="1400" dirty="0">
                <a:latin typeface="Calibri Light" panose="020F0302020204030204" pitchFamily="34" charset="0"/>
                <a:cs typeface="Calibri Light" panose="020F0302020204030204" pitchFamily="34" charset="0"/>
              </a:rPr>
              <a:t>, and engages a provider to provide </a:t>
            </a:r>
            <a:r>
              <a:rPr lang="en-GB" sz="1400" b="1" dirty="0">
                <a:latin typeface="Calibri Light" panose="020F0302020204030204" pitchFamily="34" charset="0"/>
                <a:cs typeface="Calibri Light" panose="020F0302020204030204" pitchFamily="34" charset="0"/>
              </a:rPr>
              <a:t>services</a:t>
            </a:r>
            <a:r>
              <a:rPr lang="en-GB" sz="1400" dirty="0">
                <a:latin typeface="Calibri Light" panose="020F0302020204030204" pitchFamily="34" charset="0"/>
                <a:cs typeface="Calibri Light" panose="020F0302020204030204" pitchFamily="34" charset="0"/>
              </a:rPr>
              <a:t> that they then use to create </a:t>
            </a:r>
            <a:r>
              <a:rPr lang="en-GB" sz="1400" b="1" dirty="0">
                <a:latin typeface="Calibri Light" panose="020F0302020204030204" pitchFamily="34" charset="0"/>
                <a:cs typeface="Calibri Light" panose="020F0302020204030204" pitchFamily="34" charset="0"/>
              </a:rPr>
              <a:t>value</a:t>
            </a:r>
            <a:r>
              <a:rPr lang="en-GB" sz="1400" dirty="0">
                <a:latin typeface="Calibri Light" panose="020F0302020204030204" pitchFamily="34" charset="0"/>
                <a:cs typeface="Calibri Light" panose="020F0302020204030204" pitchFamily="34" charset="0"/>
              </a:rPr>
              <a:t>. This can be represented as a service value chain from a consumer’s perspective. </a:t>
            </a:r>
          </a:p>
        </p:txBody>
      </p:sp>
      <p:sp>
        <p:nvSpPr>
          <p:cNvPr id="7" name="textruta 6">
            <a:extLst>
              <a:ext uri="{FF2B5EF4-FFF2-40B4-BE49-F238E27FC236}">
                <a16:creationId xmlns:a16="http://schemas.microsoft.com/office/drawing/2014/main" id="{1FC06BA8-59D9-EF4B-B4FF-C855C8CDCCBB}"/>
              </a:ext>
            </a:extLst>
          </p:cNvPr>
          <p:cNvSpPr txBox="1"/>
          <p:nvPr/>
        </p:nvSpPr>
        <p:spPr>
          <a:xfrm>
            <a:off x="4256743" y="3627257"/>
            <a:ext cx="643125"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2.17</a:t>
            </a:r>
            <a:endParaRPr lang="sv-SE" sz="800" dirty="0">
              <a:latin typeface="Calibri Light" panose="020F0302020204030204" pitchFamily="34" charset="0"/>
              <a:cs typeface="Calibri Light" panose="020F0302020204030204" pitchFamily="34" charset="0"/>
            </a:endParaRPr>
          </a:p>
        </p:txBody>
      </p:sp>
      <p:sp>
        <p:nvSpPr>
          <p:cNvPr id="10" name="textruta 9">
            <a:extLst>
              <a:ext uri="{FF2B5EF4-FFF2-40B4-BE49-F238E27FC236}">
                <a16:creationId xmlns:a16="http://schemas.microsoft.com/office/drawing/2014/main" id="{E030CD7F-6C8A-3B4A-889A-A4203817EA91}"/>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29845172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E72CD1-0EDA-2D43-9AFE-FC7574437157}"/>
              </a:ext>
            </a:extLst>
          </p:cNvPr>
          <p:cNvSpPr>
            <a:spLocks noGrp="1"/>
          </p:cNvSpPr>
          <p:nvPr>
            <p:ph type="title"/>
          </p:nvPr>
        </p:nvSpPr>
        <p:spPr>
          <a:xfrm>
            <a:off x="457200" y="219075"/>
            <a:ext cx="6974378" cy="857250"/>
          </a:xfrm>
        </p:spPr>
        <p:txBody>
          <a:bodyPr/>
          <a:lstStyle/>
          <a:p>
            <a:r>
              <a:rPr lang="en-GB" sz="3200" dirty="0"/>
              <a:t>Interacting service value chains</a:t>
            </a:r>
          </a:p>
        </p:txBody>
      </p:sp>
      <p:sp>
        <p:nvSpPr>
          <p:cNvPr id="3" name="Platshållare för innehåll 2">
            <a:extLst>
              <a:ext uri="{FF2B5EF4-FFF2-40B4-BE49-F238E27FC236}">
                <a16:creationId xmlns:a16="http://schemas.microsoft.com/office/drawing/2014/main" id="{A42E8735-7857-2848-8A8A-2C6A82DB8A3D}"/>
              </a:ext>
            </a:extLst>
          </p:cNvPr>
          <p:cNvSpPr>
            <a:spLocks noGrp="1"/>
          </p:cNvSpPr>
          <p:nvPr>
            <p:ph idx="1"/>
          </p:nvPr>
        </p:nvSpPr>
        <p:spPr>
          <a:xfrm>
            <a:off x="457200" y="1208463"/>
            <a:ext cx="2989386" cy="3394075"/>
          </a:xfrm>
        </p:spPr>
        <p:txBody>
          <a:bodyPr/>
          <a:lstStyle/>
          <a:p>
            <a:pPr marL="0" indent="0">
              <a:buNone/>
            </a:pPr>
            <a:r>
              <a:rPr lang="en-GB" sz="1400" dirty="0"/>
              <a:t>The six value chain activities of the service provider are illustrated on the vertical axis.</a:t>
            </a:r>
          </a:p>
          <a:p>
            <a:pPr marL="0" indent="0">
              <a:buNone/>
            </a:pPr>
            <a:endParaRPr lang="en-GB" sz="1400" dirty="0"/>
          </a:p>
          <a:p>
            <a:pPr marL="0" indent="0">
              <a:buNone/>
            </a:pPr>
            <a:r>
              <a:rPr lang="en-GB" sz="1400" dirty="0"/>
              <a:t>This illustration shows initial service design and development in the top half, followed by delivery and support, in parallel with subsequent enhancement, in the bottom half. </a:t>
            </a:r>
          </a:p>
          <a:p>
            <a:endParaRPr lang="sv-SE" sz="1400" dirty="0"/>
          </a:p>
        </p:txBody>
      </p:sp>
      <p:sp>
        <p:nvSpPr>
          <p:cNvPr id="7" name="textruta 6">
            <a:extLst>
              <a:ext uri="{FF2B5EF4-FFF2-40B4-BE49-F238E27FC236}">
                <a16:creationId xmlns:a16="http://schemas.microsoft.com/office/drawing/2014/main" id="{A830590C-9006-524A-AF17-B78827E80991}"/>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grpSp>
        <p:nvGrpSpPr>
          <p:cNvPr id="9" name="Grupp 8">
            <a:extLst>
              <a:ext uri="{FF2B5EF4-FFF2-40B4-BE49-F238E27FC236}">
                <a16:creationId xmlns:a16="http://schemas.microsoft.com/office/drawing/2014/main" id="{F0B28EC1-E906-734B-B386-292B7C2F70A3}"/>
              </a:ext>
            </a:extLst>
          </p:cNvPr>
          <p:cNvGrpSpPr/>
          <p:nvPr/>
        </p:nvGrpSpPr>
        <p:grpSpPr>
          <a:xfrm>
            <a:off x="4262511" y="1434905"/>
            <a:ext cx="4424290" cy="3075039"/>
            <a:chOff x="3944390" y="1245599"/>
            <a:chExt cx="4742412" cy="3165869"/>
          </a:xfrm>
        </p:grpSpPr>
        <p:pic>
          <p:nvPicPr>
            <p:cNvPr id="6" name="Bildobjekt 5">
              <a:extLst>
                <a:ext uri="{FF2B5EF4-FFF2-40B4-BE49-F238E27FC236}">
                  <a16:creationId xmlns:a16="http://schemas.microsoft.com/office/drawing/2014/main" id="{665C9C2E-92DC-954F-A0CD-FA6C0453F2A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44390" y="1245599"/>
              <a:ext cx="4742412" cy="3007469"/>
            </a:xfrm>
            <a:prstGeom prst="rect">
              <a:avLst/>
            </a:prstGeom>
          </p:spPr>
        </p:pic>
        <p:sp>
          <p:nvSpPr>
            <p:cNvPr id="5" name="Rektangel 4">
              <a:extLst>
                <a:ext uri="{FF2B5EF4-FFF2-40B4-BE49-F238E27FC236}">
                  <a16:creationId xmlns:a16="http://schemas.microsoft.com/office/drawing/2014/main" id="{D19A217A-F21F-EB40-9872-A0D3EAC2BBD5}"/>
                </a:ext>
              </a:extLst>
            </p:cNvPr>
            <p:cNvSpPr/>
            <p:nvPr/>
          </p:nvSpPr>
          <p:spPr>
            <a:xfrm>
              <a:off x="4109549" y="4082400"/>
              <a:ext cx="1231737" cy="32906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4" name="textruta 3">
            <a:extLst>
              <a:ext uri="{FF2B5EF4-FFF2-40B4-BE49-F238E27FC236}">
                <a16:creationId xmlns:a16="http://schemas.microsoft.com/office/drawing/2014/main" id="{25981256-70B9-A343-BE7D-B927AA4024CD}"/>
              </a:ext>
            </a:extLst>
          </p:cNvPr>
          <p:cNvSpPr txBox="1"/>
          <p:nvPr/>
        </p:nvSpPr>
        <p:spPr>
          <a:xfrm>
            <a:off x="3958373" y="4341238"/>
            <a:ext cx="1970411"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2.18 Interacting service value chains </a:t>
            </a:r>
          </a:p>
        </p:txBody>
      </p:sp>
      <p:sp>
        <p:nvSpPr>
          <p:cNvPr id="10" name="textruta 9">
            <a:extLst>
              <a:ext uri="{FF2B5EF4-FFF2-40B4-BE49-F238E27FC236}">
                <a16:creationId xmlns:a16="http://schemas.microsoft.com/office/drawing/2014/main" id="{574B13CE-654C-5945-9FA0-9231C0361BAB}"/>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7737292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 8">
            <a:extLst>
              <a:ext uri="{FF2B5EF4-FFF2-40B4-BE49-F238E27FC236}">
                <a16:creationId xmlns:a16="http://schemas.microsoft.com/office/drawing/2014/main" id="{C57AEBFF-E4CA-6D4E-B007-1806E2B21669}"/>
              </a:ext>
            </a:extLst>
          </p:cNvPr>
          <p:cNvGrpSpPr/>
          <p:nvPr/>
        </p:nvGrpSpPr>
        <p:grpSpPr>
          <a:xfrm>
            <a:off x="4057394" y="1433796"/>
            <a:ext cx="4547933" cy="3013486"/>
            <a:chOff x="3675465" y="1208463"/>
            <a:chExt cx="5011334" cy="3338623"/>
          </a:xfrm>
        </p:grpSpPr>
        <p:pic>
          <p:nvPicPr>
            <p:cNvPr id="6" name="Bildobjekt 5">
              <a:extLst>
                <a:ext uri="{FF2B5EF4-FFF2-40B4-BE49-F238E27FC236}">
                  <a16:creationId xmlns:a16="http://schemas.microsoft.com/office/drawing/2014/main" id="{9D0B85D5-9979-6947-AFAD-FE4B27610D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75465" y="1208463"/>
              <a:ext cx="5011334" cy="3289536"/>
            </a:xfrm>
            <a:prstGeom prst="rect">
              <a:avLst/>
            </a:prstGeom>
          </p:spPr>
        </p:pic>
        <p:sp>
          <p:nvSpPr>
            <p:cNvPr id="8" name="Rektangel 7">
              <a:extLst>
                <a:ext uri="{FF2B5EF4-FFF2-40B4-BE49-F238E27FC236}">
                  <a16:creationId xmlns:a16="http://schemas.microsoft.com/office/drawing/2014/main" id="{04CBC4C7-D83A-CB4D-A108-AE1D2D60AB88}"/>
                </a:ext>
              </a:extLst>
            </p:cNvPr>
            <p:cNvSpPr/>
            <p:nvPr/>
          </p:nvSpPr>
          <p:spPr>
            <a:xfrm>
              <a:off x="4028303" y="4184822"/>
              <a:ext cx="1326292" cy="36226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2" name="Rubrik 1">
            <a:extLst>
              <a:ext uri="{FF2B5EF4-FFF2-40B4-BE49-F238E27FC236}">
                <a16:creationId xmlns:a16="http://schemas.microsoft.com/office/drawing/2014/main" id="{27AC3F24-24EE-F444-84E5-FCEDF8E548C3}"/>
              </a:ext>
            </a:extLst>
          </p:cNvPr>
          <p:cNvSpPr>
            <a:spLocks noGrp="1"/>
          </p:cNvSpPr>
          <p:nvPr>
            <p:ph type="title"/>
          </p:nvPr>
        </p:nvSpPr>
        <p:spPr/>
        <p:txBody>
          <a:bodyPr>
            <a:normAutofit fontScale="90000"/>
          </a:bodyPr>
          <a:lstStyle/>
          <a:p>
            <a:r>
              <a:rPr lang="en-GB" dirty="0"/>
              <a:t>Value streams and value chain activities</a:t>
            </a:r>
          </a:p>
        </p:txBody>
      </p:sp>
      <p:sp>
        <p:nvSpPr>
          <p:cNvPr id="3" name="Platshållare för innehåll 2">
            <a:extLst>
              <a:ext uri="{FF2B5EF4-FFF2-40B4-BE49-F238E27FC236}">
                <a16:creationId xmlns:a16="http://schemas.microsoft.com/office/drawing/2014/main" id="{E8408AFB-1230-8846-9110-3F334F550F59}"/>
              </a:ext>
            </a:extLst>
          </p:cNvPr>
          <p:cNvSpPr>
            <a:spLocks noGrp="1"/>
          </p:cNvSpPr>
          <p:nvPr>
            <p:ph idx="1"/>
          </p:nvPr>
        </p:nvSpPr>
        <p:spPr>
          <a:xfrm>
            <a:off x="457198" y="1290843"/>
            <a:ext cx="3536061" cy="3198643"/>
          </a:xfrm>
        </p:spPr>
        <p:txBody>
          <a:bodyPr/>
          <a:lstStyle/>
          <a:p>
            <a:pPr marL="0" indent="0">
              <a:buNone/>
            </a:pPr>
            <a:r>
              <a:rPr lang="en-GB" sz="1400" dirty="0"/>
              <a:t>The primary interfaces between consumer and provider are marked by the consumer’s </a:t>
            </a:r>
            <a:r>
              <a:rPr lang="en-GB" sz="1400" b="1" dirty="0"/>
              <a:t>requirements (R)</a:t>
            </a:r>
            <a:r>
              <a:rPr lang="en-GB" sz="1400" dirty="0"/>
              <a:t> and the provider’s </a:t>
            </a:r>
            <a:r>
              <a:rPr lang="en-GB" sz="1400" b="1" dirty="0"/>
              <a:t>service (S)</a:t>
            </a:r>
            <a:r>
              <a:rPr lang="en-GB" sz="1400" dirty="0"/>
              <a:t>. The requirements describe what is needed to fulfil </a:t>
            </a:r>
            <a:r>
              <a:rPr lang="en-GB" sz="1400" b="1" dirty="0"/>
              <a:t>demand (D)</a:t>
            </a:r>
            <a:r>
              <a:rPr lang="en-GB" sz="1400" dirty="0"/>
              <a:t>, and </a:t>
            </a:r>
            <a:r>
              <a:rPr lang="en-GB" sz="1400" b="1" dirty="0"/>
              <a:t>value (V)</a:t>
            </a:r>
            <a:r>
              <a:rPr lang="en-GB" sz="1400" dirty="0"/>
              <a:t> is derived from service. Service design and development and service delivery and support are connected by the </a:t>
            </a:r>
            <a:r>
              <a:rPr lang="en-GB" sz="1400" b="1" dirty="0"/>
              <a:t>product (P)</a:t>
            </a:r>
            <a:r>
              <a:rPr lang="en-GB" sz="1400" dirty="0"/>
              <a:t> that is deployed into production. </a:t>
            </a:r>
          </a:p>
          <a:p>
            <a:pPr marL="0" indent="0">
              <a:buNone/>
            </a:pPr>
            <a:endParaRPr lang="en-GB" sz="1400" dirty="0"/>
          </a:p>
          <a:p>
            <a:pPr marL="0" indent="0">
              <a:buNone/>
            </a:pPr>
            <a:r>
              <a:rPr lang="en-GB" sz="1400" b="1" dirty="0"/>
              <a:t>This figure </a:t>
            </a:r>
            <a:r>
              <a:rPr lang="en-GB" sz="1400" dirty="0"/>
              <a:t>can be built upon to </a:t>
            </a:r>
            <a:r>
              <a:rPr lang="en-GB" sz="1400" b="1" dirty="0"/>
              <a:t>show how a value stream flows across the service value chain activities</a:t>
            </a:r>
            <a:r>
              <a:rPr lang="en-GB" sz="1400" dirty="0"/>
              <a:t>.</a:t>
            </a:r>
          </a:p>
        </p:txBody>
      </p:sp>
      <p:sp>
        <p:nvSpPr>
          <p:cNvPr id="7" name="textruta 6">
            <a:extLst>
              <a:ext uri="{FF2B5EF4-FFF2-40B4-BE49-F238E27FC236}">
                <a16:creationId xmlns:a16="http://schemas.microsoft.com/office/drawing/2014/main" id="{3367D844-5690-EE45-AFC5-4F522CEF65AB}"/>
              </a:ext>
            </a:extLst>
          </p:cNvPr>
          <p:cNvSpPr txBox="1"/>
          <p:nvPr/>
        </p:nvSpPr>
        <p:spPr>
          <a:xfrm>
            <a:off x="3993260" y="4449954"/>
            <a:ext cx="3313728"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2.19 Example value stream referring to service value chain activities </a:t>
            </a:r>
          </a:p>
        </p:txBody>
      </p:sp>
      <p:sp>
        <p:nvSpPr>
          <p:cNvPr id="10" name="textruta 9">
            <a:extLst>
              <a:ext uri="{FF2B5EF4-FFF2-40B4-BE49-F238E27FC236}">
                <a16:creationId xmlns:a16="http://schemas.microsoft.com/office/drawing/2014/main" id="{F5CBD4D0-ADB6-2745-8500-F961BCA7978E}"/>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2" name="textruta 11">
            <a:extLst>
              <a:ext uri="{FF2B5EF4-FFF2-40B4-BE49-F238E27FC236}">
                <a16:creationId xmlns:a16="http://schemas.microsoft.com/office/drawing/2014/main" id="{F32307AA-434B-B04B-A213-E6E6180132E7}"/>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16467204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AA27AD-19EE-AF44-84C4-39E18B62E906}"/>
              </a:ext>
            </a:extLst>
          </p:cNvPr>
          <p:cNvSpPr>
            <a:spLocks noGrp="1"/>
          </p:cNvSpPr>
          <p:nvPr>
            <p:ph type="title"/>
          </p:nvPr>
        </p:nvSpPr>
        <p:spPr/>
        <p:txBody>
          <a:bodyPr>
            <a:normAutofit/>
          </a:bodyPr>
          <a:lstStyle/>
          <a:p>
            <a:r>
              <a:rPr lang="en-GB" sz="3200" dirty="0"/>
              <a:t>Value streams</a:t>
            </a:r>
          </a:p>
        </p:txBody>
      </p:sp>
      <p:sp>
        <p:nvSpPr>
          <p:cNvPr id="3" name="Platshållare för innehåll 2">
            <a:extLst>
              <a:ext uri="{FF2B5EF4-FFF2-40B4-BE49-F238E27FC236}">
                <a16:creationId xmlns:a16="http://schemas.microsoft.com/office/drawing/2014/main" id="{E684D9CF-E42B-844D-B7B5-D049850DBC9B}"/>
              </a:ext>
            </a:extLst>
          </p:cNvPr>
          <p:cNvSpPr>
            <a:spLocks noGrp="1"/>
          </p:cNvSpPr>
          <p:nvPr>
            <p:ph idx="1"/>
          </p:nvPr>
        </p:nvSpPr>
        <p:spPr>
          <a:xfrm>
            <a:off x="457198" y="1208463"/>
            <a:ext cx="4082899" cy="3394075"/>
          </a:xfrm>
        </p:spPr>
        <p:txBody>
          <a:bodyPr>
            <a:noAutofit/>
          </a:bodyPr>
          <a:lstStyle/>
          <a:p>
            <a:pPr marL="0" indent="0">
              <a:buNone/>
            </a:pPr>
            <a:r>
              <a:rPr lang="en-GB" dirty="0"/>
              <a:t>A value stream is a series of steps an organization undertakes to create products and services and deliver them to consumers.</a:t>
            </a:r>
          </a:p>
          <a:p>
            <a:pPr marL="0" indent="0">
              <a:buNone/>
            </a:pPr>
            <a:endParaRPr lang="en-GB" sz="800" dirty="0"/>
          </a:p>
          <a:p>
            <a:pPr marL="0" indent="0">
              <a:buNone/>
            </a:pPr>
            <a:r>
              <a:rPr lang="en-GB" dirty="0"/>
              <a:t>It is important to recognize that the service value chain and associated practices are models on which actual value streams are based. </a:t>
            </a:r>
          </a:p>
          <a:p>
            <a:pPr marL="0" indent="0">
              <a:buNone/>
            </a:pPr>
            <a:endParaRPr lang="en-GB" sz="800" b="1" i="1" dirty="0"/>
          </a:p>
          <a:p>
            <a:pPr marL="0" indent="0">
              <a:buNone/>
            </a:pPr>
            <a:r>
              <a:rPr lang="en-GB" b="1" i="1" dirty="0"/>
              <a:t>Value streams </a:t>
            </a:r>
            <a:r>
              <a:rPr lang="en-GB" b="1" dirty="0"/>
              <a:t>can be observed where people and other resources act and co-create value. </a:t>
            </a:r>
          </a:p>
          <a:p>
            <a:pPr marL="0" indent="0">
              <a:buNone/>
            </a:pPr>
            <a:endParaRPr lang="en-GB" sz="800" b="1" i="1" dirty="0"/>
          </a:p>
          <a:p>
            <a:pPr marL="0" indent="0">
              <a:buNone/>
            </a:pPr>
            <a:r>
              <a:rPr lang="en-GB" b="1" i="1" dirty="0"/>
              <a:t>Service value chains </a:t>
            </a:r>
            <a:r>
              <a:rPr lang="en-GB" b="1" dirty="0"/>
              <a:t>and associated practices cannot be observed, as they are abstract representations that are used to model the value streams. </a:t>
            </a:r>
          </a:p>
          <a:p>
            <a:pPr marL="0" indent="0">
              <a:buNone/>
            </a:pPr>
            <a:endParaRPr lang="en-GB" sz="800" dirty="0"/>
          </a:p>
          <a:p>
            <a:pPr marL="0" indent="0">
              <a:buNone/>
            </a:pPr>
            <a:r>
              <a:rPr lang="en-GB" dirty="0"/>
              <a:t>The value stream consists of steps in which resources are combined resulting in products designed to enable value creation, not only for the service consumer but also for other stakeholders.</a:t>
            </a:r>
            <a:endParaRPr lang="sv-SE" dirty="0"/>
          </a:p>
        </p:txBody>
      </p:sp>
      <p:grpSp>
        <p:nvGrpSpPr>
          <p:cNvPr id="10" name="Grupp 9">
            <a:extLst>
              <a:ext uri="{FF2B5EF4-FFF2-40B4-BE49-F238E27FC236}">
                <a16:creationId xmlns:a16="http://schemas.microsoft.com/office/drawing/2014/main" id="{3FF8419E-EF9A-C148-9DD3-A495960A7788}"/>
              </a:ext>
            </a:extLst>
          </p:cNvPr>
          <p:cNvGrpSpPr/>
          <p:nvPr/>
        </p:nvGrpSpPr>
        <p:grpSpPr>
          <a:xfrm>
            <a:off x="4588477" y="1208463"/>
            <a:ext cx="4213673" cy="3110902"/>
            <a:chOff x="4588477" y="1208463"/>
            <a:chExt cx="4213673" cy="3110902"/>
          </a:xfrm>
        </p:grpSpPr>
        <p:pic>
          <p:nvPicPr>
            <p:cNvPr id="7" name="Bildobjekt 6">
              <a:extLst>
                <a:ext uri="{FF2B5EF4-FFF2-40B4-BE49-F238E27FC236}">
                  <a16:creationId xmlns:a16="http://schemas.microsoft.com/office/drawing/2014/main" id="{A882F22D-0F95-8941-A6EA-F525DBA57E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88477" y="1208463"/>
              <a:ext cx="4213673" cy="2966064"/>
            </a:xfrm>
            <a:prstGeom prst="rect">
              <a:avLst/>
            </a:prstGeom>
          </p:spPr>
        </p:pic>
        <p:sp>
          <p:nvSpPr>
            <p:cNvPr id="9" name="Rektangel 8">
              <a:extLst>
                <a:ext uri="{FF2B5EF4-FFF2-40B4-BE49-F238E27FC236}">
                  <a16:creationId xmlns:a16="http://schemas.microsoft.com/office/drawing/2014/main" id="{16C1A0D5-62B8-8040-8E8B-4ABDEE0C8BA5}"/>
                </a:ext>
              </a:extLst>
            </p:cNvPr>
            <p:cNvSpPr/>
            <p:nvPr/>
          </p:nvSpPr>
          <p:spPr>
            <a:xfrm>
              <a:off x="4712043" y="4085968"/>
              <a:ext cx="947352" cy="23339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8" name="textruta 7">
            <a:extLst>
              <a:ext uri="{FF2B5EF4-FFF2-40B4-BE49-F238E27FC236}">
                <a16:creationId xmlns:a16="http://schemas.microsoft.com/office/drawing/2014/main" id="{649398F3-1F61-284D-B87C-31B61F5E4D99}"/>
              </a:ext>
            </a:extLst>
          </p:cNvPr>
          <p:cNvSpPr txBox="1"/>
          <p:nvPr/>
        </p:nvSpPr>
        <p:spPr>
          <a:xfrm>
            <a:off x="4540097" y="4157462"/>
            <a:ext cx="1827744"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2.20 The value stream in context </a:t>
            </a:r>
          </a:p>
        </p:txBody>
      </p:sp>
      <p:sp>
        <p:nvSpPr>
          <p:cNvPr id="11" name="textruta 10">
            <a:extLst>
              <a:ext uri="{FF2B5EF4-FFF2-40B4-BE49-F238E27FC236}">
                <a16:creationId xmlns:a16="http://schemas.microsoft.com/office/drawing/2014/main" id="{3E6210CB-0532-DF4D-BCFD-C5ED1BAC613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3" name="textruta 12">
            <a:extLst>
              <a:ext uri="{FF2B5EF4-FFF2-40B4-BE49-F238E27FC236}">
                <a16:creationId xmlns:a16="http://schemas.microsoft.com/office/drawing/2014/main" id="{881BB05E-8608-6140-8C52-F71F2EC970FF}"/>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1464390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AA27AD-19EE-AF44-84C4-39E18B62E906}"/>
              </a:ext>
            </a:extLst>
          </p:cNvPr>
          <p:cNvSpPr>
            <a:spLocks noGrp="1"/>
          </p:cNvSpPr>
          <p:nvPr>
            <p:ph type="title"/>
          </p:nvPr>
        </p:nvSpPr>
        <p:spPr/>
        <p:txBody>
          <a:bodyPr>
            <a:normAutofit/>
          </a:bodyPr>
          <a:lstStyle/>
          <a:p>
            <a:r>
              <a:rPr lang="en-GB" sz="3200" dirty="0"/>
              <a:t>Value streams</a:t>
            </a:r>
          </a:p>
        </p:txBody>
      </p:sp>
      <p:sp>
        <p:nvSpPr>
          <p:cNvPr id="3" name="Platshållare för innehåll 2">
            <a:extLst>
              <a:ext uri="{FF2B5EF4-FFF2-40B4-BE49-F238E27FC236}">
                <a16:creationId xmlns:a16="http://schemas.microsoft.com/office/drawing/2014/main" id="{E684D9CF-E42B-844D-B7B5-D049850DBC9B}"/>
              </a:ext>
            </a:extLst>
          </p:cNvPr>
          <p:cNvSpPr>
            <a:spLocks noGrp="1"/>
          </p:cNvSpPr>
          <p:nvPr>
            <p:ph idx="1"/>
          </p:nvPr>
        </p:nvSpPr>
        <p:spPr>
          <a:xfrm>
            <a:off x="457199" y="1208463"/>
            <a:ext cx="3678196" cy="3394075"/>
          </a:xfrm>
        </p:spPr>
        <p:txBody>
          <a:bodyPr>
            <a:normAutofit/>
          </a:bodyPr>
          <a:lstStyle/>
          <a:p>
            <a:pPr marL="0" indent="0">
              <a:buNone/>
            </a:pPr>
            <a:r>
              <a:rPr lang="en-GB" sz="1400" dirty="0"/>
              <a:t>Whereas the </a:t>
            </a:r>
            <a:r>
              <a:rPr lang="en-GB" sz="1400" b="1" i="1" dirty="0"/>
              <a:t>service value chain </a:t>
            </a:r>
            <a:r>
              <a:rPr lang="en-GB" sz="1400" dirty="0"/>
              <a:t>describes the activities that are required to effectively manage products and services, a </a:t>
            </a:r>
            <a:r>
              <a:rPr lang="en-GB" sz="1400" b="1" i="1" dirty="0"/>
              <a:t>value stream </a:t>
            </a:r>
            <a:r>
              <a:rPr lang="en-GB" sz="1400" dirty="0"/>
              <a:t>comprises an actual series of steps to create products and services and deliver them to consumers. </a:t>
            </a:r>
          </a:p>
          <a:p>
            <a:pPr marL="0" indent="0">
              <a:buNone/>
            </a:pPr>
            <a:endParaRPr lang="en-GB" sz="800" dirty="0"/>
          </a:p>
          <a:p>
            <a:pPr marL="0" indent="0">
              <a:buNone/>
            </a:pPr>
            <a:r>
              <a:rPr lang="en-GB" sz="1400" dirty="0"/>
              <a:t>As such, value streams can be considered to be </a:t>
            </a:r>
            <a:r>
              <a:rPr lang="en-GB" sz="1400" b="1" i="1" dirty="0"/>
              <a:t>where things actually happen</a:t>
            </a:r>
            <a:r>
              <a:rPr lang="en-GB" sz="1400" dirty="0"/>
              <a:t>: where the ITIL practices are used and value is co-created. </a:t>
            </a:r>
          </a:p>
          <a:p>
            <a:pPr marL="0" indent="0">
              <a:buNone/>
            </a:pPr>
            <a:endParaRPr lang="en-GB" sz="800" dirty="0"/>
          </a:p>
          <a:p>
            <a:pPr marL="0" indent="0">
              <a:buNone/>
            </a:pPr>
            <a:r>
              <a:rPr lang="en-GB" sz="1400" dirty="0"/>
              <a:t>There is no set structure for value streams, and they are unique to each organization. </a:t>
            </a:r>
          </a:p>
          <a:p>
            <a:pPr marL="0" indent="0">
              <a:buNone/>
            </a:pPr>
            <a:endParaRPr lang="sv-SE" sz="1400" dirty="0"/>
          </a:p>
        </p:txBody>
      </p:sp>
      <p:grpSp>
        <p:nvGrpSpPr>
          <p:cNvPr id="10" name="Grupp 9">
            <a:extLst>
              <a:ext uri="{FF2B5EF4-FFF2-40B4-BE49-F238E27FC236}">
                <a16:creationId xmlns:a16="http://schemas.microsoft.com/office/drawing/2014/main" id="{3FF8419E-EF9A-C148-9DD3-A495960A7788}"/>
              </a:ext>
            </a:extLst>
          </p:cNvPr>
          <p:cNvGrpSpPr/>
          <p:nvPr/>
        </p:nvGrpSpPr>
        <p:grpSpPr>
          <a:xfrm>
            <a:off x="4588477" y="1208463"/>
            <a:ext cx="4213673" cy="3110902"/>
            <a:chOff x="4588477" y="1208463"/>
            <a:chExt cx="4213673" cy="3110902"/>
          </a:xfrm>
        </p:grpSpPr>
        <p:pic>
          <p:nvPicPr>
            <p:cNvPr id="7" name="Bildobjekt 6">
              <a:extLst>
                <a:ext uri="{FF2B5EF4-FFF2-40B4-BE49-F238E27FC236}">
                  <a16:creationId xmlns:a16="http://schemas.microsoft.com/office/drawing/2014/main" id="{A882F22D-0F95-8941-A6EA-F525DBA57E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88477" y="1208463"/>
              <a:ext cx="4213673" cy="2966064"/>
            </a:xfrm>
            <a:prstGeom prst="rect">
              <a:avLst/>
            </a:prstGeom>
          </p:spPr>
        </p:pic>
        <p:sp>
          <p:nvSpPr>
            <p:cNvPr id="9" name="Rektangel 8">
              <a:extLst>
                <a:ext uri="{FF2B5EF4-FFF2-40B4-BE49-F238E27FC236}">
                  <a16:creationId xmlns:a16="http://schemas.microsoft.com/office/drawing/2014/main" id="{16C1A0D5-62B8-8040-8E8B-4ABDEE0C8BA5}"/>
                </a:ext>
              </a:extLst>
            </p:cNvPr>
            <p:cNvSpPr/>
            <p:nvPr/>
          </p:nvSpPr>
          <p:spPr>
            <a:xfrm>
              <a:off x="4712043" y="4085968"/>
              <a:ext cx="947352" cy="23339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8" name="textruta 7">
            <a:extLst>
              <a:ext uri="{FF2B5EF4-FFF2-40B4-BE49-F238E27FC236}">
                <a16:creationId xmlns:a16="http://schemas.microsoft.com/office/drawing/2014/main" id="{649398F3-1F61-284D-B87C-31B61F5E4D99}"/>
              </a:ext>
            </a:extLst>
          </p:cNvPr>
          <p:cNvSpPr txBox="1"/>
          <p:nvPr/>
        </p:nvSpPr>
        <p:spPr>
          <a:xfrm>
            <a:off x="4540097" y="4157462"/>
            <a:ext cx="1827744"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2.20 The value stream in context </a:t>
            </a:r>
          </a:p>
        </p:txBody>
      </p:sp>
      <p:sp>
        <p:nvSpPr>
          <p:cNvPr id="11" name="textruta 10">
            <a:extLst>
              <a:ext uri="{FF2B5EF4-FFF2-40B4-BE49-F238E27FC236}">
                <a16:creationId xmlns:a16="http://schemas.microsoft.com/office/drawing/2014/main" id="{3E6210CB-0532-DF4D-BCFD-C5ED1BAC613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3" name="textruta 12">
            <a:extLst>
              <a:ext uri="{FF2B5EF4-FFF2-40B4-BE49-F238E27FC236}">
                <a16:creationId xmlns:a16="http://schemas.microsoft.com/office/drawing/2014/main" id="{881BB05E-8608-6140-8C52-F71F2EC970FF}"/>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39613143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AA27AD-19EE-AF44-84C4-39E18B62E906}"/>
              </a:ext>
            </a:extLst>
          </p:cNvPr>
          <p:cNvSpPr>
            <a:spLocks noGrp="1"/>
          </p:cNvSpPr>
          <p:nvPr>
            <p:ph type="title"/>
          </p:nvPr>
        </p:nvSpPr>
        <p:spPr/>
        <p:txBody>
          <a:bodyPr>
            <a:normAutofit/>
          </a:bodyPr>
          <a:lstStyle/>
          <a:p>
            <a:r>
              <a:rPr lang="en-GB" sz="3200" dirty="0"/>
              <a:t>Value streams</a:t>
            </a:r>
          </a:p>
        </p:txBody>
      </p:sp>
      <p:sp>
        <p:nvSpPr>
          <p:cNvPr id="3" name="Platshållare för innehåll 2">
            <a:extLst>
              <a:ext uri="{FF2B5EF4-FFF2-40B4-BE49-F238E27FC236}">
                <a16:creationId xmlns:a16="http://schemas.microsoft.com/office/drawing/2014/main" id="{E684D9CF-E42B-844D-B7B5-D049850DBC9B}"/>
              </a:ext>
            </a:extLst>
          </p:cNvPr>
          <p:cNvSpPr>
            <a:spLocks noGrp="1"/>
          </p:cNvSpPr>
          <p:nvPr>
            <p:ph idx="1"/>
          </p:nvPr>
        </p:nvSpPr>
        <p:spPr>
          <a:xfrm>
            <a:off x="457198" y="1208463"/>
            <a:ext cx="4082899" cy="3394075"/>
          </a:xfrm>
        </p:spPr>
        <p:txBody>
          <a:bodyPr>
            <a:noAutofit/>
          </a:bodyPr>
          <a:lstStyle/>
          <a:p>
            <a:pPr marL="0" indent="0">
              <a:buNone/>
            </a:pPr>
            <a:r>
              <a:rPr lang="en-GB" sz="1400" dirty="0"/>
              <a:t>In HVIT environments, systems are often complex and therefore unpredictable. This makes it less likely that detailed processes, procedures, and work instructions will be useful, as they often will not be followed. </a:t>
            </a:r>
          </a:p>
          <a:p>
            <a:pPr marL="0" indent="0">
              <a:buNone/>
            </a:pPr>
            <a:endParaRPr lang="en-GB" sz="800" dirty="0"/>
          </a:p>
          <a:p>
            <a:pPr marL="0" indent="0">
              <a:buNone/>
            </a:pPr>
            <a:r>
              <a:rPr lang="en-GB" sz="1400" dirty="0"/>
              <a:t>This means practitioners must be able to observe the expected and unexpected changes that their actions, and those of others, make, and adjust their next actions accordingly. </a:t>
            </a:r>
          </a:p>
          <a:p>
            <a:pPr marL="0" indent="0">
              <a:buNone/>
            </a:pPr>
            <a:endParaRPr lang="en-GB" sz="800" dirty="0"/>
          </a:p>
          <a:p>
            <a:pPr marL="0" indent="0">
              <a:buNone/>
            </a:pPr>
            <a:r>
              <a:rPr lang="en-GB" sz="1400" b="1" i="1" dirty="0"/>
              <a:t>This way of working is exploratory rather than confirmatory, shifting from prediction and control to insight and understanding; from large, occasional changes to small, frequent ones; from detailed planning in advance to constantly experimenting and learning; and from failsafe to safe-to-fail</a:t>
            </a:r>
            <a:r>
              <a:rPr lang="en-GB" sz="1400" dirty="0"/>
              <a:t>.</a:t>
            </a:r>
          </a:p>
        </p:txBody>
      </p:sp>
      <p:grpSp>
        <p:nvGrpSpPr>
          <p:cNvPr id="10" name="Grupp 9">
            <a:extLst>
              <a:ext uri="{FF2B5EF4-FFF2-40B4-BE49-F238E27FC236}">
                <a16:creationId xmlns:a16="http://schemas.microsoft.com/office/drawing/2014/main" id="{3FF8419E-EF9A-C148-9DD3-A495960A7788}"/>
              </a:ext>
            </a:extLst>
          </p:cNvPr>
          <p:cNvGrpSpPr/>
          <p:nvPr/>
        </p:nvGrpSpPr>
        <p:grpSpPr>
          <a:xfrm>
            <a:off x="4588477" y="1208463"/>
            <a:ext cx="4213673" cy="3110902"/>
            <a:chOff x="4588477" y="1208463"/>
            <a:chExt cx="4213673" cy="3110902"/>
          </a:xfrm>
        </p:grpSpPr>
        <p:pic>
          <p:nvPicPr>
            <p:cNvPr id="7" name="Bildobjekt 6">
              <a:extLst>
                <a:ext uri="{FF2B5EF4-FFF2-40B4-BE49-F238E27FC236}">
                  <a16:creationId xmlns:a16="http://schemas.microsoft.com/office/drawing/2014/main" id="{A882F22D-0F95-8941-A6EA-F525DBA57E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88477" y="1208463"/>
              <a:ext cx="4213673" cy="2966064"/>
            </a:xfrm>
            <a:prstGeom prst="rect">
              <a:avLst/>
            </a:prstGeom>
          </p:spPr>
        </p:pic>
        <p:sp>
          <p:nvSpPr>
            <p:cNvPr id="9" name="Rektangel 8">
              <a:extLst>
                <a:ext uri="{FF2B5EF4-FFF2-40B4-BE49-F238E27FC236}">
                  <a16:creationId xmlns:a16="http://schemas.microsoft.com/office/drawing/2014/main" id="{16C1A0D5-62B8-8040-8E8B-4ABDEE0C8BA5}"/>
                </a:ext>
              </a:extLst>
            </p:cNvPr>
            <p:cNvSpPr/>
            <p:nvPr/>
          </p:nvSpPr>
          <p:spPr>
            <a:xfrm>
              <a:off x="4712043" y="4085968"/>
              <a:ext cx="947352" cy="233397"/>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8" name="textruta 7">
            <a:extLst>
              <a:ext uri="{FF2B5EF4-FFF2-40B4-BE49-F238E27FC236}">
                <a16:creationId xmlns:a16="http://schemas.microsoft.com/office/drawing/2014/main" id="{649398F3-1F61-284D-B87C-31B61F5E4D99}"/>
              </a:ext>
            </a:extLst>
          </p:cNvPr>
          <p:cNvSpPr txBox="1"/>
          <p:nvPr/>
        </p:nvSpPr>
        <p:spPr>
          <a:xfrm>
            <a:off x="4540097" y="4157462"/>
            <a:ext cx="1827744"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2.20 The value stream in context </a:t>
            </a:r>
          </a:p>
        </p:txBody>
      </p:sp>
      <p:sp>
        <p:nvSpPr>
          <p:cNvPr id="11" name="textruta 10">
            <a:extLst>
              <a:ext uri="{FF2B5EF4-FFF2-40B4-BE49-F238E27FC236}">
                <a16:creationId xmlns:a16="http://schemas.microsoft.com/office/drawing/2014/main" id="{3E6210CB-0532-DF4D-BCFD-C5ED1BAC613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3" name="textruta 12">
            <a:extLst>
              <a:ext uri="{FF2B5EF4-FFF2-40B4-BE49-F238E27FC236}">
                <a16:creationId xmlns:a16="http://schemas.microsoft.com/office/drawing/2014/main" id="{881BB05E-8608-6140-8C52-F71F2EC970FF}"/>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2407002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AA27AD-19EE-AF44-84C4-39E18B62E906}"/>
              </a:ext>
            </a:extLst>
          </p:cNvPr>
          <p:cNvSpPr>
            <a:spLocks noGrp="1"/>
          </p:cNvSpPr>
          <p:nvPr>
            <p:ph type="title"/>
          </p:nvPr>
        </p:nvSpPr>
        <p:spPr/>
        <p:txBody>
          <a:bodyPr/>
          <a:lstStyle/>
          <a:p>
            <a:r>
              <a:rPr lang="en-GB" sz="3200" dirty="0"/>
              <a:t>Value streams</a:t>
            </a:r>
          </a:p>
        </p:txBody>
      </p:sp>
      <p:sp>
        <p:nvSpPr>
          <p:cNvPr id="3" name="Platshållare för innehåll 2">
            <a:extLst>
              <a:ext uri="{FF2B5EF4-FFF2-40B4-BE49-F238E27FC236}">
                <a16:creationId xmlns:a16="http://schemas.microsoft.com/office/drawing/2014/main" id="{E684D9CF-E42B-844D-B7B5-D049850DBC9B}"/>
              </a:ext>
            </a:extLst>
          </p:cNvPr>
          <p:cNvSpPr>
            <a:spLocks noGrp="1"/>
          </p:cNvSpPr>
          <p:nvPr>
            <p:ph idx="1"/>
          </p:nvPr>
        </p:nvSpPr>
        <p:spPr>
          <a:xfrm>
            <a:off x="457199" y="1208463"/>
            <a:ext cx="8373768" cy="3394075"/>
          </a:xfrm>
        </p:spPr>
        <p:txBody>
          <a:bodyPr>
            <a:noAutofit/>
          </a:bodyPr>
          <a:lstStyle/>
          <a:p>
            <a:pPr marL="0" indent="0">
              <a:buNone/>
            </a:pPr>
            <a:r>
              <a:rPr lang="en-GB" sz="1400" dirty="0"/>
              <a:t>Three key aspects of value streams are </a:t>
            </a:r>
            <a:r>
              <a:rPr lang="en-GB" sz="1400" b="1" dirty="0"/>
              <a:t>governance</a:t>
            </a:r>
            <a:r>
              <a:rPr lang="en-GB" sz="1400" dirty="0"/>
              <a:t>, </a:t>
            </a:r>
            <a:br>
              <a:rPr lang="en-GB" sz="1400" dirty="0"/>
            </a:br>
            <a:r>
              <a:rPr lang="en-GB" sz="1400" b="1" dirty="0"/>
              <a:t>execution</a:t>
            </a:r>
            <a:r>
              <a:rPr lang="en-GB" sz="1400" dirty="0"/>
              <a:t>, and </a:t>
            </a:r>
            <a:r>
              <a:rPr lang="en-GB" sz="1400" b="1" dirty="0"/>
              <a:t>improvement</a:t>
            </a:r>
            <a:r>
              <a:rPr lang="en-GB" sz="1400" dirty="0"/>
              <a:t>.</a:t>
            </a:r>
          </a:p>
          <a:p>
            <a:pPr marL="0" indent="0">
              <a:buNone/>
            </a:pPr>
            <a:endParaRPr lang="en-GB" sz="800" dirty="0"/>
          </a:p>
          <a:p>
            <a:pPr marL="0" indent="0">
              <a:buNone/>
            </a:pPr>
            <a:r>
              <a:rPr lang="en-GB" sz="1400" dirty="0"/>
              <a:t>Governance applies to both execution and </a:t>
            </a:r>
            <a:br>
              <a:rPr lang="en-GB" sz="1400" dirty="0"/>
            </a:br>
            <a:r>
              <a:rPr lang="en-GB" sz="1400" dirty="0"/>
              <a:t>improvement, and in turn improvement applies to </a:t>
            </a:r>
            <a:br>
              <a:rPr lang="en-GB" sz="1400" dirty="0"/>
            </a:br>
            <a:r>
              <a:rPr lang="en-GB" sz="1400" dirty="0"/>
              <a:t>both execution and governance. </a:t>
            </a:r>
          </a:p>
          <a:p>
            <a:pPr marL="0" indent="0">
              <a:buNone/>
            </a:pPr>
            <a:endParaRPr lang="en-GB" sz="800" dirty="0"/>
          </a:p>
          <a:p>
            <a:pPr marL="0" indent="0">
              <a:buNone/>
            </a:pPr>
            <a:r>
              <a:rPr lang="en-GB" sz="1400" dirty="0"/>
              <a:t>In execution, operations are provided with the </a:t>
            </a:r>
            <a:br>
              <a:rPr lang="en-GB" sz="1400" dirty="0"/>
            </a:br>
            <a:r>
              <a:rPr lang="en-GB" sz="1400" dirty="0"/>
              <a:t>necessary resources, and operations and </a:t>
            </a:r>
            <a:br>
              <a:rPr lang="en-GB" sz="1400" dirty="0"/>
            </a:br>
            <a:r>
              <a:rPr lang="en-GB" sz="1400" dirty="0"/>
              <a:t>resourcing are managed. The value stream is </a:t>
            </a:r>
            <a:br>
              <a:rPr lang="en-GB" sz="1400" dirty="0"/>
            </a:br>
            <a:r>
              <a:rPr lang="en-GB" sz="1400" dirty="0"/>
              <a:t>positioned in execution, and is therefore governed </a:t>
            </a:r>
            <a:br>
              <a:rPr lang="en-GB" sz="1400" dirty="0"/>
            </a:br>
            <a:r>
              <a:rPr lang="en-GB" sz="1400" dirty="0"/>
              <a:t>and improved </a:t>
            </a:r>
          </a:p>
          <a:p>
            <a:pPr marL="0" indent="0">
              <a:buNone/>
            </a:pPr>
            <a:endParaRPr lang="en-GB" sz="800" dirty="0"/>
          </a:p>
          <a:p>
            <a:pPr marL="0" indent="0">
              <a:buNone/>
            </a:pPr>
            <a:r>
              <a:rPr lang="en-GB" sz="1400" b="1" i="1" dirty="0"/>
              <a:t>The value stream </a:t>
            </a:r>
            <a:r>
              <a:rPr lang="en-GB" sz="1400" i="1" dirty="0"/>
              <a:t>that is governed, managed, resourced, and continually improved, together with the resources that guide and enable it, </a:t>
            </a:r>
            <a:r>
              <a:rPr lang="en-GB" sz="1400" b="1" i="1" dirty="0"/>
              <a:t>can be regarded as the core of the operating model: it is how an organization co-creates value with its customers and other stakeholders</a:t>
            </a:r>
            <a:r>
              <a:rPr lang="en-GB" sz="1400" i="1" dirty="0"/>
              <a:t>.</a:t>
            </a:r>
          </a:p>
        </p:txBody>
      </p:sp>
      <p:pic>
        <p:nvPicPr>
          <p:cNvPr id="6" name="Bildobjekt 5">
            <a:extLst>
              <a:ext uri="{FF2B5EF4-FFF2-40B4-BE49-F238E27FC236}">
                <a16:creationId xmlns:a16="http://schemas.microsoft.com/office/drawing/2014/main" id="{C6DF0B6D-BEA8-784B-AF8B-48CF220ABD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49583" y="1666312"/>
            <a:ext cx="4481384" cy="1975043"/>
          </a:xfrm>
          <a:prstGeom prst="rect">
            <a:avLst/>
          </a:prstGeom>
        </p:spPr>
      </p:pic>
      <p:sp>
        <p:nvSpPr>
          <p:cNvPr id="7" name="textruta 6">
            <a:extLst>
              <a:ext uri="{FF2B5EF4-FFF2-40B4-BE49-F238E27FC236}">
                <a16:creationId xmlns:a16="http://schemas.microsoft.com/office/drawing/2014/main" id="{A10EC233-5DAC-FE49-9A11-E0A120F166ED}"/>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5" name="textruta 4">
            <a:extLst>
              <a:ext uri="{FF2B5EF4-FFF2-40B4-BE49-F238E27FC236}">
                <a16:creationId xmlns:a16="http://schemas.microsoft.com/office/drawing/2014/main" id="{75A72092-C91A-0847-ABD4-5C498C0804F6}"/>
              </a:ext>
            </a:extLst>
          </p:cNvPr>
          <p:cNvSpPr txBox="1"/>
          <p:nvPr/>
        </p:nvSpPr>
        <p:spPr>
          <a:xfrm>
            <a:off x="4310205" y="3559551"/>
            <a:ext cx="4071949"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2.21 Value stream positioned with respect to governance, execution, and improvement </a:t>
            </a:r>
          </a:p>
        </p:txBody>
      </p:sp>
      <p:sp>
        <p:nvSpPr>
          <p:cNvPr id="9" name="textruta 8">
            <a:extLst>
              <a:ext uri="{FF2B5EF4-FFF2-40B4-BE49-F238E27FC236}">
                <a16:creationId xmlns:a16="http://schemas.microsoft.com/office/drawing/2014/main" id="{01AA4419-4981-EB4B-B096-AC90FE5DB9CA}"/>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29604068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5C49E3-9745-5C4D-AF03-9AC30D240B56}"/>
              </a:ext>
            </a:extLst>
          </p:cNvPr>
          <p:cNvSpPr>
            <a:spLocks noGrp="1"/>
          </p:cNvSpPr>
          <p:nvPr>
            <p:ph type="title"/>
          </p:nvPr>
        </p:nvSpPr>
        <p:spPr/>
        <p:txBody>
          <a:bodyPr>
            <a:normAutofit/>
          </a:bodyPr>
          <a:lstStyle/>
          <a:p>
            <a:r>
              <a:rPr lang="en-GB" sz="3200" dirty="0"/>
              <a:t>ITIL management practices</a:t>
            </a:r>
          </a:p>
        </p:txBody>
      </p:sp>
      <p:sp>
        <p:nvSpPr>
          <p:cNvPr id="3" name="Platshållare för innehåll 2">
            <a:extLst>
              <a:ext uri="{FF2B5EF4-FFF2-40B4-BE49-F238E27FC236}">
                <a16:creationId xmlns:a16="http://schemas.microsoft.com/office/drawing/2014/main" id="{5DF0F645-148D-C54E-B12B-3B50486B6AC1}"/>
              </a:ext>
            </a:extLst>
          </p:cNvPr>
          <p:cNvSpPr>
            <a:spLocks noGrp="1"/>
          </p:cNvSpPr>
          <p:nvPr>
            <p:ph idx="1"/>
          </p:nvPr>
        </p:nvSpPr>
        <p:spPr>
          <a:xfrm>
            <a:off x="457200" y="1209528"/>
            <a:ext cx="4255477" cy="3432765"/>
          </a:xfrm>
        </p:spPr>
        <p:txBody>
          <a:bodyPr>
            <a:noAutofit/>
          </a:bodyPr>
          <a:lstStyle/>
          <a:p>
            <a:pPr marL="0" indent="0">
              <a:spcBef>
                <a:spcPct val="30000"/>
              </a:spcBef>
              <a:buNone/>
              <a:defRPr/>
            </a:pPr>
            <a:r>
              <a:rPr lang="en-GB" sz="1100" dirty="0"/>
              <a:t>The ITIL practices represent an organization’s ability to fulfil a specific purpose. This involves resources of all four dimensions of service management. </a:t>
            </a:r>
          </a:p>
          <a:p>
            <a:pPr marL="0" indent="0">
              <a:spcBef>
                <a:spcPct val="30000"/>
              </a:spcBef>
              <a:buNone/>
              <a:defRPr/>
            </a:pPr>
            <a:endParaRPr lang="en-GB" sz="800" dirty="0"/>
          </a:p>
          <a:p>
            <a:pPr marL="0" indent="0">
              <a:buNone/>
            </a:pPr>
            <a:r>
              <a:rPr lang="en-GB" sz="1100" dirty="0"/>
              <a:t>There are </a:t>
            </a:r>
            <a:r>
              <a:rPr lang="en-GB" sz="1100" b="1" dirty="0"/>
              <a:t>34 ITIL management practices, grouped into three categories</a:t>
            </a:r>
            <a:r>
              <a:rPr lang="en-GB" sz="1100" dirty="0"/>
              <a:t>:</a:t>
            </a:r>
          </a:p>
          <a:p>
            <a:pPr marL="0" indent="0">
              <a:buNone/>
            </a:pPr>
            <a:endParaRPr lang="en-GB" sz="800" dirty="0"/>
          </a:p>
          <a:p>
            <a:pPr>
              <a:buFont typeface="Arial" panose="020B0604020202020204" pitchFamily="34" charset="0"/>
              <a:buChar char="•"/>
            </a:pPr>
            <a:r>
              <a:rPr lang="en-GB" sz="1100" b="1" dirty="0"/>
              <a:t>General management </a:t>
            </a:r>
            <a:r>
              <a:rPr lang="en-GB" sz="1100" dirty="0"/>
              <a:t>practices, such as organizational change management, are found in many other business domains, but also apply to service management. </a:t>
            </a:r>
          </a:p>
          <a:p>
            <a:pPr>
              <a:buFont typeface="Arial" panose="020B0604020202020204" pitchFamily="34" charset="0"/>
              <a:buChar char="•"/>
            </a:pPr>
            <a:endParaRPr lang="en-GB" sz="600" dirty="0"/>
          </a:p>
          <a:p>
            <a:pPr>
              <a:buFont typeface="Arial" panose="020B0604020202020204" pitchFamily="34" charset="0"/>
              <a:buChar char="•"/>
            </a:pPr>
            <a:r>
              <a:rPr lang="en-GB" sz="1100" b="1" dirty="0"/>
              <a:t>Service management </a:t>
            </a:r>
            <a:r>
              <a:rPr lang="en-GB" sz="1100" dirty="0"/>
              <a:t>practices are at the core of service management, and are described in detail so that the reader not only understands the practice but also knows how to develop and use the required ability. </a:t>
            </a:r>
          </a:p>
          <a:p>
            <a:pPr>
              <a:buFont typeface="Arial" panose="020B0604020202020204" pitchFamily="34" charset="0"/>
              <a:buChar char="•"/>
            </a:pPr>
            <a:endParaRPr lang="en-GB" sz="600" dirty="0"/>
          </a:p>
          <a:p>
            <a:pPr>
              <a:buFont typeface="Arial" panose="020B0604020202020204" pitchFamily="34" charset="0"/>
              <a:buChar char="•"/>
            </a:pPr>
            <a:r>
              <a:rPr lang="en-GB" sz="1100" b="1" dirty="0"/>
              <a:t>Technical management </a:t>
            </a:r>
            <a:r>
              <a:rPr lang="en-GB" sz="1100" dirty="0"/>
              <a:t>practices are closely related to service management practices because they focus on service components: in other words, the technical resources that are part of a service. These technical resources are applications, data, platforms, and infrastructure.</a:t>
            </a:r>
          </a:p>
        </p:txBody>
      </p:sp>
      <p:pic>
        <p:nvPicPr>
          <p:cNvPr id="5" name="Bildobjekt 4">
            <a:extLst>
              <a:ext uri="{FF2B5EF4-FFF2-40B4-BE49-F238E27FC236}">
                <a16:creationId xmlns:a16="http://schemas.microsoft.com/office/drawing/2014/main" id="{392DD914-96D0-1040-8C78-502CFFB2210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08230" y="1262855"/>
            <a:ext cx="3908853" cy="1681349"/>
          </a:xfrm>
          <a:prstGeom prst="rect">
            <a:avLst/>
          </a:prstGeom>
        </p:spPr>
      </p:pic>
      <p:sp>
        <p:nvSpPr>
          <p:cNvPr id="6" name="textruta 5">
            <a:extLst>
              <a:ext uri="{FF2B5EF4-FFF2-40B4-BE49-F238E27FC236}">
                <a16:creationId xmlns:a16="http://schemas.microsoft.com/office/drawing/2014/main" id="{23C74227-8C41-1344-8C97-41449BB16A4E}"/>
              </a:ext>
            </a:extLst>
          </p:cNvPr>
          <p:cNvSpPr txBox="1"/>
          <p:nvPr/>
        </p:nvSpPr>
        <p:spPr>
          <a:xfrm>
            <a:off x="4934089" y="2896564"/>
            <a:ext cx="3579000" cy="338554"/>
          </a:xfrm>
          <a:prstGeom prst="rect">
            <a:avLst/>
          </a:prstGeom>
          <a:noFill/>
        </p:spPr>
        <p:txBody>
          <a:bodyPr wrap="square" rtlCol="0">
            <a:spAutoFit/>
          </a:bodyPr>
          <a:lstStyle/>
          <a:p>
            <a:r>
              <a:rPr lang="en-GB" sz="800" dirty="0">
                <a:latin typeface="Calibri Light" panose="020F0302020204030204" pitchFamily="34" charset="0"/>
                <a:cs typeface="Calibri Light" panose="020F0302020204030204" pitchFamily="34" charset="0"/>
              </a:rPr>
              <a:t>Figure 2.22 Multiple management practices involved in a value stream, </a:t>
            </a:r>
          </a:p>
          <a:p>
            <a:r>
              <a:rPr lang="en-GB" sz="800" dirty="0">
                <a:latin typeface="Calibri Light" panose="020F0302020204030204" pitchFamily="34" charset="0"/>
                <a:cs typeface="Calibri Light" panose="020F0302020204030204" pitchFamily="34" charset="0"/>
              </a:rPr>
              <a:t>depicted in a variation of a Porter value chain </a:t>
            </a:r>
          </a:p>
        </p:txBody>
      </p:sp>
      <p:sp>
        <p:nvSpPr>
          <p:cNvPr id="7" name="textruta 6">
            <a:extLst>
              <a:ext uri="{FF2B5EF4-FFF2-40B4-BE49-F238E27FC236}">
                <a16:creationId xmlns:a16="http://schemas.microsoft.com/office/drawing/2014/main" id="{DA362FD7-AF2D-B74E-8113-EA48150F065B}"/>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C70D5D95-F6F7-DE4F-B05D-3947D86C7293}"/>
              </a:ext>
            </a:extLst>
          </p:cNvPr>
          <p:cNvSpPr txBox="1"/>
          <p:nvPr/>
        </p:nvSpPr>
        <p:spPr>
          <a:xfrm>
            <a:off x="7617600" y="545938"/>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
        <p:nvSpPr>
          <p:cNvPr id="4" name="Rektangel 3">
            <a:extLst>
              <a:ext uri="{FF2B5EF4-FFF2-40B4-BE49-F238E27FC236}">
                <a16:creationId xmlns:a16="http://schemas.microsoft.com/office/drawing/2014/main" id="{47C679ED-CAE7-9C4D-817F-F8ECA67769FA}"/>
              </a:ext>
            </a:extLst>
          </p:cNvPr>
          <p:cNvSpPr/>
          <p:nvPr/>
        </p:nvSpPr>
        <p:spPr>
          <a:xfrm>
            <a:off x="4934089" y="3727282"/>
            <a:ext cx="3982994" cy="830997"/>
          </a:xfrm>
          <a:prstGeom prst="rect">
            <a:avLst/>
          </a:prstGeom>
        </p:spPr>
        <p:txBody>
          <a:bodyPr wrap="square">
            <a:spAutoFit/>
          </a:bodyPr>
          <a:lstStyle/>
          <a:p>
            <a:r>
              <a:rPr lang="en-GB" sz="1200" b="1" i="1" dirty="0">
                <a:latin typeface="Calibri Light" panose="020F0302020204030204" pitchFamily="34" charset="0"/>
                <a:cs typeface="Calibri Light" panose="020F0302020204030204" pitchFamily="34" charset="0"/>
              </a:rPr>
              <a:t>Each step of a value stream consists of activities defined and described in management practices</a:t>
            </a:r>
            <a:r>
              <a:rPr lang="en-GB" sz="1200" dirty="0">
                <a:latin typeface="Calibri Light" panose="020F0302020204030204" pitchFamily="34" charset="0"/>
                <a:cs typeface="Calibri Light" panose="020F0302020204030204" pitchFamily="34" charset="0"/>
              </a:rPr>
              <a:t>; other practices may contribute to the value stream with information, tools, or methods. </a:t>
            </a:r>
            <a:endParaRPr lang="sv-SE"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476921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DA4214-CD37-2147-AF07-B3DD04677359}"/>
              </a:ext>
            </a:extLst>
          </p:cNvPr>
          <p:cNvSpPr>
            <a:spLocks noGrp="1"/>
          </p:cNvSpPr>
          <p:nvPr>
            <p:ph type="title"/>
          </p:nvPr>
        </p:nvSpPr>
        <p:spPr>
          <a:xfrm>
            <a:off x="428400" y="206375"/>
            <a:ext cx="6678000" cy="857250"/>
          </a:xfrm>
        </p:spPr>
        <p:txBody>
          <a:bodyPr>
            <a:noAutofit/>
          </a:bodyPr>
          <a:lstStyle/>
          <a:p>
            <a:r>
              <a:rPr lang="en-GB" sz="2800" dirty="0"/>
              <a:t>The four dimensions of service management</a:t>
            </a:r>
          </a:p>
        </p:txBody>
      </p:sp>
      <p:sp>
        <p:nvSpPr>
          <p:cNvPr id="3" name="Platshållare för innehåll 2">
            <a:extLst>
              <a:ext uri="{FF2B5EF4-FFF2-40B4-BE49-F238E27FC236}">
                <a16:creationId xmlns:a16="http://schemas.microsoft.com/office/drawing/2014/main" id="{0D00B3A6-C3B8-F44A-AD4A-D206566AEE08}"/>
              </a:ext>
            </a:extLst>
          </p:cNvPr>
          <p:cNvSpPr>
            <a:spLocks noGrp="1"/>
          </p:cNvSpPr>
          <p:nvPr>
            <p:ph idx="1"/>
          </p:nvPr>
        </p:nvSpPr>
        <p:spPr>
          <a:xfrm>
            <a:off x="457199" y="1208463"/>
            <a:ext cx="4567885" cy="3394075"/>
          </a:xfrm>
        </p:spPr>
        <p:txBody>
          <a:bodyPr>
            <a:normAutofit fontScale="92500" lnSpcReduction="20000"/>
          </a:bodyPr>
          <a:lstStyle/>
          <a:p>
            <a:pPr marL="0" indent="0">
              <a:buNone/>
            </a:pPr>
            <a:r>
              <a:rPr lang="en-GB" sz="1300" dirty="0"/>
              <a:t>Services and service management require </a:t>
            </a:r>
            <a:r>
              <a:rPr lang="en-GB" sz="1300" b="1" i="1" dirty="0"/>
              <a:t>active</a:t>
            </a:r>
            <a:r>
              <a:rPr lang="en-GB" sz="1300" i="1" dirty="0"/>
              <a:t> </a:t>
            </a:r>
            <a:r>
              <a:rPr lang="en-GB" sz="1300" dirty="0"/>
              <a:t>and </a:t>
            </a:r>
            <a:r>
              <a:rPr lang="en-GB" sz="1300" b="1" i="1" dirty="0"/>
              <a:t>passive</a:t>
            </a:r>
            <a:r>
              <a:rPr lang="en-GB" sz="1300" b="1" dirty="0"/>
              <a:t> resources</a:t>
            </a:r>
            <a:r>
              <a:rPr lang="en-GB" sz="1300" dirty="0"/>
              <a:t>, which could be anything an organization has acquired or developed to carry out relevant activities.</a:t>
            </a:r>
          </a:p>
          <a:p>
            <a:pPr marL="0" indent="0">
              <a:buNone/>
            </a:pPr>
            <a:endParaRPr lang="en-GB" sz="900" dirty="0"/>
          </a:p>
          <a:p>
            <a:pPr marL="0" indent="0">
              <a:buNone/>
            </a:pPr>
            <a:r>
              <a:rPr lang="en-GB" sz="1300" dirty="0"/>
              <a:t>An organization’s employees, partners and suppliers are active resources, or actors. They interact with other actors, and with passive resources and products. </a:t>
            </a:r>
          </a:p>
          <a:p>
            <a:pPr marL="0" indent="0">
              <a:buNone/>
            </a:pPr>
            <a:endParaRPr lang="en-GB" dirty="0"/>
          </a:p>
          <a:p>
            <a:pPr marL="0" indent="0">
              <a:buNone/>
            </a:pPr>
            <a:r>
              <a:rPr lang="en-GB" sz="1300" dirty="0"/>
              <a:t>Examples of organizational resources include: </a:t>
            </a:r>
            <a:endParaRPr lang="en-GB" dirty="0"/>
          </a:p>
          <a:p>
            <a:pPr marL="0" indent="0">
              <a:buNone/>
            </a:pPr>
            <a:endParaRPr lang="en-GB" sz="900" b="1" dirty="0"/>
          </a:p>
          <a:p>
            <a:pPr>
              <a:buFont typeface="Arial" panose="020B0604020202020204" pitchFamily="34" charset="0"/>
              <a:buChar char="•"/>
            </a:pPr>
            <a:r>
              <a:rPr lang="en-GB" sz="1300" b="1" dirty="0"/>
              <a:t>organizations (including finances and physical resources such as buildings) and people </a:t>
            </a:r>
          </a:p>
          <a:p>
            <a:pPr>
              <a:buFont typeface="Arial" panose="020B0604020202020204" pitchFamily="34" charset="0"/>
              <a:buChar char="•"/>
            </a:pPr>
            <a:r>
              <a:rPr lang="en-GB" sz="1300" b="1" dirty="0"/>
              <a:t>information and technology </a:t>
            </a:r>
          </a:p>
          <a:p>
            <a:pPr>
              <a:buFont typeface="Arial" panose="020B0604020202020204" pitchFamily="34" charset="0"/>
              <a:buChar char="•"/>
            </a:pPr>
            <a:r>
              <a:rPr lang="en-GB" sz="1300" b="1" dirty="0"/>
              <a:t>partners and suppliers. </a:t>
            </a:r>
          </a:p>
          <a:p>
            <a:pPr marL="0" indent="0">
              <a:buNone/>
            </a:pPr>
            <a:endParaRPr lang="en-GB" sz="900" dirty="0"/>
          </a:p>
          <a:p>
            <a:pPr marL="0" indent="0">
              <a:buNone/>
            </a:pPr>
            <a:r>
              <a:rPr lang="en-GB" sz="1300" dirty="0"/>
              <a:t>These are three of the four dimensions of service management that are a key component of the ITIL framework. </a:t>
            </a:r>
          </a:p>
          <a:p>
            <a:pPr marL="0" indent="0">
              <a:buNone/>
            </a:pPr>
            <a:endParaRPr lang="en-GB" sz="900" dirty="0"/>
          </a:p>
          <a:p>
            <a:pPr marL="0" indent="0">
              <a:buNone/>
            </a:pPr>
            <a:r>
              <a:rPr lang="en-GB" sz="1300" dirty="0"/>
              <a:t>The four dimensions are influenced by the </a:t>
            </a:r>
            <a:r>
              <a:rPr lang="en-GB" sz="1300" b="1" dirty="0"/>
              <a:t>PESTLE</a:t>
            </a:r>
            <a:r>
              <a:rPr lang="en-GB" sz="1300" dirty="0"/>
              <a:t> variety of external factors: </a:t>
            </a:r>
            <a:r>
              <a:rPr lang="en-GB" sz="1300" b="1" dirty="0"/>
              <a:t>political, economic, social, technological, legal,</a:t>
            </a:r>
            <a:r>
              <a:rPr lang="en-GB" sz="1300" dirty="0"/>
              <a:t> and</a:t>
            </a:r>
            <a:r>
              <a:rPr lang="en-GB" sz="1300" b="1" dirty="0"/>
              <a:t> environmental</a:t>
            </a:r>
            <a:r>
              <a:rPr lang="en-GB" sz="1300" dirty="0"/>
              <a:t>.</a:t>
            </a:r>
          </a:p>
        </p:txBody>
      </p:sp>
      <p:pic>
        <p:nvPicPr>
          <p:cNvPr id="5" name="Bildobjekt 4">
            <a:extLst>
              <a:ext uri="{FF2B5EF4-FFF2-40B4-BE49-F238E27FC236}">
                <a16:creationId xmlns:a16="http://schemas.microsoft.com/office/drawing/2014/main" id="{98CD8CF1-E4A7-694B-B2C5-5091744E8C9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12385" y="1477083"/>
            <a:ext cx="3660913" cy="2379030"/>
          </a:xfrm>
          <a:prstGeom prst="rect">
            <a:avLst/>
          </a:prstGeom>
        </p:spPr>
      </p:pic>
      <p:sp>
        <p:nvSpPr>
          <p:cNvPr id="6" name="textruta 5">
            <a:extLst>
              <a:ext uri="{FF2B5EF4-FFF2-40B4-BE49-F238E27FC236}">
                <a16:creationId xmlns:a16="http://schemas.microsoft.com/office/drawing/2014/main" id="{36763CE2-9AB1-B744-BF8F-B76E3D765B8D}"/>
              </a:ext>
            </a:extLst>
          </p:cNvPr>
          <p:cNvSpPr txBox="1"/>
          <p:nvPr/>
        </p:nvSpPr>
        <p:spPr>
          <a:xfrm>
            <a:off x="5041925" y="3839637"/>
            <a:ext cx="3818674"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2.23 The four dimensions of service management including the six PESTLE factors </a:t>
            </a:r>
          </a:p>
        </p:txBody>
      </p:sp>
      <p:sp>
        <p:nvSpPr>
          <p:cNvPr id="7" name="textruta 6">
            <a:extLst>
              <a:ext uri="{FF2B5EF4-FFF2-40B4-BE49-F238E27FC236}">
                <a16:creationId xmlns:a16="http://schemas.microsoft.com/office/drawing/2014/main" id="{D9CA4327-32F0-1541-A74D-073B68BAA7B0}"/>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9" name="textruta 8">
            <a:extLst>
              <a:ext uri="{FF2B5EF4-FFF2-40B4-BE49-F238E27FC236}">
                <a16:creationId xmlns:a16="http://schemas.microsoft.com/office/drawing/2014/main" id="{2765A307-9782-8B43-A1A3-477809166361}"/>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32345297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CD599-BE82-9543-A07C-97145042CB71}"/>
              </a:ext>
            </a:extLst>
          </p:cNvPr>
          <p:cNvSpPr>
            <a:spLocks noGrp="1"/>
          </p:cNvSpPr>
          <p:nvPr>
            <p:ph type="title"/>
          </p:nvPr>
        </p:nvSpPr>
        <p:spPr/>
        <p:txBody>
          <a:bodyPr/>
          <a:lstStyle/>
          <a:p>
            <a:r>
              <a:rPr lang="en-GB" sz="3200" dirty="0"/>
              <a:t>Concrete and abstract resources</a:t>
            </a:r>
          </a:p>
        </p:txBody>
      </p:sp>
      <p:sp>
        <p:nvSpPr>
          <p:cNvPr id="3" name="Platshållare för innehåll 2">
            <a:extLst>
              <a:ext uri="{FF2B5EF4-FFF2-40B4-BE49-F238E27FC236}">
                <a16:creationId xmlns:a16="http://schemas.microsoft.com/office/drawing/2014/main" id="{8BF30C71-1602-CA47-B8BE-21C0C5B9CA89}"/>
              </a:ext>
            </a:extLst>
          </p:cNvPr>
          <p:cNvSpPr>
            <a:spLocks noGrp="1"/>
          </p:cNvSpPr>
          <p:nvPr>
            <p:ph idx="1"/>
          </p:nvPr>
        </p:nvSpPr>
        <p:spPr>
          <a:xfrm>
            <a:off x="457199" y="1208463"/>
            <a:ext cx="4560571" cy="3394075"/>
          </a:xfrm>
        </p:spPr>
        <p:txBody>
          <a:bodyPr/>
          <a:lstStyle/>
          <a:p>
            <a:pPr marL="0" indent="0">
              <a:buNone/>
            </a:pPr>
            <a:r>
              <a:rPr lang="en-GB" sz="1400" dirty="0"/>
              <a:t>The four dimensions of service management identify the kinds of resources that are used in a value stream. </a:t>
            </a:r>
          </a:p>
          <a:p>
            <a:pPr marL="0" indent="0">
              <a:buNone/>
            </a:pPr>
            <a:endParaRPr lang="en-GB" sz="900" b="1" dirty="0"/>
          </a:p>
          <a:p>
            <a:pPr marL="0" indent="0">
              <a:buNone/>
            </a:pPr>
            <a:r>
              <a:rPr lang="en-GB" sz="1400" dirty="0"/>
              <a:t>Three of the four dimensions (</a:t>
            </a:r>
            <a:r>
              <a:rPr lang="en-GB" sz="1400" b="1" dirty="0"/>
              <a:t>organizations and people, information and technology, and partners and suppliers</a:t>
            </a:r>
            <a:r>
              <a:rPr lang="en-GB" sz="1400" dirty="0"/>
              <a:t>) are </a:t>
            </a:r>
            <a:r>
              <a:rPr lang="en-GB" sz="1400" b="1" i="1" dirty="0"/>
              <a:t>concrete resources </a:t>
            </a:r>
            <a:r>
              <a:rPr lang="en-GB" sz="1400" dirty="0"/>
              <a:t>that are used operationally during the execution of the value stream steps. </a:t>
            </a:r>
          </a:p>
          <a:p>
            <a:pPr marL="0" indent="0">
              <a:buNone/>
            </a:pPr>
            <a:endParaRPr lang="en-GB" sz="900" dirty="0"/>
          </a:p>
          <a:p>
            <a:pPr marL="0" indent="0">
              <a:buNone/>
            </a:pPr>
            <a:r>
              <a:rPr lang="en-GB" sz="1400" dirty="0"/>
              <a:t>The </a:t>
            </a:r>
            <a:r>
              <a:rPr lang="en-GB" sz="1400" b="1" dirty="0"/>
              <a:t>value streams and processes </a:t>
            </a:r>
            <a:r>
              <a:rPr lang="en-GB" sz="1400" dirty="0"/>
              <a:t>dimension represents </a:t>
            </a:r>
            <a:r>
              <a:rPr lang="en-GB" sz="1400" b="1" i="1" dirty="0"/>
              <a:t>abstract resources </a:t>
            </a:r>
            <a:r>
              <a:rPr lang="en-GB" sz="1400" dirty="0"/>
              <a:t>that are used as input for the design of value streams.</a:t>
            </a:r>
          </a:p>
          <a:p>
            <a:pPr marL="0" indent="0">
              <a:buNone/>
            </a:pPr>
            <a:endParaRPr lang="en-GB" sz="900" dirty="0"/>
          </a:p>
          <a:p>
            <a:pPr marL="0" indent="0">
              <a:buNone/>
            </a:pPr>
            <a:r>
              <a:rPr lang="en-GB" sz="1400" dirty="0"/>
              <a:t>Examples of the application of each dimension to HVIT are described in the following sections.</a:t>
            </a:r>
          </a:p>
        </p:txBody>
      </p:sp>
      <p:grpSp>
        <p:nvGrpSpPr>
          <p:cNvPr id="8" name="Grupp 7">
            <a:extLst>
              <a:ext uri="{FF2B5EF4-FFF2-40B4-BE49-F238E27FC236}">
                <a16:creationId xmlns:a16="http://schemas.microsoft.com/office/drawing/2014/main" id="{1FA66CD2-30A7-3E4B-A510-16CA8B65A488}"/>
              </a:ext>
            </a:extLst>
          </p:cNvPr>
          <p:cNvGrpSpPr/>
          <p:nvPr/>
        </p:nvGrpSpPr>
        <p:grpSpPr>
          <a:xfrm>
            <a:off x="5232400" y="1208463"/>
            <a:ext cx="3707527" cy="2666318"/>
            <a:chOff x="5232400" y="1208463"/>
            <a:chExt cx="3707527" cy="2666318"/>
          </a:xfrm>
        </p:grpSpPr>
        <p:pic>
          <p:nvPicPr>
            <p:cNvPr id="5" name="Bildobjekt 4">
              <a:extLst>
                <a:ext uri="{FF2B5EF4-FFF2-40B4-BE49-F238E27FC236}">
                  <a16:creationId xmlns:a16="http://schemas.microsoft.com/office/drawing/2014/main" id="{CCE73356-4D11-3B43-870C-DE0843AFDD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09826" y="1208463"/>
              <a:ext cx="3630101" cy="2548843"/>
            </a:xfrm>
            <a:prstGeom prst="rect">
              <a:avLst/>
            </a:prstGeom>
          </p:spPr>
        </p:pic>
        <p:sp>
          <p:nvSpPr>
            <p:cNvPr id="7" name="Rektangel 6">
              <a:extLst>
                <a:ext uri="{FF2B5EF4-FFF2-40B4-BE49-F238E27FC236}">
                  <a16:creationId xmlns:a16="http://schemas.microsoft.com/office/drawing/2014/main" id="{766DCEC2-081E-C54D-8CFF-4D226BFFE7B2}"/>
                </a:ext>
              </a:extLst>
            </p:cNvPr>
            <p:cNvSpPr/>
            <p:nvPr/>
          </p:nvSpPr>
          <p:spPr>
            <a:xfrm>
              <a:off x="5232400" y="3647440"/>
              <a:ext cx="393876" cy="22734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sz="1200" dirty="0">
                <a:latin typeface="Arial" panose="020B0604020202020204" pitchFamily="34" charset="0"/>
                <a:cs typeface="Arial" panose="020B0604020202020204" pitchFamily="34" charset="0"/>
              </a:endParaRPr>
            </a:p>
          </p:txBody>
        </p:sp>
      </p:grpSp>
      <p:sp>
        <p:nvSpPr>
          <p:cNvPr id="6" name="textruta 5">
            <a:extLst>
              <a:ext uri="{FF2B5EF4-FFF2-40B4-BE49-F238E27FC236}">
                <a16:creationId xmlns:a16="http://schemas.microsoft.com/office/drawing/2014/main" id="{E3D2D3B6-BD51-F140-AF75-6765590AB5FC}"/>
              </a:ext>
            </a:extLst>
          </p:cNvPr>
          <p:cNvSpPr txBox="1"/>
          <p:nvPr/>
        </p:nvSpPr>
        <p:spPr>
          <a:xfrm>
            <a:off x="5327738" y="3747146"/>
            <a:ext cx="1805302" cy="215444"/>
          </a:xfrm>
          <a:prstGeom prst="rect">
            <a:avLst/>
          </a:prstGeom>
          <a:noFill/>
        </p:spPr>
        <p:txBody>
          <a:bodyPr wrap="none" rtlCol="0">
            <a:spAutoFit/>
          </a:bodyPr>
          <a:lstStyle/>
          <a:p>
            <a:r>
              <a:rPr lang="en-GB" sz="800" dirty="0">
                <a:latin typeface="Calibri Light" panose="020F0302020204030204" pitchFamily="34" charset="0"/>
                <a:cs typeface="Calibri Light" panose="020F0302020204030204" pitchFamily="34" charset="0"/>
              </a:rPr>
              <a:t>Figure 2.20 The value stream in context</a:t>
            </a:r>
          </a:p>
        </p:txBody>
      </p:sp>
      <p:sp>
        <p:nvSpPr>
          <p:cNvPr id="9" name="textruta 8">
            <a:extLst>
              <a:ext uri="{FF2B5EF4-FFF2-40B4-BE49-F238E27FC236}">
                <a16:creationId xmlns:a16="http://schemas.microsoft.com/office/drawing/2014/main" id="{23E1D5FB-2AE6-9741-9922-9FF4E9EAD887}"/>
              </a:ext>
            </a:extLst>
          </p:cNvPr>
          <p:cNvSpPr txBox="1"/>
          <p:nvPr/>
        </p:nvSpPr>
        <p:spPr>
          <a:xfrm>
            <a:off x="7608916" y="320521"/>
            <a:ext cx="902811"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High-velocity IT</a:t>
            </a:r>
          </a:p>
        </p:txBody>
      </p:sp>
      <p:sp>
        <p:nvSpPr>
          <p:cNvPr id="11" name="textruta 10">
            <a:extLst>
              <a:ext uri="{FF2B5EF4-FFF2-40B4-BE49-F238E27FC236}">
                <a16:creationId xmlns:a16="http://schemas.microsoft.com/office/drawing/2014/main" id="{68A0D1CD-6C59-5647-9FC5-DA865FBEA501}"/>
              </a:ext>
            </a:extLst>
          </p:cNvPr>
          <p:cNvSpPr txBox="1"/>
          <p:nvPr/>
        </p:nvSpPr>
        <p:spPr>
          <a:xfrm>
            <a:off x="7617600" y="540000"/>
            <a:ext cx="797013" cy="230832"/>
          </a:xfrm>
          <a:prstGeom prst="rect">
            <a:avLst/>
          </a:prstGeom>
          <a:noFill/>
        </p:spPr>
        <p:txBody>
          <a:bodyPr wrap="none" rtlCol="0">
            <a:spAutoFit/>
          </a:bodyPr>
          <a:lstStyle/>
          <a:p>
            <a:r>
              <a:rPr lang="en-GB" sz="900" dirty="0">
                <a:solidFill>
                  <a:schemeClr val="bg1"/>
                </a:solidFill>
                <a:latin typeface="Calibri Light" panose="020F0302020204030204" pitchFamily="34" charset="0"/>
                <a:cs typeface="Calibri Light" panose="020F0302020204030204" pitchFamily="34" charset="0"/>
              </a:rPr>
              <a:t>Key concepts</a:t>
            </a:r>
          </a:p>
        </p:txBody>
      </p:sp>
    </p:spTree>
    <p:extLst>
      <p:ext uri="{BB962C8B-B14F-4D97-AF65-F5344CB8AC3E}">
        <p14:creationId xmlns:p14="http://schemas.microsoft.com/office/powerpoint/2010/main" val="312423600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200" dirty="0">
            <a:latin typeface="Arial" panose="020B0604020202020204" pitchFamily="34" charset="0"/>
            <a:cs typeface="Arial" panose="020B0604020202020204" pitchFamily="34" charset="0"/>
          </a:defRPr>
        </a:defPPr>
      </a:lstStyle>
      <a:style>
        <a:lnRef idx="2">
          <a:schemeClr val="accent2"/>
        </a:lnRef>
        <a:fillRef idx="1">
          <a:schemeClr val="lt1"/>
        </a:fillRef>
        <a:effectRef idx="0">
          <a:schemeClr val="accent2"/>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urseware template" id="{571F4AAB-4EE6-D04C-853A-A645013892DE}" vid="{C735DAED-55F7-B440-8582-29637B3D39E9}"/>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D99CAB4-877C-8748-AEA1-2BBCC2AB6EED}">
  <we:reference id="wa104178141" version="3.10.0.152" store="sv-SE" storeType="OMEX"/>
  <we:alternateReferences>
    <we:reference id="wa104178141" version="3.10.0.152"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FDEF92B5623C4686B556659695115D" ma:contentTypeVersion="9" ma:contentTypeDescription="Een nieuw document maken." ma:contentTypeScope="" ma:versionID="623a9f9cc37a855cbbb78534d06303e4">
  <xsd:schema xmlns:xsd="http://www.w3.org/2001/XMLSchema" xmlns:xs="http://www.w3.org/2001/XMLSchema" xmlns:p="http://schemas.microsoft.com/office/2006/metadata/properties" xmlns:ns2="49377fbe-4a0c-4398-a72e-6b138ff71ff8" targetNamespace="http://schemas.microsoft.com/office/2006/metadata/properties" ma:root="true" ma:fieldsID="174e2e1caca44fba7239b001fde63798" ns2:_="">
    <xsd:import namespace="49377fbe-4a0c-4398-a72e-6b138ff71f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77fbe-4a0c-4398-a72e-6b138ff71f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C6F6AA-AB6B-4DF4-ACFE-6BF4E5D993D8}">
  <ds:schemaRefs>
    <ds:schemaRef ds:uri="http://schemas.microsoft.com/sharepoint/v3/contenttype/forms"/>
  </ds:schemaRefs>
</ds:datastoreItem>
</file>

<file path=customXml/itemProps2.xml><?xml version="1.0" encoding="utf-8"?>
<ds:datastoreItem xmlns:ds="http://schemas.openxmlformats.org/officeDocument/2006/customXml" ds:itemID="{651D2875-8E52-40C1-9419-F9D52170102F}"/>
</file>

<file path=customXml/itemProps3.xml><?xml version="1.0" encoding="utf-8"?>
<ds:datastoreItem xmlns:ds="http://schemas.openxmlformats.org/officeDocument/2006/customXml" ds:itemID="{47012128-1532-4ECE-86E8-9075B73E1E0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7df99015-7ef1-40d6-9a32-56d8aebec200"/>
    <ds:schemaRef ds:uri="12ab6b40-2789-403e-83ba-7f24fa68c7f2"/>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24</TotalTime>
  <Words>116145</Words>
  <Application>Microsoft Office PowerPoint</Application>
  <PresentationFormat>Diavoorstelling (16:9)</PresentationFormat>
  <Paragraphs>8130</Paragraphs>
  <Slides>358</Slides>
  <Notes>358</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358</vt:i4>
      </vt:variant>
    </vt:vector>
  </HeadingPairs>
  <TitlesOfParts>
    <vt:vector size="367" baseType="lpstr">
      <vt:lpstr>Arial</vt:lpstr>
      <vt:lpstr>Calibri</vt:lpstr>
      <vt:lpstr>Calibri Light</vt:lpstr>
      <vt:lpstr>Times</vt:lpstr>
      <vt:lpstr>TimesNewRomanPSMT</vt:lpstr>
      <vt:lpstr>Ubuntu</vt:lpstr>
      <vt:lpstr>Wingdings</vt:lpstr>
      <vt:lpstr>Office-tema</vt:lpstr>
      <vt:lpstr>Anpassad formgivning</vt:lpstr>
      <vt:lpstr>PowerPoint-presentatie</vt:lpstr>
      <vt:lpstr>Our coming days</vt:lpstr>
      <vt:lpstr>Our coming days</vt:lpstr>
      <vt:lpstr>Presentation</vt:lpstr>
      <vt:lpstr>PowerPoint-presentatie</vt:lpstr>
      <vt:lpstr>ITIL® 4  foundation recap</vt:lpstr>
      <vt:lpstr>Introduction</vt:lpstr>
      <vt:lpstr>Service management</vt:lpstr>
      <vt:lpstr>Four dimensions of service management </vt:lpstr>
      <vt:lpstr>The service value system (SVS)</vt:lpstr>
      <vt:lpstr>The 7 ITIL guiding principles</vt:lpstr>
      <vt:lpstr>Governance</vt:lpstr>
      <vt:lpstr>The ITIL service value chain</vt:lpstr>
      <vt:lpstr>The 34 ITIL management practices</vt:lpstr>
      <vt:lpstr>Continual improvement</vt:lpstr>
      <vt:lpstr>Value - outcomes, costs and risks</vt:lpstr>
      <vt:lpstr>Summary</vt:lpstr>
      <vt:lpstr>Q: What are the two types of cost that a service consumer should evaluate?</vt:lpstr>
      <vt:lpstr>Q: Which service management dimension is focused on activities and how these are coordinated?</vt:lpstr>
      <vt:lpstr>Q: Which ITIL concept describes governance?</vt:lpstr>
      <vt:lpstr>Q: What is the first step of the guiding principle 'focus on value'?</vt:lpstr>
      <vt:lpstr>Q: Which value chain activity includes negotiation of contracts and agreements with suppliers and partners?</vt:lpstr>
      <vt:lpstr>Q: How does categorization of incidents assist incident management?</vt:lpstr>
      <vt:lpstr>Q: Which is NOT usually included as part of ‘incident management’?</vt:lpstr>
      <vt:lpstr>PowerPoint-presentatie</vt:lpstr>
      <vt:lpstr>PowerPoint-presentatie</vt:lpstr>
      <vt:lpstr>High-velocity IT</vt:lpstr>
      <vt:lpstr>Key learning requirements </vt:lpstr>
      <vt:lpstr>Some key terms and areas covered</vt:lpstr>
      <vt:lpstr>Structural overview of the HVIT course</vt:lpstr>
      <vt:lpstr>PowerPoint-presentatie</vt:lpstr>
      <vt:lpstr>PowerPoint-presentatie</vt:lpstr>
      <vt:lpstr>High-velocity IT</vt:lpstr>
      <vt:lpstr>Digital technology</vt:lpstr>
      <vt:lpstr>Information and operational technology</vt:lpstr>
      <vt:lpstr>Information systems technology stack</vt:lpstr>
      <vt:lpstr>Information technology put in a context</vt:lpstr>
      <vt:lpstr>Operational technology</vt:lpstr>
      <vt:lpstr>Digital organization</vt:lpstr>
      <vt:lpstr>Digitalization vs digitization</vt:lpstr>
      <vt:lpstr>Digital transformation</vt:lpstr>
      <vt:lpstr>IT transformation</vt:lpstr>
      <vt:lpstr>IT transformation</vt:lpstr>
      <vt:lpstr>IT transformation</vt:lpstr>
      <vt:lpstr>Sourcing options for an IT function</vt:lpstr>
      <vt:lpstr>Governance and management</vt:lpstr>
      <vt:lpstr>Summary</vt:lpstr>
      <vt:lpstr>Q: A banking organization has moved the majority of its services online and is closing down its branch offices. What is this an example of?</vt:lpstr>
      <vt:lpstr>Q: Which statement about high velocity IT is CORRECT? </vt:lpstr>
      <vt:lpstr>Q: An organization has invested heavily in automation so they can significantly increase the speed of the processing and shipment of customer orders. What is this an example of?</vt:lpstr>
      <vt:lpstr>Q: Which statement is CORRECT when considering a transformation to high-velocity IT?</vt:lpstr>
      <vt:lpstr>PowerPoint-presentatie</vt:lpstr>
      <vt:lpstr>High-velocity IT objectives and key characteristics</vt:lpstr>
      <vt:lpstr>High-velocity IT objectives</vt:lpstr>
      <vt:lpstr>Relation to service value chain activities</vt:lpstr>
      <vt:lpstr>Objectives from an economic perspective</vt:lpstr>
      <vt:lpstr>Key characteristics of high-velocity IT</vt:lpstr>
      <vt:lpstr>Key characteristics of high-velocity IT</vt:lpstr>
      <vt:lpstr>Key characteristics related to ITIL service value chain activities</vt:lpstr>
      <vt:lpstr>Lean</vt:lpstr>
      <vt:lpstr>Lean – Reduce work in progress</vt:lpstr>
      <vt:lpstr>Agile</vt:lpstr>
      <vt:lpstr>Agile</vt:lpstr>
      <vt:lpstr>Resilient</vt:lpstr>
      <vt:lpstr>Resilient</vt:lpstr>
      <vt:lpstr>Continuous</vt:lpstr>
      <vt:lpstr>Combining high-velocity IT characteristics to co-create value</vt:lpstr>
      <vt:lpstr>Service-dominant logic</vt:lpstr>
      <vt:lpstr>Adopting the ITIL value system to enable high-velocity IT</vt:lpstr>
      <vt:lpstr>Adopting the ITIL value system to enable high-velocity IT</vt:lpstr>
      <vt:lpstr>Summary</vt:lpstr>
      <vt:lpstr>Q: Which high-velocity IT objective involves researching new products and services, and continuously evaluating existing products and services?</vt:lpstr>
      <vt:lpstr>Q: What do Lean and Agile consider a barrier to high performance?</vt:lpstr>
      <vt:lpstr>Q: Which TWO of the service value chain activities are the MOST closely related to the high-velocity IT objective of ‘fast development’?</vt:lpstr>
      <vt:lpstr>Q: Which high-velocity IT objective applies to all of the service value chain activities?</vt:lpstr>
      <vt:lpstr>PowerPoint-presentatie</vt:lpstr>
      <vt:lpstr>PowerPoint-presentatie</vt:lpstr>
      <vt:lpstr>Digital products and services</vt:lpstr>
      <vt:lpstr>Service interaction</vt:lpstr>
      <vt:lpstr>Service band of visibility</vt:lpstr>
      <vt:lpstr>Digital product lifecycle</vt:lpstr>
      <vt:lpstr>Digital product lifecycle</vt:lpstr>
      <vt:lpstr>Digital product lifecycle</vt:lpstr>
      <vt:lpstr>Customer journey – 7 interactions</vt:lpstr>
      <vt:lpstr>Customers perspective</vt:lpstr>
      <vt:lpstr>Digital product lifecycle - Stages</vt:lpstr>
      <vt:lpstr>The ITIL service value chain</vt:lpstr>
      <vt:lpstr>DevOps activities in a continuous loop</vt:lpstr>
      <vt:lpstr>DevOps and service value chain activities</vt:lpstr>
      <vt:lpstr>The service consumer’s perspective</vt:lpstr>
      <vt:lpstr>Interacting service value chains</vt:lpstr>
      <vt:lpstr>Value streams and value chain activities</vt:lpstr>
      <vt:lpstr>Value streams</vt:lpstr>
      <vt:lpstr>Value streams</vt:lpstr>
      <vt:lpstr>Value streams</vt:lpstr>
      <vt:lpstr>Value streams</vt:lpstr>
      <vt:lpstr>ITIL management practices</vt:lpstr>
      <vt:lpstr>The four dimensions of service management</vt:lpstr>
      <vt:lpstr>Concrete and abstract resources</vt:lpstr>
      <vt:lpstr>Organization and people</vt:lpstr>
      <vt:lpstr>Information and technology</vt:lpstr>
      <vt:lpstr>Information and technology</vt:lpstr>
      <vt:lpstr>Partners and suppliers</vt:lpstr>
      <vt:lpstr>Value streams and processes</vt:lpstr>
      <vt:lpstr>External factors (PESTLE and VUCA)</vt:lpstr>
      <vt:lpstr>Summary</vt:lpstr>
      <vt:lpstr>Q: A service provider has been delivering services based on one of their products for five years. The average duration of a contract with a service consumer is two years. What is this an example of?</vt:lpstr>
      <vt:lpstr>Q: Which is the BEST example of the ‘organizations and people’ dimension in the context of high velocity IT?</vt:lpstr>
      <vt:lpstr>PowerPoint-presentatie</vt:lpstr>
      <vt:lpstr>PowerPoint-presentatie</vt:lpstr>
      <vt:lpstr>Key behaviour patterns</vt:lpstr>
      <vt:lpstr>Accept ambiguity &amp; uncertainty</vt:lpstr>
      <vt:lpstr>Trust and be trusted</vt:lpstr>
      <vt:lpstr>Continually raising the bar</vt:lpstr>
      <vt:lpstr>Help get customers’ jobs done</vt:lpstr>
      <vt:lpstr>Commit to continual learning</vt:lpstr>
      <vt:lpstr>Models and concepts of HVIT culture</vt:lpstr>
      <vt:lpstr>Models and concepts  and related key behaviour patterns</vt:lpstr>
      <vt:lpstr>Purpose</vt:lpstr>
      <vt:lpstr>Ethics</vt:lpstr>
      <vt:lpstr> </vt:lpstr>
      <vt:lpstr>Ethics - Key behavioural patterns</vt:lpstr>
      <vt:lpstr>Design thinking</vt:lpstr>
      <vt:lpstr>Design thinking</vt:lpstr>
      <vt:lpstr>Design thinking - Key behavioural patterns</vt:lpstr>
      <vt:lpstr>People</vt:lpstr>
      <vt:lpstr>Personal values</vt:lpstr>
      <vt:lpstr>Safety culture</vt:lpstr>
      <vt:lpstr>Safety culture in complex environments</vt:lpstr>
      <vt:lpstr>Safety culture – Key behavioural patterns</vt:lpstr>
      <vt:lpstr>Progress</vt:lpstr>
      <vt:lpstr>Working in complex environments</vt:lpstr>
      <vt:lpstr>Working in complex environments</vt:lpstr>
      <vt:lpstr>Working in complex environments</vt:lpstr>
      <vt:lpstr>Working in complex environments –  Key behavioural patterns</vt:lpstr>
      <vt:lpstr>Lean culture</vt:lpstr>
      <vt:lpstr>The elements of a Lean culture</vt:lpstr>
      <vt:lpstr>Lean culture and senior leadership</vt:lpstr>
      <vt:lpstr>Lean culture and senior leadership</vt:lpstr>
      <vt:lpstr>Lean culture – Key behavioural patterns</vt:lpstr>
      <vt:lpstr>ITIL continual improvement model</vt:lpstr>
      <vt:lpstr>ITIL continual improvement model</vt:lpstr>
      <vt:lpstr>Toyota Kata</vt:lpstr>
      <vt:lpstr>The improvement Kata steps</vt:lpstr>
      <vt:lpstr>OODA loop</vt:lpstr>
      <vt:lpstr>Continual improvement - Key behavioural patterns</vt:lpstr>
      <vt:lpstr>ITIL guiding principles  and related key behaviour patterns</vt:lpstr>
      <vt:lpstr>Summary</vt:lpstr>
      <vt:lpstr>Q: An organization is undergoing a digital transformation, and is encouraging the adoption of new behaviour patterns. An investigation has revealed that some team members avoid experimentation and prefer to search or wait for a single correct solution. </vt:lpstr>
      <vt:lpstr>Q: Which best describes Toyota Kata?</vt:lpstr>
      <vt:lpstr>Q: A business analyst has recognized that business managers have conflicting hypotheses about their needs for departmental improvement. They also find it difficult to articulate their requirements. Which approach is BEST for obtaining requirements?</vt:lpstr>
      <vt:lpstr>Q: A manager often focuses on avoiding risk, and blames staff when things go wrong. The manager also does not listen to suggestions and allow experimentation. This has resulted in a lack of innovation in the manager’s team, and several of the team’s senior members have left the organization. </vt:lpstr>
      <vt:lpstr>Q: An employee has some concerns at work but does not share this information with others because they fear that this would damage their reputation and position. What is PRIMARILY concerned whit preventing this situation?</vt:lpstr>
      <vt:lpstr>PowerPoint-presentatie</vt:lpstr>
      <vt:lpstr>PowerPoint-presentatie</vt:lpstr>
      <vt:lpstr>High velocity IT objectives</vt:lpstr>
      <vt:lpstr>Objectives, techniques and ITIL practices</vt:lpstr>
      <vt:lpstr>HVIT objective 1: Valuable investments</vt:lpstr>
      <vt:lpstr>Prioritization techniques</vt:lpstr>
      <vt:lpstr>Cost of delay</vt:lpstr>
      <vt:lpstr>Buy/hold/sell</vt:lpstr>
      <vt:lpstr>Other techniques</vt:lpstr>
      <vt:lpstr>Relevant practices with high impact</vt:lpstr>
      <vt:lpstr>Minimum viable products and services </vt:lpstr>
      <vt:lpstr>Relevant practices with high impact</vt:lpstr>
      <vt:lpstr>Product and service ownership</vt:lpstr>
      <vt:lpstr>Relevant practices with high impact</vt:lpstr>
      <vt:lpstr>A/B testing</vt:lpstr>
      <vt:lpstr>A/B testing</vt:lpstr>
      <vt:lpstr>Relevant practices with high impact</vt:lpstr>
      <vt:lpstr>HVIT objective 2: Fast development</vt:lpstr>
      <vt:lpstr>Techniques used for fast development</vt:lpstr>
      <vt:lpstr>Infrastructure as a code</vt:lpstr>
      <vt:lpstr>Infrastructure as a code</vt:lpstr>
      <vt:lpstr>Relevant practices with high impact</vt:lpstr>
      <vt:lpstr>Loosely coupled information system architecture</vt:lpstr>
      <vt:lpstr>Loosely coupled information system architecture</vt:lpstr>
      <vt:lpstr>Relevant practices with high impact</vt:lpstr>
      <vt:lpstr>Reviews - Retrospective</vt:lpstr>
      <vt:lpstr>Relevant practices with high impact</vt:lpstr>
      <vt:lpstr>Reviews - Blameless post-mortems</vt:lpstr>
      <vt:lpstr>Relevant practices with high impact</vt:lpstr>
      <vt:lpstr>Relevant practices with medium impact</vt:lpstr>
      <vt:lpstr>Continual business analysis</vt:lpstr>
      <vt:lpstr>Continual business analysis</vt:lpstr>
      <vt:lpstr>Relevant practices with high impact</vt:lpstr>
      <vt:lpstr>Relevant practices with medium impact</vt:lpstr>
      <vt:lpstr>CI, CD and CD</vt:lpstr>
      <vt:lpstr>CI, CD and CD</vt:lpstr>
      <vt:lpstr>CI, CD and CD</vt:lpstr>
      <vt:lpstr>Relevant practices with high impact</vt:lpstr>
      <vt:lpstr>Relevant practices with medium impact</vt:lpstr>
      <vt:lpstr>Continuous testing</vt:lpstr>
      <vt:lpstr>Different types of testing</vt:lpstr>
      <vt:lpstr>Relevant practices with high impact</vt:lpstr>
      <vt:lpstr>Relevant practices with medium impact</vt:lpstr>
      <vt:lpstr>Kanban</vt:lpstr>
      <vt:lpstr>Kanban board</vt:lpstr>
      <vt:lpstr>Relevant practices with high impact</vt:lpstr>
      <vt:lpstr>HVIT objective 3:  Resilient operation</vt:lpstr>
      <vt:lpstr>Techniques for resilient operation</vt:lpstr>
      <vt:lpstr>Technical dept</vt:lpstr>
      <vt:lpstr>Relevant practices with high impact</vt:lpstr>
      <vt:lpstr>Chaos engineering</vt:lpstr>
      <vt:lpstr>Chaos engineering</vt:lpstr>
      <vt:lpstr>Chaos monkey</vt:lpstr>
      <vt:lpstr>Relevant practices with high impact</vt:lpstr>
      <vt:lpstr>Relevant practices with medium impact</vt:lpstr>
      <vt:lpstr>Definition of done</vt:lpstr>
      <vt:lpstr>Definition of done</vt:lpstr>
      <vt:lpstr>Definition of done </vt:lpstr>
      <vt:lpstr>Relevant practices with high impact</vt:lpstr>
      <vt:lpstr>Relevant practices with high impact (cont.)</vt:lpstr>
      <vt:lpstr>Version control</vt:lpstr>
      <vt:lpstr>Version control</vt:lpstr>
      <vt:lpstr>Relevant practices with high impact</vt:lpstr>
      <vt:lpstr>Relevant practices with medium impact</vt:lpstr>
      <vt:lpstr>AIOps</vt:lpstr>
      <vt:lpstr>Relevant practices with high impact</vt:lpstr>
      <vt:lpstr>Relevant practices with medium impact</vt:lpstr>
      <vt:lpstr>ChatOps</vt:lpstr>
      <vt:lpstr>ChatOps</vt:lpstr>
      <vt:lpstr>Relevant practices with high impact</vt:lpstr>
      <vt:lpstr>Relevant practices with medium impact</vt:lpstr>
      <vt:lpstr>Site reliability engineering (SRE)</vt:lpstr>
      <vt:lpstr>Site reliability engineering (SRE)</vt:lpstr>
      <vt:lpstr>Site reliability engineering (SRE)</vt:lpstr>
      <vt:lpstr>Relevant practices with high impact</vt:lpstr>
      <vt:lpstr>HVIT objective 4: Co-created value</vt:lpstr>
      <vt:lpstr>Service experience</vt:lpstr>
      <vt:lpstr>Relevant practices with high impact</vt:lpstr>
      <vt:lpstr>Relevant practices with medium impact</vt:lpstr>
      <vt:lpstr>HVIT objective 5: Assured conformance</vt:lpstr>
      <vt:lpstr>DevOps audit defense toolkit</vt:lpstr>
      <vt:lpstr>Relevant practices with high impact</vt:lpstr>
      <vt:lpstr>Relevant practices with medium impact</vt:lpstr>
      <vt:lpstr>DevSecOps</vt:lpstr>
      <vt:lpstr>DevSecOps</vt:lpstr>
      <vt:lpstr>Relevant practices with high impact</vt:lpstr>
      <vt:lpstr>Relevant practices with medium impact</vt:lpstr>
      <vt:lpstr>Peer review </vt:lpstr>
      <vt:lpstr>Relevant practices with high impact</vt:lpstr>
      <vt:lpstr>Summary</vt:lpstr>
      <vt:lpstr>Q: An organization has a high number of IT changes and is concerned about the speed of deployment. Many changes are initiated without understanding the impact of the workload on the people involved in the changes. </vt:lpstr>
      <vt:lpstr>Q: An organization wants to increase the percentage of visitors that perform certain actions when visiting its website, such as providing contact information and making purchases. Constant arguments regarding which features to change in support of this objective have led to wasted time and effort.</vt:lpstr>
      <vt:lpstr>Q: An organization has found that poor website speed is having an impact on customer experience and is causing the organization to lose sales. The organization has challenged the IT department to remedy the matter prior to the launch of a new marketing campaign. </vt:lpstr>
      <vt:lpstr>Q: A service is meeting all the requirements for utility and warranty, but customer and user experience are not good. Which practice will contribute MOST to understanding what experiences would be valued by users and customers?</vt:lpstr>
      <vt:lpstr>Q: An organization that works in silos and has poor communication has started using chaos engineering tools to test the resilience of its IT systems. Which practice would be MOST directly impacted by the poor communications?</vt:lpstr>
      <vt:lpstr>Q: An organization has been experiencing outages which have mainly been attributed to the age of its technology and the fact that many components are several versions behind what is supported by the vendor. Which practice includes guidance to help remedy this type of technical debt? Which practice includes guidance to help remedy this type of technical debt? </vt:lpstr>
      <vt:lpstr>PowerPoint-presentatie</vt:lpstr>
      <vt:lpstr>PowerPoint-presentatie</vt:lpstr>
      <vt:lpstr>Relevant ITIL practices</vt:lpstr>
      <vt:lpstr>Practice success factors (PSF)</vt:lpstr>
      <vt:lpstr>Portfolio management - Purpose</vt:lpstr>
      <vt:lpstr>Portfolio management PSF’s</vt:lpstr>
      <vt:lpstr>PSF 1 - Ensuring sound investment decisions for programmes, projects, products, and services within the organization's resource constraints </vt:lpstr>
      <vt:lpstr>PSF 2 - Ensuring the continual monitoring, review, and optimization of the organization's portfolios </vt:lpstr>
      <vt:lpstr>Relationship management - Purpose</vt:lpstr>
      <vt:lpstr>Relationship management PSF’s</vt:lpstr>
      <vt:lpstr>PSF 1 - Establish and continually improve effective and healthy approach to relationship management across the organization </vt:lpstr>
      <vt:lpstr>PSF 2 - Ensure effective and healthy relationships within the organization </vt:lpstr>
      <vt:lpstr>PSF 3 - Ensure effective and healthy relationships between the organization and its external stakeholders </vt:lpstr>
      <vt:lpstr>Architecture management - Purpose</vt:lpstr>
      <vt:lpstr>Architecture management PSF’s</vt:lpstr>
      <vt:lpstr>PSF 1 - Ensuring that organization’s strategy is supported with a target reference architecture </vt:lpstr>
      <vt:lpstr>PSF 2 - Ensuring that organization’s architecture is continually evolving to the target state</vt:lpstr>
      <vt:lpstr>Business analysis - Purpose</vt:lpstr>
      <vt:lpstr>Business analysis PSF’s</vt:lpstr>
      <vt:lpstr>PSF 1 - Establish and continually improve an organization-wide approach to business analysis to ensure that it is conducted in a consistent and effective manner </vt:lpstr>
      <vt:lpstr>PSF 2 - Ensure that current and future needs of the organization and its customers are understood, analysed and supported with timely, efficient and effective solution proposals </vt:lpstr>
      <vt:lpstr>Deployment management - Purpose</vt:lpstr>
      <vt:lpstr>Terms and concepts 1(3)</vt:lpstr>
      <vt:lpstr>Terms and concepts 2(3)</vt:lpstr>
      <vt:lpstr>Terms and concepts 3(3)</vt:lpstr>
      <vt:lpstr>Deployment management PSF’s</vt:lpstr>
      <vt:lpstr>PSF 1 - Establishing and maintaining effective approaches to the deployment of services and service components across the organization </vt:lpstr>
      <vt:lpstr>PSF 2 - Ensuring the effective deployment of services and service components in the context of the organization’s value streams</vt:lpstr>
      <vt:lpstr>Service validation and testing - Purpose</vt:lpstr>
      <vt:lpstr>Terms and concepts 1(2)</vt:lpstr>
      <vt:lpstr>Terms and concepts 2(2)</vt:lpstr>
      <vt:lpstr>Service validation and testing PSF’s</vt:lpstr>
      <vt:lpstr>PSF 1 - Defining and agreeing approaches to the validation and testing of the organization's products, services, and components in line with the organization's requirements for speed and quality of service changes </vt:lpstr>
      <vt:lpstr>PSF 1 - Defining and agreeing approaches to the validation and testing of the organization's products, services, and components in line with the organization's requirements for speed and quality of service changes </vt:lpstr>
      <vt:lpstr>PSF 2 - Ensuring that new and changed components, products, and services meet agreed criteria </vt:lpstr>
      <vt:lpstr>Software development and management - Purpose</vt:lpstr>
      <vt:lpstr>Terms and concepts 1(4) </vt:lpstr>
      <vt:lpstr>Terms and concepts 2(4)</vt:lpstr>
      <vt:lpstr>Terms and concepts 3(4)</vt:lpstr>
      <vt:lpstr>Terms and concepts 4(4)</vt:lpstr>
      <vt:lpstr>Software development and management PSF’s</vt:lpstr>
      <vt:lpstr>PSF 1 - Agree and improve an organization's approach to development and management of software </vt:lpstr>
      <vt:lpstr>PSF 2 - Ensure that software continually meets organization's requirements and quality criteria throughout its lifecycle </vt:lpstr>
      <vt:lpstr>Availability management - Purpose</vt:lpstr>
      <vt:lpstr>Terms and concepts</vt:lpstr>
      <vt:lpstr>Availability management PSF’s</vt:lpstr>
      <vt:lpstr>PSF 1 - Identifying service availability requirements</vt:lpstr>
      <vt:lpstr>PSF 2 - Measuring, assessing and reporting service availability </vt:lpstr>
      <vt:lpstr>PSF 3 - Treating service availability risks </vt:lpstr>
      <vt:lpstr>Capacity and performance management - Purpose</vt:lpstr>
      <vt:lpstr>Capacity and performance management PSF’s</vt:lpstr>
      <vt:lpstr>PSF 1 - Identifying service performance and capacity requirements</vt:lpstr>
      <vt:lpstr>PSF 2 - Measuring, assessing, and reporting service performance and capacity </vt:lpstr>
      <vt:lpstr>PSF 3 - Treating service performance and capacity </vt:lpstr>
      <vt:lpstr>Monitoring and event management - Purpose</vt:lpstr>
      <vt:lpstr>Monitoring and event management PSF’s</vt:lpstr>
      <vt:lpstr>PSF 1 - Establish and maintain approaches/models that describe the various types of events and monitoring capabilities needed to detect them </vt:lpstr>
      <vt:lpstr>PSF 2 - Ensure that timely, relevant and sufficient monitoring data is available to relevant stakeholders </vt:lpstr>
      <vt:lpstr>PSF 3 - Ensure that events are detected, interpreted, and if needed acted upon as quickly as possible </vt:lpstr>
      <vt:lpstr>Problem management - Purpose</vt:lpstr>
      <vt:lpstr>Problem management PSF’s</vt:lpstr>
      <vt:lpstr>PSF 1 - Identifying and understanding the problems and their impact on services </vt:lpstr>
      <vt:lpstr>PSF 2 - Optimizing problem resolution and mitigation </vt:lpstr>
      <vt:lpstr>Service continuity management - Purpose</vt:lpstr>
      <vt:lpstr>Terms and concepts</vt:lpstr>
      <vt:lpstr>Service continuity management PSF’s</vt:lpstr>
      <vt:lpstr>PSF 1 - Developing and managing service continuity plans </vt:lpstr>
      <vt:lpstr>PSF 1 - Developing and managing service continuity plans </vt:lpstr>
      <vt:lpstr>PSF 1 - Developing and managing service continuity plans </vt:lpstr>
      <vt:lpstr>PSF 2 - Mitigating service continuity risks </vt:lpstr>
      <vt:lpstr>PSF 3 - Ensuring awareness and readiness </vt:lpstr>
      <vt:lpstr>Infrastructure and platform management - Purpose</vt:lpstr>
      <vt:lpstr>Infrastructure and platform management PSF’s</vt:lpstr>
      <vt:lpstr>PSF 1 - Establish an infrastructure and platform management approach to meet evolving organizational needs </vt:lpstr>
      <vt:lpstr>PSF 2 - Ensure that the infrastructure and platform solutions meet the organization’s current and anticipated needs </vt:lpstr>
      <vt:lpstr>Service design - Purpose </vt:lpstr>
      <vt:lpstr>Service design PSF’s</vt:lpstr>
      <vt:lpstr>PSF 1 - Establishing and maintaining an effective organization-wide approach to service design </vt:lpstr>
      <vt:lpstr>PSF 2 -  Ensuring that services are fit for purpose and fit for use throughout their lifecycle</vt:lpstr>
      <vt:lpstr>Service desk - Purpose</vt:lpstr>
      <vt:lpstr>Service desk PSF’s</vt:lpstr>
      <vt:lpstr>PSF 1 - Enabling and continually improving effective, efficient, and convenient communications between the service provider and its users </vt:lpstr>
      <vt:lpstr>PSF 2 - Enabling the effective integration of user communications into the value streams </vt:lpstr>
      <vt:lpstr>Information security management - Purpose</vt:lpstr>
      <vt:lpstr>Information security management PSF’s</vt:lpstr>
      <vt:lpstr>PSF 1 - Developing and managing information security policies and plans </vt:lpstr>
      <vt:lpstr>PSF 2 - Mitigating information security risks </vt:lpstr>
      <vt:lpstr>PSF 3 - Exercising and testing information security plans </vt:lpstr>
      <vt:lpstr>Risk management - Purpose</vt:lpstr>
      <vt:lpstr>Risk management PSF’s</vt:lpstr>
      <vt:lpstr>PSF 1 - Establishing governance of risk management </vt:lpstr>
      <vt:lpstr>PSF 2 - Nurturing a risk management culture and identifying risks </vt:lpstr>
      <vt:lpstr>PSF 3 - Analysing risks </vt:lpstr>
      <vt:lpstr>PSF 3 - Analysing risks </vt:lpstr>
      <vt:lpstr>PSF 4 - Treating, monitoring, and reviewing risks </vt:lpstr>
      <vt:lpstr>Summary</vt:lpstr>
      <vt:lpstr>Conclusion</vt:lpstr>
      <vt:lpstr>Q: A service provider has created new services to improve business processes. The services have the right functionality and meet all service levels expected by the customers. The sponsors have complained that the improvement in business process performance is not as much as they expect. </vt:lpstr>
      <vt:lpstr>Q: A service provider spends a long time carefully planning and designing its new services with its customers and users. There is high customer and user satisfaction with the services when they are introduced. The satisfaction levels dramatically reduce for most services during the first year of live operation. Which is the best approach to improve this situation?</vt:lpstr>
      <vt:lpstr>Q: A service provider is developing an application for a new service consumer. During a prototyping session with potential users, conflicting requirements were identified that could increase the cost of the application and threaten its viability.</vt:lpstr>
      <vt:lpstr>Q: An organization uses cost of delay to prioritize a backlog. Only one of four items can be included in the next sprint. Which item should be included?</vt:lpstr>
      <vt:lpstr>Q: An organization has adopted agile ways of working and is using continuous integration/continuous delivery. The organization’s ‘business analysis’ practice is modelled on waterfall ways of working. There is a linear flow from establishing customer requirements to verifying those requirements during build, test and deployment.</vt:lpstr>
      <vt:lpstr>Q: An organization is introducing a service for two business units, which have different requirements for service hours. The result of the different requirements is that the service should be available for 24 hours per day, and will need to be designed with high levels of redundancy. Neither customer sees it as their responsibility to invest in such a solution.</vt:lpstr>
      <vt:lpstr>PowerPoint-presentatie</vt:lpstr>
      <vt:lpstr>PowerPoint-presentatie</vt:lpstr>
      <vt:lpstr>Certification scheme</vt:lpstr>
      <vt:lpstr>Examination preparation</vt:lpstr>
      <vt:lpstr>PowerPoint-presentatie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David Nyman</dc:creator>
  <cp:lastModifiedBy>Jantine de Wit | Van Haren Publishing</cp:lastModifiedBy>
  <cp:revision>1858</cp:revision>
  <cp:lastPrinted>2020-02-27T08:47:51Z</cp:lastPrinted>
  <dcterms:created xsi:type="dcterms:W3CDTF">2019-08-26T11:45:29Z</dcterms:created>
  <dcterms:modified xsi:type="dcterms:W3CDTF">2020-10-26T16:01:22Z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0x01010088FDEF92B5623C4686B556659695115D</vt:lpwstr>
  </property>
</Properties>
</file>